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7"/>
  </p:notesMasterIdLst>
  <p:handoutMasterIdLst>
    <p:handoutMasterId r:id="rId38"/>
  </p:handoutMasterIdLst>
  <p:sldIdLst>
    <p:sldId id="263" r:id="rId5"/>
    <p:sldId id="306" r:id="rId6"/>
    <p:sldId id="530" r:id="rId7"/>
    <p:sldId id="547" r:id="rId8"/>
    <p:sldId id="544" r:id="rId9"/>
    <p:sldId id="502" r:id="rId10"/>
    <p:sldId id="503" r:id="rId11"/>
    <p:sldId id="405" r:id="rId12"/>
    <p:sldId id="532" r:id="rId13"/>
    <p:sldId id="545" r:id="rId14"/>
    <p:sldId id="546" r:id="rId15"/>
    <p:sldId id="548" r:id="rId16"/>
    <p:sldId id="549" r:id="rId17"/>
    <p:sldId id="550" r:id="rId18"/>
    <p:sldId id="552" r:id="rId19"/>
    <p:sldId id="553" r:id="rId20"/>
    <p:sldId id="554" r:id="rId21"/>
    <p:sldId id="561" r:id="rId22"/>
    <p:sldId id="540" r:id="rId23"/>
    <p:sldId id="562" r:id="rId24"/>
    <p:sldId id="536" r:id="rId25"/>
    <p:sldId id="555" r:id="rId26"/>
    <p:sldId id="535" r:id="rId27"/>
    <p:sldId id="537" r:id="rId28"/>
    <p:sldId id="538" r:id="rId29"/>
    <p:sldId id="560" r:id="rId30"/>
    <p:sldId id="559" r:id="rId31"/>
    <p:sldId id="557" r:id="rId32"/>
    <p:sldId id="539" r:id="rId33"/>
    <p:sldId id="542" r:id="rId34"/>
    <p:sldId id="528" r:id="rId35"/>
    <p:sldId id="529" r:id="rId3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699"/>
    <a:srgbClr val="FFCC00"/>
    <a:srgbClr val="009900"/>
    <a:srgbClr val="B4C6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79" autoAdjust="0"/>
    <p:restoredTop sz="96407" autoAdjust="0"/>
  </p:normalViewPr>
  <p:slideViewPr>
    <p:cSldViewPr snapToObjects="1" showGuides="1">
      <p:cViewPr>
        <p:scale>
          <a:sx n="100" d="100"/>
          <a:sy n="100" d="100"/>
        </p:scale>
        <p:origin x="824" y="32"/>
      </p:cViewPr>
      <p:guideLst>
        <p:guide orient="horz" pos="4080"/>
        <p:guide pos="240"/>
      </p:guideLst>
    </p:cSldViewPr>
  </p:slideViewPr>
  <p:notesTextViewPr>
    <p:cViewPr>
      <p:scale>
        <a:sx n="3" d="2"/>
        <a:sy n="3" d="2"/>
      </p:scale>
      <p:origin x="0" y="0"/>
    </p:cViewPr>
  </p:notesTextViewPr>
  <p:sorterViewPr>
    <p:cViewPr>
      <p:scale>
        <a:sx n="100" d="100"/>
        <a:sy n="100" d="100"/>
      </p:scale>
      <p:origin x="0" y="5304"/>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15/11/2017</a:t>
            </a:fld>
            <a:endParaRPr lang="fr-FR" dirty="0"/>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dirty="0"/>
          </a:p>
        </p:txBody>
      </p:sp>
    </p:spTree>
    <p:extLst>
      <p:ext uri="{BB962C8B-B14F-4D97-AF65-F5344CB8AC3E}">
        <p14:creationId xmlns:p14="http://schemas.microsoft.com/office/powerpoint/2010/main" val="23604308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15/11/2017</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dirty="0"/>
          </a:p>
        </p:txBody>
      </p:sp>
    </p:spTree>
    <p:extLst>
      <p:ext uri="{BB962C8B-B14F-4D97-AF65-F5344CB8AC3E}">
        <p14:creationId xmlns:p14="http://schemas.microsoft.com/office/powerpoint/2010/main" val="375358721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dirty="0"/>
          </a:p>
        </p:txBody>
      </p:sp>
    </p:spTree>
    <p:extLst>
      <p:ext uri="{BB962C8B-B14F-4D97-AF65-F5344CB8AC3E}">
        <p14:creationId xmlns:p14="http://schemas.microsoft.com/office/powerpoint/2010/main" val="101449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dirty="0"/>
          </a:p>
        </p:txBody>
      </p:sp>
    </p:spTree>
    <p:extLst>
      <p:ext uri="{BB962C8B-B14F-4D97-AF65-F5344CB8AC3E}">
        <p14:creationId xmlns:p14="http://schemas.microsoft.com/office/powerpoint/2010/main" val="2113819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dirty="0"/>
          </a:p>
        </p:txBody>
      </p:sp>
    </p:spTree>
    <p:extLst>
      <p:ext uri="{BB962C8B-B14F-4D97-AF65-F5344CB8AC3E}">
        <p14:creationId xmlns:p14="http://schemas.microsoft.com/office/powerpoint/2010/main" val="867165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US" noProof="0" dirty="0" smtClean="0"/>
              <a:t>G. Apollinari – From LARP to HL-LHC AUP - October 2016</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99592"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16577" y="6356350"/>
            <a:ext cx="6627000" cy="360000"/>
          </a:xfrm>
        </p:spPr>
        <p:txBody>
          <a:bodyPr/>
          <a:lstStyle/>
          <a:p>
            <a:r>
              <a:rPr lang="en-US" noProof="0" dirty="0" smtClean="0"/>
              <a:t>G. Apollinari – From LARP to HL-LHC AUP - October 2016</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n-US" noProof="0" dirty="0" smtClean="0"/>
              <a:t>G. Apollinari – From LARP to HL-LHC AUP - October 2016</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n-US" noProof="0" dirty="0" smtClean="0"/>
              <a:t>G. Apollinari – From LARP to HL-LHC AUP - October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US" noProof="0" dirty="0" smtClean="0"/>
              <a:t>G. Apollinari – From LARP to HL-LHC AUP - October 2016</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dirty="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dirty="0" smtClean="0"/>
              <a:t>G. Apollinari – From LARP to HL-LHC AUP - October 2016</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en-US" noProof="0" dirty="0" smtClean="0"/>
              <a:t>G. Apollinari – From LARP to HL-LHC AUP - October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noProof="0" dirty="0" smtClean="0"/>
              <a:t>G. Apollinari – From LARP to HL-LHC AUP - October 2016</a:t>
            </a:r>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7"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50.jpeg"/><Relationship Id="rId4" Type="http://schemas.openxmlformats.org/officeDocument/2006/relationships/image" Target="../media/image51.jpeg"/><Relationship Id="rId5" Type="http://schemas.openxmlformats.org/officeDocument/2006/relationships/image" Target="../media/image52.png"/><Relationship Id="rId6"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1.xml.rels><?xml version="1.0" encoding="UTF-8" standalone="yes"?>
<Relationships xmlns="http://schemas.openxmlformats.org/package/2006/relationships"><Relationship Id="rId11" Type="http://schemas.openxmlformats.org/officeDocument/2006/relationships/image" Target="../media/image62.png"/><Relationship Id="rId12" Type="http://schemas.openxmlformats.org/officeDocument/2006/relationships/image" Target="../media/image63.png"/><Relationship Id="rId13" Type="http://schemas.openxmlformats.org/officeDocument/2006/relationships/image" Target="../media/image64.jpeg"/><Relationship Id="rId14" Type="http://schemas.openxmlformats.org/officeDocument/2006/relationships/image" Target="../media/image65.png"/><Relationship Id="rId15" Type="http://schemas.openxmlformats.org/officeDocument/2006/relationships/image" Target="../media/image66.jpeg"/><Relationship Id="rId16" Type="http://schemas.openxmlformats.org/officeDocument/2006/relationships/image" Target="../media/image67.tiff"/><Relationship Id="rId1" Type="http://schemas.openxmlformats.org/officeDocument/2006/relationships/slideLayout" Target="../slideLayouts/slideLayout2.xml"/><Relationship Id="rId2" Type="http://schemas.openxmlformats.org/officeDocument/2006/relationships/image" Target="../media/image53.png"/><Relationship Id="rId3" Type="http://schemas.openxmlformats.org/officeDocument/2006/relationships/image" Target="../media/image54.jpeg"/><Relationship Id="rId4" Type="http://schemas.openxmlformats.org/officeDocument/2006/relationships/image" Target="../media/image55.png"/><Relationship Id="rId5" Type="http://schemas.openxmlformats.org/officeDocument/2006/relationships/image" Target="../media/image56.jpeg"/><Relationship Id="rId6" Type="http://schemas.openxmlformats.org/officeDocument/2006/relationships/image" Target="../media/image57.png"/><Relationship Id="rId7" Type="http://schemas.openxmlformats.org/officeDocument/2006/relationships/image" Target="../media/image58.png"/><Relationship Id="rId8" Type="http://schemas.openxmlformats.org/officeDocument/2006/relationships/image" Target="../media/image59.jpeg"/><Relationship Id="rId9" Type="http://schemas.openxmlformats.org/officeDocument/2006/relationships/image" Target="../media/image60.png"/><Relationship Id="rId10" Type="http://schemas.openxmlformats.org/officeDocument/2006/relationships/image" Target="../media/image61.png"/></Relationships>
</file>

<file path=ppt/slides/_rels/slide32.xml.rels><?xml version="1.0" encoding="UTF-8" standalone="yes"?>
<Relationships xmlns="http://schemas.openxmlformats.org/package/2006/relationships"><Relationship Id="rId3" Type="http://schemas.openxmlformats.org/officeDocument/2006/relationships/image" Target="../media/image68.jpeg"/><Relationship Id="rId4" Type="http://schemas.openxmlformats.org/officeDocument/2006/relationships/image" Target="../media/image69.jpeg"/><Relationship Id="rId5" Type="http://schemas.openxmlformats.org/officeDocument/2006/relationships/image" Target="../media/image70.jpeg"/><Relationship Id="rId6" Type="http://schemas.openxmlformats.org/officeDocument/2006/relationships/image" Target="../media/image71.JPG"/><Relationship Id="rId7" Type="http://schemas.openxmlformats.org/officeDocument/2006/relationships/image" Target="../media/image72.jpe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image" Target="../media/image21.jpeg"/><Relationship Id="rId5" Type="http://schemas.openxmlformats.org/officeDocument/2006/relationships/image" Target="../media/image22.jpe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6.png"/><Relationship Id="rId10"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2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2852936"/>
            <a:ext cx="7200000" cy="1279321"/>
          </a:xfrm>
        </p:spPr>
        <p:txBody>
          <a:bodyPr/>
          <a:lstStyle/>
          <a:p>
            <a:r>
              <a:rPr lang="en-GB" dirty="0" smtClean="0"/>
              <a:t>HL-LHC AUP in US after CD-1:</a:t>
            </a:r>
            <a:br>
              <a:rPr lang="en-GB" dirty="0" smtClean="0"/>
            </a:br>
            <a:r>
              <a:rPr lang="en-GB" dirty="0" smtClean="0"/>
              <a:t>Status and Goals at 7</a:t>
            </a:r>
            <a:r>
              <a:rPr lang="en-GB" baseline="30000" dirty="0" smtClean="0"/>
              <a:t>th</a:t>
            </a:r>
            <a:r>
              <a:rPr lang="en-GB" dirty="0" smtClean="0"/>
              <a:t> HL-LHC </a:t>
            </a:r>
            <a:r>
              <a:rPr lang="en-GB" smtClean="0"/>
              <a:t>Collaboration Meeting</a:t>
            </a:r>
            <a:endParaRPr lang="en-GB" dirty="0"/>
          </a:p>
        </p:txBody>
      </p:sp>
      <p:sp>
        <p:nvSpPr>
          <p:cNvPr id="3" name="Sous-titre 2"/>
          <p:cNvSpPr>
            <a:spLocks noGrp="1"/>
          </p:cNvSpPr>
          <p:nvPr>
            <p:ph type="subTitle" idx="1"/>
          </p:nvPr>
        </p:nvSpPr>
        <p:spPr>
          <a:xfrm>
            <a:off x="683568" y="4812053"/>
            <a:ext cx="5687912" cy="990600"/>
          </a:xfrm>
        </p:spPr>
        <p:txBody>
          <a:bodyPr>
            <a:normAutofit/>
          </a:bodyPr>
          <a:lstStyle/>
          <a:p>
            <a:r>
              <a:rPr lang="en-GB" dirty="0" smtClean="0"/>
              <a:t>Giorgio Apollinari</a:t>
            </a:r>
          </a:p>
          <a:p>
            <a:endParaRPr lang="en-GB" dirty="0" smtClean="0"/>
          </a:p>
        </p:txBody>
      </p:sp>
      <p:sp>
        <p:nvSpPr>
          <p:cNvPr id="4" name="Espace réservé du texte 3"/>
          <p:cNvSpPr>
            <a:spLocks noGrp="1"/>
          </p:cNvSpPr>
          <p:nvPr>
            <p:ph type="body" sz="quarter" idx="14"/>
          </p:nvPr>
        </p:nvSpPr>
        <p:spPr>
          <a:xfrm>
            <a:off x="706828" y="5216636"/>
            <a:ext cx="6480000" cy="349250"/>
          </a:xfrm>
        </p:spPr>
        <p:txBody>
          <a:bodyPr>
            <a:normAutofit/>
          </a:bodyPr>
          <a:lstStyle/>
          <a:p>
            <a:r>
              <a:rPr lang="en-US" dirty="0" smtClean="0"/>
              <a:t>CIEMAT, Madrid, Spain – Nov 13</a:t>
            </a:r>
            <a:r>
              <a:rPr lang="en-US" baseline="30000" dirty="0" smtClean="0"/>
              <a:t>th</a:t>
            </a:r>
            <a:r>
              <a:rPr lang="en-US" dirty="0" smtClean="0"/>
              <a:t>, 2017</a:t>
            </a:r>
            <a:endParaRPr lang="en-GB" dirty="0"/>
          </a:p>
        </p:txBody>
      </p:sp>
      <p:sp>
        <p:nvSpPr>
          <p:cNvPr id="6" name="Rectangle 5"/>
          <p:cNvSpPr/>
          <p:nvPr/>
        </p:nvSpPr>
        <p:spPr>
          <a:xfrm>
            <a:off x="395536" y="6073775"/>
            <a:ext cx="576064" cy="62636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Freeform 7"/>
          <p:cNvSpPr/>
          <p:nvPr/>
        </p:nvSpPr>
        <p:spPr>
          <a:xfrm>
            <a:off x="871672" y="908720"/>
            <a:ext cx="604431" cy="1286727"/>
          </a:xfrm>
          <a:custGeom>
            <a:avLst/>
            <a:gdLst>
              <a:gd name="connsiteX0" fmla="*/ 460739 w 604431"/>
              <a:gd name="connsiteY0" fmla="*/ 0 h 1286727"/>
              <a:gd name="connsiteX1" fmla="*/ 460739 w 604431"/>
              <a:gd name="connsiteY1" fmla="*/ 0 h 1286727"/>
              <a:gd name="connsiteX2" fmla="*/ 447677 w 604431"/>
              <a:gd name="connsiteY2" fmla="*/ 117566 h 1286727"/>
              <a:gd name="connsiteX3" fmla="*/ 421551 w 604431"/>
              <a:gd name="connsiteY3" fmla="*/ 156754 h 1286727"/>
              <a:gd name="connsiteX4" fmla="*/ 356237 w 604431"/>
              <a:gd name="connsiteY4" fmla="*/ 274320 h 1286727"/>
              <a:gd name="connsiteX5" fmla="*/ 330111 w 604431"/>
              <a:gd name="connsiteY5" fmla="*/ 313509 h 1286727"/>
              <a:gd name="connsiteX6" fmla="*/ 251734 w 604431"/>
              <a:gd name="connsiteY6" fmla="*/ 378823 h 1286727"/>
              <a:gd name="connsiteX7" fmla="*/ 225608 w 604431"/>
              <a:gd name="connsiteY7" fmla="*/ 418011 h 1286727"/>
              <a:gd name="connsiteX8" fmla="*/ 186419 w 604431"/>
              <a:gd name="connsiteY8" fmla="*/ 444137 h 1286727"/>
              <a:gd name="connsiteX9" fmla="*/ 134168 w 604431"/>
              <a:gd name="connsiteY9" fmla="*/ 522514 h 1286727"/>
              <a:gd name="connsiteX10" fmla="*/ 108042 w 604431"/>
              <a:gd name="connsiteY10" fmla="*/ 561703 h 1286727"/>
              <a:gd name="connsiteX11" fmla="*/ 68854 w 604431"/>
              <a:gd name="connsiteY11" fmla="*/ 679269 h 1286727"/>
              <a:gd name="connsiteX12" fmla="*/ 55791 w 604431"/>
              <a:gd name="connsiteY12" fmla="*/ 718457 h 1286727"/>
              <a:gd name="connsiteX13" fmla="*/ 42728 w 604431"/>
              <a:gd name="connsiteY13" fmla="*/ 757646 h 1286727"/>
              <a:gd name="connsiteX14" fmla="*/ 16602 w 604431"/>
              <a:gd name="connsiteY14" fmla="*/ 809897 h 1286727"/>
              <a:gd name="connsiteX15" fmla="*/ 16602 w 604431"/>
              <a:gd name="connsiteY15" fmla="*/ 1045029 h 1286727"/>
              <a:gd name="connsiteX16" fmla="*/ 55791 w 604431"/>
              <a:gd name="connsiteY16" fmla="*/ 1084217 h 1286727"/>
              <a:gd name="connsiteX17" fmla="*/ 121105 w 604431"/>
              <a:gd name="connsiteY17" fmla="*/ 1162594 h 1286727"/>
              <a:gd name="connsiteX18" fmla="*/ 173357 w 604431"/>
              <a:gd name="connsiteY18" fmla="*/ 1175657 h 1286727"/>
              <a:gd name="connsiteX19" fmla="*/ 199482 w 604431"/>
              <a:gd name="connsiteY19" fmla="*/ 1214846 h 1286727"/>
              <a:gd name="connsiteX20" fmla="*/ 238671 w 604431"/>
              <a:gd name="connsiteY20" fmla="*/ 1227909 h 1286727"/>
              <a:gd name="connsiteX21" fmla="*/ 277859 w 604431"/>
              <a:gd name="connsiteY21" fmla="*/ 1254034 h 1286727"/>
              <a:gd name="connsiteX22" fmla="*/ 369299 w 604431"/>
              <a:gd name="connsiteY22" fmla="*/ 1280160 h 1286727"/>
              <a:gd name="connsiteX23" fmla="*/ 591368 w 604431"/>
              <a:gd name="connsiteY23" fmla="*/ 1227909 h 1286727"/>
              <a:gd name="connsiteX24" fmla="*/ 604431 w 604431"/>
              <a:gd name="connsiteY24" fmla="*/ 1136469 h 1286727"/>
              <a:gd name="connsiteX25" fmla="*/ 578305 w 604431"/>
              <a:gd name="connsiteY25" fmla="*/ 757646 h 1286727"/>
              <a:gd name="connsiteX26" fmla="*/ 565242 w 604431"/>
              <a:gd name="connsiteY26" fmla="*/ 718457 h 1286727"/>
              <a:gd name="connsiteX27" fmla="*/ 578305 w 604431"/>
              <a:gd name="connsiteY27" fmla="*/ 235131 h 1286727"/>
              <a:gd name="connsiteX28" fmla="*/ 486865 w 604431"/>
              <a:gd name="connsiteY28" fmla="*/ 0 h 1286727"/>
              <a:gd name="connsiteX29" fmla="*/ 460739 w 604431"/>
              <a:gd name="connsiteY29" fmla="*/ 0 h 1286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4431" h="1286727">
                <a:moveTo>
                  <a:pt x="460739" y="0"/>
                </a:moveTo>
                <a:lnTo>
                  <a:pt x="460739" y="0"/>
                </a:lnTo>
                <a:cubicBezTo>
                  <a:pt x="456385" y="39189"/>
                  <a:pt x="457240" y="79313"/>
                  <a:pt x="447677" y="117566"/>
                </a:cubicBezTo>
                <a:cubicBezTo>
                  <a:pt x="443869" y="132797"/>
                  <a:pt x="429340" y="143123"/>
                  <a:pt x="421551" y="156754"/>
                </a:cubicBezTo>
                <a:cubicBezTo>
                  <a:pt x="338365" y="302328"/>
                  <a:pt x="465035" y="100242"/>
                  <a:pt x="356237" y="274320"/>
                </a:cubicBezTo>
                <a:cubicBezTo>
                  <a:pt x="347916" y="287633"/>
                  <a:pt x="340162" y="301448"/>
                  <a:pt x="330111" y="313509"/>
                </a:cubicBezTo>
                <a:cubicBezTo>
                  <a:pt x="298682" y="351224"/>
                  <a:pt x="290264" y="353136"/>
                  <a:pt x="251734" y="378823"/>
                </a:cubicBezTo>
                <a:cubicBezTo>
                  <a:pt x="243025" y="391886"/>
                  <a:pt x="236709" y="406910"/>
                  <a:pt x="225608" y="418011"/>
                </a:cubicBezTo>
                <a:cubicBezTo>
                  <a:pt x="214506" y="429112"/>
                  <a:pt x="196757" y="432322"/>
                  <a:pt x="186419" y="444137"/>
                </a:cubicBezTo>
                <a:cubicBezTo>
                  <a:pt x="165743" y="467767"/>
                  <a:pt x="151585" y="496388"/>
                  <a:pt x="134168" y="522514"/>
                </a:cubicBezTo>
                <a:cubicBezTo>
                  <a:pt x="125459" y="535577"/>
                  <a:pt x="113007" y="546809"/>
                  <a:pt x="108042" y="561703"/>
                </a:cubicBezTo>
                <a:lnTo>
                  <a:pt x="68854" y="679269"/>
                </a:lnTo>
                <a:lnTo>
                  <a:pt x="55791" y="718457"/>
                </a:lnTo>
                <a:cubicBezTo>
                  <a:pt x="51437" y="731520"/>
                  <a:pt x="48886" y="745330"/>
                  <a:pt x="42728" y="757646"/>
                </a:cubicBezTo>
                <a:lnTo>
                  <a:pt x="16602" y="809897"/>
                </a:lnTo>
                <a:cubicBezTo>
                  <a:pt x="1443" y="900852"/>
                  <a:pt x="-11575" y="939366"/>
                  <a:pt x="16602" y="1045029"/>
                </a:cubicBezTo>
                <a:cubicBezTo>
                  <a:pt x="21362" y="1062879"/>
                  <a:pt x="43964" y="1070025"/>
                  <a:pt x="55791" y="1084217"/>
                </a:cubicBezTo>
                <a:cubicBezTo>
                  <a:pt x="80384" y="1113729"/>
                  <a:pt x="84677" y="1141778"/>
                  <a:pt x="121105" y="1162594"/>
                </a:cubicBezTo>
                <a:cubicBezTo>
                  <a:pt x="136693" y="1171501"/>
                  <a:pt x="155940" y="1171303"/>
                  <a:pt x="173357" y="1175657"/>
                </a:cubicBezTo>
                <a:cubicBezTo>
                  <a:pt x="182065" y="1188720"/>
                  <a:pt x="187223" y="1205038"/>
                  <a:pt x="199482" y="1214846"/>
                </a:cubicBezTo>
                <a:cubicBezTo>
                  <a:pt x="210234" y="1223448"/>
                  <a:pt x="226355" y="1221751"/>
                  <a:pt x="238671" y="1227909"/>
                </a:cubicBezTo>
                <a:cubicBezTo>
                  <a:pt x="252713" y="1234930"/>
                  <a:pt x="263817" y="1247013"/>
                  <a:pt x="277859" y="1254034"/>
                </a:cubicBezTo>
                <a:cubicBezTo>
                  <a:pt x="296599" y="1263404"/>
                  <a:pt x="352558" y="1275975"/>
                  <a:pt x="369299" y="1280160"/>
                </a:cubicBezTo>
                <a:cubicBezTo>
                  <a:pt x="434801" y="1275793"/>
                  <a:pt x="563973" y="1319226"/>
                  <a:pt x="591368" y="1227909"/>
                </a:cubicBezTo>
                <a:cubicBezTo>
                  <a:pt x="600215" y="1198418"/>
                  <a:pt x="600077" y="1166949"/>
                  <a:pt x="604431" y="1136469"/>
                </a:cubicBezTo>
                <a:cubicBezTo>
                  <a:pt x="598352" y="990576"/>
                  <a:pt x="610202" y="885233"/>
                  <a:pt x="578305" y="757646"/>
                </a:cubicBezTo>
                <a:cubicBezTo>
                  <a:pt x="574965" y="744288"/>
                  <a:pt x="569596" y="731520"/>
                  <a:pt x="565242" y="718457"/>
                </a:cubicBezTo>
                <a:cubicBezTo>
                  <a:pt x="569596" y="557348"/>
                  <a:pt x="578305" y="396298"/>
                  <a:pt x="578305" y="235131"/>
                </a:cubicBezTo>
                <a:cubicBezTo>
                  <a:pt x="578305" y="188617"/>
                  <a:pt x="608232" y="0"/>
                  <a:pt x="486865" y="0"/>
                </a:cubicBezTo>
                <a:lnTo>
                  <a:pt x="460739" y="0"/>
                </a:lnTo>
                <a:close/>
              </a:path>
            </a:pathLst>
          </a:cu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Image 11" descr="HLU-logoN-title.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52050" y="585575"/>
            <a:ext cx="3540430" cy="1534388"/>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287690" y="585575"/>
            <a:ext cx="4057610" cy="1691297"/>
          </a:xfrm>
          <a:prstGeom prst="rect">
            <a:avLst/>
          </a:prstGeom>
        </p:spPr>
      </p:pic>
      <p:pic>
        <p:nvPicPr>
          <p:cNvPr id="10" name="Picture 9"/>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4644008" y="4287329"/>
            <a:ext cx="4464497" cy="255711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464" y="44704"/>
            <a:ext cx="7920000" cy="720000"/>
          </a:xfrm>
        </p:spPr>
        <p:txBody>
          <a:bodyPr/>
          <a:lstStyle/>
          <a:p>
            <a:r>
              <a:rPr lang="en-US" smtClean="0"/>
              <a:t>MOUs </a:t>
            </a:r>
            <a:r>
              <a:rPr lang="en-US"/>
              <a:t>and </a:t>
            </a:r>
            <a:r>
              <a:rPr lang="en-US" smtClean="0"/>
              <a:t>FY18 SOWs</a:t>
            </a:r>
            <a:endParaRPr lang="en-US" dirty="0"/>
          </a:p>
        </p:txBody>
      </p:sp>
      <p:sp>
        <p:nvSpPr>
          <p:cNvPr id="3" name="Content Placeholder 2"/>
          <p:cNvSpPr>
            <a:spLocks noGrp="1"/>
          </p:cNvSpPr>
          <p:nvPr>
            <p:ph idx="1"/>
          </p:nvPr>
        </p:nvSpPr>
        <p:spPr>
          <a:xfrm>
            <a:off x="612000" y="692696"/>
            <a:ext cx="8208472" cy="2512788"/>
          </a:xfrm>
        </p:spPr>
        <p:txBody>
          <a:bodyPr>
            <a:normAutofit/>
          </a:bodyPr>
          <a:lstStyle/>
          <a:p>
            <a:pPr eaLnBrk="0" fontAlgn="base" hangingPunct="0"/>
            <a:r>
              <a:rPr lang="en-US" sz="2000" dirty="0"/>
              <a:t>What are they:</a:t>
            </a:r>
          </a:p>
          <a:p>
            <a:pPr lvl="1" eaLnBrk="0" fontAlgn="base" hangingPunct="0"/>
            <a:r>
              <a:rPr lang="en-US" sz="1600" dirty="0"/>
              <a:t>MOUs: Govern agreements between collaborating Laboratories and the Project. </a:t>
            </a:r>
          </a:p>
          <a:p>
            <a:pPr lvl="1" eaLnBrk="0" fontAlgn="base" hangingPunct="0"/>
            <a:r>
              <a:rPr lang="en-US" sz="1600" dirty="0"/>
              <a:t>SOWs: document the work to be accomplished at contributing institutions . Annual statements of work between </a:t>
            </a:r>
            <a:r>
              <a:rPr lang="en-US" sz="1600" dirty="0" err="1"/>
              <a:t>Fermilab</a:t>
            </a:r>
            <a:r>
              <a:rPr lang="en-US" sz="1600" dirty="0"/>
              <a:t> and the contributing institutions as well as frequent milestones are used to track progress of the contributions. </a:t>
            </a:r>
          </a:p>
          <a:p>
            <a:pPr eaLnBrk="0" fontAlgn="base" hangingPunct="0"/>
            <a:r>
              <a:rPr lang="en-US" sz="2000" dirty="0"/>
              <a:t>MOU and SOW with LBNL fully signed and approved. </a:t>
            </a:r>
          </a:p>
          <a:p>
            <a:pPr eaLnBrk="0" fontAlgn="base" hangingPunct="0"/>
            <a:r>
              <a:rPr lang="en-US" sz="2000" dirty="0"/>
              <a:t>SOW with BNL preliminarily signed. MOU with BNL still under BNL Directorate scrutiny.  </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572000" y="3166446"/>
            <a:ext cx="2340743" cy="3303506"/>
          </a:xfrm>
          <a:prstGeom prst="rect">
            <a:avLst/>
          </a:prstGeom>
          <a:ln>
            <a:solidFill>
              <a:schemeClr val="tx1"/>
            </a:solidFill>
          </a:ln>
        </p:spPr>
      </p:pic>
      <p:pic>
        <p:nvPicPr>
          <p:cNvPr id="10" name="Picture 9"/>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84457" y="3145629"/>
            <a:ext cx="2353048" cy="3338132"/>
          </a:xfrm>
          <a:prstGeom prst="rect">
            <a:avLst/>
          </a:prstGeom>
          <a:ln>
            <a:solidFill>
              <a:schemeClr val="tx1"/>
            </a:solidFill>
          </a:ln>
        </p:spPr>
      </p:pic>
      <p:sp>
        <p:nvSpPr>
          <p:cNvPr id="11" name="Footer Placeholder 3"/>
          <p:cNvSpPr>
            <a:spLocks noGrp="1"/>
          </p:cNvSpPr>
          <p:nvPr>
            <p:ph type="ftr" sz="quarter" idx="11"/>
          </p:nvPr>
        </p:nvSpPr>
        <p:spPr>
          <a:xfrm>
            <a:off x="1916577" y="6356350"/>
            <a:ext cx="6627000" cy="360000"/>
          </a:xfrm>
        </p:spPr>
        <p:txBody>
          <a:bodyPr/>
          <a:lstStyle/>
          <a:p>
            <a:r>
              <a:rPr lang="en-GB" noProof="0" dirty="0"/>
              <a:t>PMG Meeting 10/25/17</a:t>
            </a:r>
          </a:p>
        </p:txBody>
      </p:sp>
      <p:pic>
        <p:nvPicPr>
          <p:cNvPr id="9" name="Picture 8"/>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1874506" y="3419065"/>
            <a:ext cx="2340743" cy="3297285"/>
          </a:xfrm>
          <a:prstGeom prst="rect">
            <a:avLst/>
          </a:prstGeom>
          <a:ln>
            <a:solidFill>
              <a:schemeClr val="tx1"/>
            </a:solidFill>
          </a:ln>
        </p:spPr>
      </p:pic>
      <p:pic>
        <p:nvPicPr>
          <p:cNvPr id="4" name="Picture 3"/>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6635800" y="3384889"/>
            <a:ext cx="2334760" cy="3356479"/>
          </a:xfrm>
          <a:prstGeom prst="rect">
            <a:avLst/>
          </a:prstGeom>
          <a:ln>
            <a:solidFill>
              <a:schemeClr val="tx1"/>
            </a:solidFill>
          </a:ln>
        </p:spPr>
      </p:pic>
    </p:spTree>
    <p:extLst>
      <p:ext uri="{BB962C8B-B14F-4D97-AF65-F5344CB8AC3E}">
        <p14:creationId xmlns:p14="http://schemas.microsoft.com/office/powerpoint/2010/main" val="586583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00" y="900000"/>
            <a:ext cx="8208472" cy="4329200"/>
          </a:xfrm>
        </p:spPr>
        <p:txBody>
          <a:bodyPr>
            <a:normAutofit fontScale="92500"/>
          </a:bodyPr>
          <a:lstStyle/>
          <a:p>
            <a:r>
              <a:rPr lang="en-US" dirty="0"/>
              <a:t>FY18 Funding: 27 M$</a:t>
            </a:r>
          </a:p>
          <a:p>
            <a:pPr lvl="1"/>
            <a:r>
              <a:rPr lang="en-US" dirty="0"/>
              <a:t>Activities at FNAL:	13.8 M$</a:t>
            </a:r>
          </a:p>
          <a:p>
            <a:pPr lvl="1"/>
            <a:r>
              <a:rPr lang="en-US" dirty="0"/>
              <a:t>Activities at BNL:	3.5 M$</a:t>
            </a:r>
          </a:p>
          <a:p>
            <a:pPr lvl="1"/>
            <a:r>
              <a:rPr lang="en-US" dirty="0"/>
              <a:t>Activities at LBNL:	4.6 M$</a:t>
            </a:r>
          </a:p>
          <a:p>
            <a:pPr lvl="1"/>
            <a:r>
              <a:rPr lang="en-US" dirty="0"/>
              <a:t>Contingency:		5.1 M$</a:t>
            </a:r>
          </a:p>
          <a:p>
            <a:pPr lvl="1"/>
            <a:r>
              <a:rPr lang="en-US" dirty="0"/>
              <a:t>Monthly Funding Profile</a:t>
            </a:r>
          </a:p>
          <a:p>
            <a:pPr lvl="1"/>
            <a:endParaRPr lang="en-US" dirty="0"/>
          </a:p>
          <a:p>
            <a:r>
              <a:rPr lang="en-US" dirty="0"/>
              <a:t>All FY18 funding going toward potential “</a:t>
            </a:r>
            <a:r>
              <a:rPr lang="en-US" dirty="0" err="1"/>
              <a:t>tunnelable</a:t>
            </a:r>
            <a:r>
              <a:rPr lang="en-US" dirty="0"/>
              <a:t>” (i.e. Production) elements such as </a:t>
            </a:r>
            <a:r>
              <a:rPr lang="en-US" dirty="0" smtClean="0"/>
              <a:t>MQXFA03</a:t>
            </a:r>
            <a:r>
              <a:rPr lang="en-US" dirty="0"/>
              <a:t> </a:t>
            </a:r>
            <a:r>
              <a:rPr lang="en-US" dirty="0" smtClean="0"/>
              <a:t>coils</a:t>
            </a:r>
            <a:endParaRPr lang="en-US" dirty="0"/>
          </a:p>
          <a:p>
            <a:pPr lvl="1"/>
            <a:r>
              <a:rPr lang="en-US" dirty="0" smtClean="0"/>
              <a:t>Every $ spent from now onward is a not-recoverable $ !</a:t>
            </a:r>
          </a:p>
          <a:p>
            <a:pPr lvl="1"/>
            <a:endParaRPr lang="en-US" dirty="0"/>
          </a:p>
          <a:p>
            <a:pPr lvl="1"/>
            <a:endParaRPr lang="en-US" dirty="0" smtClean="0"/>
          </a:p>
          <a:p>
            <a:pPr lvl="1"/>
            <a:endParaRPr lang="en-US" dirty="0"/>
          </a:p>
          <a:p>
            <a:pPr lvl="1"/>
            <a:endParaRPr lang="en-US" dirty="0" smtClean="0"/>
          </a:p>
          <a:p>
            <a:pPr lvl="1"/>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
        <p:nvSpPr>
          <p:cNvPr id="6" name="Title 1"/>
          <p:cNvSpPr>
            <a:spLocks noGrp="1"/>
          </p:cNvSpPr>
          <p:nvPr>
            <p:ph type="title"/>
          </p:nvPr>
        </p:nvSpPr>
        <p:spPr>
          <a:ln>
            <a:noFill/>
          </a:ln>
        </p:spPr>
        <p:txBody>
          <a:bodyPr/>
          <a:lstStyle/>
          <a:p>
            <a:r>
              <a:rPr lang="en-US" dirty="0"/>
              <a:t>HL-LHC AUP: Funding Profile at </a:t>
            </a:r>
            <a:r>
              <a:rPr lang="en-US" dirty="0" smtClean="0"/>
              <a:t>CD-1</a:t>
            </a:r>
            <a:endParaRPr lang="en-US"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5230077" y="866340"/>
            <a:ext cx="3600400" cy="2448272"/>
          </a:xfrm>
          <a:prstGeom prst="rect">
            <a:avLst/>
          </a:prstGeom>
          <a:ln>
            <a:solidFill>
              <a:schemeClr val="tx1"/>
            </a:solidFill>
          </a:ln>
        </p:spPr>
      </p:pic>
      <p:pic>
        <p:nvPicPr>
          <p:cNvPr id="9" name="Picture 8"/>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extLst>
      <p:ext uri="{BB962C8B-B14F-4D97-AF65-F5344CB8AC3E}">
        <p14:creationId xmlns:p14="http://schemas.microsoft.com/office/powerpoint/2010/main" val="1757146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610269"/>
            <a:ext cx="7920000" cy="4906963"/>
          </a:xfrm>
        </p:spPr>
        <p:txBody>
          <a:bodyPr/>
          <a:lstStyle/>
          <a:p>
            <a:pPr marL="0" indent="0">
              <a:buNone/>
            </a:pPr>
            <a:r>
              <a:rPr lang="en-US" dirty="0"/>
              <a:t>	</a:t>
            </a:r>
            <a:r>
              <a:rPr lang="en-US" i="1" dirty="0"/>
              <a:t>Key Recommendations</a:t>
            </a:r>
          </a:p>
          <a:p>
            <a:pPr marL="0" indent="0">
              <a:buNone/>
            </a:pPr>
            <a:endParaRPr lang="en-US" i="1" dirty="0"/>
          </a:p>
          <a:p>
            <a:pPr marL="0" indent="0">
              <a:buNone/>
            </a:pPr>
            <a:endParaRPr lang="en-US" i="1" dirty="0"/>
          </a:p>
          <a:p>
            <a:pPr marL="0" indent="0">
              <a:buNone/>
            </a:pPr>
            <a:endParaRPr lang="en-US" i="1" dirty="0"/>
          </a:p>
          <a:p>
            <a:pPr marL="0" indent="0">
              <a:buNone/>
            </a:pPr>
            <a:r>
              <a:rPr lang="en-US" i="1" dirty="0"/>
              <a:t>	Crab Cavities Recommendations</a:t>
            </a:r>
          </a:p>
          <a:p>
            <a:pPr marL="0" indent="0">
              <a:buNone/>
            </a:pPr>
            <a:endParaRPr lang="en-US" i="1" dirty="0"/>
          </a:p>
          <a:p>
            <a:pPr marL="0" indent="0">
              <a:buNone/>
            </a:pPr>
            <a:r>
              <a:rPr lang="en-US" i="1" dirty="0"/>
              <a:t>	Cost &amp; Schedule/</a:t>
            </a:r>
            <a:r>
              <a:rPr lang="en-US" i="1" dirty="0" err="1"/>
              <a:t>Manag</a:t>
            </a:r>
            <a:r>
              <a:rPr lang="en-US" i="1" dirty="0"/>
              <a:t>. Recommendations</a:t>
            </a:r>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12</a:t>
            </a:fld>
            <a:endParaRPr lang="fr-FR" dirty="0"/>
          </a:p>
        </p:txBody>
      </p:sp>
      <p:pic>
        <p:nvPicPr>
          <p:cNvPr id="6" name="Picture 5"/>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971600" y="1052736"/>
            <a:ext cx="7884876" cy="1512168"/>
          </a:xfrm>
          <a:prstGeom prst="rect">
            <a:avLst/>
          </a:prstGeom>
          <a:ln>
            <a:solidFill>
              <a:schemeClr val="tx1"/>
            </a:solidFill>
          </a:ln>
        </p:spPr>
      </p:pic>
      <p:pic>
        <p:nvPicPr>
          <p:cNvPr id="7" name="Picture 6"/>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971598" y="3140968"/>
            <a:ext cx="7884878" cy="576064"/>
          </a:xfrm>
          <a:prstGeom prst="rect">
            <a:avLst/>
          </a:prstGeom>
          <a:ln>
            <a:solidFill>
              <a:schemeClr val="tx1"/>
            </a:solidFill>
          </a:ln>
        </p:spPr>
      </p:pic>
      <p:pic>
        <p:nvPicPr>
          <p:cNvPr id="8" name="Picture 7"/>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971598" y="4221088"/>
            <a:ext cx="7884878" cy="760973"/>
          </a:xfrm>
          <a:prstGeom prst="rect">
            <a:avLst/>
          </a:prstGeom>
          <a:ln>
            <a:solidFill>
              <a:schemeClr val="tx1"/>
            </a:solidFill>
          </a:ln>
        </p:spPr>
      </p:pic>
      <p:pic>
        <p:nvPicPr>
          <p:cNvPr id="9" name="Picture 8"/>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971598" y="5064487"/>
            <a:ext cx="7884878" cy="653110"/>
          </a:xfrm>
          <a:prstGeom prst="rect">
            <a:avLst/>
          </a:prstGeom>
          <a:ln>
            <a:solidFill>
              <a:schemeClr val="tx1"/>
            </a:solidFill>
          </a:ln>
        </p:spPr>
      </p:pic>
      <p:sp>
        <p:nvSpPr>
          <p:cNvPr id="11" name="Title 1"/>
          <p:cNvSpPr>
            <a:spLocks noGrp="1"/>
          </p:cNvSpPr>
          <p:nvPr>
            <p:ph type="title"/>
          </p:nvPr>
        </p:nvSpPr>
        <p:spPr>
          <a:xfrm>
            <a:off x="612000" y="44624"/>
            <a:ext cx="7920000" cy="720000"/>
          </a:xfrm>
        </p:spPr>
        <p:txBody>
          <a:bodyPr/>
          <a:lstStyle/>
          <a:p>
            <a:r>
              <a:rPr lang="en-US" smtClean="0"/>
              <a:t>Feedback from HL-LHC AUP </a:t>
            </a:r>
            <a:r>
              <a:rPr lang="en-US" dirty="0" smtClean="0"/>
              <a:t>CD-1 Review</a:t>
            </a:r>
            <a:endParaRPr lang="en-US" dirty="0"/>
          </a:p>
        </p:txBody>
      </p:sp>
      <p:pic>
        <p:nvPicPr>
          <p:cNvPr id="12" name="Picture 11"/>
          <p:cNvPicPr>
            <a:picLocks noChangeAspect="1"/>
          </p:cNvPicPr>
          <p:nvPr/>
        </p:nvPicPr>
        <p:blipFill rotWithShape="1">
          <a:blip r:embed="rId7">
            <a:extLst>
              <a:ext uri="{28A0092B-C50C-407E-A947-70E740481C1C}">
                <a14:useLocalDpi xmlns:a14="http://schemas.microsoft.com/office/drawing/2010/main"/>
              </a:ext>
            </a:extLst>
          </a:blip>
          <a:srcRect/>
          <a:stretch/>
        </p:blipFill>
        <p:spPr>
          <a:xfrm>
            <a:off x="0" y="6212900"/>
            <a:ext cx="1907704" cy="645100"/>
          </a:xfrm>
          <a:prstGeom prst="rect">
            <a:avLst/>
          </a:prstGeom>
        </p:spPr>
      </p:pic>
      <p:sp>
        <p:nvSpPr>
          <p:cNvPr id="13" name="Rounded Rectangle 12"/>
          <p:cNvSpPr/>
          <p:nvPr/>
        </p:nvSpPr>
        <p:spPr>
          <a:xfrm>
            <a:off x="899592" y="1916832"/>
            <a:ext cx="7956884" cy="576064"/>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p:nvSpPr>
        <p:spPr>
          <a:xfrm>
            <a:off x="899592" y="4089310"/>
            <a:ext cx="7956884" cy="1716033"/>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79911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
        <p:nvSpPr>
          <p:cNvPr id="7" name="TextBox 6"/>
          <p:cNvSpPr txBox="1"/>
          <p:nvPr/>
        </p:nvSpPr>
        <p:spPr>
          <a:xfrm>
            <a:off x="1979712" y="836712"/>
            <a:ext cx="1080120" cy="307777"/>
          </a:xfrm>
          <a:prstGeom prst="rect">
            <a:avLst/>
          </a:prstGeom>
          <a:solidFill>
            <a:schemeClr val="accent6">
              <a:lumMod val="20000"/>
              <a:lumOff val="80000"/>
            </a:schemeClr>
          </a:solidFill>
          <a:ln>
            <a:solidFill>
              <a:schemeClr val="tx1"/>
            </a:solidFill>
          </a:ln>
        </p:spPr>
        <p:txBody>
          <a:bodyPr wrap="square" rtlCol="0">
            <a:spAutoFit/>
          </a:bodyPr>
          <a:lstStyle/>
          <a:p>
            <a:r>
              <a:rPr lang="en-US" sz="1400" dirty="0" smtClean="0"/>
              <a:t>MQXFAP1</a:t>
            </a:r>
            <a:endParaRPr lang="en-US" sz="1400" dirty="0"/>
          </a:p>
        </p:txBody>
      </p:sp>
      <p:sp>
        <p:nvSpPr>
          <p:cNvPr id="8" name="TextBox 7"/>
          <p:cNvSpPr txBox="1"/>
          <p:nvPr/>
        </p:nvSpPr>
        <p:spPr>
          <a:xfrm>
            <a:off x="1979712" y="1196752"/>
            <a:ext cx="1080120" cy="307777"/>
          </a:xfrm>
          <a:prstGeom prst="rect">
            <a:avLst/>
          </a:prstGeom>
          <a:solidFill>
            <a:schemeClr val="accent6">
              <a:lumMod val="20000"/>
              <a:lumOff val="80000"/>
            </a:schemeClr>
          </a:solidFill>
          <a:ln>
            <a:solidFill>
              <a:schemeClr val="tx1"/>
            </a:solidFill>
          </a:ln>
        </p:spPr>
        <p:txBody>
          <a:bodyPr wrap="square" rtlCol="0">
            <a:spAutoFit/>
          </a:bodyPr>
          <a:lstStyle/>
          <a:p>
            <a:r>
              <a:rPr lang="en-US" sz="1400" dirty="0"/>
              <a:t>MQXFA02</a:t>
            </a:r>
          </a:p>
        </p:txBody>
      </p:sp>
      <p:sp>
        <p:nvSpPr>
          <p:cNvPr id="9" name="TextBox 8"/>
          <p:cNvSpPr txBox="1"/>
          <p:nvPr/>
        </p:nvSpPr>
        <p:spPr>
          <a:xfrm>
            <a:off x="2006505" y="1805915"/>
            <a:ext cx="1080120" cy="307777"/>
          </a:xfrm>
          <a:prstGeom prst="rect">
            <a:avLst/>
          </a:prstGeom>
          <a:solidFill>
            <a:srgbClr val="FFFF00"/>
          </a:solidFill>
          <a:ln>
            <a:solidFill>
              <a:schemeClr val="tx1"/>
            </a:solidFill>
          </a:ln>
        </p:spPr>
        <p:txBody>
          <a:bodyPr wrap="square" rtlCol="0">
            <a:spAutoFit/>
          </a:bodyPr>
          <a:lstStyle/>
          <a:p>
            <a:r>
              <a:rPr lang="en-US" sz="1400" dirty="0"/>
              <a:t>MQXFA03</a:t>
            </a:r>
          </a:p>
        </p:txBody>
      </p:sp>
      <p:sp>
        <p:nvSpPr>
          <p:cNvPr id="10" name="TextBox 9"/>
          <p:cNvSpPr txBox="1"/>
          <p:nvPr/>
        </p:nvSpPr>
        <p:spPr>
          <a:xfrm>
            <a:off x="2005684" y="2836961"/>
            <a:ext cx="1080120" cy="307777"/>
          </a:xfrm>
          <a:prstGeom prst="rect">
            <a:avLst/>
          </a:prstGeom>
          <a:solidFill>
            <a:srgbClr val="92D050"/>
          </a:solidFill>
          <a:ln>
            <a:solidFill>
              <a:schemeClr val="tx1"/>
            </a:solidFill>
          </a:ln>
        </p:spPr>
        <p:txBody>
          <a:bodyPr wrap="square" rtlCol="0">
            <a:spAutoFit/>
          </a:bodyPr>
          <a:lstStyle/>
          <a:p>
            <a:r>
              <a:rPr lang="en-US" sz="1400" dirty="0"/>
              <a:t>MQXFA04</a:t>
            </a:r>
          </a:p>
        </p:txBody>
      </p:sp>
      <p:sp>
        <p:nvSpPr>
          <p:cNvPr id="11" name="TextBox 10"/>
          <p:cNvSpPr txBox="1"/>
          <p:nvPr/>
        </p:nvSpPr>
        <p:spPr>
          <a:xfrm>
            <a:off x="2005684" y="3212976"/>
            <a:ext cx="1080120" cy="307777"/>
          </a:xfrm>
          <a:prstGeom prst="rect">
            <a:avLst/>
          </a:prstGeom>
          <a:solidFill>
            <a:srgbClr val="92D050"/>
          </a:solidFill>
          <a:ln>
            <a:solidFill>
              <a:schemeClr val="tx1"/>
            </a:solidFill>
          </a:ln>
        </p:spPr>
        <p:txBody>
          <a:bodyPr wrap="square" rtlCol="0">
            <a:spAutoFit/>
          </a:bodyPr>
          <a:lstStyle/>
          <a:p>
            <a:r>
              <a:rPr lang="en-US" sz="1400" dirty="0"/>
              <a:t>MQXFA05</a:t>
            </a:r>
          </a:p>
        </p:txBody>
      </p:sp>
      <p:sp>
        <p:nvSpPr>
          <p:cNvPr id="12" name="TextBox 11"/>
          <p:cNvSpPr txBox="1"/>
          <p:nvPr/>
        </p:nvSpPr>
        <p:spPr>
          <a:xfrm>
            <a:off x="1997474" y="3660364"/>
            <a:ext cx="1080120" cy="307777"/>
          </a:xfrm>
          <a:prstGeom prst="rect">
            <a:avLst/>
          </a:prstGeom>
          <a:solidFill>
            <a:srgbClr val="92D050"/>
          </a:solidFill>
          <a:ln>
            <a:solidFill>
              <a:schemeClr val="tx1"/>
            </a:solidFill>
          </a:ln>
        </p:spPr>
        <p:txBody>
          <a:bodyPr wrap="square" rtlCol="0">
            <a:spAutoFit/>
          </a:bodyPr>
          <a:lstStyle/>
          <a:p>
            <a:r>
              <a:rPr lang="en-US" sz="1400" dirty="0"/>
              <a:t>MQXFA06</a:t>
            </a:r>
          </a:p>
        </p:txBody>
      </p:sp>
      <p:sp>
        <p:nvSpPr>
          <p:cNvPr id="13" name="TextBox 12"/>
          <p:cNvSpPr txBox="1"/>
          <p:nvPr/>
        </p:nvSpPr>
        <p:spPr>
          <a:xfrm>
            <a:off x="1997474" y="4024399"/>
            <a:ext cx="1080120" cy="307777"/>
          </a:xfrm>
          <a:prstGeom prst="rect">
            <a:avLst/>
          </a:prstGeom>
          <a:solidFill>
            <a:srgbClr val="92D050"/>
          </a:solidFill>
          <a:ln>
            <a:solidFill>
              <a:schemeClr val="tx1"/>
            </a:solidFill>
          </a:ln>
        </p:spPr>
        <p:txBody>
          <a:bodyPr wrap="square" rtlCol="0">
            <a:spAutoFit/>
          </a:bodyPr>
          <a:lstStyle/>
          <a:p>
            <a:r>
              <a:rPr lang="en-US" sz="1400" dirty="0"/>
              <a:t>MQXFA07</a:t>
            </a:r>
          </a:p>
        </p:txBody>
      </p:sp>
      <p:sp>
        <p:nvSpPr>
          <p:cNvPr id="14" name="TextBox 13"/>
          <p:cNvSpPr txBox="1"/>
          <p:nvPr/>
        </p:nvSpPr>
        <p:spPr>
          <a:xfrm>
            <a:off x="1979712" y="4992216"/>
            <a:ext cx="1080120" cy="307777"/>
          </a:xfrm>
          <a:prstGeom prst="rect">
            <a:avLst/>
          </a:prstGeom>
          <a:solidFill>
            <a:srgbClr val="92D050"/>
          </a:solidFill>
          <a:ln>
            <a:solidFill>
              <a:schemeClr val="tx1"/>
            </a:solidFill>
          </a:ln>
        </p:spPr>
        <p:txBody>
          <a:bodyPr wrap="square" rtlCol="0">
            <a:spAutoFit/>
          </a:bodyPr>
          <a:lstStyle/>
          <a:p>
            <a:r>
              <a:rPr lang="en-US" sz="1400" dirty="0" smtClean="0"/>
              <a:t>MQXFA18</a:t>
            </a:r>
            <a:endParaRPr lang="en-US" sz="1400" dirty="0"/>
          </a:p>
        </p:txBody>
      </p:sp>
      <p:grpSp>
        <p:nvGrpSpPr>
          <p:cNvPr id="37" name="Group 36"/>
          <p:cNvGrpSpPr/>
          <p:nvPr/>
        </p:nvGrpSpPr>
        <p:grpSpPr>
          <a:xfrm>
            <a:off x="3342969" y="3645024"/>
            <a:ext cx="1284072" cy="751642"/>
            <a:chOff x="3342969" y="3645024"/>
            <a:chExt cx="1284072" cy="751642"/>
          </a:xfrm>
        </p:grpSpPr>
        <p:sp>
          <p:nvSpPr>
            <p:cNvPr id="20" name="Right Brace 19"/>
            <p:cNvSpPr/>
            <p:nvPr/>
          </p:nvSpPr>
          <p:spPr>
            <a:xfrm>
              <a:off x="3342969" y="3645024"/>
              <a:ext cx="144016" cy="75164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3486985" y="3866956"/>
              <a:ext cx="1140056" cy="307777"/>
            </a:xfrm>
            <a:prstGeom prst="rect">
              <a:avLst/>
            </a:prstGeom>
            <a:noFill/>
          </p:spPr>
          <p:txBody>
            <a:bodyPr wrap="none" rtlCol="0">
              <a:spAutoFit/>
            </a:bodyPr>
            <a:lstStyle/>
            <a:p>
              <a:r>
                <a:rPr lang="en-US" sz="1400" dirty="0"/>
                <a:t>Prod. CM#2</a:t>
              </a:r>
            </a:p>
          </p:txBody>
        </p:sp>
      </p:grpSp>
      <p:sp>
        <p:nvSpPr>
          <p:cNvPr id="23" name="TextBox 22"/>
          <p:cNvSpPr txBox="1"/>
          <p:nvPr/>
        </p:nvSpPr>
        <p:spPr>
          <a:xfrm rot="16200000">
            <a:off x="2236662" y="4489797"/>
            <a:ext cx="441146" cy="369332"/>
          </a:xfrm>
          <a:prstGeom prst="rect">
            <a:avLst/>
          </a:prstGeom>
          <a:noFill/>
        </p:spPr>
        <p:txBody>
          <a:bodyPr wrap="none" rtlCol="0">
            <a:spAutoFit/>
          </a:bodyPr>
          <a:lstStyle/>
          <a:p>
            <a:r>
              <a:rPr lang="is-IS" dirty="0"/>
              <a:t>....</a:t>
            </a:r>
            <a:endParaRPr lang="en-US" dirty="0"/>
          </a:p>
        </p:txBody>
      </p:sp>
      <p:grpSp>
        <p:nvGrpSpPr>
          <p:cNvPr id="32" name="Group 31"/>
          <p:cNvGrpSpPr/>
          <p:nvPr/>
        </p:nvGrpSpPr>
        <p:grpSpPr>
          <a:xfrm>
            <a:off x="666383" y="2348880"/>
            <a:ext cx="4121641" cy="276999"/>
            <a:chOff x="1259632" y="2348880"/>
            <a:chExt cx="4121641" cy="276999"/>
          </a:xfrm>
        </p:grpSpPr>
        <p:cxnSp>
          <p:nvCxnSpPr>
            <p:cNvPr id="24" name="Straight Connector 23"/>
            <p:cNvCxnSpPr/>
            <p:nvPr/>
          </p:nvCxnSpPr>
          <p:spPr>
            <a:xfrm>
              <a:off x="1331640" y="2348880"/>
              <a:ext cx="3977625"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1259632" y="2348880"/>
              <a:ext cx="4121641" cy="276999"/>
            </a:xfrm>
            <a:prstGeom prst="rect">
              <a:avLst/>
            </a:prstGeom>
            <a:noFill/>
          </p:spPr>
          <p:txBody>
            <a:bodyPr wrap="none" rtlCol="0">
              <a:spAutoFit/>
            </a:bodyPr>
            <a:lstStyle/>
            <a:p>
              <a:r>
                <a:rPr lang="en-US" sz="1200" i="1" dirty="0"/>
                <a:t>CD-3b </a:t>
              </a:r>
              <a:r>
                <a:rPr lang="en-US" sz="1200" i="1" smtClean="0"/>
                <a:t>(approval Magnet Prod.)  </a:t>
              </a:r>
              <a:r>
                <a:rPr lang="en-US" sz="1200" i="1" dirty="0"/>
                <a:t>- </a:t>
              </a:r>
              <a:r>
                <a:rPr lang="en-US" sz="1200" b="1" i="1" dirty="0"/>
                <a:t>June </a:t>
              </a:r>
              <a:r>
                <a:rPr lang="uk-UA" sz="1200" b="1" i="1" dirty="0"/>
                <a:t>’</a:t>
              </a:r>
              <a:r>
                <a:rPr lang="en-US" sz="1200" b="1" i="1" dirty="0"/>
                <a:t>18 (at the latest)</a:t>
              </a:r>
            </a:p>
          </p:txBody>
        </p:sp>
      </p:grpSp>
      <p:sp>
        <p:nvSpPr>
          <p:cNvPr id="27" name="Title 1"/>
          <p:cNvSpPr>
            <a:spLocks noGrp="1"/>
          </p:cNvSpPr>
          <p:nvPr>
            <p:ph type="title"/>
          </p:nvPr>
        </p:nvSpPr>
        <p:spPr>
          <a:xfrm>
            <a:off x="539552" y="44704"/>
            <a:ext cx="8147248" cy="720000"/>
          </a:xfrm>
        </p:spPr>
        <p:txBody>
          <a:bodyPr/>
          <a:lstStyle/>
          <a:p>
            <a:r>
              <a:rPr lang="en-US" sz="2400" dirty="0"/>
              <a:t>CD-1 Nomenclature &amp; “</a:t>
            </a:r>
            <a:r>
              <a:rPr lang="en-US" sz="2400" i="1" dirty="0"/>
              <a:t>CD-1Baseline</a:t>
            </a:r>
            <a:r>
              <a:rPr lang="en-US" sz="2400" dirty="0"/>
              <a:t>”</a:t>
            </a:r>
          </a:p>
        </p:txBody>
      </p:sp>
      <p:sp>
        <p:nvSpPr>
          <p:cNvPr id="28" name="TextBox 27"/>
          <p:cNvSpPr txBox="1"/>
          <p:nvPr/>
        </p:nvSpPr>
        <p:spPr>
          <a:xfrm>
            <a:off x="1979712" y="5373216"/>
            <a:ext cx="1080120" cy="307777"/>
          </a:xfrm>
          <a:prstGeom prst="rect">
            <a:avLst/>
          </a:prstGeom>
          <a:solidFill>
            <a:srgbClr val="92D050"/>
          </a:solidFill>
          <a:ln>
            <a:solidFill>
              <a:schemeClr val="tx1"/>
            </a:solidFill>
          </a:ln>
        </p:spPr>
        <p:txBody>
          <a:bodyPr wrap="square" rtlCol="0">
            <a:spAutoFit/>
          </a:bodyPr>
          <a:lstStyle/>
          <a:p>
            <a:r>
              <a:rPr lang="en-US" sz="1400" dirty="0" smtClean="0"/>
              <a:t>MQXFA19</a:t>
            </a:r>
            <a:endParaRPr lang="en-US" sz="1400" dirty="0"/>
          </a:p>
        </p:txBody>
      </p:sp>
      <p:pic>
        <p:nvPicPr>
          <p:cNvPr id="56" name="Picture 5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grpSp>
        <p:nvGrpSpPr>
          <p:cNvPr id="34" name="Group 33"/>
          <p:cNvGrpSpPr/>
          <p:nvPr/>
        </p:nvGrpSpPr>
        <p:grpSpPr>
          <a:xfrm>
            <a:off x="261752" y="805150"/>
            <a:ext cx="4454264" cy="1264990"/>
            <a:chOff x="261752" y="805150"/>
            <a:chExt cx="4454264" cy="1264990"/>
          </a:xfrm>
        </p:grpSpPr>
        <p:sp>
          <p:nvSpPr>
            <p:cNvPr id="15" name="Right Brace 14"/>
            <p:cNvSpPr/>
            <p:nvPr/>
          </p:nvSpPr>
          <p:spPr>
            <a:xfrm>
              <a:off x="3292483" y="805150"/>
              <a:ext cx="144016" cy="75164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TextBox 15"/>
            <p:cNvSpPr txBox="1"/>
            <p:nvPr/>
          </p:nvSpPr>
          <p:spPr>
            <a:xfrm>
              <a:off x="3436499" y="1027082"/>
              <a:ext cx="1279517" cy="307777"/>
            </a:xfrm>
            <a:prstGeom prst="rect">
              <a:avLst/>
            </a:prstGeom>
            <a:noFill/>
          </p:spPr>
          <p:txBody>
            <a:bodyPr wrap="none" rtlCol="0">
              <a:spAutoFit/>
            </a:bodyPr>
            <a:lstStyle/>
            <a:p>
              <a:r>
                <a:rPr lang="en-US" sz="1400" dirty="0"/>
                <a:t>Prototype CM</a:t>
              </a:r>
            </a:p>
          </p:txBody>
        </p:sp>
        <p:cxnSp>
          <p:nvCxnSpPr>
            <p:cNvPr id="57" name="Straight Connector 56"/>
            <p:cNvCxnSpPr/>
            <p:nvPr/>
          </p:nvCxnSpPr>
          <p:spPr>
            <a:xfrm flipV="1">
              <a:off x="323528" y="1636245"/>
              <a:ext cx="4320480" cy="2333"/>
            </a:xfrm>
            <a:prstGeom prst="line">
              <a:avLst/>
            </a:prstGeom>
            <a:ln>
              <a:solidFill>
                <a:schemeClr val="accent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261752" y="1700808"/>
              <a:ext cx="659155" cy="369332"/>
            </a:xfrm>
            <a:prstGeom prst="rect">
              <a:avLst/>
            </a:prstGeom>
            <a:noFill/>
          </p:spPr>
          <p:txBody>
            <a:bodyPr wrap="none" rtlCol="0">
              <a:spAutoFit/>
            </a:bodyPr>
            <a:lstStyle/>
            <a:p>
              <a:r>
                <a:rPr lang="en-US"/>
                <a:t>AUP</a:t>
              </a:r>
            </a:p>
          </p:txBody>
        </p:sp>
        <p:sp>
          <p:nvSpPr>
            <p:cNvPr id="59" name="TextBox 58"/>
            <p:cNvSpPr txBox="1"/>
            <p:nvPr/>
          </p:nvSpPr>
          <p:spPr>
            <a:xfrm>
              <a:off x="261752" y="1205701"/>
              <a:ext cx="787395" cy="369332"/>
            </a:xfrm>
            <a:prstGeom prst="rect">
              <a:avLst/>
            </a:prstGeom>
            <a:noFill/>
          </p:spPr>
          <p:txBody>
            <a:bodyPr wrap="none" rtlCol="0">
              <a:spAutoFit/>
            </a:bodyPr>
            <a:lstStyle/>
            <a:p>
              <a:r>
                <a:rPr lang="en-US" dirty="0"/>
                <a:t>LARP</a:t>
              </a:r>
            </a:p>
          </p:txBody>
        </p:sp>
      </p:grpSp>
      <p:sp>
        <p:nvSpPr>
          <p:cNvPr id="26" name="TextBox 25"/>
          <p:cNvSpPr txBox="1"/>
          <p:nvPr/>
        </p:nvSpPr>
        <p:spPr>
          <a:xfrm>
            <a:off x="2232629" y="6186790"/>
            <a:ext cx="3169457" cy="338554"/>
          </a:xfrm>
          <a:prstGeom prst="rect">
            <a:avLst/>
          </a:prstGeom>
          <a:noFill/>
          <a:ln>
            <a:solidFill>
              <a:schemeClr val="tx1"/>
            </a:solidFill>
          </a:ln>
        </p:spPr>
        <p:txBody>
          <a:bodyPr wrap="none" rtlCol="0">
            <a:spAutoFit/>
          </a:bodyPr>
          <a:lstStyle/>
          <a:p>
            <a:r>
              <a:rPr lang="en-US" sz="1600" i="1" dirty="0"/>
              <a:t>All “Prod.” are KPPs deliverables</a:t>
            </a:r>
          </a:p>
        </p:txBody>
      </p:sp>
      <p:grpSp>
        <p:nvGrpSpPr>
          <p:cNvPr id="35" name="Group 34"/>
          <p:cNvGrpSpPr/>
          <p:nvPr/>
        </p:nvGrpSpPr>
        <p:grpSpPr>
          <a:xfrm>
            <a:off x="1907704" y="1645920"/>
            <a:ext cx="7170177" cy="646331"/>
            <a:chOff x="1907704" y="1645920"/>
            <a:chExt cx="7170177" cy="646331"/>
          </a:xfrm>
        </p:grpSpPr>
        <p:sp>
          <p:nvSpPr>
            <p:cNvPr id="17" name="TextBox 16"/>
            <p:cNvSpPr txBox="1"/>
            <p:nvPr/>
          </p:nvSpPr>
          <p:spPr>
            <a:xfrm>
              <a:off x="3398994" y="1825079"/>
              <a:ext cx="1726755" cy="307777"/>
            </a:xfrm>
            <a:prstGeom prst="rect">
              <a:avLst/>
            </a:prstGeom>
            <a:noFill/>
          </p:spPr>
          <p:txBody>
            <a:bodyPr wrap="none" rtlCol="0">
              <a:spAutoFit/>
            </a:bodyPr>
            <a:lstStyle/>
            <a:p>
              <a:r>
                <a:rPr lang="en-US" sz="1400" dirty="0"/>
                <a:t>Pre-Series  Magnet</a:t>
              </a:r>
            </a:p>
          </p:txBody>
        </p:sp>
        <p:sp>
          <p:nvSpPr>
            <p:cNvPr id="60" name="TextBox 59"/>
            <p:cNvSpPr txBox="1"/>
            <p:nvPr/>
          </p:nvSpPr>
          <p:spPr>
            <a:xfrm>
              <a:off x="5678424" y="1645920"/>
              <a:ext cx="3399457" cy="646331"/>
            </a:xfrm>
            <a:prstGeom prst="rect">
              <a:avLst/>
            </a:prstGeom>
            <a:noFill/>
            <a:ln>
              <a:solidFill>
                <a:schemeClr val="tx1"/>
              </a:solidFill>
            </a:ln>
          </p:spPr>
          <p:txBody>
            <a:bodyPr wrap="none" rtlCol="0">
              <a:spAutoFit/>
            </a:bodyPr>
            <a:lstStyle/>
            <a:p>
              <a:r>
                <a:rPr lang="en-US" dirty="0"/>
                <a:t>Magnet MQXFA03: 1</a:t>
              </a:r>
              <a:r>
                <a:rPr lang="en-US" baseline="30000" dirty="0"/>
                <a:t>st</a:t>
              </a:r>
              <a:r>
                <a:rPr lang="en-US" dirty="0"/>
                <a:t> Magnet</a:t>
              </a:r>
            </a:p>
            <a:p>
              <a:r>
                <a:rPr lang="en-US" dirty="0"/>
                <a:t>fully conforming with AUP FRS</a:t>
              </a:r>
            </a:p>
          </p:txBody>
        </p:sp>
        <p:sp>
          <p:nvSpPr>
            <p:cNvPr id="63" name="Rounded Rectangle 62"/>
            <p:cNvSpPr/>
            <p:nvPr/>
          </p:nvSpPr>
          <p:spPr>
            <a:xfrm>
              <a:off x="1907704" y="1700808"/>
              <a:ext cx="3218045" cy="548970"/>
            </a:xfrm>
            <a:prstGeom prst="roundRect">
              <a:avLst/>
            </a:prstGeom>
            <a:noFill/>
            <a:ln w="3810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5" name="Straight Arrow Connector 64"/>
            <p:cNvCxnSpPr>
              <a:stCxn id="60" idx="1"/>
              <a:endCxn id="63" idx="3"/>
            </p:cNvCxnSpPr>
            <p:nvPr/>
          </p:nvCxnSpPr>
          <p:spPr>
            <a:xfrm flipH="1">
              <a:off x="5125749" y="1969086"/>
              <a:ext cx="552675" cy="62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36" name="Group 35"/>
          <p:cNvGrpSpPr/>
          <p:nvPr/>
        </p:nvGrpSpPr>
        <p:grpSpPr>
          <a:xfrm>
            <a:off x="3342969" y="2808157"/>
            <a:ext cx="5705776" cy="751642"/>
            <a:chOff x="3342969" y="2808157"/>
            <a:chExt cx="5705776" cy="751642"/>
          </a:xfrm>
        </p:grpSpPr>
        <p:sp>
          <p:nvSpPr>
            <p:cNvPr id="18" name="Right Brace 17"/>
            <p:cNvSpPr/>
            <p:nvPr/>
          </p:nvSpPr>
          <p:spPr>
            <a:xfrm>
              <a:off x="3342969" y="2808157"/>
              <a:ext cx="144016" cy="75164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3486985" y="3030089"/>
              <a:ext cx="1140056" cy="307777"/>
            </a:xfrm>
            <a:prstGeom prst="rect">
              <a:avLst/>
            </a:prstGeom>
            <a:noFill/>
          </p:spPr>
          <p:txBody>
            <a:bodyPr wrap="none" rtlCol="0">
              <a:spAutoFit/>
            </a:bodyPr>
            <a:lstStyle/>
            <a:p>
              <a:r>
                <a:rPr lang="en-US" sz="1400" dirty="0"/>
                <a:t>Prod. CM#1</a:t>
              </a:r>
            </a:p>
          </p:txBody>
        </p:sp>
        <p:sp>
          <p:nvSpPr>
            <p:cNvPr id="61" name="TextBox 60"/>
            <p:cNvSpPr txBox="1"/>
            <p:nvPr/>
          </p:nvSpPr>
          <p:spPr>
            <a:xfrm>
              <a:off x="5004048" y="2860811"/>
              <a:ext cx="4044697" cy="646331"/>
            </a:xfrm>
            <a:prstGeom prst="rect">
              <a:avLst/>
            </a:prstGeom>
            <a:noFill/>
            <a:ln>
              <a:solidFill>
                <a:schemeClr val="tx1"/>
              </a:solidFill>
            </a:ln>
          </p:spPr>
          <p:txBody>
            <a:bodyPr wrap="none" rtlCol="0">
              <a:spAutoFit/>
            </a:bodyPr>
            <a:lstStyle/>
            <a:p>
              <a:r>
                <a:rPr lang="en-US" dirty="0"/>
                <a:t>CM#1: based on CERN Kit, execution</a:t>
              </a:r>
            </a:p>
            <a:p>
              <a:r>
                <a:rPr lang="en-US" dirty="0"/>
                <a:t>after CD-3 approval (May ‘20) </a:t>
              </a:r>
            </a:p>
          </p:txBody>
        </p:sp>
        <p:sp>
          <p:nvSpPr>
            <p:cNvPr id="66" name="Rounded Rectangle 65"/>
            <p:cNvSpPr/>
            <p:nvPr/>
          </p:nvSpPr>
          <p:spPr>
            <a:xfrm>
              <a:off x="3995936" y="2909491"/>
              <a:ext cx="606932" cy="548970"/>
            </a:xfrm>
            <a:prstGeom prst="roundRect">
              <a:avLst/>
            </a:prstGeom>
            <a:noFill/>
            <a:ln w="3810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8" name="Straight Arrow Connector 67"/>
            <p:cNvCxnSpPr>
              <a:stCxn id="61" idx="1"/>
              <a:endCxn id="19" idx="3"/>
            </p:cNvCxnSpPr>
            <p:nvPr/>
          </p:nvCxnSpPr>
          <p:spPr>
            <a:xfrm flipH="1">
              <a:off x="4627041" y="3183977"/>
              <a:ext cx="377007"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3135515" y="4469173"/>
            <a:ext cx="5988486" cy="1446373"/>
            <a:chOff x="3135515" y="4469173"/>
            <a:chExt cx="5988486" cy="1446373"/>
          </a:xfrm>
        </p:grpSpPr>
        <p:sp>
          <p:nvSpPr>
            <p:cNvPr id="22" name="TextBox 21"/>
            <p:cNvSpPr txBox="1"/>
            <p:nvPr/>
          </p:nvSpPr>
          <p:spPr>
            <a:xfrm rot="16200000">
              <a:off x="3099608" y="4505080"/>
              <a:ext cx="441146" cy="369332"/>
            </a:xfrm>
            <a:prstGeom prst="rect">
              <a:avLst/>
            </a:prstGeom>
            <a:noFill/>
          </p:spPr>
          <p:txBody>
            <a:bodyPr wrap="none" rtlCol="0">
              <a:spAutoFit/>
            </a:bodyPr>
            <a:lstStyle/>
            <a:p>
              <a:r>
                <a:rPr lang="is-IS" dirty="0"/>
                <a:t>....</a:t>
              </a:r>
              <a:endParaRPr lang="en-US" dirty="0"/>
            </a:p>
          </p:txBody>
        </p:sp>
        <p:grpSp>
          <p:nvGrpSpPr>
            <p:cNvPr id="38" name="Group 37"/>
            <p:cNvGrpSpPr/>
            <p:nvPr/>
          </p:nvGrpSpPr>
          <p:grpSpPr>
            <a:xfrm>
              <a:off x="3360832" y="4972357"/>
              <a:ext cx="5763169" cy="943189"/>
              <a:chOff x="3360832" y="4972357"/>
              <a:chExt cx="5763169" cy="943189"/>
            </a:xfrm>
          </p:grpSpPr>
          <p:sp>
            <p:nvSpPr>
              <p:cNvPr id="29" name="Right Brace 28"/>
              <p:cNvSpPr/>
              <p:nvPr/>
            </p:nvSpPr>
            <p:spPr>
              <a:xfrm>
                <a:off x="3360832" y="4972357"/>
                <a:ext cx="144016" cy="75164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TextBox 29"/>
              <p:cNvSpPr txBox="1"/>
              <p:nvPr/>
            </p:nvSpPr>
            <p:spPr>
              <a:xfrm>
                <a:off x="3504848" y="5194289"/>
                <a:ext cx="1140056" cy="307777"/>
              </a:xfrm>
              <a:prstGeom prst="rect">
                <a:avLst/>
              </a:prstGeom>
              <a:noFill/>
            </p:spPr>
            <p:txBody>
              <a:bodyPr wrap="none" rtlCol="0">
                <a:spAutoFit/>
              </a:bodyPr>
              <a:lstStyle/>
              <a:p>
                <a:r>
                  <a:rPr lang="en-US" sz="1400" dirty="0"/>
                  <a:t>Prod. CM#8</a:t>
                </a:r>
              </a:p>
            </p:txBody>
          </p:sp>
          <p:sp>
            <p:nvSpPr>
              <p:cNvPr id="62" name="TextBox 61"/>
              <p:cNvSpPr txBox="1"/>
              <p:nvPr/>
            </p:nvSpPr>
            <p:spPr>
              <a:xfrm>
                <a:off x="5002103" y="4992216"/>
                <a:ext cx="4121898" cy="923330"/>
              </a:xfrm>
              <a:prstGeom prst="rect">
                <a:avLst/>
              </a:prstGeom>
              <a:noFill/>
              <a:ln>
                <a:solidFill>
                  <a:schemeClr val="tx1"/>
                </a:solidFill>
              </a:ln>
            </p:spPr>
            <p:txBody>
              <a:bodyPr wrap="none" rtlCol="0">
                <a:spAutoFit/>
              </a:bodyPr>
              <a:lstStyle/>
              <a:p>
                <a:r>
                  <a:rPr lang="en-US" dirty="0"/>
                  <a:t>CM#8: delivered to CERN on Apr. </a:t>
                </a:r>
                <a:r>
                  <a:rPr lang="uk-UA" dirty="0"/>
                  <a:t>’</a:t>
                </a:r>
                <a:r>
                  <a:rPr lang="en-US" dirty="0"/>
                  <a:t>24, </a:t>
                </a:r>
              </a:p>
              <a:p>
                <a:r>
                  <a:rPr lang="en-US" dirty="0"/>
                  <a:t>~3 </a:t>
                </a:r>
                <a:r>
                  <a:rPr lang="en-US" dirty="0" err="1"/>
                  <a:t>mo</a:t>
                </a:r>
                <a:r>
                  <a:rPr lang="en-US" dirty="0"/>
                  <a:t> before CERN “Need-by-Date” </a:t>
                </a:r>
              </a:p>
              <a:p>
                <a:r>
                  <a:rPr lang="en-US" dirty="0"/>
                  <a:t>(Jul.’24)</a:t>
                </a:r>
              </a:p>
            </p:txBody>
          </p:sp>
          <p:sp>
            <p:nvSpPr>
              <p:cNvPr id="69" name="Rounded Rectangle 68"/>
              <p:cNvSpPr/>
              <p:nvPr/>
            </p:nvSpPr>
            <p:spPr>
              <a:xfrm>
                <a:off x="4012903" y="5073780"/>
                <a:ext cx="606932" cy="548970"/>
              </a:xfrm>
              <a:prstGeom prst="roundRect">
                <a:avLst/>
              </a:prstGeom>
              <a:noFill/>
              <a:ln w="3810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0" name="Straight Arrow Connector 69"/>
              <p:cNvCxnSpPr/>
              <p:nvPr/>
            </p:nvCxnSpPr>
            <p:spPr>
              <a:xfrm flipH="1">
                <a:off x="4644008" y="5348266"/>
                <a:ext cx="377007"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sp>
        <p:nvSpPr>
          <p:cNvPr id="47" name="TextBox 46"/>
          <p:cNvSpPr txBox="1"/>
          <p:nvPr/>
        </p:nvSpPr>
        <p:spPr>
          <a:xfrm rot="16200000">
            <a:off x="2236662" y="5811179"/>
            <a:ext cx="441146" cy="369332"/>
          </a:xfrm>
          <a:prstGeom prst="rect">
            <a:avLst/>
          </a:prstGeom>
          <a:noFill/>
        </p:spPr>
        <p:txBody>
          <a:bodyPr wrap="none" rtlCol="0">
            <a:spAutoFit/>
          </a:bodyPr>
          <a:lstStyle/>
          <a:p>
            <a:r>
              <a:rPr lang="is-IS" dirty="0"/>
              <a:t>....</a:t>
            </a:r>
            <a:endParaRPr lang="en-US" dirty="0"/>
          </a:p>
        </p:txBody>
      </p:sp>
    </p:spTree>
    <p:extLst>
      <p:ext uri="{BB962C8B-B14F-4D97-AF65-F5344CB8AC3E}">
        <p14:creationId xmlns:p14="http://schemas.microsoft.com/office/powerpoint/2010/main" val="1885847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FDCA1C4-9514-7B4F-976F-D92F7E296653}" type="slidenum">
              <a:rPr lang="fr-FR" smtClean="0"/>
              <a:pPr/>
              <a:t>14</a:t>
            </a:fld>
            <a:endParaRPr lang="fr-FR" dirty="0"/>
          </a:p>
        </p:txBody>
      </p:sp>
      <p:sp>
        <p:nvSpPr>
          <p:cNvPr id="6" name="Title 1"/>
          <p:cNvSpPr>
            <a:spLocks noGrp="1"/>
          </p:cNvSpPr>
          <p:nvPr>
            <p:ph type="title"/>
          </p:nvPr>
        </p:nvSpPr>
        <p:spPr>
          <a:xfrm>
            <a:off x="766800" y="-27384"/>
            <a:ext cx="7920000" cy="603368"/>
          </a:xfrm>
        </p:spPr>
        <p:txBody>
          <a:bodyPr/>
          <a:lstStyle/>
          <a:p>
            <a:r>
              <a:rPr lang="en-US"/>
              <a:t>“CD-1 Baseline</a:t>
            </a:r>
            <a:r>
              <a:rPr lang="en-US" dirty="0"/>
              <a:t>” (cont.)</a:t>
            </a:r>
          </a:p>
        </p:txBody>
      </p:sp>
      <p:sp>
        <p:nvSpPr>
          <p:cNvPr id="10" name="Content Placeholder 2"/>
          <p:cNvSpPr>
            <a:spLocks noGrp="1"/>
          </p:cNvSpPr>
          <p:nvPr>
            <p:ph idx="1"/>
          </p:nvPr>
        </p:nvSpPr>
        <p:spPr>
          <a:xfrm>
            <a:off x="395536" y="908720"/>
            <a:ext cx="8568952" cy="5304180"/>
          </a:xfrm>
          <a:solidFill>
            <a:schemeClr val="bg1"/>
          </a:solidFill>
        </p:spPr>
        <p:txBody>
          <a:bodyPr>
            <a:normAutofit fontScale="92500"/>
          </a:bodyPr>
          <a:lstStyle/>
          <a:p>
            <a:r>
              <a:rPr lang="en-US" dirty="0" smtClean="0"/>
              <a:t>Extremely Compressed schedule for mandated reviews</a:t>
            </a:r>
          </a:p>
          <a:p>
            <a:r>
              <a:rPr lang="en-US" dirty="0" smtClean="0"/>
              <a:t>CD-3b Reviews (under US Responsibility):</a:t>
            </a:r>
            <a:endParaRPr lang="en-US" dirty="0"/>
          </a:p>
          <a:p>
            <a:pPr lvl="1"/>
            <a:r>
              <a:rPr lang="en-US" dirty="0"/>
              <a:t>Specific Magnets:</a:t>
            </a:r>
          </a:p>
          <a:p>
            <a:pPr lvl="2"/>
            <a:r>
              <a:rPr lang="en-US" dirty="0"/>
              <a:t>Design Criteria	</a:t>
            </a:r>
            <a:r>
              <a:rPr lang="en-US" dirty="0" smtClean="0"/>
              <a:t>Jan </a:t>
            </a:r>
            <a:r>
              <a:rPr lang="uk-UA" dirty="0"/>
              <a:t>’</a:t>
            </a:r>
            <a:r>
              <a:rPr lang="en-US" dirty="0"/>
              <a:t>18		Called by Project, external </a:t>
            </a:r>
            <a:r>
              <a:rPr lang="en-US" dirty="0" smtClean="0"/>
              <a:t>rev. </a:t>
            </a:r>
            <a:r>
              <a:rPr lang="en-US" dirty="0"/>
              <a:t>Team</a:t>
            </a:r>
          </a:p>
          <a:p>
            <a:pPr lvl="2"/>
            <a:r>
              <a:rPr lang="en-US" dirty="0"/>
              <a:t>Magnet FDR		</a:t>
            </a:r>
            <a:r>
              <a:rPr lang="en-US" dirty="0" smtClean="0"/>
              <a:t>Jan </a:t>
            </a:r>
            <a:r>
              <a:rPr lang="en-US" dirty="0"/>
              <a:t>‘18 		Called by Project, external </a:t>
            </a:r>
            <a:r>
              <a:rPr lang="en-US" dirty="0" smtClean="0"/>
              <a:t>rev. </a:t>
            </a:r>
            <a:r>
              <a:rPr lang="en-US" dirty="0"/>
              <a:t>Team</a:t>
            </a:r>
          </a:p>
          <a:p>
            <a:pPr lvl="1"/>
            <a:r>
              <a:rPr lang="en-US" dirty="0"/>
              <a:t>Specific Cavities</a:t>
            </a:r>
          </a:p>
          <a:p>
            <a:pPr lvl="2"/>
            <a:r>
              <a:rPr lang="en-US" dirty="0" err="1" smtClean="0"/>
              <a:t>Nb</a:t>
            </a:r>
            <a:r>
              <a:rPr lang="en-US" dirty="0" smtClean="0"/>
              <a:t> Material FDR</a:t>
            </a:r>
            <a:r>
              <a:rPr lang="en-US" dirty="0"/>
              <a:t>	</a:t>
            </a:r>
            <a:r>
              <a:rPr lang="en-US" dirty="0" smtClean="0"/>
              <a:t>Jan </a:t>
            </a:r>
            <a:r>
              <a:rPr lang="en-US" dirty="0"/>
              <a:t>‘18		Called by Project, external </a:t>
            </a:r>
            <a:r>
              <a:rPr lang="en-US" dirty="0" smtClean="0"/>
              <a:t>rev. </a:t>
            </a:r>
            <a:r>
              <a:rPr lang="en-US" dirty="0"/>
              <a:t>Team</a:t>
            </a:r>
          </a:p>
          <a:p>
            <a:pPr lvl="1"/>
            <a:r>
              <a:rPr lang="en-US" dirty="0"/>
              <a:t>Overall Reviews</a:t>
            </a:r>
          </a:p>
          <a:p>
            <a:pPr lvl="2"/>
            <a:r>
              <a:rPr lang="en-US" dirty="0" smtClean="0"/>
              <a:t>Director’s </a:t>
            </a:r>
            <a:r>
              <a:rPr lang="en-US" dirty="0"/>
              <a:t>Review	Feb ‘18		Called by FNAL Director</a:t>
            </a:r>
          </a:p>
          <a:p>
            <a:pPr lvl="2"/>
            <a:r>
              <a:rPr lang="en-US" dirty="0"/>
              <a:t>DOE IPR			</a:t>
            </a:r>
            <a:r>
              <a:rPr lang="en-US" dirty="0" smtClean="0"/>
              <a:t>Apr</a:t>
            </a:r>
            <a:r>
              <a:rPr lang="en-US" dirty="0"/>
              <a:t>. ‘18		Called by DOE</a:t>
            </a:r>
          </a:p>
          <a:p>
            <a:r>
              <a:rPr lang="en-US" dirty="0" smtClean="0"/>
              <a:t>CD-2 </a:t>
            </a:r>
            <a:r>
              <a:rPr lang="en-US" dirty="0"/>
              <a:t>would have to be postponed to ~FY20, with CD-3 (Start of Full Production</a:t>
            </a:r>
            <a:r>
              <a:rPr lang="en-US" dirty="0" smtClean="0"/>
              <a:t>)</a:t>
            </a:r>
          </a:p>
          <a:p>
            <a:pPr lvl="1"/>
            <a:r>
              <a:rPr lang="en-US" dirty="0" smtClean="0"/>
              <a:t>Not enough time to include CERN Installation schedule</a:t>
            </a:r>
            <a:endParaRPr lang="en-US"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extLst>
      <p:ext uri="{BB962C8B-B14F-4D97-AF65-F5344CB8AC3E}">
        <p14:creationId xmlns:p14="http://schemas.microsoft.com/office/powerpoint/2010/main" val="7226434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
        <p:nvSpPr>
          <p:cNvPr id="32" name="TextBox 31"/>
          <p:cNvSpPr txBox="1"/>
          <p:nvPr/>
        </p:nvSpPr>
        <p:spPr>
          <a:xfrm>
            <a:off x="1338872" y="884519"/>
            <a:ext cx="1080120" cy="307777"/>
          </a:xfrm>
          <a:prstGeom prst="rect">
            <a:avLst/>
          </a:prstGeom>
          <a:solidFill>
            <a:schemeClr val="accent6">
              <a:lumMod val="20000"/>
              <a:lumOff val="80000"/>
            </a:schemeClr>
          </a:solidFill>
          <a:ln>
            <a:solidFill>
              <a:schemeClr val="tx1"/>
            </a:solidFill>
          </a:ln>
        </p:spPr>
        <p:txBody>
          <a:bodyPr wrap="square" rtlCol="0">
            <a:spAutoFit/>
          </a:bodyPr>
          <a:lstStyle/>
          <a:p>
            <a:r>
              <a:rPr lang="en-US" sz="1400" dirty="0" smtClean="0"/>
              <a:t>MQXFAP1</a:t>
            </a:r>
            <a:endParaRPr lang="en-US" sz="1400" dirty="0"/>
          </a:p>
        </p:txBody>
      </p:sp>
      <p:sp>
        <p:nvSpPr>
          <p:cNvPr id="33" name="TextBox 32"/>
          <p:cNvSpPr txBox="1"/>
          <p:nvPr/>
        </p:nvSpPr>
        <p:spPr>
          <a:xfrm>
            <a:off x="1338872" y="1244559"/>
            <a:ext cx="1080120" cy="307777"/>
          </a:xfrm>
          <a:prstGeom prst="rect">
            <a:avLst/>
          </a:prstGeom>
          <a:solidFill>
            <a:schemeClr val="accent6">
              <a:lumMod val="20000"/>
              <a:lumOff val="80000"/>
            </a:schemeClr>
          </a:solidFill>
          <a:ln>
            <a:solidFill>
              <a:schemeClr val="tx1"/>
            </a:solidFill>
          </a:ln>
        </p:spPr>
        <p:txBody>
          <a:bodyPr wrap="square" rtlCol="0">
            <a:spAutoFit/>
          </a:bodyPr>
          <a:lstStyle/>
          <a:p>
            <a:r>
              <a:rPr lang="en-US" sz="1400" dirty="0" smtClean="0"/>
              <a:t>MQXFA02</a:t>
            </a:r>
            <a:endParaRPr lang="en-US" sz="1400" dirty="0"/>
          </a:p>
        </p:txBody>
      </p:sp>
      <p:sp>
        <p:nvSpPr>
          <p:cNvPr id="34" name="TextBox 33"/>
          <p:cNvSpPr txBox="1"/>
          <p:nvPr/>
        </p:nvSpPr>
        <p:spPr>
          <a:xfrm>
            <a:off x="1365665" y="1748615"/>
            <a:ext cx="1080120" cy="307777"/>
          </a:xfrm>
          <a:prstGeom prst="rect">
            <a:avLst/>
          </a:prstGeom>
          <a:solidFill>
            <a:srgbClr val="FFFF00"/>
          </a:solidFill>
          <a:ln>
            <a:solidFill>
              <a:schemeClr val="tx1"/>
            </a:solidFill>
          </a:ln>
        </p:spPr>
        <p:txBody>
          <a:bodyPr wrap="square" rtlCol="0">
            <a:spAutoFit/>
          </a:bodyPr>
          <a:lstStyle/>
          <a:p>
            <a:r>
              <a:rPr lang="en-US" sz="1400" dirty="0"/>
              <a:t>MQXFA03</a:t>
            </a:r>
          </a:p>
        </p:txBody>
      </p:sp>
      <p:sp>
        <p:nvSpPr>
          <p:cNvPr id="35" name="TextBox 34"/>
          <p:cNvSpPr txBox="1"/>
          <p:nvPr/>
        </p:nvSpPr>
        <p:spPr>
          <a:xfrm>
            <a:off x="1364844" y="2108655"/>
            <a:ext cx="1080120" cy="307777"/>
          </a:xfrm>
          <a:prstGeom prst="rect">
            <a:avLst/>
          </a:prstGeom>
          <a:solidFill>
            <a:srgbClr val="FFFF00"/>
          </a:solidFill>
          <a:ln>
            <a:solidFill>
              <a:schemeClr val="tx1"/>
            </a:solidFill>
          </a:ln>
        </p:spPr>
        <p:txBody>
          <a:bodyPr wrap="square" rtlCol="0">
            <a:spAutoFit/>
          </a:bodyPr>
          <a:lstStyle/>
          <a:p>
            <a:r>
              <a:rPr lang="en-US" sz="1400" dirty="0"/>
              <a:t>MQXFA04</a:t>
            </a:r>
          </a:p>
        </p:txBody>
      </p:sp>
      <p:sp>
        <p:nvSpPr>
          <p:cNvPr id="36" name="TextBox 35"/>
          <p:cNvSpPr txBox="1"/>
          <p:nvPr/>
        </p:nvSpPr>
        <p:spPr>
          <a:xfrm>
            <a:off x="1364844" y="2981092"/>
            <a:ext cx="1080120" cy="307777"/>
          </a:xfrm>
          <a:prstGeom prst="rect">
            <a:avLst/>
          </a:prstGeom>
          <a:solidFill>
            <a:srgbClr val="92D050"/>
          </a:solidFill>
          <a:ln>
            <a:solidFill>
              <a:schemeClr val="tx1"/>
            </a:solidFill>
          </a:ln>
        </p:spPr>
        <p:txBody>
          <a:bodyPr wrap="square" rtlCol="0">
            <a:spAutoFit/>
          </a:bodyPr>
          <a:lstStyle/>
          <a:p>
            <a:r>
              <a:rPr lang="en-US" sz="1400" dirty="0"/>
              <a:t>MQXFA05</a:t>
            </a:r>
          </a:p>
        </p:txBody>
      </p:sp>
      <p:sp>
        <p:nvSpPr>
          <p:cNvPr id="37" name="TextBox 36"/>
          <p:cNvSpPr txBox="1"/>
          <p:nvPr/>
        </p:nvSpPr>
        <p:spPr>
          <a:xfrm>
            <a:off x="1356634" y="3352536"/>
            <a:ext cx="1080120" cy="307777"/>
          </a:xfrm>
          <a:prstGeom prst="rect">
            <a:avLst/>
          </a:prstGeom>
          <a:solidFill>
            <a:srgbClr val="92D050"/>
          </a:solidFill>
          <a:ln>
            <a:solidFill>
              <a:schemeClr val="tx1"/>
            </a:solidFill>
          </a:ln>
        </p:spPr>
        <p:txBody>
          <a:bodyPr wrap="square" rtlCol="0">
            <a:spAutoFit/>
          </a:bodyPr>
          <a:lstStyle/>
          <a:p>
            <a:r>
              <a:rPr lang="en-US" sz="1400" dirty="0"/>
              <a:t>MQXFA06</a:t>
            </a:r>
          </a:p>
        </p:txBody>
      </p:sp>
      <p:sp>
        <p:nvSpPr>
          <p:cNvPr id="38" name="TextBox 37"/>
          <p:cNvSpPr txBox="1"/>
          <p:nvPr/>
        </p:nvSpPr>
        <p:spPr>
          <a:xfrm>
            <a:off x="1356634" y="3784584"/>
            <a:ext cx="1080120" cy="307777"/>
          </a:xfrm>
          <a:prstGeom prst="rect">
            <a:avLst/>
          </a:prstGeom>
          <a:solidFill>
            <a:srgbClr val="92D050"/>
          </a:solidFill>
          <a:ln>
            <a:solidFill>
              <a:schemeClr val="tx1"/>
            </a:solidFill>
          </a:ln>
        </p:spPr>
        <p:txBody>
          <a:bodyPr wrap="square" rtlCol="0">
            <a:spAutoFit/>
          </a:bodyPr>
          <a:lstStyle/>
          <a:p>
            <a:r>
              <a:rPr lang="en-US" sz="1400" dirty="0"/>
              <a:t>MQXFA07</a:t>
            </a:r>
          </a:p>
        </p:txBody>
      </p:sp>
      <p:sp>
        <p:nvSpPr>
          <p:cNvPr id="39" name="TextBox 38"/>
          <p:cNvSpPr txBox="1"/>
          <p:nvPr/>
        </p:nvSpPr>
        <p:spPr>
          <a:xfrm>
            <a:off x="1356634" y="4164369"/>
            <a:ext cx="1080120" cy="307777"/>
          </a:xfrm>
          <a:prstGeom prst="rect">
            <a:avLst/>
          </a:prstGeom>
          <a:solidFill>
            <a:srgbClr val="92D050"/>
          </a:solidFill>
          <a:ln>
            <a:solidFill>
              <a:schemeClr val="tx1"/>
            </a:solidFill>
          </a:ln>
        </p:spPr>
        <p:txBody>
          <a:bodyPr wrap="square" rtlCol="0">
            <a:spAutoFit/>
          </a:bodyPr>
          <a:lstStyle/>
          <a:p>
            <a:r>
              <a:rPr lang="en-US" sz="1400" dirty="0"/>
              <a:t>MQXFA08</a:t>
            </a:r>
          </a:p>
        </p:txBody>
      </p:sp>
      <p:sp>
        <p:nvSpPr>
          <p:cNvPr id="47" name="TextBox 46"/>
          <p:cNvSpPr txBox="1"/>
          <p:nvPr/>
        </p:nvSpPr>
        <p:spPr>
          <a:xfrm rot="16200000">
            <a:off x="1582505" y="4500624"/>
            <a:ext cx="505267" cy="369332"/>
          </a:xfrm>
          <a:prstGeom prst="rect">
            <a:avLst/>
          </a:prstGeom>
          <a:noFill/>
        </p:spPr>
        <p:txBody>
          <a:bodyPr wrap="none" rtlCol="0">
            <a:spAutoFit/>
          </a:bodyPr>
          <a:lstStyle/>
          <a:p>
            <a:r>
              <a:rPr lang="is-IS"/>
              <a:t>.....</a:t>
            </a:r>
            <a:endParaRPr lang="en-US" dirty="0"/>
          </a:p>
        </p:txBody>
      </p:sp>
      <p:grpSp>
        <p:nvGrpSpPr>
          <p:cNvPr id="72" name="Group 71"/>
          <p:cNvGrpSpPr/>
          <p:nvPr/>
        </p:nvGrpSpPr>
        <p:grpSpPr>
          <a:xfrm>
            <a:off x="1009292" y="2643489"/>
            <a:ext cx="2523448" cy="276999"/>
            <a:chOff x="1009292" y="2643489"/>
            <a:chExt cx="2523448" cy="276999"/>
          </a:xfrm>
        </p:grpSpPr>
        <p:cxnSp>
          <p:nvCxnSpPr>
            <p:cNvPr id="48" name="Straight Connector 47"/>
            <p:cNvCxnSpPr/>
            <p:nvPr/>
          </p:nvCxnSpPr>
          <p:spPr>
            <a:xfrm>
              <a:off x="1081300" y="2643489"/>
              <a:ext cx="2300269" cy="0"/>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1009292" y="2643489"/>
              <a:ext cx="2523448" cy="276999"/>
            </a:xfrm>
            <a:prstGeom prst="rect">
              <a:avLst/>
            </a:prstGeom>
            <a:noFill/>
          </p:spPr>
          <p:txBody>
            <a:bodyPr wrap="none" rtlCol="0">
              <a:spAutoFit/>
            </a:bodyPr>
            <a:lstStyle/>
            <a:p>
              <a:r>
                <a:rPr lang="en-US" sz="1200" i="1" dirty="0"/>
                <a:t>CD-3b (and CD-2)  - </a:t>
              </a:r>
              <a:r>
                <a:rPr lang="en-US" sz="1200" b="1" i="1" dirty="0"/>
                <a:t>February ‘19</a:t>
              </a:r>
            </a:p>
          </p:txBody>
        </p:sp>
      </p:grpSp>
      <p:sp>
        <p:nvSpPr>
          <p:cNvPr id="50" name="TextBox 49"/>
          <p:cNvSpPr txBox="1"/>
          <p:nvPr/>
        </p:nvSpPr>
        <p:spPr>
          <a:xfrm>
            <a:off x="2598429" y="5835781"/>
            <a:ext cx="5671745" cy="830997"/>
          </a:xfrm>
          <a:prstGeom prst="rect">
            <a:avLst/>
          </a:prstGeom>
          <a:solidFill>
            <a:schemeClr val="bg1"/>
          </a:solidFill>
          <a:ln>
            <a:solidFill>
              <a:schemeClr val="tx1"/>
            </a:solidFill>
          </a:ln>
        </p:spPr>
        <p:txBody>
          <a:bodyPr wrap="none" rtlCol="0">
            <a:spAutoFit/>
          </a:bodyPr>
          <a:lstStyle/>
          <a:p>
            <a:r>
              <a:rPr lang="en-US" sz="1600" i="1" dirty="0"/>
              <a:t>“Pre-Series CM” </a:t>
            </a:r>
            <a:r>
              <a:rPr lang="en-US" sz="1600" i="1" u="sng" dirty="0"/>
              <a:t>can be</a:t>
            </a:r>
            <a:r>
              <a:rPr lang="en-US" sz="1600" i="1" dirty="0"/>
              <a:t> KPP deliverable upon certification </a:t>
            </a:r>
          </a:p>
          <a:p>
            <a:r>
              <a:rPr lang="en-US" sz="1600" i="1" dirty="0"/>
              <a:t>of performance (gain ~2 mo. of float), otherwise MQXFA4 </a:t>
            </a:r>
          </a:p>
          <a:p>
            <a:r>
              <a:rPr lang="en-US" sz="1600" i="1" dirty="0"/>
              <a:t>is recovered for future use. All “Prod.” are KPPs deliverables.</a:t>
            </a:r>
          </a:p>
        </p:txBody>
      </p:sp>
      <p:sp>
        <p:nvSpPr>
          <p:cNvPr id="51" name="Title 1"/>
          <p:cNvSpPr txBox="1">
            <a:spLocks/>
          </p:cNvSpPr>
          <p:nvPr/>
        </p:nvSpPr>
        <p:spPr>
          <a:xfrm>
            <a:off x="683568" y="44663"/>
            <a:ext cx="8208912"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400" u="sng" dirty="0"/>
              <a:t>Modified Nomenclature</a:t>
            </a:r>
            <a:r>
              <a:rPr lang="en-US" sz="2400" dirty="0"/>
              <a:t> &amp; “CD-1 Baseline”</a:t>
            </a:r>
          </a:p>
        </p:txBody>
      </p:sp>
      <p:sp>
        <p:nvSpPr>
          <p:cNvPr id="52" name="TextBox 51"/>
          <p:cNvSpPr txBox="1"/>
          <p:nvPr/>
        </p:nvSpPr>
        <p:spPr>
          <a:xfrm>
            <a:off x="1338872" y="4925009"/>
            <a:ext cx="1080120" cy="307777"/>
          </a:xfrm>
          <a:prstGeom prst="rect">
            <a:avLst/>
          </a:prstGeom>
          <a:solidFill>
            <a:srgbClr val="92D050"/>
          </a:solidFill>
          <a:ln>
            <a:solidFill>
              <a:schemeClr val="tx1"/>
            </a:solidFill>
          </a:ln>
        </p:spPr>
        <p:txBody>
          <a:bodyPr wrap="square" rtlCol="0">
            <a:spAutoFit/>
          </a:bodyPr>
          <a:lstStyle/>
          <a:p>
            <a:r>
              <a:rPr lang="en-US" sz="1400" dirty="0" smtClean="0"/>
              <a:t>MQXFA17</a:t>
            </a:r>
            <a:endParaRPr lang="en-US" sz="1400" dirty="0"/>
          </a:p>
        </p:txBody>
      </p:sp>
      <p:sp>
        <p:nvSpPr>
          <p:cNvPr id="53" name="TextBox 52"/>
          <p:cNvSpPr txBox="1"/>
          <p:nvPr/>
        </p:nvSpPr>
        <p:spPr>
          <a:xfrm>
            <a:off x="1338872" y="5306009"/>
            <a:ext cx="1080120" cy="307777"/>
          </a:xfrm>
          <a:prstGeom prst="rect">
            <a:avLst/>
          </a:prstGeom>
          <a:solidFill>
            <a:srgbClr val="92D050"/>
          </a:solidFill>
          <a:ln>
            <a:solidFill>
              <a:schemeClr val="tx1"/>
            </a:solidFill>
          </a:ln>
        </p:spPr>
        <p:txBody>
          <a:bodyPr wrap="square" rtlCol="0">
            <a:spAutoFit/>
          </a:bodyPr>
          <a:lstStyle/>
          <a:p>
            <a:r>
              <a:rPr lang="en-US" sz="1400" dirty="0" smtClean="0"/>
              <a:t>MQXFA18</a:t>
            </a:r>
            <a:endParaRPr lang="en-US" sz="1400" dirty="0"/>
          </a:p>
        </p:txBody>
      </p:sp>
      <p:pic>
        <p:nvPicPr>
          <p:cNvPr id="56" name="Picture 5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grpSp>
        <p:nvGrpSpPr>
          <p:cNvPr id="70" name="Group 69"/>
          <p:cNvGrpSpPr/>
          <p:nvPr/>
        </p:nvGrpSpPr>
        <p:grpSpPr>
          <a:xfrm>
            <a:off x="364560" y="884518"/>
            <a:ext cx="3621981" cy="1205885"/>
            <a:chOff x="364560" y="884518"/>
            <a:chExt cx="3621981" cy="1205885"/>
          </a:xfrm>
        </p:grpSpPr>
        <p:sp>
          <p:nvSpPr>
            <p:cNvPr id="40" name="Right Brace 39"/>
            <p:cNvSpPr/>
            <p:nvPr/>
          </p:nvSpPr>
          <p:spPr>
            <a:xfrm>
              <a:off x="2563008" y="884518"/>
              <a:ext cx="144016" cy="66781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1" name="TextBox 40"/>
            <p:cNvSpPr txBox="1"/>
            <p:nvPr/>
          </p:nvSpPr>
          <p:spPr>
            <a:xfrm>
              <a:off x="2707024" y="1022626"/>
              <a:ext cx="1279517" cy="307777"/>
            </a:xfrm>
            <a:prstGeom prst="rect">
              <a:avLst/>
            </a:prstGeom>
            <a:noFill/>
          </p:spPr>
          <p:txBody>
            <a:bodyPr wrap="none" rtlCol="0">
              <a:spAutoFit/>
            </a:bodyPr>
            <a:lstStyle/>
            <a:p>
              <a:r>
                <a:rPr lang="en-US" sz="1400" dirty="0"/>
                <a:t>Prototype CM</a:t>
              </a:r>
            </a:p>
          </p:txBody>
        </p:sp>
        <p:cxnSp>
          <p:nvCxnSpPr>
            <p:cNvPr id="62" name="Straight Connector 61"/>
            <p:cNvCxnSpPr/>
            <p:nvPr/>
          </p:nvCxnSpPr>
          <p:spPr>
            <a:xfrm flipV="1">
              <a:off x="426336" y="1614047"/>
              <a:ext cx="2955233" cy="14753"/>
            </a:xfrm>
            <a:prstGeom prst="line">
              <a:avLst/>
            </a:prstGeom>
            <a:ln>
              <a:solidFill>
                <a:schemeClr val="accent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364560" y="1721071"/>
              <a:ext cx="659155" cy="369332"/>
            </a:xfrm>
            <a:prstGeom prst="rect">
              <a:avLst/>
            </a:prstGeom>
            <a:noFill/>
          </p:spPr>
          <p:txBody>
            <a:bodyPr wrap="none" rtlCol="0">
              <a:spAutoFit/>
            </a:bodyPr>
            <a:lstStyle/>
            <a:p>
              <a:r>
                <a:rPr lang="en-US"/>
                <a:t>AUP</a:t>
              </a:r>
            </a:p>
          </p:txBody>
        </p:sp>
        <p:sp>
          <p:nvSpPr>
            <p:cNvPr id="64" name="TextBox 63"/>
            <p:cNvSpPr txBox="1"/>
            <p:nvPr/>
          </p:nvSpPr>
          <p:spPr>
            <a:xfrm>
              <a:off x="364560" y="1225964"/>
              <a:ext cx="787395" cy="369332"/>
            </a:xfrm>
            <a:prstGeom prst="rect">
              <a:avLst/>
            </a:prstGeom>
            <a:noFill/>
          </p:spPr>
          <p:txBody>
            <a:bodyPr wrap="none" rtlCol="0">
              <a:spAutoFit/>
            </a:bodyPr>
            <a:lstStyle/>
            <a:p>
              <a:r>
                <a:rPr lang="en-US" dirty="0"/>
                <a:t>LARP</a:t>
              </a:r>
            </a:p>
          </p:txBody>
        </p:sp>
      </p:grpSp>
      <p:grpSp>
        <p:nvGrpSpPr>
          <p:cNvPr id="71" name="Group 70"/>
          <p:cNvGrpSpPr/>
          <p:nvPr/>
        </p:nvGrpSpPr>
        <p:grpSpPr>
          <a:xfrm>
            <a:off x="1202871" y="1625237"/>
            <a:ext cx="7837932" cy="923330"/>
            <a:chOff x="1202871" y="1625237"/>
            <a:chExt cx="7837932" cy="923330"/>
          </a:xfrm>
        </p:grpSpPr>
        <p:sp>
          <p:nvSpPr>
            <p:cNvPr id="42" name="Right Brace 41"/>
            <p:cNvSpPr/>
            <p:nvPr/>
          </p:nvSpPr>
          <p:spPr>
            <a:xfrm>
              <a:off x="2586576" y="1741882"/>
              <a:ext cx="120448" cy="634104"/>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3" name="TextBox 42"/>
            <p:cNvSpPr txBox="1"/>
            <p:nvPr/>
          </p:nvSpPr>
          <p:spPr>
            <a:xfrm>
              <a:off x="2730592" y="1768360"/>
              <a:ext cx="1887055" cy="523220"/>
            </a:xfrm>
            <a:prstGeom prst="rect">
              <a:avLst/>
            </a:prstGeom>
            <a:noFill/>
          </p:spPr>
          <p:txBody>
            <a:bodyPr wrap="none" rtlCol="0">
              <a:spAutoFit/>
            </a:bodyPr>
            <a:lstStyle/>
            <a:p>
              <a:r>
                <a:rPr lang="en-US" sz="1400" dirty="0"/>
                <a:t>Pre-series CM/</a:t>
              </a:r>
            </a:p>
            <a:p>
              <a:r>
                <a:rPr lang="en-US" sz="1400" dirty="0"/>
                <a:t>Potential </a:t>
              </a:r>
              <a:r>
                <a:rPr lang="en-US" sz="1400" dirty="0" smtClean="0"/>
                <a:t>Prod. CM#1</a:t>
              </a:r>
              <a:endParaRPr lang="en-US" sz="1400" dirty="0"/>
            </a:p>
          </p:txBody>
        </p:sp>
        <p:sp>
          <p:nvSpPr>
            <p:cNvPr id="65" name="TextBox 64"/>
            <p:cNvSpPr txBox="1"/>
            <p:nvPr/>
          </p:nvSpPr>
          <p:spPr>
            <a:xfrm>
              <a:off x="4765274" y="1625237"/>
              <a:ext cx="4275529" cy="923330"/>
            </a:xfrm>
            <a:prstGeom prst="rect">
              <a:avLst/>
            </a:prstGeom>
            <a:noFill/>
            <a:ln>
              <a:solidFill>
                <a:schemeClr val="tx1"/>
              </a:solidFill>
            </a:ln>
          </p:spPr>
          <p:txBody>
            <a:bodyPr wrap="none" rtlCol="0">
              <a:spAutoFit/>
            </a:bodyPr>
            <a:lstStyle/>
            <a:p>
              <a:r>
                <a:rPr lang="en-US" dirty="0"/>
                <a:t>Both Magnet MQXFA03 and MQXFA04</a:t>
              </a:r>
            </a:p>
            <a:p>
              <a:r>
                <a:rPr lang="en-US" dirty="0"/>
                <a:t>are fully conforming with AUP FRS.</a:t>
              </a:r>
            </a:p>
            <a:p>
              <a:r>
                <a:rPr lang="en-US" dirty="0"/>
                <a:t>They are assembled in “Pre-Series CM”</a:t>
              </a:r>
            </a:p>
          </p:txBody>
        </p:sp>
        <p:sp>
          <p:nvSpPr>
            <p:cNvPr id="66" name="Rounded Rectangle 65"/>
            <p:cNvSpPr/>
            <p:nvPr/>
          </p:nvSpPr>
          <p:spPr>
            <a:xfrm>
              <a:off x="1202871" y="1695131"/>
              <a:ext cx="3337854" cy="783542"/>
            </a:xfrm>
            <a:prstGeom prst="roundRect">
              <a:avLst/>
            </a:prstGeom>
            <a:noFill/>
            <a:ln w="3810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1" name="Straight Arrow Connector 30"/>
            <p:cNvCxnSpPr>
              <a:stCxn id="65" idx="1"/>
              <a:endCxn id="66" idx="3"/>
            </p:cNvCxnSpPr>
            <p:nvPr/>
          </p:nvCxnSpPr>
          <p:spPr>
            <a:xfrm flipH="1">
              <a:off x="4540725" y="2086902"/>
              <a:ext cx="22454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73" name="Group 72"/>
          <p:cNvGrpSpPr/>
          <p:nvPr/>
        </p:nvGrpSpPr>
        <p:grpSpPr>
          <a:xfrm>
            <a:off x="2442561" y="2981093"/>
            <a:ext cx="6719942" cy="2635253"/>
            <a:chOff x="2442561" y="2981093"/>
            <a:chExt cx="6719942" cy="2635253"/>
          </a:xfrm>
        </p:grpSpPr>
        <p:sp>
          <p:nvSpPr>
            <p:cNvPr id="44" name="Right Brace 43"/>
            <p:cNvSpPr/>
            <p:nvPr/>
          </p:nvSpPr>
          <p:spPr>
            <a:xfrm>
              <a:off x="2646358" y="2981093"/>
              <a:ext cx="144016" cy="67922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5" name="TextBox 44"/>
            <p:cNvSpPr txBox="1"/>
            <p:nvPr/>
          </p:nvSpPr>
          <p:spPr>
            <a:xfrm>
              <a:off x="2790374" y="3136512"/>
              <a:ext cx="1140056" cy="307777"/>
            </a:xfrm>
            <a:prstGeom prst="rect">
              <a:avLst/>
            </a:prstGeom>
            <a:noFill/>
          </p:spPr>
          <p:txBody>
            <a:bodyPr wrap="none" rtlCol="0">
              <a:spAutoFit/>
            </a:bodyPr>
            <a:lstStyle/>
            <a:p>
              <a:r>
                <a:rPr lang="en-US" sz="1400" dirty="0"/>
                <a:t>Prod. CM#2</a:t>
              </a:r>
            </a:p>
          </p:txBody>
        </p:sp>
        <p:sp>
          <p:nvSpPr>
            <p:cNvPr id="46" name="TextBox 45"/>
            <p:cNvSpPr txBox="1"/>
            <p:nvPr/>
          </p:nvSpPr>
          <p:spPr>
            <a:xfrm rot="16200000">
              <a:off x="2323297" y="4088076"/>
              <a:ext cx="607859" cy="369332"/>
            </a:xfrm>
            <a:prstGeom prst="rect">
              <a:avLst/>
            </a:prstGeom>
            <a:noFill/>
          </p:spPr>
          <p:txBody>
            <a:bodyPr wrap="none" rtlCol="0">
              <a:spAutoFit/>
            </a:bodyPr>
            <a:lstStyle/>
            <a:p>
              <a:r>
                <a:rPr lang="is-IS"/>
                <a:t>…...</a:t>
              </a:r>
              <a:endParaRPr lang="en-US" dirty="0"/>
            </a:p>
          </p:txBody>
        </p:sp>
        <p:sp>
          <p:nvSpPr>
            <p:cNvPr id="54" name="Right Brace 53"/>
            <p:cNvSpPr/>
            <p:nvPr/>
          </p:nvSpPr>
          <p:spPr>
            <a:xfrm>
              <a:off x="2658584" y="4864704"/>
              <a:ext cx="144016" cy="75164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5" name="TextBox 54"/>
            <p:cNvSpPr txBox="1"/>
            <p:nvPr/>
          </p:nvSpPr>
          <p:spPr>
            <a:xfrm>
              <a:off x="2845232" y="5069640"/>
              <a:ext cx="1140056" cy="307777"/>
            </a:xfrm>
            <a:prstGeom prst="rect">
              <a:avLst/>
            </a:prstGeom>
            <a:noFill/>
          </p:spPr>
          <p:txBody>
            <a:bodyPr wrap="none" rtlCol="0">
              <a:spAutoFit/>
            </a:bodyPr>
            <a:lstStyle/>
            <a:p>
              <a:r>
                <a:rPr lang="en-US" sz="1400" dirty="0"/>
                <a:t>Prod. CM#8</a:t>
              </a:r>
            </a:p>
          </p:txBody>
        </p:sp>
        <p:sp>
          <p:nvSpPr>
            <p:cNvPr id="69" name="TextBox 68"/>
            <p:cNvSpPr txBox="1"/>
            <p:nvPr/>
          </p:nvSpPr>
          <p:spPr>
            <a:xfrm>
              <a:off x="4540725" y="3223084"/>
              <a:ext cx="4621778" cy="1754326"/>
            </a:xfrm>
            <a:prstGeom prst="rect">
              <a:avLst/>
            </a:prstGeom>
            <a:noFill/>
            <a:ln>
              <a:solidFill>
                <a:schemeClr val="tx1"/>
              </a:solidFill>
            </a:ln>
          </p:spPr>
          <p:txBody>
            <a:bodyPr wrap="none" rtlCol="0">
              <a:spAutoFit/>
            </a:bodyPr>
            <a:lstStyle/>
            <a:p>
              <a:r>
                <a:rPr lang="en-US" dirty="0"/>
                <a:t>By maintaining same assembly rate,</a:t>
              </a:r>
            </a:p>
            <a:p>
              <a:r>
                <a:rPr lang="en-US" dirty="0"/>
                <a:t>the opportunity offered by MQXFA03 </a:t>
              </a:r>
            </a:p>
            <a:p>
              <a:r>
                <a:rPr lang="en-US" dirty="0"/>
                <a:t>can be capitalized in </a:t>
              </a:r>
              <a:r>
                <a:rPr lang="en-US" dirty="0" smtClean="0"/>
                <a:t>accelerating deliveries</a:t>
              </a:r>
            </a:p>
            <a:p>
              <a:r>
                <a:rPr lang="en-US" dirty="0"/>
                <a:t>t</a:t>
              </a:r>
              <a:r>
                <a:rPr lang="en-US" dirty="0" smtClean="0"/>
                <a:t>o CERN.</a:t>
              </a:r>
              <a:endParaRPr lang="en-US" dirty="0"/>
            </a:p>
            <a:p>
              <a:r>
                <a:rPr lang="en-US" i="1" dirty="0"/>
                <a:t>Usage of MQXFA03 increases schedule</a:t>
              </a:r>
            </a:p>
            <a:p>
              <a:r>
                <a:rPr lang="en-US" i="1" dirty="0"/>
                <a:t>float by ~2mo</a:t>
              </a:r>
            </a:p>
          </p:txBody>
        </p:sp>
      </p:grpSp>
      <p:sp>
        <p:nvSpPr>
          <p:cNvPr id="57" name="TextBox 56"/>
          <p:cNvSpPr txBox="1"/>
          <p:nvPr/>
        </p:nvSpPr>
        <p:spPr>
          <a:xfrm rot="16200000">
            <a:off x="1614565" y="5797381"/>
            <a:ext cx="441146" cy="369332"/>
          </a:xfrm>
          <a:prstGeom prst="rect">
            <a:avLst/>
          </a:prstGeom>
          <a:noFill/>
        </p:spPr>
        <p:txBody>
          <a:bodyPr wrap="none" rtlCol="0">
            <a:spAutoFit/>
          </a:bodyPr>
          <a:lstStyle/>
          <a:p>
            <a:r>
              <a:rPr lang="is-IS" dirty="0"/>
              <a:t>....</a:t>
            </a:r>
            <a:endParaRPr lang="en-US" dirty="0"/>
          </a:p>
        </p:txBody>
      </p:sp>
    </p:spTree>
    <p:extLst>
      <p:ext uri="{BB962C8B-B14F-4D97-AF65-F5344CB8AC3E}">
        <p14:creationId xmlns:p14="http://schemas.microsoft.com/office/powerpoint/2010/main" val="1359291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FDCA1C4-9514-7B4F-976F-D92F7E296653}" type="slidenum">
              <a:rPr lang="fr-FR" smtClean="0"/>
              <a:pPr/>
              <a:t>16</a:t>
            </a:fld>
            <a:endParaRPr lang="fr-FR" dirty="0"/>
          </a:p>
        </p:txBody>
      </p:sp>
      <p:sp>
        <p:nvSpPr>
          <p:cNvPr id="6" name="Title 1"/>
          <p:cNvSpPr>
            <a:spLocks noGrp="1"/>
          </p:cNvSpPr>
          <p:nvPr>
            <p:ph type="title"/>
          </p:nvPr>
        </p:nvSpPr>
        <p:spPr>
          <a:xfrm>
            <a:off x="683568" y="0"/>
            <a:ext cx="8280000" cy="611396"/>
          </a:xfrm>
        </p:spPr>
        <p:txBody>
          <a:bodyPr/>
          <a:lstStyle/>
          <a:p>
            <a:r>
              <a:rPr lang="en-US" u="sng" dirty="0" smtClean="0"/>
              <a:t>Modified Nomenclature </a:t>
            </a:r>
            <a:r>
              <a:rPr lang="en-US" dirty="0" smtClean="0"/>
              <a:t>“CD-1 </a:t>
            </a:r>
            <a:r>
              <a:rPr lang="en-US" dirty="0"/>
              <a:t>Baseline” (cont.)</a:t>
            </a:r>
          </a:p>
        </p:txBody>
      </p:sp>
      <p:sp>
        <p:nvSpPr>
          <p:cNvPr id="10" name="Content Placeholder 2"/>
          <p:cNvSpPr>
            <a:spLocks noGrp="1"/>
          </p:cNvSpPr>
          <p:nvPr>
            <p:ph idx="1"/>
          </p:nvPr>
        </p:nvSpPr>
        <p:spPr>
          <a:xfrm>
            <a:off x="329070" y="980728"/>
            <a:ext cx="8712000" cy="4896544"/>
          </a:xfrm>
          <a:solidFill>
            <a:schemeClr val="bg1"/>
          </a:solidFill>
        </p:spPr>
        <p:txBody>
          <a:bodyPr>
            <a:normAutofit fontScale="77500" lnSpcReduction="20000"/>
          </a:bodyPr>
          <a:lstStyle/>
          <a:p>
            <a:r>
              <a:rPr lang="en-US" dirty="0"/>
              <a:t>CD-2/CD-3b </a:t>
            </a:r>
            <a:r>
              <a:rPr lang="en-US" dirty="0" smtClean="0"/>
              <a:t>Reviews (under US Responsibility):</a:t>
            </a:r>
            <a:endParaRPr lang="en-US" dirty="0"/>
          </a:p>
          <a:p>
            <a:pPr lvl="1"/>
            <a:r>
              <a:rPr lang="en-US" dirty="0"/>
              <a:t>Specific Magnets:</a:t>
            </a:r>
          </a:p>
          <a:p>
            <a:pPr lvl="2"/>
            <a:r>
              <a:rPr lang="en-US" dirty="0"/>
              <a:t>Design Criteria			Apr </a:t>
            </a:r>
            <a:r>
              <a:rPr lang="uk-UA" dirty="0"/>
              <a:t>’</a:t>
            </a:r>
            <a:r>
              <a:rPr lang="en-US" dirty="0"/>
              <a:t>18		Called by Project, external review Team</a:t>
            </a:r>
          </a:p>
          <a:p>
            <a:pPr lvl="2"/>
            <a:r>
              <a:rPr lang="en-US" dirty="0"/>
              <a:t>Magnet FDR			May ‘18 		Called by Project, external review Team</a:t>
            </a:r>
          </a:p>
          <a:p>
            <a:pPr lvl="2"/>
            <a:r>
              <a:rPr lang="en-US" dirty="0"/>
              <a:t>Cold Mass/CA PDR		Jun ‘18		Called by Project, external review Team</a:t>
            </a:r>
          </a:p>
          <a:p>
            <a:pPr lvl="1"/>
            <a:r>
              <a:rPr lang="en-US" dirty="0"/>
              <a:t>Specific Cavities</a:t>
            </a:r>
          </a:p>
          <a:p>
            <a:pPr lvl="2"/>
            <a:r>
              <a:rPr lang="en-US" dirty="0"/>
              <a:t>FDR for </a:t>
            </a:r>
            <a:r>
              <a:rPr lang="en-US" dirty="0" err="1"/>
              <a:t>Nb</a:t>
            </a:r>
            <a:r>
              <a:rPr lang="en-US" dirty="0"/>
              <a:t> Material		May ‘18		Called by Project, external review Team</a:t>
            </a:r>
          </a:p>
          <a:p>
            <a:pPr lvl="2"/>
            <a:r>
              <a:rPr lang="en-US" dirty="0"/>
              <a:t>Sys. Int. Review			Jun ‘18		Called by Project, external review Team</a:t>
            </a:r>
          </a:p>
          <a:p>
            <a:pPr lvl="2"/>
            <a:r>
              <a:rPr lang="en-US" dirty="0"/>
              <a:t>PDR for Cavities			Jun ‘18		Called by Project, external review Team</a:t>
            </a:r>
          </a:p>
          <a:p>
            <a:pPr lvl="1"/>
            <a:r>
              <a:rPr lang="en-US" dirty="0"/>
              <a:t>Overall Reviews</a:t>
            </a:r>
          </a:p>
          <a:p>
            <a:pPr lvl="2"/>
            <a:r>
              <a:rPr lang="en-US" dirty="0" smtClean="0"/>
              <a:t>Director’s </a:t>
            </a:r>
            <a:r>
              <a:rPr lang="en-US" dirty="0"/>
              <a:t>Review	</a:t>
            </a:r>
            <a:r>
              <a:rPr lang="en-US" dirty="0" smtClean="0"/>
              <a:t>		Aug-Sep </a:t>
            </a:r>
            <a:r>
              <a:rPr lang="en-US" dirty="0"/>
              <a:t>‘18	Called by FNAL Director</a:t>
            </a:r>
          </a:p>
          <a:p>
            <a:pPr lvl="2"/>
            <a:r>
              <a:rPr lang="en-US" dirty="0"/>
              <a:t>DOE IPR				Oct-Nov. ‘18	Called by DOE</a:t>
            </a:r>
          </a:p>
          <a:p>
            <a:pPr lvl="2"/>
            <a:r>
              <a:rPr lang="en-US" dirty="0"/>
              <a:t>ESAAB				</a:t>
            </a:r>
            <a:r>
              <a:rPr lang="en-US" dirty="0" smtClean="0"/>
              <a:t>	Dec </a:t>
            </a:r>
            <a:r>
              <a:rPr lang="en-US" dirty="0"/>
              <a:t>‘18 or Jan </a:t>
            </a:r>
            <a:r>
              <a:rPr lang="uk-UA" dirty="0" smtClean="0"/>
              <a:t>’</a:t>
            </a:r>
            <a:r>
              <a:rPr lang="en-US" dirty="0" smtClean="0"/>
              <a:t>19</a:t>
            </a:r>
          </a:p>
          <a:p>
            <a:r>
              <a:rPr lang="en-US" dirty="0" smtClean="0"/>
              <a:t>CD-3 in FY20</a:t>
            </a:r>
          </a:p>
          <a:p>
            <a:pPr lvl="1"/>
            <a:r>
              <a:rPr lang="en-US" dirty="0" smtClean="0"/>
              <a:t>Full approval for </a:t>
            </a:r>
            <a:r>
              <a:rPr lang="en-US" dirty="0" err="1" smtClean="0"/>
              <a:t>CryoAssemblies</a:t>
            </a:r>
            <a:r>
              <a:rPr lang="en-US" dirty="0" smtClean="0"/>
              <a:t> and RFD Production</a:t>
            </a:r>
          </a:p>
          <a:p>
            <a:endParaRPr lang="en-US"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extLst>
      <p:ext uri="{BB962C8B-B14F-4D97-AF65-F5344CB8AC3E}">
        <p14:creationId xmlns:p14="http://schemas.microsoft.com/office/powerpoint/2010/main" val="6776742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sp>
        <p:nvSpPr>
          <p:cNvPr id="2" name="Title 1"/>
          <p:cNvSpPr>
            <a:spLocks noGrp="1"/>
          </p:cNvSpPr>
          <p:nvPr>
            <p:ph type="title"/>
          </p:nvPr>
        </p:nvSpPr>
        <p:spPr>
          <a:xfrm>
            <a:off x="612000" y="44624"/>
            <a:ext cx="7920000" cy="720000"/>
          </a:xfrm>
        </p:spPr>
        <p:txBody>
          <a:bodyPr/>
          <a:lstStyle/>
          <a:p>
            <a:r>
              <a:rPr lang="en-US" dirty="0"/>
              <a:t>Project Close-End in a </a:t>
            </a:r>
            <a:r>
              <a:rPr lang="en-US" dirty="0" smtClean="0"/>
              <a:t>slide</a:t>
            </a:r>
            <a:endParaRPr lang="en-US" dirty="0"/>
          </a:p>
        </p:txBody>
      </p:sp>
      <p:sp>
        <p:nvSpPr>
          <p:cNvPr id="3" name="Content Placeholder 2"/>
          <p:cNvSpPr>
            <a:spLocks noGrp="1"/>
          </p:cNvSpPr>
          <p:nvPr>
            <p:ph idx="1"/>
          </p:nvPr>
        </p:nvSpPr>
        <p:spPr>
          <a:xfrm>
            <a:off x="754184" y="5157192"/>
            <a:ext cx="7920000" cy="1152128"/>
          </a:xfrm>
        </p:spPr>
        <p:txBody>
          <a:bodyPr>
            <a:normAutofit fontScale="85000" lnSpcReduction="20000"/>
          </a:bodyPr>
          <a:lstStyle/>
          <a:p>
            <a:r>
              <a:rPr lang="en-US" dirty="0" smtClean="0"/>
              <a:t>Total expected schedule float before CERN “Need-by-date” of ~11 months.</a:t>
            </a:r>
          </a:p>
          <a:p>
            <a:pPr lvl="1"/>
            <a:r>
              <a:rPr lang="en-US" dirty="0" smtClean="0"/>
              <a:t>Closer to the ~12-14 mos. </a:t>
            </a:r>
            <a:r>
              <a:rPr lang="en-US" dirty="0"/>
              <a:t>w</a:t>
            </a:r>
            <a:r>
              <a:rPr lang="en-US" dirty="0" smtClean="0"/>
              <a:t>e suspect we need to demonstrate to pass CD-2 without issues.</a:t>
            </a:r>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17</a:t>
            </a:fld>
            <a:endParaRPr lang="fr-FR" dirty="0"/>
          </a:p>
        </p:txBody>
      </p:sp>
      <p:cxnSp>
        <p:nvCxnSpPr>
          <p:cNvPr id="7" name="Straight Connector 6"/>
          <p:cNvCxnSpPr/>
          <p:nvPr/>
        </p:nvCxnSpPr>
        <p:spPr>
          <a:xfrm>
            <a:off x="971600" y="3034711"/>
            <a:ext cx="7560400" cy="0"/>
          </a:xfrm>
          <a:prstGeom prst="line">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8347397" y="3237260"/>
            <a:ext cx="689099" cy="369332"/>
          </a:xfrm>
          <a:prstGeom prst="rect">
            <a:avLst/>
          </a:prstGeom>
          <a:noFill/>
        </p:spPr>
        <p:txBody>
          <a:bodyPr wrap="none" rtlCol="0">
            <a:spAutoFit/>
          </a:bodyPr>
          <a:lstStyle/>
          <a:p>
            <a:r>
              <a:rPr lang="en-US"/>
              <a:t>Time</a:t>
            </a:r>
          </a:p>
        </p:txBody>
      </p:sp>
      <p:cxnSp>
        <p:nvCxnSpPr>
          <p:cNvPr id="10" name="Straight Connector 9"/>
          <p:cNvCxnSpPr/>
          <p:nvPr/>
        </p:nvCxnSpPr>
        <p:spPr>
          <a:xfrm>
            <a:off x="5364088" y="2890695"/>
            <a:ext cx="0" cy="288032"/>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3995936" y="2890695"/>
            <a:ext cx="0" cy="288032"/>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7905397" y="2890695"/>
            <a:ext cx="0" cy="288032"/>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059832" y="2890695"/>
            <a:ext cx="0" cy="288032"/>
          </a:xfrm>
          <a:prstGeom prst="line">
            <a:avLst/>
          </a:prstGeom>
        </p:spPr>
        <p:style>
          <a:lnRef idx="2">
            <a:schemeClr val="accent1"/>
          </a:lnRef>
          <a:fillRef idx="0">
            <a:schemeClr val="accent1"/>
          </a:fillRef>
          <a:effectRef idx="1">
            <a:schemeClr val="accent1"/>
          </a:effectRef>
          <a:fontRef idx="minor">
            <a:schemeClr val="tx1"/>
          </a:fontRef>
        </p:style>
      </p:cxnSp>
      <p:grpSp>
        <p:nvGrpSpPr>
          <p:cNvPr id="28" name="Group 27"/>
          <p:cNvGrpSpPr/>
          <p:nvPr/>
        </p:nvGrpSpPr>
        <p:grpSpPr>
          <a:xfrm>
            <a:off x="3973394" y="2132856"/>
            <a:ext cx="1390694" cy="614264"/>
            <a:chOff x="3973394" y="2132856"/>
            <a:chExt cx="1390694" cy="614264"/>
          </a:xfrm>
        </p:grpSpPr>
        <p:sp>
          <p:nvSpPr>
            <p:cNvPr id="21" name="Left Brace 20"/>
            <p:cNvSpPr/>
            <p:nvPr/>
          </p:nvSpPr>
          <p:spPr>
            <a:xfrm rot="5400000" flipV="1">
              <a:off x="4562525" y="1945557"/>
              <a:ext cx="212432" cy="1390694"/>
            </a:xfrm>
            <a:prstGeom prst="leftBrace">
              <a:avLst/>
            </a:prstGeom>
            <a:ln w="127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4256601" y="2132856"/>
              <a:ext cx="819455" cy="338554"/>
            </a:xfrm>
            <a:prstGeom prst="rect">
              <a:avLst/>
            </a:prstGeom>
            <a:noFill/>
            <a:ln>
              <a:solidFill>
                <a:schemeClr val="tx1"/>
              </a:solidFill>
            </a:ln>
          </p:spPr>
          <p:txBody>
            <a:bodyPr wrap="none" rtlCol="0">
              <a:spAutoFit/>
            </a:bodyPr>
            <a:lstStyle/>
            <a:p>
              <a:r>
                <a:rPr lang="en-US" sz="1600" dirty="0"/>
                <a:t>~3 mo.</a:t>
              </a:r>
            </a:p>
          </p:txBody>
        </p:sp>
      </p:grpSp>
      <p:grpSp>
        <p:nvGrpSpPr>
          <p:cNvPr id="33" name="Group 32"/>
          <p:cNvGrpSpPr/>
          <p:nvPr/>
        </p:nvGrpSpPr>
        <p:grpSpPr>
          <a:xfrm>
            <a:off x="3059832" y="2104953"/>
            <a:ext cx="913562" cy="649733"/>
            <a:chOff x="3059832" y="2104953"/>
            <a:chExt cx="913562" cy="649733"/>
          </a:xfrm>
        </p:grpSpPr>
        <p:sp>
          <p:nvSpPr>
            <p:cNvPr id="29" name="Left Brace 28"/>
            <p:cNvSpPr/>
            <p:nvPr/>
          </p:nvSpPr>
          <p:spPr>
            <a:xfrm rot="5400000" flipV="1">
              <a:off x="3402830" y="2184123"/>
              <a:ext cx="227565" cy="913562"/>
            </a:xfrm>
            <a:prstGeom prst="leftBrace">
              <a:avLst/>
            </a:prstGeom>
            <a:ln w="127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TextBox 29"/>
            <p:cNvSpPr txBox="1"/>
            <p:nvPr/>
          </p:nvSpPr>
          <p:spPr>
            <a:xfrm>
              <a:off x="3106884" y="2104953"/>
              <a:ext cx="819455" cy="338554"/>
            </a:xfrm>
            <a:prstGeom prst="rect">
              <a:avLst/>
            </a:prstGeom>
            <a:noFill/>
            <a:ln>
              <a:solidFill>
                <a:schemeClr val="tx1"/>
              </a:solidFill>
            </a:ln>
          </p:spPr>
          <p:txBody>
            <a:bodyPr wrap="none" rtlCol="0">
              <a:spAutoFit/>
            </a:bodyPr>
            <a:lstStyle/>
            <a:p>
              <a:r>
                <a:rPr lang="en-US" sz="1600" dirty="0"/>
                <a:t>~2 mo.</a:t>
              </a:r>
            </a:p>
          </p:txBody>
        </p:sp>
      </p:grpSp>
      <p:cxnSp>
        <p:nvCxnSpPr>
          <p:cNvPr id="31" name="Straight Connector 30"/>
          <p:cNvCxnSpPr/>
          <p:nvPr/>
        </p:nvCxnSpPr>
        <p:spPr>
          <a:xfrm>
            <a:off x="1763688" y="2890695"/>
            <a:ext cx="0" cy="288032"/>
          </a:xfrm>
          <a:prstGeom prst="line">
            <a:avLst/>
          </a:prstGeom>
        </p:spPr>
        <p:style>
          <a:lnRef idx="2">
            <a:schemeClr val="accent1"/>
          </a:lnRef>
          <a:fillRef idx="0">
            <a:schemeClr val="accent1"/>
          </a:fillRef>
          <a:effectRef idx="1">
            <a:schemeClr val="accent1"/>
          </a:effectRef>
          <a:fontRef idx="minor">
            <a:schemeClr val="tx1"/>
          </a:fontRef>
        </p:style>
      </p:cxnSp>
      <p:grpSp>
        <p:nvGrpSpPr>
          <p:cNvPr id="11" name="Group 10"/>
          <p:cNvGrpSpPr/>
          <p:nvPr/>
        </p:nvGrpSpPr>
        <p:grpSpPr>
          <a:xfrm>
            <a:off x="4976000" y="3284984"/>
            <a:ext cx="2802692" cy="1314728"/>
            <a:chOff x="4976000" y="3284984"/>
            <a:chExt cx="2802692" cy="1314728"/>
          </a:xfrm>
        </p:grpSpPr>
        <p:sp>
          <p:nvSpPr>
            <p:cNvPr id="12" name="TextBox 11"/>
            <p:cNvSpPr txBox="1"/>
            <p:nvPr/>
          </p:nvSpPr>
          <p:spPr>
            <a:xfrm>
              <a:off x="5752175" y="3861048"/>
              <a:ext cx="2026517" cy="738664"/>
            </a:xfrm>
            <a:prstGeom prst="rect">
              <a:avLst/>
            </a:prstGeom>
            <a:solidFill>
              <a:schemeClr val="accent1">
                <a:lumMod val="40000"/>
                <a:lumOff val="60000"/>
              </a:schemeClr>
            </a:solidFill>
            <a:ln>
              <a:solidFill>
                <a:schemeClr val="tx1"/>
              </a:solidFill>
            </a:ln>
          </p:spPr>
          <p:txBody>
            <a:bodyPr wrap="none" rtlCol="0">
              <a:spAutoFit/>
            </a:bodyPr>
            <a:lstStyle/>
            <a:p>
              <a:r>
                <a:rPr lang="en-US" sz="1400" dirty="0"/>
                <a:t>“CD-1 Baseline” </a:t>
              </a:r>
            </a:p>
            <a:p>
              <a:r>
                <a:rPr lang="en-US" sz="1400" dirty="0"/>
                <a:t>CERN “Need-by-Date” </a:t>
              </a:r>
            </a:p>
            <a:p>
              <a:r>
                <a:rPr lang="en-US" sz="1400" dirty="0"/>
                <a:t>for CM#8</a:t>
              </a:r>
            </a:p>
          </p:txBody>
        </p:sp>
        <p:sp>
          <p:nvSpPr>
            <p:cNvPr id="37" name="TextBox 36"/>
            <p:cNvSpPr txBox="1"/>
            <p:nvPr/>
          </p:nvSpPr>
          <p:spPr>
            <a:xfrm>
              <a:off x="4976000" y="3284984"/>
              <a:ext cx="776175" cy="338554"/>
            </a:xfrm>
            <a:prstGeom prst="rect">
              <a:avLst/>
            </a:prstGeom>
            <a:noFill/>
            <a:ln>
              <a:solidFill>
                <a:schemeClr val="tx1"/>
              </a:solidFill>
            </a:ln>
          </p:spPr>
          <p:txBody>
            <a:bodyPr wrap="none" rtlCol="0">
              <a:spAutoFit/>
            </a:bodyPr>
            <a:lstStyle/>
            <a:p>
              <a:r>
                <a:rPr lang="en-US" sz="1600" dirty="0"/>
                <a:t>Jul ‘24</a:t>
              </a:r>
            </a:p>
          </p:txBody>
        </p:sp>
        <p:cxnSp>
          <p:nvCxnSpPr>
            <p:cNvPr id="9" name="Elbow Connector 8"/>
            <p:cNvCxnSpPr>
              <a:stCxn id="12" idx="0"/>
              <a:endCxn id="37" idx="2"/>
            </p:cNvCxnSpPr>
            <p:nvPr/>
          </p:nvCxnSpPr>
          <p:spPr>
            <a:xfrm rot="16200000" flipV="1">
              <a:off x="5946006" y="3041620"/>
              <a:ext cx="237510" cy="1401346"/>
            </a:xfrm>
            <a:prstGeom prst="bentConnector3">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22" name="Group 21"/>
          <p:cNvGrpSpPr/>
          <p:nvPr/>
        </p:nvGrpSpPr>
        <p:grpSpPr>
          <a:xfrm>
            <a:off x="3607848" y="3284984"/>
            <a:ext cx="2044272" cy="1314728"/>
            <a:chOff x="3607848" y="3284984"/>
            <a:chExt cx="2044272" cy="1314728"/>
          </a:xfrm>
        </p:grpSpPr>
        <p:sp>
          <p:nvSpPr>
            <p:cNvPr id="13" name="TextBox 12"/>
            <p:cNvSpPr txBox="1"/>
            <p:nvPr/>
          </p:nvSpPr>
          <p:spPr>
            <a:xfrm>
              <a:off x="4084062" y="3861048"/>
              <a:ext cx="1568058" cy="738664"/>
            </a:xfrm>
            <a:prstGeom prst="rect">
              <a:avLst/>
            </a:prstGeom>
            <a:solidFill>
              <a:schemeClr val="accent6">
                <a:lumMod val="40000"/>
                <a:lumOff val="60000"/>
              </a:schemeClr>
            </a:solidFill>
            <a:ln>
              <a:solidFill>
                <a:schemeClr val="tx1"/>
              </a:solidFill>
            </a:ln>
          </p:spPr>
          <p:txBody>
            <a:bodyPr wrap="none" rtlCol="0">
              <a:spAutoFit/>
            </a:bodyPr>
            <a:lstStyle/>
            <a:p>
              <a:r>
                <a:rPr lang="en-US" sz="1400" dirty="0"/>
                <a:t>“CD-1 Baseline” </a:t>
              </a:r>
            </a:p>
            <a:p>
              <a:r>
                <a:rPr lang="en-US" sz="1400" dirty="0"/>
                <a:t>AUP Delivery </a:t>
              </a:r>
            </a:p>
            <a:p>
              <a:r>
                <a:rPr lang="en-US" sz="1400" dirty="0"/>
                <a:t>of CM#8</a:t>
              </a:r>
            </a:p>
          </p:txBody>
        </p:sp>
        <p:sp>
          <p:nvSpPr>
            <p:cNvPr id="38" name="TextBox 37"/>
            <p:cNvSpPr txBox="1"/>
            <p:nvPr/>
          </p:nvSpPr>
          <p:spPr>
            <a:xfrm>
              <a:off x="3607848" y="3284984"/>
              <a:ext cx="833883" cy="338554"/>
            </a:xfrm>
            <a:prstGeom prst="rect">
              <a:avLst/>
            </a:prstGeom>
            <a:noFill/>
            <a:ln>
              <a:solidFill>
                <a:schemeClr val="tx1"/>
              </a:solidFill>
            </a:ln>
          </p:spPr>
          <p:txBody>
            <a:bodyPr wrap="none" rtlCol="0">
              <a:spAutoFit/>
            </a:bodyPr>
            <a:lstStyle/>
            <a:p>
              <a:r>
                <a:rPr lang="en-US" sz="1600" dirty="0"/>
                <a:t>Apr ‘24</a:t>
              </a:r>
            </a:p>
          </p:txBody>
        </p:sp>
        <p:cxnSp>
          <p:nvCxnSpPr>
            <p:cNvPr id="18" name="Elbow Connector 17"/>
            <p:cNvCxnSpPr>
              <a:stCxn id="13" idx="0"/>
              <a:endCxn id="38" idx="2"/>
            </p:cNvCxnSpPr>
            <p:nvPr/>
          </p:nvCxnSpPr>
          <p:spPr>
            <a:xfrm rot="16200000" flipV="1">
              <a:off x="4327686" y="3320642"/>
              <a:ext cx="237510" cy="843301"/>
            </a:xfrm>
            <a:prstGeom prst="bentConnector3">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27" name="Group 26"/>
          <p:cNvGrpSpPr/>
          <p:nvPr/>
        </p:nvGrpSpPr>
        <p:grpSpPr>
          <a:xfrm>
            <a:off x="1341455" y="3284738"/>
            <a:ext cx="2631939" cy="1684306"/>
            <a:chOff x="1341455" y="3284738"/>
            <a:chExt cx="2631939" cy="1684306"/>
          </a:xfrm>
        </p:grpSpPr>
        <p:sp>
          <p:nvSpPr>
            <p:cNvPr id="20" name="TextBox 19"/>
            <p:cNvSpPr txBox="1"/>
            <p:nvPr/>
          </p:nvSpPr>
          <p:spPr>
            <a:xfrm>
              <a:off x="1341455" y="4230380"/>
              <a:ext cx="2631939" cy="738664"/>
            </a:xfrm>
            <a:prstGeom prst="rect">
              <a:avLst/>
            </a:prstGeom>
            <a:solidFill>
              <a:schemeClr val="accent6">
                <a:lumMod val="40000"/>
                <a:lumOff val="60000"/>
              </a:schemeClr>
            </a:solidFill>
            <a:ln>
              <a:solidFill>
                <a:schemeClr val="accent1"/>
              </a:solidFill>
            </a:ln>
          </p:spPr>
          <p:txBody>
            <a:bodyPr wrap="none" rtlCol="0">
              <a:spAutoFit/>
            </a:bodyPr>
            <a:lstStyle/>
            <a:p>
              <a:r>
                <a:rPr lang="en-US" sz="1400" dirty="0"/>
                <a:t>“Modified CD-1 Baseline”</a:t>
              </a:r>
            </a:p>
            <a:p>
              <a:r>
                <a:rPr lang="en-US" sz="1400" dirty="0"/>
                <a:t>with MQXFA03 as part of AUP </a:t>
              </a:r>
            </a:p>
            <a:p>
              <a:r>
                <a:rPr lang="en-US" sz="1400" dirty="0"/>
                <a:t>deliverables</a:t>
              </a:r>
            </a:p>
          </p:txBody>
        </p:sp>
        <p:sp>
          <p:nvSpPr>
            <p:cNvPr id="39" name="TextBox 38"/>
            <p:cNvSpPr txBox="1"/>
            <p:nvPr/>
          </p:nvSpPr>
          <p:spPr>
            <a:xfrm>
              <a:off x="2642889" y="3284738"/>
              <a:ext cx="867545" cy="338554"/>
            </a:xfrm>
            <a:prstGeom prst="rect">
              <a:avLst/>
            </a:prstGeom>
            <a:noFill/>
            <a:ln>
              <a:solidFill>
                <a:schemeClr val="tx1"/>
              </a:solidFill>
            </a:ln>
          </p:spPr>
          <p:txBody>
            <a:bodyPr wrap="none" rtlCol="0">
              <a:spAutoFit/>
            </a:bodyPr>
            <a:lstStyle/>
            <a:p>
              <a:r>
                <a:rPr lang="en-US" sz="1600" dirty="0"/>
                <a:t>Feb ‘24</a:t>
              </a:r>
            </a:p>
          </p:txBody>
        </p:sp>
        <p:cxnSp>
          <p:nvCxnSpPr>
            <p:cNvPr id="26" name="Elbow Connector 25"/>
            <p:cNvCxnSpPr>
              <a:stCxn id="20" idx="0"/>
            </p:cNvCxnSpPr>
            <p:nvPr/>
          </p:nvCxnSpPr>
          <p:spPr>
            <a:xfrm rot="5400000" flipH="1" flipV="1">
              <a:off x="2577921" y="3701418"/>
              <a:ext cx="608466" cy="449459"/>
            </a:xfrm>
            <a:prstGeom prst="bentConnector3">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3" name="Group 42"/>
          <p:cNvGrpSpPr/>
          <p:nvPr/>
        </p:nvGrpSpPr>
        <p:grpSpPr>
          <a:xfrm>
            <a:off x="5396521" y="700081"/>
            <a:ext cx="3470279" cy="2944943"/>
            <a:chOff x="5396521" y="700081"/>
            <a:chExt cx="3470279" cy="2944943"/>
          </a:xfrm>
        </p:grpSpPr>
        <p:sp>
          <p:nvSpPr>
            <p:cNvPr id="35" name="Left Brace 34"/>
            <p:cNvSpPr/>
            <p:nvPr/>
          </p:nvSpPr>
          <p:spPr>
            <a:xfrm rot="5400000" flipV="1">
              <a:off x="6545799" y="1383298"/>
              <a:ext cx="210320" cy="2508876"/>
            </a:xfrm>
            <a:prstGeom prst="leftBrace">
              <a:avLst/>
            </a:prstGeom>
            <a:ln w="127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42" name="Group 41"/>
            <p:cNvGrpSpPr/>
            <p:nvPr/>
          </p:nvGrpSpPr>
          <p:grpSpPr>
            <a:xfrm>
              <a:off x="6123998" y="700081"/>
              <a:ext cx="2742802" cy="2944943"/>
              <a:chOff x="6123998" y="700081"/>
              <a:chExt cx="2742802" cy="2944943"/>
            </a:xfrm>
          </p:grpSpPr>
          <p:sp>
            <p:nvSpPr>
              <p:cNvPr id="16" name="TextBox 15"/>
              <p:cNvSpPr txBox="1"/>
              <p:nvPr/>
            </p:nvSpPr>
            <p:spPr>
              <a:xfrm>
                <a:off x="6123998" y="700081"/>
                <a:ext cx="2742802" cy="1169551"/>
              </a:xfrm>
              <a:prstGeom prst="rect">
                <a:avLst/>
              </a:prstGeom>
              <a:solidFill>
                <a:srgbClr val="92D050"/>
              </a:solidFill>
              <a:ln>
                <a:solidFill>
                  <a:schemeClr val="tx1"/>
                </a:solidFill>
              </a:ln>
            </p:spPr>
            <p:txBody>
              <a:bodyPr wrap="none" rtlCol="0">
                <a:spAutoFit/>
              </a:bodyPr>
              <a:lstStyle/>
              <a:p>
                <a:r>
                  <a:rPr lang="en-US" sz="1400" dirty="0"/>
                  <a:t>Expectation of additional float </a:t>
                </a:r>
              </a:p>
              <a:p>
                <a:r>
                  <a:rPr lang="en-US" sz="1400" dirty="0"/>
                  <a:t>at CERN after completion of </a:t>
                </a:r>
              </a:p>
              <a:p>
                <a:r>
                  <a:rPr lang="en-US" sz="1400" dirty="0"/>
                  <a:t>Installation Schedule</a:t>
                </a:r>
              </a:p>
              <a:p>
                <a:r>
                  <a:rPr lang="en-US" sz="1400" dirty="0"/>
                  <a:t>(L. Rossi Verbal Communication</a:t>
                </a:r>
              </a:p>
              <a:p>
                <a:r>
                  <a:rPr lang="en-US" sz="1400" dirty="0"/>
                  <a:t>at CD-1 Aug. Review  )</a:t>
                </a:r>
              </a:p>
            </p:txBody>
          </p:sp>
          <p:sp>
            <p:nvSpPr>
              <p:cNvPr id="25" name="TextBox 24"/>
              <p:cNvSpPr txBox="1"/>
              <p:nvPr/>
            </p:nvSpPr>
            <p:spPr>
              <a:xfrm>
                <a:off x="6234197" y="2116751"/>
                <a:ext cx="819455" cy="338554"/>
              </a:xfrm>
              <a:prstGeom prst="rect">
                <a:avLst/>
              </a:prstGeom>
              <a:noFill/>
              <a:ln>
                <a:solidFill>
                  <a:schemeClr val="tx1"/>
                </a:solidFill>
              </a:ln>
            </p:spPr>
            <p:txBody>
              <a:bodyPr wrap="none" rtlCol="0">
                <a:spAutoFit/>
              </a:bodyPr>
              <a:lstStyle/>
              <a:p>
                <a:r>
                  <a:rPr lang="en-US" sz="1600" dirty="0"/>
                  <a:t>~4 mo.</a:t>
                </a:r>
              </a:p>
            </p:txBody>
          </p:sp>
          <p:cxnSp>
            <p:nvCxnSpPr>
              <p:cNvPr id="34" name="Elbow Connector 33"/>
              <p:cNvCxnSpPr>
                <a:stCxn id="16" idx="2"/>
                <a:endCxn id="25" idx="0"/>
              </p:cNvCxnSpPr>
              <p:nvPr/>
            </p:nvCxnSpPr>
            <p:spPr>
              <a:xfrm rot="5400000">
                <a:off x="6946103" y="1567454"/>
                <a:ext cx="247119" cy="851474"/>
              </a:xfrm>
              <a:prstGeom prst="bentConnector3">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7452320" y="3306470"/>
                <a:ext cx="878767" cy="338554"/>
              </a:xfrm>
              <a:prstGeom prst="rect">
                <a:avLst/>
              </a:prstGeom>
              <a:noFill/>
              <a:ln>
                <a:solidFill>
                  <a:schemeClr val="tx1"/>
                </a:solidFill>
              </a:ln>
            </p:spPr>
            <p:txBody>
              <a:bodyPr wrap="none" rtlCol="0">
                <a:spAutoFit/>
              </a:bodyPr>
              <a:lstStyle/>
              <a:p>
                <a:r>
                  <a:rPr lang="en-US" sz="1600"/>
                  <a:t>Nov ‘24</a:t>
                </a:r>
                <a:endParaRPr lang="en-US" sz="1600" dirty="0"/>
              </a:p>
            </p:txBody>
          </p:sp>
        </p:grpSp>
      </p:grpSp>
      <p:grpSp>
        <p:nvGrpSpPr>
          <p:cNvPr id="17" name="Group 16"/>
          <p:cNvGrpSpPr/>
          <p:nvPr/>
        </p:nvGrpSpPr>
        <p:grpSpPr>
          <a:xfrm>
            <a:off x="519979" y="697845"/>
            <a:ext cx="4592394" cy="2924069"/>
            <a:chOff x="519979" y="697845"/>
            <a:chExt cx="4592394" cy="2924069"/>
          </a:xfrm>
        </p:grpSpPr>
        <p:sp>
          <p:nvSpPr>
            <p:cNvPr id="40" name="TextBox 39"/>
            <p:cNvSpPr txBox="1"/>
            <p:nvPr/>
          </p:nvSpPr>
          <p:spPr>
            <a:xfrm>
              <a:off x="1374711" y="3283360"/>
              <a:ext cx="878767" cy="338554"/>
            </a:xfrm>
            <a:prstGeom prst="rect">
              <a:avLst/>
            </a:prstGeom>
            <a:noFill/>
            <a:ln>
              <a:solidFill>
                <a:schemeClr val="tx1"/>
              </a:solidFill>
            </a:ln>
          </p:spPr>
          <p:txBody>
            <a:bodyPr wrap="none" rtlCol="0">
              <a:spAutoFit/>
            </a:bodyPr>
            <a:lstStyle/>
            <a:p>
              <a:r>
                <a:rPr lang="en-US" sz="1600" dirty="0" smtClean="0"/>
                <a:t>Dec ‘23</a:t>
              </a:r>
              <a:endParaRPr lang="en-US" sz="1600" dirty="0"/>
            </a:p>
          </p:txBody>
        </p:sp>
        <p:sp>
          <p:nvSpPr>
            <p:cNvPr id="32" name="Left Brace 31"/>
            <p:cNvSpPr/>
            <p:nvPr/>
          </p:nvSpPr>
          <p:spPr>
            <a:xfrm rot="5400000" flipV="1">
              <a:off x="2296690" y="1992832"/>
              <a:ext cx="230139" cy="1296144"/>
            </a:xfrm>
            <a:prstGeom prst="leftBrace">
              <a:avLst/>
            </a:prstGeom>
            <a:ln w="127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 name="TextBox 35"/>
            <p:cNvSpPr txBox="1"/>
            <p:nvPr/>
          </p:nvSpPr>
          <p:spPr>
            <a:xfrm>
              <a:off x="1996721" y="2075813"/>
              <a:ext cx="819455" cy="338554"/>
            </a:xfrm>
            <a:prstGeom prst="rect">
              <a:avLst/>
            </a:prstGeom>
            <a:noFill/>
            <a:ln>
              <a:solidFill>
                <a:schemeClr val="tx1"/>
              </a:solidFill>
            </a:ln>
          </p:spPr>
          <p:txBody>
            <a:bodyPr wrap="none" rtlCol="0">
              <a:spAutoFit/>
            </a:bodyPr>
            <a:lstStyle/>
            <a:p>
              <a:r>
                <a:rPr lang="en-US" sz="1600" dirty="0" smtClean="0"/>
                <a:t>~2 mo.</a:t>
              </a:r>
              <a:endParaRPr lang="en-US" sz="1600" dirty="0"/>
            </a:p>
          </p:txBody>
        </p:sp>
        <p:sp>
          <p:nvSpPr>
            <p:cNvPr id="45" name="TextBox 44">
              <a:extLst>
                <a:ext uri="{FF2B5EF4-FFF2-40B4-BE49-F238E27FC236}">
                  <a16:creationId xmlns:a16="http://schemas.microsoft.com/office/drawing/2014/main" xmlns="" id="{F60AA7B1-DA28-4DD8-8B04-0B01FBD70A1D}"/>
                </a:ext>
              </a:extLst>
            </p:cNvPr>
            <p:cNvSpPr txBox="1"/>
            <p:nvPr/>
          </p:nvSpPr>
          <p:spPr>
            <a:xfrm>
              <a:off x="519979" y="697845"/>
              <a:ext cx="4592394" cy="954107"/>
            </a:xfrm>
            <a:prstGeom prst="rect">
              <a:avLst/>
            </a:prstGeom>
            <a:solidFill>
              <a:schemeClr val="accent6">
                <a:lumMod val="40000"/>
                <a:lumOff val="60000"/>
              </a:schemeClr>
            </a:solidFill>
            <a:ln>
              <a:solidFill>
                <a:schemeClr val="tx1"/>
              </a:solidFill>
            </a:ln>
          </p:spPr>
          <p:txBody>
            <a:bodyPr wrap="square" rtlCol="0">
              <a:spAutoFit/>
            </a:bodyPr>
            <a:lstStyle/>
            <a:p>
              <a:r>
                <a:rPr lang="en-US" sz="1400" dirty="0"/>
                <a:t>An additional float of 2 months can be gained by reducing the duration of the winding step by 2 days starting October 2020 (40% into coil production). This change is expected to fit within the </a:t>
              </a:r>
              <a:r>
                <a:rPr lang="en-US" sz="1400" dirty="0" smtClean="0"/>
                <a:t>CD-1 funding </a:t>
              </a:r>
              <a:r>
                <a:rPr lang="en-US" sz="1400" dirty="0"/>
                <a:t>table. </a:t>
              </a:r>
            </a:p>
          </p:txBody>
        </p:sp>
        <p:cxnSp>
          <p:nvCxnSpPr>
            <p:cNvPr id="6" name="Elbow Connector 5"/>
            <p:cNvCxnSpPr>
              <a:stCxn id="45" idx="2"/>
              <a:endCxn id="36" idx="0"/>
            </p:cNvCxnSpPr>
            <p:nvPr/>
          </p:nvCxnSpPr>
          <p:spPr>
            <a:xfrm rot="5400000">
              <a:off x="2399383" y="1659019"/>
              <a:ext cx="423861" cy="409727"/>
            </a:xfrm>
            <a:prstGeom prst="bentConnector3">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087086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“Post-CD-1 Review” Plan</a:t>
            </a:r>
            <a:endParaRPr lang="en-US" dirty="0"/>
          </a:p>
        </p:txBody>
      </p:sp>
      <p:sp>
        <p:nvSpPr>
          <p:cNvPr id="3" name="Content Placeholder 2"/>
          <p:cNvSpPr>
            <a:spLocks noGrp="1"/>
          </p:cNvSpPr>
          <p:nvPr>
            <p:ph idx="1"/>
          </p:nvPr>
        </p:nvSpPr>
        <p:spPr>
          <a:xfrm>
            <a:off x="395536" y="1186333"/>
            <a:ext cx="4032008" cy="4906963"/>
          </a:xfrm>
        </p:spPr>
        <p:txBody>
          <a:bodyPr/>
          <a:lstStyle/>
          <a:p>
            <a:r>
              <a:rPr lang="en-US" dirty="0" smtClean="0"/>
              <a:t>Proposal shown to DOE and endorsed in early November.</a:t>
            </a:r>
          </a:p>
          <a:p>
            <a:r>
              <a:rPr lang="en-US" dirty="0" smtClean="0"/>
              <a:t>Modified schedule provided to CERN on Nov 8</a:t>
            </a:r>
            <a:r>
              <a:rPr lang="en-US" baseline="30000" dirty="0" smtClean="0"/>
              <a:t>th</a:t>
            </a:r>
            <a:r>
              <a:rPr lang="en-US" dirty="0" smtClean="0"/>
              <a:t> and used as basis for discussion at Madrid, and for preparation for future DOE CD-n Reviews.</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572000" y="868885"/>
            <a:ext cx="4434840" cy="5755856"/>
          </a:xfrm>
          <a:prstGeom prst="rect">
            <a:avLst/>
          </a:prstGeom>
        </p:spPr>
      </p:pic>
    </p:spTree>
    <p:extLst>
      <p:ext uri="{BB962C8B-B14F-4D97-AF65-F5344CB8AC3E}">
        <p14:creationId xmlns:p14="http://schemas.microsoft.com/office/powerpoint/2010/main" val="13439430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r>
              <a:rPr lang="en-US" dirty="0" smtClean="0"/>
              <a:t>CD-3a on Nb</a:t>
            </a:r>
            <a:r>
              <a:rPr lang="en-US" baseline="-25000" dirty="0" smtClean="0"/>
              <a:t>3</a:t>
            </a:r>
            <a:r>
              <a:rPr lang="en-US" dirty="0" smtClean="0"/>
              <a:t>Sn</a:t>
            </a:r>
            <a:endParaRPr lang="en-US" dirty="0"/>
          </a:p>
        </p:txBody>
      </p:sp>
      <p:sp>
        <p:nvSpPr>
          <p:cNvPr id="3" name="Content Placeholder 2"/>
          <p:cNvSpPr>
            <a:spLocks noGrp="1"/>
          </p:cNvSpPr>
          <p:nvPr>
            <p:ph idx="1"/>
          </p:nvPr>
        </p:nvSpPr>
        <p:spPr>
          <a:xfrm>
            <a:off x="467544" y="746938"/>
            <a:ext cx="4896544" cy="4906963"/>
          </a:xfrm>
        </p:spPr>
        <p:txBody>
          <a:bodyPr/>
          <a:lstStyle/>
          <a:p>
            <a:r>
              <a:rPr lang="en-US" sz="2200" dirty="0" smtClean="0"/>
              <a:t>ESAAB/DOE also provided approval (CD-3a) for procurement of 9 metric tons (1,800 km) of Nb</a:t>
            </a:r>
            <a:r>
              <a:rPr lang="en-US" sz="2200" baseline="-25000" dirty="0" smtClean="0"/>
              <a:t>3</a:t>
            </a:r>
            <a:r>
              <a:rPr lang="en-US" sz="2200" dirty="0" smtClean="0"/>
              <a:t>Sn.</a:t>
            </a:r>
          </a:p>
          <a:p>
            <a:pPr algn="just"/>
            <a:r>
              <a:rPr lang="en-US" sz="2200" dirty="0"/>
              <a:t>Acquisition Plan for conductor available (US-HiLumi-doc-37, </a:t>
            </a:r>
            <a:r>
              <a:rPr lang="en-US" sz="2200" dirty="0" smtClean="0"/>
              <a:t>L</a:t>
            </a:r>
            <a:r>
              <a:rPr lang="en-US" sz="2200" dirty="0"/>
              <a:t>. Cooley)</a:t>
            </a:r>
          </a:p>
          <a:p>
            <a:pPr algn="just"/>
            <a:r>
              <a:rPr lang="en-US" sz="2200" dirty="0"/>
              <a:t>Nb</a:t>
            </a:r>
            <a:r>
              <a:rPr lang="en-US" sz="2200" baseline="-25000" dirty="0"/>
              <a:t>3</a:t>
            </a:r>
            <a:r>
              <a:rPr lang="en-US" sz="2200" dirty="0"/>
              <a:t>Sn Acquisition fully integrated in AUP P6 </a:t>
            </a:r>
            <a:r>
              <a:rPr lang="en-US" sz="2200" dirty="0" smtClean="0"/>
              <a:t>Schedule</a:t>
            </a:r>
          </a:p>
          <a:p>
            <a:pPr algn="just"/>
            <a:r>
              <a:rPr lang="en-US" sz="2200" dirty="0" smtClean="0"/>
              <a:t>Ready to proceed with Phased Procurement as soon as CR is over.</a:t>
            </a:r>
            <a:endParaRPr lang="en-US" sz="2200" dirty="0"/>
          </a:p>
          <a:p>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dirty="0"/>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248" y="4653136"/>
            <a:ext cx="8783504" cy="1540122"/>
          </a:xfrm>
          <a:prstGeom prst="rect">
            <a:avLst/>
          </a:prstGeom>
          <a:ln>
            <a:solidFill>
              <a:schemeClr val="tx1"/>
            </a:solidFill>
          </a:ln>
        </p:spPr>
      </p:pic>
      <p:pic>
        <p:nvPicPr>
          <p:cNvPr id="8" name="Picture 7"/>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5925312" y="718363"/>
            <a:ext cx="3109895" cy="3820728"/>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extLst>
      <p:ext uri="{BB962C8B-B14F-4D97-AF65-F5344CB8AC3E}">
        <p14:creationId xmlns:p14="http://schemas.microsoft.com/office/powerpoint/2010/main" val="9012123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704"/>
            <a:ext cx="7920000" cy="720000"/>
          </a:xfrm>
        </p:spPr>
        <p:txBody>
          <a:bodyPr/>
          <a:lstStyle/>
          <a:p>
            <a:r>
              <a:rPr lang="en-US" sz="3200" dirty="0" smtClean="0"/>
              <a:t>Content</a:t>
            </a:r>
            <a:endParaRPr lang="en-US" sz="3200" dirty="0"/>
          </a:p>
        </p:txBody>
      </p:sp>
      <p:sp>
        <p:nvSpPr>
          <p:cNvPr id="3" name="Content Placeholder 2"/>
          <p:cNvSpPr>
            <a:spLocks noGrp="1"/>
          </p:cNvSpPr>
          <p:nvPr>
            <p:ph idx="1"/>
          </p:nvPr>
        </p:nvSpPr>
        <p:spPr>
          <a:xfrm>
            <a:off x="426492" y="908720"/>
            <a:ext cx="8321972" cy="5202834"/>
          </a:xfrm>
          <a:solidFill>
            <a:schemeClr val="bg1"/>
          </a:solidFill>
        </p:spPr>
        <p:txBody>
          <a:bodyPr>
            <a:normAutofit/>
          </a:bodyPr>
          <a:lstStyle/>
          <a:p>
            <a:r>
              <a:rPr lang="en-US" dirty="0" smtClean="0"/>
              <a:t>HL-LHC Status: Critical Decision #1</a:t>
            </a:r>
          </a:p>
          <a:p>
            <a:pPr lvl="1"/>
            <a:r>
              <a:rPr lang="en-US" dirty="0" smtClean="0"/>
              <a:t>CD-1 Review</a:t>
            </a:r>
          </a:p>
          <a:p>
            <a:pPr lvl="1"/>
            <a:r>
              <a:rPr lang="en-US" dirty="0" smtClean="0"/>
              <a:t>Response to CD-1 Reviews</a:t>
            </a:r>
          </a:p>
          <a:p>
            <a:r>
              <a:rPr lang="en-US" dirty="0" smtClean="0"/>
              <a:t>Documentations and Goals for this Collaboration Meeting</a:t>
            </a:r>
          </a:p>
          <a:p>
            <a:pPr lvl="1"/>
            <a:r>
              <a:rPr lang="en-US" dirty="0" smtClean="0"/>
              <a:t>DOE-mandated Reviews</a:t>
            </a:r>
          </a:p>
          <a:p>
            <a:pPr lvl="1"/>
            <a:r>
              <a:rPr lang="en-US" dirty="0" smtClean="0"/>
              <a:t>Specifications</a:t>
            </a:r>
            <a:r>
              <a:rPr lang="en-US" dirty="0"/>
              <a:t>, </a:t>
            </a:r>
            <a:r>
              <a:rPr lang="en-US" dirty="0" smtClean="0"/>
              <a:t>Parts Exchange, Acceptance</a:t>
            </a:r>
            <a:r>
              <a:rPr lang="en-US" dirty="0"/>
              <a:t>, Agreements and all that ! </a:t>
            </a:r>
            <a:endParaRPr lang="en-US" dirty="0" smtClean="0"/>
          </a:p>
          <a:p>
            <a:r>
              <a:rPr lang="en-US" dirty="0" smtClean="0"/>
              <a:t>AUP Technical Status </a:t>
            </a:r>
          </a:p>
          <a:p>
            <a:r>
              <a:rPr lang="en-US" dirty="0" smtClean="0"/>
              <a:t>LARP </a:t>
            </a:r>
          </a:p>
        </p:txBody>
      </p:sp>
      <p:sp>
        <p:nvSpPr>
          <p:cNvPr id="7" name="Slide Number Placeholder 6"/>
          <p:cNvSpPr>
            <a:spLocks noGrp="1"/>
          </p:cNvSpPr>
          <p:nvPr>
            <p:ph type="sldNum" sz="quarter" idx="12"/>
          </p:nvPr>
        </p:nvSpPr>
        <p:spPr/>
        <p:txBody>
          <a:bodyPr/>
          <a:lstStyle/>
          <a:p>
            <a:fld id="{BFDCA1C4-9514-7B4F-976F-D92F7E296653}" type="slidenum">
              <a:rPr lang="fr-FR" smtClean="0"/>
              <a:pPr/>
              <a:t>2</a:t>
            </a:fld>
            <a:endParaRPr lang="fr-FR" dirty="0"/>
          </a:p>
        </p:txBody>
      </p:sp>
      <p:pic>
        <p:nvPicPr>
          <p:cNvPr id="8" name="Picture 7"/>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extLst>
      <p:ext uri="{BB962C8B-B14F-4D97-AF65-F5344CB8AC3E}">
        <p14:creationId xmlns:p14="http://schemas.microsoft.com/office/powerpoint/2010/main" val="27940235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AUP Preparation for next CDs</a:t>
            </a:r>
            <a:endParaRPr lang="en-US" dirty="0"/>
          </a:p>
        </p:txBody>
      </p:sp>
      <p:sp>
        <p:nvSpPr>
          <p:cNvPr id="3" name="Content Placeholder 2"/>
          <p:cNvSpPr>
            <a:spLocks noGrp="1"/>
          </p:cNvSpPr>
          <p:nvPr>
            <p:ph idx="1"/>
          </p:nvPr>
        </p:nvSpPr>
        <p:spPr>
          <a:xfrm>
            <a:off x="467984" y="1219200"/>
            <a:ext cx="8352488" cy="4906963"/>
          </a:xfrm>
        </p:spPr>
        <p:txBody>
          <a:bodyPr>
            <a:normAutofit fontScale="92500" lnSpcReduction="20000"/>
          </a:bodyPr>
          <a:lstStyle/>
          <a:p>
            <a:r>
              <a:rPr lang="en-US" dirty="0" smtClean="0"/>
              <a:t>Planning to start process to obtain CD-2 and CD-3b in Spring 2018</a:t>
            </a:r>
          </a:p>
          <a:p>
            <a:r>
              <a:rPr lang="en-US" dirty="0" smtClean="0"/>
              <a:t>This will be a ~6 months long process (see slide #16).</a:t>
            </a:r>
          </a:p>
          <a:p>
            <a:pPr lvl="1"/>
            <a:r>
              <a:rPr lang="en-US" dirty="0" smtClean="0"/>
              <a:t>CD-2 will require Preliminary Design Readiness</a:t>
            </a:r>
          </a:p>
          <a:p>
            <a:pPr lvl="2"/>
            <a:r>
              <a:rPr lang="en-US" dirty="0"/>
              <a:t>Preliminary design is complete when it provides sufficient information for development of the Performance Baseline in support of CD-2. </a:t>
            </a:r>
            <a:endParaRPr lang="en-US" dirty="0" smtClean="0"/>
          </a:p>
          <a:p>
            <a:pPr lvl="2"/>
            <a:r>
              <a:rPr lang="en-US" dirty="0" smtClean="0"/>
              <a:t>Quantifiable in ~50% - 70% drawings available</a:t>
            </a:r>
          </a:p>
          <a:p>
            <a:pPr lvl="2"/>
            <a:r>
              <a:rPr lang="en-US" dirty="0" smtClean="0"/>
              <a:t>PDR needed for CM, CA and CC</a:t>
            </a:r>
          </a:p>
          <a:p>
            <a:pPr lvl="1"/>
            <a:r>
              <a:rPr lang="en-US" dirty="0" smtClean="0"/>
              <a:t>CD-3b (Magnet Construction) will require Final Design Readiness</a:t>
            </a:r>
          </a:p>
          <a:p>
            <a:pPr lvl="2"/>
            <a:r>
              <a:rPr lang="en-US" dirty="0" smtClean="0"/>
              <a:t>Quantifiable in more than 95% drawings available.</a:t>
            </a:r>
          </a:p>
          <a:p>
            <a:r>
              <a:rPr lang="en-US" dirty="0" smtClean="0"/>
              <a:t>Several elements will rely on CERN leadership, support or involvement in order to converge on CD-2/CD-3b for AUP</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extLst>
      <p:ext uri="{BB962C8B-B14F-4D97-AF65-F5344CB8AC3E}">
        <p14:creationId xmlns:p14="http://schemas.microsoft.com/office/powerpoint/2010/main" val="6391349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r>
              <a:rPr lang="en-US" dirty="0" smtClean="0"/>
              <a:t>Documentation Goals for 2018 </a:t>
            </a:r>
            <a:endParaRPr lang="en-US" dirty="0"/>
          </a:p>
        </p:txBody>
      </p:sp>
      <p:sp>
        <p:nvSpPr>
          <p:cNvPr id="3" name="Content Placeholder 2"/>
          <p:cNvSpPr>
            <a:spLocks noGrp="1"/>
          </p:cNvSpPr>
          <p:nvPr>
            <p:ph idx="1"/>
          </p:nvPr>
        </p:nvSpPr>
        <p:spPr>
          <a:xfrm>
            <a:off x="612000" y="764624"/>
            <a:ext cx="8434800" cy="4968632"/>
          </a:xfrm>
        </p:spPr>
        <p:txBody>
          <a:bodyPr>
            <a:normAutofit fontScale="70000" lnSpcReduction="20000"/>
          </a:bodyPr>
          <a:lstStyle/>
          <a:p>
            <a:r>
              <a:rPr lang="en-US" dirty="0" smtClean="0"/>
              <a:t>To be addressed at this Collaboration Meeting</a:t>
            </a:r>
          </a:p>
          <a:p>
            <a:r>
              <a:rPr lang="en-US" dirty="0" smtClean="0"/>
              <a:t>Functional Requirement Specifications</a:t>
            </a:r>
          </a:p>
          <a:p>
            <a:pPr lvl="1">
              <a:buFont typeface="Wingdings" charset="2"/>
              <a:buChar char="ü"/>
            </a:pPr>
            <a:r>
              <a:rPr lang="en-US" dirty="0" smtClean="0"/>
              <a:t>Magnets OK</a:t>
            </a:r>
          </a:p>
          <a:p>
            <a:pPr lvl="1"/>
            <a:r>
              <a:rPr lang="en-US" dirty="0" smtClean="0"/>
              <a:t>Cold Mass 								To be Finalized. In CERN hands.</a:t>
            </a:r>
          </a:p>
          <a:p>
            <a:pPr lvl="1"/>
            <a:r>
              <a:rPr lang="en-US" dirty="0" smtClean="0"/>
              <a:t>Requirements for CA Assembly 			Draft exist (AUP)</a:t>
            </a:r>
          </a:p>
          <a:p>
            <a:pPr lvl="1">
              <a:buFont typeface="Wingdings" charset="2"/>
              <a:buChar char="ü"/>
            </a:pPr>
            <a:r>
              <a:rPr lang="en-US" dirty="0" smtClean="0"/>
              <a:t>Crab Cavities OK</a:t>
            </a:r>
          </a:p>
          <a:p>
            <a:r>
              <a:rPr lang="en-US" dirty="0" smtClean="0"/>
              <a:t>Materials, Interfaces, Agreements and MIPs/MTFs Approvals</a:t>
            </a:r>
          </a:p>
          <a:p>
            <a:pPr lvl="1">
              <a:buFont typeface="Wingdings" charset="2"/>
              <a:buChar char="ü"/>
            </a:pPr>
            <a:r>
              <a:rPr lang="en-US" dirty="0" smtClean="0"/>
              <a:t>Materials for Q1/Q3 Magnets Assembly</a:t>
            </a:r>
          </a:p>
          <a:p>
            <a:pPr lvl="1">
              <a:buFont typeface="Arial" charset="0"/>
              <a:buChar char="•"/>
            </a:pPr>
            <a:r>
              <a:rPr lang="en-US" b="1" u="sng" dirty="0" smtClean="0"/>
              <a:t>Critical</a:t>
            </a:r>
            <a:r>
              <a:rPr lang="en-US" dirty="0" smtClean="0"/>
              <a:t> for Q1/Q3 Coil and Magnets MIPs/MTFs</a:t>
            </a:r>
          </a:p>
          <a:p>
            <a:pPr lvl="1"/>
            <a:r>
              <a:rPr lang="en-US" i="1" dirty="0" smtClean="0"/>
              <a:t>Timely </a:t>
            </a:r>
            <a:r>
              <a:rPr lang="en-US" dirty="0" smtClean="0"/>
              <a:t>for Q1/Q3 Cold Mass (to include welding)</a:t>
            </a:r>
          </a:p>
          <a:p>
            <a:pPr lvl="1"/>
            <a:r>
              <a:rPr lang="en-US" i="1" dirty="0" smtClean="0"/>
              <a:t>Timely</a:t>
            </a:r>
            <a:r>
              <a:rPr lang="en-US" dirty="0" smtClean="0"/>
              <a:t> for CC </a:t>
            </a:r>
            <a:r>
              <a:rPr lang="en-US" dirty="0" err="1" smtClean="0"/>
              <a:t>Nb</a:t>
            </a:r>
            <a:r>
              <a:rPr lang="en-US" dirty="0" smtClean="0"/>
              <a:t> Raw material</a:t>
            </a:r>
          </a:p>
          <a:p>
            <a:pPr lvl="1"/>
            <a:r>
              <a:rPr lang="en-US" i="1" dirty="0" smtClean="0"/>
              <a:t>Timely</a:t>
            </a:r>
            <a:r>
              <a:rPr lang="en-US" dirty="0" smtClean="0"/>
              <a:t> Interfaces for Magnets</a:t>
            </a:r>
          </a:p>
          <a:p>
            <a:pPr lvl="1"/>
            <a:r>
              <a:rPr lang="en-US" i="1" dirty="0" smtClean="0"/>
              <a:t>Timely</a:t>
            </a:r>
            <a:r>
              <a:rPr lang="en-US" dirty="0" smtClean="0"/>
              <a:t> for Pressure Vessel Safety Agreement </a:t>
            </a:r>
          </a:p>
          <a:p>
            <a:r>
              <a:rPr lang="en-US" dirty="0" smtClean="0"/>
              <a:t>Acceptance Criteria</a:t>
            </a:r>
          </a:p>
          <a:p>
            <a:pPr lvl="1"/>
            <a:r>
              <a:rPr lang="en-US" i="1" dirty="0" smtClean="0"/>
              <a:t>Timely</a:t>
            </a:r>
            <a:r>
              <a:rPr lang="en-US" dirty="0" smtClean="0"/>
              <a:t> for Q1/Q3 Magnets 				Draft Exist (AUP)</a:t>
            </a:r>
          </a:p>
          <a:p>
            <a:pPr lvl="1"/>
            <a:r>
              <a:rPr lang="en-US" dirty="0" smtClean="0"/>
              <a:t>Timely for Cold Mass					Draft Exist (AUP)</a:t>
            </a:r>
          </a:p>
          <a:p>
            <a:pPr lvl="1"/>
            <a:r>
              <a:rPr lang="en-US" dirty="0" smtClean="0"/>
              <a:t>Initial development for </a:t>
            </a:r>
            <a:r>
              <a:rPr lang="en-US" dirty="0" err="1" smtClean="0"/>
              <a:t>CryoAssembly</a:t>
            </a:r>
            <a:endParaRPr lang="en-US" dirty="0" smtClean="0"/>
          </a:p>
          <a:p>
            <a:pPr lvl="1"/>
            <a:r>
              <a:rPr lang="en-US" dirty="0" smtClean="0"/>
              <a:t>Initial development for Crab Cavities</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dirty="0"/>
          </a:p>
        </p:txBody>
      </p:sp>
      <p:sp>
        <p:nvSpPr>
          <p:cNvPr id="6" name="TextBox 5"/>
          <p:cNvSpPr txBox="1"/>
          <p:nvPr/>
        </p:nvSpPr>
        <p:spPr>
          <a:xfrm>
            <a:off x="4211960" y="5733256"/>
            <a:ext cx="2470292" cy="307777"/>
          </a:xfrm>
          <a:prstGeom prst="rect">
            <a:avLst/>
          </a:prstGeom>
          <a:noFill/>
          <a:ln>
            <a:solidFill>
              <a:schemeClr val="tx1"/>
            </a:solidFill>
          </a:ln>
        </p:spPr>
        <p:txBody>
          <a:bodyPr wrap="none" rtlCol="0">
            <a:spAutoFit/>
          </a:bodyPr>
          <a:lstStyle/>
          <a:p>
            <a:r>
              <a:rPr lang="en-US" sz="1400" b="1" i="1" u="sng" dirty="0" smtClean="0"/>
              <a:t>Critical</a:t>
            </a:r>
            <a:r>
              <a:rPr lang="en-US" sz="1400" b="1" i="1" dirty="0" smtClean="0"/>
              <a:t>:</a:t>
            </a:r>
            <a:r>
              <a:rPr lang="en-US" sz="1400" i="1" dirty="0" smtClean="0"/>
              <a:t> Needed Yesterday !</a:t>
            </a:r>
            <a:endParaRPr lang="en-US" sz="1400" i="1" dirty="0"/>
          </a:p>
        </p:txBody>
      </p:sp>
      <p:sp>
        <p:nvSpPr>
          <p:cNvPr id="7" name="TextBox 6"/>
          <p:cNvSpPr txBox="1"/>
          <p:nvPr/>
        </p:nvSpPr>
        <p:spPr>
          <a:xfrm>
            <a:off x="4211960" y="6078190"/>
            <a:ext cx="4317400" cy="307777"/>
          </a:xfrm>
          <a:prstGeom prst="rect">
            <a:avLst/>
          </a:prstGeom>
          <a:noFill/>
          <a:ln>
            <a:solidFill>
              <a:schemeClr val="tx1"/>
            </a:solidFill>
          </a:ln>
        </p:spPr>
        <p:txBody>
          <a:bodyPr wrap="none" rtlCol="0">
            <a:spAutoFit/>
          </a:bodyPr>
          <a:lstStyle/>
          <a:p>
            <a:r>
              <a:rPr lang="en-US" sz="1400" i="1" dirty="0" smtClean="0"/>
              <a:t>Timely: Needed for CD-2/CD-3b Reviews (~Jun. 18)</a:t>
            </a:r>
            <a:endParaRPr lang="en-US" sz="1400" i="1" dirty="0"/>
          </a:p>
        </p:txBody>
      </p:sp>
      <p:sp>
        <p:nvSpPr>
          <p:cNvPr id="8" name="TextBox 7"/>
          <p:cNvSpPr txBox="1"/>
          <p:nvPr/>
        </p:nvSpPr>
        <p:spPr>
          <a:xfrm>
            <a:off x="4211960" y="6434758"/>
            <a:ext cx="3523722" cy="307777"/>
          </a:xfrm>
          <a:prstGeom prst="rect">
            <a:avLst/>
          </a:prstGeom>
          <a:noFill/>
          <a:ln>
            <a:solidFill>
              <a:schemeClr val="tx1"/>
            </a:solidFill>
          </a:ln>
        </p:spPr>
        <p:txBody>
          <a:bodyPr wrap="none" rtlCol="0">
            <a:spAutoFit/>
          </a:bodyPr>
          <a:lstStyle/>
          <a:p>
            <a:r>
              <a:rPr lang="en-US" sz="1400" i="1" dirty="0" smtClean="0"/>
              <a:t>Initial: Needed for CD-3 Review (~FY20)</a:t>
            </a:r>
            <a:endParaRPr lang="en-US" sz="1400" i="1" dirty="0"/>
          </a:p>
        </p:txBody>
      </p:sp>
      <p:pic>
        <p:nvPicPr>
          <p:cNvPr id="9" name="Picture 8"/>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extLst>
      <p:ext uri="{BB962C8B-B14F-4D97-AF65-F5344CB8AC3E}">
        <p14:creationId xmlns:p14="http://schemas.microsoft.com/office/powerpoint/2010/main" val="13856716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448" y="44624"/>
            <a:ext cx="7920000" cy="720000"/>
          </a:xfrm>
        </p:spPr>
        <p:txBody>
          <a:bodyPr/>
          <a:lstStyle/>
          <a:p>
            <a:r>
              <a:rPr lang="en-US" dirty="0" smtClean="0"/>
              <a:t>Material Approvals and MIPs</a:t>
            </a:r>
            <a:endParaRPr lang="en-US" dirty="0"/>
          </a:p>
        </p:txBody>
      </p:sp>
      <p:sp>
        <p:nvSpPr>
          <p:cNvPr id="3" name="Content Placeholder 2"/>
          <p:cNvSpPr>
            <a:spLocks noGrp="1"/>
          </p:cNvSpPr>
          <p:nvPr>
            <p:ph idx="1"/>
          </p:nvPr>
        </p:nvSpPr>
        <p:spPr>
          <a:xfrm>
            <a:off x="406320" y="860146"/>
            <a:ext cx="8280480" cy="5737205"/>
          </a:xfrm>
        </p:spPr>
        <p:txBody>
          <a:bodyPr>
            <a:normAutofit fontScale="85000" lnSpcReduction="20000"/>
          </a:bodyPr>
          <a:lstStyle/>
          <a:p>
            <a:r>
              <a:rPr lang="en-US" dirty="0" smtClean="0"/>
              <a:t>Magnet Materials list shared with CERN/WP3 in early 2016.</a:t>
            </a:r>
          </a:p>
          <a:p>
            <a:pPr lvl="1"/>
            <a:r>
              <a:rPr lang="en-US" dirty="0" smtClean="0"/>
              <a:t>Comments on Co-content of SS Materials</a:t>
            </a:r>
          </a:p>
          <a:p>
            <a:pPr lvl="1"/>
            <a:r>
              <a:rPr lang="en-US" dirty="0" smtClean="0"/>
              <a:t>MQXF Magnets from AUP are expected to be amply below 0.1% Co-content request.</a:t>
            </a:r>
          </a:p>
          <a:p>
            <a:pPr lvl="1"/>
            <a:r>
              <a:rPr lang="en-US" u="sng" dirty="0" smtClean="0"/>
              <a:t>Thank You very </a:t>
            </a:r>
            <a:r>
              <a:rPr lang="en-US" u="sng" dirty="0"/>
              <a:t>m</a:t>
            </a:r>
            <a:r>
              <a:rPr lang="en-US" u="sng" dirty="0" smtClean="0"/>
              <a:t>uch for EDMS Approval</a:t>
            </a:r>
            <a:r>
              <a:rPr lang="en-US" u="sng" dirty="0"/>
              <a:t> </a:t>
            </a:r>
            <a:r>
              <a:rPr lang="en-US" u="sng" dirty="0" smtClean="0"/>
              <a:t>!</a:t>
            </a:r>
          </a:p>
          <a:p>
            <a:r>
              <a:rPr lang="en-US" b="1" i="1" dirty="0" smtClean="0"/>
              <a:t>MIPs (Manufacturing &amp; Inspection Plans) &amp; MTFs</a:t>
            </a:r>
          </a:p>
          <a:p>
            <a:pPr lvl="1"/>
            <a:r>
              <a:rPr lang="en-US" dirty="0" smtClean="0"/>
              <a:t>Submitted to CERN MIPs for MQXFA </a:t>
            </a:r>
            <a:r>
              <a:rPr lang="en-US" u="sng" dirty="0" smtClean="0"/>
              <a:t>Cables</a:t>
            </a:r>
            <a:r>
              <a:rPr lang="en-US" dirty="0" smtClean="0"/>
              <a:t> and </a:t>
            </a:r>
            <a:r>
              <a:rPr lang="en-US" u="sng" dirty="0" smtClean="0"/>
              <a:t>Coils</a:t>
            </a:r>
          </a:p>
          <a:p>
            <a:pPr lvl="2"/>
            <a:r>
              <a:rPr lang="en-US" b="1" dirty="0" smtClean="0"/>
              <a:t>Thanks for uploading Cables MIPs in EDMS !</a:t>
            </a:r>
          </a:p>
          <a:p>
            <a:pPr lvl="3"/>
            <a:r>
              <a:rPr lang="en-US" b="1" dirty="0" smtClean="0"/>
              <a:t>Eagerly awaiting </a:t>
            </a:r>
            <a:r>
              <a:rPr lang="en-US" b="1" dirty="0" smtClean="0"/>
              <a:t>their </a:t>
            </a:r>
            <a:r>
              <a:rPr lang="en-US" b="1" dirty="0" smtClean="0"/>
              <a:t>approval since MQXFA03 is a “tunnel-bound” magnet. </a:t>
            </a:r>
          </a:p>
          <a:p>
            <a:pPr lvl="2"/>
            <a:r>
              <a:rPr lang="en-US" dirty="0" smtClean="0"/>
              <a:t>MIPs for Coil Manufacturing will require determination on Inner Quench Heater by late Nov. 2017</a:t>
            </a:r>
          </a:p>
          <a:p>
            <a:pPr lvl="3"/>
            <a:r>
              <a:rPr lang="en-US" dirty="0" smtClean="0"/>
              <a:t>Upcoming decision: stop MQXFA03 Coil Production or continue with possibly NC Magnet by Dec. ‘17.</a:t>
            </a:r>
          </a:p>
          <a:p>
            <a:pPr lvl="2"/>
            <a:r>
              <a:rPr lang="en-US" b="1" dirty="0"/>
              <a:t>Thanks for uploading </a:t>
            </a:r>
            <a:r>
              <a:rPr lang="en-US" b="1" dirty="0" smtClean="0"/>
              <a:t>Coils MIPs </a:t>
            </a:r>
            <a:r>
              <a:rPr lang="en-US" b="1" dirty="0"/>
              <a:t>in EDMS !</a:t>
            </a:r>
          </a:p>
          <a:p>
            <a:pPr lvl="3"/>
            <a:r>
              <a:rPr lang="en-US" b="1" dirty="0"/>
              <a:t>Eagerly awaiting </a:t>
            </a:r>
            <a:r>
              <a:rPr lang="en-US" b="1" dirty="0" smtClean="0"/>
              <a:t>their </a:t>
            </a:r>
            <a:r>
              <a:rPr lang="en-US" b="1" dirty="0"/>
              <a:t>approval </a:t>
            </a:r>
            <a:r>
              <a:rPr lang="en-US" b="1" dirty="0" smtClean="0"/>
              <a:t>by ~Dec.’17 since </a:t>
            </a:r>
            <a:r>
              <a:rPr lang="en-US" b="1" dirty="0"/>
              <a:t>MQXFA03 is a </a:t>
            </a:r>
            <a:r>
              <a:rPr lang="en-US" b="1" dirty="0" smtClean="0"/>
              <a:t>“tunnel-bound</a:t>
            </a:r>
            <a:r>
              <a:rPr lang="en-US" b="1" dirty="0"/>
              <a:t>” magnet. </a:t>
            </a:r>
          </a:p>
          <a:p>
            <a:pPr lvl="1"/>
            <a:r>
              <a:rPr lang="en-US" dirty="0" smtClean="0"/>
              <a:t>MIPs for MQXFA Structure Assembly to be submitted by ~Mar. </a:t>
            </a:r>
            <a:r>
              <a:rPr lang="uk-UA" dirty="0" smtClean="0"/>
              <a:t>’</a:t>
            </a:r>
            <a:r>
              <a:rPr lang="en-US" dirty="0" smtClean="0"/>
              <a:t>18</a:t>
            </a:r>
          </a:p>
          <a:p>
            <a:pPr lvl="2"/>
            <a:r>
              <a:rPr lang="en-US" dirty="0" smtClean="0"/>
              <a:t>MQXFA Structure Assembly MIPs approval </a:t>
            </a:r>
            <a:r>
              <a:rPr lang="en-US" u="sng" dirty="0" smtClean="0"/>
              <a:t>needed by Jun </a:t>
            </a:r>
            <a:r>
              <a:rPr lang="uk-UA" u="sng" dirty="0" smtClean="0"/>
              <a:t>’</a:t>
            </a:r>
            <a:r>
              <a:rPr lang="en-US" u="sng" dirty="0" smtClean="0"/>
              <a:t>18</a:t>
            </a:r>
            <a:r>
              <a:rPr lang="en-US" dirty="0" smtClean="0"/>
              <a:t>, in time for MQXFA03 Structure Assembly in later CY18 </a:t>
            </a:r>
            <a:r>
              <a:rPr lang="en-US" dirty="0" smtClean="0"/>
              <a:t>!</a:t>
            </a:r>
            <a:r>
              <a:rPr lang="en-US" dirty="0"/>
              <a:t/>
            </a:r>
            <a:br>
              <a:rPr lang="en-US" dirty="0"/>
            </a:b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sp>
        <p:nvSpPr>
          <p:cNvPr id="4" name="TextBox 3"/>
          <p:cNvSpPr txBox="1"/>
          <p:nvPr/>
        </p:nvSpPr>
        <p:spPr>
          <a:xfrm>
            <a:off x="6804248" y="6228020"/>
            <a:ext cx="1633781" cy="369332"/>
          </a:xfrm>
          <a:prstGeom prst="rect">
            <a:avLst/>
          </a:prstGeom>
          <a:noFill/>
          <a:ln>
            <a:solidFill>
              <a:schemeClr val="tx1"/>
            </a:solidFill>
          </a:ln>
        </p:spPr>
        <p:txBody>
          <a:bodyPr wrap="none" rtlCol="0">
            <a:spAutoFit/>
          </a:bodyPr>
          <a:lstStyle/>
          <a:p>
            <a:r>
              <a:rPr lang="en-US" i="1" dirty="0" smtClean="0"/>
              <a:t>Approval Path</a:t>
            </a:r>
            <a:endParaRPr lang="en-US" i="1" dirty="0"/>
          </a:p>
        </p:txBody>
      </p:sp>
    </p:spTree>
    <p:extLst>
      <p:ext uri="{BB962C8B-B14F-4D97-AF65-F5344CB8AC3E}">
        <p14:creationId xmlns:p14="http://schemas.microsoft.com/office/powerpoint/2010/main" val="7329524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r>
              <a:rPr lang="en-US" dirty="0" smtClean="0"/>
              <a:t>Parts/Tooling Exchange</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dirty="0"/>
          </a:p>
        </p:txBody>
      </p:sp>
      <p:pic>
        <p:nvPicPr>
          <p:cNvPr id="40" name="Picture 39"/>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016690" y="764624"/>
            <a:ext cx="3091814" cy="2303668"/>
          </a:xfrm>
          <a:prstGeom prst="rect">
            <a:avLst/>
          </a:prstGeom>
          <a:ln>
            <a:solidFill>
              <a:schemeClr val="tx1"/>
            </a:solidFill>
          </a:ln>
        </p:spPr>
      </p:pic>
      <p:pic>
        <p:nvPicPr>
          <p:cNvPr id="10" name="Picture 9"/>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5765054" y="3131423"/>
            <a:ext cx="3271442" cy="3465929"/>
          </a:xfrm>
          <a:prstGeom prst="rect">
            <a:avLst/>
          </a:prstGeom>
          <a:ln>
            <a:solidFill>
              <a:schemeClr val="tx1"/>
            </a:solidFill>
          </a:ln>
        </p:spPr>
      </p:pic>
      <p:sp>
        <p:nvSpPr>
          <p:cNvPr id="3" name="Content Placeholder 2"/>
          <p:cNvSpPr>
            <a:spLocks noGrp="1"/>
          </p:cNvSpPr>
          <p:nvPr>
            <p:ph idx="1"/>
          </p:nvPr>
        </p:nvSpPr>
        <p:spPr>
          <a:xfrm>
            <a:off x="396112" y="692616"/>
            <a:ext cx="5291102" cy="5760720"/>
          </a:xfrm>
          <a:noFill/>
        </p:spPr>
        <p:txBody>
          <a:bodyPr>
            <a:normAutofit fontScale="92500" lnSpcReduction="10000"/>
          </a:bodyPr>
          <a:lstStyle/>
          <a:p>
            <a:r>
              <a:rPr lang="en-US" dirty="0" smtClean="0"/>
              <a:t>Parts Exchange </a:t>
            </a:r>
            <a:r>
              <a:rPr lang="en-US" sz="2600" dirty="0" smtClean="0"/>
              <a:t>(EDMS 1825173)</a:t>
            </a:r>
          </a:p>
          <a:p>
            <a:pPr lvl="1"/>
            <a:r>
              <a:rPr lang="en-US" dirty="0" smtClean="0"/>
              <a:t>(Proposed) Timeline of Exchange</a:t>
            </a:r>
          </a:p>
          <a:p>
            <a:pPr lvl="1"/>
            <a:endParaRPr lang="en-US" dirty="0"/>
          </a:p>
          <a:p>
            <a:pPr lvl="1"/>
            <a:endParaRPr lang="en-US" dirty="0" smtClean="0"/>
          </a:p>
          <a:p>
            <a:pPr lvl="1"/>
            <a:endParaRPr lang="en-US" dirty="0"/>
          </a:p>
          <a:p>
            <a:pPr lvl="1"/>
            <a:endParaRPr lang="en-US" dirty="0" smtClean="0"/>
          </a:p>
          <a:p>
            <a:pPr lvl="1"/>
            <a:endParaRPr lang="en-US" dirty="0" smtClean="0"/>
          </a:p>
          <a:p>
            <a:pPr lvl="1"/>
            <a:r>
              <a:rPr lang="en-US" dirty="0" smtClean="0"/>
              <a:t>Convergence expected in </a:t>
            </a:r>
            <a:r>
              <a:rPr lang="en-US" dirty="0" err="1" smtClean="0"/>
              <a:t>HiLumi</a:t>
            </a:r>
            <a:r>
              <a:rPr lang="en-US" dirty="0" smtClean="0"/>
              <a:t>-Madrid !</a:t>
            </a:r>
          </a:p>
          <a:p>
            <a:r>
              <a:rPr lang="en-US" dirty="0" smtClean="0"/>
              <a:t>Tooling</a:t>
            </a:r>
          </a:p>
          <a:p>
            <a:pPr lvl="1"/>
            <a:r>
              <a:rPr lang="en-US" dirty="0"/>
              <a:t>T</a:t>
            </a:r>
            <a:r>
              <a:rPr lang="en-US" dirty="0" smtClean="0"/>
              <a:t>ooling expected from CERN is </a:t>
            </a:r>
            <a:r>
              <a:rPr lang="en-US" dirty="0" err="1" smtClean="0"/>
              <a:t>CryoAssemby</a:t>
            </a:r>
            <a:r>
              <a:rPr lang="en-US" dirty="0" smtClean="0"/>
              <a:t> tooling designed &amp; built as a carbon-copy of CERN design/procurement</a:t>
            </a:r>
          </a:p>
          <a:p>
            <a:pPr lvl="1"/>
            <a:r>
              <a:rPr lang="en-US" dirty="0" smtClean="0"/>
              <a:t>Tentative agreement reached on Oct 10</a:t>
            </a:r>
            <a:r>
              <a:rPr lang="en-US" baseline="30000" dirty="0" smtClean="0"/>
              <a:t>th</a:t>
            </a:r>
            <a:r>
              <a:rPr lang="en-US" dirty="0" smtClean="0"/>
              <a:t>, EDMS-</a:t>
            </a:r>
            <a:r>
              <a:rPr lang="is-IS" dirty="0" smtClean="0"/>
              <a:t>1865080</a:t>
            </a:r>
            <a:endParaRPr lang="en-US" dirty="0" smtClean="0"/>
          </a:p>
        </p:txBody>
      </p:sp>
      <p:grpSp>
        <p:nvGrpSpPr>
          <p:cNvPr id="11" name="Group 10"/>
          <p:cNvGrpSpPr/>
          <p:nvPr/>
        </p:nvGrpSpPr>
        <p:grpSpPr>
          <a:xfrm>
            <a:off x="218292" y="1559655"/>
            <a:ext cx="4962408" cy="1725329"/>
            <a:chOff x="218292" y="1559655"/>
            <a:chExt cx="4962408" cy="1725329"/>
          </a:xfrm>
        </p:grpSpPr>
        <p:cxnSp>
          <p:nvCxnSpPr>
            <p:cNvPr id="6" name="Straight Connector 5"/>
            <p:cNvCxnSpPr/>
            <p:nvPr/>
          </p:nvCxnSpPr>
          <p:spPr>
            <a:xfrm>
              <a:off x="218292" y="2473732"/>
              <a:ext cx="4497724" cy="0"/>
            </a:xfrm>
            <a:prstGeom prst="line">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491601" y="2073933"/>
              <a:ext cx="689099" cy="369332"/>
            </a:xfrm>
            <a:prstGeom prst="rect">
              <a:avLst/>
            </a:prstGeom>
            <a:noFill/>
          </p:spPr>
          <p:txBody>
            <a:bodyPr wrap="none" rtlCol="0">
              <a:spAutoFit/>
            </a:bodyPr>
            <a:lstStyle/>
            <a:p>
              <a:r>
                <a:rPr lang="en-US"/>
                <a:t>Time</a:t>
              </a:r>
            </a:p>
          </p:txBody>
        </p:sp>
        <p:cxnSp>
          <p:nvCxnSpPr>
            <p:cNvPr id="8" name="Straight Connector 7"/>
            <p:cNvCxnSpPr/>
            <p:nvPr/>
          </p:nvCxnSpPr>
          <p:spPr>
            <a:xfrm>
              <a:off x="3949991" y="2329716"/>
              <a:ext cx="0" cy="288032"/>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483768" y="2329716"/>
              <a:ext cx="0" cy="288032"/>
            </a:xfrm>
            <a:prstGeom prst="line">
              <a:avLst/>
            </a:prstGeom>
          </p:spPr>
          <p:style>
            <a:lnRef idx="2">
              <a:schemeClr val="accent1"/>
            </a:lnRef>
            <a:fillRef idx="0">
              <a:schemeClr val="accent1"/>
            </a:fillRef>
            <a:effectRef idx="1">
              <a:schemeClr val="accent1"/>
            </a:effectRef>
            <a:fontRef idx="minor">
              <a:schemeClr val="tx1"/>
            </a:fontRef>
          </p:style>
        </p:cxnSp>
        <p:grpSp>
          <p:nvGrpSpPr>
            <p:cNvPr id="12" name="Group 11"/>
            <p:cNvGrpSpPr/>
            <p:nvPr/>
          </p:nvGrpSpPr>
          <p:grpSpPr>
            <a:xfrm>
              <a:off x="2538734" y="1591077"/>
              <a:ext cx="1390694" cy="614264"/>
              <a:chOff x="3973394" y="2132856"/>
              <a:chExt cx="1390694" cy="614264"/>
            </a:xfrm>
          </p:grpSpPr>
          <p:sp>
            <p:nvSpPr>
              <p:cNvPr id="13" name="Left Brace 12"/>
              <p:cNvSpPr/>
              <p:nvPr/>
            </p:nvSpPr>
            <p:spPr>
              <a:xfrm rot="5400000" flipV="1">
                <a:off x="4562525" y="1945557"/>
                <a:ext cx="212432" cy="1390694"/>
              </a:xfrm>
              <a:prstGeom prst="leftBrace">
                <a:avLst/>
              </a:prstGeom>
              <a:ln w="127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TextBox 13"/>
              <p:cNvSpPr txBox="1"/>
              <p:nvPr/>
            </p:nvSpPr>
            <p:spPr>
              <a:xfrm>
                <a:off x="4256601" y="2132856"/>
                <a:ext cx="1002197" cy="338554"/>
              </a:xfrm>
              <a:prstGeom prst="rect">
                <a:avLst/>
              </a:prstGeom>
              <a:noFill/>
              <a:ln>
                <a:solidFill>
                  <a:schemeClr val="tx1"/>
                </a:solidFill>
              </a:ln>
            </p:spPr>
            <p:txBody>
              <a:bodyPr wrap="none" rtlCol="0">
                <a:spAutoFit/>
              </a:bodyPr>
              <a:lstStyle/>
              <a:p>
                <a:r>
                  <a:rPr lang="en-US" sz="1600" dirty="0" smtClean="0"/>
                  <a:t>~2-3 </a:t>
                </a:r>
                <a:r>
                  <a:rPr lang="en-US" sz="1600" dirty="0"/>
                  <a:t>mo.</a:t>
                </a:r>
              </a:p>
            </p:txBody>
          </p:sp>
        </p:grpSp>
        <p:grpSp>
          <p:nvGrpSpPr>
            <p:cNvPr id="15" name="Group 14"/>
            <p:cNvGrpSpPr/>
            <p:nvPr/>
          </p:nvGrpSpPr>
          <p:grpSpPr>
            <a:xfrm>
              <a:off x="1505037" y="1559655"/>
              <a:ext cx="913562" cy="649733"/>
              <a:chOff x="3059832" y="2104953"/>
              <a:chExt cx="913562" cy="649733"/>
            </a:xfrm>
          </p:grpSpPr>
          <p:sp>
            <p:nvSpPr>
              <p:cNvPr id="16" name="Left Brace 15"/>
              <p:cNvSpPr/>
              <p:nvPr/>
            </p:nvSpPr>
            <p:spPr>
              <a:xfrm rot="5400000" flipV="1">
                <a:off x="3402830" y="2184123"/>
                <a:ext cx="227565" cy="913562"/>
              </a:xfrm>
              <a:prstGeom prst="leftBrace">
                <a:avLst/>
              </a:prstGeom>
              <a:ln w="127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TextBox 16"/>
              <p:cNvSpPr txBox="1"/>
              <p:nvPr/>
            </p:nvSpPr>
            <p:spPr>
              <a:xfrm>
                <a:off x="3102459" y="2104953"/>
                <a:ext cx="819455" cy="338554"/>
              </a:xfrm>
              <a:prstGeom prst="rect">
                <a:avLst/>
              </a:prstGeom>
              <a:noFill/>
              <a:ln>
                <a:solidFill>
                  <a:schemeClr val="tx1"/>
                </a:solidFill>
              </a:ln>
            </p:spPr>
            <p:txBody>
              <a:bodyPr wrap="none" rtlCol="0">
                <a:spAutoFit/>
              </a:bodyPr>
              <a:lstStyle/>
              <a:p>
                <a:r>
                  <a:rPr lang="en-US" sz="1600" smtClean="0"/>
                  <a:t>~3 </a:t>
                </a:r>
                <a:r>
                  <a:rPr lang="en-US" sz="1600" dirty="0"/>
                  <a:t>mo.</a:t>
                </a:r>
              </a:p>
            </p:txBody>
          </p:sp>
        </p:grpSp>
        <p:cxnSp>
          <p:nvCxnSpPr>
            <p:cNvPr id="18" name="Straight Connector 17"/>
            <p:cNvCxnSpPr/>
            <p:nvPr/>
          </p:nvCxnSpPr>
          <p:spPr>
            <a:xfrm>
              <a:off x="1505036" y="2329716"/>
              <a:ext cx="0" cy="288032"/>
            </a:xfrm>
            <a:prstGeom prst="line">
              <a:avLst/>
            </a:prstGeom>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3269589" y="2761764"/>
              <a:ext cx="1630575" cy="523220"/>
            </a:xfrm>
            <a:prstGeom prst="rect">
              <a:avLst/>
            </a:prstGeom>
            <a:noFill/>
            <a:ln>
              <a:solidFill>
                <a:schemeClr val="tx1"/>
              </a:solidFill>
            </a:ln>
          </p:spPr>
          <p:txBody>
            <a:bodyPr wrap="none" rtlCol="0">
              <a:spAutoFit/>
            </a:bodyPr>
            <a:lstStyle/>
            <a:p>
              <a:r>
                <a:rPr lang="en-US" sz="1400" dirty="0" smtClean="0"/>
                <a:t>Needed “on floor” </a:t>
              </a:r>
            </a:p>
            <a:p>
              <a:r>
                <a:rPr lang="en-US" sz="1400" dirty="0" smtClean="0"/>
                <a:t>by AUP</a:t>
              </a:r>
              <a:endParaRPr lang="en-US" sz="1400" dirty="0"/>
            </a:p>
          </p:txBody>
        </p:sp>
        <p:sp>
          <p:nvSpPr>
            <p:cNvPr id="28" name="TextBox 27"/>
            <p:cNvSpPr txBox="1"/>
            <p:nvPr/>
          </p:nvSpPr>
          <p:spPr>
            <a:xfrm>
              <a:off x="1951497" y="2761764"/>
              <a:ext cx="981359" cy="523220"/>
            </a:xfrm>
            <a:prstGeom prst="rect">
              <a:avLst/>
            </a:prstGeom>
            <a:noFill/>
            <a:ln>
              <a:solidFill>
                <a:schemeClr val="tx1"/>
              </a:solidFill>
            </a:ln>
          </p:spPr>
          <p:txBody>
            <a:bodyPr wrap="none" rtlCol="0">
              <a:spAutoFit/>
            </a:bodyPr>
            <a:lstStyle/>
            <a:p>
              <a:r>
                <a:rPr lang="en-US" sz="1400" dirty="0" smtClean="0"/>
                <a:t>Expected </a:t>
              </a:r>
            </a:p>
            <a:p>
              <a:r>
                <a:rPr lang="en-US" sz="1400" dirty="0" smtClean="0"/>
                <a:t>in USA</a:t>
              </a:r>
              <a:endParaRPr lang="en-US" sz="1400" dirty="0"/>
            </a:p>
          </p:txBody>
        </p:sp>
        <p:sp>
          <p:nvSpPr>
            <p:cNvPr id="32" name="TextBox 31"/>
            <p:cNvSpPr txBox="1"/>
            <p:nvPr/>
          </p:nvSpPr>
          <p:spPr>
            <a:xfrm>
              <a:off x="396112" y="2761764"/>
              <a:ext cx="1101584" cy="523220"/>
            </a:xfrm>
            <a:prstGeom prst="rect">
              <a:avLst/>
            </a:prstGeom>
            <a:noFill/>
            <a:ln>
              <a:solidFill>
                <a:schemeClr val="tx1"/>
              </a:solidFill>
            </a:ln>
          </p:spPr>
          <p:txBody>
            <a:bodyPr wrap="none" rtlCol="0">
              <a:spAutoFit/>
            </a:bodyPr>
            <a:lstStyle/>
            <a:p>
              <a:r>
                <a:rPr lang="en-US" sz="1400" dirty="0" smtClean="0"/>
                <a:t>Shipped </a:t>
              </a:r>
            </a:p>
            <a:p>
              <a:r>
                <a:rPr lang="en-US" sz="1400" dirty="0" smtClean="0"/>
                <a:t>from CERN</a:t>
              </a:r>
              <a:endParaRPr lang="en-US" sz="1400" dirty="0"/>
            </a:p>
          </p:txBody>
        </p:sp>
      </p:grpSp>
    </p:spTree>
    <p:extLst>
      <p:ext uri="{BB962C8B-B14F-4D97-AF65-F5344CB8AC3E}">
        <p14:creationId xmlns:p14="http://schemas.microsoft.com/office/powerpoint/2010/main" val="18683925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577" y="32618"/>
            <a:ext cx="7920000" cy="567344"/>
          </a:xfrm>
        </p:spPr>
        <p:txBody>
          <a:bodyPr/>
          <a:lstStyle/>
          <a:p>
            <a:r>
              <a:rPr lang="en-US" dirty="0" smtClean="0"/>
              <a:t>LQXFA/B Acceptance Criteria</a:t>
            </a:r>
            <a:endParaRPr lang="en-US" dirty="0"/>
          </a:p>
        </p:txBody>
      </p:sp>
      <p:sp>
        <p:nvSpPr>
          <p:cNvPr id="3" name="Content Placeholder 2"/>
          <p:cNvSpPr>
            <a:spLocks noGrp="1"/>
          </p:cNvSpPr>
          <p:nvPr>
            <p:ph idx="1"/>
          </p:nvPr>
        </p:nvSpPr>
        <p:spPr>
          <a:xfrm>
            <a:off x="608172" y="599963"/>
            <a:ext cx="8438627" cy="3477109"/>
          </a:xfrm>
        </p:spPr>
        <p:txBody>
          <a:bodyPr>
            <a:normAutofit fontScale="92500"/>
          </a:bodyPr>
          <a:lstStyle/>
          <a:p>
            <a:r>
              <a:rPr lang="en-US" dirty="0" smtClean="0"/>
              <a:t>Document developed by Ruben, shared at Madrid with WP3/CERN.</a:t>
            </a:r>
          </a:p>
          <a:p>
            <a:r>
              <a:rPr lang="en-US" dirty="0" smtClean="0"/>
              <a:t>Based on FRS for Magnets and Cold Mass, and on (yet to be written) “Requirements for CA Assembly”.</a:t>
            </a:r>
          </a:p>
          <a:p>
            <a:r>
              <a:rPr lang="en-US" dirty="0" smtClean="0"/>
              <a:t>Designed around:</a:t>
            </a:r>
          </a:p>
          <a:p>
            <a:pPr lvl="1"/>
            <a:r>
              <a:rPr lang="en-US" dirty="0" smtClean="0"/>
              <a:t>Verification Method </a:t>
            </a:r>
          </a:p>
          <a:p>
            <a:pPr lvl="1"/>
            <a:r>
              <a:rPr lang="en-US" dirty="0" smtClean="0"/>
              <a:t>Procedure Summary </a:t>
            </a:r>
          </a:p>
          <a:p>
            <a:pPr lvl="1"/>
            <a:r>
              <a:rPr lang="en-US" dirty="0" smtClean="0"/>
              <a:t>Reference(s)</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4137164" y="2420888"/>
            <a:ext cx="4909636" cy="1440160"/>
          </a:xfrm>
          <a:prstGeom prst="rect">
            <a:avLst/>
          </a:prstGeom>
          <a:ln>
            <a:solidFill>
              <a:schemeClr val="tx1"/>
            </a:solidFill>
          </a:ln>
        </p:spPr>
      </p:pic>
      <p:pic>
        <p:nvPicPr>
          <p:cNvPr id="7" name="Picture 6"/>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2267744" y="3980046"/>
            <a:ext cx="4824536" cy="2736304"/>
          </a:xfrm>
          <a:prstGeom prst="rect">
            <a:avLst/>
          </a:prstGeom>
        </p:spPr>
      </p:pic>
      <p:sp>
        <p:nvSpPr>
          <p:cNvPr id="8" name="TextBox 7"/>
          <p:cNvSpPr txBox="1"/>
          <p:nvPr/>
        </p:nvSpPr>
        <p:spPr>
          <a:xfrm>
            <a:off x="3635896" y="6388293"/>
            <a:ext cx="2045753" cy="307777"/>
          </a:xfrm>
          <a:prstGeom prst="rect">
            <a:avLst/>
          </a:prstGeom>
          <a:solidFill>
            <a:schemeClr val="bg1"/>
          </a:solidFill>
          <a:ln>
            <a:solidFill>
              <a:schemeClr val="tx1"/>
            </a:solidFill>
          </a:ln>
        </p:spPr>
        <p:txBody>
          <a:bodyPr wrap="none" rtlCol="0">
            <a:spAutoFit/>
          </a:bodyPr>
          <a:lstStyle/>
          <a:p>
            <a:r>
              <a:rPr lang="en-US" sz="1400" i="1" dirty="0" smtClean="0"/>
              <a:t>Acceptance Flow-Chart</a:t>
            </a:r>
            <a:endParaRPr lang="en-US" sz="1400" i="1" dirty="0"/>
          </a:p>
        </p:txBody>
      </p:sp>
      <p:pic>
        <p:nvPicPr>
          <p:cNvPr id="9" name="Picture 8"/>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extLst>
      <p:ext uri="{BB962C8B-B14F-4D97-AF65-F5344CB8AC3E}">
        <p14:creationId xmlns:p14="http://schemas.microsoft.com/office/powerpoint/2010/main" val="16858552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584704"/>
          </a:xfrm>
        </p:spPr>
        <p:txBody>
          <a:bodyPr/>
          <a:lstStyle/>
          <a:p>
            <a:r>
              <a:rPr lang="en-US" smtClean="0"/>
              <a:t>Interfaces</a:t>
            </a:r>
            <a:endParaRPr lang="en-US"/>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sp>
        <p:nvSpPr>
          <p:cNvPr id="3" name="Content Placeholder 2"/>
          <p:cNvSpPr>
            <a:spLocks noGrp="1"/>
          </p:cNvSpPr>
          <p:nvPr>
            <p:ph idx="1"/>
          </p:nvPr>
        </p:nvSpPr>
        <p:spPr>
          <a:xfrm>
            <a:off x="467544" y="713879"/>
            <a:ext cx="8219256" cy="5642471"/>
          </a:xfrm>
          <a:solidFill>
            <a:schemeClr val="bg1"/>
          </a:solidFill>
        </p:spPr>
        <p:txBody>
          <a:bodyPr>
            <a:normAutofit fontScale="85000" lnSpcReduction="20000"/>
          </a:bodyPr>
          <a:lstStyle/>
          <a:p>
            <a:r>
              <a:rPr lang="en-US" dirty="0" smtClean="0"/>
              <a:t>Interfaces definitions critical for design and start of production.</a:t>
            </a:r>
          </a:p>
          <a:p>
            <a:pPr lvl="1"/>
            <a:r>
              <a:rPr lang="en-US" dirty="0" smtClean="0"/>
              <a:t>Magnet interfaces needs to be finalized by MQXFA Final Design Review for CD-3b (Summer ‘18)</a:t>
            </a:r>
          </a:p>
          <a:p>
            <a:pPr lvl="2"/>
            <a:r>
              <a:rPr lang="en-US" dirty="0" smtClean="0"/>
              <a:t>Electrical Interfaces</a:t>
            </a:r>
          </a:p>
          <a:p>
            <a:pPr lvl="2"/>
            <a:r>
              <a:rPr lang="en-US" dirty="0" smtClean="0"/>
              <a:t>Cryogenic Interfaces</a:t>
            </a:r>
          </a:p>
          <a:p>
            <a:pPr lvl="2"/>
            <a:r>
              <a:rPr lang="en-US" dirty="0" smtClean="0"/>
              <a:t>Electrical Interfaces</a:t>
            </a:r>
          </a:p>
          <a:p>
            <a:pPr lvl="2"/>
            <a:r>
              <a:rPr lang="en-US" dirty="0" smtClean="0"/>
              <a:t>Quench Protection Interfaces</a:t>
            </a:r>
          </a:p>
          <a:p>
            <a:pPr lvl="1"/>
            <a:r>
              <a:rPr lang="en-US" dirty="0" smtClean="0"/>
              <a:t>Cold Mass, </a:t>
            </a:r>
            <a:r>
              <a:rPr lang="en-US" dirty="0" err="1" smtClean="0"/>
              <a:t>CryoAssembly</a:t>
            </a:r>
            <a:r>
              <a:rPr lang="en-US" dirty="0" smtClean="0"/>
              <a:t> and CC interfaces needed to achieve preliminary definition by Preliminary Design Review (Summer ‘18) and final definition by CD-3 (Summer 2020)</a:t>
            </a:r>
          </a:p>
          <a:p>
            <a:pPr lvl="2"/>
            <a:r>
              <a:rPr lang="en-US" dirty="0" err="1" smtClean="0"/>
              <a:t>CryoAssembly</a:t>
            </a:r>
            <a:endParaRPr lang="en-US" dirty="0" smtClean="0"/>
          </a:p>
          <a:p>
            <a:pPr lvl="2"/>
            <a:r>
              <a:rPr lang="en-US" dirty="0" smtClean="0"/>
              <a:t>CC</a:t>
            </a:r>
          </a:p>
          <a:p>
            <a:r>
              <a:rPr lang="en-US" dirty="0" smtClean="0"/>
              <a:t>Magnet Interfaces Workshop (remote is fine) with CERN by April 9</a:t>
            </a:r>
            <a:r>
              <a:rPr lang="en-US" baseline="30000" dirty="0" smtClean="0"/>
              <a:t>th</a:t>
            </a:r>
            <a:r>
              <a:rPr lang="en-US" dirty="0" smtClean="0"/>
              <a:t>-20</a:t>
            </a:r>
            <a:r>
              <a:rPr lang="en-US" baseline="30000" dirty="0" smtClean="0"/>
              <a:t>th</a:t>
            </a:r>
            <a:r>
              <a:rPr lang="en-US" dirty="0" smtClean="0"/>
              <a:t>, 2018 ?</a:t>
            </a:r>
          </a:p>
          <a:p>
            <a:pPr lvl="1"/>
            <a:r>
              <a:rPr lang="en-US" dirty="0" smtClean="0"/>
              <a:t>Maybe 2 workshops, on Mech./</a:t>
            </a:r>
            <a:r>
              <a:rPr lang="en-US" dirty="0" err="1" smtClean="0"/>
              <a:t>Cryo</a:t>
            </a:r>
            <a:r>
              <a:rPr lang="en-US" dirty="0" smtClean="0"/>
              <a:t>. and Elec./QP Interfaces ?</a:t>
            </a:r>
          </a:p>
          <a:p>
            <a:pPr lvl="1"/>
            <a:r>
              <a:rPr lang="en-US" dirty="0" smtClean="0"/>
              <a:t>Is there a CERN formal Interface Control System?</a:t>
            </a:r>
          </a:p>
          <a:p>
            <a:pPr lvl="1"/>
            <a:r>
              <a:rPr lang="en-US" dirty="0" smtClean="0"/>
              <a:t>Can we keep building on whatever it contains today for Magnet Interfaces ?</a:t>
            </a:r>
          </a:p>
          <a:p>
            <a:pPr lvl="1"/>
            <a:r>
              <a:rPr lang="en-US" dirty="0" smtClean="0"/>
              <a:t>Approval path for Interfaces ?</a:t>
            </a:r>
          </a:p>
          <a:p>
            <a:endParaRPr lang="en-US" dirty="0"/>
          </a:p>
        </p:txBody>
      </p:sp>
    </p:spTree>
    <p:extLst>
      <p:ext uri="{BB962C8B-B14F-4D97-AF65-F5344CB8AC3E}">
        <p14:creationId xmlns:p14="http://schemas.microsoft.com/office/powerpoint/2010/main" val="10156903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r>
              <a:rPr lang="en-US" dirty="0" smtClean="0"/>
              <a:t>Pressure Vessel Safety</a:t>
            </a:r>
            <a:endParaRPr lang="en-US" dirty="0"/>
          </a:p>
        </p:txBody>
      </p:sp>
      <p:sp>
        <p:nvSpPr>
          <p:cNvPr id="3" name="Content Placeholder 2"/>
          <p:cNvSpPr>
            <a:spLocks noGrp="1"/>
          </p:cNvSpPr>
          <p:nvPr>
            <p:ph idx="1"/>
          </p:nvPr>
        </p:nvSpPr>
        <p:spPr>
          <a:xfrm>
            <a:off x="179512" y="1326535"/>
            <a:ext cx="4608512" cy="5198809"/>
          </a:xfrm>
        </p:spPr>
        <p:txBody>
          <a:bodyPr>
            <a:normAutofit fontScale="70000" lnSpcReduction="20000"/>
          </a:bodyPr>
          <a:lstStyle/>
          <a:p>
            <a:r>
              <a:rPr lang="en-US" dirty="0" smtClean="0"/>
              <a:t>First request sent to </a:t>
            </a:r>
            <a:r>
              <a:rPr lang="en-US" dirty="0" err="1" smtClean="0"/>
              <a:t>HiLumi</a:t>
            </a:r>
            <a:r>
              <a:rPr lang="en-US" dirty="0" smtClean="0"/>
              <a:t> Project office on June 2016.</a:t>
            </a:r>
          </a:p>
          <a:p>
            <a:pPr lvl="1"/>
            <a:r>
              <a:rPr lang="en-US" dirty="0" smtClean="0"/>
              <a:t>Request to adopt FNAL Pressure Vessel Safety Code (ASME-based) </a:t>
            </a:r>
          </a:p>
          <a:p>
            <a:r>
              <a:rPr lang="en-US" dirty="0" smtClean="0"/>
              <a:t>Will be followed by Tom Page (AUP System Integration Engineer)</a:t>
            </a:r>
          </a:p>
          <a:p>
            <a:pPr lvl="1"/>
            <a:r>
              <a:rPr lang="en-US" dirty="0" smtClean="0"/>
              <a:t>Functions documented in AUP PMP: </a:t>
            </a:r>
          </a:p>
          <a:p>
            <a:pPr lvl="2"/>
            <a:r>
              <a:rPr lang="en-US" dirty="0" smtClean="0"/>
              <a:t>Mostly focused on coordinating </a:t>
            </a:r>
            <a:r>
              <a:rPr lang="en-US" dirty="0"/>
              <a:t>activities across the entire Project focusing on preparing the standards and procedures required to manage and execute the Project in accordance to the lead laboratory Engineering Manual and in agreement with the requirements from the final customer. </a:t>
            </a:r>
            <a:endParaRPr lang="en-US" dirty="0" smtClean="0"/>
          </a:p>
          <a:p>
            <a:r>
              <a:rPr lang="en-US" dirty="0" smtClean="0"/>
              <a:t>Interact with </a:t>
            </a:r>
            <a:r>
              <a:rPr lang="en-US" dirty="0" err="1" smtClean="0"/>
              <a:t>HiLumi</a:t>
            </a:r>
            <a:r>
              <a:rPr lang="en-US" dirty="0" smtClean="0"/>
              <a:t> Project Office (T. Otto) in order to obtain HSE exemption for Pressure Vessel equipment</a:t>
            </a:r>
          </a:p>
          <a:p>
            <a:pPr lvl="1"/>
            <a:r>
              <a:rPr lang="en-US" i="1" dirty="0" smtClean="0"/>
              <a:t>Timely</a:t>
            </a:r>
            <a:r>
              <a:rPr lang="en-US" dirty="0" smtClean="0"/>
              <a:t> for He-Vessel Test on US Short Model Magnet</a:t>
            </a:r>
          </a:p>
          <a:p>
            <a:pPr lvl="1"/>
            <a:r>
              <a:rPr lang="en-US" dirty="0" smtClean="0"/>
              <a:t>Convergence by Spring ‘18 (or earlier) ?</a:t>
            </a:r>
          </a:p>
          <a:p>
            <a:endParaRPr lang="en-US" dirty="0"/>
          </a:p>
          <a:p>
            <a:endParaRPr lang="en-US" dirty="0" smtClean="0"/>
          </a:p>
          <a:p>
            <a:endParaRPr lang="en-US" dirty="0"/>
          </a:p>
          <a:p>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5046380" y="1202367"/>
            <a:ext cx="3918108" cy="4962937"/>
          </a:xfrm>
          <a:prstGeom prst="rect">
            <a:avLst/>
          </a:prstGeom>
          <a:ln>
            <a:solidFill>
              <a:schemeClr val="tx1"/>
            </a:solidFill>
          </a:ln>
        </p:spPr>
      </p:pic>
    </p:spTree>
    <p:extLst>
      <p:ext uri="{BB962C8B-B14F-4D97-AF65-F5344CB8AC3E}">
        <p14:creationId xmlns:p14="http://schemas.microsoft.com/office/powerpoint/2010/main" val="19930771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r>
              <a:rPr lang="en-US" dirty="0" smtClean="0"/>
              <a:t>FY17 AUP Technical Achievements </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27</a:t>
            </a:fld>
            <a:endParaRPr lang="fr-FR" dirty="0"/>
          </a:p>
        </p:txBody>
      </p:sp>
      <p:sp>
        <p:nvSpPr>
          <p:cNvPr id="6" name="Content Placeholder 2"/>
          <p:cNvSpPr>
            <a:spLocks noGrp="1"/>
          </p:cNvSpPr>
          <p:nvPr>
            <p:ph idx="1"/>
          </p:nvPr>
        </p:nvSpPr>
        <p:spPr>
          <a:xfrm>
            <a:off x="107504" y="928462"/>
            <a:ext cx="5256584" cy="5427888"/>
          </a:xfrm>
          <a:solidFill>
            <a:schemeClr val="bg1"/>
          </a:solidFill>
        </p:spPr>
        <p:txBody>
          <a:bodyPr>
            <a:normAutofit fontScale="62500" lnSpcReduction="20000"/>
          </a:bodyPr>
          <a:lstStyle/>
          <a:p>
            <a:r>
              <a:rPr lang="en-US" dirty="0" smtClean="0"/>
              <a:t>Successfully completed assembly of first long HL-LHC quad: MQXFA1P. 4m long coils in 4.2m long Structure</a:t>
            </a:r>
          </a:p>
          <a:p>
            <a:r>
              <a:rPr lang="en-US" dirty="0" smtClean="0"/>
              <a:t>Magnet at BNL for testing since late July ‘17.</a:t>
            </a:r>
          </a:p>
          <a:p>
            <a:pPr lvl="1"/>
            <a:r>
              <a:rPr lang="en-US" dirty="0" smtClean="0"/>
              <a:t>First quench in Aug ‘17 at 15,475</a:t>
            </a:r>
            <a:r>
              <a:rPr lang="is-IS" dirty="0" smtClean="0"/>
              <a:t> kA.</a:t>
            </a:r>
          </a:p>
          <a:p>
            <a:pPr lvl="1"/>
            <a:r>
              <a:rPr lang="is-IS" dirty="0" smtClean="0"/>
              <a:t>LARP Team had to address and solve several problems since then: strain gauges signals, burst disk breakage, He contamination, QP signal delays, o-ring in cryo expansion engines. </a:t>
            </a:r>
            <a:endParaRPr lang="is-IS" dirty="0"/>
          </a:p>
          <a:p>
            <a:pPr lvl="1"/>
            <a:r>
              <a:rPr lang="is-IS" dirty="0" smtClean="0"/>
              <a:t>End of this “extenuating wait” eagerly awaited !</a:t>
            </a:r>
          </a:p>
          <a:p>
            <a:r>
              <a:rPr lang="is-IS" dirty="0" smtClean="0"/>
              <a:t>Started coils for MQXFA03, first potentially tunnel-bound magnet !</a:t>
            </a:r>
            <a:endParaRPr lang="en-US" dirty="0" smtClean="0"/>
          </a:p>
          <a:p>
            <a:r>
              <a:rPr lang="en-US" dirty="0" smtClean="0"/>
              <a:t>Successfully completed and measured  all LARP NW cavities at JLAB.</a:t>
            </a:r>
          </a:p>
          <a:p>
            <a:pPr lvl="1"/>
            <a:r>
              <a:rPr lang="en-US" dirty="0" smtClean="0"/>
              <a:t>All Cavities exceeding HL-LHC performance requirements</a:t>
            </a:r>
          </a:p>
          <a:p>
            <a:r>
              <a:rPr lang="en-US" dirty="0" smtClean="0"/>
              <a:t>Successfully tested at FNAL one RFD, confirming JLAB measurement and identified quench location with 2</a:t>
            </a:r>
            <a:r>
              <a:rPr lang="en-US" baseline="30000" dirty="0" smtClean="0"/>
              <a:t>nd</a:t>
            </a:r>
            <a:r>
              <a:rPr lang="en-US" dirty="0" smtClean="0"/>
              <a:t> sound technology</a:t>
            </a:r>
          </a:p>
        </p:txBody>
      </p:sp>
      <p:pic>
        <p:nvPicPr>
          <p:cNvPr id="7" name="Picture 6"/>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5508104" y="3645024"/>
            <a:ext cx="3394680" cy="2630877"/>
          </a:xfrm>
          <a:prstGeom prst="rect">
            <a:avLst/>
          </a:prstGeom>
          <a:ln>
            <a:solidFill>
              <a:schemeClr val="tx1"/>
            </a:solidFill>
          </a:ln>
        </p:spPr>
      </p:pic>
      <p:pic>
        <p:nvPicPr>
          <p:cNvPr id="8" name="Picture 7"/>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6212900"/>
            <a:ext cx="1907704" cy="645100"/>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5508104" y="757182"/>
            <a:ext cx="3380400" cy="2679246"/>
          </a:xfrm>
          <a:prstGeom prst="rect">
            <a:avLst/>
          </a:prstGeom>
          <a:ln>
            <a:solidFill>
              <a:schemeClr val="tx1"/>
            </a:solidFill>
          </a:ln>
        </p:spPr>
      </p:pic>
    </p:spTree>
    <p:extLst>
      <p:ext uri="{BB962C8B-B14F-4D97-AF65-F5344CB8AC3E}">
        <p14:creationId xmlns:p14="http://schemas.microsoft.com/office/powerpoint/2010/main" val="7050843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Cavity Insertion in VTS #3</a:t>
            </a:r>
            <a:endParaRPr lang="en-US" dirty="0"/>
          </a:p>
        </p:txBody>
      </p:sp>
      <p:sp>
        <p:nvSpPr>
          <p:cNvPr id="2458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fld id="{626492DB-2F06-44C7-8B18-72CF568DED1B}" type="slidenum">
              <a:rPr lang="en-US" altLang="en-US" sz="1200">
                <a:solidFill>
                  <a:srgbClr val="004C97"/>
                </a:solidFill>
                <a:latin typeface="Helvetica" panose="020B0604020202020204" pitchFamily="34" charset="0"/>
              </a:rPr>
              <a:pPr eaLnBrk="1" hangingPunct="1"/>
              <a:t>28</a:t>
            </a:fld>
            <a:endParaRPr lang="en-US" altLang="en-US" sz="1200">
              <a:solidFill>
                <a:srgbClr val="004C97"/>
              </a:solidFill>
              <a:latin typeface="Helvetica" panose="020B0604020202020204" pitchFamily="34" charset="0"/>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99592" y="1079180"/>
            <a:ext cx="1765684" cy="5016274"/>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150353" y="1078777"/>
            <a:ext cx="2106975" cy="5016677"/>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724128" y="1079912"/>
            <a:ext cx="2652190" cy="5015542"/>
          </a:xfrm>
          <a:prstGeom prst="rect">
            <a:avLst/>
          </a:prstGeom>
        </p:spPr>
      </p:pic>
      <p:pic>
        <p:nvPicPr>
          <p:cNvPr id="8" name="Content Placeholder 1"/>
          <p:cNvPicPr>
            <a:picLocks noGrp="1" noChangeAspect="1"/>
          </p:cNvPicPr>
          <p:nvPr>
            <p:ph idx="1"/>
          </p:nvPr>
        </p:nvPicPr>
        <p:blipFill>
          <a:blip r:embed="rId5"/>
          <a:stretch>
            <a:fillRect/>
          </a:stretch>
        </p:blipFill>
        <p:spPr>
          <a:xfrm>
            <a:off x="4345192" y="5073831"/>
            <a:ext cx="2448272" cy="1778860"/>
          </a:xfrm>
          <a:prstGeom prst="rect">
            <a:avLst/>
          </a:prstGeom>
        </p:spPr>
      </p:pic>
      <p:pic>
        <p:nvPicPr>
          <p:cNvPr id="9" name="Picture 8"/>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extLst>
      <p:ext uri="{BB962C8B-B14F-4D97-AF65-F5344CB8AC3E}">
        <p14:creationId xmlns:p14="http://schemas.microsoft.com/office/powerpoint/2010/main" val="5135695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00" y="898301"/>
            <a:ext cx="7920000" cy="4906963"/>
          </a:xfrm>
        </p:spPr>
        <p:txBody>
          <a:bodyPr>
            <a:normAutofit/>
          </a:bodyPr>
          <a:lstStyle/>
          <a:p>
            <a:r>
              <a:rPr lang="en-US" dirty="0" smtClean="0"/>
              <a:t>Complete Test of MQXFAP1</a:t>
            </a:r>
          </a:p>
          <a:p>
            <a:pPr lvl="1"/>
            <a:r>
              <a:rPr lang="en-US" dirty="0" smtClean="0"/>
              <a:t>Quench campaign should have been completed by September. Good hopes for end-November.</a:t>
            </a:r>
          </a:p>
          <a:p>
            <a:r>
              <a:rPr lang="en-US" dirty="0" smtClean="0"/>
              <a:t>Complete Assembly of MQXFA02 and first test</a:t>
            </a:r>
          </a:p>
          <a:p>
            <a:pPr lvl="1"/>
            <a:r>
              <a:rPr lang="en-US" dirty="0" smtClean="0"/>
              <a:t>Focus on FQ, Alignment</a:t>
            </a:r>
          </a:p>
          <a:p>
            <a:r>
              <a:rPr lang="en-US" dirty="0" smtClean="0"/>
              <a:t>Continue production of MQXFA03,</a:t>
            </a:r>
            <a:r>
              <a:rPr lang="is-IS" dirty="0" smtClean="0"/>
              <a:t>…</a:t>
            </a:r>
            <a:r>
              <a:rPr lang="en-US" dirty="0" smtClean="0"/>
              <a:t> coils</a:t>
            </a:r>
          </a:p>
          <a:p>
            <a:r>
              <a:rPr lang="en-US" dirty="0" smtClean="0"/>
              <a:t>Place Nb</a:t>
            </a:r>
            <a:r>
              <a:rPr lang="en-US" baseline="-25000" dirty="0" smtClean="0"/>
              <a:t>3</a:t>
            </a:r>
            <a:r>
              <a:rPr lang="en-US" dirty="0" smtClean="0"/>
              <a:t>Sn Procurement</a:t>
            </a:r>
          </a:p>
          <a:p>
            <a:r>
              <a:rPr lang="en-US" dirty="0" smtClean="0"/>
              <a:t>Rotating BCP Tool developed (ANL) and tested on NW RFD cavity</a:t>
            </a:r>
          </a:p>
          <a:p>
            <a:r>
              <a:rPr lang="en-US" dirty="0" smtClean="0"/>
              <a:t>Place order for RFD Prototypes</a:t>
            </a:r>
          </a:p>
          <a:p>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29</a:t>
            </a:fld>
            <a:endParaRPr lang="fr-FR" dirty="0"/>
          </a:p>
        </p:txBody>
      </p:sp>
      <p:sp>
        <p:nvSpPr>
          <p:cNvPr id="7" name="Title 1"/>
          <p:cNvSpPr>
            <a:spLocks noGrp="1"/>
          </p:cNvSpPr>
          <p:nvPr>
            <p:ph type="title"/>
          </p:nvPr>
        </p:nvSpPr>
        <p:spPr>
          <a:xfrm>
            <a:off x="612000" y="44624"/>
            <a:ext cx="7920000" cy="720000"/>
          </a:xfrm>
        </p:spPr>
        <p:txBody>
          <a:bodyPr/>
          <a:lstStyle/>
          <a:p>
            <a:r>
              <a:rPr lang="en-US" dirty="0" smtClean="0"/>
              <a:t>FY18 AUP “Technical” Goals</a:t>
            </a:r>
            <a:endParaRPr lang="en-US"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extLst>
      <p:ext uri="{BB962C8B-B14F-4D97-AF65-F5344CB8AC3E}">
        <p14:creationId xmlns:p14="http://schemas.microsoft.com/office/powerpoint/2010/main" val="16386458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4107"/>
            <a:ext cx="7920000" cy="720000"/>
          </a:xfrm>
        </p:spPr>
        <p:txBody>
          <a:bodyPr/>
          <a:lstStyle/>
          <a:p>
            <a:r>
              <a:rPr lang="en-US" smtClean="0"/>
              <a:t>DOE Inputs</a:t>
            </a:r>
            <a:endParaRPr lang="en-US"/>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507674" y="645918"/>
            <a:ext cx="3957103" cy="2931188"/>
          </a:xfrm>
          <a:prstGeom prst="rect">
            <a:avLst/>
          </a:prstGeom>
          <a:ln>
            <a:solidFill>
              <a:schemeClr val="tx1"/>
            </a:solidFill>
          </a:ln>
        </p:spPr>
      </p:pic>
      <p:pic>
        <p:nvPicPr>
          <p:cNvPr id="8" name="Picture 7"/>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2446978" y="3677196"/>
            <a:ext cx="4035598" cy="3039154"/>
          </a:xfrm>
          <a:prstGeom prst="rect">
            <a:avLst/>
          </a:prstGeom>
          <a:ln>
            <a:solidFill>
              <a:schemeClr val="tx1"/>
            </a:solidFill>
          </a:ln>
        </p:spPr>
      </p:pic>
      <p:pic>
        <p:nvPicPr>
          <p:cNvPr id="10" name="Picture 9"/>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4756922" y="619036"/>
            <a:ext cx="3879404" cy="2933463"/>
          </a:xfrm>
          <a:prstGeom prst="rect">
            <a:avLst/>
          </a:prstGeom>
          <a:ln>
            <a:solidFill>
              <a:schemeClr val="tx1"/>
            </a:solidFill>
          </a:ln>
        </p:spPr>
      </p:pic>
      <p:pic>
        <p:nvPicPr>
          <p:cNvPr id="11" name="Picture 10"/>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0" y="6212900"/>
            <a:ext cx="1907704" cy="645100"/>
          </a:xfrm>
          <a:prstGeom prst="rect">
            <a:avLst/>
          </a:prstGeom>
        </p:spPr>
      </p:pic>
      <p:sp>
        <p:nvSpPr>
          <p:cNvPr id="12" name="TextBox 11"/>
          <p:cNvSpPr txBox="1"/>
          <p:nvPr/>
        </p:nvSpPr>
        <p:spPr>
          <a:xfrm>
            <a:off x="6693151" y="5301208"/>
            <a:ext cx="1608133" cy="646331"/>
          </a:xfrm>
          <a:prstGeom prst="rect">
            <a:avLst/>
          </a:prstGeom>
          <a:noFill/>
          <a:ln>
            <a:solidFill>
              <a:schemeClr val="tx1"/>
            </a:solidFill>
          </a:ln>
        </p:spPr>
        <p:txBody>
          <a:bodyPr wrap="none" rtlCol="0">
            <a:spAutoFit/>
          </a:bodyPr>
          <a:lstStyle/>
          <a:p>
            <a:r>
              <a:rPr lang="en-US" i="1" dirty="0" err="1" smtClean="0"/>
              <a:t>Abid</a:t>
            </a:r>
            <a:r>
              <a:rPr lang="en-US" i="1" dirty="0" smtClean="0"/>
              <a:t> </a:t>
            </a:r>
            <a:r>
              <a:rPr lang="en-US" i="1" dirty="0" err="1" smtClean="0"/>
              <a:t>Patwa</a:t>
            </a:r>
            <a:r>
              <a:rPr lang="en-US" i="1" dirty="0" smtClean="0"/>
              <a:t> at</a:t>
            </a:r>
          </a:p>
          <a:p>
            <a:r>
              <a:rPr lang="en-US" i="1" dirty="0" smtClean="0"/>
              <a:t>2017 USLUA</a:t>
            </a:r>
            <a:endParaRPr lang="en-US" i="1" dirty="0"/>
          </a:p>
        </p:txBody>
      </p:sp>
      <p:sp>
        <p:nvSpPr>
          <p:cNvPr id="13" name="Rounded Rectangle 12"/>
          <p:cNvSpPr/>
          <p:nvPr/>
        </p:nvSpPr>
        <p:spPr>
          <a:xfrm>
            <a:off x="507674" y="980728"/>
            <a:ext cx="3957103" cy="1130784"/>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p:nvSpPr>
        <p:spPr>
          <a:xfrm>
            <a:off x="8100392" y="1362032"/>
            <a:ext cx="586408" cy="1994960"/>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p:nvSpPr>
        <p:spPr>
          <a:xfrm>
            <a:off x="2441843" y="4941168"/>
            <a:ext cx="4040733" cy="360040"/>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05398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sp>
        <p:nvSpPr>
          <p:cNvPr id="2" name="Title 1"/>
          <p:cNvSpPr>
            <a:spLocks noGrp="1"/>
          </p:cNvSpPr>
          <p:nvPr>
            <p:ph type="title"/>
          </p:nvPr>
        </p:nvSpPr>
        <p:spPr>
          <a:xfrm>
            <a:off x="612000" y="44624"/>
            <a:ext cx="7920000" cy="576064"/>
          </a:xfrm>
        </p:spPr>
        <p:txBody>
          <a:bodyPr/>
          <a:lstStyle/>
          <a:p>
            <a:r>
              <a:rPr lang="en-US" smtClean="0"/>
              <a:t>LARP</a:t>
            </a:r>
            <a:endParaRPr lang="en-US" dirty="0"/>
          </a:p>
        </p:txBody>
      </p:sp>
      <p:sp>
        <p:nvSpPr>
          <p:cNvPr id="3" name="Content Placeholder 2"/>
          <p:cNvSpPr>
            <a:spLocks noGrp="1"/>
          </p:cNvSpPr>
          <p:nvPr>
            <p:ph idx="1"/>
          </p:nvPr>
        </p:nvSpPr>
        <p:spPr>
          <a:xfrm>
            <a:off x="612000" y="617211"/>
            <a:ext cx="8208472" cy="3459861"/>
          </a:xfrm>
        </p:spPr>
        <p:txBody>
          <a:bodyPr>
            <a:normAutofit fontScale="92500" lnSpcReduction="20000"/>
          </a:bodyPr>
          <a:lstStyle/>
          <a:p>
            <a:r>
              <a:rPr lang="en-US" dirty="0" smtClean="0"/>
              <a:t>As expected from the P5 report in the US, LARP effort is strongly re-dimensioned after start-up of HL-LHC AUP</a:t>
            </a:r>
          </a:p>
          <a:p>
            <a:r>
              <a:rPr lang="en-US" dirty="0" smtClean="0"/>
              <a:t>FY18 LARP funding has been directed by DOE to support handshaking on MQXFA magnets in LARP (MQXFAP1 and MAQXFA02) and AUP (MQXFA03 onward).</a:t>
            </a:r>
          </a:p>
          <a:p>
            <a:pPr lvl="1"/>
            <a:r>
              <a:rPr lang="en-US" dirty="0" smtClean="0"/>
              <a:t>No LARP funding in FY18 (and, likely, beyond) for CC, e-lens, Acc. Physics, etc.</a:t>
            </a:r>
          </a:p>
          <a:p>
            <a:pPr lvl="1"/>
            <a:r>
              <a:rPr lang="en-US" dirty="0" smtClean="0"/>
              <a:t>Support of </a:t>
            </a:r>
            <a:r>
              <a:rPr lang="en-US" dirty="0" err="1" smtClean="0"/>
              <a:t>Toohig</a:t>
            </a:r>
            <a:r>
              <a:rPr lang="en-US" dirty="0" smtClean="0"/>
              <a:t> Fellowship is expected.</a:t>
            </a:r>
          </a:p>
          <a:p>
            <a:pPr lvl="1"/>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30</a:t>
            </a:fld>
            <a:endParaRPr lang="fr-FR" dirty="0"/>
          </a:p>
        </p:txBody>
      </p:sp>
      <p:graphicFrame>
        <p:nvGraphicFramePr>
          <p:cNvPr id="6" name="Table 5"/>
          <p:cNvGraphicFramePr>
            <a:graphicFrameLocks noGrp="1"/>
          </p:cNvGraphicFramePr>
          <p:nvPr>
            <p:extLst>
              <p:ext uri="{D42A27DB-BD31-4B8C-83A1-F6EECF244321}">
                <p14:modId xmlns:p14="http://schemas.microsoft.com/office/powerpoint/2010/main" val="623511058"/>
              </p:ext>
            </p:extLst>
          </p:nvPr>
        </p:nvGraphicFramePr>
        <p:xfrm>
          <a:off x="1331640" y="3973150"/>
          <a:ext cx="7008905" cy="2743200"/>
        </p:xfrm>
        <a:graphic>
          <a:graphicData uri="http://schemas.openxmlformats.org/drawingml/2006/table">
            <a:tbl>
              <a:tblPr firstRow="1" bandRow="1">
                <a:tableStyleId>{5C22544A-7EE6-4342-B048-85BDC9FD1C3A}</a:tableStyleId>
              </a:tblPr>
              <a:tblGrid>
                <a:gridCol w="1619763"/>
                <a:gridCol w="996651"/>
                <a:gridCol w="1008112"/>
                <a:gridCol w="1128002"/>
                <a:gridCol w="1008112"/>
                <a:gridCol w="1248265"/>
              </a:tblGrid>
              <a:tr h="267465">
                <a:tc>
                  <a:txBody>
                    <a:bodyPr/>
                    <a:lstStyle/>
                    <a:p>
                      <a:endParaRPr lang="en-US" sz="1400" dirty="0"/>
                    </a:p>
                  </a:txBody>
                  <a:tcPr/>
                </a:tc>
                <a:tc>
                  <a:txBody>
                    <a:bodyPr/>
                    <a:lstStyle/>
                    <a:p>
                      <a:pPr algn="ctr"/>
                      <a:r>
                        <a:rPr lang="en-US" sz="1400" dirty="0" smtClean="0"/>
                        <a:t>FY14</a:t>
                      </a:r>
                      <a:endParaRPr lang="en-US" sz="1400" dirty="0"/>
                    </a:p>
                  </a:txBody>
                  <a:tcPr/>
                </a:tc>
                <a:tc>
                  <a:txBody>
                    <a:bodyPr/>
                    <a:lstStyle/>
                    <a:p>
                      <a:pPr algn="ctr"/>
                      <a:r>
                        <a:rPr lang="en-US" sz="1400" dirty="0" smtClean="0"/>
                        <a:t>FY15</a:t>
                      </a:r>
                      <a:endParaRPr lang="en-US" sz="1400" dirty="0"/>
                    </a:p>
                  </a:txBody>
                  <a:tcPr/>
                </a:tc>
                <a:tc>
                  <a:txBody>
                    <a:bodyPr/>
                    <a:lstStyle/>
                    <a:p>
                      <a:pPr algn="ctr"/>
                      <a:r>
                        <a:rPr lang="en-US" sz="1400" dirty="0" smtClean="0"/>
                        <a:t>FY16</a:t>
                      </a:r>
                      <a:endParaRPr lang="en-US" sz="1400" dirty="0"/>
                    </a:p>
                  </a:txBody>
                  <a:tcPr/>
                </a:tc>
                <a:tc>
                  <a:txBody>
                    <a:bodyPr/>
                    <a:lstStyle/>
                    <a:p>
                      <a:pPr algn="ctr"/>
                      <a:r>
                        <a:rPr lang="en-US" sz="1400" dirty="0" smtClean="0"/>
                        <a:t>FY17</a:t>
                      </a:r>
                      <a:endParaRPr lang="en-US" sz="1400" dirty="0"/>
                    </a:p>
                  </a:txBody>
                  <a:tcPr/>
                </a:tc>
                <a:tc>
                  <a:txBody>
                    <a:bodyPr/>
                    <a:lstStyle/>
                    <a:p>
                      <a:pPr algn="ctr"/>
                      <a:r>
                        <a:rPr lang="en-US" sz="1400" dirty="0" smtClean="0"/>
                        <a:t>FY18</a:t>
                      </a:r>
                      <a:endParaRPr lang="en-US" sz="1400" dirty="0"/>
                    </a:p>
                  </a:txBody>
                  <a:tcPr/>
                </a:tc>
              </a:tr>
              <a:tr h="267465">
                <a:tc>
                  <a:txBody>
                    <a:bodyPr/>
                    <a:lstStyle/>
                    <a:p>
                      <a:r>
                        <a:rPr lang="en-US" sz="1400" dirty="0" smtClean="0"/>
                        <a:t>e-lens</a:t>
                      </a:r>
                      <a:endParaRPr lang="en-US" sz="1400" dirty="0"/>
                    </a:p>
                  </a:txBody>
                  <a:tcPr/>
                </a:tc>
                <a:tc>
                  <a:txBody>
                    <a:bodyPr/>
                    <a:lstStyle/>
                    <a:p>
                      <a:pPr algn="r"/>
                      <a:r>
                        <a:rPr lang="en-US" sz="1400" dirty="0" smtClean="0"/>
                        <a:t>150</a:t>
                      </a:r>
                      <a:endParaRPr lang="en-US" sz="1400" dirty="0"/>
                    </a:p>
                  </a:txBody>
                  <a:tcPr/>
                </a:tc>
                <a:tc>
                  <a:txBody>
                    <a:bodyPr/>
                    <a:lstStyle/>
                    <a:p>
                      <a:pPr algn="r"/>
                      <a:r>
                        <a:rPr lang="en-US" sz="1400" dirty="0" smtClean="0"/>
                        <a:t>150</a:t>
                      </a:r>
                      <a:endParaRPr lang="en-US" sz="1400" dirty="0"/>
                    </a:p>
                  </a:txBody>
                  <a:tcPr/>
                </a:tc>
                <a:tc>
                  <a:txBody>
                    <a:bodyPr/>
                    <a:lstStyle/>
                    <a:p>
                      <a:pPr algn="r"/>
                      <a:r>
                        <a:rPr lang="en-US" sz="1400" dirty="0" smtClean="0"/>
                        <a:t>340</a:t>
                      </a:r>
                      <a:endParaRPr lang="en-US" sz="1400" dirty="0"/>
                    </a:p>
                  </a:txBody>
                  <a:tcPr/>
                </a:tc>
                <a:tc>
                  <a:txBody>
                    <a:bodyPr/>
                    <a:lstStyle/>
                    <a:p>
                      <a:pPr algn="r"/>
                      <a:r>
                        <a:rPr lang="en-US" sz="1400" dirty="0" smtClean="0"/>
                        <a:t>500</a:t>
                      </a:r>
                      <a:endParaRPr lang="en-US" sz="1400" dirty="0"/>
                    </a:p>
                  </a:txBody>
                  <a:tcPr/>
                </a:tc>
                <a:tc>
                  <a:txBody>
                    <a:bodyPr/>
                    <a:lstStyle/>
                    <a:p>
                      <a:pPr algn="r"/>
                      <a:r>
                        <a:rPr lang="en-US" sz="1400" dirty="0" smtClean="0"/>
                        <a:t>~300</a:t>
                      </a:r>
                      <a:endParaRPr lang="en-US" sz="1400" dirty="0"/>
                    </a:p>
                  </a:txBody>
                  <a:tcPr/>
                </a:tc>
              </a:tr>
              <a:tr h="267465">
                <a:tc>
                  <a:txBody>
                    <a:bodyPr/>
                    <a:lstStyle/>
                    <a:p>
                      <a:r>
                        <a:rPr lang="en-US" sz="1400" dirty="0" smtClean="0"/>
                        <a:t>Acc. Systems</a:t>
                      </a:r>
                      <a:endParaRPr lang="en-US" sz="1400" dirty="0"/>
                    </a:p>
                  </a:txBody>
                  <a:tcPr/>
                </a:tc>
                <a:tc>
                  <a:txBody>
                    <a:bodyPr/>
                    <a:lstStyle/>
                    <a:p>
                      <a:pPr algn="r"/>
                      <a:r>
                        <a:rPr lang="en-US" sz="1400" dirty="0" smtClean="0"/>
                        <a:t>592</a:t>
                      </a:r>
                    </a:p>
                  </a:txBody>
                  <a:tcPr/>
                </a:tc>
                <a:tc>
                  <a:txBody>
                    <a:bodyPr/>
                    <a:lstStyle/>
                    <a:p>
                      <a:pPr algn="r"/>
                      <a:r>
                        <a:rPr lang="en-US" sz="1400" dirty="0" smtClean="0"/>
                        <a:t>150</a:t>
                      </a:r>
                      <a:endParaRPr lang="en-US" sz="1400" dirty="0"/>
                    </a:p>
                  </a:txBody>
                  <a:tcPr/>
                </a:tc>
                <a:tc>
                  <a:txBody>
                    <a:bodyPr/>
                    <a:lstStyle/>
                    <a:p>
                      <a:pPr algn="r"/>
                      <a:r>
                        <a:rPr lang="en-US" sz="1400" dirty="0" smtClean="0"/>
                        <a:t>149</a:t>
                      </a:r>
                      <a:endParaRPr lang="en-US" sz="1400" dirty="0"/>
                    </a:p>
                  </a:txBody>
                  <a:tcPr/>
                </a:tc>
                <a:tc>
                  <a:txBody>
                    <a:bodyPr/>
                    <a:lstStyle/>
                    <a:p>
                      <a:pPr algn="r"/>
                      <a:r>
                        <a:rPr lang="en-US" sz="1400" dirty="0" smtClean="0"/>
                        <a:t>130</a:t>
                      </a:r>
                      <a:endParaRPr lang="en-US" sz="1400" dirty="0"/>
                    </a:p>
                  </a:txBody>
                  <a:tcPr/>
                </a:tc>
                <a:tc>
                  <a:txBody>
                    <a:bodyPr/>
                    <a:lstStyle/>
                    <a:p>
                      <a:pPr algn="r"/>
                      <a:r>
                        <a:rPr lang="en-US" sz="1400" dirty="0" smtClean="0"/>
                        <a:t>0</a:t>
                      </a:r>
                      <a:endParaRPr lang="en-US" sz="1400" dirty="0"/>
                    </a:p>
                  </a:txBody>
                  <a:tcPr/>
                </a:tc>
              </a:tr>
              <a:tr h="267465">
                <a:tc>
                  <a:txBody>
                    <a:bodyPr/>
                    <a:lstStyle/>
                    <a:p>
                      <a:r>
                        <a:rPr lang="en-US" sz="1400" dirty="0" smtClean="0"/>
                        <a:t>Quad. Magnets</a:t>
                      </a:r>
                      <a:endParaRPr lang="en-US" sz="1400" dirty="0"/>
                    </a:p>
                  </a:txBody>
                  <a:tcPr/>
                </a:tc>
                <a:tc>
                  <a:txBody>
                    <a:bodyPr/>
                    <a:lstStyle/>
                    <a:p>
                      <a:pPr algn="r"/>
                      <a:r>
                        <a:rPr lang="en-US" sz="1400" dirty="0" smtClean="0"/>
                        <a:t>7,854</a:t>
                      </a:r>
                      <a:endParaRPr lang="en-US" sz="1400" dirty="0"/>
                    </a:p>
                  </a:txBody>
                  <a:tcPr/>
                </a:tc>
                <a:tc>
                  <a:txBody>
                    <a:bodyPr/>
                    <a:lstStyle/>
                    <a:p>
                      <a:pPr algn="r"/>
                      <a:r>
                        <a:rPr lang="en-US" sz="1400" dirty="0" smtClean="0"/>
                        <a:t>10,500</a:t>
                      </a:r>
                      <a:endParaRPr lang="en-US" sz="1400" dirty="0"/>
                    </a:p>
                  </a:txBody>
                  <a:tcPr/>
                </a:tc>
                <a:tc>
                  <a:txBody>
                    <a:bodyPr/>
                    <a:lstStyle/>
                    <a:p>
                      <a:pPr algn="r"/>
                      <a:r>
                        <a:rPr lang="en-US" sz="1400" dirty="0" smtClean="0"/>
                        <a:t>11,428</a:t>
                      </a:r>
                      <a:endParaRPr lang="en-US" sz="1400" dirty="0"/>
                    </a:p>
                  </a:txBody>
                  <a:tcPr/>
                </a:tc>
                <a:tc>
                  <a:txBody>
                    <a:bodyPr/>
                    <a:lstStyle/>
                    <a:p>
                      <a:pPr algn="r"/>
                      <a:r>
                        <a:rPr lang="en-US" sz="1400" dirty="0" smtClean="0"/>
                        <a:t>13,157</a:t>
                      </a:r>
                      <a:endParaRPr lang="en-US" sz="1400" dirty="0"/>
                    </a:p>
                  </a:txBody>
                  <a:tcPr/>
                </a:tc>
                <a:tc>
                  <a:txBody>
                    <a:bodyPr/>
                    <a:lstStyle/>
                    <a:p>
                      <a:pPr algn="r"/>
                      <a:r>
                        <a:rPr lang="en-US" sz="1400" dirty="0" smtClean="0"/>
                        <a:t>~4,700</a:t>
                      </a:r>
                      <a:endParaRPr lang="en-US" sz="1400" dirty="0"/>
                    </a:p>
                  </a:txBody>
                  <a:tcPr/>
                </a:tc>
              </a:tr>
              <a:tr h="267465">
                <a:tc>
                  <a:txBody>
                    <a:bodyPr/>
                    <a:lstStyle/>
                    <a:p>
                      <a:r>
                        <a:rPr lang="en-US" sz="1400" dirty="0" smtClean="0"/>
                        <a:t>Management</a:t>
                      </a:r>
                      <a:endParaRPr lang="en-US" sz="1400" dirty="0"/>
                    </a:p>
                  </a:txBody>
                  <a:tcPr/>
                </a:tc>
                <a:tc>
                  <a:txBody>
                    <a:bodyPr/>
                    <a:lstStyle/>
                    <a:p>
                      <a:pPr algn="r"/>
                      <a:r>
                        <a:rPr lang="en-US" sz="1400" dirty="0" smtClean="0"/>
                        <a:t>1,485</a:t>
                      </a:r>
                      <a:endParaRPr lang="en-US" sz="1400" dirty="0"/>
                    </a:p>
                  </a:txBody>
                  <a:tcPr/>
                </a:tc>
                <a:tc>
                  <a:txBody>
                    <a:bodyPr/>
                    <a:lstStyle/>
                    <a:p>
                      <a:pPr algn="r"/>
                      <a:r>
                        <a:rPr lang="en-US" sz="1400" dirty="0" smtClean="0"/>
                        <a:t>1,375</a:t>
                      </a:r>
                      <a:endParaRPr lang="en-US" sz="1400" dirty="0"/>
                    </a:p>
                  </a:txBody>
                  <a:tcPr/>
                </a:tc>
                <a:tc>
                  <a:txBody>
                    <a:bodyPr/>
                    <a:lstStyle/>
                    <a:p>
                      <a:pPr algn="r"/>
                      <a:r>
                        <a:rPr lang="en-US" sz="1400" dirty="0" smtClean="0"/>
                        <a:t>1,445</a:t>
                      </a:r>
                      <a:endParaRPr lang="en-US" sz="1400" dirty="0"/>
                    </a:p>
                  </a:txBody>
                  <a:tcPr/>
                </a:tc>
                <a:tc>
                  <a:txBody>
                    <a:bodyPr/>
                    <a:lstStyle/>
                    <a:p>
                      <a:pPr algn="r"/>
                      <a:r>
                        <a:rPr lang="en-US" sz="1400" dirty="0" smtClean="0"/>
                        <a:t>1,635</a:t>
                      </a:r>
                      <a:endParaRPr lang="en-US" sz="1400" dirty="0"/>
                    </a:p>
                  </a:txBody>
                  <a:tcPr/>
                </a:tc>
                <a:tc>
                  <a:txBody>
                    <a:bodyPr/>
                    <a:lstStyle/>
                    <a:p>
                      <a:pPr algn="r"/>
                      <a:r>
                        <a:rPr lang="en-US" sz="1400" dirty="0" smtClean="0"/>
                        <a:t>0</a:t>
                      </a:r>
                      <a:endParaRPr lang="en-US" sz="1400" dirty="0"/>
                    </a:p>
                  </a:txBody>
                  <a:tcPr/>
                </a:tc>
              </a:tr>
              <a:tr h="267465">
                <a:tc>
                  <a:txBody>
                    <a:bodyPr/>
                    <a:lstStyle/>
                    <a:p>
                      <a:r>
                        <a:rPr lang="en-US" sz="1400" dirty="0" smtClean="0"/>
                        <a:t>Crab Cavities</a:t>
                      </a:r>
                      <a:endParaRPr lang="en-US" sz="1400" dirty="0"/>
                    </a:p>
                  </a:txBody>
                  <a:tcPr/>
                </a:tc>
                <a:tc>
                  <a:txBody>
                    <a:bodyPr/>
                    <a:lstStyle/>
                    <a:p>
                      <a:pPr algn="r"/>
                      <a:r>
                        <a:rPr lang="en-US" sz="1400" dirty="0" smtClean="0"/>
                        <a:t>1,136</a:t>
                      </a:r>
                      <a:endParaRPr lang="en-US" sz="1400" dirty="0"/>
                    </a:p>
                  </a:txBody>
                  <a:tcPr/>
                </a:tc>
                <a:tc>
                  <a:txBody>
                    <a:bodyPr/>
                    <a:lstStyle/>
                    <a:p>
                      <a:pPr algn="r"/>
                      <a:r>
                        <a:rPr lang="en-US" sz="1400" dirty="0" smtClean="0"/>
                        <a:t>1,200</a:t>
                      </a:r>
                      <a:endParaRPr lang="en-US" sz="1400" dirty="0"/>
                    </a:p>
                  </a:txBody>
                  <a:tcPr/>
                </a:tc>
                <a:tc>
                  <a:txBody>
                    <a:bodyPr/>
                    <a:lstStyle/>
                    <a:p>
                      <a:pPr algn="r"/>
                      <a:r>
                        <a:rPr lang="en-US" sz="1400" dirty="0" smtClean="0"/>
                        <a:t>1,458</a:t>
                      </a:r>
                      <a:endParaRPr lang="en-US" sz="1400" dirty="0"/>
                    </a:p>
                  </a:txBody>
                  <a:tcPr/>
                </a:tc>
                <a:tc>
                  <a:txBody>
                    <a:bodyPr/>
                    <a:lstStyle/>
                    <a:p>
                      <a:pPr algn="r"/>
                      <a:r>
                        <a:rPr lang="en-US" sz="1400" dirty="0" smtClean="0"/>
                        <a:t>2,137</a:t>
                      </a:r>
                      <a:endParaRPr lang="en-US" sz="1400" dirty="0"/>
                    </a:p>
                  </a:txBody>
                  <a:tcPr/>
                </a:tc>
                <a:tc>
                  <a:txBody>
                    <a:bodyPr/>
                    <a:lstStyle/>
                    <a:p>
                      <a:pPr algn="r"/>
                      <a:r>
                        <a:rPr lang="en-US" sz="1400" dirty="0" smtClean="0"/>
                        <a:t>0</a:t>
                      </a:r>
                      <a:endParaRPr lang="en-US" sz="1400" dirty="0"/>
                    </a:p>
                  </a:txBody>
                  <a:tcPr/>
                </a:tc>
              </a:tr>
              <a:tr h="267465">
                <a:tc>
                  <a:txBody>
                    <a:bodyPr/>
                    <a:lstStyle/>
                    <a:p>
                      <a:r>
                        <a:rPr lang="en-US" sz="1400" dirty="0" smtClean="0"/>
                        <a:t>WBFS</a:t>
                      </a:r>
                      <a:endParaRPr lang="en-US" sz="1400" dirty="0"/>
                    </a:p>
                  </a:txBody>
                  <a:tcPr/>
                </a:tc>
                <a:tc>
                  <a:txBody>
                    <a:bodyPr/>
                    <a:lstStyle/>
                    <a:p>
                      <a:pPr algn="r"/>
                      <a:r>
                        <a:rPr lang="en-US" sz="1400" dirty="0" smtClean="0"/>
                        <a:t>1,183</a:t>
                      </a:r>
                      <a:endParaRPr lang="en-US" sz="1400" dirty="0"/>
                    </a:p>
                  </a:txBody>
                  <a:tcPr/>
                </a:tc>
                <a:tc>
                  <a:txBody>
                    <a:bodyPr/>
                    <a:lstStyle/>
                    <a:p>
                      <a:pPr algn="r"/>
                      <a:r>
                        <a:rPr lang="en-US" sz="1400" dirty="0" smtClean="0"/>
                        <a:t>625</a:t>
                      </a:r>
                      <a:endParaRPr lang="en-US" sz="1400" dirty="0"/>
                    </a:p>
                  </a:txBody>
                  <a:tcPr/>
                </a:tc>
                <a:tc>
                  <a:txBody>
                    <a:bodyPr/>
                    <a:lstStyle/>
                    <a:p>
                      <a:pPr algn="r"/>
                      <a:r>
                        <a:rPr lang="en-US" sz="1400" dirty="0" smtClean="0"/>
                        <a:t>560</a:t>
                      </a:r>
                      <a:endParaRPr lang="en-US" sz="1400" dirty="0"/>
                    </a:p>
                  </a:txBody>
                  <a:tcPr/>
                </a:tc>
                <a:tc>
                  <a:txBody>
                    <a:bodyPr/>
                    <a:lstStyle/>
                    <a:p>
                      <a:pPr algn="r"/>
                      <a:r>
                        <a:rPr lang="en-US" sz="1400" dirty="0" smtClean="0"/>
                        <a:t>300*</a:t>
                      </a:r>
                      <a:endParaRPr lang="en-US" sz="1400" dirty="0"/>
                    </a:p>
                  </a:txBody>
                  <a:tcPr/>
                </a:tc>
                <a:tc>
                  <a:txBody>
                    <a:bodyPr/>
                    <a:lstStyle/>
                    <a:p>
                      <a:pPr algn="r"/>
                      <a:r>
                        <a:rPr lang="en-US" sz="1400" dirty="0" smtClean="0"/>
                        <a:t>0</a:t>
                      </a:r>
                      <a:endParaRPr lang="en-US" sz="1400" dirty="0"/>
                    </a:p>
                  </a:txBody>
                  <a:tcPr/>
                </a:tc>
              </a:tr>
              <a:tr h="267465">
                <a:tc>
                  <a:txBody>
                    <a:bodyPr/>
                    <a:lstStyle/>
                    <a:p>
                      <a:r>
                        <a:rPr lang="en-US" sz="1400" dirty="0" smtClean="0"/>
                        <a:t>Reserve</a:t>
                      </a:r>
                      <a:endParaRPr lang="en-US" sz="1400" dirty="0"/>
                    </a:p>
                  </a:txBody>
                  <a:tcPr/>
                </a:tc>
                <a:tc>
                  <a:txBody>
                    <a:bodyPr/>
                    <a:lstStyle/>
                    <a:p>
                      <a:pPr algn="r"/>
                      <a:endParaRPr lang="en-US" sz="1400" dirty="0"/>
                    </a:p>
                  </a:txBody>
                  <a:tcPr/>
                </a:tc>
                <a:tc>
                  <a:txBody>
                    <a:bodyPr/>
                    <a:lstStyle/>
                    <a:p>
                      <a:pPr algn="r"/>
                      <a:endParaRPr lang="en-US" sz="1400" dirty="0"/>
                    </a:p>
                  </a:txBody>
                  <a:tcPr/>
                </a:tc>
                <a:tc>
                  <a:txBody>
                    <a:bodyPr/>
                    <a:lstStyle/>
                    <a:p>
                      <a:pPr algn="r"/>
                      <a:endParaRPr lang="en-US" sz="1400" dirty="0"/>
                    </a:p>
                  </a:txBody>
                  <a:tcPr/>
                </a:tc>
                <a:tc>
                  <a:txBody>
                    <a:bodyPr/>
                    <a:lstStyle/>
                    <a:p>
                      <a:pPr algn="r"/>
                      <a:r>
                        <a:rPr lang="en-US" sz="1400" dirty="0" smtClean="0"/>
                        <a:t>641</a:t>
                      </a:r>
                      <a:endParaRPr lang="en-US" sz="1400" dirty="0"/>
                    </a:p>
                  </a:txBody>
                  <a:tcPr/>
                </a:tc>
                <a:tc>
                  <a:txBody>
                    <a:bodyPr/>
                    <a:lstStyle/>
                    <a:p>
                      <a:pPr algn="r"/>
                      <a:r>
                        <a:rPr lang="en-US" sz="1400" dirty="0" smtClean="0"/>
                        <a:t>0</a:t>
                      </a:r>
                      <a:endParaRPr lang="en-US" sz="1400" dirty="0"/>
                    </a:p>
                  </a:txBody>
                  <a:tcPr/>
                </a:tc>
              </a:tr>
              <a:tr h="267465">
                <a:tc>
                  <a:txBody>
                    <a:bodyPr/>
                    <a:lstStyle/>
                    <a:p>
                      <a:pPr algn="r"/>
                      <a:r>
                        <a:rPr lang="en-US" sz="1400" i="1" dirty="0" smtClean="0"/>
                        <a:t>Total</a:t>
                      </a:r>
                      <a:endParaRPr lang="en-US" sz="1400" i="1" dirty="0"/>
                    </a:p>
                  </a:txBody>
                  <a:tcPr/>
                </a:tc>
                <a:tc>
                  <a:txBody>
                    <a:bodyPr/>
                    <a:lstStyle/>
                    <a:p>
                      <a:pPr algn="r"/>
                      <a:r>
                        <a:rPr lang="en-US" sz="1400" i="1" dirty="0" smtClean="0"/>
                        <a:t>12,400</a:t>
                      </a:r>
                      <a:endParaRPr lang="en-US" sz="1400" i="1" dirty="0"/>
                    </a:p>
                  </a:txBody>
                  <a:tcPr/>
                </a:tc>
                <a:tc>
                  <a:txBody>
                    <a:bodyPr/>
                    <a:lstStyle/>
                    <a:p>
                      <a:pPr algn="r"/>
                      <a:r>
                        <a:rPr lang="en-US" sz="1400" i="1" dirty="0" smtClean="0"/>
                        <a:t>14,000</a:t>
                      </a:r>
                      <a:endParaRPr lang="en-US" sz="1400" i="1" dirty="0"/>
                    </a:p>
                  </a:txBody>
                  <a:tcPr/>
                </a:tc>
                <a:tc>
                  <a:txBody>
                    <a:bodyPr/>
                    <a:lstStyle/>
                    <a:p>
                      <a:pPr algn="r"/>
                      <a:r>
                        <a:rPr lang="en-US" sz="1400" i="1" dirty="0" smtClean="0"/>
                        <a:t>15,380</a:t>
                      </a:r>
                      <a:endParaRPr lang="en-US" sz="1400" i="1" dirty="0"/>
                    </a:p>
                  </a:txBody>
                  <a:tcPr/>
                </a:tc>
                <a:tc>
                  <a:txBody>
                    <a:bodyPr/>
                    <a:lstStyle/>
                    <a:p>
                      <a:pPr algn="r"/>
                      <a:r>
                        <a:rPr lang="en-US" sz="1400" i="1" dirty="0" smtClean="0"/>
                        <a:t>18,500</a:t>
                      </a:r>
                      <a:endParaRPr lang="en-US" sz="1400" i="1" dirty="0"/>
                    </a:p>
                  </a:txBody>
                  <a:tcPr/>
                </a:tc>
                <a:tc>
                  <a:txBody>
                    <a:bodyPr/>
                    <a:lstStyle/>
                    <a:p>
                      <a:pPr algn="r"/>
                      <a:r>
                        <a:rPr lang="en-US" sz="1400" i="1" dirty="0" smtClean="0"/>
                        <a:t>5,000</a:t>
                      </a:r>
                      <a:endParaRPr lang="en-US" sz="1400" i="1" dirty="0"/>
                    </a:p>
                  </a:txBody>
                  <a:tcPr/>
                </a:tc>
              </a:tr>
            </a:tbl>
          </a:graphicData>
        </a:graphic>
      </p:graphicFrame>
    </p:spTree>
    <p:extLst>
      <p:ext uri="{BB962C8B-B14F-4D97-AF65-F5344CB8AC3E}">
        <p14:creationId xmlns:p14="http://schemas.microsoft.com/office/powerpoint/2010/main" val="12636294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1155" y="76200"/>
            <a:ext cx="3242609" cy="641739"/>
          </a:xfrm>
        </p:spPr>
        <p:txBody>
          <a:bodyPr>
            <a:normAutofit fontScale="90000"/>
          </a:bodyPr>
          <a:lstStyle/>
          <a:p>
            <a:r>
              <a:rPr lang="en-US" sz="3200" dirty="0" err="1" smtClean="0"/>
              <a:t>Toohig</a:t>
            </a:r>
            <a:r>
              <a:rPr lang="en-US" sz="3200" dirty="0" smtClean="0"/>
              <a:t> Fellowship</a:t>
            </a:r>
            <a:endParaRPr lang="en-US" sz="3200" dirty="0"/>
          </a:p>
        </p:txBody>
      </p:sp>
      <p:sp>
        <p:nvSpPr>
          <p:cNvPr id="6" name="Slide Number Placeholder 5"/>
          <p:cNvSpPr>
            <a:spLocks noGrp="1"/>
          </p:cNvSpPr>
          <p:nvPr>
            <p:ph type="sldNum" sz="quarter" idx="12"/>
          </p:nvPr>
        </p:nvSpPr>
        <p:spPr/>
        <p:txBody>
          <a:bodyPr/>
          <a:lstStyle/>
          <a:p>
            <a:pPr>
              <a:defRPr/>
            </a:pPr>
            <a:fld id="{2E8B149A-14C6-B749-AF60-1744CFF2A849}" type="slidenum">
              <a:rPr lang="en-US" smtClean="0"/>
              <a:pPr>
                <a:defRPr/>
              </a:pPr>
              <a:t>31</a:t>
            </a:fld>
            <a:endParaRPr lang="en-US" dirty="0"/>
          </a:p>
        </p:txBody>
      </p:sp>
      <p:sp>
        <p:nvSpPr>
          <p:cNvPr id="9" name="Slide Number Placeholder 3"/>
          <p:cNvSpPr txBox="1">
            <a:spLocks/>
          </p:cNvSpPr>
          <p:nvPr/>
        </p:nvSpPr>
        <p:spPr>
          <a:xfrm>
            <a:off x="4216641" y="6502364"/>
            <a:ext cx="2133600" cy="365125"/>
          </a:xfrm>
          <a:prstGeom prst="rect">
            <a:avLst/>
          </a:prstGeom>
        </p:spPr>
        <p:txBody>
          <a:bodyPr lIns="0" tIns="0" rIns="0" bIns="0" anchor="t" anchorCtr="0"/>
          <a:lstStyle>
            <a:defPPr>
              <a:defRPr lang="en-US"/>
            </a:defPPr>
            <a:lvl1pPr marL="0" algn="l" defTabSz="457200" rtl="0" fontAlgn="base">
              <a:spcBef>
                <a:spcPct val="0"/>
              </a:spcBef>
              <a:spcAft>
                <a:spcPct val="0"/>
              </a:spcAft>
              <a:defRPr sz="900" kern="1200">
                <a:solidFill>
                  <a:srgbClr val="154D81"/>
                </a:solidFill>
                <a:latin typeface="Helvetica"/>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fld id="{E5266E6E-3187-4C1D-BA6D-2ACAC749C432}" type="slidenum">
              <a:rPr lang="en-US" smtClean="0"/>
              <a:pPr/>
              <a:t>31</a:t>
            </a:fld>
            <a:endParaRPr lang="en-US"/>
          </a:p>
        </p:txBody>
      </p:sp>
      <p:pic>
        <p:nvPicPr>
          <p:cNvPr id="11" name="Picture 10" descr="Screen Shot 2015-03-21 at 6.55.59 PM.pn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647581" y="146191"/>
            <a:ext cx="1431839" cy="2057400"/>
          </a:xfrm>
          <a:prstGeom prst="rect">
            <a:avLst/>
          </a:prstGeom>
        </p:spPr>
      </p:pic>
      <p:pic>
        <p:nvPicPr>
          <p:cNvPr id="12" name="Picture 11" descr="Screen Shot 2015-03-21 at 6.50.04 PM.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7504" y="2924944"/>
            <a:ext cx="1476773" cy="1604682"/>
          </a:xfrm>
          <a:prstGeom prst="rect">
            <a:avLst/>
          </a:prstGeom>
        </p:spPr>
      </p:pic>
      <p:pic>
        <p:nvPicPr>
          <p:cNvPr id="13" name="Picture 12" descr="Screen Shot 2015-03-21 at 6.47.50 PM.pn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561680" y="991147"/>
            <a:ext cx="1466704" cy="1900519"/>
          </a:xfrm>
          <a:prstGeom prst="rect">
            <a:avLst/>
          </a:prstGeom>
        </p:spPr>
      </p:pic>
      <p:sp>
        <p:nvSpPr>
          <p:cNvPr id="14" name="TextBox 13"/>
          <p:cNvSpPr txBox="1"/>
          <p:nvPr/>
        </p:nvSpPr>
        <p:spPr>
          <a:xfrm>
            <a:off x="6874143" y="2402033"/>
            <a:ext cx="1040736" cy="461665"/>
          </a:xfrm>
          <a:prstGeom prst="rect">
            <a:avLst/>
          </a:prstGeom>
          <a:solidFill>
            <a:schemeClr val="bg1"/>
          </a:solidFill>
          <a:ln>
            <a:solidFill>
              <a:schemeClr val="tx1"/>
            </a:solidFill>
          </a:ln>
        </p:spPr>
        <p:txBody>
          <a:bodyPr wrap="none" rtlCol="0">
            <a:spAutoFit/>
          </a:bodyPr>
          <a:lstStyle/>
          <a:p>
            <a:r>
              <a:rPr lang="en-US" sz="1200" i="1" dirty="0"/>
              <a:t>D</a:t>
            </a:r>
            <a:r>
              <a:rPr lang="en-US" sz="1200" i="1" dirty="0" smtClean="0"/>
              <a:t>. </a:t>
            </a:r>
            <a:r>
              <a:rPr lang="en-US" sz="1200" i="1" dirty="0" err="1" smtClean="0"/>
              <a:t>Bocian</a:t>
            </a:r>
            <a:r>
              <a:rPr lang="en-US" sz="1200" i="1" dirty="0" smtClean="0"/>
              <a:t> </a:t>
            </a:r>
          </a:p>
          <a:p>
            <a:r>
              <a:rPr lang="en-US" sz="1200" i="1" dirty="0" smtClean="0"/>
              <a:t>Prof. HNINP</a:t>
            </a:r>
            <a:endParaRPr lang="en-US" sz="1200" i="1" dirty="0"/>
          </a:p>
        </p:txBody>
      </p:sp>
      <p:sp>
        <p:nvSpPr>
          <p:cNvPr id="15" name="TextBox 14"/>
          <p:cNvSpPr txBox="1"/>
          <p:nvPr/>
        </p:nvSpPr>
        <p:spPr>
          <a:xfrm>
            <a:off x="7583531" y="1891681"/>
            <a:ext cx="1480836" cy="276999"/>
          </a:xfrm>
          <a:prstGeom prst="rect">
            <a:avLst/>
          </a:prstGeom>
          <a:solidFill>
            <a:schemeClr val="bg1"/>
          </a:solidFill>
          <a:ln>
            <a:solidFill>
              <a:schemeClr val="tx1"/>
            </a:solidFill>
          </a:ln>
        </p:spPr>
        <p:txBody>
          <a:bodyPr wrap="none" rtlCol="0">
            <a:spAutoFit/>
          </a:bodyPr>
          <a:lstStyle/>
          <a:p>
            <a:r>
              <a:rPr lang="en-US" sz="1200" i="1" dirty="0" smtClean="0"/>
              <a:t>R. </a:t>
            </a:r>
            <a:r>
              <a:rPr lang="en-US" sz="1200" i="1" dirty="0" err="1" smtClean="0"/>
              <a:t>DeMaria</a:t>
            </a:r>
            <a:r>
              <a:rPr lang="en-US" sz="1200" i="1" dirty="0" smtClean="0"/>
              <a:t> –CERN</a:t>
            </a:r>
            <a:endParaRPr lang="en-US" sz="1200" i="1" dirty="0"/>
          </a:p>
        </p:txBody>
      </p:sp>
      <p:pic>
        <p:nvPicPr>
          <p:cNvPr id="16" name="Picture 15" descr="Screen Shot 2015-03-21 at 6.57.19 PM.pn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605148" y="2972928"/>
            <a:ext cx="1476220" cy="1695825"/>
          </a:xfrm>
          <a:prstGeom prst="rect">
            <a:avLst/>
          </a:prstGeom>
        </p:spPr>
      </p:pic>
      <p:pic>
        <p:nvPicPr>
          <p:cNvPr id="17" name="Picture 16" descr="Screen Shot 2015-03-21 at 6.44.27 PM.pn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3779912" y="620688"/>
            <a:ext cx="1776603" cy="1543424"/>
          </a:xfrm>
          <a:prstGeom prst="rect">
            <a:avLst/>
          </a:prstGeom>
        </p:spPr>
      </p:pic>
      <p:pic>
        <p:nvPicPr>
          <p:cNvPr id="18" name="Picture 17" descr="Screen Shot 2015-03-21 at 6.45.44 PM.png"/>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417485" y="200690"/>
            <a:ext cx="1445325" cy="1752600"/>
          </a:xfrm>
          <a:prstGeom prst="rect">
            <a:avLst/>
          </a:prstGeom>
        </p:spPr>
      </p:pic>
      <p:sp>
        <p:nvSpPr>
          <p:cNvPr id="19" name="TextBox 18"/>
          <p:cNvSpPr txBox="1"/>
          <p:nvPr/>
        </p:nvSpPr>
        <p:spPr>
          <a:xfrm>
            <a:off x="3851920" y="1855857"/>
            <a:ext cx="1408325" cy="276999"/>
          </a:xfrm>
          <a:prstGeom prst="rect">
            <a:avLst/>
          </a:prstGeom>
          <a:solidFill>
            <a:schemeClr val="bg1"/>
          </a:solidFill>
          <a:ln>
            <a:solidFill>
              <a:srgbClr val="000000"/>
            </a:solidFill>
          </a:ln>
        </p:spPr>
        <p:txBody>
          <a:bodyPr wrap="none" rtlCol="0">
            <a:spAutoFit/>
          </a:bodyPr>
          <a:lstStyle/>
          <a:p>
            <a:r>
              <a:rPr lang="en-US" sz="1200" i="1" dirty="0" smtClean="0"/>
              <a:t>R. </a:t>
            </a:r>
            <a:r>
              <a:rPr lang="en-US" sz="1200" i="1" dirty="0" err="1" smtClean="0"/>
              <a:t>Calaga</a:t>
            </a:r>
            <a:r>
              <a:rPr lang="en-US" sz="1200" i="1" dirty="0" smtClean="0"/>
              <a:t> – CERN</a:t>
            </a:r>
            <a:endParaRPr lang="en-US" sz="1200" i="1" dirty="0"/>
          </a:p>
        </p:txBody>
      </p:sp>
      <p:sp>
        <p:nvSpPr>
          <p:cNvPr id="20" name="TextBox 19"/>
          <p:cNvSpPr txBox="1"/>
          <p:nvPr/>
        </p:nvSpPr>
        <p:spPr>
          <a:xfrm>
            <a:off x="279384" y="4095762"/>
            <a:ext cx="1433723" cy="276999"/>
          </a:xfrm>
          <a:prstGeom prst="rect">
            <a:avLst/>
          </a:prstGeom>
          <a:solidFill>
            <a:schemeClr val="bg1"/>
          </a:solidFill>
          <a:ln>
            <a:solidFill>
              <a:schemeClr val="tx1"/>
            </a:solidFill>
          </a:ln>
        </p:spPr>
        <p:txBody>
          <a:bodyPr wrap="none" rtlCol="0">
            <a:spAutoFit/>
          </a:bodyPr>
          <a:lstStyle/>
          <a:p>
            <a:r>
              <a:rPr lang="en-US" sz="1200" i="1" dirty="0" smtClean="0"/>
              <a:t>R. Miyamoto – ESS</a:t>
            </a:r>
            <a:endParaRPr lang="en-US" sz="1200" i="1" dirty="0"/>
          </a:p>
        </p:txBody>
      </p:sp>
      <p:sp>
        <p:nvSpPr>
          <p:cNvPr id="21" name="TextBox 20"/>
          <p:cNvSpPr txBox="1"/>
          <p:nvPr/>
        </p:nvSpPr>
        <p:spPr>
          <a:xfrm>
            <a:off x="2020368" y="4192128"/>
            <a:ext cx="1055088" cy="461665"/>
          </a:xfrm>
          <a:prstGeom prst="rect">
            <a:avLst/>
          </a:prstGeom>
          <a:solidFill>
            <a:schemeClr val="bg1"/>
          </a:solidFill>
          <a:ln>
            <a:solidFill>
              <a:schemeClr val="tx1"/>
            </a:solidFill>
          </a:ln>
        </p:spPr>
        <p:txBody>
          <a:bodyPr wrap="none" rtlCol="0">
            <a:spAutoFit/>
          </a:bodyPr>
          <a:lstStyle/>
          <a:p>
            <a:r>
              <a:rPr lang="en-US" sz="1200" i="1" dirty="0"/>
              <a:t>T</a:t>
            </a:r>
            <a:r>
              <a:rPr lang="en-US" sz="1200" i="1" dirty="0" smtClean="0"/>
              <a:t>. </a:t>
            </a:r>
            <a:r>
              <a:rPr lang="en-US" sz="1200" i="1" dirty="0" err="1" smtClean="0"/>
              <a:t>Mastoridis</a:t>
            </a:r>
            <a:endParaRPr lang="en-US" sz="1200" i="1" dirty="0" smtClean="0"/>
          </a:p>
          <a:p>
            <a:r>
              <a:rPr lang="en-US" sz="1200" i="1" dirty="0" smtClean="0"/>
              <a:t>Prof. CPU </a:t>
            </a:r>
            <a:endParaRPr lang="en-US" sz="1200" i="1" dirty="0"/>
          </a:p>
        </p:txBody>
      </p:sp>
      <p:pic>
        <p:nvPicPr>
          <p:cNvPr id="22" name="Picture 21" descr="Screen Shot 2015-03-21 at 7.02.09 PM.png"/>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3115908" y="2953574"/>
            <a:ext cx="1569117" cy="1543354"/>
          </a:xfrm>
          <a:prstGeom prst="rect">
            <a:avLst/>
          </a:prstGeom>
        </p:spPr>
      </p:pic>
      <p:sp>
        <p:nvSpPr>
          <p:cNvPr id="23" name="TextBox 22"/>
          <p:cNvSpPr txBox="1"/>
          <p:nvPr/>
        </p:nvSpPr>
        <p:spPr>
          <a:xfrm>
            <a:off x="3297464" y="3944106"/>
            <a:ext cx="1248350" cy="461665"/>
          </a:xfrm>
          <a:prstGeom prst="rect">
            <a:avLst/>
          </a:prstGeom>
          <a:solidFill>
            <a:schemeClr val="bg1"/>
          </a:solidFill>
          <a:ln>
            <a:solidFill>
              <a:schemeClr val="tx1"/>
            </a:solidFill>
          </a:ln>
        </p:spPr>
        <p:txBody>
          <a:bodyPr wrap="none" rtlCol="0">
            <a:spAutoFit/>
          </a:bodyPr>
          <a:lstStyle/>
          <a:p>
            <a:r>
              <a:rPr lang="en-US" sz="1200" i="1" dirty="0" smtClean="0"/>
              <a:t>V. </a:t>
            </a:r>
            <a:r>
              <a:rPr lang="en-US" sz="1200" i="1" dirty="0" err="1" smtClean="0"/>
              <a:t>Previtali</a:t>
            </a:r>
            <a:endParaRPr lang="en-US" sz="1200" i="1" dirty="0" smtClean="0"/>
          </a:p>
          <a:p>
            <a:r>
              <a:rPr lang="en-US" sz="1200" i="1" dirty="0" smtClean="0"/>
              <a:t>Teacher, </a:t>
            </a:r>
            <a:r>
              <a:rPr lang="en-US" sz="1200" i="1" dirty="0" err="1" smtClean="0"/>
              <a:t>Geneve</a:t>
            </a:r>
            <a:endParaRPr lang="en-US" sz="1200" i="1" dirty="0"/>
          </a:p>
        </p:txBody>
      </p:sp>
      <p:pic>
        <p:nvPicPr>
          <p:cNvPr id="24" name="Picture 23" descr="Screen Shot 2015-03-21 at 7.03.38 PM.png"/>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6087959" y="2924944"/>
            <a:ext cx="1389529" cy="1553882"/>
          </a:xfrm>
          <a:prstGeom prst="rect">
            <a:avLst/>
          </a:prstGeom>
        </p:spPr>
      </p:pic>
      <p:pic>
        <p:nvPicPr>
          <p:cNvPr id="25" name="Picture 24" descr="Screen Shot 2015-03-21 at 7.05.26 PM.png"/>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4782443" y="2972928"/>
            <a:ext cx="1299883" cy="1583766"/>
          </a:xfrm>
          <a:prstGeom prst="rect">
            <a:avLst/>
          </a:prstGeom>
        </p:spPr>
      </p:pic>
      <p:sp>
        <p:nvSpPr>
          <p:cNvPr id="26" name="TextBox 25"/>
          <p:cNvSpPr txBox="1"/>
          <p:nvPr/>
        </p:nvSpPr>
        <p:spPr>
          <a:xfrm>
            <a:off x="4816614" y="4241308"/>
            <a:ext cx="1262702" cy="276999"/>
          </a:xfrm>
          <a:prstGeom prst="rect">
            <a:avLst/>
          </a:prstGeom>
          <a:solidFill>
            <a:schemeClr val="bg1"/>
          </a:solidFill>
          <a:ln>
            <a:solidFill>
              <a:schemeClr val="tx1"/>
            </a:solidFill>
          </a:ln>
        </p:spPr>
        <p:txBody>
          <a:bodyPr wrap="none" rtlCol="0">
            <a:spAutoFit/>
          </a:bodyPr>
          <a:lstStyle/>
          <a:p>
            <a:r>
              <a:rPr lang="en-US" sz="1200" i="1" dirty="0"/>
              <a:t>S</a:t>
            </a:r>
            <a:r>
              <a:rPr lang="en-US" sz="1200" i="1" dirty="0" smtClean="0"/>
              <a:t>. White – ESRF</a:t>
            </a:r>
          </a:p>
        </p:txBody>
      </p:sp>
      <p:sp>
        <p:nvSpPr>
          <p:cNvPr id="27" name="TextBox 26"/>
          <p:cNvSpPr txBox="1"/>
          <p:nvPr/>
        </p:nvSpPr>
        <p:spPr>
          <a:xfrm>
            <a:off x="5508103" y="1628800"/>
            <a:ext cx="1308733" cy="276999"/>
          </a:xfrm>
          <a:prstGeom prst="rect">
            <a:avLst/>
          </a:prstGeom>
          <a:solidFill>
            <a:schemeClr val="bg1"/>
          </a:solidFill>
          <a:ln>
            <a:solidFill>
              <a:srgbClr val="000000"/>
            </a:solidFill>
          </a:ln>
        </p:spPr>
        <p:txBody>
          <a:bodyPr wrap="square" rtlCol="0">
            <a:spAutoFit/>
          </a:bodyPr>
          <a:lstStyle/>
          <a:p>
            <a:r>
              <a:rPr lang="en-US" sz="1200" i="1" dirty="0" smtClean="0"/>
              <a:t>H. </a:t>
            </a:r>
            <a:r>
              <a:rPr lang="en-US" sz="1200" i="1" dirty="0" err="1" smtClean="0"/>
              <a:t>Felice</a:t>
            </a:r>
            <a:r>
              <a:rPr lang="en-US" sz="1200" i="1" dirty="0" smtClean="0"/>
              <a:t> – CEA</a:t>
            </a:r>
            <a:endParaRPr lang="en-US" sz="1200" i="1" dirty="0"/>
          </a:p>
        </p:txBody>
      </p:sp>
      <p:sp>
        <p:nvSpPr>
          <p:cNvPr id="28" name="TextBox 27"/>
          <p:cNvSpPr txBox="1"/>
          <p:nvPr/>
        </p:nvSpPr>
        <p:spPr>
          <a:xfrm>
            <a:off x="6159740" y="3960230"/>
            <a:ext cx="952471" cy="461665"/>
          </a:xfrm>
          <a:prstGeom prst="rect">
            <a:avLst/>
          </a:prstGeom>
          <a:solidFill>
            <a:schemeClr val="bg1"/>
          </a:solidFill>
          <a:ln>
            <a:solidFill>
              <a:schemeClr val="tx1"/>
            </a:solidFill>
          </a:ln>
        </p:spPr>
        <p:txBody>
          <a:bodyPr wrap="none" rtlCol="0">
            <a:spAutoFit/>
          </a:bodyPr>
          <a:lstStyle/>
          <a:p>
            <a:r>
              <a:rPr lang="en-US" sz="1200" i="1" dirty="0" err="1" smtClean="0"/>
              <a:t>J.Cesaratto</a:t>
            </a:r>
            <a:endParaRPr lang="en-US" sz="1200" i="1" dirty="0" smtClean="0"/>
          </a:p>
          <a:p>
            <a:r>
              <a:rPr lang="en-US" sz="1200" i="1" dirty="0" smtClean="0"/>
              <a:t>Phillips</a:t>
            </a:r>
            <a:endParaRPr lang="en-US" sz="1200" i="1" dirty="0"/>
          </a:p>
        </p:txBody>
      </p:sp>
      <p:pic>
        <p:nvPicPr>
          <p:cNvPr id="29" name="Picture 28" descr="Screen Shot 2015-03-21 at 7.09.09 PM.png"/>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7676618" y="2924168"/>
            <a:ext cx="1219200" cy="1728715"/>
          </a:xfrm>
          <a:prstGeom prst="rect">
            <a:avLst/>
          </a:prstGeom>
        </p:spPr>
      </p:pic>
      <p:sp>
        <p:nvSpPr>
          <p:cNvPr id="30" name="TextBox 29"/>
          <p:cNvSpPr txBox="1"/>
          <p:nvPr/>
        </p:nvSpPr>
        <p:spPr>
          <a:xfrm>
            <a:off x="7752818" y="4143368"/>
            <a:ext cx="657544" cy="461665"/>
          </a:xfrm>
          <a:prstGeom prst="rect">
            <a:avLst/>
          </a:prstGeom>
          <a:solidFill>
            <a:schemeClr val="bg1"/>
          </a:solidFill>
          <a:ln>
            <a:solidFill>
              <a:schemeClr val="tx1"/>
            </a:solidFill>
          </a:ln>
        </p:spPr>
        <p:txBody>
          <a:bodyPr wrap="none" rtlCol="0">
            <a:spAutoFit/>
          </a:bodyPr>
          <a:lstStyle/>
          <a:p>
            <a:r>
              <a:rPr lang="en-US" sz="1200" i="1" dirty="0" err="1" smtClean="0"/>
              <a:t>I.Pong</a:t>
            </a:r>
            <a:endParaRPr lang="en-US" sz="1200" i="1" dirty="0" smtClean="0"/>
          </a:p>
          <a:p>
            <a:r>
              <a:rPr lang="en-US" sz="1200" i="1" dirty="0" smtClean="0"/>
              <a:t>LBNL</a:t>
            </a:r>
            <a:endParaRPr lang="en-US" sz="1200" i="1" dirty="0"/>
          </a:p>
        </p:txBody>
      </p:sp>
      <p:pic>
        <p:nvPicPr>
          <p:cNvPr id="31" name="Picture 30" descr="Screen Shot 2015-03-21 at 7.10.25 PM.png"/>
          <p:cNvPicPr>
            <a:picLocks noChangeAspect="1"/>
          </p:cNvPicPr>
          <p:nvPr/>
        </p:nvPicPr>
        <p:blipFill rotWithShape="1">
          <a:blip r:embed="rId12" cstate="print">
            <a:extLst>
              <a:ext uri="{28A0092B-C50C-407E-A947-70E740481C1C}">
                <a14:useLocalDpi xmlns:a14="http://schemas.microsoft.com/office/drawing/2010/main"/>
              </a:ext>
            </a:extLst>
          </a:blip>
          <a:srcRect/>
          <a:stretch/>
        </p:blipFill>
        <p:spPr>
          <a:xfrm>
            <a:off x="218112" y="5109538"/>
            <a:ext cx="1195295" cy="1598706"/>
          </a:xfrm>
          <a:prstGeom prst="rect">
            <a:avLst/>
          </a:prstGeom>
        </p:spPr>
      </p:pic>
      <p:sp>
        <p:nvSpPr>
          <p:cNvPr id="32" name="TextBox 31"/>
          <p:cNvSpPr txBox="1"/>
          <p:nvPr/>
        </p:nvSpPr>
        <p:spPr>
          <a:xfrm>
            <a:off x="294312" y="6176338"/>
            <a:ext cx="744231" cy="461665"/>
          </a:xfrm>
          <a:prstGeom prst="rect">
            <a:avLst/>
          </a:prstGeom>
          <a:solidFill>
            <a:schemeClr val="bg1"/>
          </a:solidFill>
          <a:ln>
            <a:solidFill>
              <a:schemeClr val="tx1"/>
            </a:solidFill>
          </a:ln>
        </p:spPr>
        <p:txBody>
          <a:bodyPr wrap="none" rtlCol="0">
            <a:spAutoFit/>
          </a:bodyPr>
          <a:lstStyle/>
          <a:p>
            <a:r>
              <a:rPr lang="en-US" sz="1200" i="1" dirty="0" smtClean="0"/>
              <a:t>S. </a:t>
            </a:r>
            <a:r>
              <a:rPr lang="en-US" sz="1200" i="1" dirty="0" err="1" smtClean="0"/>
              <a:t>Verdu</a:t>
            </a:r>
            <a:endParaRPr lang="en-US" sz="1200" i="1" dirty="0" smtClean="0"/>
          </a:p>
          <a:p>
            <a:r>
              <a:rPr lang="en-US" sz="1200" i="1" dirty="0" smtClean="0"/>
              <a:t>BNL</a:t>
            </a:r>
            <a:endParaRPr lang="en-US" sz="1200" i="1" dirty="0"/>
          </a:p>
        </p:txBody>
      </p:sp>
      <p:pic>
        <p:nvPicPr>
          <p:cNvPr id="33" name="Picture 32" descr="image002.jpg"/>
          <p:cNvPicPr>
            <a:picLocks noChangeAspect="1"/>
          </p:cNvPicPr>
          <p:nvPr/>
        </p:nvPicPr>
        <p:blipFill rotWithShape="1">
          <a:blip r:embed="rId13" cstate="print">
            <a:extLst>
              <a:ext uri="{28A0092B-C50C-407E-A947-70E740481C1C}">
                <a14:useLocalDpi xmlns:a14="http://schemas.microsoft.com/office/drawing/2010/main"/>
              </a:ext>
            </a:extLst>
          </a:blip>
          <a:srcRect r="-9941"/>
          <a:stretch/>
        </p:blipFill>
        <p:spPr>
          <a:xfrm>
            <a:off x="1843027" y="4892169"/>
            <a:ext cx="1866782" cy="1828800"/>
          </a:xfrm>
          <a:prstGeom prst="rect">
            <a:avLst/>
          </a:prstGeom>
        </p:spPr>
      </p:pic>
      <p:sp>
        <p:nvSpPr>
          <p:cNvPr id="34" name="TextBox 33"/>
          <p:cNvSpPr txBox="1"/>
          <p:nvPr/>
        </p:nvSpPr>
        <p:spPr>
          <a:xfrm>
            <a:off x="1928023" y="6184333"/>
            <a:ext cx="684678" cy="461665"/>
          </a:xfrm>
          <a:prstGeom prst="rect">
            <a:avLst/>
          </a:prstGeom>
          <a:solidFill>
            <a:schemeClr val="bg1"/>
          </a:solidFill>
          <a:ln>
            <a:solidFill>
              <a:schemeClr val="tx1"/>
            </a:solidFill>
          </a:ln>
        </p:spPr>
        <p:txBody>
          <a:bodyPr wrap="none" rtlCol="0">
            <a:spAutoFit/>
          </a:bodyPr>
          <a:lstStyle/>
          <a:p>
            <a:r>
              <a:rPr lang="en-US" sz="1200" i="1" dirty="0"/>
              <a:t>T</a:t>
            </a:r>
            <a:r>
              <a:rPr lang="en-US" sz="1200" i="1" dirty="0" smtClean="0"/>
              <a:t>. </a:t>
            </a:r>
            <a:r>
              <a:rPr lang="en-US" sz="1200" i="1" dirty="0" err="1" smtClean="0"/>
              <a:t>Holik</a:t>
            </a:r>
            <a:endParaRPr lang="en-US" sz="1200" i="1" dirty="0" smtClean="0"/>
          </a:p>
          <a:p>
            <a:r>
              <a:rPr lang="en-US" sz="1200" i="1" dirty="0" smtClean="0"/>
              <a:t>FNAL</a:t>
            </a:r>
            <a:endParaRPr lang="en-US" sz="1200" i="1" dirty="0"/>
          </a:p>
        </p:txBody>
      </p:sp>
      <p:pic>
        <p:nvPicPr>
          <p:cNvPr id="7" name="Picture 6" descr="EmmanueleRavaioli-2.png"/>
          <p:cNvPicPr>
            <a:picLocks noChangeAspect="1"/>
          </p:cNvPicPr>
          <p:nvPr/>
        </p:nvPicPr>
        <p:blipFill rotWithShape="1">
          <a:blip r:embed="rId14" cstate="print">
            <a:extLst>
              <a:ext uri="{28A0092B-C50C-407E-A947-70E740481C1C}">
                <a14:useLocalDpi xmlns:a14="http://schemas.microsoft.com/office/drawing/2010/main"/>
              </a:ext>
            </a:extLst>
          </a:blip>
          <a:srcRect/>
          <a:stretch/>
        </p:blipFill>
        <p:spPr>
          <a:xfrm>
            <a:off x="3758830" y="4725144"/>
            <a:ext cx="1677266" cy="1986509"/>
          </a:xfrm>
          <a:prstGeom prst="rect">
            <a:avLst/>
          </a:prstGeom>
        </p:spPr>
      </p:pic>
      <p:sp>
        <p:nvSpPr>
          <p:cNvPr id="35" name="TextBox 34"/>
          <p:cNvSpPr txBox="1"/>
          <p:nvPr/>
        </p:nvSpPr>
        <p:spPr>
          <a:xfrm>
            <a:off x="3765413" y="6204475"/>
            <a:ext cx="864715" cy="461665"/>
          </a:xfrm>
          <a:prstGeom prst="rect">
            <a:avLst/>
          </a:prstGeom>
          <a:solidFill>
            <a:schemeClr val="bg1"/>
          </a:solidFill>
          <a:ln>
            <a:solidFill>
              <a:schemeClr val="tx1"/>
            </a:solidFill>
          </a:ln>
        </p:spPr>
        <p:txBody>
          <a:bodyPr wrap="none" rtlCol="0">
            <a:spAutoFit/>
          </a:bodyPr>
          <a:lstStyle/>
          <a:p>
            <a:r>
              <a:rPr lang="en-US" sz="1200" i="1" dirty="0" smtClean="0"/>
              <a:t>E. </a:t>
            </a:r>
            <a:r>
              <a:rPr lang="en-US" sz="1200" i="1" dirty="0" err="1" smtClean="0"/>
              <a:t>Ravaioli</a:t>
            </a:r>
            <a:endParaRPr lang="en-US" sz="1200" i="1" dirty="0" smtClean="0"/>
          </a:p>
          <a:p>
            <a:r>
              <a:rPr lang="en-US" sz="1200" i="1" dirty="0" smtClean="0"/>
              <a:t>LBL</a:t>
            </a:r>
            <a:endParaRPr lang="en-US" sz="1200" i="1" dirty="0"/>
          </a:p>
        </p:txBody>
      </p:sp>
      <p:pic>
        <p:nvPicPr>
          <p:cNvPr id="5" name="Picture 4" descr="DSC_2840.JPG"/>
          <p:cNvPicPr>
            <a:picLocks noChangeAspect="1"/>
          </p:cNvPicPr>
          <p:nvPr/>
        </p:nvPicPr>
        <p:blipFill rotWithShape="1">
          <a:blip r:embed="rId15" cstate="print">
            <a:extLst>
              <a:ext uri="{28A0092B-C50C-407E-A947-70E740481C1C}">
                <a14:useLocalDpi xmlns:a14="http://schemas.microsoft.com/office/drawing/2010/main"/>
              </a:ext>
            </a:extLst>
          </a:blip>
          <a:srcRect/>
          <a:stretch/>
        </p:blipFill>
        <p:spPr>
          <a:xfrm>
            <a:off x="5542260" y="4770851"/>
            <a:ext cx="1579069" cy="1895289"/>
          </a:xfrm>
          <a:prstGeom prst="rect">
            <a:avLst/>
          </a:prstGeom>
        </p:spPr>
      </p:pic>
      <p:sp>
        <p:nvSpPr>
          <p:cNvPr id="36" name="TextBox 35"/>
          <p:cNvSpPr txBox="1"/>
          <p:nvPr/>
        </p:nvSpPr>
        <p:spPr>
          <a:xfrm>
            <a:off x="5603220" y="6237312"/>
            <a:ext cx="1024279" cy="461665"/>
          </a:xfrm>
          <a:prstGeom prst="rect">
            <a:avLst/>
          </a:prstGeom>
          <a:solidFill>
            <a:schemeClr val="bg1"/>
          </a:solidFill>
          <a:ln>
            <a:solidFill>
              <a:schemeClr val="tx1"/>
            </a:solidFill>
          </a:ln>
        </p:spPr>
        <p:txBody>
          <a:bodyPr wrap="square" rtlCol="0">
            <a:spAutoFit/>
          </a:bodyPr>
          <a:lstStyle/>
          <a:p>
            <a:r>
              <a:rPr lang="en-US" sz="1200" i="1" dirty="0"/>
              <a:t>M</a:t>
            </a:r>
            <a:r>
              <a:rPr lang="en-US" sz="1200" i="1" dirty="0" smtClean="0"/>
              <a:t>. </a:t>
            </a:r>
            <a:r>
              <a:rPr lang="en-US" sz="1200" i="1" dirty="0" err="1" smtClean="0"/>
              <a:t>Fitterer</a:t>
            </a:r>
            <a:r>
              <a:rPr lang="en-US" sz="1200" i="1" dirty="0"/>
              <a:t> </a:t>
            </a:r>
            <a:r>
              <a:rPr lang="en-US" sz="1200" i="1" dirty="0" smtClean="0"/>
              <a:t>FNAL</a:t>
            </a:r>
            <a:endParaRPr lang="en-US" sz="1200" i="1" dirty="0"/>
          </a:p>
        </p:txBody>
      </p:sp>
      <p:sp>
        <p:nvSpPr>
          <p:cNvPr id="39" name="Content Placeholder 2"/>
          <p:cNvSpPr>
            <a:spLocks noGrp="1"/>
          </p:cNvSpPr>
          <p:nvPr>
            <p:ph idx="1"/>
          </p:nvPr>
        </p:nvSpPr>
        <p:spPr>
          <a:xfrm>
            <a:off x="133614" y="891449"/>
            <a:ext cx="3727279" cy="2923401"/>
          </a:xfrm>
        </p:spPr>
        <p:txBody>
          <a:bodyPr>
            <a:normAutofit/>
          </a:bodyPr>
          <a:lstStyle/>
          <a:p>
            <a:r>
              <a:rPr lang="en-US" sz="2000" dirty="0" smtClean="0"/>
              <a:t>Extremely successful Fellowship program – </a:t>
            </a:r>
            <a:r>
              <a:rPr lang="en-US" sz="2000" dirty="0" err="1" smtClean="0"/>
              <a:t>Toohig</a:t>
            </a:r>
            <a:r>
              <a:rPr lang="en-US" sz="2000" dirty="0" smtClean="0"/>
              <a:t> </a:t>
            </a:r>
            <a:r>
              <a:rPr lang="en-US" sz="2000" dirty="0" err="1" smtClean="0"/>
              <a:t>Felloship</a:t>
            </a:r>
            <a:r>
              <a:rPr lang="en-US" sz="2000" dirty="0" smtClean="0"/>
              <a:t> -  with several young Accelerator Scientist providing vital contributions to the LHC and field in general</a:t>
            </a:r>
          </a:p>
        </p:txBody>
      </p:sp>
      <p:sp>
        <p:nvSpPr>
          <p:cNvPr id="3" name="Rounded Rectangle 2"/>
          <p:cNvSpPr/>
          <p:nvPr/>
        </p:nvSpPr>
        <p:spPr>
          <a:xfrm>
            <a:off x="3563888" y="4628912"/>
            <a:ext cx="5443524" cy="2149641"/>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rotWithShape="1">
          <a:blip r:embed="rId16">
            <a:extLst>
              <a:ext uri="{28A0092B-C50C-407E-A947-70E740481C1C}">
                <a14:useLocalDpi xmlns:a14="http://schemas.microsoft.com/office/drawing/2010/main"/>
              </a:ext>
            </a:extLst>
          </a:blip>
          <a:srcRect/>
          <a:stretch/>
        </p:blipFill>
        <p:spPr>
          <a:xfrm>
            <a:off x="7243558" y="4811979"/>
            <a:ext cx="1720499" cy="1857381"/>
          </a:xfrm>
          <a:prstGeom prst="rect">
            <a:avLst/>
          </a:prstGeom>
        </p:spPr>
      </p:pic>
      <p:sp>
        <p:nvSpPr>
          <p:cNvPr id="37" name="TextBox 36"/>
          <p:cNvSpPr txBox="1"/>
          <p:nvPr/>
        </p:nvSpPr>
        <p:spPr>
          <a:xfrm>
            <a:off x="7299670" y="6309320"/>
            <a:ext cx="1542520" cy="276999"/>
          </a:xfrm>
          <a:prstGeom prst="rect">
            <a:avLst/>
          </a:prstGeom>
          <a:solidFill>
            <a:schemeClr val="bg1"/>
          </a:solidFill>
          <a:ln>
            <a:solidFill>
              <a:schemeClr val="tx1"/>
            </a:solidFill>
          </a:ln>
        </p:spPr>
        <p:txBody>
          <a:bodyPr wrap="square" rtlCol="0">
            <a:spAutoFit/>
          </a:bodyPr>
          <a:lstStyle/>
          <a:p>
            <a:r>
              <a:rPr lang="en-US" sz="1200" i="1" dirty="0"/>
              <a:t>V</a:t>
            </a:r>
            <a:r>
              <a:rPr lang="en-US" sz="1200" i="1" dirty="0" smtClean="0"/>
              <a:t>. </a:t>
            </a:r>
            <a:r>
              <a:rPr lang="en-US" sz="1200" i="1" dirty="0" err="1" smtClean="0"/>
              <a:t>Marinozzi</a:t>
            </a:r>
            <a:r>
              <a:rPr lang="en-US" sz="1200" i="1" dirty="0" smtClean="0"/>
              <a:t> FNAL</a:t>
            </a:r>
            <a:endParaRPr lang="en-US" sz="1200" i="1" dirty="0"/>
          </a:p>
        </p:txBody>
      </p:sp>
    </p:spTree>
    <p:extLst>
      <p:ext uri="{BB962C8B-B14F-4D97-AF65-F5344CB8AC3E}">
        <p14:creationId xmlns:p14="http://schemas.microsoft.com/office/powerpoint/2010/main" val="20920846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5033" y="410553"/>
            <a:ext cx="6188347" cy="720000"/>
          </a:xfrm>
        </p:spPr>
        <p:txBody>
          <a:bodyPr/>
          <a:lstStyle/>
          <a:p>
            <a:r>
              <a:rPr lang="en-US" sz="3600" dirty="0" smtClean="0"/>
              <a:t>Conclusions</a:t>
            </a:r>
            <a:endParaRPr lang="en-US" sz="3600" dirty="0"/>
          </a:p>
        </p:txBody>
      </p:sp>
      <p:sp>
        <p:nvSpPr>
          <p:cNvPr id="3" name="Content Placeholder 2"/>
          <p:cNvSpPr>
            <a:spLocks noGrp="1"/>
          </p:cNvSpPr>
          <p:nvPr>
            <p:ph idx="1"/>
          </p:nvPr>
        </p:nvSpPr>
        <p:spPr>
          <a:xfrm>
            <a:off x="198488" y="1621107"/>
            <a:ext cx="8488312" cy="3592273"/>
          </a:xfrm>
        </p:spPr>
        <p:txBody>
          <a:bodyPr>
            <a:normAutofit fontScale="85000" lnSpcReduction="10000"/>
          </a:bodyPr>
          <a:lstStyle/>
          <a:p>
            <a:r>
              <a:rPr lang="en-US" dirty="0" smtClean="0"/>
              <a:t>Support from DOE</a:t>
            </a:r>
            <a:r>
              <a:rPr lang="en-US" dirty="0"/>
              <a:t> </a:t>
            </a:r>
            <a:r>
              <a:rPr lang="en-US" dirty="0" smtClean="0"/>
              <a:t>and CERN for CD-1/CD-3a </a:t>
            </a:r>
          </a:p>
          <a:p>
            <a:pPr marL="0" indent="0">
              <a:buNone/>
            </a:pPr>
            <a:r>
              <a:rPr lang="en-US" dirty="0"/>
              <a:t> </a:t>
            </a:r>
            <a:r>
              <a:rPr lang="en-US" dirty="0" smtClean="0"/>
              <a:t>   process highly appreciated.</a:t>
            </a:r>
          </a:p>
          <a:p>
            <a:r>
              <a:rPr lang="en-US" dirty="0" smtClean="0"/>
              <a:t>Good team effort to achieved CD-1/CD-3a in FY17. </a:t>
            </a:r>
          </a:p>
          <a:p>
            <a:pPr lvl="1"/>
            <a:r>
              <a:rPr lang="en-US" dirty="0" smtClean="0"/>
              <a:t>Next goal is to fully develop the new plan and aim for CD-2/CD-3b in late CY18.</a:t>
            </a:r>
          </a:p>
          <a:p>
            <a:r>
              <a:rPr lang="en-US" dirty="0" smtClean="0"/>
              <a:t>Coil and Magnet production continues with good progress</a:t>
            </a:r>
          </a:p>
          <a:p>
            <a:pPr lvl="1"/>
            <a:r>
              <a:rPr lang="en-US" dirty="0" smtClean="0"/>
              <a:t>Delay in MQXFAP1 vertical magnet testing should be over. Need to complete MQXFAP1 since MQXFA02 is coming soon ! </a:t>
            </a:r>
          </a:p>
          <a:p>
            <a:r>
              <a:rPr lang="en-US" dirty="0" smtClean="0"/>
              <a:t>LARP CC effort brought to a soft, successful landing. </a:t>
            </a:r>
          </a:p>
          <a:p>
            <a:pPr lvl="1"/>
            <a:r>
              <a:rPr lang="en-US" dirty="0" smtClean="0"/>
              <a:t>RFD team organizing for pre-series cavities in AUP. </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32</a:t>
            </a:fld>
            <a:endParaRPr lang="fr-FR"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784072" y="82005"/>
            <a:ext cx="2103245" cy="1526258"/>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a:ext>
            </a:extLst>
          </a:blip>
          <a:srcRect/>
          <a:stretch/>
        </p:blipFill>
        <p:spPr>
          <a:xfrm rot="5400000">
            <a:off x="6525739" y="5143768"/>
            <a:ext cx="1962249" cy="1413032"/>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1835695" y="5170626"/>
            <a:ext cx="2292205" cy="1628193"/>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330343" y="5159413"/>
            <a:ext cx="2185873" cy="1639405"/>
          </a:xfrm>
          <a:prstGeom prst="rect">
            <a:avLst/>
          </a:prstGeom>
        </p:spPr>
      </p:pic>
      <p:pic>
        <p:nvPicPr>
          <p:cNvPr id="10" name="Picture 9"/>
          <p:cNvPicPr>
            <a:picLocks noChangeAspect="1"/>
          </p:cNvPicPr>
          <p:nvPr/>
        </p:nvPicPr>
        <p:blipFill rotWithShape="1">
          <a:blip r:embed="rId7">
            <a:extLst>
              <a:ext uri="{28A0092B-C50C-407E-A947-70E740481C1C}">
                <a14:useLocalDpi xmlns:a14="http://schemas.microsoft.com/office/drawing/2010/main"/>
              </a:ext>
            </a:extLst>
          </a:blip>
          <a:srcRect/>
          <a:stretch/>
        </p:blipFill>
        <p:spPr>
          <a:xfrm rot="5400000">
            <a:off x="7323076" y="434079"/>
            <a:ext cx="2044045" cy="1353509"/>
          </a:xfrm>
          <a:prstGeom prst="rect">
            <a:avLst/>
          </a:prstGeom>
        </p:spPr>
      </p:pic>
    </p:spTree>
    <p:extLst>
      <p:ext uri="{BB962C8B-B14F-4D97-AF65-F5344CB8AC3E}">
        <p14:creationId xmlns:p14="http://schemas.microsoft.com/office/powerpoint/2010/main" val="314558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764705"/>
            <a:ext cx="8424936" cy="5591645"/>
          </a:xfrm>
        </p:spPr>
        <p:txBody>
          <a:bodyPr>
            <a:normAutofit fontScale="77500" lnSpcReduction="20000"/>
          </a:bodyPr>
          <a:lstStyle/>
          <a:p>
            <a:r>
              <a:rPr lang="en-US" dirty="0" smtClean="0"/>
              <a:t>HL-LHC AUP is a formal </a:t>
            </a:r>
            <a:r>
              <a:rPr lang="en-US" dirty="0"/>
              <a:t>DOE Construction Project</a:t>
            </a:r>
          </a:p>
          <a:p>
            <a:r>
              <a:rPr lang="en-US" dirty="0"/>
              <a:t>A DOE construction project is governed by DOE Order 413.3B</a:t>
            </a:r>
          </a:p>
          <a:p>
            <a:r>
              <a:rPr lang="en-US" dirty="0" smtClean="0"/>
              <a:t>DOE </a:t>
            </a:r>
            <a:r>
              <a:rPr lang="en-US" dirty="0"/>
              <a:t>projects typically progress through five Critical Decision (CD) gateways, which serve as major milestones</a:t>
            </a:r>
          </a:p>
          <a:p>
            <a:pPr lvl="1"/>
            <a:r>
              <a:rPr lang="en-US" dirty="0"/>
              <a:t>Each CD marks an authorization to increase the commitment of resources by DOE and requires successful completion of the preceding phase or </a:t>
            </a:r>
            <a:r>
              <a:rPr lang="en-US" dirty="0" smtClean="0"/>
              <a:t>CD</a:t>
            </a:r>
          </a:p>
          <a:p>
            <a:pPr lvl="2">
              <a:buFont typeface="Wingdings" charset="2"/>
              <a:buChar char="ü"/>
            </a:pPr>
            <a:r>
              <a:rPr lang="en-US" dirty="0" smtClean="0"/>
              <a:t>CD-0: Mission Need				Approved Apr ‘16</a:t>
            </a:r>
          </a:p>
          <a:p>
            <a:pPr lvl="2">
              <a:buFont typeface="Wingdings" charset="2"/>
              <a:buChar char="ü"/>
            </a:pPr>
            <a:r>
              <a:rPr lang="en-US" dirty="0" smtClean="0"/>
              <a:t>CD-1: Alternative Selection and Cost range</a:t>
            </a:r>
          </a:p>
          <a:p>
            <a:pPr marL="457200" lvl="1" indent="0">
              <a:buNone/>
            </a:pPr>
            <a:r>
              <a:rPr lang="en-US" dirty="0"/>
              <a:t>	</a:t>
            </a:r>
            <a:r>
              <a:rPr lang="en-US" dirty="0" smtClean="0"/>
              <a:t>								</a:t>
            </a:r>
            <a:r>
              <a:rPr lang="en-US" sz="2100" dirty="0" smtClean="0"/>
              <a:t>Approved Oct </a:t>
            </a:r>
            <a:r>
              <a:rPr lang="uk-UA" sz="2100" dirty="0" smtClean="0"/>
              <a:t>’</a:t>
            </a:r>
            <a:r>
              <a:rPr lang="en-US" sz="2100" dirty="0" smtClean="0"/>
              <a:t>17 !  (also CD-3a)</a:t>
            </a:r>
          </a:p>
          <a:p>
            <a:pPr lvl="2"/>
            <a:r>
              <a:rPr lang="en-US" dirty="0" smtClean="0"/>
              <a:t>CD-2: Baseline Approval			Planned for late FY18</a:t>
            </a:r>
          </a:p>
          <a:p>
            <a:pPr lvl="2"/>
            <a:r>
              <a:rPr lang="en-US" dirty="0" smtClean="0"/>
              <a:t>CD-3: Construction Approval		Phased in late FY18 and FY20</a:t>
            </a:r>
          </a:p>
          <a:p>
            <a:pPr lvl="2"/>
            <a:r>
              <a:rPr lang="en-US" dirty="0" smtClean="0"/>
              <a:t>CD-4: Project Complete</a:t>
            </a:r>
          </a:p>
          <a:p>
            <a:r>
              <a:rPr lang="en-US" dirty="0" smtClean="0"/>
              <a:t>A typical CD-x process involves:</a:t>
            </a:r>
          </a:p>
          <a:p>
            <a:pPr lvl="1"/>
            <a:r>
              <a:rPr lang="en-US" dirty="0" smtClean="0"/>
              <a:t>External reviews 			run by the Project</a:t>
            </a:r>
          </a:p>
          <a:p>
            <a:pPr lvl="1"/>
            <a:r>
              <a:rPr lang="en-US" dirty="0" smtClean="0"/>
              <a:t>“CD-x Director Review” 	run by the FNAL Director		Jun. ‘17</a:t>
            </a:r>
          </a:p>
          <a:p>
            <a:pPr lvl="1"/>
            <a:r>
              <a:rPr lang="en-US" dirty="0" smtClean="0"/>
              <a:t>“CD-x IPR” 				run by DOE					Aug. ‘17</a:t>
            </a:r>
          </a:p>
          <a:p>
            <a:pPr lvl="1"/>
            <a:r>
              <a:rPr lang="en-US" dirty="0" smtClean="0"/>
              <a:t>Approval by ESAAB									Oct. </a:t>
            </a:r>
            <a:r>
              <a:rPr lang="uk-UA" dirty="0" smtClean="0"/>
              <a:t>’</a:t>
            </a:r>
            <a:r>
              <a:rPr lang="en-US" dirty="0" smtClean="0"/>
              <a:t>17</a:t>
            </a:r>
          </a:p>
          <a:p>
            <a:pPr lvl="1"/>
            <a:r>
              <a:rPr lang="en-US" dirty="0" smtClean="0"/>
              <a:t>Spending Authority finally comes from Congress approval of the Budget</a:t>
            </a:r>
            <a:endParaRPr lang="en-US" dirty="0"/>
          </a:p>
          <a:p>
            <a:endParaRPr lang="en-US"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4</a:t>
            </a:fld>
            <a:endParaRPr lang="fr-FR"/>
          </a:p>
        </p:txBody>
      </p:sp>
      <p:sp>
        <p:nvSpPr>
          <p:cNvPr id="6" name="Title 1"/>
          <p:cNvSpPr>
            <a:spLocks noGrp="1"/>
          </p:cNvSpPr>
          <p:nvPr>
            <p:ph type="title"/>
          </p:nvPr>
        </p:nvSpPr>
        <p:spPr>
          <a:xfrm>
            <a:off x="612000" y="44704"/>
            <a:ext cx="8280480" cy="575984"/>
          </a:xfrm>
        </p:spPr>
        <p:txBody>
          <a:bodyPr/>
          <a:lstStyle/>
          <a:p>
            <a:r>
              <a:rPr lang="en-US" sz="3200" dirty="0" smtClean="0"/>
              <a:t>HL-LHC Accelerator Upgrade </a:t>
            </a:r>
            <a:r>
              <a:rPr lang="en-US" sz="3200" smtClean="0"/>
              <a:t>Project </a:t>
            </a:r>
            <a:endParaRPr lang="en-US" sz="3200" dirty="0"/>
          </a:p>
        </p:txBody>
      </p:sp>
      <p:sp>
        <p:nvSpPr>
          <p:cNvPr id="2" name="TextBox 1"/>
          <p:cNvSpPr txBox="1"/>
          <p:nvPr/>
        </p:nvSpPr>
        <p:spPr>
          <a:xfrm>
            <a:off x="4139952" y="6443300"/>
            <a:ext cx="4372800" cy="307777"/>
          </a:xfrm>
          <a:prstGeom prst="rect">
            <a:avLst/>
          </a:prstGeom>
          <a:noFill/>
          <a:ln>
            <a:solidFill>
              <a:schemeClr val="tx1"/>
            </a:solidFill>
          </a:ln>
        </p:spPr>
        <p:txBody>
          <a:bodyPr wrap="none" rtlCol="0">
            <a:spAutoFit/>
          </a:bodyPr>
          <a:lstStyle/>
          <a:p>
            <a:r>
              <a:rPr lang="en-US" sz="1400" i="1" dirty="0" smtClean="0"/>
              <a:t>ESAAB = Energy System Acquisition Advisory Board</a:t>
            </a:r>
            <a:endParaRPr lang="en-US" sz="1400" i="1" dirty="0"/>
          </a:p>
        </p:txBody>
      </p:sp>
      <p:grpSp>
        <p:nvGrpSpPr>
          <p:cNvPr id="7" name="Group 6"/>
          <p:cNvGrpSpPr/>
          <p:nvPr/>
        </p:nvGrpSpPr>
        <p:grpSpPr>
          <a:xfrm>
            <a:off x="0" y="6165304"/>
            <a:ext cx="2051720" cy="648072"/>
            <a:chOff x="0" y="6165304"/>
            <a:chExt cx="2051720" cy="648072"/>
          </a:xfrm>
        </p:grpSpPr>
        <p:pic>
          <p:nvPicPr>
            <p:cNvPr id="9" name="Picture 8"/>
            <p:cNvPicPr>
              <a:picLocks noChangeAspect="1"/>
            </p:cNvPicPr>
            <p:nvPr/>
          </p:nvPicPr>
          <p:blipFill rotWithShape="1">
            <a:blip r:embed="rId2">
              <a:extLst>
                <a:ext uri="{28A0092B-C50C-407E-A947-70E740481C1C}">
                  <a14:useLocalDpi xmlns:a14="http://schemas.microsoft.com/office/drawing/2010/main"/>
                </a:ext>
              </a:extLst>
            </a:blip>
            <a:srcRect t="-13202"/>
            <a:stretch/>
          </p:blipFill>
          <p:spPr>
            <a:xfrm>
              <a:off x="0" y="6165304"/>
              <a:ext cx="1367775" cy="648072"/>
            </a:xfrm>
            <a:prstGeom prst="rect">
              <a:avLst/>
            </a:prstGeom>
          </p:spPr>
        </p:pic>
        <p:sp>
          <p:nvSpPr>
            <p:cNvPr id="10" name="Rectangle 9"/>
            <p:cNvSpPr/>
            <p:nvPr/>
          </p:nvSpPr>
          <p:spPr>
            <a:xfrm>
              <a:off x="1331640" y="6165304"/>
              <a:ext cx="720080" cy="620591"/>
            </a:xfrm>
            <a:prstGeom prst="rect">
              <a:avLst/>
            </a:prstGeom>
            <a:ln>
              <a:solidFill>
                <a:schemeClr val="bg1"/>
              </a:solid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844190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40284"/>
            <a:ext cx="1907704" cy="645100"/>
          </a:xfrm>
          <a:prstGeom prst="rect">
            <a:avLst/>
          </a:prstGeom>
        </p:spPr>
      </p:pic>
      <p:sp>
        <p:nvSpPr>
          <p:cNvPr id="2" name="Title 1"/>
          <p:cNvSpPr>
            <a:spLocks noGrp="1"/>
          </p:cNvSpPr>
          <p:nvPr>
            <p:ph type="title"/>
          </p:nvPr>
        </p:nvSpPr>
        <p:spPr>
          <a:xfrm>
            <a:off x="612000" y="116632"/>
            <a:ext cx="7920000" cy="720000"/>
          </a:xfrm>
        </p:spPr>
        <p:txBody>
          <a:bodyPr/>
          <a:lstStyle/>
          <a:p>
            <a:r>
              <a:rPr lang="en-US" dirty="0"/>
              <a:t>Obtained </a:t>
            </a:r>
            <a:r>
              <a:rPr lang="en-US" dirty="0" smtClean="0"/>
              <a:t>AUP CD-1 ESAAB </a:t>
            </a:r>
            <a:r>
              <a:rPr lang="en-US"/>
              <a:t>Approval </a:t>
            </a:r>
            <a:r>
              <a:rPr lang="en-US" smtClean="0"/>
              <a:t/>
            </a:r>
            <a:br>
              <a:rPr lang="en-US" smtClean="0"/>
            </a:br>
            <a:r>
              <a:rPr lang="en-US" smtClean="0"/>
              <a:t>on </a:t>
            </a:r>
            <a:r>
              <a:rPr lang="en-US" dirty="0"/>
              <a:t>Oct. 13</a:t>
            </a:r>
            <a:r>
              <a:rPr lang="en-US" baseline="30000" dirty="0"/>
              <a:t>th</a:t>
            </a:r>
            <a:r>
              <a:rPr lang="en-US" dirty="0"/>
              <a:t> </a:t>
            </a:r>
            <a:r>
              <a:rPr lang="en-US" dirty="0" smtClean="0"/>
              <a:t>2017 !</a:t>
            </a:r>
            <a:endParaRPr lang="en-US" dirty="0"/>
          </a:p>
        </p:txBody>
      </p:sp>
      <p:sp>
        <p:nvSpPr>
          <p:cNvPr id="3" name="Content Placeholder 2"/>
          <p:cNvSpPr>
            <a:spLocks noGrp="1"/>
          </p:cNvSpPr>
          <p:nvPr>
            <p:ph idx="1"/>
          </p:nvPr>
        </p:nvSpPr>
        <p:spPr>
          <a:xfrm>
            <a:off x="612000" y="900000"/>
            <a:ext cx="8280480" cy="1156810"/>
          </a:xfrm>
        </p:spPr>
        <p:txBody>
          <a:bodyPr>
            <a:normAutofit fontScale="92500" lnSpcReduction="10000"/>
          </a:bodyPr>
          <a:lstStyle/>
          <a:p>
            <a:r>
              <a:rPr lang="en-US" dirty="0"/>
              <a:t>Thanks to FPD (</a:t>
            </a:r>
            <a:r>
              <a:rPr lang="en-US" dirty="0" smtClean="0"/>
              <a:t>Jerry Kao) !</a:t>
            </a:r>
          </a:p>
          <a:p>
            <a:pPr lvl="1" algn="just"/>
            <a:r>
              <a:rPr lang="en-US" dirty="0"/>
              <a:t>Cost Range: 			</a:t>
            </a:r>
            <a:r>
              <a:rPr lang="en-US" dirty="0" smtClean="0"/>
              <a:t>209 </a:t>
            </a:r>
            <a:r>
              <a:rPr lang="en-US" dirty="0"/>
              <a:t>M$ to 252 M$</a:t>
            </a:r>
          </a:p>
          <a:p>
            <a:pPr lvl="1" algn="just"/>
            <a:r>
              <a:rPr lang="en-US" dirty="0"/>
              <a:t>Schedule Range:   		3QFY28 with 36 months float</a:t>
            </a:r>
            <a:endParaRPr lang="is-IS" dirty="0"/>
          </a:p>
          <a:p>
            <a:pPr lvl="1"/>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pic>
        <p:nvPicPr>
          <p:cNvPr id="11" name="Picture 10"/>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752240" y="2244834"/>
            <a:ext cx="2638116" cy="3543828"/>
          </a:xfrm>
          <a:prstGeom prst="rect">
            <a:avLst/>
          </a:prstGeom>
          <a:ln>
            <a:solidFill>
              <a:schemeClr val="tx1"/>
            </a:solidFill>
          </a:ln>
        </p:spPr>
      </p:pic>
      <p:pic>
        <p:nvPicPr>
          <p:cNvPr id="13" name="Picture 12"/>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259250" y="2244834"/>
            <a:ext cx="2700520" cy="3543828"/>
          </a:xfrm>
          <a:prstGeom prst="rect">
            <a:avLst/>
          </a:prstGeom>
          <a:ln>
            <a:solidFill>
              <a:schemeClr val="tx1"/>
            </a:solidFill>
          </a:ln>
        </p:spPr>
      </p:pic>
      <p:pic>
        <p:nvPicPr>
          <p:cNvPr id="12" name="Picture 11"/>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1709276" y="3018636"/>
            <a:ext cx="2765446" cy="3553896"/>
          </a:xfrm>
          <a:prstGeom prst="rect">
            <a:avLst/>
          </a:prstGeom>
          <a:ln>
            <a:solidFill>
              <a:schemeClr val="tx1"/>
            </a:solidFill>
          </a:ln>
        </p:spPr>
      </p:pic>
      <p:pic>
        <p:nvPicPr>
          <p:cNvPr id="4" name="Picture 3"/>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6034642" y="2992522"/>
            <a:ext cx="2713088" cy="3543828"/>
          </a:xfrm>
          <a:prstGeom prst="rect">
            <a:avLst/>
          </a:prstGeom>
          <a:ln>
            <a:solidFill>
              <a:schemeClr val="tx1"/>
            </a:solidFill>
          </a:ln>
        </p:spPr>
      </p:pic>
    </p:spTree>
    <p:extLst>
      <p:ext uri="{BB962C8B-B14F-4D97-AF65-F5344CB8AC3E}">
        <p14:creationId xmlns:p14="http://schemas.microsoft.com/office/powerpoint/2010/main" val="1019153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318" y="26616"/>
            <a:ext cx="7120550" cy="862766"/>
          </a:xfrm>
        </p:spPr>
        <p:txBody>
          <a:bodyPr/>
          <a:lstStyle/>
          <a:p>
            <a:r>
              <a:rPr lang="en-US" i="1" u="sng" dirty="0" smtClean="0"/>
              <a:t>Preliminary</a:t>
            </a:r>
            <a:r>
              <a:rPr lang="en-US" dirty="0" smtClean="0"/>
              <a:t> U.S. contributions to HL-LHC </a:t>
            </a:r>
            <a:br>
              <a:rPr lang="en-US" dirty="0" smtClean="0"/>
            </a:br>
            <a:r>
              <a:rPr lang="en-US" dirty="0" smtClean="0"/>
              <a:t>(in pictures) </a:t>
            </a:r>
            <a:endParaRPr lang="en-US"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
        <p:nvSpPr>
          <p:cNvPr id="9" name="TextBox 9"/>
          <p:cNvSpPr txBox="1">
            <a:spLocks noChangeArrowheads="1"/>
          </p:cNvSpPr>
          <p:nvPr/>
        </p:nvSpPr>
        <p:spPr bwMode="auto">
          <a:xfrm>
            <a:off x="107503" y="4638530"/>
            <a:ext cx="3320185" cy="10541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1600" b="1" u="sng">
                <a:solidFill>
                  <a:schemeClr val="accent1">
                    <a:lumMod val="75000"/>
                  </a:schemeClr>
                </a:solidFill>
                <a:latin typeface="Calibri" charset="0"/>
                <a:ea typeface="Calibri" charset="0"/>
                <a:cs typeface="Calibri" charset="0"/>
              </a:rPr>
              <a:t>Crab cavities</a:t>
            </a:r>
            <a:r>
              <a:rPr lang="en-US" altLang="en-US" sz="1050" b="1">
                <a:solidFill>
                  <a:schemeClr val="accent1">
                    <a:lumMod val="75000"/>
                  </a:schemeClr>
                </a:solidFill>
                <a:latin typeface="Calibri" charset="0"/>
                <a:ea typeface="Calibri" charset="0"/>
                <a:cs typeface="Calibri" charset="0"/>
              </a:rPr>
              <a:t>:</a:t>
            </a:r>
          </a:p>
          <a:p>
            <a:pPr eaLnBrk="1" hangingPunct="1"/>
            <a:endParaRPr lang="en-US" altLang="en-US" sz="1050">
              <a:latin typeface="Calibri" charset="0"/>
              <a:ea typeface="Calibri" charset="0"/>
              <a:cs typeface="Calibri" charset="0"/>
            </a:endParaRPr>
          </a:p>
          <a:p>
            <a:pPr marL="214313" indent="-214313" eaLnBrk="1" hangingPunct="1">
              <a:buFont typeface="Arial" charset="0"/>
              <a:buChar char="•"/>
            </a:pPr>
            <a:r>
              <a:rPr lang="en-US" altLang="en-US" sz="1050" i="1">
                <a:latin typeface="Calibri" charset="0"/>
                <a:ea typeface="Calibri" charset="0"/>
                <a:cs typeface="Calibri" charset="0"/>
              </a:rPr>
              <a:t> </a:t>
            </a:r>
            <a:r>
              <a:rPr lang="en-US" altLang="en-US" sz="1200" i="1">
                <a:latin typeface="Calibri" charset="0"/>
                <a:ea typeface="Calibri" charset="0"/>
                <a:cs typeface="Calibri" charset="0"/>
              </a:rPr>
              <a:t>Deflect bunch at IP to collide head-on</a:t>
            </a:r>
          </a:p>
          <a:p>
            <a:pPr marL="214313" indent="-214313" eaLnBrk="1" hangingPunct="1">
              <a:buFont typeface="Arial" charset="0"/>
              <a:buChar char="•"/>
            </a:pPr>
            <a:r>
              <a:rPr lang="en-US" altLang="en-US" sz="1200" i="1">
                <a:latin typeface="Calibri" charset="0"/>
                <a:ea typeface="Calibri" charset="0"/>
                <a:cs typeface="Calibri" charset="0"/>
              </a:rPr>
              <a:t> </a:t>
            </a:r>
            <a:r>
              <a:rPr lang="en-US" altLang="en-US" sz="1200" i="1">
                <a:solidFill>
                  <a:srgbClr val="00B050"/>
                </a:solidFill>
                <a:latin typeface="Calibri" charset="0"/>
                <a:ea typeface="Calibri" charset="0"/>
                <a:cs typeface="Calibri" charset="0"/>
              </a:rPr>
              <a:t>Restore luminosity loss due to crossing angle </a:t>
            </a:r>
          </a:p>
          <a:p>
            <a:pPr marL="214313" indent="-214313" eaLnBrk="1" hangingPunct="1">
              <a:buFont typeface="Arial" charset="0"/>
              <a:buChar char="•"/>
            </a:pPr>
            <a:r>
              <a:rPr lang="en-US" altLang="en-US" sz="1200" i="1">
                <a:latin typeface="Calibri" charset="0"/>
                <a:ea typeface="Calibri" charset="0"/>
                <a:cs typeface="Calibri" charset="0"/>
              </a:rPr>
              <a:t> Requires compact superconducting cavities</a:t>
            </a:r>
          </a:p>
        </p:txBody>
      </p:sp>
      <p:pic>
        <p:nvPicPr>
          <p:cNvPr id="10"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275856" y="4735974"/>
            <a:ext cx="2218066" cy="11837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2"/>
          <p:cNvSpPr>
            <a:spLocks noChangeArrowheads="1"/>
          </p:cNvSpPr>
          <p:nvPr/>
        </p:nvSpPr>
        <p:spPr bwMode="auto">
          <a:xfrm>
            <a:off x="1143001" y="718751"/>
            <a:ext cx="138564"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52121" y="4638529"/>
            <a:ext cx="3656383" cy="12812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56759" y="1214172"/>
            <a:ext cx="7215562" cy="192038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222" name="Picture 6"/>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347864" y="3134557"/>
            <a:ext cx="5683970" cy="12362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0" name="TextBox 9"/>
          <p:cNvSpPr txBox="1">
            <a:spLocks noChangeArrowheads="1"/>
          </p:cNvSpPr>
          <p:nvPr/>
        </p:nvSpPr>
        <p:spPr bwMode="auto">
          <a:xfrm>
            <a:off x="107504" y="3072957"/>
            <a:ext cx="3837370" cy="13849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pitchFamily="34" charset="0"/>
              </a:defRPr>
            </a:lvl1pPr>
            <a:lvl2pPr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en-US" sz="1600" b="1" u="sng">
                <a:solidFill>
                  <a:schemeClr val="accent1">
                    <a:lumMod val="75000"/>
                  </a:schemeClr>
                </a:solidFill>
                <a:latin typeface="Calibri" charset="0"/>
                <a:ea typeface="Calibri" charset="0"/>
                <a:cs typeface="Calibri" charset="0"/>
              </a:rPr>
              <a:t>Large Aperture IR Quadrupoles</a:t>
            </a:r>
            <a:r>
              <a:rPr lang="en-US" altLang="en-US" sz="1600" b="1">
                <a:solidFill>
                  <a:schemeClr val="accent1">
                    <a:lumMod val="75000"/>
                  </a:schemeClr>
                </a:solidFill>
                <a:latin typeface="Calibri" charset="0"/>
                <a:ea typeface="Calibri" charset="0"/>
                <a:cs typeface="Calibri" charset="0"/>
              </a:rPr>
              <a:t>:</a:t>
            </a:r>
          </a:p>
          <a:p>
            <a:pPr eaLnBrk="1" hangingPunct="1"/>
            <a:endParaRPr lang="en-US" altLang="en-US" sz="1600">
              <a:latin typeface="Calibri" charset="0"/>
              <a:ea typeface="Calibri" charset="0"/>
              <a:cs typeface="Calibri" charset="0"/>
            </a:endParaRPr>
          </a:p>
          <a:p>
            <a:pPr marL="214313" indent="-214313" eaLnBrk="1" hangingPunct="1">
              <a:buFont typeface="Arial" charset="0"/>
              <a:buChar char="•"/>
            </a:pPr>
            <a:r>
              <a:rPr lang="en-US" altLang="en-US" sz="1600" i="1">
                <a:latin typeface="Calibri" charset="0"/>
                <a:ea typeface="Calibri" charset="0"/>
                <a:cs typeface="Calibri" charset="0"/>
              </a:rPr>
              <a:t> </a:t>
            </a:r>
            <a:r>
              <a:rPr lang="en-US" altLang="en-US" sz="1200" i="1">
                <a:latin typeface="Calibri" charset="0"/>
                <a:ea typeface="Calibri" charset="0"/>
                <a:cs typeface="Calibri" charset="0"/>
              </a:rPr>
              <a:t>From </a:t>
            </a:r>
            <a:r>
              <a:rPr lang="en-US" altLang="en-US" sz="1200" i="1">
                <a:solidFill>
                  <a:srgbClr val="00B050"/>
                </a:solidFill>
                <a:latin typeface="Calibri" charset="0"/>
                <a:ea typeface="Calibri" charset="0"/>
                <a:cs typeface="Calibri" charset="0"/>
              </a:rPr>
              <a:t>70 mm </a:t>
            </a:r>
            <a:r>
              <a:rPr lang="en-US" altLang="en-US" sz="1200" i="1">
                <a:latin typeface="Calibri" charset="0"/>
                <a:ea typeface="Calibri" charset="0"/>
                <a:cs typeface="Calibri" charset="0"/>
              </a:rPr>
              <a:t>MQXA/B to </a:t>
            </a:r>
            <a:r>
              <a:rPr lang="en-US" altLang="en-US" sz="1200" i="1">
                <a:solidFill>
                  <a:srgbClr val="00B050"/>
                </a:solidFill>
                <a:latin typeface="Calibri" charset="0"/>
                <a:ea typeface="Calibri" charset="0"/>
                <a:cs typeface="Calibri" charset="0"/>
              </a:rPr>
              <a:t>150 mm </a:t>
            </a:r>
            <a:r>
              <a:rPr lang="en-US" altLang="en-US" sz="1200" i="1">
                <a:latin typeface="Calibri" charset="0"/>
                <a:ea typeface="Calibri" charset="0"/>
                <a:cs typeface="Calibri" charset="0"/>
              </a:rPr>
              <a:t>MQXF</a:t>
            </a:r>
          </a:p>
          <a:p>
            <a:pPr marL="214313" indent="-214313" eaLnBrk="1" hangingPunct="1">
              <a:buFont typeface="Arial" charset="0"/>
              <a:buChar char="•"/>
            </a:pPr>
            <a:r>
              <a:rPr lang="en-US" altLang="en-US" sz="1200" i="1">
                <a:latin typeface="Calibri" charset="0"/>
                <a:ea typeface="Calibri" charset="0"/>
                <a:cs typeface="Calibri" charset="0"/>
              </a:rPr>
              <a:t> From NbTi to </a:t>
            </a:r>
            <a:r>
              <a:rPr lang="en-US" altLang="en-US" sz="1200" i="1">
                <a:solidFill>
                  <a:srgbClr val="00B050"/>
                </a:solidFill>
                <a:latin typeface="Calibri" charset="0"/>
                <a:ea typeface="Calibri" charset="0"/>
                <a:cs typeface="Calibri" charset="0"/>
              </a:rPr>
              <a:t>Nb</a:t>
            </a:r>
            <a:r>
              <a:rPr lang="en-US" altLang="en-US" sz="1200" i="1" baseline="-25000">
                <a:solidFill>
                  <a:srgbClr val="00B050"/>
                </a:solidFill>
                <a:latin typeface="Calibri" charset="0"/>
                <a:ea typeface="Calibri" charset="0"/>
                <a:cs typeface="Calibri" charset="0"/>
              </a:rPr>
              <a:t>3</a:t>
            </a:r>
            <a:r>
              <a:rPr lang="en-US" altLang="en-US" sz="1200" i="1">
                <a:solidFill>
                  <a:srgbClr val="00B050"/>
                </a:solidFill>
                <a:latin typeface="Calibri" charset="0"/>
                <a:ea typeface="Calibri" charset="0"/>
                <a:cs typeface="Calibri" charset="0"/>
              </a:rPr>
              <a:t>Sn for higher field/gradient</a:t>
            </a:r>
          </a:p>
          <a:p>
            <a:pPr marL="214313" indent="-214313" eaLnBrk="1" hangingPunct="1">
              <a:buFont typeface="Arial" charset="0"/>
              <a:buChar char="•"/>
            </a:pPr>
            <a:r>
              <a:rPr lang="en-US" altLang="en-US" sz="1200" i="1">
                <a:latin typeface="Calibri" charset="0"/>
                <a:ea typeface="Calibri" charset="0"/>
                <a:cs typeface="Calibri" charset="0"/>
              </a:rPr>
              <a:t> Minimum </a:t>
            </a:r>
            <a:r>
              <a:rPr lang="en-US" altLang="en-US" sz="1200" i="1">
                <a:solidFill>
                  <a:srgbClr val="00B050"/>
                </a:solidFill>
                <a:latin typeface="Symbol" charset="2"/>
                <a:ea typeface="Symbol" charset="2"/>
                <a:cs typeface="Symbol" charset="2"/>
              </a:rPr>
              <a:t>b</a:t>
            </a:r>
            <a:r>
              <a:rPr lang="en-US" altLang="en-US" sz="1200" i="1">
                <a:solidFill>
                  <a:srgbClr val="00B050"/>
                </a:solidFill>
                <a:latin typeface="Calibri" charset="0"/>
                <a:ea typeface="Calibri" charset="0"/>
                <a:cs typeface="Calibri" charset="0"/>
              </a:rPr>
              <a:t>* from 0.55 m to 0.15 m</a:t>
            </a:r>
            <a:r>
              <a:rPr lang="en-US" altLang="en-US" sz="1200" i="1">
                <a:latin typeface="Calibri" charset="0"/>
                <a:ea typeface="Calibri" charset="0"/>
                <a:cs typeface="Calibri" charset="0"/>
              </a:rPr>
              <a:t> </a:t>
            </a:r>
          </a:p>
          <a:p>
            <a:pPr marL="214313" indent="-214313" eaLnBrk="1" hangingPunct="1">
              <a:buFont typeface="Arial" charset="0"/>
              <a:buChar char="•"/>
            </a:pPr>
            <a:r>
              <a:rPr lang="en-US" altLang="en-US" sz="1200" i="1">
                <a:latin typeface="Calibri" charset="0"/>
                <a:ea typeface="Calibri" charset="0"/>
                <a:cs typeface="Calibri" charset="0"/>
              </a:rPr>
              <a:t> Compatible with 10x integrated luminosity</a:t>
            </a:r>
          </a:p>
        </p:txBody>
      </p:sp>
      <p:sp>
        <p:nvSpPr>
          <p:cNvPr id="3" name="TextBox 2"/>
          <p:cNvSpPr txBox="1"/>
          <p:nvPr/>
        </p:nvSpPr>
        <p:spPr>
          <a:xfrm>
            <a:off x="3339674" y="960256"/>
            <a:ext cx="2626040" cy="253916"/>
          </a:xfrm>
          <a:prstGeom prst="rect">
            <a:avLst/>
          </a:prstGeom>
          <a:noFill/>
        </p:spPr>
        <p:txBody>
          <a:bodyPr wrap="none" rtlCol="0">
            <a:spAutoFit/>
          </a:bodyPr>
          <a:lstStyle/>
          <a:p>
            <a:r>
              <a:rPr lang="en-US" sz="1050" i="1"/>
              <a:t>Insertion Region layout from the IP to Q4</a:t>
            </a:r>
          </a:p>
        </p:txBody>
      </p:sp>
      <p:sp>
        <p:nvSpPr>
          <p:cNvPr id="4" name="Rectangle 3"/>
          <p:cNvSpPr/>
          <p:nvPr/>
        </p:nvSpPr>
        <p:spPr>
          <a:xfrm>
            <a:off x="2465106" y="1322766"/>
            <a:ext cx="162678" cy="162018"/>
          </a:xfrm>
          <a:prstGeom prst="rect">
            <a:avLst/>
          </a:prstGeom>
          <a:noFill/>
          <a:ln w="381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5" name="Rectangle 14"/>
          <p:cNvSpPr/>
          <p:nvPr/>
        </p:nvSpPr>
        <p:spPr>
          <a:xfrm>
            <a:off x="3563888" y="1322766"/>
            <a:ext cx="216024" cy="216196"/>
          </a:xfrm>
          <a:prstGeom prst="rect">
            <a:avLst/>
          </a:prstGeom>
          <a:noFill/>
          <a:ln w="381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6" name="Rectangle 15"/>
          <p:cNvSpPr/>
          <p:nvPr/>
        </p:nvSpPr>
        <p:spPr>
          <a:xfrm>
            <a:off x="7091290" y="1893536"/>
            <a:ext cx="505045" cy="311328"/>
          </a:xfrm>
          <a:prstGeom prst="rect">
            <a:avLst/>
          </a:prstGeom>
          <a:noFill/>
          <a:ln w="381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pic>
        <p:nvPicPr>
          <p:cNvPr id="21" name="Picture 20"/>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0" y="6212900"/>
            <a:ext cx="1907704" cy="645100"/>
          </a:xfrm>
          <a:prstGeom prst="rect">
            <a:avLst/>
          </a:prstGeom>
        </p:spPr>
      </p:pic>
    </p:spTree>
    <p:extLst>
      <p:ext uri="{BB962C8B-B14F-4D97-AF65-F5344CB8AC3E}">
        <p14:creationId xmlns:p14="http://schemas.microsoft.com/office/powerpoint/2010/main" val="43767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a:spLocks noGrp="1"/>
          </p:cNvSpPr>
          <p:nvPr>
            <p:ph type="title"/>
          </p:nvPr>
        </p:nvSpPr>
        <p:spPr>
          <a:xfrm>
            <a:off x="1020318" y="26616"/>
            <a:ext cx="7120550" cy="862766"/>
          </a:xfrm>
        </p:spPr>
        <p:txBody>
          <a:bodyPr/>
          <a:lstStyle/>
          <a:p>
            <a:r>
              <a:rPr lang="en-US" i="1" u="sng" dirty="0" smtClean="0"/>
              <a:t>Preliminary</a:t>
            </a:r>
            <a:r>
              <a:rPr lang="en-US" dirty="0" smtClean="0"/>
              <a:t> U.S. contributions to HL-LHC </a:t>
            </a:r>
            <a:br>
              <a:rPr lang="en-US" dirty="0" smtClean="0"/>
            </a:br>
            <a:r>
              <a:rPr lang="en-US" dirty="0" smtClean="0"/>
              <a:t>(in pictures) </a:t>
            </a:r>
            <a:endParaRPr lang="en-US" dirty="0"/>
          </a:p>
        </p:txBody>
      </p:sp>
      <p:sp>
        <p:nvSpPr>
          <p:cNvPr id="3" name="Content Placeholder 2"/>
          <p:cNvSpPr>
            <a:spLocks noGrp="1"/>
          </p:cNvSpPr>
          <p:nvPr>
            <p:ph idx="1"/>
          </p:nvPr>
        </p:nvSpPr>
        <p:spPr>
          <a:xfrm>
            <a:off x="591631" y="788797"/>
            <a:ext cx="7920000" cy="5376507"/>
          </a:xfrm>
        </p:spPr>
        <p:txBody>
          <a:bodyPr/>
          <a:lstStyle/>
          <a:p>
            <a:r>
              <a:rPr lang="en-US" smtClean="0"/>
              <a:t>Q1/Q3 </a:t>
            </a:r>
            <a:r>
              <a:rPr lang="en-US" err="1" smtClean="0"/>
              <a:t>Cryoassembly</a:t>
            </a:r>
            <a:endParaRPr lang="en-US" smtClean="0"/>
          </a:p>
          <a:p>
            <a:endParaRPr lang="en-US"/>
          </a:p>
          <a:p>
            <a:endParaRPr lang="en-US" smtClean="0"/>
          </a:p>
          <a:p>
            <a:endParaRPr lang="en-US"/>
          </a:p>
          <a:p>
            <a:pPr marL="0" indent="0">
              <a:buNone/>
            </a:pPr>
            <a:endParaRPr lang="en-US"/>
          </a:p>
          <a:p>
            <a:r>
              <a:rPr lang="en-US" smtClean="0"/>
              <a:t>Dressed RFD Cavity</a:t>
            </a:r>
            <a:endParaRPr lang="en-US"/>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6" name="Picture 5"/>
          <p:cNvPicPr>
            <a:picLocks noChangeAspect="1"/>
          </p:cNvPicPr>
          <p:nvPr/>
        </p:nvPicPr>
        <p:blipFill>
          <a:blip r:embed="rId2"/>
          <a:stretch>
            <a:fillRect/>
          </a:stretch>
        </p:blipFill>
        <p:spPr>
          <a:xfrm>
            <a:off x="4059749" y="891095"/>
            <a:ext cx="4904739" cy="1313769"/>
          </a:xfrm>
          <a:prstGeom prst="rect">
            <a:avLst/>
          </a:prstGeom>
        </p:spPr>
      </p:pic>
      <p:pic>
        <p:nvPicPr>
          <p:cNvPr id="7" name="Picture 6"/>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l="6273" t="7285" r="3922" b="47060"/>
          <a:stretch/>
        </p:blipFill>
        <p:spPr>
          <a:xfrm>
            <a:off x="1938998" y="2069293"/>
            <a:ext cx="5756007" cy="1719747"/>
          </a:xfrm>
          <a:prstGeom prst="rect">
            <a:avLst/>
          </a:prstGeom>
        </p:spPr>
      </p:pic>
      <p:pic>
        <p:nvPicPr>
          <p:cNvPr id="9" name="Picture 8" descr="G:\Services\MechanicalCAD\Catia\Leuxe\CRAB Cavities\3D views Perso\ODU CAVITY 001 - 23-09-2014.jpg"/>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3528" y="4149080"/>
            <a:ext cx="2900045" cy="1772285"/>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203848" y="3933056"/>
            <a:ext cx="3924272" cy="2232248"/>
          </a:xfrm>
          <a:prstGeom prst="rect">
            <a:avLst/>
          </a:prstGeom>
        </p:spPr>
      </p:pic>
      <p:cxnSp>
        <p:nvCxnSpPr>
          <p:cNvPr id="12" name="Curved Connector 11"/>
          <p:cNvCxnSpPr/>
          <p:nvPr/>
        </p:nvCxnSpPr>
        <p:spPr>
          <a:xfrm flipH="1">
            <a:off x="7645506" y="1916832"/>
            <a:ext cx="1269483" cy="1228726"/>
          </a:xfrm>
          <a:prstGeom prst="curvedConnector3">
            <a:avLst>
              <a:gd name="adj1" fmla="val -4905"/>
            </a:avLst>
          </a:prstGeom>
          <a:ln>
            <a:tailEnd type="arrow"/>
          </a:ln>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flipH="1">
            <a:off x="6875059" y="4581128"/>
            <a:ext cx="502124" cy="133506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5" name="Picture 14"/>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927873" y="4869600"/>
            <a:ext cx="302843" cy="7924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6" name="Picture 15"/>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348132" y="4672266"/>
            <a:ext cx="571580" cy="72326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p:cNvSpPr txBox="1"/>
          <p:nvPr/>
        </p:nvSpPr>
        <p:spPr>
          <a:xfrm>
            <a:off x="6792090" y="5927683"/>
            <a:ext cx="668061" cy="246221"/>
          </a:xfrm>
          <a:prstGeom prst="rect">
            <a:avLst/>
          </a:prstGeom>
          <a:noFill/>
        </p:spPr>
        <p:txBody>
          <a:bodyPr wrap="square" rtlCol="0">
            <a:spAutoFit/>
          </a:bodyPr>
          <a:lstStyle/>
          <a:p>
            <a:pPr algn="ctr"/>
            <a:r>
              <a:rPr lang="en-US" sz="1000" smtClean="0"/>
              <a:t>H-HOM</a:t>
            </a:r>
            <a:endParaRPr lang="en-US" sz="1000"/>
          </a:p>
        </p:txBody>
      </p:sp>
      <p:sp>
        <p:nvSpPr>
          <p:cNvPr id="18" name="TextBox 17"/>
          <p:cNvSpPr txBox="1"/>
          <p:nvPr/>
        </p:nvSpPr>
        <p:spPr>
          <a:xfrm>
            <a:off x="7323461" y="5445211"/>
            <a:ext cx="668061" cy="246221"/>
          </a:xfrm>
          <a:prstGeom prst="rect">
            <a:avLst/>
          </a:prstGeom>
          <a:noFill/>
        </p:spPr>
        <p:txBody>
          <a:bodyPr wrap="square" rtlCol="0">
            <a:spAutoFit/>
          </a:bodyPr>
          <a:lstStyle/>
          <a:p>
            <a:pPr algn="ctr"/>
            <a:r>
              <a:rPr lang="en-US" sz="1000"/>
              <a:t>V</a:t>
            </a:r>
            <a:r>
              <a:rPr lang="en-US" sz="1000" smtClean="0"/>
              <a:t>-HOM</a:t>
            </a:r>
            <a:endParaRPr lang="en-US" sz="1000"/>
          </a:p>
        </p:txBody>
      </p:sp>
      <p:sp>
        <p:nvSpPr>
          <p:cNvPr id="19" name="TextBox 18"/>
          <p:cNvSpPr txBox="1"/>
          <p:nvPr/>
        </p:nvSpPr>
        <p:spPr>
          <a:xfrm>
            <a:off x="7745263" y="5724266"/>
            <a:ext cx="787177" cy="246221"/>
          </a:xfrm>
          <a:prstGeom prst="rect">
            <a:avLst/>
          </a:prstGeom>
          <a:noFill/>
        </p:spPr>
        <p:txBody>
          <a:bodyPr wrap="square" rtlCol="0">
            <a:spAutoFit/>
          </a:bodyPr>
          <a:lstStyle/>
          <a:p>
            <a:pPr algn="ctr"/>
            <a:r>
              <a:rPr lang="en-US" sz="1000" smtClean="0"/>
              <a:t>RF Pickup</a:t>
            </a:r>
            <a:endParaRPr lang="en-US" sz="1000"/>
          </a:p>
        </p:txBody>
      </p:sp>
      <p:pic>
        <p:nvPicPr>
          <p:cNvPr id="25" name="Picture 24"/>
          <p:cNvPicPr>
            <a:picLocks noChangeAspect="1"/>
          </p:cNvPicPr>
          <p:nvPr/>
        </p:nvPicPr>
        <p:blipFill rotWithShape="1">
          <a:blip r:embed="rId9">
            <a:extLst>
              <a:ext uri="{28A0092B-C50C-407E-A947-70E740481C1C}">
                <a14:useLocalDpi xmlns:a14="http://schemas.microsoft.com/office/drawing/2010/main"/>
              </a:ext>
            </a:extLst>
          </a:blip>
          <a:srcRect/>
          <a:stretch/>
        </p:blipFill>
        <p:spPr>
          <a:xfrm>
            <a:off x="0" y="6212900"/>
            <a:ext cx="1907704" cy="645100"/>
          </a:xfrm>
          <a:prstGeom prst="rect">
            <a:avLst/>
          </a:prstGeom>
        </p:spPr>
      </p:pic>
      <p:pic>
        <p:nvPicPr>
          <p:cNvPr id="2" name="Picture 1"/>
          <p:cNvPicPr>
            <a:picLocks noChangeAspect="1"/>
          </p:cNvPicPr>
          <p:nvPr/>
        </p:nvPicPr>
        <p:blipFill rotWithShape="1">
          <a:blip r:embed="rId10">
            <a:extLst>
              <a:ext uri="{28A0092B-C50C-407E-A947-70E740481C1C}">
                <a14:useLocalDpi xmlns:a14="http://schemas.microsoft.com/office/drawing/2010/main"/>
              </a:ext>
            </a:extLst>
          </a:blip>
          <a:srcRect/>
          <a:stretch/>
        </p:blipFill>
        <p:spPr>
          <a:xfrm>
            <a:off x="5139185" y="1484784"/>
            <a:ext cx="2849050" cy="792088"/>
          </a:xfrm>
          <a:prstGeom prst="rect">
            <a:avLst/>
          </a:prstGeom>
        </p:spPr>
      </p:pic>
    </p:spTree>
    <p:extLst>
      <p:ext uri="{BB962C8B-B14F-4D97-AF65-F5344CB8AC3E}">
        <p14:creationId xmlns:p14="http://schemas.microsoft.com/office/powerpoint/2010/main" val="11626627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12900"/>
            <a:ext cx="1907704" cy="645100"/>
          </a:xfrm>
          <a:prstGeom prst="rect">
            <a:avLst/>
          </a:prstGeom>
        </p:spPr>
      </p:pic>
      <p:pic>
        <p:nvPicPr>
          <p:cNvPr id="7" name="Image 5" descr="Logo-APO-LARP.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11930" y="6183563"/>
            <a:ext cx="499889" cy="594990"/>
          </a:xfrm>
          <a:prstGeom prst="rect">
            <a:avLst/>
          </a:prstGeom>
        </p:spPr>
      </p:pic>
      <p:sp>
        <p:nvSpPr>
          <p:cNvPr id="13" name="Title 1"/>
          <p:cNvSpPr>
            <a:spLocks noGrp="1"/>
          </p:cNvSpPr>
          <p:nvPr>
            <p:ph type="title"/>
          </p:nvPr>
        </p:nvSpPr>
        <p:spPr>
          <a:xfrm>
            <a:off x="1020318" y="26616"/>
            <a:ext cx="7120550" cy="862766"/>
          </a:xfrm>
        </p:spPr>
        <p:txBody>
          <a:bodyPr/>
          <a:lstStyle/>
          <a:p>
            <a:r>
              <a:rPr lang="en-US" i="1" u="sng" dirty="0" smtClean="0"/>
              <a:t>Preliminary</a:t>
            </a:r>
            <a:r>
              <a:rPr lang="en-US" dirty="0" smtClean="0"/>
              <a:t> U.S. contributions to HL-LHC </a:t>
            </a:r>
            <a:br>
              <a:rPr lang="en-US" dirty="0" smtClean="0"/>
            </a:br>
            <a:r>
              <a:rPr lang="en-US" dirty="0" smtClean="0"/>
              <a:t>(in words) </a:t>
            </a:r>
            <a:endParaRPr lang="en-US" dirty="0"/>
          </a:p>
        </p:txBody>
      </p:sp>
      <p:sp>
        <p:nvSpPr>
          <p:cNvPr id="3" name="Content Placeholder 2"/>
          <p:cNvSpPr>
            <a:spLocks noGrp="1"/>
          </p:cNvSpPr>
          <p:nvPr>
            <p:ph idx="1"/>
          </p:nvPr>
        </p:nvSpPr>
        <p:spPr>
          <a:xfrm>
            <a:off x="468424" y="898079"/>
            <a:ext cx="7920000" cy="5915297"/>
          </a:xfrm>
          <a:solidFill>
            <a:srgbClr val="FFFFFF"/>
          </a:solidFill>
        </p:spPr>
        <p:txBody>
          <a:bodyPr>
            <a:normAutofit fontScale="70000" lnSpcReduction="20000"/>
          </a:bodyPr>
          <a:lstStyle/>
          <a:p>
            <a:r>
              <a:rPr lang="en-US" dirty="0" smtClean="0"/>
              <a:t>At this time (pre-CD-1) the following deliverables are </a:t>
            </a:r>
            <a:r>
              <a:rPr lang="en-US" u="sng" dirty="0" smtClean="0"/>
              <a:t>entertained</a:t>
            </a:r>
            <a:r>
              <a:rPr lang="en-US" dirty="0" smtClean="0"/>
              <a:t> for the US contribution to HL-LHC:</a:t>
            </a:r>
          </a:p>
          <a:p>
            <a:pPr lvl="1"/>
            <a:r>
              <a:rPr lang="en-US" dirty="0" smtClean="0"/>
              <a:t> From the approve Preliminary Project Execution Plan</a:t>
            </a:r>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a:p>
          <a:p>
            <a:r>
              <a:rPr lang="en-US" dirty="0" smtClean="0"/>
              <a:t>Delivery </a:t>
            </a:r>
            <a:r>
              <a:rPr lang="en-US" dirty="0"/>
              <a:t>Date Needs (from CERN):</a:t>
            </a:r>
          </a:p>
          <a:p>
            <a:pPr lvl="1"/>
            <a:r>
              <a:rPr lang="en-US" dirty="0"/>
              <a:t>Q1/Q3 	</a:t>
            </a:r>
            <a:r>
              <a:rPr lang="en-US" dirty="0" err="1"/>
              <a:t>Cryoassembly</a:t>
            </a:r>
            <a:r>
              <a:rPr lang="en-US" dirty="0"/>
              <a:t> #1 at CERN by Late </a:t>
            </a:r>
            <a:r>
              <a:rPr lang="fr-FR" dirty="0"/>
              <a:t>’</a:t>
            </a:r>
            <a:r>
              <a:rPr lang="en-US" dirty="0"/>
              <a:t>21</a:t>
            </a:r>
          </a:p>
          <a:p>
            <a:pPr marL="457200" lvl="1" indent="0">
              <a:buNone/>
            </a:pPr>
            <a:r>
              <a:rPr lang="en-US" dirty="0"/>
              <a:t>			</a:t>
            </a:r>
            <a:r>
              <a:rPr lang="en-US" u="sng" dirty="0" err="1"/>
              <a:t>Cryoassembly</a:t>
            </a:r>
            <a:r>
              <a:rPr lang="en-US" u="sng" dirty="0"/>
              <a:t> #8 at CERN by Summer </a:t>
            </a:r>
            <a:r>
              <a:rPr lang="fr-FR" u="sng" dirty="0"/>
              <a:t>’</a:t>
            </a:r>
            <a:r>
              <a:rPr lang="en-US" u="sng" dirty="0"/>
              <a:t>24</a:t>
            </a:r>
          </a:p>
          <a:p>
            <a:pPr lvl="1"/>
            <a:r>
              <a:rPr lang="en-US" dirty="0"/>
              <a:t>RFD		Dressed Cavity #1 at CERN by Late </a:t>
            </a:r>
            <a:r>
              <a:rPr lang="fr-FR" dirty="0"/>
              <a:t>’</a:t>
            </a:r>
            <a:r>
              <a:rPr lang="en-US" dirty="0"/>
              <a:t>22	</a:t>
            </a:r>
          </a:p>
          <a:p>
            <a:pPr marL="457200" lvl="1" indent="0">
              <a:buNone/>
            </a:pPr>
            <a:r>
              <a:rPr lang="en-US" dirty="0"/>
              <a:t>			</a:t>
            </a:r>
            <a:r>
              <a:rPr lang="en-US" u="sng" dirty="0"/>
              <a:t>Dressed Cavity #8 at CERN by Summer-Fall ‘</a:t>
            </a:r>
            <a:r>
              <a:rPr lang="en-US" u="sng" dirty="0" smtClean="0"/>
              <a:t>23</a:t>
            </a:r>
            <a:endParaRPr lang="en-US" u="sng"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10" name="TextBox 9"/>
          <p:cNvSpPr txBox="1"/>
          <p:nvPr/>
        </p:nvSpPr>
        <p:spPr>
          <a:xfrm>
            <a:off x="5796136" y="1844824"/>
            <a:ext cx="3040474" cy="1200329"/>
          </a:xfrm>
          <a:prstGeom prst="rect">
            <a:avLst/>
          </a:prstGeom>
          <a:noFill/>
          <a:ln>
            <a:solidFill>
              <a:srgbClr val="000000"/>
            </a:solidFill>
          </a:ln>
        </p:spPr>
        <p:txBody>
          <a:bodyPr wrap="square" rtlCol="0">
            <a:spAutoFit/>
          </a:bodyPr>
          <a:lstStyle/>
          <a:p>
            <a:r>
              <a:rPr lang="en-US" dirty="0" smtClean="0"/>
              <a:t>Approximately 50%</a:t>
            </a:r>
          </a:p>
          <a:p>
            <a:r>
              <a:rPr lang="en-US" dirty="0"/>
              <a:t>o</a:t>
            </a:r>
            <a:r>
              <a:rPr lang="en-US" dirty="0" smtClean="0"/>
              <a:t>f the Q1/Q2a &amp; b/Q3 Final Focusing Triplets of HL-LHC</a:t>
            </a:r>
            <a:endParaRPr lang="en-US" dirty="0"/>
          </a:p>
        </p:txBody>
      </p:sp>
      <p:sp>
        <p:nvSpPr>
          <p:cNvPr id="11" name="TextBox 10"/>
          <p:cNvSpPr txBox="1"/>
          <p:nvPr/>
        </p:nvSpPr>
        <p:spPr>
          <a:xfrm>
            <a:off x="5796136" y="3140968"/>
            <a:ext cx="3040475" cy="2062103"/>
          </a:xfrm>
          <a:prstGeom prst="rect">
            <a:avLst/>
          </a:prstGeom>
          <a:noFill/>
          <a:ln>
            <a:solidFill>
              <a:srgbClr val="000000"/>
            </a:solidFill>
          </a:ln>
        </p:spPr>
        <p:txBody>
          <a:bodyPr wrap="square" rtlCol="0">
            <a:spAutoFit/>
          </a:bodyPr>
          <a:lstStyle/>
          <a:p>
            <a:r>
              <a:rPr lang="en-US" dirty="0" smtClean="0"/>
              <a:t>50% of the total number </a:t>
            </a:r>
          </a:p>
          <a:p>
            <a:r>
              <a:rPr lang="en-US" dirty="0"/>
              <a:t>o</a:t>
            </a:r>
            <a:r>
              <a:rPr lang="en-US" dirty="0" smtClean="0"/>
              <a:t>f Crab Cavities for</a:t>
            </a:r>
          </a:p>
          <a:p>
            <a:r>
              <a:rPr lang="en-US" dirty="0" smtClean="0"/>
              <a:t>HL-LHC</a:t>
            </a:r>
          </a:p>
          <a:p>
            <a:endParaRPr lang="en-US" dirty="0"/>
          </a:p>
          <a:p>
            <a:r>
              <a:rPr lang="en-US" sz="1400" i="1" dirty="0" smtClean="0"/>
              <a:t>CERN is also suggesting financial contribution to cavities built in Europe or e-lens contributions  (“Up-scope” Opportunities)</a:t>
            </a:r>
            <a:endParaRPr lang="en-US" sz="1400" i="1" dirty="0"/>
          </a:p>
        </p:txBody>
      </p:sp>
      <p:pic>
        <p:nvPicPr>
          <p:cNvPr id="4" name="Picture 3"/>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241630" y="1726357"/>
            <a:ext cx="4378554" cy="3502843"/>
          </a:xfrm>
          <a:prstGeom prst="rect">
            <a:avLst/>
          </a:prstGeom>
        </p:spPr>
      </p:pic>
    </p:spTree>
    <p:extLst>
      <p:ext uri="{BB962C8B-B14F-4D97-AF65-F5344CB8AC3E}">
        <p14:creationId xmlns:p14="http://schemas.microsoft.com/office/powerpoint/2010/main" val="42639847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r>
              <a:rPr lang="en-US" dirty="0" smtClean="0"/>
              <a:t>Good News </a:t>
            </a:r>
            <a:r>
              <a:rPr lang="en-US" smtClean="0"/>
              <a:t>from CD-1 ESAAB !</a:t>
            </a:r>
            <a:endParaRPr lang="en-US" dirty="0"/>
          </a:p>
        </p:txBody>
      </p:sp>
      <p:sp>
        <p:nvSpPr>
          <p:cNvPr id="3" name="Content Placeholder 2"/>
          <p:cNvSpPr>
            <a:spLocks noGrp="1"/>
          </p:cNvSpPr>
          <p:nvPr>
            <p:ph idx="1"/>
          </p:nvPr>
        </p:nvSpPr>
        <p:spPr>
          <a:xfrm>
            <a:off x="612000" y="836712"/>
            <a:ext cx="7920000" cy="5256583"/>
          </a:xfrm>
        </p:spPr>
        <p:txBody>
          <a:bodyPr>
            <a:normAutofit/>
          </a:bodyPr>
          <a:lstStyle/>
          <a:p>
            <a:r>
              <a:rPr lang="en-US" dirty="0" smtClean="0"/>
              <a:t>At ESAAB, the approved CD-1 Funding Profile reflect what was requested at CD-1 IPR Review </a:t>
            </a:r>
            <a:r>
              <a:rPr lang="en-US" i="1" dirty="0" smtClean="0"/>
              <a:t>with increased funding </a:t>
            </a:r>
            <a:r>
              <a:rPr lang="en-US" dirty="0" smtClean="0"/>
              <a:t>in FY20.</a:t>
            </a:r>
          </a:p>
          <a:p>
            <a:endParaRPr lang="en-US" dirty="0"/>
          </a:p>
          <a:p>
            <a:pPr marL="0" indent="0">
              <a:buNone/>
            </a:pPr>
            <a:endParaRPr lang="en-US" dirty="0"/>
          </a:p>
          <a:p>
            <a:endParaRPr lang="en-US" dirty="0"/>
          </a:p>
          <a:p>
            <a:r>
              <a:rPr lang="en-US" dirty="0"/>
              <a:t>There is funding space in FY20 to advance procurements and speed up production, subject to the following constraints:</a:t>
            </a:r>
          </a:p>
          <a:p>
            <a:pPr lvl="1"/>
            <a:r>
              <a:rPr lang="en-US" dirty="0"/>
              <a:t>Keep FY19 cost the same</a:t>
            </a:r>
          </a:p>
          <a:p>
            <a:pPr lvl="1"/>
            <a:r>
              <a:rPr lang="en-US" dirty="0"/>
              <a:t>Keep cable to coil free float the same (~ 3 months)</a:t>
            </a:r>
          </a:p>
          <a:p>
            <a:endParaRPr lang="en-US"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0" y="6240284"/>
            <a:ext cx="1907704" cy="645100"/>
          </a:xfrm>
          <a:prstGeom prst="rect">
            <a:avLst/>
          </a:prstGeom>
        </p:spPr>
      </p:pic>
      <p:pic>
        <p:nvPicPr>
          <p:cNvPr id="7" name="Picture 6">
            <a:extLst>
              <a:ext uri="{FF2B5EF4-FFF2-40B4-BE49-F238E27FC236}">
                <a16:creationId xmlns:a16="http://schemas.microsoft.com/office/drawing/2014/main" xmlns="" id="{B36CF4DF-63AD-41DE-A2B4-44448077F240}"/>
              </a:ext>
            </a:extLst>
          </p:cNvPr>
          <p:cNvPicPr>
            <a:picLocks noChangeAspect="1"/>
          </p:cNvPicPr>
          <p:nvPr/>
        </p:nvPicPr>
        <p:blipFill>
          <a:blip r:embed="rId3"/>
          <a:stretch>
            <a:fillRect/>
          </a:stretch>
        </p:blipFill>
        <p:spPr>
          <a:xfrm>
            <a:off x="827584" y="2276872"/>
            <a:ext cx="7677259" cy="1269644"/>
          </a:xfrm>
          <a:prstGeom prst="rect">
            <a:avLst/>
          </a:prstGeom>
        </p:spPr>
      </p:pic>
    </p:spTree>
    <p:extLst>
      <p:ext uri="{BB962C8B-B14F-4D97-AF65-F5344CB8AC3E}">
        <p14:creationId xmlns:p14="http://schemas.microsoft.com/office/powerpoint/2010/main" val="189458447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4:3 format</Description0>
    <Note xmlns="8946e33d-fd2f-4ae4-8ee9-d90c129cdf9e">For presentations to be given at Joint HL-LHC/LARP annual meetings (US or European locations).
https://edms.cern.ch/document/1607180/</Note>
  </documentManagement>
</p:properties>
</file>

<file path=customXml/itemProps1.xml><?xml version="1.0" encoding="utf-8"?>
<ds:datastoreItem xmlns:ds="http://schemas.openxmlformats.org/officeDocument/2006/customXml" ds:itemID="{CCC4280F-E911-4FF7-B1B5-10F770B636CB}">
  <ds:schemaRefs>
    <ds:schemaRef ds:uri="http://schemas.microsoft.com/sharepoint/v3/contenttype/forms"/>
  </ds:schemaRefs>
</ds:datastoreItem>
</file>

<file path=customXml/itemProps2.xml><?xml version="1.0" encoding="utf-8"?>
<ds:datastoreItem xmlns:ds="http://schemas.openxmlformats.org/officeDocument/2006/customXml" ds:itemID="{1A7292EC-A4CC-4379-ABA5-C61E3A4C43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8EF391-2BAD-45F4-B22E-736040720C99}">
  <ds:schemaRefs>
    <ds:schemaRef ds:uri="http://purl.org/dc/dcmitype/"/>
    <ds:schemaRef ds:uri="http://purl.org/dc/elements/1.1/"/>
    <ds:schemaRef ds:uri="http://schemas.microsoft.com/office/2006/metadata/properties"/>
    <ds:schemaRef ds:uri="8946e33d-fd2f-4ae4-8ee9-d90c129cdf9e"/>
    <ds:schemaRef ds:uri="http://schemas.microsoft.com/office/2006/documentManagement/types"/>
    <ds:schemaRef ds:uri="http://www.w3.org/XML/1998/namespace"/>
    <ds:schemaRef ds:uri="http://schemas.openxmlformats.org/package/2006/metadata/core-properties"/>
    <ds:schemaRef ds:uri="http://schemas.microsoft.com/office/infopath/2007/PartnerControl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40536</TotalTime>
  <Words>2300</Words>
  <Application>Microsoft Macintosh PowerPoint</Application>
  <PresentationFormat>On-screen Show (4:3)</PresentationFormat>
  <Paragraphs>500</Paragraphs>
  <Slides>32</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Calibri</vt:lpstr>
      <vt:lpstr>Geneva</vt:lpstr>
      <vt:lpstr>Helvetica</vt:lpstr>
      <vt:lpstr>ＭＳ Ｐゴシック</vt:lpstr>
      <vt:lpstr>Symbol</vt:lpstr>
      <vt:lpstr>Wingdings</vt:lpstr>
      <vt:lpstr>Arial</vt:lpstr>
      <vt:lpstr>Thème Office</vt:lpstr>
      <vt:lpstr>HL-LHC AUP in US after CD-1: Status and Goals at 7th HL-LHC Collaboration Meeting</vt:lpstr>
      <vt:lpstr>Content</vt:lpstr>
      <vt:lpstr>DOE Inputs</vt:lpstr>
      <vt:lpstr>HL-LHC Accelerator Upgrade Project </vt:lpstr>
      <vt:lpstr>Obtained AUP CD-1 ESAAB Approval  on Oct. 13th 2017 !</vt:lpstr>
      <vt:lpstr>Preliminary U.S. contributions to HL-LHC  (in pictures) </vt:lpstr>
      <vt:lpstr>Preliminary U.S. contributions to HL-LHC  (in pictures) </vt:lpstr>
      <vt:lpstr>Preliminary U.S. contributions to HL-LHC  (in words) </vt:lpstr>
      <vt:lpstr>Good News from CD-1 ESAAB !</vt:lpstr>
      <vt:lpstr>MOUs and FY18 SOWs</vt:lpstr>
      <vt:lpstr>HL-LHC AUP: Funding Profile at CD-1</vt:lpstr>
      <vt:lpstr>Feedback from HL-LHC AUP CD-1 Review</vt:lpstr>
      <vt:lpstr>CD-1 Nomenclature &amp; “CD-1Baseline”</vt:lpstr>
      <vt:lpstr>“CD-1 Baseline” (cont.)</vt:lpstr>
      <vt:lpstr>PowerPoint Presentation</vt:lpstr>
      <vt:lpstr>Modified Nomenclature “CD-1 Baseline” (cont.)</vt:lpstr>
      <vt:lpstr>Project Close-End in a slide</vt:lpstr>
      <vt:lpstr>“Post-CD-1 Review” Plan</vt:lpstr>
      <vt:lpstr>CD-3a on Nb3Sn</vt:lpstr>
      <vt:lpstr>AUP Preparation for next CDs</vt:lpstr>
      <vt:lpstr>Documentation Goals for 2018 </vt:lpstr>
      <vt:lpstr>Material Approvals and MIPs</vt:lpstr>
      <vt:lpstr>Parts/Tooling Exchange</vt:lpstr>
      <vt:lpstr>LQXFA/B Acceptance Criteria</vt:lpstr>
      <vt:lpstr>Interfaces</vt:lpstr>
      <vt:lpstr>Pressure Vessel Safety</vt:lpstr>
      <vt:lpstr>FY17 AUP Technical Achievements </vt:lpstr>
      <vt:lpstr>Cavity Insertion in VTS #3</vt:lpstr>
      <vt:lpstr>FY18 AUP “Technical” Goals</vt:lpstr>
      <vt:lpstr>LARP</vt:lpstr>
      <vt:lpstr>Toohig Fellowship</vt:lpstr>
      <vt:lpstr>Conclusions</vt:lpstr>
    </vt:vector>
  </TitlesOfParts>
  <Company>APO</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HiLumi-Pres-Template-4-3-LARP</dc:title>
  <dc:creator>André-Pierre OLIVIER</dc:creator>
  <cp:lastModifiedBy>Giorgio Apollinari</cp:lastModifiedBy>
  <cp:revision>734</cp:revision>
  <cp:lastPrinted>2017-02-20T21:06:17Z</cp:lastPrinted>
  <dcterms:created xsi:type="dcterms:W3CDTF">2016-03-23T12:58:39Z</dcterms:created>
  <dcterms:modified xsi:type="dcterms:W3CDTF">2017-11-15T13:17:04Z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