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xlsx" ContentType="application/vnd.openxmlformats-officedocument.spreadsheetml.sheet"/>
  <Default Extension="vml" ContentType="application/vnd.openxmlformats-officedocument.vmlDrawing"/>
  <Default Extension="gif" ContentType="image/gif"/>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26"/>
  </p:notesMasterIdLst>
  <p:handoutMasterIdLst>
    <p:handoutMasterId r:id="rId27"/>
  </p:handoutMasterIdLst>
  <p:sldIdLst>
    <p:sldId id="263" r:id="rId2"/>
    <p:sldId id="290" r:id="rId3"/>
    <p:sldId id="298" r:id="rId4"/>
    <p:sldId id="296" r:id="rId5"/>
    <p:sldId id="292" r:id="rId6"/>
    <p:sldId id="300" r:id="rId7"/>
    <p:sldId id="301" r:id="rId8"/>
    <p:sldId id="308" r:id="rId9"/>
    <p:sldId id="278" r:id="rId10"/>
    <p:sldId id="279" r:id="rId11"/>
    <p:sldId id="280" r:id="rId12"/>
    <p:sldId id="281" r:id="rId13"/>
    <p:sldId id="287" r:id="rId14"/>
    <p:sldId id="311" r:id="rId15"/>
    <p:sldId id="312" r:id="rId16"/>
    <p:sldId id="313" r:id="rId17"/>
    <p:sldId id="283" r:id="rId18"/>
    <p:sldId id="284" r:id="rId19"/>
    <p:sldId id="310" r:id="rId20"/>
    <p:sldId id="297" r:id="rId21"/>
    <p:sldId id="289" r:id="rId22"/>
    <p:sldId id="303" r:id="rId23"/>
    <p:sldId id="306" r:id="rId24"/>
    <p:sldId id="309" r:id="rId25"/>
  </p:sldIdLst>
  <p:sldSz cx="9144000" cy="6858000" type="screen4x3"/>
  <p:notesSz cx="6797675" cy="9872663"/>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568" autoAdjust="0"/>
    <p:restoredTop sz="96271"/>
  </p:normalViewPr>
  <p:slideViewPr>
    <p:cSldViewPr snapToObjects="1" showGuides="1">
      <p:cViewPr>
        <p:scale>
          <a:sx n="119" d="100"/>
          <a:sy n="119" d="100"/>
        </p:scale>
        <p:origin x="1672" y="232"/>
      </p:cViewPr>
      <p:guideLst>
        <p:guide orient="horz" pos="2160"/>
        <p:guide pos="288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notesMaster" Target="notesMasters/notesMaster1.xml"/><Relationship Id="rId27" Type="http://schemas.openxmlformats.org/officeDocument/2006/relationships/handoutMaster" Target="handoutMasters/handoutMaster1.xml"/><Relationship Id="rId28" Type="http://schemas.openxmlformats.org/officeDocument/2006/relationships/presProps" Target="presProps.xml"/><Relationship Id="rId29" Type="http://schemas.openxmlformats.org/officeDocument/2006/relationships/viewProps" Target="viewProps.xml"/><Relationship Id="rId30" Type="http://schemas.openxmlformats.org/officeDocument/2006/relationships/theme" Target="theme/theme1.xml"/><Relationship Id="rId3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4.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3633"/>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50443" y="0"/>
            <a:ext cx="2945659" cy="493633"/>
          </a:xfrm>
          <a:prstGeom prst="rect">
            <a:avLst/>
          </a:prstGeom>
        </p:spPr>
        <p:txBody>
          <a:bodyPr vert="horz" lIns="91440" tIns="45720" rIns="91440" bIns="45720" rtlCol="0"/>
          <a:lstStyle>
            <a:lvl1pPr algn="r">
              <a:defRPr sz="1200"/>
            </a:lvl1pPr>
          </a:lstStyle>
          <a:p>
            <a:fld id="{B3F5CDDF-3246-6843-A314-FDDEB3F3DF8E}" type="datetimeFigureOut">
              <a:rPr lang="fr-FR" smtClean="0"/>
              <a:pPr/>
              <a:t>11/11/2017</a:t>
            </a:fld>
            <a:endParaRPr lang="fr-FR"/>
          </a:p>
        </p:txBody>
      </p:sp>
      <p:sp>
        <p:nvSpPr>
          <p:cNvPr id="4" name="Espace réservé du pied de page 3"/>
          <p:cNvSpPr>
            <a:spLocks noGrp="1"/>
          </p:cNvSpPr>
          <p:nvPr>
            <p:ph type="ftr" sz="quarter" idx="2"/>
          </p:nvPr>
        </p:nvSpPr>
        <p:spPr>
          <a:xfrm>
            <a:off x="0" y="9377316"/>
            <a:ext cx="2945659" cy="493633"/>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50443" y="9377316"/>
            <a:ext cx="2945659" cy="493633"/>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val="253257630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3633"/>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50443" y="0"/>
            <a:ext cx="2945659" cy="493633"/>
          </a:xfrm>
          <a:prstGeom prst="rect">
            <a:avLst/>
          </a:prstGeom>
        </p:spPr>
        <p:txBody>
          <a:bodyPr vert="horz" lIns="91440" tIns="45720" rIns="91440" bIns="45720" rtlCol="0"/>
          <a:lstStyle>
            <a:lvl1pPr algn="r">
              <a:defRPr sz="1200"/>
            </a:lvl1pPr>
          </a:lstStyle>
          <a:p>
            <a:fld id="{781D8F6D-3354-BF4D-834B-467E3215D30A}" type="datetimeFigureOut">
              <a:rPr lang="fr-FR" smtClean="0"/>
              <a:pPr/>
              <a:t>11/11/2017</a:t>
            </a:fld>
            <a:endParaRPr lang="fr-FR"/>
          </a:p>
        </p:txBody>
      </p:sp>
      <p:sp>
        <p:nvSpPr>
          <p:cNvPr id="4" name="Espace réservé de l'image des diapositives 3"/>
          <p:cNvSpPr>
            <a:spLocks noGrp="1" noRot="1" noChangeAspect="1"/>
          </p:cNvSpPr>
          <p:nvPr>
            <p:ph type="sldImg" idx="2"/>
          </p:nvPr>
        </p:nvSpPr>
        <p:spPr>
          <a:xfrm>
            <a:off x="930275" y="739775"/>
            <a:ext cx="4937125" cy="3703638"/>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79768" y="4689515"/>
            <a:ext cx="5438140" cy="4442698"/>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9377316"/>
            <a:ext cx="2945659" cy="493633"/>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50443" y="9377316"/>
            <a:ext cx="2945659" cy="493633"/>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val="68123204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2</a:t>
            </a:fld>
            <a:endParaRPr lang="fr-FR"/>
          </a:p>
        </p:txBody>
      </p:sp>
    </p:spTree>
    <p:extLst>
      <p:ext uri="{BB962C8B-B14F-4D97-AF65-F5344CB8AC3E}">
        <p14:creationId xmlns:p14="http://schemas.microsoft.com/office/powerpoint/2010/main" val="11525334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4</a:t>
            </a:fld>
            <a:endParaRPr lang="fr-FR"/>
          </a:p>
        </p:txBody>
      </p:sp>
    </p:spTree>
    <p:extLst>
      <p:ext uri="{BB962C8B-B14F-4D97-AF65-F5344CB8AC3E}">
        <p14:creationId xmlns:p14="http://schemas.microsoft.com/office/powerpoint/2010/main" val="20965825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24B141A-D04E-DD49-88DC-EFA90428BA41}" type="slidenum">
              <a:rPr lang="fr-FR" smtClean="0"/>
              <a:pPr/>
              <a:t>6</a:t>
            </a:fld>
            <a:endParaRPr lang="fr-FR"/>
          </a:p>
        </p:txBody>
      </p:sp>
    </p:spTree>
    <p:extLst>
      <p:ext uri="{BB962C8B-B14F-4D97-AF65-F5344CB8AC3E}">
        <p14:creationId xmlns:p14="http://schemas.microsoft.com/office/powerpoint/2010/main" val="20686648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7</a:t>
            </a:fld>
            <a:endParaRPr lang="fr-FR"/>
          </a:p>
        </p:txBody>
      </p:sp>
    </p:spTree>
    <p:extLst>
      <p:ext uri="{BB962C8B-B14F-4D97-AF65-F5344CB8AC3E}">
        <p14:creationId xmlns:p14="http://schemas.microsoft.com/office/powerpoint/2010/main" val="20088027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24B141A-D04E-DD49-88DC-EFA90428BA41}" type="slidenum">
              <a:rPr lang="fr-FR" smtClean="0"/>
              <a:pPr/>
              <a:t>12</a:t>
            </a:fld>
            <a:endParaRPr lang="fr-FR"/>
          </a:p>
        </p:txBody>
      </p:sp>
    </p:spTree>
    <p:extLst>
      <p:ext uri="{BB962C8B-B14F-4D97-AF65-F5344CB8AC3E}">
        <p14:creationId xmlns:p14="http://schemas.microsoft.com/office/powerpoint/2010/main" val="16166033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GB"/>
          </a:p>
        </p:txBody>
      </p:sp>
      <p:sp>
        <p:nvSpPr>
          <p:cNvPr id="4" name="Espace réservé du numéro de diapositive 3"/>
          <p:cNvSpPr>
            <a:spLocks noGrp="1"/>
          </p:cNvSpPr>
          <p:nvPr>
            <p:ph type="sldNum" sz="quarter" idx="10"/>
          </p:nvPr>
        </p:nvSpPr>
        <p:spPr/>
        <p:txBody>
          <a:bodyPr/>
          <a:lstStyle/>
          <a:p>
            <a:fld id="{624B141A-D04E-DD49-88DC-EFA90428BA41}" type="slidenum">
              <a:rPr lang="fr-FR" smtClean="0"/>
              <a:pPr/>
              <a:t>22</a:t>
            </a:fld>
            <a:endParaRPr lang="fr-FR"/>
          </a:p>
        </p:txBody>
      </p:sp>
    </p:spTree>
    <p:extLst>
      <p:ext uri="{BB962C8B-B14F-4D97-AF65-F5344CB8AC3E}">
        <p14:creationId xmlns:p14="http://schemas.microsoft.com/office/powerpoint/2010/main" val="12810632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24</a:t>
            </a:fld>
            <a:endParaRPr lang="fr-FR"/>
          </a:p>
        </p:txBody>
      </p:sp>
    </p:spTree>
    <p:extLst>
      <p:ext uri="{BB962C8B-B14F-4D97-AF65-F5344CB8AC3E}">
        <p14:creationId xmlns:p14="http://schemas.microsoft.com/office/powerpoint/2010/main" val="1774847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 Id="rId3"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 Id="rId3"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2819400"/>
            <a:ext cx="7200000" cy="1800000"/>
          </a:xfrm>
        </p:spPr>
        <p:txBody>
          <a:bodyPr lIns="0" tIns="0" rIns="0" bIns="0" anchor="t" anchorCtr="0">
            <a:noAutofit/>
          </a:bodyPr>
          <a:lstStyle>
            <a:lvl1pPr algn="l">
              <a:defRPr sz="2800" b="1" baseline="0">
                <a:solidFill>
                  <a:schemeClr val="accent5"/>
                </a:solidFill>
              </a:defRPr>
            </a:lvl1pPr>
          </a:lstStyle>
          <a:p>
            <a:r>
              <a:rPr lang="en-GB" noProof="0" smtClean="0"/>
              <a:t>Presentation title - line 1 - Arial 30pt - bold HiLumi dark grey - line 2</a:t>
            </a:r>
            <a:br>
              <a:rPr lang="en-GB" noProof="0" smtClean="0"/>
            </a:br>
            <a:r>
              <a:rPr lang="en-GB" noProof="0" smtClean="0"/>
              <a:t>line 3</a:t>
            </a:r>
            <a:br>
              <a:rPr lang="en-GB" noProof="0" smtClean="0"/>
            </a:br>
            <a:r>
              <a:rPr lang="en-GB" noProof="0" smtClean="0"/>
              <a:t>line 4   </a:t>
            </a:r>
            <a:endParaRPr lang="en-GB" noProof="0"/>
          </a:p>
        </p:txBody>
      </p:sp>
      <p:sp>
        <p:nvSpPr>
          <p:cNvPr id="3" name="Sous-titre 2"/>
          <p:cNvSpPr>
            <a:spLocks noGrp="1"/>
          </p:cNvSpPr>
          <p:nvPr>
            <p:ph type="subTitle" idx="1" hasCustomPrompt="1"/>
          </p:nvPr>
        </p:nvSpPr>
        <p:spPr>
          <a:xfrm>
            <a:off x="1371600" y="4800600"/>
            <a:ext cx="6480000" cy="99060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smtClean="0"/>
              <a:t>Author(s</a:t>
            </a:r>
            <a:r>
              <a:rPr lang="en-GB" noProof="0" dirty="0" smtClean="0"/>
              <a:t>)  - Arial 20 pt – </a:t>
            </a:r>
            <a:r>
              <a:rPr lang="en-GB" noProof="0" dirty="0" err="1" smtClean="0"/>
              <a:t>HiLumi</a:t>
            </a:r>
            <a:r>
              <a:rPr lang="en-GB" noProof="0" dirty="0" smtClean="0"/>
              <a:t> dark grey</a:t>
            </a:r>
            <a:endParaRPr lang="en-GB" noProof="0" dirty="0"/>
          </a:p>
        </p:txBody>
      </p:sp>
      <p:sp>
        <p:nvSpPr>
          <p:cNvPr id="5" name="Espace réservé du pied de page 4"/>
          <p:cNvSpPr>
            <a:spLocks noGrp="1"/>
          </p:cNvSpPr>
          <p:nvPr>
            <p:ph type="ftr" sz="quarter" idx="11"/>
          </p:nvPr>
        </p:nvSpPr>
        <p:spPr>
          <a:xfrm>
            <a:off x="990600" y="6356350"/>
            <a:ext cx="6690000" cy="360000"/>
          </a:xfrm>
        </p:spPr>
        <p:txBody>
          <a:bodyPr lIns="0" tIns="0" rIns="0" bIns="0" anchor="b" anchorCtr="0"/>
          <a:lstStyle>
            <a:lvl1pPr algn="r">
              <a:defRPr>
                <a:solidFill>
                  <a:schemeClr val="accent1"/>
                </a:solidFill>
              </a:defRPr>
            </a:lvl1pPr>
          </a:lstStyle>
          <a:p>
            <a:r>
              <a:rPr lang="en-GB" noProof="0" smtClean="0"/>
              <a:t>B Di Girolamo, Collaboration Board, Madrid,  13/11/2017</a:t>
            </a:r>
            <a:endParaRPr lang="en-GB" noProof="0"/>
          </a:p>
        </p:txBody>
      </p:sp>
      <p:sp>
        <p:nvSpPr>
          <p:cNvPr id="6" name="Espace réservé du numéro de diapositive 5"/>
          <p:cNvSpPr>
            <a:spLocks noGrp="1"/>
          </p:cNvSpPr>
          <p:nvPr>
            <p:ph type="sldNum" sz="quarter" idx="12"/>
          </p:nvPr>
        </p:nvSpPr>
        <p:spPr>
          <a:xfrm>
            <a:off x="8686800" y="6356350"/>
            <a:ext cx="360000" cy="36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0" y="673710"/>
            <a:ext cx="3785364" cy="1534388"/>
          </a:xfrm>
          <a:prstGeom prst="rect">
            <a:avLst/>
          </a:prstGeom>
        </p:spPr>
      </p:pic>
      <p:sp>
        <p:nvSpPr>
          <p:cNvPr id="15" name="Espace réservé du texte 14"/>
          <p:cNvSpPr>
            <a:spLocks noGrp="1"/>
          </p:cNvSpPr>
          <p:nvPr>
            <p:ph type="body" sz="quarter" idx="14" hasCustomPrompt="1"/>
          </p:nvPr>
        </p:nvSpPr>
        <p:spPr>
          <a:xfrm>
            <a:off x="1371600" y="5899150"/>
            <a:ext cx="6480000" cy="349250"/>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600">
                <a:solidFill>
                  <a:schemeClr val="bg2"/>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smtClean="0">
                <a:ln>
                  <a:noFill/>
                </a:ln>
                <a:solidFill>
                  <a:schemeClr val="bg2"/>
                </a:solidFill>
                <a:effectLst/>
                <a:uLnTx/>
                <a:uFillTx/>
                <a:latin typeface="+mn-lt"/>
                <a:ea typeface="+mn-ea"/>
                <a:cs typeface="+mn-cs"/>
              </a:rPr>
              <a:t>Conference - Location - Date</a:t>
            </a:r>
          </a:p>
          <a:p>
            <a:pPr lvl="0"/>
            <a:endParaRPr lang="en-GB" noProof="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contenu 2"/>
          <p:cNvSpPr>
            <a:spLocks noGrp="1"/>
          </p:cNvSpPr>
          <p:nvPr>
            <p:ph idx="1" hasCustomPrompt="1"/>
          </p:nvPr>
        </p:nvSpPr>
        <p:spPr>
          <a:xfrm>
            <a:off x="612000" y="1219200"/>
            <a:ext cx="7920000" cy="4906963"/>
          </a:xfrm>
        </p:spPr>
        <p:txBody>
          <a:bodyPr lIns="0" tIns="0" rIns="0" bIns="0"/>
          <a:lstStyle/>
          <a:p>
            <a:pPr lvl="0"/>
            <a:r>
              <a:rPr lang="en-GB" noProof="0" dirty="0" smtClean="0"/>
              <a:t>Click to modify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pied de page 4"/>
          <p:cNvSpPr>
            <a:spLocks noGrp="1"/>
          </p:cNvSpPr>
          <p:nvPr>
            <p:ph type="ftr" sz="quarter" idx="11"/>
          </p:nvPr>
        </p:nvSpPr>
        <p:spPr>
          <a:xfrm>
            <a:off x="1905000" y="6356350"/>
            <a:ext cx="6627000" cy="360000"/>
          </a:xfrm>
        </p:spPr>
        <p:txBody>
          <a:bodyPr/>
          <a:lstStyle/>
          <a:p>
            <a:r>
              <a:rPr lang="en-GB" noProof="0" smtClean="0"/>
              <a:t>B Di Girolamo, Collaboration Board, Madrid,  13/11/2017</a:t>
            </a:r>
            <a:endParaRPr lang="en-GB" noProof="0"/>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hasCustomPrompt="1"/>
          </p:nvPr>
        </p:nvSpPr>
        <p:spPr>
          <a:xfrm>
            <a:off x="457200" y="1215232"/>
            <a:ext cx="4040188"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 </a:t>
            </a:r>
          </a:p>
        </p:txBody>
      </p:sp>
      <p:sp>
        <p:nvSpPr>
          <p:cNvPr id="4" name="Espace réservé du contenu 3"/>
          <p:cNvSpPr>
            <a:spLocks noGrp="1"/>
          </p:cNvSpPr>
          <p:nvPr>
            <p:ph sz="half" idx="2" hasCustomPrompt="1"/>
          </p:nvPr>
        </p:nvSpPr>
        <p:spPr>
          <a:xfrm>
            <a:off x="457200" y="2057400"/>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texte 4"/>
          <p:cNvSpPr>
            <a:spLocks noGrp="1"/>
          </p:cNvSpPr>
          <p:nvPr>
            <p:ph type="body" sz="quarter" idx="3" hasCustomPrompt="1"/>
          </p:nvPr>
        </p:nvSpPr>
        <p:spPr>
          <a:xfrm>
            <a:off x="4645025" y="1215232"/>
            <a:ext cx="4041775"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a:t>
            </a:r>
          </a:p>
        </p:txBody>
      </p:sp>
      <p:sp>
        <p:nvSpPr>
          <p:cNvPr id="6" name="Espace réservé du contenu 5"/>
          <p:cNvSpPr>
            <a:spLocks noGrp="1"/>
          </p:cNvSpPr>
          <p:nvPr>
            <p:ph sz="quarter" idx="4" hasCustomPrompt="1"/>
          </p:nvPr>
        </p:nvSpPr>
        <p:spPr>
          <a:xfrm>
            <a:off x="4645025" y="2057400"/>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8" name="Espace réservé du pied de page 7"/>
          <p:cNvSpPr>
            <a:spLocks noGrp="1"/>
          </p:cNvSpPr>
          <p:nvPr>
            <p:ph type="ftr" sz="quarter" idx="11"/>
          </p:nvPr>
        </p:nvSpPr>
        <p:spPr>
          <a:xfrm>
            <a:off x="1905000" y="6356350"/>
            <a:ext cx="6627000" cy="360000"/>
          </a:xfrm>
        </p:spPr>
        <p:txBody>
          <a:bodyPr/>
          <a:lstStyle/>
          <a:p>
            <a:r>
              <a:rPr lang="en-GB" noProof="0" smtClean="0"/>
              <a:t>B Di Girolamo, Collaboration Board, Madrid,  13/11/2017</a:t>
            </a:r>
            <a:endParaRPr lang="en-GB" noProof="0"/>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4" name="Espace réservé du pied de page 3"/>
          <p:cNvSpPr>
            <a:spLocks noGrp="1"/>
          </p:cNvSpPr>
          <p:nvPr>
            <p:ph type="ftr" sz="quarter" idx="11"/>
          </p:nvPr>
        </p:nvSpPr>
        <p:spPr>
          <a:xfrm>
            <a:off x="1905000" y="6356350"/>
            <a:ext cx="6627000" cy="360000"/>
          </a:xfrm>
        </p:spPr>
        <p:txBody>
          <a:bodyPr/>
          <a:lstStyle/>
          <a:p>
            <a:r>
              <a:rPr lang="en-GB" noProof="0" smtClean="0"/>
              <a:t>B Di Girolamo, Collaboration Board, Madrid,  13/11/2017</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1981200" y="6356350"/>
            <a:ext cx="6553200" cy="360000"/>
          </a:xfrm>
        </p:spPr>
        <p:txBody>
          <a:bodyPr/>
          <a:lstStyle/>
          <a:p>
            <a:r>
              <a:rPr lang="en-GB" noProof="0" smtClean="0"/>
              <a:t>B Di Girolamo, Collaboration Board, Madrid,  13/11/2017</a:t>
            </a:r>
            <a:endParaRPr lang="en-GB" noProof="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457200"/>
            <a:ext cx="79200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noProof="0"/>
          </a:p>
        </p:txBody>
      </p:sp>
      <p:sp>
        <p:nvSpPr>
          <p:cNvPr id="4" name="Espace réservé du texte 3"/>
          <p:cNvSpPr>
            <a:spLocks noGrp="1"/>
          </p:cNvSpPr>
          <p:nvPr>
            <p:ph type="body" sz="half" idx="2" hasCustomPrompt="1"/>
          </p:nvPr>
        </p:nvSpPr>
        <p:spPr>
          <a:xfrm>
            <a:off x="612000" y="5105400"/>
            <a:ext cx="7920000" cy="9906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smtClean="0"/>
              <a:t>Text – image caption – comments ....</a:t>
            </a:r>
          </a:p>
        </p:txBody>
      </p:sp>
      <p:sp>
        <p:nvSpPr>
          <p:cNvPr id="6" name="Espace réservé du pied de page 5"/>
          <p:cNvSpPr>
            <a:spLocks noGrp="1"/>
          </p:cNvSpPr>
          <p:nvPr>
            <p:ph type="ftr" sz="quarter" idx="11"/>
          </p:nvPr>
        </p:nvSpPr>
        <p:spPr>
          <a:xfrm>
            <a:off x="1981200" y="6356350"/>
            <a:ext cx="6550800" cy="360000"/>
          </a:xfrm>
        </p:spPr>
        <p:txBody>
          <a:bodyPr/>
          <a:lstStyle/>
          <a:p>
            <a:r>
              <a:rPr lang="en-GB" noProof="0" smtClean="0"/>
              <a:t>B Di Girolamo, Collaboration Board, Madrid,  13/11/2017</a:t>
            </a:r>
            <a:endParaRPr lang="en-GB" noProof="0"/>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613550" y="4648200"/>
            <a:ext cx="7918450" cy="381000"/>
          </a:xfrm>
        </p:spPr>
        <p:txBody>
          <a:bodyPr/>
          <a:lstStyle>
            <a:lvl1pPr>
              <a:buFontTx/>
              <a:buNone/>
              <a:defRPr sz="1800">
                <a:solidFill>
                  <a:schemeClr val="bg2"/>
                </a:solidFill>
              </a:defRPr>
            </a:lvl1pPr>
          </a:lstStyle>
          <a:p>
            <a:pPr lvl="0"/>
            <a:r>
              <a:rPr lang="en-GB" dirty="0" smtClean="0"/>
              <a:t>Image title</a:t>
            </a:r>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709000"/>
            <a:ext cx="6440400" cy="1634400"/>
          </a:xfrm>
        </p:spPr>
        <p:txBody>
          <a:bodyPr/>
          <a:lstStyle>
            <a:lvl1pPr>
              <a:defRPr b="1" i="1">
                <a:solidFill>
                  <a:schemeClr val="tx2"/>
                </a:solidFill>
              </a:defRPr>
            </a:lvl1pPr>
          </a:lstStyle>
          <a:p>
            <a:r>
              <a:rPr lang="en-GB" noProof="0" smtClean="0"/>
              <a:t>Thank you message....</a:t>
            </a:r>
            <a:endParaRPr lang="en-GB" noProof="0"/>
          </a:p>
        </p:txBody>
      </p:sp>
      <p:sp>
        <p:nvSpPr>
          <p:cNvPr id="4" name="Espace réservé du pied de page 3"/>
          <p:cNvSpPr>
            <a:spLocks noGrp="1"/>
          </p:cNvSpPr>
          <p:nvPr>
            <p:ph type="ftr" sz="quarter" idx="11"/>
          </p:nvPr>
        </p:nvSpPr>
        <p:spPr>
          <a:xfrm>
            <a:off x="1219200" y="6356350"/>
            <a:ext cx="6573000" cy="360000"/>
          </a:xfrm>
        </p:spPr>
        <p:txBody>
          <a:bodyPr/>
          <a:lstStyle/>
          <a:p>
            <a:r>
              <a:rPr lang="en-GB" noProof="0" smtClean="0"/>
              <a:t>B Di Girolamo, Collaboration Board, Madrid,  13/11/2017</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0" y="673710"/>
            <a:ext cx="3785364" cy="1534388"/>
          </a:xfrm>
          <a:prstGeom prst="rect">
            <a:avLst/>
          </a:prstGeom>
        </p:spPr>
      </p:pic>
      <p:sp>
        <p:nvSpPr>
          <p:cNvPr id="8" name="Espace réservé du texte 7"/>
          <p:cNvSpPr>
            <a:spLocks noGrp="1"/>
          </p:cNvSpPr>
          <p:nvPr>
            <p:ph type="body" sz="quarter" idx="14" hasCustomPrompt="1"/>
          </p:nvPr>
        </p:nvSpPr>
        <p:spPr>
          <a:xfrm>
            <a:off x="1351800" y="4953000"/>
            <a:ext cx="6440400" cy="12192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smtClean="0"/>
              <a:t>Credits if needed: reference 1, reference 2 ...</a:t>
            </a:r>
            <a:endParaRPr lang="en-GB" noProof="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theme" Target="../theme/theme1.xml"/><Relationship Id="rId9"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80000"/>
            <a:ext cx="7920000" cy="720000"/>
          </a:xfrm>
          <a:prstGeom prst="rect">
            <a:avLst/>
          </a:prstGeom>
        </p:spPr>
        <p:txBody>
          <a:bodyPr vert="horz" lIns="0" tIns="0" rIns="0" bIns="0" rtlCol="0" anchor="ctr" anchorCtr="1">
            <a:noAutofit/>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p:nvPr>
        </p:nvSpPr>
        <p:spPr>
          <a:xfrm>
            <a:off x="612000" y="1371600"/>
            <a:ext cx="7920000" cy="4754563"/>
          </a:xfrm>
          <a:prstGeom prst="rect">
            <a:avLst/>
          </a:prstGeom>
        </p:spPr>
        <p:txBody>
          <a:bodyPr vert="horz" lIns="0" tIns="0" rIns="0" bIns="0" rtlCol="0">
            <a:normAutofit/>
          </a:bodyPr>
          <a:lstStyle/>
          <a:p>
            <a:pPr lvl="0"/>
            <a:r>
              <a:rPr lang="en-GB" noProof="0" smtClean="0"/>
              <a:t>Click to edit Master texts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endParaRPr lang="en-GB" noProof="0"/>
          </a:p>
        </p:txBody>
      </p:sp>
      <p:sp>
        <p:nvSpPr>
          <p:cNvPr id="5" name="Espace réservé du pied de page 4"/>
          <p:cNvSpPr>
            <a:spLocks noGrp="1"/>
          </p:cNvSpPr>
          <p:nvPr>
            <p:ph type="ftr" sz="quarter" idx="3"/>
          </p:nvPr>
        </p:nvSpPr>
        <p:spPr>
          <a:xfrm>
            <a:off x="1981200" y="6356350"/>
            <a:ext cx="6550800" cy="360000"/>
          </a:xfrm>
          <a:prstGeom prst="rect">
            <a:avLst/>
          </a:prstGeom>
        </p:spPr>
        <p:txBody>
          <a:bodyPr vert="horz" lIns="0" tIns="0" rIns="0" bIns="0" rtlCol="0" anchor="b"/>
          <a:lstStyle>
            <a:lvl1pPr algn="r">
              <a:defRPr sz="1200">
                <a:solidFill>
                  <a:schemeClr val="accent1"/>
                </a:solidFill>
              </a:defRPr>
            </a:lvl1pPr>
          </a:lstStyle>
          <a:p>
            <a:r>
              <a:rPr lang="en-GB" noProof="0" smtClean="0"/>
              <a:t>B Di Girolamo, Collaboration Board, Madrid,  13/11/2017</a:t>
            </a:r>
            <a:endParaRPr lang="en-GB" noProof="0"/>
          </a:p>
        </p:txBody>
      </p:sp>
      <p:sp>
        <p:nvSpPr>
          <p:cNvPr id="6" name="Espace réservé du numéro de diapositive 5"/>
          <p:cNvSpPr>
            <a:spLocks noGrp="1"/>
          </p:cNvSpPr>
          <p:nvPr>
            <p:ph type="sldNum" sz="quarter" idx="4"/>
          </p:nvPr>
        </p:nvSpPr>
        <p:spPr>
          <a:xfrm>
            <a:off x="8686800" y="6356350"/>
            <a:ext cx="360000" cy="36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7" r:id="rId6"/>
    <p:sldLayoutId id="2147483658" r:id="rId7"/>
  </p:sldLayoutIdLst>
  <p:hf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8.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9.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20.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2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png"/></Relationships>
</file>

<file path=ppt/slides/_rels/slide19.xml.rels><?xml version="1.0" encoding="UTF-8" standalone="yes"?>
<Relationships xmlns="http://schemas.openxmlformats.org/package/2006/relationships"><Relationship Id="rId3" Type="http://schemas.openxmlformats.org/officeDocument/2006/relationships/package" Target="../embeddings/Microsoft_Excel_Worksheet1.xlsx"/><Relationship Id="rId4" Type="http://schemas.openxmlformats.org/officeDocument/2006/relationships/image" Target="../media/image23.emf"/><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xml"/><Relationship Id="rId3"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package" Target="../embeddings/Microsoft_Excel_Worksheet2.xlsx"/><Relationship Id="rId4" Type="http://schemas.openxmlformats.org/officeDocument/2006/relationships/image" Target="../media/image24.emf"/><Relationship Id="rId1" Type="http://schemas.openxmlformats.org/officeDocument/2006/relationships/vmlDrawing" Target="../drawings/vmlDrawing2.vml"/><Relationship Id="rId2"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xml"/><Relationship Id="rId3" Type="http://schemas.openxmlformats.org/officeDocument/2006/relationships/image" Target="../media/image25.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26.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6.xml.rels><?xml version="1.0" encoding="UTF-8" standalone="yes"?>
<Relationships xmlns="http://schemas.openxmlformats.org/package/2006/relationships"><Relationship Id="rId11" Type="http://schemas.openxmlformats.org/officeDocument/2006/relationships/hyperlink" Target="http://www.iconarchive.com/show/flag-icons-by-gosquared/Japan-icon.html" TargetMode="External"/><Relationship Id="rId12" Type="http://schemas.openxmlformats.org/officeDocument/2006/relationships/image" Target="../media/image12.png"/><Relationship Id="rId13" Type="http://schemas.openxmlformats.org/officeDocument/2006/relationships/image" Target="../media/image13.gif"/><Relationship Id="rId1" Type="http://schemas.openxmlformats.org/officeDocument/2006/relationships/slideLayout" Target="../slideLayouts/slideLayout4.xml"/><Relationship Id="rId2" Type="http://schemas.openxmlformats.org/officeDocument/2006/relationships/notesSlide" Target="../notesSlides/notesSlide3.xml"/><Relationship Id="rId3" Type="http://schemas.openxmlformats.org/officeDocument/2006/relationships/image" Target="../media/image7.emf"/><Relationship Id="rId4" Type="http://schemas.openxmlformats.org/officeDocument/2006/relationships/hyperlink" Target="http://www.iconarchive.com/show/flag-icons-by-gosquared/United-States-icon.html" TargetMode="External"/><Relationship Id="rId5" Type="http://schemas.openxmlformats.org/officeDocument/2006/relationships/image" Target="../media/image8.png"/><Relationship Id="rId6" Type="http://schemas.openxmlformats.org/officeDocument/2006/relationships/image" Target="../media/image9.png"/><Relationship Id="rId7" Type="http://schemas.openxmlformats.org/officeDocument/2006/relationships/hyperlink" Target="http://www.iconarchive.com/show/flag-icons-by-gosquared/Spain-icon.html" TargetMode="External"/><Relationship Id="rId8" Type="http://schemas.openxmlformats.org/officeDocument/2006/relationships/image" Target="../media/image10.png"/><Relationship Id="rId9" Type="http://schemas.openxmlformats.org/officeDocument/2006/relationships/hyperlink" Target="http://www.iconarchive.com/show/flag-icons-by-gosquared/Italy-icon.html" TargetMode="External"/><Relationship Id="rId10" Type="http://schemas.openxmlformats.org/officeDocument/2006/relationships/image" Target="../media/image11.png"/></Relationships>
</file>

<file path=ppt/slides/_rels/slide7.xml.rels><?xml version="1.0" encoding="UTF-8" standalone="yes"?>
<Relationships xmlns="http://schemas.openxmlformats.org/package/2006/relationships"><Relationship Id="rId11" Type="http://schemas.openxmlformats.org/officeDocument/2006/relationships/hyperlink" Target="http://www.iconarchive.com/show/flag-icons-by-gosquared/France-icon.html" TargetMode="External"/><Relationship Id="rId12" Type="http://schemas.openxmlformats.org/officeDocument/2006/relationships/image" Target="../media/image16.png"/><Relationship Id="rId13" Type="http://schemas.openxmlformats.org/officeDocument/2006/relationships/image" Target="../media/image13.gif"/><Relationship Id="rId1" Type="http://schemas.openxmlformats.org/officeDocument/2006/relationships/slideLayout" Target="../slideLayouts/slideLayout4.xml"/><Relationship Id="rId2" Type="http://schemas.openxmlformats.org/officeDocument/2006/relationships/notesSlide" Target="../notesSlides/notesSlide4.xml"/><Relationship Id="rId3" Type="http://schemas.openxmlformats.org/officeDocument/2006/relationships/image" Target="../media/image14.emf"/><Relationship Id="rId4" Type="http://schemas.openxmlformats.org/officeDocument/2006/relationships/hyperlink" Target="http://www.iconarchive.com/show/flag-icons-by-gosquared/Italy-icon.html" TargetMode="External"/><Relationship Id="rId5" Type="http://schemas.openxmlformats.org/officeDocument/2006/relationships/image" Target="../media/image11.png"/><Relationship Id="rId6" Type="http://schemas.openxmlformats.org/officeDocument/2006/relationships/image" Target="../media/image9.png"/><Relationship Id="rId7" Type="http://schemas.openxmlformats.org/officeDocument/2006/relationships/hyperlink" Target="http://www.iconarchive.com/show/flag-icons-by-gosquared/United-Kingdom-icon.html" TargetMode="External"/><Relationship Id="rId8" Type="http://schemas.openxmlformats.org/officeDocument/2006/relationships/image" Target="../media/image15.png"/><Relationship Id="rId9" Type="http://schemas.openxmlformats.org/officeDocument/2006/relationships/hyperlink" Target="http://www.iconarchive.com/show/flag-icons-by-gosquared/United-States-icon.html" TargetMode="External"/><Relationship Id="rId10" Type="http://schemas.openxmlformats.org/officeDocument/2006/relationships/image" Target="../media/image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371600" y="2819400"/>
            <a:ext cx="5792688" cy="1800000"/>
          </a:xfrm>
        </p:spPr>
        <p:txBody>
          <a:bodyPr/>
          <a:lstStyle/>
          <a:p>
            <a:r>
              <a:rPr lang="en-US" dirty="0"/>
              <a:t>Overview of </a:t>
            </a:r>
            <a:r>
              <a:rPr lang="en-US" dirty="0" err="1"/>
              <a:t>HiLumi</a:t>
            </a:r>
            <a:r>
              <a:rPr lang="en-US" dirty="0"/>
              <a:t> collaborations and status of the options</a:t>
            </a:r>
            <a:endParaRPr lang="en-GB" dirty="0"/>
          </a:p>
        </p:txBody>
      </p:sp>
      <p:sp>
        <p:nvSpPr>
          <p:cNvPr id="3" name="Sous-titre 2"/>
          <p:cNvSpPr>
            <a:spLocks noGrp="1"/>
          </p:cNvSpPr>
          <p:nvPr>
            <p:ph type="subTitle" idx="1"/>
          </p:nvPr>
        </p:nvSpPr>
        <p:spPr/>
        <p:txBody>
          <a:bodyPr/>
          <a:lstStyle/>
          <a:p>
            <a:r>
              <a:rPr lang="en-GB" dirty="0" smtClean="0"/>
              <a:t>O. </a:t>
            </a:r>
            <a:r>
              <a:rPr lang="en-GB" dirty="0" err="1" smtClean="0"/>
              <a:t>Brüning</a:t>
            </a:r>
            <a:r>
              <a:rPr lang="en-GB" dirty="0" smtClean="0"/>
              <a:t>, </a:t>
            </a:r>
            <a:r>
              <a:rPr lang="en-GB" u="sng" dirty="0" smtClean="0"/>
              <a:t>B. Di </a:t>
            </a:r>
            <a:r>
              <a:rPr lang="en-GB" u="sng" dirty="0" err="1" smtClean="0"/>
              <a:t>Girolamo</a:t>
            </a:r>
            <a:r>
              <a:rPr lang="en-GB" dirty="0" smtClean="0"/>
              <a:t>, L. Rossi</a:t>
            </a:r>
            <a:endParaRPr lang="en-GB" dirty="0"/>
          </a:p>
        </p:txBody>
      </p:sp>
      <p:sp>
        <p:nvSpPr>
          <p:cNvPr id="4" name="Espace réservé du texte 3"/>
          <p:cNvSpPr>
            <a:spLocks noGrp="1"/>
          </p:cNvSpPr>
          <p:nvPr>
            <p:ph type="body" sz="quarter" idx="14"/>
          </p:nvPr>
        </p:nvSpPr>
        <p:spPr/>
        <p:txBody>
          <a:bodyPr>
            <a:normAutofit fontScale="85000" lnSpcReduction="10000"/>
          </a:bodyPr>
          <a:lstStyle/>
          <a:p>
            <a:r>
              <a:rPr lang="en-GB" dirty="0" smtClean="0"/>
              <a:t>HL-LHC Annual Meeting </a:t>
            </a:r>
            <a:r>
              <a:rPr lang="mr-IN" dirty="0" smtClean="0"/>
              <a:t>–</a:t>
            </a:r>
            <a:r>
              <a:rPr lang="en-GB" dirty="0" smtClean="0"/>
              <a:t> Collaboration Board </a:t>
            </a:r>
            <a:r>
              <a:rPr lang="mr-IN" dirty="0" smtClean="0"/>
              <a:t>–</a:t>
            </a:r>
            <a:r>
              <a:rPr lang="en-GB" dirty="0" smtClean="0"/>
              <a:t> Madrid </a:t>
            </a:r>
            <a:r>
              <a:rPr lang="mr-IN" dirty="0" smtClean="0"/>
              <a:t>–</a:t>
            </a:r>
            <a:r>
              <a:rPr lang="en-GB" dirty="0" smtClean="0"/>
              <a:t> 13 November 2017</a:t>
            </a:r>
            <a:endParaRPr lang="en-GB"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HL-LHC Collaboration Board: HLCB</a:t>
            </a:r>
          </a:p>
        </p:txBody>
      </p:sp>
      <p:sp>
        <p:nvSpPr>
          <p:cNvPr id="5" name="Slide Number Placeholder 4"/>
          <p:cNvSpPr>
            <a:spLocks noGrp="1"/>
          </p:cNvSpPr>
          <p:nvPr>
            <p:ph type="sldNum" sz="quarter" idx="12"/>
          </p:nvPr>
        </p:nvSpPr>
        <p:spPr/>
        <p:txBody>
          <a:bodyPr/>
          <a:lstStyle/>
          <a:p>
            <a:fld id="{BFDCA1C4-9514-7B4F-976F-D92F7E296653}" type="slidenum">
              <a:rPr lang="fr-FR" smtClean="0"/>
              <a:pPr/>
              <a:t>10</a:t>
            </a:fld>
            <a:endParaRPr lang="fr-FR"/>
          </a:p>
        </p:txBody>
      </p:sp>
      <p:sp>
        <p:nvSpPr>
          <p:cNvPr id="8" name="TextBox 7"/>
          <p:cNvSpPr txBox="1"/>
          <p:nvPr/>
        </p:nvSpPr>
        <p:spPr>
          <a:xfrm>
            <a:off x="12700" y="905930"/>
            <a:ext cx="9035876" cy="5693866"/>
          </a:xfrm>
          <a:prstGeom prst="rect">
            <a:avLst/>
          </a:prstGeom>
          <a:noFill/>
        </p:spPr>
        <p:txBody>
          <a:bodyPr wrap="square" rtlCol="0">
            <a:spAutoFit/>
          </a:bodyPr>
          <a:lstStyle/>
          <a:p>
            <a:r>
              <a:rPr lang="en-US" sz="2400" u="sng" dirty="0" smtClean="0"/>
              <a:t>Mandate: </a:t>
            </a:r>
          </a:p>
          <a:p>
            <a:r>
              <a:rPr lang="en-GB" sz="2000" dirty="0" smtClean="0"/>
              <a:t>The </a:t>
            </a:r>
            <a:r>
              <a:rPr lang="en-GB" sz="2000" dirty="0"/>
              <a:t>HL-LHC Collaboration Board [HLCB] is the official forum for information exchange and dialogue between the HL-LHC collaborators, the HL-LHC project management and the CERN management.</a:t>
            </a:r>
            <a:endParaRPr lang="en-US" sz="2000" dirty="0"/>
          </a:p>
          <a:p>
            <a:r>
              <a:rPr lang="en-GB" sz="2000" dirty="0"/>
              <a:t> </a:t>
            </a:r>
            <a:endParaRPr lang="en-US" sz="2000" dirty="0"/>
          </a:p>
          <a:p>
            <a:r>
              <a:rPr lang="en-GB" sz="2000" dirty="0"/>
              <a:t>The HL-LHC Project Leader will inform the HLCB regularly about the situation of the project, including technical and financial aspects and the overall project schedule, and will make proposals for in-kind contributions and collaboration topics. The HL-LHC collaboration partners will report via the HLCB to the HL-LHC project management and the other collaboration partners about delivery schedule and progress of technical implementations of their contributions or changes in the expected performance scope and reach of their contributions. When needed, the HLCB will discuss measures to cope with technical or financial shortfall, as well with delay of deliverables from the collaboration partners and give advice and recommendations to the project management for the resolution of such issues</a:t>
            </a:r>
            <a:r>
              <a:rPr lang="en-US" sz="2000" dirty="0"/>
              <a:t> </a:t>
            </a:r>
            <a:endParaRPr lang="en-US" sz="2000" dirty="0" smtClean="0"/>
          </a:p>
          <a:p>
            <a:r>
              <a:rPr lang="en-US" sz="2000" dirty="0">
                <a:sym typeface="Wingdings"/>
              </a:rPr>
              <a:t>	</a:t>
            </a:r>
            <a:r>
              <a:rPr lang="en-US" sz="2000" dirty="0" smtClean="0">
                <a:sym typeface="Wingdings"/>
              </a:rPr>
              <a:t>	 </a:t>
            </a:r>
            <a:r>
              <a:rPr lang="en-GB" sz="2000" dirty="0" smtClean="0"/>
              <a:t>The HLCB </a:t>
            </a:r>
            <a:r>
              <a:rPr lang="en-GB" sz="2000" dirty="0"/>
              <a:t>reports to the HL-LHC Project Leader</a:t>
            </a:r>
            <a:r>
              <a:rPr lang="en-GB" sz="2000" dirty="0" smtClean="0"/>
              <a:t>.</a:t>
            </a:r>
          </a:p>
          <a:p>
            <a:pPr lvl="2"/>
            <a:endParaRPr lang="en-US" sz="2000" dirty="0"/>
          </a:p>
        </p:txBody>
      </p:sp>
      <p:sp>
        <p:nvSpPr>
          <p:cNvPr id="6" name="Footer Placeholder 3"/>
          <p:cNvSpPr>
            <a:spLocks noGrp="1"/>
          </p:cNvSpPr>
          <p:nvPr>
            <p:ph type="ftr" sz="quarter" idx="11"/>
          </p:nvPr>
        </p:nvSpPr>
        <p:spPr>
          <a:xfrm>
            <a:off x="1905000" y="6453376"/>
            <a:ext cx="6627000" cy="360000"/>
          </a:xfrm>
        </p:spPr>
        <p:txBody>
          <a:bodyPr/>
          <a:lstStyle/>
          <a:p>
            <a:r>
              <a:rPr lang="en-US" noProof="0" dirty="0" smtClean="0"/>
              <a:t>O. Bruning, B. Di </a:t>
            </a:r>
            <a:r>
              <a:rPr lang="en-US" noProof="0" dirty="0" err="1" smtClean="0"/>
              <a:t>Girolamo</a:t>
            </a:r>
            <a:r>
              <a:rPr lang="en-US" noProof="0" dirty="0" smtClean="0"/>
              <a:t>, L. Rossi – </a:t>
            </a:r>
            <a:r>
              <a:rPr lang="en-US" dirty="0" smtClean="0"/>
              <a:t>HL-LHC Annual meeting in Madrid</a:t>
            </a:r>
            <a:r>
              <a:rPr lang="en-US" noProof="0" dirty="0" smtClean="0"/>
              <a:t> - 13 November 2017</a:t>
            </a:r>
            <a:endParaRPr lang="en-US" noProof="0" dirty="0"/>
          </a:p>
        </p:txBody>
      </p:sp>
    </p:spTree>
    <p:extLst>
      <p:ext uri="{BB962C8B-B14F-4D97-AF65-F5344CB8AC3E}">
        <p14:creationId xmlns:p14="http://schemas.microsoft.com/office/powerpoint/2010/main" val="199620643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HL-LHC Collaboration Board: HLCB</a:t>
            </a:r>
          </a:p>
        </p:txBody>
      </p:sp>
      <p:sp>
        <p:nvSpPr>
          <p:cNvPr id="5" name="Slide Number Placeholder 4"/>
          <p:cNvSpPr>
            <a:spLocks noGrp="1"/>
          </p:cNvSpPr>
          <p:nvPr>
            <p:ph type="sldNum" sz="quarter" idx="12"/>
          </p:nvPr>
        </p:nvSpPr>
        <p:spPr/>
        <p:txBody>
          <a:bodyPr/>
          <a:lstStyle/>
          <a:p>
            <a:fld id="{BFDCA1C4-9514-7B4F-976F-D92F7E296653}" type="slidenum">
              <a:rPr lang="fr-FR" smtClean="0"/>
              <a:pPr/>
              <a:t>11</a:t>
            </a:fld>
            <a:endParaRPr lang="fr-FR"/>
          </a:p>
        </p:txBody>
      </p:sp>
      <p:sp>
        <p:nvSpPr>
          <p:cNvPr id="7" name="TextBox 6"/>
          <p:cNvSpPr txBox="1"/>
          <p:nvPr/>
        </p:nvSpPr>
        <p:spPr>
          <a:xfrm>
            <a:off x="12700" y="664630"/>
            <a:ext cx="9035876" cy="5546775"/>
          </a:xfrm>
          <a:prstGeom prst="rect">
            <a:avLst/>
          </a:prstGeom>
          <a:noFill/>
        </p:spPr>
        <p:txBody>
          <a:bodyPr wrap="square" rtlCol="0">
            <a:spAutoFit/>
          </a:bodyPr>
          <a:lstStyle/>
          <a:p>
            <a:r>
              <a:rPr lang="en-US" sz="2000" u="sng" dirty="0" smtClean="0"/>
              <a:t>Organization: </a:t>
            </a:r>
            <a:endParaRPr lang="en-US" sz="2000" u="sng" dirty="0"/>
          </a:p>
          <a:p>
            <a:pPr>
              <a:lnSpc>
                <a:spcPct val="107000"/>
              </a:lnSpc>
              <a:spcAft>
                <a:spcPts val="800"/>
              </a:spcAft>
            </a:pPr>
            <a:r>
              <a:rPr lang="en-GB" dirty="0">
                <a:ea typeface="Calibri"/>
                <a:cs typeface="Times New Roman"/>
              </a:rPr>
              <a:t>'The chair of the Collaboration Board chairs the HLCB meetings and discussions between the HLCB members. The chair will also communicate any recommendations or advice from the HLCB to the HL-LHC project management’</a:t>
            </a:r>
            <a:endParaRPr lang="en-US" dirty="0">
              <a:ea typeface="Calibri"/>
              <a:cs typeface="Times New Roman"/>
            </a:endParaRPr>
          </a:p>
          <a:p>
            <a:r>
              <a:rPr lang="en-US" dirty="0" smtClean="0"/>
              <a:t>The chair is appointed for a 2 year mandate but can be re-elected.</a:t>
            </a:r>
          </a:p>
          <a:p>
            <a:endParaRPr lang="en-US" sz="2000" u="sng" dirty="0"/>
          </a:p>
          <a:p>
            <a:r>
              <a:rPr lang="en-US" sz="2000" u="sng" dirty="0" smtClean="0"/>
              <a:t>Composition: </a:t>
            </a:r>
            <a:endParaRPr lang="en-US" sz="2000" u="sng" dirty="0"/>
          </a:p>
          <a:p>
            <a:r>
              <a:rPr lang="en-GB" dirty="0"/>
              <a:t>HL-LHC Collaboration Board consists of one representative per collaborating institute of the HL-LHC project and ex-officio of the HL-LHC project management, i.e., HL PL, HL DPL and the HL Project Office Manager. The Director of the Accelerator and Technology Sector at CERN, or his/her representative, will also be ex-office member.</a:t>
            </a:r>
            <a:endParaRPr lang="en-US" dirty="0"/>
          </a:p>
          <a:p>
            <a:r>
              <a:rPr lang="en-GB" dirty="0"/>
              <a:t>'Collaboration partners include laboratories and institutes who have either signed directly a HL-LHC collaboration agreement or are part of an overreaching general collaboration agreement and provide either significant in-kind contributions or </a:t>
            </a:r>
            <a:r>
              <a:rPr lang="en-GB" dirty="0" smtClean="0"/>
              <a:t>studies </a:t>
            </a:r>
            <a:r>
              <a:rPr lang="en-GB" dirty="0"/>
              <a:t>and personnel for the HL-LHC project.'</a:t>
            </a:r>
            <a:endParaRPr lang="en-US" dirty="0"/>
          </a:p>
          <a:p>
            <a:pPr>
              <a:spcAft>
                <a:spcPts val="1200"/>
              </a:spcAft>
            </a:pPr>
            <a:r>
              <a:rPr lang="en-GB" dirty="0"/>
              <a:t>Institutes that have signed the framework agreement but not a Collaboration agreement with an explicit contribution to HL-LHC can be invited as </a:t>
            </a:r>
            <a:r>
              <a:rPr lang="en-GB" dirty="0" smtClean="0"/>
              <a:t>observers</a:t>
            </a:r>
            <a:r>
              <a:rPr lang="en-GB" sz="2000" dirty="0"/>
              <a:t>.</a:t>
            </a:r>
            <a:r>
              <a:rPr lang="en-US" sz="2000" dirty="0" smtClean="0"/>
              <a:t> </a:t>
            </a:r>
          </a:p>
          <a:p>
            <a:pPr marL="342900" indent="-342900">
              <a:buFont typeface="Wingdings" charset="0"/>
              <a:buChar char="è"/>
            </a:pPr>
            <a:r>
              <a:rPr lang="en-US" sz="2000" dirty="0" smtClean="0">
                <a:solidFill>
                  <a:srgbClr val="008000"/>
                </a:solidFill>
                <a:sym typeface="Wingdings"/>
              </a:rPr>
              <a:t>Each MoU signatory with explicit contribution has one representative</a:t>
            </a:r>
            <a:endParaRPr lang="en-US" sz="2000" dirty="0" smtClean="0">
              <a:solidFill>
                <a:srgbClr val="008000"/>
              </a:solidFill>
            </a:endParaRPr>
          </a:p>
        </p:txBody>
      </p:sp>
      <p:sp>
        <p:nvSpPr>
          <p:cNvPr id="6" name="Footer Placeholder 3"/>
          <p:cNvSpPr>
            <a:spLocks noGrp="1"/>
          </p:cNvSpPr>
          <p:nvPr>
            <p:ph type="ftr" sz="quarter" idx="11"/>
          </p:nvPr>
        </p:nvSpPr>
        <p:spPr>
          <a:xfrm>
            <a:off x="1905000" y="6453376"/>
            <a:ext cx="6627000" cy="360000"/>
          </a:xfrm>
        </p:spPr>
        <p:txBody>
          <a:bodyPr/>
          <a:lstStyle/>
          <a:p>
            <a:r>
              <a:rPr lang="en-US" noProof="0" dirty="0" smtClean="0"/>
              <a:t>O. Bruning, B. Di </a:t>
            </a:r>
            <a:r>
              <a:rPr lang="en-US" noProof="0" dirty="0" err="1" smtClean="0"/>
              <a:t>Girolamo</a:t>
            </a:r>
            <a:r>
              <a:rPr lang="en-US" noProof="0" dirty="0" smtClean="0"/>
              <a:t>, L. Rossi – </a:t>
            </a:r>
            <a:r>
              <a:rPr lang="en-US" dirty="0" smtClean="0"/>
              <a:t>HL-LHC Annual meeting in Madrid</a:t>
            </a:r>
            <a:r>
              <a:rPr lang="en-US" noProof="0" dirty="0" smtClean="0"/>
              <a:t> - 13 November 2017</a:t>
            </a:r>
            <a:endParaRPr lang="en-US" noProof="0" dirty="0"/>
          </a:p>
        </p:txBody>
      </p:sp>
    </p:spTree>
    <p:extLst>
      <p:ext uri="{BB962C8B-B14F-4D97-AF65-F5344CB8AC3E}">
        <p14:creationId xmlns:p14="http://schemas.microsoft.com/office/powerpoint/2010/main" val="10458638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HL-LHC Collaboration Board</a:t>
            </a:r>
          </a:p>
        </p:txBody>
      </p:sp>
      <p:sp>
        <p:nvSpPr>
          <p:cNvPr id="5" name="Slide Number Placeholder 4"/>
          <p:cNvSpPr>
            <a:spLocks noGrp="1"/>
          </p:cNvSpPr>
          <p:nvPr>
            <p:ph type="sldNum" sz="quarter" idx="12"/>
          </p:nvPr>
        </p:nvSpPr>
        <p:spPr/>
        <p:txBody>
          <a:bodyPr/>
          <a:lstStyle/>
          <a:p>
            <a:fld id="{BFDCA1C4-9514-7B4F-976F-D92F7E296653}" type="slidenum">
              <a:rPr lang="fr-FR" smtClean="0"/>
              <a:pPr/>
              <a:t>12</a:t>
            </a:fld>
            <a:endParaRPr lang="fr-FR"/>
          </a:p>
        </p:txBody>
      </p:sp>
      <p:grpSp>
        <p:nvGrpSpPr>
          <p:cNvPr id="8" name="Group 23"/>
          <p:cNvGrpSpPr>
            <a:grpSpLocks/>
          </p:cNvGrpSpPr>
          <p:nvPr/>
        </p:nvGrpSpPr>
        <p:grpSpPr bwMode="auto">
          <a:xfrm>
            <a:off x="156489" y="1052736"/>
            <a:ext cx="2903343" cy="492125"/>
            <a:chOff x="288" y="720"/>
            <a:chExt cx="1466" cy="310"/>
          </a:xfrm>
        </p:grpSpPr>
        <p:sp>
          <p:nvSpPr>
            <p:cNvPr id="9" name="Rectangle 3"/>
            <p:cNvSpPr>
              <a:spLocks noChangeArrowheads="1"/>
            </p:cNvSpPr>
            <p:nvPr/>
          </p:nvSpPr>
          <p:spPr bwMode="auto">
            <a:xfrm>
              <a:off x="288" y="816"/>
              <a:ext cx="337" cy="143"/>
            </a:xfrm>
            <a:prstGeom prst="rect">
              <a:avLst/>
            </a:prstGeom>
            <a:solidFill>
              <a:srgbClr val="00CC00"/>
            </a:solidFill>
            <a:ln w="25400">
              <a:solidFill>
                <a:srgbClr val="3366FF"/>
              </a:solidFill>
              <a:miter lim="800000"/>
              <a:headEnd/>
              <a:tailEnd/>
            </a:ln>
          </p:spPr>
          <p:txBody>
            <a:bodyPr wrap="none" lIns="91369" tIns="45685" rIns="91369" bIns="45685" anchor="ctr"/>
            <a:lstStyle/>
            <a:p>
              <a:pPr algn="l" eaLnBrk="1" hangingPunct="1"/>
              <a:endParaRPr lang="en-GB">
                <a:solidFill>
                  <a:srgbClr val="000000"/>
                </a:solidFill>
              </a:endParaRPr>
            </a:p>
          </p:txBody>
        </p:sp>
        <p:sp>
          <p:nvSpPr>
            <p:cNvPr id="10" name="Text Box 7"/>
            <p:cNvSpPr txBox="1">
              <a:spLocks noChangeArrowheads="1"/>
            </p:cNvSpPr>
            <p:nvPr/>
          </p:nvSpPr>
          <p:spPr bwMode="auto">
            <a:xfrm>
              <a:off x="666" y="720"/>
              <a:ext cx="1088" cy="3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91369" tIns="45685" rIns="91369" bIns="45685">
              <a:spAutoFit/>
            </a:bodyPr>
            <a:lstStyle>
              <a:lvl1pPr>
                <a:defRPr sz="2400">
                  <a:solidFill>
                    <a:schemeClr val="accent2"/>
                  </a:solidFill>
                  <a:latin typeface="Times New Roman" charset="0"/>
                  <a:ea typeface="ＭＳ Ｐゴシック" charset="0"/>
                  <a:cs typeface="ＭＳ Ｐゴシック" charset="0"/>
                </a:defRPr>
              </a:lvl1pPr>
              <a:lvl2pPr marL="37931725" indent="-37474525">
                <a:defRPr sz="2400">
                  <a:solidFill>
                    <a:schemeClr val="accent2"/>
                  </a:solidFill>
                  <a:latin typeface="Times New Roman" charset="0"/>
                  <a:ea typeface="ＭＳ Ｐゴシック" charset="0"/>
                </a:defRPr>
              </a:lvl2pPr>
              <a:lvl3pPr>
                <a:defRPr sz="2400">
                  <a:solidFill>
                    <a:schemeClr val="accent2"/>
                  </a:solidFill>
                  <a:latin typeface="Times New Roman" charset="0"/>
                  <a:ea typeface="ＭＳ Ｐゴシック" charset="0"/>
                </a:defRPr>
              </a:lvl3pPr>
              <a:lvl4pPr>
                <a:defRPr sz="2400">
                  <a:solidFill>
                    <a:schemeClr val="accent2"/>
                  </a:solidFill>
                  <a:latin typeface="Times New Roman" charset="0"/>
                  <a:ea typeface="ＭＳ Ｐゴシック" charset="0"/>
                </a:defRPr>
              </a:lvl4pPr>
              <a:lvl5pPr>
                <a:defRPr sz="2400">
                  <a:solidFill>
                    <a:schemeClr val="accent2"/>
                  </a:solidFill>
                  <a:latin typeface="Times New Roman" charset="0"/>
                  <a:ea typeface="ＭＳ Ｐゴシック" charset="0"/>
                </a:defRPr>
              </a:lvl5pPr>
              <a:lvl6pPr marL="457200" eaLnBrk="0" fontAlgn="base" hangingPunct="0">
                <a:spcBef>
                  <a:spcPct val="0"/>
                </a:spcBef>
                <a:spcAft>
                  <a:spcPct val="0"/>
                </a:spcAft>
                <a:defRPr sz="2400">
                  <a:solidFill>
                    <a:schemeClr val="accent2"/>
                  </a:solidFill>
                  <a:latin typeface="Times New Roman" charset="0"/>
                  <a:ea typeface="ＭＳ Ｐゴシック" charset="0"/>
                </a:defRPr>
              </a:lvl6pPr>
              <a:lvl7pPr marL="914400" eaLnBrk="0" fontAlgn="base" hangingPunct="0">
                <a:spcBef>
                  <a:spcPct val="0"/>
                </a:spcBef>
                <a:spcAft>
                  <a:spcPct val="0"/>
                </a:spcAft>
                <a:defRPr sz="2400">
                  <a:solidFill>
                    <a:schemeClr val="accent2"/>
                  </a:solidFill>
                  <a:latin typeface="Times New Roman" charset="0"/>
                  <a:ea typeface="ＭＳ Ｐゴシック" charset="0"/>
                </a:defRPr>
              </a:lvl7pPr>
              <a:lvl8pPr marL="1371600" eaLnBrk="0" fontAlgn="base" hangingPunct="0">
                <a:spcBef>
                  <a:spcPct val="0"/>
                </a:spcBef>
                <a:spcAft>
                  <a:spcPct val="0"/>
                </a:spcAft>
                <a:defRPr sz="2400">
                  <a:solidFill>
                    <a:schemeClr val="accent2"/>
                  </a:solidFill>
                  <a:latin typeface="Times New Roman" charset="0"/>
                  <a:ea typeface="ＭＳ Ｐゴシック" charset="0"/>
                </a:defRPr>
              </a:lvl8pPr>
              <a:lvl9pPr marL="1828800" eaLnBrk="0" fontAlgn="base" hangingPunct="0">
                <a:spcBef>
                  <a:spcPct val="0"/>
                </a:spcBef>
                <a:spcAft>
                  <a:spcPct val="0"/>
                </a:spcAft>
                <a:defRPr sz="2400">
                  <a:solidFill>
                    <a:schemeClr val="accent2"/>
                  </a:solidFill>
                  <a:latin typeface="Times New Roman" charset="0"/>
                  <a:ea typeface="ＭＳ Ｐゴシック" charset="0"/>
                </a:defRPr>
              </a:lvl9pPr>
            </a:lstStyle>
            <a:p>
              <a:pPr algn="l" eaLnBrk="1" hangingPunct="1"/>
              <a:r>
                <a:rPr lang="en-US" sz="2600" dirty="0" smtClean="0">
                  <a:solidFill>
                    <a:srgbClr val="3333CC"/>
                  </a:solidFill>
                  <a:sym typeface="Wingdings" charset="0"/>
                </a:rPr>
                <a:t>Members</a:t>
              </a:r>
              <a:endParaRPr lang="en-US" sz="2600" dirty="0">
                <a:solidFill>
                  <a:schemeClr val="tx1"/>
                </a:solidFill>
                <a:sym typeface="Wingdings" charset="0"/>
              </a:endParaRPr>
            </a:p>
          </p:txBody>
        </p:sp>
      </p:grpSp>
      <p:grpSp>
        <p:nvGrpSpPr>
          <p:cNvPr id="11" name="Group 23"/>
          <p:cNvGrpSpPr>
            <a:grpSpLocks/>
          </p:cNvGrpSpPr>
          <p:nvPr/>
        </p:nvGrpSpPr>
        <p:grpSpPr bwMode="auto">
          <a:xfrm>
            <a:off x="4716016" y="1085202"/>
            <a:ext cx="2808293" cy="492126"/>
            <a:chOff x="288" y="720"/>
            <a:chExt cx="1769" cy="310"/>
          </a:xfrm>
        </p:grpSpPr>
        <p:sp>
          <p:nvSpPr>
            <p:cNvPr id="12" name="Rectangle 3"/>
            <p:cNvSpPr>
              <a:spLocks noChangeArrowheads="1"/>
            </p:cNvSpPr>
            <p:nvPr/>
          </p:nvSpPr>
          <p:spPr bwMode="auto">
            <a:xfrm>
              <a:off x="288" y="816"/>
              <a:ext cx="337" cy="143"/>
            </a:xfrm>
            <a:prstGeom prst="rect">
              <a:avLst/>
            </a:prstGeom>
            <a:solidFill>
              <a:srgbClr val="00CC00"/>
            </a:solidFill>
            <a:ln w="25400">
              <a:solidFill>
                <a:srgbClr val="3366FF"/>
              </a:solidFill>
              <a:miter lim="800000"/>
              <a:headEnd/>
              <a:tailEnd/>
            </a:ln>
          </p:spPr>
          <p:txBody>
            <a:bodyPr wrap="none" lIns="91369" tIns="45685" rIns="91369" bIns="45685" anchor="ctr"/>
            <a:lstStyle/>
            <a:p>
              <a:pPr algn="l" eaLnBrk="1" hangingPunct="1"/>
              <a:endParaRPr lang="en-GB">
                <a:solidFill>
                  <a:srgbClr val="000000"/>
                </a:solidFill>
              </a:endParaRPr>
            </a:p>
          </p:txBody>
        </p:sp>
        <p:sp>
          <p:nvSpPr>
            <p:cNvPr id="13" name="Text Box 7"/>
            <p:cNvSpPr txBox="1">
              <a:spLocks noChangeArrowheads="1"/>
            </p:cNvSpPr>
            <p:nvPr/>
          </p:nvSpPr>
          <p:spPr bwMode="auto">
            <a:xfrm>
              <a:off x="666" y="720"/>
              <a:ext cx="1391" cy="3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91369" tIns="45685" rIns="91369" bIns="45685">
              <a:spAutoFit/>
            </a:bodyPr>
            <a:lstStyle>
              <a:lvl1pPr>
                <a:defRPr sz="2400">
                  <a:solidFill>
                    <a:schemeClr val="accent2"/>
                  </a:solidFill>
                  <a:latin typeface="Times New Roman" charset="0"/>
                  <a:ea typeface="ＭＳ Ｐゴシック" charset="0"/>
                  <a:cs typeface="ＭＳ Ｐゴシック" charset="0"/>
                </a:defRPr>
              </a:lvl1pPr>
              <a:lvl2pPr marL="37931725" indent="-37474525">
                <a:defRPr sz="2400">
                  <a:solidFill>
                    <a:schemeClr val="accent2"/>
                  </a:solidFill>
                  <a:latin typeface="Times New Roman" charset="0"/>
                  <a:ea typeface="ＭＳ Ｐゴシック" charset="0"/>
                </a:defRPr>
              </a:lvl2pPr>
              <a:lvl3pPr>
                <a:defRPr sz="2400">
                  <a:solidFill>
                    <a:schemeClr val="accent2"/>
                  </a:solidFill>
                  <a:latin typeface="Times New Roman" charset="0"/>
                  <a:ea typeface="ＭＳ Ｐゴシック" charset="0"/>
                </a:defRPr>
              </a:lvl3pPr>
              <a:lvl4pPr>
                <a:defRPr sz="2400">
                  <a:solidFill>
                    <a:schemeClr val="accent2"/>
                  </a:solidFill>
                  <a:latin typeface="Times New Roman" charset="0"/>
                  <a:ea typeface="ＭＳ Ｐゴシック" charset="0"/>
                </a:defRPr>
              </a:lvl4pPr>
              <a:lvl5pPr>
                <a:defRPr sz="2400">
                  <a:solidFill>
                    <a:schemeClr val="accent2"/>
                  </a:solidFill>
                  <a:latin typeface="Times New Roman" charset="0"/>
                  <a:ea typeface="ＭＳ Ｐゴシック" charset="0"/>
                </a:defRPr>
              </a:lvl5pPr>
              <a:lvl6pPr marL="457200" eaLnBrk="0" fontAlgn="base" hangingPunct="0">
                <a:spcBef>
                  <a:spcPct val="0"/>
                </a:spcBef>
                <a:spcAft>
                  <a:spcPct val="0"/>
                </a:spcAft>
                <a:defRPr sz="2400">
                  <a:solidFill>
                    <a:schemeClr val="accent2"/>
                  </a:solidFill>
                  <a:latin typeface="Times New Roman" charset="0"/>
                  <a:ea typeface="ＭＳ Ｐゴシック" charset="0"/>
                </a:defRPr>
              </a:lvl6pPr>
              <a:lvl7pPr marL="914400" eaLnBrk="0" fontAlgn="base" hangingPunct="0">
                <a:spcBef>
                  <a:spcPct val="0"/>
                </a:spcBef>
                <a:spcAft>
                  <a:spcPct val="0"/>
                </a:spcAft>
                <a:defRPr sz="2400">
                  <a:solidFill>
                    <a:schemeClr val="accent2"/>
                  </a:solidFill>
                  <a:latin typeface="Times New Roman" charset="0"/>
                  <a:ea typeface="ＭＳ Ｐゴシック" charset="0"/>
                </a:defRPr>
              </a:lvl7pPr>
              <a:lvl8pPr marL="1371600" eaLnBrk="0" fontAlgn="base" hangingPunct="0">
                <a:spcBef>
                  <a:spcPct val="0"/>
                </a:spcBef>
                <a:spcAft>
                  <a:spcPct val="0"/>
                </a:spcAft>
                <a:defRPr sz="2400">
                  <a:solidFill>
                    <a:schemeClr val="accent2"/>
                  </a:solidFill>
                  <a:latin typeface="Times New Roman" charset="0"/>
                  <a:ea typeface="ＭＳ Ｐゴシック" charset="0"/>
                </a:defRPr>
              </a:lvl8pPr>
              <a:lvl9pPr marL="1828800" eaLnBrk="0" fontAlgn="base" hangingPunct="0">
                <a:spcBef>
                  <a:spcPct val="0"/>
                </a:spcBef>
                <a:spcAft>
                  <a:spcPct val="0"/>
                </a:spcAft>
                <a:defRPr sz="2400">
                  <a:solidFill>
                    <a:schemeClr val="accent2"/>
                  </a:solidFill>
                  <a:latin typeface="Times New Roman" charset="0"/>
                  <a:ea typeface="ＭＳ Ｐゴシック" charset="0"/>
                </a:defRPr>
              </a:lvl9pPr>
            </a:lstStyle>
            <a:p>
              <a:pPr algn="l" eaLnBrk="1" hangingPunct="1"/>
              <a:r>
                <a:rPr lang="en-US" sz="2600" dirty="0" smtClean="0">
                  <a:solidFill>
                    <a:srgbClr val="3333CC"/>
                  </a:solidFill>
                  <a:sym typeface="Wingdings" charset="0"/>
                </a:rPr>
                <a:t>Observers </a:t>
              </a:r>
            </a:p>
          </p:txBody>
        </p:sp>
      </p:grpSp>
      <p:graphicFrame>
        <p:nvGraphicFramePr>
          <p:cNvPr id="3" name="Table 2"/>
          <p:cNvGraphicFramePr>
            <a:graphicFrameLocks noGrp="1"/>
          </p:cNvGraphicFramePr>
          <p:nvPr>
            <p:extLst/>
          </p:nvPr>
        </p:nvGraphicFramePr>
        <p:xfrm>
          <a:off x="241300" y="1636431"/>
          <a:ext cx="4330700" cy="4267200"/>
        </p:xfrm>
        <a:graphic>
          <a:graphicData uri="http://schemas.openxmlformats.org/drawingml/2006/table">
            <a:tbl>
              <a:tblPr firstRow="1" firstCol="1" bandRow="1">
                <a:tableStyleId>{5C22544A-7EE6-4342-B048-85BDC9FD1C3A}</a:tableStyleId>
              </a:tblPr>
              <a:tblGrid>
                <a:gridCol w="2324100"/>
                <a:gridCol w="2006600"/>
              </a:tblGrid>
              <a:tr h="203200">
                <a:tc>
                  <a:txBody>
                    <a:bodyPr/>
                    <a:lstStyle/>
                    <a:p>
                      <a:pPr algn="ctr">
                        <a:spcAft>
                          <a:spcPts val="0"/>
                        </a:spcAft>
                      </a:pPr>
                      <a:r>
                        <a:rPr lang="en-US" sz="1000">
                          <a:effectLst/>
                        </a:rPr>
                        <a:t>Name</a:t>
                      </a:r>
                      <a:endParaRPr lang="en-GB" sz="1200">
                        <a:effectLst/>
                        <a:latin typeface="Cambria" charset="0"/>
                        <a:ea typeface="ＭＳ 明朝" charset="-128"/>
                        <a:cs typeface="Times New Roman" charset="0"/>
                      </a:endParaRPr>
                    </a:p>
                  </a:txBody>
                  <a:tcPr marL="68580" marR="68580" marT="0" marB="0" anchor="ctr"/>
                </a:tc>
                <a:tc>
                  <a:txBody>
                    <a:bodyPr/>
                    <a:lstStyle/>
                    <a:p>
                      <a:pPr algn="ctr">
                        <a:spcAft>
                          <a:spcPts val="0"/>
                        </a:spcAft>
                      </a:pPr>
                      <a:r>
                        <a:rPr lang="en-US" sz="1000">
                          <a:effectLst/>
                        </a:rPr>
                        <a:t>Institute/University</a:t>
                      </a:r>
                      <a:endParaRPr lang="en-GB" sz="1200">
                        <a:effectLst/>
                        <a:latin typeface="Cambria" charset="0"/>
                        <a:ea typeface="ＭＳ 明朝" charset="-128"/>
                        <a:cs typeface="Times New Roman" charset="0"/>
                      </a:endParaRPr>
                    </a:p>
                  </a:txBody>
                  <a:tcPr marL="68580" marR="68580" marT="0" marB="0" anchor="ctr"/>
                </a:tc>
              </a:tr>
              <a:tr h="203200">
                <a:tc>
                  <a:txBody>
                    <a:bodyPr/>
                    <a:lstStyle/>
                    <a:p>
                      <a:pPr>
                        <a:spcAft>
                          <a:spcPts val="0"/>
                        </a:spcAft>
                      </a:pPr>
                      <a:r>
                        <a:rPr lang="en-US" sz="1000">
                          <a:effectLst/>
                        </a:rPr>
                        <a:t>APOLLINARI, Giorgio</a:t>
                      </a:r>
                      <a:endParaRPr lang="en-GB" sz="1200">
                        <a:effectLst/>
                        <a:latin typeface="Cambria" charset="0"/>
                        <a:ea typeface="ＭＳ 明朝" charset="-128"/>
                        <a:cs typeface="Times New Roman" charset="0"/>
                      </a:endParaRPr>
                    </a:p>
                  </a:txBody>
                  <a:tcPr marL="68580" marR="68580" marT="0" marB="0" anchor="ctr"/>
                </a:tc>
                <a:tc>
                  <a:txBody>
                    <a:bodyPr/>
                    <a:lstStyle/>
                    <a:p>
                      <a:pPr algn="ctr">
                        <a:spcAft>
                          <a:spcPts val="0"/>
                        </a:spcAft>
                      </a:pPr>
                      <a:r>
                        <a:rPr lang="en-US" sz="1000">
                          <a:effectLst/>
                        </a:rPr>
                        <a:t>FNAL/LARP</a:t>
                      </a:r>
                      <a:endParaRPr lang="en-GB" sz="1200">
                        <a:effectLst/>
                        <a:latin typeface="Cambria" charset="0"/>
                        <a:ea typeface="ＭＳ 明朝" charset="-128"/>
                        <a:cs typeface="Times New Roman" charset="0"/>
                      </a:endParaRPr>
                    </a:p>
                  </a:txBody>
                  <a:tcPr marL="68580" marR="68580" marT="0" marB="0" anchor="ctr"/>
                </a:tc>
              </a:tr>
              <a:tr h="203200">
                <a:tc>
                  <a:txBody>
                    <a:bodyPr/>
                    <a:lstStyle/>
                    <a:p>
                      <a:pPr>
                        <a:spcAft>
                          <a:spcPts val="0"/>
                        </a:spcAft>
                      </a:pPr>
                      <a:r>
                        <a:rPr lang="en-US" sz="1000">
                          <a:effectLst/>
                        </a:rPr>
                        <a:t>APPLEBY, Rob</a:t>
                      </a:r>
                      <a:endParaRPr lang="en-GB" sz="1200">
                        <a:effectLst/>
                        <a:latin typeface="Cambria" charset="0"/>
                        <a:ea typeface="ＭＳ 明朝" charset="-128"/>
                        <a:cs typeface="Times New Roman" charset="0"/>
                      </a:endParaRPr>
                    </a:p>
                  </a:txBody>
                  <a:tcPr marL="68580" marR="68580" marT="0" marB="0" anchor="ctr"/>
                </a:tc>
                <a:tc>
                  <a:txBody>
                    <a:bodyPr/>
                    <a:lstStyle/>
                    <a:p>
                      <a:pPr algn="ctr">
                        <a:spcAft>
                          <a:spcPts val="0"/>
                        </a:spcAft>
                      </a:pPr>
                      <a:r>
                        <a:rPr lang="en-US" sz="1000">
                          <a:effectLst/>
                        </a:rPr>
                        <a:t>University of Manchester</a:t>
                      </a:r>
                      <a:endParaRPr lang="en-GB" sz="1200">
                        <a:effectLst/>
                        <a:latin typeface="Cambria" charset="0"/>
                        <a:ea typeface="ＭＳ 明朝" charset="-128"/>
                        <a:cs typeface="Times New Roman" charset="0"/>
                      </a:endParaRPr>
                    </a:p>
                  </a:txBody>
                  <a:tcPr marL="68580" marR="68580" marT="0" marB="0" anchor="ctr"/>
                </a:tc>
              </a:tr>
              <a:tr h="203200">
                <a:tc>
                  <a:txBody>
                    <a:bodyPr/>
                    <a:lstStyle/>
                    <a:p>
                      <a:pPr>
                        <a:spcAft>
                          <a:spcPts val="0"/>
                        </a:spcAft>
                      </a:pPr>
                      <a:r>
                        <a:rPr lang="en-US" sz="1000">
                          <a:effectLst/>
                        </a:rPr>
                        <a:t>BORDRY, Frederick</a:t>
                      </a:r>
                      <a:endParaRPr lang="en-GB" sz="1200">
                        <a:effectLst/>
                        <a:latin typeface="Cambria" charset="0"/>
                        <a:ea typeface="ＭＳ 明朝" charset="-128"/>
                        <a:cs typeface="Times New Roman" charset="0"/>
                      </a:endParaRPr>
                    </a:p>
                  </a:txBody>
                  <a:tcPr marL="68580" marR="68580" marT="0" marB="0" anchor="ctr"/>
                </a:tc>
                <a:tc>
                  <a:txBody>
                    <a:bodyPr/>
                    <a:lstStyle/>
                    <a:p>
                      <a:pPr algn="ctr">
                        <a:spcAft>
                          <a:spcPts val="0"/>
                        </a:spcAft>
                      </a:pPr>
                      <a:r>
                        <a:rPr lang="en-US" sz="1000">
                          <a:effectLst/>
                        </a:rPr>
                        <a:t>CERN</a:t>
                      </a:r>
                      <a:endParaRPr lang="en-GB" sz="1200">
                        <a:effectLst/>
                        <a:latin typeface="Cambria" charset="0"/>
                        <a:ea typeface="ＭＳ 明朝" charset="-128"/>
                        <a:cs typeface="Times New Roman" charset="0"/>
                      </a:endParaRPr>
                    </a:p>
                  </a:txBody>
                  <a:tcPr marL="68580" marR="68580" marT="0" marB="0" anchor="ctr"/>
                </a:tc>
              </a:tr>
              <a:tr h="203200">
                <a:tc>
                  <a:txBody>
                    <a:bodyPr/>
                    <a:lstStyle/>
                    <a:p>
                      <a:pPr>
                        <a:spcAft>
                          <a:spcPts val="0"/>
                        </a:spcAft>
                      </a:pPr>
                      <a:r>
                        <a:rPr lang="en-US" sz="1000">
                          <a:effectLst/>
                        </a:rPr>
                        <a:t>BRUNING, Oliver</a:t>
                      </a:r>
                      <a:endParaRPr lang="en-GB" sz="1200">
                        <a:effectLst/>
                        <a:latin typeface="Cambria" charset="0"/>
                        <a:ea typeface="ＭＳ 明朝" charset="-128"/>
                        <a:cs typeface="Times New Roman" charset="0"/>
                      </a:endParaRPr>
                    </a:p>
                  </a:txBody>
                  <a:tcPr marL="68580" marR="68580" marT="0" marB="0" anchor="ctr"/>
                </a:tc>
                <a:tc>
                  <a:txBody>
                    <a:bodyPr/>
                    <a:lstStyle/>
                    <a:p>
                      <a:pPr algn="ctr">
                        <a:spcAft>
                          <a:spcPts val="0"/>
                        </a:spcAft>
                      </a:pPr>
                      <a:r>
                        <a:rPr lang="en-US" sz="1000">
                          <a:effectLst/>
                        </a:rPr>
                        <a:t>CERN</a:t>
                      </a:r>
                      <a:endParaRPr lang="en-GB" sz="1200">
                        <a:effectLst/>
                        <a:latin typeface="Cambria" charset="0"/>
                        <a:ea typeface="ＭＳ 明朝" charset="-128"/>
                        <a:cs typeface="Times New Roman" charset="0"/>
                      </a:endParaRPr>
                    </a:p>
                  </a:txBody>
                  <a:tcPr marL="68580" marR="68580" marT="0" marB="0" anchor="ctr"/>
                </a:tc>
              </a:tr>
              <a:tr h="203200">
                <a:tc>
                  <a:txBody>
                    <a:bodyPr/>
                    <a:lstStyle/>
                    <a:p>
                      <a:pPr>
                        <a:spcAft>
                          <a:spcPts val="0"/>
                        </a:spcAft>
                      </a:pPr>
                      <a:r>
                        <a:rPr lang="en-US" sz="1000">
                          <a:effectLst/>
                        </a:rPr>
                        <a:t>BURT, Graeme</a:t>
                      </a:r>
                      <a:endParaRPr lang="en-GB" sz="1200">
                        <a:effectLst/>
                        <a:latin typeface="Cambria" charset="0"/>
                        <a:ea typeface="ＭＳ 明朝" charset="-128"/>
                        <a:cs typeface="Times New Roman" charset="0"/>
                      </a:endParaRPr>
                    </a:p>
                  </a:txBody>
                  <a:tcPr marL="68580" marR="68580" marT="0" marB="0" anchor="ctr"/>
                </a:tc>
                <a:tc>
                  <a:txBody>
                    <a:bodyPr/>
                    <a:lstStyle/>
                    <a:p>
                      <a:pPr algn="ctr">
                        <a:spcAft>
                          <a:spcPts val="0"/>
                        </a:spcAft>
                      </a:pPr>
                      <a:r>
                        <a:rPr lang="en-US" sz="1000">
                          <a:effectLst/>
                        </a:rPr>
                        <a:t>University of Lancaster</a:t>
                      </a:r>
                      <a:endParaRPr lang="en-GB" sz="1200">
                        <a:effectLst/>
                        <a:latin typeface="Cambria" charset="0"/>
                        <a:ea typeface="ＭＳ 明朝" charset="-128"/>
                        <a:cs typeface="Times New Roman" charset="0"/>
                      </a:endParaRPr>
                    </a:p>
                  </a:txBody>
                  <a:tcPr marL="68580" marR="68580" marT="0" marB="0" anchor="ctr"/>
                </a:tc>
              </a:tr>
              <a:tr h="203200">
                <a:tc>
                  <a:txBody>
                    <a:bodyPr/>
                    <a:lstStyle/>
                    <a:p>
                      <a:pPr>
                        <a:spcAft>
                          <a:spcPts val="0"/>
                        </a:spcAft>
                      </a:pPr>
                      <a:r>
                        <a:rPr lang="en-US" sz="1000">
                          <a:effectLst/>
                        </a:rPr>
                        <a:t>EKELOF, Tord</a:t>
                      </a:r>
                      <a:endParaRPr lang="en-GB" sz="1200">
                        <a:effectLst/>
                        <a:latin typeface="Cambria" charset="0"/>
                        <a:ea typeface="ＭＳ 明朝" charset="-128"/>
                        <a:cs typeface="Times New Roman" charset="0"/>
                      </a:endParaRPr>
                    </a:p>
                  </a:txBody>
                  <a:tcPr marL="68580" marR="68580" marT="0" marB="0" anchor="ctr"/>
                </a:tc>
                <a:tc>
                  <a:txBody>
                    <a:bodyPr/>
                    <a:lstStyle/>
                    <a:p>
                      <a:pPr algn="ctr">
                        <a:spcAft>
                          <a:spcPts val="0"/>
                        </a:spcAft>
                      </a:pPr>
                      <a:r>
                        <a:rPr lang="en-US" sz="1000">
                          <a:effectLst/>
                        </a:rPr>
                        <a:t>University of Uppsala</a:t>
                      </a:r>
                      <a:endParaRPr lang="en-GB" sz="1200">
                        <a:effectLst/>
                        <a:latin typeface="Cambria" charset="0"/>
                        <a:ea typeface="ＭＳ 明朝" charset="-128"/>
                        <a:cs typeface="Times New Roman" charset="0"/>
                      </a:endParaRPr>
                    </a:p>
                  </a:txBody>
                  <a:tcPr marL="68580" marR="68580" marT="0" marB="0" anchor="ctr"/>
                </a:tc>
              </a:tr>
              <a:tr h="203200">
                <a:tc>
                  <a:txBody>
                    <a:bodyPr/>
                    <a:lstStyle/>
                    <a:p>
                      <a:pPr>
                        <a:spcAft>
                          <a:spcPts val="0"/>
                        </a:spcAft>
                      </a:pPr>
                      <a:r>
                        <a:rPr lang="en-US" sz="1000">
                          <a:effectLst/>
                        </a:rPr>
                        <a:t>FABBRICATORE, Pasquale</a:t>
                      </a:r>
                      <a:endParaRPr lang="en-GB" sz="1200">
                        <a:effectLst/>
                        <a:latin typeface="Cambria" charset="0"/>
                        <a:ea typeface="ＭＳ 明朝" charset="-128"/>
                        <a:cs typeface="Times New Roman" charset="0"/>
                      </a:endParaRPr>
                    </a:p>
                  </a:txBody>
                  <a:tcPr marL="68580" marR="68580" marT="0" marB="0" anchor="ctr"/>
                </a:tc>
                <a:tc>
                  <a:txBody>
                    <a:bodyPr/>
                    <a:lstStyle/>
                    <a:p>
                      <a:pPr algn="ctr">
                        <a:spcAft>
                          <a:spcPts val="0"/>
                        </a:spcAft>
                      </a:pPr>
                      <a:r>
                        <a:rPr lang="en-US" sz="1000">
                          <a:effectLst/>
                        </a:rPr>
                        <a:t>INFN Genova</a:t>
                      </a:r>
                      <a:endParaRPr lang="en-GB" sz="1200">
                        <a:effectLst/>
                        <a:latin typeface="Cambria" charset="0"/>
                        <a:ea typeface="ＭＳ 明朝" charset="-128"/>
                        <a:cs typeface="Times New Roman" charset="0"/>
                      </a:endParaRPr>
                    </a:p>
                  </a:txBody>
                  <a:tcPr marL="68580" marR="68580" marT="0" marB="0" anchor="ctr"/>
                </a:tc>
              </a:tr>
              <a:tr h="203200">
                <a:tc>
                  <a:txBody>
                    <a:bodyPr/>
                    <a:lstStyle/>
                    <a:p>
                      <a:pPr>
                        <a:spcAft>
                          <a:spcPts val="0"/>
                        </a:spcAft>
                      </a:pPr>
                      <a:r>
                        <a:rPr lang="en-US" sz="1000">
                          <a:effectLst/>
                        </a:rPr>
                        <a:t>GARCIA, Luis</a:t>
                      </a:r>
                      <a:endParaRPr lang="en-GB" sz="1200">
                        <a:effectLst/>
                        <a:latin typeface="Cambria" charset="0"/>
                        <a:ea typeface="ＭＳ 明朝" charset="-128"/>
                        <a:cs typeface="Times New Roman" charset="0"/>
                      </a:endParaRPr>
                    </a:p>
                  </a:txBody>
                  <a:tcPr marL="68580" marR="68580" marT="0" marB="0" anchor="ctr"/>
                </a:tc>
                <a:tc>
                  <a:txBody>
                    <a:bodyPr/>
                    <a:lstStyle/>
                    <a:p>
                      <a:pPr algn="ctr">
                        <a:spcAft>
                          <a:spcPts val="0"/>
                        </a:spcAft>
                      </a:pPr>
                      <a:r>
                        <a:rPr lang="en-US" sz="1000">
                          <a:effectLst/>
                        </a:rPr>
                        <a:t>CIEMAT</a:t>
                      </a:r>
                      <a:endParaRPr lang="en-GB" sz="1200">
                        <a:effectLst/>
                        <a:latin typeface="Cambria" charset="0"/>
                        <a:ea typeface="ＭＳ 明朝" charset="-128"/>
                        <a:cs typeface="Times New Roman" charset="0"/>
                      </a:endParaRPr>
                    </a:p>
                  </a:txBody>
                  <a:tcPr marL="68580" marR="68580" marT="0" marB="0" anchor="ctr"/>
                </a:tc>
              </a:tr>
              <a:tr h="203200">
                <a:tc>
                  <a:txBody>
                    <a:bodyPr/>
                    <a:lstStyle/>
                    <a:p>
                      <a:pPr>
                        <a:spcAft>
                          <a:spcPts val="0"/>
                        </a:spcAft>
                      </a:pPr>
                      <a:r>
                        <a:rPr lang="en-US" sz="1000">
                          <a:effectLst/>
                        </a:rPr>
                        <a:t>GIBSON, Stephen</a:t>
                      </a:r>
                      <a:endParaRPr lang="en-GB" sz="1200">
                        <a:effectLst/>
                        <a:latin typeface="Cambria" charset="0"/>
                        <a:ea typeface="ＭＳ 明朝" charset="-128"/>
                        <a:cs typeface="Times New Roman" charset="0"/>
                      </a:endParaRPr>
                    </a:p>
                  </a:txBody>
                  <a:tcPr marL="68580" marR="68580" marT="0" marB="0" anchor="ctr"/>
                </a:tc>
                <a:tc>
                  <a:txBody>
                    <a:bodyPr/>
                    <a:lstStyle/>
                    <a:p>
                      <a:pPr algn="ctr">
                        <a:spcAft>
                          <a:spcPts val="0"/>
                        </a:spcAft>
                      </a:pPr>
                      <a:r>
                        <a:rPr lang="en-US" sz="1000">
                          <a:effectLst/>
                        </a:rPr>
                        <a:t>Royal Holloway University</a:t>
                      </a:r>
                      <a:endParaRPr lang="en-GB" sz="1200">
                        <a:effectLst/>
                        <a:latin typeface="Cambria" charset="0"/>
                        <a:ea typeface="ＭＳ 明朝" charset="-128"/>
                        <a:cs typeface="Times New Roman" charset="0"/>
                      </a:endParaRPr>
                    </a:p>
                  </a:txBody>
                  <a:tcPr marL="68580" marR="68580" marT="0" marB="0" anchor="ctr"/>
                </a:tc>
              </a:tr>
              <a:tr h="203200">
                <a:tc>
                  <a:txBody>
                    <a:bodyPr/>
                    <a:lstStyle/>
                    <a:p>
                      <a:pPr>
                        <a:spcAft>
                          <a:spcPts val="0"/>
                        </a:spcAft>
                      </a:pPr>
                      <a:r>
                        <a:rPr lang="en-US" sz="1000">
                          <a:effectLst/>
                        </a:rPr>
                        <a:t>OGITSU, Toru</a:t>
                      </a:r>
                      <a:endParaRPr lang="en-GB" sz="1200">
                        <a:effectLst/>
                        <a:latin typeface="Cambria" charset="0"/>
                        <a:ea typeface="ＭＳ 明朝" charset="-128"/>
                        <a:cs typeface="Times New Roman" charset="0"/>
                      </a:endParaRPr>
                    </a:p>
                  </a:txBody>
                  <a:tcPr marL="68580" marR="68580" marT="0" marB="0" anchor="ctr"/>
                </a:tc>
                <a:tc>
                  <a:txBody>
                    <a:bodyPr/>
                    <a:lstStyle/>
                    <a:p>
                      <a:pPr algn="ctr">
                        <a:spcAft>
                          <a:spcPts val="0"/>
                        </a:spcAft>
                      </a:pPr>
                      <a:r>
                        <a:rPr lang="en-US" sz="1000">
                          <a:effectLst/>
                        </a:rPr>
                        <a:t>KEK</a:t>
                      </a:r>
                      <a:endParaRPr lang="en-GB" sz="1200">
                        <a:effectLst/>
                        <a:latin typeface="Cambria" charset="0"/>
                        <a:ea typeface="ＭＳ 明朝" charset="-128"/>
                        <a:cs typeface="Times New Roman" charset="0"/>
                      </a:endParaRPr>
                    </a:p>
                  </a:txBody>
                  <a:tcPr marL="68580" marR="68580" marT="0" marB="0" anchor="ctr"/>
                </a:tc>
              </a:tr>
              <a:tr h="203200">
                <a:tc>
                  <a:txBody>
                    <a:bodyPr/>
                    <a:lstStyle/>
                    <a:p>
                      <a:pPr>
                        <a:spcAft>
                          <a:spcPts val="0"/>
                        </a:spcAft>
                      </a:pPr>
                      <a:r>
                        <a:rPr lang="en-US" sz="1000">
                          <a:effectLst/>
                        </a:rPr>
                        <a:t>PRESTEMON, Soren</a:t>
                      </a:r>
                      <a:endParaRPr lang="en-GB" sz="1200">
                        <a:effectLst/>
                        <a:latin typeface="Cambria" charset="0"/>
                        <a:ea typeface="ＭＳ 明朝" charset="-128"/>
                        <a:cs typeface="Times New Roman" charset="0"/>
                      </a:endParaRPr>
                    </a:p>
                  </a:txBody>
                  <a:tcPr marL="68580" marR="68580" marT="0" marB="0" anchor="ctr"/>
                </a:tc>
                <a:tc>
                  <a:txBody>
                    <a:bodyPr/>
                    <a:lstStyle/>
                    <a:p>
                      <a:pPr algn="ctr">
                        <a:spcAft>
                          <a:spcPts val="0"/>
                        </a:spcAft>
                      </a:pPr>
                      <a:r>
                        <a:rPr lang="en-US" sz="1000">
                          <a:effectLst/>
                        </a:rPr>
                        <a:t>LBNL</a:t>
                      </a:r>
                      <a:endParaRPr lang="en-GB" sz="1200">
                        <a:effectLst/>
                        <a:latin typeface="Cambria" charset="0"/>
                        <a:ea typeface="ＭＳ 明朝" charset="-128"/>
                        <a:cs typeface="Times New Roman" charset="0"/>
                      </a:endParaRPr>
                    </a:p>
                  </a:txBody>
                  <a:tcPr marL="68580" marR="68580" marT="0" marB="0" anchor="ctr"/>
                </a:tc>
              </a:tr>
              <a:tr h="203200">
                <a:tc>
                  <a:txBody>
                    <a:bodyPr/>
                    <a:lstStyle/>
                    <a:p>
                      <a:pPr>
                        <a:spcAft>
                          <a:spcPts val="0"/>
                        </a:spcAft>
                      </a:pPr>
                      <a:r>
                        <a:rPr lang="en-US" sz="1000">
                          <a:effectLst/>
                        </a:rPr>
                        <a:t>RAUBENHEIMER, Tor</a:t>
                      </a:r>
                      <a:endParaRPr lang="en-GB" sz="1200">
                        <a:effectLst/>
                        <a:latin typeface="Cambria" charset="0"/>
                        <a:ea typeface="ＭＳ 明朝" charset="-128"/>
                        <a:cs typeface="Times New Roman" charset="0"/>
                      </a:endParaRPr>
                    </a:p>
                  </a:txBody>
                  <a:tcPr marL="68580" marR="68580" marT="0" marB="0" anchor="ctr"/>
                </a:tc>
                <a:tc>
                  <a:txBody>
                    <a:bodyPr/>
                    <a:lstStyle/>
                    <a:p>
                      <a:pPr algn="ctr">
                        <a:spcAft>
                          <a:spcPts val="0"/>
                        </a:spcAft>
                      </a:pPr>
                      <a:r>
                        <a:rPr lang="en-US" sz="1000">
                          <a:effectLst/>
                        </a:rPr>
                        <a:t>SLAC</a:t>
                      </a:r>
                      <a:endParaRPr lang="en-GB" sz="1200">
                        <a:effectLst/>
                        <a:latin typeface="Cambria" charset="0"/>
                        <a:ea typeface="ＭＳ 明朝" charset="-128"/>
                        <a:cs typeface="Times New Roman" charset="0"/>
                      </a:endParaRPr>
                    </a:p>
                  </a:txBody>
                  <a:tcPr marL="68580" marR="68580" marT="0" marB="0" anchor="ctr"/>
                </a:tc>
              </a:tr>
              <a:tr h="203200">
                <a:tc>
                  <a:txBody>
                    <a:bodyPr/>
                    <a:lstStyle/>
                    <a:p>
                      <a:pPr>
                        <a:spcAft>
                          <a:spcPts val="0"/>
                        </a:spcAft>
                      </a:pPr>
                      <a:r>
                        <a:rPr lang="en-US" sz="1000">
                          <a:effectLst/>
                        </a:rPr>
                        <a:t>ROSSI, Lucio</a:t>
                      </a:r>
                      <a:endParaRPr lang="en-GB" sz="1200">
                        <a:effectLst/>
                        <a:latin typeface="Cambria" charset="0"/>
                        <a:ea typeface="ＭＳ 明朝" charset="-128"/>
                        <a:cs typeface="Times New Roman" charset="0"/>
                      </a:endParaRPr>
                    </a:p>
                  </a:txBody>
                  <a:tcPr marL="68580" marR="68580" marT="0" marB="0" anchor="ctr"/>
                </a:tc>
                <a:tc>
                  <a:txBody>
                    <a:bodyPr/>
                    <a:lstStyle/>
                    <a:p>
                      <a:pPr algn="ctr">
                        <a:spcAft>
                          <a:spcPts val="0"/>
                        </a:spcAft>
                      </a:pPr>
                      <a:r>
                        <a:rPr lang="en-US" sz="1000">
                          <a:effectLst/>
                        </a:rPr>
                        <a:t>CERN</a:t>
                      </a:r>
                      <a:endParaRPr lang="en-GB" sz="1200">
                        <a:effectLst/>
                        <a:latin typeface="Cambria" charset="0"/>
                        <a:ea typeface="ＭＳ 明朝" charset="-128"/>
                        <a:cs typeface="Times New Roman" charset="0"/>
                      </a:endParaRPr>
                    </a:p>
                  </a:txBody>
                  <a:tcPr marL="68580" marR="68580" marT="0" marB="0" anchor="ctr"/>
                </a:tc>
              </a:tr>
              <a:tr h="203200">
                <a:tc>
                  <a:txBody>
                    <a:bodyPr/>
                    <a:lstStyle/>
                    <a:p>
                      <a:pPr>
                        <a:spcAft>
                          <a:spcPts val="0"/>
                        </a:spcAft>
                      </a:pPr>
                      <a:r>
                        <a:rPr lang="en-US" sz="1000">
                          <a:effectLst/>
                        </a:rPr>
                        <a:t>SORBI, Massimo</a:t>
                      </a:r>
                      <a:endParaRPr lang="en-GB" sz="1200">
                        <a:effectLst/>
                        <a:latin typeface="Cambria" charset="0"/>
                        <a:ea typeface="ＭＳ 明朝" charset="-128"/>
                        <a:cs typeface="Times New Roman" charset="0"/>
                      </a:endParaRPr>
                    </a:p>
                  </a:txBody>
                  <a:tcPr marL="68580" marR="68580" marT="0" marB="0" anchor="ctr"/>
                </a:tc>
                <a:tc>
                  <a:txBody>
                    <a:bodyPr/>
                    <a:lstStyle/>
                    <a:p>
                      <a:pPr algn="ctr">
                        <a:spcAft>
                          <a:spcPts val="0"/>
                        </a:spcAft>
                      </a:pPr>
                      <a:r>
                        <a:rPr lang="en-US" sz="1000">
                          <a:effectLst/>
                        </a:rPr>
                        <a:t>INFN LASA</a:t>
                      </a:r>
                      <a:endParaRPr lang="en-GB" sz="1200">
                        <a:effectLst/>
                        <a:latin typeface="Cambria" charset="0"/>
                        <a:ea typeface="ＭＳ 明朝" charset="-128"/>
                        <a:cs typeface="Times New Roman" charset="0"/>
                      </a:endParaRPr>
                    </a:p>
                  </a:txBody>
                  <a:tcPr marL="68580" marR="68580" marT="0" marB="0" anchor="ctr"/>
                </a:tc>
              </a:tr>
              <a:tr h="203200">
                <a:tc>
                  <a:txBody>
                    <a:bodyPr/>
                    <a:lstStyle/>
                    <a:p>
                      <a:pPr>
                        <a:spcAft>
                          <a:spcPts val="0"/>
                        </a:spcAft>
                      </a:pPr>
                      <a:r>
                        <a:rPr lang="en-US" sz="1000">
                          <a:effectLst/>
                        </a:rPr>
                        <a:t>TAVIAN, Laurent</a:t>
                      </a:r>
                      <a:endParaRPr lang="en-GB" sz="1200">
                        <a:effectLst/>
                        <a:latin typeface="Cambria" charset="0"/>
                        <a:ea typeface="ＭＳ 明朝" charset="-128"/>
                        <a:cs typeface="Times New Roman" charset="0"/>
                      </a:endParaRPr>
                    </a:p>
                  </a:txBody>
                  <a:tcPr marL="68580" marR="68580" marT="0" marB="0" anchor="ctr"/>
                </a:tc>
                <a:tc>
                  <a:txBody>
                    <a:bodyPr/>
                    <a:lstStyle/>
                    <a:p>
                      <a:pPr algn="ctr">
                        <a:spcAft>
                          <a:spcPts val="0"/>
                        </a:spcAft>
                      </a:pPr>
                      <a:r>
                        <a:rPr lang="en-US" sz="1000">
                          <a:effectLst/>
                        </a:rPr>
                        <a:t>CERN</a:t>
                      </a:r>
                      <a:endParaRPr lang="en-GB" sz="1200">
                        <a:effectLst/>
                        <a:latin typeface="Cambria" charset="0"/>
                        <a:ea typeface="ＭＳ 明朝" charset="-128"/>
                        <a:cs typeface="Times New Roman" charset="0"/>
                      </a:endParaRPr>
                    </a:p>
                  </a:txBody>
                  <a:tcPr marL="68580" marR="68580" marT="0" marB="0" anchor="ctr"/>
                </a:tc>
              </a:tr>
              <a:tr h="203200">
                <a:tc>
                  <a:txBody>
                    <a:bodyPr/>
                    <a:lstStyle/>
                    <a:p>
                      <a:pPr>
                        <a:spcAft>
                          <a:spcPts val="0"/>
                        </a:spcAft>
                      </a:pPr>
                      <a:r>
                        <a:rPr lang="en-US" sz="1000">
                          <a:effectLst/>
                        </a:rPr>
                        <a:t>VEDRINE, Pierre</a:t>
                      </a:r>
                      <a:endParaRPr lang="en-GB" sz="1200">
                        <a:effectLst/>
                        <a:latin typeface="Cambria" charset="0"/>
                        <a:ea typeface="ＭＳ 明朝" charset="-128"/>
                        <a:cs typeface="Times New Roman" charset="0"/>
                      </a:endParaRPr>
                    </a:p>
                  </a:txBody>
                  <a:tcPr marL="68580" marR="68580" marT="0" marB="0" anchor="ctr"/>
                </a:tc>
                <a:tc>
                  <a:txBody>
                    <a:bodyPr/>
                    <a:lstStyle/>
                    <a:p>
                      <a:pPr algn="ctr">
                        <a:spcAft>
                          <a:spcPts val="0"/>
                        </a:spcAft>
                      </a:pPr>
                      <a:r>
                        <a:rPr lang="en-US" sz="1000">
                          <a:effectLst/>
                        </a:rPr>
                        <a:t>CEA</a:t>
                      </a:r>
                      <a:endParaRPr lang="en-GB" sz="1200">
                        <a:effectLst/>
                        <a:latin typeface="Cambria" charset="0"/>
                        <a:ea typeface="ＭＳ 明朝" charset="-128"/>
                        <a:cs typeface="Times New Roman" charset="0"/>
                      </a:endParaRPr>
                    </a:p>
                  </a:txBody>
                  <a:tcPr marL="68580" marR="68580" marT="0" marB="0" anchor="ctr"/>
                </a:tc>
              </a:tr>
              <a:tr h="203200">
                <a:tc>
                  <a:txBody>
                    <a:bodyPr/>
                    <a:lstStyle/>
                    <a:p>
                      <a:pPr>
                        <a:spcAft>
                          <a:spcPts val="0"/>
                        </a:spcAft>
                      </a:pPr>
                      <a:r>
                        <a:rPr lang="en-US" sz="1000">
                          <a:effectLst/>
                        </a:rPr>
                        <a:t>WANDERER, Peter</a:t>
                      </a:r>
                      <a:endParaRPr lang="en-GB" sz="1200">
                        <a:effectLst/>
                        <a:latin typeface="Cambria" charset="0"/>
                        <a:ea typeface="ＭＳ 明朝" charset="-128"/>
                        <a:cs typeface="Times New Roman" charset="0"/>
                      </a:endParaRPr>
                    </a:p>
                  </a:txBody>
                  <a:tcPr marL="68580" marR="68580" marT="0" marB="0" anchor="ctr"/>
                </a:tc>
                <a:tc>
                  <a:txBody>
                    <a:bodyPr/>
                    <a:lstStyle/>
                    <a:p>
                      <a:pPr algn="ctr">
                        <a:spcAft>
                          <a:spcPts val="0"/>
                        </a:spcAft>
                      </a:pPr>
                      <a:r>
                        <a:rPr lang="en-US" sz="1000">
                          <a:effectLst/>
                        </a:rPr>
                        <a:t>BNL</a:t>
                      </a:r>
                      <a:endParaRPr lang="en-GB" sz="1200">
                        <a:effectLst/>
                        <a:latin typeface="Cambria" charset="0"/>
                        <a:ea typeface="ＭＳ 明朝" charset="-128"/>
                        <a:cs typeface="Times New Roman" charset="0"/>
                      </a:endParaRPr>
                    </a:p>
                  </a:txBody>
                  <a:tcPr marL="68580" marR="68580" marT="0" marB="0" anchor="ctr"/>
                </a:tc>
              </a:tr>
              <a:tr h="203200">
                <a:tc>
                  <a:txBody>
                    <a:bodyPr/>
                    <a:lstStyle/>
                    <a:p>
                      <a:pPr>
                        <a:spcAft>
                          <a:spcPts val="0"/>
                        </a:spcAft>
                      </a:pPr>
                      <a:r>
                        <a:rPr lang="en-US" sz="1000">
                          <a:effectLst/>
                        </a:rPr>
                        <a:t>WELSCH, Carsten</a:t>
                      </a:r>
                      <a:endParaRPr lang="en-GB" sz="1200">
                        <a:effectLst/>
                        <a:latin typeface="Cambria" charset="0"/>
                        <a:ea typeface="ＭＳ 明朝" charset="-128"/>
                        <a:cs typeface="Times New Roman" charset="0"/>
                      </a:endParaRPr>
                    </a:p>
                  </a:txBody>
                  <a:tcPr marL="68580" marR="68580" marT="0" marB="0" anchor="ctr"/>
                </a:tc>
                <a:tc>
                  <a:txBody>
                    <a:bodyPr/>
                    <a:lstStyle/>
                    <a:p>
                      <a:pPr algn="ctr">
                        <a:spcAft>
                          <a:spcPts val="0"/>
                        </a:spcAft>
                      </a:pPr>
                      <a:r>
                        <a:rPr lang="en-US" sz="1000">
                          <a:effectLst/>
                        </a:rPr>
                        <a:t>University of Liverpool</a:t>
                      </a:r>
                      <a:endParaRPr lang="en-GB" sz="1200">
                        <a:effectLst/>
                        <a:latin typeface="Cambria" charset="0"/>
                        <a:ea typeface="ＭＳ 明朝" charset="-128"/>
                        <a:cs typeface="Times New Roman" charset="0"/>
                      </a:endParaRPr>
                    </a:p>
                  </a:txBody>
                  <a:tcPr marL="68580" marR="68580" marT="0" marB="0" anchor="ctr"/>
                </a:tc>
              </a:tr>
              <a:tr h="203200">
                <a:tc>
                  <a:txBody>
                    <a:bodyPr/>
                    <a:lstStyle/>
                    <a:p>
                      <a:pPr>
                        <a:spcAft>
                          <a:spcPts val="0"/>
                        </a:spcAft>
                      </a:pPr>
                      <a:r>
                        <a:rPr lang="en-US" sz="1000">
                          <a:effectLst/>
                        </a:rPr>
                        <a:t>WHEELHOUSE, Alan</a:t>
                      </a:r>
                      <a:endParaRPr lang="en-GB" sz="1200">
                        <a:effectLst/>
                        <a:latin typeface="Cambria" charset="0"/>
                        <a:ea typeface="ＭＳ 明朝" charset="-128"/>
                        <a:cs typeface="Times New Roman" charset="0"/>
                      </a:endParaRPr>
                    </a:p>
                  </a:txBody>
                  <a:tcPr marL="68580" marR="68580" marT="0" marB="0" anchor="ctr"/>
                </a:tc>
                <a:tc>
                  <a:txBody>
                    <a:bodyPr/>
                    <a:lstStyle/>
                    <a:p>
                      <a:pPr algn="ctr">
                        <a:spcAft>
                          <a:spcPts val="0"/>
                        </a:spcAft>
                      </a:pPr>
                      <a:r>
                        <a:rPr lang="en-US" sz="1000">
                          <a:effectLst/>
                        </a:rPr>
                        <a:t>STFC</a:t>
                      </a:r>
                      <a:endParaRPr lang="en-GB" sz="1200">
                        <a:effectLst/>
                        <a:latin typeface="Cambria" charset="0"/>
                        <a:ea typeface="ＭＳ 明朝" charset="-128"/>
                        <a:cs typeface="Times New Roman" charset="0"/>
                      </a:endParaRPr>
                    </a:p>
                  </a:txBody>
                  <a:tcPr marL="68580" marR="68580" marT="0" marB="0" anchor="ctr"/>
                </a:tc>
              </a:tr>
              <a:tr h="203200">
                <a:tc>
                  <a:txBody>
                    <a:bodyPr/>
                    <a:lstStyle/>
                    <a:p>
                      <a:pPr>
                        <a:spcAft>
                          <a:spcPts val="0"/>
                        </a:spcAft>
                      </a:pPr>
                      <a:r>
                        <a:rPr lang="en-US" sz="1000">
                          <a:effectLst/>
                        </a:rPr>
                        <a:t>YANG, Yifeng</a:t>
                      </a:r>
                      <a:endParaRPr lang="en-GB" sz="1200">
                        <a:effectLst/>
                        <a:latin typeface="Cambria" charset="0"/>
                        <a:ea typeface="ＭＳ 明朝" charset="-128"/>
                        <a:cs typeface="Times New Roman" charset="0"/>
                      </a:endParaRPr>
                    </a:p>
                  </a:txBody>
                  <a:tcPr marL="68580" marR="68580" marT="0" marB="0" anchor="ctr"/>
                </a:tc>
                <a:tc>
                  <a:txBody>
                    <a:bodyPr/>
                    <a:lstStyle/>
                    <a:p>
                      <a:pPr algn="ctr">
                        <a:spcAft>
                          <a:spcPts val="0"/>
                        </a:spcAft>
                      </a:pPr>
                      <a:r>
                        <a:rPr lang="en-US" sz="1000" dirty="0">
                          <a:effectLst/>
                        </a:rPr>
                        <a:t>University of Southampton</a:t>
                      </a:r>
                      <a:endParaRPr lang="en-GB" sz="1200" dirty="0">
                        <a:effectLst/>
                        <a:latin typeface="Cambria" charset="0"/>
                        <a:ea typeface="ＭＳ 明朝" charset="-128"/>
                        <a:cs typeface="Times New Roman" charset="0"/>
                      </a:endParaRPr>
                    </a:p>
                  </a:txBody>
                  <a:tcPr marL="68580" marR="68580" marT="0" marB="0" anchor="ctr"/>
                </a:tc>
              </a:tr>
            </a:tbl>
          </a:graphicData>
        </a:graphic>
      </p:graphicFrame>
      <p:graphicFrame>
        <p:nvGraphicFramePr>
          <p:cNvPr id="6" name="Table 5"/>
          <p:cNvGraphicFramePr>
            <a:graphicFrameLocks noGrp="1"/>
          </p:cNvGraphicFramePr>
          <p:nvPr>
            <p:extLst/>
          </p:nvPr>
        </p:nvGraphicFramePr>
        <p:xfrm>
          <a:off x="4716100" y="1633308"/>
          <a:ext cx="4330700" cy="2438400"/>
        </p:xfrm>
        <a:graphic>
          <a:graphicData uri="http://schemas.openxmlformats.org/drawingml/2006/table">
            <a:tbl>
              <a:tblPr firstRow="1" firstCol="1" bandRow="1">
                <a:tableStyleId>{5C22544A-7EE6-4342-B048-85BDC9FD1C3A}</a:tableStyleId>
              </a:tblPr>
              <a:tblGrid>
                <a:gridCol w="2324100"/>
                <a:gridCol w="2006600"/>
              </a:tblGrid>
              <a:tr h="203200">
                <a:tc>
                  <a:txBody>
                    <a:bodyPr/>
                    <a:lstStyle/>
                    <a:p>
                      <a:pPr algn="ctr">
                        <a:spcAft>
                          <a:spcPts val="0"/>
                        </a:spcAft>
                      </a:pPr>
                      <a:r>
                        <a:rPr lang="en-US" sz="1000">
                          <a:effectLst/>
                        </a:rPr>
                        <a:t>Name</a:t>
                      </a:r>
                      <a:endParaRPr lang="en-GB" sz="1200">
                        <a:effectLst/>
                        <a:latin typeface="Cambria" charset="0"/>
                        <a:ea typeface="ＭＳ 明朝" charset="-128"/>
                        <a:cs typeface="Times New Roman" charset="0"/>
                      </a:endParaRPr>
                    </a:p>
                  </a:txBody>
                  <a:tcPr marL="68580" marR="68580" marT="0" marB="0" anchor="ctr"/>
                </a:tc>
                <a:tc>
                  <a:txBody>
                    <a:bodyPr/>
                    <a:lstStyle/>
                    <a:p>
                      <a:pPr algn="ctr">
                        <a:spcAft>
                          <a:spcPts val="0"/>
                        </a:spcAft>
                      </a:pPr>
                      <a:r>
                        <a:rPr lang="en-US" sz="1000">
                          <a:effectLst/>
                        </a:rPr>
                        <a:t>Institute/University</a:t>
                      </a:r>
                      <a:endParaRPr lang="en-GB" sz="1200">
                        <a:effectLst/>
                        <a:latin typeface="Cambria" charset="0"/>
                        <a:ea typeface="ＭＳ 明朝" charset="-128"/>
                        <a:cs typeface="Times New Roman" charset="0"/>
                      </a:endParaRPr>
                    </a:p>
                  </a:txBody>
                  <a:tcPr marL="68580" marR="68580" marT="0" marB="0" anchor="ctr"/>
                </a:tc>
              </a:tr>
              <a:tr h="203200">
                <a:tc>
                  <a:txBody>
                    <a:bodyPr/>
                    <a:lstStyle/>
                    <a:p>
                      <a:pPr>
                        <a:spcAft>
                          <a:spcPts val="0"/>
                        </a:spcAft>
                      </a:pPr>
                      <a:r>
                        <a:rPr lang="en-US" sz="1000">
                          <a:effectLst/>
                        </a:rPr>
                        <a:t>ABDOLVAND, Amin</a:t>
                      </a:r>
                      <a:endParaRPr lang="en-GB" sz="1200">
                        <a:effectLst/>
                        <a:latin typeface="Cambria" charset="0"/>
                        <a:ea typeface="ＭＳ 明朝" charset="-128"/>
                        <a:cs typeface="Times New Roman" charset="0"/>
                      </a:endParaRPr>
                    </a:p>
                  </a:txBody>
                  <a:tcPr marL="68580" marR="68580" marT="0" marB="0" anchor="ctr"/>
                </a:tc>
                <a:tc>
                  <a:txBody>
                    <a:bodyPr/>
                    <a:lstStyle/>
                    <a:p>
                      <a:pPr algn="ctr">
                        <a:spcAft>
                          <a:spcPts val="0"/>
                        </a:spcAft>
                      </a:pPr>
                      <a:r>
                        <a:rPr lang="en-US" sz="1000">
                          <a:effectLst/>
                        </a:rPr>
                        <a:t>University of Dundee</a:t>
                      </a:r>
                      <a:endParaRPr lang="en-GB" sz="1200">
                        <a:effectLst/>
                        <a:latin typeface="Cambria" charset="0"/>
                        <a:ea typeface="ＭＳ 明朝" charset="-128"/>
                        <a:cs typeface="Times New Roman" charset="0"/>
                      </a:endParaRPr>
                    </a:p>
                  </a:txBody>
                  <a:tcPr marL="68580" marR="68580" marT="0" marB="0" anchor="ctr"/>
                </a:tc>
              </a:tr>
              <a:tr h="203200">
                <a:tc>
                  <a:txBody>
                    <a:bodyPr/>
                    <a:lstStyle/>
                    <a:p>
                      <a:pPr>
                        <a:spcAft>
                          <a:spcPts val="0"/>
                        </a:spcAft>
                      </a:pPr>
                      <a:r>
                        <a:rPr lang="en-US" sz="1000">
                          <a:effectLst/>
                        </a:rPr>
                        <a:t>BARLOW, Roger</a:t>
                      </a:r>
                      <a:endParaRPr lang="en-GB" sz="1200">
                        <a:effectLst/>
                        <a:latin typeface="Cambria" charset="0"/>
                        <a:ea typeface="ＭＳ 明朝" charset="-128"/>
                        <a:cs typeface="Times New Roman" charset="0"/>
                      </a:endParaRPr>
                    </a:p>
                  </a:txBody>
                  <a:tcPr marL="68580" marR="68580" marT="0" marB="0" anchor="ctr"/>
                </a:tc>
                <a:tc>
                  <a:txBody>
                    <a:bodyPr/>
                    <a:lstStyle/>
                    <a:p>
                      <a:pPr algn="ctr">
                        <a:spcAft>
                          <a:spcPts val="0"/>
                        </a:spcAft>
                      </a:pPr>
                      <a:r>
                        <a:rPr lang="en-US" sz="1000">
                          <a:effectLst/>
                        </a:rPr>
                        <a:t>University of Huddersfield</a:t>
                      </a:r>
                      <a:endParaRPr lang="en-GB" sz="1200">
                        <a:effectLst/>
                        <a:latin typeface="Cambria" charset="0"/>
                        <a:ea typeface="ＭＳ 明朝" charset="-128"/>
                        <a:cs typeface="Times New Roman" charset="0"/>
                      </a:endParaRPr>
                    </a:p>
                  </a:txBody>
                  <a:tcPr marL="68580" marR="68580" marT="0" marB="0" anchor="ctr"/>
                </a:tc>
              </a:tr>
              <a:tr h="203200">
                <a:tc>
                  <a:txBody>
                    <a:bodyPr/>
                    <a:lstStyle/>
                    <a:p>
                      <a:pPr>
                        <a:spcAft>
                          <a:spcPts val="0"/>
                        </a:spcAft>
                      </a:pPr>
                      <a:r>
                        <a:rPr lang="en-US" sz="1000">
                          <a:effectLst/>
                        </a:rPr>
                        <a:t>BUGADOV, Julian</a:t>
                      </a:r>
                      <a:endParaRPr lang="en-GB" sz="1200">
                        <a:effectLst/>
                        <a:latin typeface="Cambria" charset="0"/>
                        <a:ea typeface="ＭＳ 明朝" charset="-128"/>
                        <a:cs typeface="Times New Roman" charset="0"/>
                      </a:endParaRPr>
                    </a:p>
                  </a:txBody>
                  <a:tcPr marL="68580" marR="68580" marT="0" marB="0" anchor="ctr"/>
                </a:tc>
                <a:tc>
                  <a:txBody>
                    <a:bodyPr/>
                    <a:lstStyle/>
                    <a:p>
                      <a:pPr algn="ctr">
                        <a:spcAft>
                          <a:spcPts val="0"/>
                        </a:spcAft>
                      </a:pPr>
                      <a:r>
                        <a:rPr lang="en-US" sz="1000">
                          <a:effectLst/>
                        </a:rPr>
                        <a:t>JINR</a:t>
                      </a:r>
                      <a:endParaRPr lang="en-GB" sz="1200">
                        <a:effectLst/>
                        <a:latin typeface="Cambria" charset="0"/>
                        <a:ea typeface="ＭＳ 明朝" charset="-128"/>
                        <a:cs typeface="Times New Roman" charset="0"/>
                      </a:endParaRPr>
                    </a:p>
                  </a:txBody>
                  <a:tcPr marL="68580" marR="68580" marT="0" marB="0" anchor="ctr"/>
                </a:tc>
              </a:tr>
              <a:tr h="203200">
                <a:tc>
                  <a:txBody>
                    <a:bodyPr/>
                    <a:lstStyle/>
                    <a:p>
                      <a:pPr>
                        <a:spcAft>
                          <a:spcPts val="0"/>
                        </a:spcAft>
                      </a:pPr>
                      <a:r>
                        <a:rPr lang="en-US" sz="1000">
                          <a:effectLst/>
                        </a:rPr>
                        <a:t>DELAYEN, Jean</a:t>
                      </a:r>
                      <a:endParaRPr lang="en-GB" sz="1200">
                        <a:effectLst/>
                        <a:latin typeface="Cambria" charset="0"/>
                        <a:ea typeface="ＭＳ 明朝" charset="-128"/>
                        <a:cs typeface="Times New Roman" charset="0"/>
                      </a:endParaRPr>
                    </a:p>
                  </a:txBody>
                  <a:tcPr marL="68580" marR="68580" marT="0" marB="0" anchor="ctr"/>
                </a:tc>
                <a:tc>
                  <a:txBody>
                    <a:bodyPr/>
                    <a:lstStyle/>
                    <a:p>
                      <a:pPr algn="ctr">
                        <a:spcAft>
                          <a:spcPts val="0"/>
                        </a:spcAft>
                      </a:pPr>
                      <a:r>
                        <a:rPr lang="en-US" sz="1000">
                          <a:effectLst/>
                        </a:rPr>
                        <a:t>JLAB</a:t>
                      </a:r>
                      <a:endParaRPr lang="en-GB" sz="1200">
                        <a:effectLst/>
                        <a:latin typeface="Cambria" charset="0"/>
                        <a:ea typeface="ＭＳ 明朝" charset="-128"/>
                        <a:cs typeface="Times New Roman" charset="0"/>
                      </a:endParaRPr>
                    </a:p>
                  </a:txBody>
                  <a:tcPr marL="68580" marR="68580" marT="0" marB="0" anchor="ctr"/>
                </a:tc>
              </a:tr>
              <a:tr h="203200">
                <a:tc>
                  <a:txBody>
                    <a:bodyPr/>
                    <a:lstStyle/>
                    <a:p>
                      <a:pPr>
                        <a:spcAft>
                          <a:spcPts val="0"/>
                        </a:spcAft>
                      </a:pPr>
                      <a:r>
                        <a:rPr lang="en-US" sz="1000">
                          <a:effectLst/>
                        </a:rPr>
                        <a:t>DELAYEN, Jean</a:t>
                      </a:r>
                      <a:endParaRPr lang="en-GB" sz="1200">
                        <a:effectLst/>
                        <a:latin typeface="Cambria" charset="0"/>
                        <a:ea typeface="ＭＳ 明朝" charset="-128"/>
                        <a:cs typeface="Times New Roman" charset="0"/>
                      </a:endParaRPr>
                    </a:p>
                  </a:txBody>
                  <a:tcPr marL="68580" marR="68580" marT="0" marB="0" anchor="ctr"/>
                </a:tc>
                <a:tc>
                  <a:txBody>
                    <a:bodyPr/>
                    <a:lstStyle/>
                    <a:p>
                      <a:pPr algn="ctr">
                        <a:spcAft>
                          <a:spcPts val="0"/>
                        </a:spcAft>
                      </a:pPr>
                      <a:r>
                        <a:rPr lang="en-US" sz="1000">
                          <a:effectLst/>
                        </a:rPr>
                        <a:t>ODU</a:t>
                      </a:r>
                      <a:endParaRPr lang="en-GB" sz="1200">
                        <a:effectLst/>
                        <a:latin typeface="Cambria" charset="0"/>
                        <a:ea typeface="ＭＳ 明朝" charset="-128"/>
                        <a:cs typeface="Times New Roman" charset="0"/>
                      </a:endParaRPr>
                    </a:p>
                  </a:txBody>
                  <a:tcPr marL="68580" marR="68580" marT="0" marB="0" anchor="ctr"/>
                </a:tc>
              </a:tr>
              <a:tr h="203200">
                <a:tc>
                  <a:txBody>
                    <a:bodyPr/>
                    <a:lstStyle/>
                    <a:p>
                      <a:pPr>
                        <a:spcAft>
                          <a:spcPts val="0"/>
                        </a:spcAft>
                      </a:pPr>
                      <a:r>
                        <a:rPr lang="en-US" sz="1000">
                          <a:effectLst/>
                        </a:rPr>
                        <a:t>KARLSSON, Kenneth</a:t>
                      </a:r>
                      <a:endParaRPr lang="en-GB" sz="1200">
                        <a:effectLst/>
                        <a:latin typeface="Cambria" charset="0"/>
                        <a:ea typeface="ＭＳ 明朝" charset="-128"/>
                        <a:cs typeface="Times New Roman" charset="0"/>
                      </a:endParaRPr>
                    </a:p>
                  </a:txBody>
                  <a:tcPr marL="68580" marR="68580" marT="0" marB="0" anchor="ctr"/>
                </a:tc>
                <a:tc>
                  <a:txBody>
                    <a:bodyPr/>
                    <a:lstStyle/>
                    <a:p>
                      <a:pPr algn="ctr">
                        <a:spcAft>
                          <a:spcPts val="0"/>
                        </a:spcAft>
                      </a:pPr>
                      <a:r>
                        <a:rPr lang="en-US" sz="1000">
                          <a:effectLst/>
                        </a:rPr>
                        <a:t>LAPIN AMK</a:t>
                      </a:r>
                      <a:endParaRPr lang="en-GB" sz="1200">
                        <a:effectLst/>
                        <a:latin typeface="Cambria" charset="0"/>
                        <a:ea typeface="ＭＳ 明朝" charset="-128"/>
                        <a:cs typeface="Times New Roman" charset="0"/>
                      </a:endParaRPr>
                    </a:p>
                  </a:txBody>
                  <a:tcPr marL="68580" marR="68580" marT="0" marB="0" anchor="ctr"/>
                </a:tc>
              </a:tr>
              <a:tr h="203200">
                <a:tc>
                  <a:txBody>
                    <a:bodyPr/>
                    <a:lstStyle/>
                    <a:p>
                      <a:pPr>
                        <a:spcAft>
                          <a:spcPts val="0"/>
                        </a:spcAft>
                      </a:pPr>
                      <a:r>
                        <a:rPr lang="en-US" sz="1000">
                          <a:effectLst/>
                        </a:rPr>
                        <a:t>KESTER, Oliver</a:t>
                      </a:r>
                      <a:endParaRPr lang="en-GB" sz="1200">
                        <a:effectLst/>
                        <a:latin typeface="Cambria" charset="0"/>
                        <a:ea typeface="ＭＳ 明朝" charset="-128"/>
                        <a:cs typeface="Times New Roman" charset="0"/>
                      </a:endParaRPr>
                    </a:p>
                  </a:txBody>
                  <a:tcPr marL="68580" marR="68580" marT="0" marB="0" anchor="ctr"/>
                </a:tc>
                <a:tc>
                  <a:txBody>
                    <a:bodyPr/>
                    <a:lstStyle/>
                    <a:p>
                      <a:pPr algn="ctr">
                        <a:spcAft>
                          <a:spcPts val="0"/>
                        </a:spcAft>
                      </a:pPr>
                      <a:r>
                        <a:rPr lang="en-US" sz="1000">
                          <a:effectLst/>
                        </a:rPr>
                        <a:t>TRIUMF</a:t>
                      </a:r>
                      <a:endParaRPr lang="en-GB" sz="1200">
                        <a:effectLst/>
                        <a:latin typeface="Cambria" charset="0"/>
                        <a:ea typeface="ＭＳ 明朝" charset="-128"/>
                        <a:cs typeface="Times New Roman" charset="0"/>
                      </a:endParaRPr>
                    </a:p>
                  </a:txBody>
                  <a:tcPr marL="68580" marR="68580" marT="0" marB="0" anchor="ctr"/>
                </a:tc>
              </a:tr>
              <a:tr h="203200">
                <a:tc>
                  <a:txBody>
                    <a:bodyPr/>
                    <a:lstStyle/>
                    <a:p>
                      <a:pPr>
                        <a:spcAft>
                          <a:spcPts val="0"/>
                        </a:spcAft>
                      </a:pPr>
                      <a:r>
                        <a:rPr lang="en-US" sz="1000">
                          <a:effectLst/>
                        </a:rPr>
                        <a:t>LEVICHEV, Eugene</a:t>
                      </a:r>
                      <a:endParaRPr lang="en-GB" sz="1200">
                        <a:effectLst/>
                        <a:latin typeface="Cambria" charset="0"/>
                        <a:ea typeface="ＭＳ 明朝" charset="-128"/>
                        <a:cs typeface="Times New Roman" charset="0"/>
                      </a:endParaRPr>
                    </a:p>
                  </a:txBody>
                  <a:tcPr marL="68580" marR="68580" marT="0" marB="0" anchor="ctr"/>
                </a:tc>
                <a:tc>
                  <a:txBody>
                    <a:bodyPr/>
                    <a:lstStyle/>
                    <a:p>
                      <a:pPr algn="ctr">
                        <a:spcAft>
                          <a:spcPts val="0"/>
                        </a:spcAft>
                      </a:pPr>
                      <a:r>
                        <a:rPr lang="en-US" sz="1000">
                          <a:effectLst/>
                        </a:rPr>
                        <a:t>BINP</a:t>
                      </a:r>
                      <a:endParaRPr lang="en-GB" sz="1200">
                        <a:effectLst/>
                        <a:latin typeface="Cambria" charset="0"/>
                        <a:ea typeface="ＭＳ 明朝" charset="-128"/>
                        <a:cs typeface="Times New Roman" charset="0"/>
                      </a:endParaRPr>
                    </a:p>
                  </a:txBody>
                  <a:tcPr marL="68580" marR="68580" marT="0" marB="0" anchor="ctr"/>
                </a:tc>
              </a:tr>
              <a:tr h="203200">
                <a:tc>
                  <a:txBody>
                    <a:bodyPr/>
                    <a:lstStyle/>
                    <a:p>
                      <a:pPr>
                        <a:spcAft>
                          <a:spcPts val="0"/>
                        </a:spcAft>
                      </a:pPr>
                      <a:r>
                        <a:rPr lang="en-US" sz="1000">
                          <a:effectLst/>
                        </a:rPr>
                        <a:t>RIVKIN, Lenny</a:t>
                      </a:r>
                      <a:endParaRPr lang="en-GB" sz="1200">
                        <a:effectLst/>
                        <a:latin typeface="Cambria" charset="0"/>
                        <a:ea typeface="ＭＳ 明朝" charset="-128"/>
                        <a:cs typeface="Times New Roman" charset="0"/>
                      </a:endParaRPr>
                    </a:p>
                  </a:txBody>
                  <a:tcPr marL="68580" marR="68580" marT="0" marB="0" anchor="ctr"/>
                </a:tc>
                <a:tc>
                  <a:txBody>
                    <a:bodyPr/>
                    <a:lstStyle/>
                    <a:p>
                      <a:pPr algn="ctr">
                        <a:spcAft>
                          <a:spcPts val="0"/>
                        </a:spcAft>
                      </a:pPr>
                      <a:r>
                        <a:rPr lang="en-US" sz="1000">
                          <a:effectLst/>
                        </a:rPr>
                        <a:t>EPFL</a:t>
                      </a:r>
                      <a:endParaRPr lang="en-GB" sz="1200">
                        <a:effectLst/>
                        <a:latin typeface="Cambria" charset="0"/>
                        <a:ea typeface="ＭＳ 明朝" charset="-128"/>
                        <a:cs typeface="Times New Roman" charset="0"/>
                      </a:endParaRPr>
                    </a:p>
                  </a:txBody>
                  <a:tcPr marL="68580" marR="68580" marT="0" marB="0" anchor="ctr"/>
                </a:tc>
              </a:tr>
              <a:tr h="203200">
                <a:tc>
                  <a:txBody>
                    <a:bodyPr/>
                    <a:lstStyle/>
                    <a:p>
                      <a:pPr>
                        <a:spcAft>
                          <a:spcPts val="0"/>
                        </a:spcAft>
                      </a:pPr>
                      <a:r>
                        <a:rPr lang="en-US" sz="1000">
                          <a:effectLst/>
                        </a:rPr>
                        <a:t>SYNTFELD-KAZUCH, Agnieszka</a:t>
                      </a:r>
                      <a:endParaRPr lang="en-GB" sz="1200">
                        <a:effectLst/>
                        <a:latin typeface="Cambria" charset="0"/>
                        <a:ea typeface="ＭＳ 明朝" charset="-128"/>
                        <a:cs typeface="Times New Roman" charset="0"/>
                      </a:endParaRPr>
                    </a:p>
                  </a:txBody>
                  <a:tcPr marL="68580" marR="68580" marT="0" marB="0" anchor="ctr"/>
                </a:tc>
                <a:tc>
                  <a:txBody>
                    <a:bodyPr/>
                    <a:lstStyle/>
                    <a:p>
                      <a:pPr algn="ctr">
                        <a:spcAft>
                          <a:spcPts val="0"/>
                        </a:spcAft>
                      </a:pPr>
                      <a:r>
                        <a:rPr lang="en-US" sz="1000">
                          <a:effectLst/>
                        </a:rPr>
                        <a:t>NCBJ</a:t>
                      </a:r>
                      <a:endParaRPr lang="en-GB" sz="1200">
                        <a:effectLst/>
                        <a:latin typeface="Cambria" charset="0"/>
                        <a:ea typeface="ＭＳ 明朝" charset="-128"/>
                        <a:cs typeface="Times New Roman" charset="0"/>
                      </a:endParaRPr>
                    </a:p>
                  </a:txBody>
                  <a:tcPr marL="68580" marR="68580" marT="0" marB="0" anchor="ctr"/>
                </a:tc>
              </a:tr>
              <a:tr h="203200">
                <a:tc>
                  <a:txBody>
                    <a:bodyPr/>
                    <a:lstStyle/>
                    <a:p>
                      <a:pPr>
                        <a:spcAft>
                          <a:spcPts val="0"/>
                        </a:spcAft>
                      </a:pPr>
                      <a:r>
                        <a:rPr lang="en-US" sz="1000">
                          <a:effectLst/>
                        </a:rPr>
                        <a:t>WANG, Yifang</a:t>
                      </a:r>
                      <a:endParaRPr lang="en-GB" sz="1200">
                        <a:effectLst/>
                        <a:latin typeface="Cambria" charset="0"/>
                        <a:ea typeface="ＭＳ 明朝" charset="-128"/>
                        <a:cs typeface="Times New Roman" charset="0"/>
                      </a:endParaRPr>
                    </a:p>
                  </a:txBody>
                  <a:tcPr marL="68580" marR="68580" marT="0" marB="0" anchor="ctr"/>
                </a:tc>
                <a:tc>
                  <a:txBody>
                    <a:bodyPr/>
                    <a:lstStyle/>
                    <a:p>
                      <a:pPr algn="ctr">
                        <a:spcAft>
                          <a:spcPts val="0"/>
                        </a:spcAft>
                      </a:pPr>
                      <a:r>
                        <a:rPr lang="en-US" sz="1000" dirty="0">
                          <a:effectLst/>
                        </a:rPr>
                        <a:t>IHEP CAS</a:t>
                      </a:r>
                      <a:endParaRPr lang="en-GB" sz="1200" dirty="0">
                        <a:effectLst/>
                        <a:latin typeface="Cambria" charset="0"/>
                        <a:ea typeface="ＭＳ 明朝" charset="-128"/>
                        <a:cs typeface="Times New Roman" charset="0"/>
                      </a:endParaRPr>
                    </a:p>
                  </a:txBody>
                  <a:tcPr marL="68580" marR="68580" marT="0" marB="0" anchor="ctr"/>
                </a:tc>
              </a:tr>
            </a:tbl>
          </a:graphicData>
        </a:graphic>
      </p:graphicFrame>
      <p:grpSp>
        <p:nvGrpSpPr>
          <p:cNvPr id="16" name="Group 23"/>
          <p:cNvGrpSpPr>
            <a:grpSpLocks/>
          </p:cNvGrpSpPr>
          <p:nvPr/>
        </p:nvGrpSpPr>
        <p:grpSpPr bwMode="auto">
          <a:xfrm>
            <a:off x="4716016" y="4129327"/>
            <a:ext cx="2808293" cy="492126"/>
            <a:chOff x="288" y="720"/>
            <a:chExt cx="1769" cy="310"/>
          </a:xfrm>
        </p:grpSpPr>
        <p:sp>
          <p:nvSpPr>
            <p:cNvPr id="17" name="Rectangle 3"/>
            <p:cNvSpPr>
              <a:spLocks noChangeArrowheads="1"/>
            </p:cNvSpPr>
            <p:nvPr/>
          </p:nvSpPr>
          <p:spPr bwMode="auto">
            <a:xfrm>
              <a:off x="288" y="816"/>
              <a:ext cx="337" cy="143"/>
            </a:xfrm>
            <a:prstGeom prst="rect">
              <a:avLst/>
            </a:prstGeom>
            <a:solidFill>
              <a:srgbClr val="00CC00"/>
            </a:solidFill>
            <a:ln w="25400">
              <a:solidFill>
                <a:srgbClr val="3366FF"/>
              </a:solidFill>
              <a:miter lim="800000"/>
              <a:headEnd/>
              <a:tailEnd/>
            </a:ln>
          </p:spPr>
          <p:txBody>
            <a:bodyPr wrap="none" lIns="91369" tIns="45685" rIns="91369" bIns="45685" anchor="ctr"/>
            <a:lstStyle/>
            <a:p>
              <a:pPr algn="l" eaLnBrk="1" hangingPunct="1"/>
              <a:endParaRPr lang="en-GB">
                <a:solidFill>
                  <a:srgbClr val="000000"/>
                </a:solidFill>
              </a:endParaRPr>
            </a:p>
          </p:txBody>
        </p:sp>
        <p:sp>
          <p:nvSpPr>
            <p:cNvPr id="18" name="Text Box 7"/>
            <p:cNvSpPr txBox="1">
              <a:spLocks noChangeArrowheads="1"/>
            </p:cNvSpPr>
            <p:nvPr/>
          </p:nvSpPr>
          <p:spPr bwMode="auto">
            <a:xfrm>
              <a:off x="666" y="720"/>
              <a:ext cx="1391" cy="3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91369" tIns="45685" rIns="91369" bIns="45685">
              <a:spAutoFit/>
            </a:bodyPr>
            <a:lstStyle>
              <a:lvl1pPr>
                <a:defRPr sz="2400">
                  <a:solidFill>
                    <a:schemeClr val="accent2"/>
                  </a:solidFill>
                  <a:latin typeface="Times New Roman" charset="0"/>
                  <a:ea typeface="ＭＳ Ｐゴシック" charset="0"/>
                  <a:cs typeface="ＭＳ Ｐゴシック" charset="0"/>
                </a:defRPr>
              </a:lvl1pPr>
              <a:lvl2pPr marL="37931725" indent="-37474525">
                <a:defRPr sz="2400">
                  <a:solidFill>
                    <a:schemeClr val="accent2"/>
                  </a:solidFill>
                  <a:latin typeface="Times New Roman" charset="0"/>
                  <a:ea typeface="ＭＳ Ｐゴシック" charset="0"/>
                </a:defRPr>
              </a:lvl2pPr>
              <a:lvl3pPr>
                <a:defRPr sz="2400">
                  <a:solidFill>
                    <a:schemeClr val="accent2"/>
                  </a:solidFill>
                  <a:latin typeface="Times New Roman" charset="0"/>
                  <a:ea typeface="ＭＳ Ｐゴシック" charset="0"/>
                </a:defRPr>
              </a:lvl3pPr>
              <a:lvl4pPr>
                <a:defRPr sz="2400">
                  <a:solidFill>
                    <a:schemeClr val="accent2"/>
                  </a:solidFill>
                  <a:latin typeface="Times New Roman" charset="0"/>
                  <a:ea typeface="ＭＳ Ｐゴシック" charset="0"/>
                </a:defRPr>
              </a:lvl4pPr>
              <a:lvl5pPr>
                <a:defRPr sz="2400">
                  <a:solidFill>
                    <a:schemeClr val="accent2"/>
                  </a:solidFill>
                  <a:latin typeface="Times New Roman" charset="0"/>
                  <a:ea typeface="ＭＳ Ｐゴシック" charset="0"/>
                </a:defRPr>
              </a:lvl5pPr>
              <a:lvl6pPr marL="457200" eaLnBrk="0" fontAlgn="base" hangingPunct="0">
                <a:spcBef>
                  <a:spcPct val="0"/>
                </a:spcBef>
                <a:spcAft>
                  <a:spcPct val="0"/>
                </a:spcAft>
                <a:defRPr sz="2400">
                  <a:solidFill>
                    <a:schemeClr val="accent2"/>
                  </a:solidFill>
                  <a:latin typeface="Times New Roman" charset="0"/>
                  <a:ea typeface="ＭＳ Ｐゴシック" charset="0"/>
                </a:defRPr>
              </a:lvl6pPr>
              <a:lvl7pPr marL="914400" eaLnBrk="0" fontAlgn="base" hangingPunct="0">
                <a:spcBef>
                  <a:spcPct val="0"/>
                </a:spcBef>
                <a:spcAft>
                  <a:spcPct val="0"/>
                </a:spcAft>
                <a:defRPr sz="2400">
                  <a:solidFill>
                    <a:schemeClr val="accent2"/>
                  </a:solidFill>
                  <a:latin typeface="Times New Roman" charset="0"/>
                  <a:ea typeface="ＭＳ Ｐゴシック" charset="0"/>
                </a:defRPr>
              </a:lvl7pPr>
              <a:lvl8pPr marL="1371600" eaLnBrk="0" fontAlgn="base" hangingPunct="0">
                <a:spcBef>
                  <a:spcPct val="0"/>
                </a:spcBef>
                <a:spcAft>
                  <a:spcPct val="0"/>
                </a:spcAft>
                <a:defRPr sz="2400">
                  <a:solidFill>
                    <a:schemeClr val="accent2"/>
                  </a:solidFill>
                  <a:latin typeface="Times New Roman" charset="0"/>
                  <a:ea typeface="ＭＳ Ｐゴシック" charset="0"/>
                </a:defRPr>
              </a:lvl8pPr>
              <a:lvl9pPr marL="1828800" eaLnBrk="0" fontAlgn="base" hangingPunct="0">
                <a:spcBef>
                  <a:spcPct val="0"/>
                </a:spcBef>
                <a:spcAft>
                  <a:spcPct val="0"/>
                </a:spcAft>
                <a:defRPr sz="2400">
                  <a:solidFill>
                    <a:schemeClr val="accent2"/>
                  </a:solidFill>
                  <a:latin typeface="Times New Roman" charset="0"/>
                  <a:ea typeface="ＭＳ Ｐゴシック" charset="0"/>
                </a:defRPr>
              </a:lvl9pPr>
            </a:lstStyle>
            <a:p>
              <a:pPr algn="l" eaLnBrk="1" hangingPunct="1"/>
              <a:r>
                <a:rPr lang="en-US" sz="2600" dirty="0" smtClean="0">
                  <a:solidFill>
                    <a:srgbClr val="3333CC"/>
                  </a:solidFill>
                  <a:sym typeface="Wingdings" charset="0"/>
                </a:rPr>
                <a:t>Invited </a:t>
              </a:r>
            </a:p>
          </p:txBody>
        </p:sp>
      </p:grpSp>
      <p:graphicFrame>
        <p:nvGraphicFramePr>
          <p:cNvPr id="14" name="Table 13"/>
          <p:cNvGraphicFramePr>
            <a:graphicFrameLocks noGrp="1"/>
          </p:cNvGraphicFramePr>
          <p:nvPr>
            <p:extLst/>
          </p:nvPr>
        </p:nvGraphicFramePr>
        <p:xfrm>
          <a:off x="4716100" y="4621453"/>
          <a:ext cx="4330700" cy="1016000"/>
        </p:xfrm>
        <a:graphic>
          <a:graphicData uri="http://schemas.openxmlformats.org/drawingml/2006/table">
            <a:tbl>
              <a:tblPr firstRow="1" firstCol="1" bandRow="1">
                <a:tableStyleId>{5C22544A-7EE6-4342-B048-85BDC9FD1C3A}</a:tableStyleId>
              </a:tblPr>
              <a:tblGrid>
                <a:gridCol w="2324100"/>
                <a:gridCol w="2006600"/>
              </a:tblGrid>
              <a:tr h="203200">
                <a:tc>
                  <a:txBody>
                    <a:bodyPr/>
                    <a:lstStyle/>
                    <a:p>
                      <a:pPr algn="ctr">
                        <a:spcAft>
                          <a:spcPts val="0"/>
                        </a:spcAft>
                      </a:pPr>
                      <a:r>
                        <a:rPr lang="en-US" sz="1000">
                          <a:effectLst/>
                        </a:rPr>
                        <a:t>Name</a:t>
                      </a:r>
                      <a:endParaRPr lang="en-GB" sz="1200">
                        <a:effectLst/>
                        <a:latin typeface="Cambria" charset="0"/>
                        <a:ea typeface="ＭＳ 明朝" charset="-128"/>
                        <a:cs typeface="Times New Roman" charset="0"/>
                      </a:endParaRPr>
                    </a:p>
                  </a:txBody>
                  <a:tcPr marL="68580" marR="68580" marT="0" marB="0" anchor="ctr"/>
                </a:tc>
                <a:tc>
                  <a:txBody>
                    <a:bodyPr/>
                    <a:lstStyle/>
                    <a:p>
                      <a:pPr algn="ctr">
                        <a:spcAft>
                          <a:spcPts val="0"/>
                        </a:spcAft>
                      </a:pPr>
                      <a:r>
                        <a:rPr lang="en-US" sz="1000">
                          <a:effectLst/>
                        </a:rPr>
                        <a:t>Institute/University</a:t>
                      </a:r>
                      <a:endParaRPr lang="en-GB" sz="1200">
                        <a:effectLst/>
                        <a:latin typeface="Cambria" charset="0"/>
                        <a:ea typeface="ＭＳ 明朝" charset="-128"/>
                        <a:cs typeface="Times New Roman" charset="0"/>
                      </a:endParaRPr>
                    </a:p>
                  </a:txBody>
                  <a:tcPr marL="68580" marR="68580" marT="0" marB="0" anchor="ctr"/>
                </a:tc>
              </a:tr>
              <a:tr h="203200">
                <a:tc>
                  <a:txBody>
                    <a:bodyPr/>
                    <a:lstStyle/>
                    <a:p>
                      <a:pPr>
                        <a:spcAft>
                          <a:spcPts val="0"/>
                        </a:spcAft>
                      </a:pPr>
                      <a:r>
                        <a:rPr lang="en-US" sz="1000">
                          <a:effectLst/>
                        </a:rPr>
                        <a:t>RATOFF, Peter</a:t>
                      </a:r>
                      <a:endParaRPr lang="en-GB" sz="1200">
                        <a:effectLst/>
                        <a:latin typeface="Cambria" charset="0"/>
                        <a:ea typeface="ＭＳ 明朝" charset="-128"/>
                        <a:cs typeface="Times New Roman" charset="0"/>
                      </a:endParaRPr>
                    </a:p>
                  </a:txBody>
                  <a:tcPr marL="68580" marR="68580" marT="0" marB="0" anchor="ctr"/>
                </a:tc>
                <a:tc>
                  <a:txBody>
                    <a:bodyPr/>
                    <a:lstStyle/>
                    <a:p>
                      <a:pPr algn="ctr">
                        <a:spcAft>
                          <a:spcPts val="0"/>
                        </a:spcAft>
                      </a:pPr>
                      <a:r>
                        <a:rPr lang="en-US" sz="1000">
                          <a:effectLst/>
                        </a:rPr>
                        <a:t>Cockcroft Institute</a:t>
                      </a:r>
                      <a:endParaRPr lang="en-GB" sz="1200">
                        <a:effectLst/>
                        <a:latin typeface="Cambria" charset="0"/>
                        <a:ea typeface="ＭＳ 明朝" charset="-128"/>
                        <a:cs typeface="Times New Roman" charset="0"/>
                      </a:endParaRPr>
                    </a:p>
                  </a:txBody>
                  <a:tcPr marL="68580" marR="68580" marT="0" marB="0" anchor="ctr"/>
                </a:tc>
              </a:tr>
              <a:tr h="203200">
                <a:tc>
                  <a:txBody>
                    <a:bodyPr/>
                    <a:lstStyle/>
                    <a:p>
                      <a:pPr>
                        <a:spcAft>
                          <a:spcPts val="0"/>
                        </a:spcAft>
                      </a:pPr>
                      <a:r>
                        <a:rPr lang="en-US" sz="1000">
                          <a:effectLst/>
                        </a:rPr>
                        <a:t>ROLLI, Simona</a:t>
                      </a:r>
                      <a:endParaRPr lang="en-GB" sz="1200">
                        <a:effectLst/>
                        <a:latin typeface="Cambria" charset="0"/>
                        <a:ea typeface="ＭＳ 明朝" charset="-128"/>
                        <a:cs typeface="Times New Roman" charset="0"/>
                      </a:endParaRPr>
                    </a:p>
                  </a:txBody>
                  <a:tcPr marL="68580" marR="68580" marT="0" marB="0" anchor="ctr"/>
                </a:tc>
                <a:tc>
                  <a:txBody>
                    <a:bodyPr/>
                    <a:lstStyle/>
                    <a:p>
                      <a:pPr algn="ctr">
                        <a:spcAft>
                          <a:spcPts val="0"/>
                        </a:spcAft>
                      </a:pPr>
                      <a:r>
                        <a:rPr lang="en-US" sz="1000">
                          <a:effectLst/>
                        </a:rPr>
                        <a:t>DOE – US HL-LHC AUP</a:t>
                      </a:r>
                      <a:endParaRPr lang="en-GB" sz="1200">
                        <a:effectLst/>
                        <a:latin typeface="Cambria" charset="0"/>
                        <a:ea typeface="ＭＳ 明朝" charset="-128"/>
                        <a:cs typeface="Times New Roman" charset="0"/>
                      </a:endParaRPr>
                    </a:p>
                  </a:txBody>
                  <a:tcPr marL="68580" marR="68580" marT="0" marB="0" anchor="ctr"/>
                </a:tc>
              </a:tr>
              <a:tr h="203200">
                <a:tc>
                  <a:txBody>
                    <a:bodyPr/>
                    <a:lstStyle/>
                    <a:p>
                      <a:pPr>
                        <a:spcAft>
                          <a:spcPts val="0"/>
                        </a:spcAft>
                      </a:pPr>
                      <a:r>
                        <a:rPr lang="en-US" sz="1000">
                          <a:effectLst/>
                        </a:rPr>
                        <a:t>STRAUSS, Bruce</a:t>
                      </a:r>
                      <a:endParaRPr lang="en-GB" sz="1200">
                        <a:effectLst/>
                        <a:latin typeface="Cambria" charset="0"/>
                        <a:ea typeface="ＭＳ 明朝" charset="-128"/>
                        <a:cs typeface="Times New Roman" charset="0"/>
                      </a:endParaRPr>
                    </a:p>
                  </a:txBody>
                  <a:tcPr marL="68580" marR="68580" marT="0" marB="0" anchor="ctr"/>
                </a:tc>
                <a:tc>
                  <a:txBody>
                    <a:bodyPr/>
                    <a:lstStyle/>
                    <a:p>
                      <a:pPr algn="ctr">
                        <a:spcAft>
                          <a:spcPts val="0"/>
                        </a:spcAft>
                      </a:pPr>
                      <a:r>
                        <a:rPr lang="en-US" sz="1000">
                          <a:effectLst/>
                        </a:rPr>
                        <a:t>DOE - LARP</a:t>
                      </a:r>
                      <a:endParaRPr lang="en-GB" sz="1200">
                        <a:effectLst/>
                        <a:latin typeface="Cambria" charset="0"/>
                        <a:ea typeface="ＭＳ 明朝" charset="-128"/>
                        <a:cs typeface="Times New Roman" charset="0"/>
                      </a:endParaRPr>
                    </a:p>
                  </a:txBody>
                  <a:tcPr marL="68580" marR="68580" marT="0" marB="0" anchor="ctr"/>
                </a:tc>
              </a:tr>
              <a:tr h="203200">
                <a:tc>
                  <a:txBody>
                    <a:bodyPr/>
                    <a:lstStyle/>
                    <a:p>
                      <a:pPr>
                        <a:spcAft>
                          <a:spcPts val="0"/>
                        </a:spcAft>
                      </a:pPr>
                      <a:r>
                        <a:rPr lang="en-US" sz="1000">
                          <a:effectLst/>
                        </a:rPr>
                        <a:t>ZOCCOLI, Antonio</a:t>
                      </a:r>
                      <a:endParaRPr lang="en-GB" sz="1200">
                        <a:effectLst/>
                        <a:latin typeface="Cambria" charset="0"/>
                        <a:ea typeface="ＭＳ 明朝" charset="-128"/>
                        <a:cs typeface="Times New Roman" charset="0"/>
                      </a:endParaRPr>
                    </a:p>
                  </a:txBody>
                  <a:tcPr marL="68580" marR="68580" marT="0" marB="0" anchor="ctr"/>
                </a:tc>
                <a:tc>
                  <a:txBody>
                    <a:bodyPr/>
                    <a:lstStyle/>
                    <a:p>
                      <a:pPr algn="ctr">
                        <a:spcAft>
                          <a:spcPts val="0"/>
                        </a:spcAft>
                      </a:pPr>
                      <a:r>
                        <a:rPr lang="en-US" sz="1000" dirty="0">
                          <a:effectLst/>
                        </a:rPr>
                        <a:t>INFN</a:t>
                      </a:r>
                      <a:endParaRPr lang="en-GB" sz="1200" dirty="0">
                        <a:effectLst/>
                        <a:latin typeface="Cambria" charset="0"/>
                        <a:ea typeface="ＭＳ 明朝" charset="-128"/>
                        <a:cs typeface="Times New Roman" charset="0"/>
                      </a:endParaRPr>
                    </a:p>
                  </a:txBody>
                  <a:tcPr marL="68580" marR="68580" marT="0" marB="0" anchor="ctr"/>
                </a:tc>
              </a:tr>
            </a:tbl>
          </a:graphicData>
        </a:graphic>
      </p:graphicFrame>
      <p:sp>
        <p:nvSpPr>
          <p:cNvPr id="19" name="Footer Placeholder 3"/>
          <p:cNvSpPr>
            <a:spLocks noGrp="1"/>
          </p:cNvSpPr>
          <p:nvPr>
            <p:ph type="ftr" sz="quarter" idx="11"/>
          </p:nvPr>
        </p:nvSpPr>
        <p:spPr>
          <a:xfrm>
            <a:off x="1905000" y="6453376"/>
            <a:ext cx="6627000" cy="360000"/>
          </a:xfrm>
        </p:spPr>
        <p:txBody>
          <a:bodyPr/>
          <a:lstStyle/>
          <a:p>
            <a:r>
              <a:rPr lang="en-US" noProof="0" dirty="0" smtClean="0"/>
              <a:t>O. Bruning, B. Di </a:t>
            </a:r>
            <a:r>
              <a:rPr lang="en-US" noProof="0" dirty="0" err="1" smtClean="0"/>
              <a:t>Girolamo</a:t>
            </a:r>
            <a:r>
              <a:rPr lang="en-US" noProof="0" dirty="0" smtClean="0"/>
              <a:t>, L. Rossi – </a:t>
            </a:r>
            <a:r>
              <a:rPr lang="en-US" dirty="0" smtClean="0"/>
              <a:t>HL-LHC Annual meeting in Madrid</a:t>
            </a:r>
            <a:r>
              <a:rPr lang="en-US" noProof="0" dirty="0" smtClean="0"/>
              <a:t> - 13 November 2017</a:t>
            </a:r>
            <a:endParaRPr lang="en-US" noProof="0" dirty="0"/>
          </a:p>
        </p:txBody>
      </p:sp>
    </p:spTree>
    <p:extLst>
      <p:ext uri="{BB962C8B-B14F-4D97-AF65-F5344CB8AC3E}">
        <p14:creationId xmlns:p14="http://schemas.microsoft.com/office/powerpoint/2010/main" val="114174944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217189"/>
            <a:ext cx="9144000" cy="5164139"/>
          </a:xfrm>
          <a:prstGeom prst="rect">
            <a:avLst/>
          </a:prstGeom>
        </p:spPr>
      </p:pic>
      <p:sp>
        <p:nvSpPr>
          <p:cNvPr id="3" name="Slide Number Placeholder 2"/>
          <p:cNvSpPr>
            <a:spLocks noGrp="1"/>
          </p:cNvSpPr>
          <p:nvPr>
            <p:ph type="sldNum" sz="quarter" idx="12"/>
          </p:nvPr>
        </p:nvSpPr>
        <p:spPr/>
        <p:txBody>
          <a:bodyPr/>
          <a:lstStyle/>
          <a:p>
            <a:fld id="{BFDCA1C4-9514-7B4F-976F-D92F7E296653}" type="slidenum">
              <a:rPr lang="fr-FR" smtClean="0"/>
              <a:pPr/>
              <a:t>13</a:t>
            </a:fld>
            <a:endParaRPr lang="fr-FR"/>
          </a:p>
        </p:txBody>
      </p:sp>
      <p:sp>
        <p:nvSpPr>
          <p:cNvPr id="4" name="Title 1"/>
          <p:cNvSpPr txBox="1">
            <a:spLocks/>
          </p:cNvSpPr>
          <p:nvPr/>
        </p:nvSpPr>
        <p:spPr>
          <a:xfrm>
            <a:off x="611560" y="138336"/>
            <a:ext cx="8443540" cy="914400"/>
          </a:xfrm>
          <a:prstGeom prst="rect">
            <a:avLst/>
          </a:prstGeom>
        </p:spPr>
        <p:txBody>
          <a:bodyPr/>
          <a:lstStyle>
            <a:lvl1pPr algn="ctr" defTabSz="457200" rtl="0" eaLnBrk="1" latinLnBrk="0" hangingPunct="1">
              <a:spcBef>
                <a:spcPct val="0"/>
              </a:spcBef>
              <a:buNone/>
              <a:defRPr sz="4000" kern="1200" baseline="0">
                <a:solidFill>
                  <a:schemeClr val="tx1">
                    <a:lumMod val="75000"/>
                    <a:lumOff val="25000"/>
                  </a:schemeClr>
                </a:solidFill>
                <a:effectLst/>
                <a:latin typeface="+mj-lt"/>
                <a:ea typeface="+mj-ea"/>
                <a:cs typeface="+mj-cs"/>
              </a:defRPr>
            </a:lvl1pPr>
          </a:lstStyle>
          <a:p>
            <a:pPr algn="l"/>
            <a:r>
              <a:rPr lang="en-US" u="sng" dirty="0" smtClean="0">
                <a:solidFill>
                  <a:srgbClr val="FF0000"/>
                </a:solidFill>
              </a:rPr>
              <a:t>HL-LHC Intranet Page:</a:t>
            </a:r>
          </a:p>
          <a:p>
            <a:pPr algn="l"/>
            <a:r>
              <a:rPr lang="en-US" sz="1800" b="1" u="sng" dirty="0">
                <a:solidFill>
                  <a:srgbClr val="FF0000"/>
                </a:solidFill>
              </a:rPr>
              <a:t>https://</a:t>
            </a:r>
            <a:r>
              <a:rPr lang="en-US" sz="1800" b="1" u="sng" dirty="0" err="1" smtClean="0">
                <a:solidFill>
                  <a:srgbClr val="FF0000"/>
                </a:solidFill>
              </a:rPr>
              <a:t>espace.cern.ch</a:t>
            </a:r>
            <a:r>
              <a:rPr lang="en-US" sz="1800" b="1" u="sng" dirty="0" smtClean="0">
                <a:solidFill>
                  <a:srgbClr val="FF0000"/>
                </a:solidFill>
              </a:rPr>
              <a:t>/</a:t>
            </a:r>
            <a:r>
              <a:rPr lang="en-US" sz="1800" b="1" u="sng" dirty="0" err="1" smtClean="0">
                <a:solidFill>
                  <a:srgbClr val="FF0000"/>
                </a:solidFill>
              </a:rPr>
              <a:t>HiLumi</a:t>
            </a:r>
            <a:r>
              <a:rPr lang="en-US" sz="1800" b="1" u="sng" dirty="0" smtClean="0">
                <a:solidFill>
                  <a:srgbClr val="FF0000"/>
                </a:solidFill>
              </a:rPr>
              <a:t>/WP1/</a:t>
            </a:r>
            <a:r>
              <a:rPr lang="en-US" sz="1800" b="1" u="sng" dirty="0" err="1" smtClean="0">
                <a:solidFill>
                  <a:srgbClr val="FF0000"/>
                </a:solidFill>
              </a:rPr>
              <a:t>default.aspx</a:t>
            </a:r>
            <a:endParaRPr lang="en-US" sz="1800" b="1" u="sng" dirty="0">
              <a:solidFill>
                <a:srgbClr val="FF0000"/>
              </a:solidFill>
            </a:endParaRPr>
          </a:p>
        </p:txBody>
      </p:sp>
      <p:sp>
        <p:nvSpPr>
          <p:cNvPr id="7" name="Rounded Rectangle 6"/>
          <p:cNvSpPr/>
          <p:nvPr/>
        </p:nvSpPr>
        <p:spPr>
          <a:xfrm>
            <a:off x="107504" y="3377429"/>
            <a:ext cx="864096" cy="864096"/>
          </a:xfrm>
          <a:prstGeom prst="roundRect">
            <a:avLst/>
          </a:prstGeom>
          <a:noFill/>
          <a:ln w="38100">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Footer Placeholder 3"/>
          <p:cNvSpPr>
            <a:spLocks noGrp="1"/>
          </p:cNvSpPr>
          <p:nvPr>
            <p:ph type="ftr" sz="quarter" idx="11"/>
          </p:nvPr>
        </p:nvSpPr>
        <p:spPr>
          <a:xfrm>
            <a:off x="1905000" y="6453376"/>
            <a:ext cx="6627000" cy="360000"/>
          </a:xfrm>
        </p:spPr>
        <p:txBody>
          <a:bodyPr/>
          <a:lstStyle/>
          <a:p>
            <a:r>
              <a:rPr lang="en-US" noProof="0" dirty="0" smtClean="0"/>
              <a:t>O. Bruning, B. Di </a:t>
            </a:r>
            <a:r>
              <a:rPr lang="en-US" noProof="0" dirty="0" err="1" smtClean="0"/>
              <a:t>Girolamo</a:t>
            </a:r>
            <a:r>
              <a:rPr lang="en-US" noProof="0" dirty="0" smtClean="0"/>
              <a:t>, L. Rossi – </a:t>
            </a:r>
            <a:r>
              <a:rPr lang="en-US" dirty="0" smtClean="0"/>
              <a:t>HL-LHC Annual meeting in Madrid</a:t>
            </a:r>
            <a:r>
              <a:rPr lang="en-US" noProof="0" dirty="0" smtClean="0"/>
              <a:t> - 13 November 2017</a:t>
            </a:r>
            <a:endParaRPr lang="en-US" noProof="0" dirty="0"/>
          </a:p>
        </p:txBody>
      </p:sp>
    </p:spTree>
    <p:extLst>
      <p:ext uri="{BB962C8B-B14F-4D97-AF65-F5344CB8AC3E}">
        <p14:creationId xmlns:p14="http://schemas.microsoft.com/office/powerpoint/2010/main" val="10648726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dissolv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BFDCA1C4-9514-7B4F-976F-D92F7E296653}" type="slidenum">
              <a:rPr lang="fr-FR" smtClean="0"/>
              <a:pPr/>
              <a:t>14</a:t>
            </a:fld>
            <a:endParaRPr lang="fr-FR"/>
          </a:p>
        </p:txBody>
      </p:sp>
      <p:sp>
        <p:nvSpPr>
          <p:cNvPr id="4" name="Title 1"/>
          <p:cNvSpPr txBox="1">
            <a:spLocks/>
          </p:cNvSpPr>
          <p:nvPr/>
        </p:nvSpPr>
        <p:spPr>
          <a:xfrm>
            <a:off x="611560" y="-27384"/>
            <a:ext cx="8443540" cy="914400"/>
          </a:xfrm>
          <a:prstGeom prst="rect">
            <a:avLst/>
          </a:prstGeom>
        </p:spPr>
        <p:txBody>
          <a:bodyPr/>
          <a:lstStyle>
            <a:lvl1pPr algn="ctr" defTabSz="457200" rtl="0" eaLnBrk="1" latinLnBrk="0" hangingPunct="1">
              <a:spcBef>
                <a:spcPct val="0"/>
              </a:spcBef>
              <a:buNone/>
              <a:defRPr sz="4000" kern="1200" baseline="0">
                <a:solidFill>
                  <a:schemeClr val="tx1">
                    <a:lumMod val="75000"/>
                    <a:lumOff val="25000"/>
                  </a:schemeClr>
                </a:solidFill>
                <a:effectLst/>
                <a:latin typeface="+mj-lt"/>
                <a:ea typeface="+mj-ea"/>
                <a:cs typeface="+mj-cs"/>
              </a:defRPr>
            </a:lvl1pPr>
          </a:lstStyle>
          <a:p>
            <a:pPr algn="l"/>
            <a:r>
              <a:rPr lang="en-US" u="sng" dirty="0" smtClean="0">
                <a:solidFill>
                  <a:srgbClr val="FF0000"/>
                </a:solidFill>
              </a:rPr>
              <a:t>Excel Table for in-kind contributions:</a:t>
            </a:r>
            <a:endParaRPr lang="en-US" u="sng" dirty="0">
              <a:solidFill>
                <a:srgbClr val="FF0000"/>
              </a:solidFill>
            </a:endParaRPr>
          </a:p>
        </p:txBody>
      </p:sp>
      <p:sp>
        <p:nvSpPr>
          <p:cNvPr id="7" name="Footer Placeholder 3"/>
          <p:cNvSpPr>
            <a:spLocks noGrp="1"/>
          </p:cNvSpPr>
          <p:nvPr>
            <p:ph type="ftr" sz="quarter" idx="11"/>
          </p:nvPr>
        </p:nvSpPr>
        <p:spPr>
          <a:xfrm>
            <a:off x="1905000" y="6453376"/>
            <a:ext cx="6627000" cy="360000"/>
          </a:xfrm>
        </p:spPr>
        <p:txBody>
          <a:bodyPr/>
          <a:lstStyle/>
          <a:p>
            <a:r>
              <a:rPr lang="en-US" noProof="0" dirty="0" smtClean="0"/>
              <a:t>O. Bruning, B. Di </a:t>
            </a:r>
            <a:r>
              <a:rPr lang="en-US" noProof="0" dirty="0" err="1" smtClean="0"/>
              <a:t>Girolamo</a:t>
            </a:r>
            <a:r>
              <a:rPr lang="en-US" noProof="0" dirty="0" smtClean="0"/>
              <a:t>, L. Rossi – </a:t>
            </a:r>
            <a:r>
              <a:rPr lang="en-US" dirty="0" smtClean="0"/>
              <a:t>HL-LHC Annual meeting in Madrid</a:t>
            </a:r>
            <a:r>
              <a:rPr lang="en-US" noProof="0" dirty="0" smtClean="0"/>
              <a:t> - 13 November 2017</a:t>
            </a:r>
            <a:endParaRPr lang="en-US" noProof="0" dirty="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724565"/>
            <a:ext cx="9144000" cy="5728771"/>
          </a:xfrm>
          <a:prstGeom prst="rect">
            <a:avLst/>
          </a:prstGeom>
        </p:spPr>
      </p:pic>
    </p:spTree>
    <p:extLst>
      <p:ext uri="{BB962C8B-B14F-4D97-AF65-F5344CB8AC3E}">
        <p14:creationId xmlns:p14="http://schemas.microsoft.com/office/powerpoint/2010/main" val="113087623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BFDCA1C4-9514-7B4F-976F-D92F7E296653}" type="slidenum">
              <a:rPr lang="fr-FR" smtClean="0"/>
              <a:pPr/>
              <a:t>15</a:t>
            </a:fld>
            <a:endParaRPr lang="fr-FR"/>
          </a:p>
        </p:txBody>
      </p:sp>
      <p:sp>
        <p:nvSpPr>
          <p:cNvPr id="4" name="Title 1"/>
          <p:cNvSpPr txBox="1">
            <a:spLocks/>
          </p:cNvSpPr>
          <p:nvPr/>
        </p:nvSpPr>
        <p:spPr>
          <a:xfrm>
            <a:off x="611560" y="-27384"/>
            <a:ext cx="8443540" cy="914400"/>
          </a:xfrm>
          <a:prstGeom prst="rect">
            <a:avLst/>
          </a:prstGeom>
        </p:spPr>
        <p:txBody>
          <a:bodyPr/>
          <a:lstStyle>
            <a:lvl1pPr algn="ctr" defTabSz="457200" rtl="0" eaLnBrk="1" latinLnBrk="0" hangingPunct="1">
              <a:spcBef>
                <a:spcPct val="0"/>
              </a:spcBef>
              <a:buNone/>
              <a:defRPr sz="4000" kern="1200" baseline="0">
                <a:solidFill>
                  <a:schemeClr val="tx1">
                    <a:lumMod val="75000"/>
                    <a:lumOff val="25000"/>
                  </a:schemeClr>
                </a:solidFill>
                <a:effectLst/>
                <a:latin typeface="+mj-lt"/>
                <a:ea typeface="+mj-ea"/>
                <a:cs typeface="+mj-cs"/>
              </a:defRPr>
            </a:lvl1pPr>
          </a:lstStyle>
          <a:p>
            <a:pPr algn="l"/>
            <a:r>
              <a:rPr lang="en-US" u="sng" dirty="0" smtClean="0">
                <a:solidFill>
                  <a:srgbClr val="FF0000"/>
                </a:solidFill>
              </a:rPr>
              <a:t>Excel Table for in-kind contributions:</a:t>
            </a:r>
            <a:endParaRPr lang="en-US" u="sng" dirty="0">
              <a:solidFill>
                <a:srgbClr val="FF0000"/>
              </a:solidFill>
            </a:endParaRPr>
          </a:p>
        </p:txBody>
      </p:sp>
      <p:sp>
        <p:nvSpPr>
          <p:cNvPr id="7" name="Footer Placeholder 3"/>
          <p:cNvSpPr>
            <a:spLocks noGrp="1"/>
          </p:cNvSpPr>
          <p:nvPr>
            <p:ph type="ftr" sz="quarter" idx="11"/>
          </p:nvPr>
        </p:nvSpPr>
        <p:spPr>
          <a:xfrm>
            <a:off x="1905000" y="6453376"/>
            <a:ext cx="6627000" cy="360000"/>
          </a:xfrm>
        </p:spPr>
        <p:txBody>
          <a:bodyPr/>
          <a:lstStyle/>
          <a:p>
            <a:r>
              <a:rPr lang="en-US" noProof="0" dirty="0" smtClean="0"/>
              <a:t>O. Bruning, B. Di </a:t>
            </a:r>
            <a:r>
              <a:rPr lang="en-US" noProof="0" dirty="0" err="1" smtClean="0"/>
              <a:t>Girolamo</a:t>
            </a:r>
            <a:r>
              <a:rPr lang="en-US" noProof="0" dirty="0" smtClean="0"/>
              <a:t>, L. Rossi – </a:t>
            </a:r>
            <a:r>
              <a:rPr lang="en-US" dirty="0" smtClean="0"/>
              <a:t>HL-LHC Annual meeting in Madrid</a:t>
            </a:r>
            <a:r>
              <a:rPr lang="en-US" noProof="0" dirty="0" smtClean="0"/>
              <a:t> - 13 November 2017</a:t>
            </a:r>
            <a:endParaRPr lang="en-US" noProof="0" dirty="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80289"/>
            <a:ext cx="9144000" cy="5845055"/>
          </a:xfrm>
          <a:prstGeom prst="rect">
            <a:avLst/>
          </a:prstGeom>
        </p:spPr>
      </p:pic>
    </p:spTree>
    <p:extLst>
      <p:ext uri="{BB962C8B-B14F-4D97-AF65-F5344CB8AC3E}">
        <p14:creationId xmlns:p14="http://schemas.microsoft.com/office/powerpoint/2010/main" val="195891071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BFDCA1C4-9514-7B4F-976F-D92F7E296653}" type="slidenum">
              <a:rPr lang="fr-FR" smtClean="0"/>
              <a:pPr/>
              <a:t>16</a:t>
            </a:fld>
            <a:endParaRPr lang="fr-FR"/>
          </a:p>
        </p:txBody>
      </p:sp>
      <p:sp>
        <p:nvSpPr>
          <p:cNvPr id="4" name="Title 1"/>
          <p:cNvSpPr txBox="1">
            <a:spLocks/>
          </p:cNvSpPr>
          <p:nvPr/>
        </p:nvSpPr>
        <p:spPr>
          <a:xfrm>
            <a:off x="611560" y="-27384"/>
            <a:ext cx="8443540" cy="914400"/>
          </a:xfrm>
          <a:prstGeom prst="rect">
            <a:avLst/>
          </a:prstGeom>
        </p:spPr>
        <p:txBody>
          <a:bodyPr/>
          <a:lstStyle>
            <a:lvl1pPr algn="ctr" defTabSz="457200" rtl="0" eaLnBrk="1" latinLnBrk="0" hangingPunct="1">
              <a:spcBef>
                <a:spcPct val="0"/>
              </a:spcBef>
              <a:buNone/>
              <a:defRPr sz="4000" kern="1200" baseline="0">
                <a:solidFill>
                  <a:schemeClr val="tx1">
                    <a:lumMod val="75000"/>
                    <a:lumOff val="25000"/>
                  </a:schemeClr>
                </a:solidFill>
                <a:effectLst/>
                <a:latin typeface="+mj-lt"/>
                <a:ea typeface="+mj-ea"/>
                <a:cs typeface="+mj-cs"/>
              </a:defRPr>
            </a:lvl1pPr>
          </a:lstStyle>
          <a:p>
            <a:pPr algn="l"/>
            <a:r>
              <a:rPr lang="en-US" u="sng" dirty="0" smtClean="0">
                <a:solidFill>
                  <a:srgbClr val="FF0000"/>
                </a:solidFill>
              </a:rPr>
              <a:t>Excel Table for in-kind contributions:</a:t>
            </a:r>
            <a:endParaRPr lang="en-US" u="sng" dirty="0">
              <a:solidFill>
                <a:srgbClr val="FF0000"/>
              </a:solidFill>
            </a:endParaRPr>
          </a:p>
        </p:txBody>
      </p:sp>
      <p:sp>
        <p:nvSpPr>
          <p:cNvPr id="6" name="Footer Placeholder 3"/>
          <p:cNvSpPr>
            <a:spLocks noGrp="1"/>
          </p:cNvSpPr>
          <p:nvPr>
            <p:ph type="ftr" sz="quarter" idx="11"/>
          </p:nvPr>
        </p:nvSpPr>
        <p:spPr>
          <a:xfrm>
            <a:off x="1905000" y="6453376"/>
            <a:ext cx="6627000" cy="360000"/>
          </a:xfrm>
        </p:spPr>
        <p:txBody>
          <a:bodyPr/>
          <a:lstStyle/>
          <a:p>
            <a:r>
              <a:rPr lang="en-US" noProof="0" dirty="0" smtClean="0"/>
              <a:t>O. Bruning, B. Di </a:t>
            </a:r>
            <a:r>
              <a:rPr lang="en-US" noProof="0" dirty="0" err="1" smtClean="0"/>
              <a:t>Girolamo</a:t>
            </a:r>
            <a:r>
              <a:rPr lang="en-US" noProof="0" dirty="0" smtClean="0"/>
              <a:t>, L. Rossi – </a:t>
            </a:r>
            <a:r>
              <a:rPr lang="en-US" dirty="0" smtClean="0"/>
              <a:t>HL-LHC Annual meeting in Madrid</a:t>
            </a:r>
            <a:r>
              <a:rPr lang="en-US" noProof="0" dirty="0" smtClean="0"/>
              <a:t> - 13 November 2017</a:t>
            </a:r>
            <a:endParaRPr lang="en-US" noProof="0"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222500"/>
            <a:ext cx="9144000" cy="2407871"/>
          </a:xfrm>
          <a:prstGeom prst="rect">
            <a:avLst/>
          </a:prstGeom>
        </p:spPr>
      </p:pic>
    </p:spTree>
    <p:extLst>
      <p:ext uri="{BB962C8B-B14F-4D97-AF65-F5344CB8AC3E}">
        <p14:creationId xmlns:p14="http://schemas.microsoft.com/office/powerpoint/2010/main" val="79316330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New Collaboration </a:t>
            </a:r>
            <a:r>
              <a:rPr lang="en-GB" dirty="0" smtClean="0"/>
              <a:t>Agreement: MoU</a:t>
            </a:r>
            <a:endParaRPr lang="en-GB"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17</a:t>
            </a:fld>
            <a:endParaRPr lang="fr-FR"/>
          </a:p>
        </p:txBody>
      </p:sp>
      <p:grpSp>
        <p:nvGrpSpPr>
          <p:cNvPr id="8" name="Group 23"/>
          <p:cNvGrpSpPr>
            <a:grpSpLocks/>
          </p:cNvGrpSpPr>
          <p:nvPr/>
        </p:nvGrpSpPr>
        <p:grpSpPr bwMode="auto">
          <a:xfrm>
            <a:off x="12700" y="908002"/>
            <a:ext cx="9021778" cy="2400301"/>
            <a:chOff x="288" y="720"/>
            <a:chExt cx="5683" cy="1512"/>
          </a:xfrm>
        </p:grpSpPr>
        <p:sp>
          <p:nvSpPr>
            <p:cNvPr id="12" name="Rectangle 3"/>
            <p:cNvSpPr>
              <a:spLocks noChangeArrowheads="1"/>
            </p:cNvSpPr>
            <p:nvPr/>
          </p:nvSpPr>
          <p:spPr bwMode="auto">
            <a:xfrm>
              <a:off x="288" y="816"/>
              <a:ext cx="337" cy="143"/>
            </a:xfrm>
            <a:prstGeom prst="rect">
              <a:avLst/>
            </a:prstGeom>
            <a:solidFill>
              <a:srgbClr val="00CC00"/>
            </a:solidFill>
            <a:ln w="25400">
              <a:solidFill>
                <a:srgbClr val="3366FF"/>
              </a:solidFill>
              <a:miter lim="800000"/>
              <a:headEnd/>
              <a:tailEnd/>
            </a:ln>
          </p:spPr>
          <p:txBody>
            <a:bodyPr wrap="none" lIns="91369" tIns="45685" rIns="91369" bIns="45685" anchor="ctr"/>
            <a:lstStyle/>
            <a:p>
              <a:pPr algn="l" eaLnBrk="1" hangingPunct="1"/>
              <a:endParaRPr lang="en-GB">
                <a:solidFill>
                  <a:srgbClr val="000000"/>
                </a:solidFill>
              </a:endParaRPr>
            </a:p>
          </p:txBody>
        </p:sp>
        <p:sp>
          <p:nvSpPr>
            <p:cNvPr id="13" name="Text Box 7"/>
            <p:cNvSpPr txBox="1">
              <a:spLocks noChangeArrowheads="1"/>
            </p:cNvSpPr>
            <p:nvPr/>
          </p:nvSpPr>
          <p:spPr bwMode="auto">
            <a:xfrm>
              <a:off x="666" y="720"/>
              <a:ext cx="5305" cy="15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369" tIns="45685" rIns="91369" bIns="45685">
              <a:spAutoFit/>
            </a:bodyPr>
            <a:lstStyle>
              <a:lvl1pPr>
                <a:defRPr sz="2400">
                  <a:solidFill>
                    <a:schemeClr val="accent2"/>
                  </a:solidFill>
                  <a:latin typeface="Times New Roman" charset="0"/>
                  <a:ea typeface="ＭＳ Ｐゴシック" charset="0"/>
                  <a:cs typeface="ＭＳ Ｐゴシック" charset="0"/>
                </a:defRPr>
              </a:lvl1pPr>
              <a:lvl2pPr marL="37931725" indent="-37474525">
                <a:defRPr sz="2400">
                  <a:solidFill>
                    <a:schemeClr val="accent2"/>
                  </a:solidFill>
                  <a:latin typeface="Times New Roman" charset="0"/>
                  <a:ea typeface="ＭＳ Ｐゴシック" charset="0"/>
                </a:defRPr>
              </a:lvl2pPr>
              <a:lvl3pPr>
                <a:defRPr sz="2400">
                  <a:solidFill>
                    <a:schemeClr val="accent2"/>
                  </a:solidFill>
                  <a:latin typeface="Times New Roman" charset="0"/>
                  <a:ea typeface="ＭＳ Ｐゴシック" charset="0"/>
                </a:defRPr>
              </a:lvl3pPr>
              <a:lvl4pPr>
                <a:defRPr sz="2400">
                  <a:solidFill>
                    <a:schemeClr val="accent2"/>
                  </a:solidFill>
                  <a:latin typeface="Times New Roman" charset="0"/>
                  <a:ea typeface="ＭＳ Ｐゴシック" charset="0"/>
                </a:defRPr>
              </a:lvl4pPr>
              <a:lvl5pPr>
                <a:defRPr sz="2400">
                  <a:solidFill>
                    <a:schemeClr val="accent2"/>
                  </a:solidFill>
                  <a:latin typeface="Times New Roman" charset="0"/>
                  <a:ea typeface="ＭＳ Ｐゴシック" charset="0"/>
                </a:defRPr>
              </a:lvl5pPr>
              <a:lvl6pPr marL="457200" eaLnBrk="0" fontAlgn="base" hangingPunct="0">
                <a:spcBef>
                  <a:spcPct val="0"/>
                </a:spcBef>
                <a:spcAft>
                  <a:spcPct val="0"/>
                </a:spcAft>
                <a:defRPr sz="2400">
                  <a:solidFill>
                    <a:schemeClr val="accent2"/>
                  </a:solidFill>
                  <a:latin typeface="Times New Roman" charset="0"/>
                  <a:ea typeface="ＭＳ Ｐゴシック" charset="0"/>
                </a:defRPr>
              </a:lvl6pPr>
              <a:lvl7pPr marL="914400" eaLnBrk="0" fontAlgn="base" hangingPunct="0">
                <a:spcBef>
                  <a:spcPct val="0"/>
                </a:spcBef>
                <a:spcAft>
                  <a:spcPct val="0"/>
                </a:spcAft>
                <a:defRPr sz="2400">
                  <a:solidFill>
                    <a:schemeClr val="accent2"/>
                  </a:solidFill>
                  <a:latin typeface="Times New Roman" charset="0"/>
                  <a:ea typeface="ＭＳ Ｐゴシック" charset="0"/>
                </a:defRPr>
              </a:lvl7pPr>
              <a:lvl8pPr marL="1371600" eaLnBrk="0" fontAlgn="base" hangingPunct="0">
                <a:spcBef>
                  <a:spcPct val="0"/>
                </a:spcBef>
                <a:spcAft>
                  <a:spcPct val="0"/>
                </a:spcAft>
                <a:defRPr sz="2400">
                  <a:solidFill>
                    <a:schemeClr val="accent2"/>
                  </a:solidFill>
                  <a:latin typeface="Times New Roman" charset="0"/>
                  <a:ea typeface="ＭＳ Ｐゴシック" charset="0"/>
                </a:defRPr>
              </a:lvl8pPr>
              <a:lvl9pPr marL="1828800" eaLnBrk="0" fontAlgn="base" hangingPunct="0">
                <a:spcBef>
                  <a:spcPct val="0"/>
                </a:spcBef>
                <a:spcAft>
                  <a:spcPct val="0"/>
                </a:spcAft>
                <a:defRPr sz="2400">
                  <a:solidFill>
                    <a:schemeClr val="accent2"/>
                  </a:solidFill>
                  <a:latin typeface="Times New Roman" charset="0"/>
                  <a:ea typeface="ＭＳ Ｐゴシック" charset="0"/>
                </a:defRPr>
              </a:lvl9pPr>
            </a:lstStyle>
            <a:p>
              <a:pPr algn="l" eaLnBrk="1" hangingPunct="1"/>
              <a:r>
                <a:rPr lang="en-US" sz="2600" dirty="0" smtClean="0">
                  <a:solidFill>
                    <a:srgbClr val="000000"/>
                  </a:solidFill>
                  <a:sym typeface="Wingdings" charset="0"/>
                </a:rPr>
                <a:t>New multi party MoU [</a:t>
              </a:r>
              <a:r>
                <a:rPr lang="en-US" sz="2600" dirty="0" smtClean="0">
                  <a:solidFill>
                    <a:srgbClr val="00B050"/>
                  </a:solidFill>
                  <a:sym typeface="Wingdings" charset="0"/>
                </a:rPr>
                <a:t>finished and ready for distribution</a:t>
              </a:r>
              <a:r>
                <a:rPr lang="en-US" sz="2600" dirty="0" smtClean="0">
                  <a:solidFill>
                    <a:srgbClr val="000000"/>
                  </a:solidFill>
                  <a:sym typeface="Wingdings" charset="0"/>
                </a:rPr>
                <a:t>] specifies explicitly for each partner institute the general link persons for the general,  non-committing part of </a:t>
              </a:r>
              <a:r>
                <a:rPr lang="en-US" sz="2600" smtClean="0">
                  <a:solidFill>
                    <a:srgbClr val="000000"/>
                  </a:solidFill>
                  <a:sym typeface="Wingdings" charset="0"/>
                </a:rPr>
                <a:t>the agreement</a:t>
              </a:r>
              <a:endParaRPr lang="en-US" sz="2600" dirty="0" smtClean="0">
                <a:solidFill>
                  <a:schemeClr val="tx1"/>
                </a:solidFill>
                <a:sym typeface="Wingdings" charset="0"/>
              </a:endParaRPr>
            </a:p>
            <a:p>
              <a:r>
                <a:rPr lang="en-US" sz="2600" dirty="0">
                  <a:solidFill>
                    <a:srgbClr val="00B050"/>
                  </a:solidFill>
                  <a:sym typeface="Wingdings" charset="0"/>
                </a:rPr>
                <a:t>	 </a:t>
              </a:r>
              <a:r>
                <a:rPr lang="en-US" sz="2600" dirty="0" smtClean="0">
                  <a:solidFill>
                    <a:srgbClr val="00B050"/>
                  </a:solidFill>
                  <a:sym typeface="Wingdings" charset="0"/>
                </a:rPr>
                <a:t>  -</a:t>
              </a:r>
              <a:r>
                <a:rPr lang="en-US" sz="2000" dirty="0" smtClean="0">
                  <a:solidFill>
                    <a:srgbClr val="00B050"/>
                  </a:solidFill>
                  <a:sym typeface="Wingdings" charset="0"/>
                </a:rPr>
                <a:t>dynamic list of laboratory representatives</a:t>
              </a:r>
            </a:p>
            <a:p>
              <a:r>
                <a:rPr lang="en-US" sz="2000" dirty="0">
                  <a:solidFill>
                    <a:srgbClr val="00B050"/>
                  </a:solidFill>
                  <a:sym typeface="Wingdings" charset="0"/>
                </a:rPr>
                <a:t> </a:t>
              </a:r>
              <a:r>
                <a:rPr lang="en-US" sz="2000" dirty="0" smtClean="0">
                  <a:solidFill>
                    <a:srgbClr val="00B050"/>
                  </a:solidFill>
                  <a:sym typeface="Wingdings" charset="0"/>
                </a:rPr>
                <a:t>          -dynamic list of contributions and deliverables</a:t>
              </a:r>
              <a:endParaRPr lang="en-US" sz="2000" dirty="0">
                <a:solidFill>
                  <a:srgbClr val="00B050"/>
                </a:solidFill>
                <a:sym typeface="Wingdings" charset="0"/>
              </a:endParaRPr>
            </a:p>
          </p:txBody>
        </p:sp>
      </p:grpSp>
      <p:grpSp>
        <p:nvGrpSpPr>
          <p:cNvPr id="14" name="Group 23"/>
          <p:cNvGrpSpPr>
            <a:grpSpLocks/>
          </p:cNvGrpSpPr>
          <p:nvPr/>
        </p:nvGrpSpPr>
        <p:grpSpPr bwMode="auto">
          <a:xfrm>
            <a:off x="75822" y="3406615"/>
            <a:ext cx="9021778" cy="1292226"/>
            <a:chOff x="288" y="720"/>
            <a:chExt cx="5683" cy="814"/>
          </a:xfrm>
        </p:grpSpPr>
        <p:sp>
          <p:nvSpPr>
            <p:cNvPr id="15" name="Rectangle 3"/>
            <p:cNvSpPr>
              <a:spLocks noChangeArrowheads="1"/>
            </p:cNvSpPr>
            <p:nvPr/>
          </p:nvSpPr>
          <p:spPr bwMode="auto">
            <a:xfrm>
              <a:off x="288" y="816"/>
              <a:ext cx="337" cy="143"/>
            </a:xfrm>
            <a:prstGeom prst="rect">
              <a:avLst/>
            </a:prstGeom>
            <a:solidFill>
              <a:srgbClr val="00CC00"/>
            </a:solidFill>
            <a:ln w="25400">
              <a:solidFill>
                <a:srgbClr val="3366FF"/>
              </a:solidFill>
              <a:miter lim="800000"/>
              <a:headEnd/>
              <a:tailEnd/>
            </a:ln>
          </p:spPr>
          <p:txBody>
            <a:bodyPr wrap="none" lIns="91369" tIns="45685" rIns="91369" bIns="45685" anchor="ctr"/>
            <a:lstStyle/>
            <a:p>
              <a:pPr algn="l" eaLnBrk="1" hangingPunct="1"/>
              <a:endParaRPr lang="en-GB">
                <a:solidFill>
                  <a:srgbClr val="000000"/>
                </a:solidFill>
              </a:endParaRPr>
            </a:p>
          </p:txBody>
        </p:sp>
        <p:sp>
          <p:nvSpPr>
            <p:cNvPr id="16" name="Text Box 7"/>
            <p:cNvSpPr txBox="1">
              <a:spLocks noChangeArrowheads="1"/>
            </p:cNvSpPr>
            <p:nvPr/>
          </p:nvSpPr>
          <p:spPr bwMode="auto">
            <a:xfrm>
              <a:off x="666" y="720"/>
              <a:ext cx="5305" cy="81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369" tIns="45685" rIns="91369" bIns="45685">
              <a:spAutoFit/>
            </a:bodyPr>
            <a:lstStyle>
              <a:lvl1pPr>
                <a:defRPr sz="2400">
                  <a:solidFill>
                    <a:schemeClr val="accent2"/>
                  </a:solidFill>
                  <a:latin typeface="Times New Roman" charset="0"/>
                  <a:ea typeface="ＭＳ Ｐゴシック" charset="0"/>
                  <a:cs typeface="ＭＳ Ｐゴシック" charset="0"/>
                </a:defRPr>
              </a:lvl1pPr>
              <a:lvl2pPr marL="37931725" indent="-37474525">
                <a:defRPr sz="2400">
                  <a:solidFill>
                    <a:schemeClr val="accent2"/>
                  </a:solidFill>
                  <a:latin typeface="Times New Roman" charset="0"/>
                  <a:ea typeface="ＭＳ Ｐゴシック" charset="0"/>
                </a:defRPr>
              </a:lvl2pPr>
              <a:lvl3pPr>
                <a:defRPr sz="2400">
                  <a:solidFill>
                    <a:schemeClr val="accent2"/>
                  </a:solidFill>
                  <a:latin typeface="Times New Roman" charset="0"/>
                  <a:ea typeface="ＭＳ Ｐゴシック" charset="0"/>
                </a:defRPr>
              </a:lvl3pPr>
              <a:lvl4pPr>
                <a:defRPr sz="2400">
                  <a:solidFill>
                    <a:schemeClr val="accent2"/>
                  </a:solidFill>
                  <a:latin typeface="Times New Roman" charset="0"/>
                  <a:ea typeface="ＭＳ Ｐゴシック" charset="0"/>
                </a:defRPr>
              </a:lvl4pPr>
              <a:lvl5pPr>
                <a:defRPr sz="2400">
                  <a:solidFill>
                    <a:schemeClr val="accent2"/>
                  </a:solidFill>
                  <a:latin typeface="Times New Roman" charset="0"/>
                  <a:ea typeface="ＭＳ Ｐゴシック" charset="0"/>
                </a:defRPr>
              </a:lvl5pPr>
              <a:lvl6pPr marL="457200" eaLnBrk="0" fontAlgn="base" hangingPunct="0">
                <a:spcBef>
                  <a:spcPct val="0"/>
                </a:spcBef>
                <a:spcAft>
                  <a:spcPct val="0"/>
                </a:spcAft>
                <a:defRPr sz="2400">
                  <a:solidFill>
                    <a:schemeClr val="accent2"/>
                  </a:solidFill>
                  <a:latin typeface="Times New Roman" charset="0"/>
                  <a:ea typeface="ＭＳ Ｐゴシック" charset="0"/>
                </a:defRPr>
              </a:lvl6pPr>
              <a:lvl7pPr marL="914400" eaLnBrk="0" fontAlgn="base" hangingPunct="0">
                <a:spcBef>
                  <a:spcPct val="0"/>
                </a:spcBef>
                <a:spcAft>
                  <a:spcPct val="0"/>
                </a:spcAft>
                <a:defRPr sz="2400">
                  <a:solidFill>
                    <a:schemeClr val="accent2"/>
                  </a:solidFill>
                  <a:latin typeface="Times New Roman" charset="0"/>
                  <a:ea typeface="ＭＳ Ｐゴシック" charset="0"/>
                </a:defRPr>
              </a:lvl7pPr>
              <a:lvl8pPr marL="1371600" eaLnBrk="0" fontAlgn="base" hangingPunct="0">
                <a:spcBef>
                  <a:spcPct val="0"/>
                </a:spcBef>
                <a:spcAft>
                  <a:spcPct val="0"/>
                </a:spcAft>
                <a:defRPr sz="2400">
                  <a:solidFill>
                    <a:schemeClr val="accent2"/>
                  </a:solidFill>
                  <a:latin typeface="Times New Roman" charset="0"/>
                  <a:ea typeface="ＭＳ Ｐゴシック" charset="0"/>
                </a:defRPr>
              </a:lvl8pPr>
              <a:lvl9pPr marL="1828800" eaLnBrk="0" fontAlgn="base" hangingPunct="0">
                <a:spcBef>
                  <a:spcPct val="0"/>
                </a:spcBef>
                <a:spcAft>
                  <a:spcPct val="0"/>
                </a:spcAft>
                <a:defRPr sz="2400">
                  <a:solidFill>
                    <a:schemeClr val="accent2"/>
                  </a:solidFill>
                  <a:latin typeface="Times New Roman" charset="0"/>
                  <a:ea typeface="ＭＳ Ｐゴシック" charset="0"/>
                </a:defRPr>
              </a:lvl9pPr>
            </a:lstStyle>
            <a:p>
              <a:r>
                <a:rPr lang="en-US" sz="2600" dirty="0" smtClean="0">
                  <a:solidFill>
                    <a:schemeClr val="tx1"/>
                  </a:solidFill>
                  <a:sym typeface="Wingdings" charset="0"/>
                </a:rPr>
                <a:t>Collaboration partners will receive automatic updates of the membership list whenever a new partner signs the agreement</a:t>
              </a:r>
              <a:endParaRPr lang="en-US" sz="2600" dirty="0">
                <a:solidFill>
                  <a:schemeClr val="tx1"/>
                </a:solidFill>
                <a:sym typeface="Wingdings" charset="0"/>
              </a:endParaRPr>
            </a:p>
            <a:p>
              <a:r>
                <a:rPr lang="en-US" sz="2600" dirty="0" smtClean="0">
                  <a:solidFill>
                    <a:srgbClr val="00B050"/>
                  </a:solidFill>
                  <a:sym typeface="Wingdings" charset="0"/>
                </a:rPr>
                <a:t>         -</a:t>
              </a:r>
              <a:r>
                <a:rPr lang="en-US" sz="2000" dirty="0" smtClean="0">
                  <a:solidFill>
                    <a:srgbClr val="00B050"/>
                  </a:solidFill>
                  <a:sym typeface="Wingdings" charset="0"/>
                </a:rPr>
                <a:t>transparent membership list</a:t>
              </a:r>
              <a:endParaRPr lang="en-US" sz="2000" dirty="0">
                <a:solidFill>
                  <a:srgbClr val="00B050"/>
                </a:solidFill>
                <a:sym typeface="Wingdings" charset="0"/>
              </a:endParaRPr>
            </a:p>
          </p:txBody>
        </p:sp>
      </p:grpSp>
      <p:grpSp>
        <p:nvGrpSpPr>
          <p:cNvPr id="17" name="Group 23"/>
          <p:cNvGrpSpPr>
            <a:grpSpLocks/>
          </p:cNvGrpSpPr>
          <p:nvPr/>
        </p:nvGrpSpPr>
        <p:grpSpPr bwMode="auto">
          <a:xfrm>
            <a:off x="75822" y="4797152"/>
            <a:ext cx="9021778" cy="1508126"/>
            <a:chOff x="288" y="720"/>
            <a:chExt cx="5683" cy="950"/>
          </a:xfrm>
        </p:grpSpPr>
        <p:sp>
          <p:nvSpPr>
            <p:cNvPr id="18" name="Rectangle 3"/>
            <p:cNvSpPr>
              <a:spLocks noChangeArrowheads="1"/>
            </p:cNvSpPr>
            <p:nvPr/>
          </p:nvSpPr>
          <p:spPr bwMode="auto">
            <a:xfrm>
              <a:off x="288" y="816"/>
              <a:ext cx="337" cy="143"/>
            </a:xfrm>
            <a:prstGeom prst="rect">
              <a:avLst/>
            </a:prstGeom>
            <a:solidFill>
              <a:srgbClr val="00CC00"/>
            </a:solidFill>
            <a:ln w="25400">
              <a:solidFill>
                <a:srgbClr val="3366FF"/>
              </a:solidFill>
              <a:miter lim="800000"/>
              <a:headEnd/>
              <a:tailEnd/>
            </a:ln>
          </p:spPr>
          <p:txBody>
            <a:bodyPr wrap="none" lIns="91369" tIns="45685" rIns="91369" bIns="45685" anchor="ctr"/>
            <a:lstStyle/>
            <a:p>
              <a:pPr algn="l" eaLnBrk="1" hangingPunct="1"/>
              <a:endParaRPr lang="en-GB">
                <a:solidFill>
                  <a:srgbClr val="000000"/>
                </a:solidFill>
              </a:endParaRPr>
            </a:p>
          </p:txBody>
        </p:sp>
        <p:sp>
          <p:nvSpPr>
            <p:cNvPr id="19" name="Text Box 7"/>
            <p:cNvSpPr txBox="1">
              <a:spLocks noChangeArrowheads="1"/>
            </p:cNvSpPr>
            <p:nvPr/>
          </p:nvSpPr>
          <p:spPr bwMode="auto">
            <a:xfrm>
              <a:off x="666" y="720"/>
              <a:ext cx="5305" cy="9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369" tIns="45685" rIns="91369" bIns="45685">
              <a:spAutoFit/>
            </a:bodyPr>
            <a:lstStyle>
              <a:lvl1pPr>
                <a:defRPr sz="2400">
                  <a:solidFill>
                    <a:schemeClr val="accent2"/>
                  </a:solidFill>
                  <a:latin typeface="Times New Roman" charset="0"/>
                  <a:ea typeface="ＭＳ Ｐゴシック" charset="0"/>
                  <a:cs typeface="ＭＳ Ｐゴシック" charset="0"/>
                </a:defRPr>
              </a:lvl1pPr>
              <a:lvl2pPr marL="37931725" indent="-37474525">
                <a:defRPr sz="2400">
                  <a:solidFill>
                    <a:schemeClr val="accent2"/>
                  </a:solidFill>
                  <a:latin typeface="Times New Roman" charset="0"/>
                  <a:ea typeface="ＭＳ Ｐゴシック" charset="0"/>
                </a:defRPr>
              </a:lvl2pPr>
              <a:lvl3pPr>
                <a:defRPr sz="2400">
                  <a:solidFill>
                    <a:schemeClr val="accent2"/>
                  </a:solidFill>
                  <a:latin typeface="Times New Roman" charset="0"/>
                  <a:ea typeface="ＭＳ Ｐゴシック" charset="0"/>
                </a:defRPr>
              </a:lvl3pPr>
              <a:lvl4pPr>
                <a:defRPr sz="2400">
                  <a:solidFill>
                    <a:schemeClr val="accent2"/>
                  </a:solidFill>
                  <a:latin typeface="Times New Roman" charset="0"/>
                  <a:ea typeface="ＭＳ Ｐゴシック" charset="0"/>
                </a:defRPr>
              </a:lvl4pPr>
              <a:lvl5pPr>
                <a:defRPr sz="2400">
                  <a:solidFill>
                    <a:schemeClr val="accent2"/>
                  </a:solidFill>
                  <a:latin typeface="Times New Roman" charset="0"/>
                  <a:ea typeface="ＭＳ Ｐゴシック" charset="0"/>
                </a:defRPr>
              </a:lvl5pPr>
              <a:lvl6pPr marL="457200" eaLnBrk="0" fontAlgn="base" hangingPunct="0">
                <a:spcBef>
                  <a:spcPct val="0"/>
                </a:spcBef>
                <a:spcAft>
                  <a:spcPct val="0"/>
                </a:spcAft>
                <a:defRPr sz="2400">
                  <a:solidFill>
                    <a:schemeClr val="accent2"/>
                  </a:solidFill>
                  <a:latin typeface="Times New Roman" charset="0"/>
                  <a:ea typeface="ＭＳ Ｐゴシック" charset="0"/>
                </a:defRPr>
              </a:lvl6pPr>
              <a:lvl7pPr marL="914400" eaLnBrk="0" fontAlgn="base" hangingPunct="0">
                <a:spcBef>
                  <a:spcPct val="0"/>
                </a:spcBef>
                <a:spcAft>
                  <a:spcPct val="0"/>
                </a:spcAft>
                <a:defRPr sz="2400">
                  <a:solidFill>
                    <a:schemeClr val="accent2"/>
                  </a:solidFill>
                  <a:latin typeface="Times New Roman" charset="0"/>
                  <a:ea typeface="ＭＳ Ｐゴシック" charset="0"/>
                </a:defRPr>
              </a:lvl7pPr>
              <a:lvl8pPr marL="1371600" eaLnBrk="0" fontAlgn="base" hangingPunct="0">
                <a:spcBef>
                  <a:spcPct val="0"/>
                </a:spcBef>
                <a:spcAft>
                  <a:spcPct val="0"/>
                </a:spcAft>
                <a:defRPr sz="2400">
                  <a:solidFill>
                    <a:schemeClr val="accent2"/>
                  </a:solidFill>
                  <a:latin typeface="Times New Roman" charset="0"/>
                  <a:ea typeface="ＭＳ Ｐゴシック" charset="0"/>
                </a:defRPr>
              </a:lvl8pPr>
              <a:lvl9pPr marL="1828800" eaLnBrk="0" fontAlgn="base" hangingPunct="0">
                <a:spcBef>
                  <a:spcPct val="0"/>
                </a:spcBef>
                <a:spcAft>
                  <a:spcPct val="0"/>
                </a:spcAft>
                <a:defRPr sz="2400">
                  <a:solidFill>
                    <a:schemeClr val="accent2"/>
                  </a:solidFill>
                  <a:latin typeface="Times New Roman" charset="0"/>
                  <a:ea typeface="ＭＳ Ｐゴシック" charset="0"/>
                </a:defRPr>
              </a:lvl9pPr>
            </a:lstStyle>
            <a:p>
              <a:r>
                <a:rPr lang="en-US" sz="2600" dirty="0" smtClean="0">
                  <a:solidFill>
                    <a:schemeClr val="tx1"/>
                  </a:solidFill>
                  <a:sym typeface="Wingdings" charset="0"/>
                </a:rPr>
                <a:t>Concrete deliverables that imply commitment from the partner institutes are described in dedicated addendums</a:t>
              </a:r>
            </a:p>
            <a:p>
              <a:pPr lvl="0"/>
              <a:r>
                <a:rPr lang="en-US" sz="2000" dirty="0">
                  <a:solidFill>
                    <a:srgbClr val="00B050"/>
                  </a:solidFill>
                  <a:latin typeface="Times New Roman"/>
                  <a:ea typeface="+mn-ea"/>
                  <a:cs typeface="Times New Roman"/>
                  <a:sym typeface="Wingdings" charset="0"/>
                </a:rPr>
                <a:t>	     -safety link person</a:t>
              </a:r>
            </a:p>
            <a:p>
              <a:pPr lvl="0"/>
              <a:r>
                <a:rPr lang="en-US" sz="2000" dirty="0">
                  <a:solidFill>
                    <a:srgbClr val="00B050"/>
                  </a:solidFill>
                  <a:latin typeface="Times New Roman"/>
                  <a:ea typeface="+mn-ea"/>
                  <a:cs typeface="Times New Roman"/>
                  <a:sym typeface="Wingdings" charset="0"/>
                </a:rPr>
                <a:t>	     -technical </a:t>
              </a:r>
              <a:r>
                <a:rPr lang="en-US" sz="2000" dirty="0" smtClean="0">
                  <a:solidFill>
                    <a:srgbClr val="00B050"/>
                  </a:solidFill>
                  <a:latin typeface="Times New Roman"/>
                  <a:ea typeface="+mn-ea"/>
                  <a:cs typeface="Times New Roman"/>
                  <a:sym typeface="Wingdings" charset="0"/>
                </a:rPr>
                <a:t>expert</a:t>
              </a:r>
              <a:endParaRPr lang="en-US" sz="2000" dirty="0">
                <a:solidFill>
                  <a:srgbClr val="00B050"/>
                </a:solidFill>
                <a:latin typeface="Times New Roman"/>
                <a:ea typeface="+mn-ea"/>
                <a:cs typeface="Times New Roman"/>
                <a:sym typeface="Wingdings" charset="0"/>
              </a:endParaRPr>
            </a:p>
          </p:txBody>
        </p:sp>
      </p:grpSp>
      <p:sp>
        <p:nvSpPr>
          <p:cNvPr id="20" name="Footer Placeholder 3"/>
          <p:cNvSpPr>
            <a:spLocks noGrp="1"/>
          </p:cNvSpPr>
          <p:nvPr>
            <p:ph type="ftr" sz="quarter" idx="11"/>
          </p:nvPr>
        </p:nvSpPr>
        <p:spPr>
          <a:xfrm>
            <a:off x="1905000" y="6453376"/>
            <a:ext cx="6627000" cy="360000"/>
          </a:xfrm>
        </p:spPr>
        <p:txBody>
          <a:bodyPr/>
          <a:lstStyle/>
          <a:p>
            <a:r>
              <a:rPr lang="en-US" noProof="0" dirty="0" smtClean="0"/>
              <a:t>O. Bruning, B. Di </a:t>
            </a:r>
            <a:r>
              <a:rPr lang="en-US" noProof="0" dirty="0" err="1" smtClean="0"/>
              <a:t>Girolamo</a:t>
            </a:r>
            <a:r>
              <a:rPr lang="en-US" noProof="0" dirty="0" smtClean="0"/>
              <a:t>, L. Rossi – </a:t>
            </a:r>
            <a:r>
              <a:rPr lang="en-US" dirty="0" smtClean="0"/>
              <a:t>HL-LHC Annual meeting in Madrid</a:t>
            </a:r>
            <a:r>
              <a:rPr lang="en-US" noProof="0" dirty="0" smtClean="0"/>
              <a:t> - 13 November 2017</a:t>
            </a:r>
            <a:endParaRPr lang="en-US" noProof="0" dirty="0"/>
          </a:p>
        </p:txBody>
      </p:sp>
    </p:spTree>
    <p:extLst>
      <p:ext uri="{BB962C8B-B14F-4D97-AF65-F5344CB8AC3E}">
        <p14:creationId xmlns:p14="http://schemas.microsoft.com/office/powerpoint/2010/main" val="137300742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Memorandum of understanding</a:t>
            </a:r>
            <a:endParaRPr lang="en-US"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18</a:t>
            </a:fld>
            <a:endParaRPr lang="fr-F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03648" y="908720"/>
            <a:ext cx="6629977" cy="5825342"/>
          </a:xfrm>
          <a:prstGeom prst="rect">
            <a:avLst/>
          </a:prstGeom>
        </p:spPr>
      </p:pic>
      <p:sp>
        <p:nvSpPr>
          <p:cNvPr id="7" name="Footer Placeholder 3"/>
          <p:cNvSpPr>
            <a:spLocks noGrp="1"/>
          </p:cNvSpPr>
          <p:nvPr>
            <p:ph type="ftr" sz="quarter" idx="11"/>
          </p:nvPr>
        </p:nvSpPr>
        <p:spPr>
          <a:xfrm>
            <a:off x="1905000" y="6453376"/>
            <a:ext cx="6627000" cy="360000"/>
          </a:xfrm>
        </p:spPr>
        <p:txBody>
          <a:bodyPr/>
          <a:lstStyle/>
          <a:p>
            <a:r>
              <a:rPr lang="en-US" noProof="0" dirty="0" smtClean="0"/>
              <a:t>O. Bruning, B. Di </a:t>
            </a:r>
            <a:r>
              <a:rPr lang="en-US" noProof="0" dirty="0" err="1" smtClean="0"/>
              <a:t>Girolamo</a:t>
            </a:r>
            <a:r>
              <a:rPr lang="en-US" noProof="0" dirty="0" smtClean="0"/>
              <a:t>, L. Rossi – </a:t>
            </a:r>
            <a:r>
              <a:rPr lang="en-US" dirty="0" smtClean="0"/>
              <a:t>HL-LHC Annual meeting in Madrid</a:t>
            </a:r>
            <a:r>
              <a:rPr lang="en-US" noProof="0" dirty="0" smtClean="0"/>
              <a:t> - 13 November 2017</a:t>
            </a:r>
            <a:endParaRPr lang="en-US" noProof="0" dirty="0"/>
          </a:p>
        </p:txBody>
      </p:sp>
    </p:spTree>
    <p:extLst>
      <p:ext uri="{BB962C8B-B14F-4D97-AF65-F5344CB8AC3E}">
        <p14:creationId xmlns:p14="http://schemas.microsoft.com/office/powerpoint/2010/main" val="142402176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Status of MoU and Agreements in one table</a:t>
            </a:r>
            <a:endParaRPr lang="en-US"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19</a:t>
            </a:fld>
            <a:endParaRPr lang="fr-FR"/>
          </a:p>
        </p:txBody>
      </p:sp>
      <p:graphicFrame>
        <p:nvGraphicFramePr>
          <p:cNvPr id="8" name="Object 7"/>
          <p:cNvGraphicFramePr>
            <a:graphicFrameLocks noChangeAspect="1"/>
          </p:cNvGraphicFramePr>
          <p:nvPr>
            <p:extLst/>
          </p:nvPr>
        </p:nvGraphicFramePr>
        <p:xfrm>
          <a:off x="2699792" y="980728"/>
          <a:ext cx="3744416" cy="5455724"/>
        </p:xfrm>
        <a:graphic>
          <a:graphicData uri="http://schemas.openxmlformats.org/presentationml/2006/ole">
            <mc:AlternateContent xmlns:mc="http://schemas.openxmlformats.org/markup-compatibility/2006">
              <mc:Choice xmlns:v="urn:schemas-microsoft-com:vml" Requires="v">
                <p:oleObj spid="_x0000_s7171" name="Worksheet" r:id="rId3" imgW="5499100" imgH="8013700" progId="Excel.Sheet.12">
                  <p:embed/>
                </p:oleObj>
              </mc:Choice>
              <mc:Fallback>
                <p:oleObj name="Worksheet" r:id="rId3" imgW="5499100" imgH="8013700" progId="Excel.Sheet.12">
                  <p:embed/>
                  <p:pic>
                    <p:nvPicPr>
                      <p:cNvPr id="0" name=""/>
                      <p:cNvPicPr/>
                      <p:nvPr/>
                    </p:nvPicPr>
                    <p:blipFill>
                      <a:blip r:embed="rId4"/>
                      <a:stretch>
                        <a:fillRect/>
                      </a:stretch>
                    </p:blipFill>
                    <p:spPr>
                      <a:xfrm>
                        <a:off x="2699792" y="980728"/>
                        <a:ext cx="3744416" cy="5455724"/>
                      </a:xfrm>
                      <a:prstGeom prst="rect">
                        <a:avLst/>
                      </a:prstGeom>
                    </p:spPr>
                  </p:pic>
                </p:oleObj>
              </mc:Fallback>
            </mc:AlternateContent>
          </a:graphicData>
        </a:graphic>
      </p:graphicFrame>
      <p:sp>
        <p:nvSpPr>
          <p:cNvPr id="6" name="Footer Placeholder 3"/>
          <p:cNvSpPr>
            <a:spLocks noGrp="1"/>
          </p:cNvSpPr>
          <p:nvPr>
            <p:ph type="ftr" sz="quarter" idx="11"/>
          </p:nvPr>
        </p:nvSpPr>
        <p:spPr>
          <a:xfrm>
            <a:off x="1905000" y="6453376"/>
            <a:ext cx="6627000" cy="360000"/>
          </a:xfrm>
        </p:spPr>
        <p:txBody>
          <a:bodyPr/>
          <a:lstStyle/>
          <a:p>
            <a:r>
              <a:rPr lang="en-US" noProof="0" dirty="0" smtClean="0"/>
              <a:t>O. Bruning, B. Di </a:t>
            </a:r>
            <a:r>
              <a:rPr lang="en-US" noProof="0" dirty="0" err="1" smtClean="0"/>
              <a:t>Girolamo</a:t>
            </a:r>
            <a:r>
              <a:rPr lang="en-US" noProof="0" dirty="0" smtClean="0"/>
              <a:t>, L. Rossi – </a:t>
            </a:r>
            <a:r>
              <a:rPr lang="en-US" dirty="0" smtClean="0"/>
              <a:t>HL-LHC Annual meeting in Madrid</a:t>
            </a:r>
            <a:r>
              <a:rPr lang="en-US" noProof="0" dirty="0" smtClean="0"/>
              <a:t> - 13 November 2017</a:t>
            </a:r>
            <a:endParaRPr lang="en-US" noProof="0" dirty="0"/>
          </a:p>
        </p:txBody>
      </p:sp>
    </p:spTree>
    <p:extLst>
      <p:ext uri="{BB962C8B-B14F-4D97-AF65-F5344CB8AC3E}">
        <p14:creationId xmlns:p14="http://schemas.microsoft.com/office/powerpoint/2010/main" val="118178491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HL-LHC &amp; Collaborations: the long route</a:t>
            </a:r>
            <a:endParaRPr lang="en-US" dirty="0"/>
          </a:p>
        </p:txBody>
      </p:sp>
      <p:sp>
        <p:nvSpPr>
          <p:cNvPr id="4" name="Slide Number Placeholder 3"/>
          <p:cNvSpPr>
            <a:spLocks noGrp="1"/>
          </p:cNvSpPr>
          <p:nvPr>
            <p:ph type="sldNum" sz="quarter" idx="12"/>
          </p:nvPr>
        </p:nvSpPr>
        <p:spPr/>
        <p:txBody>
          <a:bodyPr/>
          <a:lstStyle/>
          <a:p>
            <a:fld id="{BFDCA1C4-9514-7B4F-976F-D92F7E296653}" type="slidenum">
              <a:rPr lang="fr-FR" smtClean="0"/>
              <a:pPr/>
              <a:t>2</a:t>
            </a:fld>
            <a:endParaRPr lang="fr-FR"/>
          </a:p>
        </p:txBody>
      </p:sp>
      <p:pic>
        <p:nvPicPr>
          <p:cNvPr id="5" name="Picture 4"/>
          <p:cNvPicPr>
            <a:picLocks noChangeAspect="1"/>
          </p:cNvPicPr>
          <p:nvPr/>
        </p:nvPicPr>
        <p:blipFill>
          <a:blip r:embed="rId3"/>
          <a:stretch>
            <a:fillRect/>
          </a:stretch>
        </p:blipFill>
        <p:spPr>
          <a:xfrm>
            <a:off x="2357754" y="1488212"/>
            <a:ext cx="3833028" cy="4311135"/>
          </a:xfrm>
          <a:prstGeom prst="rect">
            <a:avLst/>
          </a:prstGeom>
        </p:spPr>
      </p:pic>
      <p:sp>
        <p:nvSpPr>
          <p:cNvPr id="7" name="TextBox 6"/>
          <p:cNvSpPr txBox="1"/>
          <p:nvPr/>
        </p:nvSpPr>
        <p:spPr>
          <a:xfrm>
            <a:off x="631818" y="4603194"/>
            <a:ext cx="2323072" cy="738664"/>
          </a:xfrm>
          <a:prstGeom prst="rect">
            <a:avLst/>
          </a:prstGeom>
          <a:solidFill>
            <a:srgbClr val="1C9854"/>
          </a:solidFill>
        </p:spPr>
        <p:style>
          <a:lnRef idx="3">
            <a:schemeClr val="lt1"/>
          </a:lnRef>
          <a:fillRef idx="1">
            <a:schemeClr val="accent5"/>
          </a:fillRef>
          <a:effectRef idx="1">
            <a:schemeClr val="accent5"/>
          </a:effectRef>
          <a:fontRef idx="minor">
            <a:schemeClr val="lt1"/>
          </a:fontRef>
        </p:style>
        <p:txBody>
          <a:bodyPr wrap="none" rtlCol="0">
            <a:spAutoFit/>
          </a:bodyPr>
          <a:lstStyle/>
          <a:p>
            <a:pPr algn="ctr"/>
            <a:r>
              <a:rPr lang="en-US" sz="1050" dirty="0"/>
              <a:t>Search for new in-Kind contribution:</a:t>
            </a:r>
          </a:p>
          <a:p>
            <a:pPr algn="ctr"/>
            <a:r>
              <a:rPr lang="en-US" sz="1050" dirty="0"/>
              <a:t>Canada/</a:t>
            </a:r>
            <a:r>
              <a:rPr lang="en-US" sz="1050" dirty="0" err="1"/>
              <a:t>Triumf</a:t>
            </a:r>
            <a:r>
              <a:rPr lang="en-US" sz="1050" dirty="0"/>
              <a:t>?</a:t>
            </a:r>
          </a:p>
          <a:p>
            <a:pPr algn="ctr"/>
            <a:r>
              <a:rPr lang="en-US" sz="1050" dirty="0"/>
              <a:t>China/IHEP?</a:t>
            </a:r>
          </a:p>
          <a:p>
            <a:pPr algn="ctr"/>
            <a:r>
              <a:rPr lang="en-US" sz="1050" dirty="0"/>
              <a:t>Russia/BINP?</a:t>
            </a:r>
          </a:p>
        </p:txBody>
      </p:sp>
      <p:sp>
        <p:nvSpPr>
          <p:cNvPr id="8" name="TextBox 7"/>
          <p:cNvSpPr txBox="1"/>
          <p:nvPr/>
        </p:nvSpPr>
        <p:spPr>
          <a:xfrm>
            <a:off x="4618278" y="2483467"/>
            <a:ext cx="1140056" cy="507831"/>
          </a:xfrm>
          <a:prstGeom prst="rect">
            <a:avLst/>
          </a:prstGeom>
          <a:solidFill>
            <a:srgbClr val="111F8A"/>
          </a:solidFill>
        </p:spPr>
        <p:txBody>
          <a:bodyPr wrap="none" rtlCol="0">
            <a:spAutoFit/>
          </a:bodyPr>
          <a:lstStyle/>
          <a:p>
            <a:r>
              <a:rPr lang="en-US" sz="900" b="1" dirty="0">
                <a:solidFill>
                  <a:schemeClr val="bg1"/>
                </a:solidFill>
              </a:rPr>
              <a:t>Beyond FP7:</a:t>
            </a:r>
          </a:p>
          <a:p>
            <a:r>
              <a:rPr lang="en-US" sz="900" b="1" dirty="0">
                <a:solidFill>
                  <a:schemeClr val="bg1"/>
                </a:solidFill>
              </a:rPr>
              <a:t>CEA, INFN, UK</a:t>
            </a:r>
          </a:p>
          <a:p>
            <a:r>
              <a:rPr lang="en-US" sz="900" b="1" dirty="0">
                <a:solidFill>
                  <a:schemeClr val="bg1"/>
                </a:solidFill>
              </a:rPr>
              <a:t>CIEMAT, Uppsala</a:t>
            </a:r>
          </a:p>
        </p:txBody>
      </p:sp>
      <p:sp>
        <p:nvSpPr>
          <p:cNvPr id="10" name="TextBox 9"/>
          <p:cNvSpPr txBox="1"/>
          <p:nvPr/>
        </p:nvSpPr>
        <p:spPr>
          <a:xfrm>
            <a:off x="6192078" y="4525980"/>
            <a:ext cx="1473480" cy="577081"/>
          </a:xfrm>
          <a:prstGeom prst="rect">
            <a:avLst/>
          </a:prstGeom>
          <a:solidFill>
            <a:srgbClr val="1C9854"/>
          </a:solidFill>
        </p:spPr>
        <p:style>
          <a:lnRef idx="3">
            <a:schemeClr val="lt1"/>
          </a:lnRef>
          <a:fillRef idx="1">
            <a:schemeClr val="accent5"/>
          </a:fillRef>
          <a:effectRef idx="1">
            <a:schemeClr val="accent5"/>
          </a:effectRef>
          <a:fontRef idx="minor">
            <a:schemeClr val="lt1"/>
          </a:fontRef>
        </p:style>
        <p:txBody>
          <a:bodyPr wrap="none" rtlCol="0">
            <a:spAutoFit/>
          </a:bodyPr>
          <a:lstStyle/>
          <a:p>
            <a:pPr algn="ctr"/>
            <a:r>
              <a:rPr lang="en-US" sz="1050" dirty="0"/>
              <a:t>Transition from</a:t>
            </a:r>
          </a:p>
          <a:p>
            <a:pPr algn="ctr"/>
            <a:r>
              <a:rPr lang="en-US" sz="1050" dirty="0"/>
              <a:t>Design Study to </a:t>
            </a:r>
          </a:p>
          <a:p>
            <a:pPr algn="ctr"/>
            <a:r>
              <a:rPr lang="en-US" sz="1050" dirty="0"/>
              <a:t>Construction Project!!</a:t>
            </a:r>
          </a:p>
        </p:txBody>
      </p:sp>
      <p:sp>
        <p:nvSpPr>
          <p:cNvPr id="6" name="Down Arrow 5"/>
          <p:cNvSpPr/>
          <p:nvPr/>
        </p:nvSpPr>
        <p:spPr>
          <a:xfrm>
            <a:off x="6709404" y="5118585"/>
            <a:ext cx="363474" cy="467321"/>
          </a:xfrm>
          <a:prstGeom prst="downArrow">
            <a:avLst/>
          </a:prstGeom>
          <a:solidFill>
            <a:srgbClr val="00B050"/>
          </a:solidFill>
          <a:effectLst>
            <a:softEdge rad="12700"/>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sp>
        <p:nvSpPr>
          <p:cNvPr id="11" name="Down Arrow 10"/>
          <p:cNvSpPr/>
          <p:nvPr/>
        </p:nvSpPr>
        <p:spPr>
          <a:xfrm>
            <a:off x="1454220" y="4135873"/>
            <a:ext cx="363474" cy="467321"/>
          </a:xfrm>
          <a:prstGeom prst="downArrow">
            <a:avLst/>
          </a:prstGeom>
          <a:solidFill>
            <a:srgbClr val="00B050"/>
          </a:solidFill>
          <a:effectLst>
            <a:softEdge rad="12700"/>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sp>
        <p:nvSpPr>
          <p:cNvPr id="12" name="TextBox 11"/>
          <p:cNvSpPr txBox="1"/>
          <p:nvPr/>
        </p:nvSpPr>
        <p:spPr>
          <a:xfrm>
            <a:off x="826363" y="2499573"/>
            <a:ext cx="1477385" cy="1708160"/>
          </a:xfrm>
          <a:prstGeom prst="rect">
            <a:avLst/>
          </a:prstGeom>
          <a:solidFill>
            <a:schemeClr val="bg2"/>
          </a:solidFill>
        </p:spPr>
        <p:style>
          <a:lnRef idx="3">
            <a:schemeClr val="lt1"/>
          </a:lnRef>
          <a:fillRef idx="1">
            <a:schemeClr val="accent5"/>
          </a:fillRef>
          <a:effectRef idx="1">
            <a:schemeClr val="accent5"/>
          </a:effectRef>
          <a:fontRef idx="minor">
            <a:schemeClr val="lt1"/>
          </a:fontRef>
        </p:style>
        <p:txBody>
          <a:bodyPr wrap="square" rtlCol="0">
            <a:spAutoFit/>
          </a:bodyPr>
          <a:lstStyle/>
          <a:p>
            <a:pPr algn="ctr"/>
            <a:r>
              <a:rPr lang="en-US" sz="1050" dirty="0"/>
              <a:t>Non binding MoU for HL-LHC Collaboration partners with contributions added in addendums</a:t>
            </a:r>
          </a:p>
          <a:p>
            <a:pPr algn="ctr"/>
            <a:r>
              <a:rPr lang="en-US" sz="1050" dirty="0">
                <a:sym typeface="Wingdings"/>
              </a:rPr>
              <a:t></a:t>
            </a:r>
          </a:p>
          <a:p>
            <a:pPr algn="ctr"/>
            <a:r>
              <a:rPr lang="en-US" sz="1050" dirty="0">
                <a:sym typeface="Wingdings"/>
              </a:rPr>
              <a:t>Means for forming a community for the HL-LHC partners</a:t>
            </a:r>
            <a:endParaRPr lang="en-US" sz="1050" dirty="0"/>
          </a:p>
        </p:txBody>
      </p:sp>
      <p:sp>
        <p:nvSpPr>
          <p:cNvPr id="13" name="Footer Placeholder 3"/>
          <p:cNvSpPr>
            <a:spLocks noGrp="1"/>
          </p:cNvSpPr>
          <p:nvPr>
            <p:ph type="ftr" sz="quarter" idx="11"/>
          </p:nvPr>
        </p:nvSpPr>
        <p:spPr>
          <a:xfrm>
            <a:off x="1905000" y="6356350"/>
            <a:ext cx="6627000" cy="360000"/>
          </a:xfrm>
        </p:spPr>
        <p:txBody>
          <a:bodyPr/>
          <a:lstStyle/>
          <a:p>
            <a:r>
              <a:rPr lang="en-US" noProof="0" dirty="0" smtClean="0"/>
              <a:t>O. Bruning, B. Di </a:t>
            </a:r>
            <a:r>
              <a:rPr lang="en-US" noProof="0" dirty="0" err="1" smtClean="0"/>
              <a:t>Girolamo</a:t>
            </a:r>
            <a:r>
              <a:rPr lang="en-US" noProof="0" dirty="0" smtClean="0"/>
              <a:t>, L. Rossi – </a:t>
            </a:r>
            <a:r>
              <a:rPr lang="en-US" dirty="0" smtClean="0"/>
              <a:t>HL-LHC Annual meeting in Madrid</a:t>
            </a:r>
            <a:r>
              <a:rPr lang="en-US" noProof="0" dirty="0" smtClean="0"/>
              <a:t> - 13 November 2017</a:t>
            </a:r>
            <a:endParaRPr lang="en-US" noProof="0" dirty="0"/>
          </a:p>
        </p:txBody>
      </p:sp>
    </p:spTree>
    <p:extLst>
      <p:ext uri="{BB962C8B-B14F-4D97-AF65-F5344CB8AC3E}">
        <p14:creationId xmlns:p14="http://schemas.microsoft.com/office/powerpoint/2010/main" val="4456136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barn(inVertical)">
                                      <p:cBhvr>
                                        <p:cTn id="14" dur="500"/>
                                        <p:tgtEl>
                                          <p:spTgt spid="10"/>
                                        </p:tgtEl>
                                      </p:cBhvr>
                                    </p:animEffect>
                                  </p:childTnLst>
                                </p:cTn>
                              </p:par>
                              <p:par>
                                <p:cTn id="15" presetID="9"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dissolv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barn(inVertical)">
                                      <p:cBhvr>
                                        <p:cTn id="22" dur="500"/>
                                        <p:tgtEl>
                                          <p:spTgt spid="7"/>
                                        </p:tgtEl>
                                      </p:cBhvr>
                                    </p:animEffect>
                                  </p:childTnLst>
                                </p:cTn>
                              </p:par>
                              <p:par>
                                <p:cTn id="23" presetID="9" presetClass="entr" presetSubtype="0"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dissolve">
                                      <p:cBhvr>
                                        <p:cTn id="25" dur="500"/>
                                        <p:tgtEl>
                                          <p:spTgt spid="11"/>
                                        </p:tgtEl>
                                      </p:cBhvr>
                                    </p:animEffect>
                                  </p:childTnLst>
                                </p:cTn>
                              </p:par>
                            </p:childTnLst>
                          </p:cTn>
                        </p:par>
                      </p:childTnLst>
                    </p:cTn>
                  </p:par>
                  <p:par>
                    <p:cTn id="26" fill="hold">
                      <p:stCondLst>
                        <p:cond delay="indefinite"/>
                      </p:stCondLst>
                      <p:childTnLst>
                        <p:par>
                          <p:cTn id="27" fill="hold">
                            <p:stCondLst>
                              <p:cond delay="0"/>
                            </p:stCondLst>
                            <p:childTnLst>
                              <p:par>
                                <p:cTn id="28" presetID="16" presetClass="entr" presetSubtype="21" fill="hold" grpId="0" nodeType="click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barn(inVertical)">
                                      <p:cBhvr>
                                        <p:cTn id="3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10" grpId="0" animBg="1"/>
      <p:bldP spid="6" grpId="0" animBg="1"/>
      <p:bldP spid="11" grpId="0" animBg="1"/>
      <p:bldP spid="12"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Contributions summary table</a:t>
            </a:r>
            <a:endParaRPr lang="en-US"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20</a:t>
            </a:fld>
            <a:endParaRPr lang="fr-FR"/>
          </a:p>
        </p:txBody>
      </p:sp>
      <p:graphicFrame>
        <p:nvGraphicFramePr>
          <p:cNvPr id="6" name="Object 5"/>
          <p:cNvGraphicFramePr>
            <a:graphicFrameLocks noChangeAspect="1"/>
          </p:cNvGraphicFramePr>
          <p:nvPr>
            <p:extLst/>
          </p:nvPr>
        </p:nvGraphicFramePr>
        <p:xfrm>
          <a:off x="2395014" y="1628800"/>
          <a:ext cx="4353972" cy="3600400"/>
        </p:xfrm>
        <a:graphic>
          <a:graphicData uri="http://schemas.openxmlformats.org/presentationml/2006/ole">
            <mc:AlternateContent xmlns:mc="http://schemas.openxmlformats.org/markup-compatibility/2006">
              <mc:Choice xmlns:v="urn:schemas-microsoft-com:vml" Requires="v">
                <p:oleObj spid="_x0000_s1037" name="Worksheet" r:id="rId3" imgW="3302000" imgH="2730500" progId="Excel.Sheet.12">
                  <p:embed/>
                </p:oleObj>
              </mc:Choice>
              <mc:Fallback>
                <p:oleObj name="Worksheet" r:id="rId3" imgW="3302000" imgH="2730500" progId="Excel.Sheet.12">
                  <p:embed/>
                  <p:pic>
                    <p:nvPicPr>
                      <p:cNvPr id="0" name=""/>
                      <p:cNvPicPr/>
                      <p:nvPr/>
                    </p:nvPicPr>
                    <p:blipFill>
                      <a:blip r:embed="rId4"/>
                      <a:stretch>
                        <a:fillRect/>
                      </a:stretch>
                    </p:blipFill>
                    <p:spPr>
                      <a:xfrm>
                        <a:off x="2395014" y="1628800"/>
                        <a:ext cx="4353972" cy="3600400"/>
                      </a:xfrm>
                      <a:prstGeom prst="rect">
                        <a:avLst/>
                      </a:prstGeom>
                    </p:spPr>
                  </p:pic>
                </p:oleObj>
              </mc:Fallback>
            </mc:AlternateContent>
          </a:graphicData>
        </a:graphic>
      </p:graphicFrame>
      <p:sp>
        <p:nvSpPr>
          <p:cNvPr id="7" name="Footer Placeholder 3"/>
          <p:cNvSpPr>
            <a:spLocks noGrp="1"/>
          </p:cNvSpPr>
          <p:nvPr>
            <p:ph type="ftr" sz="quarter" idx="11"/>
          </p:nvPr>
        </p:nvSpPr>
        <p:spPr>
          <a:xfrm>
            <a:off x="1905000" y="6453376"/>
            <a:ext cx="6627000" cy="360000"/>
          </a:xfrm>
        </p:spPr>
        <p:txBody>
          <a:bodyPr/>
          <a:lstStyle/>
          <a:p>
            <a:r>
              <a:rPr lang="en-US" noProof="0" dirty="0" smtClean="0"/>
              <a:t>O. Bruning, B. Di </a:t>
            </a:r>
            <a:r>
              <a:rPr lang="en-US" noProof="0" dirty="0" err="1" smtClean="0"/>
              <a:t>Girolamo</a:t>
            </a:r>
            <a:r>
              <a:rPr lang="en-US" noProof="0" dirty="0" smtClean="0"/>
              <a:t>, L. Rossi – </a:t>
            </a:r>
            <a:r>
              <a:rPr lang="en-US" dirty="0" smtClean="0"/>
              <a:t>HL-LHC Annual meeting in Madrid</a:t>
            </a:r>
            <a:r>
              <a:rPr lang="en-US" noProof="0" dirty="0" smtClean="0"/>
              <a:t> - 13 November 2017</a:t>
            </a:r>
            <a:endParaRPr lang="en-US" noProof="0" dirty="0"/>
          </a:p>
        </p:txBody>
      </p:sp>
    </p:spTree>
    <p:extLst>
      <p:ext uri="{BB962C8B-B14F-4D97-AF65-F5344CB8AC3E}">
        <p14:creationId xmlns:p14="http://schemas.microsoft.com/office/powerpoint/2010/main" val="65548049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a:t>
            </a:r>
            <a:endParaRPr lang="en-US" dirty="0"/>
          </a:p>
        </p:txBody>
      </p:sp>
      <p:sp>
        <p:nvSpPr>
          <p:cNvPr id="3" name="Content Placeholder 2"/>
          <p:cNvSpPr>
            <a:spLocks noGrp="1"/>
          </p:cNvSpPr>
          <p:nvPr>
            <p:ph idx="1"/>
          </p:nvPr>
        </p:nvSpPr>
        <p:spPr>
          <a:xfrm>
            <a:off x="395536" y="1124744"/>
            <a:ext cx="8651264" cy="5001419"/>
          </a:xfrm>
        </p:spPr>
        <p:txBody>
          <a:bodyPr>
            <a:normAutofit/>
          </a:bodyPr>
          <a:lstStyle/>
          <a:p>
            <a:r>
              <a:rPr lang="en-US" dirty="0" smtClean="0"/>
              <a:t>The HL-LHC project is </a:t>
            </a:r>
            <a:r>
              <a:rPr lang="en-US" dirty="0" smtClean="0"/>
              <a:t>becoming</a:t>
            </a:r>
            <a:r>
              <a:rPr lang="en-US" dirty="0" smtClean="0"/>
              <a:t> a construction project</a:t>
            </a:r>
            <a:endParaRPr lang="en-US" dirty="0" smtClean="0"/>
          </a:p>
          <a:p>
            <a:r>
              <a:rPr lang="en-US" dirty="0" smtClean="0"/>
              <a:t>Time </a:t>
            </a:r>
            <a:r>
              <a:rPr lang="en-US" dirty="0"/>
              <a:t>is running and it is time to close the loop: In-kind contributions </a:t>
            </a:r>
            <a:r>
              <a:rPr lang="en-US" dirty="0" smtClean="0"/>
              <a:t>contributions </a:t>
            </a:r>
            <a:r>
              <a:rPr lang="en-US" dirty="0"/>
              <a:t>have to be finalized very very soon</a:t>
            </a:r>
          </a:p>
          <a:p>
            <a:r>
              <a:rPr lang="en-US" dirty="0" smtClean="0"/>
              <a:t>More </a:t>
            </a:r>
            <a:r>
              <a:rPr lang="en-US" dirty="0" smtClean="0"/>
              <a:t>opportunities are </a:t>
            </a:r>
            <a:r>
              <a:rPr lang="en-US" dirty="0" smtClean="0"/>
              <a:t>available:</a:t>
            </a:r>
          </a:p>
          <a:p>
            <a:pPr marL="0" indent="0">
              <a:buNone/>
            </a:pPr>
            <a:r>
              <a:rPr lang="en-US" dirty="0"/>
              <a:t> </a:t>
            </a:r>
            <a:r>
              <a:rPr lang="en-US" dirty="0" smtClean="0"/>
              <a:t>  </a:t>
            </a:r>
            <a:r>
              <a:rPr lang="en-US" dirty="0" smtClean="0"/>
              <a:t>baseline [e.g. D2] and options [e.g. hollow e-lens]!</a:t>
            </a:r>
            <a:endParaRPr lang="en-US" dirty="0" smtClean="0"/>
          </a:p>
          <a:p>
            <a:r>
              <a:rPr lang="en-US" dirty="0" smtClean="0"/>
              <a:t>What </a:t>
            </a:r>
            <a:r>
              <a:rPr lang="en-US" dirty="0" smtClean="0"/>
              <a:t>will not be covered by collaboration agreements will go to industry via normal procurement processes</a:t>
            </a:r>
            <a:endParaRPr lang="en-US"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21</a:t>
            </a:fld>
            <a:endParaRPr lang="fr-FR"/>
          </a:p>
        </p:txBody>
      </p:sp>
      <p:sp>
        <p:nvSpPr>
          <p:cNvPr id="6" name="Footer Placeholder 3"/>
          <p:cNvSpPr>
            <a:spLocks noGrp="1"/>
          </p:cNvSpPr>
          <p:nvPr>
            <p:ph type="ftr" sz="quarter" idx="11"/>
          </p:nvPr>
        </p:nvSpPr>
        <p:spPr>
          <a:xfrm>
            <a:off x="1905000" y="6453376"/>
            <a:ext cx="6627000" cy="360000"/>
          </a:xfrm>
        </p:spPr>
        <p:txBody>
          <a:bodyPr/>
          <a:lstStyle/>
          <a:p>
            <a:r>
              <a:rPr lang="en-US" noProof="0" dirty="0" smtClean="0"/>
              <a:t>O. Bruning, B. Di </a:t>
            </a:r>
            <a:r>
              <a:rPr lang="en-US" noProof="0" dirty="0" err="1" smtClean="0"/>
              <a:t>Girolamo</a:t>
            </a:r>
            <a:r>
              <a:rPr lang="en-US" noProof="0" dirty="0" smtClean="0"/>
              <a:t>, L. Rossi – </a:t>
            </a:r>
            <a:r>
              <a:rPr lang="en-US" dirty="0" smtClean="0"/>
              <a:t>HL-LHC Annual meeting in Madrid</a:t>
            </a:r>
            <a:r>
              <a:rPr lang="en-US" noProof="0" dirty="0" smtClean="0"/>
              <a:t> - 13 November 2017</a:t>
            </a:r>
            <a:endParaRPr lang="en-US" noProof="0" dirty="0"/>
          </a:p>
        </p:txBody>
      </p:sp>
    </p:spTree>
    <p:extLst>
      <p:ext uri="{BB962C8B-B14F-4D97-AF65-F5344CB8AC3E}">
        <p14:creationId xmlns:p14="http://schemas.microsoft.com/office/powerpoint/2010/main" val="6318175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en-GB" dirty="0"/>
          </a:p>
        </p:txBody>
      </p:sp>
      <p:sp>
        <p:nvSpPr>
          <p:cNvPr id="4" name="Espace réservé du texte 3"/>
          <p:cNvSpPr>
            <a:spLocks noGrp="1"/>
          </p:cNvSpPr>
          <p:nvPr>
            <p:ph type="body" sz="quarter" idx="14"/>
          </p:nvPr>
        </p:nvSpPr>
        <p:spPr/>
        <p:txBody>
          <a:bodyPr/>
          <a:lstStyle/>
          <a:p>
            <a:endParaRPr lang="en-GB"/>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22</a:t>
            </a:fld>
            <a:endParaRPr lang="fr-FR" dirty="0"/>
          </a:p>
        </p:txBody>
      </p:sp>
      <p:pic>
        <p:nvPicPr>
          <p:cNvPr id="6" name="Image 5" descr="CERN-logo_outline.jpg"/>
          <p:cNvPicPr>
            <a:picLocks noChangeAspect="1"/>
          </p:cNvPicPr>
          <p:nvPr/>
        </p:nvPicPr>
        <p:blipFill>
          <a:blip r:embed="rId3"/>
          <a:stretch>
            <a:fillRect/>
          </a:stretch>
        </p:blipFill>
        <p:spPr>
          <a:xfrm>
            <a:off x="377190" y="5946775"/>
            <a:ext cx="613410" cy="603250"/>
          </a:xfrm>
          <a:prstGeom prst="rect">
            <a:avLst/>
          </a:prstGeom>
        </p:spPr>
      </p:pic>
      <p:sp>
        <p:nvSpPr>
          <p:cNvPr id="7" name="Footer Placeholder 3"/>
          <p:cNvSpPr>
            <a:spLocks noGrp="1"/>
          </p:cNvSpPr>
          <p:nvPr>
            <p:ph type="ftr" sz="quarter" idx="11"/>
          </p:nvPr>
        </p:nvSpPr>
        <p:spPr>
          <a:xfrm>
            <a:off x="1905000" y="6453376"/>
            <a:ext cx="6627000" cy="360000"/>
          </a:xfrm>
        </p:spPr>
        <p:txBody>
          <a:bodyPr/>
          <a:lstStyle/>
          <a:p>
            <a:r>
              <a:rPr lang="en-US" noProof="0" dirty="0" smtClean="0"/>
              <a:t>O. Bruning, B. Di </a:t>
            </a:r>
            <a:r>
              <a:rPr lang="en-US" noProof="0" dirty="0" err="1" smtClean="0"/>
              <a:t>Girolamo</a:t>
            </a:r>
            <a:r>
              <a:rPr lang="en-US" noProof="0" dirty="0" smtClean="0"/>
              <a:t>, L. Rossi – </a:t>
            </a:r>
            <a:r>
              <a:rPr lang="en-US" dirty="0" smtClean="0"/>
              <a:t>HL-LHC Annual meeting in Madrid</a:t>
            </a:r>
            <a:r>
              <a:rPr lang="en-US" noProof="0" dirty="0" smtClean="0"/>
              <a:t> - 13 November 2017</a:t>
            </a:r>
            <a:endParaRPr lang="en-US" noProof="0" dirty="0"/>
          </a:p>
        </p:txBody>
      </p:sp>
    </p:spTree>
    <p:extLst>
      <p:ext uri="{BB962C8B-B14F-4D97-AF65-F5344CB8AC3E}">
        <p14:creationId xmlns:p14="http://schemas.microsoft.com/office/powerpoint/2010/main" val="11289993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BFDCA1C4-9514-7B4F-976F-D92F7E296653}" type="slidenum">
              <a:rPr lang="fr-FR" smtClean="0"/>
              <a:pPr/>
              <a:t>23</a:t>
            </a:fld>
            <a:endParaRPr lang="fr-FR"/>
          </a:p>
        </p:txBody>
      </p:sp>
      <p:sp>
        <p:nvSpPr>
          <p:cNvPr id="4" name="Title 1"/>
          <p:cNvSpPr txBox="1">
            <a:spLocks/>
          </p:cNvSpPr>
          <p:nvPr/>
        </p:nvSpPr>
        <p:spPr>
          <a:xfrm>
            <a:off x="611560" y="-27384"/>
            <a:ext cx="8443540" cy="914400"/>
          </a:xfrm>
          <a:prstGeom prst="rect">
            <a:avLst/>
          </a:prstGeom>
        </p:spPr>
        <p:txBody>
          <a:bodyPr/>
          <a:lstStyle>
            <a:lvl1pPr algn="ctr" defTabSz="457200" rtl="0" eaLnBrk="1" latinLnBrk="0" hangingPunct="1">
              <a:spcBef>
                <a:spcPct val="0"/>
              </a:spcBef>
              <a:buNone/>
              <a:defRPr sz="4000" kern="1200" baseline="0">
                <a:solidFill>
                  <a:schemeClr val="tx1">
                    <a:lumMod val="75000"/>
                    <a:lumOff val="25000"/>
                  </a:schemeClr>
                </a:solidFill>
                <a:effectLst/>
                <a:latin typeface="+mj-lt"/>
                <a:ea typeface="+mj-ea"/>
                <a:cs typeface="+mj-cs"/>
              </a:defRPr>
            </a:lvl1pPr>
          </a:lstStyle>
          <a:p>
            <a:pPr algn="l"/>
            <a:r>
              <a:rPr lang="en-US" u="sng" dirty="0" smtClean="0">
                <a:solidFill>
                  <a:srgbClr val="FF0000"/>
                </a:solidFill>
              </a:rPr>
              <a:t>Excel Table for in-kind contributions:</a:t>
            </a:r>
            <a:endParaRPr lang="en-US" u="sng" dirty="0">
              <a:solidFill>
                <a:srgbClr val="FF0000"/>
              </a:solidFill>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9552" y="686981"/>
            <a:ext cx="8316416" cy="6126395"/>
          </a:xfrm>
          <a:prstGeom prst="rect">
            <a:avLst/>
          </a:prstGeom>
        </p:spPr>
      </p:pic>
    </p:spTree>
    <p:extLst>
      <p:ext uri="{BB962C8B-B14F-4D97-AF65-F5344CB8AC3E}">
        <p14:creationId xmlns:p14="http://schemas.microsoft.com/office/powerpoint/2010/main" val="94834054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Memorandum of Understanding</a:t>
            </a:r>
            <a:endParaRPr lang="en-US" dirty="0"/>
          </a:p>
        </p:txBody>
      </p:sp>
      <p:sp>
        <p:nvSpPr>
          <p:cNvPr id="3" name="Content Placeholder 2"/>
          <p:cNvSpPr>
            <a:spLocks noGrp="1"/>
          </p:cNvSpPr>
          <p:nvPr>
            <p:ph idx="1"/>
          </p:nvPr>
        </p:nvSpPr>
        <p:spPr/>
        <p:txBody>
          <a:bodyPr/>
          <a:lstStyle/>
          <a:p>
            <a:r>
              <a:rPr lang="en-US" dirty="0" smtClean="0"/>
              <a:t>We had a pilot circulation of the MoU text to few institutes</a:t>
            </a:r>
          </a:p>
          <a:p>
            <a:r>
              <a:rPr lang="en-US" dirty="0" smtClean="0"/>
              <a:t>We are launching a second wave for everybody</a:t>
            </a:r>
          </a:p>
          <a:p>
            <a:r>
              <a:rPr lang="en-US" dirty="0" smtClean="0"/>
              <a:t>We also have the first example of:</a:t>
            </a:r>
          </a:p>
          <a:p>
            <a:pPr lvl="1"/>
            <a:r>
              <a:rPr lang="en-US" dirty="0" smtClean="0"/>
              <a:t>An addendum for expert support, not used so far</a:t>
            </a:r>
          </a:p>
          <a:p>
            <a:pPr lvl="1"/>
            <a:r>
              <a:rPr lang="en-US" dirty="0" smtClean="0"/>
              <a:t>An addendum for a hardware contribution: cathodes R&amp;D with BJUT China</a:t>
            </a:r>
          </a:p>
          <a:p>
            <a:pPr lvl="1"/>
            <a:r>
              <a:rPr lang="en-US" dirty="0" smtClean="0"/>
              <a:t>They are the basis for future addenda</a:t>
            </a:r>
          </a:p>
          <a:p>
            <a:r>
              <a:rPr lang="en-US" dirty="0" smtClean="0"/>
              <a:t>The advantage is in the higher flexibility given by the long validity of the frame document</a:t>
            </a:r>
          </a:p>
          <a:p>
            <a:pPr lvl="1"/>
            <a:endParaRPr lang="en-US"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24</a:t>
            </a:fld>
            <a:endParaRPr lang="fr-FR"/>
          </a:p>
        </p:txBody>
      </p:sp>
      <p:sp>
        <p:nvSpPr>
          <p:cNvPr id="6" name="Footer Placeholder 3"/>
          <p:cNvSpPr>
            <a:spLocks noGrp="1"/>
          </p:cNvSpPr>
          <p:nvPr>
            <p:ph type="ftr" sz="quarter" idx="11"/>
          </p:nvPr>
        </p:nvSpPr>
        <p:spPr>
          <a:xfrm>
            <a:off x="1905000" y="6453376"/>
            <a:ext cx="6627000" cy="360000"/>
          </a:xfrm>
        </p:spPr>
        <p:txBody>
          <a:bodyPr/>
          <a:lstStyle/>
          <a:p>
            <a:r>
              <a:rPr lang="en-US" noProof="0" dirty="0" smtClean="0"/>
              <a:t>O. Bruning, B. Di </a:t>
            </a:r>
            <a:r>
              <a:rPr lang="en-US" noProof="0" dirty="0" err="1" smtClean="0"/>
              <a:t>Girolamo</a:t>
            </a:r>
            <a:r>
              <a:rPr lang="en-US" noProof="0" dirty="0" smtClean="0"/>
              <a:t>, L. Rossi – </a:t>
            </a:r>
            <a:r>
              <a:rPr lang="en-US" dirty="0" smtClean="0"/>
              <a:t>HL-LHC Annual meeting in Madrid</a:t>
            </a:r>
            <a:r>
              <a:rPr lang="en-US" noProof="0" dirty="0" smtClean="0"/>
              <a:t> - 13 November 2017</a:t>
            </a:r>
            <a:endParaRPr lang="en-US" noProof="0" dirty="0"/>
          </a:p>
        </p:txBody>
      </p:sp>
    </p:spTree>
    <p:extLst>
      <p:ext uri="{BB962C8B-B14F-4D97-AF65-F5344CB8AC3E}">
        <p14:creationId xmlns:p14="http://schemas.microsoft.com/office/powerpoint/2010/main" val="138711608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448" y="44624"/>
            <a:ext cx="7920000" cy="720000"/>
          </a:xfrm>
        </p:spPr>
        <p:txBody>
          <a:bodyPr/>
          <a:lstStyle/>
          <a:p>
            <a:r>
              <a:rPr lang="en-GB" dirty="0"/>
              <a:t>HL-LHC Technical Collaborations</a:t>
            </a:r>
          </a:p>
        </p:txBody>
      </p:sp>
      <p:sp>
        <p:nvSpPr>
          <p:cNvPr id="5" name="Slide Number Placeholder 4"/>
          <p:cNvSpPr>
            <a:spLocks noGrp="1"/>
          </p:cNvSpPr>
          <p:nvPr>
            <p:ph type="sldNum" sz="quarter" idx="12"/>
          </p:nvPr>
        </p:nvSpPr>
        <p:spPr/>
        <p:txBody>
          <a:bodyPr/>
          <a:lstStyle/>
          <a:p>
            <a:fld id="{BFDCA1C4-9514-7B4F-976F-D92F7E296653}" type="slidenum">
              <a:rPr lang="fr-FR" smtClean="0"/>
              <a:pPr/>
              <a:t>3</a:t>
            </a:fld>
            <a:endParaRPr lang="fr-FR"/>
          </a:p>
        </p:txBody>
      </p:sp>
      <p:sp>
        <p:nvSpPr>
          <p:cNvPr id="9" name="TextBox 8"/>
          <p:cNvSpPr txBox="1"/>
          <p:nvPr/>
        </p:nvSpPr>
        <p:spPr>
          <a:xfrm>
            <a:off x="91723" y="880530"/>
            <a:ext cx="9131300" cy="4832092"/>
          </a:xfrm>
          <a:prstGeom prst="rect">
            <a:avLst/>
          </a:prstGeom>
          <a:noFill/>
        </p:spPr>
        <p:txBody>
          <a:bodyPr wrap="square" rtlCol="0">
            <a:spAutoFit/>
          </a:bodyPr>
          <a:lstStyle/>
          <a:p>
            <a:pPr>
              <a:spcAft>
                <a:spcPts val="1200"/>
              </a:spcAft>
            </a:pPr>
            <a:r>
              <a:rPr lang="en-US" sz="2400" dirty="0" smtClean="0"/>
              <a:t>      Launched effort for building collaborations beyond the FP7:</a:t>
            </a:r>
          </a:p>
          <a:p>
            <a:pPr marL="800100" lvl="1" indent="-342900">
              <a:spcAft>
                <a:spcPts val="1200"/>
              </a:spcAft>
              <a:buFont typeface="Wingdings" charset="0"/>
              <a:buChar char="è"/>
            </a:pPr>
            <a:r>
              <a:rPr lang="en-US" sz="2200" dirty="0" smtClean="0">
                <a:sym typeface="Wingdings"/>
              </a:rPr>
              <a:t> Continuation of collaboration that were started under FP7</a:t>
            </a:r>
            <a:endParaRPr lang="en-US" sz="2200" dirty="0" smtClean="0"/>
          </a:p>
          <a:p>
            <a:pPr marL="800100" lvl="1" indent="-342900">
              <a:spcAft>
                <a:spcPts val="1200"/>
              </a:spcAft>
              <a:buFont typeface="Wingdings" charset="0"/>
              <a:buChar char="è"/>
            </a:pPr>
            <a:r>
              <a:rPr lang="en-US" sz="2200" dirty="0" smtClean="0">
                <a:solidFill>
                  <a:srgbClr val="0000FF"/>
                </a:solidFill>
                <a:sym typeface="Wingdings"/>
              </a:rPr>
              <a:t> proposals for new in-kind contributions ‘k-contracts’</a:t>
            </a:r>
          </a:p>
          <a:p>
            <a:pPr marL="1257300" lvl="2" indent="-342900">
              <a:spcAft>
                <a:spcPts val="600"/>
              </a:spcAft>
              <a:buFont typeface="Wingdings" charset="0"/>
              <a:buChar char="è"/>
            </a:pPr>
            <a:r>
              <a:rPr lang="en-US" sz="2200" dirty="0">
                <a:solidFill>
                  <a:srgbClr val="008000"/>
                </a:solidFill>
                <a:sym typeface="Wingdings"/>
              </a:rPr>
              <a:t> </a:t>
            </a:r>
            <a:r>
              <a:rPr lang="en-US" sz="2200" dirty="0" smtClean="0">
                <a:solidFill>
                  <a:srgbClr val="008000"/>
                </a:solidFill>
                <a:sym typeface="Wingdings"/>
              </a:rPr>
              <a:t>ca. 50-50 cost sharing for deliverables </a:t>
            </a:r>
            <a:r>
              <a:rPr lang="en-US" sz="2200" dirty="0" smtClean="0">
                <a:solidFill>
                  <a:srgbClr val="008000"/>
                </a:solidFill>
                <a:sym typeface="Wingdings"/>
              </a:rPr>
              <a:t>plus </a:t>
            </a:r>
            <a:r>
              <a:rPr lang="en-US" sz="2200" dirty="0" smtClean="0">
                <a:solidFill>
                  <a:srgbClr val="008000"/>
                </a:solidFill>
                <a:sym typeface="Wingdings"/>
              </a:rPr>
              <a:t>resource   </a:t>
            </a:r>
          </a:p>
          <a:p>
            <a:pPr lvl="2">
              <a:spcAft>
                <a:spcPts val="600"/>
              </a:spcAft>
            </a:pPr>
            <a:r>
              <a:rPr lang="en-US" sz="2200" dirty="0">
                <a:solidFill>
                  <a:srgbClr val="008000"/>
                </a:solidFill>
                <a:sym typeface="Wingdings"/>
              </a:rPr>
              <a:t> </a:t>
            </a:r>
            <a:r>
              <a:rPr lang="en-US" sz="2200" dirty="0" smtClean="0">
                <a:solidFill>
                  <a:srgbClr val="008000"/>
                </a:solidFill>
                <a:sym typeface="Wingdings"/>
              </a:rPr>
              <a:t>    </a:t>
            </a:r>
            <a:r>
              <a:rPr lang="en-US" sz="2200" dirty="0" smtClean="0">
                <a:solidFill>
                  <a:srgbClr val="008000"/>
                </a:solidFill>
                <a:sym typeface="Wingdings"/>
              </a:rPr>
              <a:t>contributions for MS / full cost contribution for NMS</a:t>
            </a:r>
            <a:endParaRPr lang="en-US" sz="2200" dirty="0" smtClean="0">
              <a:solidFill>
                <a:srgbClr val="008000"/>
              </a:solidFill>
              <a:sym typeface="Wingdings"/>
            </a:endParaRPr>
          </a:p>
          <a:p>
            <a:pPr lvl="2">
              <a:spcAft>
                <a:spcPts val="600"/>
              </a:spcAft>
            </a:pPr>
            <a:endParaRPr lang="en-US" sz="2200" dirty="0" smtClean="0">
              <a:solidFill>
                <a:srgbClr val="008000"/>
              </a:solidFill>
              <a:sym typeface="Wingdings"/>
            </a:endParaRPr>
          </a:p>
          <a:p>
            <a:r>
              <a:rPr lang="en-US" sz="2400" dirty="0" smtClean="0"/>
              <a:t>       Preparation of new general framework / collaboration contract</a:t>
            </a:r>
          </a:p>
          <a:p>
            <a:pPr>
              <a:spcAft>
                <a:spcPts val="600"/>
              </a:spcAft>
            </a:pPr>
            <a:r>
              <a:rPr lang="en-US" sz="2400" dirty="0"/>
              <a:t>	</a:t>
            </a:r>
            <a:r>
              <a:rPr lang="en-US" sz="2400" dirty="0" smtClean="0"/>
              <a:t>  for the HL-LHC project: MoU</a:t>
            </a:r>
            <a:endParaRPr lang="en-US" sz="2400" dirty="0"/>
          </a:p>
          <a:p>
            <a:pPr marL="800100" lvl="1" indent="-342900">
              <a:spcAft>
                <a:spcPts val="600"/>
              </a:spcAft>
              <a:buFont typeface="Wingdings" charset="0"/>
              <a:buChar char="è"/>
            </a:pPr>
            <a:r>
              <a:rPr lang="en-US" sz="2200" dirty="0">
                <a:solidFill>
                  <a:srgbClr val="0000FF"/>
                </a:solidFill>
                <a:sym typeface="Wingdings"/>
              </a:rPr>
              <a:t> </a:t>
            </a:r>
            <a:r>
              <a:rPr lang="en-US" sz="2200" dirty="0" smtClean="0">
                <a:solidFill>
                  <a:srgbClr val="0000FF"/>
                </a:solidFill>
                <a:sym typeface="Wingdings"/>
              </a:rPr>
              <a:t>Non-committing general agreement (no entry or annual fee!)</a:t>
            </a:r>
          </a:p>
          <a:p>
            <a:pPr marL="800100" lvl="1" indent="-342900">
              <a:spcAft>
                <a:spcPts val="600"/>
              </a:spcAft>
              <a:buFont typeface="Wingdings" charset="0"/>
              <a:buChar char="è"/>
            </a:pPr>
            <a:r>
              <a:rPr lang="en-US" sz="2200" dirty="0" smtClean="0">
                <a:solidFill>
                  <a:srgbClr val="008000"/>
                </a:solidFill>
                <a:sym typeface="Wingdings"/>
              </a:rPr>
              <a:t> Deliverables and commitments specified in dedicated </a:t>
            </a:r>
          </a:p>
          <a:p>
            <a:pPr lvl="1">
              <a:spcAft>
                <a:spcPts val="600"/>
              </a:spcAft>
            </a:pPr>
            <a:r>
              <a:rPr lang="en-US" sz="2200" dirty="0">
                <a:solidFill>
                  <a:srgbClr val="008000"/>
                </a:solidFill>
                <a:sym typeface="Wingdings"/>
              </a:rPr>
              <a:t> </a:t>
            </a:r>
            <a:r>
              <a:rPr lang="en-US" sz="2200" dirty="0" smtClean="0">
                <a:solidFill>
                  <a:srgbClr val="008000"/>
                </a:solidFill>
                <a:sym typeface="Wingdings"/>
              </a:rPr>
              <a:t>    addendums</a:t>
            </a:r>
            <a:endParaRPr lang="en-US" sz="2200" dirty="0" smtClean="0">
              <a:solidFill>
                <a:srgbClr val="3366FF"/>
              </a:solidFill>
              <a:sym typeface="Wingdings"/>
            </a:endParaRPr>
          </a:p>
        </p:txBody>
      </p:sp>
      <p:sp>
        <p:nvSpPr>
          <p:cNvPr id="10" name="Rectangle 3"/>
          <p:cNvSpPr>
            <a:spLocks noChangeArrowheads="1"/>
          </p:cNvSpPr>
          <p:nvPr/>
        </p:nvSpPr>
        <p:spPr bwMode="auto">
          <a:xfrm>
            <a:off x="12700" y="1015246"/>
            <a:ext cx="534988" cy="227013"/>
          </a:xfrm>
          <a:prstGeom prst="rect">
            <a:avLst/>
          </a:prstGeom>
          <a:solidFill>
            <a:srgbClr val="00CC00"/>
          </a:solidFill>
          <a:ln w="25400">
            <a:solidFill>
              <a:srgbClr val="3366FF"/>
            </a:solidFill>
            <a:miter lim="800000"/>
            <a:headEnd/>
            <a:tailEnd/>
          </a:ln>
        </p:spPr>
        <p:txBody>
          <a:bodyPr wrap="none" lIns="91369" tIns="45685" rIns="91369" bIns="45685" anchor="ctr"/>
          <a:lstStyle/>
          <a:p>
            <a:pPr algn="l" eaLnBrk="1" hangingPunct="1"/>
            <a:endParaRPr lang="en-GB">
              <a:solidFill>
                <a:srgbClr val="000000"/>
              </a:solidFill>
            </a:endParaRPr>
          </a:p>
        </p:txBody>
      </p:sp>
      <p:sp>
        <p:nvSpPr>
          <p:cNvPr id="11" name="Rectangle 10"/>
          <p:cNvSpPr>
            <a:spLocks noChangeArrowheads="1"/>
          </p:cNvSpPr>
          <p:nvPr/>
        </p:nvSpPr>
        <p:spPr bwMode="auto">
          <a:xfrm>
            <a:off x="31044" y="3734746"/>
            <a:ext cx="534988" cy="198310"/>
          </a:xfrm>
          <a:prstGeom prst="rect">
            <a:avLst/>
          </a:prstGeom>
          <a:solidFill>
            <a:srgbClr val="00CC00"/>
          </a:solidFill>
          <a:ln w="25400">
            <a:solidFill>
              <a:srgbClr val="3366FF"/>
            </a:solidFill>
            <a:miter lim="800000"/>
            <a:headEnd/>
            <a:tailEnd/>
          </a:ln>
        </p:spPr>
        <p:txBody>
          <a:bodyPr wrap="none" lIns="91369" tIns="45685" rIns="91369" bIns="45685" anchor="ctr"/>
          <a:lstStyle/>
          <a:p>
            <a:pPr algn="l" eaLnBrk="1" hangingPunct="1"/>
            <a:endParaRPr lang="en-GB">
              <a:solidFill>
                <a:srgbClr val="000000"/>
              </a:solidFill>
            </a:endParaRPr>
          </a:p>
        </p:txBody>
      </p:sp>
      <p:sp>
        <p:nvSpPr>
          <p:cNvPr id="8" name="Footer Placeholder 3"/>
          <p:cNvSpPr>
            <a:spLocks noGrp="1"/>
          </p:cNvSpPr>
          <p:nvPr>
            <p:ph type="ftr" sz="quarter" idx="11"/>
          </p:nvPr>
        </p:nvSpPr>
        <p:spPr>
          <a:xfrm>
            <a:off x="1905000" y="6356350"/>
            <a:ext cx="6627000" cy="360000"/>
          </a:xfrm>
        </p:spPr>
        <p:txBody>
          <a:bodyPr/>
          <a:lstStyle/>
          <a:p>
            <a:r>
              <a:rPr lang="en-US" noProof="0" dirty="0" smtClean="0"/>
              <a:t>O. Bruning, B. Di </a:t>
            </a:r>
            <a:r>
              <a:rPr lang="en-US" noProof="0" dirty="0" err="1" smtClean="0"/>
              <a:t>Girolamo</a:t>
            </a:r>
            <a:r>
              <a:rPr lang="en-US" noProof="0" dirty="0" smtClean="0"/>
              <a:t>, L. Rossi – </a:t>
            </a:r>
            <a:r>
              <a:rPr lang="en-US" dirty="0" smtClean="0"/>
              <a:t>HL-LHC Annual meeting in Madrid</a:t>
            </a:r>
            <a:r>
              <a:rPr lang="en-US" noProof="0" dirty="0" smtClean="0"/>
              <a:t> - 13 November 2017</a:t>
            </a:r>
            <a:endParaRPr lang="en-US" noProof="0" dirty="0"/>
          </a:p>
        </p:txBody>
      </p:sp>
    </p:spTree>
    <p:extLst>
      <p:ext uri="{BB962C8B-B14F-4D97-AF65-F5344CB8AC3E}">
        <p14:creationId xmlns:p14="http://schemas.microsoft.com/office/powerpoint/2010/main" val="6950312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44624"/>
            <a:ext cx="7920000" cy="720000"/>
          </a:xfrm>
        </p:spPr>
        <p:txBody>
          <a:bodyPr/>
          <a:lstStyle/>
          <a:p>
            <a:r>
              <a:rPr lang="en-US" dirty="0" smtClean="0"/>
              <a:t>Current Contributions Status</a:t>
            </a:r>
            <a:endParaRPr lang="en-US"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4</a:t>
            </a:fld>
            <a:endParaRPr lang="fr-FR"/>
          </a:p>
        </p:txBody>
      </p:sp>
      <p:sp>
        <p:nvSpPr>
          <p:cNvPr id="15" name="TextBox 14"/>
          <p:cNvSpPr txBox="1"/>
          <p:nvPr/>
        </p:nvSpPr>
        <p:spPr>
          <a:xfrm>
            <a:off x="1556811" y="6021288"/>
            <a:ext cx="6968574" cy="369332"/>
          </a:xfrm>
          <a:prstGeom prst="rect">
            <a:avLst/>
          </a:prstGeom>
          <a:noFill/>
        </p:spPr>
        <p:txBody>
          <a:bodyPr wrap="none" rtlCol="0">
            <a:spAutoFit/>
          </a:bodyPr>
          <a:lstStyle/>
          <a:p>
            <a:r>
              <a:rPr lang="en-US" dirty="0" smtClean="0"/>
              <a:t>In </a:t>
            </a:r>
            <a:r>
              <a:rPr lang="en-US" b="1" dirty="0" smtClean="0"/>
              <a:t>bold</a:t>
            </a:r>
            <a:r>
              <a:rPr lang="en-US" dirty="0" smtClean="0"/>
              <a:t> the agreements already signed or being imminently signed</a:t>
            </a:r>
            <a:endParaRPr lang="en-US"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0209" y="764704"/>
            <a:ext cx="7782231" cy="5113119"/>
          </a:xfrm>
          <a:prstGeom prst="rect">
            <a:avLst/>
          </a:prstGeom>
        </p:spPr>
      </p:pic>
      <p:sp>
        <p:nvSpPr>
          <p:cNvPr id="9" name="Footer Placeholder 3"/>
          <p:cNvSpPr>
            <a:spLocks noGrp="1"/>
          </p:cNvSpPr>
          <p:nvPr>
            <p:ph type="ftr" sz="quarter" idx="11"/>
          </p:nvPr>
        </p:nvSpPr>
        <p:spPr>
          <a:xfrm>
            <a:off x="1905000" y="6356350"/>
            <a:ext cx="6627000" cy="360000"/>
          </a:xfrm>
        </p:spPr>
        <p:txBody>
          <a:bodyPr/>
          <a:lstStyle/>
          <a:p>
            <a:r>
              <a:rPr lang="en-US" noProof="0" dirty="0" smtClean="0"/>
              <a:t>O. Bruning, B. Di </a:t>
            </a:r>
            <a:r>
              <a:rPr lang="en-US" noProof="0" dirty="0" err="1" smtClean="0"/>
              <a:t>Girolamo</a:t>
            </a:r>
            <a:r>
              <a:rPr lang="en-US" noProof="0" dirty="0" smtClean="0"/>
              <a:t>, L. Rossi – </a:t>
            </a:r>
            <a:r>
              <a:rPr lang="en-US" dirty="0" smtClean="0"/>
              <a:t>HL-LHC Annual meeting in Madrid</a:t>
            </a:r>
            <a:r>
              <a:rPr lang="en-US" noProof="0" dirty="0" smtClean="0"/>
              <a:t> - 13 November 2017</a:t>
            </a:r>
            <a:endParaRPr lang="en-US" noProof="0" dirty="0"/>
          </a:p>
        </p:txBody>
      </p:sp>
    </p:spTree>
    <p:extLst>
      <p:ext uri="{BB962C8B-B14F-4D97-AF65-F5344CB8AC3E}">
        <p14:creationId xmlns:p14="http://schemas.microsoft.com/office/powerpoint/2010/main" val="6554460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Collaborating Institutes on HL-LHC WEB</a:t>
            </a:r>
            <a:endParaRPr lang="en-US"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5</a:t>
            </a:fld>
            <a:endParaRPr lang="fr-F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7584" y="808153"/>
            <a:ext cx="7546316" cy="5908197"/>
          </a:xfrm>
          <a:prstGeom prst="rect">
            <a:avLst/>
          </a:prstGeom>
        </p:spPr>
      </p:pic>
      <p:sp>
        <p:nvSpPr>
          <p:cNvPr id="7" name="Footer Placeholder 3"/>
          <p:cNvSpPr txBox="1">
            <a:spLocks/>
          </p:cNvSpPr>
          <p:nvPr/>
        </p:nvSpPr>
        <p:spPr>
          <a:xfrm>
            <a:off x="1475656" y="6453336"/>
            <a:ext cx="6627000" cy="360000"/>
          </a:xfrm>
          <a:prstGeom prst="rect">
            <a:avLst/>
          </a:prstGeom>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mtClean="0"/>
              <a:t>O. Bruning, B. Di Girolamo, L. Rossi – HL-LHC Annual meeting in Madrid - 13 November 2017</a:t>
            </a:r>
            <a:endParaRPr lang="en-US" dirty="0"/>
          </a:p>
        </p:txBody>
      </p:sp>
    </p:spTree>
    <p:extLst>
      <p:ext uri="{BB962C8B-B14F-4D97-AF65-F5344CB8AC3E}">
        <p14:creationId xmlns:p14="http://schemas.microsoft.com/office/powerpoint/2010/main" val="24857024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9632" y="116632"/>
            <a:ext cx="6930440" cy="971839"/>
          </a:xfrm>
        </p:spPr>
        <p:txBody>
          <a:bodyPr/>
          <a:lstStyle/>
          <a:p>
            <a:r>
              <a:rPr lang="en-US" dirty="0" smtClean="0"/>
              <a:t>The Inner Triplet region </a:t>
            </a:r>
            <a:r>
              <a:rPr lang="en-US" smtClean="0"/>
              <a:t>with in-kinds</a:t>
            </a:r>
            <a:endParaRPr lang="en-US" dirty="0"/>
          </a:p>
        </p:txBody>
      </p:sp>
      <p:sp>
        <p:nvSpPr>
          <p:cNvPr id="4" name="Slide Number Placeholder 3"/>
          <p:cNvSpPr>
            <a:spLocks noGrp="1"/>
          </p:cNvSpPr>
          <p:nvPr>
            <p:ph type="sldNum" sz="quarter" idx="12"/>
          </p:nvPr>
        </p:nvSpPr>
        <p:spPr/>
        <p:txBody>
          <a:bodyPr/>
          <a:lstStyle/>
          <a:p>
            <a:fld id="{BFDCA1C4-9514-7B4F-976F-D92F7E296653}" type="slidenum">
              <a:rPr lang="fr-FR" smtClean="0"/>
              <a:pPr/>
              <a:t>6</a:t>
            </a:fld>
            <a:endParaRPr lang="fr-FR"/>
          </a:p>
        </p:txBody>
      </p:sp>
      <p:grpSp>
        <p:nvGrpSpPr>
          <p:cNvPr id="3" name="Group 2"/>
          <p:cNvGrpSpPr/>
          <p:nvPr/>
        </p:nvGrpSpPr>
        <p:grpSpPr>
          <a:xfrm>
            <a:off x="169208" y="1124744"/>
            <a:ext cx="8939296" cy="5040560"/>
            <a:chOff x="1351266" y="1916832"/>
            <a:chExt cx="6502573" cy="3235487"/>
          </a:xfrm>
        </p:grpSpPr>
        <p:pic>
          <p:nvPicPr>
            <p:cNvPr id="5" name="Picture 4"/>
            <p:cNvPicPr>
              <a:picLocks noChangeAspect="1"/>
            </p:cNvPicPr>
            <p:nvPr/>
          </p:nvPicPr>
          <p:blipFill>
            <a:blip r:embed="rId3"/>
            <a:stretch>
              <a:fillRect/>
            </a:stretch>
          </p:blipFill>
          <p:spPr>
            <a:xfrm>
              <a:off x="1351266" y="1916832"/>
              <a:ext cx="6407088" cy="3235487"/>
            </a:xfrm>
            <a:prstGeom prst="rect">
              <a:avLst/>
            </a:prstGeom>
          </p:spPr>
        </p:pic>
        <p:sp>
          <p:nvSpPr>
            <p:cNvPr id="7" name="TextBox 6"/>
            <p:cNvSpPr txBox="1"/>
            <p:nvPr/>
          </p:nvSpPr>
          <p:spPr>
            <a:xfrm>
              <a:off x="2411760" y="3545288"/>
              <a:ext cx="682257" cy="230832"/>
            </a:xfrm>
            <a:prstGeom prst="rect">
              <a:avLst/>
            </a:prstGeom>
            <a:noFill/>
          </p:spPr>
          <p:txBody>
            <a:bodyPr wrap="square" rtlCol="0">
              <a:spAutoFit/>
            </a:bodyPr>
            <a:lstStyle/>
            <a:p>
              <a:r>
                <a:rPr lang="fr-CH" sz="900" b="1" dirty="0">
                  <a:solidFill>
                    <a:srgbClr val="FFFF00"/>
                  </a:solidFill>
                </a:rPr>
                <a:t>SC Links</a:t>
              </a:r>
            </a:p>
          </p:txBody>
        </p:sp>
        <p:cxnSp>
          <p:nvCxnSpPr>
            <p:cNvPr id="8" name="Straight Arrow Connector 7"/>
            <p:cNvCxnSpPr/>
            <p:nvPr/>
          </p:nvCxnSpPr>
          <p:spPr>
            <a:xfrm flipH="1" flipV="1">
              <a:off x="2303748" y="3313739"/>
              <a:ext cx="357210" cy="216024"/>
            </a:xfrm>
            <a:prstGeom prst="straightConnector1">
              <a:avLst/>
            </a:prstGeom>
            <a:ln>
              <a:solidFill>
                <a:srgbClr val="FFFF00"/>
              </a:solidFill>
              <a:tailEnd type="triangle"/>
            </a:ln>
          </p:spPr>
          <p:style>
            <a:lnRef idx="2">
              <a:schemeClr val="accent1"/>
            </a:lnRef>
            <a:fillRef idx="0">
              <a:schemeClr val="accent1"/>
            </a:fillRef>
            <a:effectRef idx="1">
              <a:schemeClr val="accent1"/>
            </a:effectRef>
            <a:fontRef idx="minor">
              <a:schemeClr val="tx1"/>
            </a:fontRef>
          </p:style>
        </p:cxnSp>
        <p:cxnSp>
          <p:nvCxnSpPr>
            <p:cNvPr id="9" name="Straight Arrow Connector 8"/>
            <p:cNvCxnSpPr>
              <a:stCxn id="7" idx="2"/>
            </p:cNvCxnSpPr>
            <p:nvPr/>
          </p:nvCxnSpPr>
          <p:spPr>
            <a:xfrm flipH="1">
              <a:off x="2540149" y="3776120"/>
              <a:ext cx="212740" cy="462970"/>
            </a:xfrm>
            <a:prstGeom prst="straightConnector1">
              <a:avLst/>
            </a:prstGeom>
            <a:ln>
              <a:solidFill>
                <a:srgbClr val="FFFF00"/>
              </a:solidFill>
              <a:tailEnd type="triangle"/>
            </a:ln>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3277872" y="4293097"/>
              <a:ext cx="332142" cy="230832"/>
            </a:xfrm>
            <a:prstGeom prst="rect">
              <a:avLst/>
            </a:prstGeom>
            <a:noFill/>
          </p:spPr>
          <p:txBody>
            <a:bodyPr wrap="none" rtlCol="0">
              <a:spAutoFit/>
            </a:bodyPr>
            <a:lstStyle/>
            <a:p>
              <a:r>
                <a:rPr lang="fr-CH" sz="900" b="1" dirty="0">
                  <a:solidFill>
                    <a:srgbClr val="FFFF00"/>
                  </a:solidFill>
                </a:rPr>
                <a:t>D1</a:t>
              </a:r>
              <a:endParaRPr lang="en-GB" sz="900" b="1" dirty="0">
                <a:solidFill>
                  <a:srgbClr val="FFFF00"/>
                </a:solidFill>
              </a:endParaRPr>
            </a:p>
          </p:txBody>
        </p:sp>
        <p:sp>
          <p:nvSpPr>
            <p:cNvPr id="13" name="TextBox 12"/>
            <p:cNvSpPr txBox="1"/>
            <p:nvPr/>
          </p:nvSpPr>
          <p:spPr>
            <a:xfrm>
              <a:off x="2724685" y="4347103"/>
              <a:ext cx="415498" cy="230832"/>
            </a:xfrm>
            <a:prstGeom prst="rect">
              <a:avLst/>
            </a:prstGeom>
            <a:noFill/>
          </p:spPr>
          <p:txBody>
            <a:bodyPr wrap="none" rtlCol="0">
              <a:spAutoFit/>
            </a:bodyPr>
            <a:lstStyle/>
            <a:p>
              <a:r>
                <a:rPr lang="fr-CH" sz="900" b="1" dirty="0">
                  <a:solidFill>
                    <a:srgbClr val="FFFF00"/>
                  </a:solidFill>
                </a:rPr>
                <a:t>DFX</a:t>
              </a:r>
              <a:endParaRPr lang="en-GB" sz="900" b="1" dirty="0">
                <a:solidFill>
                  <a:srgbClr val="FFFF00"/>
                </a:solidFill>
              </a:endParaRPr>
            </a:p>
          </p:txBody>
        </p:sp>
        <p:sp>
          <p:nvSpPr>
            <p:cNvPr id="14" name="TextBox 13"/>
            <p:cNvSpPr txBox="1"/>
            <p:nvPr/>
          </p:nvSpPr>
          <p:spPr>
            <a:xfrm>
              <a:off x="4182262" y="4186647"/>
              <a:ext cx="344966" cy="230832"/>
            </a:xfrm>
            <a:prstGeom prst="rect">
              <a:avLst/>
            </a:prstGeom>
            <a:noFill/>
          </p:spPr>
          <p:txBody>
            <a:bodyPr wrap="none" rtlCol="0">
              <a:spAutoFit/>
            </a:bodyPr>
            <a:lstStyle/>
            <a:p>
              <a:r>
                <a:rPr lang="fr-CH" sz="900" b="1" dirty="0">
                  <a:solidFill>
                    <a:srgbClr val="FFFF00"/>
                  </a:solidFill>
                </a:rPr>
                <a:t>CP</a:t>
              </a:r>
              <a:endParaRPr lang="en-GB" sz="900" b="1" dirty="0">
                <a:solidFill>
                  <a:srgbClr val="FFFF00"/>
                </a:solidFill>
              </a:endParaRPr>
            </a:p>
          </p:txBody>
        </p:sp>
        <p:sp>
          <p:nvSpPr>
            <p:cNvPr id="15" name="TextBox 14"/>
            <p:cNvSpPr txBox="1"/>
            <p:nvPr/>
          </p:nvSpPr>
          <p:spPr>
            <a:xfrm>
              <a:off x="4942410" y="4088825"/>
              <a:ext cx="338554" cy="230832"/>
            </a:xfrm>
            <a:prstGeom prst="rect">
              <a:avLst/>
            </a:prstGeom>
            <a:noFill/>
          </p:spPr>
          <p:txBody>
            <a:bodyPr wrap="none" rtlCol="0">
              <a:spAutoFit/>
            </a:bodyPr>
            <a:lstStyle/>
            <a:p>
              <a:r>
                <a:rPr lang="fr-CH" sz="900" b="1" dirty="0">
                  <a:solidFill>
                    <a:srgbClr val="FFFF00"/>
                  </a:solidFill>
                </a:rPr>
                <a:t>Q3</a:t>
              </a:r>
              <a:endParaRPr lang="en-GB" sz="900" b="1" dirty="0">
                <a:solidFill>
                  <a:srgbClr val="FFFF00"/>
                </a:solidFill>
              </a:endParaRPr>
            </a:p>
          </p:txBody>
        </p:sp>
        <p:sp>
          <p:nvSpPr>
            <p:cNvPr id="16" name="TextBox 15"/>
            <p:cNvSpPr txBox="1"/>
            <p:nvPr/>
          </p:nvSpPr>
          <p:spPr>
            <a:xfrm>
              <a:off x="5760132" y="3972076"/>
              <a:ext cx="409086" cy="230832"/>
            </a:xfrm>
            <a:prstGeom prst="rect">
              <a:avLst/>
            </a:prstGeom>
            <a:noFill/>
          </p:spPr>
          <p:txBody>
            <a:bodyPr wrap="none" rtlCol="0">
              <a:spAutoFit/>
            </a:bodyPr>
            <a:lstStyle/>
            <a:p>
              <a:r>
                <a:rPr lang="fr-CH" sz="900" b="1" dirty="0">
                  <a:solidFill>
                    <a:srgbClr val="FFFF00"/>
                  </a:solidFill>
                </a:rPr>
                <a:t>Q2b</a:t>
              </a:r>
              <a:endParaRPr lang="en-GB" sz="900" b="1" dirty="0">
                <a:solidFill>
                  <a:srgbClr val="FFFF00"/>
                </a:solidFill>
              </a:endParaRPr>
            </a:p>
          </p:txBody>
        </p:sp>
        <p:sp>
          <p:nvSpPr>
            <p:cNvPr id="17" name="TextBox 16"/>
            <p:cNvSpPr txBox="1"/>
            <p:nvPr/>
          </p:nvSpPr>
          <p:spPr>
            <a:xfrm>
              <a:off x="6375750" y="3881075"/>
              <a:ext cx="402674" cy="230832"/>
            </a:xfrm>
            <a:prstGeom prst="rect">
              <a:avLst/>
            </a:prstGeom>
            <a:noFill/>
          </p:spPr>
          <p:txBody>
            <a:bodyPr wrap="none" rtlCol="0">
              <a:spAutoFit/>
            </a:bodyPr>
            <a:lstStyle/>
            <a:p>
              <a:r>
                <a:rPr lang="fr-CH" sz="900" b="1" dirty="0">
                  <a:solidFill>
                    <a:srgbClr val="FFFF00"/>
                  </a:solidFill>
                </a:rPr>
                <a:t>Q2a</a:t>
              </a:r>
              <a:endParaRPr lang="en-GB" sz="900" b="1" dirty="0">
                <a:solidFill>
                  <a:srgbClr val="FFFF00"/>
                </a:solidFill>
              </a:endParaRPr>
            </a:p>
          </p:txBody>
        </p:sp>
        <p:sp>
          <p:nvSpPr>
            <p:cNvPr id="18" name="TextBox 17"/>
            <p:cNvSpPr txBox="1"/>
            <p:nvPr/>
          </p:nvSpPr>
          <p:spPr>
            <a:xfrm>
              <a:off x="6991368" y="3807043"/>
              <a:ext cx="338554" cy="230832"/>
            </a:xfrm>
            <a:prstGeom prst="rect">
              <a:avLst/>
            </a:prstGeom>
            <a:noFill/>
          </p:spPr>
          <p:txBody>
            <a:bodyPr wrap="none" rtlCol="0">
              <a:spAutoFit/>
            </a:bodyPr>
            <a:lstStyle/>
            <a:p>
              <a:r>
                <a:rPr lang="fr-CH" sz="900" b="1" dirty="0">
                  <a:solidFill>
                    <a:srgbClr val="FFFF00"/>
                  </a:solidFill>
                </a:rPr>
                <a:t>Q1</a:t>
              </a:r>
              <a:endParaRPr lang="en-GB" sz="900" b="1" dirty="0">
                <a:solidFill>
                  <a:srgbClr val="FFFF00"/>
                </a:solidFill>
              </a:endParaRPr>
            </a:p>
          </p:txBody>
        </p:sp>
        <p:sp>
          <p:nvSpPr>
            <p:cNvPr id="19" name="TextBox 18"/>
            <p:cNvSpPr txBox="1"/>
            <p:nvPr/>
          </p:nvSpPr>
          <p:spPr>
            <a:xfrm>
              <a:off x="3329862" y="2564905"/>
              <a:ext cx="1458162" cy="230832"/>
            </a:xfrm>
            <a:prstGeom prst="rect">
              <a:avLst/>
            </a:prstGeom>
            <a:noFill/>
          </p:spPr>
          <p:txBody>
            <a:bodyPr wrap="square" rtlCol="0">
              <a:spAutoFit/>
            </a:bodyPr>
            <a:lstStyle/>
            <a:p>
              <a:r>
                <a:rPr lang="fr-CH" sz="900" b="1" dirty="0">
                  <a:solidFill>
                    <a:srgbClr val="FFFF00"/>
                  </a:solidFill>
                </a:rPr>
                <a:t>Service </a:t>
              </a:r>
              <a:r>
                <a:rPr lang="fr-CH" sz="900" b="1" dirty="0" err="1">
                  <a:solidFill>
                    <a:srgbClr val="FFFF00"/>
                  </a:solidFill>
                </a:rPr>
                <a:t>gallery</a:t>
              </a:r>
              <a:r>
                <a:rPr lang="fr-CH" sz="900" b="1" dirty="0">
                  <a:solidFill>
                    <a:srgbClr val="FFFF00"/>
                  </a:solidFill>
                </a:rPr>
                <a:t> (UR)</a:t>
              </a:r>
            </a:p>
          </p:txBody>
        </p:sp>
        <p:sp>
          <p:nvSpPr>
            <p:cNvPr id="22" name="TextBox 21"/>
            <p:cNvSpPr txBox="1"/>
            <p:nvPr/>
          </p:nvSpPr>
          <p:spPr>
            <a:xfrm>
              <a:off x="1493659" y="2456893"/>
              <a:ext cx="1517065" cy="230832"/>
            </a:xfrm>
            <a:prstGeom prst="rect">
              <a:avLst/>
            </a:prstGeom>
            <a:noFill/>
          </p:spPr>
          <p:txBody>
            <a:bodyPr wrap="square" rtlCol="0">
              <a:spAutoFit/>
            </a:bodyPr>
            <a:lstStyle/>
            <a:p>
              <a:r>
                <a:rPr lang="fr-CH" sz="900" b="1" dirty="0">
                  <a:solidFill>
                    <a:srgbClr val="FFFF00"/>
                  </a:solidFill>
                </a:rPr>
                <a:t>Connection to LHC (UL)</a:t>
              </a:r>
            </a:p>
          </p:txBody>
        </p:sp>
        <p:cxnSp>
          <p:nvCxnSpPr>
            <p:cNvPr id="23" name="Straight Arrow Connector 22"/>
            <p:cNvCxnSpPr/>
            <p:nvPr/>
          </p:nvCxnSpPr>
          <p:spPr>
            <a:xfrm>
              <a:off x="1763688" y="2664641"/>
              <a:ext cx="0" cy="310100"/>
            </a:xfrm>
            <a:prstGeom prst="straightConnector1">
              <a:avLst/>
            </a:prstGeom>
            <a:ln>
              <a:solidFill>
                <a:srgbClr val="FFFF00"/>
              </a:solidFill>
              <a:tailEnd type="triangle"/>
            </a:ln>
          </p:spPr>
          <p:style>
            <a:lnRef idx="2">
              <a:schemeClr val="accent1"/>
            </a:lnRef>
            <a:fillRef idx="0">
              <a:schemeClr val="accent1"/>
            </a:fillRef>
            <a:effectRef idx="1">
              <a:schemeClr val="accent1"/>
            </a:effectRef>
            <a:fontRef idx="minor">
              <a:schemeClr val="tx1"/>
            </a:fontRef>
          </p:style>
        </p:cxnSp>
        <p:sp>
          <p:nvSpPr>
            <p:cNvPr id="25" name="TextBox 24"/>
            <p:cNvSpPr txBox="1"/>
            <p:nvPr/>
          </p:nvSpPr>
          <p:spPr>
            <a:xfrm>
              <a:off x="7361396" y="3807043"/>
              <a:ext cx="492443" cy="230832"/>
            </a:xfrm>
            <a:prstGeom prst="rect">
              <a:avLst/>
            </a:prstGeom>
            <a:noFill/>
          </p:spPr>
          <p:txBody>
            <a:bodyPr wrap="none" rtlCol="0">
              <a:spAutoFit/>
            </a:bodyPr>
            <a:lstStyle/>
            <a:p>
              <a:r>
                <a:rPr lang="fr-CH" sz="900" b="1" dirty="0">
                  <a:solidFill>
                    <a:srgbClr val="FFFF00"/>
                  </a:solidFill>
                </a:rPr>
                <a:t>TAXS</a:t>
              </a:r>
              <a:endParaRPr lang="en-GB" sz="900" b="1" dirty="0">
                <a:solidFill>
                  <a:srgbClr val="FFFF00"/>
                </a:solidFill>
              </a:endParaRPr>
            </a:p>
          </p:txBody>
        </p:sp>
        <p:sp>
          <p:nvSpPr>
            <p:cNvPr id="32" name="TextBox 31"/>
            <p:cNvSpPr txBox="1"/>
            <p:nvPr/>
          </p:nvSpPr>
          <p:spPr>
            <a:xfrm>
              <a:off x="1526866" y="4565277"/>
              <a:ext cx="434734" cy="230832"/>
            </a:xfrm>
            <a:prstGeom prst="rect">
              <a:avLst/>
            </a:prstGeom>
            <a:noFill/>
          </p:spPr>
          <p:txBody>
            <a:bodyPr wrap="none" rtlCol="0">
              <a:spAutoFit/>
            </a:bodyPr>
            <a:lstStyle/>
            <a:p>
              <a:r>
                <a:rPr lang="fr-CH" sz="900" b="1" dirty="0">
                  <a:solidFill>
                    <a:srgbClr val="FFFF00"/>
                  </a:solidFill>
                </a:rPr>
                <a:t>DFM</a:t>
              </a:r>
              <a:endParaRPr lang="en-GB" sz="900" b="1" dirty="0">
                <a:solidFill>
                  <a:srgbClr val="FFFF00"/>
                </a:solidFill>
              </a:endParaRPr>
            </a:p>
          </p:txBody>
        </p:sp>
        <p:pic>
          <p:nvPicPr>
            <p:cNvPr id="34" name="Picture 54" descr="United States icon">
              <a:hlinkClick r:id="rId4"/>
            </p:cNvPr>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6991368" y="3471684"/>
              <a:ext cx="261554" cy="261554"/>
            </a:xfrm>
            <a:prstGeom prst="rect">
              <a:avLst/>
            </a:prstGeom>
            <a:noFill/>
            <a:extLst>
              <a:ext uri="{909E8E84-426E-40DD-AFC4-6F175D3DCCD1}">
                <a14:hiddenFill xmlns:a14="http://schemas.microsoft.com/office/drawing/2010/main">
                  <a:solidFill>
                    <a:srgbClr val="FFFFFF"/>
                  </a:solidFill>
                </a14:hiddenFill>
              </a:ext>
            </a:extLst>
          </p:spPr>
        </p:pic>
        <p:pic>
          <p:nvPicPr>
            <p:cNvPr id="35" name="Picture 28"/>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6429732" y="3530057"/>
              <a:ext cx="241061" cy="2410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6" name="Picture 62" descr="Spain icon">
              <a:hlinkClick r:id="rId7"/>
            </p:cNvPr>
            <p:cNvPicPr>
              <a:picLocks noChangeAspect="1" noChangeArrowheads="1"/>
            </p:cNvPicPr>
            <p:nvPr/>
          </p:nvPicPr>
          <p:blipFill>
            <a:blip r:embed="rId8" cstate="email">
              <a:extLst>
                <a:ext uri="{28A0092B-C50C-407E-A947-70E740481C1C}">
                  <a14:useLocalDpi xmlns:a14="http://schemas.microsoft.com/office/drawing/2010/main" val="0"/>
                </a:ext>
              </a:extLst>
            </a:blip>
            <a:srcRect/>
            <a:stretch>
              <a:fillRect/>
            </a:stretch>
          </p:blipFill>
          <p:spPr bwMode="auto">
            <a:xfrm>
              <a:off x="6046333" y="3571012"/>
              <a:ext cx="289746" cy="289746"/>
            </a:xfrm>
            <a:prstGeom prst="rect">
              <a:avLst/>
            </a:prstGeom>
            <a:noFill/>
            <a:extLst>
              <a:ext uri="{909E8E84-426E-40DD-AFC4-6F175D3DCCD1}">
                <a14:hiddenFill xmlns:a14="http://schemas.microsoft.com/office/drawing/2010/main">
                  <a:solidFill>
                    <a:srgbClr val="FFFFFF"/>
                  </a:solidFill>
                </a14:hiddenFill>
              </a:ext>
            </a:extLst>
          </p:spPr>
        </p:pic>
        <p:pic>
          <p:nvPicPr>
            <p:cNvPr id="37" name="Picture 28"/>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7361396" y="3036013"/>
              <a:ext cx="236199" cy="2361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8" name="Picture 28"/>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5697990" y="3614751"/>
              <a:ext cx="241061" cy="2410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9" name="Picture 54" descr="United States icon">
              <a:hlinkClick r:id="rId4"/>
            </p:cNvPr>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4889059" y="3717019"/>
              <a:ext cx="261554" cy="261554"/>
            </a:xfrm>
            <a:prstGeom prst="rect">
              <a:avLst/>
            </a:prstGeom>
            <a:noFill/>
            <a:extLst>
              <a:ext uri="{909E8E84-426E-40DD-AFC4-6F175D3DCCD1}">
                <a14:hiddenFill xmlns:a14="http://schemas.microsoft.com/office/drawing/2010/main">
                  <a:solidFill>
                    <a:srgbClr val="FFFFFF"/>
                  </a:solidFill>
                </a14:hiddenFill>
              </a:ext>
            </a:extLst>
          </p:spPr>
        </p:pic>
        <p:pic>
          <p:nvPicPr>
            <p:cNvPr id="40" name="Picture 62" descr="Spain icon">
              <a:hlinkClick r:id="rId7"/>
            </p:cNvPr>
            <p:cNvPicPr>
              <a:picLocks noChangeAspect="1" noChangeArrowheads="1"/>
            </p:cNvPicPr>
            <p:nvPr/>
          </p:nvPicPr>
          <p:blipFill>
            <a:blip r:embed="rId8" cstate="email">
              <a:extLst>
                <a:ext uri="{28A0092B-C50C-407E-A947-70E740481C1C}">
                  <a14:useLocalDpi xmlns:a14="http://schemas.microsoft.com/office/drawing/2010/main" val="0"/>
                </a:ext>
              </a:extLst>
            </a:blip>
            <a:srcRect/>
            <a:stretch>
              <a:fillRect/>
            </a:stretch>
          </p:blipFill>
          <p:spPr bwMode="auto">
            <a:xfrm>
              <a:off x="4271669" y="3746269"/>
              <a:ext cx="289746" cy="289746"/>
            </a:xfrm>
            <a:prstGeom prst="rect">
              <a:avLst/>
            </a:prstGeom>
            <a:noFill/>
            <a:extLst>
              <a:ext uri="{909E8E84-426E-40DD-AFC4-6F175D3DCCD1}">
                <a14:hiddenFill xmlns:a14="http://schemas.microsoft.com/office/drawing/2010/main">
                  <a:solidFill>
                    <a:srgbClr val="FFFFFF"/>
                  </a:solidFill>
                </a14:hiddenFill>
              </a:ext>
            </a:extLst>
          </p:spPr>
        </p:pic>
        <p:pic>
          <p:nvPicPr>
            <p:cNvPr id="41" name="Picture 44" descr="Italy icon">
              <a:hlinkClick r:id="rId9"/>
            </p:cNvPr>
            <p:cNvPicPr>
              <a:picLocks noChangeAspect="1" noChangeArrowheads="1"/>
            </p:cNvPicPr>
            <p:nvPr/>
          </p:nvPicPr>
          <p:blipFill>
            <a:blip r:embed="rId10" cstate="email">
              <a:extLst>
                <a:ext uri="{28A0092B-C50C-407E-A947-70E740481C1C}">
                  <a14:useLocalDpi xmlns:a14="http://schemas.microsoft.com/office/drawing/2010/main" val="0"/>
                </a:ext>
              </a:extLst>
            </a:blip>
            <a:srcRect/>
            <a:stretch>
              <a:fillRect/>
            </a:stretch>
          </p:blipFill>
          <p:spPr bwMode="auto">
            <a:xfrm>
              <a:off x="3936187" y="3800627"/>
              <a:ext cx="288197" cy="288197"/>
            </a:xfrm>
            <a:prstGeom prst="rect">
              <a:avLst/>
            </a:prstGeom>
            <a:noFill/>
            <a:extLst>
              <a:ext uri="{909E8E84-426E-40DD-AFC4-6F175D3DCCD1}">
                <a14:hiddenFill xmlns:a14="http://schemas.microsoft.com/office/drawing/2010/main">
                  <a:solidFill>
                    <a:srgbClr val="FFFFFF"/>
                  </a:solidFill>
                </a14:hiddenFill>
              </a:ext>
            </a:extLst>
          </p:spPr>
        </p:pic>
        <p:pic>
          <p:nvPicPr>
            <p:cNvPr id="42" name="Picture 46" descr="Japan icon">
              <a:hlinkClick r:id="rId11"/>
            </p:cNvPr>
            <p:cNvPicPr>
              <a:picLocks noChangeAspect="1" noChangeArrowheads="1"/>
            </p:cNvPicPr>
            <p:nvPr/>
          </p:nvPicPr>
          <p:blipFill>
            <a:blip r:embed="rId12" cstate="email">
              <a:extLst>
                <a:ext uri="{28A0092B-C50C-407E-A947-70E740481C1C}">
                  <a14:useLocalDpi xmlns:a14="http://schemas.microsoft.com/office/drawing/2010/main" val="0"/>
                </a:ext>
              </a:extLst>
            </a:blip>
            <a:srcRect/>
            <a:stretch>
              <a:fillRect/>
            </a:stretch>
          </p:blipFill>
          <p:spPr bwMode="auto">
            <a:xfrm>
              <a:off x="3344616" y="3893431"/>
              <a:ext cx="285167" cy="285167"/>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7337841" y="3457996"/>
              <a:ext cx="259754" cy="169814"/>
            </a:xfrm>
            <a:prstGeom prst="rect">
              <a:avLst/>
            </a:prstGeom>
          </p:spPr>
        </p:pic>
      </p:grpSp>
      <p:sp>
        <p:nvSpPr>
          <p:cNvPr id="33" name="Footer Placeholder 3"/>
          <p:cNvSpPr>
            <a:spLocks noGrp="1"/>
          </p:cNvSpPr>
          <p:nvPr>
            <p:ph type="ftr" sz="quarter" idx="11"/>
          </p:nvPr>
        </p:nvSpPr>
        <p:spPr>
          <a:xfrm>
            <a:off x="1905000" y="6356350"/>
            <a:ext cx="6627000" cy="360000"/>
          </a:xfrm>
        </p:spPr>
        <p:txBody>
          <a:bodyPr/>
          <a:lstStyle/>
          <a:p>
            <a:r>
              <a:rPr lang="en-US" noProof="0" dirty="0" smtClean="0"/>
              <a:t>O. Bruning, B. Di </a:t>
            </a:r>
            <a:r>
              <a:rPr lang="en-US" noProof="0" dirty="0" err="1" smtClean="0"/>
              <a:t>Girolamo</a:t>
            </a:r>
            <a:r>
              <a:rPr lang="en-US" noProof="0" dirty="0" smtClean="0"/>
              <a:t>, L. Rossi – </a:t>
            </a:r>
            <a:r>
              <a:rPr lang="en-US" dirty="0" smtClean="0"/>
              <a:t>HL-LHC Annual meeting in Madrid</a:t>
            </a:r>
            <a:r>
              <a:rPr lang="en-US" noProof="0" dirty="0" smtClean="0"/>
              <a:t> - 13 November 2017</a:t>
            </a:r>
            <a:endParaRPr lang="en-US" noProof="0" dirty="0"/>
          </a:p>
        </p:txBody>
      </p:sp>
    </p:spTree>
    <p:extLst>
      <p:ext uri="{BB962C8B-B14F-4D97-AF65-F5344CB8AC3E}">
        <p14:creationId xmlns:p14="http://schemas.microsoft.com/office/powerpoint/2010/main" val="78950572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MS region with in-kinds</a:t>
            </a:r>
            <a:endParaRPr lang="en-US" dirty="0"/>
          </a:p>
        </p:txBody>
      </p:sp>
      <p:sp>
        <p:nvSpPr>
          <p:cNvPr id="4" name="Slide Number Placeholder 3"/>
          <p:cNvSpPr>
            <a:spLocks noGrp="1"/>
          </p:cNvSpPr>
          <p:nvPr>
            <p:ph type="sldNum" sz="quarter" idx="12"/>
          </p:nvPr>
        </p:nvSpPr>
        <p:spPr/>
        <p:txBody>
          <a:bodyPr/>
          <a:lstStyle/>
          <a:p>
            <a:fld id="{BFDCA1C4-9514-7B4F-976F-D92F7E296653}" type="slidenum">
              <a:rPr lang="fr-FR" smtClean="0"/>
              <a:pPr/>
              <a:t>7</a:t>
            </a:fld>
            <a:endParaRPr lang="fr-FR"/>
          </a:p>
        </p:txBody>
      </p:sp>
      <p:grpSp>
        <p:nvGrpSpPr>
          <p:cNvPr id="3" name="Group 2"/>
          <p:cNvGrpSpPr/>
          <p:nvPr/>
        </p:nvGrpSpPr>
        <p:grpSpPr>
          <a:xfrm>
            <a:off x="251520" y="1268761"/>
            <a:ext cx="8723272" cy="4824535"/>
            <a:chOff x="1277635" y="2024845"/>
            <a:chExt cx="6526760" cy="3187085"/>
          </a:xfrm>
        </p:grpSpPr>
        <p:pic>
          <p:nvPicPr>
            <p:cNvPr id="5" name="Picture 4"/>
            <p:cNvPicPr>
              <a:picLocks noChangeAspect="1"/>
            </p:cNvPicPr>
            <p:nvPr/>
          </p:nvPicPr>
          <p:blipFill>
            <a:blip r:embed="rId3"/>
            <a:stretch>
              <a:fillRect/>
            </a:stretch>
          </p:blipFill>
          <p:spPr>
            <a:xfrm>
              <a:off x="1331641" y="2024845"/>
              <a:ext cx="6417638" cy="3187085"/>
            </a:xfrm>
            <a:prstGeom prst="rect">
              <a:avLst/>
            </a:prstGeom>
          </p:spPr>
        </p:pic>
        <p:sp>
          <p:nvSpPr>
            <p:cNvPr id="9" name="TextBox 8"/>
            <p:cNvSpPr txBox="1"/>
            <p:nvPr/>
          </p:nvSpPr>
          <p:spPr>
            <a:xfrm>
              <a:off x="2735797" y="3636445"/>
              <a:ext cx="902811" cy="230832"/>
            </a:xfrm>
            <a:prstGeom prst="rect">
              <a:avLst/>
            </a:prstGeom>
            <a:noFill/>
          </p:spPr>
          <p:txBody>
            <a:bodyPr wrap="none" rtlCol="0">
              <a:spAutoFit/>
            </a:bodyPr>
            <a:lstStyle/>
            <a:p>
              <a:r>
                <a:rPr lang="fr-CH" sz="900" b="1" dirty="0" err="1">
                  <a:solidFill>
                    <a:srgbClr val="FFFF00"/>
                  </a:solidFill>
                </a:rPr>
                <a:t>Crab</a:t>
              </a:r>
              <a:r>
                <a:rPr lang="fr-CH" sz="900" b="1" dirty="0">
                  <a:solidFill>
                    <a:srgbClr val="FFFF00"/>
                  </a:solidFill>
                </a:rPr>
                <a:t> </a:t>
              </a:r>
              <a:r>
                <a:rPr lang="fr-CH" sz="900" b="1" dirty="0" err="1">
                  <a:solidFill>
                    <a:srgbClr val="FFFF00"/>
                  </a:solidFill>
                </a:rPr>
                <a:t>cavities</a:t>
              </a:r>
              <a:endParaRPr lang="en-GB" sz="900" b="1" dirty="0">
                <a:solidFill>
                  <a:srgbClr val="FFFF00"/>
                </a:solidFill>
              </a:endParaRPr>
            </a:p>
          </p:txBody>
        </p:sp>
        <p:sp>
          <p:nvSpPr>
            <p:cNvPr id="11" name="TextBox 10"/>
            <p:cNvSpPr txBox="1"/>
            <p:nvPr/>
          </p:nvSpPr>
          <p:spPr>
            <a:xfrm>
              <a:off x="4340832" y="3750745"/>
              <a:ext cx="332142" cy="230832"/>
            </a:xfrm>
            <a:prstGeom prst="rect">
              <a:avLst/>
            </a:prstGeom>
            <a:noFill/>
          </p:spPr>
          <p:txBody>
            <a:bodyPr wrap="none" rtlCol="0">
              <a:spAutoFit/>
            </a:bodyPr>
            <a:lstStyle/>
            <a:p>
              <a:r>
                <a:rPr lang="fr-CH" sz="900" b="1" dirty="0">
                  <a:solidFill>
                    <a:srgbClr val="FFFF00"/>
                  </a:solidFill>
                </a:rPr>
                <a:t>D2</a:t>
              </a:r>
              <a:endParaRPr lang="en-GB" sz="900" b="1" dirty="0">
                <a:solidFill>
                  <a:srgbClr val="FFFF00"/>
                </a:solidFill>
              </a:endParaRPr>
            </a:p>
          </p:txBody>
        </p:sp>
        <p:sp>
          <p:nvSpPr>
            <p:cNvPr id="12" name="TextBox 11"/>
            <p:cNvSpPr txBox="1"/>
            <p:nvPr/>
          </p:nvSpPr>
          <p:spPr>
            <a:xfrm>
              <a:off x="5976157" y="4023067"/>
              <a:ext cx="819455" cy="230832"/>
            </a:xfrm>
            <a:prstGeom prst="rect">
              <a:avLst/>
            </a:prstGeom>
            <a:noFill/>
          </p:spPr>
          <p:txBody>
            <a:bodyPr wrap="none" rtlCol="0">
              <a:spAutoFit/>
            </a:bodyPr>
            <a:lstStyle/>
            <a:p>
              <a:r>
                <a:rPr lang="fr-CH" sz="900" b="1" dirty="0" err="1">
                  <a:solidFill>
                    <a:srgbClr val="FFFF00"/>
                  </a:solidFill>
                </a:rPr>
                <a:t>Collimators</a:t>
              </a:r>
              <a:endParaRPr lang="en-GB" sz="900" b="1" dirty="0">
                <a:solidFill>
                  <a:srgbClr val="FFFF00"/>
                </a:solidFill>
              </a:endParaRPr>
            </a:p>
          </p:txBody>
        </p:sp>
        <p:sp>
          <p:nvSpPr>
            <p:cNvPr id="13" name="TextBox 12"/>
            <p:cNvSpPr txBox="1"/>
            <p:nvPr/>
          </p:nvSpPr>
          <p:spPr>
            <a:xfrm>
              <a:off x="7305540" y="4345116"/>
              <a:ext cx="498855" cy="230832"/>
            </a:xfrm>
            <a:prstGeom prst="rect">
              <a:avLst/>
            </a:prstGeom>
            <a:noFill/>
          </p:spPr>
          <p:txBody>
            <a:bodyPr wrap="none" rtlCol="0">
              <a:spAutoFit/>
            </a:bodyPr>
            <a:lstStyle/>
            <a:p>
              <a:r>
                <a:rPr lang="fr-CH" sz="900" b="1" dirty="0">
                  <a:solidFill>
                    <a:srgbClr val="FFFF00"/>
                  </a:solidFill>
                </a:rPr>
                <a:t>TAXN</a:t>
              </a:r>
              <a:endParaRPr lang="en-GB" sz="900" b="1" dirty="0">
                <a:solidFill>
                  <a:srgbClr val="FFFF00"/>
                </a:solidFill>
              </a:endParaRPr>
            </a:p>
          </p:txBody>
        </p:sp>
        <p:sp>
          <p:nvSpPr>
            <p:cNvPr id="14" name="TextBox 13"/>
            <p:cNvSpPr txBox="1"/>
            <p:nvPr/>
          </p:nvSpPr>
          <p:spPr>
            <a:xfrm>
              <a:off x="5760133" y="2816207"/>
              <a:ext cx="998991" cy="230832"/>
            </a:xfrm>
            <a:prstGeom prst="rect">
              <a:avLst/>
            </a:prstGeom>
            <a:noFill/>
          </p:spPr>
          <p:txBody>
            <a:bodyPr wrap="none" rtlCol="0">
              <a:spAutoFit/>
            </a:bodyPr>
            <a:lstStyle/>
            <a:p>
              <a:r>
                <a:rPr lang="fr-CH" sz="900" b="1" dirty="0">
                  <a:solidFill>
                    <a:srgbClr val="FFFF00"/>
                  </a:solidFill>
                </a:rPr>
                <a:t>Service </a:t>
              </a:r>
              <a:r>
                <a:rPr lang="fr-CH" sz="900" b="1" dirty="0" err="1">
                  <a:solidFill>
                    <a:srgbClr val="FFFF00"/>
                  </a:solidFill>
                </a:rPr>
                <a:t>cavern</a:t>
              </a:r>
              <a:endParaRPr lang="en-GB" sz="900" b="1" dirty="0">
                <a:solidFill>
                  <a:srgbClr val="FFFF00"/>
                </a:solidFill>
              </a:endParaRPr>
            </a:p>
          </p:txBody>
        </p:sp>
        <p:cxnSp>
          <p:nvCxnSpPr>
            <p:cNvPr id="15" name="Straight Arrow Connector 14"/>
            <p:cNvCxnSpPr/>
            <p:nvPr/>
          </p:nvCxnSpPr>
          <p:spPr>
            <a:xfrm flipV="1">
              <a:off x="6105695" y="2255595"/>
              <a:ext cx="0" cy="542375"/>
            </a:xfrm>
            <a:prstGeom prst="straightConnector1">
              <a:avLst/>
            </a:prstGeom>
            <a:ln>
              <a:solidFill>
                <a:srgbClr val="FFFF00"/>
              </a:solidFill>
              <a:tailEnd type="triangle"/>
            </a:ln>
          </p:spPr>
          <p:style>
            <a:lnRef idx="2">
              <a:schemeClr val="accent1"/>
            </a:lnRef>
            <a:fillRef idx="0">
              <a:schemeClr val="accent1"/>
            </a:fillRef>
            <a:effectRef idx="1">
              <a:schemeClr val="accent1"/>
            </a:effectRef>
            <a:fontRef idx="minor">
              <a:schemeClr val="tx1"/>
            </a:fontRef>
          </p:style>
        </p:cxnSp>
        <p:sp>
          <p:nvSpPr>
            <p:cNvPr id="17" name="TextBox 16"/>
            <p:cNvSpPr txBox="1"/>
            <p:nvPr/>
          </p:nvSpPr>
          <p:spPr>
            <a:xfrm>
              <a:off x="2125595" y="2256316"/>
              <a:ext cx="755335" cy="230832"/>
            </a:xfrm>
            <a:prstGeom prst="rect">
              <a:avLst/>
            </a:prstGeom>
            <a:noFill/>
          </p:spPr>
          <p:txBody>
            <a:bodyPr wrap="none" rtlCol="0">
              <a:spAutoFit/>
            </a:bodyPr>
            <a:lstStyle/>
            <a:p>
              <a:r>
                <a:rPr lang="fr-CH" sz="900" b="1" dirty="0">
                  <a:solidFill>
                    <a:srgbClr val="FFFF00"/>
                  </a:solidFill>
                </a:rPr>
                <a:t>UA </a:t>
              </a:r>
              <a:r>
                <a:rPr lang="fr-CH" sz="900" b="1" dirty="0" err="1">
                  <a:solidFill>
                    <a:srgbClr val="FFFF00"/>
                  </a:solidFill>
                </a:rPr>
                <a:t>gallery</a:t>
              </a:r>
              <a:endParaRPr lang="en-GB" sz="900" b="1" dirty="0">
                <a:solidFill>
                  <a:srgbClr val="FFFF00"/>
                </a:solidFill>
              </a:endParaRPr>
            </a:p>
          </p:txBody>
        </p:sp>
        <p:cxnSp>
          <p:nvCxnSpPr>
            <p:cNvPr id="18" name="Straight Arrow Connector 17"/>
            <p:cNvCxnSpPr/>
            <p:nvPr/>
          </p:nvCxnSpPr>
          <p:spPr>
            <a:xfrm flipV="1">
              <a:off x="2456766" y="2089002"/>
              <a:ext cx="0" cy="166593"/>
            </a:xfrm>
            <a:prstGeom prst="straightConnector1">
              <a:avLst/>
            </a:prstGeom>
            <a:ln>
              <a:solidFill>
                <a:srgbClr val="FFFF00"/>
              </a:solidFill>
              <a:tailEnd type="triangle"/>
            </a:ln>
          </p:spPr>
          <p:style>
            <a:lnRef idx="2">
              <a:schemeClr val="accent1"/>
            </a:lnRef>
            <a:fillRef idx="0">
              <a:schemeClr val="accent1"/>
            </a:fillRef>
            <a:effectRef idx="1">
              <a:schemeClr val="accent1"/>
            </a:effectRef>
            <a:fontRef idx="minor">
              <a:schemeClr val="tx1"/>
            </a:fontRef>
          </p:style>
        </p:cxnSp>
        <p:sp>
          <p:nvSpPr>
            <p:cNvPr id="20" name="TextBox 19"/>
            <p:cNvSpPr txBox="1"/>
            <p:nvPr/>
          </p:nvSpPr>
          <p:spPr>
            <a:xfrm>
              <a:off x="1840420" y="3374995"/>
              <a:ext cx="338554" cy="230832"/>
            </a:xfrm>
            <a:prstGeom prst="rect">
              <a:avLst/>
            </a:prstGeom>
            <a:noFill/>
          </p:spPr>
          <p:txBody>
            <a:bodyPr wrap="none" rtlCol="0">
              <a:spAutoFit/>
            </a:bodyPr>
            <a:lstStyle/>
            <a:p>
              <a:r>
                <a:rPr lang="fr-CH" sz="900" b="1" dirty="0">
                  <a:solidFill>
                    <a:srgbClr val="FFFF00"/>
                  </a:solidFill>
                </a:rPr>
                <a:t>Q4</a:t>
              </a:r>
              <a:endParaRPr lang="en-GB" sz="900" b="1" dirty="0">
                <a:solidFill>
                  <a:srgbClr val="FFFF00"/>
                </a:solidFill>
              </a:endParaRPr>
            </a:p>
          </p:txBody>
        </p:sp>
        <p:sp>
          <p:nvSpPr>
            <p:cNvPr id="21" name="TextBox 20"/>
            <p:cNvSpPr txBox="1"/>
            <p:nvPr/>
          </p:nvSpPr>
          <p:spPr>
            <a:xfrm>
              <a:off x="1277635" y="3269553"/>
              <a:ext cx="482824" cy="196208"/>
            </a:xfrm>
            <a:prstGeom prst="rect">
              <a:avLst/>
            </a:prstGeom>
            <a:noFill/>
          </p:spPr>
          <p:txBody>
            <a:bodyPr wrap="none" rtlCol="0">
              <a:spAutoFit/>
            </a:bodyPr>
            <a:lstStyle/>
            <a:p>
              <a:r>
                <a:rPr lang="fr-CH" sz="675" b="1" dirty="0">
                  <a:solidFill>
                    <a:srgbClr val="FFFF00"/>
                  </a:solidFill>
                </a:rPr>
                <a:t>(BBLR)</a:t>
              </a:r>
              <a:endParaRPr lang="en-GB" sz="675" b="1" dirty="0">
                <a:solidFill>
                  <a:srgbClr val="FFFF00"/>
                </a:solidFill>
              </a:endParaRPr>
            </a:p>
          </p:txBody>
        </p:sp>
        <p:pic>
          <p:nvPicPr>
            <p:cNvPr id="22" name="Picture 44" descr="Italy icon">
              <a:hlinkClick r:id="rId4"/>
            </p:cNvPr>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4111873" y="3215679"/>
              <a:ext cx="288197" cy="288197"/>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28"/>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4602855" y="3288997"/>
              <a:ext cx="241061" cy="2410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4" name="Picture 52" descr="United Kingdom icon">
              <a:hlinkClick r:id="rId7"/>
            </p:cNvPr>
            <p:cNvPicPr>
              <a:picLocks noChangeAspect="1" noChangeArrowheads="1"/>
            </p:cNvPicPr>
            <p:nvPr/>
          </p:nvPicPr>
          <p:blipFill>
            <a:blip r:embed="rId8" cstate="email">
              <a:extLst>
                <a:ext uri="{28A0092B-C50C-407E-A947-70E740481C1C}">
                  <a14:useLocalDpi xmlns:a14="http://schemas.microsoft.com/office/drawing/2010/main" val="0"/>
                </a:ext>
              </a:extLst>
            </a:blip>
            <a:srcRect/>
            <a:stretch>
              <a:fillRect/>
            </a:stretch>
          </p:blipFill>
          <p:spPr bwMode="auto">
            <a:xfrm>
              <a:off x="2786410" y="3104975"/>
              <a:ext cx="270020" cy="270020"/>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54" descr="United States icon">
              <a:hlinkClick r:id="rId9"/>
            </p:cNvPr>
            <p:cNvPicPr>
              <a:picLocks noChangeAspect="1" noChangeArrowheads="1"/>
            </p:cNvPicPr>
            <p:nvPr/>
          </p:nvPicPr>
          <p:blipFill>
            <a:blip r:embed="rId10" cstate="email">
              <a:extLst>
                <a:ext uri="{28A0092B-C50C-407E-A947-70E740481C1C}">
                  <a14:useLocalDpi xmlns:a14="http://schemas.microsoft.com/office/drawing/2010/main" val="0"/>
                </a:ext>
              </a:extLst>
            </a:blip>
            <a:srcRect/>
            <a:stretch>
              <a:fillRect/>
            </a:stretch>
          </p:blipFill>
          <p:spPr bwMode="auto">
            <a:xfrm>
              <a:off x="3334214" y="3113151"/>
              <a:ext cx="276783" cy="276783"/>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60" descr="France icon">
              <a:hlinkClick r:id="rId11"/>
            </p:cNvPr>
            <p:cNvPicPr>
              <a:picLocks noChangeAspect="1" noChangeArrowheads="1"/>
            </p:cNvPicPr>
            <p:nvPr/>
          </p:nvPicPr>
          <p:blipFill>
            <a:blip r:embed="rId12" cstate="email">
              <a:extLst>
                <a:ext uri="{28A0092B-C50C-407E-A947-70E740481C1C}">
                  <a14:useLocalDpi xmlns:a14="http://schemas.microsoft.com/office/drawing/2010/main" val="0"/>
                </a:ext>
              </a:extLst>
            </a:blip>
            <a:srcRect/>
            <a:stretch>
              <a:fillRect/>
            </a:stretch>
          </p:blipFill>
          <p:spPr bwMode="auto">
            <a:xfrm>
              <a:off x="1882185" y="2908221"/>
              <a:ext cx="272662" cy="272662"/>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28"/>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3068671" y="3087016"/>
              <a:ext cx="241061" cy="2410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9" name="Picture 28"/>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7305540" y="3617070"/>
              <a:ext cx="348093" cy="227566"/>
            </a:xfrm>
            <a:prstGeom prst="rect">
              <a:avLst/>
            </a:prstGeom>
          </p:spPr>
        </p:pic>
      </p:grpSp>
      <p:sp>
        <p:nvSpPr>
          <p:cNvPr id="30" name="Footer Placeholder 3"/>
          <p:cNvSpPr>
            <a:spLocks noGrp="1"/>
          </p:cNvSpPr>
          <p:nvPr>
            <p:ph type="ftr" sz="quarter" idx="11"/>
          </p:nvPr>
        </p:nvSpPr>
        <p:spPr>
          <a:xfrm>
            <a:off x="1905000" y="6356350"/>
            <a:ext cx="6627000" cy="360000"/>
          </a:xfrm>
        </p:spPr>
        <p:txBody>
          <a:bodyPr/>
          <a:lstStyle/>
          <a:p>
            <a:r>
              <a:rPr lang="en-US" noProof="0" dirty="0" smtClean="0"/>
              <a:t>O. Bruning, B. Di </a:t>
            </a:r>
            <a:r>
              <a:rPr lang="en-US" noProof="0" dirty="0" err="1" smtClean="0"/>
              <a:t>Girolamo</a:t>
            </a:r>
            <a:r>
              <a:rPr lang="en-US" noProof="0" dirty="0" smtClean="0"/>
              <a:t>, L. Rossi – </a:t>
            </a:r>
            <a:r>
              <a:rPr lang="en-US" dirty="0" smtClean="0"/>
              <a:t>HL-LHC Annual meeting in Madrid</a:t>
            </a:r>
            <a:r>
              <a:rPr lang="en-US" noProof="0" dirty="0" smtClean="0"/>
              <a:t> - 13 November 2017</a:t>
            </a:r>
            <a:endParaRPr lang="en-US" noProof="0" dirty="0"/>
          </a:p>
        </p:txBody>
      </p:sp>
    </p:spTree>
    <p:extLst>
      <p:ext uri="{BB962C8B-B14F-4D97-AF65-F5344CB8AC3E}">
        <p14:creationId xmlns:p14="http://schemas.microsoft.com/office/powerpoint/2010/main" val="29029238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448" y="44624"/>
            <a:ext cx="7920000" cy="720000"/>
          </a:xfrm>
        </p:spPr>
        <p:txBody>
          <a:bodyPr/>
          <a:lstStyle/>
          <a:p>
            <a:r>
              <a:rPr lang="en-GB" dirty="0"/>
              <a:t>HL-LHC Technical Collaborations</a:t>
            </a:r>
          </a:p>
        </p:txBody>
      </p:sp>
      <p:sp>
        <p:nvSpPr>
          <p:cNvPr id="5" name="Slide Number Placeholder 4"/>
          <p:cNvSpPr>
            <a:spLocks noGrp="1"/>
          </p:cNvSpPr>
          <p:nvPr>
            <p:ph type="sldNum" sz="quarter" idx="12"/>
          </p:nvPr>
        </p:nvSpPr>
        <p:spPr/>
        <p:txBody>
          <a:bodyPr/>
          <a:lstStyle/>
          <a:p>
            <a:fld id="{BFDCA1C4-9514-7B4F-976F-D92F7E296653}" type="slidenum">
              <a:rPr lang="fr-FR" smtClean="0"/>
              <a:pPr/>
              <a:t>8</a:t>
            </a:fld>
            <a:endParaRPr lang="fr-FR"/>
          </a:p>
        </p:txBody>
      </p:sp>
      <p:sp>
        <p:nvSpPr>
          <p:cNvPr id="9" name="TextBox 8"/>
          <p:cNvSpPr txBox="1"/>
          <p:nvPr/>
        </p:nvSpPr>
        <p:spPr>
          <a:xfrm>
            <a:off x="91723" y="620688"/>
            <a:ext cx="9131300" cy="5601533"/>
          </a:xfrm>
          <a:prstGeom prst="rect">
            <a:avLst/>
          </a:prstGeom>
          <a:noFill/>
        </p:spPr>
        <p:txBody>
          <a:bodyPr wrap="square" rtlCol="0">
            <a:spAutoFit/>
          </a:bodyPr>
          <a:lstStyle/>
          <a:p>
            <a:pPr>
              <a:spcAft>
                <a:spcPts val="1200"/>
              </a:spcAft>
            </a:pPr>
            <a:r>
              <a:rPr lang="en-US" sz="2400" dirty="0" smtClean="0"/>
              <a:t>      New HL-LHC Collaboration Board:</a:t>
            </a:r>
          </a:p>
          <a:p>
            <a:pPr marL="800100" lvl="1" indent="-342900">
              <a:spcAft>
                <a:spcPts val="1200"/>
              </a:spcAft>
              <a:buFont typeface="Wingdings" charset="0"/>
              <a:buChar char="è"/>
            </a:pPr>
            <a:r>
              <a:rPr lang="en-US" sz="2200" dirty="0" smtClean="0">
                <a:sym typeface="Wingdings"/>
              </a:rPr>
              <a:t> First meeting at the annual HL-LHC meeting in Paris in 2016</a:t>
            </a:r>
            <a:endParaRPr lang="en-US" sz="2200" dirty="0" smtClean="0"/>
          </a:p>
          <a:p>
            <a:pPr marL="800100" lvl="1" indent="-342900">
              <a:spcAft>
                <a:spcPts val="1200"/>
              </a:spcAft>
              <a:buFont typeface="Wingdings" charset="0"/>
              <a:buChar char="è"/>
            </a:pPr>
            <a:r>
              <a:rPr lang="en-US" sz="2200" dirty="0" smtClean="0">
                <a:solidFill>
                  <a:srgbClr val="0000FF"/>
                </a:solidFill>
                <a:sym typeface="Wingdings"/>
              </a:rPr>
              <a:t> Election of the new HL-LHC CB Chairperson: </a:t>
            </a:r>
          </a:p>
          <a:p>
            <a:pPr marL="1257300" lvl="2" indent="-342900">
              <a:spcAft>
                <a:spcPts val="600"/>
              </a:spcAft>
              <a:buFont typeface="Wingdings" charset="0"/>
              <a:buChar char="è"/>
            </a:pPr>
            <a:r>
              <a:rPr lang="en-US" sz="2200" dirty="0">
                <a:solidFill>
                  <a:srgbClr val="008000"/>
                </a:solidFill>
                <a:sym typeface="Wingdings"/>
              </a:rPr>
              <a:t> </a:t>
            </a:r>
            <a:r>
              <a:rPr lang="en-US" sz="2200" dirty="0" smtClean="0">
                <a:solidFill>
                  <a:srgbClr val="008000"/>
                </a:solidFill>
                <a:sym typeface="Wingdings"/>
              </a:rPr>
              <a:t>Rob Appleby, Manchester University, elected for 2 years</a:t>
            </a:r>
          </a:p>
          <a:p>
            <a:pPr marL="1257300" lvl="2" indent="-342900">
              <a:spcAft>
                <a:spcPts val="600"/>
              </a:spcAft>
              <a:buFont typeface="Wingdings" charset="0"/>
              <a:buChar char="è"/>
            </a:pPr>
            <a:r>
              <a:rPr lang="en-US" sz="2200" dirty="0" smtClean="0">
                <a:solidFill>
                  <a:srgbClr val="008000"/>
                </a:solidFill>
                <a:sym typeface="Wingdings"/>
              </a:rPr>
              <a:t> The HL-LHC CB will meet once per </a:t>
            </a:r>
            <a:r>
              <a:rPr lang="en-US" sz="2200" dirty="0" smtClean="0">
                <a:solidFill>
                  <a:srgbClr val="008000"/>
                </a:solidFill>
                <a:sym typeface="Wingdings"/>
              </a:rPr>
              <a:t>year: </a:t>
            </a:r>
            <a:r>
              <a:rPr lang="en-US" sz="2200" dirty="0" smtClean="0">
                <a:solidFill>
                  <a:srgbClr val="C00000"/>
                </a:solidFill>
                <a:sym typeface="Wingdings"/>
              </a:rPr>
              <a:t>today </a:t>
            </a:r>
            <a:r>
              <a:rPr lang="en-US" sz="2200" dirty="0" smtClean="0">
                <a:solidFill>
                  <a:srgbClr val="C00000"/>
                </a:solidFill>
                <a:sym typeface="Wingdings"/>
              </a:rPr>
              <a:t>at CIEMAT</a:t>
            </a:r>
            <a:r>
              <a:rPr lang="en-US" sz="2200" dirty="0" smtClean="0">
                <a:solidFill>
                  <a:srgbClr val="C00000"/>
                </a:solidFill>
                <a:sym typeface="Wingdings"/>
              </a:rPr>
              <a:t> </a:t>
            </a:r>
            <a:endParaRPr lang="en-US" sz="2200" dirty="0" smtClean="0">
              <a:solidFill>
                <a:srgbClr val="C00000"/>
              </a:solidFill>
              <a:sym typeface="Wingdings"/>
            </a:endParaRPr>
          </a:p>
          <a:p>
            <a:pPr marL="2171700" lvl="4" indent="-342900">
              <a:spcAft>
                <a:spcPts val="600"/>
              </a:spcAft>
              <a:buFont typeface="Wingdings" charset="0"/>
              <a:buChar char="è"/>
            </a:pPr>
            <a:r>
              <a:rPr lang="en-US" sz="2200" dirty="0" smtClean="0">
                <a:solidFill>
                  <a:schemeClr val="tx1">
                    <a:lumMod val="50000"/>
                    <a:lumOff val="50000"/>
                  </a:schemeClr>
                </a:solidFill>
                <a:sym typeface="Wingdings"/>
              </a:rPr>
              <a:t>next meeting </a:t>
            </a:r>
            <a:r>
              <a:rPr lang="en-US" sz="2200" dirty="0" smtClean="0">
                <a:solidFill>
                  <a:schemeClr val="tx1">
                    <a:lumMod val="50000"/>
                    <a:lumOff val="50000"/>
                  </a:schemeClr>
                </a:solidFill>
                <a:sym typeface="Wingdings"/>
              </a:rPr>
              <a:t>at CERN?</a:t>
            </a:r>
            <a:endParaRPr lang="en-US" sz="2200" dirty="0" smtClean="0">
              <a:solidFill>
                <a:schemeClr val="tx1">
                  <a:lumMod val="50000"/>
                  <a:lumOff val="50000"/>
                </a:schemeClr>
              </a:solidFill>
              <a:sym typeface="Wingdings"/>
            </a:endParaRPr>
          </a:p>
          <a:p>
            <a:pPr marL="1257300" lvl="2" indent="-342900">
              <a:spcAft>
                <a:spcPts val="600"/>
              </a:spcAft>
              <a:buFont typeface="Wingdings" charset="0"/>
              <a:buChar char="è"/>
            </a:pPr>
            <a:endParaRPr lang="en-US" sz="2200" dirty="0" smtClean="0">
              <a:solidFill>
                <a:srgbClr val="008000"/>
              </a:solidFill>
              <a:sym typeface="Wingdings"/>
            </a:endParaRPr>
          </a:p>
          <a:p>
            <a:pPr>
              <a:spcAft>
                <a:spcPts val="1200"/>
              </a:spcAft>
            </a:pPr>
            <a:r>
              <a:rPr lang="en-US" sz="2400" dirty="0" smtClean="0"/>
              <a:t>       </a:t>
            </a:r>
            <a:r>
              <a:rPr lang="en-US" sz="2400" dirty="0"/>
              <a:t>Existing Collaborations with in-kind contributions:</a:t>
            </a:r>
          </a:p>
          <a:p>
            <a:pPr marL="800100" lvl="1" indent="-342900">
              <a:spcAft>
                <a:spcPts val="1200"/>
              </a:spcAft>
              <a:buFont typeface="Wingdings" charset="0"/>
              <a:buChar char="è"/>
            </a:pPr>
            <a:r>
              <a:rPr lang="en-US" sz="2200" dirty="0">
                <a:sym typeface="Wingdings"/>
              </a:rPr>
              <a:t> </a:t>
            </a:r>
            <a:r>
              <a:rPr lang="en-US" sz="2200" dirty="0" smtClean="0">
                <a:sym typeface="Wingdings"/>
              </a:rPr>
              <a:t>9 MS </a:t>
            </a:r>
            <a:r>
              <a:rPr lang="en-US" sz="2200" dirty="0" smtClean="0">
                <a:sym typeface="Wingdings"/>
              </a:rPr>
              <a:t>[16 contributions] &amp; </a:t>
            </a:r>
            <a:r>
              <a:rPr lang="en-US" sz="2200" dirty="0">
                <a:sym typeface="Wingdings"/>
              </a:rPr>
              <a:t>3</a:t>
            </a:r>
            <a:r>
              <a:rPr lang="en-US" sz="2200" dirty="0" smtClean="0">
                <a:sym typeface="Wingdings"/>
              </a:rPr>
              <a:t> </a:t>
            </a:r>
            <a:r>
              <a:rPr lang="en-US" sz="2200" dirty="0" smtClean="0">
                <a:sym typeface="Wingdings"/>
              </a:rPr>
              <a:t>NMS signed </a:t>
            </a:r>
            <a:r>
              <a:rPr lang="en-US" sz="2200" dirty="0" smtClean="0">
                <a:sym typeface="Wingdings"/>
              </a:rPr>
              <a:t>[+ 6 in preparation] </a:t>
            </a:r>
            <a:r>
              <a:rPr lang="en-US" sz="2200" dirty="0" smtClean="0">
                <a:sym typeface="Wingdings"/>
              </a:rPr>
              <a:t>with </a:t>
            </a:r>
            <a:endParaRPr lang="en-US" sz="2200" dirty="0"/>
          </a:p>
          <a:p>
            <a:pPr marL="800100" lvl="1" indent="-342900">
              <a:spcAft>
                <a:spcPts val="1200"/>
              </a:spcAft>
              <a:buFont typeface="Wingdings" charset="0"/>
              <a:buChar char="è"/>
            </a:pPr>
            <a:r>
              <a:rPr lang="en-US" sz="2200" dirty="0">
                <a:solidFill>
                  <a:srgbClr val="0000FF"/>
                </a:solidFill>
                <a:sym typeface="Wingdings"/>
              </a:rPr>
              <a:t> </a:t>
            </a:r>
            <a:r>
              <a:rPr lang="en-US" sz="2200" dirty="0" smtClean="0">
                <a:solidFill>
                  <a:srgbClr val="0000FF"/>
                </a:solidFill>
                <a:sym typeface="Wingdings"/>
              </a:rPr>
              <a:t>several agreements </a:t>
            </a:r>
            <a:r>
              <a:rPr lang="en-US" sz="2200" dirty="0" smtClean="0">
                <a:solidFill>
                  <a:srgbClr val="0000FF"/>
                </a:solidFill>
                <a:sym typeface="Wingdings"/>
              </a:rPr>
              <a:t>including </a:t>
            </a:r>
            <a:r>
              <a:rPr lang="en-US" sz="2200" dirty="0" smtClean="0">
                <a:solidFill>
                  <a:srgbClr val="0000FF"/>
                </a:solidFill>
                <a:sym typeface="Wingdings"/>
              </a:rPr>
              <a:t>multiple deliverables &amp; partners</a:t>
            </a:r>
          </a:p>
          <a:p>
            <a:pPr lvl="1">
              <a:spcAft>
                <a:spcPts val="1200"/>
              </a:spcAft>
            </a:pPr>
            <a:r>
              <a:rPr lang="en-US" sz="2200" dirty="0" smtClean="0">
                <a:solidFill>
                  <a:srgbClr val="0000FF"/>
                </a:solidFill>
                <a:sym typeface="Wingdings"/>
              </a:rPr>
              <a:t>	e.g. UK (7 partner &amp; 4+ contributions) and </a:t>
            </a:r>
          </a:p>
          <a:p>
            <a:pPr lvl="1">
              <a:spcAft>
                <a:spcPts val="1200"/>
              </a:spcAft>
            </a:pPr>
            <a:r>
              <a:rPr lang="en-US" sz="2200" dirty="0">
                <a:solidFill>
                  <a:srgbClr val="0000FF"/>
                </a:solidFill>
                <a:sym typeface="Wingdings"/>
              </a:rPr>
              <a:t>	</a:t>
            </a:r>
            <a:r>
              <a:rPr lang="en-US" sz="2200" dirty="0" smtClean="0">
                <a:solidFill>
                  <a:srgbClr val="0000FF"/>
                </a:solidFill>
                <a:sym typeface="Wingdings"/>
              </a:rPr>
              <a:t>       USLARP (4 members + 2 partner &amp; 5+ contributions)</a:t>
            </a:r>
            <a:endParaRPr lang="en-US" sz="2200" dirty="0">
              <a:solidFill>
                <a:srgbClr val="0000FF"/>
              </a:solidFill>
              <a:sym typeface="Wingdings"/>
            </a:endParaRPr>
          </a:p>
        </p:txBody>
      </p:sp>
      <p:sp>
        <p:nvSpPr>
          <p:cNvPr id="10" name="Rectangle 3"/>
          <p:cNvSpPr>
            <a:spLocks noChangeArrowheads="1"/>
          </p:cNvSpPr>
          <p:nvPr/>
        </p:nvSpPr>
        <p:spPr bwMode="auto">
          <a:xfrm>
            <a:off x="12700" y="753715"/>
            <a:ext cx="534988" cy="227013"/>
          </a:xfrm>
          <a:prstGeom prst="rect">
            <a:avLst/>
          </a:prstGeom>
          <a:solidFill>
            <a:srgbClr val="00CC00"/>
          </a:solidFill>
          <a:ln w="25400">
            <a:solidFill>
              <a:srgbClr val="3366FF"/>
            </a:solidFill>
            <a:miter lim="800000"/>
            <a:headEnd/>
            <a:tailEnd/>
          </a:ln>
        </p:spPr>
        <p:txBody>
          <a:bodyPr wrap="none" lIns="91369" tIns="45685" rIns="91369" bIns="45685" anchor="ctr"/>
          <a:lstStyle/>
          <a:p>
            <a:pPr algn="l" eaLnBrk="1" hangingPunct="1"/>
            <a:endParaRPr lang="en-GB">
              <a:solidFill>
                <a:srgbClr val="000000"/>
              </a:solidFill>
            </a:endParaRPr>
          </a:p>
        </p:txBody>
      </p:sp>
      <p:sp>
        <p:nvSpPr>
          <p:cNvPr id="11" name="Rectangle 10"/>
          <p:cNvSpPr>
            <a:spLocks noChangeArrowheads="1"/>
          </p:cNvSpPr>
          <p:nvPr/>
        </p:nvSpPr>
        <p:spPr bwMode="auto">
          <a:xfrm>
            <a:off x="31044" y="3878762"/>
            <a:ext cx="534988" cy="198310"/>
          </a:xfrm>
          <a:prstGeom prst="rect">
            <a:avLst/>
          </a:prstGeom>
          <a:solidFill>
            <a:srgbClr val="00CC00"/>
          </a:solidFill>
          <a:ln w="25400">
            <a:solidFill>
              <a:srgbClr val="3366FF"/>
            </a:solidFill>
            <a:miter lim="800000"/>
            <a:headEnd/>
            <a:tailEnd/>
          </a:ln>
        </p:spPr>
        <p:txBody>
          <a:bodyPr wrap="none" lIns="91369" tIns="45685" rIns="91369" bIns="45685" anchor="ctr"/>
          <a:lstStyle/>
          <a:p>
            <a:pPr algn="l" eaLnBrk="1" hangingPunct="1"/>
            <a:endParaRPr lang="en-GB">
              <a:solidFill>
                <a:srgbClr val="000000"/>
              </a:solidFill>
            </a:endParaRPr>
          </a:p>
        </p:txBody>
      </p:sp>
      <p:sp>
        <p:nvSpPr>
          <p:cNvPr id="8" name="Footer Placeholder 3"/>
          <p:cNvSpPr>
            <a:spLocks noGrp="1"/>
          </p:cNvSpPr>
          <p:nvPr>
            <p:ph type="ftr" sz="quarter" idx="11"/>
          </p:nvPr>
        </p:nvSpPr>
        <p:spPr>
          <a:xfrm>
            <a:off x="1905000" y="6381328"/>
            <a:ext cx="6627000" cy="360000"/>
          </a:xfrm>
        </p:spPr>
        <p:txBody>
          <a:bodyPr/>
          <a:lstStyle/>
          <a:p>
            <a:r>
              <a:rPr lang="en-US" noProof="0" dirty="0" smtClean="0"/>
              <a:t>O. Bruning, B. Di </a:t>
            </a:r>
            <a:r>
              <a:rPr lang="en-US" noProof="0" dirty="0" err="1" smtClean="0"/>
              <a:t>Girolamo</a:t>
            </a:r>
            <a:r>
              <a:rPr lang="en-US" noProof="0" dirty="0" smtClean="0"/>
              <a:t>, L. Rossi – </a:t>
            </a:r>
            <a:r>
              <a:rPr lang="en-US" dirty="0" smtClean="0"/>
              <a:t>HL-LHC Annual meeting in Madrid</a:t>
            </a:r>
            <a:r>
              <a:rPr lang="en-US" noProof="0" dirty="0" smtClean="0"/>
              <a:t> - 13 November 2017</a:t>
            </a:r>
            <a:endParaRPr lang="en-US" noProof="0" dirty="0"/>
          </a:p>
        </p:txBody>
      </p:sp>
    </p:spTree>
    <p:extLst>
      <p:ext uri="{BB962C8B-B14F-4D97-AF65-F5344CB8AC3E}">
        <p14:creationId xmlns:p14="http://schemas.microsoft.com/office/powerpoint/2010/main" val="10793489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BFDCA1C4-9514-7B4F-976F-D92F7E296653}" type="slidenum">
              <a:rPr lang="fr-FR" smtClean="0"/>
              <a:pPr/>
              <a:t>9</a:t>
            </a:fld>
            <a:endParaRPr lang="fr-FR"/>
          </a:p>
        </p:txBody>
      </p:sp>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115" y="74735"/>
            <a:ext cx="9144000" cy="6461615"/>
          </a:xfrm>
          <a:prstGeom prst="rect">
            <a:avLst/>
          </a:prstGeom>
        </p:spPr>
      </p:pic>
      <p:sp>
        <p:nvSpPr>
          <p:cNvPr id="10" name="Title 1"/>
          <p:cNvSpPr>
            <a:spLocks noGrp="1"/>
          </p:cNvSpPr>
          <p:nvPr>
            <p:ph type="title"/>
          </p:nvPr>
        </p:nvSpPr>
        <p:spPr>
          <a:xfrm>
            <a:off x="611999" y="180000"/>
            <a:ext cx="8434801" cy="720000"/>
          </a:xfrm>
          <a:solidFill>
            <a:schemeClr val="bg1"/>
          </a:solidFill>
        </p:spPr>
        <p:txBody>
          <a:bodyPr/>
          <a:lstStyle/>
          <a:p>
            <a:r>
              <a:rPr lang="en-GB" dirty="0" smtClean="0"/>
              <a:t>HL-LHC </a:t>
            </a:r>
            <a:r>
              <a:rPr lang="en-GB" dirty="0"/>
              <a:t>Project Governance:</a:t>
            </a:r>
          </a:p>
        </p:txBody>
      </p:sp>
      <p:sp>
        <p:nvSpPr>
          <p:cNvPr id="2" name="Rectangle 1"/>
          <p:cNvSpPr/>
          <p:nvPr/>
        </p:nvSpPr>
        <p:spPr>
          <a:xfrm>
            <a:off x="539552" y="2852936"/>
            <a:ext cx="1368152" cy="1152128"/>
          </a:xfrm>
          <a:prstGeom prst="rect">
            <a:avLst/>
          </a:prstGeom>
          <a:noFill/>
          <a:ln w="38100">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Footer Placeholder 3"/>
          <p:cNvSpPr>
            <a:spLocks noGrp="1"/>
          </p:cNvSpPr>
          <p:nvPr>
            <p:ph type="ftr" sz="quarter" idx="11"/>
          </p:nvPr>
        </p:nvSpPr>
        <p:spPr>
          <a:xfrm>
            <a:off x="1905000" y="6453376"/>
            <a:ext cx="6627000" cy="360000"/>
          </a:xfrm>
        </p:spPr>
        <p:txBody>
          <a:bodyPr/>
          <a:lstStyle/>
          <a:p>
            <a:r>
              <a:rPr lang="en-US" noProof="0" dirty="0" smtClean="0"/>
              <a:t>O. Bruning, B. Di </a:t>
            </a:r>
            <a:r>
              <a:rPr lang="en-US" noProof="0" dirty="0" err="1" smtClean="0"/>
              <a:t>Girolamo</a:t>
            </a:r>
            <a:r>
              <a:rPr lang="en-US" noProof="0" dirty="0" smtClean="0"/>
              <a:t>, L. Rossi – </a:t>
            </a:r>
            <a:r>
              <a:rPr lang="en-US" dirty="0" smtClean="0"/>
              <a:t>HL-LHC Annual meeting in Madrid</a:t>
            </a:r>
            <a:r>
              <a:rPr lang="en-US" noProof="0" dirty="0" smtClean="0"/>
              <a:t> - 13 November 2017</a:t>
            </a:r>
            <a:endParaRPr lang="en-US" noProof="0" dirty="0"/>
          </a:p>
        </p:txBody>
      </p:sp>
    </p:spTree>
    <p:extLst>
      <p:ext uri="{BB962C8B-B14F-4D97-AF65-F5344CB8AC3E}">
        <p14:creationId xmlns:p14="http://schemas.microsoft.com/office/powerpoint/2010/main" val="21276698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12201</TotalTime>
  <Words>1488</Words>
  <Application>Microsoft Macintosh PowerPoint</Application>
  <PresentationFormat>On-screen Show (4:3)</PresentationFormat>
  <Paragraphs>248</Paragraphs>
  <Slides>24</Slides>
  <Notes>7</Notes>
  <HiddenSlides>0</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1</vt:i4>
      </vt:variant>
      <vt:variant>
        <vt:lpstr>Slide Titles</vt:lpstr>
      </vt:variant>
      <vt:variant>
        <vt:i4>24</vt:i4>
      </vt:variant>
    </vt:vector>
  </HeadingPairs>
  <TitlesOfParts>
    <vt:vector size="34" baseType="lpstr">
      <vt:lpstr>Calibri</vt:lpstr>
      <vt:lpstr>Cambria</vt:lpstr>
      <vt:lpstr>Mangal</vt:lpstr>
      <vt:lpstr>ＭＳ Ｐゴシック</vt:lpstr>
      <vt:lpstr>ＭＳ 明朝</vt:lpstr>
      <vt:lpstr>Times New Roman</vt:lpstr>
      <vt:lpstr>Wingdings</vt:lpstr>
      <vt:lpstr>Arial</vt:lpstr>
      <vt:lpstr>Thème Office</vt:lpstr>
      <vt:lpstr>Worksheet</vt:lpstr>
      <vt:lpstr>Overview of HiLumi collaborations and status of the options</vt:lpstr>
      <vt:lpstr>HL-LHC &amp; Collaborations: the long route</vt:lpstr>
      <vt:lpstr>HL-LHC Technical Collaborations</vt:lpstr>
      <vt:lpstr>Current Contributions Status</vt:lpstr>
      <vt:lpstr>Collaborating Institutes on HL-LHC WEB</vt:lpstr>
      <vt:lpstr>The Inner Triplet region with in-kinds</vt:lpstr>
      <vt:lpstr>The MS region with in-kinds</vt:lpstr>
      <vt:lpstr>HL-LHC Technical Collaborations</vt:lpstr>
      <vt:lpstr>HL-LHC Project Governance:</vt:lpstr>
      <vt:lpstr>HL-LHC Collaboration Board: HLCB</vt:lpstr>
      <vt:lpstr>HL-LHC Collaboration Board: HLCB</vt:lpstr>
      <vt:lpstr>HL-LHC Collaboration Board</vt:lpstr>
      <vt:lpstr>PowerPoint Presentation</vt:lpstr>
      <vt:lpstr>PowerPoint Presentation</vt:lpstr>
      <vt:lpstr>PowerPoint Presentation</vt:lpstr>
      <vt:lpstr>PowerPoint Presentation</vt:lpstr>
      <vt:lpstr>New Collaboration Agreement: MoU</vt:lpstr>
      <vt:lpstr>Memorandum of understanding</vt:lpstr>
      <vt:lpstr>Status of MoU and Agreements in one table</vt:lpstr>
      <vt:lpstr>Contributions summary table</vt:lpstr>
      <vt:lpstr>Conclusions</vt:lpstr>
      <vt:lpstr>PowerPoint Presentation</vt:lpstr>
      <vt:lpstr>PowerPoint Presentation</vt:lpstr>
      <vt:lpstr>Memorandum of Understanding</vt:lpstr>
    </vt:vector>
  </TitlesOfParts>
  <Company>APO</Company>
  <LinksUpToDate>false</LinksUpToDate>
  <SharedDoc>false</SharedDoc>
  <HyperlinksChanged>false</HyperlinksChanged>
  <AppVersion>15.0033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André-Pierre OLIVIER</dc:creator>
  <cp:lastModifiedBy>Microsoft Office User</cp:lastModifiedBy>
  <cp:revision>458</cp:revision>
  <cp:lastPrinted>2016-07-19T06:13:15Z</cp:lastPrinted>
  <dcterms:created xsi:type="dcterms:W3CDTF">2016-01-11T14:38:10Z</dcterms:created>
  <dcterms:modified xsi:type="dcterms:W3CDTF">2017-11-13T14:38:08Z</dcterms:modified>
</cp:coreProperties>
</file>