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257" r:id="rId3"/>
    <p:sldId id="258" r:id="rId4"/>
    <p:sldId id="265" r:id="rId5"/>
    <p:sldId id="278" r:id="rId6"/>
    <p:sldId id="267" r:id="rId7"/>
    <p:sldId id="268" r:id="rId8"/>
    <p:sldId id="269" r:id="rId9"/>
    <p:sldId id="271" r:id="rId10"/>
    <p:sldId id="270" r:id="rId11"/>
    <p:sldId id="262" r:id="rId12"/>
    <p:sldId id="274" r:id="rId13"/>
    <p:sldId id="273" r:id="rId14"/>
    <p:sldId id="266" r:id="rId15"/>
    <p:sldId id="276" r:id="rId16"/>
    <p:sldId id="277" r:id="rId17"/>
    <p:sldId id="264" r:id="rId18"/>
    <p:sldId id="279" r:id="rId19"/>
    <p:sldId id="280" r:id="rId20"/>
    <p:sldId id="282" r:id="rId21"/>
    <p:sldId id="283" r:id="rId22"/>
    <p:sldId id="284" r:id="rId23"/>
    <p:sldId id="285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9FEB"/>
    <a:srgbClr val="083E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405" autoAdjust="0"/>
  </p:normalViewPr>
  <p:slideViewPr>
    <p:cSldViewPr snapToGrid="0" snapToObjects="1">
      <p:cViewPr>
        <p:scale>
          <a:sx n="99" d="100"/>
          <a:sy n="99" d="100"/>
        </p:scale>
        <p:origin x="-61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2" qsCatId="simple" csTypeId="urn:microsoft.com/office/officeart/2005/8/colors/colorful1#8" csCatId="colorful" phldr="1"/>
      <dgm:spPr/>
    </dgm:pt>
    <dgm:pt modelId="{6A72CE07-34EC-4069-8BA6-0D9D3A88C7F3}">
      <dgm:prSet phldrT="[Testo]" custT="1"/>
      <dgm:spPr/>
      <dgm:t>
        <a:bodyPr/>
        <a:lstStyle/>
        <a:p>
          <a:r>
            <a:rPr lang="en-US" sz="1600" b="1" dirty="0" smtClean="0"/>
            <a:t>Commissioning of pre-LS2 beams with Linac4 and newly installed equipment + commissioning of the </a:t>
          </a:r>
          <a:r>
            <a:rPr lang="en-US" sz="1600" b="1" dirty="0" err="1" smtClean="0"/>
            <a:t>Pb</a:t>
          </a:r>
          <a:r>
            <a:rPr lang="en-US" sz="1600" b="1" dirty="0" smtClean="0"/>
            <a:t> ion beams with slip stacking in SPS</a:t>
          </a:r>
          <a:endParaRPr lang="en-US" sz="1600" b="1" dirty="0"/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1" custScaleX="115711" custScaleY="75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03C5AA-EB16-C14D-8D75-6FE4383B566B}" type="presOf" srcId="{6A72CE07-34EC-4069-8BA6-0D9D3A88C7F3}" destId="{A01AC13A-9C3B-493F-8F16-23B6593D768C}" srcOrd="0" destOrd="0" presId="urn:microsoft.com/office/officeart/2005/8/layout/chevron1"/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3B9A1971-53CB-A649-B1C5-882BE6F8141A}" type="presOf" srcId="{D88DA0CB-016B-4240-B3AD-92FB3DDC2D0F}" destId="{CE846BA4-38DA-4251-A403-9A776849D5D7}" srcOrd="0" destOrd="0" presId="urn:microsoft.com/office/officeart/2005/8/layout/chevron1"/>
    <dgm:cxn modelId="{367F493D-8B69-6D4E-A220-CE6BD9A8B667}" type="presParOf" srcId="{CE846BA4-38DA-4251-A403-9A776849D5D7}" destId="{A01AC13A-9C3B-493F-8F16-23B6593D768C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2" qsCatId="simple" csTypeId="urn:microsoft.com/office/officeart/2005/8/colors/accent3_2" csCatId="accent3" phldr="1"/>
      <dgm:spPr/>
    </dgm:pt>
    <dgm:pt modelId="{6A72CE07-34EC-4069-8BA6-0D9D3A88C7F3}">
      <dgm:prSet phldrT="[Testo]" custT="1"/>
      <dgm:spPr/>
      <dgm:t>
        <a:bodyPr/>
        <a:lstStyle/>
        <a:p>
          <a:r>
            <a:rPr lang="en-US" sz="1600" b="1" dirty="0" smtClean="0">
              <a:latin typeface="Calibri"/>
            </a:rPr>
            <a:t>Commissioning of 2.1 10</a:t>
          </a:r>
          <a:r>
            <a:rPr lang="en-US" sz="1600" b="1" baseline="30000" dirty="0" smtClean="0">
              <a:latin typeface="Calibri"/>
            </a:rPr>
            <a:t>11</a:t>
          </a:r>
          <a:r>
            <a:rPr lang="en-US" sz="1600" b="1" dirty="0" smtClean="0">
              <a:latin typeface="Calibri"/>
            </a:rPr>
            <a:t> p/b up to SPS extraction and tests of higher intensity at least up to the SPS injection</a:t>
          </a:r>
          <a:endParaRPr lang="en-US" sz="1600" b="1" dirty="0"/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6936FEBA-E07D-46F8-9A01-8B4B83995EBB}">
      <dgm:prSet phldrT="[Testo]" custT="1"/>
      <dgm:spPr/>
      <dgm:t>
        <a:bodyPr/>
        <a:lstStyle/>
        <a:p>
          <a:r>
            <a:rPr lang="en-US" sz="1600" b="1" smtClean="0">
              <a:latin typeface="Calibri"/>
            </a:rPr>
            <a:t>Commissioning of 2.3 10</a:t>
          </a:r>
          <a:r>
            <a:rPr lang="en-US" sz="1600" b="1" baseline="30000" smtClean="0">
              <a:latin typeface="Calibri"/>
            </a:rPr>
            <a:t>11</a:t>
          </a:r>
          <a:r>
            <a:rPr lang="en-US" sz="1600" b="1" smtClean="0">
              <a:latin typeface="Calibri"/>
            </a:rPr>
            <a:t> p/b up to SPS extraction with the desired brightness and loss budgets</a:t>
          </a:r>
          <a:endParaRPr lang="en-US" sz="1600" b="1" dirty="0"/>
        </a:p>
      </dgm:t>
    </dgm:pt>
    <dgm:pt modelId="{DE053513-71CA-47F2-A580-D7491C38FF46}" type="sib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3E0E93B6-F3D8-418E-8055-BC1C14938DF4}" type="par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2" custScaleX="102514" custScaleY="75518" custLinFactX="-15928" custLinFactNeighborX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C46E5-F9BA-487E-8F68-DB21C601965F}" type="pres">
      <dgm:prSet presAssocID="{0CD28CC1-7E88-48F5-8FDC-29E81D82A7A2}" presName="parTxOnlySpace" presStyleCnt="0"/>
      <dgm:spPr/>
    </dgm:pt>
    <dgm:pt modelId="{DD055256-E95D-4B69-8CF6-5F594DCC5501}" type="pres">
      <dgm:prSet presAssocID="{6936FEBA-E07D-46F8-9A01-8B4B83995EBB}" presName="parTxOnly" presStyleLbl="node1" presStyleIdx="1" presStyleCnt="2" custScaleX="103182" custScaleY="75518" custLinFactNeighborX="32536" custLinFactNeighborY="-199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DA42E3-61CA-3C47-946C-0A286A3472A9}" type="presOf" srcId="{6936FEBA-E07D-46F8-9A01-8B4B83995EBB}" destId="{DD055256-E95D-4B69-8CF6-5F594DCC5501}" srcOrd="0" destOrd="0" presId="urn:microsoft.com/office/officeart/2005/8/layout/chevron1"/>
    <dgm:cxn modelId="{8A596724-0E50-1042-AA07-513BD60B8D9C}" type="presOf" srcId="{D88DA0CB-016B-4240-B3AD-92FB3DDC2D0F}" destId="{CE846BA4-38DA-4251-A403-9A776849D5D7}" srcOrd="0" destOrd="0" presId="urn:microsoft.com/office/officeart/2005/8/layout/chevron1"/>
    <dgm:cxn modelId="{4B7ADB46-9B48-4B33-8B96-67AF487C2236}" srcId="{D88DA0CB-016B-4240-B3AD-92FB3DDC2D0F}" destId="{6936FEBA-E07D-46F8-9A01-8B4B83995EBB}" srcOrd="1" destOrd="0" parTransId="{3E0E93B6-F3D8-418E-8055-BC1C14938DF4}" sibTransId="{DE053513-71CA-47F2-A580-D7491C38FF46}"/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E42597EA-B588-204B-A421-50004B2842FA}" type="presOf" srcId="{6A72CE07-34EC-4069-8BA6-0D9D3A88C7F3}" destId="{A01AC13A-9C3B-493F-8F16-23B6593D768C}" srcOrd="0" destOrd="0" presId="urn:microsoft.com/office/officeart/2005/8/layout/chevron1"/>
    <dgm:cxn modelId="{58180B8B-C24E-1447-B34C-30EF3664B70A}" type="presParOf" srcId="{CE846BA4-38DA-4251-A403-9A776849D5D7}" destId="{A01AC13A-9C3B-493F-8F16-23B6593D768C}" srcOrd="0" destOrd="0" presId="urn:microsoft.com/office/officeart/2005/8/layout/chevron1"/>
    <dgm:cxn modelId="{90E47EA8-FF55-8349-A4CE-00FD33DBF6F7}" type="presParOf" srcId="{CE846BA4-38DA-4251-A403-9A776849D5D7}" destId="{175C46E5-F9BA-487E-8F68-DB21C601965F}" srcOrd="1" destOrd="0" presId="urn:microsoft.com/office/officeart/2005/8/layout/chevron1"/>
    <dgm:cxn modelId="{BA726606-8512-B74F-9A25-3724DAEB2920}" type="presParOf" srcId="{CE846BA4-38DA-4251-A403-9A776849D5D7}" destId="{DD055256-E95D-4B69-8CF6-5F594DCC550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8DA0CB-016B-4240-B3AD-92FB3DDC2D0F}" type="doc">
      <dgm:prSet loTypeId="urn:microsoft.com/office/officeart/2005/8/layout/chevron1" loCatId="process" qsTypeId="urn:microsoft.com/office/officeart/2005/8/quickstyle/simple2" qsCatId="simple" csTypeId="urn:microsoft.com/office/officeart/2005/8/colors/colorful1#8" csCatId="colorful" phldr="1"/>
      <dgm:spPr/>
    </dgm:pt>
    <dgm:pt modelId="{6A72CE07-34EC-4069-8BA6-0D9D3A88C7F3}">
      <dgm:prSet phldrT="[Testo]" custT="1"/>
      <dgm:spPr/>
      <dgm:t>
        <a:bodyPr/>
        <a:lstStyle/>
        <a:p>
          <a:r>
            <a:rPr lang="en-US" sz="1600" b="1" dirty="0" smtClean="0"/>
            <a:t>Commissioning of pre-LS2 beams with Linac4 and newly installed equipment + commissioning of the </a:t>
          </a:r>
          <a:r>
            <a:rPr lang="en-US" sz="1600" b="1" dirty="0" err="1" smtClean="0"/>
            <a:t>Pb</a:t>
          </a:r>
          <a:r>
            <a:rPr lang="en-US" sz="1600" b="1" dirty="0" smtClean="0"/>
            <a:t> ion beams with slip stacking in SPS</a:t>
          </a:r>
          <a:endParaRPr lang="en-US" sz="1600" b="1" dirty="0"/>
        </a:p>
      </dgm:t>
    </dgm:pt>
    <dgm:pt modelId="{ADE21A02-2D21-4666-B0CF-B85C4143D9E1}" type="par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0CD28CC1-7E88-48F5-8FDC-29E81D82A7A2}" type="sibTrans" cxnId="{68D179EF-3ED1-4A59-AFC6-8856DDCE05CA}">
      <dgm:prSet/>
      <dgm:spPr/>
      <dgm:t>
        <a:bodyPr/>
        <a:lstStyle/>
        <a:p>
          <a:endParaRPr lang="en-US" sz="1400" b="1"/>
        </a:p>
      </dgm:t>
    </dgm:pt>
    <dgm:pt modelId="{6936FEBA-E07D-46F8-9A01-8B4B83995EBB}">
      <dgm:prSet phldrT="[Testo]" custT="1"/>
      <dgm:spPr/>
      <dgm:t>
        <a:bodyPr/>
        <a:lstStyle/>
        <a:p>
          <a:r>
            <a:rPr lang="en-US" sz="1600" b="1" dirty="0" smtClean="0"/>
            <a:t>Commissioning of 1.8 10</a:t>
          </a:r>
          <a:r>
            <a:rPr lang="en-US" sz="1600" b="1" baseline="30000" dirty="0" smtClean="0"/>
            <a:t>11</a:t>
          </a:r>
          <a:r>
            <a:rPr lang="en-US" sz="1600" b="1" baseline="0" dirty="0" smtClean="0"/>
            <a:t> p/b with the desired brightness and loss budgets out of SPS</a:t>
          </a:r>
          <a:endParaRPr lang="en-US" sz="1600" b="1" dirty="0"/>
        </a:p>
      </dgm:t>
    </dgm:pt>
    <dgm:pt modelId="{DE053513-71CA-47F2-A580-D7491C38FF46}" type="sib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3E0E93B6-F3D8-418E-8055-BC1C14938DF4}" type="parTrans" cxnId="{4B7ADB46-9B48-4B33-8B96-67AF487C2236}">
      <dgm:prSet/>
      <dgm:spPr/>
      <dgm:t>
        <a:bodyPr/>
        <a:lstStyle/>
        <a:p>
          <a:endParaRPr lang="en-US" sz="1400" b="1"/>
        </a:p>
      </dgm:t>
    </dgm:pt>
    <dgm:pt modelId="{CE846BA4-38DA-4251-A403-9A776849D5D7}" type="pres">
      <dgm:prSet presAssocID="{D88DA0CB-016B-4240-B3AD-92FB3DDC2D0F}" presName="Name0" presStyleCnt="0">
        <dgm:presLayoutVars>
          <dgm:dir/>
          <dgm:animLvl val="lvl"/>
          <dgm:resizeHandles val="exact"/>
        </dgm:presLayoutVars>
      </dgm:prSet>
      <dgm:spPr/>
    </dgm:pt>
    <dgm:pt modelId="{A01AC13A-9C3B-493F-8F16-23B6593D768C}" type="pres">
      <dgm:prSet presAssocID="{6A72CE07-34EC-4069-8BA6-0D9D3A88C7F3}" presName="parTxOnly" presStyleLbl="node1" presStyleIdx="0" presStyleCnt="2" custScaleX="115711" custScaleY="75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5C46E5-F9BA-487E-8F68-DB21C601965F}" type="pres">
      <dgm:prSet presAssocID="{0CD28CC1-7E88-48F5-8FDC-29E81D82A7A2}" presName="parTxOnlySpace" presStyleCnt="0"/>
      <dgm:spPr/>
    </dgm:pt>
    <dgm:pt modelId="{DD055256-E95D-4B69-8CF6-5F594DCC5501}" type="pres">
      <dgm:prSet presAssocID="{6936FEBA-E07D-46F8-9A01-8B4B83995EBB}" presName="parTxOnly" presStyleLbl="node1" presStyleIdx="1" presStyleCnt="2" custScaleX="80756" custScaleY="7551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FD8AE05-F0AC-E845-A8BF-CF2F62158D47}" type="presOf" srcId="{6A72CE07-34EC-4069-8BA6-0D9D3A88C7F3}" destId="{A01AC13A-9C3B-493F-8F16-23B6593D768C}" srcOrd="0" destOrd="0" presId="urn:microsoft.com/office/officeart/2005/8/layout/chevron1"/>
    <dgm:cxn modelId="{32193D9C-6CDA-0644-A749-F4204825D07C}" type="presOf" srcId="{D88DA0CB-016B-4240-B3AD-92FB3DDC2D0F}" destId="{CE846BA4-38DA-4251-A403-9A776849D5D7}" srcOrd="0" destOrd="0" presId="urn:microsoft.com/office/officeart/2005/8/layout/chevron1"/>
    <dgm:cxn modelId="{BD87EF7A-1C1B-1244-92EC-020A674E0EA6}" type="presOf" srcId="{6936FEBA-E07D-46F8-9A01-8B4B83995EBB}" destId="{DD055256-E95D-4B69-8CF6-5F594DCC5501}" srcOrd="0" destOrd="0" presId="urn:microsoft.com/office/officeart/2005/8/layout/chevron1"/>
    <dgm:cxn modelId="{4B7ADB46-9B48-4B33-8B96-67AF487C2236}" srcId="{D88DA0CB-016B-4240-B3AD-92FB3DDC2D0F}" destId="{6936FEBA-E07D-46F8-9A01-8B4B83995EBB}" srcOrd="1" destOrd="0" parTransId="{3E0E93B6-F3D8-418E-8055-BC1C14938DF4}" sibTransId="{DE053513-71CA-47F2-A580-D7491C38FF46}"/>
    <dgm:cxn modelId="{68D179EF-3ED1-4A59-AFC6-8856DDCE05CA}" srcId="{D88DA0CB-016B-4240-B3AD-92FB3DDC2D0F}" destId="{6A72CE07-34EC-4069-8BA6-0D9D3A88C7F3}" srcOrd="0" destOrd="0" parTransId="{ADE21A02-2D21-4666-B0CF-B85C4143D9E1}" sibTransId="{0CD28CC1-7E88-48F5-8FDC-29E81D82A7A2}"/>
    <dgm:cxn modelId="{D2EE5F8A-E6B4-724E-BAAE-E6A7EA498152}" type="presParOf" srcId="{CE846BA4-38DA-4251-A403-9A776849D5D7}" destId="{A01AC13A-9C3B-493F-8F16-23B6593D768C}" srcOrd="0" destOrd="0" presId="urn:microsoft.com/office/officeart/2005/8/layout/chevron1"/>
    <dgm:cxn modelId="{B6829D6B-19CE-8A4B-9206-CF8B45406CF0}" type="presParOf" srcId="{CE846BA4-38DA-4251-A403-9A776849D5D7}" destId="{175C46E5-F9BA-487E-8F68-DB21C601965F}" srcOrd="1" destOrd="0" presId="urn:microsoft.com/office/officeart/2005/8/layout/chevron1"/>
    <dgm:cxn modelId="{36E7B9B1-77DD-F746-B991-0DAF1E38828C}" type="presParOf" srcId="{CE846BA4-38DA-4251-A403-9A776849D5D7}" destId="{DD055256-E95D-4B69-8CF6-5F594DCC5501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2906" y="0"/>
          <a:ext cx="5333392" cy="98830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Commissioning of pre-LS2 beams with Linac4 and newly installed equipment + commissioning of the </a:t>
          </a:r>
          <a:r>
            <a:rPr lang="en-US" sz="1600" b="1" kern="1200" dirty="0" err="1" smtClean="0"/>
            <a:t>Pb</a:t>
          </a:r>
          <a:r>
            <a:rPr lang="en-US" sz="1600" b="1" kern="1200" dirty="0" smtClean="0"/>
            <a:t> ion beams with slip stacking in SPS</a:t>
          </a:r>
          <a:endParaRPr lang="en-US" sz="1600" b="1" kern="1200" dirty="0"/>
        </a:p>
      </dsp:txBody>
      <dsp:txXfrm>
        <a:off x="497059" y="0"/>
        <a:ext cx="4345087" cy="9883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0" y="0"/>
          <a:ext cx="4505517" cy="98830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Calibri"/>
            </a:rPr>
            <a:t>Commissioning of 2.1 10</a:t>
          </a:r>
          <a:r>
            <a:rPr lang="en-US" sz="1600" b="1" kern="1200" baseline="30000" dirty="0" smtClean="0">
              <a:latin typeface="Calibri"/>
            </a:rPr>
            <a:t>11</a:t>
          </a:r>
          <a:r>
            <a:rPr lang="en-US" sz="1600" b="1" kern="1200" dirty="0" smtClean="0">
              <a:latin typeface="Calibri"/>
            </a:rPr>
            <a:t> p/b up to SPS extraction and tests of higher intensity at least up to the SPS injection</a:t>
          </a:r>
          <a:endParaRPr lang="en-US" sz="1600" b="1" kern="1200" dirty="0"/>
        </a:p>
      </dsp:txBody>
      <dsp:txXfrm>
        <a:off x="494153" y="0"/>
        <a:ext cx="3517212" cy="988305"/>
      </dsp:txXfrm>
    </dsp:sp>
    <dsp:sp modelId="{DD055256-E95D-4B69-8CF6-5F594DCC5501}">
      <dsp:nvSpPr>
        <dsp:cNvPr id="0" name=""/>
        <dsp:cNvSpPr/>
      </dsp:nvSpPr>
      <dsp:spPr>
        <a:xfrm>
          <a:off x="4070300" y="0"/>
          <a:ext cx="4534876" cy="98830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smtClean="0">
              <a:latin typeface="Calibri"/>
            </a:rPr>
            <a:t>Commissioning of 2.3 10</a:t>
          </a:r>
          <a:r>
            <a:rPr lang="en-US" sz="1600" b="1" kern="1200" baseline="30000" smtClean="0">
              <a:latin typeface="Calibri"/>
            </a:rPr>
            <a:t>11</a:t>
          </a:r>
          <a:r>
            <a:rPr lang="en-US" sz="1600" b="1" kern="1200" smtClean="0">
              <a:latin typeface="Calibri"/>
            </a:rPr>
            <a:t> p/b up to SPS extraction with the desired brightness and loss budgets</a:t>
          </a:r>
          <a:endParaRPr lang="en-US" sz="1600" b="1" kern="1200" dirty="0"/>
        </a:p>
      </dsp:txBody>
      <dsp:txXfrm>
        <a:off x="4564453" y="0"/>
        <a:ext cx="3546571" cy="98830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1AC13A-9C3B-493F-8F16-23B6593D768C}">
      <dsp:nvSpPr>
        <dsp:cNvPr id="0" name=""/>
        <dsp:cNvSpPr/>
      </dsp:nvSpPr>
      <dsp:spPr>
        <a:xfrm>
          <a:off x="1244" y="0"/>
          <a:ext cx="5338347" cy="988305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Commissioning of pre-LS2 beams with Linac4 and newly installed equipment + commissioning of the </a:t>
          </a:r>
          <a:r>
            <a:rPr lang="en-US" sz="1600" b="1" kern="1200" dirty="0" err="1" smtClean="0"/>
            <a:t>Pb</a:t>
          </a:r>
          <a:r>
            <a:rPr lang="en-US" sz="1600" b="1" kern="1200" dirty="0" smtClean="0"/>
            <a:t> ion beams with slip stacking in SPS</a:t>
          </a:r>
          <a:endParaRPr lang="en-US" sz="1600" b="1" kern="1200" dirty="0"/>
        </a:p>
      </dsp:txBody>
      <dsp:txXfrm>
        <a:off x="495397" y="0"/>
        <a:ext cx="4350042" cy="988305"/>
      </dsp:txXfrm>
    </dsp:sp>
    <dsp:sp modelId="{DD055256-E95D-4B69-8CF6-5F594DCC5501}">
      <dsp:nvSpPr>
        <dsp:cNvPr id="0" name=""/>
        <dsp:cNvSpPr/>
      </dsp:nvSpPr>
      <dsp:spPr>
        <a:xfrm>
          <a:off x="4878240" y="0"/>
          <a:ext cx="3725692" cy="988305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Commissioning of 1.8 10</a:t>
          </a:r>
          <a:r>
            <a:rPr lang="en-US" sz="1600" b="1" kern="1200" baseline="30000" dirty="0" smtClean="0"/>
            <a:t>11</a:t>
          </a:r>
          <a:r>
            <a:rPr lang="en-US" sz="1600" b="1" kern="1200" baseline="0" dirty="0" smtClean="0"/>
            <a:t> p/b with the desired brightness and loss budgets out of SPS</a:t>
          </a:r>
          <a:endParaRPr lang="en-US" sz="1600" b="1" kern="1200" dirty="0"/>
        </a:p>
      </dsp:txBody>
      <dsp:txXfrm>
        <a:off x="5372393" y="0"/>
        <a:ext cx="2737387" cy="988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CB152-2631-3B44-B48E-BE43A86A13B8}" type="datetimeFigureOut">
              <a:rPr lang="en-US" smtClean="0"/>
              <a:t>11.11.17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4DFEF-8F99-8742-A2AD-4E2D249C0D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1829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5D5E5A-0786-6F43-9378-4255FB1EF71B}" type="datetimeFigureOut">
              <a:rPr lang="en-US" smtClean="0"/>
              <a:t>11.11.17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67C75-652B-2C44-AD6F-E0FF67074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361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FEC2F-1286-49B8-90AC-9D1C6DE5FB7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194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FEC2F-1286-49B8-90AC-9D1C6DE5FB7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1945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FFEC2F-1286-49B8-90AC-9D1C6DE5FB7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194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has started operating to define procedures applications and tools necessary to guarantee smooth start up and beam commissioning for all machines after LS2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800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67C75-652B-2C44-AD6F-E0FF670747DE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018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5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732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2500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45622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92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532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682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8200" y="6452587"/>
            <a:ext cx="2895600" cy="268888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067" y="6452587"/>
            <a:ext cx="771732" cy="268888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202667" y="6452587"/>
            <a:ext cx="3834244" cy="26888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HiLumi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Collaboration Meeting, Madrid. 13-16</a:t>
            </a:r>
            <a:r>
              <a:rPr lang="en-US" baseline="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 November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9747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2800" b="1" dirty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399158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61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22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8649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99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8537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1859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5808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67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57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4801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5180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591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8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3.xml"/><Relationship Id="rId12" Type="http://schemas.microsoft.com/office/2007/relationships/diagramDrawing" Target="../diagrams/drawing3.xml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diagramData" Target="../diagrams/data3.xml"/><Relationship Id="rId9" Type="http://schemas.openxmlformats.org/officeDocument/2006/relationships/diagramLayout" Target="../diagrams/layout3.xml"/><Relationship Id="rId10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9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132955"/>
            <a:ext cx="8701471" cy="1551641"/>
          </a:xfrm>
        </p:spPr>
        <p:txBody>
          <a:bodyPr>
            <a:normAutofit/>
          </a:bodyPr>
          <a:lstStyle/>
          <a:p>
            <a:r>
              <a:rPr lang="en-US" sz="3200" dirty="0"/>
              <a:t>Update on the </a:t>
            </a:r>
            <a:r>
              <a:rPr lang="en-US" sz="3200" dirty="0" err="1"/>
              <a:t>HiLumi</a:t>
            </a:r>
            <a:r>
              <a:rPr lang="en-US" sz="3200" dirty="0"/>
              <a:t>/LIU parameters and performance ramp up after LS2</a:t>
            </a:r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13291" y="4989728"/>
            <a:ext cx="8690847" cy="16561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 fontScale="8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Outline: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Recap of LIU baseline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Proton and </a:t>
            </a:r>
            <a:r>
              <a:rPr lang="en-GB" sz="3000" dirty="0" err="1" smtClean="0">
                <a:solidFill>
                  <a:prstClr val="white"/>
                </a:solidFill>
                <a:latin typeface="Calibri"/>
              </a:rPr>
              <a:t>Pb</a:t>
            </a:r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 ion beam parameters</a:t>
            </a:r>
          </a:p>
          <a:p>
            <a:pPr marL="1648800" lvl="3" indent="-349200">
              <a:buFont typeface="Courier New"/>
              <a:buChar char="o"/>
            </a:pPr>
            <a:r>
              <a:rPr lang="en-GB" sz="2700" dirty="0" smtClean="0">
                <a:solidFill>
                  <a:prstClr val="white"/>
                </a:solidFill>
                <a:latin typeface="Calibri"/>
              </a:rPr>
              <a:t>Targets and present status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Post-LS2 beam commissioning milestones</a:t>
            </a:r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202667" y="3436093"/>
            <a:ext cx="8701471" cy="2054828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G. Rumolo and M. </a:t>
            </a:r>
            <a:r>
              <a:rPr lang="en-US" dirty="0" err="1" smtClean="0">
                <a:solidFill>
                  <a:srgbClr val="FFFFFF"/>
                </a:solidFill>
              </a:rPr>
              <a:t>Meddahi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LIU-PT: R. </a:t>
            </a:r>
            <a:r>
              <a:rPr lang="en-US" dirty="0" err="1" smtClean="0">
                <a:solidFill>
                  <a:srgbClr val="FFFFFF"/>
                </a:solidFill>
              </a:rPr>
              <a:t>Alemany</a:t>
            </a:r>
            <a:r>
              <a:rPr lang="en-US" dirty="0" smtClean="0">
                <a:solidFill>
                  <a:srgbClr val="FFFFFF"/>
                </a:solidFill>
              </a:rPr>
              <a:t>, D. </a:t>
            </a:r>
            <a:r>
              <a:rPr lang="en-US" dirty="0" err="1" smtClean="0">
                <a:solidFill>
                  <a:srgbClr val="FFFFFF"/>
                </a:solidFill>
              </a:rPr>
              <a:t>Carloni</a:t>
            </a:r>
            <a:r>
              <a:rPr lang="en-US" dirty="0" smtClean="0">
                <a:solidFill>
                  <a:srgbClr val="FFFFFF"/>
                </a:solidFill>
              </a:rPr>
              <a:t>, J. </a:t>
            </a:r>
            <a:r>
              <a:rPr lang="en-US" dirty="0" err="1" smtClean="0">
                <a:solidFill>
                  <a:srgbClr val="FFFFFF"/>
                </a:solidFill>
              </a:rPr>
              <a:t>Coupard</a:t>
            </a:r>
            <a:r>
              <a:rPr lang="en-US" dirty="0" smtClean="0">
                <a:solidFill>
                  <a:srgbClr val="FFFFFF"/>
                </a:solidFill>
              </a:rPr>
              <a:t>, H. </a:t>
            </a:r>
            <a:r>
              <a:rPr lang="en-US" dirty="0" err="1" smtClean="0">
                <a:solidFill>
                  <a:srgbClr val="FFFFFF"/>
                </a:solidFill>
              </a:rPr>
              <a:t>Damerau</a:t>
            </a:r>
            <a:r>
              <a:rPr lang="en-US" dirty="0" smtClean="0">
                <a:solidFill>
                  <a:srgbClr val="FFFFFF"/>
                </a:solidFill>
              </a:rPr>
              <a:t>, A. </a:t>
            </a:r>
            <a:r>
              <a:rPr lang="en-US" dirty="0" err="1" smtClean="0">
                <a:solidFill>
                  <a:srgbClr val="FFFFFF"/>
                </a:solidFill>
              </a:rPr>
              <a:t>Funken</a:t>
            </a:r>
            <a:r>
              <a:rPr lang="en-US" dirty="0" smtClean="0">
                <a:solidFill>
                  <a:srgbClr val="FFFFFF"/>
                </a:solidFill>
              </a:rPr>
              <a:t>, B. Goddard, K. </a:t>
            </a:r>
            <a:r>
              <a:rPr lang="en-US" dirty="0" err="1" smtClean="0">
                <a:solidFill>
                  <a:srgbClr val="FFFFFF"/>
                </a:solidFill>
              </a:rPr>
              <a:t>Hanke</a:t>
            </a:r>
            <a:r>
              <a:rPr lang="en-US" dirty="0" smtClean="0">
                <a:solidFill>
                  <a:srgbClr val="FFFFFF"/>
                </a:solidFill>
              </a:rPr>
              <a:t>, A. Lombardi, B. </a:t>
            </a:r>
            <a:r>
              <a:rPr lang="en-US" dirty="0" err="1" smtClean="0">
                <a:solidFill>
                  <a:srgbClr val="FFFFFF"/>
                </a:solidFill>
              </a:rPr>
              <a:t>Mikulec</a:t>
            </a:r>
            <a:r>
              <a:rPr lang="en-US" dirty="0" smtClean="0">
                <a:solidFill>
                  <a:srgbClr val="FFFFFF"/>
                </a:solidFill>
              </a:rPr>
              <a:t>, F. </a:t>
            </a:r>
            <a:r>
              <a:rPr lang="en-US" dirty="0" err="1" smtClean="0">
                <a:solidFill>
                  <a:srgbClr val="FFFFFF"/>
                </a:solidFill>
              </a:rPr>
              <a:t>Pedrosa</a:t>
            </a:r>
            <a:r>
              <a:rPr lang="en-US" dirty="0" smtClean="0">
                <a:solidFill>
                  <a:srgbClr val="FFFFFF"/>
                </a:solidFill>
              </a:rPr>
              <a:t>, R. </a:t>
            </a:r>
            <a:r>
              <a:rPr lang="en-US" dirty="0" err="1" smtClean="0">
                <a:solidFill>
                  <a:srgbClr val="FFFFFF"/>
                </a:solidFill>
              </a:rPr>
              <a:t>Scrivens</a:t>
            </a:r>
            <a:r>
              <a:rPr lang="en-US" dirty="0" smtClean="0">
                <a:solidFill>
                  <a:srgbClr val="FFFFFF"/>
                </a:solidFill>
              </a:rPr>
              <a:t>, E. </a:t>
            </a:r>
            <a:r>
              <a:rPr lang="en-US" dirty="0" err="1" smtClean="0">
                <a:solidFill>
                  <a:srgbClr val="FFFFFF"/>
                </a:solidFill>
              </a:rPr>
              <a:t>Shaposhnikova</a:t>
            </a:r>
            <a:endParaRPr lang="en-US" dirty="0" smtClean="0">
              <a:solidFill>
                <a:srgbClr val="FFFFFF"/>
              </a:solidFill>
            </a:endParaRPr>
          </a:p>
          <a:p>
            <a:pPr>
              <a:spcBef>
                <a:spcPts val="400"/>
              </a:spcBef>
            </a:pPr>
            <a:r>
              <a:rPr lang="en-US" dirty="0" smtClean="0">
                <a:solidFill>
                  <a:srgbClr val="FFFFFF"/>
                </a:solidFill>
              </a:rPr>
              <a:t>LIU beam parameters and beam commissioning: H. </a:t>
            </a:r>
            <a:r>
              <a:rPr lang="en-US" dirty="0" err="1" smtClean="0">
                <a:solidFill>
                  <a:srgbClr val="FFFFFF"/>
                </a:solidFill>
              </a:rPr>
              <a:t>Bartosik</a:t>
            </a:r>
            <a:r>
              <a:rPr lang="en-US" dirty="0" smtClean="0">
                <a:solidFill>
                  <a:srgbClr val="FFFFFF"/>
                </a:solidFill>
              </a:rPr>
              <a:t>, V. </a:t>
            </a:r>
            <a:r>
              <a:rPr lang="en-US" dirty="0" err="1" smtClean="0">
                <a:solidFill>
                  <a:srgbClr val="FFFFFF"/>
                </a:solidFill>
              </a:rPr>
              <a:t>Kain</a:t>
            </a:r>
            <a:endParaRPr lang="en-US" dirty="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008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 for </a:t>
            </a:r>
            <a:r>
              <a:rPr lang="en-US" dirty="0" err="1" smtClean="0"/>
              <a:t>Pb</a:t>
            </a:r>
            <a:r>
              <a:rPr lang="en-US" dirty="0" smtClean="0"/>
              <a:t> 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Intensive study program in 2015-2016 across injector chain</a:t>
            </a:r>
          </a:p>
          <a:p>
            <a:pPr marL="453600" lvl="1" indent="-252000"/>
            <a:r>
              <a:rPr lang="en-US" dirty="0" smtClean="0"/>
              <a:t>Performance in 2015 was already outstanding thanks to improved LEIR performance</a:t>
            </a:r>
          </a:p>
          <a:p>
            <a:pPr marL="453600" lvl="1" indent="-252000"/>
            <a:r>
              <a:rPr lang="en-US" dirty="0" smtClean="0"/>
              <a:t>Performance in 2016 was pushed even further thanks to improvements in source + Linac3, continued LEIR studies</a:t>
            </a:r>
            <a:r>
              <a:rPr lang="en-US" dirty="0"/>
              <a:t>, bunch splitting in PS, 7 injections in SPS</a:t>
            </a:r>
          </a:p>
          <a:p>
            <a:pPr marL="453600" lvl="1" indent="-252000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2083" y="3412698"/>
            <a:ext cx="5862305" cy="255429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62320" y="4165282"/>
            <a:ext cx="12857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rgbClr val="008000"/>
                </a:solidFill>
              </a:rPr>
              <a:t>4 bunches per injection</a:t>
            </a:r>
            <a:endParaRPr lang="en-US" sz="1300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21867" y="4583200"/>
            <a:ext cx="1285785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rgbClr val="3A5A9F"/>
                </a:solidFill>
              </a:rPr>
              <a:t>2 bunches per injection</a:t>
            </a:r>
            <a:endParaRPr lang="en-US" sz="1300" dirty="0">
              <a:solidFill>
                <a:srgbClr val="3A5A9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03199" y="3414847"/>
            <a:ext cx="3822371" cy="2590892"/>
            <a:chOff x="5300587" y="1472254"/>
            <a:chExt cx="3822371" cy="2590892"/>
          </a:xfrm>
        </p:grpSpPr>
        <p:pic>
          <p:nvPicPr>
            <p:cNvPr id="15" name="Picture 14" descr="Comparison_2015-2016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0587" y="1574314"/>
              <a:ext cx="3822371" cy="2488832"/>
            </a:xfrm>
            <a:prstGeom prst="rect">
              <a:avLst/>
            </a:prstGeom>
          </p:spPr>
        </p:pic>
        <p:grpSp>
          <p:nvGrpSpPr>
            <p:cNvPr id="16" name="Group 15"/>
            <p:cNvGrpSpPr/>
            <p:nvPr/>
          </p:nvGrpSpPr>
          <p:grpSpPr>
            <a:xfrm>
              <a:off x="7421150" y="1865486"/>
              <a:ext cx="261610" cy="1969914"/>
              <a:chOff x="7364706" y="1484489"/>
              <a:chExt cx="261610" cy="1969914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>
                <a:off x="7404485" y="1484489"/>
                <a:ext cx="0" cy="1969914"/>
              </a:xfrm>
              <a:prstGeom prst="line">
                <a:avLst/>
              </a:prstGeom>
              <a:ln>
                <a:solidFill>
                  <a:schemeClr val="accent5">
                    <a:lumMod val="50000"/>
                  </a:schemeClr>
                </a:solidFill>
                <a:prstDash val="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/>
              <p:cNvSpPr txBox="1"/>
              <p:nvPr/>
            </p:nvSpPr>
            <p:spPr>
              <a:xfrm rot="16200000">
                <a:off x="7054305" y="2668282"/>
                <a:ext cx="88241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smtClean="0">
                    <a:solidFill>
                      <a:srgbClr val="262626"/>
                    </a:solidFill>
                  </a:rPr>
                  <a:t>RF capture</a:t>
                </a:r>
                <a:endParaRPr lang="en-US" sz="1100" dirty="0">
                  <a:solidFill>
                    <a:srgbClr val="262626"/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390479" y="1472254"/>
              <a:ext cx="512374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 smtClean="0">
                  <a:solidFill>
                    <a:schemeClr val="accent6">
                      <a:lumMod val="50000"/>
                    </a:schemeClr>
                  </a:solidFill>
                </a:rPr>
                <a:t>LEIR</a:t>
              </a:r>
              <a:endParaRPr lang="en-US" sz="15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4439155" y="3392537"/>
            <a:ext cx="46679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SPS</a:t>
            </a:r>
            <a:endParaRPr lang="en-US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105" y="2682095"/>
            <a:ext cx="1143131" cy="11259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5261592" y="3516907"/>
            <a:ext cx="486513" cy="648375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72934" y="2383048"/>
            <a:ext cx="3770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US" sz="15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578322" y="4989697"/>
            <a:ext cx="3050362" cy="11341"/>
          </a:xfrm>
          <a:prstGeom prst="line">
            <a:avLst/>
          </a:prstGeom>
          <a:ln>
            <a:solidFill>
              <a:srgbClr val="FF0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551352" y="4749511"/>
            <a:ext cx="80088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rgbClr val="FF0000"/>
                </a:solidFill>
              </a:rPr>
              <a:t>Pre-2015</a:t>
            </a:r>
            <a:endParaRPr lang="en-US" sz="1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5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 for </a:t>
            </a:r>
            <a:r>
              <a:rPr lang="en-US" dirty="0" err="1" smtClean="0"/>
              <a:t>Pb</a:t>
            </a:r>
            <a:r>
              <a:rPr lang="en-US" dirty="0" smtClean="0"/>
              <a:t> 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Intensive study program in 2015-2016 across injector chain</a:t>
            </a:r>
          </a:p>
          <a:p>
            <a:pPr marL="453600" lvl="1" indent="-252000"/>
            <a:r>
              <a:rPr lang="en-US" dirty="0" smtClean="0"/>
              <a:t>Performance in 2015 was already outstanding thanks to improved LEIR performance</a:t>
            </a:r>
          </a:p>
          <a:p>
            <a:pPr marL="453600" lvl="1" indent="-252000"/>
            <a:r>
              <a:rPr lang="en-US" dirty="0" smtClean="0"/>
              <a:t>Performance in 2016 was pushed even further thanks to improvements in source + Linac3, continued LEIR studies</a:t>
            </a:r>
            <a:r>
              <a:rPr lang="en-US" dirty="0"/>
              <a:t>, bunch splitting in PS, 7 injections in SPS</a:t>
            </a:r>
          </a:p>
          <a:p>
            <a:pPr marL="453600" lvl="1" indent="-252000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55" y="2415468"/>
            <a:ext cx="8181979" cy="377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4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 for </a:t>
            </a:r>
            <a:r>
              <a:rPr lang="en-US" dirty="0" err="1" smtClean="0"/>
              <a:t>Pb</a:t>
            </a:r>
            <a:r>
              <a:rPr lang="en-US" dirty="0" smtClean="0"/>
              <a:t> 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Intensive study program in 2015-2016 across injector chain</a:t>
            </a:r>
          </a:p>
          <a:p>
            <a:pPr marL="453600" lvl="1" indent="-252000"/>
            <a:r>
              <a:rPr lang="en-US" dirty="0" smtClean="0"/>
              <a:t>Performance in 2015 was already outstanding thanks to improved LEIR performance</a:t>
            </a:r>
          </a:p>
          <a:p>
            <a:pPr marL="453600" lvl="1" indent="-252000"/>
            <a:r>
              <a:rPr lang="en-US" dirty="0" smtClean="0"/>
              <a:t>Performance in 2016 was pushed even further thanks to improvements in source + Linac3, continued LEIR studies, bunch splitting in PS, 7 injections in SPS</a:t>
            </a:r>
          </a:p>
          <a:p>
            <a:pPr marL="252000" indent="-252000"/>
            <a:r>
              <a:rPr lang="en-US" dirty="0" smtClean="0"/>
              <a:t>Baseline LIU </a:t>
            </a:r>
            <a:r>
              <a:rPr lang="en-US" dirty="0" err="1" smtClean="0"/>
              <a:t>Pb</a:t>
            </a:r>
            <a:r>
              <a:rPr lang="en-US" dirty="0" smtClean="0"/>
              <a:t> ion parameters </a:t>
            </a:r>
            <a:r>
              <a:rPr lang="en-US" dirty="0"/>
              <a:t>compliant with HL-LHC request</a:t>
            </a:r>
            <a:endParaRPr lang="en-US" dirty="0" smtClean="0"/>
          </a:p>
          <a:p>
            <a:pPr marL="453600" lvl="1" indent="-252000"/>
            <a:r>
              <a:rPr lang="en-US" dirty="0" smtClean="0"/>
              <a:t>Single bunch parameters at SPS extraction from 2016 experience translate into requested ones when including additional losses in SPS due to longer injection plateau and slip stacking</a:t>
            </a:r>
          </a:p>
          <a:p>
            <a:pPr marL="453600" lvl="1" indent="-252000"/>
            <a:r>
              <a:rPr lang="en-US" dirty="0" smtClean="0"/>
              <a:t>Number of bunches can be achieved including slip stacking in the SPS (otherwise only 60% of integrated </a:t>
            </a:r>
            <a:r>
              <a:rPr lang="en-US" dirty="0" err="1" smtClean="0"/>
              <a:t>lumi</a:t>
            </a:r>
            <a:r>
              <a:rPr lang="en-US" dirty="0" smtClean="0"/>
              <a:t> target)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905982"/>
              </p:ext>
            </p:extLst>
          </p:nvPr>
        </p:nvGraphicFramePr>
        <p:xfrm>
          <a:off x="2862235" y="4045702"/>
          <a:ext cx="3607521" cy="1577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2075"/>
                <a:gridCol w="871878"/>
                <a:gridCol w="690635"/>
                <a:gridCol w="8629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Lucida Calligraphy" panose="03010101010101010101" pitchFamily="66" charset="0"/>
                        </a:rPr>
                        <a:t>N </a:t>
                      </a:r>
                    </a:p>
                    <a:p>
                      <a:pPr algn="ctr"/>
                      <a:r>
                        <a:rPr lang="en-GB" sz="1600" dirty="0" smtClean="0">
                          <a:latin typeface="+mn-lt"/>
                        </a:rPr>
                        <a:t>(x 10</a:t>
                      </a:r>
                      <a:r>
                        <a:rPr lang="en-GB" sz="1600" strike="noStrike" baseline="30000" dirty="0" smtClean="0">
                          <a:effectLst/>
                          <a:latin typeface="+mn-lt"/>
                        </a:rPr>
                        <a:t>8</a:t>
                      </a:r>
                      <a:r>
                        <a:rPr lang="en-GB" sz="1600" strike="noStrike" baseline="0" dirty="0" smtClean="0">
                          <a:effectLst/>
                          <a:latin typeface="+mn-lt"/>
                        </a:rPr>
                        <a:t> ions/b)</a:t>
                      </a:r>
                      <a:endParaRPr lang="en-US" sz="1600" b="0" strike="sngStrike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e </a:t>
                      </a:r>
                      <a:r>
                        <a:rPr lang="en-US" sz="1600" dirty="0" smtClean="0">
                          <a:latin typeface="+mn-lt"/>
                        </a:rPr>
                        <a:t>(</a:t>
                      </a:r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600" dirty="0" smtClean="0">
                          <a:latin typeface="+mn-lt"/>
                        </a:rPr>
                        <a:t>m)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latin typeface="+mn-lt"/>
                        </a:rPr>
                        <a:t># of bunches</a:t>
                      </a:r>
                      <a:endParaRPr lang="en-US" sz="1600" b="0" dirty="0">
                        <a:latin typeface="+mn-lt"/>
                      </a:endParaRP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Achieved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2.2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1.5</a:t>
                      </a: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548</a:t>
                      </a: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LIU/HL-LHC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1.9</a:t>
                      </a:r>
                      <a:endParaRPr lang="en-GB" sz="16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1.5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8000"/>
                          </a:solidFill>
                        </a:rPr>
                        <a:t>1248</a:t>
                      </a:r>
                      <a:endParaRPr lang="en-US" sz="16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</a:tr>
            </a:tbl>
          </a:graphicData>
        </a:graphic>
      </p:graphicFrame>
      <p:pic>
        <p:nvPicPr>
          <p:cNvPr id="8" name="Picture 7" descr="Screen Shot 2017-11-06 at 19.03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4259" y="5835312"/>
            <a:ext cx="3712322" cy="538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4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OPOY059f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0" y="4228262"/>
            <a:ext cx="9118600" cy="2222500"/>
          </a:xfrm>
          <a:prstGeom prst="rect">
            <a:avLst/>
          </a:prstGeom>
        </p:spPr>
      </p:pic>
      <p:sp>
        <p:nvSpPr>
          <p:cNvPr id="3" name="AutoShape 2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9988" y="1022290"/>
            <a:ext cx="8084780" cy="3429863"/>
          </a:xfrm>
        </p:spPr>
        <p:txBody>
          <a:bodyPr>
            <a:normAutofit fontScale="55000" lnSpcReduction="20000"/>
          </a:bodyPr>
          <a:lstStyle/>
          <a:p>
            <a:r>
              <a:rPr lang="en-GB" sz="3300" dirty="0" smtClean="0"/>
              <a:t>Activities </a:t>
            </a:r>
            <a:r>
              <a:rPr lang="en-GB" sz="3300" dirty="0" smtClean="0">
                <a:solidFill>
                  <a:srgbClr val="FF0000"/>
                </a:solidFill>
              </a:rPr>
              <a:t>until</a:t>
            </a:r>
            <a:r>
              <a:rPr lang="en-GB" sz="3300" dirty="0" smtClean="0"/>
              <a:t> </a:t>
            </a:r>
            <a:r>
              <a:rPr lang="en-GB" sz="3300" b="1" dirty="0" smtClean="0">
                <a:solidFill>
                  <a:srgbClr val="FF0000"/>
                </a:solidFill>
              </a:rPr>
              <a:t>LS2</a:t>
            </a:r>
          </a:p>
          <a:p>
            <a:pPr lvl="1"/>
            <a:r>
              <a:rPr lang="en-US" sz="2900" dirty="0" smtClean="0"/>
              <a:t>Beam studies to further test performance, evaluate risks and study mitigations</a:t>
            </a:r>
          </a:p>
          <a:p>
            <a:pPr lvl="1"/>
            <a:r>
              <a:rPr lang="en-US" sz="2900" dirty="0" smtClean="0"/>
              <a:t>Final design, procurement and test of hardware (e.g. protection devices, cables, power converters, amplifiers)</a:t>
            </a:r>
          </a:p>
          <a:p>
            <a:pPr lvl="1"/>
            <a:r>
              <a:rPr lang="en-US" sz="2900" dirty="0" smtClean="0"/>
              <a:t>Anticipated installation/cabling work during </a:t>
            </a:r>
            <a:r>
              <a:rPr lang="en-US" sz="2900" b="1" dirty="0" smtClean="0">
                <a:solidFill>
                  <a:srgbClr val="149FEB"/>
                </a:solidFill>
              </a:rPr>
              <a:t>YETS</a:t>
            </a:r>
            <a:endParaRPr lang="en-US" sz="2900" dirty="0" smtClean="0"/>
          </a:p>
          <a:p>
            <a:pPr lvl="1"/>
            <a:r>
              <a:rPr lang="en-US" sz="2900" dirty="0"/>
              <a:t>W</a:t>
            </a:r>
            <a:r>
              <a:rPr lang="en-US" sz="2900" dirty="0" smtClean="0"/>
              <a:t>ork on surface (e.g. civil engineering, racks), Linac4 Reliability Run &amp; commissioning to desired performance</a:t>
            </a:r>
            <a:endParaRPr lang="en-GB" sz="2900" dirty="0" smtClean="0"/>
          </a:p>
          <a:p>
            <a:r>
              <a:rPr lang="en-US" sz="3300" dirty="0" smtClean="0"/>
              <a:t>Main LIU installations and hardware work </a:t>
            </a:r>
            <a:r>
              <a:rPr lang="en-US" sz="3300" dirty="0" smtClean="0">
                <a:solidFill>
                  <a:srgbClr val="FF0000"/>
                </a:solidFill>
              </a:rPr>
              <a:t>during</a:t>
            </a:r>
            <a:r>
              <a:rPr lang="en-US" sz="3300" dirty="0" smtClean="0"/>
              <a:t> </a:t>
            </a:r>
            <a:r>
              <a:rPr lang="en-US" sz="3300" b="1" dirty="0" smtClean="0">
                <a:solidFill>
                  <a:srgbClr val="FF0000"/>
                </a:solidFill>
              </a:rPr>
              <a:t>LS2</a:t>
            </a:r>
          </a:p>
          <a:p>
            <a:r>
              <a:rPr lang="en-US" sz="3300" dirty="0" smtClean="0"/>
              <a:t>Beam commissioning of LIU beams </a:t>
            </a:r>
            <a:r>
              <a:rPr lang="en-US" sz="3300" dirty="0" smtClean="0">
                <a:solidFill>
                  <a:srgbClr val="FF0000"/>
                </a:solidFill>
              </a:rPr>
              <a:t>after LS2</a:t>
            </a:r>
          </a:p>
          <a:p>
            <a:pPr lvl="1"/>
            <a:r>
              <a:rPr lang="en-US" sz="2900" b="1" dirty="0"/>
              <a:t>Ion beams</a:t>
            </a:r>
            <a:r>
              <a:rPr lang="en-US" sz="2900" dirty="0"/>
              <a:t> to be ready </a:t>
            </a:r>
            <a:r>
              <a:rPr lang="en-US" sz="2900" dirty="0" smtClean="0"/>
              <a:t>for </a:t>
            </a:r>
            <a:r>
              <a:rPr lang="en-US" sz="2900" b="1" u="sng" dirty="0" smtClean="0">
                <a:solidFill>
                  <a:srgbClr val="FF6600"/>
                </a:solidFill>
              </a:rPr>
              <a:t>2021 LHC ion run</a:t>
            </a:r>
          </a:p>
          <a:p>
            <a:pPr lvl="1"/>
            <a:r>
              <a:rPr lang="en-US" sz="2900" b="1" dirty="0" smtClean="0"/>
              <a:t>Proton beams </a:t>
            </a:r>
            <a:r>
              <a:rPr lang="en-US" sz="2900" dirty="0" smtClean="0"/>
              <a:t>during </a:t>
            </a:r>
            <a:r>
              <a:rPr lang="en-US" sz="2900" b="1" dirty="0" smtClean="0">
                <a:solidFill>
                  <a:srgbClr val="00B050"/>
                </a:solidFill>
              </a:rPr>
              <a:t>Run 3 </a:t>
            </a:r>
            <a:r>
              <a:rPr lang="en-US" sz="2900" dirty="0" smtClean="0"/>
              <a:t>to be ready for LHC physics after </a:t>
            </a:r>
            <a:r>
              <a:rPr lang="en-US" sz="2900" b="1" dirty="0" smtClean="0">
                <a:solidFill>
                  <a:srgbClr val="FF0000"/>
                </a:solidFill>
              </a:rPr>
              <a:t>LS3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/>
              <a:t>LIU t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imeline and milestones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172140" y="5514328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66411" y="5514328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172140" y="5514328"/>
            <a:ext cx="841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66411" y="5514328"/>
            <a:ext cx="693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 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496744" y="5946784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Run </a:t>
            </a:r>
            <a:r>
              <a:rPr lang="en-GB" dirty="0">
                <a:solidFill>
                  <a:schemeClr val="bg1"/>
                </a:solidFill>
              </a:rPr>
              <a:t>4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4296024" y="4692740"/>
            <a:ext cx="0" cy="1370105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5595160" y="4701729"/>
            <a:ext cx="1732740" cy="1534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4300050" y="4701729"/>
            <a:ext cx="1295109" cy="1534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27900" y="4701729"/>
            <a:ext cx="1738506" cy="153410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2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24000"/>
                </a:schemeClr>
              </a:gs>
            </a:gsLst>
            <a:lin ang="16200000" scaled="0"/>
            <a:tileRect/>
          </a:gra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298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0" build="p"/>
      <p:bldP spid="30" grpId="0" animBg="1"/>
      <p:bldP spid="33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9988" y="1022292"/>
            <a:ext cx="8084780" cy="1058243"/>
          </a:xfrm>
        </p:spPr>
        <p:txBody>
          <a:bodyPr>
            <a:normAutofit fontScale="77500" lnSpcReduction="20000"/>
          </a:bodyPr>
          <a:lstStyle/>
          <a:p>
            <a:r>
              <a:rPr lang="en-GB" sz="2200" dirty="0"/>
              <a:t>The first year of Run 3 (2021) will have to be fully devoted to</a:t>
            </a:r>
          </a:p>
          <a:p>
            <a:pPr lvl="1"/>
            <a:r>
              <a:rPr lang="en-GB" sz="1900" dirty="0"/>
              <a:t>R</a:t>
            </a:r>
            <a:r>
              <a:rPr lang="en-GB" sz="1900" dirty="0" smtClean="0"/>
              <a:t>ecovery of needed </a:t>
            </a:r>
            <a:r>
              <a:rPr lang="en-GB" sz="1900" dirty="0"/>
              <a:t>pre-LS2 </a:t>
            </a:r>
            <a:r>
              <a:rPr lang="en-GB" sz="1900" dirty="0" smtClean="0"/>
              <a:t>proton beams (LHC and FT</a:t>
            </a:r>
            <a:r>
              <a:rPr lang="en-GB" sz="1900" smtClean="0"/>
              <a:t>) with all new </a:t>
            </a:r>
            <a:r>
              <a:rPr lang="en-GB" sz="1900" dirty="0"/>
              <a:t>LIU </a:t>
            </a:r>
            <a:r>
              <a:rPr lang="en-GB" sz="1900" dirty="0" smtClean="0"/>
              <a:t>(and CONS) equipment</a:t>
            </a:r>
            <a:endParaRPr lang="en-GB" sz="1900" dirty="0"/>
          </a:p>
          <a:p>
            <a:pPr lvl="1"/>
            <a:r>
              <a:rPr lang="en-GB" sz="1900" dirty="0" smtClean="0"/>
              <a:t>Production of </a:t>
            </a:r>
            <a:r>
              <a:rPr lang="en-GB" sz="1900" dirty="0" err="1"/>
              <a:t>Pb</a:t>
            </a:r>
            <a:r>
              <a:rPr lang="en-GB" sz="1900" dirty="0"/>
              <a:t> ion beams </a:t>
            </a:r>
            <a:r>
              <a:rPr lang="en-GB" sz="1900" dirty="0" smtClean="0"/>
              <a:t>with </a:t>
            </a:r>
            <a:r>
              <a:rPr lang="en-GB" sz="1900" dirty="0"/>
              <a:t>slip stacking in SPS </a:t>
            </a:r>
            <a:r>
              <a:rPr lang="en-GB" sz="1900" dirty="0" smtClean="0"/>
              <a:t>for </a:t>
            </a:r>
            <a:r>
              <a:rPr lang="en-GB" sz="1900" dirty="0"/>
              <a:t>2021 ion run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/>
              <a:t>Post-LS2 beam commissioning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20" name="Diagramma 21"/>
          <p:cNvGraphicFramePr/>
          <p:nvPr>
            <p:extLst>
              <p:ext uri="{D42A27DB-BD31-4B8C-83A1-F6EECF244321}">
                <p14:modId xmlns:p14="http://schemas.microsoft.com/office/powerpoint/2010/main" val="118637154"/>
              </p:ext>
            </p:extLst>
          </p:nvPr>
        </p:nvGraphicFramePr>
        <p:xfrm>
          <a:off x="165983" y="4279489"/>
          <a:ext cx="5339205" cy="98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Rectangle 26"/>
          <p:cNvSpPr/>
          <p:nvPr/>
        </p:nvSpPr>
        <p:spPr>
          <a:xfrm>
            <a:off x="303466" y="4226554"/>
            <a:ext cx="74892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300" b="1" dirty="0" smtClean="0">
                <a:solidFill>
                  <a:schemeClr val="bg1">
                    <a:lumMod val="85000"/>
                  </a:schemeClr>
                </a:solidFill>
                <a:latin typeface="Calibri"/>
                <a:sym typeface="Wingdings" panose="05000000000000000000" pitchFamily="2" charset="2"/>
              </a:rPr>
              <a:t>2020-21</a:t>
            </a:r>
            <a:endParaRPr lang="en-GB" sz="1300" b="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</p:txBody>
      </p:sp>
      <p:pic>
        <p:nvPicPr>
          <p:cNvPr id="6" name="Picture 5" descr="Screen Shot 2017-11-06 at 18.52.19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088" y="2080536"/>
            <a:ext cx="5548072" cy="40771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8796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ma 21"/>
          <p:cNvGraphicFramePr/>
          <p:nvPr>
            <p:extLst>
              <p:ext uri="{D42A27DB-BD31-4B8C-83A1-F6EECF244321}">
                <p14:modId xmlns:p14="http://schemas.microsoft.com/office/powerpoint/2010/main" val="2783602195"/>
              </p:ext>
            </p:extLst>
          </p:nvPr>
        </p:nvGraphicFramePr>
        <p:xfrm>
          <a:off x="120175" y="5441602"/>
          <a:ext cx="8605177" cy="98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AutoShape 2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AutoShape 4" descr="imap://django@.cern.ch:993/fetch%3EUID%3E/INBOX%3E573447?part=1.2&amp;type=image/jpeg&amp;filename=photo.JPG"/>
          <p:cNvSpPr>
            <a:spLocks noChangeAspect="1" noChangeArrowheads="1"/>
          </p:cNvSpPr>
          <p:nvPr/>
        </p:nvSpPr>
        <p:spPr bwMode="auto">
          <a:xfrm>
            <a:off x="307975" y="793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79988" y="1022290"/>
            <a:ext cx="8084780" cy="3257199"/>
          </a:xfrm>
        </p:spPr>
        <p:txBody>
          <a:bodyPr>
            <a:normAutofit fontScale="55000" lnSpcReduction="20000"/>
          </a:bodyPr>
          <a:lstStyle/>
          <a:p>
            <a:r>
              <a:rPr lang="en-GB" sz="3100" dirty="0"/>
              <a:t>The first year of Run 3 (2021) will have to be fully devoted to</a:t>
            </a:r>
          </a:p>
          <a:p>
            <a:pPr lvl="1"/>
            <a:r>
              <a:rPr lang="en-GB" sz="2700" dirty="0"/>
              <a:t>R</a:t>
            </a:r>
            <a:r>
              <a:rPr lang="en-GB" sz="2700" dirty="0" smtClean="0"/>
              <a:t>ecovery of needed </a:t>
            </a:r>
            <a:r>
              <a:rPr lang="en-GB" sz="2700" dirty="0"/>
              <a:t>pre-LS2 </a:t>
            </a:r>
            <a:r>
              <a:rPr lang="en-GB" sz="2700" dirty="0" smtClean="0"/>
              <a:t>proton beams (LHC and FT) </a:t>
            </a:r>
            <a:r>
              <a:rPr lang="en-GB" sz="2700" dirty="0"/>
              <a:t>with </a:t>
            </a:r>
            <a:r>
              <a:rPr lang="en-GB" sz="2700" dirty="0" smtClean="0"/>
              <a:t>all new LIU (and CONS) equipment</a:t>
            </a:r>
            <a:endParaRPr lang="en-GB" sz="2700" dirty="0"/>
          </a:p>
          <a:p>
            <a:pPr lvl="1"/>
            <a:r>
              <a:rPr lang="en-GB" sz="2700" dirty="0" smtClean="0"/>
              <a:t>Production of </a:t>
            </a:r>
            <a:r>
              <a:rPr lang="en-GB" sz="2700" dirty="0" err="1"/>
              <a:t>Pb</a:t>
            </a:r>
            <a:r>
              <a:rPr lang="en-GB" sz="2700" dirty="0"/>
              <a:t> ion beams </a:t>
            </a:r>
            <a:r>
              <a:rPr lang="en-GB" sz="2700" dirty="0" smtClean="0"/>
              <a:t>with </a:t>
            </a:r>
            <a:r>
              <a:rPr lang="en-GB" sz="2700" dirty="0"/>
              <a:t>slip stacking in SPS </a:t>
            </a:r>
            <a:r>
              <a:rPr lang="en-GB" sz="2700" dirty="0" smtClean="0"/>
              <a:t>for </a:t>
            </a:r>
            <a:r>
              <a:rPr lang="en-GB" sz="2700" dirty="0"/>
              <a:t>2021 ion run</a:t>
            </a:r>
          </a:p>
          <a:p>
            <a:r>
              <a:rPr lang="en-GB" sz="3100" dirty="0"/>
              <a:t>2022 should be devoted to </a:t>
            </a:r>
            <a:r>
              <a:rPr lang="en-GB" sz="3100" dirty="0" smtClean="0"/>
              <a:t>accelerating </a:t>
            </a:r>
            <a:r>
              <a:rPr lang="en-GB" sz="3100" dirty="0"/>
              <a:t>2e11 p/</a:t>
            </a:r>
            <a:r>
              <a:rPr lang="en-GB" sz="3100" dirty="0" smtClean="0"/>
              <a:t>b </a:t>
            </a:r>
            <a:r>
              <a:rPr lang="en-GB" sz="3100" dirty="0"/>
              <a:t>in the </a:t>
            </a:r>
            <a:r>
              <a:rPr lang="en-GB" sz="3100" dirty="0" smtClean="0"/>
              <a:t>SPS</a:t>
            </a:r>
          </a:p>
          <a:p>
            <a:pPr lvl="1"/>
            <a:r>
              <a:rPr lang="en-GB" sz="2700" dirty="0" smtClean="0"/>
              <a:t>Build on 2017-18 experience</a:t>
            </a:r>
            <a:endParaRPr lang="en-GB" sz="2700" dirty="0"/>
          </a:p>
          <a:p>
            <a:pPr lvl="1"/>
            <a:r>
              <a:rPr lang="en-GB" sz="2700" dirty="0" smtClean="0"/>
              <a:t>Overcome stability issues in PS-SPS in new operating conditions + acceleration in SPS</a:t>
            </a:r>
            <a:endParaRPr lang="en-GB" sz="2700" dirty="0"/>
          </a:p>
          <a:p>
            <a:r>
              <a:rPr lang="en-GB" sz="3100" dirty="0"/>
              <a:t>Further intensity steps (additional 15% and 10%</a:t>
            </a:r>
            <a:r>
              <a:rPr lang="en-GB" sz="3100" dirty="0" smtClean="0"/>
              <a:t>) </a:t>
            </a:r>
            <a:r>
              <a:rPr lang="en-GB" sz="3100" dirty="0"/>
              <a:t>in 2023 and 2024</a:t>
            </a:r>
          </a:p>
          <a:p>
            <a:pPr lvl="1"/>
            <a:r>
              <a:rPr lang="en-GB" sz="2700" dirty="0"/>
              <a:t>These </a:t>
            </a:r>
            <a:r>
              <a:rPr lang="en-GB" sz="2700" dirty="0" smtClean="0"/>
              <a:t>intensity steps </a:t>
            </a:r>
            <a:r>
              <a:rPr lang="en-GB" sz="2700" dirty="0"/>
              <a:t>are </a:t>
            </a:r>
            <a:r>
              <a:rPr lang="en-GB" sz="2700" dirty="0" smtClean="0"/>
              <a:t>unprecedented </a:t>
            </a:r>
            <a:r>
              <a:rPr lang="en-GB" sz="2700" dirty="0"/>
              <a:t>and will require dedicated scrubbing runs in the SPS and fine transverse and longitudinal optimisations</a:t>
            </a:r>
          </a:p>
          <a:p>
            <a:pPr lvl="1"/>
            <a:r>
              <a:rPr lang="en-GB" sz="2700" dirty="0"/>
              <a:t>While high intensity is being commissioned, corrective actions </a:t>
            </a:r>
            <a:r>
              <a:rPr lang="en-GB" sz="2700" dirty="0" smtClean="0"/>
              <a:t>could </a:t>
            </a:r>
            <a:r>
              <a:rPr lang="en-GB" sz="2700" dirty="0"/>
              <a:t>be </a:t>
            </a:r>
            <a:r>
              <a:rPr lang="en-GB" sz="2700" dirty="0" smtClean="0"/>
              <a:t>applied in YETS’s or planned for LS3, as identified and </a:t>
            </a:r>
            <a:r>
              <a:rPr lang="en-GB" sz="2700" dirty="0"/>
              <a:t>needed. 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39" name="Rectangle 2"/>
          <p:cNvSpPr>
            <a:spLocks noGrp="1" noChangeArrowheads="1"/>
          </p:cNvSpPr>
          <p:nvPr>
            <p:ph type="title"/>
          </p:nvPr>
        </p:nvSpPr>
        <p:spPr>
          <a:xfrm>
            <a:off x="1001058" y="274638"/>
            <a:ext cx="7965175" cy="747654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dirty="0" smtClean="0"/>
              <a:t>Post-LS2 beam commissioning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20" name="Diagramma 21"/>
          <p:cNvGraphicFramePr/>
          <p:nvPr>
            <p:extLst>
              <p:ext uri="{D42A27DB-BD31-4B8C-83A1-F6EECF244321}">
                <p14:modId xmlns:p14="http://schemas.microsoft.com/office/powerpoint/2010/main" val="1485638776"/>
              </p:ext>
            </p:extLst>
          </p:nvPr>
        </p:nvGraphicFramePr>
        <p:xfrm>
          <a:off x="165982" y="4279489"/>
          <a:ext cx="8605177" cy="988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7" name="Rectangle 26"/>
          <p:cNvSpPr/>
          <p:nvPr/>
        </p:nvSpPr>
        <p:spPr>
          <a:xfrm>
            <a:off x="303466" y="4226554"/>
            <a:ext cx="74892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300" b="1" dirty="0" smtClean="0">
                <a:solidFill>
                  <a:schemeClr val="bg1">
                    <a:lumMod val="85000"/>
                  </a:schemeClr>
                </a:solidFill>
                <a:latin typeface="Calibri"/>
                <a:sym typeface="Wingdings" panose="05000000000000000000" pitchFamily="2" charset="2"/>
              </a:rPr>
              <a:t>2020-21</a:t>
            </a:r>
            <a:endParaRPr lang="en-GB" sz="1300" b="1" dirty="0">
              <a:solidFill>
                <a:schemeClr val="bg1">
                  <a:lumMod val="85000"/>
                </a:schemeClr>
              </a:solidFill>
              <a:latin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176138" y="4226554"/>
            <a:ext cx="5309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GB" sz="1300" b="1" dirty="0" smtClean="0">
                <a:solidFill>
                  <a:srgbClr val="D9D9D9"/>
                </a:solidFill>
                <a:latin typeface="Calibri"/>
                <a:sym typeface="Wingdings" panose="05000000000000000000" pitchFamily="2" charset="2"/>
              </a:rPr>
              <a:t>2022</a:t>
            </a:r>
            <a:endParaRPr lang="en-GB" sz="1300" b="1" dirty="0">
              <a:solidFill>
                <a:srgbClr val="D9D9D9"/>
              </a:solidFill>
              <a:latin typeface="Calibri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63453" y="5384902"/>
            <a:ext cx="4601877" cy="292388"/>
            <a:chOff x="263453" y="5384902"/>
            <a:chExt cx="4601877" cy="292388"/>
          </a:xfrm>
        </p:grpSpPr>
        <p:sp>
          <p:nvSpPr>
            <p:cNvPr id="29" name="Rectangle 28"/>
            <p:cNvSpPr/>
            <p:nvPr/>
          </p:nvSpPr>
          <p:spPr>
            <a:xfrm>
              <a:off x="4342681" y="5384902"/>
              <a:ext cx="522649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57200"/>
              <a:r>
                <a:rPr lang="en-GB" sz="1300" b="1" dirty="0" smtClean="0">
                  <a:solidFill>
                    <a:srgbClr val="D9D9D9"/>
                  </a:solidFill>
                  <a:latin typeface="Calibri"/>
                  <a:sym typeface="Wingdings" panose="05000000000000000000" pitchFamily="2" charset="2"/>
                </a:rPr>
                <a:t>2024</a:t>
              </a:r>
              <a:endParaRPr lang="en-GB" sz="1300" b="1" dirty="0">
                <a:solidFill>
                  <a:srgbClr val="D9D9D9"/>
                </a:solidFill>
                <a:latin typeface="Calibri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63453" y="5384902"/>
              <a:ext cx="522649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457200"/>
              <a:r>
                <a:rPr lang="en-GB" sz="1300" b="1" dirty="0" smtClean="0">
                  <a:solidFill>
                    <a:srgbClr val="D9D9D9"/>
                  </a:solidFill>
                  <a:latin typeface="Calibri"/>
                  <a:sym typeface="Wingdings" panose="05000000000000000000" pitchFamily="2" charset="2"/>
                </a:rPr>
                <a:t>2023</a:t>
              </a:r>
              <a:endParaRPr lang="en-GB" sz="1300" b="1" dirty="0">
                <a:solidFill>
                  <a:srgbClr val="D9D9D9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867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A01AC13A-9C3B-493F-8F16-23B6593D76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graphicEl>
                                              <a:dgm id="{DD055256-E95D-4B69-8CF6-5F594DCC55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Sub>
          <a:bldDgm bld="one"/>
        </p:bldSub>
      </p:bldGraphic>
      <p:bldP spid="27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00" indent="-252000"/>
            <a:r>
              <a:rPr lang="en-US" dirty="0" smtClean="0"/>
              <a:t>LIU beam performance with baseline upgrades has been </a:t>
            </a:r>
            <a:r>
              <a:rPr lang="en-US" dirty="0" err="1" smtClean="0"/>
              <a:t>analysed</a:t>
            </a:r>
            <a:r>
              <a:rPr lang="en-US" dirty="0" smtClean="0"/>
              <a:t> leading to the estimation of robust beam parameter sets</a:t>
            </a:r>
          </a:p>
          <a:p>
            <a:pPr marL="489600" lvl="1"/>
            <a:r>
              <a:rPr lang="en-US" dirty="0" smtClean="0"/>
              <a:t>Future operation scenarios are based on </a:t>
            </a:r>
            <a:r>
              <a:rPr lang="en-US" b="1" dirty="0" smtClean="0"/>
              <a:t>simulations and present knowledge of the machines </a:t>
            </a:r>
            <a:r>
              <a:rPr lang="mr-IN" dirty="0" smtClean="0"/>
              <a:t>–</a:t>
            </a:r>
            <a:r>
              <a:rPr lang="en-US" dirty="0" smtClean="0"/>
              <a:t> constant improvement and validation with better simulations and machine studies using already installed hardware</a:t>
            </a:r>
          </a:p>
          <a:p>
            <a:pPr marL="489600" lvl="1"/>
            <a:r>
              <a:rPr lang="en-US" b="1" dirty="0" smtClean="0"/>
              <a:t>LIU beam parameters match </a:t>
            </a:r>
            <a:r>
              <a:rPr lang="en-US" b="1" dirty="0"/>
              <a:t>HL-LHC requests both for protons and </a:t>
            </a:r>
            <a:r>
              <a:rPr lang="en-US" b="1" dirty="0" smtClean="0"/>
              <a:t>ions</a:t>
            </a:r>
          </a:p>
          <a:p>
            <a:pPr marL="489600" lvl="1"/>
            <a:r>
              <a:rPr lang="en-US" dirty="0" smtClean="0"/>
              <a:t>Performance </a:t>
            </a:r>
            <a:r>
              <a:rPr lang="en-US" b="1" dirty="0" smtClean="0"/>
              <a:t>risk items </a:t>
            </a:r>
            <a:r>
              <a:rPr lang="en-US" dirty="0" smtClean="0"/>
              <a:t>have been identified for both protons (intensity limitation in PS, losses in SPS) and ions (slip stacking in SPS) and mitigations are under study</a:t>
            </a:r>
          </a:p>
          <a:p>
            <a:pPr marL="288000"/>
            <a:r>
              <a:rPr lang="en-US" dirty="0"/>
              <a:t>Beam commissioning after LS2 </a:t>
            </a:r>
            <a:r>
              <a:rPr lang="en-US" dirty="0" smtClean="0"/>
              <a:t>will mainly </a:t>
            </a:r>
            <a:r>
              <a:rPr lang="en-US" dirty="0"/>
              <a:t>follow physics requests</a:t>
            </a:r>
          </a:p>
          <a:p>
            <a:pPr marL="489600" lvl="1"/>
            <a:r>
              <a:rPr lang="en-US" b="1" dirty="0"/>
              <a:t>LHC and FT proton beams </a:t>
            </a:r>
            <a:r>
              <a:rPr lang="en-US" dirty="0"/>
              <a:t>re-commissioned to pre-LS2 performance with new hardware in 2020-2021</a:t>
            </a:r>
          </a:p>
          <a:p>
            <a:pPr marL="489600" lvl="1"/>
            <a:r>
              <a:rPr lang="en-US" dirty="0"/>
              <a:t>Ion beams to be commissioned </a:t>
            </a:r>
            <a:r>
              <a:rPr lang="en-US" b="1" dirty="0"/>
              <a:t>to full LIU performance </a:t>
            </a:r>
            <a:r>
              <a:rPr lang="en-US" dirty="0"/>
              <a:t>in 2021</a:t>
            </a:r>
          </a:p>
          <a:p>
            <a:pPr marL="489600" lvl="1"/>
            <a:r>
              <a:rPr lang="en-US" b="1" dirty="0"/>
              <a:t>Gradual </a:t>
            </a:r>
            <a:r>
              <a:rPr lang="en-US" dirty="0"/>
              <a:t>intensity ramp up </a:t>
            </a:r>
            <a:r>
              <a:rPr lang="en-US" dirty="0" smtClean="0"/>
              <a:t>of LHC beams to LIU/HL-LHC values over </a:t>
            </a:r>
            <a:r>
              <a:rPr lang="en-US" dirty="0"/>
              <a:t>Run </a:t>
            </a:r>
            <a:r>
              <a:rPr lang="en-US" dirty="0" smtClean="0"/>
              <a:t>3</a:t>
            </a:r>
            <a:endParaRPr lang="en-US" dirty="0"/>
          </a:p>
          <a:p>
            <a:pPr marL="487350" lvl="1" indent="-285750">
              <a:buFont typeface="Lucida Grande"/>
              <a:buChar char="→"/>
            </a:pPr>
            <a:r>
              <a:rPr lang="en-US" b="1" dirty="0"/>
              <a:t>B</a:t>
            </a:r>
            <a:r>
              <a:rPr lang="en-US" b="1" dirty="0" smtClean="0"/>
              <a:t>eam commissioning working group </a:t>
            </a:r>
            <a:r>
              <a:rPr lang="en-US" dirty="0" smtClean="0"/>
              <a:t>for injectors to prepare, coordinate and oversee post-LS2 return to operation and beam production to LIU specifications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992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010400" y="1"/>
            <a:ext cx="2133600" cy="260648"/>
          </a:xfrm>
          <a:prstGeom prst="rect">
            <a:avLst/>
          </a:prstGeom>
        </p:spPr>
        <p:txBody>
          <a:bodyPr/>
          <a:lstStyle/>
          <a:p>
            <a:fld id="{80312B61-8FBB-43B8-A6DD-B3B75C37806A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90090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SPS losses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00" indent="-25200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969" y="988403"/>
            <a:ext cx="3677684" cy="27444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751" y="976801"/>
            <a:ext cx="3640529" cy="27303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608" y="3655908"/>
            <a:ext cx="3697670" cy="27593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9751" y="5816085"/>
            <a:ext cx="130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Lasheen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32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SPS losses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00" indent="-25200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9751" y="5816085"/>
            <a:ext cx="130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K. Li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482" y="1092857"/>
            <a:ext cx="7560000" cy="4723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7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LIU baseline I </a:t>
            </a:r>
            <a:br>
              <a:rPr lang="en-US" dirty="0" smtClean="0"/>
            </a:br>
            <a:r>
              <a:rPr lang="en-US" dirty="0" smtClean="0">
                <a:solidFill>
                  <a:srgbClr val="083E88"/>
                </a:solidFill>
              </a:rPr>
              <a:t>(</a:t>
            </a:r>
            <a:r>
              <a:rPr lang="en-US" sz="2200" dirty="0" smtClean="0">
                <a:solidFill>
                  <a:srgbClr val="083E88"/>
                </a:solidFill>
              </a:rPr>
              <a:t>main items</a:t>
            </a:r>
            <a:r>
              <a:rPr lang="en-US" sz="2200" dirty="0" smtClean="0">
                <a:solidFill>
                  <a:srgbClr val="083E88"/>
                </a:solidFill>
                <a:sym typeface="Wingdings"/>
              </a:rPr>
              <a:t>)</a:t>
            </a:r>
            <a:endParaRPr lang="en-US" sz="2200" dirty="0">
              <a:solidFill>
                <a:srgbClr val="083E88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421321"/>
            <a:ext cx="8763034" cy="485775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PSB</a:t>
            </a:r>
            <a:endParaRPr lang="en-US" sz="2000" dirty="0"/>
          </a:p>
          <a:p>
            <a:pPr lvl="1"/>
            <a:r>
              <a:rPr lang="en-US" sz="1800" dirty="0" smtClean="0"/>
              <a:t>Connection to Linac4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/>
              <a:t>New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</a:t>
            </a:r>
            <a:r>
              <a:rPr lang="en-US" sz="1800" dirty="0"/>
              <a:t>charge exchange injection at 160 </a:t>
            </a:r>
            <a:r>
              <a:rPr lang="en-US" sz="1800" dirty="0" smtClean="0"/>
              <a:t>MeV </a:t>
            </a:r>
            <a:r>
              <a:rPr lang="en-US" sz="1800" dirty="0"/>
              <a:t>from </a:t>
            </a:r>
            <a:r>
              <a:rPr lang="en-US" sz="1800" dirty="0" smtClean="0"/>
              <a:t>Linac4 to double brightness of LHC beams</a:t>
            </a:r>
            <a:endParaRPr lang="en-US" sz="1800" dirty="0"/>
          </a:p>
          <a:p>
            <a:pPr lvl="1"/>
            <a:r>
              <a:rPr lang="en-US" sz="1800" dirty="0"/>
              <a:t>Acceleration to 2 </a:t>
            </a:r>
            <a:r>
              <a:rPr lang="en-US" sz="1800" dirty="0" err="1"/>
              <a:t>GeV</a:t>
            </a:r>
            <a:r>
              <a:rPr lang="en-US" sz="1800" dirty="0"/>
              <a:t> </a:t>
            </a:r>
          </a:p>
          <a:p>
            <a:pPr lvl="2"/>
            <a:r>
              <a:rPr lang="en-US" sz="1600" dirty="0"/>
              <a:t>New main power </a:t>
            </a:r>
            <a:r>
              <a:rPr lang="en-US" sz="1600" dirty="0" smtClean="0"/>
              <a:t>supply POPS-B</a:t>
            </a:r>
          </a:p>
          <a:p>
            <a:pPr lvl="2"/>
            <a:r>
              <a:rPr lang="en-US" sz="1600" dirty="0" smtClean="0"/>
              <a:t>Replacement of C02-C04-C16 RF systems </a:t>
            </a:r>
            <a:r>
              <a:rPr lang="en-US" sz="1600" dirty="0"/>
              <a:t>by </a:t>
            </a:r>
            <a:r>
              <a:rPr lang="en-US" sz="1600" dirty="0" err="1" smtClean="0"/>
              <a:t>Finemet</a:t>
            </a:r>
            <a:r>
              <a:rPr lang="en-US" sz="1600" dirty="0" smtClean="0"/>
              <a:t> </a:t>
            </a:r>
            <a:r>
              <a:rPr lang="en-US" sz="1600" dirty="0"/>
              <a:t>based RF </a:t>
            </a:r>
            <a:r>
              <a:rPr lang="en-US" sz="1600" dirty="0" smtClean="0"/>
              <a:t>system</a:t>
            </a:r>
            <a:endParaRPr lang="en-US" sz="1600" dirty="0"/>
          </a:p>
          <a:p>
            <a:r>
              <a:rPr lang="en-US" sz="2000" dirty="0" smtClean="0"/>
              <a:t>Linac3 + LEIR</a:t>
            </a:r>
          </a:p>
          <a:p>
            <a:pPr lvl="1"/>
            <a:r>
              <a:rPr lang="en-US" sz="1800" dirty="0" smtClean="0"/>
              <a:t>Source and LEBT improvements to increase current from Linac3 and improve reproducibility</a:t>
            </a:r>
          </a:p>
          <a:p>
            <a:pPr lvl="1"/>
            <a:r>
              <a:rPr lang="en-US" sz="1800" dirty="0" smtClean="0"/>
              <a:t>Intensive studies on LEIR modeling and monitoring to increase transmission</a:t>
            </a:r>
          </a:p>
          <a:p>
            <a:pPr lvl="1"/>
            <a:r>
              <a:rPr lang="en-US" sz="1800" dirty="0"/>
              <a:t>100 </a:t>
            </a:r>
            <a:r>
              <a:rPr lang="en-US" sz="1800" dirty="0" err="1"/>
              <a:t>ms</a:t>
            </a:r>
            <a:r>
              <a:rPr lang="en-US" sz="1800" dirty="0"/>
              <a:t> injection rate into LEIR to accumulate larger </a:t>
            </a:r>
            <a:r>
              <a:rPr lang="en-US" sz="1800" dirty="0" smtClean="0"/>
              <a:t>current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195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SPS momentum aperture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00" indent="-25200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20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9751" y="5816085"/>
            <a:ext cx="130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Kain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14165" y="3411815"/>
            <a:ext cx="2608406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Aperture measurement:</a:t>
            </a:r>
          </a:p>
          <a:p>
            <a:r>
              <a:rPr lang="en-US" dirty="0" smtClean="0"/>
              <a:t> +0.76 % / -0.59 %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5" y="1046039"/>
            <a:ext cx="5756965" cy="442368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023501"/>
              </p:ext>
            </p:extLst>
          </p:nvPr>
        </p:nvGraphicFramePr>
        <p:xfrm>
          <a:off x="4339779" y="5408381"/>
          <a:ext cx="4798116" cy="14413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98044"/>
                <a:gridCol w="2014181"/>
                <a:gridCol w="1885891"/>
              </a:tblGrid>
              <a:tr h="3603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Optics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err="1" smtClean="0"/>
                        <a:t>dp</a:t>
                      </a:r>
                      <a:r>
                        <a:rPr lang="en-US" sz="1500" dirty="0" smtClean="0"/>
                        <a:t>/p [%]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Aperture [</a:t>
                      </a:r>
                      <a:r>
                        <a:rPr lang="en-US" sz="150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sz="1500" dirty="0" smtClean="0"/>
                        <a:t>]</a:t>
                      </a:r>
                      <a:endParaRPr lang="en-US" sz="1500" dirty="0"/>
                    </a:p>
                  </a:txBody>
                  <a:tcPr/>
                </a:tc>
              </a:tr>
              <a:tr h="3603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Q20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+0.76 / -0.59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+4.9 / - 3.8 </a:t>
                      </a:r>
                      <a:endParaRPr lang="en-US" sz="1500" dirty="0" smtClean="0">
                        <a:latin typeface="Symbol" charset="2"/>
                        <a:ea typeface="Symbol" charset="2"/>
                        <a:cs typeface="Symbol" charset="2"/>
                      </a:endParaRPr>
                    </a:p>
                  </a:txBody>
                  <a:tcPr/>
                </a:tc>
              </a:tr>
              <a:tr h="3603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Q22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+0.9</a:t>
                      </a:r>
                      <a:r>
                        <a:rPr lang="en-US" sz="1500" baseline="0" dirty="0" smtClean="0"/>
                        <a:t> / - 0.73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+ 5.8 / - 4.8</a:t>
                      </a:r>
                      <a:endParaRPr lang="en-US" sz="1500" dirty="0"/>
                    </a:p>
                  </a:txBody>
                  <a:tcPr/>
                </a:tc>
              </a:tr>
              <a:tr h="360325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Q26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+1.7</a:t>
                      </a:r>
                      <a:r>
                        <a:rPr lang="en-US" sz="1500" baseline="0" dirty="0" smtClean="0"/>
                        <a:t> / - 1.3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+</a:t>
                      </a:r>
                      <a:r>
                        <a:rPr lang="en-US" sz="1500" baseline="0" dirty="0" smtClean="0"/>
                        <a:t>10.5 / - 8.3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23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Q22 TMCI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252000" indent="-25200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9751" y="5816085"/>
            <a:ext cx="130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Kain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96000"/>
            <a:ext cx="9144000" cy="4988477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612000" y="3456000"/>
            <a:ext cx="3636000" cy="0"/>
          </a:xfrm>
          <a:prstGeom prst="line">
            <a:avLst/>
          </a:prstGeom>
          <a:ln w="25400"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20000" y="900000"/>
            <a:ext cx="3595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Threshold at 2.7 MV around 2.4e11</a:t>
            </a:r>
            <a:endParaRPr lang="en-GB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22151" y="5968485"/>
            <a:ext cx="1308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H. </a:t>
            </a:r>
            <a:r>
              <a:rPr lang="en-US" dirty="0" err="1" smtClean="0"/>
              <a:t>Bartosik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00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err="1" smtClean="0"/>
              <a:t>Emittance</a:t>
            </a:r>
            <a:r>
              <a:rPr lang="en-US" dirty="0" smtClean="0"/>
              <a:t> blow up in PS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22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Text Placeholder 2"/>
          <p:cNvSpPr txBox="1">
            <a:spLocks/>
          </p:cNvSpPr>
          <p:nvPr/>
        </p:nvSpPr>
        <p:spPr>
          <a:xfrm>
            <a:off x="214630" y="1282013"/>
            <a:ext cx="8763034" cy="51462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Challenging LIU baseline</a:t>
            </a:r>
          </a:p>
          <a:p>
            <a:pPr lvl="1"/>
            <a:r>
              <a:rPr lang="en-US" smtClean="0"/>
              <a:t>transfer of bunches with large longitudinal emittance (3.0 eVs)</a:t>
            </a:r>
          </a:p>
          <a:p>
            <a:r>
              <a:rPr lang="en-US" smtClean="0"/>
              <a:t>Observation in 2016: significant blow-up of the horizontal emittance at injection	</a:t>
            </a:r>
          </a:p>
          <a:p>
            <a:pPr lvl="1"/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0340" y="2581998"/>
            <a:ext cx="4338028" cy="326214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98659" y="5270075"/>
            <a:ext cx="1488141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F. </a:t>
            </a:r>
            <a:r>
              <a:rPr lang="en-US" sz="1100" dirty="0" err="1" smtClean="0"/>
              <a:t>Asvesta</a:t>
            </a:r>
            <a:r>
              <a:rPr lang="en-US" sz="1100" dirty="0" smtClean="0"/>
              <a:t>, H. </a:t>
            </a:r>
            <a:r>
              <a:rPr lang="en-US" sz="1100" dirty="0" err="1" smtClean="0"/>
              <a:t>Bartosik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0247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 LIU baseline II </a:t>
            </a:r>
            <a:br>
              <a:rPr lang="en-US" dirty="0" smtClean="0"/>
            </a:br>
            <a:r>
              <a:rPr lang="en-US" dirty="0" smtClean="0">
                <a:solidFill>
                  <a:srgbClr val="083E88"/>
                </a:solidFill>
              </a:rPr>
              <a:t>(</a:t>
            </a:r>
            <a:r>
              <a:rPr lang="en-US" sz="2200" dirty="0" smtClean="0">
                <a:solidFill>
                  <a:srgbClr val="083E88"/>
                </a:solidFill>
              </a:rPr>
              <a:t>main items</a:t>
            </a:r>
            <a:r>
              <a:rPr lang="en-US" sz="2200" dirty="0" smtClean="0">
                <a:solidFill>
                  <a:srgbClr val="083E88"/>
                </a:solidFill>
                <a:sym typeface="Wingdings"/>
              </a:rPr>
              <a:t>)</a:t>
            </a:r>
            <a:endParaRPr lang="en-US" sz="2200" dirty="0">
              <a:solidFill>
                <a:srgbClr val="083E88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3200" y="1228540"/>
            <a:ext cx="8763034" cy="543668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PS</a:t>
            </a:r>
            <a:endParaRPr lang="en-US" sz="2000" dirty="0"/>
          </a:p>
          <a:p>
            <a:pPr lvl="1"/>
            <a:r>
              <a:rPr lang="en-US" sz="1800" dirty="0" smtClean="0"/>
              <a:t>New injection </a:t>
            </a:r>
            <a:r>
              <a:rPr lang="en-US" sz="1800" dirty="0"/>
              <a:t>at 2 </a:t>
            </a:r>
            <a:r>
              <a:rPr lang="en-US" sz="1800" dirty="0" err="1" smtClean="0"/>
              <a:t>GeV</a:t>
            </a:r>
            <a:r>
              <a:rPr lang="en-US" sz="1800" dirty="0" smtClean="0"/>
              <a:t> for protons to mitigate space charge</a:t>
            </a:r>
            <a:endParaRPr lang="en-US" sz="1800" dirty="0"/>
          </a:p>
          <a:p>
            <a:pPr lvl="1"/>
            <a:r>
              <a:rPr lang="en-US" sz="1800" dirty="0" smtClean="0"/>
              <a:t>RF improvements to improve beam quality and increase longitudinal coupled bunch instability threshold</a:t>
            </a:r>
          </a:p>
          <a:p>
            <a:pPr lvl="2"/>
            <a:r>
              <a:rPr lang="en-US" sz="1600" dirty="0" smtClean="0"/>
              <a:t>Impedance reduction of the RF systems</a:t>
            </a:r>
          </a:p>
          <a:p>
            <a:pPr lvl="2"/>
            <a:r>
              <a:rPr lang="en-US" sz="1600" dirty="0" smtClean="0"/>
              <a:t>Installation of new </a:t>
            </a:r>
            <a:r>
              <a:rPr lang="en-US" sz="1600" dirty="0" err="1" smtClean="0"/>
              <a:t>Finemet</a:t>
            </a:r>
            <a:r>
              <a:rPr lang="en-US" sz="1600" dirty="0" smtClean="0"/>
              <a:t> RF system as longitudinal feedback</a:t>
            </a:r>
          </a:p>
          <a:p>
            <a:pPr lvl="1"/>
            <a:r>
              <a:rPr lang="en-US" sz="1800" dirty="0" smtClean="0"/>
              <a:t>Operational deployment of transverse feedback system</a:t>
            </a:r>
          </a:p>
          <a:p>
            <a:r>
              <a:rPr lang="en-US" sz="2000" dirty="0" smtClean="0"/>
              <a:t>SPS</a:t>
            </a:r>
          </a:p>
          <a:p>
            <a:pPr lvl="1"/>
            <a:r>
              <a:rPr lang="en-US" sz="1800" dirty="0" smtClean="0"/>
              <a:t>200 </a:t>
            </a:r>
            <a:r>
              <a:rPr lang="en-US" sz="1800" dirty="0"/>
              <a:t>MHz RF </a:t>
            </a:r>
            <a:r>
              <a:rPr lang="en-US" sz="1800" dirty="0" smtClean="0"/>
              <a:t>system upgrade</a:t>
            </a:r>
          </a:p>
          <a:p>
            <a:pPr lvl="2"/>
            <a:r>
              <a:rPr lang="en-US" sz="1600" dirty="0" smtClean="0"/>
              <a:t>Power upgrade and rearrangement of cavities</a:t>
            </a:r>
          </a:p>
          <a:p>
            <a:pPr lvl="2"/>
            <a:r>
              <a:rPr lang="en-US" sz="1600" dirty="0" smtClean="0"/>
              <a:t>New LLRF including slip stacking capability</a:t>
            </a:r>
            <a:endParaRPr lang="en-US" sz="1600" dirty="0"/>
          </a:p>
          <a:p>
            <a:pPr lvl="1"/>
            <a:r>
              <a:rPr lang="en-US" sz="1800" dirty="0"/>
              <a:t>Electron cloud </a:t>
            </a:r>
            <a:r>
              <a:rPr lang="en-US" sz="1800" dirty="0" smtClean="0"/>
              <a:t>mitigation and impedance reduction to increase intensity reach</a:t>
            </a:r>
          </a:p>
          <a:p>
            <a:pPr lvl="2"/>
            <a:r>
              <a:rPr lang="en-US" sz="1600" dirty="0" smtClean="0"/>
              <a:t>a-C coating of QFs </a:t>
            </a:r>
            <a:r>
              <a:rPr lang="en-US" sz="1600" dirty="0"/>
              <a:t>+</a:t>
            </a:r>
            <a:r>
              <a:rPr lang="en-US" sz="1600" dirty="0" smtClean="0"/>
              <a:t> one full arc</a:t>
            </a:r>
          </a:p>
          <a:p>
            <a:pPr lvl="2"/>
            <a:r>
              <a:rPr lang="en-US" sz="1600" dirty="0"/>
              <a:t>QF-type flange </a:t>
            </a:r>
            <a:r>
              <a:rPr lang="en-US" sz="1600" dirty="0" smtClean="0"/>
              <a:t>shielding and HOM </a:t>
            </a:r>
            <a:r>
              <a:rPr lang="en-US" sz="1600" dirty="0"/>
              <a:t>damping in 200 MHz </a:t>
            </a:r>
            <a:r>
              <a:rPr lang="en-US" sz="1600" dirty="0" smtClean="0"/>
              <a:t>cavities</a:t>
            </a:r>
            <a:endParaRPr lang="en-US" sz="1600" dirty="0"/>
          </a:p>
          <a:p>
            <a:pPr lvl="1"/>
            <a:r>
              <a:rPr lang="en-US" sz="1800" dirty="0" smtClean="0"/>
              <a:t>New beam dump system in LSS5 and new design of </a:t>
            </a:r>
            <a:r>
              <a:rPr lang="en-US" sz="1800" dirty="0"/>
              <a:t>protection </a:t>
            </a:r>
            <a:r>
              <a:rPr lang="en-US" sz="1800" dirty="0" smtClean="0"/>
              <a:t>devices to comply with the target HL-LHC beam parameter values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0850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rformance_standard25ns_Linac4_2GeV_SPSRF_PSBtweak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2" y="1207747"/>
            <a:ext cx="5265000" cy="48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 for protons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110430" y="1143000"/>
            <a:ext cx="3855803" cy="5334979"/>
          </a:xfrm>
        </p:spPr>
        <p:txBody>
          <a:bodyPr>
            <a:normAutofit/>
          </a:bodyPr>
          <a:lstStyle/>
          <a:p>
            <a:r>
              <a:rPr lang="en-US" b="0" dirty="0"/>
              <a:t>Beam loss and </a:t>
            </a:r>
            <a:r>
              <a:rPr lang="en-US" b="0" dirty="0" err="1"/>
              <a:t>emittance</a:t>
            </a:r>
            <a:r>
              <a:rPr lang="en-US" b="0" dirty="0"/>
              <a:t> blow up </a:t>
            </a:r>
            <a:r>
              <a:rPr lang="en-US" b="0" dirty="0" smtClean="0"/>
              <a:t>budgets</a:t>
            </a:r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PSB </a:t>
            </a:r>
            <a:r>
              <a:rPr lang="en-US" dirty="0">
                <a:solidFill>
                  <a:srgbClr val="3366FF"/>
                </a:solidFill>
              </a:rPr>
              <a:t>brightness </a:t>
            </a:r>
            <a:r>
              <a:rPr lang="en-US" b="0" dirty="0"/>
              <a:t>+ </a:t>
            </a:r>
            <a:r>
              <a:rPr lang="en-US" dirty="0">
                <a:solidFill>
                  <a:srgbClr val="FF0000"/>
                </a:solidFill>
              </a:rPr>
              <a:t>intensity limitations in PS and SPS </a:t>
            </a:r>
            <a:r>
              <a:rPr lang="en-US" b="0" dirty="0" smtClean="0"/>
              <a:t>inferred from </a:t>
            </a:r>
            <a:r>
              <a:rPr lang="en-US" b="0" dirty="0"/>
              <a:t>simulations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Space charge limitation curves in PS and SPS </a:t>
            </a:r>
            <a:r>
              <a:rPr lang="en-US" b="0" dirty="0" smtClean="0"/>
              <a:t>based on assumed tune </a:t>
            </a:r>
            <a:r>
              <a:rPr lang="en-US" b="0" dirty="0"/>
              <a:t>spreads </a:t>
            </a:r>
            <a:r>
              <a:rPr lang="en-US" b="0" dirty="0" smtClean="0"/>
              <a:t>and </a:t>
            </a:r>
            <a:r>
              <a:rPr lang="en-US" b="0" dirty="0" err="1" smtClean="0"/>
              <a:t>optimised</a:t>
            </a:r>
            <a:r>
              <a:rPr lang="en-US" b="0" dirty="0" smtClean="0"/>
              <a:t> beam parameters at transfers</a:t>
            </a:r>
            <a:endParaRPr lang="en-US" b="0" dirty="0"/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04748" y="2414242"/>
            <a:ext cx="11310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FD9409"/>
                </a:solidFill>
              </a:rPr>
              <a:t>HL-LHC </a:t>
            </a:r>
          </a:p>
          <a:p>
            <a:r>
              <a:rPr lang="en-US" sz="1700" b="1" dirty="0" smtClean="0">
                <a:solidFill>
                  <a:srgbClr val="FD9409"/>
                </a:solidFill>
              </a:rPr>
              <a:t>request</a:t>
            </a:r>
            <a:endParaRPr lang="en-US" sz="1700" b="1" dirty="0">
              <a:solidFill>
                <a:srgbClr val="FD9409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550697"/>
              </p:ext>
            </p:extLst>
          </p:nvPr>
        </p:nvGraphicFramePr>
        <p:xfrm>
          <a:off x="5482765" y="1909294"/>
          <a:ext cx="29569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budget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losses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blow-up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896455"/>
              </p:ext>
            </p:extLst>
          </p:nvPr>
        </p:nvGraphicFramePr>
        <p:xfrm>
          <a:off x="5482765" y="5475726"/>
          <a:ext cx="295693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600" dirty="0" smtClean="0"/>
                        <a:t>Q</a:t>
                      </a:r>
                      <a:r>
                        <a:rPr lang="en-US" sz="1600" baseline="-25000" dirty="0" smtClean="0"/>
                        <a:t>V, max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V="1">
            <a:off x="782959" y="2051159"/>
            <a:ext cx="4037500" cy="3486650"/>
          </a:xfrm>
          <a:prstGeom prst="line">
            <a:avLst/>
          </a:prstGeom>
          <a:ln w="38100" cmpd="sng"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00073" y="1711249"/>
            <a:ext cx="38487" cy="3851998"/>
          </a:xfrm>
          <a:prstGeom prst="line">
            <a:avLst/>
          </a:prstGeom>
          <a:ln w="38100" cmpd="sng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Freeform 28"/>
          <p:cNvSpPr/>
          <p:nvPr/>
        </p:nvSpPr>
        <p:spPr>
          <a:xfrm>
            <a:off x="788323" y="2056540"/>
            <a:ext cx="4011269" cy="3495943"/>
          </a:xfrm>
          <a:custGeom>
            <a:avLst/>
            <a:gdLst>
              <a:gd name="connsiteX0" fmla="*/ 0 w 4152390"/>
              <a:gd name="connsiteY0" fmla="*/ 3281852 h 3281852"/>
              <a:gd name="connsiteX1" fmla="*/ 335330 w 4152390"/>
              <a:gd name="connsiteY1" fmla="*/ 3217642 h 3281852"/>
              <a:gd name="connsiteX2" fmla="*/ 570775 w 4152390"/>
              <a:gd name="connsiteY2" fmla="*/ 3110625 h 3281852"/>
              <a:gd name="connsiteX3" fmla="*/ 1212897 w 4152390"/>
              <a:gd name="connsiteY3" fmla="*/ 2682558 h 3281852"/>
              <a:gd name="connsiteX4" fmla="*/ 2318775 w 4152390"/>
              <a:gd name="connsiteY4" fmla="*/ 1740809 h 3281852"/>
              <a:gd name="connsiteX5" fmla="*/ 3203476 w 4152390"/>
              <a:gd name="connsiteY5" fmla="*/ 906077 h 3281852"/>
              <a:gd name="connsiteX6" fmla="*/ 4152390 w 4152390"/>
              <a:gd name="connsiteY6" fmla="*/ 0 h 3281852"/>
              <a:gd name="connsiteX0" fmla="*/ 0 w 4152390"/>
              <a:gd name="connsiteY0" fmla="*/ 3281852 h 3281852"/>
              <a:gd name="connsiteX1" fmla="*/ 335330 w 4152390"/>
              <a:gd name="connsiteY1" fmla="*/ 3217642 h 3281852"/>
              <a:gd name="connsiteX2" fmla="*/ 570775 w 4152390"/>
              <a:gd name="connsiteY2" fmla="*/ 3110625 h 3281852"/>
              <a:gd name="connsiteX3" fmla="*/ 1212897 w 4152390"/>
              <a:gd name="connsiteY3" fmla="*/ 2682558 h 3281852"/>
              <a:gd name="connsiteX4" fmla="*/ 2280287 w 4152390"/>
              <a:gd name="connsiteY4" fmla="*/ 1599705 h 3281852"/>
              <a:gd name="connsiteX5" fmla="*/ 3203476 w 4152390"/>
              <a:gd name="connsiteY5" fmla="*/ 906077 h 3281852"/>
              <a:gd name="connsiteX6" fmla="*/ 4152390 w 4152390"/>
              <a:gd name="connsiteY6" fmla="*/ 0 h 3281852"/>
              <a:gd name="connsiteX0" fmla="*/ 0 w 4152390"/>
              <a:gd name="connsiteY0" fmla="*/ 3281852 h 3281852"/>
              <a:gd name="connsiteX1" fmla="*/ 335330 w 4152390"/>
              <a:gd name="connsiteY1" fmla="*/ 3217642 h 3281852"/>
              <a:gd name="connsiteX2" fmla="*/ 570775 w 4152390"/>
              <a:gd name="connsiteY2" fmla="*/ 3110625 h 3281852"/>
              <a:gd name="connsiteX3" fmla="*/ 1212897 w 4152390"/>
              <a:gd name="connsiteY3" fmla="*/ 2682558 h 3281852"/>
              <a:gd name="connsiteX4" fmla="*/ 2280287 w 4152390"/>
              <a:gd name="connsiteY4" fmla="*/ 1599705 h 3281852"/>
              <a:gd name="connsiteX5" fmla="*/ 3190647 w 4152390"/>
              <a:gd name="connsiteY5" fmla="*/ 713662 h 3281852"/>
              <a:gd name="connsiteX6" fmla="*/ 4152390 w 4152390"/>
              <a:gd name="connsiteY6" fmla="*/ 0 h 3281852"/>
              <a:gd name="connsiteX0" fmla="*/ 0 w 4011269"/>
              <a:gd name="connsiteY0" fmla="*/ 3422957 h 3422957"/>
              <a:gd name="connsiteX1" fmla="*/ 335330 w 4011269"/>
              <a:gd name="connsiteY1" fmla="*/ 3358747 h 3422957"/>
              <a:gd name="connsiteX2" fmla="*/ 570775 w 4011269"/>
              <a:gd name="connsiteY2" fmla="*/ 3251730 h 3422957"/>
              <a:gd name="connsiteX3" fmla="*/ 1212897 w 4011269"/>
              <a:gd name="connsiteY3" fmla="*/ 2823663 h 3422957"/>
              <a:gd name="connsiteX4" fmla="*/ 2280287 w 4011269"/>
              <a:gd name="connsiteY4" fmla="*/ 1740810 h 3422957"/>
              <a:gd name="connsiteX5" fmla="*/ 3190647 w 4011269"/>
              <a:gd name="connsiteY5" fmla="*/ 854767 h 3422957"/>
              <a:gd name="connsiteX6" fmla="*/ 4011269 w 4011269"/>
              <a:gd name="connsiteY6" fmla="*/ 0 h 3422957"/>
              <a:gd name="connsiteX0" fmla="*/ 0 w 4011269"/>
              <a:gd name="connsiteY0" fmla="*/ 3422957 h 3422957"/>
              <a:gd name="connsiteX1" fmla="*/ 335330 w 4011269"/>
              <a:gd name="connsiteY1" fmla="*/ 3358747 h 3422957"/>
              <a:gd name="connsiteX2" fmla="*/ 570775 w 4011269"/>
              <a:gd name="connsiteY2" fmla="*/ 3251730 h 3422957"/>
              <a:gd name="connsiteX3" fmla="*/ 1315530 w 4011269"/>
              <a:gd name="connsiteY3" fmla="*/ 2695386 h 3422957"/>
              <a:gd name="connsiteX4" fmla="*/ 2280287 w 4011269"/>
              <a:gd name="connsiteY4" fmla="*/ 1740810 h 3422957"/>
              <a:gd name="connsiteX5" fmla="*/ 3190647 w 4011269"/>
              <a:gd name="connsiteY5" fmla="*/ 854767 h 3422957"/>
              <a:gd name="connsiteX6" fmla="*/ 4011269 w 4011269"/>
              <a:gd name="connsiteY6" fmla="*/ 0 h 3422957"/>
              <a:gd name="connsiteX0" fmla="*/ 0 w 4011269"/>
              <a:gd name="connsiteY0" fmla="*/ 3422957 h 3422957"/>
              <a:gd name="connsiteX1" fmla="*/ 335330 w 4011269"/>
              <a:gd name="connsiteY1" fmla="*/ 3358747 h 3422957"/>
              <a:gd name="connsiteX2" fmla="*/ 570775 w 4011269"/>
              <a:gd name="connsiteY2" fmla="*/ 3251730 h 3422957"/>
              <a:gd name="connsiteX3" fmla="*/ 1289871 w 4011269"/>
              <a:gd name="connsiteY3" fmla="*/ 2682558 h 3422957"/>
              <a:gd name="connsiteX4" fmla="*/ 2280287 w 4011269"/>
              <a:gd name="connsiteY4" fmla="*/ 1740810 h 3422957"/>
              <a:gd name="connsiteX5" fmla="*/ 3190647 w 4011269"/>
              <a:gd name="connsiteY5" fmla="*/ 854767 h 3422957"/>
              <a:gd name="connsiteX6" fmla="*/ 4011269 w 4011269"/>
              <a:gd name="connsiteY6" fmla="*/ 0 h 3422957"/>
              <a:gd name="connsiteX0" fmla="*/ 0 w 4011269"/>
              <a:gd name="connsiteY0" fmla="*/ 3422957 h 3422957"/>
              <a:gd name="connsiteX1" fmla="*/ 335330 w 4011269"/>
              <a:gd name="connsiteY1" fmla="*/ 3358747 h 3422957"/>
              <a:gd name="connsiteX2" fmla="*/ 622092 w 4011269"/>
              <a:gd name="connsiteY2" fmla="*/ 3200420 h 3422957"/>
              <a:gd name="connsiteX3" fmla="*/ 1289871 w 4011269"/>
              <a:gd name="connsiteY3" fmla="*/ 2682558 h 3422957"/>
              <a:gd name="connsiteX4" fmla="*/ 2280287 w 4011269"/>
              <a:gd name="connsiteY4" fmla="*/ 1740810 h 3422957"/>
              <a:gd name="connsiteX5" fmla="*/ 3190647 w 4011269"/>
              <a:gd name="connsiteY5" fmla="*/ 854767 h 3422957"/>
              <a:gd name="connsiteX6" fmla="*/ 4011269 w 4011269"/>
              <a:gd name="connsiteY6" fmla="*/ 0 h 3422957"/>
              <a:gd name="connsiteX0" fmla="*/ 0 w 4011269"/>
              <a:gd name="connsiteY0" fmla="*/ 3495943 h 3495943"/>
              <a:gd name="connsiteX1" fmla="*/ 335330 w 4011269"/>
              <a:gd name="connsiteY1" fmla="*/ 3431733 h 3495943"/>
              <a:gd name="connsiteX2" fmla="*/ 622092 w 4011269"/>
              <a:gd name="connsiteY2" fmla="*/ 3273406 h 3495943"/>
              <a:gd name="connsiteX3" fmla="*/ 1289871 w 4011269"/>
              <a:gd name="connsiteY3" fmla="*/ 2755544 h 3495943"/>
              <a:gd name="connsiteX4" fmla="*/ 2280287 w 4011269"/>
              <a:gd name="connsiteY4" fmla="*/ 1813796 h 3495943"/>
              <a:gd name="connsiteX5" fmla="*/ 3190647 w 4011269"/>
              <a:gd name="connsiteY5" fmla="*/ 927753 h 3495943"/>
              <a:gd name="connsiteX6" fmla="*/ 4011269 w 4011269"/>
              <a:gd name="connsiteY6" fmla="*/ 0 h 3495943"/>
              <a:gd name="connsiteX0" fmla="*/ 0 w 4011269"/>
              <a:gd name="connsiteY0" fmla="*/ 3495943 h 3495943"/>
              <a:gd name="connsiteX1" fmla="*/ 335330 w 4011269"/>
              <a:gd name="connsiteY1" fmla="*/ 3431733 h 3495943"/>
              <a:gd name="connsiteX2" fmla="*/ 622092 w 4011269"/>
              <a:gd name="connsiteY2" fmla="*/ 3273406 h 3495943"/>
              <a:gd name="connsiteX3" fmla="*/ 1289871 w 4011269"/>
              <a:gd name="connsiteY3" fmla="*/ 2755544 h 3495943"/>
              <a:gd name="connsiteX4" fmla="*/ 2280287 w 4011269"/>
              <a:gd name="connsiteY4" fmla="*/ 1813796 h 3495943"/>
              <a:gd name="connsiteX5" fmla="*/ 3117656 w 4011269"/>
              <a:gd name="connsiteY5" fmla="*/ 964247 h 3495943"/>
              <a:gd name="connsiteX6" fmla="*/ 4011269 w 4011269"/>
              <a:gd name="connsiteY6" fmla="*/ 0 h 3495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11269" h="3495943">
                <a:moveTo>
                  <a:pt x="0" y="3495943"/>
                </a:moveTo>
                <a:cubicBezTo>
                  <a:pt x="120100" y="3478107"/>
                  <a:pt x="231648" y="3468823"/>
                  <a:pt x="335330" y="3431733"/>
                </a:cubicBezTo>
                <a:cubicBezTo>
                  <a:pt x="439012" y="3394644"/>
                  <a:pt x="463002" y="3386104"/>
                  <a:pt x="622092" y="3273406"/>
                </a:cubicBezTo>
                <a:cubicBezTo>
                  <a:pt x="781182" y="3160708"/>
                  <a:pt x="1013505" y="2998812"/>
                  <a:pt x="1289871" y="2755544"/>
                </a:cubicBezTo>
                <a:cubicBezTo>
                  <a:pt x="1566237" y="2512276"/>
                  <a:pt x="1975656" y="2112345"/>
                  <a:pt x="2280287" y="1813796"/>
                </a:cubicBezTo>
                <a:cubicBezTo>
                  <a:pt x="2584918" y="1515247"/>
                  <a:pt x="2814203" y="1259595"/>
                  <a:pt x="3117656" y="964247"/>
                </a:cubicBezTo>
                <a:lnTo>
                  <a:pt x="4011269" y="0"/>
                </a:lnTo>
              </a:path>
            </a:pathLst>
          </a:custGeom>
          <a:ln w="38100" cmpd="sng"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reeform 29"/>
          <p:cNvSpPr/>
          <p:nvPr/>
        </p:nvSpPr>
        <p:spPr>
          <a:xfrm>
            <a:off x="766919" y="2715551"/>
            <a:ext cx="4064027" cy="2853076"/>
          </a:xfrm>
          <a:custGeom>
            <a:avLst/>
            <a:gdLst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70890 w 4166661"/>
              <a:gd name="connsiteY2" fmla="*/ 2561271 h 2682557"/>
              <a:gd name="connsiteX3" fmla="*/ 934645 w 4166661"/>
              <a:gd name="connsiteY3" fmla="*/ 2318700 h 2682557"/>
              <a:gd name="connsiteX4" fmla="*/ 1455478 w 4166661"/>
              <a:gd name="connsiteY4" fmla="*/ 2026187 h 2682557"/>
              <a:gd name="connsiteX5" fmla="*/ 2382988 w 4166661"/>
              <a:gd name="connsiteY5" fmla="*/ 1348413 h 2682557"/>
              <a:gd name="connsiteX6" fmla="*/ 4166661 w 4166661"/>
              <a:gd name="connsiteY6" fmla="*/ 0 h 2682557"/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06678 w 4166661"/>
              <a:gd name="connsiteY2" fmla="*/ 2596944 h 2682557"/>
              <a:gd name="connsiteX3" fmla="*/ 934645 w 4166661"/>
              <a:gd name="connsiteY3" fmla="*/ 2318700 h 2682557"/>
              <a:gd name="connsiteX4" fmla="*/ 1455478 w 4166661"/>
              <a:gd name="connsiteY4" fmla="*/ 2026187 h 2682557"/>
              <a:gd name="connsiteX5" fmla="*/ 2382988 w 4166661"/>
              <a:gd name="connsiteY5" fmla="*/ 1348413 h 2682557"/>
              <a:gd name="connsiteX6" fmla="*/ 4166661 w 4166661"/>
              <a:gd name="connsiteY6" fmla="*/ 0 h 2682557"/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06678 w 4166661"/>
              <a:gd name="connsiteY2" fmla="*/ 2596944 h 2682557"/>
              <a:gd name="connsiteX3" fmla="*/ 770547 w 4166661"/>
              <a:gd name="connsiteY3" fmla="*/ 2411448 h 2682557"/>
              <a:gd name="connsiteX4" fmla="*/ 1455478 w 4166661"/>
              <a:gd name="connsiteY4" fmla="*/ 2026187 h 2682557"/>
              <a:gd name="connsiteX5" fmla="*/ 2382988 w 4166661"/>
              <a:gd name="connsiteY5" fmla="*/ 1348413 h 2682557"/>
              <a:gd name="connsiteX6" fmla="*/ 4166661 w 4166661"/>
              <a:gd name="connsiteY6" fmla="*/ 0 h 2682557"/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06678 w 4166661"/>
              <a:gd name="connsiteY2" fmla="*/ 2596944 h 2682557"/>
              <a:gd name="connsiteX3" fmla="*/ 670661 w 4166661"/>
              <a:gd name="connsiteY3" fmla="*/ 2468524 h 2682557"/>
              <a:gd name="connsiteX4" fmla="*/ 1455478 w 4166661"/>
              <a:gd name="connsiteY4" fmla="*/ 2026187 h 2682557"/>
              <a:gd name="connsiteX5" fmla="*/ 2382988 w 4166661"/>
              <a:gd name="connsiteY5" fmla="*/ 1348413 h 2682557"/>
              <a:gd name="connsiteX6" fmla="*/ 4166661 w 4166661"/>
              <a:gd name="connsiteY6" fmla="*/ 0 h 2682557"/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06678 w 4166661"/>
              <a:gd name="connsiteY2" fmla="*/ 2596944 h 2682557"/>
              <a:gd name="connsiteX3" fmla="*/ 670661 w 4166661"/>
              <a:gd name="connsiteY3" fmla="*/ 2468524 h 2682557"/>
              <a:gd name="connsiteX4" fmla="*/ 1298515 w 4166661"/>
              <a:gd name="connsiteY4" fmla="*/ 2118935 h 2682557"/>
              <a:gd name="connsiteX5" fmla="*/ 2382988 w 4166661"/>
              <a:gd name="connsiteY5" fmla="*/ 1348413 h 2682557"/>
              <a:gd name="connsiteX6" fmla="*/ 4166661 w 4166661"/>
              <a:gd name="connsiteY6" fmla="*/ 0 h 2682557"/>
              <a:gd name="connsiteX0" fmla="*/ 0 w 4166661"/>
              <a:gd name="connsiteY0" fmla="*/ 2682557 h 2682557"/>
              <a:gd name="connsiteX1" fmla="*/ 206907 w 4166661"/>
              <a:gd name="connsiteY1" fmla="*/ 2661154 h 2682557"/>
              <a:gd name="connsiteX2" fmla="*/ 406678 w 4166661"/>
              <a:gd name="connsiteY2" fmla="*/ 2596944 h 2682557"/>
              <a:gd name="connsiteX3" fmla="*/ 670661 w 4166661"/>
              <a:gd name="connsiteY3" fmla="*/ 2468524 h 2682557"/>
              <a:gd name="connsiteX4" fmla="*/ 1298515 w 4166661"/>
              <a:gd name="connsiteY4" fmla="*/ 2118935 h 2682557"/>
              <a:gd name="connsiteX5" fmla="*/ 2357330 w 4166661"/>
              <a:gd name="connsiteY5" fmla="*/ 1220136 h 2682557"/>
              <a:gd name="connsiteX6" fmla="*/ 4166661 w 4166661"/>
              <a:gd name="connsiteY6" fmla="*/ 0 h 2682557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298515 w 4064027"/>
              <a:gd name="connsiteY4" fmla="*/ 2311350 h 2874972"/>
              <a:gd name="connsiteX5" fmla="*/ 2357330 w 4064027"/>
              <a:gd name="connsiteY5" fmla="*/ 1412551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413978 w 4064027"/>
              <a:gd name="connsiteY4" fmla="*/ 2221557 h 2874972"/>
              <a:gd name="connsiteX5" fmla="*/ 2357330 w 4064027"/>
              <a:gd name="connsiteY5" fmla="*/ 1412551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413978 w 4064027"/>
              <a:gd name="connsiteY4" fmla="*/ 2221557 h 2874972"/>
              <a:gd name="connsiteX5" fmla="*/ 2524109 w 4064027"/>
              <a:gd name="connsiteY5" fmla="*/ 1258619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413978 w 4064027"/>
              <a:gd name="connsiteY4" fmla="*/ 2221557 h 2874972"/>
              <a:gd name="connsiteX5" fmla="*/ 2524109 w 4064027"/>
              <a:gd name="connsiteY5" fmla="*/ 1258619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413978 w 4064027"/>
              <a:gd name="connsiteY4" fmla="*/ 2221557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670661 w 4064027"/>
              <a:gd name="connsiteY3" fmla="*/ 2660939 h 2874972"/>
              <a:gd name="connsiteX4" fmla="*/ 1413978 w 4064027"/>
              <a:gd name="connsiteY4" fmla="*/ 2221557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786123 w 4064027"/>
              <a:gd name="connsiteY3" fmla="*/ 2609628 h 2874972"/>
              <a:gd name="connsiteX4" fmla="*/ 1413978 w 4064027"/>
              <a:gd name="connsiteY4" fmla="*/ 2221557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888310 w 4064027"/>
              <a:gd name="connsiteY3" fmla="*/ 2485551 h 2874972"/>
              <a:gd name="connsiteX4" fmla="*/ 1413978 w 4064027"/>
              <a:gd name="connsiteY4" fmla="*/ 2221557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888310 w 4064027"/>
              <a:gd name="connsiteY3" fmla="*/ 2485551 h 2874972"/>
              <a:gd name="connsiteX4" fmla="*/ 1494269 w 4064027"/>
              <a:gd name="connsiteY4" fmla="*/ 2097480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888310 w 4064027"/>
              <a:gd name="connsiteY3" fmla="*/ 2485551 h 2874972"/>
              <a:gd name="connsiteX4" fmla="*/ 1494269 w 4064027"/>
              <a:gd name="connsiteY4" fmla="*/ 2097480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888310 w 4064027"/>
              <a:gd name="connsiteY3" fmla="*/ 2485551 h 2874972"/>
              <a:gd name="connsiteX4" fmla="*/ 1662149 w 4064027"/>
              <a:gd name="connsiteY4" fmla="*/ 1980702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662149 w 4064027"/>
              <a:gd name="connsiteY4" fmla="*/ 1980702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778935 w 4064027"/>
              <a:gd name="connsiteY4" fmla="*/ 1915015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771636 w 4064027"/>
              <a:gd name="connsiteY4" fmla="*/ 1885821 h 2874972"/>
              <a:gd name="connsiteX5" fmla="*/ 2524109 w 4064027"/>
              <a:gd name="connsiteY5" fmla="*/ 1284274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771636 w 4064027"/>
              <a:gd name="connsiteY4" fmla="*/ 1885821 h 2874972"/>
              <a:gd name="connsiteX5" fmla="*/ 2618998 w 4064027"/>
              <a:gd name="connsiteY5" fmla="*/ 1225885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771636 w 4064027"/>
              <a:gd name="connsiteY4" fmla="*/ 1885821 h 2874972"/>
              <a:gd name="connsiteX5" fmla="*/ 2618998 w 4064027"/>
              <a:gd name="connsiteY5" fmla="*/ 1225885 h 2874972"/>
              <a:gd name="connsiteX6" fmla="*/ 4064027 w 4064027"/>
              <a:gd name="connsiteY6" fmla="*/ 0 h 2874972"/>
              <a:gd name="connsiteX0" fmla="*/ 0 w 4064027"/>
              <a:gd name="connsiteY0" fmla="*/ 2874972 h 2874972"/>
              <a:gd name="connsiteX1" fmla="*/ 206907 w 4064027"/>
              <a:gd name="connsiteY1" fmla="*/ 2853569 h 2874972"/>
              <a:gd name="connsiteX2" fmla="*/ 406678 w 4064027"/>
              <a:gd name="connsiteY2" fmla="*/ 2789359 h 2874972"/>
              <a:gd name="connsiteX3" fmla="*/ 917507 w 4064027"/>
              <a:gd name="connsiteY3" fmla="*/ 2500148 h 2874972"/>
              <a:gd name="connsiteX4" fmla="*/ 1771636 w 4064027"/>
              <a:gd name="connsiteY4" fmla="*/ 1885821 h 2874972"/>
              <a:gd name="connsiteX5" fmla="*/ 2618998 w 4064027"/>
              <a:gd name="connsiteY5" fmla="*/ 1225885 h 2874972"/>
              <a:gd name="connsiteX6" fmla="*/ 4064027 w 4064027"/>
              <a:gd name="connsiteY6" fmla="*/ 0 h 2874972"/>
              <a:gd name="connsiteX0" fmla="*/ 0 w 4064027"/>
              <a:gd name="connsiteY0" fmla="*/ 2853076 h 2853076"/>
              <a:gd name="connsiteX1" fmla="*/ 206907 w 4064027"/>
              <a:gd name="connsiteY1" fmla="*/ 2831673 h 2853076"/>
              <a:gd name="connsiteX2" fmla="*/ 406678 w 4064027"/>
              <a:gd name="connsiteY2" fmla="*/ 2767463 h 2853076"/>
              <a:gd name="connsiteX3" fmla="*/ 917507 w 4064027"/>
              <a:gd name="connsiteY3" fmla="*/ 2478252 h 2853076"/>
              <a:gd name="connsiteX4" fmla="*/ 1771636 w 4064027"/>
              <a:gd name="connsiteY4" fmla="*/ 1863925 h 2853076"/>
              <a:gd name="connsiteX5" fmla="*/ 2618998 w 4064027"/>
              <a:gd name="connsiteY5" fmla="*/ 1203989 h 2853076"/>
              <a:gd name="connsiteX6" fmla="*/ 4064027 w 4064027"/>
              <a:gd name="connsiteY6" fmla="*/ 0 h 2853076"/>
              <a:gd name="connsiteX0" fmla="*/ 0 w 4064027"/>
              <a:gd name="connsiteY0" fmla="*/ 2853076 h 2853076"/>
              <a:gd name="connsiteX1" fmla="*/ 206907 w 4064027"/>
              <a:gd name="connsiteY1" fmla="*/ 2831673 h 2853076"/>
              <a:gd name="connsiteX2" fmla="*/ 406678 w 4064027"/>
              <a:gd name="connsiteY2" fmla="*/ 2767463 h 2853076"/>
              <a:gd name="connsiteX3" fmla="*/ 917507 w 4064027"/>
              <a:gd name="connsiteY3" fmla="*/ 2478252 h 2853076"/>
              <a:gd name="connsiteX4" fmla="*/ 1771636 w 4064027"/>
              <a:gd name="connsiteY4" fmla="*/ 1863925 h 2853076"/>
              <a:gd name="connsiteX5" fmla="*/ 2618998 w 4064027"/>
              <a:gd name="connsiteY5" fmla="*/ 1203989 h 2853076"/>
              <a:gd name="connsiteX6" fmla="*/ 4064027 w 4064027"/>
              <a:gd name="connsiteY6" fmla="*/ 0 h 2853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64027" h="2853076">
                <a:moveTo>
                  <a:pt x="0" y="2853076"/>
                </a:moveTo>
                <a:cubicBezTo>
                  <a:pt x="64212" y="2852481"/>
                  <a:pt x="139127" y="2845942"/>
                  <a:pt x="206907" y="2831673"/>
                </a:cubicBezTo>
                <a:cubicBezTo>
                  <a:pt x="274687" y="2817404"/>
                  <a:pt x="288245" y="2826367"/>
                  <a:pt x="406678" y="2767463"/>
                </a:cubicBezTo>
                <a:cubicBezTo>
                  <a:pt x="525111" y="2708559"/>
                  <a:pt x="690014" y="2628842"/>
                  <a:pt x="917507" y="2478252"/>
                </a:cubicBezTo>
                <a:cubicBezTo>
                  <a:pt x="1145000" y="2327662"/>
                  <a:pt x="1488054" y="2076302"/>
                  <a:pt x="1771636" y="1863925"/>
                </a:cubicBezTo>
                <a:cubicBezTo>
                  <a:pt x="2055218" y="1651548"/>
                  <a:pt x="2111778" y="1630572"/>
                  <a:pt x="2618998" y="1203989"/>
                </a:cubicBezTo>
                <a:cubicBezTo>
                  <a:pt x="3120911" y="808590"/>
                  <a:pt x="3454871" y="507861"/>
                  <a:pt x="4064027" y="0"/>
                </a:cubicBezTo>
              </a:path>
            </a:pathLst>
          </a:custGeom>
          <a:ln w="38100" cmpd="sng">
            <a:solidFill>
              <a:srgbClr val="3366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054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9" grpId="0" animBg="1"/>
      <p:bldP spid="3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erformance_standard25ns_Linac4_2GeV_SPSRF_PSBtweak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32" y="1207747"/>
            <a:ext cx="5265000" cy="48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LIU performance reach for protons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110430" y="1143000"/>
            <a:ext cx="3855803" cy="5334979"/>
          </a:xfrm>
        </p:spPr>
        <p:txBody>
          <a:bodyPr>
            <a:normAutofit/>
          </a:bodyPr>
          <a:lstStyle/>
          <a:p>
            <a:r>
              <a:rPr lang="en-US" b="0" dirty="0"/>
              <a:t>Beam loss and </a:t>
            </a:r>
            <a:r>
              <a:rPr lang="en-US" b="0" dirty="0" err="1"/>
              <a:t>emittance</a:t>
            </a:r>
            <a:r>
              <a:rPr lang="en-US" b="0" dirty="0"/>
              <a:t> blow up </a:t>
            </a:r>
            <a:r>
              <a:rPr lang="en-US" b="0" dirty="0" smtClean="0"/>
              <a:t>budgets</a:t>
            </a:r>
          </a:p>
          <a:p>
            <a:endParaRPr lang="en-US" b="0" dirty="0"/>
          </a:p>
          <a:p>
            <a:endParaRPr lang="en-US" b="0" dirty="0" smtClean="0"/>
          </a:p>
          <a:p>
            <a:endParaRPr lang="en-US" b="0" dirty="0" smtClean="0"/>
          </a:p>
          <a:p>
            <a:r>
              <a:rPr lang="en-US" dirty="0" smtClean="0">
                <a:solidFill>
                  <a:srgbClr val="3366FF"/>
                </a:solidFill>
              </a:rPr>
              <a:t>PSB </a:t>
            </a:r>
            <a:r>
              <a:rPr lang="en-US" dirty="0">
                <a:solidFill>
                  <a:srgbClr val="3366FF"/>
                </a:solidFill>
              </a:rPr>
              <a:t>brightness </a:t>
            </a:r>
            <a:r>
              <a:rPr lang="en-US" b="0" dirty="0"/>
              <a:t>+ </a:t>
            </a:r>
            <a:r>
              <a:rPr lang="en-US" dirty="0">
                <a:solidFill>
                  <a:srgbClr val="FF0000"/>
                </a:solidFill>
              </a:rPr>
              <a:t>intensity limitations in PS and SPS </a:t>
            </a:r>
            <a:r>
              <a:rPr lang="en-US" b="0" dirty="0" smtClean="0"/>
              <a:t>inferred from </a:t>
            </a:r>
            <a:r>
              <a:rPr lang="en-US" b="0" dirty="0"/>
              <a:t>simulations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Space charge limitation curves in PS and SPS </a:t>
            </a:r>
            <a:r>
              <a:rPr lang="en-US" b="0" dirty="0" smtClean="0"/>
              <a:t>based on assumed tune </a:t>
            </a:r>
            <a:r>
              <a:rPr lang="en-US" b="0" dirty="0"/>
              <a:t>spreads </a:t>
            </a:r>
            <a:r>
              <a:rPr lang="en-US" b="0" dirty="0" smtClean="0"/>
              <a:t>and </a:t>
            </a:r>
            <a:r>
              <a:rPr lang="en-US" b="0" dirty="0" err="1" smtClean="0"/>
              <a:t>optimised</a:t>
            </a:r>
            <a:r>
              <a:rPr lang="en-US" b="0" dirty="0" smtClean="0"/>
              <a:t> beam parameters at transfers</a:t>
            </a:r>
            <a:endParaRPr lang="en-US" b="0" dirty="0"/>
          </a:p>
          <a:p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004748" y="2414242"/>
            <a:ext cx="113109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FD9409"/>
                </a:solidFill>
              </a:rPr>
              <a:t>HL-LHC </a:t>
            </a:r>
          </a:p>
          <a:p>
            <a:r>
              <a:rPr lang="en-US" sz="1700" b="1" dirty="0" smtClean="0">
                <a:solidFill>
                  <a:srgbClr val="FD9409"/>
                </a:solidFill>
              </a:rPr>
              <a:t>request</a:t>
            </a:r>
            <a:endParaRPr lang="en-US" sz="1700" b="1" dirty="0">
              <a:solidFill>
                <a:srgbClr val="FD9409"/>
              </a:solidFill>
            </a:endParaRPr>
          </a:p>
        </p:txBody>
      </p:sp>
      <p:graphicFrame>
        <p:nvGraphicFramePr>
          <p:cNvPr id="23" name="Tab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332820"/>
              </p:ext>
            </p:extLst>
          </p:nvPr>
        </p:nvGraphicFramePr>
        <p:xfrm>
          <a:off x="5482765" y="1909294"/>
          <a:ext cx="2956936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budget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losses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blow-up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10%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8299329"/>
              </p:ext>
            </p:extLst>
          </p:nvPr>
        </p:nvGraphicFramePr>
        <p:xfrm>
          <a:off x="5482765" y="5475726"/>
          <a:ext cx="295693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2438"/>
                <a:gridCol w="1013721"/>
                <a:gridCol w="83077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SPS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600" dirty="0" smtClean="0"/>
                        <a:t>Q</a:t>
                      </a:r>
                      <a:r>
                        <a:rPr lang="en-US" sz="1600" baseline="-25000" dirty="0" smtClean="0"/>
                        <a:t>V, max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0.31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0.21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519511" y="2494850"/>
            <a:ext cx="6209933" cy="3418712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86807"/>
              </p:ext>
            </p:extLst>
          </p:nvPr>
        </p:nvGraphicFramePr>
        <p:xfrm>
          <a:off x="2728061" y="4698056"/>
          <a:ext cx="3683602" cy="1023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3476"/>
                <a:gridCol w="1379307"/>
                <a:gridCol w="101081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latin typeface="Lucida Calligraphy" panose="03010101010101010101" pitchFamily="66" charset="0"/>
                        </a:rPr>
                        <a:t>N </a:t>
                      </a:r>
                    </a:p>
                    <a:p>
                      <a:pPr algn="ctr"/>
                      <a:r>
                        <a:rPr lang="en-GB" sz="1800" dirty="0" smtClean="0">
                          <a:latin typeface="+mn-lt"/>
                        </a:rPr>
                        <a:t>(x 10</a:t>
                      </a:r>
                      <a:r>
                        <a:rPr lang="en-GB" sz="1800" strike="noStrike" baseline="30000" dirty="0" smtClean="0">
                          <a:effectLst/>
                          <a:latin typeface="+mn-lt"/>
                        </a:rPr>
                        <a:t>11</a:t>
                      </a:r>
                      <a:r>
                        <a:rPr lang="en-GB" sz="1800" strike="noStrike" baseline="0" dirty="0" smtClean="0">
                          <a:effectLst/>
                          <a:latin typeface="+mn-lt"/>
                        </a:rPr>
                        <a:t> p/b)</a:t>
                      </a:r>
                      <a:endParaRPr lang="en-US" sz="1800" b="0" strike="sngStrike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Symbol" panose="05050102010706020507" pitchFamily="18" charset="2"/>
                        </a:rPr>
                        <a:t>e </a:t>
                      </a:r>
                      <a:r>
                        <a:rPr lang="en-US" sz="1800" dirty="0" smtClean="0">
                          <a:latin typeface="+mn-lt"/>
                        </a:rPr>
                        <a:t>(</a:t>
                      </a:r>
                      <a:r>
                        <a:rPr lang="en-US" sz="18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800" dirty="0" smtClean="0">
                          <a:latin typeface="+mn-lt"/>
                        </a:rPr>
                        <a:t>m)</a:t>
                      </a:r>
                      <a:endParaRPr lang="en-US" sz="1800" b="0" dirty="0">
                        <a:latin typeface="+mn-lt"/>
                      </a:endParaRPr>
                    </a:p>
                  </a:txBody>
                  <a:tcPr marL="84406" marR="84406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LIU/HL-LHC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rgbClr val="008000"/>
                          </a:solidFill>
                        </a:rPr>
                        <a:t>2.3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 marL="84406" marR="844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2.1</a:t>
                      </a:r>
                    </a:p>
                  </a:txBody>
                  <a:tcPr marL="84406" marR="84406" anchor="ctr"/>
                </a:tc>
              </a:tr>
            </a:tbl>
          </a:graphicData>
        </a:graphic>
      </p:graphicFrame>
      <p:pic>
        <p:nvPicPr>
          <p:cNvPr id="31" name="Picture 30" descr="Screen Shot 2017-10-18 at 21.12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864" y="3472213"/>
            <a:ext cx="5394533" cy="7388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71156" y="2663802"/>
            <a:ext cx="5116249" cy="67710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ffectLst>
            <a:outerShdw blurRad="50800" dist="1270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900" b="1" dirty="0" smtClean="0">
                <a:solidFill>
                  <a:srgbClr val="FF0000"/>
                </a:solidFill>
              </a:rPr>
              <a:t>Details of beam parameters at injection in all machines can be found in this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45074" y="4374084"/>
            <a:ext cx="1845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SPS extraction: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623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Where we are standing (protons)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Intensity limitation: experience from high intensity run 2017</a:t>
            </a:r>
          </a:p>
          <a:p>
            <a:pPr lvl="1"/>
            <a:r>
              <a:rPr lang="en-US" b="1" dirty="0" smtClean="0"/>
              <a:t>2e11 p/b injected into SPS </a:t>
            </a:r>
            <a:r>
              <a:rPr lang="en-US" dirty="0" smtClean="0"/>
              <a:t>in trains of 48 and 72 bunches (BCMS and standard) and kept along a long energy plateau at 26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3056" t="4993" r="3051" b="2982"/>
          <a:stretch/>
        </p:blipFill>
        <p:spPr>
          <a:xfrm>
            <a:off x="1732957" y="2244921"/>
            <a:ext cx="5420843" cy="393485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3452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S_transmis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04" y="3129992"/>
            <a:ext cx="4512950" cy="32759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Where we are standing (protons)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Intensity limitation: experience from high intensity run 2017</a:t>
            </a:r>
          </a:p>
          <a:p>
            <a:pPr lvl="1"/>
            <a:r>
              <a:rPr lang="en-US" b="1" dirty="0" smtClean="0"/>
              <a:t>2e11 p/b injected into SPS </a:t>
            </a:r>
            <a:r>
              <a:rPr lang="en-US" dirty="0" smtClean="0"/>
              <a:t>in trains of 48 and 72 bunches (BCMS and standard) and kept along a long energy plateau at 26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</a:p>
          <a:p>
            <a:pPr lvl="1"/>
            <a:r>
              <a:rPr lang="en-US" dirty="0" smtClean="0"/>
              <a:t>Some encouraging observations:</a:t>
            </a:r>
          </a:p>
          <a:p>
            <a:pPr lvl="2"/>
            <a:r>
              <a:rPr lang="en-US" dirty="0" smtClean="0"/>
              <a:t>Excellent beam quality from PS up to this intensity</a:t>
            </a:r>
          </a:p>
          <a:p>
            <a:pPr lvl="2"/>
            <a:r>
              <a:rPr lang="en-US" dirty="0" smtClean="0"/>
              <a:t>No important e-cloud signs in SPS, coupled bunch instability observed in 2015 not an issue</a:t>
            </a:r>
          </a:p>
          <a:p>
            <a:pPr lvl="2"/>
            <a:r>
              <a:rPr lang="en-US" dirty="0" smtClean="0"/>
              <a:t>SPS losses at 26 </a:t>
            </a:r>
            <a:r>
              <a:rPr lang="en-US" dirty="0" err="1" smtClean="0"/>
              <a:t>GeV</a:t>
            </a:r>
            <a:r>
              <a:rPr lang="en-US" dirty="0" smtClean="0"/>
              <a:t>/c increase with intensity, but also with transverse </a:t>
            </a:r>
            <a:r>
              <a:rPr lang="en-US" dirty="0" err="1" smtClean="0"/>
              <a:t>emittance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10549" y="4680420"/>
            <a:ext cx="2339951" cy="52322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Measured transmission (%) along SPS flat bottom</a:t>
            </a:r>
            <a:endParaRPr lang="en-US" sz="1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892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Where we are standing (protons)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Intensity limitation: experience from high intensity run 2017</a:t>
            </a:r>
          </a:p>
          <a:p>
            <a:pPr lvl="1"/>
            <a:r>
              <a:rPr lang="en-US" b="1" dirty="0" smtClean="0"/>
              <a:t>2e11 p/b injected into SPS </a:t>
            </a:r>
            <a:r>
              <a:rPr lang="en-US" dirty="0" smtClean="0"/>
              <a:t>in trains of 48 and 72 bunches (BCMS and standard) and kept along a long energy plateau at 26 </a:t>
            </a:r>
            <a:r>
              <a:rPr lang="en-US" dirty="0" err="1" smtClean="0"/>
              <a:t>GeV</a:t>
            </a:r>
            <a:r>
              <a:rPr lang="en-US" dirty="0" smtClean="0"/>
              <a:t>/c</a:t>
            </a:r>
          </a:p>
          <a:p>
            <a:pPr lvl="1"/>
            <a:r>
              <a:rPr lang="en-US" dirty="0" smtClean="0"/>
              <a:t>Some encouraging observations:</a:t>
            </a:r>
          </a:p>
          <a:p>
            <a:pPr lvl="2"/>
            <a:r>
              <a:rPr lang="en-US" dirty="0" smtClean="0"/>
              <a:t>Excellent beam quality from PS up to this intensity</a:t>
            </a:r>
          </a:p>
          <a:p>
            <a:pPr lvl="2"/>
            <a:r>
              <a:rPr lang="en-US" dirty="0" smtClean="0"/>
              <a:t>No important e-cloud signs in SPS, coupled bunch instability observed in 2015 not an issue</a:t>
            </a:r>
          </a:p>
          <a:p>
            <a:pPr lvl="2"/>
            <a:r>
              <a:rPr lang="en-US" dirty="0" smtClean="0"/>
              <a:t>SPS losses </a:t>
            </a:r>
            <a:r>
              <a:rPr lang="en-US" dirty="0"/>
              <a:t>at 26 </a:t>
            </a:r>
            <a:r>
              <a:rPr lang="en-US" dirty="0" err="1"/>
              <a:t>GeV</a:t>
            </a:r>
            <a:r>
              <a:rPr lang="en-US" dirty="0"/>
              <a:t>/c </a:t>
            </a:r>
            <a:r>
              <a:rPr lang="en-US" dirty="0" smtClean="0"/>
              <a:t>increase with intensity, but also with transverse </a:t>
            </a:r>
            <a:r>
              <a:rPr lang="en-US" dirty="0" err="1" smtClean="0"/>
              <a:t>emittance</a:t>
            </a:r>
            <a:endParaRPr lang="en-US" dirty="0" smtClean="0"/>
          </a:p>
          <a:p>
            <a:pPr lvl="1"/>
            <a:r>
              <a:rPr lang="en-US" dirty="0" smtClean="0"/>
              <a:t>Still quite some work to do:</a:t>
            </a:r>
          </a:p>
          <a:p>
            <a:pPr lvl="2"/>
            <a:r>
              <a:rPr lang="en-US" dirty="0" smtClean="0"/>
              <a:t>Even with </a:t>
            </a:r>
            <a:r>
              <a:rPr lang="en-US" dirty="0"/>
              <a:t>fully deployed longitudinal feedback, PS cannot provide higher </a:t>
            </a:r>
            <a:r>
              <a:rPr lang="en-US" dirty="0" smtClean="0"/>
              <a:t>intensity</a:t>
            </a:r>
          </a:p>
          <a:p>
            <a:pPr lvl="2"/>
            <a:r>
              <a:rPr lang="en-US" dirty="0" smtClean="0"/>
              <a:t>Transverse single bunch </a:t>
            </a:r>
            <a:r>
              <a:rPr lang="en-US" dirty="0"/>
              <a:t>and longitudinal </a:t>
            </a:r>
            <a:r>
              <a:rPr lang="en-US" dirty="0" smtClean="0"/>
              <a:t>instabilities in </a:t>
            </a:r>
            <a:r>
              <a:rPr lang="en-US" dirty="0" smtClean="0"/>
              <a:t>SPS</a:t>
            </a: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2" b="48280"/>
          <a:stretch/>
        </p:blipFill>
        <p:spPr>
          <a:xfrm>
            <a:off x="0" y="5548159"/>
            <a:ext cx="4859107" cy="1152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3" b="47822"/>
          <a:stretch/>
        </p:blipFill>
        <p:spPr>
          <a:xfrm>
            <a:off x="11340" y="4354646"/>
            <a:ext cx="4860712" cy="11640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56" t="14281" r="41479" b="34139"/>
          <a:stretch/>
        </p:blipFill>
        <p:spPr>
          <a:xfrm>
            <a:off x="4821137" y="3989192"/>
            <a:ext cx="3490818" cy="2760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7699" y="4082481"/>
            <a:ext cx="3731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Measured horizontal intra-bunch oscillations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333853" y="5075286"/>
            <a:ext cx="105556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00" dirty="0"/>
              <a:t>ξ</a:t>
            </a:r>
            <a:r>
              <a:rPr lang="en-US" sz="1300" baseline="-25000" dirty="0"/>
              <a:t>H</a:t>
            </a:r>
            <a:r>
              <a:rPr lang="de-DE" sz="1300" dirty="0"/>
              <a:t> ~</a:t>
            </a:r>
            <a:r>
              <a:rPr lang="en-US" sz="1300" dirty="0"/>
              <a:t> 0.1 – 0.2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33853" y="6270883"/>
            <a:ext cx="1055564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300" dirty="0"/>
              <a:t>ξ</a:t>
            </a:r>
            <a:r>
              <a:rPr lang="en-US" sz="1300" baseline="-25000" dirty="0"/>
              <a:t>H</a:t>
            </a:r>
            <a:r>
              <a:rPr lang="de-DE" sz="1300" dirty="0"/>
              <a:t> ~</a:t>
            </a:r>
            <a:r>
              <a:rPr lang="en-US" sz="1300" dirty="0"/>
              <a:t> </a:t>
            </a:r>
            <a:r>
              <a:rPr lang="en-US" sz="1300" dirty="0" smtClean="0"/>
              <a:t>0.3 </a:t>
            </a:r>
            <a:r>
              <a:rPr lang="en-US" sz="1300" dirty="0"/>
              <a:t>– </a:t>
            </a:r>
            <a:r>
              <a:rPr lang="en-US" sz="1300" dirty="0" smtClean="0"/>
              <a:t>0.5 </a:t>
            </a:r>
            <a:endParaRPr lang="en-US" sz="1300" dirty="0"/>
          </a:p>
        </p:txBody>
      </p:sp>
      <p:sp>
        <p:nvSpPr>
          <p:cNvPr id="11" name="TextBox 10"/>
          <p:cNvSpPr txBox="1"/>
          <p:nvPr/>
        </p:nvSpPr>
        <p:spPr>
          <a:xfrm>
            <a:off x="5894874" y="5390689"/>
            <a:ext cx="2088232" cy="40011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300" dirty="0" smtClean="0"/>
              <a:t>Bunch lengthening seen after injection of second batch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771875" y="3885317"/>
            <a:ext cx="22679" cy="298056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192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1058" y="376238"/>
            <a:ext cx="8142942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Where we are standing (protons)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Brightness limitation: experience from 2017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 up </a:t>
            </a:r>
            <a:r>
              <a:rPr lang="en-US" b="1" dirty="0" smtClean="0"/>
              <a:t>at PSB-PS transfer </a:t>
            </a:r>
            <a:r>
              <a:rPr lang="en-US" dirty="0" smtClean="0"/>
              <a:t>intensively under study</a:t>
            </a:r>
          </a:p>
          <a:p>
            <a:pPr lvl="2"/>
            <a:r>
              <a:rPr lang="en-US" dirty="0" smtClean="0"/>
              <a:t>Observed also on operational beams</a:t>
            </a:r>
          </a:p>
          <a:p>
            <a:pPr lvl="2"/>
            <a:r>
              <a:rPr lang="en-US" dirty="0" smtClean="0"/>
              <a:t>No benefit observed when transferring large longitudinal </a:t>
            </a:r>
            <a:r>
              <a:rPr lang="en-US" dirty="0" err="1" smtClean="0"/>
              <a:t>emittances</a:t>
            </a:r>
            <a:endParaRPr lang="en-US" dirty="0" smtClean="0"/>
          </a:p>
          <a:p>
            <a:pPr lvl="2"/>
            <a:r>
              <a:rPr lang="en-US" dirty="0" smtClean="0"/>
              <a:t>Many potential contributors (mismatch, injection scheme, space charge, accuracy of measurements)</a:t>
            </a:r>
          </a:p>
          <a:p>
            <a:pPr lvl="1"/>
            <a:r>
              <a:rPr lang="en-US" dirty="0" err="1" smtClean="0"/>
              <a:t>Emittance</a:t>
            </a:r>
            <a:r>
              <a:rPr lang="en-US" dirty="0" smtClean="0"/>
              <a:t> blow up </a:t>
            </a:r>
            <a:r>
              <a:rPr lang="en-US" b="1" dirty="0" smtClean="0"/>
              <a:t>in the SPS</a:t>
            </a:r>
          </a:p>
          <a:p>
            <a:pPr lvl="2"/>
            <a:r>
              <a:rPr lang="en-US" dirty="0" smtClean="0"/>
              <a:t>Increasing with increasing intensity in the vertical plane</a:t>
            </a:r>
          </a:p>
          <a:p>
            <a:pPr lvl="2"/>
            <a:r>
              <a:rPr lang="en-US" dirty="0" smtClean="0"/>
              <a:t>Mechanism to be understood</a:t>
            </a:r>
            <a:endParaRPr lang="en-US" dirty="0"/>
          </a:p>
        </p:txBody>
      </p:sp>
      <p:pic>
        <p:nvPicPr>
          <p:cNvPr id="4" name="Picture 3" descr="vertical_emit_vs_intensity_9Oct20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8175" y="3407804"/>
            <a:ext cx="4026197" cy="2664000"/>
          </a:xfrm>
          <a:prstGeom prst="rect">
            <a:avLst/>
          </a:prstGeom>
        </p:spPr>
      </p:pic>
      <p:pic>
        <p:nvPicPr>
          <p:cNvPr id="5" name="Picture 4" descr="horizontal_emit_vs_intensity_9Oct20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977" y="3407804"/>
            <a:ext cx="4026198" cy="2664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Giovanni Rumolo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7652" y="3989453"/>
            <a:ext cx="846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 plane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091636" y="3989453"/>
            <a:ext cx="8467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V</a:t>
            </a:r>
            <a:r>
              <a:rPr lang="en-US" sz="1400" dirty="0" smtClean="0"/>
              <a:t> plane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9050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8252</TotalTime>
  <Words>1762</Words>
  <Application>Microsoft Macintosh PowerPoint</Application>
  <PresentationFormat>On-screen Show (4:3)</PresentationFormat>
  <Paragraphs>290</Paragraphs>
  <Slides>22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1_Office Theme</vt:lpstr>
      <vt:lpstr>LIU_PowerPoint_Template</vt:lpstr>
      <vt:lpstr>Update on the HiLumi/LIU parameters and performance ramp up after LS2</vt:lpstr>
      <vt:lpstr>Present LIU baseline I  (main items)</vt:lpstr>
      <vt:lpstr>Present LIU baseline II  (main items)</vt:lpstr>
      <vt:lpstr>LIU performance reach for protons</vt:lpstr>
      <vt:lpstr>LIU performance reach for protons</vt:lpstr>
      <vt:lpstr>Where we are standing (protons)</vt:lpstr>
      <vt:lpstr>Where we are standing (protons)</vt:lpstr>
      <vt:lpstr>Where we are standing (protons)</vt:lpstr>
      <vt:lpstr>Where we are standing (protons)</vt:lpstr>
      <vt:lpstr>LIU performance reach for Pb ions</vt:lpstr>
      <vt:lpstr>LIU performance reach for Pb ions</vt:lpstr>
      <vt:lpstr>LIU performance reach for Pb ions</vt:lpstr>
      <vt:lpstr>LIU timeline and milestones</vt:lpstr>
      <vt:lpstr>Post-LS2 beam commissioning</vt:lpstr>
      <vt:lpstr>Post-LS2 beam commissioning</vt:lpstr>
      <vt:lpstr>Conclusions</vt:lpstr>
      <vt:lpstr>PowerPoint Presentation</vt:lpstr>
      <vt:lpstr>SPS losses</vt:lpstr>
      <vt:lpstr>SPS losses</vt:lpstr>
      <vt:lpstr>SPS momentum aperture</vt:lpstr>
      <vt:lpstr>Q22 TMCI</vt:lpstr>
      <vt:lpstr>Emittance blow up in 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Rumolo</dc:creator>
  <cp:lastModifiedBy>Giovanni Rumolo</cp:lastModifiedBy>
  <cp:revision>164</cp:revision>
  <dcterms:created xsi:type="dcterms:W3CDTF">2016-01-20T08:24:32Z</dcterms:created>
  <dcterms:modified xsi:type="dcterms:W3CDTF">2017-11-12T16:15:57Z</dcterms:modified>
</cp:coreProperties>
</file>