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63" r:id="rId2"/>
    <p:sldId id="371" r:id="rId3"/>
    <p:sldId id="375" r:id="rId4"/>
    <p:sldId id="405" r:id="rId5"/>
    <p:sldId id="406" r:id="rId6"/>
    <p:sldId id="407" r:id="rId7"/>
    <p:sldId id="419" r:id="rId8"/>
    <p:sldId id="408" r:id="rId9"/>
    <p:sldId id="411" r:id="rId10"/>
    <p:sldId id="409" r:id="rId11"/>
    <p:sldId id="445" r:id="rId12"/>
    <p:sldId id="346" r:id="rId13"/>
    <p:sldId id="347" r:id="rId14"/>
    <p:sldId id="348" r:id="rId15"/>
    <p:sldId id="345" r:id="rId16"/>
    <p:sldId id="349" r:id="rId17"/>
    <p:sldId id="350" r:id="rId18"/>
    <p:sldId id="447" r:id="rId19"/>
    <p:sldId id="420" r:id="rId20"/>
    <p:sldId id="424" r:id="rId21"/>
    <p:sldId id="426" r:id="rId22"/>
    <p:sldId id="427" r:id="rId23"/>
    <p:sldId id="433" r:id="rId24"/>
    <p:sldId id="448" r:id="rId25"/>
    <p:sldId id="449" r:id="rId26"/>
    <p:sldId id="441" r:id="rId27"/>
    <p:sldId id="443" r:id="rId28"/>
    <p:sldId id="446" r:id="rId29"/>
    <p:sldId id="304" r:id="rId30"/>
  </p:sldIdLst>
  <p:sldSz cx="9144000" cy="6858000" type="screen4x3"/>
  <p:notesSz cx="6669088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94" autoAdjust="0"/>
    <p:restoredTop sz="90192" autoAdjust="0"/>
  </p:normalViewPr>
  <p:slideViewPr>
    <p:cSldViewPr snapToObjects="1" showGuides="1">
      <p:cViewPr varScale="1">
        <p:scale>
          <a:sx n="132" d="100"/>
          <a:sy n="132" d="100"/>
        </p:scale>
        <p:origin x="126" y="16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239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512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7676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7922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2021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5128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70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512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709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19713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654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656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70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512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2nd MCBXFB Steering Committee - Jesús A. García Matos - 21st April 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1" name="10 Grupo"/>
          <p:cNvGrpSpPr>
            <a:grpSpLocks noChangeAspect="1"/>
          </p:cNvGrpSpPr>
          <p:nvPr userDrawn="1"/>
        </p:nvGrpSpPr>
        <p:grpSpPr>
          <a:xfrm>
            <a:off x="115818" y="6066275"/>
            <a:ext cx="1431845" cy="666780"/>
            <a:chOff x="9602510" y="1982045"/>
            <a:chExt cx="4919316" cy="2876553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9" y="6356350"/>
            <a:ext cx="6092371" cy="360000"/>
          </a:xfrm>
        </p:spPr>
        <p:txBody>
          <a:bodyPr/>
          <a:lstStyle/>
          <a:p>
            <a:r>
              <a:rPr lang="en-GB" dirty="0" smtClean="0"/>
              <a:t>MCBXFB Steering Committee - Jesús A. </a:t>
            </a:r>
            <a:r>
              <a:rPr lang="en-GB" dirty="0" err="1" smtClean="0"/>
              <a:t>García</a:t>
            </a:r>
            <a:r>
              <a:rPr lang="en-GB" dirty="0" smtClean="0"/>
              <a:t> Matos - 21st April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grpSp>
        <p:nvGrpSpPr>
          <p:cNvPr id="9" name="8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9" y="6356350"/>
            <a:ext cx="6092371" cy="360000"/>
          </a:xfrm>
        </p:spPr>
        <p:txBody>
          <a:bodyPr/>
          <a:lstStyle/>
          <a:p>
            <a:r>
              <a:rPr lang="en-GB" noProof="0" dirty="0" smtClean="0"/>
              <a:t>2nd MCBXFB Steering Committee - Jesús A. García Matos - 21st April 2016</a:t>
            </a:r>
            <a:endParaRPr lang="en-GB" noProof="0" dirty="0"/>
          </a:p>
        </p:txBody>
      </p:sp>
      <p:grpSp>
        <p:nvGrpSpPr>
          <p:cNvPr id="12" name="11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9" y="6356350"/>
            <a:ext cx="6092371" cy="360000"/>
          </a:xfrm>
        </p:spPr>
        <p:txBody>
          <a:bodyPr/>
          <a:lstStyle/>
          <a:p>
            <a:r>
              <a:rPr lang="en-GB" noProof="0" dirty="0" smtClean="0"/>
              <a:t>2nd MCBXFB Steering Committee - Jesús A. García Matos - 21st April 2016</a:t>
            </a:r>
            <a:endParaRPr lang="en-GB" noProof="0" dirty="0"/>
          </a:p>
        </p:txBody>
      </p:sp>
      <p:grpSp>
        <p:nvGrpSpPr>
          <p:cNvPr id="8" name="7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9" y="6356350"/>
            <a:ext cx="6092371" cy="360000"/>
          </a:xfrm>
        </p:spPr>
        <p:txBody>
          <a:bodyPr/>
          <a:lstStyle/>
          <a:p>
            <a:r>
              <a:rPr lang="en-GB" noProof="0" dirty="0" smtClean="0"/>
              <a:t>2nd MCBXFB Steering Committee - Jesús A. García Matos - 21st April 2016</a:t>
            </a:r>
            <a:endParaRPr lang="en-GB" noProof="0" dirty="0"/>
          </a:p>
        </p:txBody>
      </p:sp>
      <p:grpSp>
        <p:nvGrpSpPr>
          <p:cNvPr id="7" name="6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9" y="6356350"/>
            <a:ext cx="6092371" cy="360000"/>
          </a:xfrm>
        </p:spPr>
        <p:txBody>
          <a:bodyPr/>
          <a:lstStyle/>
          <a:p>
            <a:r>
              <a:rPr lang="en-GB" noProof="0" dirty="0" smtClean="0"/>
              <a:t>2nd MCBXFB Steering Committee - Jesús A. García Matos - 21st April 2016</a:t>
            </a:r>
            <a:endParaRPr lang="en-GB" noProof="0" dirty="0"/>
          </a:p>
        </p:txBody>
      </p:sp>
      <p:grpSp>
        <p:nvGrpSpPr>
          <p:cNvPr id="10" name="9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dirty="0" smtClean="0"/>
              <a:t>2nd MCBXFB Steering Committee - Jesús A. García Matos - 21st April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10" name="9 Grupo"/>
          <p:cNvGrpSpPr>
            <a:grpSpLocks noChangeAspect="1"/>
          </p:cNvGrpSpPr>
          <p:nvPr userDrawn="1"/>
        </p:nvGrpSpPr>
        <p:grpSpPr>
          <a:xfrm>
            <a:off x="144282" y="6066275"/>
            <a:ext cx="1140290" cy="666780"/>
            <a:chOff x="9602510" y="1982045"/>
            <a:chExt cx="4919316" cy="287655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MCBXFB Steering Committee - Jesús A. </a:t>
            </a:r>
            <a:r>
              <a:rPr lang="en-GB" dirty="0" err="1" smtClean="0"/>
              <a:t>García</a:t>
            </a:r>
            <a:r>
              <a:rPr lang="en-GB" dirty="0" smtClean="0"/>
              <a:t> Matos - 21st April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4" Type="http://schemas.openxmlformats.org/officeDocument/2006/relationships/image" Target="../media/image6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2819400"/>
            <a:ext cx="8280920" cy="1800000"/>
          </a:xfrm>
        </p:spPr>
        <p:txBody>
          <a:bodyPr/>
          <a:lstStyle/>
          <a:p>
            <a:pPr algn="ctr"/>
            <a:r>
              <a:rPr lang="en-GB" sz="4000" dirty="0" smtClean="0"/>
              <a:t>Status of </a:t>
            </a:r>
            <a:r>
              <a:rPr lang="en-GB" sz="4000" dirty="0"/>
              <a:t>the </a:t>
            </a:r>
            <a:r>
              <a:rPr lang="en-GB" sz="4000" dirty="0" smtClean="0"/>
              <a:t>short nested </a:t>
            </a:r>
            <a:r>
              <a:rPr lang="en-GB" sz="4000" dirty="0"/>
              <a:t>orbit </a:t>
            </a:r>
            <a:r>
              <a:rPr lang="en-GB" sz="4000" dirty="0" smtClean="0"/>
              <a:t>corrector MCBXFB prototype</a:t>
            </a:r>
            <a:endParaRPr lang="en-GB" sz="4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80000" cy="990600"/>
          </a:xfrm>
        </p:spPr>
        <p:txBody>
          <a:bodyPr>
            <a:noAutofit/>
          </a:bodyPr>
          <a:lstStyle/>
          <a:p>
            <a:r>
              <a:rPr lang="en-GB" sz="1600" dirty="0" smtClean="0"/>
              <a:t>Pablo </a:t>
            </a:r>
            <a:r>
              <a:rPr lang="en-GB" sz="1600" dirty="0" err="1"/>
              <a:t>Abramian</a:t>
            </a:r>
            <a:r>
              <a:rPr lang="en-GB" sz="1600" dirty="0"/>
              <a:t>, </a:t>
            </a:r>
            <a:r>
              <a:rPr lang="en-GB" sz="1600" dirty="0" err="1"/>
              <a:t>Jesús</a:t>
            </a:r>
            <a:r>
              <a:rPr lang="en-GB" sz="1600" dirty="0"/>
              <a:t> Calero, </a:t>
            </a:r>
            <a:r>
              <a:rPr lang="en-GB" sz="1600" dirty="0" err="1"/>
              <a:t>Jesús</a:t>
            </a:r>
            <a:r>
              <a:rPr lang="en-GB" sz="1600" dirty="0"/>
              <a:t> Ángel García-Matos, Pablo Gómez, Jose Luis </a:t>
            </a:r>
            <a:r>
              <a:rPr lang="en-GB" sz="1600" dirty="0" smtClean="0"/>
              <a:t>Gutiérrez</a:t>
            </a:r>
            <a:r>
              <a:rPr lang="en-GB" sz="1600" dirty="0"/>
              <a:t>, Luis García-</a:t>
            </a:r>
            <a:r>
              <a:rPr lang="en-GB" sz="1600" dirty="0" err="1"/>
              <a:t>Tabarés</a:t>
            </a:r>
            <a:r>
              <a:rPr lang="en-GB" sz="1600" dirty="0"/>
              <a:t>, Daniel López, </a:t>
            </a:r>
            <a:r>
              <a:rPr lang="en-GB" sz="1600" dirty="0" smtClean="0"/>
              <a:t>Luis Miguel Martínez, Javier Munilla </a:t>
            </a:r>
            <a:r>
              <a:rPr lang="en-GB" sz="1600" dirty="0"/>
              <a:t>and </a:t>
            </a:r>
            <a:r>
              <a:rPr lang="en-GB" sz="1600" b="1" dirty="0"/>
              <a:t>Fernando Toral </a:t>
            </a:r>
            <a:r>
              <a:rPr lang="en-GB" sz="1600" dirty="0"/>
              <a:t>(CIEMAT</a:t>
            </a:r>
            <a:r>
              <a:rPr lang="en-GB" sz="1600" dirty="0" smtClean="0"/>
              <a:t>)</a:t>
            </a:r>
            <a:endParaRPr lang="en-GB" sz="1600" dirty="0"/>
          </a:p>
          <a:p>
            <a:r>
              <a:rPr lang="en-GB" sz="1600" dirty="0"/>
              <a:t>Nicolas Bourcey, </a:t>
            </a:r>
            <a:r>
              <a:rPr lang="en-GB" sz="1600" dirty="0" smtClean="0"/>
              <a:t>Susana </a:t>
            </a:r>
            <a:r>
              <a:rPr lang="en-GB" sz="1600" dirty="0"/>
              <a:t>Izquierdo Bermudez, Juan Carlos </a:t>
            </a:r>
            <a:r>
              <a:rPr lang="en-GB" sz="1600" dirty="0" smtClean="0"/>
              <a:t>Pérez </a:t>
            </a:r>
            <a:r>
              <a:rPr lang="en-GB" sz="1600" dirty="0"/>
              <a:t>and Ezio Todesco (CERN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r"/>
            <a:r>
              <a:rPr lang="en-GB" dirty="0" smtClean="0"/>
              <a:t>13</a:t>
            </a:r>
            <a:r>
              <a:rPr lang="en-GB" baseline="30000" dirty="0" smtClean="0"/>
              <a:t>th</a:t>
            </a:r>
            <a:r>
              <a:rPr lang="en-GB" dirty="0" smtClean="0"/>
              <a:t>  November 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22" name="21 Rectángulo"/>
          <p:cNvSpPr/>
          <p:nvPr/>
        </p:nvSpPr>
        <p:spPr>
          <a:xfrm>
            <a:off x="467542" y="3107121"/>
            <a:ext cx="259228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>
                <a:solidFill>
                  <a:schemeClr val="accent1"/>
                </a:solidFill>
              </a:rPr>
              <a:t>All values in mm</a:t>
            </a:r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467583"/>
              </p:ext>
            </p:extLst>
          </p:nvPr>
        </p:nvGraphicFramePr>
        <p:xfrm>
          <a:off x="149404" y="650357"/>
          <a:ext cx="5790748" cy="2418603"/>
        </p:xfrm>
        <a:graphic>
          <a:graphicData uri="http://schemas.openxmlformats.org/drawingml/2006/table">
            <a:tbl>
              <a:tblPr/>
              <a:tblGrid>
                <a:gridCol w="420305"/>
                <a:gridCol w="644549"/>
                <a:gridCol w="549415"/>
                <a:gridCol w="760069"/>
                <a:gridCol w="732887"/>
                <a:gridCol w="617368"/>
                <a:gridCol w="787250"/>
                <a:gridCol w="617368"/>
                <a:gridCol w="661537"/>
              </a:tblGrid>
              <a:tr h="37741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Gap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Original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gap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Press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ID Spring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Back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Before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 Press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Press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 Spring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back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Cool-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down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108%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Power.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0,085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0,55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0,18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ea typeface="ＭＳ Ｐゴシック" charset="-128"/>
                          <a:cs typeface="Lucida Sans Unicode"/>
                        </a:rPr>
                        <a:t>≅</a:t>
                      </a: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0,55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ºcontact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grpSp>
        <p:nvGrpSpPr>
          <p:cNvPr id="6" name="5 Grupo"/>
          <p:cNvGrpSpPr>
            <a:grpSpLocks noChangeAspect="1"/>
          </p:cNvGrpSpPr>
          <p:nvPr/>
        </p:nvGrpSpPr>
        <p:grpSpPr>
          <a:xfrm>
            <a:off x="179511" y="3509928"/>
            <a:ext cx="2384898" cy="2439353"/>
            <a:chOff x="2075935" y="697933"/>
            <a:chExt cx="5033320" cy="5148250"/>
          </a:xfrm>
        </p:grpSpPr>
        <p:pic>
          <p:nvPicPr>
            <p:cNvPr id="24" name="Imagen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75935" y="829339"/>
              <a:ext cx="5033320" cy="5016844"/>
            </a:xfrm>
            <a:prstGeom prst="rect">
              <a:avLst/>
            </a:prstGeom>
          </p:spPr>
        </p:pic>
        <p:sp>
          <p:nvSpPr>
            <p:cNvPr id="25" name="Elipse 2"/>
            <p:cNvSpPr>
              <a:spLocks noChangeAspect="1"/>
            </p:cNvSpPr>
            <p:nvPr/>
          </p:nvSpPr>
          <p:spPr>
            <a:xfrm>
              <a:off x="5888302" y="2852936"/>
              <a:ext cx="720080" cy="720080"/>
            </a:xfrm>
            <a:prstGeom prst="ellipse">
              <a:avLst/>
            </a:prstGeom>
            <a:noFill/>
            <a:ln w="38100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6" name="Elipse 17"/>
            <p:cNvSpPr>
              <a:spLocks noChangeAspect="1"/>
            </p:cNvSpPr>
            <p:nvPr/>
          </p:nvSpPr>
          <p:spPr>
            <a:xfrm>
              <a:off x="3851920" y="756088"/>
              <a:ext cx="895788" cy="895788"/>
            </a:xfrm>
            <a:prstGeom prst="ellipse">
              <a:avLst/>
            </a:prstGeom>
            <a:noFill/>
            <a:ln w="38100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Rectángulo 3"/>
            <p:cNvSpPr/>
            <p:nvPr/>
          </p:nvSpPr>
          <p:spPr>
            <a:xfrm>
              <a:off x="4744492" y="697933"/>
              <a:ext cx="785565" cy="9743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  <a:latin typeface="Arial"/>
                  <a:cs typeface="Arial"/>
                </a:rPr>
                <a:t>b</a:t>
              </a:r>
              <a:endParaRPr lang="es-ES" sz="2400" b="1" dirty="0">
                <a:solidFill>
                  <a:srgbClr val="FF6600"/>
                </a:solidFill>
              </a:endParaRPr>
            </a:p>
          </p:txBody>
        </p:sp>
        <p:sp>
          <p:nvSpPr>
            <p:cNvPr id="28" name="Rectángulo 20"/>
            <p:cNvSpPr/>
            <p:nvPr/>
          </p:nvSpPr>
          <p:spPr>
            <a:xfrm>
              <a:off x="6293411" y="2060848"/>
              <a:ext cx="751734" cy="9743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  <a:latin typeface="Arial"/>
                  <a:cs typeface="Arial"/>
                </a:rPr>
                <a:t>a</a:t>
              </a:r>
              <a:endParaRPr lang="es-ES" sz="2400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2916793" y="3501008"/>
            <a:ext cx="5975687" cy="2467626"/>
            <a:chOff x="408637" y="745350"/>
            <a:chExt cx="5975687" cy="2467626"/>
          </a:xfrm>
        </p:grpSpPr>
        <p:pic>
          <p:nvPicPr>
            <p:cNvPr id="29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65" r="986"/>
            <a:stretch/>
          </p:blipFill>
          <p:spPr bwMode="auto">
            <a:xfrm>
              <a:off x="408637" y="745350"/>
              <a:ext cx="5975687" cy="2467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Rectángulo 2"/>
            <p:cNvSpPr/>
            <p:nvPr/>
          </p:nvSpPr>
          <p:spPr>
            <a:xfrm>
              <a:off x="2685805" y="1295182"/>
              <a:ext cx="28725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A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1" name="Rectángulo 3"/>
            <p:cNvSpPr/>
            <p:nvPr/>
          </p:nvSpPr>
          <p:spPr>
            <a:xfrm>
              <a:off x="2411760" y="1862014"/>
              <a:ext cx="28725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B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2" name="Rectángulo 4"/>
            <p:cNvSpPr/>
            <p:nvPr/>
          </p:nvSpPr>
          <p:spPr>
            <a:xfrm>
              <a:off x="2268518" y="2595981"/>
              <a:ext cx="28725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C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3" name="Rectángulo 5"/>
            <p:cNvSpPr/>
            <p:nvPr/>
          </p:nvSpPr>
          <p:spPr>
            <a:xfrm>
              <a:off x="1620446" y="2070909"/>
              <a:ext cx="28725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D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4" name="Rectángulo 6"/>
            <p:cNvSpPr/>
            <p:nvPr/>
          </p:nvSpPr>
          <p:spPr>
            <a:xfrm>
              <a:off x="1423046" y="1342121"/>
              <a:ext cx="279244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E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5" name="Rectángulo 7"/>
            <p:cNvSpPr/>
            <p:nvPr/>
          </p:nvSpPr>
          <p:spPr>
            <a:xfrm>
              <a:off x="1028051" y="1058638"/>
              <a:ext cx="27122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F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6" name="Rectángulo 10"/>
            <p:cNvSpPr/>
            <p:nvPr/>
          </p:nvSpPr>
          <p:spPr>
            <a:xfrm>
              <a:off x="4243286" y="755885"/>
              <a:ext cx="293670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G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7" name="Rectángulo 11"/>
            <p:cNvSpPr/>
            <p:nvPr/>
          </p:nvSpPr>
          <p:spPr>
            <a:xfrm>
              <a:off x="3635896" y="1700808"/>
              <a:ext cx="28725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H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8" name="Rectángulo 12"/>
            <p:cNvSpPr/>
            <p:nvPr/>
          </p:nvSpPr>
          <p:spPr>
            <a:xfrm>
              <a:off x="4180132" y="2226408"/>
              <a:ext cx="22313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I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9" name="Rectángulo 14"/>
            <p:cNvSpPr/>
            <p:nvPr/>
          </p:nvSpPr>
          <p:spPr>
            <a:xfrm>
              <a:off x="413841" y="745350"/>
              <a:ext cx="348834" cy="30777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6600"/>
                  </a:solidFill>
                  <a:latin typeface="Arial"/>
                  <a:cs typeface="Arial"/>
                </a:rPr>
                <a:t>a)</a:t>
              </a:r>
              <a:endParaRPr lang="es-ES" sz="1400" b="1" dirty="0">
                <a:solidFill>
                  <a:srgbClr val="FF6600"/>
                </a:solidFill>
              </a:endParaRPr>
            </a:p>
          </p:txBody>
        </p:sp>
        <p:sp>
          <p:nvSpPr>
            <p:cNvPr id="40" name="Rectángulo 15"/>
            <p:cNvSpPr/>
            <p:nvPr/>
          </p:nvSpPr>
          <p:spPr>
            <a:xfrm>
              <a:off x="3257964" y="745350"/>
              <a:ext cx="440580" cy="30777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6600"/>
                  </a:solidFill>
                  <a:latin typeface="Arial"/>
                  <a:cs typeface="Arial"/>
                </a:rPr>
                <a:t>b)</a:t>
              </a:r>
              <a:endParaRPr lang="es-ES" sz="1400" b="1" dirty="0">
                <a:solidFill>
                  <a:srgbClr val="FF66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1" name="10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 </a:t>
            </a:r>
            <a:r>
              <a:rPr lang="en-US" dirty="0" smtClean="0"/>
              <a:t>update </a:t>
            </a:r>
            <a:r>
              <a:rPr lang="en-US" dirty="0"/>
              <a:t>(</a:t>
            </a:r>
            <a:r>
              <a:rPr lang="en-US" dirty="0" smtClean="0"/>
              <a:t>II)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2" name="2 Marcador de contenido"/>
          <p:cNvSpPr txBox="1">
            <a:spLocks/>
          </p:cNvSpPr>
          <p:nvPr/>
        </p:nvSpPr>
        <p:spPr bwMode="auto">
          <a:xfrm>
            <a:off x="5882799" y="710777"/>
            <a:ext cx="300968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65125" indent="-255588" algn="l" rtl="0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ct val="0"/>
              </a:spcBef>
            </a:pPr>
            <a:r>
              <a:rPr lang="en-GB" sz="1400" b="1" dirty="0">
                <a:solidFill>
                  <a:schemeClr val="accent1"/>
                </a:solidFill>
                <a:latin typeface="Arial" charset="0"/>
              </a:rPr>
              <a:t>Motivation: There is no previous experience in nested collaring structures.</a:t>
            </a:r>
          </a:p>
          <a:p>
            <a:pPr>
              <a:spcBef>
                <a:spcPct val="0"/>
              </a:spcBef>
            </a:pPr>
            <a:endParaRPr lang="en-GB" sz="1400" b="1" dirty="0">
              <a:solidFill>
                <a:schemeClr val="accent1"/>
              </a:solidFill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GB" sz="1400" b="1" dirty="0">
                <a:solidFill>
                  <a:schemeClr val="accent1"/>
                </a:solidFill>
                <a:latin typeface="Arial" charset="0"/>
              </a:rPr>
              <a:t>Undesired contact between parts could </a:t>
            </a:r>
            <a:r>
              <a:rPr lang="en-GB" sz="1400" b="1" dirty="0" smtClean="0">
                <a:solidFill>
                  <a:schemeClr val="accent1"/>
                </a:solidFill>
                <a:latin typeface="Arial" charset="0"/>
              </a:rPr>
              <a:t>spoil the </a:t>
            </a:r>
            <a:r>
              <a:rPr lang="en-GB" sz="1400" b="1" dirty="0">
                <a:solidFill>
                  <a:schemeClr val="accent1"/>
                </a:solidFill>
                <a:latin typeface="Arial" charset="0"/>
              </a:rPr>
              <a:t>assembly.</a:t>
            </a:r>
          </a:p>
          <a:p>
            <a:pPr>
              <a:spcBef>
                <a:spcPct val="0"/>
              </a:spcBef>
            </a:pPr>
            <a:endParaRPr lang="en-GB" sz="1400" b="1" dirty="0">
              <a:solidFill>
                <a:schemeClr val="accent1"/>
              </a:solidFill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GB" sz="1400" b="1" dirty="0" smtClean="0">
                <a:solidFill>
                  <a:schemeClr val="accent1"/>
                </a:solidFill>
                <a:latin typeface="Arial" charset="0"/>
              </a:rPr>
              <a:t>Too large </a:t>
            </a:r>
            <a:r>
              <a:rPr lang="en-GB" sz="1400" b="1" dirty="0">
                <a:solidFill>
                  <a:schemeClr val="accent1"/>
                </a:solidFill>
                <a:latin typeface="Arial" charset="0"/>
              </a:rPr>
              <a:t>gaps could spoil the field quality or cause clattering during operation.</a:t>
            </a:r>
          </a:p>
          <a:p>
            <a:pPr>
              <a:spcBef>
                <a:spcPct val="0"/>
              </a:spcBef>
            </a:pPr>
            <a:endParaRPr lang="en-GB" sz="1400" b="1" dirty="0">
              <a:solidFill>
                <a:srgbClr val="64BCD9"/>
              </a:solidFill>
              <a:latin typeface="Arial" charset="0"/>
            </a:endParaRPr>
          </a:p>
        </p:txBody>
      </p:sp>
      <p:cxnSp>
        <p:nvCxnSpPr>
          <p:cNvPr id="41" name="40 Conector recto"/>
          <p:cNvCxnSpPr/>
          <p:nvPr/>
        </p:nvCxnSpPr>
        <p:spPr>
          <a:xfrm>
            <a:off x="2771798" y="3429000"/>
            <a:ext cx="0" cy="2520280"/>
          </a:xfrm>
          <a:prstGeom prst="line">
            <a:avLst/>
          </a:prstGeom>
          <a:ln w="25400">
            <a:solidFill>
              <a:schemeClr val="accent5">
                <a:lumMod val="40000"/>
                <a:lumOff val="60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13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Final magnetic </a:t>
            </a:r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design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Final </a:t>
            </a: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mechanical </a:t>
            </a:r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design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3200" dirty="0">
                <a:solidFill>
                  <a:schemeClr val="tx1"/>
                </a:solidFill>
              </a:rPr>
              <a:t>Short mechanical </a:t>
            </a:r>
            <a:r>
              <a:rPr lang="en-GB" sz="3200" dirty="0" smtClean="0">
                <a:solidFill>
                  <a:schemeClr val="tx1"/>
                </a:solidFill>
              </a:rPr>
              <a:t>model</a:t>
            </a:r>
          </a:p>
          <a:p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Prototype fabrication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60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3 Marcador de contenido"/>
          <p:cNvSpPr>
            <a:spLocks noGrp="1"/>
          </p:cNvSpPr>
          <p:nvPr>
            <p:ph idx="1"/>
          </p:nvPr>
        </p:nvSpPr>
        <p:spPr>
          <a:xfrm>
            <a:off x="323528" y="4603576"/>
            <a:ext cx="8363272" cy="1489720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/>
              <a:t>A short mechanical model, as close as possible to the real magnet, becomes essential to:</a:t>
            </a:r>
          </a:p>
          <a:p>
            <a:pPr lvl="1"/>
            <a:r>
              <a:rPr lang="en-GB" sz="2000" dirty="0"/>
              <a:t>Validate the assembly process of the nested dipoles: feasibility, gaps, ground insulation, collaring shoes...</a:t>
            </a:r>
          </a:p>
          <a:p>
            <a:pPr lvl="1"/>
            <a:r>
              <a:rPr lang="en-GB" sz="2000" dirty="0"/>
              <a:t>Test part of the tooling to be used in the prototype assembly.</a:t>
            </a:r>
          </a:p>
          <a:p>
            <a:pPr lvl="1"/>
            <a:r>
              <a:rPr lang="en-GB" sz="2000" dirty="0"/>
              <a:t>Validate the FE mechanical model.</a:t>
            </a:r>
          </a:p>
          <a:p>
            <a:pPr lvl="1"/>
            <a:endParaRPr lang="en-GB" sz="2000" dirty="0"/>
          </a:p>
          <a:p>
            <a:endParaRPr lang="en-GB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750276"/>
            <a:ext cx="5187973" cy="368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244506"/>
            <a:ext cx="3133659" cy="2869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Short mechanical model: Motivation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7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0846" y="5324558"/>
            <a:ext cx="1449340" cy="107211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6813" y="3095582"/>
            <a:ext cx="2076223" cy="1290625"/>
          </a:xfrm>
          <a:prstGeom prst="rect">
            <a:avLst/>
          </a:prstGeom>
        </p:spPr>
      </p:pic>
      <p:pic>
        <p:nvPicPr>
          <p:cNvPr id="7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246" y="656900"/>
            <a:ext cx="2885614" cy="204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6" name="5 Grupo"/>
          <p:cNvGrpSpPr/>
          <p:nvPr/>
        </p:nvGrpSpPr>
        <p:grpSpPr>
          <a:xfrm>
            <a:off x="120024" y="730904"/>
            <a:ext cx="2784047" cy="2580681"/>
            <a:chOff x="120022" y="730902"/>
            <a:chExt cx="2784047" cy="2580681"/>
          </a:xfrm>
        </p:grpSpPr>
        <p:sp>
          <p:nvSpPr>
            <p:cNvPr id="41" name="40 CuadroTexto"/>
            <p:cNvSpPr txBox="1"/>
            <p:nvPr/>
          </p:nvSpPr>
          <p:spPr>
            <a:xfrm>
              <a:off x="120022" y="3003806"/>
              <a:ext cx="2784047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109537" indent="0" fontAlgn="base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SzPct val="68000"/>
                <a:buFont typeface="Wingdings 3" pitchFamily="18" charset="2"/>
                <a:buNone/>
                <a:defRPr sz="1600" b="1">
                  <a:solidFill>
                    <a:schemeClr val="accent1"/>
                  </a:solidFill>
                  <a:latin typeface="Arial" charset="0"/>
                </a:defRPr>
              </a:lvl1pPr>
              <a:lvl2pPr marL="620713" indent="-228600" fontAlgn="base">
                <a:spcBef>
                  <a:spcPts val="325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◦"/>
                <a:defRPr sz="2300"/>
              </a:lvl2pPr>
              <a:lvl3pPr marL="858838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SzPct val="100000"/>
                <a:buFont typeface="Wingdings 2" pitchFamily="18" charset="2"/>
                <a:buChar char=""/>
                <a:defRPr sz="2100"/>
              </a:lvl3pPr>
              <a:lvl4pPr marL="11430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  <a:defRPr sz="1900"/>
              </a:lvl4pPr>
              <a:lvl5pPr marL="13716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</a:lvl5pPr>
              <a:lvl6pPr marL="16002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/>
              </a:lvl6pPr>
              <a:lvl7pPr marL="18288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7pPr>
              <a:lvl8pPr marL="20574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8pPr>
              <a:lvl9pPr marL="22860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baseline="0"/>
              </a:lvl9pPr>
            </a:lstStyle>
            <a:p>
              <a:r>
                <a:rPr lang="es-ES_tradnl" sz="1400" b="0" dirty="0"/>
                <a:t>Collar </a:t>
              </a:r>
              <a:r>
                <a:rPr lang="es-ES_tradnl" sz="1400" b="0" dirty="0" err="1"/>
                <a:t>packaging</a:t>
              </a:r>
              <a:r>
                <a:rPr lang="es-ES_tradnl" sz="1400" b="0" dirty="0"/>
                <a:t> </a:t>
              </a:r>
              <a:r>
                <a:rPr lang="es-ES_tradnl" sz="1400" b="0" dirty="0" err="1"/>
                <a:t>tool</a:t>
              </a:r>
              <a:r>
                <a:rPr lang="es-ES_tradnl" sz="1400" b="0" dirty="0"/>
                <a:t> (ID &amp; OD)</a:t>
              </a:r>
            </a:p>
          </p:txBody>
        </p:sp>
        <p:pic>
          <p:nvPicPr>
            <p:cNvPr id="42" name="41 Imagen" descr="IMG_20151029_112615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6786" y="730902"/>
              <a:ext cx="2263830" cy="2232248"/>
            </a:xfrm>
            <a:prstGeom prst="rect">
              <a:avLst/>
            </a:prstGeom>
          </p:spPr>
        </p:pic>
      </p:grpSp>
      <p:pic>
        <p:nvPicPr>
          <p:cNvPr id="2051" name="Picture 3" descr="P:\1503 MCBXFB\Test\Fotos Montaje 75\170201_MG_979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98411" y="1833152"/>
            <a:ext cx="2980463" cy="295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:\1503 MCBXFB\Test\Fotos Montaje 75\170201_MG_9768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26603" y="3663202"/>
            <a:ext cx="1795309" cy="1521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6" name="45 Conector recto de flecha"/>
          <p:cNvCxnSpPr>
            <a:endCxn id="42" idx="3"/>
          </p:cNvCxnSpPr>
          <p:nvPr/>
        </p:nvCxnSpPr>
        <p:spPr>
          <a:xfrm flipH="1" flipV="1">
            <a:off x="2630616" y="1847026"/>
            <a:ext cx="1005280" cy="645870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46 CuadroTexto"/>
          <p:cNvSpPr txBox="1"/>
          <p:nvPr/>
        </p:nvSpPr>
        <p:spPr>
          <a:xfrm>
            <a:off x="146714" y="5805266"/>
            <a:ext cx="2757357" cy="307777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r>
              <a:rPr lang="es-ES_tradnl" sz="1400" b="0" dirty="0" err="1"/>
              <a:t>Handling</a:t>
            </a:r>
            <a:r>
              <a:rPr lang="es-ES_tradnl" sz="1400" b="0" dirty="0"/>
              <a:t> </a:t>
            </a:r>
            <a:r>
              <a:rPr lang="es-ES_tradnl" sz="1400" b="0" dirty="0" err="1"/>
              <a:t>scissors</a:t>
            </a:r>
            <a:r>
              <a:rPr lang="es-ES_tradnl" sz="1400" b="0" dirty="0"/>
              <a:t> (ID &amp; OD)</a:t>
            </a:r>
          </a:p>
        </p:txBody>
      </p:sp>
      <p:sp>
        <p:nvSpPr>
          <p:cNvPr id="48" name="47 CuadroTexto"/>
          <p:cNvSpPr txBox="1"/>
          <p:nvPr/>
        </p:nvSpPr>
        <p:spPr>
          <a:xfrm>
            <a:off x="4082862" y="751486"/>
            <a:ext cx="1996010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r"/>
            <a:r>
              <a:rPr lang="es-ES_tradnl" sz="1400" b="0" dirty="0" err="1"/>
              <a:t>Collars</a:t>
            </a:r>
            <a:r>
              <a:rPr lang="es-ES_tradnl" sz="1400" b="0" dirty="0"/>
              <a:t> </a:t>
            </a:r>
          </a:p>
          <a:p>
            <a:pPr algn="r"/>
            <a:r>
              <a:rPr lang="es-ES_tradnl" sz="1400" b="0" dirty="0"/>
              <a:t>(Laser + EDM)</a:t>
            </a:r>
          </a:p>
        </p:txBody>
      </p:sp>
      <p:pic>
        <p:nvPicPr>
          <p:cNvPr id="45" name="44 Imagen" descr="IMG-20160929-WA0003_collar2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3996" y="716870"/>
            <a:ext cx="2544468" cy="1920042"/>
          </a:xfrm>
          <a:prstGeom prst="rect">
            <a:avLst/>
          </a:prstGeom>
        </p:spPr>
      </p:pic>
      <p:cxnSp>
        <p:nvCxnSpPr>
          <p:cNvPr id="49" name="48 Conector recto de flecha"/>
          <p:cNvCxnSpPr/>
          <p:nvPr/>
        </p:nvCxnSpPr>
        <p:spPr>
          <a:xfrm flipV="1">
            <a:off x="5364088" y="2169962"/>
            <a:ext cx="1944216" cy="1259038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0" name="49 Conector recto de flecha"/>
          <p:cNvCxnSpPr/>
          <p:nvPr/>
        </p:nvCxnSpPr>
        <p:spPr>
          <a:xfrm flipV="1">
            <a:off x="5652120" y="2169962"/>
            <a:ext cx="1656184" cy="610966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1" name="50 CuadroTexto"/>
          <p:cNvSpPr txBox="1"/>
          <p:nvPr/>
        </p:nvSpPr>
        <p:spPr>
          <a:xfrm>
            <a:off x="7284776" y="4509120"/>
            <a:ext cx="1545570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s-ES_tradnl" sz="1400" b="0" dirty="0" err="1"/>
              <a:t>Kapton</a:t>
            </a:r>
            <a:r>
              <a:rPr lang="es-ES_tradnl" sz="1400" b="0" dirty="0"/>
              <a:t> </a:t>
            </a:r>
            <a:r>
              <a:rPr lang="es-ES_tradnl" sz="1400" b="0" dirty="0" err="1"/>
              <a:t>bending</a:t>
            </a:r>
            <a:endParaRPr lang="es-ES_tradnl" sz="1400" b="0" dirty="0"/>
          </a:p>
          <a:p>
            <a:pPr algn="ctr"/>
            <a:r>
              <a:rPr lang="es-ES_tradnl" sz="1400" b="0" dirty="0" err="1"/>
              <a:t>tooling</a:t>
            </a:r>
            <a:endParaRPr lang="es-ES_tradnl" sz="1400" b="0" dirty="0"/>
          </a:p>
        </p:txBody>
      </p:sp>
      <p:cxnSp>
        <p:nvCxnSpPr>
          <p:cNvPr id="52" name="51 Conector recto de flecha"/>
          <p:cNvCxnSpPr/>
          <p:nvPr/>
        </p:nvCxnSpPr>
        <p:spPr>
          <a:xfrm flipV="1">
            <a:off x="6480214" y="4005064"/>
            <a:ext cx="684075" cy="576064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6" name="55 Conector recto de flecha"/>
          <p:cNvCxnSpPr/>
          <p:nvPr/>
        </p:nvCxnSpPr>
        <p:spPr>
          <a:xfrm flipH="1">
            <a:off x="5940152" y="4725144"/>
            <a:ext cx="138722" cy="792088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2" name="61 CuadroTexto"/>
          <p:cNvSpPr txBox="1"/>
          <p:nvPr/>
        </p:nvSpPr>
        <p:spPr>
          <a:xfrm>
            <a:off x="6948264" y="5590099"/>
            <a:ext cx="1545570" cy="738664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r>
              <a:rPr lang="es-ES_tradnl" sz="1400" b="0" dirty="0" err="1"/>
              <a:t>Collaring</a:t>
            </a:r>
            <a:r>
              <a:rPr lang="es-ES_tradnl" sz="1400" b="0" dirty="0"/>
              <a:t> </a:t>
            </a:r>
            <a:r>
              <a:rPr lang="es-ES_tradnl" sz="1400" b="0" dirty="0" err="1"/>
              <a:t>shoe</a:t>
            </a:r>
            <a:r>
              <a:rPr lang="es-ES_tradnl" sz="1400" b="0" dirty="0"/>
              <a:t>  </a:t>
            </a:r>
            <a:r>
              <a:rPr lang="es-ES_tradnl" sz="1400" b="0" dirty="0" err="1"/>
              <a:t>preforming</a:t>
            </a:r>
            <a:r>
              <a:rPr lang="es-ES_tradnl" sz="1400" b="0" dirty="0"/>
              <a:t> </a:t>
            </a:r>
            <a:r>
              <a:rPr lang="es-ES_tradnl" sz="1400" b="0" dirty="0" err="1"/>
              <a:t>tooling</a:t>
            </a:r>
            <a:endParaRPr lang="es-ES_tradnl" sz="1400" b="0" dirty="0"/>
          </a:p>
        </p:txBody>
      </p:sp>
      <p:sp>
        <p:nvSpPr>
          <p:cNvPr id="65" name="64 CuadroTexto"/>
          <p:cNvSpPr txBox="1"/>
          <p:nvPr/>
        </p:nvSpPr>
        <p:spPr>
          <a:xfrm>
            <a:off x="2555778" y="5157192"/>
            <a:ext cx="1440161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s-ES_tradnl" sz="1400" b="0" dirty="0" err="1"/>
              <a:t>Aluminium</a:t>
            </a:r>
            <a:r>
              <a:rPr lang="es-ES_tradnl" sz="1400" b="0" dirty="0"/>
              <a:t> </a:t>
            </a:r>
            <a:r>
              <a:rPr lang="es-ES_tradnl" sz="1400" b="0" dirty="0" err="1"/>
              <a:t>dummy</a:t>
            </a:r>
            <a:r>
              <a:rPr lang="es-ES_tradnl" sz="1400" b="0" dirty="0"/>
              <a:t> </a:t>
            </a:r>
            <a:r>
              <a:rPr lang="es-ES_tradnl" sz="1400" b="0" dirty="0" err="1"/>
              <a:t>coils</a:t>
            </a:r>
            <a:endParaRPr lang="es-ES_tradnl" sz="1400" b="0" dirty="0"/>
          </a:p>
        </p:txBody>
      </p:sp>
      <p:cxnSp>
        <p:nvCxnSpPr>
          <p:cNvPr id="64" name="63 Conector recto de flecha"/>
          <p:cNvCxnSpPr/>
          <p:nvPr/>
        </p:nvCxnSpPr>
        <p:spPr>
          <a:xfrm flipH="1">
            <a:off x="3419872" y="4215365"/>
            <a:ext cx="426754" cy="969311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173" y="4172582"/>
            <a:ext cx="2411760" cy="1447056"/>
          </a:xfrm>
          <a:prstGeom prst="rect">
            <a:avLst/>
          </a:prstGeom>
        </p:spPr>
      </p:pic>
      <p:sp>
        <p:nvSpPr>
          <p:cNvPr id="26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Short mechanical model: Fabrication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9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11" name="Imagen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5344" y="808979"/>
            <a:ext cx="2736417" cy="5196900"/>
          </a:xfrm>
          <a:prstGeom prst="rect">
            <a:avLst/>
          </a:prstGeom>
        </p:spPr>
      </p:pic>
      <p:pic>
        <p:nvPicPr>
          <p:cNvPr id="3074" name="Picture 2" descr="P:\1503 MCBXFB\Test\Fotos Montaje 75\170201_MG_975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55343" y="773811"/>
            <a:ext cx="2736416" cy="523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517" y="3423731"/>
            <a:ext cx="3239920" cy="22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6 CuadroTexto"/>
          <p:cNvSpPr txBox="1"/>
          <p:nvPr/>
        </p:nvSpPr>
        <p:spPr>
          <a:xfrm>
            <a:off x="2383706" y="5642664"/>
            <a:ext cx="1187625" cy="738664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s-ES_tradnl" sz="1400" b="0" dirty="0" err="1"/>
              <a:t>Inner</a:t>
            </a:r>
            <a:r>
              <a:rPr lang="es-ES_tradnl" sz="1400" b="0" dirty="0"/>
              <a:t> </a:t>
            </a:r>
            <a:r>
              <a:rPr lang="es-ES_tradnl" sz="1400" b="0" dirty="0" err="1"/>
              <a:t>collapsible</a:t>
            </a:r>
            <a:r>
              <a:rPr lang="es-ES_tradnl" sz="1400" b="0" dirty="0"/>
              <a:t> </a:t>
            </a:r>
            <a:r>
              <a:rPr lang="es-ES_tradnl" sz="1400" b="0" dirty="0" err="1"/>
              <a:t>mandrel</a:t>
            </a:r>
            <a:endParaRPr lang="es-ES_tradnl" sz="1400" b="0" dirty="0"/>
          </a:p>
        </p:txBody>
      </p:sp>
      <p:cxnSp>
        <p:nvCxnSpPr>
          <p:cNvPr id="18" name="17 Conector recto de flecha"/>
          <p:cNvCxnSpPr>
            <a:endCxn id="17" idx="0"/>
          </p:cNvCxnSpPr>
          <p:nvPr/>
        </p:nvCxnSpPr>
        <p:spPr>
          <a:xfrm>
            <a:off x="2508301" y="4589172"/>
            <a:ext cx="469216" cy="1053492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19 CuadroTexto"/>
          <p:cNvSpPr txBox="1"/>
          <p:nvPr/>
        </p:nvSpPr>
        <p:spPr>
          <a:xfrm>
            <a:off x="-1347303" y="5066020"/>
            <a:ext cx="1728192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s-ES_tradnl" sz="1400" b="0" dirty="0"/>
              <a:t>Pressing </a:t>
            </a:r>
            <a:r>
              <a:rPr lang="es-ES_tradnl" sz="1400" b="0" dirty="0" err="1"/>
              <a:t>craddles</a:t>
            </a:r>
            <a:r>
              <a:rPr lang="es-ES_tradnl" sz="1400" b="0" dirty="0"/>
              <a:t> and </a:t>
            </a:r>
            <a:r>
              <a:rPr lang="es-ES_tradnl" sz="1400" b="0" dirty="0" err="1"/>
              <a:t>stoppers</a:t>
            </a:r>
            <a:r>
              <a:rPr lang="es-ES_tradnl" sz="1400" b="0" dirty="0"/>
              <a:t> </a:t>
            </a:r>
          </a:p>
        </p:txBody>
      </p:sp>
      <p:cxnSp>
        <p:nvCxnSpPr>
          <p:cNvPr id="21" name="20 Conector recto de flecha"/>
          <p:cNvCxnSpPr>
            <a:endCxn id="20" idx="3"/>
          </p:cNvCxnSpPr>
          <p:nvPr/>
        </p:nvCxnSpPr>
        <p:spPr>
          <a:xfrm flipH="1" flipV="1">
            <a:off x="380889" y="5327631"/>
            <a:ext cx="662720" cy="89861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23 Conector recto de flecha"/>
          <p:cNvCxnSpPr/>
          <p:nvPr/>
        </p:nvCxnSpPr>
        <p:spPr>
          <a:xfrm flipH="1">
            <a:off x="-417211" y="4291786"/>
            <a:ext cx="1230148" cy="635049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26 CuadroTexto"/>
          <p:cNvSpPr txBox="1"/>
          <p:nvPr/>
        </p:nvSpPr>
        <p:spPr>
          <a:xfrm>
            <a:off x="7319365" y="626335"/>
            <a:ext cx="1829820" cy="738664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r>
              <a:rPr lang="en-US" sz="1400" b="0" dirty="0"/>
              <a:t>120 Ton press refurbished and calibrated</a:t>
            </a:r>
          </a:p>
        </p:txBody>
      </p:sp>
      <p:cxnSp>
        <p:nvCxnSpPr>
          <p:cNvPr id="28" name="27 Conector recto de flecha"/>
          <p:cNvCxnSpPr/>
          <p:nvPr/>
        </p:nvCxnSpPr>
        <p:spPr>
          <a:xfrm flipV="1">
            <a:off x="6459657" y="995667"/>
            <a:ext cx="891037" cy="153888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30 CuadroTexto"/>
          <p:cNvSpPr txBox="1"/>
          <p:nvPr/>
        </p:nvSpPr>
        <p:spPr>
          <a:xfrm>
            <a:off x="7539775" y="2105123"/>
            <a:ext cx="1152128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n-US" sz="1400" b="0" dirty="0"/>
              <a:t>Alignment</a:t>
            </a:r>
          </a:p>
          <a:p>
            <a:pPr algn="ctr"/>
            <a:r>
              <a:rPr lang="en-US" sz="1400" b="0" dirty="0"/>
              <a:t>cage</a:t>
            </a:r>
          </a:p>
        </p:txBody>
      </p:sp>
      <p:cxnSp>
        <p:nvCxnSpPr>
          <p:cNvPr id="32" name="31 Conector recto de flecha"/>
          <p:cNvCxnSpPr/>
          <p:nvPr/>
        </p:nvCxnSpPr>
        <p:spPr>
          <a:xfrm flipV="1">
            <a:off x="6315639" y="2429159"/>
            <a:ext cx="1440160" cy="252028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34 CuadroTexto"/>
          <p:cNvSpPr txBox="1"/>
          <p:nvPr/>
        </p:nvSpPr>
        <p:spPr>
          <a:xfrm>
            <a:off x="7539775" y="4030175"/>
            <a:ext cx="1609410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n-US" sz="1400" b="0" dirty="0"/>
              <a:t>Handling/sliding</a:t>
            </a:r>
          </a:p>
          <a:p>
            <a:pPr algn="ctr"/>
            <a:r>
              <a:rPr lang="en-US" sz="1400" b="0" dirty="0"/>
              <a:t>system</a:t>
            </a:r>
          </a:p>
        </p:txBody>
      </p:sp>
      <p:cxnSp>
        <p:nvCxnSpPr>
          <p:cNvPr id="37" name="36 Conector recto de flecha"/>
          <p:cNvCxnSpPr/>
          <p:nvPr/>
        </p:nvCxnSpPr>
        <p:spPr>
          <a:xfrm>
            <a:off x="5739575" y="4291785"/>
            <a:ext cx="1952600" cy="0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38 CuadroTexto"/>
          <p:cNvSpPr txBox="1"/>
          <p:nvPr/>
        </p:nvSpPr>
        <p:spPr>
          <a:xfrm>
            <a:off x="7350694" y="5345483"/>
            <a:ext cx="17984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n-US" sz="1400" b="0" dirty="0"/>
              <a:t>Support/assembly table</a:t>
            </a:r>
          </a:p>
        </p:txBody>
      </p:sp>
      <p:cxnSp>
        <p:nvCxnSpPr>
          <p:cNvPr id="40" name="39 Conector recto de flecha"/>
          <p:cNvCxnSpPr/>
          <p:nvPr/>
        </p:nvCxnSpPr>
        <p:spPr>
          <a:xfrm>
            <a:off x="6171623" y="5057451"/>
            <a:ext cx="1520552" cy="720080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45 Conector recto de flecha"/>
          <p:cNvCxnSpPr/>
          <p:nvPr/>
        </p:nvCxnSpPr>
        <p:spPr>
          <a:xfrm>
            <a:off x="6315639" y="3833315"/>
            <a:ext cx="1376536" cy="458470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817832"/>
            <a:ext cx="3096344" cy="2322094"/>
          </a:xfrm>
          <a:prstGeom prst="rect">
            <a:avLst/>
          </a:prstGeom>
        </p:spPr>
      </p:pic>
      <p:sp>
        <p:nvSpPr>
          <p:cNvPr id="23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Short mechanical model: Assembly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046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1" name="2 Rectángulo"/>
          <p:cNvSpPr/>
          <p:nvPr/>
        </p:nvSpPr>
        <p:spPr>
          <a:xfrm>
            <a:off x="5492518" y="3356994"/>
            <a:ext cx="3471970" cy="3748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09537" algn="ctr">
              <a:spcBef>
                <a:spcPct val="20000"/>
              </a:spcBef>
              <a:buClr>
                <a:schemeClr val="accent6"/>
              </a:buClr>
            </a:pPr>
            <a:r>
              <a:rPr lang="en-GB" sz="1400" b="1" dirty="0">
                <a:solidFill>
                  <a:schemeClr val="accent1"/>
                </a:solidFill>
              </a:rPr>
              <a:t>Four strain gauges per collar: on both sides of the collars and noses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251522" y="955207"/>
            <a:ext cx="1705755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algn="ctr">
              <a:spcBef>
                <a:spcPct val="20000"/>
              </a:spcBef>
              <a:buClr>
                <a:schemeClr val="accent6"/>
              </a:buClr>
            </a:pPr>
            <a:r>
              <a:rPr lang="en-GB" sz="1400" b="1" dirty="0">
                <a:solidFill>
                  <a:schemeClr val="accent1"/>
                </a:solidFill>
              </a:rPr>
              <a:t>Three sections are monitored by strain gauges</a:t>
            </a:r>
          </a:p>
          <a:p>
            <a:pPr marL="109537" algn="ctr">
              <a:spcBef>
                <a:spcPct val="20000"/>
              </a:spcBef>
              <a:buClr>
                <a:schemeClr val="accent6"/>
              </a:buClr>
            </a:pPr>
            <a:r>
              <a:rPr lang="en-GB" sz="1400" b="1" dirty="0">
                <a:solidFill>
                  <a:schemeClr val="accent1"/>
                </a:solidFill>
              </a:rPr>
              <a:t>(ID &amp; OD)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2030" y="800403"/>
            <a:ext cx="2996792" cy="2520000"/>
          </a:xfrm>
          <a:prstGeom prst="rect">
            <a:avLst/>
          </a:prstGeom>
        </p:spPr>
      </p:pic>
      <p:pic>
        <p:nvPicPr>
          <p:cNvPr id="17" name="Imagen 1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2" y="4324634"/>
            <a:ext cx="3034881" cy="1740040"/>
          </a:xfrm>
          <a:prstGeom prst="rect">
            <a:avLst/>
          </a:prstGeom>
          <a:noFill/>
        </p:spPr>
      </p:pic>
      <p:sp>
        <p:nvSpPr>
          <p:cNvPr id="18" name="2 Rectángulo"/>
          <p:cNvSpPr/>
          <p:nvPr/>
        </p:nvSpPr>
        <p:spPr>
          <a:xfrm>
            <a:off x="4087091" y="4325332"/>
            <a:ext cx="1872208" cy="9111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09537">
              <a:spcBef>
                <a:spcPct val="20000"/>
              </a:spcBef>
              <a:buClr>
                <a:schemeClr val="accent6"/>
              </a:buClr>
            </a:pPr>
            <a:r>
              <a:rPr lang="en-GB" sz="1400" b="1" dirty="0">
                <a:solidFill>
                  <a:schemeClr val="accent1"/>
                </a:solidFill>
              </a:rPr>
              <a:t>Four displacement gauges: micrometric precision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5309" y="836713"/>
            <a:ext cx="2115941" cy="236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9388" y="2290791"/>
            <a:ext cx="2546175" cy="182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20 Flecha abajo"/>
          <p:cNvSpPr/>
          <p:nvPr/>
        </p:nvSpPr>
        <p:spPr>
          <a:xfrm rot="16200000">
            <a:off x="4861179" y="1728426"/>
            <a:ext cx="324037" cy="614358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2 Marcador de contenido"/>
          <p:cNvSpPr txBox="1">
            <a:spLocks/>
          </p:cNvSpPr>
          <p:nvPr/>
        </p:nvSpPr>
        <p:spPr bwMode="auto">
          <a:xfrm>
            <a:off x="5448319" y="4987456"/>
            <a:ext cx="3194243" cy="1077218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65125" indent="-255588" algn="l" rtl="0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537" indent="0" algn="ctr">
              <a:spcBef>
                <a:spcPct val="0"/>
              </a:spcBef>
              <a:buNone/>
            </a:pPr>
            <a:r>
              <a:rPr lang="en-GB" sz="1600" b="1" dirty="0">
                <a:latin typeface="Arial" charset="0"/>
              </a:rPr>
              <a:t>All gauges configuration, installation, cabling and data acquisition have been developed in-house</a:t>
            </a:r>
          </a:p>
        </p:txBody>
      </p: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Short mechanical model: Instrumentation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02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8" name="2 Rectángulo"/>
          <p:cNvSpPr/>
          <p:nvPr/>
        </p:nvSpPr>
        <p:spPr>
          <a:xfrm>
            <a:off x="5759316" y="1987519"/>
            <a:ext cx="2927484" cy="27376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accent5"/>
                </a:solidFill>
              </a:rPr>
              <a:t>Very good </a:t>
            </a:r>
            <a:r>
              <a:rPr lang="en-US" sz="1600" b="1" dirty="0" smtClean="0">
                <a:solidFill>
                  <a:srgbClr val="FF0000"/>
                </a:solidFill>
              </a:rPr>
              <a:t>agreement</a:t>
            </a:r>
            <a:r>
              <a:rPr lang="en-US" sz="1600" b="1" dirty="0" smtClean="0">
                <a:solidFill>
                  <a:schemeClr val="accent5"/>
                </a:solidFill>
              </a:rPr>
              <a:t> between calculations and measurements when the pins are inserted and afterwards (spring-back).</a:t>
            </a:r>
            <a:endParaRPr lang="en-US" sz="1600" b="1" dirty="0">
              <a:solidFill>
                <a:schemeClr val="accent5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5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5"/>
                </a:solidFill>
              </a:rPr>
              <a:t>The collapsible mandrel is </a:t>
            </a:r>
            <a:r>
              <a:rPr lang="en-US" sz="1600" b="1" dirty="0" smtClean="0">
                <a:solidFill>
                  <a:schemeClr val="accent5"/>
                </a:solidFill>
              </a:rPr>
              <a:t>easily extracted.</a:t>
            </a:r>
            <a:endParaRPr lang="en-US" sz="1600" b="1" dirty="0">
              <a:solidFill>
                <a:schemeClr val="accent5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81528"/>
            <a:ext cx="5184576" cy="3456727"/>
          </a:xfrm>
          <a:prstGeom prst="rect">
            <a:avLst/>
          </a:prstGeom>
        </p:spPr>
      </p:pic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221503"/>
              </p:ext>
            </p:extLst>
          </p:nvPr>
        </p:nvGraphicFramePr>
        <p:xfrm>
          <a:off x="483845" y="4405342"/>
          <a:ext cx="5168274" cy="161594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83111"/>
                <a:gridCol w="1406626"/>
                <a:gridCol w="1415304"/>
                <a:gridCol w="1363233"/>
              </a:tblGrid>
              <a:tr h="40603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Gap </a:t>
                      </a:r>
                      <a:r>
                        <a:rPr lang="en-GB" sz="1100" b="1" dirty="0">
                          <a:effectLst/>
                        </a:rPr>
                        <a:t>[mm]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Press </a:t>
                      </a:r>
                      <a:r>
                        <a:rPr lang="en-GB" sz="1100" b="1" dirty="0" smtClean="0">
                          <a:effectLst/>
                        </a:rPr>
                        <a:t>force [ton</a:t>
                      </a:r>
                      <a:r>
                        <a:rPr lang="en-GB" sz="1100" b="1" dirty="0">
                          <a:effectLst/>
                        </a:rPr>
                        <a:t>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Average stress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 measured </a:t>
                      </a:r>
                      <a:r>
                        <a:rPr lang="en-GB" sz="1100" b="1" dirty="0">
                          <a:effectLst/>
                        </a:rPr>
                        <a:t>[MPa]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Average stress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simulated [MPa]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24198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0.5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26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52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24198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0.4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34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71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24198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0.3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40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24198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</a:rPr>
                        <a:t>0.2</a:t>
                      </a:r>
                      <a:endParaRPr lang="en-GB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40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106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108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24198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Spring-back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-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</a:rPr>
                        <a:t>72</a:t>
                      </a:r>
                      <a:endParaRPr lang="en-GB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74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</a:tbl>
          </a:graphicData>
        </a:graphic>
      </p:graphicFrame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Short mechanical model: Inner collaring test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94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8" name="2 Rectángulo"/>
          <p:cNvSpPr/>
          <p:nvPr/>
        </p:nvSpPr>
        <p:spPr>
          <a:xfrm>
            <a:off x="467544" y="836712"/>
            <a:ext cx="3744416" cy="52565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5"/>
                </a:solidFill>
              </a:rPr>
              <a:t>Very good </a:t>
            </a:r>
            <a:r>
              <a:rPr lang="en-US" sz="1400" b="1" dirty="0" smtClean="0">
                <a:solidFill>
                  <a:srgbClr val="FF0000"/>
                </a:solidFill>
              </a:rPr>
              <a:t>agreement</a:t>
            </a:r>
            <a:r>
              <a:rPr lang="en-US" sz="1400" b="1" dirty="0" smtClean="0">
                <a:solidFill>
                  <a:schemeClr val="accent5"/>
                </a:solidFill>
              </a:rPr>
              <a:t> of average measurements and calculated ones, when the keys are inserted and afterwards.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400" b="1" dirty="0" smtClean="0">
              <a:solidFill>
                <a:schemeClr val="accent5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5"/>
                </a:solidFill>
              </a:rPr>
              <a:t>However</a:t>
            </a:r>
            <a:r>
              <a:rPr lang="en-US" sz="1400" b="1" dirty="0">
                <a:solidFill>
                  <a:schemeClr val="accent5"/>
                </a:solidFill>
              </a:rPr>
              <a:t>, gauges in the lower half measured about </a:t>
            </a:r>
            <a:r>
              <a:rPr lang="en-US" sz="1400" b="1" dirty="0">
                <a:solidFill>
                  <a:srgbClr val="FF0000"/>
                </a:solidFill>
              </a:rPr>
              <a:t>twice</a:t>
            </a:r>
            <a:r>
              <a:rPr lang="en-US" sz="1400" b="1" dirty="0">
                <a:solidFill>
                  <a:schemeClr val="accent5"/>
                </a:solidFill>
              </a:rPr>
              <a:t> the pressure of the upper ones.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5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The coils have not tried to collapse inwards. Gaps are correct.</a:t>
            </a:r>
          </a:p>
          <a:p>
            <a:pPr marL="109537">
              <a:spcBef>
                <a:spcPct val="20000"/>
              </a:spcBef>
              <a:buClr>
                <a:schemeClr val="accent6"/>
              </a:buClr>
            </a:pPr>
            <a:endParaRPr lang="en-US" sz="1400" b="1" dirty="0">
              <a:solidFill>
                <a:schemeClr val="accent5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The assembly is </a:t>
            </a:r>
            <a:r>
              <a:rPr lang="en-US" sz="1400" b="1" dirty="0">
                <a:solidFill>
                  <a:srgbClr val="FF0000"/>
                </a:solidFill>
              </a:rPr>
              <a:t>repeated</a:t>
            </a:r>
            <a:r>
              <a:rPr lang="en-US" sz="1400" b="1" dirty="0">
                <a:solidFill>
                  <a:schemeClr val="accent5"/>
                </a:solidFill>
              </a:rPr>
              <a:t> two times and measurements were balanced. We think that the assembly </a:t>
            </a:r>
            <a:r>
              <a:rPr lang="en-US" sz="1400" b="1" dirty="0" smtClean="0">
                <a:solidFill>
                  <a:schemeClr val="accent5"/>
                </a:solidFill>
              </a:rPr>
              <a:t>procedure was </a:t>
            </a:r>
            <a:r>
              <a:rPr lang="en-US" sz="1400" b="1" dirty="0">
                <a:solidFill>
                  <a:schemeClr val="accent5"/>
                </a:solidFill>
              </a:rPr>
              <a:t>not right the first time.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5" y="836712"/>
            <a:ext cx="4536504" cy="3024035"/>
          </a:xfrm>
          <a:prstGeom prst="rect">
            <a:avLst/>
          </a:prstGeom>
        </p:spPr>
      </p:pic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701025"/>
              </p:ext>
            </p:extLst>
          </p:nvPr>
        </p:nvGraphicFramePr>
        <p:xfrm>
          <a:off x="4283968" y="4221088"/>
          <a:ext cx="4824536" cy="15011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17725"/>
                <a:gridCol w="1313072"/>
                <a:gridCol w="1321174"/>
                <a:gridCol w="1272565"/>
              </a:tblGrid>
              <a:tr h="34377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Gap </a:t>
                      </a:r>
                      <a:r>
                        <a:rPr lang="en-GB" sz="1100" b="1" dirty="0">
                          <a:effectLst/>
                        </a:rPr>
                        <a:t>[mm]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Press </a:t>
                      </a:r>
                      <a:r>
                        <a:rPr lang="en-GB" sz="1100" b="1" dirty="0" smtClean="0">
                          <a:effectLst/>
                        </a:rPr>
                        <a:t>force [ton</a:t>
                      </a:r>
                      <a:r>
                        <a:rPr lang="en-GB" sz="1100" b="1" dirty="0">
                          <a:effectLst/>
                        </a:rPr>
                        <a:t>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Average stress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 measured </a:t>
                      </a:r>
                      <a:r>
                        <a:rPr lang="en-GB" sz="1100" b="1" dirty="0">
                          <a:effectLst/>
                        </a:rPr>
                        <a:t>[MPa]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Average stress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simulated [MPa]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20487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0.5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33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76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20487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0.4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38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90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20487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0.3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40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105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20487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</a:rPr>
                        <a:t>0.2</a:t>
                      </a:r>
                      <a:endParaRPr lang="en-GB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40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124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110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20487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Spring-back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-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89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81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</a:tbl>
          </a:graphicData>
        </a:graphic>
      </p:graphicFrame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Short mechanical model: Outer collaring test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244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Final magnetic </a:t>
            </a:r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design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Final </a:t>
            </a: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mechanical </a:t>
            </a:r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design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Short mechanical </a:t>
            </a:r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model</a:t>
            </a:r>
          </a:p>
          <a:p>
            <a:r>
              <a:rPr lang="en-GB" sz="3200" dirty="0" smtClean="0">
                <a:solidFill>
                  <a:schemeClr val="tx1"/>
                </a:solidFill>
              </a:rPr>
              <a:t>Prototype fabrication</a:t>
            </a:r>
            <a:endParaRPr lang="en-GB" sz="3200" dirty="0">
              <a:solidFill>
                <a:schemeClr val="tx1"/>
              </a:solidFill>
            </a:endParaRPr>
          </a:p>
          <a:p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88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11157" y="3830207"/>
            <a:ext cx="1936855" cy="96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13 Grupo"/>
          <p:cNvGrpSpPr>
            <a:grpSpLocks noChangeAspect="1"/>
          </p:cNvGrpSpPr>
          <p:nvPr/>
        </p:nvGrpSpPr>
        <p:grpSpPr>
          <a:xfrm>
            <a:off x="6732241" y="1268760"/>
            <a:ext cx="2232248" cy="2187182"/>
            <a:chOff x="5076056" y="476672"/>
            <a:chExt cx="3833868" cy="3940363"/>
          </a:xfrm>
          <a:solidFill>
            <a:schemeClr val="bg1">
              <a:alpha val="18000"/>
            </a:schemeClr>
          </a:solidFill>
        </p:grpSpPr>
        <p:pic>
          <p:nvPicPr>
            <p:cNvPr id="15" name="14 Imagen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07199" y="620689"/>
              <a:ext cx="3502725" cy="3623712"/>
            </a:xfrm>
            <a:prstGeom prst="rect">
              <a:avLst/>
            </a:prstGeom>
            <a:grpFill/>
          </p:spPr>
        </p:pic>
        <p:cxnSp>
          <p:nvCxnSpPr>
            <p:cNvPr id="16" name="15 Conector recto de flecha"/>
            <p:cNvCxnSpPr/>
            <p:nvPr/>
          </p:nvCxnSpPr>
          <p:spPr>
            <a:xfrm flipV="1">
              <a:off x="5407201" y="476672"/>
              <a:ext cx="0" cy="3940363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 de flecha"/>
            <p:cNvCxnSpPr/>
            <p:nvPr/>
          </p:nvCxnSpPr>
          <p:spPr>
            <a:xfrm>
              <a:off x="5076056" y="4244400"/>
              <a:ext cx="3816424" cy="0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concept </a:t>
            </a:r>
            <a:br>
              <a:rPr lang="en-US" dirty="0" smtClean="0"/>
            </a:br>
            <a:r>
              <a:rPr lang="en-US" dirty="0" smtClean="0"/>
              <a:t>and coil fabrication remarks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1560" y="1196752"/>
            <a:ext cx="6120680" cy="5184576"/>
          </a:xfrm>
        </p:spPr>
        <p:txBody>
          <a:bodyPr>
            <a:noAutofit/>
          </a:bodyPr>
          <a:lstStyle/>
          <a:p>
            <a:r>
              <a:rPr lang="en-GB" sz="1800" dirty="0" smtClean="0">
                <a:solidFill>
                  <a:srgbClr val="000000"/>
                </a:solidFill>
              </a:rPr>
              <a:t>Double pancake coils of small </a:t>
            </a:r>
            <a:r>
              <a:rPr lang="en-GB" sz="1800" dirty="0" err="1" smtClean="0">
                <a:solidFill>
                  <a:srgbClr val="000000"/>
                </a:solidFill>
              </a:rPr>
              <a:t>NbTi</a:t>
            </a:r>
            <a:r>
              <a:rPr lang="en-GB" sz="1800" dirty="0" smtClean="0">
                <a:solidFill>
                  <a:srgbClr val="000000"/>
                </a:solidFill>
              </a:rPr>
              <a:t> cable with large aperture lead to </a:t>
            </a:r>
            <a:r>
              <a:rPr lang="en-GB" sz="1800" dirty="0" smtClean="0">
                <a:solidFill>
                  <a:schemeClr val="tx1"/>
                </a:solidFill>
              </a:rPr>
              <a:t>large number of turns</a:t>
            </a:r>
            <a:r>
              <a:rPr lang="en-GB" sz="1800" dirty="0" smtClean="0">
                <a:solidFill>
                  <a:srgbClr val="000000"/>
                </a:solidFill>
              </a:rPr>
              <a:t>: </a:t>
            </a:r>
            <a:r>
              <a:rPr lang="en-GB" sz="1800" b="1" dirty="0" smtClean="0">
                <a:solidFill>
                  <a:srgbClr val="FF0000"/>
                </a:solidFill>
              </a:rPr>
              <a:t>fully impregnated coils.</a:t>
            </a:r>
          </a:p>
          <a:p>
            <a:r>
              <a:rPr lang="en-GB" sz="1800" dirty="0" smtClean="0">
                <a:solidFill>
                  <a:srgbClr val="000000"/>
                </a:solidFill>
              </a:rPr>
              <a:t>Cable should be insulated with </a:t>
            </a:r>
            <a:r>
              <a:rPr lang="en-GB" sz="1800" b="1" dirty="0" smtClean="0">
                <a:solidFill>
                  <a:srgbClr val="FF0000"/>
                </a:solidFill>
              </a:rPr>
              <a:t>glass-fibre</a:t>
            </a:r>
            <a:r>
              <a:rPr lang="en-GB" sz="1800" dirty="0" smtClean="0">
                <a:solidFill>
                  <a:srgbClr val="000000"/>
                </a:solidFill>
              </a:rPr>
              <a:t> to ease the impregnation (CTD 101K).</a:t>
            </a:r>
          </a:p>
          <a:p>
            <a:r>
              <a:rPr lang="en-GB" sz="1800" dirty="0" smtClean="0">
                <a:solidFill>
                  <a:srgbClr val="000000"/>
                </a:solidFill>
              </a:rPr>
              <a:t>CTD </a:t>
            </a:r>
            <a:r>
              <a:rPr lang="en-GB" sz="1800" b="1" dirty="0" smtClean="0">
                <a:solidFill>
                  <a:srgbClr val="FF0000"/>
                </a:solidFill>
              </a:rPr>
              <a:t>binder</a:t>
            </a:r>
            <a:r>
              <a:rPr lang="en-GB" sz="1800" dirty="0" smtClean="0">
                <a:solidFill>
                  <a:srgbClr val="000000"/>
                </a:solidFill>
              </a:rPr>
              <a:t> 1.1 will be used to allow double pancake winding. It is compatible with the resin.</a:t>
            </a:r>
          </a:p>
          <a:p>
            <a:r>
              <a:rPr lang="en-GB" sz="1800" b="1" dirty="0">
                <a:solidFill>
                  <a:srgbClr val="FF0000"/>
                </a:solidFill>
              </a:rPr>
              <a:t>Coil pre-stress </a:t>
            </a:r>
            <a:r>
              <a:rPr lang="en-GB" sz="1800" dirty="0">
                <a:solidFill>
                  <a:srgbClr val="000000"/>
                </a:solidFill>
              </a:rPr>
              <a:t>will be provided by self-supported stainless steel collars.</a:t>
            </a:r>
          </a:p>
          <a:p>
            <a:r>
              <a:rPr lang="en-GB" sz="1800" b="1" dirty="0">
                <a:solidFill>
                  <a:srgbClr val="FF0000"/>
                </a:solidFill>
              </a:rPr>
              <a:t>Iron yoke </a:t>
            </a:r>
            <a:r>
              <a:rPr lang="en-GB" sz="1800" dirty="0">
                <a:solidFill>
                  <a:srgbClr val="000000"/>
                </a:solidFill>
              </a:rPr>
              <a:t>will be laminated and will not provide additional mechanical support.</a:t>
            </a:r>
          </a:p>
          <a:p>
            <a:pPr marL="342900" lvl="1" indent="-342900"/>
            <a:r>
              <a:rPr lang="en-GB" sz="1800" dirty="0">
                <a:solidFill>
                  <a:srgbClr val="000000"/>
                </a:solidFill>
              </a:rPr>
              <a:t>MCBXF are </a:t>
            </a:r>
            <a:r>
              <a:rPr lang="en-GB" sz="1800" b="1" dirty="0">
                <a:solidFill>
                  <a:srgbClr val="FF0000"/>
                </a:solidFill>
              </a:rPr>
              <a:t>2-in-1 magnets</a:t>
            </a:r>
            <a:r>
              <a:rPr lang="en-GB" sz="1800" dirty="0">
                <a:solidFill>
                  <a:srgbClr val="000000"/>
                </a:solidFill>
              </a:rPr>
              <a:t>, given the inner/outer dipole configuration, so tooling is thought to be used in both magnets if possible, in order to reduce production costs. </a:t>
            </a:r>
            <a:endParaRPr lang="en-GB" sz="1800" dirty="0"/>
          </a:p>
          <a:p>
            <a:endParaRPr lang="en-GB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51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chemeClr val="tx1"/>
                </a:solidFill>
              </a:rPr>
              <a:t>Final magnetic </a:t>
            </a:r>
            <a:r>
              <a:rPr lang="en-GB" sz="3200" dirty="0" smtClean="0">
                <a:solidFill>
                  <a:schemeClr val="tx1"/>
                </a:solidFill>
              </a:rPr>
              <a:t>design</a:t>
            </a:r>
            <a:endParaRPr lang="en-GB" sz="3200" dirty="0">
              <a:solidFill>
                <a:schemeClr val="tx1"/>
              </a:solidFill>
            </a:endParaRPr>
          </a:p>
          <a:p>
            <a:r>
              <a:rPr lang="en-GB" sz="3200" dirty="0" smtClean="0">
                <a:solidFill>
                  <a:schemeClr val="tx1"/>
                </a:solidFill>
              </a:rPr>
              <a:t>Final </a:t>
            </a:r>
            <a:r>
              <a:rPr lang="en-GB" sz="3200" dirty="0">
                <a:solidFill>
                  <a:schemeClr val="tx1"/>
                </a:solidFill>
              </a:rPr>
              <a:t>mechanical </a:t>
            </a:r>
            <a:r>
              <a:rPr lang="en-GB" sz="3200" dirty="0" smtClean="0">
                <a:solidFill>
                  <a:schemeClr val="tx1"/>
                </a:solidFill>
              </a:rPr>
              <a:t>design</a:t>
            </a:r>
            <a:endParaRPr lang="en-GB" sz="3200" dirty="0">
              <a:solidFill>
                <a:schemeClr val="tx1"/>
              </a:solidFill>
            </a:endParaRPr>
          </a:p>
          <a:p>
            <a:r>
              <a:rPr lang="en-GB" sz="3200" dirty="0">
                <a:solidFill>
                  <a:schemeClr val="tx1"/>
                </a:solidFill>
              </a:rPr>
              <a:t>Short mechanical </a:t>
            </a:r>
            <a:r>
              <a:rPr lang="en-GB" sz="3200" dirty="0" smtClean="0">
                <a:solidFill>
                  <a:schemeClr val="tx1"/>
                </a:solidFill>
              </a:rPr>
              <a:t>model</a:t>
            </a:r>
          </a:p>
          <a:p>
            <a:r>
              <a:rPr lang="en-GB" sz="3200" dirty="0" smtClean="0">
                <a:solidFill>
                  <a:schemeClr val="tx1"/>
                </a:solidFill>
              </a:rPr>
              <a:t>Prototype fabrication</a:t>
            </a:r>
            <a:endParaRPr lang="en-GB" sz="3200" dirty="0">
              <a:solidFill>
                <a:schemeClr val="tx1"/>
              </a:solidFill>
            </a:endParaRPr>
          </a:p>
          <a:p>
            <a:r>
              <a:rPr lang="en-GB" sz="3200" dirty="0" smtClean="0">
                <a:solidFill>
                  <a:schemeClr val="tx1"/>
                </a:solidFill>
              </a:rPr>
              <a:t>Conclusions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91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12000" y="9536"/>
            <a:ext cx="7920000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Fabrication of coil parts: cable and wedges</a:t>
            </a:r>
            <a:endParaRPr lang="en-US" dirty="0"/>
          </a:p>
        </p:txBody>
      </p:sp>
      <p:sp>
        <p:nvSpPr>
          <p:cNvPr id="50" name="Espace réservé du contenu 2"/>
          <p:cNvSpPr txBox="1">
            <a:spLocks/>
          </p:cNvSpPr>
          <p:nvPr/>
        </p:nvSpPr>
        <p:spPr>
          <a:xfrm>
            <a:off x="827584" y="729536"/>
            <a:ext cx="7560840" cy="16267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FF0000"/>
                </a:solidFill>
              </a:rPr>
              <a:t>66TEX933</a:t>
            </a:r>
            <a:r>
              <a:rPr lang="en-GB" sz="1800" b="1" dirty="0" smtClean="0">
                <a:solidFill>
                  <a:schemeClr val="accent1"/>
                </a:solidFill>
              </a:rPr>
              <a:t> fiberglass is woven around the cable, which is compatible with the resin and close to the nominal thickness of 135 micron (131 micron measured on ten-stack).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1"/>
                </a:solidFill>
              </a:rPr>
              <a:t>Each coil cross section needs 5 different wedges to provide a good field quality. They are produced by machining in parts of approximately 300 mm length. So each coil needs </a:t>
            </a:r>
            <a:r>
              <a:rPr lang="en-GB" sz="1800" b="1" dirty="0">
                <a:solidFill>
                  <a:srgbClr val="FF0000"/>
                </a:solidFill>
              </a:rPr>
              <a:t>30 parts</a:t>
            </a:r>
            <a:r>
              <a:rPr lang="en-GB" sz="1800" b="1" dirty="0">
                <a:solidFill>
                  <a:schemeClr val="accent1"/>
                </a:solidFill>
              </a:rPr>
              <a:t>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chemeClr val="accent1"/>
              </a:solidFill>
            </a:endParaRPr>
          </a:p>
        </p:txBody>
      </p:sp>
      <p:pic>
        <p:nvPicPr>
          <p:cNvPr id="6" name="Picture 4" descr="E:\Dropbox\CIEMAT\First Winding Test\IMG_20170926_14322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785077" y="2399500"/>
            <a:ext cx="2763263" cy="410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E:\Dropbox\CIEMAT\First Winding Test\IMG_20170926_14320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3266440"/>
            <a:ext cx="1944216" cy="242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290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12000" y="9536"/>
            <a:ext cx="7920000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Fabrication of coil parts: End spacers</a:t>
            </a:r>
            <a:endParaRPr lang="en-US" dirty="0"/>
          </a:p>
        </p:txBody>
      </p:sp>
      <p:grpSp>
        <p:nvGrpSpPr>
          <p:cNvPr id="6" name="5 Grupo"/>
          <p:cNvGrpSpPr/>
          <p:nvPr/>
        </p:nvGrpSpPr>
        <p:grpSpPr>
          <a:xfrm>
            <a:off x="255928" y="476672"/>
            <a:ext cx="4964144" cy="3678217"/>
            <a:chOff x="327936" y="476672"/>
            <a:chExt cx="4964144" cy="3678217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557" y="584805"/>
              <a:ext cx="3993654" cy="3570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05148" y="2501062"/>
              <a:ext cx="922637" cy="82459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7" name="16 CuadroTexto"/>
            <p:cNvSpPr txBox="1"/>
            <p:nvPr/>
          </p:nvSpPr>
          <p:spPr>
            <a:xfrm>
              <a:off x="363939" y="476672"/>
              <a:ext cx="155723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109537" indent="0" fontAlgn="base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SzPct val="68000"/>
                <a:buFont typeface="Wingdings 3" pitchFamily="18" charset="2"/>
                <a:buNone/>
                <a:defRPr sz="1600" b="1">
                  <a:solidFill>
                    <a:schemeClr val="accent1"/>
                  </a:solidFill>
                  <a:latin typeface="Arial" charset="0"/>
                </a:defRPr>
              </a:lvl1pPr>
              <a:lvl2pPr marL="620713" indent="-228600" fontAlgn="base">
                <a:spcBef>
                  <a:spcPts val="325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◦"/>
                <a:defRPr sz="2300"/>
              </a:lvl2pPr>
              <a:lvl3pPr marL="858838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SzPct val="100000"/>
                <a:buFont typeface="Wingdings 2" pitchFamily="18" charset="2"/>
                <a:buChar char=""/>
                <a:defRPr sz="2100"/>
              </a:lvl3pPr>
              <a:lvl4pPr marL="11430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  <a:defRPr sz="1900"/>
              </a:lvl4pPr>
              <a:lvl5pPr marL="13716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</a:lvl5pPr>
              <a:lvl6pPr marL="16002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/>
              </a:lvl6pPr>
              <a:lvl7pPr marL="18288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7pPr>
              <a:lvl8pPr marL="20574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8pPr>
              <a:lvl9pPr marL="22860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baseline="0"/>
              </a:lvl9pPr>
            </a:lstStyle>
            <a:p>
              <a:r>
                <a:rPr lang="en-US" sz="1400" dirty="0" smtClean="0"/>
                <a:t>Alignment groove</a:t>
              </a:r>
              <a:endParaRPr lang="en-US" sz="1400" dirty="0"/>
            </a:p>
          </p:txBody>
        </p:sp>
        <p:cxnSp>
          <p:nvCxnSpPr>
            <p:cNvPr id="18" name="17 Conector recto de flecha"/>
            <p:cNvCxnSpPr/>
            <p:nvPr/>
          </p:nvCxnSpPr>
          <p:spPr>
            <a:xfrm flipH="1" flipV="1">
              <a:off x="1430589" y="818601"/>
              <a:ext cx="648072" cy="161587"/>
            </a:xfrm>
            <a:prstGeom prst="straightConnector1">
              <a:avLst/>
            </a:prstGeom>
            <a:noFill/>
            <a:ln w="50800" cmpd="sng">
              <a:solidFill>
                <a:schemeClr val="accent6"/>
              </a:soli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327936" y="1187492"/>
              <a:ext cx="136374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109537" indent="0" fontAlgn="base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SzPct val="68000"/>
                <a:buFont typeface="Wingdings 3" pitchFamily="18" charset="2"/>
                <a:buNone/>
                <a:defRPr sz="1600" b="1">
                  <a:solidFill>
                    <a:schemeClr val="accent1"/>
                  </a:solidFill>
                  <a:latin typeface="Arial" charset="0"/>
                </a:defRPr>
              </a:lvl1pPr>
              <a:lvl2pPr marL="620713" indent="-228600" fontAlgn="base">
                <a:spcBef>
                  <a:spcPts val="325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◦"/>
                <a:defRPr sz="2300"/>
              </a:lvl2pPr>
              <a:lvl3pPr marL="858838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SzPct val="100000"/>
                <a:buFont typeface="Wingdings 2" pitchFamily="18" charset="2"/>
                <a:buChar char=""/>
                <a:defRPr sz="2100"/>
              </a:lvl3pPr>
              <a:lvl4pPr marL="11430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  <a:defRPr sz="1900"/>
              </a:lvl4pPr>
              <a:lvl5pPr marL="13716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</a:lvl5pPr>
              <a:lvl6pPr marL="16002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/>
              </a:lvl6pPr>
              <a:lvl7pPr marL="18288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7pPr>
              <a:lvl8pPr marL="20574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8pPr>
              <a:lvl9pPr marL="22860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baseline="0"/>
              </a:lvl9pPr>
            </a:lstStyle>
            <a:p>
              <a:r>
                <a:rPr lang="en-US" sz="1400" dirty="0" smtClean="0"/>
                <a:t>Connection</a:t>
              </a:r>
            </a:p>
            <a:p>
              <a:r>
                <a:rPr lang="en-US" sz="1400" dirty="0" smtClean="0"/>
                <a:t>box</a:t>
              </a:r>
              <a:endParaRPr lang="en-US" sz="1400" dirty="0"/>
            </a:p>
          </p:txBody>
        </p:sp>
        <p:cxnSp>
          <p:nvCxnSpPr>
            <p:cNvPr id="22" name="21 Conector recto de flecha"/>
            <p:cNvCxnSpPr/>
            <p:nvPr/>
          </p:nvCxnSpPr>
          <p:spPr>
            <a:xfrm flipH="1" flipV="1">
              <a:off x="998541" y="1547533"/>
              <a:ext cx="432048" cy="504055"/>
            </a:xfrm>
            <a:prstGeom prst="straightConnector1">
              <a:avLst/>
            </a:prstGeom>
            <a:noFill/>
            <a:ln w="50800" cmpd="sng">
              <a:solidFill>
                <a:schemeClr val="accent6"/>
              </a:soli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5" name="24 CuadroTexto"/>
            <p:cNvSpPr txBox="1"/>
            <p:nvPr/>
          </p:nvSpPr>
          <p:spPr>
            <a:xfrm>
              <a:off x="3734845" y="1032991"/>
              <a:ext cx="155723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109537" indent="0" fontAlgn="base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SzPct val="68000"/>
                <a:buFont typeface="Wingdings 3" pitchFamily="18" charset="2"/>
                <a:buNone/>
                <a:defRPr sz="1600" b="1">
                  <a:solidFill>
                    <a:schemeClr val="accent1"/>
                  </a:solidFill>
                  <a:latin typeface="Arial" charset="0"/>
                </a:defRPr>
              </a:lvl1pPr>
              <a:lvl2pPr marL="620713" indent="-228600" fontAlgn="base">
                <a:spcBef>
                  <a:spcPts val="325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◦"/>
                <a:defRPr sz="2300"/>
              </a:lvl2pPr>
              <a:lvl3pPr marL="858838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SzPct val="100000"/>
                <a:buFont typeface="Wingdings 2" pitchFamily="18" charset="2"/>
                <a:buChar char=""/>
                <a:defRPr sz="2100"/>
              </a:lvl3pPr>
              <a:lvl4pPr marL="11430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  <a:defRPr sz="1900"/>
              </a:lvl4pPr>
              <a:lvl5pPr marL="13716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</a:lvl5pPr>
              <a:lvl6pPr marL="16002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/>
              </a:lvl6pPr>
              <a:lvl7pPr marL="18288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7pPr>
              <a:lvl8pPr marL="20574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8pPr>
              <a:lvl9pPr marL="22860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baseline="0"/>
              </a:lvl9pPr>
            </a:lstStyle>
            <a:p>
              <a:r>
                <a:rPr lang="en-US" sz="1400" dirty="0" smtClean="0"/>
                <a:t>EDM cuts</a:t>
              </a:r>
              <a:endParaRPr lang="en-US" sz="1400" dirty="0"/>
            </a:p>
          </p:txBody>
        </p:sp>
        <p:cxnSp>
          <p:nvCxnSpPr>
            <p:cNvPr id="27" name="26 Conector recto de flecha"/>
            <p:cNvCxnSpPr/>
            <p:nvPr/>
          </p:nvCxnSpPr>
          <p:spPr>
            <a:xfrm flipV="1">
              <a:off x="3054961" y="1187492"/>
              <a:ext cx="823900" cy="565089"/>
            </a:xfrm>
            <a:prstGeom prst="straightConnector1">
              <a:avLst/>
            </a:prstGeom>
            <a:noFill/>
            <a:ln w="50800" cmpd="sng">
              <a:solidFill>
                <a:schemeClr val="accent6"/>
              </a:soli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28 Conector recto de flecha"/>
            <p:cNvCxnSpPr/>
            <p:nvPr/>
          </p:nvCxnSpPr>
          <p:spPr>
            <a:xfrm flipV="1">
              <a:off x="3662837" y="1186879"/>
              <a:ext cx="216024" cy="360654"/>
            </a:xfrm>
            <a:prstGeom prst="straightConnector1">
              <a:avLst/>
            </a:prstGeom>
            <a:noFill/>
            <a:ln w="50800" cmpd="sng">
              <a:solidFill>
                <a:schemeClr val="accent6"/>
              </a:soli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67947" y="3501008"/>
            <a:ext cx="2652525" cy="2855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8881" y="4221088"/>
            <a:ext cx="6019066" cy="2448272"/>
          </a:xfrm>
        </p:spPr>
        <p:txBody>
          <a:bodyPr vert="horz" lIns="0" tIns="0" rIns="0" bIns="0" rtlCol="0">
            <a:noAutofit/>
          </a:bodyPr>
          <a:lstStyle/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accent1"/>
                </a:solidFill>
              </a:rPr>
              <a:t>There are </a:t>
            </a:r>
            <a:r>
              <a:rPr lang="en-GB" sz="1800" b="1" dirty="0" smtClean="0">
                <a:solidFill>
                  <a:srgbClr val="FF0000"/>
                </a:solidFill>
              </a:rPr>
              <a:t>58 different end spacers per magnet!!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accent1"/>
                </a:solidFill>
              </a:rPr>
              <a:t>Produced by 3D printing, several improvements and add-ons have been introduced after the first tests. 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accent1"/>
                </a:solidFill>
              </a:rPr>
              <a:t>Large deformations (up to +/- 2 mm): EDM cuts are introduced.</a:t>
            </a:r>
            <a:endParaRPr lang="en-GB" sz="18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accent1"/>
              </a:solidFill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5028344" y="692696"/>
            <a:ext cx="4224176" cy="2321560"/>
            <a:chOff x="5028344" y="603384"/>
            <a:chExt cx="4224176" cy="232156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028344" y="603384"/>
              <a:ext cx="2597577" cy="232156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2" name="31 CuadroTexto"/>
            <p:cNvSpPr txBox="1"/>
            <p:nvPr/>
          </p:nvSpPr>
          <p:spPr>
            <a:xfrm>
              <a:off x="7695285" y="2255636"/>
              <a:ext cx="155723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109537" indent="0" fontAlgn="base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SzPct val="68000"/>
                <a:buFont typeface="Wingdings 3" pitchFamily="18" charset="2"/>
                <a:buNone/>
                <a:defRPr sz="1600" b="1">
                  <a:solidFill>
                    <a:schemeClr val="accent1"/>
                  </a:solidFill>
                  <a:latin typeface="Arial" charset="0"/>
                </a:defRPr>
              </a:lvl1pPr>
              <a:lvl2pPr marL="620713" indent="-228600" fontAlgn="base">
                <a:spcBef>
                  <a:spcPts val="325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◦"/>
                <a:defRPr sz="2300"/>
              </a:lvl2pPr>
              <a:lvl3pPr marL="858838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SzPct val="100000"/>
                <a:buFont typeface="Wingdings 2" pitchFamily="18" charset="2"/>
                <a:buChar char=""/>
                <a:defRPr sz="2100"/>
              </a:lvl3pPr>
              <a:lvl4pPr marL="11430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  <a:defRPr sz="1900"/>
              </a:lvl4pPr>
              <a:lvl5pPr marL="13716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</a:lvl5pPr>
              <a:lvl6pPr marL="16002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/>
              </a:lvl6pPr>
              <a:lvl7pPr marL="18288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7pPr>
              <a:lvl8pPr marL="20574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8pPr>
              <a:lvl9pPr marL="22860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baseline="0"/>
              </a:lvl9pPr>
            </a:lstStyle>
            <a:p>
              <a:r>
                <a:rPr lang="en-US" sz="1400" dirty="0" smtClean="0"/>
                <a:t>Loading plate extension</a:t>
              </a:r>
              <a:endParaRPr lang="en-US" sz="1400" dirty="0"/>
            </a:p>
          </p:txBody>
        </p:sp>
        <p:cxnSp>
          <p:nvCxnSpPr>
            <p:cNvPr id="33" name="32 Conector recto de flecha"/>
            <p:cNvCxnSpPr/>
            <p:nvPr/>
          </p:nvCxnSpPr>
          <p:spPr>
            <a:xfrm flipV="1">
              <a:off x="6219835" y="2517246"/>
              <a:ext cx="1619466" cy="185346"/>
            </a:xfrm>
            <a:prstGeom prst="straightConnector1">
              <a:avLst/>
            </a:prstGeom>
            <a:noFill/>
            <a:ln w="50800" cmpd="sng">
              <a:solidFill>
                <a:schemeClr val="accent6"/>
              </a:soli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33 Conector recto de flecha"/>
            <p:cNvCxnSpPr/>
            <p:nvPr/>
          </p:nvCxnSpPr>
          <p:spPr>
            <a:xfrm>
              <a:off x="7407253" y="1910503"/>
              <a:ext cx="432048" cy="606743"/>
            </a:xfrm>
            <a:prstGeom prst="straightConnector1">
              <a:avLst/>
            </a:prstGeom>
            <a:noFill/>
            <a:ln w="50800" cmpd="sng">
              <a:solidFill>
                <a:schemeClr val="accent6"/>
              </a:soli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3" name="42 CuadroTexto"/>
            <p:cNvSpPr txBox="1"/>
            <p:nvPr/>
          </p:nvSpPr>
          <p:spPr>
            <a:xfrm>
              <a:off x="7668344" y="1484784"/>
              <a:ext cx="15020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109537" indent="0" fontAlgn="base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SzPct val="68000"/>
                <a:buFont typeface="Wingdings 3" pitchFamily="18" charset="2"/>
                <a:buNone/>
                <a:defRPr sz="1600" b="1">
                  <a:solidFill>
                    <a:schemeClr val="accent1"/>
                  </a:solidFill>
                  <a:latin typeface="Arial" charset="0"/>
                </a:defRPr>
              </a:lvl1pPr>
              <a:lvl2pPr marL="620713" indent="-228600" fontAlgn="base">
                <a:spcBef>
                  <a:spcPts val="325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◦"/>
                <a:defRPr sz="2300"/>
              </a:lvl2pPr>
              <a:lvl3pPr marL="858838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SzPct val="100000"/>
                <a:buFont typeface="Wingdings 2" pitchFamily="18" charset="2"/>
                <a:buChar char=""/>
                <a:defRPr sz="2100"/>
              </a:lvl3pPr>
              <a:lvl4pPr marL="11430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  <a:defRPr sz="1900"/>
              </a:lvl4pPr>
              <a:lvl5pPr marL="13716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</a:lvl5pPr>
              <a:lvl6pPr marL="16002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/>
              </a:lvl6pPr>
              <a:lvl7pPr marL="18288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7pPr>
              <a:lvl8pPr marL="20574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8pPr>
              <a:lvl9pPr marL="22860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baseline="0"/>
              </a:lvl9pPr>
            </a:lstStyle>
            <a:p>
              <a:r>
                <a:rPr lang="en-US" sz="1400" dirty="0" smtClean="0"/>
                <a:t>Stress relieving cut</a:t>
              </a:r>
              <a:endParaRPr lang="en-US" sz="1400" dirty="0"/>
            </a:p>
          </p:txBody>
        </p:sp>
        <p:cxnSp>
          <p:nvCxnSpPr>
            <p:cNvPr id="44" name="43 Conector recto de flecha"/>
            <p:cNvCxnSpPr/>
            <p:nvPr/>
          </p:nvCxnSpPr>
          <p:spPr>
            <a:xfrm flipV="1">
              <a:off x="6444208" y="1764164"/>
              <a:ext cx="1351334" cy="146339"/>
            </a:xfrm>
            <a:prstGeom prst="straightConnector1">
              <a:avLst/>
            </a:prstGeom>
            <a:noFill/>
            <a:ln w="50800" cmpd="sng">
              <a:solidFill>
                <a:schemeClr val="accent6"/>
              </a:soli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6" name="25 CuadroTexto"/>
            <p:cNvSpPr txBox="1"/>
            <p:nvPr/>
          </p:nvSpPr>
          <p:spPr>
            <a:xfrm>
              <a:off x="7695285" y="746120"/>
              <a:ext cx="1557235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109537" indent="0" fontAlgn="base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SzPct val="68000"/>
                <a:buFont typeface="Wingdings 3" pitchFamily="18" charset="2"/>
                <a:buNone/>
                <a:defRPr sz="1600" b="1">
                  <a:solidFill>
                    <a:schemeClr val="accent1"/>
                  </a:solidFill>
                  <a:latin typeface="Arial" charset="0"/>
                </a:defRPr>
              </a:lvl1pPr>
              <a:lvl2pPr marL="620713" indent="-228600" fontAlgn="base">
                <a:spcBef>
                  <a:spcPts val="325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◦"/>
                <a:defRPr sz="2300"/>
              </a:lvl2pPr>
              <a:lvl3pPr marL="858838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SzPct val="100000"/>
                <a:buFont typeface="Wingdings 2" pitchFamily="18" charset="2"/>
                <a:buChar char=""/>
                <a:defRPr sz="2100"/>
              </a:lvl3pPr>
              <a:lvl4pPr marL="11430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  <a:defRPr sz="1900"/>
              </a:lvl4pPr>
              <a:lvl5pPr marL="13716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</a:lvl5pPr>
              <a:lvl6pPr marL="16002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/>
              </a:lvl6pPr>
              <a:lvl7pPr marL="18288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7pPr>
              <a:lvl8pPr marL="20574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8pPr>
              <a:lvl9pPr marL="22860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baseline="0"/>
              </a:lvl9pPr>
            </a:lstStyle>
            <a:p>
              <a:r>
                <a:rPr lang="en-US" sz="1400" dirty="0" smtClean="0"/>
                <a:t>Support pointing </a:t>
              </a:r>
            </a:p>
            <a:p>
              <a:r>
                <a:rPr lang="en-US" sz="1400" dirty="0" smtClean="0"/>
                <a:t>holes</a:t>
              </a:r>
              <a:endParaRPr lang="en-US" sz="1400" dirty="0"/>
            </a:p>
          </p:txBody>
        </p:sp>
        <p:cxnSp>
          <p:nvCxnSpPr>
            <p:cNvPr id="30" name="29 Conector recto de flecha"/>
            <p:cNvCxnSpPr/>
            <p:nvPr/>
          </p:nvCxnSpPr>
          <p:spPr>
            <a:xfrm>
              <a:off x="5508104" y="818601"/>
              <a:ext cx="2331197" cy="279721"/>
            </a:xfrm>
            <a:prstGeom prst="straightConnector1">
              <a:avLst/>
            </a:prstGeom>
            <a:noFill/>
            <a:ln w="50800" cmpd="sng">
              <a:solidFill>
                <a:schemeClr val="accent6"/>
              </a:soli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56406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12000" y="9536"/>
            <a:ext cx="7920000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Coil Fabrication: Quench heaters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365104"/>
            <a:ext cx="4392488" cy="154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620688"/>
            <a:ext cx="4032448" cy="2448272"/>
          </a:xfrm>
        </p:spPr>
        <p:txBody>
          <a:bodyPr vert="horz" lIns="0" tIns="0" rIns="0" bIns="0" rtlCol="0">
            <a:noAutofit/>
          </a:bodyPr>
          <a:lstStyle/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Quench simulation with CIEMAT code </a:t>
            </a:r>
            <a:r>
              <a:rPr lang="en-GB" sz="1600" b="1" dirty="0" smtClean="0">
                <a:solidFill>
                  <a:srgbClr val="FF0000"/>
                </a:solidFill>
              </a:rPr>
              <a:t>SQUID</a:t>
            </a:r>
            <a:r>
              <a:rPr lang="en-GB" sz="1600" b="1" dirty="0" smtClean="0">
                <a:solidFill>
                  <a:schemeClr val="accent1"/>
                </a:solidFill>
              </a:rPr>
              <a:t>, based on finite difference method.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Baseline strategy is: short magnet is self-protected, long one is protected by dump resistor.</a:t>
            </a:r>
            <a:endParaRPr lang="en-GB" sz="1600" b="1" dirty="0" smtClean="0">
              <a:solidFill>
                <a:srgbClr val="FF0000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Heaters are being implemented in the short prototype for </a:t>
            </a:r>
            <a:r>
              <a:rPr lang="en-GB" sz="1600" b="1" dirty="0" smtClean="0">
                <a:solidFill>
                  <a:srgbClr val="FF0000"/>
                </a:solidFill>
              </a:rPr>
              <a:t>validation</a:t>
            </a:r>
            <a:r>
              <a:rPr lang="en-GB" sz="1600" b="1" dirty="0" smtClean="0">
                <a:solidFill>
                  <a:schemeClr val="accent1"/>
                </a:solidFill>
              </a:rPr>
              <a:t>. If successful, they will be likely implemented instead dump resistor.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Heaters produced by </a:t>
            </a:r>
            <a:r>
              <a:rPr lang="en-GB" sz="1600" b="1" dirty="0" smtClean="0">
                <a:solidFill>
                  <a:srgbClr val="FF0000"/>
                </a:solidFill>
              </a:rPr>
              <a:t>927</a:t>
            </a:r>
            <a:r>
              <a:rPr lang="en-GB" sz="1600" b="1" dirty="0" smtClean="0">
                <a:solidFill>
                  <a:schemeClr val="accent1"/>
                </a:solidFill>
              </a:rPr>
              <a:t> team.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One </a:t>
            </a:r>
            <a:r>
              <a:rPr lang="en-GB" sz="1600" b="1" dirty="0" smtClean="0">
                <a:solidFill>
                  <a:srgbClr val="FF0000"/>
                </a:solidFill>
              </a:rPr>
              <a:t>voltage tap </a:t>
            </a:r>
            <a:r>
              <a:rPr lang="en-GB" sz="1600" b="1" dirty="0" smtClean="0">
                <a:solidFill>
                  <a:schemeClr val="accent1"/>
                </a:solidFill>
              </a:rPr>
              <a:t>per cable block and at both sides of the layer jump.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3031" y="528170"/>
            <a:ext cx="3927779" cy="618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2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9536"/>
            <a:ext cx="6372200" cy="827176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First winding and binding test</a:t>
            </a:r>
          </a:p>
        </p:txBody>
      </p:sp>
      <p:sp>
        <p:nvSpPr>
          <p:cNvPr id="8" name="3 Marcador de contenido"/>
          <p:cNvSpPr>
            <a:spLocks noGrp="1"/>
          </p:cNvSpPr>
          <p:nvPr>
            <p:ph idx="1"/>
          </p:nvPr>
        </p:nvSpPr>
        <p:spPr>
          <a:xfrm>
            <a:off x="467544" y="836712"/>
            <a:ext cx="4464496" cy="5328592"/>
          </a:xfrm>
        </p:spPr>
        <p:txBody>
          <a:bodyPr>
            <a:norm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About 60 m</a:t>
            </a:r>
            <a:r>
              <a:rPr lang="en-GB" sz="1800" dirty="0" smtClean="0">
                <a:solidFill>
                  <a:schemeClr val="tx1"/>
                </a:solidFill>
              </a:rPr>
              <a:t> of cable were used.</a:t>
            </a:r>
          </a:p>
          <a:p>
            <a:r>
              <a:rPr lang="en-GB" sz="1800" dirty="0" smtClean="0">
                <a:solidFill>
                  <a:schemeClr val="tx1"/>
                </a:solidFill>
              </a:rPr>
              <a:t>Cable </a:t>
            </a:r>
            <a:r>
              <a:rPr lang="en-GB" sz="1800" b="1" dirty="0" smtClean="0">
                <a:solidFill>
                  <a:srgbClr val="FF0000"/>
                </a:solidFill>
              </a:rPr>
              <a:t>did not lay down </a:t>
            </a:r>
            <a:r>
              <a:rPr lang="en-GB" sz="1800" dirty="0" smtClean="0">
                <a:solidFill>
                  <a:schemeClr val="tx1"/>
                </a:solidFill>
              </a:rPr>
              <a:t>at the coil ends as expected. Coil is a bit shorter than nominal.</a:t>
            </a:r>
          </a:p>
          <a:p>
            <a:r>
              <a:rPr lang="en-GB" sz="1800" dirty="0" smtClean="0"/>
              <a:t>All </a:t>
            </a:r>
            <a:r>
              <a:rPr lang="en-GB" sz="1800" b="1" dirty="0">
                <a:solidFill>
                  <a:srgbClr val="FF0000"/>
                </a:solidFill>
              </a:rPr>
              <a:t>tooling</a:t>
            </a:r>
            <a:r>
              <a:rPr lang="en-GB" sz="1800" dirty="0"/>
              <a:t> </a:t>
            </a:r>
            <a:r>
              <a:rPr lang="en-GB" sz="1800" dirty="0" smtClean="0"/>
              <a:t>worked relatively well. </a:t>
            </a:r>
          </a:p>
          <a:p>
            <a:r>
              <a:rPr lang="en-GB" sz="1800" dirty="0" smtClean="0"/>
              <a:t>Some minor </a:t>
            </a:r>
            <a:r>
              <a:rPr lang="en-GB" sz="1800" dirty="0" smtClean="0">
                <a:solidFill>
                  <a:srgbClr val="FF0000"/>
                </a:solidFill>
              </a:rPr>
              <a:t>improvements</a:t>
            </a:r>
            <a:r>
              <a:rPr lang="en-GB" sz="1800" dirty="0" smtClean="0"/>
              <a:t> were implemented:</a:t>
            </a:r>
          </a:p>
          <a:p>
            <a:pPr lvl="1"/>
            <a:r>
              <a:rPr lang="en-GB" sz="1600" dirty="0" smtClean="0"/>
              <a:t>Regulation of the height of the cable exit from the spool.</a:t>
            </a:r>
          </a:p>
          <a:p>
            <a:pPr lvl="1"/>
            <a:r>
              <a:rPr lang="en-GB" sz="1600" dirty="0" smtClean="0"/>
              <a:t>Additional arcs for cable clamping during winding.</a:t>
            </a:r>
          </a:p>
          <a:p>
            <a:pPr lvl="1"/>
            <a:r>
              <a:rPr lang="en-GB" sz="1600" dirty="0" smtClean="0"/>
              <a:t>Narrower glass </a:t>
            </a:r>
            <a:r>
              <a:rPr lang="en-GB" sz="1600" dirty="0" err="1" smtClean="0"/>
              <a:t>fiber</a:t>
            </a:r>
            <a:r>
              <a:rPr lang="en-GB" sz="1600" dirty="0" smtClean="0"/>
              <a:t> tape for insulation of end-spacers.</a:t>
            </a:r>
          </a:p>
          <a:p>
            <a:pPr lvl="1"/>
            <a:r>
              <a:rPr lang="en-GB" sz="1600" dirty="0" err="1" smtClean="0"/>
              <a:t>Fiber</a:t>
            </a:r>
            <a:r>
              <a:rPr lang="en-GB" sz="1600" dirty="0" smtClean="0"/>
              <a:t> glass for end-spacer insulation is impregnated with binder.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4121072"/>
            <a:ext cx="3240360" cy="259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329" y="116632"/>
            <a:ext cx="2846471" cy="379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90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First coil winding</a:t>
            </a:r>
          </a:p>
        </p:txBody>
      </p:sp>
      <p:sp>
        <p:nvSpPr>
          <p:cNvPr id="8" name="3 Marcador de contenido"/>
          <p:cNvSpPr>
            <a:spLocks noGrp="1"/>
          </p:cNvSpPr>
          <p:nvPr>
            <p:ph idx="1"/>
          </p:nvPr>
        </p:nvSpPr>
        <p:spPr>
          <a:xfrm>
            <a:off x="467544" y="836712"/>
            <a:ext cx="3528392" cy="532859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The cable has been partially unwound twice, due to some problems with a voltage tap and end spacers.</a:t>
            </a:r>
          </a:p>
          <a:p>
            <a:r>
              <a:rPr lang="en-GB" sz="2000" dirty="0" smtClean="0"/>
              <a:t>Cable is very flexible, so un-winding is not a problem.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93985" y="1423805"/>
            <a:ext cx="5848874" cy="438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38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First coil winding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375" y="726773"/>
            <a:ext cx="3973625" cy="2082930"/>
          </a:xfrm>
          <a:prstGeom prst="rect">
            <a:avLst/>
          </a:prstGeom>
        </p:spPr>
      </p:pic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375" y="3068960"/>
            <a:ext cx="3722495" cy="2088233"/>
          </a:xfr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288" y="3092039"/>
            <a:ext cx="3438128" cy="199091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704343"/>
            <a:ext cx="3456384" cy="209792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75556" y="5301208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Longitudinal position at coil ends is shorter than nominal. Few tenths of mm at the first turn after an end spacer, up to 2 mm at the last turn before an end spacer</a:t>
            </a:r>
            <a:r>
              <a:rPr lang="en-GB" sz="1600" dirty="0" smtClean="0"/>
              <a:t>. Both ends behave in the same way.</a:t>
            </a:r>
            <a:endParaRPr lang="en-GB" sz="1600" dirty="0"/>
          </a:p>
        </p:txBody>
      </p:sp>
      <p:cxnSp>
        <p:nvCxnSpPr>
          <p:cNvPr id="11" name="Conector recto 10"/>
          <p:cNvCxnSpPr/>
          <p:nvPr/>
        </p:nvCxnSpPr>
        <p:spPr>
          <a:xfrm>
            <a:off x="6012160" y="980728"/>
            <a:ext cx="0" cy="37444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6660232" y="980728"/>
            <a:ext cx="0" cy="37444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7884368" y="980728"/>
            <a:ext cx="0" cy="37444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6614977" y="2730406"/>
            <a:ext cx="9813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b="1" i="1" dirty="0" err="1" smtClean="0">
                <a:solidFill>
                  <a:schemeClr val="accent1"/>
                </a:solidFill>
              </a:rPr>
              <a:t>Spacers</a:t>
            </a:r>
            <a:endParaRPr lang="es-ES" sz="16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2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Quality Control</a:t>
            </a:r>
          </a:p>
          <a:p>
            <a:r>
              <a:rPr lang="en-US" dirty="0" smtClean="0"/>
              <a:t> </a:t>
            </a:r>
          </a:p>
        </p:txBody>
      </p:sp>
      <p:sp>
        <p:nvSpPr>
          <p:cNvPr id="19" name="3 Marcador de contenido"/>
          <p:cNvSpPr>
            <a:spLocks noGrp="1"/>
          </p:cNvSpPr>
          <p:nvPr>
            <p:ph idx="1"/>
          </p:nvPr>
        </p:nvSpPr>
        <p:spPr>
          <a:xfrm>
            <a:off x="683568" y="696734"/>
            <a:ext cx="4932914" cy="3524354"/>
          </a:xfrm>
        </p:spPr>
        <p:txBody>
          <a:bodyPr>
            <a:normAutofit/>
          </a:bodyPr>
          <a:lstStyle/>
          <a:p>
            <a:r>
              <a:rPr lang="en-GB" sz="1600" dirty="0" smtClean="0"/>
              <a:t>The structure at </a:t>
            </a:r>
            <a:r>
              <a:rPr lang="en-GB" sz="1600" dirty="0" smtClean="0">
                <a:solidFill>
                  <a:srgbClr val="FF0000"/>
                </a:solidFill>
              </a:rPr>
              <a:t>EDMS</a:t>
            </a:r>
            <a:r>
              <a:rPr lang="en-GB" sz="1600" dirty="0" smtClean="0"/>
              <a:t> has been created.</a:t>
            </a:r>
          </a:p>
          <a:p>
            <a:r>
              <a:rPr lang="en-GB" sz="1600" dirty="0" smtClean="0"/>
              <a:t>The equipment codes for </a:t>
            </a:r>
            <a:r>
              <a:rPr lang="en-GB" sz="1600" b="1" dirty="0" smtClean="0">
                <a:solidFill>
                  <a:srgbClr val="FF0000"/>
                </a:solidFill>
              </a:rPr>
              <a:t>CDD</a:t>
            </a:r>
            <a:r>
              <a:rPr lang="en-GB" sz="1600" dirty="0" smtClean="0"/>
              <a:t> storage have been created. About 500 drawings of the short mechanical model and the inner dipole tooling have been already sent to CDD team.</a:t>
            </a:r>
          </a:p>
          <a:p>
            <a:r>
              <a:rPr lang="en-GB" sz="1600" dirty="0" smtClean="0"/>
              <a:t>The </a:t>
            </a:r>
            <a:r>
              <a:rPr lang="en-GB" sz="1600" b="1" dirty="0" smtClean="0">
                <a:solidFill>
                  <a:srgbClr val="FF0000"/>
                </a:solidFill>
              </a:rPr>
              <a:t>MTF</a:t>
            </a:r>
            <a:r>
              <a:rPr lang="en-GB" sz="1600" dirty="0" smtClean="0"/>
              <a:t> equipment codes are also generated. </a:t>
            </a:r>
          </a:p>
          <a:p>
            <a:endParaRPr lang="en-GB" sz="1600" dirty="0" smtClean="0"/>
          </a:p>
          <a:p>
            <a:endParaRPr lang="en-GB" sz="1600" dirty="0"/>
          </a:p>
        </p:txBody>
      </p:sp>
      <p:pic>
        <p:nvPicPr>
          <p:cNvPr id="20" name="Picture 4" descr="Screen Shot 2017-10-10 at 19.14.3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015" y="421640"/>
            <a:ext cx="3178451" cy="210726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222832"/>
            <a:ext cx="432878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464" y="2265676"/>
            <a:ext cx="5040560" cy="2206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3027" y="2708920"/>
            <a:ext cx="2627784" cy="392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4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graphicFrame>
        <p:nvGraphicFramePr>
          <p:cNvPr id="8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1937871"/>
              </p:ext>
            </p:extLst>
          </p:nvPr>
        </p:nvGraphicFramePr>
        <p:xfrm>
          <a:off x="1289654" y="548680"/>
          <a:ext cx="6594714" cy="57122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1901"/>
                <a:gridCol w="3148013"/>
                <a:gridCol w="1574800"/>
              </a:tblGrid>
              <a:tr h="503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Task</a:t>
                      </a: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Date</a:t>
                      </a: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325543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Design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Detailed mechanical calculations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Done</a:t>
                      </a:r>
                    </a:p>
                  </a:txBody>
                  <a:tcPr marL="0" marR="0" marT="0" marB="0" anchor="ctr"/>
                </a:tc>
              </a:tr>
              <a:tr h="325543">
                <a:tc vMerge="1"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ID fabrication</a:t>
                      </a:r>
                      <a:r>
                        <a:rPr kumimoji="0" lang="en-GB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drawings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0" marR="0" marT="0" marB="0" anchor="ctr"/>
                </a:tc>
              </a:tr>
              <a:tr h="325543">
                <a:tc vMerge="1"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OD</a:t>
                      </a:r>
                      <a:r>
                        <a:rPr lang="en-GB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fabrication drawings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Dec-17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651086">
                <a:tc row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Fabrication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Cable MCBXB H+V delivered 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/>
                      </a:r>
                      <a:b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</a:b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(4 ID + 3 OD unit lengths)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0" marR="0" marT="0" marB="0" anchor="ctr"/>
                </a:tc>
              </a:tr>
              <a:tr h="32554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Winding machine ready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Jun-17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325543">
                <a:tc vMerge="1"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First winding test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Sept-17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3255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First ID coil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Nov-17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325543">
                <a:tc vMerge="1"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ID coils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Jan-17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32554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ID Collaring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Feb-18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32554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ID Magnet</a:t>
                      </a:r>
                      <a:r>
                        <a:rPr lang="en-GB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assembly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March-18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325543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OD coils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April-18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325543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OD Collaring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May-18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325543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Magnet</a:t>
                      </a:r>
                      <a:r>
                        <a:rPr lang="en-GB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Assembly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June-18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32554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Test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ID in vertical cryostat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April-18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325543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Magnet prototype in vertical cryostat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July-18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83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12000" y="898303"/>
            <a:ext cx="7920000" cy="4906963"/>
          </a:xfrm>
        </p:spPr>
        <p:txBody>
          <a:bodyPr>
            <a:normAutofit/>
          </a:bodyPr>
          <a:lstStyle/>
          <a:p>
            <a:r>
              <a:rPr lang="es-ES" sz="2000" dirty="0" err="1" smtClean="0"/>
              <a:t>Magnetic</a:t>
            </a:r>
            <a:r>
              <a:rPr lang="es-ES" sz="2000" dirty="0" smtClean="0"/>
              <a:t> and </a:t>
            </a:r>
            <a:r>
              <a:rPr lang="es-ES" sz="2000" dirty="0" err="1" smtClean="0"/>
              <a:t>mechanical</a:t>
            </a:r>
            <a:r>
              <a:rPr lang="es-ES" sz="2000" dirty="0" smtClean="0"/>
              <a:t> </a:t>
            </a:r>
            <a:r>
              <a:rPr lang="es-ES" sz="2000" dirty="0" err="1" smtClean="0"/>
              <a:t>design</a:t>
            </a:r>
            <a:r>
              <a:rPr lang="es-ES" sz="2000" dirty="0" smtClean="0"/>
              <a:t> </a:t>
            </a:r>
            <a:r>
              <a:rPr lang="es-ES" sz="2000" dirty="0" err="1" smtClean="0"/>
              <a:t>is</a:t>
            </a:r>
            <a:r>
              <a:rPr lang="es-ES" sz="2000" dirty="0" smtClean="0"/>
              <a:t> </a:t>
            </a:r>
            <a:r>
              <a:rPr lang="es-ES" sz="2000" dirty="0" err="1" smtClean="0"/>
              <a:t>finished</a:t>
            </a:r>
            <a:r>
              <a:rPr lang="en-US" sz="2000" dirty="0" smtClean="0"/>
              <a:t>.</a:t>
            </a:r>
            <a:endParaRPr lang="en-US" sz="2000" dirty="0"/>
          </a:p>
          <a:p>
            <a:endParaRPr lang="en-US" sz="2000" dirty="0"/>
          </a:p>
          <a:p>
            <a:r>
              <a:rPr lang="en-GB" sz="2000" dirty="0"/>
              <a:t>A short mechanical model has been produced and successfully tested to validate the feasibility of the assembly. Test results are in good agreement with simulations.</a:t>
            </a:r>
          </a:p>
          <a:p>
            <a:endParaRPr lang="en-GB" sz="2000" dirty="0"/>
          </a:p>
          <a:p>
            <a:r>
              <a:rPr lang="en-GB" sz="2000" dirty="0"/>
              <a:t>Fist winding and binding tests </a:t>
            </a:r>
            <a:r>
              <a:rPr lang="en-GB" sz="2000" dirty="0" smtClean="0"/>
              <a:t>have </a:t>
            </a:r>
            <a:r>
              <a:rPr lang="en-GB" sz="2000" dirty="0"/>
              <a:t>been successfully performed.</a:t>
            </a:r>
          </a:p>
          <a:p>
            <a:endParaRPr lang="en-GB" sz="2000" dirty="0" smtClean="0"/>
          </a:p>
          <a:p>
            <a:r>
              <a:rPr lang="en-GB" sz="2000" dirty="0" smtClean="0"/>
              <a:t>First </a:t>
            </a:r>
            <a:r>
              <a:rPr lang="en-GB" sz="2000" dirty="0"/>
              <a:t>coil </a:t>
            </a:r>
            <a:r>
              <a:rPr lang="en-GB" sz="2000" dirty="0" smtClean="0"/>
              <a:t>fabrication is ongoing.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30" y="6356350"/>
            <a:ext cx="6092371" cy="360000"/>
          </a:xfrm>
        </p:spPr>
        <p:txBody>
          <a:bodyPr/>
          <a:lstStyle/>
          <a:p>
            <a:r>
              <a:rPr lang="en-GB" noProof="0" dirty="0" smtClean="0"/>
              <a:t>MT25 – Fernando </a:t>
            </a:r>
            <a:r>
              <a:rPr lang="en-GB" noProof="0" dirty="0" err="1" smtClean="0"/>
              <a:t>Toral</a:t>
            </a:r>
            <a:r>
              <a:rPr lang="en-GB" noProof="0" dirty="0" smtClean="0"/>
              <a:t> – 28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August 2017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9270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612000" y="2996952"/>
            <a:ext cx="7920000" cy="720000"/>
          </a:xfrm>
        </p:spPr>
        <p:txBody>
          <a:bodyPr/>
          <a:lstStyle/>
          <a:p>
            <a:r>
              <a:rPr lang="en-GB" sz="360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36887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2228" y="3564530"/>
            <a:ext cx="2770252" cy="282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and cable specifications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051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7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963440"/>
              </p:ext>
            </p:extLst>
          </p:nvPr>
        </p:nvGraphicFramePr>
        <p:xfrm>
          <a:off x="467544" y="764704"/>
          <a:ext cx="5291900" cy="3209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8235"/>
                <a:gridCol w="2903665"/>
              </a:tblGrid>
              <a:tr h="47603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MCBXFB Technical specifications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768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Magnet configuration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Combined dipole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(Operation in X-Y square)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Integrated field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2.5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Tm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731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Minimum free aperture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150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484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Nominal current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2500 A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967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Radiation resistance 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35 </a:t>
                      </a:r>
                      <a:r>
                        <a:rPr lang="en-US" sz="1600" dirty="0" err="1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MGy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86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Physical length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1.505 m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Working temperature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1.9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Iron geometry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MQXF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iron holes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42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Field quality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units (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1E-4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)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Fringe field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40 </a:t>
                      </a:r>
                      <a:r>
                        <a:rPr lang="en-US" sz="1600" dirty="0" err="1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mT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(Out</a:t>
                      </a:r>
                      <a:r>
                        <a:rPr lang="en-US" sz="1600" baseline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of the 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Cryostat)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9 Rectángulo redondeado"/>
          <p:cNvSpPr/>
          <p:nvPr/>
        </p:nvSpPr>
        <p:spPr>
          <a:xfrm>
            <a:off x="417481" y="1244178"/>
            <a:ext cx="5400600" cy="553493"/>
          </a:xfrm>
          <a:prstGeom prst="roundRect">
            <a:avLst/>
          </a:prstGeom>
          <a:noFill/>
          <a:ln w="5080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 flipH="1" flipV="1">
            <a:off x="5819014" y="1535734"/>
            <a:ext cx="288032" cy="7583"/>
          </a:xfrm>
          <a:prstGeom prst="straightConnector1">
            <a:avLst/>
          </a:prstGeom>
          <a:noFill/>
          <a:ln w="50800" cmpd="sng">
            <a:solidFill>
              <a:schemeClr val="accent4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4" name="13 Grupo"/>
          <p:cNvGrpSpPr/>
          <p:nvPr/>
        </p:nvGrpSpPr>
        <p:grpSpPr>
          <a:xfrm>
            <a:off x="5940152" y="764704"/>
            <a:ext cx="2799600" cy="2723330"/>
            <a:chOff x="6180562" y="1412976"/>
            <a:chExt cx="2799600" cy="2723330"/>
          </a:xfrm>
        </p:grpSpPr>
        <p:cxnSp>
          <p:nvCxnSpPr>
            <p:cNvPr id="15" name="14 Conector recto de flecha"/>
            <p:cNvCxnSpPr/>
            <p:nvPr/>
          </p:nvCxnSpPr>
          <p:spPr>
            <a:xfrm flipV="1">
              <a:off x="7179962" y="1412976"/>
              <a:ext cx="0" cy="180000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 de flecha"/>
            <p:cNvCxnSpPr/>
            <p:nvPr/>
          </p:nvCxnSpPr>
          <p:spPr>
            <a:xfrm>
              <a:off x="7179962" y="3212976"/>
              <a:ext cx="1800000" cy="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>
              <a:off x="7179962" y="1412976"/>
              <a:ext cx="18002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 flipV="1">
              <a:off x="8980162" y="1412976"/>
              <a:ext cx="0" cy="180000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 de flecha"/>
            <p:cNvCxnSpPr/>
            <p:nvPr/>
          </p:nvCxnSpPr>
          <p:spPr>
            <a:xfrm flipV="1">
              <a:off x="7179962" y="1412976"/>
              <a:ext cx="1800000" cy="1799800"/>
            </a:xfrm>
            <a:prstGeom prst="straightConnector1">
              <a:avLst/>
            </a:prstGeom>
            <a:ln w="508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9 CuadroTexto"/>
            <p:cNvSpPr txBox="1"/>
            <p:nvPr/>
          </p:nvSpPr>
          <p:spPr>
            <a:xfrm>
              <a:off x="6180562" y="1720628"/>
              <a:ext cx="100811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>
                  <a:solidFill>
                    <a:schemeClr val="tx2"/>
                  </a:solidFill>
                </a:rPr>
                <a:t>Vertical dipole field</a:t>
              </a:r>
            </a:p>
            <a:p>
              <a:pPr algn="r"/>
              <a:r>
                <a:rPr lang="en-GB" dirty="0">
                  <a:solidFill>
                    <a:schemeClr val="tx2"/>
                  </a:solidFill>
                </a:rPr>
                <a:t>(2.1 T)</a:t>
              </a:r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7395986" y="3212976"/>
              <a:ext cx="13681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Horizontal</a:t>
              </a:r>
            </a:p>
            <a:p>
              <a:pPr algn="ctr"/>
              <a:r>
                <a:rPr lang="en-GB" dirty="0">
                  <a:solidFill>
                    <a:schemeClr val="tx2"/>
                  </a:solidFill>
                </a:rPr>
                <a:t>dipole field</a:t>
              </a:r>
            </a:p>
            <a:p>
              <a:pPr algn="ctr"/>
              <a:r>
                <a:rPr lang="en-GB" dirty="0">
                  <a:solidFill>
                    <a:schemeClr val="tx2"/>
                  </a:solidFill>
                </a:rPr>
                <a:t>(2.1 T)</a:t>
              </a:r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7361556" y="1628800"/>
              <a:ext cx="1368152" cy="1200329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Combined</a:t>
              </a:r>
            </a:p>
            <a:p>
              <a:pPr algn="ctr"/>
              <a:r>
                <a:rPr lang="en-GB" dirty="0">
                  <a:solidFill>
                    <a:srgbClr val="00B050"/>
                  </a:solidFill>
                </a:rPr>
                <a:t>dipole field</a:t>
              </a:r>
            </a:p>
            <a:p>
              <a:pPr algn="ctr"/>
              <a:r>
                <a:rPr lang="en-GB" dirty="0">
                  <a:solidFill>
                    <a:srgbClr val="00B050"/>
                  </a:solidFill>
                </a:rPr>
                <a:t>(Variable orientation)</a:t>
              </a:r>
            </a:p>
          </p:txBody>
        </p:sp>
      </p:grpSp>
      <p:graphicFrame>
        <p:nvGraphicFramePr>
          <p:cNvPr id="2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574609"/>
              </p:ext>
            </p:extLst>
          </p:nvPr>
        </p:nvGraphicFramePr>
        <p:xfrm>
          <a:off x="125483" y="4221088"/>
          <a:ext cx="2862343" cy="1795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360"/>
                <a:gridCol w="983983"/>
              </a:tblGrid>
              <a:tr h="216024">
                <a:tc gridSpan="2">
                  <a:txBody>
                    <a:bodyPr/>
                    <a:lstStyle/>
                    <a:p>
                      <a:pPr marL="0" indent="87313" algn="ctr" rtl="0" eaLnBrk="1" fontAlgn="b" latinLnBrk="0" hangingPunct="1"/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 Parameters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0350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 of strands</a:t>
                      </a:r>
                      <a:endParaRPr kumimoji="0" lang="en-US" sz="1600" b="1" i="0" u="none" strike="noStrike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62984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Strand diameter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 mm 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66484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0" lang="en-US" sz="16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able </a:t>
                      </a:r>
                      <a:r>
                        <a:rPr kumimoji="0" lang="en-US" sz="16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thickness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0.845 mm</a:t>
                      </a:r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5396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 width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4.37</a:t>
                      </a:r>
                      <a:r>
                        <a:rPr lang="en-US" sz="16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mm</a:t>
                      </a:r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Key-stone angle</a:t>
                      </a:r>
                      <a:endParaRPr kumimoji="0" lang="en-US" sz="1600" b="1" i="0" u="none" strike="noStrike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0.67º</a:t>
                      </a:r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44936">
                <a:tc>
                  <a:txBody>
                    <a:bodyPr/>
                    <a:lstStyle/>
                    <a:p>
                      <a:pPr marL="0" lvl="0" indent="87313" algn="l" fontAlgn="b"/>
                      <a:r>
                        <a:rPr lang="en-US" sz="1600" b="1" i="0" u="none" strike="noStrik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Cu:Sc</a:t>
                      </a:r>
                      <a:endParaRPr lang="en-US" sz="16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1.75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4" y="4509120"/>
            <a:ext cx="2614233" cy="1237310"/>
          </a:xfrm>
          <a:prstGeom prst="rect">
            <a:avLst/>
          </a:prstGeom>
          <a:noFill/>
          <a:ln w="44450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3" name="22 Rectángulo redondeado"/>
          <p:cNvSpPr/>
          <p:nvPr/>
        </p:nvSpPr>
        <p:spPr>
          <a:xfrm>
            <a:off x="417481" y="2504183"/>
            <a:ext cx="5400600" cy="276747"/>
          </a:xfrm>
          <a:prstGeom prst="roundRect">
            <a:avLst/>
          </a:prstGeom>
          <a:noFill/>
          <a:ln w="5080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cxnSp>
        <p:nvCxnSpPr>
          <p:cNvPr id="29" name="28 Conector recto de flecha"/>
          <p:cNvCxnSpPr>
            <a:endCxn id="23" idx="3"/>
          </p:cNvCxnSpPr>
          <p:nvPr/>
        </p:nvCxnSpPr>
        <p:spPr>
          <a:xfrm flipH="1" flipV="1">
            <a:off x="5818083" y="2642557"/>
            <a:ext cx="842151" cy="1146485"/>
          </a:xfrm>
          <a:prstGeom prst="straightConnector1">
            <a:avLst/>
          </a:prstGeom>
          <a:noFill/>
          <a:ln w="50800" cmpd="sng">
            <a:solidFill>
              <a:schemeClr val="accent4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17153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584" y="1144596"/>
            <a:ext cx="4605305" cy="456724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48" name="47 Grupo"/>
          <p:cNvGrpSpPr>
            <a:grpSpLocks noChangeAspect="1"/>
          </p:cNvGrpSpPr>
          <p:nvPr/>
        </p:nvGrpSpPr>
        <p:grpSpPr>
          <a:xfrm>
            <a:off x="174644" y="3391948"/>
            <a:ext cx="2555416" cy="2485324"/>
            <a:chOff x="1038165" y="320738"/>
            <a:chExt cx="7019991" cy="6827412"/>
          </a:xfrm>
        </p:grpSpPr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8165" y="320738"/>
              <a:ext cx="7019991" cy="6827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r="66643" b="73103"/>
            <a:stretch/>
          </p:blipFill>
          <p:spPr bwMode="auto">
            <a:xfrm rot="18672479">
              <a:off x="3360377" y="2223398"/>
              <a:ext cx="46705" cy="64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r="66643" b="73103"/>
            <a:stretch/>
          </p:blipFill>
          <p:spPr bwMode="auto">
            <a:xfrm rot="18672479">
              <a:off x="5668435" y="4535493"/>
              <a:ext cx="46705" cy="64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r="66643" b="73103"/>
            <a:stretch/>
          </p:blipFill>
          <p:spPr bwMode="auto">
            <a:xfrm rot="5400000">
              <a:off x="5654908" y="2205749"/>
              <a:ext cx="45719" cy="135560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270000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4"/>
            <p:cNvPicPr preferRelativeResize="0">
              <a:picLocks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r="66643" b="73103"/>
            <a:stretch/>
          </p:blipFill>
          <p:spPr bwMode="auto">
            <a:xfrm rot="5400000">
              <a:off x="3376170" y="4479124"/>
              <a:ext cx="45719" cy="144001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270000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4" name="53 Grupo"/>
          <p:cNvGrpSpPr>
            <a:grpSpLocks noChangeAspect="1"/>
          </p:cNvGrpSpPr>
          <p:nvPr/>
        </p:nvGrpSpPr>
        <p:grpSpPr>
          <a:xfrm>
            <a:off x="258801" y="872064"/>
            <a:ext cx="2375999" cy="2340000"/>
            <a:chOff x="1115612" y="52532"/>
            <a:chExt cx="6864842" cy="6760893"/>
          </a:xfrm>
        </p:grpSpPr>
        <p:pic>
          <p:nvPicPr>
            <p:cNvPr id="5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2" y="52532"/>
              <a:ext cx="6864842" cy="6760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r="66643" b="73103"/>
            <a:stretch/>
          </p:blipFill>
          <p:spPr bwMode="auto">
            <a:xfrm rot="18672479">
              <a:off x="3367516" y="2223424"/>
              <a:ext cx="46704" cy="64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r="66643" b="73103"/>
            <a:stretch/>
          </p:blipFill>
          <p:spPr bwMode="auto">
            <a:xfrm rot="18672479">
              <a:off x="5675570" y="4535544"/>
              <a:ext cx="46704" cy="64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r="66643" b="73103"/>
            <a:stretch/>
          </p:blipFill>
          <p:spPr bwMode="auto">
            <a:xfrm rot="5400000">
              <a:off x="5662044" y="2205776"/>
              <a:ext cx="45720" cy="135560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270000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4"/>
            <p:cNvPicPr preferRelativeResize="0">
              <a:picLocks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r="66643" b="73103"/>
            <a:stretch/>
          </p:blipFill>
          <p:spPr bwMode="auto">
            <a:xfrm rot="5400000">
              <a:off x="3383313" y="4479125"/>
              <a:ext cx="45720" cy="143999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270000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2" name="61 Rectángulo"/>
          <p:cNvSpPr/>
          <p:nvPr/>
        </p:nvSpPr>
        <p:spPr>
          <a:xfrm>
            <a:off x="907880" y="975319"/>
            <a:ext cx="1059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Arial"/>
              </a:rPr>
              <a:t>MCBXFB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63" name="62 Rectángulo"/>
          <p:cNvSpPr/>
          <p:nvPr/>
        </p:nvSpPr>
        <p:spPr>
          <a:xfrm>
            <a:off x="904956" y="3486634"/>
            <a:ext cx="10485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Arial"/>
              </a:rPr>
              <a:t>MCBXFA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6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5582" y="1916832"/>
            <a:ext cx="2571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5" name="64 Conector recto"/>
          <p:cNvCxnSpPr/>
          <p:nvPr/>
        </p:nvCxnSpPr>
        <p:spPr>
          <a:xfrm>
            <a:off x="2843808" y="655576"/>
            <a:ext cx="0" cy="5437720"/>
          </a:xfrm>
          <a:prstGeom prst="line">
            <a:avLst/>
          </a:prstGeom>
          <a:ln w="25400">
            <a:solidFill>
              <a:schemeClr val="accent5">
                <a:lumMod val="40000"/>
                <a:lumOff val="60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>
            <a:stCxn id="67" idx="2"/>
          </p:cNvCxnSpPr>
          <p:nvPr/>
        </p:nvCxnSpPr>
        <p:spPr>
          <a:xfrm flipH="1">
            <a:off x="6878370" y="1529317"/>
            <a:ext cx="1091422" cy="590452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26"/>
          <p:cNvSpPr txBox="1"/>
          <p:nvPr/>
        </p:nvSpPr>
        <p:spPr>
          <a:xfrm>
            <a:off x="7047105" y="821431"/>
            <a:ext cx="18453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n-US" sz="2000" dirty="0">
                <a:latin typeface="Calibri" panose="020F0502020204030204" pitchFamily="34" charset="0"/>
              </a:rPr>
              <a:t>Cooling channel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</a:rPr>
              <a:t>(Ø77 mm)</a:t>
            </a:r>
          </a:p>
        </p:txBody>
      </p:sp>
      <p:cxnSp>
        <p:nvCxnSpPr>
          <p:cNvPr id="68" name="67 Conector recto"/>
          <p:cNvCxnSpPr>
            <a:stCxn id="69" idx="2"/>
          </p:cNvCxnSpPr>
          <p:nvPr/>
        </p:nvCxnSpPr>
        <p:spPr>
          <a:xfrm>
            <a:off x="3875565" y="1175374"/>
            <a:ext cx="122483" cy="1677562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26"/>
          <p:cNvSpPr txBox="1"/>
          <p:nvPr/>
        </p:nvSpPr>
        <p:spPr>
          <a:xfrm>
            <a:off x="3273701" y="775264"/>
            <a:ext cx="1203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>
                <a:latin typeface="Calibri" panose="020F0502020204030204" pitchFamily="34" charset="0"/>
              </a:rPr>
              <a:t>Rod holes</a:t>
            </a:r>
          </a:p>
        </p:txBody>
      </p:sp>
      <p:cxnSp>
        <p:nvCxnSpPr>
          <p:cNvPr id="73" name="72 Conector recto"/>
          <p:cNvCxnSpPr>
            <a:stCxn id="69" idx="2"/>
          </p:cNvCxnSpPr>
          <p:nvPr/>
        </p:nvCxnSpPr>
        <p:spPr>
          <a:xfrm>
            <a:off x="3875565" y="1175374"/>
            <a:ext cx="1130595" cy="741458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26"/>
          <p:cNvSpPr txBox="1"/>
          <p:nvPr/>
        </p:nvSpPr>
        <p:spPr>
          <a:xfrm>
            <a:off x="5945865" y="5733256"/>
            <a:ext cx="10970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>
                <a:latin typeface="Calibri" panose="020F0502020204030204" pitchFamily="34" charset="0"/>
              </a:rPr>
              <a:t>Welding </a:t>
            </a:r>
          </a:p>
          <a:p>
            <a:r>
              <a:rPr lang="en-US" sz="2000" dirty="0">
                <a:latin typeface="Calibri" panose="020F0502020204030204" pitchFamily="34" charset="0"/>
              </a:rPr>
              <a:t>housing</a:t>
            </a:r>
          </a:p>
        </p:txBody>
      </p:sp>
      <p:cxnSp>
        <p:nvCxnSpPr>
          <p:cNvPr id="75" name="74 Conector recto"/>
          <p:cNvCxnSpPr/>
          <p:nvPr/>
        </p:nvCxnSpPr>
        <p:spPr>
          <a:xfrm flipH="1" flipV="1">
            <a:off x="5542819" y="5733258"/>
            <a:ext cx="396872" cy="353943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26"/>
          <p:cNvSpPr txBox="1"/>
          <p:nvPr/>
        </p:nvSpPr>
        <p:spPr>
          <a:xfrm>
            <a:off x="3304673" y="5670042"/>
            <a:ext cx="1489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n-US" sz="2000" dirty="0">
                <a:latin typeface="Calibri" panose="020F0502020204030204" pitchFamily="34" charset="0"/>
              </a:rPr>
              <a:t>Holes for elastic pins</a:t>
            </a:r>
          </a:p>
        </p:txBody>
      </p:sp>
      <p:cxnSp>
        <p:nvCxnSpPr>
          <p:cNvPr id="78" name="77 Conector recto"/>
          <p:cNvCxnSpPr/>
          <p:nvPr/>
        </p:nvCxnSpPr>
        <p:spPr>
          <a:xfrm flipV="1">
            <a:off x="4753590" y="5301208"/>
            <a:ext cx="789228" cy="645834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26"/>
          <p:cNvSpPr txBox="1"/>
          <p:nvPr/>
        </p:nvSpPr>
        <p:spPr>
          <a:xfrm>
            <a:off x="7643392" y="5278664"/>
            <a:ext cx="11112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n-US" sz="2000" dirty="0">
                <a:latin typeface="Calibri" panose="020F0502020204030204" pitchFamily="34" charset="0"/>
              </a:rPr>
              <a:t>Support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</a:rPr>
              <a:t>&amp;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</a:rPr>
              <a:t>Handling</a:t>
            </a:r>
          </a:p>
        </p:txBody>
      </p:sp>
      <p:cxnSp>
        <p:nvCxnSpPr>
          <p:cNvPr id="83" name="82 Conector recto"/>
          <p:cNvCxnSpPr>
            <a:stCxn id="82" idx="1"/>
          </p:cNvCxnSpPr>
          <p:nvPr/>
        </p:nvCxnSpPr>
        <p:spPr>
          <a:xfrm flipH="1" flipV="1">
            <a:off x="6590334" y="5445224"/>
            <a:ext cx="1053058" cy="341270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Conector recto"/>
          <p:cNvCxnSpPr>
            <a:stCxn id="82" idx="1"/>
          </p:cNvCxnSpPr>
          <p:nvPr/>
        </p:nvCxnSpPr>
        <p:spPr>
          <a:xfrm flipH="1" flipV="1">
            <a:off x="7598446" y="4473114"/>
            <a:ext cx="44946" cy="1313380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Imagen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3" y="3238133"/>
            <a:ext cx="2794000" cy="2794000"/>
          </a:xfrm>
          <a:prstGeom prst="rect">
            <a:avLst/>
          </a:prstGeom>
        </p:spPr>
      </p:pic>
      <p:sp>
        <p:nvSpPr>
          <p:cNvPr id="86" name="TextBox 26"/>
          <p:cNvSpPr txBox="1"/>
          <p:nvPr/>
        </p:nvSpPr>
        <p:spPr>
          <a:xfrm>
            <a:off x="593524" y="594415"/>
            <a:ext cx="1638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Calibri" panose="020F0502020204030204" pitchFamily="34" charset="0"/>
              </a:rPr>
              <a:t>PREVIOUS DESIGNS</a:t>
            </a:r>
          </a:p>
        </p:txBody>
      </p:sp>
      <p:sp>
        <p:nvSpPr>
          <p:cNvPr id="87" name="86 Flecha abajo"/>
          <p:cNvSpPr/>
          <p:nvPr/>
        </p:nvSpPr>
        <p:spPr>
          <a:xfrm rot="16200000">
            <a:off x="2733261" y="4474182"/>
            <a:ext cx="324037" cy="321902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8" name="87 Flecha abajo"/>
          <p:cNvSpPr/>
          <p:nvPr/>
        </p:nvSpPr>
        <p:spPr>
          <a:xfrm rot="16200000">
            <a:off x="2728994" y="1845891"/>
            <a:ext cx="324037" cy="321902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9" name="Titr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Final </a:t>
            </a:r>
            <a:r>
              <a:rPr lang="en-GB" dirty="0"/>
              <a:t>iron geometry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674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Detailed magnetic design:</a:t>
            </a:r>
            <a:br>
              <a:rPr lang="en-GB" dirty="0" smtClean="0"/>
            </a:br>
            <a:r>
              <a:rPr lang="en-GB" dirty="0" smtClean="0"/>
              <a:t>Torque and peak field at </a:t>
            </a:r>
            <a:r>
              <a:rPr lang="en-GB" dirty="0"/>
              <a:t>coil ends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6 Rectángulo"/>
          <p:cNvSpPr/>
          <p:nvPr/>
        </p:nvSpPr>
        <p:spPr>
          <a:xfrm>
            <a:off x="3491882" y="1340768"/>
            <a:ext cx="3168353" cy="17281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Torque cannot be azimuthally locked at coil ends.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Coil ends should be shortened to improve the </a:t>
            </a:r>
            <a:r>
              <a:rPr lang="en-US" sz="1600" b="1" dirty="0">
                <a:solidFill>
                  <a:schemeClr val="accent1"/>
                </a:solidFill>
              </a:rPr>
              <a:t>torque</a:t>
            </a:r>
            <a:r>
              <a:rPr lang="en-US" sz="1400" b="1" dirty="0">
                <a:solidFill>
                  <a:schemeClr val="accent1"/>
                </a:solidFill>
              </a:rPr>
              <a:t> clamping.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Look out endspacers not to be too slender.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100" b="1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5" y="1124744"/>
            <a:ext cx="3381024" cy="3552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15"/>
          <a:stretch/>
        </p:blipFill>
        <p:spPr bwMode="auto">
          <a:xfrm>
            <a:off x="5145521" y="3501008"/>
            <a:ext cx="3098889" cy="2688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1" descr="image00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232" y="1155590"/>
            <a:ext cx="2304256" cy="2266106"/>
          </a:xfrm>
          <a:prstGeom prst="rect">
            <a:avLst/>
          </a:prstGeom>
          <a:noFill/>
          <a:ln w="508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Flecha abajo"/>
          <p:cNvSpPr/>
          <p:nvPr/>
        </p:nvSpPr>
        <p:spPr>
          <a:xfrm rot="16200000">
            <a:off x="6227117" y="1521854"/>
            <a:ext cx="324037" cy="321902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11 Flecha abajo"/>
          <p:cNvSpPr/>
          <p:nvPr/>
        </p:nvSpPr>
        <p:spPr>
          <a:xfrm rot="5400000">
            <a:off x="3346799" y="1989908"/>
            <a:ext cx="324037" cy="321902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3" name="12 Rectángulo"/>
          <p:cNvSpPr/>
          <p:nvPr/>
        </p:nvSpPr>
        <p:spPr>
          <a:xfrm>
            <a:off x="1115616" y="4941168"/>
            <a:ext cx="3816424" cy="9361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Field is not aligned with coil poles at nominal current (45º orientation)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Peak field is always at the straight section.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14" name="13 Flecha abajo"/>
          <p:cNvSpPr/>
          <p:nvPr/>
        </p:nvSpPr>
        <p:spPr>
          <a:xfrm rot="16200000">
            <a:off x="4921316" y="5218428"/>
            <a:ext cx="324037" cy="321902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54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3" name="2 Grupo"/>
          <p:cNvGrpSpPr>
            <a:grpSpLocks noChangeAspect="1"/>
          </p:cNvGrpSpPr>
          <p:nvPr/>
        </p:nvGrpSpPr>
        <p:grpSpPr>
          <a:xfrm>
            <a:off x="3913584" y="1127258"/>
            <a:ext cx="4762872" cy="5326078"/>
            <a:chOff x="3923928" y="1326088"/>
            <a:chExt cx="3194050" cy="3571744"/>
          </a:xfrm>
        </p:grpSpPr>
        <p:pic>
          <p:nvPicPr>
            <p:cNvPr id="1026" name="Imagen 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3113"/>
            <a:stretch>
              <a:fillRect/>
            </a:stretch>
          </p:blipFill>
          <p:spPr bwMode="auto">
            <a:xfrm>
              <a:off x="3923928" y="1326088"/>
              <a:ext cx="3187700" cy="1263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627" b="-3627"/>
            <a:stretch>
              <a:fillRect/>
            </a:stretch>
          </p:blipFill>
          <p:spPr bwMode="auto">
            <a:xfrm>
              <a:off x="3923928" y="2611089"/>
              <a:ext cx="3194050" cy="1130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613" b="-3613"/>
            <a:stretch>
              <a:fillRect/>
            </a:stretch>
          </p:blipFill>
          <p:spPr bwMode="auto">
            <a:xfrm>
              <a:off x="3923928" y="3761182"/>
              <a:ext cx="3194050" cy="1136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12 Rectángulo"/>
          <p:cNvSpPr/>
          <p:nvPr/>
        </p:nvSpPr>
        <p:spPr>
          <a:xfrm>
            <a:off x="179512" y="1196754"/>
            <a:ext cx="19662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Optimization needed for any powering scenario</a:t>
            </a:r>
          </a:p>
          <a:p>
            <a:pPr algn="ctr"/>
            <a:r>
              <a:rPr lang="en-GB" sz="1400" b="1" dirty="0">
                <a:solidFill>
                  <a:schemeClr val="accent1"/>
                </a:solidFill>
              </a:rPr>
              <a:t>(infinite cases)</a:t>
            </a:r>
            <a:endParaRPr lang="en-GB" sz="1400" dirty="0"/>
          </a:p>
        </p:txBody>
      </p:sp>
      <p:sp>
        <p:nvSpPr>
          <p:cNvPr id="15" name="14 Rectángulo"/>
          <p:cNvSpPr/>
          <p:nvPr/>
        </p:nvSpPr>
        <p:spPr>
          <a:xfrm>
            <a:off x="179512" y="2108757"/>
            <a:ext cx="20382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Each case takes like an hour to compute (3D iron)</a:t>
            </a:r>
            <a:endParaRPr lang="en-GB" sz="1400" dirty="0"/>
          </a:p>
        </p:txBody>
      </p:sp>
      <p:sp>
        <p:nvSpPr>
          <p:cNvPr id="17" name="16 Rectángulo"/>
          <p:cNvSpPr/>
          <p:nvPr/>
        </p:nvSpPr>
        <p:spPr>
          <a:xfrm>
            <a:off x="2051720" y="1441915"/>
            <a:ext cx="17281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algn="ctr"/>
            <a:r>
              <a:rPr lang="en-GB" sz="1600" b="1" dirty="0">
                <a:solidFill>
                  <a:schemeClr val="accent1"/>
                </a:solidFill>
              </a:rPr>
              <a:t>Reduced to only </a:t>
            </a:r>
            <a:r>
              <a:rPr lang="en-GB" sz="1600" b="1" dirty="0">
                <a:solidFill>
                  <a:srgbClr val="FF0000"/>
                </a:solidFill>
              </a:rPr>
              <a:t>three</a:t>
            </a:r>
            <a:r>
              <a:rPr lang="en-GB" sz="1600" b="1" dirty="0">
                <a:solidFill>
                  <a:schemeClr val="accent1"/>
                </a:solidFill>
              </a:rPr>
              <a:t> powering scenarios</a:t>
            </a:r>
          </a:p>
          <a:p>
            <a:pPr marL="109537" algn="ctr"/>
            <a:endParaRPr lang="en-GB" sz="1600" b="1" dirty="0">
              <a:solidFill>
                <a:schemeClr val="accent1"/>
              </a:solidFill>
            </a:endParaRPr>
          </a:p>
          <a:p>
            <a:pPr marL="280987" indent="-171450" algn="ctr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18" name="17 Cerrar llave"/>
          <p:cNvSpPr/>
          <p:nvPr/>
        </p:nvSpPr>
        <p:spPr>
          <a:xfrm>
            <a:off x="1907704" y="1127258"/>
            <a:ext cx="576064" cy="1720163"/>
          </a:xfrm>
          <a:prstGeom prst="rightBrace">
            <a:avLst>
              <a:gd name="adj1" fmla="val 8333"/>
              <a:gd name="adj2" fmla="val 50304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19 Cerrar llave"/>
          <p:cNvSpPr/>
          <p:nvPr/>
        </p:nvSpPr>
        <p:spPr>
          <a:xfrm rot="10800000">
            <a:off x="3491881" y="1127258"/>
            <a:ext cx="576064" cy="5229092"/>
          </a:xfrm>
          <a:prstGeom prst="rightBrace">
            <a:avLst>
              <a:gd name="adj1" fmla="val 8333"/>
              <a:gd name="adj2" fmla="val 83994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Detailed magnetic design:</a:t>
            </a:r>
            <a:br>
              <a:rPr lang="en-GB" dirty="0" smtClean="0"/>
            </a:br>
            <a:r>
              <a:rPr lang="en-GB" dirty="0" smtClean="0"/>
              <a:t>Computation strategy and field quality</a:t>
            </a:r>
            <a:endParaRPr lang="en-GB" dirty="0"/>
          </a:p>
        </p:txBody>
      </p:sp>
      <p:sp>
        <p:nvSpPr>
          <p:cNvPr id="39" name="38 Rectángulo"/>
          <p:cNvSpPr/>
          <p:nvPr/>
        </p:nvSpPr>
        <p:spPr>
          <a:xfrm>
            <a:off x="2207096" y="5282700"/>
            <a:ext cx="1440160" cy="646331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09537"/>
            <a:r>
              <a:rPr lang="en-GB" b="1" dirty="0">
                <a:solidFill>
                  <a:srgbClr val="FF0000"/>
                </a:solidFill>
              </a:rPr>
              <a:t>&lt; 10 units required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95536" y="3884855"/>
            <a:ext cx="324036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optimization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performed</a:t>
            </a:r>
            <a:r>
              <a:rPr lang="es-ES" dirty="0"/>
              <a:t> </a:t>
            </a:r>
            <a:r>
              <a:rPr lang="es-ES" dirty="0" err="1"/>
              <a:t>without</a:t>
            </a:r>
            <a:r>
              <a:rPr lang="es-ES" dirty="0"/>
              <a:t> </a:t>
            </a:r>
            <a:r>
              <a:rPr lang="es-ES" dirty="0" err="1"/>
              <a:t>iron</a:t>
            </a:r>
            <a:r>
              <a:rPr lang="es-ES" dirty="0"/>
              <a:t>.</a:t>
            </a:r>
          </a:p>
          <a:p>
            <a:pPr algn="ctr"/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objectives</a:t>
            </a:r>
            <a:r>
              <a:rPr lang="es-ES" dirty="0"/>
              <a:t> are </a:t>
            </a:r>
            <a:r>
              <a:rPr lang="es-ES" dirty="0" err="1"/>
              <a:t>shifted</a:t>
            </a:r>
            <a:r>
              <a:rPr lang="es-ES" dirty="0"/>
              <a:t> to </a:t>
            </a:r>
            <a:r>
              <a:rPr lang="es-ES" dirty="0" err="1"/>
              <a:t>take</a:t>
            </a:r>
            <a:r>
              <a:rPr lang="es-ES" dirty="0"/>
              <a:t> </a:t>
            </a: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into</a:t>
            </a:r>
            <a:r>
              <a:rPr lang="es-ES" dirty="0"/>
              <a:t> </a:t>
            </a:r>
            <a:r>
              <a:rPr lang="es-ES" dirty="0" err="1"/>
              <a:t>account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090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18" grpId="0" animBg="1"/>
      <p:bldP spid="20" grpId="0" animBg="1"/>
      <p:bldP spid="39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Final magnetic </a:t>
            </a:r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design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3200" dirty="0" smtClean="0">
                <a:solidFill>
                  <a:schemeClr val="tx1"/>
                </a:solidFill>
              </a:rPr>
              <a:t>Final </a:t>
            </a:r>
            <a:r>
              <a:rPr lang="en-GB" sz="3200" dirty="0">
                <a:solidFill>
                  <a:schemeClr val="tx1"/>
                </a:solidFill>
              </a:rPr>
              <a:t>mechanical </a:t>
            </a:r>
            <a:r>
              <a:rPr lang="en-GB" sz="3200" dirty="0" smtClean="0">
                <a:solidFill>
                  <a:schemeClr val="tx1"/>
                </a:solidFill>
              </a:rPr>
              <a:t>design</a:t>
            </a:r>
            <a:endParaRPr lang="en-GB" sz="3200" dirty="0">
              <a:solidFill>
                <a:schemeClr val="tx1"/>
              </a:solidFill>
            </a:endParaRPr>
          </a:p>
          <a:p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Short mechanical </a:t>
            </a:r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model</a:t>
            </a:r>
          </a:p>
          <a:p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Prototype fabrication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782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844824"/>
            <a:ext cx="2292673" cy="2109600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1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624" y="980728"/>
            <a:ext cx="5140738" cy="3600400"/>
          </a:xfrm>
          <a:prstGeom prst="rect">
            <a:avLst/>
          </a:prstGeom>
        </p:spPr>
      </p:pic>
      <p:sp>
        <p:nvSpPr>
          <p:cNvPr id="14" name="2 Marcador de contenido"/>
          <p:cNvSpPr txBox="1">
            <a:spLocks/>
          </p:cNvSpPr>
          <p:nvPr/>
        </p:nvSpPr>
        <p:spPr bwMode="auto">
          <a:xfrm>
            <a:off x="539552" y="4944070"/>
            <a:ext cx="4628607" cy="1077218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65125" indent="-255588" algn="l" rtl="0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537" indent="0">
              <a:spcBef>
                <a:spcPct val="0"/>
              </a:spcBef>
              <a:buNone/>
            </a:pP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Custom tooling was used to obtain the </a:t>
            </a:r>
            <a:r>
              <a:rPr lang="en-GB" sz="1600" b="1" dirty="0" smtClean="0">
                <a:solidFill>
                  <a:schemeClr val="accent1"/>
                </a:solidFill>
                <a:latin typeface="Arial" charset="0"/>
              </a:rPr>
              <a:t>Young’s </a:t>
            </a: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modulus of ten-cable stack impregnated samples. First results showed half the expected rigidity. </a:t>
            </a:r>
          </a:p>
        </p:txBody>
      </p:sp>
      <p:sp>
        <p:nvSpPr>
          <p:cNvPr id="6" name="5 Flecha circular"/>
          <p:cNvSpPr/>
          <p:nvPr/>
        </p:nvSpPr>
        <p:spPr>
          <a:xfrm rot="1980355">
            <a:off x="3751295" y="2882939"/>
            <a:ext cx="2737228" cy="1728192"/>
          </a:xfrm>
          <a:prstGeom prst="circularArrow">
            <a:avLst>
              <a:gd name="adj1" fmla="val 7248"/>
              <a:gd name="adj2" fmla="val 817398"/>
              <a:gd name="adj3" fmla="val 20426789"/>
              <a:gd name="adj4" fmla="val 13981521"/>
              <a:gd name="adj5" fmla="val 9393"/>
            </a:avLst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GB"/>
          </a:p>
        </p:txBody>
      </p:sp>
      <p:sp>
        <p:nvSpPr>
          <p:cNvPr id="17" name="2 Marcador de contenido"/>
          <p:cNvSpPr txBox="1">
            <a:spLocks/>
          </p:cNvSpPr>
          <p:nvPr/>
        </p:nvSpPr>
        <p:spPr bwMode="auto">
          <a:xfrm>
            <a:off x="5567556" y="692696"/>
            <a:ext cx="303689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65125" indent="-255588" algn="l" rtl="0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537" indent="0">
              <a:spcBef>
                <a:spcPct val="0"/>
              </a:spcBef>
              <a:buNone/>
            </a:pP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After improving the tooling, the tests confirm that </a:t>
            </a:r>
            <a:r>
              <a:rPr lang="en-GB" sz="1600" b="1" dirty="0" smtClean="0">
                <a:solidFill>
                  <a:schemeClr val="accent1"/>
                </a:solidFill>
                <a:latin typeface="Arial" charset="0"/>
              </a:rPr>
              <a:t>Young’s </a:t>
            </a: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modulus of the cables is close to </a:t>
            </a:r>
            <a:r>
              <a:rPr lang="en-GB" sz="1600" b="1" dirty="0">
                <a:solidFill>
                  <a:srgbClr val="FF0000"/>
                </a:solidFill>
                <a:latin typeface="Arial" charset="0"/>
              </a:rPr>
              <a:t>20 </a:t>
            </a:r>
            <a:r>
              <a:rPr lang="en-GB" sz="1600" b="1" dirty="0" err="1">
                <a:solidFill>
                  <a:srgbClr val="FF0000"/>
                </a:solidFill>
                <a:latin typeface="Arial" charset="0"/>
              </a:rPr>
              <a:t>GPa</a:t>
            </a:r>
            <a:r>
              <a:rPr lang="en-GB" sz="1600" b="1" dirty="0">
                <a:solidFill>
                  <a:srgbClr val="FF0000"/>
                </a:solidFill>
                <a:latin typeface="Arial" charset="0"/>
              </a:rPr>
              <a:t>.</a:t>
            </a:r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sz="3200" dirty="0"/>
              <a:t>Measurement of cable </a:t>
            </a:r>
            <a:r>
              <a:rPr lang="en-GB" sz="3200" dirty="0" smtClean="0"/>
              <a:t>Young’s </a:t>
            </a:r>
            <a:r>
              <a:rPr lang="en-GB" sz="3200" dirty="0"/>
              <a:t>modulus</a:t>
            </a:r>
            <a:br>
              <a:rPr lang="en-GB" sz="3200" dirty="0"/>
            </a:br>
            <a:endParaRPr lang="en-GB" sz="320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7316" y="2780930"/>
            <a:ext cx="1614644" cy="1479903"/>
          </a:xfrm>
          <a:prstGeom prst="rect">
            <a:avLst/>
          </a:prstGeom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20172" y="1881666"/>
            <a:ext cx="1199900" cy="10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8158" y="4750584"/>
            <a:ext cx="3741587" cy="170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71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9930" y="708372"/>
            <a:ext cx="2212030" cy="1840956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008" y="708372"/>
            <a:ext cx="1743688" cy="1783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2 Marcador de contenido"/>
          <p:cNvSpPr txBox="1">
            <a:spLocks/>
          </p:cNvSpPr>
          <p:nvPr/>
        </p:nvSpPr>
        <p:spPr bwMode="auto">
          <a:xfrm>
            <a:off x="4243156" y="708372"/>
            <a:ext cx="4865348" cy="2000548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65125" indent="-255588" algn="l" rtl="0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ct val="0"/>
              </a:spcBef>
            </a:pP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The new cable rigidity (20 </a:t>
            </a:r>
            <a:r>
              <a:rPr lang="en-GB" sz="1600" b="1" dirty="0" err="1">
                <a:solidFill>
                  <a:schemeClr val="accent1"/>
                </a:solidFill>
                <a:latin typeface="Arial" charset="0"/>
              </a:rPr>
              <a:t>GPa</a:t>
            </a: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) has been included in the mechanical model.</a:t>
            </a:r>
          </a:p>
          <a:p>
            <a:pPr>
              <a:spcBef>
                <a:spcPct val="0"/>
              </a:spcBef>
            </a:pPr>
            <a:endParaRPr lang="en-GB" sz="1600" b="1" dirty="0">
              <a:solidFill>
                <a:schemeClr val="accent1"/>
              </a:solidFill>
              <a:latin typeface="Arial" charset="0"/>
            </a:endParaRPr>
          </a:p>
          <a:p>
            <a:pPr lvl="0">
              <a:spcBef>
                <a:spcPct val="0"/>
              </a:spcBef>
            </a:pPr>
            <a:r>
              <a:rPr lang="en-GB" sz="1600" b="1" dirty="0">
                <a:solidFill>
                  <a:srgbClr val="64BCD9"/>
                </a:solidFill>
                <a:latin typeface="Arial" charset="0"/>
              </a:rPr>
              <a:t>An additional 0.1 mm of interference is necessary to achieve the same coil pre-compression than before:</a:t>
            </a:r>
          </a:p>
          <a:p>
            <a:pPr lvl="1">
              <a:spcBef>
                <a:spcPct val="0"/>
              </a:spcBef>
            </a:pPr>
            <a:r>
              <a:rPr lang="en-GB" sz="1400" b="1" dirty="0">
                <a:latin typeface="Arial" charset="0"/>
              </a:rPr>
              <a:t>Inner dipole: 0.35 mm </a:t>
            </a:r>
            <a:r>
              <a:rPr lang="en-GB" sz="1400" b="1" dirty="0">
                <a:solidFill>
                  <a:srgbClr val="64BCD9"/>
                </a:solidFill>
                <a:latin typeface="Arial" charset="0"/>
              </a:rPr>
              <a:t>instead of 0.25 mm.</a:t>
            </a:r>
          </a:p>
          <a:p>
            <a:pPr lvl="1">
              <a:spcBef>
                <a:spcPct val="0"/>
              </a:spcBef>
            </a:pPr>
            <a:r>
              <a:rPr lang="en-GB" sz="1400" b="1" dirty="0">
                <a:latin typeface="Arial" charset="0"/>
              </a:rPr>
              <a:t>Outer dipole: 0.45 mm</a:t>
            </a:r>
            <a:r>
              <a:rPr lang="en-GB" sz="1400" b="1" dirty="0">
                <a:solidFill>
                  <a:srgbClr val="64BCD9"/>
                </a:solidFill>
                <a:latin typeface="Arial" charset="0"/>
              </a:rPr>
              <a:t> instead of 0.35 mm.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3372150" y="4077074"/>
            <a:ext cx="2279970" cy="2104837"/>
            <a:chOff x="4644008" y="1963996"/>
            <a:chExt cx="2279970" cy="2104837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1963996"/>
              <a:ext cx="2279970" cy="2104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23 Flecha abajo"/>
            <p:cNvSpPr/>
            <p:nvPr/>
          </p:nvSpPr>
          <p:spPr>
            <a:xfrm>
              <a:off x="5073351" y="2412649"/>
              <a:ext cx="185651" cy="232629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" name="24 Flecha abajo"/>
            <p:cNvSpPr/>
            <p:nvPr/>
          </p:nvSpPr>
          <p:spPr>
            <a:xfrm>
              <a:off x="6298941" y="2412649"/>
              <a:ext cx="185651" cy="232629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" name="25 Flecha abajo"/>
            <p:cNvSpPr/>
            <p:nvPr/>
          </p:nvSpPr>
          <p:spPr>
            <a:xfrm rot="10800000">
              <a:off x="6299512" y="3476163"/>
              <a:ext cx="185651" cy="232629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7" name="26 Flecha abajo"/>
            <p:cNvSpPr/>
            <p:nvPr/>
          </p:nvSpPr>
          <p:spPr>
            <a:xfrm rot="10800000">
              <a:off x="5075375" y="3476163"/>
              <a:ext cx="185651" cy="232629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4" name="3 Grupo"/>
          <p:cNvGrpSpPr/>
          <p:nvPr/>
        </p:nvGrpSpPr>
        <p:grpSpPr>
          <a:xfrm rot="5400000">
            <a:off x="6008931" y="4014016"/>
            <a:ext cx="2226529" cy="2220067"/>
            <a:chOff x="4644008" y="4185954"/>
            <a:chExt cx="2226529" cy="2220067"/>
          </a:xfrm>
        </p:grpSpPr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4185954"/>
              <a:ext cx="2226529" cy="2220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27 Flecha abajo"/>
            <p:cNvSpPr/>
            <p:nvPr/>
          </p:nvSpPr>
          <p:spPr>
            <a:xfrm rot="16200000">
              <a:off x="5031693" y="4468636"/>
              <a:ext cx="188342" cy="216973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9" name="28 Flecha abajo"/>
            <p:cNvSpPr/>
            <p:nvPr/>
          </p:nvSpPr>
          <p:spPr>
            <a:xfrm rot="16200000">
              <a:off x="5031693" y="5901469"/>
              <a:ext cx="188342" cy="216973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0" name="29 Flecha abajo"/>
            <p:cNvSpPr/>
            <p:nvPr/>
          </p:nvSpPr>
          <p:spPr>
            <a:xfrm rot="5400000">
              <a:off x="6255829" y="5905541"/>
              <a:ext cx="188342" cy="216973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1" name="30 Flecha abajo"/>
            <p:cNvSpPr/>
            <p:nvPr/>
          </p:nvSpPr>
          <p:spPr>
            <a:xfrm rot="5400000">
              <a:off x="6251387" y="4477601"/>
              <a:ext cx="188342" cy="216973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7" name="6 Rectángulo"/>
          <p:cNvSpPr/>
          <p:nvPr/>
        </p:nvSpPr>
        <p:spPr>
          <a:xfrm>
            <a:off x="121950" y="2922980"/>
            <a:ext cx="277581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55588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b="1" dirty="0">
                <a:solidFill>
                  <a:srgbClr val="64BCD9"/>
                </a:solidFill>
                <a:latin typeface="Arial" charset="0"/>
              </a:rPr>
              <a:t>This is coherent considering coil smeared-out properties.</a:t>
            </a:r>
          </a:p>
          <a:p>
            <a:pPr marL="365125" indent="-255588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GB" b="1" dirty="0">
              <a:solidFill>
                <a:srgbClr val="64BCD9"/>
              </a:solidFill>
              <a:latin typeface="Arial" charset="0"/>
            </a:endParaRPr>
          </a:p>
          <a:p>
            <a:pPr marL="365125" indent="-255588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GB" b="1" dirty="0">
              <a:solidFill>
                <a:srgbClr val="64BCD9"/>
              </a:solidFill>
              <a:latin typeface="Arial" charset="0"/>
            </a:endParaRPr>
          </a:p>
          <a:p>
            <a:pPr marL="365125" indent="-255588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b="1" dirty="0">
                <a:solidFill>
                  <a:srgbClr val="64BCD9"/>
                </a:solidFill>
                <a:latin typeface="Arial" charset="0"/>
              </a:rPr>
              <a:t>Stress distribution is checked at the different load steps.</a:t>
            </a:r>
          </a:p>
          <a:p>
            <a:pPr marL="365125" indent="-255588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GB" b="1" dirty="0">
              <a:solidFill>
                <a:srgbClr val="64BCD9"/>
              </a:solidFill>
              <a:latin typeface="Arial" charset="0"/>
            </a:endParaRPr>
          </a:p>
          <a:p>
            <a:pPr marL="365125" indent="-255588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GB" b="1" dirty="0">
              <a:solidFill>
                <a:srgbClr val="64BCD9"/>
              </a:solidFill>
              <a:latin typeface="Arial" charset="0"/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2771800" y="2996952"/>
            <a:ext cx="63578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>
              <a:spcBef>
                <a:spcPct val="0"/>
              </a:spcBef>
            </a:pPr>
            <a:r>
              <a:rPr lang="en-GB" sz="1600" b="1" dirty="0">
                <a:solidFill>
                  <a:srgbClr val="64BCD9"/>
                </a:solidFill>
                <a:latin typeface="Arial" charset="0"/>
              </a:rPr>
              <a:t>40 </a:t>
            </a:r>
            <a:r>
              <a:rPr lang="en-GB" sz="1600" b="1" dirty="0" err="1">
                <a:solidFill>
                  <a:srgbClr val="64BCD9"/>
                </a:solidFill>
                <a:latin typeface="Arial" charset="0"/>
              </a:rPr>
              <a:t>GPa</a:t>
            </a:r>
            <a:r>
              <a:rPr lang="en-GB" sz="1600" b="1" dirty="0">
                <a:solidFill>
                  <a:srgbClr val="64BCD9"/>
                </a:solidFill>
                <a:latin typeface="Arial" charset="0"/>
              </a:rPr>
              <a:t> Cable blocks + 130 </a:t>
            </a:r>
            <a:r>
              <a:rPr lang="en-GB" sz="1600" b="1" dirty="0" err="1">
                <a:solidFill>
                  <a:srgbClr val="64BCD9"/>
                </a:solidFill>
              </a:rPr>
              <a:t>GPa</a:t>
            </a:r>
            <a:r>
              <a:rPr lang="en-GB" sz="1600" b="1" dirty="0">
                <a:solidFill>
                  <a:srgbClr val="64BCD9"/>
                </a:solidFill>
              </a:rPr>
              <a:t> copper wedges </a:t>
            </a:r>
            <a:r>
              <a:rPr lang="en-GB" sz="1600" b="1" dirty="0">
                <a:solidFill>
                  <a:srgbClr val="64BCD9"/>
                </a:solidFill>
                <a:cs typeface="Lucida Sans Unicode"/>
              </a:rPr>
              <a:t>≅ 70 </a:t>
            </a:r>
            <a:r>
              <a:rPr lang="en-GB" sz="1600" b="1" dirty="0" err="1">
                <a:solidFill>
                  <a:srgbClr val="64BCD9"/>
                </a:solidFill>
                <a:cs typeface="Lucida Sans Unicode"/>
              </a:rPr>
              <a:t>GPa</a:t>
            </a:r>
            <a:r>
              <a:rPr lang="en-GB" sz="1600" b="1" dirty="0">
                <a:solidFill>
                  <a:srgbClr val="64BCD9"/>
                </a:solidFill>
                <a:cs typeface="Lucida Sans Unicode"/>
              </a:rPr>
              <a:t> Coil</a:t>
            </a:r>
            <a:r>
              <a:rPr lang="en-GB" sz="1600" b="1" dirty="0">
                <a:solidFill>
                  <a:srgbClr val="64BCD9"/>
                </a:solidFill>
              </a:rPr>
              <a:t> </a:t>
            </a:r>
          </a:p>
        </p:txBody>
      </p:sp>
      <p:sp>
        <p:nvSpPr>
          <p:cNvPr id="35" name="34 Flecha abajo"/>
          <p:cNvSpPr/>
          <p:nvPr/>
        </p:nvSpPr>
        <p:spPr>
          <a:xfrm rot="16200000">
            <a:off x="2948722" y="4754498"/>
            <a:ext cx="324037" cy="425946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35 Cerrar llave"/>
          <p:cNvSpPr/>
          <p:nvPr/>
        </p:nvSpPr>
        <p:spPr>
          <a:xfrm rot="10800000">
            <a:off x="2555776" y="2924944"/>
            <a:ext cx="576064" cy="949106"/>
          </a:xfrm>
          <a:prstGeom prst="rightBrace">
            <a:avLst>
              <a:gd name="adj1" fmla="val 8333"/>
              <a:gd name="adj2" fmla="val 50406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36 Rectángulo"/>
          <p:cNvSpPr/>
          <p:nvPr/>
        </p:nvSpPr>
        <p:spPr>
          <a:xfrm>
            <a:off x="2771800" y="3356992"/>
            <a:ext cx="64298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>
              <a:spcBef>
                <a:spcPct val="0"/>
              </a:spcBef>
            </a:pPr>
            <a:r>
              <a:rPr lang="en-GB" sz="1600" b="1" dirty="0">
                <a:solidFill>
                  <a:srgbClr val="64BCD9"/>
                </a:solidFill>
                <a:latin typeface="Arial" charset="0"/>
              </a:rPr>
              <a:t>20 </a:t>
            </a:r>
            <a:r>
              <a:rPr lang="en-GB" sz="1600" b="1" dirty="0" err="1">
                <a:solidFill>
                  <a:srgbClr val="64BCD9"/>
                </a:solidFill>
                <a:latin typeface="Arial" charset="0"/>
              </a:rPr>
              <a:t>GPa</a:t>
            </a:r>
            <a:r>
              <a:rPr lang="en-GB" sz="1600" b="1" dirty="0">
                <a:solidFill>
                  <a:srgbClr val="64BCD9"/>
                </a:solidFill>
                <a:latin typeface="Arial" charset="0"/>
              </a:rPr>
              <a:t> Cable blocks + 130 </a:t>
            </a:r>
            <a:r>
              <a:rPr lang="en-GB" sz="1600" b="1" dirty="0" err="1">
                <a:solidFill>
                  <a:srgbClr val="64BCD9"/>
                </a:solidFill>
              </a:rPr>
              <a:t>GPa</a:t>
            </a:r>
            <a:r>
              <a:rPr lang="en-GB" sz="1600" b="1" dirty="0">
                <a:solidFill>
                  <a:srgbClr val="64BCD9"/>
                </a:solidFill>
              </a:rPr>
              <a:t> copper wedges </a:t>
            </a:r>
            <a:r>
              <a:rPr lang="en-GB" sz="1600" b="1" dirty="0">
                <a:solidFill>
                  <a:srgbClr val="64BCD9"/>
                </a:solidFill>
                <a:cs typeface="Lucida Sans Unicode"/>
              </a:rPr>
              <a:t>≅ 50 </a:t>
            </a:r>
            <a:r>
              <a:rPr lang="en-GB" sz="1600" b="1" dirty="0" err="1">
                <a:solidFill>
                  <a:srgbClr val="64BCD9"/>
                </a:solidFill>
                <a:cs typeface="Lucida Sans Unicode"/>
              </a:rPr>
              <a:t>GPa</a:t>
            </a:r>
            <a:r>
              <a:rPr lang="en-GB" sz="1600" b="1" dirty="0">
                <a:solidFill>
                  <a:srgbClr val="64BCD9"/>
                </a:solidFill>
                <a:cs typeface="Lucida Sans Unicode"/>
              </a:rPr>
              <a:t> Coil</a:t>
            </a:r>
            <a:r>
              <a:rPr lang="en-GB" sz="1600" b="1" dirty="0">
                <a:solidFill>
                  <a:srgbClr val="64BCD9"/>
                </a:solidFill>
              </a:rPr>
              <a:t> </a:t>
            </a:r>
          </a:p>
        </p:txBody>
      </p:sp>
      <p:sp>
        <p:nvSpPr>
          <p:cNvPr id="33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24496" cy="528372"/>
          </a:xfrm>
        </p:spPr>
        <p:txBody>
          <a:bodyPr/>
          <a:lstStyle/>
          <a:p>
            <a:r>
              <a:rPr lang="en-GB" dirty="0" smtClean="0"/>
              <a:t>Mechanical design update (I)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040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7" grpId="0"/>
      <p:bldP spid="34" grpId="0"/>
      <p:bldP spid="35" grpId="0" animBg="1"/>
      <p:bldP spid="36" grpId="0" animBg="1"/>
      <p:bldP spid="37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1785</Words>
  <Application>Microsoft Office PowerPoint</Application>
  <PresentationFormat>Presentación en pantalla (4:3)</PresentationFormat>
  <Paragraphs>478</Paragraphs>
  <Slides>29</Slides>
  <Notes>29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8" baseType="lpstr">
      <vt:lpstr>ＭＳ Ｐゴシック</vt:lpstr>
      <vt:lpstr>Arial</vt:lpstr>
      <vt:lpstr>Calibri</vt:lpstr>
      <vt:lpstr>Lucida Sans Unicode</vt:lpstr>
      <vt:lpstr>Times New Roman</vt:lpstr>
      <vt:lpstr>Verdana</vt:lpstr>
      <vt:lpstr>Wingdings</vt:lpstr>
      <vt:lpstr>Wingdings 3</vt:lpstr>
      <vt:lpstr>Thème Office</vt:lpstr>
      <vt:lpstr>Status of the short nested orbit corrector MCBXFB prototype</vt:lpstr>
      <vt:lpstr>Outline </vt:lpstr>
      <vt:lpstr>Magnet and cable specifications </vt:lpstr>
      <vt:lpstr>Presentación de PowerPoint</vt:lpstr>
      <vt:lpstr>Detailed magnetic design: Torque and peak field at coil ends </vt:lpstr>
      <vt:lpstr>Detailed magnetic design: Computation strategy and field quality</vt:lpstr>
      <vt:lpstr>Outline </vt:lpstr>
      <vt:lpstr>Measurement of cable Young’s modulus </vt:lpstr>
      <vt:lpstr>Mechanical design update (I) </vt:lpstr>
      <vt:lpstr>Mechanical design update (II) </vt:lpstr>
      <vt:lpstr>Outline </vt:lpstr>
      <vt:lpstr>Short mechanical model: Motivation </vt:lpstr>
      <vt:lpstr>Short mechanical model: Fabrication </vt:lpstr>
      <vt:lpstr>Short mechanical model: Assembly </vt:lpstr>
      <vt:lpstr>Short mechanical model: Instrumentation </vt:lpstr>
      <vt:lpstr>Short mechanical model: Inner collaring test </vt:lpstr>
      <vt:lpstr>Short mechanical model: Outer collaring test </vt:lpstr>
      <vt:lpstr>Outline </vt:lpstr>
      <vt:lpstr>Manufacturing concept  and coil fabrication remarks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Conclusions </vt:lpstr>
      <vt:lpstr>Thank you for your attention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2018-09-14T08:28:35Z</dcterms:modified>
</cp:coreProperties>
</file>