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63" r:id="rId2"/>
    <p:sldId id="262" r:id="rId3"/>
    <p:sldId id="267" r:id="rId4"/>
    <p:sldId id="402" r:id="rId5"/>
    <p:sldId id="366" r:id="rId6"/>
    <p:sldId id="395" r:id="rId7"/>
    <p:sldId id="394" r:id="rId8"/>
    <p:sldId id="273" r:id="rId9"/>
    <p:sldId id="274" r:id="rId10"/>
    <p:sldId id="318" r:id="rId11"/>
    <p:sldId id="320" r:id="rId12"/>
    <p:sldId id="319" r:id="rId13"/>
    <p:sldId id="322" r:id="rId14"/>
    <p:sldId id="373" r:id="rId15"/>
    <p:sldId id="374" r:id="rId16"/>
    <p:sldId id="392" r:id="rId17"/>
    <p:sldId id="361" r:id="rId18"/>
    <p:sldId id="327" r:id="rId19"/>
    <p:sldId id="328" r:id="rId20"/>
    <p:sldId id="275" r:id="rId21"/>
    <p:sldId id="359" r:id="rId22"/>
    <p:sldId id="397" r:id="rId23"/>
    <p:sldId id="342" r:id="rId24"/>
    <p:sldId id="343" r:id="rId25"/>
    <p:sldId id="282" r:id="rId26"/>
    <p:sldId id="344" r:id="rId27"/>
    <p:sldId id="360" r:id="rId28"/>
    <p:sldId id="347" r:id="rId29"/>
    <p:sldId id="348" r:id="rId30"/>
    <p:sldId id="345" r:id="rId31"/>
    <p:sldId id="346" r:id="rId32"/>
    <p:sldId id="266" r:id="rId33"/>
    <p:sldId id="393" r:id="rId34"/>
    <p:sldId id="321" r:id="rId35"/>
    <p:sldId id="396" r:id="rId36"/>
  </p:sldIdLst>
  <p:sldSz cx="9144000" cy="5143500" type="screen16x9"/>
  <p:notesSz cx="6811963" cy="99425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C000"/>
    <a:srgbClr val="D3E7F1"/>
    <a:srgbClr val="E0EA60"/>
    <a:srgbClr val="83A117"/>
    <a:srgbClr val="00B050"/>
    <a:srgbClr val="EAF4F8"/>
    <a:srgbClr val="C0FAB0"/>
    <a:srgbClr val="D1DF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86" d="100"/>
          <a:sy n="86" d="100"/>
        </p:scale>
        <p:origin x="720" y="52"/>
      </p:cViewPr>
      <p:guideLst>
        <p:guide orient="horz" pos="162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663" y="746125"/>
            <a:ext cx="662463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5603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1130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Samer Yammine - 7th HL-LHC Collaboration Meeting – 14th November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Samer Yammine - 7th HL-LHC Collaboration Meeting – 14th November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11018/attachments/1459380/2253709/Report_on_the_HL-LHC_Magnet_Circuits_Internal_Review.pdf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647714/contributions/2646575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47714/contributions/2646577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666689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gif"/><Relationship Id="rId4" Type="http://schemas.openxmlformats.org/officeDocument/2006/relationships/image" Target="../media/image17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2.jpeg"/><Relationship Id="rId4" Type="http://schemas.openxmlformats.org/officeDocument/2006/relationships/image" Target="../media/image21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764166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11018/" TargetMode="External"/><Relationship Id="rId2" Type="http://schemas.openxmlformats.org/officeDocument/2006/relationships/hyperlink" Target="https://indico.cern.ch/category/7175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hyperlink" Target="https://indico.cern.ch/event/647714/contributions/2633174/" TargetMode="External"/><Relationship Id="rId7" Type="http://schemas.openxmlformats.org/officeDocument/2006/relationships/image" Target="../media/image4.jpeg"/><Relationship Id="rId2" Type="http://schemas.openxmlformats.org/officeDocument/2006/relationships/hyperlink" Target="https://edms.cern.ch/document/182190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647714/contributions/2646578/" TargetMode="External"/><Relationship Id="rId5" Type="http://schemas.openxmlformats.org/officeDocument/2006/relationships/hyperlink" Target="https://indico.cern.ch/event/647714/contributions/2646577/" TargetMode="External"/><Relationship Id="rId4" Type="http://schemas.openxmlformats.org/officeDocument/2006/relationships/hyperlink" Target="https://indico.cern.ch/event/647714/contributions/2648613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47714/contributions/2646578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827584" y="1724814"/>
            <a:ext cx="8032048" cy="1350000"/>
          </a:xfrm>
        </p:spPr>
        <p:txBody>
          <a:bodyPr/>
          <a:lstStyle/>
          <a:p>
            <a:r>
              <a:rPr lang="en-GB" dirty="0" smtClean="0"/>
              <a:t>HL-LHC Circuits </a:t>
            </a:r>
            <a:r>
              <a:rPr lang="en-GB" dirty="0"/>
              <a:t>and Protection </a:t>
            </a:r>
            <a:r>
              <a:rPr lang="en-GB" dirty="0" smtClean="0"/>
              <a:t>Options</a:t>
            </a:r>
            <a:endParaRPr lang="en-GB" sz="2000" dirty="0">
              <a:solidFill>
                <a:srgbClr val="0000FF"/>
              </a:solidFill>
            </a:endParaRP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827584" y="2158080"/>
            <a:ext cx="6480000" cy="483468"/>
          </a:xfrm>
        </p:spPr>
        <p:txBody>
          <a:bodyPr/>
          <a:lstStyle/>
          <a:p>
            <a:r>
              <a:rPr lang="en-US" dirty="0" smtClean="0"/>
              <a:t>Samer Yammine on behalf of the Magnet Circuit Forum 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850105" y="2484784"/>
            <a:ext cx="6480000" cy="261938"/>
          </a:xfrm>
        </p:spPr>
        <p:txBody>
          <a:bodyPr/>
          <a:lstStyle/>
          <a:p>
            <a:r>
              <a:rPr lang="en-US" b="0" i="0" dirty="0">
                <a:solidFill>
                  <a:schemeClr val="bg2"/>
                </a:solidFill>
              </a:rPr>
              <a:t>7th HL-LHC Collaboration Meeting </a:t>
            </a:r>
            <a:r>
              <a:rPr lang="en-US" b="0" i="0" dirty="0" smtClean="0">
                <a:solidFill>
                  <a:schemeClr val="bg2"/>
                </a:solidFill>
              </a:rPr>
              <a:t>– 14</a:t>
            </a:r>
            <a:r>
              <a:rPr lang="en-US" b="0" i="0" baseline="30000" dirty="0" smtClean="0">
                <a:solidFill>
                  <a:schemeClr val="bg2"/>
                </a:solidFill>
              </a:rPr>
              <a:t>th</a:t>
            </a:r>
            <a:r>
              <a:rPr lang="en-US" b="0" i="0" dirty="0" smtClean="0">
                <a:solidFill>
                  <a:schemeClr val="bg2"/>
                </a:solidFill>
              </a:rPr>
              <a:t> November 2017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452" y="4227934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283718"/>
            <a:ext cx="8435280" cy="1225800"/>
          </a:xfrm>
        </p:spPr>
        <p:txBody>
          <a:bodyPr/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.a) Baseline Consolidation: Simulations and Cross-check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imulations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on the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Inner Triplet 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497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228" y="195486"/>
            <a:ext cx="8235260" cy="540000"/>
          </a:xfrm>
        </p:spPr>
        <p:txBody>
          <a:bodyPr/>
          <a:lstStyle/>
          <a:p>
            <a:r>
              <a:rPr lang="en-US" sz="2400" dirty="0" smtClean="0"/>
              <a:t>Conclusions from Simulations &amp; Analysis in a Nutshell</a:t>
            </a:r>
            <a:endParaRPr lang="en-US" sz="2400" dirty="0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678343" y="4767263"/>
            <a:ext cx="6573000" cy="270000"/>
          </a:xfrm>
        </p:spPr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 dirty="0"/>
          </a:p>
        </p:txBody>
      </p:sp>
      <p:sp>
        <p:nvSpPr>
          <p:cNvPr id="8" name="Rectangle 7"/>
          <p:cNvSpPr/>
          <p:nvPr/>
        </p:nvSpPr>
        <p:spPr>
          <a:xfrm>
            <a:off x="467543" y="825923"/>
            <a:ext cx="8352929" cy="2687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200"/>
              </a:spcBef>
              <a:spcAft>
                <a:spcPts val="2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</a:t>
            </a:r>
            <a:r>
              <a:rPr lang="en-US" b="1" dirty="0">
                <a:solidFill>
                  <a:schemeClr val="tx2"/>
                </a:solidFill>
              </a:rPr>
              <a:t>standard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cases of quench, currents in the 2kA trim leads can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go up to 4.3 kA and 2.2 MIITs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(up to ultimate currents)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=&gt; </a:t>
            </a:r>
            <a:r>
              <a:rPr lang="en-US" b="1" u="sng" dirty="0">
                <a:solidFill>
                  <a:schemeClr val="tx2"/>
                </a:solidFill>
              </a:rPr>
              <a:t>5 kA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current capability in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s.c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state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would suffice for not quenching the conductors within the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s.c.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link</a:t>
            </a:r>
          </a:p>
          <a:p>
            <a:pPr marL="285750" indent="-285750" algn="just">
              <a:spcBef>
                <a:spcPts val="200"/>
              </a:spcBef>
              <a:spcAft>
                <a:spcPts val="2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US" b="1" dirty="0">
                <a:solidFill>
                  <a:schemeClr val="tx2"/>
                </a:solidFill>
              </a:rPr>
              <a:t>very conservative scenario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those values could go up to </a:t>
            </a:r>
            <a:r>
              <a:rPr lang="en-US" b="1" dirty="0">
                <a:solidFill>
                  <a:schemeClr val="tx2"/>
                </a:solidFill>
              </a:rPr>
              <a:t>6.1 kA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(nominal) and </a:t>
            </a:r>
            <a:r>
              <a:rPr lang="en-US" b="1" dirty="0">
                <a:solidFill>
                  <a:schemeClr val="tx2"/>
                </a:solidFill>
              </a:rPr>
              <a:t>6.8 kA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(ultimate), and </a:t>
            </a:r>
            <a:r>
              <a:rPr lang="en-US" b="1" u="sng" dirty="0">
                <a:solidFill>
                  <a:schemeClr val="tx2"/>
                </a:solidFill>
              </a:rPr>
              <a:t>5 </a:t>
            </a:r>
            <a:r>
              <a:rPr lang="en-US" b="1" u="sng" dirty="0" err="1">
                <a:solidFill>
                  <a:schemeClr val="tx2"/>
                </a:solidFill>
              </a:rPr>
              <a:t>MIIts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(nominal and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ultimate), these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numbers are obtained considering a full magnet suddenly quenching in its whole volume</a:t>
            </a:r>
          </a:p>
          <a:p>
            <a:pPr marL="285750" indent="-285750" algn="just">
              <a:spcBef>
                <a:spcPts val="200"/>
              </a:spcBef>
              <a:spcAft>
                <a:spcPts val="2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tx2"/>
                </a:solidFill>
              </a:rPr>
              <a:t>the analysis covers the whole spectrum of operating conditions, from low to ultimate current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67544" y="782187"/>
            <a:ext cx="8496944" cy="2775388"/>
          </a:xfrm>
          <a:prstGeom prst="roundRect">
            <a:avLst>
              <a:gd name="adj" fmla="val 3789"/>
            </a:avLst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815" y="4524263"/>
            <a:ext cx="494185" cy="486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278284" y="3612493"/>
            <a:ext cx="8291264" cy="1231106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>
                <a:solidFill>
                  <a:srgbClr val="FFC000"/>
                </a:solidFill>
              </a:rPr>
              <a:t>Extract </a:t>
            </a:r>
            <a:r>
              <a:rPr lang="en-GB" dirty="0">
                <a:solidFill>
                  <a:srgbClr val="FFC000"/>
                </a:solidFill>
              </a:rPr>
              <a:t>from Panel Report of the 2017 HL-LHC circuits internal review </a:t>
            </a:r>
            <a:r>
              <a:rPr lang="en-GB" sz="1050" dirty="0">
                <a:solidFill>
                  <a:srgbClr val="FFC000"/>
                </a:solidFill>
              </a:rPr>
              <a:t>(</a:t>
            </a:r>
            <a:r>
              <a:rPr lang="en-GB" sz="1050" dirty="0">
                <a:solidFill>
                  <a:srgbClr val="FFC000"/>
                </a:solidFill>
                <a:hlinkClick r:id="rId3"/>
              </a:rPr>
              <a:t>link</a:t>
            </a:r>
            <a:r>
              <a:rPr lang="en-GB" sz="1050" dirty="0">
                <a:solidFill>
                  <a:srgbClr val="FFC000"/>
                </a:solidFill>
              </a:rPr>
              <a:t>)</a:t>
            </a:r>
            <a:r>
              <a:rPr lang="en-GB" dirty="0">
                <a:solidFill>
                  <a:srgbClr val="FFC000"/>
                </a:solidFill>
              </a:rPr>
              <a:t>: </a:t>
            </a:r>
            <a:endParaRPr lang="en-GB" sz="1400" dirty="0">
              <a:solidFill>
                <a:srgbClr val="FFC000"/>
              </a:solidFill>
            </a:endParaRP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400" i="1" dirty="0">
                <a:solidFill>
                  <a:srgbClr val="FFC000"/>
                </a:solidFill>
              </a:rPr>
              <a:t>The panel considers that the presented powering </a:t>
            </a:r>
            <a:r>
              <a:rPr lang="en-GB" sz="1400" i="1" dirty="0" smtClean="0">
                <a:solidFill>
                  <a:srgbClr val="FFC000"/>
                </a:solidFill>
              </a:rPr>
              <a:t>circuit </a:t>
            </a:r>
            <a:r>
              <a:rPr lang="en-GB" sz="1400" i="1" dirty="0">
                <a:solidFill>
                  <a:srgbClr val="FFC000"/>
                </a:solidFill>
              </a:rPr>
              <a:t>is a robust solution, provided the 2 kA and 120 A SC trim cables in the superconducting link can be upgraded to a rating of about 5-6 kA (to avoid quenching of the SC link in almost all cases of a magnet quench, an event considered rare and estimated in once a year) and 5 MIITS (to provide safety against any event of quench).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124118" y="3217004"/>
            <a:ext cx="1008112" cy="646331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May 2017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9992" y="3264940"/>
            <a:ext cx="3456384" cy="307777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TALES Simulations by E. Ravaioli (LBNL)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2846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815" y="4524263"/>
            <a:ext cx="494185" cy="4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Cross-check Simulations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grpSp>
        <p:nvGrpSpPr>
          <p:cNvPr id="5" name="Group 4"/>
          <p:cNvGrpSpPr/>
          <p:nvPr/>
        </p:nvGrpSpPr>
        <p:grpSpPr>
          <a:xfrm>
            <a:off x="395536" y="736069"/>
            <a:ext cx="5761715" cy="2158005"/>
            <a:chOff x="866318" y="570895"/>
            <a:chExt cx="7130970" cy="284793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6318" y="570895"/>
              <a:ext cx="6883221" cy="284793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1256656" y="2839001"/>
              <a:ext cx="449128" cy="4701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350" dirty="0">
                  <a:solidFill>
                    <a:srgbClr val="C00000"/>
                  </a:solidFill>
                  <a:latin typeface="Calibri"/>
                  <a:ea typeface="SimSun" panose="02010600030101010101" pitchFamily="2" charset="-122"/>
                  <a:sym typeface="Wingdings" panose="05000000000000000000" pitchFamily="2" charset="2"/>
                </a:rPr>
                <a:t>A</a:t>
              </a:r>
              <a:endParaRPr lang="en-GB" sz="1350" dirty="0">
                <a:solidFill>
                  <a:srgbClr val="C00000"/>
                </a:solidFill>
                <a:latin typeface="Calibri"/>
                <a:ea typeface="SimSun" panose="02010600030101010101" pitchFamily="2" charset="-122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329294" y="2839001"/>
              <a:ext cx="441526" cy="4701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350" dirty="0">
                  <a:solidFill>
                    <a:srgbClr val="C00000"/>
                  </a:solidFill>
                  <a:latin typeface="Calibri"/>
                  <a:ea typeface="SimSun" panose="02010600030101010101" pitchFamily="2" charset="-122"/>
                  <a:sym typeface="Wingdings" panose="05000000000000000000" pitchFamily="2" charset="2"/>
                </a:rPr>
                <a:t>B</a:t>
              </a:r>
              <a:endParaRPr lang="en-GB" sz="1350" dirty="0">
                <a:solidFill>
                  <a:srgbClr val="C00000"/>
                </a:solidFill>
                <a:latin typeface="Calibri"/>
                <a:ea typeface="SimSun" panose="02010600030101010101" pitchFamily="2" charset="-122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4251559" y="2839001"/>
              <a:ext cx="438990" cy="4701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350" dirty="0">
                  <a:solidFill>
                    <a:srgbClr val="C00000"/>
                  </a:solidFill>
                  <a:latin typeface="Calibri"/>
                  <a:ea typeface="SimSun" panose="02010600030101010101" pitchFamily="2" charset="-122"/>
                  <a:sym typeface="Wingdings" panose="05000000000000000000" pitchFamily="2" charset="2"/>
                </a:rPr>
                <a:t>C</a:t>
              </a:r>
              <a:endParaRPr lang="en-GB" sz="1350" dirty="0">
                <a:solidFill>
                  <a:srgbClr val="C00000"/>
                </a:solidFill>
                <a:latin typeface="Calibri"/>
                <a:ea typeface="SimSun" panose="02010600030101010101" pitchFamily="2" charset="-122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73824" y="2835741"/>
              <a:ext cx="907182" cy="4701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350" dirty="0">
                  <a:solidFill>
                    <a:srgbClr val="C00000"/>
                  </a:solidFill>
                  <a:latin typeface="Calibri"/>
                  <a:ea typeface="SimSun" panose="02010600030101010101" pitchFamily="2" charset="-122"/>
                  <a:sym typeface="Wingdings" panose="05000000000000000000" pitchFamily="2" charset="2"/>
                </a:rPr>
                <a:t>D</a:t>
              </a:r>
              <a:endParaRPr lang="en-GB" sz="1350" dirty="0">
                <a:solidFill>
                  <a:srgbClr val="C00000"/>
                </a:solidFill>
                <a:latin typeface="Calibri"/>
                <a:ea typeface="SimSun" panose="02010600030101010101" pitchFamily="2" charset="-122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090106" y="2835741"/>
              <a:ext cx="907182" cy="4701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350" dirty="0">
                  <a:solidFill>
                    <a:srgbClr val="C00000"/>
                  </a:solidFill>
                  <a:latin typeface="Calibri"/>
                  <a:ea typeface="SimSun" panose="02010600030101010101" pitchFamily="2" charset="-122"/>
                  <a:sym typeface="Wingdings" panose="05000000000000000000" pitchFamily="2" charset="2"/>
                </a:rPr>
                <a:t>E</a:t>
              </a:r>
              <a:endParaRPr lang="en-GB" sz="1350" dirty="0">
                <a:solidFill>
                  <a:srgbClr val="C00000"/>
                </a:solidFill>
                <a:latin typeface="Calibri"/>
                <a:ea typeface="SimSun" panose="02010600030101010101" pitchFamily="2" charset="-122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511116" y="2571516"/>
              <a:ext cx="907182" cy="4701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350" dirty="0">
                  <a:solidFill>
                    <a:srgbClr val="C00000"/>
                  </a:solidFill>
                  <a:latin typeface="Calibri"/>
                  <a:ea typeface="SimSun" panose="02010600030101010101" pitchFamily="2" charset="-122"/>
                  <a:sym typeface="Wingdings" panose="05000000000000000000" pitchFamily="2" charset="2"/>
                </a:rPr>
                <a:t>F</a:t>
              </a:r>
              <a:endParaRPr lang="en-GB" sz="1350" dirty="0">
                <a:solidFill>
                  <a:srgbClr val="C00000"/>
                </a:solidFill>
                <a:latin typeface="Calibri"/>
                <a:ea typeface="SimSun" panose="02010600030101010101" pitchFamily="2" charset="-122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027174" y="1827475"/>
              <a:ext cx="1172296" cy="47011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350" dirty="0">
                  <a:solidFill>
                    <a:srgbClr val="C00000"/>
                  </a:solidFill>
                  <a:latin typeface="Calibri"/>
                  <a:ea typeface="SimSun" panose="02010600030101010101" pitchFamily="2" charset="-122"/>
                </a:rPr>
                <a:t>Trim Q1</a:t>
              </a:r>
              <a:endParaRPr lang="en-GB" sz="1350" dirty="0">
                <a:solidFill>
                  <a:srgbClr val="C00000"/>
                </a:solidFill>
                <a:latin typeface="Calibri"/>
                <a:ea typeface="SimSun" panose="02010600030101010101" pitchFamily="2" charset="-122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873781" y="1789815"/>
              <a:ext cx="1172296" cy="47011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350" dirty="0">
                  <a:solidFill>
                    <a:srgbClr val="C00000"/>
                  </a:solidFill>
                  <a:latin typeface="Calibri"/>
                  <a:ea typeface="SimSun" panose="02010600030101010101" pitchFamily="2" charset="-122"/>
                </a:rPr>
                <a:t>Trim Q3</a:t>
              </a:r>
              <a:endParaRPr lang="en-GB" sz="1350" dirty="0">
                <a:solidFill>
                  <a:srgbClr val="C00000"/>
                </a:solidFill>
                <a:latin typeface="Calibri"/>
                <a:ea typeface="SimSun" panose="02010600030101010101" pitchFamily="2" charset="-122"/>
              </a:endParaRPr>
            </a:p>
          </p:txBody>
        </p:sp>
      </p:grp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1260619"/>
              </p:ext>
            </p:extLst>
          </p:nvPr>
        </p:nvGraphicFramePr>
        <p:xfrm>
          <a:off x="107504" y="3092677"/>
          <a:ext cx="5588515" cy="16135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4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24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18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80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61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4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022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55902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Highest values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Leads </a:t>
                      </a:r>
                    </a:p>
                    <a:p>
                      <a:pPr algn="ctr"/>
                      <a:r>
                        <a:rPr lang="en-US" sz="1100" dirty="0" smtClean="0"/>
                        <a:t>A /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E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Leads B / D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Lead C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Lead F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Trim Q1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Trim Q3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205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Current</a:t>
                      </a:r>
                      <a:r>
                        <a:rPr lang="en-US" sz="1100" baseline="0" dirty="0" smtClean="0"/>
                        <a:t> [kA]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17.8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6.1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4.3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4.1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5.1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4.2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205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Ramp rate kA/s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250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170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100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70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160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160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205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MIITs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32.6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3.8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1.9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1.5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2.9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1.9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5759624" y="3195468"/>
            <a:ext cx="3348880" cy="7386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STEAM-LEDET simulation results consistent with previous TALES simulations</a:t>
            </a:r>
            <a:endParaRPr lang="en-GB" sz="1400" b="1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131024" y="672186"/>
            <a:ext cx="2977480" cy="24622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4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Assumptions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Maximum </a:t>
            </a:r>
            <a:r>
              <a:rPr lang="en-US" sz="1400" b="1" dirty="0">
                <a:solidFill>
                  <a:schemeClr val="tx2"/>
                </a:solidFill>
                <a:sym typeface="Wingdings" panose="05000000000000000000" pitchFamily="2" charset="2"/>
              </a:rPr>
              <a:t>current, ramp rate, and MIITS evaluated under different scenarios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(Reference cases provided by 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E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Ravaioli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Regular quench: </a:t>
            </a:r>
            <a:r>
              <a:rPr lang="en-US" sz="1400" b="1" dirty="0">
                <a:solidFill>
                  <a:schemeClr val="tx2"/>
                </a:solidFill>
                <a:sym typeface="Wingdings" panose="05000000000000000000" pitchFamily="2" charset="2"/>
              </a:rPr>
              <a:t>Detection + validation time = 15 </a:t>
            </a:r>
            <a:r>
              <a:rPr lang="en-US" sz="1400" b="1" dirty="0" err="1">
                <a:solidFill>
                  <a:schemeClr val="tx2"/>
                </a:solidFill>
                <a:sym typeface="Wingdings" panose="05000000000000000000" pitchFamily="2" charset="2"/>
              </a:rPr>
              <a:t>ms</a:t>
            </a:r>
            <a:endParaRPr lang="en-US" sz="1400" b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Global magnet quench: </a:t>
            </a:r>
            <a:r>
              <a:rPr lang="en-US" sz="1400" b="1" dirty="0">
                <a:solidFill>
                  <a:schemeClr val="tx2"/>
                </a:solidFill>
                <a:sym typeface="Wingdings" panose="05000000000000000000" pitchFamily="2" charset="2"/>
              </a:rPr>
              <a:t>Detection + validation time = 10 </a:t>
            </a:r>
            <a:r>
              <a:rPr lang="en-US" sz="14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ms</a:t>
            </a:r>
            <a:endParaRPr lang="en-US" sz="1400" b="1" dirty="0" smtClean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1520" y="461198"/>
            <a:ext cx="1008112" cy="646331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October 2017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59624" y="4100656"/>
            <a:ext cx="2592288" cy="307777"/>
          </a:xfrm>
          <a:prstGeom prst="rect">
            <a:avLst/>
          </a:prstGeom>
          <a:noFill/>
          <a:ln w="28575" cmpd="sng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M. Mentink on Thursday (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Link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573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283718"/>
            <a:ext cx="8280920" cy="1225800"/>
          </a:xfrm>
        </p:spPr>
        <p:txBody>
          <a:bodyPr/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.b)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Option: Cold Diodes and Quench Protection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415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987574"/>
            <a:ext cx="4551951" cy="1587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417" y="151606"/>
            <a:ext cx="7920000" cy="540000"/>
          </a:xfrm>
        </p:spPr>
        <p:txBody>
          <a:bodyPr/>
          <a:lstStyle/>
          <a:p>
            <a:r>
              <a:rPr lang="en-GB" dirty="0" smtClean="0"/>
              <a:t>Inner Triplet Main Circuit </a:t>
            </a:r>
            <a:r>
              <a:rPr lang="en-GB" dirty="0"/>
              <a:t>with Cold </a:t>
            </a:r>
            <a:r>
              <a:rPr lang="en-GB" dirty="0" smtClean="0"/>
              <a:t>Diodes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 dirty="0"/>
          </a:p>
        </p:txBody>
      </p:sp>
      <p:sp>
        <p:nvSpPr>
          <p:cNvPr id="9" name="Rectangle 8"/>
          <p:cNvSpPr/>
          <p:nvPr/>
        </p:nvSpPr>
        <p:spPr>
          <a:xfrm>
            <a:off x="117848" y="2803370"/>
            <a:ext cx="8568952" cy="1477328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Advantage of cold diodes as considered by the Panel of the Internal Circuit Review : </a:t>
            </a: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Diodes will protect the cold powering components from high over currents in case of quench unbalance in between magnets.   </a:t>
            </a: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Diodes will also provide more margin and flexibility in case of unforeseen larger over-currents, decoupling the warm and cold part of the circuit.                                              </a:t>
            </a:r>
          </a:p>
        </p:txBody>
      </p:sp>
      <p:pic>
        <p:nvPicPr>
          <p:cNvPr id="10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0815" y="4524263"/>
            <a:ext cx="494185" cy="486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1292812" y="1270225"/>
            <a:ext cx="1983044" cy="5381"/>
          </a:xfrm>
          <a:prstGeom prst="line">
            <a:avLst/>
          </a:prstGeom>
          <a:noFill/>
          <a:ln w="28575" cap="flat" cmpd="sng" algn="ctr">
            <a:solidFill>
              <a:srgbClr val="FFC000">
                <a:lumMod val="75000"/>
              </a:srgbClr>
            </a:solidFill>
            <a:prstDash val="lgDash"/>
            <a:miter lim="800000"/>
          </a:ln>
          <a:effectLst/>
        </p:spPr>
      </p:cxnSp>
      <p:cxnSp>
        <p:nvCxnSpPr>
          <p:cNvPr id="19" name="Straight Connector 18"/>
          <p:cNvCxnSpPr/>
          <p:nvPr/>
        </p:nvCxnSpPr>
        <p:spPr>
          <a:xfrm>
            <a:off x="1269340" y="1270225"/>
            <a:ext cx="0" cy="77389"/>
          </a:xfrm>
          <a:prstGeom prst="line">
            <a:avLst/>
          </a:prstGeom>
          <a:noFill/>
          <a:ln w="28575" cap="flat" cmpd="sng" algn="ctr">
            <a:solidFill>
              <a:srgbClr val="FFC000">
                <a:lumMod val="75000"/>
              </a:srgbClr>
            </a:solidFill>
            <a:prstDash val="lgDash"/>
            <a:miter lim="800000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2555776" y="950730"/>
            <a:ext cx="1296144" cy="253916"/>
          </a:xfrm>
          <a:prstGeom prst="rect">
            <a:avLst/>
          </a:prstGeom>
          <a:solidFill>
            <a:srgbClr val="FFC000">
              <a:lumMod val="75000"/>
            </a:srgbClr>
          </a:solidFill>
          <a:ln w="28575">
            <a:solidFill>
              <a:srgbClr val="FFC000">
                <a:lumMod val="75000"/>
              </a:srgb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Leads layout</a:t>
            </a:r>
            <a:r>
              <a:rPr kumimoji="0" lang="en-US" sz="105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(</a:t>
            </a: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TBD)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539552" y="1419622"/>
            <a:ext cx="729788" cy="0"/>
          </a:xfrm>
          <a:prstGeom prst="line">
            <a:avLst/>
          </a:prstGeom>
          <a:noFill/>
          <a:ln w="28575" cap="flat" cmpd="sng" algn="ctr">
            <a:solidFill>
              <a:srgbClr val="FFC000">
                <a:lumMod val="75000"/>
              </a:srgbClr>
            </a:solidFill>
            <a:prstDash val="lgDash"/>
            <a:miter lim="800000"/>
          </a:ln>
          <a:effectLst/>
        </p:spPr>
      </p:cxnSp>
      <p:cxnSp>
        <p:nvCxnSpPr>
          <p:cNvPr id="29" name="Straight Connector 28"/>
          <p:cNvCxnSpPr/>
          <p:nvPr/>
        </p:nvCxnSpPr>
        <p:spPr>
          <a:xfrm>
            <a:off x="539552" y="1548606"/>
            <a:ext cx="2736304" cy="0"/>
          </a:xfrm>
          <a:prstGeom prst="line">
            <a:avLst/>
          </a:prstGeom>
          <a:noFill/>
          <a:ln w="28575" cap="flat" cmpd="sng" algn="ctr">
            <a:solidFill>
              <a:srgbClr val="FFC000">
                <a:lumMod val="75000"/>
              </a:srgbClr>
            </a:solidFill>
            <a:prstDash val="lgDash"/>
            <a:miter lim="800000"/>
          </a:ln>
          <a:effectLst/>
        </p:spPr>
      </p:cxnSp>
      <p:cxnSp>
        <p:nvCxnSpPr>
          <p:cNvPr id="32" name="Straight Connector 31"/>
          <p:cNvCxnSpPr/>
          <p:nvPr/>
        </p:nvCxnSpPr>
        <p:spPr>
          <a:xfrm>
            <a:off x="3278371" y="1308919"/>
            <a:ext cx="0" cy="182711"/>
          </a:xfrm>
          <a:prstGeom prst="line">
            <a:avLst/>
          </a:prstGeom>
          <a:noFill/>
          <a:ln w="28575" cap="flat" cmpd="sng" algn="ctr">
            <a:solidFill>
              <a:srgbClr val="FFC000">
                <a:lumMod val="75000"/>
              </a:srgbClr>
            </a:solidFill>
            <a:prstDash val="lgDash"/>
            <a:miter lim="800000"/>
          </a:ln>
          <a:effectLst/>
        </p:spPr>
      </p:cxnSp>
      <p:cxnSp>
        <p:nvCxnSpPr>
          <p:cNvPr id="34" name="Straight Connector 33"/>
          <p:cNvCxnSpPr/>
          <p:nvPr/>
        </p:nvCxnSpPr>
        <p:spPr>
          <a:xfrm>
            <a:off x="477888" y="1415554"/>
            <a:ext cx="0" cy="133052"/>
          </a:xfrm>
          <a:prstGeom prst="line">
            <a:avLst/>
          </a:prstGeom>
          <a:noFill/>
          <a:ln w="28575" cap="flat" cmpd="sng" algn="ctr">
            <a:solidFill>
              <a:srgbClr val="FFC000">
                <a:lumMod val="75000"/>
              </a:srgbClr>
            </a:solidFill>
            <a:prstDash val="lgDash"/>
            <a:miter lim="800000"/>
          </a:ln>
          <a:effectLst/>
        </p:spPr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9769" y="1173213"/>
            <a:ext cx="3777031" cy="1361776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5508104" y="1854101"/>
            <a:ext cx="3046313" cy="21359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20" name="Oval 19"/>
          <p:cNvSpPr/>
          <p:nvPr/>
        </p:nvSpPr>
        <p:spPr>
          <a:xfrm rot="5400000">
            <a:off x="3238718" y="1933090"/>
            <a:ext cx="697352" cy="21359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85827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815" y="4524263"/>
            <a:ext cx="494185" cy="4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24496" cy="540000"/>
          </a:xfrm>
        </p:spPr>
        <p:txBody>
          <a:bodyPr/>
          <a:lstStyle/>
          <a:p>
            <a:r>
              <a:rPr lang="en-US" dirty="0" smtClean="0"/>
              <a:t>Options to </a:t>
            </a:r>
            <a:r>
              <a:rPr lang="en-US" dirty="0"/>
              <a:t>P</a:t>
            </a:r>
            <a:r>
              <a:rPr lang="en-US" dirty="0" smtClean="0"/>
              <a:t>rotect MQXF Magnets and Bus-bars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6" name="Rectangle 5"/>
          <p:cNvSpPr/>
          <p:nvPr/>
        </p:nvSpPr>
        <p:spPr>
          <a:xfrm>
            <a:off x="213206" y="1336374"/>
            <a:ext cx="88924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When introducing the cold diodes, two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possible strategies: 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One element quenches </a:t>
            </a:r>
            <a:r>
              <a:rPr lang="en-US" u="sng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b="1" u="sng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All QHs/CLIQ systems will be fired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.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Diodes carry only the over-currents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(capability of more than 13 kA peak if LHC diodes are re-qualified)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 equivalent time =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100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ms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One element quenches </a:t>
            </a:r>
            <a:r>
              <a:rPr lang="en-US" u="sng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b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Selective QHs/CLIQ fired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Diodes should carry 18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kA, time constant = 100 s</a:t>
            </a:r>
          </a:p>
        </p:txBody>
      </p:sp>
      <p:sp>
        <p:nvSpPr>
          <p:cNvPr id="8" name="Rectangle 7"/>
          <p:cNvSpPr/>
          <p:nvPr/>
        </p:nvSpPr>
        <p:spPr>
          <a:xfrm>
            <a:off x="297848" y="3531174"/>
            <a:ext cx="8568952" cy="1477328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Possible additional advantage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option 2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quench of the other magnets following the first cannot be completely avoided,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would happen at lower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current. </a:t>
            </a: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Reduction of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stress on the magnet and the heat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dissipated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into the cryogenic system, which will allow a faster recovery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436792" y="834322"/>
            <a:ext cx="8496944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FFC000"/>
                </a:solidFill>
              </a:rPr>
              <a:t>Protection baseline: Any quench in any element </a:t>
            </a:r>
            <a:r>
              <a:rPr lang="en-US" dirty="0">
                <a:solidFill>
                  <a:srgbClr val="FFC000"/>
                </a:solidFill>
                <a:sym typeface="Wingdings" panose="05000000000000000000" pitchFamily="2" charset="2"/>
              </a:rPr>
              <a:t> Fire all the QHs/CLIQ </a:t>
            </a:r>
            <a:r>
              <a:rPr lang="en-US" dirty="0" smtClean="0">
                <a:solidFill>
                  <a:srgbClr val="FFC000"/>
                </a:solidFill>
                <a:sym typeface="Wingdings" panose="05000000000000000000" pitchFamily="2" charset="2"/>
              </a:rPr>
              <a:t>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13398" y="1239391"/>
            <a:ext cx="2592288" cy="307777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R</a:t>
            </a:r>
            <a:r>
              <a:rPr lang="en-US" sz="1400" dirty="0" smtClean="0"/>
              <a:t>. Denz on Thursday (</a:t>
            </a:r>
            <a:r>
              <a:rPr lang="en-US" sz="1400" dirty="0" smtClean="0">
                <a:hlinkClick r:id="rId3"/>
              </a:rPr>
              <a:t>Link</a:t>
            </a:r>
            <a:r>
              <a:rPr lang="en-US" sz="1400" dirty="0" smtClean="0"/>
              <a:t>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8278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815" y="4524263"/>
            <a:ext cx="494185" cy="4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on Cold Diodes Options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7" name="Rectangle 6"/>
          <p:cNvSpPr/>
          <p:nvPr/>
        </p:nvSpPr>
        <p:spPr>
          <a:xfrm>
            <a:off x="61847" y="700395"/>
            <a:ext cx="4355976" cy="30469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Option 1: One element quenches </a:t>
            </a:r>
            <a:r>
              <a:rPr lang="en-GB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GB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All QPS systems will be fired </a:t>
            </a:r>
          </a:p>
          <a:p>
            <a:pPr algn="just"/>
            <a:r>
              <a:rPr lang="en-GB" sz="1200" b="1" u="sng" dirty="0">
                <a:solidFill>
                  <a:srgbClr val="00B050"/>
                </a:solidFill>
              </a:rPr>
              <a:t>Advantages to WP3: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Bus-bar integration in the cryostat is less complex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 need to size the trim bus bars to 18 kA (</a:t>
            </a:r>
            <a:r>
              <a:rPr lang="en-GB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s.c.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state and quenching 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state)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 need to integrate heat sinks for diodes </a:t>
            </a:r>
          </a:p>
          <a:p>
            <a:pPr algn="just"/>
            <a:r>
              <a:rPr lang="en-GB" sz="1200" b="1" u="sng" dirty="0">
                <a:solidFill>
                  <a:srgbClr val="00B050"/>
                </a:solidFill>
              </a:rPr>
              <a:t>Advantages to WP7: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Keeps the QDS reliability like in the LHC’s IT circuit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triplet circuit in itself is the most complex HL-LHC circuit. Option 1 does not add further complexity from the QDS point of view.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use of the LHC diodes if qualified for radiation levels. </a:t>
            </a:r>
            <a:endParaRPr lang="en-GB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en-US" sz="1200" b="1" u="sng" dirty="0" smtClean="0">
                <a:solidFill>
                  <a:srgbClr val="FF0000"/>
                </a:solidFill>
              </a:rPr>
              <a:t>Disadvantages: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When quench, no quick distinction between quench in coil and bus-bars in terms of detection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479138" y="700395"/>
            <a:ext cx="4618816" cy="30469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Option 2: Selective quench strategy</a:t>
            </a:r>
            <a:endParaRPr lang="en-GB" sz="1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en-GB" sz="1200" b="1" u="sng" dirty="0" smtClean="0">
                <a:solidFill>
                  <a:schemeClr val="accent6"/>
                </a:solidFill>
              </a:rPr>
              <a:t>Possible </a:t>
            </a:r>
            <a:r>
              <a:rPr lang="en-GB" sz="1200" b="1" u="sng" dirty="0">
                <a:solidFill>
                  <a:schemeClr val="accent6"/>
                </a:solidFill>
              </a:rPr>
              <a:t>advantages of the selective quench protection: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Triggering of the QHs/CLIQ of the other (not initially-quenching) magnets at a lower current (expected 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ca. 10% 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less from one magnet to the adjacent one)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It will allow more energy to be dissipated in the crowbar of the RQX PC</a:t>
            </a:r>
          </a:p>
          <a:p>
            <a:pPr algn="just"/>
            <a:r>
              <a:rPr lang="en-GB" sz="1200" b="1" u="sng" dirty="0" smtClean="0">
                <a:solidFill>
                  <a:srgbClr val="FF0000"/>
                </a:solidFill>
              </a:rPr>
              <a:t>Disadvantages:</a:t>
            </a:r>
            <a:endParaRPr lang="en-GB" sz="1200" b="1" u="sng" dirty="0">
              <a:solidFill>
                <a:srgbClr val="FF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It includes complexity in the implementation of the QDS which leads to a less reliable system.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Due to the quench propagation, all the magnets could eventually be fired (in the order of ten seconds between the quench of the different 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magnets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Diodes (+heat sinks) and bus-bars will be significantly bigger</a:t>
            </a:r>
          </a:p>
          <a:p>
            <a:pPr marL="298450" indent="-298450" algn="just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Imposes new (non-LHC) diodes to support the current of 18 kA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5536" y="4011910"/>
            <a:ext cx="8291264" cy="646331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After discussions, MCF considers option 1 as more adequate and proposes to discontinue efforts in the direction of option 2. TCC endorsed this consideration. 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588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815" y="4524263"/>
            <a:ext cx="494185" cy="4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532000" cy="540000"/>
          </a:xfrm>
        </p:spPr>
        <p:txBody>
          <a:bodyPr/>
          <a:lstStyle/>
          <a:p>
            <a:r>
              <a:rPr lang="en-US" dirty="0" smtClean="0"/>
              <a:t>Radiation Doses and Qualification of Cold Diodes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Samer Yammine - 7th HL-LHC Collaboration Meeting – 14th November 2017</a:t>
            </a:r>
            <a:endParaRPr lang="en-GB" noProof="0" dirty="0"/>
          </a:p>
        </p:txBody>
      </p:sp>
      <p:sp>
        <p:nvSpPr>
          <p:cNvPr id="8" name="TextBox 7"/>
          <p:cNvSpPr txBox="1"/>
          <p:nvPr/>
        </p:nvSpPr>
        <p:spPr>
          <a:xfrm>
            <a:off x="612000" y="3435846"/>
            <a:ext cx="79924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LHC type diffusion diodes tested (15 years ago) up to ~2 kGy and 3x10</a:t>
            </a:r>
            <a:r>
              <a:rPr lang="en-US" sz="16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13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 cm</a:t>
            </a:r>
            <a:r>
              <a:rPr lang="en-US" sz="16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-2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(LHC project Report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688)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Qualification is required </a:t>
            </a: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up to 30 kGy and 10</a:t>
            </a:r>
            <a:r>
              <a:rPr lang="en-US" sz="1600" b="1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</a:t>
            </a:r>
            <a:r>
              <a:rPr lang="en-US" sz="1600" b="1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eq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.cm</a:t>
            </a:r>
            <a:r>
              <a:rPr lang="en-US" sz="16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-2</a:t>
            </a:r>
            <a:endParaRPr lang="en-GB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3" name="Picture 12" descr="Screen Shot 2017-10-17 at 11.15.55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51" b="32095"/>
          <a:stretch/>
        </p:blipFill>
        <p:spPr>
          <a:xfrm>
            <a:off x="1043608" y="837980"/>
            <a:ext cx="6768752" cy="218478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563888" y="3022762"/>
            <a:ext cx="43672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bg2"/>
                </a:solidFill>
              </a:rPr>
              <a:t>Courtesy </a:t>
            </a:r>
            <a:r>
              <a:rPr lang="en-US" sz="1050" dirty="0" smtClean="0">
                <a:solidFill>
                  <a:schemeClr val="bg2"/>
                </a:solidFill>
                <a:hlinkClick r:id="rId4"/>
              </a:rPr>
              <a:t>F. </a:t>
            </a:r>
            <a:r>
              <a:rPr lang="en-US" sz="1050" dirty="0" err="1" smtClean="0">
                <a:solidFill>
                  <a:schemeClr val="bg2"/>
                </a:solidFill>
                <a:hlinkClick r:id="rId4"/>
              </a:rPr>
              <a:t>Cerutti</a:t>
            </a:r>
            <a:r>
              <a:rPr lang="en-US" sz="1050" dirty="0" smtClean="0">
                <a:solidFill>
                  <a:schemeClr val="bg2"/>
                </a:solidFill>
                <a:hlinkClick r:id="rId4"/>
              </a:rPr>
              <a:t>, R2E Cost and Schedule Review, 12.10.2017</a:t>
            </a:r>
            <a:endParaRPr lang="en-US" sz="1050" dirty="0">
              <a:solidFill>
                <a:schemeClr val="bg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109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2283718"/>
            <a:ext cx="6192688" cy="1225800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.c) Option: Circuit Separators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059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 smtClean="0"/>
              <a:t>Circuit Separators in a Nutshell</a:t>
            </a:r>
            <a:endParaRPr lang="en-GB" dirty="0"/>
          </a:p>
        </p:txBody>
      </p:sp>
      <p:pic>
        <p:nvPicPr>
          <p:cNvPr id="8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815" y="4524263"/>
            <a:ext cx="494185" cy="486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4211960" y="724511"/>
            <a:ext cx="40367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Separators in IP2x cabinets provide a viable solution for personnel and equipment protection  (Commissioning, Operation, ELQA, etc. )</a:t>
            </a: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Disconnect, connect, short circuit and to ground connections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6757" y="2719565"/>
            <a:ext cx="3540876" cy="204769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252" y="781808"/>
            <a:ext cx="3743708" cy="271860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400" y="3452963"/>
            <a:ext cx="3917560" cy="129614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3100180"/>
            <a:ext cx="201253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C000"/>
              </a:buClr>
            </a:pP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Circuit of Q1a not shown for </a:t>
            </a: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simplification but can have the same principle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98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766800" y="914401"/>
            <a:ext cx="8280000" cy="2665461"/>
          </a:xfrm>
        </p:spPr>
        <p:txBody>
          <a:bodyPr>
            <a:normAutofit/>
          </a:bodyPr>
          <a:lstStyle/>
          <a:p>
            <a:pPr marL="571500" indent="-571500">
              <a:buSzPct val="130000"/>
              <a:buFont typeface="+mj-lt"/>
              <a:buAutoNum type="arabicParenR"/>
            </a:pPr>
            <a:r>
              <a:rPr lang="en-US" dirty="0" smtClean="0"/>
              <a:t>Background and Current Global Status</a:t>
            </a:r>
          </a:p>
          <a:p>
            <a:pPr marL="571500" indent="-571500">
              <a:buSzPct val="130000"/>
              <a:buFont typeface="+mj-lt"/>
              <a:buAutoNum type="arabicParenR"/>
            </a:pPr>
            <a:r>
              <a:rPr lang="en-US" dirty="0" smtClean="0"/>
              <a:t>Progress on the Inner Triplet Circuits</a:t>
            </a:r>
          </a:p>
          <a:p>
            <a:pPr marL="571500" indent="-571500">
              <a:buSzPct val="130000"/>
              <a:buFont typeface="+mj-lt"/>
              <a:buAutoNum type="arabicParenR"/>
            </a:pPr>
            <a:r>
              <a:rPr lang="en-US" dirty="0" smtClean="0"/>
              <a:t>Progress on the Matching Section Circuits</a:t>
            </a:r>
          </a:p>
          <a:p>
            <a:pPr marL="571500" indent="-571500">
              <a:buSzPct val="130000"/>
              <a:buFont typeface="+mj-lt"/>
              <a:buAutoNum type="arabicParenR"/>
            </a:pPr>
            <a:r>
              <a:rPr lang="en-US" dirty="0" smtClean="0"/>
              <a:t>Progress on the 11T Dipole Circuit</a:t>
            </a:r>
          </a:p>
          <a:p>
            <a:pPr marL="571500" indent="-571500">
              <a:buSzPct val="130000"/>
              <a:buFont typeface="+mj-lt"/>
              <a:buAutoNum type="arabicParenR"/>
            </a:pPr>
            <a:r>
              <a:rPr lang="en-US" dirty="0" smtClean="0"/>
              <a:t>Conclusions</a:t>
            </a:r>
          </a:p>
          <a:p>
            <a:pPr marL="571500" indent="-571500">
              <a:buSzPct val="130000"/>
              <a:buFont typeface="+mj-lt"/>
              <a:buAutoNum type="arabicParenR"/>
            </a:pPr>
            <a:endParaRPr lang="en-US" dirty="0" smtClean="0"/>
          </a:p>
          <a:p>
            <a:pPr marL="571500" indent="-571500">
              <a:buSzPct val="130000"/>
              <a:buFont typeface="+mj-lt"/>
              <a:buAutoNum type="arabicParenR"/>
            </a:pP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815" y="4524263"/>
            <a:ext cx="494185" cy="48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211710"/>
            <a:ext cx="7931224" cy="1225800"/>
          </a:xfrm>
        </p:spPr>
        <p:txBody>
          <a:bodyPr/>
          <a:lstStyle/>
          <a:p>
            <a:pPr>
              <a:buSzPct val="130000"/>
            </a:pPr>
            <a:r>
              <a:rPr lang="en-US" dirty="0" smtClean="0"/>
              <a:t>3) Progress on the Matching Section Circuits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425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on the Powering of the MCBYs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6" name="Rectangle 5"/>
          <p:cNvSpPr/>
          <p:nvPr/>
        </p:nvSpPr>
        <p:spPr>
          <a:xfrm>
            <a:off x="899592" y="1152370"/>
            <a:ext cx="723658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Q4 and Q5 correctors will be powered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individually</a:t>
            </a: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Upon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request by WP6b (transmitted to the MCF), WP6a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has accepted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provide enough leads to feed </a:t>
            </a:r>
            <a:r>
              <a:rPr lang="en-GB" sz="1600" b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individually the corrector MCBY magnets of Q4 and Q5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This means that 1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assembly of four leads will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 integrated in the Q4 cold mass and 3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assemblies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the cold mass of Q5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This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will mitigate the development of a new family of power converters to deal with the high energy and the inductance of two MCBYs in series. </a:t>
            </a: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decision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 the necessity of </a:t>
            </a:r>
            <a:r>
              <a:rPr lang="en-GB" sz="1600" b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dismantling the DSL during LS3 </a:t>
            </a:r>
            <a:r>
              <a:rPr lang="en-GB" sz="16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should be taken by </a:t>
            </a:r>
            <a:r>
              <a:rPr lang="en-GB" sz="1600" b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end of </a:t>
            </a:r>
            <a:r>
              <a:rPr lang="en-GB" sz="16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2017 or beginning of 2018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By then, a roadmap on the strategy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will be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proposed to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MCF and TCC.   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67544" y="889604"/>
            <a:ext cx="7848872" cy="3572520"/>
          </a:xfrm>
          <a:prstGeom prst="roundRect">
            <a:avLst>
              <a:gd name="adj" fmla="val 3789"/>
            </a:avLst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815" y="4524263"/>
            <a:ext cx="494185" cy="486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345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815" y="4524263"/>
            <a:ext cx="494185" cy="4860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Matching Section Overall Powering Scheme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675000"/>
            <a:ext cx="5588551" cy="17788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2231" y="2406812"/>
            <a:ext cx="5588552" cy="153498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635896" y="3941796"/>
            <a:ext cx="4040701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71450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DFBL + DSL for Q4 + 6xQ4 correctors , Q5 and Q6 </a:t>
            </a:r>
          </a:p>
          <a:p>
            <a:pPr marL="171450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Local 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powering for supplementary 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2xQ4 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correctors</a:t>
            </a:r>
          </a:p>
          <a:p>
            <a:pPr marL="171450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Local 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powering 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Q5 correctors </a:t>
            </a:r>
          </a:p>
          <a:p>
            <a:pPr marL="171450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Q6 as LHC configuration 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95536" y="1438995"/>
            <a:ext cx="2376264" cy="1749114"/>
            <a:chOff x="2161386" y="509362"/>
            <a:chExt cx="4717733" cy="2656046"/>
          </a:xfrm>
        </p:grpSpPr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1386" y="509362"/>
              <a:ext cx="4717733" cy="26560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2733232" y="2073791"/>
              <a:ext cx="917039" cy="480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/>
                <a:t>D2</a:t>
              </a:r>
              <a:endParaRPr lang="en-GB" sz="1600" b="1" dirty="0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215516" y="3394520"/>
            <a:ext cx="273630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71450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Powering of D2 from UR (DFHM):</a:t>
            </a:r>
          </a:p>
          <a:p>
            <a:pPr marL="628650" lvl="1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2x13 kA + 8x0.6 kA 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418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066030"/>
            <a:ext cx="7560840" cy="1225800"/>
          </a:xfrm>
        </p:spPr>
        <p:txBody>
          <a:bodyPr/>
          <a:lstStyle/>
          <a:p>
            <a:pPr>
              <a:buSzPct val="130000"/>
            </a:pPr>
            <a:r>
              <a:rPr lang="en-US" dirty="0" smtClean="0"/>
              <a:t>4) Progress on the 11T </a:t>
            </a:r>
            <a:r>
              <a:rPr lang="en-US" dirty="0"/>
              <a:t>D</a:t>
            </a:r>
            <a:r>
              <a:rPr lang="en-US" dirty="0" smtClean="0"/>
              <a:t>ipole Circuit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5" name="TextBox 4"/>
          <p:cNvSpPr txBox="1"/>
          <p:nvPr/>
        </p:nvSpPr>
        <p:spPr>
          <a:xfrm>
            <a:off x="971600" y="2931790"/>
            <a:ext cx="59046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11T Powering Interlock Controller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11T Trim Powering with Conduction-Cooled Leads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11T Dipole – Powering and Protection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D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ocument</a:t>
            </a:r>
          </a:p>
          <a:p>
            <a:pPr marL="342900" indent="-342900">
              <a:buFont typeface="+mj-lt"/>
              <a:buAutoNum type="alphaLcParenR"/>
            </a:pPr>
            <a:endParaRPr lang="en-GB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202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283718"/>
            <a:ext cx="8136904" cy="1225800"/>
          </a:xfrm>
        </p:spPr>
        <p:txBody>
          <a:bodyPr/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4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.a) 11T Dipole and RB Circuit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nterlock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ystem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514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75120"/>
            <a:ext cx="8964488" cy="530376"/>
          </a:xfrm>
        </p:spPr>
        <p:txBody>
          <a:bodyPr>
            <a:noAutofit/>
          </a:bodyPr>
          <a:lstStyle/>
          <a:p>
            <a:r>
              <a:rPr lang="en-US" sz="2700" dirty="0"/>
              <a:t>Proposed </a:t>
            </a:r>
            <a:r>
              <a:rPr lang="en-US" sz="2700" dirty="0" smtClean="0"/>
              <a:t>Implementation </a:t>
            </a:r>
            <a:r>
              <a:rPr lang="en-US" sz="2700" dirty="0"/>
              <a:t>of 11T </a:t>
            </a:r>
            <a:r>
              <a:rPr lang="en-US" sz="2700" dirty="0" smtClean="0"/>
              <a:t>Trim Circuit Interlock </a:t>
            </a:r>
            <a:endParaRPr lang="en-US" sz="27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pPr defTabSz="685800"/>
            <a:r>
              <a:rPr lang="en-GB" smtClean="0">
                <a:solidFill>
                  <a:srgbClr val="0055A0">
                    <a:tint val="75000"/>
                  </a:srgbClr>
                </a:solidFill>
                <a:latin typeface="Arial"/>
              </a:rPr>
              <a:t>Samer Yammine - 7th HL-LHC Collaboration Meeting – 14th November 2017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1239904" y="705493"/>
            <a:ext cx="7076512" cy="1914732"/>
            <a:chOff x="296651" y="4002668"/>
            <a:chExt cx="8733224" cy="2175356"/>
          </a:xfrm>
        </p:grpSpPr>
        <p:grpSp>
          <p:nvGrpSpPr>
            <p:cNvPr id="32" name="Group 31"/>
            <p:cNvGrpSpPr/>
            <p:nvPr/>
          </p:nvGrpSpPr>
          <p:grpSpPr>
            <a:xfrm>
              <a:off x="296651" y="4002668"/>
              <a:ext cx="8733224" cy="2175356"/>
              <a:chOff x="320063" y="2509079"/>
              <a:chExt cx="8733224" cy="2175356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6422665" y="3687756"/>
                <a:ext cx="2060439" cy="273219"/>
              </a:xfrm>
              <a:prstGeom prst="rect">
                <a:avLst/>
              </a:prstGeom>
              <a:noFill/>
              <a:ln w="25400">
                <a:solidFill>
                  <a:srgbClr val="FF66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Arial"/>
                </a:endParaRPr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8327111" y="3114508"/>
                <a:ext cx="726176" cy="1114386"/>
                <a:chOff x="8276089" y="1461152"/>
                <a:chExt cx="726176" cy="1114386"/>
              </a:xfrm>
            </p:grpSpPr>
            <p:sp>
              <p:nvSpPr>
                <p:cNvPr id="57" name="Rectangle 56"/>
                <p:cNvSpPr/>
                <p:nvPr/>
              </p:nvSpPr>
              <p:spPr>
                <a:xfrm>
                  <a:off x="8367287" y="1487069"/>
                  <a:ext cx="544265" cy="1088469"/>
                </a:xfrm>
                <a:prstGeom prst="rect">
                  <a:avLst/>
                </a:prstGeom>
                <a:noFill/>
                <a:ln>
                  <a:solidFill>
                    <a:schemeClr val="accent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en-US" sz="135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58" name="TextBox 57"/>
                <p:cNvSpPr txBox="1"/>
                <p:nvPr/>
              </p:nvSpPr>
              <p:spPr>
                <a:xfrm>
                  <a:off x="8276089" y="1461152"/>
                  <a:ext cx="726176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85800"/>
                  <a:r>
                    <a:rPr lang="en-US" sz="1050" dirty="0">
                      <a:solidFill>
                        <a:srgbClr val="0055A0"/>
                      </a:solidFill>
                      <a:latin typeface="Arial"/>
                    </a:rPr>
                    <a:t>PC 13kA</a:t>
                  </a:r>
                </a:p>
              </p:txBody>
            </p:sp>
          </p:grpSp>
          <p:grpSp>
            <p:nvGrpSpPr>
              <p:cNvPr id="37" name="Group 36"/>
              <p:cNvGrpSpPr/>
              <p:nvPr/>
            </p:nvGrpSpPr>
            <p:grpSpPr>
              <a:xfrm>
                <a:off x="7131557" y="3140424"/>
                <a:ext cx="726176" cy="1088470"/>
                <a:chOff x="6963904" y="1487068"/>
                <a:chExt cx="726176" cy="1088470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7041658" y="1487069"/>
                  <a:ext cx="544265" cy="1088469"/>
                </a:xfrm>
                <a:prstGeom prst="rect">
                  <a:avLst/>
                </a:prstGeom>
                <a:noFill/>
                <a:ln>
                  <a:solidFill>
                    <a:schemeClr val="accent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en-US" sz="135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56" name="TextBox 55"/>
                <p:cNvSpPr txBox="1"/>
                <p:nvPr/>
              </p:nvSpPr>
              <p:spPr>
                <a:xfrm>
                  <a:off x="6963904" y="1487068"/>
                  <a:ext cx="726176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85800"/>
                  <a:r>
                    <a:rPr lang="en-US" sz="1050" dirty="0">
                      <a:solidFill>
                        <a:srgbClr val="0055A0"/>
                      </a:solidFill>
                      <a:latin typeface="Arial"/>
                    </a:rPr>
                    <a:t>PIC</a:t>
                  </a:r>
                </a:p>
                <a:p>
                  <a:pPr algn="ctr" defTabSz="685800"/>
                  <a:r>
                    <a:rPr lang="en-US" sz="1050" dirty="0">
                      <a:solidFill>
                        <a:srgbClr val="0055A0"/>
                      </a:solidFill>
                      <a:latin typeface="Arial"/>
                    </a:rPr>
                    <a:t>even</a:t>
                  </a:r>
                </a:p>
              </p:txBody>
            </p:sp>
          </p:grpSp>
          <p:grpSp>
            <p:nvGrpSpPr>
              <p:cNvPr id="38" name="Group 37"/>
              <p:cNvGrpSpPr/>
              <p:nvPr/>
            </p:nvGrpSpPr>
            <p:grpSpPr>
              <a:xfrm>
                <a:off x="5836180" y="3140425"/>
                <a:ext cx="726176" cy="1088469"/>
                <a:chOff x="5305675" y="1487069"/>
                <a:chExt cx="726176" cy="1088469"/>
              </a:xfrm>
            </p:grpSpPr>
            <p:sp>
              <p:nvSpPr>
                <p:cNvPr id="53" name="Rectangle 52"/>
                <p:cNvSpPr/>
                <p:nvPr/>
              </p:nvSpPr>
              <p:spPr>
                <a:xfrm>
                  <a:off x="5390831" y="1487069"/>
                  <a:ext cx="544265" cy="1088469"/>
                </a:xfrm>
                <a:prstGeom prst="rect">
                  <a:avLst/>
                </a:prstGeom>
                <a:noFill/>
                <a:ln>
                  <a:solidFill>
                    <a:schemeClr val="accent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en-US" sz="135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54" name="TextBox 53"/>
                <p:cNvSpPr txBox="1"/>
                <p:nvPr/>
              </p:nvSpPr>
              <p:spPr>
                <a:xfrm>
                  <a:off x="5305675" y="1507438"/>
                  <a:ext cx="726176" cy="3385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85800"/>
                  <a:r>
                    <a:rPr lang="en-US" sz="1050" dirty="0">
                      <a:solidFill>
                        <a:srgbClr val="0055A0"/>
                      </a:solidFill>
                      <a:latin typeface="Arial"/>
                    </a:rPr>
                    <a:t>QPS</a:t>
                  </a:r>
                </a:p>
              </p:txBody>
            </p:sp>
          </p:grpSp>
          <p:grpSp>
            <p:nvGrpSpPr>
              <p:cNvPr id="39" name="Group 38"/>
              <p:cNvGrpSpPr/>
              <p:nvPr/>
            </p:nvGrpSpPr>
            <p:grpSpPr>
              <a:xfrm>
                <a:off x="2812532" y="3105867"/>
                <a:ext cx="726176" cy="1088469"/>
                <a:chOff x="5305675" y="1487069"/>
                <a:chExt cx="726176" cy="1088469"/>
              </a:xfrm>
            </p:grpSpPr>
            <p:sp>
              <p:nvSpPr>
                <p:cNvPr id="51" name="Rectangle 50"/>
                <p:cNvSpPr/>
                <p:nvPr/>
              </p:nvSpPr>
              <p:spPr>
                <a:xfrm>
                  <a:off x="5390831" y="1487069"/>
                  <a:ext cx="544265" cy="1088469"/>
                </a:xfrm>
                <a:prstGeom prst="rect">
                  <a:avLst/>
                </a:prstGeom>
                <a:noFill/>
                <a:ln>
                  <a:solidFill>
                    <a:schemeClr val="accent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en-US" sz="135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>
                  <a:off x="5305675" y="1520396"/>
                  <a:ext cx="726176" cy="3385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85800"/>
                  <a:r>
                    <a:rPr lang="en-US" sz="1050" dirty="0">
                      <a:solidFill>
                        <a:srgbClr val="0055A0"/>
                      </a:solidFill>
                      <a:latin typeface="Arial"/>
                    </a:rPr>
                    <a:t>QPS</a:t>
                  </a:r>
                </a:p>
              </p:txBody>
            </p:sp>
          </p:grpSp>
          <p:grpSp>
            <p:nvGrpSpPr>
              <p:cNvPr id="40" name="Group 39"/>
              <p:cNvGrpSpPr/>
              <p:nvPr/>
            </p:nvGrpSpPr>
            <p:grpSpPr>
              <a:xfrm>
                <a:off x="1724669" y="3054034"/>
                <a:ext cx="726176" cy="1140302"/>
                <a:chOff x="1478448" y="3054034"/>
                <a:chExt cx="726176" cy="1140302"/>
              </a:xfrm>
            </p:grpSpPr>
            <p:sp>
              <p:nvSpPr>
                <p:cNvPr id="49" name="Rectangle 48"/>
                <p:cNvSpPr/>
                <p:nvPr/>
              </p:nvSpPr>
              <p:spPr>
                <a:xfrm>
                  <a:off x="1582120" y="3105867"/>
                  <a:ext cx="544265" cy="1088469"/>
                </a:xfrm>
                <a:prstGeom prst="rect">
                  <a:avLst/>
                </a:prstGeom>
                <a:noFill/>
                <a:ln>
                  <a:solidFill>
                    <a:schemeClr val="accent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en-US" sz="135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1478448" y="3054034"/>
                  <a:ext cx="726176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85800"/>
                  <a:r>
                    <a:rPr lang="en-US" sz="1050" dirty="0">
                      <a:solidFill>
                        <a:srgbClr val="0055A0"/>
                      </a:solidFill>
                      <a:latin typeface="Arial"/>
                    </a:rPr>
                    <a:t>PIC</a:t>
                  </a:r>
                </a:p>
                <a:p>
                  <a:pPr algn="ctr" defTabSz="685800"/>
                  <a:r>
                    <a:rPr lang="en-US" sz="1050" dirty="0">
                      <a:solidFill>
                        <a:srgbClr val="0055A0"/>
                      </a:solidFill>
                      <a:latin typeface="Arial"/>
                    </a:rPr>
                    <a:t>odd</a:t>
                  </a:r>
                </a:p>
              </p:txBody>
            </p:sp>
          </p:grpSp>
          <p:sp>
            <p:nvSpPr>
              <p:cNvPr id="41" name="Rectangle 40"/>
              <p:cNvSpPr/>
              <p:nvPr/>
            </p:nvSpPr>
            <p:spPr>
              <a:xfrm>
                <a:off x="3368456" y="3497702"/>
                <a:ext cx="2604704" cy="273219"/>
              </a:xfrm>
              <a:prstGeom prst="rect">
                <a:avLst/>
              </a:prstGeom>
              <a:noFill/>
              <a:ln w="25400">
                <a:solidFill>
                  <a:srgbClr val="008000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3886805" y="2945351"/>
                <a:ext cx="1528396" cy="553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/>
                <a:r>
                  <a:rPr lang="en-US" sz="1050" dirty="0">
                    <a:solidFill>
                      <a:srgbClr val="008000"/>
                    </a:solidFill>
                    <a:latin typeface="Arial"/>
                  </a:rPr>
                  <a:t>3 km QPS </a:t>
                </a:r>
              </a:p>
              <a:p>
                <a:pPr algn="ctr" defTabSz="685800"/>
                <a:r>
                  <a:rPr lang="en-US" sz="1050" dirty="0">
                    <a:solidFill>
                      <a:srgbClr val="008000"/>
                    </a:solidFill>
                    <a:latin typeface="Arial"/>
                  </a:rPr>
                  <a:t>RB quench loop</a:t>
                </a: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6487460" y="2604245"/>
                <a:ext cx="1969727" cy="553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/>
                <a:r>
                  <a:rPr lang="en-US" sz="1050" dirty="0">
                    <a:solidFill>
                      <a:srgbClr val="FF6600"/>
                    </a:solidFill>
                    <a:latin typeface="Arial"/>
                  </a:rPr>
                  <a:t>PIC RB quench loop</a:t>
                </a:r>
              </a:p>
              <a:p>
                <a:pPr algn="ctr" defTabSz="685800"/>
                <a:r>
                  <a:rPr lang="en-US" sz="1050" dirty="0">
                    <a:solidFill>
                      <a:srgbClr val="FF6600"/>
                    </a:solidFill>
                    <a:latin typeface="Arial"/>
                  </a:rPr>
                  <a:t>even side</a:t>
                </a: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1748081" y="3563594"/>
                <a:ext cx="1220440" cy="207327"/>
              </a:xfrm>
              <a:prstGeom prst="rect">
                <a:avLst/>
              </a:prstGeom>
              <a:noFill/>
              <a:ln w="25400">
                <a:solidFill>
                  <a:srgbClr val="FF66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090501" y="2561331"/>
                <a:ext cx="1969727" cy="553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/>
                <a:r>
                  <a:rPr lang="en-US" sz="1050" dirty="0">
                    <a:solidFill>
                      <a:srgbClr val="FF6600"/>
                    </a:solidFill>
                    <a:latin typeface="Arial"/>
                  </a:rPr>
                  <a:t>PIC RB quench loop</a:t>
                </a:r>
              </a:p>
              <a:p>
                <a:pPr algn="ctr" defTabSz="685800"/>
                <a:r>
                  <a:rPr lang="en-US" sz="1050" dirty="0">
                    <a:solidFill>
                      <a:srgbClr val="FF6600"/>
                    </a:solidFill>
                    <a:latin typeface="Arial"/>
                  </a:rPr>
                  <a:t>odd side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 rot="16200000">
                <a:off x="-582447" y="3411589"/>
                <a:ext cx="2175356" cy="3703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/>
                <a:r>
                  <a:rPr lang="en-US" sz="1350" dirty="0">
                    <a:solidFill>
                      <a:srgbClr val="2D9DFF"/>
                    </a:solidFill>
                    <a:latin typeface="Arial"/>
                  </a:rPr>
                  <a:t>11 T trim </a:t>
                </a:r>
                <a:r>
                  <a:rPr lang="en-US" sz="1350" dirty="0" smtClean="0">
                    <a:solidFill>
                      <a:srgbClr val="2D9DFF"/>
                    </a:solidFill>
                    <a:latin typeface="Arial"/>
                  </a:rPr>
                  <a:t>PIC proposal</a:t>
                </a:r>
                <a:endParaRPr lang="en-US" sz="1350" dirty="0">
                  <a:solidFill>
                    <a:srgbClr val="2D9DFF"/>
                  </a:solidFill>
                  <a:latin typeface="Arial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1003433" y="3084551"/>
                <a:ext cx="544265" cy="1088469"/>
              </a:xfrm>
              <a:prstGeom prst="rect">
                <a:avLst/>
              </a:prstGeom>
              <a:noFill/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912236" y="3071592"/>
                <a:ext cx="72617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/>
                <a:r>
                  <a:rPr lang="en-US" sz="1050" dirty="0">
                    <a:solidFill>
                      <a:srgbClr val="0055A0"/>
                    </a:solidFill>
                    <a:latin typeface="Arial"/>
                  </a:rPr>
                  <a:t>PC ±250A</a:t>
                </a:r>
              </a:p>
            </p:txBody>
          </p:sp>
        </p:grpSp>
        <p:sp>
          <p:nvSpPr>
            <p:cNvPr id="33" name="Freeform 32"/>
            <p:cNvSpPr/>
            <p:nvPr/>
          </p:nvSpPr>
          <p:spPr>
            <a:xfrm>
              <a:off x="1371527" y="5064460"/>
              <a:ext cx="618594" cy="533045"/>
            </a:xfrm>
            <a:custGeom>
              <a:avLst/>
              <a:gdLst>
                <a:gd name="connsiteX0" fmla="*/ 481571 w 618594"/>
                <a:gd name="connsiteY0" fmla="*/ 507463 h 533045"/>
                <a:gd name="connsiteX1" fmla="*/ 481571 w 618594"/>
                <a:gd name="connsiteY1" fmla="*/ 507463 h 533045"/>
                <a:gd name="connsiteX2" fmla="*/ 40974 w 618594"/>
                <a:gd name="connsiteY2" fmla="*/ 507463 h 533045"/>
                <a:gd name="connsiteX3" fmla="*/ 53933 w 618594"/>
                <a:gd name="connsiteY3" fmla="*/ 28018 h 533045"/>
                <a:gd name="connsiteX4" fmla="*/ 131685 w 618594"/>
                <a:gd name="connsiteY4" fmla="*/ 2102 h 533045"/>
                <a:gd name="connsiteX5" fmla="*/ 364942 w 618594"/>
                <a:gd name="connsiteY5" fmla="*/ 15060 h 533045"/>
                <a:gd name="connsiteX6" fmla="*/ 377901 w 618594"/>
                <a:gd name="connsiteY6" fmla="*/ 92808 h 533045"/>
                <a:gd name="connsiteX7" fmla="*/ 390860 w 618594"/>
                <a:gd name="connsiteY7" fmla="*/ 274219 h 533045"/>
                <a:gd name="connsiteX8" fmla="*/ 429736 w 618594"/>
                <a:gd name="connsiteY8" fmla="*/ 287177 h 533045"/>
                <a:gd name="connsiteX9" fmla="*/ 559323 w 618594"/>
                <a:gd name="connsiteY9" fmla="*/ 300135 h 533045"/>
                <a:gd name="connsiteX10" fmla="*/ 598199 w 618594"/>
                <a:gd name="connsiteY10" fmla="*/ 313093 h 533045"/>
                <a:gd name="connsiteX11" fmla="*/ 611158 w 618594"/>
                <a:gd name="connsiteY11" fmla="*/ 351967 h 533045"/>
                <a:gd name="connsiteX12" fmla="*/ 598199 w 618594"/>
                <a:gd name="connsiteY12" fmla="*/ 494505 h 533045"/>
                <a:gd name="connsiteX13" fmla="*/ 481571 w 618594"/>
                <a:gd name="connsiteY13" fmla="*/ 507463 h 533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8594" h="533045">
                  <a:moveTo>
                    <a:pt x="481571" y="507463"/>
                  </a:moveTo>
                  <a:lnTo>
                    <a:pt x="481571" y="507463"/>
                  </a:lnTo>
                  <a:cubicBezTo>
                    <a:pt x="377208" y="519057"/>
                    <a:pt x="73349" y="558720"/>
                    <a:pt x="40974" y="507463"/>
                  </a:cubicBezTo>
                  <a:cubicBezTo>
                    <a:pt x="-44401" y="372294"/>
                    <a:pt x="25688" y="185376"/>
                    <a:pt x="53933" y="28018"/>
                  </a:cubicBezTo>
                  <a:cubicBezTo>
                    <a:pt x="58760" y="1129"/>
                    <a:pt x="131685" y="2102"/>
                    <a:pt x="131685" y="2102"/>
                  </a:cubicBezTo>
                  <a:cubicBezTo>
                    <a:pt x="209437" y="6421"/>
                    <a:pt x="291871" y="-11859"/>
                    <a:pt x="364942" y="15060"/>
                  </a:cubicBezTo>
                  <a:cubicBezTo>
                    <a:pt x="389596" y="24142"/>
                    <a:pt x="375286" y="66665"/>
                    <a:pt x="377901" y="92808"/>
                  </a:cubicBezTo>
                  <a:cubicBezTo>
                    <a:pt x="383934" y="153132"/>
                    <a:pt x="375238" y="215642"/>
                    <a:pt x="390860" y="274219"/>
                  </a:cubicBezTo>
                  <a:cubicBezTo>
                    <a:pt x="394380" y="287417"/>
                    <a:pt x="416235" y="285100"/>
                    <a:pt x="429736" y="287177"/>
                  </a:cubicBezTo>
                  <a:cubicBezTo>
                    <a:pt x="472642" y="293778"/>
                    <a:pt x="516127" y="295816"/>
                    <a:pt x="559323" y="300135"/>
                  </a:cubicBezTo>
                  <a:cubicBezTo>
                    <a:pt x="572282" y="304454"/>
                    <a:pt x="588540" y="303435"/>
                    <a:pt x="598199" y="313093"/>
                  </a:cubicBezTo>
                  <a:cubicBezTo>
                    <a:pt x="607858" y="322751"/>
                    <a:pt x="611158" y="338308"/>
                    <a:pt x="611158" y="351967"/>
                  </a:cubicBezTo>
                  <a:cubicBezTo>
                    <a:pt x="611158" y="399676"/>
                    <a:pt x="634620" y="463689"/>
                    <a:pt x="598199" y="494505"/>
                  </a:cubicBezTo>
                  <a:cubicBezTo>
                    <a:pt x="558628" y="527986"/>
                    <a:pt x="501009" y="505303"/>
                    <a:pt x="481571" y="507463"/>
                  </a:cubicBezTo>
                  <a:close/>
                </a:path>
              </a:pathLst>
            </a:custGeom>
            <a:noFill/>
            <a:ln w="22225"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53548" y="5722484"/>
              <a:ext cx="1969727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/>
              <a:r>
                <a:rPr lang="en-US" sz="1050" dirty="0">
                  <a:solidFill>
                    <a:srgbClr val="800000"/>
                  </a:solidFill>
                  <a:latin typeface="Arial"/>
                </a:rPr>
                <a:t>PIC 11T quench loop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11560" y="2667928"/>
            <a:ext cx="7920440" cy="1865126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Hardware connection to the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Power Interlock Controller (PIC) of the main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dipole quench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loop at the odd side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sym typeface="Wingdings"/>
            </a:endParaRPr>
          </a:p>
          <a:p>
            <a:pPr marL="285750" indent="-285750">
              <a:lnSpc>
                <a:spcPct val="12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Separate the 11T trim and the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RB (dipoles)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circuit  easier diagnostics in case of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trip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sym typeface="Wingdings"/>
            </a:endParaRPr>
          </a:p>
          <a:p>
            <a:pPr marL="285750" indent="-285750">
              <a:lnSpc>
                <a:spcPct val="12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Slow power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a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bort requests of both power converters would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be implemented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in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the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PIC as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a function of the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status of the systems.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sym typeface="Wingdings"/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611560" y="2620227"/>
            <a:ext cx="7920440" cy="1904036"/>
          </a:xfrm>
          <a:prstGeom prst="roundRect">
            <a:avLst>
              <a:gd name="adj" fmla="val 3789"/>
            </a:avLst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0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815" y="4524263"/>
            <a:ext cx="494185" cy="486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207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2932" y="2283718"/>
            <a:ext cx="7195492" cy="1225800"/>
          </a:xfrm>
        </p:spPr>
        <p:txBody>
          <a:bodyPr/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4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.b)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11T Trim Powering with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Conduction-Cooled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Leads</a:t>
            </a:r>
            <a:br>
              <a:rPr lang="en-GB" dirty="0">
                <a:solidFill>
                  <a:schemeClr val="accent6">
                    <a:lumMod val="75000"/>
                  </a:schemeClr>
                </a:solidFill>
              </a:rPr>
            </a:b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3748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5144" t="35376" r="35394"/>
          <a:stretch/>
        </p:blipFill>
        <p:spPr>
          <a:xfrm>
            <a:off x="2722593" y="874817"/>
            <a:ext cx="2736304" cy="18170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057" y="135000"/>
            <a:ext cx="8500415" cy="540000"/>
          </a:xfrm>
        </p:spPr>
        <p:txBody>
          <a:bodyPr/>
          <a:lstStyle/>
          <a:p>
            <a:r>
              <a:rPr lang="en-GB" dirty="0"/>
              <a:t>11T Trim Powering </a:t>
            </a:r>
            <a:r>
              <a:rPr lang="en-GB" dirty="0" smtClean="0"/>
              <a:t>with </a:t>
            </a:r>
            <a:r>
              <a:rPr lang="en-GB" dirty="0"/>
              <a:t>Conduction-Cooled Leads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2" r="11380" b="10428"/>
          <a:stretch/>
        </p:blipFill>
        <p:spPr>
          <a:xfrm>
            <a:off x="2010679" y="2699981"/>
            <a:ext cx="2016224" cy="17964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057" y="714836"/>
            <a:ext cx="2640281" cy="374441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1" r="18732"/>
          <a:stretch/>
        </p:blipFill>
        <p:spPr>
          <a:xfrm>
            <a:off x="4021555" y="2691821"/>
            <a:ext cx="1422289" cy="149663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62874" y="742544"/>
            <a:ext cx="3577599" cy="378565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insulation tests on LHC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conduction-cooled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leads (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</a:t>
            </a:r>
            <a:r>
              <a:rPr lang="en-GB" baseline="-25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ins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&gt; 5 kV in He gas, RT, atmospheric pressure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Two CLs per polarity 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Requirements: </a:t>
            </a:r>
          </a:p>
          <a:p>
            <a:pPr marL="742950" lvl="1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Protection of leads when voltage across lead ≈ 100mV</a:t>
            </a:r>
          </a:p>
          <a:p>
            <a:pPr marL="742950" lvl="1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Protection of leads when I</a:t>
            </a:r>
            <a:r>
              <a:rPr lang="en-GB" sz="1600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&gt;125A </a:t>
            </a:r>
          </a:p>
          <a:p>
            <a:pPr marL="742950" lvl="1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Protection by slow power abort (≈ 10 </a:t>
            </a:r>
            <a:r>
              <a:rPr lang="en-GB" sz="1600">
                <a:solidFill>
                  <a:schemeClr val="tx1">
                    <a:lumMod val="65000"/>
                    <a:lumOff val="35000"/>
                  </a:schemeClr>
                </a:solidFill>
              </a:rPr>
              <a:t>s</a:t>
            </a:r>
            <a:r>
              <a:rPr lang="en-GB" sz="16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" name="Image 4" descr="CERN-logo_outlin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0815" y="4524263"/>
            <a:ext cx="494185" cy="486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738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318516"/>
            <a:ext cx="7704856" cy="1225800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4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.c) 11T Dipole Powering and Protection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D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ocument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263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4236" y="158883"/>
            <a:ext cx="7560840" cy="540000"/>
          </a:xfrm>
        </p:spPr>
        <p:txBody>
          <a:bodyPr/>
          <a:lstStyle/>
          <a:p>
            <a:r>
              <a:rPr lang="en-US" dirty="0" smtClean="0"/>
              <a:t>11T Dipole Powering and Protection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 dirty="0"/>
          </a:p>
        </p:txBody>
      </p:sp>
      <p:sp>
        <p:nvSpPr>
          <p:cNvPr id="6" name="TextBox 5"/>
          <p:cNvSpPr txBox="1"/>
          <p:nvPr/>
        </p:nvSpPr>
        <p:spPr>
          <a:xfrm>
            <a:off x="429896" y="825550"/>
            <a:ext cx="479994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cs typeface="Aparajita" panose="020B0604020202020204" pitchFamily="34" charset="0"/>
              </a:rPr>
              <a:t>This report describes the powering and protection of the 11T dipole circuit. The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parajita" panose="020B0604020202020204" pitchFamily="34" charset="0"/>
              </a:rPr>
              <a:t>different elements of the circuit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cs typeface="Aparajita" panose="020B0604020202020204" pitchFamily="34" charset="0"/>
              </a:rPr>
              <a:t>are described and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parajita" panose="020B0604020202020204" pitchFamily="34" charset="0"/>
              </a:rPr>
              <a:t>simulations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cs typeface="Aparajita" panose="020B0604020202020204" pitchFamily="34" charset="0"/>
              </a:rPr>
              <a:t> for currents and quench behaviour are shown.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parajita" panose="020B0604020202020204" pitchFamily="34" charset="0"/>
              </a:rPr>
              <a:t>Measurements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cs typeface="Aparajita" panose="020B0604020202020204" pitchFamily="34" charset="0"/>
              </a:rPr>
              <a:t> done on the 11T magnet are also reported. The magnet protection aspects are discussed, as well as, hints to the hardware requirements.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parajita" panose="020B0604020202020204" pitchFamily="34" charset="0"/>
              </a:rPr>
              <a:t>Case 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parajita" panose="020B0604020202020204" pitchFamily="34" charset="0"/>
              </a:rPr>
              <a:t>study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parajita" panose="020B0604020202020204" pitchFamily="34" charset="0"/>
              </a:rPr>
              <a:t>of normal and failure scenarios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cs typeface="Aparajita" panose="020B0604020202020204" pitchFamily="34" charset="0"/>
              </a:rPr>
              <a:t> 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parajita" panose="020B0604020202020204" pitchFamily="34" charset="0"/>
              </a:rPr>
              <a:t>related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cs typeface="Aparajita" panose="020B0604020202020204" pitchFamily="34" charset="0"/>
              </a:rPr>
              <a:t>to the magnet circuit are analysed.    </a:t>
            </a:r>
            <a:endParaRPr lang="en-GB" sz="1400" dirty="0" smtClean="0">
              <a:solidFill>
                <a:schemeClr val="tx1">
                  <a:lumMod val="65000"/>
                  <a:lumOff val="35000"/>
                </a:schemeClr>
              </a:solidFill>
              <a:cs typeface="Aparajita" panose="020B0604020202020204" pitchFamily="34" charset="0"/>
            </a:endParaRPr>
          </a:p>
          <a:p>
            <a:pPr algn="just"/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cs typeface="Aparajita" panose="020B0604020202020204" pitchFamily="34" charset="0"/>
            </a:endParaRPr>
          </a:p>
          <a:p>
            <a:pPr algn="just"/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parajita" panose="020B0604020202020204" pitchFamily="34" charset="0"/>
              </a:rPr>
              <a:t>EDMS no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Aparajita" panose="020B0604020202020204" pitchFamily="34" charset="0"/>
              </a:rPr>
              <a:t>: 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parajita" panose="020B0604020202020204" pitchFamily="34" charset="0"/>
              </a:rPr>
              <a:t>1764166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parajita" panose="020B0604020202020204" pitchFamily="34" charset="0"/>
              </a:rPr>
              <a:t> (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parajita" panose="020B0604020202020204" pitchFamily="34" charset="0"/>
                <a:hlinkClick r:id="rId3"/>
              </a:rPr>
              <a:t>Link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parajita" panose="020B0604020202020204" pitchFamily="34" charset="0"/>
              </a:rPr>
              <a:t>)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  <a:cs typeface="Aparajita" panose="020B0604020202020204" pitchFamily="34" charset="0"/>
            </a:endParaRPr>
          </a:p>
          <a:p>
            <a:pPr algn="just"/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cs typeface="Aparajita" panose="020B0604020202020204" pitchFamily="34" charset="0"/>
            </a:endParaRPr>
          </a:p>
          <a:p>
            <a:pPr algn="just"/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parajita" panose="020B0604020202020204" pitchFamily="34" charset="0"/>
              </a:rPr>
              <a:t>Authors: 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parajita" panose="020B0604020202020204" pitchFamily="34" charset="0"/>
              </a:rPr>
              <a:t>S. Izquierdo, G.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parajita" panose="020B0604020202020204" pitchFamily="34" charset="0"/>
              </a:rPr>
              <a:t>Willering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parajita" panose="020B0604020202020204" pitchFamily="34" charset="0"/>
              </a:rPr>
              <a:t> , S. Yammine, R. Denz, F. Menendez, A. Antoine, I. Romera, D Wollman and Jens Steckert</a:t>
            </a:r>
            <a:endParaRPr lang="en-GB" sz="1400" b="1" dirty="0">
              <a:solidFill>
                <a:schemeClr val="tx1">
                  <a:lumMod val="65000"/>
                  <a:lumOff val="35000"/>
                </a:schemeClr>
              </a:solidFill>
              <a:cs typeface="Aparajita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168" y="845468"/>
            <a:ext cx="2536231" cy="38164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55736" y="2454593"/>
            <a:ext cx="216024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Under verification process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8" name="Image 4" descr="CERN-logo_outlin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0815" y="4524263"/>
            <a:ext cx="494185" cy="486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979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Magnet Circuit Forum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815" y="4524263"/>
            <a:ext cx="494185" cy="486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94401" y="11245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401" y="879912"/>
            <a:ext cx="5220620" cy="3468339"/>
          </a:xfrm>
          <a:prstGeom prst="rect">
            <a:avLst/>
          </a:prstGeom>
          <a:effectLst/>
        </p:spPr>
      </p:pic>
      <p:sp>
        <p:nvSpPr>
          <p:cNvPr id="20" name="Oval 19"/>
          <p:cNvSpPr/>
          <p:nvPr/>
        </p:nvSpPr>
        <p:spPr>
          <a:xfrm>
            <a:off x="899591" y="995768"/>
            <a:ext cx="1368153" cy="322280"/>
          </a:xfrm>
          <a:prstGeom prst="ellipse">
            <a:avLst/>
          </a:prstGeom>
          <a:noFill/>
          <a:ln w="28575" cmpd="sng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834750" y="1365510"/>
            <a:ext cx="1649018" cy="329655"/>
          </a:xfrm>
          <a:prstGeom prst="ellipse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55576" y="1729658"/>
            <a:ext cx="1649018" cy="329655"/>
          </a:xfrm>
          <a:prstGeom prst="ellipse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21678" y="2793466"/>
            <a:ext cx="1649018" cy="329655"/>
          </a:xfrm>
          <a:prstGeom prst="ellipse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94401" y="3167799"/>
            <a:ext cx="1649018" cy="329655"/>
          </a:xfrm>
          <a:prstGeom prst="ellipse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774895" y="3542132"/>
            <a:ext cx="1649018" cy="329655"/>
          </a:xfrm>
          <a:prstGeom prst="ellipse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4251939" y="988393"/>
            <a:ext cx="1649018" cy="329655"/>
          </a:xfrm>
          <a:prstGeom prst="ellipse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4406352" y="1694290"/>
            <a:ext cx="1649018" cy="329655"/>
          </a:xfrm>
          <a:prstGeom prst="ellipse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338726" y="3169214"/>
            <a:ext cx="1649018" cy="329655"/>
          </a:xfrm>
          <a:prstGeom prst="ellipse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4211960" y="3542132"/>
            <a:ext cx="1649018" cy="329655"/>
          </a:xfrm>
          <a:prstGeom prst="ellipse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3779912" y="3896538"/>
            <a:ext cx="1970411" cy="329655"/>
          </a:xfrm>
          <a:prstGeom prst="ellipse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6371474" y="955807"/>
            <a:ext cx="2333791" cy="3811456"/>
            <a:chOff x="1281423" y="3355081"/>
            <a:chExt cx="2333791" cy="3316548"/>
          </a:xfrm>
        </p:grpSpPr>
        <p:sp>
          <p:nvSpPr>
            <p:cNvPr id="31" name="Folded Corner 30"/>
            <p:cNvSpPr/>
            <p:nvPr/>
          </p:nvSpPr>
          <p:spPr>
            <a:xfrm>
              <a:off x="1281423" y="3355081"/>
              <a:ext cx="2333791" cy="3227516"/>
            </a:xfrm>
            <a:prstGeom prst="foldedCorner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Content Placeholder 2"/>
            <p:cNvSpPr txBox="1">
              <a:spLocks/>
            </p:cNvSpPr>
            <p:nvPr/>
          </p:nvSpPr>
          <p:spPr>
            <a:xfrm>
              <a:off x="1397085" y="3375761"/>
              <a:ext cx="2094796" cy="3295868"/>
            </a:xfrm>
            <a:prstGeom prst="rect">
              <a:avLst/>
            </a:prstGeom>
          </p:spPr>
          <p:txBody>
            <a:bodyPr vert="horz" lIns="0" tIns="0" rIns="0" bIns="0" rtlCol="0">
              <a:normAutofit fontScale="25000" lnSpcReduction="20000"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buNone/>
              </a:pPr>
              <a:r>
                <a:rPr lang="en-US" sz="4300" b="1" dirty="0"/>
                <a:t>Mandate</a:t>
              </a:r>
              <a:endParaRPr lang="en-US" b="1" dirty="0"/>
            </a:p>
            <a:p>
              <a:pPr algn="just"/>
              <a:endParaRPr lang="en-US" dirty="0"/>
            </a:p>
            <a:p>
              <a:pPr algn="just"/>
              <a:r>
                <a:rPr lang="en-US" b="1" dirty="0"/>
                <a:t>The Magnet Circuit Forum (MCF) is the meeting where all aspects related to powering and protection of the HL-LHC circuits are discussed, in particular the ones pertaining to the optimization of circuit layouts and definition of protection means</a:t>
              </a:r>
              <a:r>
                <a:rPr lang="en-US" b="1" dirty="0" smtClean="0"/>
                <a:t>.</a:t>
              </a:r>
              <a:r>
                <a:rPr lang="en-US" dirty="0" smtClean="0"/>
                <a:t> </a:t>
              </a:r>
            </a:p>
            <a:p>
              <a:pPr algn="just"/>
              <a:endParaRPr lang="en-US" dirty="0"/>
            </a:p>
            <a:p>
              <a:pPr algn="just"/>
              <a:r>
                <a:rPr lang="en-US" dirty="0" smtClean="0"/>
                <a:t>Subjects in the agenda are defined in close collaboration with the relevant WPs.</a:t>
              </a:r>
            </a:p>
            <a:p>
              <a:pPr marL="0" indent="0" algn="just">
                <a:buNone/>
              </a:pPr>
              <a:endParaRPr lang="en-US" dirty="0" smtClean="0"/>
            </a:p>
            <a:p>
              <a:pPr algn="just"/>
              <a:r>
                <a:rPr lang="en-US" dirty="0" smtClean="0"/>
                <a:t>Interface aspects between systems are clarified through meetings at the forum. To this end, a documentation plan has to be developed and completed.</a:t>
              </a:r>
            </a:p>
            <a:p>
              <a:pPr algn="just"/>
              <a:endParaRPr lang="en-US" dirty="0" smtClean="0"/>
            </a:p>
            <a:p>
              <a:pPr algn="just"/>
              <a:r>
                <a:rPr lang="en-US" dirty="0" smtClean="0"/>
                <a:t>The aim is to prepare a set of functional interface specifications that can be used as input for the design (technical specifications) of the different systems. </a:t>
              </a:r>
            </a:p>
            <a:p>
              <a:pPr algn="just"/>
              <a:endParaRPr lang="en-US" dirty="0" smtClean="0"/>
            </a:p>
            <a:p>
              <a:pPr algn="just"/>
              <a:r>
                <a:rPr lang="en-US" dirty="0" smtClean="0"/>
                <a:t>Assessment on realistic failure scenarios and required mitigation strategies on a global basis is part of the activities of the MCF. </a:t>
              </a:r>
            </a:p>
            <a:p>
              <a:pPr algn="just"/>
              <a:endParaRPr lang="en-US" dirty="0" smtClean="0"/>
            </a:p>
            <a:p>
              <a:pPr algn="just"/>
              <a:r>
                <a:rPr lang="en-US" dirty="0" smtClean="0"/>
                <a:t>The MCF is the meeting where aspects related to high voltage withstand levels are discussed and harmonized. </a:t>
              </a:r>
            </a:p>
            <a:p>
              <a:pPr algn="just"/>
              <a:endParaRPr lang="en-US" dirty="0" smtClean="0"/>
            </a:p>
            <a:p>
              <a:pPr algn="just"/>
              <a:r>
                <a:rPr lang="en-US" dirty="0" smtClean="0"/>
                <a:t>The MCF reports regularly to TCC and takes up any relevant discussion within the domain of cold/warm powering and protection of the HL-LHC circuits in collaboration with the relevant WPs.  </a:t>
              </a:r>
              <a:endParaRPr lang="en-US" b="1" i="1" dirty="0" smtClean="0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2221104" y="4256561"/>
            <a:ext cx="2069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MCF Contributors 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25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11710"/>
            <a:ext cx="5380440" cy="1225800"/>
          </a:xfrm>
        </p:spPr>
        <p:txBody>
          <a:bodyPr/>
          <a:lstStyle/>
          <a:p>
            <a:pPr>
              <a:buSzPct val="130000"/>
            </a:pPr>
            <a:r>
              <a:rPr lang="en-US" dirty="0" smtClean="0"/>
              <a:t>5) Conclusions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656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6" name="TextBox 5"/>
          <p:cNvSpPr txBox="1"/>
          <p:nvPr/>
        </p:nvSpPr>
        <p:spPr>
          <a:xfrm>
            <a:off x="1177906" y="879066"/>
            <a:ext cx="796609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Great effort carried out with the different work packages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Significant advancements to optimize the circuits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Follow-up activity on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ecommendations from the review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Good status with respect to the open issues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ECR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 the modifications to the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baseline (in TDR) under preparation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7" name="Picture 6" descr="Gratis vectorafbeelding: Vinkje, Maatstreepjes, &lt;strong&gt;Check&lt;/strong&gt;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15566"/>
            <a:ext cx="224262" cy="288032"/>
          </a:xfrm>
          <a:prstGeom prst="rect">
            <a:avLst/>
          </a:prstGeom>
        </p:spPr>
      </p:pic>
      <p:pic>
        <p:nvPicPr>
          <p:cNvPr id="10" name="Picture 9" descr="Gratis vectorafbeelding: Vinkje, Maatstreepjes, &lt;strong&gt;Check&lt;/strong&gt;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959" y="1454580"/>
            <a:ext cx="224262" cy="288032"/>
          </a:xfrm>
          <a:prstGeom prst="rect">
            <a:avLst/>
          </a:prstGeom>
        </p:spPr>
      </p:pic>
      <p:pic>
        <p:nvPicPr>
          <p:cNvPr id="11" name="Picture 10" descr="Gratis vectorafbeelding: Vinkje, Maatstreepjes, &lt;strong&gt;Check&lt;/strong&gt;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347" y="1993594"/>
            <a:ext cx="224262" cy="288032"/>
          </a:xfrm>
          <a:prstGeom prst="rect">
            <a:avLst/>
          </a:prstGeom>
        </p:spPr>
      </p:pic>
      <p:pic>
        <p:nvPicPr>
          <p:cNvPr id="15" name="Picture 14" descr="Gratis vectorafbeelding: Vinkje, Maatstreepjes, &lt;strong&gt;Check&lt;/strong&gt;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62" y="2584975"/>
            <a:ext cx="224262" cy="288032"/>
          </a:xfrm>
          <a:prstGeom prst="rect">
            <a:avLst/>
          </a:prstGeom>
        </p:spPr>
      </p:pic>
      <p:pic>
        <p:nvPicPr>
          <p:cNvPr id="16" name="Picture 15" descr="Gratis vectorafbeelding: Vinkje, Maatstreepjes, &lt;strong&gt;Check&lt;/strong&gt;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959" y="3132666"/>
            <a:ext cx="224262" cy="288032"/>
          </a:xfrm>
          <a:prstGeom prst="rect">
            <a:avLst/>
          </a:prstGeom>
        </p:spPr>
      </p:pic>
      <p:pic>
        <p:nvPicPr>
          <p:cNvPr id="12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0815" y="4524263"/>
            <a:ext cx="494185" cy="486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332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9672" y="1923678"/>
            <a:ext cx="5616624" cy="1225800"/>
          </a:xfrm>
        </p:spPr>
        <p:txBody>
          <a:bodyPr/>
          <a:lstStyle/>
          <a:p>
            <a:r>
              <a:rPr lang="en-US" dirty="0" smtClean="0"/>
              <a:t>Thanks for your attention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57844" y="1923678"/>
            <a:ext cx="4228312" cy="1225800"/>
          </a:xfrm>
        </p:spPr>
        <p:txBody>
          <a:bodyPr/>
          <a:lstStyle/>
          <a:p>
            <a:r>
              <a:rPr lang="en-US" dirty="0" smtClean="0"/>
              <a:t>Spare slides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669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Q1a k-modulation circuit simulations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5" name="Rectangle 4"/>
          <p:cNvSpPr/>
          <p:nvPr/>
        </p:nvSpPr>
        <p:spPr>
          <a:xfrm>
            <a:off x="586516" y="975374"/>
            <a:ext cx="4824536" cy="137473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spcBef>
                <a:spcPts val="200"/>
              </a:spcBef>
              <a:spcAft>
                <a:spcPts val="2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Current profile during magnet quench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Current profile during power aborts (without quench)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Required PC voltage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Control performance during operation 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Copper cable section for cold powering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771550"/>
            <a:ext cx="3083295" cy="24171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748868" y="3634447"/>
            <a:ext cx="3297932" cy="116955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u="sng" dirty="0">
                <a:solidFill>
                  <a:schemeClr val="tx2"/>
                </a:solidFill>
              </a:rPr>
              <a:t>Circuit </a:t>
            </a:r>
            <a:r>
              <a:rPr lang="en-US" sz="1400" b="1" u="sng" dirty="0" smtClean="0">
                <a:solidFill>
                  <a:schemeClr val="tx2"/>
                </a:solidFill>
              </a:rPr>
              <a:t>resistance: 230-240 </a:t>
            </a:r>
            <a:r>
              <a:rPr lang="en-US" sz="1400" b="1" u="sng" dirty="0" err="1">
                <a:solidFill>
                  <a:schemeClr val="tx2"/>
                </a:solidFill>
              </a:rPr>
              <a:t>mOhms</a:t>
            </a:r>
            <a:endParaRPr lang="en-GB" sz="1400" b="1" u="sng" dirty="0">
              <a:solidFill>
                <a:schemeClr val="tx2"/>
              </a:solidFill>
            </a:endParaRP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Max current: 4.2 kA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Max MIITs: 1.66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Copper cable section: 20 mm2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Hot-spot temperature: 314 K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12784" y="2811920"/>
            <a:ext cx="4572000" cy="21236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171450" indent="-1714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DC cable resistance (resistance during operation) value of less than 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265 </a:t>
            </a:r>
            <a:r>
              <a:rPr lang="en-GB" sz="12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mOhm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is optimal from a powering point of view (PC voltage and design)</a:t>
            </a:r>
          </a:p>
          <a:p>
            <a:pPr marL="171450" indent="-1714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DC cable resistance + Crowbar resistance should be at least 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230 </a:t>
            </a:r>
            <a:r>
              <a:rPr lang="en-GB" sz="12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mOhm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to limit current looping above the DC design value of the circuit </a:t>
            </a:r>
          </a:p>
          <a:p>
            <a:pPr marL="171450" indent="-1714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Overcurrent due to quench for the ‘most conservative scenario’ generate a hot spot temperature of 314 K.  </a:t>
            </a:r>
          </a:p>
          <a:p>
            <a:pPr marL="171450" indent="-1714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If integration accepted, it is fairly straightforward to define the parameters of the 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circuit (2x20mm2). 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171450" indent="-1714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Standard HL-LHC-60A-10V can be therefore used. 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1043608" y="2350109"/>
            <a:ext cx="432048" cy="46181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Down Arrow 17"/>
          <p:cNvSpPr/>
          <p:nvPr/>
        </p:nvSpPr>
        <p:spPr>
          <a:xfrm rot="16200000">
            <a:off x="5301938" y="3747077"/>
            <a:ext cx="432048" cy="46181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1619672" y="667597"/>
            <a:ext cx="244827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Developed simulations on</a:t>
            </a:r>
            <a:endParaRPr lang="en-GB" sz="1400" b="1" dirty="0">
              <a:solidFill>
                <a:schemeClr val="tx1">
                  <a:lumMod val="65000"/>
                  <a:lumOff val="3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699212" y="2504143"/>
            <a:ext cx="2656764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Summary of the simulations</a:t>
            </a:r>
            <a:endParaRPr lang="en-GB" sz="1400" b="1" dirty="0">
              <a:solidFill>
                <a:schemeClr val="tx1">
                  <a:lumMod val="65000"/>
                  <a:lumOff val="3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444208" y="3324096"/>
            <a:ext cx="172819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Current proposal</a:t>
            </a:r>
            <a:endParaRPr lang="en-GB" sz="1400" b="1" dirty="0">
              <a:solidFill>
                <a:schemeClr val="tx1">
                  <a:lumMod val="65000"/>
                  <a:lumOff val="3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569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53954" y="69804"/>
            <a:ext cx="8590045" cy="540000"/>
          </a:xfrm>
        </p:spPr>
        <p:txBody>
          <a:bodyPr/>
          <a:lstStyle/>
          <a:p>
            <a:r>
              <a:rPr lang="en-GB" dirty="0"/>
              <a:t>Document co-authored by WP6a and </a:t>
            </a:r>
            <a:r>
              <a:rPr lang="en-GB" dirty="0" smtClean="0"/>
              <a:t>MCF - MS</a:t>
            </a:r>
            <a:endParaRPr lang="en-GB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835613" y="617059"/>
          <a:ext cx="7020776" cy="19902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2572">
                  <a:extLst>
                    <a:ext uri="{9D8B030D-6E8A-4147-A177-3AD203B41FA5}">
                      <a16:colId xmlns:a16="http://schemas.microsoft.com/office/drawing/2014/main" val="304744837"/>
                    </a:ext>
                  </a:extLst>
                </a:gridCol>
                <a:gridCol w="1802068">
                  <a:extLst>
                    <a:ext uri="{9D8B030D-6E8A-4147-A177-3AD203B41FA5}">
                      <a16:colId xmlns:a16="http://schemas.microsoft.com/office/drawing/2014/main" val="4060162381"/>
                    </a:ext>
                  </a:extLst>
                </a:gridCol>
                <a:gridCol w="645263">
                  <a:extLst>
                    <a:ext uri="{9D8B030D-6E8A-4147-A177-3AD203B41FA5}">
                      <a16:colId xmlns:a16="http://schemas.microsoft.com/office/drawing/2014/main" val="2450286276"/>
                    </a:ext>
                  </a:extLst>
                </a:gridCol>
                <a:gridCol w="703281">
                  <a:extLst>
                    <a:ext uri="{9D8B030D-6E8A-4147-A177-3AD203B41FA5}">
                      <a16:colId xmlns:a16="http://schemas.microsoft.com/office/drawing/2014/main" val="3977520188"/>
                    </a:ext>
                  </a:extLst>
                </a:gridCol>
                <a:gridCol w="786060">
                  <a:extLst>
                    <a:ext uri="{9D8B030D-6E8A-4147-A177-3AD203B41FA5}">
                      <a16:colId xmlns:a16="http://schemas.microsoft.com/office/drawing/2014/main" val="4863428"/>
                    </a:ext>
                  </a:extLst>
                </a:gridCol>
                <a:gridCol w="703988">
                  <a:extLst>
                    <a:ext uri="{9D8B030D-6E8A-4147-A177-3AD203B41FA5}">
                      <a16:colId xmlns:a16="http://schemas.microsoft.com/office/drawing/2014/main" val="4006536131"/>
                    </a:ext>
                  </a:extLst>
                </a:gridCol>
                <a:gridCol w="660829">
                  <a:extLst>
                    <a:ext uri="{9D8B030D-6E8A-4147-A177-3AD203B41FA5}">
                      <a16:colId xmlns:a16="http://schemas.microsoft.com/office/drawing/2014/main" val="1563892968"/>
                    </a:ext>
                  </a:extLst>
                </a:gridCol>
                <a:gridCol w="1016715">
                  <a:extLst>
                    <a:ext uri="{9D8B030D-6E8A-4147-A177-3AD203B41FA5}">
                      <a16:colId xmlns:a16="http://schemas.microsoft.com/office/drawing/2014/main" val="2754735799"/>
                    </a:ext>
                  </a:extLst>
                </a:gridCol>
              </a:tblGrid>
              <a:tr h="398060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Magnet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Circuit type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Current (A)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 err="1">
                          <a:effectLst/>
                        </a:rPr>
                        <a:t>Feedbox</a:t>
                      </a:r>
                      <a:endParaRPr lang="en-GB" sz="1000" kern="1400" dirty="0">
                        <a:effectLst/>
                      </a:endParaRP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Type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Lead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Type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N</a:t>
                      </a:r>
                      <a:r>
                        <a:rPr lang="en-GB" sz="1000" kern="1400" baseline="-25000" dirty="0">
                          <a:effectLst/>
                        </a:rPr>
                        <a:t>TOT</a:t>
                      </a:r>
                      <a:endParaRPr lang="en-GB" sz="1000" kern="1400" dirty="0">
                        <a:effectLst/>
                      </a:endParaRP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leads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SC Link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Type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N</a:t>
                      </a:r>
                      <a:r>
                        <a:rPr lang="en-GB" sz="1000" kern="1400" baseline="-25000" dirty="0">
                          <a:effectLst/>
                        </a:rPr>
                        <a:t>TOT</a:t>
                      </a:r>
                      <a:r>
                        <a:rPr lang="en-GB" sz="1000" kern="1400" dirty="0">
                          <a:effectLst/>
                        </a:rPr>
                        <a:t> cables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in the SC link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901413"/>
                  </a:ext>
                </a:extLst>
              </a:tr>
              <a:tr h="170597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MQY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Q4 Quadrupole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6000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*DFBL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HTS*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3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*DSL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3*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2099764"/>
                  </a:ext>
                </a:extLst>
              </a:tr>
              <a:tr h="398060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MCBY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Q4 Correctors</a:t>
                      </a: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 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120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120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*DFBL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-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Resistive*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Local**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12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4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DSL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-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12*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-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252660"/>
                  </a:ext>
                </a:extLst>
              </a:tr>
              <a:tr h="170597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MQY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Q5 Quadrupole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6000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*DFBL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HTS*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3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*DSL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3*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7976985"/>
                  </a:ext>
                </a:extLst>
              </a:tr>
              <a:tr h="170597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MCBY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Q5 Correctors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120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-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Local**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12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-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-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2495547"/>
                  </a:ext>
                </a:extLst>
              </a:tr>
              <a:tr h="170597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MQML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Q6 Quadrupole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6000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*DFBL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HTS*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3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*DSL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3*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41180911"/>
                  </a:ext>
                </a:extLst>
              </a:tr>
              <a:tr h="170597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MCBC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Q6 Correctors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120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-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Local**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4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-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-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08491903"/>
                  </a:ext>
                </a:extLst>
              </a:tr>
              <a:tr h="170597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MCBRD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D2 Correctors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600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DFHM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HTS***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8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DSH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8***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50039916"/>
                  </a:ext>
                </a:extLst>
              </a:tr>
              <a:tr h="170597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MBRD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D2 Recombination Dipole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13000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DFHM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HTS***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2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DSH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2***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86926348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683568" y="2785308"/>
          <a:ext cx="7560837" cy="23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093">
                  <a:extLst>
                    <a:ext uri="{9D8B030D-6E8A-4147-A177-3AD203B41FA5}">
                      <a16:colId xmlns:a16="http://schemas.microsoft.com/office/drawing/2014/main" val="42267148"/>
                    </a:ext>
                  </a:extLst>
                </a:gridCol>
                <a:gridCol w="840093">
                  <a:extLst>
                    <a:ext uri="{9D8B030D-6E8A-4147-A177-3AD203B41FA5}">
                      <a16:colId xmlns:a16="http://schemas.microsoft.com/office/drawing/2014/main" val="1879771997"/>
                    </a:ext>
                  </a:extLst>
                </a:gridCol>
                <a:gridCol w="840093">
                  <a:extLst>
                    <a:ext uri="{9D8B030D-6E8A-4147-A177-3AD203B41FA5}">
                      <a16:colId xmlns:a16="http://schemas.microsoft.com/office/drawing/2014/main" val="3581249516"/>
                    </a:ext>
                  </a:extLst>
                </a:gridCol>
                <a:gridCol w="840093">
                  <a:extLst>
                    <a:ext uri="{9D8B030D-6E8A-4147-A177-3AD203B41FA5}">
                      <a16:colId xmlns:a16="http://schemas.microsoft.com/office/drawing/2014/main" val="3261477500"/>
                    </a:ext>
                  </a:extLst>
                </a:gridCol>
                <a:gridCol w="840093">
                  <a:extLst>
                    <a:ext uri="{9D8B030D-6E8A-4147-A177-3AD203B41FA5}">
                      <a16:colId xmlns:a16="http://schemas.microsoft.com/office/drawing/2014/main" val="1062068902"/>
                    </a:ext>
                  </a:extLst>
                </a:gridCol>
                <a:gridCol w="840093">
                  <a:extLst>
                    <a:ext uri="{9D8B030D-6E8A-4147-A177-3AD203B41FA5}">
                      <a16:colId xmlns:a16="http://schemas.microsoft.com/office/drawing/2014/main" val="18244336"/>
                    </a:ext>
                  </a:extLst>
                </a:gridCol>
                <a:gridCol w="840093">
                  <a:extLst>
                    <a:ext uri="{9D8B030D-6E8A-4147-A177-3AD203B41FA5}">
                      <a16:colId xmlns:a16="http://schemas.microsoft.com/office/drawing/2014/main" val="1098181324"/>
                    </a:ext>
                  </a:extLst>
                </a:gridCol>
                <a:gridCol w="840093">
                  <a:extLst>
                    <a:ext uri="{9D8B030D-6E8A-4147-A177-3AD203B41FA5}">
                      <a16:colId xmlns:a16="http://schemas.microsoft.com/office/drawing/2014/main" val="1974061051"/>
                    </a:ext>
                  </a:extLst>
                </a:gridCol>
                <a:gridCol w="840093">
                  <a:extLst>
                    <a:ext uri="{9D8B030D-6E8A-4147-A177-3AD203B41FA5}">
                      <a16:colId xmlns:a16="http://schemas.microsoft.com/office/drawing/2014/main" val="1314933727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Circuit</a:t>
                      </a:r>
                      <a:endParaRPr lang="en-GB" sz="800" dirty="0"/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Rating (A)</a:t>
                      </a:r>
                      <a:endParaRPr lang="en-GB" sz="800" dirty="0"/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Worst case V to </a:t>
                      </a:r>
                      <a:r>
                        <a:rPr lang="en-US" sz="800" dirty="0" err="1" smtClean="0"/>
                        <a:t>Gnd</a:t>
                      </a:r>
                      <a:r>
                        <a:rPr lang="en-US" sz="800" dirty="0" smtClean="0"/>
                        <a:t> (V)</a:t>
                      </a:r>
                      <a:endParaRPr lang="en-GB" sz="800" dirty="0"/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Acceptance</a:t>
                      </a:r>
                      <a:endParaRPr lang="en-GB" sz="800" dirty="0"/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Installation</a:t>
                      </a:r>
                      <a:endParaRPr lang="en-GB" sz="800" dirty="0"/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Current (µA)</a:t>
                      </a:r>
                      <a:endParaRPr lang="en-GB" sz="800" dirty="0"/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Time (s)</a:t>
                      </a:r>
                      <a:endParaRPr lang="en-GB" sz="800" dirty="0"/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49306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bg1"/>
                          </a:solidFill>
                        </a:rPr>
                        <a:t>RT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bg1"/>
                          </a:solidFill>
                        </a:rPr>
                        <a:t>NOC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bg1"/>
                          </a:solidFill>
                        </a:rPr>
                        <a:t>RT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bg1"/>
                          </a:solidFill>
                        </a:rPr>
                        <a:t>NOC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30178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D2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13000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110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1440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720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335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705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30</a:t>
                      </a:r>
                      <a:endParaRPr lang="en-GB" sz="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73553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D2 Corr.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600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660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3640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1820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364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792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30</a:t>
                      </a:r>
                      <a:endParaRPr lang="en-GB" sz="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52033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Q4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6000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110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1440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720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150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150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15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30</a:t>
                      </a:r>
                      <a:endParaRPr lang="en-GB" sz="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57626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Q4 Corr.*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120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160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1640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820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300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600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3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30</a:t>
                      </a:r>
                      <a:endParaRPr lang="en-GB" sz="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3976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Q4 Corr.**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120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60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1240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620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300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600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3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30</a:t>
                      </a:r>
                      <a:endParaRPr lang="en-GB" sz="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03111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Q5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6000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110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1440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720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150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150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15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30</a:t>
                      </a:r>
                      <a:endParaRPr lang="en-GB" sz="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05433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Q5 Corr.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120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60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1240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620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300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600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3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30</a:t>
                      </a:r>
                      <a:endParaRPr lang="en-GB" sz="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61662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Q6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6000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110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1440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720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260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480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15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30</a:t>
                      </a:r>
                      <a:endParaRPr lang="en-GB" sz="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34296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Q6 Corr.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120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60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1240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620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300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600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3</a:t>
                      </a:r>
                      <a:endParaRPr lang="en-GB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30</a:t>
                      </a:r>
                      <a:endParaRPr lang="en-GB" sz="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6280568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05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90" y="843558"/>
            <a:ext cx="8499190" cy="324152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Since the 6</a:t>
            </a:r>
            <a:r>
              <a:rPr lang="en-GB" sz="24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Hilumi Collaboration Meeting:</a:t>
            </a:r>
          </a:p>
          <a:p>
            <a:pPr algn="just"/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Common work with relevant WPs within </a:t>
            </a:r>
            <a:r>
              <a:rPr lang="en-GB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agnet </a:t>
            </a:r>
            <a:r>
              <a:rPr lang="en-GB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ircuit </a:t>
            </a:r>
            <a:r>
              <a:rPr lang="en-GB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orum (MCF)</a:t>
            </a:r>
          </a:p>
          <a:p>
            <a:pPr lvl="1" algn="just"/>
            <a:r>
              <a:rPr lang="en-GB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Sixteen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regular meetings and </a:t>
            </a:r>
            <a:r>
              <a:rPr lang="en-GB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eight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topical meetings 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link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algn="just"/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CERN internal review on HL-LHC magnet circuits (17</a:t>
            </a:r>
            <a:r>
              <a:rPr lang="en-GB" sz="20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March 2017 -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link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lvl="1" algn="just"/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Very useful exercise that provided many recommendations and statements</a:t>
            </a:r>
          </a:p>
          <a:p>
            <a:pPr lvl="1" algn="just"/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mportant work to follow-up the recommendations with concerned work packages </a:t>
            </a:r>
          </a:p>
          <a:p>
            <a:pPr algn="just"/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Following the review, several changes have been applied to the baseline  of the circuits (ECR to the HL-LHC baseline in TDR is in draft)</a:t>
            </a:r>
          </a:p>
          <a:p>
            <a:pPr algn="just"/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This presentation shows the consolidated changes to the baseline </a:t>
            </a:r>
          </a:p>
          <a:p>
            <a:pPr algn="just"/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several options will be shown as well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0815" y="4524263"/>
            <a:ext cx="494185" cy="486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922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815" y="4524263"/>
            <a:ext cx="494185" cy="4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7494"/>
            <a:ext cx="8732799" cy="540000"/>
          </a:xfrm>
        </p:spPr>
        <p:txBody>
          <a:bodyPr/>
          <a:lstStyle/>
          <a:p>
            <a:r>
              <a:rPr lang="en-US" dirty="0" smtClean="0"/>
              <a:t>Inner Triplet Main Circuit : Changes to Baseline of TDR V0.1 after the Internal Circuits Review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694345" y="2983096"/>
            <a:ext cx="7499176" cy="18056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spcBef>
                <a:spcPts val="200"/>
              </a:spcBef>
              <a:spcAft>
                <a:spcPts val="2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Removal of Q2a trim power converter (sorting of Q2a and Q2b magnets will be applied before installation to mitigate transfer function differences)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fr-FR" sz="1400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Addition of warm diodes over Q2a to </a:t>
            </a:r>
            <a:r>
              <a:rPr lang="fr-FR" sz="1400" dirty="0" err="1" smtClean="0">
                <a:solidFill>
                  <a:srgbClr val="00B050"/>
                </a:solidFill>
                <a:cs typeface="Times New Roman" panose="02020603050405020304" pitchFamily="18" charset="0"/>
              </a:rPr>
              <a:t>limit</a:t>
            </a:r>
            <a:r>
              <a:rPr lang="fr-FR" sz="1400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 the voltage to </a:t>
            </a:r>
            <a:r>
              <a:rPr lang="fr-FR" sz="1400" dirty="0" err="1" smtClean="0">
                <a:solidFill>
                  <a:srgbClr val="00B050"/>
                </a:solidFill>
                <a:cs typeface="Times New Roman" panose="02020603050405020304" pitchFamily="18" charset="0"/>
              </a:rPr>
              <a:t>ground</a:t>
            </a:r>
            <a:r>
              <a:rPr lang="fr-FR" sz="1400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 </a:t>
            </a:r>
            <a:r>
              <a:rPr lang="fr-FR" sz="1400" dirty="0" err="1" smtClean="0">
                <a:solidFill>
                  <a:srgbClr val="00B050"/>
                </a:solidFill>
                <a:cs typeface="Times New Roman" panose="02020603050405020304" pitchFamily="18" charset="0"/>
              </a:rPr>
              <a:t>during</a:t>
            </a:r>
            <a:r>
              <a:rPr lang="fr-FR" sz="1400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 </a:t>
            </a:r>
            <a:r>
              <a:rPr lang="fr-FR" sz="1400" dirty="0" err="1" smtClean="0">
                <a:solidFill>
                  <a:srgbClr val="00B050"/>
                </a:solidFill>
                <a:cs typeface="Times New Roman" panose="02020603050405020304" pitchFamily="18" charset="0"/>
              </a:rPr>
              <a:t>quench</a:t>
            </a:r>
            <a:endParaRPr lang="fr-FR" sz="1400" dirty="0" smtClean="0">
              <a:solidFill>
                <a:srgbClr val="00B050"/>
              </a:solidFill>
              <a:cs typeface="Times New Roman" panose="02020603050405020304" pitchFamily="18" charset="0"/>
            </a:endParaRP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fr-FR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Times New Roman" panose="02020603050405020304" pitchFamily="18" charset="0"/>
              </a:rPr>
              <a:t>Addition of a Q1a K-modulation circuit to </a:t>
            </a:r>
            <a:r>
              <a:rPr lang="fr-FR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cs typeface="Times New Roman" panose="02020603050405020304" pitchFamily="18" charset="0"/>
              </a:rPr>
              <a:t>meet</a:t>
            </a:r>
            <a:r>
              <a:rPr lang="fr-FR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Times New Roman" panose="02020603050405020304" pitchFamily="18" charset="0"/>
              </a:rPr>
              <a:t> the HL-LHC </a:t>
            </a:r>
            <a:r>
              <a:rPr lang="fr-FR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cs typeface="Times New Roman" panose="02020603050405020304" pitchFamily="18" charset="0"/>
              </a:rPr>
              <a:t>optics</a:t>
            </a:r>
            <a:r>
              <a:rPr lang="fr-FR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fr-FR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cs typeface="Times New Roman" panose="02020603050405020304" pitchFamily="18" charset="0"/>
              </a:rPr>
              <a:t>requirements</a:t>
            </a:r>
            <a:endParaRPr lang="fr-FR" sz="1400" dirty="0" smtClean="0">
              <a:solidFill>
                <a:schemeClr val="tx1">
                  <a:lumMod val="50000"/>
                  <a:lumOff val="50000"/>
                </a:schemeClr>
              </a:solidFill>
              <a:cs typeface="Times New Roman" panose="02020603050405020304" pitchFamily="18" charset="0"/>
            </a:endParaRP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accent6"/>
                </a:solidFill>
                <a:cs typeface="Times New Roman" panose="02020603050405020304" pitchFamily="18" charset="0"/>
              </a:rPr>
              <a:t>Upgrade </a:t>
            </a:r>
            <a:r>
              <a:rPr lang="en-GB" sz="1400" dirty="0" smtClean="0">
                <a:solidFill>
                  <a:schemeClr val="accent6"/>
                </a:solidFill>
                <a:cs typeface="Times New Roman" panose="02020603050405020304" pitchFamily="18" charset="0"/>
              </a:rPr>
              <a:t>the </a:t>
            </a:r>
            <a:r>
              <a:rPr lang="en-GB" sz="1400" dirty="0" err="1" smtClean="0">
                <a:solidFill>
                  <a:schemeClr val="accent6"/>
                </a:solidFill>
                <a:cs typeface="Times New Roman" panose="02020603050405020304" pitchFamily="18" charset="0"/>
              </a:rPr>
              <a:t>s.c</a:t>
            </a:r>
            <a:r>
              <a:rPr lang="en-GB" sz="1400" dirty="0" err="1">
                <a:solidFill>
                  <a:schemeClr val="accent6"/>
                </a:solidFill>
                <a:cs typeface="Times New Roman" panose="02020603050405020304" pitchFamily="18" charset="0"/>
              </a:rPr>
              <a:t>.</a:t>
            </a:r>
            <a:r>
              <a:rPr lang="en-GB" sz="1400" dirty="0">
                <a:solidFill>
                  <a:schemeClr val="accent6"/>
                </a:solidFill>
                <a:cs typeface="Times New Roman" panose="02020603050405020304" pitchFamily="18" charset="0"/>
              </a:rPr>
              <a:t> link trim cables capability to </a:t>
            </a:r>
            <a:r>
              <a:rPr lang="en-GB" sz="1400" dirty="0" smtClean="0">
                <a:solidFill>
                  <a:schemeClr val="accent6"/>
                </a:solidFill>
                <a:cs typeface="Times New Roman" panose="02020603050405020304" pitchFamily="18" charset="0"/>
              </a:rPr>
              <a:t>7 kA </a:t>
            </a:r>
            <a:r>
              <a:rPr lang="en-GB" sz="1400" dirty="0">
                <a:solidFill>
                  <a:schemeClr val="accent6"/>
                </a:solidFill>
                <a:cs typeface="Times New Roman" panose="02020603050405020304" pitchFamily="18" charset="0"/>
              </a:rPr>
              <a:t>and 5 </a:t>
            </a:r>
            <a:r>
              <a:rPr lang="en-GB" sz="1400" dirty="0" smtClean="0">
                <a:solidFill>
                  <a:schemeClr val="accent6"/>
                </a:solidFill>
                <a:cs typeface="Times New Roman" panose="02020603050405020304" pitchFamily="18" charset="0"/>
              </a:rPr>
              <a:t>MIITs</a:t>
            </a:r>
            <a:endParaRPr lang="fr-FR" sz="1400" dirty="0" smtClean="0">
              <a:solidFill>
                <a:schemeClr val="tx1">
                  <a:lumMod val="50000"/>
                  <a:lumOff val="50000"/>
                </a:schemeClr>
              </a:solidFill>
              <a:cs typeface="Times New Roman" panose="02020603050405020304" pitchFamily="18" charset="0"/>
            </a:endParaRP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fr-FR" sz="1400" dirty="0" smtClean="0">
                <a:solidFill>
                  <a:srgbClr val="7030A0"/>
                </a:solidFill>
                <a:cs typeface="Times New Roman" panose="02020603050405020304" pitchFamily="18" charset="0"/>
              </a:rPr>
              <a:t>Addition of </a:t>
            </a:r>
            <a:r>
              <a:rPr lang="fr-FR" sz="1400" dirty="0" err="1">
                <a:solidFill>
                  <a:srgbClr val="7030A0"/>
                </a:solidFill>
                <a:cs typeface="Times New Roman" panose="02020603050405020304" pitchFamily="18" charset="0"/>
              </a:rPr>
              <a:t>c</a:t>
            </a:r>
            <a:r>
              <a:rPr lang="fr-FR" sz="1400" dirty="0" err="1" smtClean="0">
                <a:solidFill>
                  <a:srgbClr val="7030A0"/>
                </a:solidFill>
                <a:cs typeface="Times New Roman" panose="02020603050405020304" pitchFamily="18" charset="0"/>
              </a:rPr>
              <a:t>rowbar</a:t>
            </a:r>
            <a:r>
              <a:rPr lang="fr-FR" sz="1400" dirty="0" smtClean="0">
                <a:solidFill>
                  <a:srgbClr val="7030A0"/>
                </a:solidFill>
                <a:cs typeface="Times New Roman" panose="02020603050405020304" pitchFamily="18" charset="0"/>
              </a:rPr>
              <a:t> </a:t>
            </a:r>
            <a:r>
              <a:rPr lang="fr-FR" sz="1400" dirty="0" err="1" smtClean="0">
                <a:solidFill>
                  <a:srgbClr val="7030A0"/>
                </a:solidFill>
                <a:cs typeface="Times New Roman" panose="02020603050405020304" pitchFamily="18" charset="0"/>
              </a:rPr>
              <a:t>resistance</a:t>
            </a:r>
            <a:r>
              <a:rPr lang="fr-FR" sz="1400" dirty="0" smtClean="0">
                <a:solidFill>
                  <a:srgbClr val="7030A0"/>
                </a:solidFill>
                <a:cs typeface="Times New Roman" panose="02020603050405020304" pitchFamily="18" charset="0"/>
              </a:rPr>
              <a:t> to the RQX power </a:t>
            </a:r>
            <a:r>
              <a:rPr lang="fr-FR" sz="1400" dirty="0" err="1" smtClean="0">
                <a:solidFill>
                  <a:srgbClr val="7030A0"/>
                </a:solidFill>
                <a:cs typeface="Times New Roman" panose="02020603050405020304" pitchFamily="18" charset="0"/>
              </a:rPr>
              <a:t>converter</a:t>
            </a:r>
            <a:r>
              <a:rPr lang="fr-FR" sz="1400" dirty="0" smtClean="0">
                <a:solidFill>
                  <a:srgbClr val="7030A0"/>
                </a:solidFill>
                <a:cs typeface="Times New Roman" panose="02020603050405020304" pitchFamily="18" charset="0"/>
              </a:rPr>
              <a:t> to </a:t>
            </a:r>
            <a:r>
              <a:rPr lang="fr-FR" sz="1400" dirty="0" err="1" smtClean="0">
                <a:solidFill>
                  <a:srgbClr val="7030A0"/>
                </a:solidFill>
                <a:cs typeface="Times New Roman" panose="02020603050405020304" pitchFamily="18" charset="0"/>
              </a:rPr>
              <a:t>discharge</a:t>
            </a:r>
            <a:r>
              <a:rPr lang="fr-FR" sz="1400" dirty="0" smtClean="0">
                <a:solidFill>
                  <a:srgbClr val="7030A0"/>
                </a:solidFill>
                <a:cs typeface="Times New Roman" panose="02020603050405020304" pitchFamily="18" charset="0"/>
              </a:rPr>
              <a:t> the circuit </a:t>
            </a:r>
            <a:r>
              <a:rPr lang="fr-FR" sz="1400" dirty="0" err="1" smtClean="0">
                <a:solidFill>
                  <a:srgbClr val="7030A0"/>
                </a:solidFill>
                <a:cs typeface="Times New Roman" panose="02020603050405020304" pitchFamily="18" charset="0"/>
              </a:rPr>
              <a:t>faster</a:t>
            </a:r>
            <a:r>
              <a:rPr lang="fr-FR" sz="1400" dirty="0" smtClean="0">
                <a:solidFill>
                  <a:srgbClr val="7030A0"/>
                </a:solidFill>
                <a:cs typeface="Times New Roman" panose="02020603050405020304" pitchFamily="18" charset="0"/>
              </a:rPr>
              <a:t> (in case of </a:t>
            </a:r>
            <a:r>
              <a:rPr lang="fr-FR" sz="1400" dirty="0" err="1" smtClean="0">
                <a:solidFill>
                  <a:srgbClr val="7030A0"/>
                </a:solidFill>
                <a:cs typeface="Times New Roman" panose="02020603050405020304" pitchFamily="18" charset="0"/>
              </a:rPr>
              <a:t>cryogenic</a:t>
            </a:r>
            <a:r>
              <a:rPr lang="fr-FR" sz="1400" dirty="0" smtClean="0">
                <a:solidFill>
                  <a:srgbClr val="7030A0"/>
                </a:solidFill>
                <a:cs typeface="Times New Roman" panose="02020603050405020304" pitchFamily="18" charset="0"/>
              </a:rPr>
              <a:t> </a:t>
            </a:r>
            <a:r>
              <a:rPr lang="fr-FR" sz="1400" dirty="0" err="1" smtClean="0">
                <a:solidFill>
                  <a:srgbClr val="7030A0"/>
                </a:solidFill>
                <a:cs typeface="Times New Roman" panose="02020603050405020304" pitchFamily="18" charset="0"/>
              </a:rPr>
              <a:t>failure</a:t>
            </a:r>
            <a:r>
              <a:rPr lang="fr-FR" sz="1400" dirty="0" smtClean="0">
                <a:solidFill>
                  <a:srgbClr val="7030A0"/>
                </a:solidFill>
                <a:cs typeface="Times New Roman" panose="02020603050405020304" pitchFamily="18" charset="0"/>
              </a:rPr>
              <a:t>, water </a:t>
            </a:r>
            <a:r>
              <a:rPr lang="fr-FR" sz="1400" dirty="0" err="1" smtClean="0">
                <a:solidFill>
                  <a:srgbClr val="7030A0"/>
                </a:solidFill>
                <a:cs typeface="Times New Roman" panose="02020603050405020304" pitchFamily="18" charset="0"/>
              </a:rPr>
              <a:t>failure</a:t>
            </a:r>
            <a:r>
              <a:rPr lang="fr-FR" sz="1400" dirty="0" smtClean="0">
                <a:solidFill>
                  <a:srgbClr val="7030A0"/>
                </a:solidFill>
                <a:cs typeface="Times New Roman" panose="02020603050405020304" pitchFamily="18" charset="0"/>
              </a:rPr>
              <a:t>, </a:t>
            </a:r>
            <a:r>
              <a:rPr lang="fr-FR" sz="1400" dirty="0" err="1" smtClean="0">
                <a:solidFill>
                  <a:srgbClr val="7030A0"/>
                </a:solidFill>
                <a:cs typeface="Times New Roman" panose="02020603050405020304" pitchFamily="18" charset="0"/>
              </a:rPr>
              <a:t>powering</a:t>
            </a:r>
            <a:r>
              <a:rPr lang="fr-FR" sz="1400" dirty="0" smtClean="0">
                <a:solidFill>
                  <a:srgbClr val="7030A0"/>
                </a:solidFill>
                <a:cs typeface="Times New Roman" panose="02020603050405020304" pitchFamily="18" charset="0"/>
              </a:rPr>
              <a:t> </a:t>
            </a:r>
            <a:r>
              <a:rPr lang="fr-FR" sz="1400" dirty="0" err="1" smtClean="0">
                <a:solidFill>
                  <a:srgbClr val="7030A0"/>
                </a:solidFill>
                <a:cs typeface="Times New Roman" panose="02020603050405020304" pitchFamily="18" charset="0"/>
              </a:rPr>
              <a:t>failure</a:t>
            </a:r>
            <a:r>
              <a:rPr lang="fr-FR" sz="1400" dirty="0" smtClean="0">
                <a:solidFill>
                  <a:srgbClr val="7030A0"/>
                </a:solidFill>
                <a:cs typeface="Times New Roman" panose="02020603050405020304" pitchFamily="18" charset="0"/>
              </a:rPr>
              <a:t>, etc.) </a:t>
            </a:r>
            <a:endParaRPr lang="en-GB" sz="1400" dirty="0">
              <a:solidFill>
                <a:srgbClr val="7030A0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75894" y="1031023"/>
            <a:ext cx="6336078" cy="1830573"/>
            <a:chOff x="1620298" y="1112160"/>
            <a:chExt cx="6336078" cy="1830573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/>
            <a:srcRect r="31693" b="32050"/>
            <a:stretch/>
          </p:blipFill>
          <p:spPr>
            <a:xfrm>
              <a:off x="1620298" y="1112160"/>
              <a:ext cx="6336078" cy="1830573"/>
            </a:xfrm>
            <a:prstGeom prst="rect">
              <a:avLst/>
            </a:prstGeom>
          </p:spPr>
        </p:pic>
        <p:sp>
          <p:nvSpPr>
            <p:cNvPr id="7" name="Multiply 6"/>
            <p:cNvSpPr/>
            <p:nvPr/>
          </p:nvSpPr>
          <p:spPr>
            <a:xfrm>
              <a:off x="4124316" y="1356743"/>
              <a:ext cx="792088" cy="792088"/>
            </a:xfrm>
            <a:prstGeom prst="mathMultiply">
              <a:avLst>
                <a:gd name="adj1" fmla="val 2872"/>
              </a:avLst>
            </a:prstGeom>
            <a:solidFill>
              <a:srgbClr val="FF0000">
                <a:alpha val="50196"/>
              </a:srgbClr>
            </a:solidFill>
            <a:ln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13107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857834" y="586264"/>
            <a:ext cx="428616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Cold Powering Status: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Document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by WP6a and 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MCF – EDMS 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1821907</a:t>
            </a:r>
            <a:endParaRPr lang="en-GB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Talk by A. Ballarino on Thursday (</a:t>
            </a:r>
            <a:r>
              <a:rPr lang="fr-FR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link</a:t>
            </a: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>
              <a:buClr>
                <a:srgbClr val="FFC000"/>
              </a:buClr>
            </a:pPr>
            <a:endParaRPr lang="fr-FR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Clr>
                <a:srgbClr val="FFC000"/>
              </a:buClr>
            </a:pPr>
            <a:r>
              <a:rPr lang="fr-F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Warm </a:t>
            </a:r>
            <a:r>
              <a:rPr lang="fr-FR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Powering</a:t>
            </a:r>
            <a:r>
              <a:rPr lang="fr-F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Status</a:t>
            </a:r>
            <a:r>
              <a:rPr lang="fr-F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Talk by M. Martino on Thursday (</a:t>
            </a:r>
            <a:r>
              <a:rPr lang="fr-FR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link</a:t>
            </a: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>
              <a:buClr>
                <a:srgbClr val="FFC000"/>
              </a:buClr>
            </a:pPr>
            <a:endParaRPr lang="fr-F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Clr>
                <a:srgbClr val="FFC000"/>
              </a:buClr>
            </a:pP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Quench Detection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nd Protection</a:t>
            </a:r>
            <a:r>
              <a:rPr lang="fr-F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Talk by R. Denz on Thursday (</a:t>
            </a:r>
            <a:r>
              <a:rPr lang="fr-FR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hlinkClick r:id="rId5"/>
              </a:rPr>
              <a:t>link</a:t>
            </a: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>
              <a:buClr>
                <a:srgbClr val="FFC000"/>
              </a:buClr>
            </a:pPr>
            <a:endParaRPr lang="en-GB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Clr>
                <a:srgbClr val="FFC000"/>
              </a:buClr>
            </a:pPr>
            <a:r>
              <a:rPr lang="fr-F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Cold Diodes Option: 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fr-FR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Later</a:t>
            </a: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in talk </a:t>
            </a:r>
          </a:p>
          <a:p>
            <a:pPr>
              <a:buClr>
                <a:srgbClr val="FFC000"/>
              </a:buClr>
            </a:pPr>
            <a:endParaRPr lang="fr-F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Clr>
                <a:srgbClr val="FFC000"/>
              </a:buClr>
            </a:pPr>
            <a:r>
              <a:rPr lang="fr-F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Circuit </a:t>
            </a:r>
            <a:r>
              <a:rPr lang="fr-FR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Separators</a:t>
            </a:r>
            <a:r>
              <a:rPr lang="fr-F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Option: 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fr-FR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Later</a:t>
            </a: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in talk</a:t>
            </a:r>
          </a:p>
          <a:p>
            <a:pPr>
              <a:buClr>
                <a:srgbClr val="FFC000"/>
              </a:buClr>
            </a:pPr>
            <a:endParaRPr lang="fr-F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Clr>
                <a:srgbClr val="FFC000"/>
              </a:buClr>
            </a:pPr>
            <a:r>
              <a:rPr lang="fr-F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EE Option for MCBXF &amp; MQSXF</a:t>
            </a: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</a:t>
            </a: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alk by E. Todesco on Thursday (</a:t>
            </a: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6"/>
              </a:rPr>
              <a:t>link</a:t>
            </a: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</p:txBody>
      </p:sp>
      <p:pic>
        <p:nvPicPr>
          <p:cNvPr id="10" name="Image 4" descr="CERN-logo_outline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10815" y="4524263"/>
            <a:ext cx="494185" cy="4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6264"/>
            <a:ext cx="8579256" cy="540000"/>
          </a:xfrm>
        </p:spPr>
        <p:txBody>
          <a:bodyPr/>
          <a:lstStyle/>
          <a:p>
            <a:r>
              <a:rPr lang="en-US" dirty="0" smtClean="0"/>
              <a:t>Current Status of the Inner Triplet Circuits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7" name="Rounded Rectangle 6"/>
          <p:cNvSpPr/>
          <p:nvPr/>
        </p:nvSpPr>
        <p:spPr>
          <a:xfrm>
            <a:off x="251520" y="627534"/>
            <a:ext cx="4531355" cy="3791591"/>
          </a:xfrm>
          <a:prstGeom prst="roundRect">
            <a:avLst>
              <a:gd name="adj" fmla="val 7237"/>
            </a:avLst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326479" y="709438"/>
            <a:ext cx="4456396" cy="367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0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815" y="4559236"/>
            <a:ext cx="494185" cy="4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5000"/>
            <a:ext cx="9108504" cy="540000"/>
          </a:xfrm>
        </p:spPr>
        <p:txBody>
          <a:bodyPr/>
          <a:lstStyle/>
          <a:p>
            <a:r>
              <a:rPr lang="en-US" dirty="0" smtClean="0"/>
              <a:t>Current Status of the </a:t>
            </a:r>
            <a:r>
              <a:rPr lang="fr-FR" dirty="0" err="1" smtClean="0"/>
              <a:t>Matching</a:t>
            </a:r>
            <a:r>
              <a:rPr lang="fr-FR" dirty="0" smtClean="0"/>
              <a:t> Section </a:t>
            </a:r>
            <a:r>
              <a:rPr lang="en-US" dirty="0" smtClean="0"/>
              <a:t>Circuits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7" name="Rounded Rectangle 6"/>
          <p:cNvSpPr/>
          <p:nvPr/>
        </p:nvSpPr>
        <p:spPr>
          <a:xfrm>
            <a:off x="323528" y="627534"/>
            <a:ext cx="3600400" cy="3727291"/>
          </a:xfrm>
          <a:prstGeom prst="roundRect">
            <a:avLst>
              <a:gd name="adj" fmla="val 7237"/>
            </a:avLst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966900" y="716226"/>
            <a:ext cx="5177099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Cold Powering of the MS Circuits: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Document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by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WP6a, WP9 and MCF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 be released soon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DFHM: D2 + correctors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DFBL: Q4 + 6xQ4 correctors, Q5 and Q6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Local: 2xQ4 correctors, Q5 correctors and Q6 correctors</a:t>
            </a:r>
          </a:p>
          <a:p>
            <a:pPr>
              <a:buClr>
                <a:srgbClr val="FFC000"/>
              </a:buClr>
            </a:pP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Clr>
                <a:srgbClr val="FFC000"/>
              </a:buClr>
            </a:pPr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Option for Warm Diodes in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Series</a:t>
            </a:r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</a:t>
            </a:r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Q5 and Q6: 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 </a:t>
            </a:r>
            <a:r>
              <a:rPr lang="fr-FR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reduce</a:t>
            </a:r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squeeze time 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fr-FR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Clr>
                <a:srgbClr val="FFC000"/>
              </a:buClr>
            </a:pPr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EE Option for MCBRD: 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</a:t>
            </a:r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alk by E. Todesco on Thursday (</a:t>
            </a:r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link</a:t>
            </a:r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35077" y="675000"/>
            <a:ext cx="3020274" cy="367982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659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815" y="4524263"/>
            <a:ext cx="494185" cy="4860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Samer Yammine - 7th HL-LHC Collaboration Meeting – 14th November 2017</a:t>
            </a:r>
            <a:endParaRPr lang="en-GB" dirty="0">
              <a:solidFill>
                <a:srgbClr val="64BCD9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266261"/>
              </p:ext>
            </p:extLst>
          </p:nvPr>
        </p:nvGraphicFramePr>
        <p:xfrm>
          <a:off x="35496" y="521018"/>
          <a:ext cx="7431300" cy="452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8698">
                  <a:extLst>
                    <a:ext uri="{9D8B030D-6E8A-4147-A177-3AD203B41FA5}">
                      <a16:colId xmlns:a16="http://schemas.microsoft.com/office/drawing/2014/main" val="1648703770"/>
                    </a:ext>
                  </a:extLst>
                </a:gridCol>
                <a:gridCol w="1030081">
                  <a:extLst>
                    <a:ext uri="{9D8B030D-6E8A-4147-A177-3AD203B41FA5}">
                      <a16:colId xmlns:a16="http://schemas.microsoft.com/office/drawing/2014/main" val="1402120680"/>
                    </a:ext>
                  </a:extLst>
                </a:gridCol>
                <a:gridCol w="4176646">
                  <a:extLst>
                    <a:ext uri="{9D8B030D-6E8A-4147-A177-3AD203B41FA5}">
                      <a16:colId xmlns:a16="http://schemas.microsoft.com/office/drawing/2014/main" val="1785355690"/>
                    </a:ext>
                  </a:extLst>
                </a:gridCol>
                <a:gridCol w="605875">
                  <a:extLst>
                    <a:ext uri="{9D8B030D-6E8A-4147-A177-3AD203B41FA5}">
                      <a16:colId xmlns:a16="http://schemas.microsoft.com/office/drawing/2014/main" val="26351948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Circuits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err="1" smtClean="0">
                          <a:solidFill>
                            <a:schemeClr val="bg1"/>
                          </a:solidFill>
                        </a:rPr>
                        <a:t>Powering</a:t>
                      </a:r>
                      <a:r>
                        <a:rPr lang="fr-FR" sz="12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200" b="1" baseline="0" dirty="0" err="1" smtClean="0">
                          <a:solidFill>
                            <a:schemeClr val="bg1"/>
                          </a:solidFill>
                        </a:rPr>
                        <a:t>Scheme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Open issue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Class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0301523"/>
                  </a:ext>
                </a:extLst>
              </a:tr>
              <a:tr h="259080">
                <a:tc rowSpan="10"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Inner Triplet</a:t>
                      </a:r>
                      <a:endParaRPr lang="en-GB" sz="1200" b="1" i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r>
                        <a:rPr lang="fr-FR" sz="1200" b="1" i="0" dirty="0" smtClean="0"/>
                        <a:t>Baseline</a:t>
                      </a:r>
                      <a:endParaRPr lang="en-GB" sz="1200" b="1" i="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 smtClean="0"/>
                        <a:t>Q1a k-modulation circuit design</a:t>
                      </a:r>
                      <a:endParaRPr lang="en-GB" sz="1100" b="0" i="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2</a:t>
                      </a:r>
                      <a:endParaRPr lang="en-GB" sz="1100" b="1" i="0" dirty="0">
                        <a:solidFill>
                          <a:schemeClr val="tx1"/>
                        </a:solidFill>
                        <a:latin typeface="Kristen ITC" panose="03050502040202030202" pitchFamily="66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39428397"/>
                  </a:ext>
                </a:extLst>
              </a:tr>
              <a:tr h="259080"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sz="900" b="0" i="0" dirty="0"/>
                    </a:p>
                  </a:txBody>
                  <a:tcPr anchor="ctr"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 smtClean="0"/>
                        <a:t>IT main circuit bus-bars</a:t>
                      </a:r>
                      <a:r>
                        <a:rPr lang="en-US" sz="1100" b="0" baseline="0" dirty="0" smtClean="0"/>
                        <a:t> design</a:t>
                      </a:r>
                      <a:endParaRPr lang="en-GB" sz="1100" b="0" i="0" dirty="0"/>
                    </a:p>
                  </a:txBody>
                  <a:tcPr anchor="ctr"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3</a:t>
                      </a:r>
                      <a:endParaRPr lang="en-GB" sz="1100" b="1" i="0" dirty="0">
                        <a:latin typeface="Kristen ITC" panose="03050502040202030202" pitchFamily="66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AF4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4262087"/>
                  </a:ext>
                </a:extLst>
              </a:tr>
              <a:tr h="259080"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0" i="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 smtClean="0">
                          <a:effectLst/>
                        </a:rPr>
                        <a:t>Design and integration of the cables and feedthroughs for CLIQ</a:t>
                      </a:r>
                      <a:endParaRPr lang="en-GB" sz="1100" b="0" i="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3</a:t>
                      </a:r>
                      <a:endParaRPr lang="en-GB" sz="1100" b="1" i="0" dirty="0">
                        <a:latin typeface="Kristen ITC" panose="03050502040202030202" pitchFamily="66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60805151"/>
                  </a:ext>
                </a:extLst>
              </a:tr>
              <a:tr h="259080"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sz="9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b="0" dirty="0" smtClean="0"/>
                        <a:t>Polarities of the connection</a:t>
                      </a:r>
                      <a:r>
                        <a:rPr lang="en-US" sz="1100" b="0" baseline="0" dirty="0" smtClean="0"/>
                        <a:t> of quench heaters and CLIQ</a:t>
                      </a:r>
                      <a:endParaRPr lang="en-GB" sz="11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3</a:t>
                      </a:r>
                      <a:endParaRPr lang="en-GB" sz="1100" b="1" i="0" dirty="0">
                        <a:latin typeface="Kristen ITC" panose="03050502040202030202" pitchFamily="66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25060996"/>
                  </a:ext>
                </a:extLst>
              </a:tr>
              <a:tr h="2590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9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b="0" dirty="0" smtClean="0"/>
                        <a:t>Design and implementation of interconnects</a:t>
                      </a:r>
                      <a:r>
                        <a:rPr lang="en-US" sz="1100" b="0" baseline="0" dirty="0" smtClean="0"/>
                        <a:t> and splices</a:t>
                      </a:r>
                      <a:endParaRPr lang="en-GB" sz="11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4</a:t>
                      </a:r>
                      <a:endParaRPr lang="en-GB" sz="1100" b="1" i="0" dirty="0">
                        <a:latin typeface="Kristen ITC" panose="03050502040202030202" pitchFamily="66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8849393"/>
                  </a:ext>
                </a:extLst>
              </a:tr>
              <a:tr h="2590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9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b="0" dirty="0" smtClean="0"/>
                        <a:t>Design and integration of protection instrumentation</a:t>
                      </a:r>
                      <a:endParaRPr lang="en-GB" sz="11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4</a:t>
                      </a:r>
                      <a:endParaRPr lang="en-GB" sz="1100" b="1" i="0" dirty="0">
                        <a:latin typeface="Kristen ITC" panose="03050502040202030202" pitchFamily="66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85652619"/>
                  </a:ext>
                </a:extLst>
              </a:tr>
              <a:tr h="259080"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dirty="0" smtClean="0"/>
                        <a:t>Options</a:t>
                      </a:r>
                      <a:endParaRPr lang="en-GB" sz="1200" b="1" i="0" dirty="0" smtClean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/>
                        <a:t>Study on the</a:t>
                      </a:r>
                      <a:r>
                        <a:rPr lang="en-US" sz="1100" b="0" baseline="0" dirty="0" smtClean="0"/>
                        <a:t> IT alternative configurations</a:t>
                      </a:r>
                      <a:endParaRPr lang="en-GB" sz="1100" b="0" i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1</a:t>
                      </a:r>
                      <a:endParaRPr lang="en-GB" sz="1100" b="1" i="0" dirty="0" smtClean="0">
                        <a:solidFill>
                          <a:schemeClr val="tx1"/>
                        </a:solidFill>
                        <a:latin typeface="Kristen ITC" panose="03050502040202030202" pitchFamily="66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83209541"/>
                  </a:ext>
                </a:extLst>
              </a:tr>
              <a:tr h="259080"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sz="9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b="0" dirty="0" smtClean="0"/>
                        <a:t>Circuit separators</a:t>
                      </a:r>
                      <a:r>
                        <a:rPr lang="en-US" sz="1100" b="0" baseline="0" dirty="0" smtClean="0"/>
                        <a:t> </a:t>
                      </a:r>
                      <a:endParaRPr lang="en-GB" sz="11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3</a:t>
                      </a:r>
                      <a:endParaRPr lang="en-GB" sz="1100" b="1" i="0" dirty="0">
                        <a:latin typeface="Kristen ITC" panose="03050502040202030202" pitchFamily="66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9425947"/>
                  </a:ext>
                </a:extLst>
              </a:tr>
              <a:tr h="259080">
                <a:tc vMerge="1"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sz="9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b="0" dirty="0" smtClean="0"/>
                        <a:t>Local integration</a:t>
                      </a:r>
                      <a:r>
                        <a:rPr lang="en-US" sz="1100" b="0" baseline="0" dirty="0" smtClean="0"/>
                        <a:t> of leads for the </a:t>
                      </a:r>
                      <a:r>
                        <a:rPr lang="en-US" sz="1100" b="0" baseline="0" dirty="0" err="1" smtClean="0"/>
                        <a:t>superferric</a:t>
                      </a:r>
                      <a:r>
                        <a:rPr lang="en-US" sz="1100" b="0" baseline="0" dirty="0" smtClean="0"/>
                        <a:t> correctors</a:t>
                      </a:r>
                      <a:endParaRPr lang="en-GB" sz="11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4</a:t>
                      </a:r>
                      <a:endParaRPr lang="en-GB" sz="1100" b="1" i="0" dirty="0">
                        <a:latin typeface="Kristen ITC" panose="03050502040202030202" pitchFamily="66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50521317"/>
                  </a:ext>
                </a:extLst>
              </a:tr>
              <a:tr h="259080">
                <a:tc vMerge="1"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sz="9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b="0" dirty="0" smtClean="0"/>
                        <a:t>Cold diodes qualification and integration studies</a:t>
                      </a:r>
                      <a:endParaRPr lang="en-GB" sz="1100" b="0" i="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4</a:t>
                      </a:r>
                      <a:endParaRPr lang="en-GB" sz="1100" b="1" i="0" dirty="0">
                        <a:latin typeface="Kristen ITC" panose="03050502040202030202" pitchFamily="66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0478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Matching Section</a:t>
                      </a:r>
                      <a:endParaRPr lang="en-GB" sz="1200" b="1" i="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1" i="0" dirty="0" smtClean="0"/>
                        <a:t>Baseline</a:t>
                      </a:r>
                      <a:endParaRPr lang="en-GB" sz="1200" b="1" i="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 smtClean="0"/>
                        <a:t>Follow-up on the DSL dismantling decision</a:t>
                      </a:r>
                      <a:endParaRPr lang="en-GB" sz="1100" b="0" i="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4</a:t>
                      </a:r>
                      <a:endParaRPr lang="en-GB" sz="1100" b="1" i="0" dirty="0">
                        <a:latin typeface="Kristen ITC" panose="03050502040202030202" pitchFamily="66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8213326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11T</a:t>
                      </a:r>
                      <a:endParaRPr lang="en-GB" sz="1200" b="1" i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7F1"/>
                    </a:solidFill>
                  </a:tcPr>
                </a:tc>
                <a:tc rowSpan="4">
                  <a:txBody>
                    <a:bodyPr/>
                    <a:lstStyle/>
                    <a:p>
                      <a:r>
                        <a:rPr lang="fr-FR" sz="1200" b="1" i="0" dirty="0" smtClean="0"/>
                        <a:t>Baseline</a:t>
                      </a:r>
                      <a:endParaRPr lang="en-GB" sz="1200" b="0" i="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baseline="0" dirty="0" smtClean="0"/>
                        <a:t>Define the global 11T interlock strategy within the RB circuit</a:t>
                      </a:r>
                      <a:endParaRPr lang="en-GB" sz="1100" b="0" i="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1</a:t>
                      </a:r>
                      <a:endParaRPr lang="en-GB" sz="1100" b="1" i="0" dirty="0">
                        <a:latin typeface="Kristen ITC" panose="03050502040202030202" pitchFamily="66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16529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0" i="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 smtClean="0">
                          <a:effectLst/>
                        </a:rPr>
                        <a:t>Flux Jumps: Prototype</a:t>
                      </a:r>
                      <a:r>
                        <a:rPr lang="en-GB" sz="1100" b="0" baseline="0" dirty="0" smtClean="0">
                          <a:effectLst/>
                        </a:rPr>
                        <a:t> test </a:t>
                      </a:r>
                      <a:r>
                        <a:rPr lang="en-GB" sz="1100" b="0" dirty="0" smtClean="0">
                          <a:effectLst/>
                        </a:rPr>
                        <a:t>to elaborate a suitable QD strategy</a:t>
                      </a:r>
                      <a:endParaRPr lang="en-GB" sz="1100" b="0" i="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3</a:t>
                      </a:r>
                      <a:endParaRPr lang="en-GB" sz="1100" b="1" i="0" dirty="0">
                        <a:latin typeface="Kristen ITC" panose="03050502040202030202" pitchFamily="66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0571002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sz="9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b="0" dirty="0" smtClean="0"/>
                        <a:t>Current leads and protection scheme for 11T trim</a:t>
                      </a:r>
                      <a:endParaRPr lang="en-GB" sz="11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3</a:t>
                      </a:r>
                      <a:endParaRPr lang="en-GB" sz="1100" b="1" i="0" dirty="0">
                        <a:latin typeface="Kristen ITC" panose="03050502040202030202" pitchFamily="66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7801296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0" i="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 smtClean="0">
                          <a:effectLst/>
                        </a:rPr>
                        <a:t>Decision</a:t>
                      </a:r>
                      <a:r>
                        <a:rPr lang="en-GB" sz="1100" b="0" baseline="0" dirty="0" smtClean="0">
                          <a:effectLst/>
                        </a:rPr>
                        <a:t> on t</a:t>
                      </a:r>
                      <a:r>
                        <a:rPr lang="en-GB" sz="1100" b="0" dirty="0" smtClean="0">
                          <a:effectLst/>
                        </a:rPr>
                        <a:t>est the impact of the trim PC on the QDS in case of  power abort on the 11T and neighbouring MB magnets in SM18</a:t>
                      </a:r>
                      <a:endParaRPr lang="en-GB" sz="1100" b="0" i="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4</a:t>
                      </a:r>
                      <a:endParaRPr lang="en-GB" sz="1100" b="1" i="0" dirty="0">
                        <a:latin typeface="Kristen ITC" panose="03050502040202030202" pitchFamily="66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9926203"/>
                  </a:ext>
                </a:extLst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683568" y="-11142"/>
            <a:ext cx="8003232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Open Issues &amp; Class of Uncertainty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837518"/>
              </p:ext>
            </p:extLst>
          </p:nvPr>
        </p:nvGraphicFramePr>
        <p:xfrm>
          <a:off x="7524328" y="975742"/>
          <a:ext cx="1569700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3456">
                  <a:extLst>
                    <a:ext uri="{9D8B030D-6E8A-4147-A177-3AD203B41FA5}">
                      <a16:colId xmlns:a16="http://schemas.microsoft.com/office/drawing/2014/main" val="3062689873"/>
                    </a:ext>
                  </a:extLst>
                </a:gridCol>
                <a:gridCol w="816244">
                  <a:extLst>
                    <a:ext uri="{9D8B030D-6E8A-4147-A177-3AD203B41FA5}">
                      <a16:colId xmlns:a16="http://schemas.microsoft.com/office/drawing/2014/main" val="2390633598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Estimate Class</a:t>
                      </a:r>
                      <a:endParaRPr lang="en-GB" sz="800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% of complete definition</a:t>
                      </a:r>
                      <a:endParaRPr lang="en-GB" sz="800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97060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Class 1</a:t>
                      </a:r>
                      <a:endParaRPr lang="en-GB" sz="800" b="1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50</a:t>
                      </a:r>
                      <a:r>
                        <a:rPr lang="en-US" sz="800" b="1" baseline="0" dirty="0" smtClean="0"/>
                        <a:t> – 100</a:t>
                      </a:r>
                      <a:endParaRPr lang="en-GB" sz="800" b="1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910227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Class 2</a:t>
                      </a:r>
                      <a:endParaRPr lang="en-GB" sz="800" b="1" dirty="0"/>
                    </a:p>
                  </a:txBody>
                  <a:tcPr>
                    <a:solidFill>
                      <a:srgbClr val="83A1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30 – 70</a:t>
                      </a:r>
                      <a:endParaRPr lang="en-GB" sz="800" b="1" dirty="0"/>
                    </a:p>
                  </a:txBody>
                  <a:tcPr>
                    <a:solidFill>
                      <a:srgbClr val="83A1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388212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Class 3</a:t>
                      </a:r>
                      <a:endParaRPr lang="en-GB" sz="800" b="1" dirty="0"/>
                    </a:p>
                  </a:txBody>
                  <a:tcPr>
                    <a:solidFill>
                      <a:srgbClr val="E0EA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10 – 40</a:t>
                      </a:r>
                      <a:endParaRPr lang="en-GB" sz="800" b="1" dirty="0"/>
                    </a:p>
                  </a:txBody>
                  <a:tcPr>
                    <a:solidFill>
                      <a:srgbClr val="E0EA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5632189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Class 4</a:t>
                      </a:r>
                      <a:endParaRPr lang="en-GB" sz="8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</a:t>
                      </a:r>
                      <a:r>
                        <a:rPr lang="en-US" sz="800" b="1" baseline="0" dirty="0" smtClean="0"/>
                        <a:t> – 15</a:t>
                      </a:r>
                      <a:endParaRPr lang="en-GB" sz="8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2247409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Class 5</a:t>
                      </a:r>
                      <a:endParaRPr lang="en-GB" sz="800" b="1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0</a:t>
                      </a:r>
                      <a:r>
                        <a:rPr lang="en-US" sz="800" b="1" baseline="0" dirty="0" smtClean="0"/>
                        <a:t> – 2</a:t>
                      </a:r>
                      <a:endParaRPr lang="en-GB" sz="800" b="1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7112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067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635646"/>
            <a:ext cx="7848872" cy="1225800"/>
          </a:xfrm>
        </p:spPr>
        <p:txBody>
          <a:bodyPr/>
          <a:lstStyle/>
          <a:p>
            <a:pPr>
              <a:buSzPct val="130000"/>
            </a:pPr>
            <a:r>
              <a:rPr lang="en-US" dirty="0" smtClean="0"/>
              <a:t>2) Progress on the Inner Triplet Circuits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Samer Yammine - 7th HL-LHC Collaboration Meeting – 14th November 2017</a:t>
            </a:r>
            <a:endParaRPr lang="en-GB" noProof="0"/>
          </a:p>
        </p:txBody>
      </p:sp>
      <p:sp>
        <p:nvSpPr>
          <p:cNvPr id="4" name="TextBox 3"/>
          <p:cNvSpPr txBox="1"/>
          <p:nvPr/>
        </p:nvSpPr>
        <p:spPr>
          <a:xfrm>
            <a:off x="1196256" y="2499742"/>
            <a:ext cx="6760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</a:rPr>
              <a:t>Circuit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</a:rPr>
              <a:t>Consolidation: Simulations and Cross-check </a:t>
            </a:r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</a:rPr>
              <a:t>Simulations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Option: Cold Diodes and Quench Protection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Option: Circuit Separators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995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8706</TotalTime>
  <Words>2998</Words>
  <Application>Microsoft Office PowerPoint</Application>
  <PresentationFormat>On-screen Show (16:9)</PresentationFormat>
  <Paragraphs>573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SimSun</vt:lpstr>
      <vt:lpstr>Aparajita</vt:lpstr>
      <vt:lpstr>Arial</vt:lpstr>
      <vt:lpstr>Calibri</vt:lpstr>
      <vt:lpstr>Kristen ITC</vt:lpstr>
      <vt:lpstr>Times New Roman</vt:lpstr>
      <vt:lpstr>Wingdings</vt:lpstr>
      <vt:lpstr>Thème Office</vt:lpstr>
      <vt:lpstr>HL-LHC Circuits and Protection Options</vt:lpstr>
      <vt:lpstr>Content</vt:lpstr>
      <vt:lpstr>HL-LHC Magnet Circuit Forum</vt:lpstr>
      <vt:lpstr>Background</vt:lpstr>
      <vt:lpstr>Inner Triplet Main Circuit : Changes to Baseline of TDR V0.1 after the Internal Circuits Review</vt:lpstr>
      <vt:lpstr>Current Status of the Inner Triplet Circuits</vt:lpstr>
      <vt:lpstr>Current Status of the Matching Section Circuits</vt:lpstr>
      <vt:lpstr>PowerPoint Presentation</vt:lpstr>
      <vt:lpstr>2) Progress on the Inner Triplet Circuits</vt:lpstr>
      <vt:lpstr>2.a) Baseline Consolidation: Simulations and Cross-check Simulations on the Inner Triplet </vt:lpstr>
      <vt:lpstr>Conclusions from Simulations &amp; Analysis in a Nutshell</vt:lpstr>
      <vt:lpstr>Cross-check Simulations </vt:lpstr>
      <vt:lpstr>2.b) Option: Cold Diodes and Quench Protection</vt:lpstr>
      <vt:lpstr>Inner Triplet Main Circuit with Cold Diodes</vt:lpstr>
      <vt:lpstr>Options to Protect MQXF Magnets and Bus-bars</vt:lpstr>
      <vt:lpstr>Conclusion on Cold Diodes Options</vt:lpstr>
      <vt:lpstr>Radiation Doses and Qualification of Cold Diodes</vt:lpstr>
      <vt:lpstr>2.c) Option: Circuit Separators</vt:lpstr>
      <vt:lpstr>Circuit Separators in a Nutshell</vt:lpstr>
      <vt:lpstr>3) Progress on the Matching Section Circuits</vt:lpstr>
      <vt:lpstr>Status on the Powering of the MCBYs</vt:lpstr>
      <vt:lpstr>PowerPoint Presentation</vt:lpstr>
      <vt:lpstr>4) Progress on the 11T Dipole Circuit</vt:lpstr>
      <vt:lpstr>4.a) 11T Dipole and RB Circuit Interlock System</vt:lpstr>
      <vt:lpstr>Proposed Implementation of 11T Trim Circuit Interlock </vt:lpstr>
      <vt:lpstr>4.b) 11T Trim Powering with Conduction-Cooled Leads </vt:lpstr>
      <vt:lpstr>11T Trim Powering with Conduction-Cooled Leads</vt:lpstr>
      <vt:lpstr>4.c) 11T Dipole Powering and Protection Document</vt:lpstr>
      <vt:lpstr>11T Dipole Powering and Protection</vt:lpstr>
      <vt:lpstr>5) Conclusions</vt:lpstr>
      <vt:lpstr>Conclusions</vt:lpstr>
      <vt:lpstr>Thanks for your attention</vt:lpstr>
      <vt:lpstr>Spare slides</vt:lpstr>
      <vt:lpstr>Q1a k-modulation circuit simulations</vt:lpstr>
      <vt:lpstr>Document co-authored by WP6a and MCF - MS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Samer Yammine</cp:lastModifiedBy>
  <cp:revision>357</cp:revision>
  <cp:lastPrinted>2017-10-26T12:28:36Z</cp:lastPrinted>
  <dcterms:created xsi:type="dcterms:W3CDTF">2016-02-11T10:47:23Z</dcterms:created>
  <dcterms:modified xsi:type="dcterms:W3CDTF">2017-11-13T21:46:35Z</dcterms:modified>
</cp:coreProperties>
</file>