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322" r:id="rId6"/>
    <p:sldId id="324" r:id="rId7"/>
    <p:sldId id="325" r:id="rId8"/>
    <p:sldId id="331" r:id="rId9"/>
    <p:sldId id="345" r:id="rId10"/>
    <p:sldId id="346" r:id="rId11"/>
    <p:sldId id="347" r:id="rId12"/>
    <p:sldId id="348" r:id="rId13"/>
    <p:sldId id="349" r:id="rId14"/>
    <p:sldId id="365" r:id="rId15"/>
    <p:sldId id="361" r:id="rId16"/>
    <p:sldId id="351" r:id="rId17"/>
    <p:sldId id="343" r:id="rId18"/>
    <p:sldId id="342" r:id="rId19"/>
    <p:sldId id="352" r:id="rId20"/>
    <p:sldId id="353" r:id="rId21"/>
    <p:sldId id="360" r:id="rId22"/>
    <p:sldId id="359" r:id="rId23"/>
    <p:sldId id="363" r:id="rId24"/>
    <p:sldId id="303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8F00"/>
    <a:srgbClr val="AB7942"/>
    <a:srgbClr val="F7F6B6"/>
    <a:srgbClr val="D0EDA5"/>
    <a:srgbClr val="00FDFF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8"/>
    <p:restoredTop sz="95353"/>
  </p:normalViewPr>
  <p:slideViewPr>
    <p:cSldViewPr snapToGrid="0" snapToObjects="1" showGuides="1">
      <p:cViewPr>
        <p:scale>
          <a:sx n="97" d="100"/>
          <a:sy n="97" d="100"/>
        </p:scale>
        <p:origin x="1216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261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34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902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161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992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945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775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861000" cy="360000"/>
          </a:xfrm>
        </p:spPr>
        <p:txBody>
          <a:bodyPr lIns="0" tIns="0" rIns="0" bIns="0" anchor="b" anchorCtr="0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402080" y="6445363"/>
            <a:ext cx="6781800" cy="360000"/>
          </a:xfrm>
        </p:spPr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413510" y="6357620"/>
            <a:ext cx="675894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34440" y="6356350"/>
            <a:ext cx="701181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T. Nakamoto, Progress on Beam Separation Superconducting Dipole Magnet (D1) R&amp;D for HL-LHC, 7th HL-LHC Collaboration Meeting, CIEMAT, Madrid, Nov. 14,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gif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5" Type="http://schemas.openxmlformats.org/officeDocument/2006/relationships/image" Target="../media/image42.emf"/><Relationship Id="rId6" Type="http://schemas.openxmlformats.org/officeDocument/2006/relationships/image" Target="../media/image33.png"/><Relationship Id="rId7" Type="http://schemas.openxmlformats.org/officeDocument/2006/relationships/image" Target="../media/image43.tiff"/><Relationship Id="rId8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4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5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hyperlink" Target="http://www.iconarchive.com/show/flag-icons-by-gosquared/Japan-icon.html" TargetMode="External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5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jpg"/><Relationship Id="rId6" Type="http://schemas.openxmlformats.org/officeDocument/2006/relationships/image" Target="../media/image22.jpg"/><Relationship Id="rId7" Type="http://schemas.openxmlformats.org/officeDocument/2006/relationships/image" Target="../media/image23.jpg"/><Relationship Id="rId8" Type="http://schemas.openxmlformats.org/officeDocument/2006/relationships/image" Target="../media/image24.jpg"/><Relationship Id="rId9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2459" y="2607527"/>
            <a:ext cx="7143750" cy="1442283"/>
          </a:xfrm>
        </p:spPr>
        <p:txBody>
          <a:bodyPr/>
          <a:lstStyle/>
          <a:p>
            <a:r>
              <a:rPr lang="en-GB" sz="3200" dirty="0" smtClean="0">
                <a:ea typeface="Calibri" charset="0"/>
                <a:cs typeface="Calibri" charset="0"/>
              </a:rPr>
              <a:t>Progress on Beam Separation Superconducting Dipole Magnet (D1) R&amp;D for HL-LHC  </a:t>
            </a:r>
            <a:endParaRPr lang="en-GB" sz="3200" dirty="0">
              <a:ea typeface="Calibri" charset="0"/>
              <a:cs typeface="Calibri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149340" cy="990600"/>
          </a:xfrm>
        </p:spPr>
        <p:txBody>
          <a:bodyPr/>
          <a:lstStyle/>
          <a:p>
            <a:r>
              <a:rPr lang="en-GB" b="1" dirty="0" smtClean="0">
                <a:latin typeface="+mj-lt"/>
                <a:ea typeface="Calibri" charset="0"/>
                <a:cs typeface="Calibri" charset="0"/>
              </a:rPr>
              <a:t>Tatsushi NAKAMOTO (KEK)</a:t>
            </a:r>
          </a:p>
          <a:p>
            <a:r>
              <a:rPr lang="en-GB" altLang="ja-JP" b="1" dirty="0">
                <a:solidFill>
                  <a:schemeClr val="tx2"/>
                </a:solidFill>
                <a:latin typeface="+mj-lt"/>
                <a:ea typeface="Calibri" charset="0"/>
                <a:cs typeface="Calibri" charset="0"/>
              </a:rPr>
              <a:t>On behalf of CERN-KEK Collaboration for </a:t>
            </a:r>
            <a:r>
              <a:rPr lang="en-GB" altLang="ja-JP" b="1" dirty="0" smtClean="0">
                <a:solidFill>
                  <a:schemeClr val="tx2"/>
                </a:solidFill>
                <a:latin typeface="+mj-lt"/>
                <a:ea typeface="Calibri" charset="0"/>
                <a:cs typeface="Calibri" charset="0"/>
              </a:rPr>
              <a:t>D1 Development for HL-LHC</a:t>
            </a:r>
            <a:endParaRPr lang="en-GB" altLang="ja-JP" b="1" dirty="0">
              <a:solidFill>
                <a:schemeClr val="tx2"/>
              </a:solidFill>
              <a:latin typeface="+mj-lt"/>
              <a:ea typeface="Calibri" charset="0"/>
              <a:cs typeface="Calibri" charset="0"/>
            </a:endParaRPr>
          </a:p>
          <a:p>
            <a:endParaRPr lang="en-GB" dirty="0">
              <a:latin typeface="+mj-lt"/>
              <a:ea typeface="Calibri" charset="0"/>
              <a:cs typeface="Calibri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2751" y="6508750"/>
            <a:ext cx="6480000" cy="349250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 smtClean="0">
                <a:latin typeface="+mj-lt"/>
                <a:ea typeface="Calibri" charset="0"/>
                <a:cs typeface="Calibri" charset="0"/>
              </a:rPr>
              <a:t>7th HL-LHC Collaboration Meeting, CIEMAT, Madrid, Nov. 14, 2017</a:t>
            </a:r>
            <a:endParaRPr kumimoji="1" lang="ja-JP" altLang="en-US" dirty="0">
              <a:latin typeface="+mj-lt"/>
              <a:ea typeface="Calibri" charset="0"/>
              <a:cs typeface="Calibri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1620" y="352923"/>
            <a:ext cx="1352446" cy="774384"/>
          </a:xfrm>
          <a:prstGeom prst="rect">
            <a:avLst/>
          </a:prstGeom>
        </p:spPr>
      </p:pic>
      <p:pic>
        <p:nvPicPr>
          <p:cNvPr id="6" name="Picture 3" descr="200px-CERN_logo.sv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136" y="190371"/>
            <a:ext cx="1133494" cy="10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14230"/>
            <a:ext cx="7920000" cy="720000"/>
          </a:xfrm>
        </p:spPr>
        <p:txBody>
          <a:bodyPr/>
          <a:lstStyle/>
          <a:p>
            <a:r>
              <a:rPr kumimoji="1" lang="en-US" altLang="ja-JP" sz="3200" dirty="0" smtClean="0">
                <a:latin typeface="+mn-lt"/>
              </a:rPr>
              <a:t>History of Coil Pre-stress in MBXFS1b</a:t>
            </a:r>
            <a:endParaRPr kumimoji="1" lang="ja-JP" altLang="en-US" sz="3200" dirty="0">
              <a:latin typeface="+mn-lt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>
                <a:solidFill>
                  <a:srgbClr val="64BCD9"/>
                </a:solidFill>
              </a:rPr>
              <a:t>T. Nakamoto, Progress on Beam Separation Superconducting Dipole Magnet (D1) R&amp;D for HL-LHC, 7th HL-LHC Collaboration Meeting, CIEMAT, Madrid, Nov. 14, 2017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10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-38100" y="5334610"/>
            <a:ext cx="9255512" cy="78092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B963C"/>
              </a:buClr>
            </a:pPr>
            <a:r>
              <a:rPr kumimoji="1" lang="en-US" altLang="ja-JP" sz="2000" dirty="0" smtClean="0">
                <a:solidFill>
                  <a:srgbClr val="5A5A5A"/>
                </a:solidFill>
              </a:rPr>
              <a:t>Detectable stress even after collaring in MBXFS01b</a:t>
            </a:r>
          </a:p>
          <a:p>
            <a:pPr>
              <a:buClr>
                <a:srgbClr val="FB963C"/>
              </a:buClr>
            </a:pPr>
            <a:r>
              <a:rPr kumimoji="1" lang="en-US" altLang="ja-JP" sz="2000" dirty="0" smtClean="0">
                <a:solidFill>
                  <a:srgbClr val="FF0000"/>
                </a:solidFill>
              </a:rPr>
              <a:t>Pre-stress after yoking in MBXFS1b is 35 MPa higher than that in MBXFS1.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8" t="21875" r="14449" b="18644"/>
          <a:stretch/>
        </p:blipFill>
        <p:spPr>
          <a:xfrm>
            <a:off x="457020" y="522895"/>
            <a:ext cx="4254468" cy="476501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3" t="53785" r="8956" b="10862"/>
          <a:stretch/>
        </p:blipFill>
        <p:spPr>
          <a:xfrm>
            <a:off x="5274952" y="635795"/>
            <a:ext cx="3183363" cy="120219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083540" y="555705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MBXFS1b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204308" y="248299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32FF"/>
                </a:solidFill>
              </a:rPr>
              <a:t>MBXFS1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03419" y="1823432"/>
            <a:ext cx="40062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</a:rPr>
              <a:t>Coil pre-stress measured using strain</a:t>
            </a:r>
          </a:p>
          <a:p>
            <a:r>
              <a:rPr kumimoji="1" lang="en-US" altLang="ja-JP" dirty="0" smtClean="0">
                <a:solidFill>
                  <a:prstClr val="black"/>
                </a:solidFill>
              </a:rPr>
              <a:t>gauges on a collar pole</a:t>
            </a:r>
            <a:endParaRPr kumimoji="1" lang="ja-JP" altLang="en-US" dirty="0">
              <a:solidFill>
                <a:prstClr val="black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6447295" y="1182268"/>
            <a:ext cx="356461" cy="35646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48" name="円/楕円 47"/>
          <p:cNvSpPr/>
          <p:nvPr/>
        </p:nvSpPr>
        <p:spPr>
          <a:xfrm>
            <a:off x="6956154" y="1179687"/>
            <a:ext cx="356461" cy="35646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/>
          </p:nvPr>
        </p:nvGraphicFramePr>
        <p:xfrm>
          <a:off x="4968406" y="3256003"/>
          <a:ext cx="373108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1080"/>
                <a:gridCol w="144000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After</a:t>
                      </a:r>
                      <a:r>
                        <a:rPr kumimoji="1" lang="en-US" altLang="ja-JP" baseline="0" dirty="0" smtClean="0"/>
                        <a:t> collaring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 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Yoking with load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 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After</a:t>
                      </a:r>
                      <a:r>
                        <a:rPr kumimoji="1" lang="en-US" altLang="ja-JP" baseline="0" dirty="0" smtClean="0"/>
                        <a:t> yoking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Before shell welding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</a:t>
                      </a:r>
                    </a:p>
                  </a:txBody>
                  <a:tcPr marL="6350" marR="6350" marT="635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After</a:t>
                      </a:r>
                      <a:r>
                        <a:rPr kumimoji="1" lang="en-US" altLang="ja-JP" baseline="0" dirty="0" smtClean="0"/>
                        <a:t> shell welding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</a:t>
                      </a:r>
                    </a:p>
                  </a:txBody>
                  <a:tcPr marL="6350" marR="6350" marT="6350" marB="0" anchor="ctr"/>
                </a:tc>
              </a:tr>
            </a:tbl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4891142" y="2575765"/>
            <a:ext cx="3903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Increase of pre-stress in MBXFS1b</a:t>
            </a:r>
          </a:p>
          <a:p>
            <a:r>
              <a:rPr kumimoji="1" lang="en-US" altLang="ja-JP" dirty="0" smtClean="0">
                <a:solidFill>
                  <a:srgbClr val="0432FF"/>
                </a:solidFill>
              </a:rPr>
              <a:t>compared with MBXFS1 </a:t>
            </a:r>
            <a:r>
              <a:rPr kumimoji="1" lang="en-US" altLang="ja-JP" dirty="0" smtClean="0">
                <a:solidFill>
                  <a:prstClr val="black"/>
                </a:solidFill>
              </a:rPr>
              <a:t>(MPa)</a:t>
            </a:r>
            <a:endParaRPr kumimoji="1"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44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43017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Training performance</a:t>
            </a:r>
            <a:br>
              <a:rPr kumimoji="1" lang="en-US" altLang="ja-JP" dirty="0" smtClean="0"/>
            </a:br>
            <a:r>
              <a:rPr lang="en-US" altLang="ja-JP" dirty="0" smtClean="0"/>
              <a:t>(MBXFS1b)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noProof="0" smtClean="0"/>
              <a:t>T. Nakamoto, Progress on Beam Separation Superconducting Dipole Magnet (D1) R&amp;D for HL-LHC, 7th HL-LHC Collaboration Meeting, CIEMAT, Madrid, Nov. 14, 2017</a:t>
            </a:r>
            <a:endParaRPr lang="en-GB" noProof="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30" y="900000"/>
            <a:ext cx="4989170" cy="3597504"/>
          </a:xfrm>
          <a:prstGeom prst="rect">
            <a:avLst/>
          </a:prstGeom>
        </p:spPr>
      </p:pic>
      <p:sp>
        <p:nvSpPr>
          <p:cNvPr id="7" name="下矢印 6"/>
          <p:cNvSpPr/>
          <p:nvPr/>
        </p:nvSpPr>
        <p:spPr>
          <a:xfrm flipV="1">
            <a:off x="1108362" y="2008258"/>
            <a:ext cx="235529" cy="353293"/>
          </a:xfrm>
          <a:prstGeom prst="downArrow">
            <a:avLst/>
          </a:prstGeom>
          <a:solidFill>
            <a:srgbClr val="D0EDA5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図形グループ 13"/>
          <p:cNvGrpSpPr/>
          <p:nvPr/>
        </p:nvGrpSpPr>
        <p:grpSpPr>
          <a:xfrm>
            <a:off x="5210395" y="703196"/>
            <a:ext cx="3933605" cy="3991113"/>
            <a:chOff x="5637048" y="180000"/>
            <a:chExt cx="4643230" cy="4711113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2" t="13598" r="23692" b="10856"/>
            <a:stretch/>
          </p:blipFill>
          <p:spPr>
            <a:xfrm>
              <a:off x="5637048" y="180000"/>
              <a:ext cx="4643230" cy="4711113"/>
            </a:xfrm>
            <a:prstGeom prst="rect">
              <a:avLst/>
            </a:prstGeom>
          </p:spPr>
        </p:pic>
        <p:cxnSp>
          <p:nvCxnSpPr>
            <p:cNvPr id="9" name="直線コネクタ 8"/>
            <p:cNvCxnSpPr/>
            <p:nvPr/>
          </p:nvCxnSpPr>
          <p:spPr>
            <a:xfrm flipV="1">
              <a:off x="8967216" y="965183"/>
              <a:ext cx="0" cy="329368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flipV="1">
              <a:off x="9429470" y="958880"/>
              <a:ext cx="0" cy="3293685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9079361" y="1329651"/>
              <a:ext cx="995065" cy="3564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Ultimate</a:t>
              </a:r>
              <a:endParaRPr kumimoji="1" lang="ja-JP" altLang="en-US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302209" y="1144985"/>
              <a:ext cx="1459254" cy="4359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MBXFS1b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8203279" y="1041893"/>
              <a:ext cx="995065" cy="3564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/>
                <a:t>Nominal</a:t>
              </a:r>
              <a:endParaRPr kumimoji="1" lang="ja-JP" altLang="en-US" dirty="0"/>
            </a:p>
          </p:txBody>
        </p:sp>
      </p:grpSp>
      <p:grpSp>
        <p:nvGrpSpPr>
          <p:cNvPr id="15" name="図形グループ 14"/>
          <p:cNvGrpSpPr/>
          <p:nvPr/>
        </p:nvGrpSpPr>
        <p:grpSpPr>
          <a:xfrm>
            <a:off x="6830831" y="-18832"/>
            <a:ext cx="2313169" cy="873564"/>
            <a:chOff x="5479293" y="369899"/>
            <a:chExt cx="3183363" cy="1202190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33" t="53785" r="8956" b="10862"/>
            <a:stretch/>
          </p:blipFill>
          <p:spPr>
            <a:xfrm>
              <a:off x="5479293" y="369899"/>
              <a:ext cx="3183363" cy="1202190"/>
            </a:xfrm>
            <a:prstGeom prst="rect">
              <a:avLst/>
            </a:prstGeom>
          </p:spPr>
        </p:pic>
        <p:sp>
          <p:nvSpPr>
            <p:cNvPr id="17" name="円/楕円 16"/>
            <p:cNvSpPr/>
            <p:nvPr/>
          </p:nvSpPr>
          <p:spPr>
            <a:xfrm>
              <a:off x="6651636" y="916372"/>
              <a:ext cx="356461" cy="3564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7160495" y="913791"/>
              <a:ext cx="356461" cy="35646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54800" y="4756813"/>
            <a:ext cx="8799630" cy="185884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</a:rPr>
              <a:t>Substantial improvement of training performance</a:t>
            </a:r>
            <a:r>
              <a:rPr lang="en-US" altLang="ja-JP" sz="1800" dirty="0" smtClean="0"/>
              <a:t> from #1 to #1b </a:t>
            </a:r>
            <a:r>
              <a:rPr lang="en-US" altLang="ja-JP" sz="1800" dirty="0" smtClean="0">
                <a:solidFill>
                  <a:srgbClr val="0432FF"/>
                </a:solidFill>
              </a:rPr>
              <a:t>by increasing azimuthal coil pre-stress</a:t>
            </a:r>
          </a:p>
          <a:p>
            <a:pPr lvl="1"/>
            <a:r>
              <a:rPr lang="en-US" altLang="ja-JP" sz="1800" dirty="0" smtClean="0"/>
              <a:t>Nominal at the third quench, ultimate after five quenches, good training memory</a:t>
            </a:r>
          </a:p>
          <a:p>
            <a:r>
              <a:rPr lang="en-US" altLang="ja-JP" sz="1800" dirty="0" smtClean="0"/>
              <a:t>Even in #1b, azimuthal coil pre-stress was relieved at the ultimate current.</a:t>
            </a:r>
          </a:p>
          <a:p>
            <a:pPr marL="1201738" indent="-579438">
              <a:buNone/>
            </a:pPr>
            <a:r>
              <a:rPr lang="en-US" altLang="ja-JP" sz="1800" dirty="0" smtClean="0">
                <a:sym typeface="Wingdings"/>
              </a:rPr>
              <a:t>     </a:t>
            </a:r>
            <a:r>
              <a:rPr lang="en-US" altLang="ja-JP" sz="1800" b="1" dirty="0" smtClean="0">
                <a:solidFill>
                  <a:srgbClr val="0432FF"/>
                </a:solidFill>
                <a:sym typeface="Wingdings"/>
              </a:rPr>
              <a:t>For further magnets, </a:t>
            </a:r>
            <a:r>
              <a:rPr lang="en-US" altLang="ja-JP" sz="1800" b="1" dirty="0">
                <a:solidFill>
                  <a:srgbClr val="0432FF"/>
                </a:solidFill>
                <a:sym typeface="Wingdings"/>
              </a:rPr>
              <a:t>i</a:t>
            </a:r>
            <a:r>
              <a:rPr lang="en-US" altLang="ja-JP" sz="1800" b="1" dirty="0" smtClean="0">
                <a:solidFill>
                  <a:srgbClr val="0432FF"/>
                </a:solidFill>
                <a:sym typeface="Wingdings"/>
              </a:rPr>
              <a:t>ncrease of azimuthal coil pre-stress by 15 MPa is needed.</a:t>
            </a:r>
            <a:endParaRPr lang="en-US" altLang="ja-JP" sz="1800" b="1" dirty="0" smtClean="0">
              <a:solidFill>
                <a:srgbClr val="0432FF"/>
              </a:solidFill>
            </a:endParaRPr>
          </a:p>
          <a:p>
            <a:pPr marL="1201738" indent="-579438"/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03668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97095"/>
            <a:ext cx="7920000" cy="720000"/>
          </a:xfrm>
        </p:spPr>
        <p:txBody>
          <a:bodyPr/>
          <a:lstStyle/>
          <a:p>
            <a:r>
              <a:rPr lang="en-US" altLang="ja-JP" dirty="0" smtClean="0"/>
              <a:t>Quench Protection Study on MBXFS1b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2091" y="4695625"/>
            <a:ext cx="8739818" cy="1399610"/>
          </a:xfrm>
        </p:spPr>
        <p:txBody>
          <a:bodyPr>
            <a:normAutofit lnSpcReduction="10000"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As a result of full energy dump test, MIITs reached the allowable limit (MIITs=32 at 300 K) even at 10.5 kA (while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I</a:t>
            </a:r>
            <a:r>
              <a:rPr lang="en-US" altLang="ja-JP" sz="2000" baseline="-25000" dirty="0" err="1" smtClean="0">
                <a:solidFill>
                  <a:schemeClr val="tx1"/>
                </a:solidFill>
              </a:rPr>
              <a:t>nom</a:t>
            </a:r>
            <a:r>
              <a:rPr lang="en-US" altLang="ja-JP" sz="2000" dirty="0" smtClean="0">
                <a:solidFill>
                  <a:schemeClr val="tx1"/>
                </a:solidFill>
              </a:rPr>
              <a:t>=12 kA).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US" altLang="ja-JP" sz="2400" dirty="0" smtClean="0">
                <a:solidFill>
                  <a:srgbClr val="FF0000"/>
                </a:solidFill>
              </a:rPr>
              <a:t>New design of QPHs needed to reduce the peak temperature.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noProof="0" smtClean="0"/>
              <a:t>T. Nakamoto, Progress on Beam Separation Superconducting Dipole Magnet (D1) R&amp;D for HL-LHC, 7th HL-LHC Collaboration Meeting, CIEMAT, Madrid, Nov. 14, 2017</a:t>
            </a:r>
            <a:endParaRPr lang="en-GB" noProof="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" t="4253" r="56074"/>
          <a:stretch/>
        </p:blipFill>
        <p:spPr>
          <a:xfrm>
            <a:off x="459600" y="581343"/>
            <a:ext cx="4350490" cy="407271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168778" y="3517985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FF0000"/>
                </a:solidFill>
              </a:rPr>
              <a:t>Full energy dump test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0090" y="1389646"/>
            <a:ext cx="4059913" cy="119985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795024" y="2622326"/>
            <a:ext cx="4616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Quench Protection Heater (QPH</a:t>
            </a:r>
            <a:r>
              <a:rPr kumimoji="1" lang="en-US" altLang="ja-JP" smtClean="0"/>
              <a:t>) tentatively implemented </a:t>
            </a:r>
            <a:r>
              <a:rPr kumimoji="1" lang="en-US" altLang="ja-JP" dirty="0" smtClean="0"/>
              <a:t>in the 1st models 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04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55535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Coil deformation at coil end (MBXFS1b)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noProof="0" smtClean="0"/>
              <a:t>T. Nakamoto, Progress on Beam Separation Superconducting Dipole Magnet (D1) R&amp;D for HL-LHC, 7th HL-LHC Collaboration Meeting, CIEMAT, Madrid, Nov. 14, 2017</a:t>
            </a:r>
            <a:endParaRPr lang="en-GB" noProof="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2"/>
          <a:stretch/>
        </p:blipFill>
        <p:spPr>
          <a:xfrm>
            <a:off x="4906800" y="606564"/>
            <a:ext cx="3699164" cy="4315691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561917" y="133179"/>
            <a:ext cx="1588081" cy="2782477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079581" y="1396160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smtClean="0">
                <a:latin typeface="Arial"/>
                <a:cs typeface="Arial"/>
              </a:rPr>
              <a:t>CB2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98807" y="1396160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CB3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32561" y="1396160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latin typeface="Arial"/>
                <a:cs typeface="Arial"/>
              </a:rPr>
              <a:t>CB4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grpSp>
        <p:nvGrpSpPr>
          <p:cNvPr id="10" name="図形グループ 9"/>
          <p:cNvGrpSpPr/>
          <p:nvPr/>
        </p:nvGrpSpPr>
        <p:grpSpPr>
          <a:xfrm>
            <a:off x="37576" y="609215"/>
            <a:ext cx="1933238" cy="1736706"/>
            <a:chOff x="1022523" y="739716"/>
            <a:chExt cx="2743825" cy="2464889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2523" y="739716"/>
              <a:ext cx="2743825" cy="2464889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1344557" y="762477"/>
              <a:ext cx="709083" cy="408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smtClean="0">
                  <a:latin typeface="Arial"/>
                  <a:cs typeface="Arial"/>
                </a:rPr>
                <a:t>CB4</a:t>
              </a:r>
              <a:endParaRPr kumimoji="1" lang="ja-JP" altLang="en-US" sz="1400" dirty="0">
                <a:latin typeface="Arial"/>
                <a:cs typeface="Arial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950820" y="1059675"/>
              <a:ext cx="709083" cy="408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smtClean="0">
                  <a:latin typeface="Arial"/>
                  <a:cs typeface="Arial"/>
                </a:rPr>
                <a:t>CB3</a:t>
              </a:r>
              <a:endParaRPr kumimoji="1" lang="ja-JP" altLang="en-US" sz="1400" dirty="0">
                <a:latin typeface="Arial"/>
                <a:cs typeface="Arial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447192" y="1537653"/>
              <a:ext cx="709083" cy="408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Arial"/>
                  <a:cs typeface="Arial"/>
                </a:rPr>
                <a:t>CB2</a:t>
              </a:r>
              <a:endParaRPr kumimoji="1" lang="ja-JP" altLang="en-US" sz="1400" dirty="0">
                <a:latin typeface="Arial"/>
                <a:cs typeface="Arial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778489" y="2302417"/>
              <a:ext cx="709083" cy="4085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smtClean="0">
                  <a:latin typeface="Arial"/>
                  <a:cs typeface="Arial"/>
                </a:rPr>
                <a:t>CB1</a:t>
              </a:r>
              <a:endParaRPr kumimoji="1" lang="ja-JP" altLang="en-US" sz="1400" dirty="0">
                <a:latin typeface="Arial"/>
                <a:cs typeface="Arial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5407294" y="1884256"/>
            <a:ext cx="2646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Largest deformation</a:t>
            </a:r>
          </a:p>
          <a:p>
            <a:r>
              <a:rPr kumimoji="1" lang="en-US" altLang="ja-JP" b="1" dirty="0" smtClean="0">
                <a:solidFill>
                  <a:schemeClr val="bg1"/>
                </a:solidFill>
              </a:rPr>
              <a:t>(CB1B innermost turn,</a:t>
            </a:r>
          </a:p>
          <a:p>
            <a:r>
              <a:rPr kumimoji="1" lang="en-US" altLang="ja-JP" b="1" dirty="0" smtClean="0">
                <a:solidFill>
                  <a:schemeClr val="bg1"/>
                </a:solidFill>
              </a:rPr>
              <a:t>26-27 turn)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H="1">
            <a:off x="6442364" y="2764409"/>
            <a:ext cx="13854" cy="519118"/>
          </a:xfrm>
          <a:prstGeom prst="straightConnector1">
            <a:avLst/>
          </a:prstGeom>
          <a:ln w="28575">
            <a:solidFill>
              <a:schemeClr val="bg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3" t="16953" r="17424" b="22582"/>
          <a:stretch/>
        </p:blipFill>
        <p:spPr>
          <a:xfrm>
            <a:off x="1322694" y="2457423"/>
            <a:ext cx="3382938" cy="2420734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1446292" y="3088045"/>
            <a:ext cx="3236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Second largest deformation</a:t>
            </a:r>
          </a:p>
          <a:p>
            <a:r>
              <a:rPr kumimoji="1" lang="en-US" altLang="ja-JP" b="1" dirty="0">
                <a:solidFill>
                  <a:schemeClr val="bg1"/>
                </a:solidFill>
              </a:rPr>
              <a:t>(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CB2 innermost turn,</a:t>
            </a:r>
          </a:p>
          <a:p>
            <a:r>
              <a:rPr kumimoji="1" lang="en-US" altLang="ja-JP" b="1" dirty="0" smtClean="0">
                <a:solidFill>
                  <a:schemeClr val="bg1"/>
                </a:solidFill>
              </a:rPr>
              <a:t>12-13 turn)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3000309" y="4084154"/>
            <a:ext cx="6927" cy="259559"/>
          </a:xfrm>
          <a:prstGeom prst="straightConnector1">
            <a:avLst/>
          </a:prstGeom>
          <a:ln w="28575">
            <a:solidFill>
              <a:schemeClr val="bg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697095" y="1272707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smtClean="0">
                <a:latin typeface="Arial"/>
                <a:cs typeface="Arial"/>
              </a:rPr>
              <a:t>CB1A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168152" y="1452817"/>
            <a:ext cx="654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CB1B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24" name="コンテンツ プレースホルダー 2"/>
          <p:cNvSpPr txBox="1">
            <a:spLocks/>
          </p:cNvSpPr>
          <p:nvPr/>
        </p:nvSpPr>
        <p:spPr>
          <a:xfrm>
            <a:off x="207820" y="5004648"/>
            <a:ext cx="8545533" cy="1711701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/>
              <a:t>Similarly to #1, </a:t>
            </a:r>
            <a:r>
              <a:rPr lang="en-US" altLang="ja-JP" sz="1800" dirty="0" smtClean="0">
                <a:solidFill>
                  <a:srgbClr val="FF0000"/>
                </a:solidFill>
              </a:rPr>
              <a:t>coil deformation towards the coil bore </a:t>
            </a:r>
            <a:r>
              <a:rPr lang="en-US" altLang="ja-JP" sz="1800" dirty="0" smtClean="0"/>
              <a:t>was observed in the #1b.</a:t>
            </a:r>
          </a:p>
          <a:p>
            <a:r>
              <a:rPr lang="en-US" altLang="ja-JP" sz="1800" dirty="0" smtClean="0"/>
              <a:t>Largely deformed turn in #1b is the same as </a:t>
            </a:r>
            <a:r>
              <a:rPr lang="en-US" altLang="ja-JP" sz="1800" dirty="0"/>
              <a:t>#</a:t>
            </a:r>
            <a:r>
              <a:rPr lang="en-US" altLang="ja-JP" sz="1800" dirty="0" smtClean="0"/>
              <a:t>1.</a:t>
            </a:r>
          </a:p>
          <a:p>
            <a:r>
              <a:rPr lang="en-US" altLang="ja-JP" sz="1800" dirty="0" smtClean="0"/>
              <a:t>The largely deformed turns coincide with ones at which quench started,</a:t>
            </a:r>
          </a:p>
          <a:p>
            <a:pPr marL="0" indent="0">
              <a:buFont typeface="Wingdings" charset="2"/>
              <a:buNone/>
            </a:pPr>
            <a:r>
              <a:rPr lang="ja-JP" altLang="en-US" sz="1800" dirty="0" smtClean="0"/>
              <a:t>　　</a:t>
            </a:r>
            <a:r>
              <a:rPr lang="en-US" altLang="ja-JP" sz="1800" dirty="0" smtClean="0"/>
              <a:t> though it has not been clarified if such cable deformation can cause quench.</a:t>
            </a:r>
          </a:p>
          <a:p>
            <a:pPr marL="0" indent="0">
              <a:buFont typeface="Wingdings" charset="2"/>
              <a:buNone/>
            </a:pPr>
            <a:r>
              <a:rPr lang="en-US" altLang="ja-JP" sz="1800" dirty="0" smtClean="0">
                <a:sym typeface="Wingdings"/>
              </a:rPr>
              <a:t>      </a:t>
            </a:r>
            <a:r>
              <a:rPr lang="en-US" altLang="ja-JP" sz="1800" dirty="0" smtClean="0">
                <a:solidFill>
                  <a:srgbClr val="FF0000"/>
                </a:solidFill>
                <a:sym typeface="Wingdings"/>
              </a:rPr>
              <a:t>Mechanical support of the cable at coil end should be reinforced.</a:t>
            </a:r>
            <a:endParaRPr lang="en-US" altLang="ja-JP" sz="1800" dirty="0" smtClean="0">
              <a:solidFill>
                <a:srgbClr val="FF0000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98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61746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2nd D1 Magnet Review (KEK internal)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noProof="0" smtClean="0"/>
              <a:t>T. Nakamoto, Progress on Beam Separation Superconducting Dipole Magnet (D1) R&amp;D for HL-LHC, 7th HL-LHC Collaboration Meeting, CIEMAT, Madrid, Nov. 14, 2017</a:t>
            </a:r>
            <a:endParaRPr lang="en-GB" noProof="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644" y="513649"/>
            <a:ext cx="5980598" cy="398706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827361" y="833995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810414" y="4477522"/>
            <a:ext cx="6605889" cy="186752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kumimoji="1" lang="en-US" altLang="ja-JP" sz="1800" dirty="0"/>
              <a:t>9 August, </a:t>
            </a:r>
            <a:r>
              <a:rPr kumimoji="1" lang="en-US" altLang="ja-JP" sz="1800" dirty="0" smtClean="0"/>
              <a:t>2017 at KEK</a:t>
            </a:r>
          </a:p>
          <a:p>
            <a:r>
              <a:rPr kumimoji="1" lang="en-US" altLang="ja-JP" sz="1800" dirty="0"/>
              <a:t>Reviewers:</a:t>
            </a:r>
          </a:p>
          <a:p>
            <a:pPr lvl="1"/>
            <a:r>
              <a:rPr kumimoji="1" lang="en-US" altLang="ja-JP" sz="1800" dirty="0"/>
              <a:t>Toru </a:t>
            </a:r>
            <a:r>
              <a:rPr kumimoji="1" lang="en-US" altLang="ja-JP" sz="1800" dirty="0" err="1"/>
              <a:t>Ogitsu</a:t>
            </a:r>
            <a:endParaRPr kumimoji="1" lang="en-US" altLang="ja-JP" sz="1800" dirty="0"/>
          </a:p>
          <a:p>
            <a:pPr lvl="1"/>
            <a:r>
              <a:rPr kumimoji="1" lang="en-US" altLang="ja-JP" sz="1800" dirty="0"/>
              <a:t>Akira Yamamoto</a:t>
            </a:r>
          </a:p>
          <a:p>
            <a:pPr lvl="1"/>
            <a:r>
              <a:rPr kumimoji="1" lang="en-US" altLang="ja-JP" sz="1800" dirty="0" err="1"/>
              <a:t>Kiyosumi</a:t>
            </a:r>
            <a:r>
              <a:rPr kumimoji="1" lang="en-US" altLang="ja-JP" sz="1800" dirty="0"/>
              <a:t> </a:t>
            </a:r>
            <a:r>
              <a:rPr kumimoji="1" lang="en-US" altLang="ja-JP" sz="1800" dirty="0" smtClean="0"/>
              <a:t>Tsuchiya</a:t>
            </a:r>
          </a:p>
          <a:p>
            <a:r>
              <a:rPr kumimoji="1" lang="en-US" altLang="ja-JP" sz="1800" dirty="0"/>
              <a:t>https://</a:t>
            </a:r>
            <a:r>
              <a:rPr kumimoji="1" lang="en-US" altLang="ja-JP" sz="1800" dirty="0" err="1"/>
              <a:t>kds.kek.jp</a:t>
            </a:r>
            <a:r>
              <a:rPr kumimoji="1" lang="en-US" altLang="ja-JP" sz="1800" dirty="0"/>
              <a:t>/</a:t>
            </a:r>
            <a:r>
              <a:rPr kumimoji="1" lang="en-US" altLang="ja-JP" sz="1800" dirty="0" err="1"/>
              <a:t>indico</a:t>
            </a:r>
            <a:r>
              <a:rPr kumimoji="1" lang="en-US" altLang="ja-JP" sz="1800" dirty="0"/>
              <a:t>/event/24965</a:t>
            </a:r>
            <a:r>
              <a:rPr kumimoji="1" lang="en-US" altLang="ja-JP" sz="1800" dirty="0" smtClean="0"/>
              <a:t>/</a:t>
            </a: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289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56244" y="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Report: 2nd </a:t>
            </a:r>
            <a:r>
              <a:rPr kumimoji="1" lang="en-US" altLang="ja-JP" dirty="0"/>
              <a:t>D1 </a:t>
            </a:r>
            <a:r>
              <a:rPr kumimoji="1" lang="en-US" altLang="ja-JP" dirty="0" smtClean="0"/>
              <a:t>Magnet Review </a:t>
            </a:r>
            <a:r>
              <a:rPr kumimoji="1" lang="en-US" altLang="ja-JP" dirty="0"/>
              <a:t>(internal)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688"/>
            <a:ext cx="3600000" cy="5094456"/>
          </a:xfr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791" y="345688"/>
            <a:ext cx="3600000" cy="509445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072" y="345688"/>
            <a:ext cx="3600000" cy="5094454"/>
          </a:xfrm>
          <a:prstGeom prst="rect">
            <a:avLst/>
          </a:prstGeom>
        </p:spPr>
      </p:pic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1487029" y="5001630"/>
            <a:ext cx="6605889" cy="141136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>
                <a:solidFill>
                  <a:schemeClr val="bg2"/>
                </a:solidFill>
              </a:rPr>
              <a:t>Recommendations from the reviewers</a:t>
            </a:r>
          </a:p>
          <a:p>
            <a:pPr lvl="1"/>
            <a:r>
              <a:rPr lang="en-US" altLang="ja-JP" sz="1800" dirty="0" smtClean="0">
                <a:solidFill>
                  <a:schemeClr val="bg2"/>
                </a:solidFill>
              </a:rPr>
              <a:t>Countermeasures</a:t>
            </a:r>
            <a:r>
              <a:rPr kumimoji="1" lang="en-US" altLang="ja-JP" sz="1800" dirty="0" smtClean="0">
                <a:solidFill>
                  <a:schemeClr val="bg2"/>
                </a:solidFill>
              </a:rPr>
              <a:t> against coil deformation at coil end</a:t>
            </a:r>
          </a:p>
          <a:p>
            <a:pPr lvl="1"/>
            <a:r>
              <a:rPr lang="en-US" altLang="ja-JP" sz="1800" dirty="0" smtClean="0">
                <a:solidFill>
                  <a:schemeClr val="bg2"/>
                </a:solidFill>
              </a:rPr>
              <a:t>New design of QPH</a:t>
            </a:r>
          </a:p>
          <a:p>
            <a:pPr lvl="1"/>
            <a:r>
              <a:rPr lang="en-US" altLang="ja-JP" sz="1800" dirty="0" smtClean="0">
                <a:solidFill>
                  <a:schemeClr val="bg2"/>
                </a:solidFill>
              </a:rPr>
              <a:t>Field quality study for the 2nd model</a:t>
            </a:r>
          </a:p>
        </p:txBody>
      </p:sp>
    </p:spTree>
    <p:extLst>
      <p:ext uri="{BB962C8B-B14F-4D97-AF65-F5344CB8AC3E}">
        <p14:creationId xmlns:p14="http://schemas.microsoft.com/office/powerpoint/2010/main" val="104445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Strategy</a:t>
            </a:r>
            <a:r>
              <a:rPr kumimoji="1" lang="en-US" altLang="ja-JP" dirty="0" smtClean="0"/>
              <a:t> for the 2nd model (MBXFS2)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6471" y="885600"/>
            <a:ext cx="8448873" cy="4906963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Magnetic design</a:t>
            </a:r>
          </a:p>
          <a:p>
            <a:pPr lvl="1"/>
            <a:r>
              <a:rPr kumimoji="1" lang="en-US" altLang="ja-JP" sz="2000" dirty="0" smtClean="0">
                <a:solidFill>
                  <a:srgbClr val="FF0000"/>
                </a:solidFill>
              </a:rPr>
              <a:t>Change of </a:t>
            </a:r>
            <a:r>
              <a:rPr lang="en-US" altLang="ja-JP" sz="2000" dirty="0" smtClean="0">
                <a:solidFill>
                  <a:srgbClr val="FF0000"/>
                </a:solidFill>
              </a:rPr>
              <a:t>HX holes to be in line with those in Q1-Q3</a:t>
            </a:r>
          </a:p>
          <a:p>
            <a:pPr marL="457200" lvl="1" indent="0">
              <a:buNone/>
            </a:pPr>
            <a:r>
              <a:rPr lang="en-US" altLang="ja-JP" sz="2000" dirty="0" smtClean="0"/>
              <a:t>   (two holes at 90</a:t>
            </a:r>
            <a:r>
              <a:rPr lang="en-US" altLang="ja-JP" sz="2000" baseline="30000" dirty="0" smtClean="0"/>
              <a:t>o</a:t>
            </a:r>
            <a:r>
              <a:rPr lang="en-US" altLang="ja-JP" sz="2000" dirty="0" smtClean="0"/>
              <a:t> </a:t>
            </a:r>
            <a:r>
              <a:rPr lang="en-US" altLang="ja-JP" sz="2000" dirty="0" smtClean="0">
                <a:sym typeface="Wingdings"/>
              </a:rPr>
              <a:t> four holes at 45</a:t>
            </a:r>
            <a:r>
              <a:rPr lang="en-US" altLang="ja-JP" sz="2000" baseline="30000" dirty="0" smtClean="0">
                <a:sym typeface="Wingdings"/>
              </a:rPr>
              <a:t>o</a:t>
            </a:r>
            <a:r>
              <a:rPr lang="en-US" altLang="ja-JP" sz="2000" dirty="0" smtClean="0"/>
              <a:t>)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REQUEST from CERN</a:t>
            </a:r>
          </a:p>
          <a:p>
            <a:pPr lvl="1"/>
            <a:r>
              <a:rPr lang="en-US" altLang="ja-JP" sz="2000" dirty="0" smtClean="0"/>
              <a:t>Optimization of iron shape, 2D coil block arrangement and coil end design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Mechanical design</a:t>
            </a:r>
          </a:p>
          <a:p>
            <a:pPr lvl="1"/>
            <a:r>
              <a:rPr lang="en-US" altLang="ja-JP" sz="2000" dirty="0" smtClean="0"/>
              <a:t>Increase of azimuthal coil pre-stress</a:t>
            </a:r>
          </a:p>
          <a:p>
            <a:pPr lvl="1"/>
            <a:r>
              <a:rPr lang="en-US" altLang="ja-JP" sz="2000" dirty="0" smtClean="0"/>
              <a:t>Countermeasures against coil deformation at coil end</a:t>
            </a:r>
          </a:p>
          <a:p>
            <a:r>
              <a:rPr lang="en-US" altLang="ja-JP" sz="2000" dirty="0" smtClean="0"/>
              <a:t>Quench protection</a:t>
            </a:r>
          </a:p>
          <a:p>
            <a:pPr lvl="1"/>
            <a:r>
              <a:rPr lang="en-US" altLang="ja-JP" sz="2000" dirty="0" smtClean="0"/>
              <a:t>Newly designed QPH will be implemented.</a:t>
            </a:r>
          </a:p>
          <a:p>
            <a:r>
              <a:rPr lang="en-US" altLang="ja-JP" sz="2000" dirty="0" smtClean="0"/>
              <a:t>Field quality</a:t>
            </a:r>
          </a:p>
          <a:p>
            <a:pPr lvl="1"/>
            <a:r>
              <a:rPr lang="en-US" altLang="ja-JP" sz="2000" dirty="0" smtClean="0"/>
              <a:t>To reproduce measured results, field calculation model will be improved.</a:t>
            </a:r>
          </a:p>
          <a:p>
            <a:pPr lvl="1"/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noProof="0" smtClean="0"/>
              <a:t>T. Nakamoto, Progress on Beam Separation Superconducting Dipole Magnet (D1) R&amp;D for HL-LHC, 7th HL-LHC Collaboration Meeting, CIEMAT, Madrid, Nov. 14, 2017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4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3" t="23969" r="19565" b="31330"/>
          <a:stretch/>
        </p:blipFill>
        <p:spPr>
          <a:xfrm>
            <a:off x="5923215" y="370950"/>
            <a:ext cx="1203085" cy="1454719"/>
          </a:xfrm>
          <a:prstGeom prst="rect">
            <a:avLst/>
          </a:prstGeom>
        </p:spPr>
      </p:pic>
      <p:sp>
        <p:nvSpPr>
          <p:cNvPr id="20" name="Titre 1"/>
          <p:cNvSpPr>
            <a:spLocks noGrp="1"/>
          </p:cNvSpPr>
          <p:nvPr>
            <p:ph type="title"/>
          </p:nvPr>
        </p:nvSpPr>
        <p:spPr>
          <a:xfrm>
            <a:off x="414485" y="-148662"/>
            <a:ext cx="7920000" cy="720000"/>
          </a:xfrm>
        </p:spPr>
        <p:txBody>
          <a:bodyPr/>
          <a:lstStyle/>
          <a:p>
            <a:r>
              <a:rPr lang="en-GB" dirty="0" smtClean="0"/>
              <a:t>Design Parameters: 1st vs 2nd Models</a:t>
            </a:r>
            <a:endParaRPr lang="en-GB" dirty="0"/>
          </a:p>
        </p:txBody>
      </p:sp>
      <p:sp>
        <p:nvSpPr>
          <p:cNvPr id="2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algn="ctr"/>
            <a:r>
              <a:rPr lang="en-US" noProof="0" smtClean="0"/>
              <a:t>T. Nakamoto, Progress on Beam Separation Superconducting Dipole Magnet (D1) R&amp;D for HL-LHC, 7th HL-LHC Collaboration Meeting, CIEMAT, Madrid, Nov. 14, 2017</a:t>
            </a:r>
            <a:endParaRPr lang="en-GB" noProof="0" dirty="0"/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063463"/>
              </p:ext>
            </p:extLst>
          </p:nvPr>
        </p:nvGraphicFramePr>
        <p:xfrm>
          <a:off x="535258" y="2548867"/>
          <a:ext cx="8274205" cy="4197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9952"/>
                <a:gridCol w="1415980"/>
                <a:gridCol w="2542478"/>
                <a:gridCol w="3155795"/>
              </a:tblGrid>
              <a:tr h="357143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Item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MBXFS1,</a:t>
                      </a:r>
                      <a:r>
                        <a:rPr kumimoji="1" lang="en-US" altLang="ja-JP" sz="1200" b="1" baseline="0" dirty="0" smtClean="0">
                          <a:latin typeface="+mj-lt"/>
                        </a:rPr>
                        <a:t> 1b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MBXFS2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</a:tr>
              <a:tr h="216676">
                <a:tc rowSpan="2"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latin typeface="+mj-lt"/>
                        </a:rPr>
                        <a:t>Target pre-stress / load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lateral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#1: 80 </a:t>
                      </a:r>
                      <a:r>
                        <a:rPr kumimoji="1" lang="en-US" altLang="ja-JP" sz="1200" b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Mpa</a:t>
                      </a:r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, </a:t>
                      </a:r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#1b: 110 MPa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115</a:t>
                      </a:r>
                      <a:r>
                        <a:rPr kumimoji="1" lang="en-US" altLang="ja-JP" sz="12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MPa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135741"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axial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51 </a:t>
                      </a:r>
                      <a:r>
                        <a:rPr kumimoji="1" lang="en-US" altLang="ja-JP" sz="1200" b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kN</a:t>
                      </a:r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/coil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?</a:t>
                      </a:r>
                      <a:r>
                        <a:rPr kumimoji="1" lang="en-US" altLang="ja-JP" sz="12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</a:t>
                      </a:r>
                      <a:r>
                        <a:rPr kumimoji="1" lang="en-US" altLang="ja-JP" sz="1200" b="1" baseline="0" dirty="0" err="1" smtClean="0">
                          <a:solidFill>
                            <a:srgbClr val="FF0000"/>
                          </a:solidFill>
                          <a:latin typeface="+mj-lt"/>
                        </a:rPr>
                        <a:t>kN</a:t>
                      </a:r>
                      <a:r>
                        <a:rPr kumimoji="1" lang="en-US" altLang="ja-JP" sz="12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/coil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 rowSpan="4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Coil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2D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4 blocks (4+8+13+19)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Coil end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7 blocks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8 blocks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171425">
                <a:tc vMerge="1">
                  <a:txBody>
                    <a:bodyPr/>
                    <a:lstStyle/>
                    <a:p>
                      <a:pPr algn="r"/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Resin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100 % CE (BT-2160RX)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Epoxy</a:t>
                      </a:r>
                      <a:r>
                        <a:rPr kumimoji="1" lang="en-US" altLang="ja-JP" sz="12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 + CE (EC-1HA, B, w/ filler?)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length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525,1100,375mm  </a:t>
                      </a:r>
                      <a:endParaRPr kumimoji="1" lang="ja-JP" altLang="en-US" sz="1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561.2,1025.5,</a:t>
                      </a:r>
                      <a:r>
                        <a:rPr kumimoji="1" lang="en-US" altLang="ja-JP" sz="1200" b="1" baseline="0" dirty="0" smtClean="0">
                          <a:solidFill>
                            <a:srgbClr val="FF0000"/>
                          </a:solidFill>
                          <a:latin typeface="+mj-lt"/>
                        </a:rPr>
                        <a:t>413.3mm 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QPH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straight 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zigzag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Yoke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2 HX holes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4 HX holes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Cold</a:t>
                      </a:r>
                      <a:r>
                        <a:rPr kumimoji="1" lang="en-US" altLang="ja-JP" sz="1200" b="1" baseline="0" dirty="0" smtClean="0">
                          <a:latin typeface="+mj-lt"/>
                        </a:rPr>
                        <a:t> tube </a:t>
                      </a:r>
                      <a:r>
                        <a:rPr kumimoji="1" lang="en-US" altLang="ja-JP" sz="1200" b="1" dirty="0" smtClean="0">
                          <a:latin typeface="+mj-lt"/>
                        </a:rPr>
                        <a:t>Support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No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</a:rPr>
                        <a:t>Yes</a:t>
                      </a:r>
                      <a:endParaRPr kumimoji="1" lang="ja-JP" altLang="en-US" sz="12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Nominal</a:t>
                      </a:r>
                      <a:r>
                        <a:rPr kumimoji="1" lang="en-US" altLang="ja-JP" sz="1200" b="1" baseline="0" dirty="0" smtClean="0">
                          <a:latin typeface="+mj-lt"/>
                        </a:rPr>
                        <a:t> Current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4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1" dirty="0" smtClean="0">
                          <a:latin typeface="+mj-lt"/>
                          <a:cs typeface="Arial"/>
                        </a:rPr>
                        <a:t>12.000 kA</a:t>
                      </a:r>
                      <a:endParaRPr lang="ja-JP" altLang="en-US" sz="1200" b="1" dirty="0">
                        <a:latin typeface="+mj-lt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12.047 kA</a:t>
                      </a:r>
                      <a:endParaRPr lang="ja-JP" altLang="en-US" sz="1200" b="1" dirty="0">
                        <a:solidFill>
                          <a:srgbClr val="FF0000"/>
                        </a:solidFill>
                        <a:latin typeface="+mj-lt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Main Field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altLang="ja-JP" sz="1200" b="1" dirty="0" smtClean="0">
                          <a:latin typeface="+mj-lt"/>
                          <a:ea typeface="Arial" charset="0"/>
                          <a:cs typeface="Arial" charset="0"/>
                        </a:rPr>
                        <a:t>5.573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1" dirty="0" smtClean="0">
                          <a:solidFill>
                            <a:schemeClr val="tx1"/>
                          </a:solidFill>
                          <a:latin typeface="+mj-lt"/>
                          <a:ea typeface="Arial" charset="0"/>
                          <a:cs typeface="Arial" charset="0"/>
                        </a:rPr>
                        <a:t>5.569</a:t>
                      </a:r>
                      <a:endParaRPr lang="ja-JP" altLang="en-US" sz="1200" b="1" dirty="0">
                        <a:solidFill>
                          <a:schemeClr val="tx1"/>
                        </a:solidFill>
                        <a:latin typeface="+mj-lt"/>
                        <a:ea typeface="Arial" charset="0"/>
                        <a:cs typeface="Arial" charset="0"/>
                      </a:endParaRPr>
                    </a:p>
                  </a:txBody>
                  <a:tcPr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Coil Peak Field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1" dirty="0" smtClean="0">
                          <a:latin typeface="+mj-lt"/>
                          <a:cs typeface="Arial"/>
                        </a:rPr>
                        <a:t>6.56 T</a:t>
                      </a:r>
                      <a:endParaRPr lang="ja-JP" altLang="en-US" sz="1200" b="1" dirty="0">
                        <a:latin typeface="+mj-lt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6.58 T</a:t>
                      </a:r>
                      <a:endParaRPr lang="ja-JP" altLang="en-US" sz="1200" b="1" dirty="0">
                        <a:solidFill>
                          <a:srgbClr val="FF0000"/>
                        </a:solidFill>
                        <a:latin typeface="+mj-lt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latin typeface="+mj-lt"/>
                        </a:rPr>
                        <a:t>Load line</a:t>
                      </a:r>
                      <a:r>
                        <a:rPr kumimoji="1" lang="en-US" altLang="ja-JP" sz="1200" b="1" baseline="0" dirty="0" smtClean="0">
                          <a:latin typeface="+mj-lt"/>
                        </a:rPr>
                        <a:t> ratio</a:t>
                      </a:r>
                      <a:endParaRPr kumimoji="1" lang="ja-JP" altLang="en-US" sz="1200" b="1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1" dirty="0" smtClean="0">
                          <a:latin typeface="+mj-lt"/>
                          <a:cs typeface="Arial"/>
                        </a:rPr>
                        <a:t>76.3%</a:t>
                      </a:r>
                      <a:endParaRPr lang="ja-JP" altLang="en-US" sz="1200" b="1" dirty="0">
                        <a:latin typeface="+mj-lt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76.7%</a:t>
                      </a:r>
                      <a:endParaRPr lang="ja-JP" altLang="en-US" sz="1200" b="1" dirty="0">
                        <a:solidFill>
                          <a:srgbClr val="FF0000"/>
                        </a:solidFill>
                        <a:latin typeface="+mj-lt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 smtClean="0">
                          <a:solidFill>
                            <a:sysClr val="windowText" lastClr="000000"/>
                          </a:solidFill>
                          <a:latin typeface="+mj-lt"/>
                          <a:cs typeface="Arial"/>
                        </a:rPr>
                        <a:t>Coil Mech.</a:t>
                      </a:r>
                      <a:r>
                        <a:rPr kumimoji="1" lang="en-US" altLang="ja-JP" sz="1200" b="1" baseline="0" dirty="0" smtClean="0">
                          <a:solidFill>
                            <a:sysClr val="windowText" lastClr="000000"/>
                          </a:solidFill>
                          <a:latin typeface="+mj-lt"/>
                          <a:cs typeface="Arial"/>
                        </a:rPr>
                        <a:t> Length  (full-scale)</a:t>
                      </a:r>
                      <a:endParaRPr kumimoji="1" lang="en-US" altLang="ja-JP" sz="1200" b="1" dirty="0" smtClean="0">
                        <a:solidFill>
                          <a:sysClr val="windowText" lastClr="000000"/>
                        </a:solidFill>
                        <a:latin typeface="+mj-lt"/>
                        <a:cs typeface="Arial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ysClr val="windowText" lastClr="00000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1" dirty="0" smtClean="0">
                          <a:latin typeface="+mj-lt"/>
                          <a:cs typeface="Arial"/>
                        </a:rPr>
                        <a:t>6518 mm</a:t>
                      </a:r>
                      <a:endParaRPr lang="ja-JP" altLang="en-US" sz="1200" b="1" dirty="0">
                        <a:latin typeface="+mj-lt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200" b="1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6580 mm</a:t>
                      </a:r>
                      <a:endParaRPr lang="ja-JP" altLang="en-US" sz="1200" b="1" dirty="0">
                        <a:solidFill>
                          <a:srgbClr val="FF0000"/>
                        </a:solidFill>
                        <a:latin typeface="+mj-lt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3541" y="400987"/>
            <a:ext cx="1252976" cy="1344434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214"/>
          <a:stretch/>
        </p:blipFill>
        <p:spPr>
          <a:xfrm rot="5400000">
            <a:off x="6288761" y="1455436"/>
            <a:ext cx="786349" cy="1360643"/>
          </a:xfrm>
          <a:prstGeom prst="rect">
            <a:avLst/>
          </a:prstGeom>
        </p:spPr>
      </p:pic>
      <p:grpSp>
        <p:nvGrpSpPr>
          <p:cNvPr id="25" name="図形グループ 24"/>
          <p:cNvGrpSpPr/>
          <p:nvPr/>
        </p:nvGrpSpPr>
        <p:grpSpPr>
          <a:xfrm>
            <a:off x="5864307" y="406637"/>
            <a:ext cx="1209305" cy="1248734"/>
            <a:chOff x="5323864" y="621507"/>
            <a:chExt cx="1209305" cy="1248734"/>
          </a:xfrm>
        </p:grpSpPr>
        <p:sp>
          <p:nvSpPr>
            <p:cNvPr id="26" name="テキスト ボックス 25"/>
            <p:cNvSpPr txBox="1"/>
            <p:nvPr/>
          </p:nvSpPr>
          <p:spPr>
            <a:xfrm>
              <a:off x="5360102" y="62150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smtClean="0"/>
                <a:t>4</a:t>
              </a:r>
              <a:endParaRPr kumimoji="1" lang="ja-JP" altLang="en-US" sz="14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699426" y="78906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/>
                <a:t>8</a:t>
              </a:r>
              <a:endParaRPr kumimoji="1" lang="ja-JP" altLang="en-US" sz="1400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5957789" y="1086736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13</a:t>
              </a:r>
              <a:endParaRPr kumimoji="1" lang="ja-JP" altLang="en-US" sz="1400" dirty="0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6165761" y="1562464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19</a:t>
              </a:r>
              <a:endParaRPr kumimoji="1" lang="ja-JP" altLang="en-US" sz="14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5323864" y="1303843"/>
              <a:ext cx="8418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latin typeface="Arial" charset="0"/>
                  <a:ea typeface="Arial" charset="0"/>
                  <a:cs typeface="Arial" charset="0"/>
                </a:rPr>
                <a:t>4 blocks</a:t>
              </a:r>
            </a:p>
            <a:p>
              <a:r>
                <a:rPr lang="en-US" altLang="ja-JP" sz="1400" dirty="0" smtClean="0">
                  <a:latin typeface="Arial" charset="0"/>
                  <a:ea typeface="Arial" charset="0"/>
                  <a:cs typeface="Arial" charset="0"/>
                </a:rPr>
                <a:t>44 turns</a:t>
              </a:r>
              <a:endParaRPr kumimoji="1" lang="ja-JP" alt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pic>
        <p:nvPicPr>
          <p:cNvPr id="31" name="図 3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026"/>
          <a:stretch/>
        </p:blipFill>
        <p:spPr>
          <a:xfrm rot="5400000" flipH="1">
            <a:off x="3444758" y="1406632"/>
            <a:ext cx="705957" cy="1509339"/>
          </a:xfrm>
          <a:prstGeom prst="rect">
            <a:avLst/>
          </a:prstGeom>
        </p:spPr>
      </p:pic>
      <p:sp>
        <p:nvSpPr>
          <p:cNvPr id="32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8586" y="352914"/>
            <a:ext cx="1498898" cy="1498897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91" t="11706" r="30362" b="16879"/>
          <a:stretch/>
        </p:blipFill>
        <p:spPr>
          <a:xfrm>
            <a:off x="7194194" y="380229"/>
            <a:ext cx="1526060" cy="156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91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8547" y="1581"/>
            <a:ext cx="7920000" cy="511376"/>
          </a:xfrm>
        </p:spPr>
        <p:txBody>
          <a:bodyPr/>
          <a:lstStyle/>
          <a:p>
            <a:r>
              <a:rPr kumimoji="1" lang="en-US" altLang="ja-JP" smtClean="0"/>
              <a:t>Test Coil </a:t>
            </a:r>
            <a:r>
              <a:rPr kumimoji="1" lang="en-US" altLang="ja-JP" dirty="0" smtClean="0"/>
              <a:t>Winding w/ Resins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088" y="648629"/>
            <a:ext cx="4362916" cy="290861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5" t="16304" r="8238" b="23627"/>
          <a:stretch/>
        </p:blipFill>
        <p:spPr>
          <a:xfrm>
            <a:off x="4353120" y="3691053"/>
            <a:ext cx="4649099" cy="214103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303" y="501805"/>
            <a:ext cx="2653990" cy="1769326"/>
          </a:xfrm>
          <a:prstGeom prst="rect">
            <a:avLst/>
          </a:prstGeom>
        </p:spPr>
      </p:pic>
      <p:sp>
        <p:nvSpPr>
          <p:cNvPr id="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0723" y="2698595"/>
            <a:ext cx="4092498" cy="3635297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1800" b="1" dirty="0" smtClean="0">
                <a:solidFill>
                  <a:schemeClr val="tx1"/>
                </a:solidFill>
              </a:rPr>
              <a:t>R&amp;D of wet-winding or injection w/ block</a:t>
            </a:r>
          </a:p>
          <a:p>
            <a:endParaRPr kumimoji="1" lang="en-US" altLang="ja-JP" sz="1800" b="1" dirty="0" smtClean="0">
              <a:solidFill>
                <a:schemeClr val="tx1"/>
              </a:solidFill>
            </a:endParaRPr>
          </a:p>
          <a:p>
            <a:r>
              <a:rPr kumimoji="1" lang="en-US" altLang="ja-JP" sz="1800" b="1" dirty="0">
                <a:solidFill>
                  <a:schemeClr val="tx1"/>
                </a:solidFill>
              </a:rPr>
              <a:t>New resin (epoxy &amp; cyanate ester, proven for ITER) with filler</a:t>
            </a:r>
          </a:p>
          <a:p>
            <a:pPr lvl="1"/>
            <a:r>
              <a:rPr kumimoji="1" lang="en-US" altLang="ja-JP" sz="1800" b="1" dirty="0">
                <a:solidFill>
                  <a:schemeClr val="tx1"/>
                </a:solidFill>
              </a:rPr>
              <a:t>Appropriate viscosity and </a:t>
            </a:r>
            <a:r>
              <a:rPr kumimoji="1" lang="en-US" altLang="ja-JP" sz="1800" b="1" dirty="0" smtClean="0">
                <a:solidFill>
                  <a:schemeClr val="tx1"/>
                </a:solidFill>
              </a:rPr>
              <a:t>lifetime.</a:t>
            </a:r>
          </a:p>
          <a:p>
            <a:pPr lvl="1"/>
            <a:r>
              <a:rPr kumimoji="1" lang="en-US" altLang="ja-JP" sz="1800" b="1" dirty="0">
                <a:solidFill>
                  <a:schemeClr val="tx1"/>
                </a:solidFill>
              </a:rPr>
              <a:t>120</a:t>
            </a:r>
            <a:r>
              <a:rPr kumimoji="1" lang="en-US" altLang="ja-JP" sz="1800" b="1" baseline="30000" dirty="0">
                <a:solidFill>
                  <a:schemeClr val="tx1"/>
                </a:solidFill>
              </a:rPr>
              <a:t>o</a:t>
            </a:r>
            <a:r>
              <a:rPr kumimoji="1" lang="en-US" altLang="ja-JP" sz="1800" b="1" dirty="0">
                <a:solidFill>
                  <a:schemeClr val="tx1"/>
                </a:solidFill>
              </a:rPr>
              <a:t>Cx12h + 150</a:t>
            </a:r>
            <a:r>
              <a:rPr kumimoji="1" lang="en-US" altLang="ja-JP" sz="1800" b="1" baseline="30000" dirty="0">
                <a:solidFill>
                  <a:schemeClr val="tx1"/>
                </a:solidFill>
              </a:rPr>
              <a:t>o</a:t>
            </a:r>
            <a:r>
              <a:rPr kumimoji="1" lang="en-US" altLang="ja-JP" sz="1800" b="1" dirty="0">
                <a:solidFill>
                  <a:schemeClr val="tx1"/>
                </a:solidFill>
              </a:rPr>
              <a:t>Cx24h +190</a:t>
            </a:r>
            <a:r>
              <a:rPr kumimoji="1" lang="en-US" altLang="ja-JP" sz="1800" b="1" baseline="30000" dirty="0">
                <a:solidFill>
                  <a:schemeClr val="tx1"/>
                </a:solidFill>
              </a:rPr>
              <a:t>o</a:t>
            </a:r>
            <a:r>
              <a:rPr kumimoji="1" lang="en-US" altLang="ja-JP" sz="1800" b="1" dirty="0">
                <a:solidFill>
                  <a:schemeClr val="tx1"/>
                </a:solidFill>
              </a:rPr>
              <a:t>Cx0.5h</a:t>
            </a:r>
          </a:p>
          <a:p>
            <a:endParaRPr kumimoji="1" lang="en-US" altLang="ja-JP" sz="1800" b="1" dirty="0" smtClean="0">
              <a:solidFill>
                <a:schemeClr val="tx1"/>
              </a:solidFill>
            </a:endParaRPr>
          </a:p>
          <a:p>
            <a:r>
              <a:rPr kumimoji="1" lang="en-US" altLang="ja-JP" sz="1800" b="1" dirty="0" smtClean="0">
                <a:solidFill>
                  <a:schemeClr val="tx1"/>
                </a:solidFill>
              </a:rPr>
              <a:t>R&amp;D of test coil winding w/ wet-winding is ongoing: outcomes will be implemented in the 2</a:t>
            </a:r>
            <a:r>
              <a:rPr kumimoji="1" lang="en-US" altLang="ja-JP" sz="1800" b="1" baseline="30000" dirty="0" smtClean="0">
                <a:solidFill>
                  <a:schemeClr val="tx1"/>
                </a:solidFill>
              </a:rPr>
              <a:t>nd</a:t>
            </a:r>
            <a:r>
              <a:rPr kumimoji="1" lang="en-US" altLang="ja-JP" sz="1800" b="1" dirty="0" smtClean="0">
                <a:solidFill>
                  <a:schemeClr val="tx1"/>
                </a:solidFill>
              </a:rPr>
              <a:t> model.</a:t>
            </a:r>
          </a:p>
        </p:txBody>
      </p:sp>
    </p:spTree>
    <p:extLst>
      <p:ext uri="{BB962C8B-B14F-4D97-AF65-F5344CB8AC3E}">
        <p14:creationId xmlns:p14="http://schemas.microsoft.com/office/powerpoint/2010/main" val="175906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9698" y="0"/>
            <a:ext cx="7920000" cy="388712"/>
          </a:xfrm>
        </p:spPr>
        <p:txBody>
          <a:bodyPr/>
          <a:lstStyle/>
          <a:p>
            <a:r>
              <a:rPr kumimoji="1" lang="en-US" altLang="ja-JP" dirty="0" smtClean="0"/>
              <a:t>Quench Protection Heater Design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err="1" smtClean="0"/>
              <a:t>T</a:t>
            </a:r>
            <a:r>
              <a:rPr lang="fr-FR" dirty="0" smtClean="0"/>
              <a:t>. Nakamoto, Progress on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Superconducting</a:t>
            </a:r>
            <a:r>
              <a:rPr lang="fr-FR" dirty="0" smtClean="0"/>
              <a:t> </a:t>
            </a:r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(D1) R&amp;D for HL-LHC, 7th HL-LHC Collaboration Meeting, CIEMAT, Madrid, Nov. 14, 2017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55" y="356837"/>
            <a:ext cx="4320000" cy="306093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9269" y="356837"/>
            <a:ext cx="4320000" cy="299378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86253"/>
            <a:ext cx="6480562" cy="2229676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/>
          </p:cNvPicPr>
          <p:nvPr/>
        </p:nvPicPr>
        <p:blipFill rotWithShape="1">
          <a:blip r:embed="rId5"/>
          <a:srcRect t="54005"/>
          <a:stretch/>
        </p:blipFill>
        <p:spPr>
          <a:xfrm rot="5400000">
            <a:off x="6730773" y="3296216"/>
            <a:ext cx="2107598" cy="2406623"/>
          </a:xfrm>
          <a:prstGeom prst="rect">
            <a:avLst/>
          </a:prstGeom>
        </p:spPr>
      </p:pic>
      <p:sp>
        <p:nvSpPr>
          <p:cNvPr id="1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90546" y="5880412"/>
            <a:ext cx="7139415" cy="654204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000" dirty="0" smtClean="0">
                <a:solidFill>
                  <a:schemeClr val="tx1"/>
                </a:solidFill>
              </a:rPr>
              <a:t>Under discussion w/ CERN experts</a:t>
            </a:r>
          </a:p>
          <a:p>
            <a:r>
              <a:rPr kumimoji="1" lang="en-US" altLang="ja-JP" sz="2000" dirty="0" smtClean="0">
                <a:solidFill>
                  <a:schemeClr val="tx1"/>
                </a:solidFill>
              </a:rPr>
              <a:t>Most likely candidate: </a:t>
            </a:r>
            <a:r>
              <a:rPr kumimoji="1" lang="en-US" altLang="ja-JP" sz="2000" dirty="0" smtClean="0">
                <a:solidFill>
                  <a:srgbClr val="00B050"/>
                </a:solidFill>
              </a:rPr>
              <a:t>A &amp; B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, all 2 strips in quad. will be fired.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267630" y="334537"/>
            <a:ext cx="4382430" cy="315579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6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IR Upgrade for HL-LHC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993" y="2685960"/>
            <a:ext cx="6928215" cy="2063661"/>
          </a:xfrm>
          <a:prstGeom prst="rect">
            <a:avLst/>
          </a:prstGeom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993" y="638734"/>
            <a:ext cx="6943176" cy="195373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236993" y="606554"/>
            <a:ext cx="4349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LHC (2008-2023):  </a:t>
            </a:r>
            <a:r>
              <a:rPr lang="en-US" altLang="ja-JP" sz="1600" dirty="0" smtClean="0"/>
              <a:t>300 </a:t>
            </a:r>
            <a:r>
              <a:rPr lang="en-US" altLang="ja-JP" sz="1600" dirty="0"/>
              <a:t>fb</a:t>
            </a:r>
            <a:r>
              <a:rPr lang="en-US" altLang="ja-JP" sz="1600" baseline="30000" dirty="0"/>
              <a:t>-1</a:t>
            </a:r>
            <a:r>
              <a:rPr lang="en-US" altLang="ja-JP" sz="1600" dirty="0"/>
              <a:t>, 1x10</a:t>
            </a:r>
            <a:r>
              <a:rPr lang="en-US" altLang="ja-JP" sz="1600" baseline="30000" dirty="0"/>
              <a:t>34</a:t>
            </a:r>
            <a:r>
              <a:rPr lang="en-US" altLang="ja-JP" sz="1600" dirty="0"/>
              <a:t> cm</a:t>
            </a:r>
            <a:r>
              <a:rPr lang="en-US" altLang="ja-JP" sz="1600" baseline="30000" dirty="0"/>
              <a:t>-2</a:t>
            </a:r>
            <a:r>
              <a:rPr lang="en-US" altLang="ja-JP" sz="1600" dirty="0"/>
              <a:t> sec</a:t>
            </a:r>
            <a:r>
              <a:rPr lang="en-US" altLang="ja-JP" sz="1600" baseline="30000" dirty="0"/>
              <a:t>-1</a:t>
            </a:r>
            <a:r>
              <a:rPr kumimoji="1" lang="en-US" altLang="ja-JP" sz="1600" dirty="0" smtClean="0"/>
              <a:t> </a:t>
            </a:r>
            <a:endParaRPr kumimoji="1" lang="ja-JP" altLang="en-US" sz="1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36993" y="2666904"/>
            <a:ext cx="2648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HL-LHC (2026-2037):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3000 fb</a:t>
            </a:r>
            <a:r>
              <a:rPr lang="en-US" altLang="ja-JP" sz="1600" baseline="30000" dirty="0">
                <a:solidFill>
                  <a:srgbClr val="FF0000"/>
                </a:solidFill>
              </a:rPr>
              <a:t>-1</a:t>
            </a:r>
            <a:r>
              <a:rPr lang="en-US" altLang="ja-JP" sz="1600" dirty="0">
                <a:solidFill>
                  <a:srgbClr val="FF0000"/>
                </a:solidFill>
              </a:rPr>
              <a:t>, 5x10</a:t>
            </a:r>
            <a:r>
              <a:rPr lang="en-US" altLang="ja-JP" sz="1600" baseline="30000" dirty="0">
                <a:solidFill>
                  <a:srgbClr val="FF0000"/>
                </a:solidFill>
              </a:rPr>
              <a:t>34</a:t>
            </a:r>
            <a:r>
              <a:rPr lang="en-US" altLang="ja-JP" sz="1600" dirty="0">
                <a:solidFill>
                  <a:srgbClr val="FF0000"/>
                </a:solidFill>
              </a:rPr>
              <a:t> cm</a:t>
            </a:r>
            <a:r>
              <a:rPr lang="en-US" altLang="ja-JP" sz="1600" baseline="30000" dirty="0">
                <a:solidFill>
                  <a:srgbClr val="FF0000"/>
                </a:solidFill>
              </a:rPr>
              <a:t>-2</a:t>
            </a:r>
            <a:r>
              <a:rPr lang="en-US" altLang="ja-JP" sz="1600" dirty="0">
                <a:solidFill>
                  <a:srgbClr val="FF0000"/>
                </a:solidFill>
              </a:rPr>
              <a:t> sec</a:t>
            </a:r>
            <a:r>
              <a:rPr lang="en-US" altLang="ja-JP" sz="1600" baseline="30000" dirty="0">
                <a:solidFill>
                  <a:srgbClr val="FF0000"/>
                </a:solidFill>
              </a:rPr>
              <a:t>-1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pic>
        <p:nvPicPr>
          <p:cNvPr id="11" name="Picture 46" descr="Japan icon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1061" y="2880724"/>
            <a:ext cx="449105" cy="44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直線矢印コネクタ 15"/>
          <p:cNvCxnSpPr/>
          <p:nvPr/>
        </p:nvCxnSpPr>
        <p:spPr>
          <a:xfrm flipH="1">
            <a:off x="626501" y="1505292"/>
            <a:ext cx="235528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834319" y="132412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IP</a:t>
            </a:r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3606475" y="3203492"/>
            <a:ext cx="553105" cy="1048139"/>
          </a:xfrm>
          <a:prstGeom prst="ellipse">
            <a:avLst/>
          </a:prstGeom>
          <a:ln w="28575">
            <a:solidFill>
              <a:srgbClr val="FF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896226" y="2882392"/>
            <a:ext cx="928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smtClean="0">
                <a:solidFill>
                  <a:schemeClr val="bg2"/>
                </a:solidFill>
              </a:rPr>
              <a:t>Crab cavities</a:t>
            </a:r>
            <a:endParaRPr kumimoji="1" lang="ja-JP" altLang="en-US" sz="1400" dirty="0">
              <a:solidFill>
                <a:schemeClr val="bg2"/>
              </a:solidFill>
            </a:endParaRPr>
          </a:p>
        </p:txBody>
      </p:sp>
      <p:sp>
        <p:nvSpPr>
          <p:cNvPr id="2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9655" y="5082788"/>
            <a:ext cx="7467145" cy="16335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2000" b="1" dirty="0" smtClean="0">
                <a:solidFill>
                  <a:schemeClr val="bg2"/>
                </a:solidFill>
              </a:rPr>
              <a:t>For new beam separation dipole (D1)</a:t>
            </a:r>
          </a:p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Large </a:t>
            </a:r>
            <a:r>
              <a:rPr kumimoji="1" lang="en-US" altLang="ja-JP" sz="2000" dirty="0">
                <a:solidFill>
                  <a:srgbClr val="FF0000"/>
                </a:solidFill>
              </a:rPr>
              <a:t>aperture </a:t>
            </a:r>
            <a:r>
              <a:rPr kumimoji="1" lang="en-US" altLang="ja-JP" sz="2000" dirty="0"/>
              <a:t>to obtain smaller</a:t>
            </a:r>
            <a:r>
              <a:rPr kumimoji="1" lang="en-US" altLang="ja-JP" sz="2000" i="1" dirty="0"/>
              <a:t> </a:t>
            </a:r>
            <a:r>
              <a:rPr kumimoji="1" lang="en-US" altLang="ja-JP" sz="2000" i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kumimoji="1" lang="en-US" altLang="ja-JP" sz="2000" i="1" dirty="0" smtClean="0"/>
              <a:t>* </a:t>
            </a:r>
            <a:r>
              <a:rPr kumimoji="1" lang="en-US" altLang="ja-JP" sz="2000" dirty="0" smtClean="0"/>
              <a:t>: </a:t>
            </a:r>
            <a:r>
              <a:rPr kumimoji="1" lang="en-US" altLang="ja-JP" sz="2000" dirty="0">
                <a:latin typeface="Symbol" charset="2"/>
                <a:ea typeface="Symbol" charset="2"/>
                <a:cs typeface="Symbol" charset="2"/>
              </a:rPr>
              <a:t>f</a:t>
            </a:r>
            <a:r>
              <a:rPr kumimoji="1" lang="en-US" altLang="ja-JP" sz="2000" dirty="0"/>
              <a:t>70 mm </a:t>
            </a:r>
            <a:r>
              <a:rPr kumimoji="1" lang="en-US" altLang="ja-JP" sz="2000" dirty="0">
                <a:sym typeface="Wingdings"/>
              </a:rPr>
              <a:t> </a:t>
            </a:r>
            <a:r>
              <a:rPr kumimoji="1" lang="en-US" altLang="ja-JP" sz="2000" dirty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f</a:t>
            </a:r>
            <a:r>
              <a:rPr kumimoji="1" lang="en-US" altLang="ja-JP" sz="2000" dirty="0">
                <a:solidFill>
                  <a:srgbClr val="0432FF"/>
                </a:solidFill>
                <a:sym typeface="Wingdings"/>
              </a:rPr>
              <a:t>150 mm</a:t>
            </a:r>
          </a:p>
          <a:p>
            <a:r>
              <a:rPr kumimoji="1" lang="en-US" altLang="ja-JP" sz="2000" dirty="0">
                <a:solidFill>
                  <a:srgbClr val="FF0000"/>
                </a:solidFill>
                <a:sym typeface="Wingdings"/>
              </a:rPr>
              <a:t>Stronger kick </a:t>
            </a:r>
            <a:r>
              <a:rPr kumimoji="1" lang="en-US" altLang="ja-JP" sz="2000" dirty="0" smtClean="0">
                <a:sym typeface="Wingdings"/>
              </a:rPr>
              <a:t>for </a:t>
            </a:r>
            <a:r>
              <a:rPr kumimoji="1" lang="en-US" altLang="ja-JP" sz="2000" dirty="0">
                <a:sym typeface="Wingdings"/>
              </a:rPr>
              <a:t>shorter distance between D1 and </a:t>
            </a:r>
            <a:r>
              <a:rPr kumimoji="1" lang="en-US" altLang="ja-JP" sz="2000" dirty="0" smtClean="0">
                <a:sym typeface="Wingdings"/>
              </a:rPr>
              <a:t>D2:</a:t>
            </a:r>
            <a:endParaRPr kumimoji="1" lang="en-US" altLang="ja-JP" sz="2000" dirty="0">
              <a:sym typeface="Wingdings"/>
            </a:endParaRPr>
          </a:p>
          <a:p>
            <a:pPr marL="0" indent="0">
              <a:buNone/>
            </a:pPr>
            <a:r>
              <a:rPr kumimoji="1" lang="en-US" altLang="ja-JP" sz="2000" dirty="0">
                <a:sym typeface="Wingdings"/>
              </a:rPr>
              <a:t>      </a:t>
            </a:r>
            <a:r>
              <a:rPr kumimoji="1" lang="en-US" altLang="ja-JP" sz="2000" dirty="0">
                <a:solidFill>
                  <a:srgbClr val="0432FF"/>
                </a:solidFill>
                <a:sym typeface="Wingdings"/>
              </a:rPr>
              <a:t>Field </a:t>
            </a:r>
            <a:r>
              <a:rPr kumimoji="1" lang="en-US" altLang="ja-JP" sz="2000" dirty="0" smtClean="0">
                <a:solidFill>
                  <a:srgbClr val="0432FF"/>
                </a:solidFill>
                <a:sym typeface="Wingdings"/>
              </a:rPr>
              <a:t>integral</a:t>
            </a:r>
            <a:r>
              <a:rPr kumimoji="1" lang="en-US" altLang="ja-JP" sz="2000" dirty="0" smtClean="0">
                <a:sym typeface="Wingdings"/>
              </a:rPr>
              <a:t> </a:t>
            </a:r>
            <a:r>
              <a:rPr kumimoji="1" lang="en-US" altLang="ja-JP" sz="2000" dirty="0">
                <a:sym typeface="Wingdings"/>
              </a:rPr>
              <a:t>26 Tm  </a:t>
            </a:r>
            <a:r>
              <a:rPr kumimoji="1" lang="en-US" altLang="ja-JP" sz="2000" dirty="0">
                <a:solidFill>
                  <a:srgbClr val="0432FF"/>
                </a:solidFill>
                <a:sym typeface="Wingdings"/>
              </a:rPr>
              <a:t>35 </a:t>
            </a:r>
            <a:r>
              <a:rPr kumimoji="1" lang="en-US" altLang="ja-JP" sz="2000" dirty="0" smtClean="0">
                <a:solidFill>
                  <a:srgbClr val="0432FF"/>
                </a:solidFill>
                <a:sym typeface="Wingdings"/>
              </a:rPr>
              <a:t>Tm by SC magnet</a:t>
            </a:r>
            <a:endParaRPr kumimoji="1" lang="en-US" altLang="ja-JP" sz="2000" dirty="0">
              <a:solidFill>
                <a:srgbClr val="0432FF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75672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461268"/>
          </a:xfrm>
        </p:spPr>
        <p:txBody>
          <a:bodyPr/>
          <a:lstStyle/>
          <a:p>
            <a:r>
              <a:rPr kumimoji="1" lang="en-US" altLang="ja-JP" dirty="0" smtClean="0"/>
              <a:t>Schedule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noProof="0" smtClean="0"/>
              <a:t>T. Nakamoto, Progress on Beam Separation Superconducting Dipole Magnet (D1) R&amp;D for HL-LHC, 7th HL-LHC Collaboration Meeting, CIEMAT, Madrid, Nov. 14, 2017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4" t="9178" r="18183" b="26343"/>
          <a:stretch/>
        </p:blipFill>
        <p:spPr>
          <a:xfrm>
            <a:off x="-116046" y="871244"/>
            <a:ext cx="9260046" cy="546265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047226" y="539219"/>
            <a:ext cx="69762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2017</a:t>
            </a:r>
          </a:p>
          <a:p>
            <a:pPr algn="ctr"/>
            <a:r>
              <a:rPr kumimoji="1" lang="en-US" altLang="ja-JP" dirty="0" smtClean="0"/>
              <a:t>4/4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177453" y="539219"/>
            <a:ext cx="69762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2018</a:t>
            </a:r>
          </a:p>
          <a:p>
            <a:pPr algn="ctr"/>
            <a:r>
              <a:rPr kumimoji="1" lang="en-US" altLang="ja-JP" dirty="0"/>
              <a:t>1</a:t>
            </a:r>
            <a:r>
              <a:rPr kumimoji="1" lang="en-US" altLang="ja-JP" dirty="0" smtClean="0"/>
              <a:t>/4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55249" y="539219"/>
            <a:ext cx="69762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2018</a:t>
            </a:r>
          </a:p>
          <a:p>
            <a:pPr algn="ctr"/>
            <a:r>
              <a:rPr kumimoji="1" lang="en-US" altLang="ja-JP" dirty="0" smtClean="0"/>
              <a:t>2/4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76212" y="539219"/>
            <a:ext cx="69762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2018</a:t>
            </a:r>
          </a:p>
          <a:p>
            <a:pPr algn="ctr"/>
            <a:r>
              <a:rPr kumimoji="1" lang="en-US" altLang="ja-JP" dirty="0" smtClean="0"/>
              <a:t>3/4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838577" y="539219"/>
            <a:ext cx="69762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2018</a:t>
            </a:r>
          </a:p>
          <a:p>
            <a:pPr algn="ctr"/>
            <a:r>
              <a:rPr kumimoji="1" lang="en-US" altLang="ja-JP" dirty="0"/>
              <a:t>4</a:t>
            </a:r>
            <a:r>
              <a:rPr kumimoji="1" lang="en-US" altLang="ja-JP" dirty="0" smtClean="0"/>
              <a:t>/4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99642" y="6198417"/>
            <a:ext cx="570710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Possible in-kind </a:t>
            </a:r>
            <a:r>
              <a:rPr kumimoji="1" lang="en-US" altLang="ja-JP" b="1" dirty="0"/>
              <a:t>contribution </a:t>
            </a:r>
            <a:r>
              <a:rPr kumimoji="1" lang="en-US" altLang="ja-JP" b="1" dirty="0" smtClean="0"/>
              <a:t>scenarios for </a:t>
            </a:r>
            <a:r>
              <a:rPr kumimoji="1" lang="en-US" altLang="ja-JP" b="1" dirty="0"/>
              <a:t>D1 magnets (MBXFs)  </a:t>
            </a:r>
            <a:r>
              <a:rPr kumimoji="1" lang="en-US" altLang="ja-JP" b="1" dirty="0" smtClean="0"/>
              <a:t>are in consideration.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3277" y="1145179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mtClean="0">
                <a:solidFill>
                  <a:schemeClr val="bg2"/>
                </a:solidFill>
              </a:rPr>
              <a:t>2</a:t>
            </a:r>
            <a:r>
              <a:rPr kumimoji="1" lang="en-US" altLang="ja-JP" b="1" baseline="30000" smtClean="0">
                <a:solidFill>
                  <a:schemeClr val="bg2"/>
                </a:solidFill>
              </a:rPr>
              <a:t>nd</a:t>
            </a:r>
            <a:r>
              <a:rPr kumimoji="1" lang="en-US" altLang="ja-JP" b="1" smtClean="0">
                <a:solidFill>
                  <a:schemeClr val="bg2"/>
                </a:solidFill>
              </a:rPr>
              <a:t> model</a:t>
            </a:r>
            <a:endParaRPr kumimoji="1" lang="ja-JP" altLang="en-US" b="1" dirty="0">
              <a:solidFill>
                <a:schemeClr val="bg2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36408" y="3921509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mtClean="0">
                <a:solidFill>
                  <a:schemeClr val="bg2"/>
                </a:solidFill>
              </a:rPr>
              <a:t>3</a:t>
            </a:r>
            <a:r>
              <a:rPr kumimoji="1" lang="en-US" altLang="ja-JP" b="1" baseline="30000" smtClean="0">
                <a:solidFill>
                  <a:schemeClr val="bg2"/>
                </a:solidFill>
              </a:rPr>
              <a:t>rd</a:t>
            </a:r>
            <a:r>
              <a:rPr kumimoji="1" lang="en-US" altLang="ja-JP" b="1" smtClean="0">
                <a:solidFill>
                  <a:schemeClr val="bg2"/>
                </a:solidFill>
              </a:rPr>
              <a:t> model</a:t>
            </a:r>
            <a:endParaRPr kumimoji="1" lang="ja-JP" altLang="en-US" b="1" dirty="0">
              <a:solidFill>
                <a:schemeClr val="bg2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31026" y="1934817"/>
            <a:ext cx="3065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432FF"/>
                </a:solidFill>
              </a:rPr>
              <a:t>Coil winding starts in Nov.</a:t>
            </a:r>
            <a:endParaRPr kumimoji="1" lang="ja-JP" altLang="en-US" b="1" dirty="0">
              <a:solidFill>
                <a:srgbClr val="0432FF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88156" y="3624469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mtClean="0">
                <a:solidFill>
                  <a:srgbClr val="0432FF"/>
                </a:solidFill>
              </a:rPr>
              <a:t>Cold test in May 2018</a:t>
            </a:r>
            <a:endParaRPr kumimoji="1" lang="ja-JP" altLang="en-US" b="1" dirty="0">
              <a:solidFill>
                <a:srgbClr val="0432FF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883968" y="5738191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432FF"/>
                </a:solidFill>
              </a:rPr>
              <a:t>Cold test </a:t>
            </a:r>
            <a:r>
              <a:rPr kumimoji="1" lang="en-US" altLang="ja-JP" b="1" smtClean="0">
                <a:solidFill>
                  <a:srgbClr val="0432FF"/>
                </a:solidFill>
              </a:rPr>
              <a:t>in Dec </a:t>
            </a:r>
            <a:r>
              <a:rPr kumimoji="1" lang="en-US" altLang="ja-JP" b="1" dirty="0" smtClean="0">
                <a:solidFill>
                  <a:srgbClr val="0432FF"/>
                </a:solidFill>
              </a:rPr>
              <a:t>2018</a:t>
            </a:r>
            <a:endParaRPr kumimoji="1" lang="ja-JP" altLang="en-US" b="1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19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77463" y="1152293"/>
            <a:ext cx="8643513" cy="5783766"/>
          </a:xfrm>
        </p:spPr>
        <p:txBody>
          <a:bodyPr>
            <a:noAutofit/>
          </a:bodyPr>
          <a:lstStyle/>
          <a:p>
            <a:pPr algn="just"/>
            <a:r>
              <a:rPr lang="en-GB" altLang="ja-JP" sz="1800" b="1" dirty="0" smtClean="0">
                <a:solidFill>
                  <a:schemeClr val="tx1"/>
                </a:solidFill>
              </a:rPr>
              <a:t>Development of beam </a:t>
            </a:r>
            <a:r>
              <a:rPr lang="en-GB" altLang="ja-JP" sz="1800" b="1" dirty="0">
                <a:solidFill>
                  <a:schemeClr val="tx1"/>
                </a:solidFill>
              </a:rPr>
              <a:t>separation dipole (D1) </a:t>
            </a:r>
            <a:r>
              <a:rPr lang="en-GB" altLang="ja-JP" sz="1800" b="1" dirty="0" smtClean="0">
                <a:solidFill>
                  <a:schemeClr val="tx1"/>
                </a:solidFill>
              </a:rPr>
              <a:t>for HL-LHC has been carried out by KEK.</a:t>
            </a:r>
          </a:p>
          <a:p>
            <a:pPr lvl="1" algn="just">
              <a:buFont typeface="Wingdings" charset="2"/>
              <a:buChar char="ü"/>
            </a:pPr>
            <a:r>
              <a:rPr kumimoji="1" lang="en-GB" altLang="ja-JP" sz="1800" b="1" dirty="0" smtClean="0">
                <a:solidFill>
                  <a:schemeClr val="tx1"/>
                </a:solidFill>
              </a:rPr>
              <a:t>With a scope of Japanese in-kind contribution to the project.</a:t>
            </a:r>
          </a:p>
          <a:p>
            <a:pPr lvl="1" algn="just">
              <a:buFont typeface="Wingdings" charset="2"/>
              <a:buChar char="ü"/>
            </a:pPr>
            <a:endParaRPr kumimoji="1" lang="en-US" altLang="ja-JP" sz="1800" b="1" dirty="0" smtClean="0">
              <a:solidFill>
                <a:schemeClr val="tx1"/>
              </a:solidFill>
            </a:endParaRPr>
          </a:p>
          <a:p>
            <a:pPr algn="just"/>
            <a:r>
              <a:rPr kumimoji="1" lang="en-US" altLang="ja-JP" sz="1800" b="1" dirty="0" smtClean="0">
                <a:solidFill>
                  <a:schemeClr val="tx1"/>
                </a:solidFill>
              </a:rPr>
              <a:t>Modified 1</a:t>
            </a:r>
            <a:r>
              <a:rPr kumimoji="1" lang="en-US" altLang="ja-JP" sz="1800" b="1" baseline="30000" dirty="0" smtClean="0">
                <a:solidFill>
                  <a:schemeClr val="tx1"/>
                </a:solidFill>
              </a:rPr>
              <a:t>st</a:t>
            </a:r>
            <a:r>
              <a:rPr kumimoji="1" lang="en-US" altLang="ja-JP" sz="1800" b="1" dirty="0" smtClean="0">
                <a:solidFill>
                  <a:schemeClr val="tx1"/>
                </a:solidFill>
              </a:rPr>
              <a:t> model magnet (MBXFS1b) with higher </a:t>
            </a:r>
            <a:r>
              <a:rPr kumimoji="1" lang="en-US" altLang="ja-JP" sz="1800" b="1" dirty="0">
                <a:solidFill>
                  <a:schemeClr val="tx1"/>
                </a:solidFill>
              </a:rPr>
              <a:t>pre-stress </a:t>
            </a:r>
            <a:r>
              <a:rPr kumimoji="1" lang="en-US" altLang="ja-JP" sz="1800" b="1" dirty="0" smtClean="0">
                <a:solidFill>
                  <a:schemeClr val="tx1"/>
                </a:solidFill>
              </a:rPr>
              <a:t>showed improved 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training quench performance.</a:t>
            </a:r>
          </a:p>
          <a:p>
            <a:pPr lvl="1" algn="just">
              <a:buFont typeface="Wingdings" charset="2"/>
              <a:buChar char="ü"/>
            </a:pPr>
            <a:r>
              <a:rPr lang="en-US" altLang="ja-JP" sz="1800" b="1" dirty="0" smtClean="0">
                <a:solidFill>
                  <a:schemeClr val="tx1"/>
                </a:solidFill>
              </a:rPr>
              <a:t>Nominal </a:t>
            </a:r>
            <a:r>
              <a:rPr lang="en-US" altLang="ja-JP" sz="1800" b="1" dirty="0">
                <a:solidFill>
                  <a:schemeClr val="tx1"/>
                </a:solidFill>
              </a:rPr>
              <a:t>current was reached at the third quench and ultimate current was also achieved after five quenches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.</a:t>
            </a:r>
            <a:endParaRPr kumimoji="1" lang="en-US" altLang="ja-JP" sz="1800" b="1" dirty="0" smtClean="0">
              <a:solidFill>
                <a:schemeClr val="tx1"/>
              </a:solidFill>
            </a:endParaRPr>
          </a:p>
          <a:p>
            <a:pPr algn="just"/>
            <a:endParaRPr lang="en-US" altLang="ja-JP" sz="1800" b="1" dirty="0" smtClean="0">
              <a:solidFill>
                <a:schemeClr val="tx1"/>
              </a:solidFill>
            </a:endParaRPr>
          </a:p>
          <a:p>
            <a:pPr algn="just"/>
            <a:r>
              <a:rPr lang="en-US" altLang="ja-JP" sz="1800" b="1" dirty="0" smtClean="0">
                <a:solidFill>
                  <a:schemeClr val="tx1"/>
                </a:solidFill>
              </a:rPr>
              <a:t>Development </a:t>
            </a:r>
            <a:r>
              <a:rPr lang="en-US" altLang="ja-JP" sz="1800" b="1" dirty="0">
                <a:solidFill>
                  <a:schemeClr val="tx1"/>
                </a:solidFill>
              </a:rPr>
              <a:t>of the 2</a:t>
            </a:r>
            <a:r>
              <a:rPr lang="en-US" altLang="ja-JP" sz="1800" b="1" baseline="30000" dirty="0">
                <a:solidFill>
                  <a:schemeClr val="tx1"/>
                </a:solidFill>
              </a:rPr>
              <a:t>nd</a:t>
            </a:r>
            <a:r>
              <a:rPr lang="en-US" altLang="ja-JP" sz="1800" b="1" dirty="0">
                <a:solidFill>
                  <a:schemeClr val="tx1"/>
                </a:solidFill>
              </a:rPr>
              <a:t> model magnet (MBXFS2) has been carried out.</a:t>
            </a:r>
          </a:p>
          <a:p>
            <a:pPr lvl="1" algn="just">
              <a:buFont typeface="Wingdings" charset="2"/>
              <a:buChar char="ü"/>
            </a:pPr>
            <a:r>
              <a:rPr lang="en-US" altLang="ja-JP" sz="1800" b="1" dirty="0">
                <a:solidFill>
                  <a:schemeClr val="tx1"/>
                </a:solidFill>
              </a:rPr>
              <a:t>Several design updates (enhanced coil pre-stress, 4 HX holes, improved coil end shape &amp; wet-winding, new QPH, etc.) 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have been </a:t>
            </a:r>
            <a:r>
              <a:rPr lang="en-US" altLang="ja-JP" sz="1800" b="1" dirty="0">
                <a:solidFill>
                  <a:schemeClr val="tx1"/>
                </a:solidFill>
              </a:rPr>
              <a:t>implemented.</a:t>
            </a:r>
          </a:p>
          <a:p>
            <a:pPr lvl="1" algn="just">
              <a:buFont typeface="Wingdings" charset="2"/>
              <a:buChar char="ü"/>
            </a:pPr>
            <a:r>
              <a:rPr lang="en-US" altLang="ja-JP" sz="1800" b="1" dirty="0">
                <a:solidFill>
                  <a:schemeClr val="tx1"/>
                </a:solidFill>
              </a:rPr>
              <a:t>Coil winding will start in November, 2017 and cold test 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will be performed </a:t>
            </a:r>
            <a:r>
              <a:rPr lang="en-US" altLang="ja-JP" sz="1800" b="1" dirty="0">
                <a:solidFill>
                  <a:schemeClr val="tx1"/>
                </a:solidFill>
              </a:rPr>
              <a:t>in May 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2018.</a:t>
            </a:r>
          </a:p>
          <a:p>
            <a:pPr lvl="1" algn="just">
              <a:buFont typeface="Wingdings" charset="2"/>
              <a:buChar char="ü"/>
            </a:pPr>
            <a:r>
              <a:rPr lang="en-US" altLang="ja-JP" sz="1800" b="1" dirty="0" smtClean="0">
                <a:solidFill>
                  <a:schemeClr val="tx1"/>
                </a:solidFill>
              </a:rPr>
              <a:t>Continuously followed by the 3rd </a:t>
            </a:r>
            <a:r>
              <a:rPr lang="en-US" altLang="ja-JP" sz="1800" b="1" dirty="0">
                <a:solidFill>
                  <a:schemeClr val="tx1"/>
                </a:solidFill>
              </a:rPr>
              <a:t>model magnet (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MBXFS3) in 2018.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noProof="0" smtClean="0"/>
              <a:t>T. Nakamoto, Progress on Beam Separation Superconducting Dipole Magnet (D1) R&amp;D for HL-LHC, 7th HL-LHC Collaboration Meeting, CIEMAT, Madrid, Nov. 14, 2017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2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Scope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59918" y="973688"/>
            <a:ext cx="9162501" cy="4969911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Beam separation dipole (D1) by KEK</a:t>
            </a:r>
          </a:p>
          <a:p>
            <a:pPr lvl="1"/>
            <a:r>
              <a:rPr lang="en-GB" altLang="ja-JP" sz="2000" b="1" dirty="0" smtClean="0">
                <a:solidFill>
                  <a:schemeClr val="tx1"/>
                </a:solidFill>
              </a:rPr>
              <a:t>Participation to the </a:t>
            </a:r>
            <a:r>
              <a:rPr lang="en-GB" altLang="ja-JP" sz="2000" b="1" dirty="0">
                <a:solidFill>
                  <a:schemeClr val="tx1"/>
                </a:solidFill>
              </a:rPr>
              <a:t>design study of the </a:t>
            </a:r>
            <a:r>
              <a:rPr lang="en-GB" altLang="ja-JP" sz="2000" b="1" dirty="0" smtClean="0">
                <a:solidFill>
                  <a:schemeClr val="tx1"/>
                </a:solidFill>
              </a:rPr>
              <a:t>HL-LHC upgrade since 2011</a:t>
            </a:r>
          </a:p>
          <a:p>
            <a:pPr lvl="2"/>
            <a:r>
              <a:rPr lang="en-GB" altLang="ja-JP" b="1" dirty="0">
                <a:solidFill>
                  <a:schemeClr val="tx1"/>
                </a:solidFill>
              </a:rPr>
              <a:t>u</a:t>
            </a:r>
            <a:r>
              <a:rPr lang="en-GB" altLang="ja-JP" b="1" dirty="0" smtClean="0">
                <a:solidFill>
                  <a:schemeClr val="tx1"/>
                </a:solidFill>
              </a:rPr>
              <a:t>nder the framework </a:t>
            </a:r>
            <a:r>
              <a:rPr lang="en-GB" altLang="ja-JP" b="1" dirty="0">
                <a:solidFill>
                  <a:schemeClr val="tx1"/>
                </a:solidFill>
              </a:rPr>
              <a:t>of the CERN-KEK </a:t>
            </a:r>
            <a:r>
              <a:rPr lang="en-GB" altLang="ja-JP" b="1" dirty="0" smtClean="0">
                <a:solidFill>
                  <a:schemeClr val="tx1"/>
                </a:solidFill>
              </a:rPr>
              <a:t>collaboration</a:t>
            </a:r>
          </a:p>
          <a:p>
            <a:pPr lvl="2"/>
            <a:r>
              <a:rPr lang="en-GB" altLang="ja-JP" b="1" dirty="0" smtClean="0">
                <a:solidFill>
                  <a:schemeClr val="tx1"/>
                </a:solidFill>
              </a:rPr>
              <a:t>in </a:t>
            </a:r>
            <a:r>
              <a:rPr lang="en-GB" altLang="ja-JP" b="1" dirty="0">
                <a:solidFill>
                  <a:schemeClr val="tx1"/>
                </a:solidFill>
              </a:rPr>
              <a:t>the context of enhancing the Japanese contribution to the physics outcome from the ATLAS experiment.</a:t>
            </a:r>
            <a:r>
              <a:rPr lang="ja-JP" altLang="ja-JP" b="1" dirty="0">
                <a:solidFill>
                  <a:schemeClr val="tx1"/>
                </a:solidFill>
              </a:rPr>
              <a:t> </a:t>
            </a:r>
            <a:r>
              <a:rPr lang="ja-JP" altLang="ja-JP" b="1" dirty="0" smtClean="0">
                <a:solidFill>
                  <a:schemeClr val="tx1"/>
                </a:solidFill>
              </a:rPr>
              <a:t> </a:t>
            </a:r>
            <a:endParaRPr lang="en-GB" sz="2000" b="1" dirty="0" smtClean="0">
              <a:solidFill>
                <a:schemeClr val="tx1"/>
              </a:solidFill>
            </a:endParaRPr>
          </a:p>
          <a:p>
            <a:r>
              <a:rPr lang="en-GB" altLang="ja-JP" sz="2000" b="1" dirty="0">
                <a:solidFill>
                  <a:schemeClr val="tx1"/>
                </a:solidFill>
              </a:rPr>
              <a:t>150 mm single aperture, 35 Tm (5.6 T x 6.3 m), </a:t>
            </a:r>
            <a:r>
              <a:rPr lang="en-GB" altLang="ja-JP" sz="2000" b="1" dirty="0" err="1">
                <a:solidFill>
                  <a:schemeClr val="tx1"/>
                </a:solidFill>
              </a:rPr>
              <a:t>Nb-Ti</a:t>
            </a:r>
            <a:r>
              <a:rPr lang="en-GB" altLang="ja-JP" sz="2000" b="1" dirty="0">
                <a:solidFill>
                  <a:schemeClr val="tx1"/>
                </a:solidFill>
              </a:rPr>
              <a:t> technology.</a:t>
            </a:r>
          </a:p>
          <a:p>
            <a:pPr lvl="1"/>
            <a:r>
              <a:rPr lang="en-GB" altLang="ja-JP" sz="2000" b="1" dirty="0">
                <a:solidFill>
                  <a:schemeClr val="tx1"/>
                </a:solidFill>
              </a:rPr>
              <a:t>2 m long model </a:t>
            </a:r>
            <a:r>
              <a:rPr lang="en-GB" altLang="ja-JP" sz="2000" b="1" dirty="0" smtClean="0">
                <a:solidFill>
                  <a:schemeClr val="tx1"/>
                </a:solidFill>
              </a:rPr>
              <a:t>magnets (MBXFS): </a:t>
            </a:r>
            <a:r>
              <a:rPr lang="en-GB" altLang="ja-JP" sz="2000" b="1" dirty="0">
                <a:solidFill>
                  <a:schemeClr val="tx1"/>
                </a:solidFill>
              </a:rPr>
              <a:t>3 </a:t>
            </a:r>
          </a:p>
          <a:p>
            <a:pPr lvl="2"/>
            <a:r>
              <a:rPr lang="en-GB" altLang="ja-JP" b="1" dirty="0" smtClean="0">
                <a:solidFill>
                  <a:srgbClr val="FF0000"/>
                </a:solidFill>
              </a:rPr>
              <a:t>MBXFS1b tested in 2017 successfully demonstrated improved training performance. </a:t>
            </a:r>
            <a:endParaRPr lang="en-GB" altLang="ja-JP" b="1" dirty="0">
              <a:solidFill>
                <a:srgbClr val="FF0000"/>
              </a:solidFill>
            </a:endParaRPr>
          </a:p>
          <a:p>
            <a:r>
              <a:rPr lang="en-GB" sz="2000" b="1" dirty="0" smtClean="0">
                <a:solidFill>
                  <a:schemeClr val="tx1"/>
                </a:solidFill>
              </a:rPr>
              <a:t>In-kind contribution of MBXF magnets in consideration</a:t>
            </a:r>
          </a:p>
          <a:p>
            <a:pPr lvl="1"/>
            <a:r>
              <a:rPr lang="en-GB" sz="2000" b="1" dirty="0" smtClean="0">
                <a:solidFill>
                  <a:schemeClr val="tx1"/>
                </a:solidFill>
              </a:rPr>
              <a:t>Prototype: 1</a:t>
            </a:r>
          </a:p>
          <a:p>
            <a:pPr lvl="1"/>
            <a:r>
              <a:rPr lang="en-GB" sz="2000" b="1" dirty="0" smtClean="0">
                <a:solidFill>
                  <a:schemeClr val="tx1"/>
                </a:solidFill>
              </a:rPr>
              <a:t>A series production: 4 + 2 spares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2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97144" y="-83602"/>
            <a:ext cx="8846858" cy="720000"/>
          </a:xfrm>
        </p:spPr>
        <p:txBody>
          <a:bodyPr/>
          <a:lstStyle/>
          <a:p>
            <a:r>
              <a:rPr lang="en-GB" dirty="0" smtClean="0"/>
              <a:t>Design overview (w/ 2 HX holes) </a:t>
            </a:r>
            <a:r>
              <a:rPr lang="en-GB" dirty="0" smtClean="0">
                <a:solidFill>
                  <a:srgbClr val="FF0000"/>
                </a:solidFill>
              </a:rPr>
              <a:t>up to 1</a:t>
            </a:r>
            <a:r>
              <a:rPr lang="en-GB" baseline="30000" dirty="0" smtClean="0">
                <a:solidFill>
                  <a:srgbClr val="FF0000"/>
                </a:solidFill>
              </a:rPr>
              <a:t>st</a:t>
            </a:r>
            <a:r>
              <a:rPr lang="en-GB" dirty="0" smtClean="0">
                <a:solidFill>
                  <a:srgbClr val="FF0000"/>
                </a:solidFill>
              </a:rPr>
              <a:t> Model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20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38839"/>
              </p:ext>
            </p:extLst>
          </p:nvPr>
        </p:nvGraphicFramePr>
        <p:xfrm>
          <a:off x="373350" y="509849"/>
          <a:ext cx="5797469" cy="438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3438"/>
                <a:gridCol w="2248286"/>
                <a:gridCol w="1445745"/>
              </a:tblGrid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A series production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 m model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Coil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aperture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150  mm</a:t>
                      </a:r>
                      <a:endParaRPr lang="en-US" sz="1600" b="1" i="0" dirty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integral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35 T m</a:t>
                      </a:r>
                      <a:endParaRPr lang="en-US" sz="1600" b="1" i="0" dirty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9.8 T m</a:t>
                      </a:r>
                      <a:endParaRPr lang="en-US" altLang="ja-JP" sz="1600" b="0" i="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Nominal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field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5.57 T</a:t>
                      </a:r>
                      <a:endParaRPr lang="en-US" sz="1600" b="0" i="0" dirty="0">
                        <a:solidFill>
                          <a:srgbClr val="FF0000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Peak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field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6.44 T (SS), </a:t>
                      </a:r>
                      <a:r>
                        <a:rPr lang="en-US" altLang="ja-JP" sz="1600" b="0" i="0" baseline="0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6.56 T</a:t>
                      </a:r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(coil end)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Operating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current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12.0 kA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Operating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temperature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1.9 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quality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&lt;10</a:t>
                      </a:r>
                      <a:r>
                        <a:rPr lang="en-US" sz="1600" b="0" i="0" baseline="300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-4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w.r.t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B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 (</a:t>
                      </a:r>
                      <a:r>
                        <a:rPr lang="en-US" sz="1600" b="0" i="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</a:t>
                      </a:r>
                      <a:r>
                        <a:rPr lang="en-US" sz="1600" b="0" i="0" baseline="-2500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ref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=50 mm)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Load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line ratio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75.4%</a:t>
                      </a:r>
                      <a:r>
                        <a:rPr lang="ja-JP" alt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（</a:t>
                      </a:r>
                      <a:r>
                        <a:rPr lang="en-US" altLang="ja-JP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SS</a:t>
                      </a:r>
                      <a:r>
                        <a:rPr lang="ja-JP" alt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）</a:t>
                      </a:r>
                      <a:r>
                        <a:rPr lang="en-US" altLang="ja-JP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, </a:t>
                      </a:r>
                      <a:r>
                        <a:rPr lang="en-US" altLang="ja-JP" sz="1600" b="0" i="0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76.6%</a:t>
                      </a:r>
                      <a:r>
                        <a:rPr lang="en-US" altLang="ja-JP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(coil</a:t>
                      </a:r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end</a:t>
                      </a:r>
                      <a:r>
                        <a:rPr lang="ja-JP" alt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）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at 1.9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K</a:t>
                      </a:r>
                      <a:endParaRPr lang="en-US" sz="1600" b="0" i="0" baseline="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Differential inductance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4.0 </a:t>
                      </a:r>
                      <a:r>
                        <a:rPr lang="en-US" sz="1600" b="0" i="0" baseline="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mH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/m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Conductor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Nb-Ti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: LHC-MB outer cable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Stored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energy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340 kJ/m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Magnetic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length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6.33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1.73 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Coil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mech. length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6.57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2.00 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Magnet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mech. length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6.72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2.15 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365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Heat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load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135 W (Magnet total)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2 </a:t>
                      </a:r>
                      <a:r>
                        <a:rPr lang="en-US" sz="1600" b="1" i="0" baseline="0" dirty="0" err="1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mW</a:t>
                      </a: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/cm</a:t>
                      </a:r>
                      <a:r>
                        <a:rPr lang="en-US" sz="1600" b="1" i="0" baseline="3000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3 </a:t>
                      </a: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(Coil peak)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&gt; 25 </a:t>
                      </a:r>
                      <a:r>
                        <a:rPr lang="en-US" sz="1600" b="1" i="0" baseline="0" dirty="0" err="1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MGy</a:t>
                      </a:r>
                      <a:endParaRPr lang="en-US" sz="1600" b="1" i="0" baseline="0" dirty="0" smtClean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Radiation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dose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1" name="図形グループ 20"/>
          <p:cNvGrpSpPr/>
          <p:nvPr/>
        </p:nvGrpSpPr>
        <p:grpSpPr>
          <a:xfrm>
            <a:off x="7049529" y="3121480"/>
            <a:ext cx="1741326" cy="1865025"/>
            <a:chOff x="6181756" y="2623943"/>
            <a:chExt cx="2665252" cy="2854585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1756" y="2623943"/>
              <a:ext cx="2505044" cy="2854585"/>
            </a:xfrm>
            <a:prstGeom prst="rect">
              <a:avLst/>
            </a:prstGeom>
          </p:spPr>
        </p:pic>
        <p:sp>
          <p:nvSpPr>
            <p:cNvPr id="23" name="TextBox 6"/>
            <p:cNvSpPr txBox="1"/>
            <p:nvPr/>
          </p:nvSpPr>
          <p:spPr>
            <a:xfrm>
              <a:off x="8054247" y="4679012"/>
              <a:ext cx="792761" cy="484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19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24" name="TextBox 15"/>
            <p:cNvSpPr txBox="1"/>
            <p:nvPr/>
          </p:nvSpPr>
          <p:spPr>
            <a:xfrm>
              <a:off x="7651048" y="3664032"/>
              <a:ext cx="674844" cy="484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13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25" name="TextBox 16"/>
            <p:cNvSpPr txBox="1"/>
            <p:nvPr/>
          </p:nvSpPr>
          <p:spPr>
            <a:xfrm>
              <a:off x="7061666" y="3064599"/>
              <a:ext cx="4468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26" name="Rectangle 8"/>
            <p:cNvSpPr/>
            <p:nvPr/>
          </p:nvSpPr>
          <p:spPr>
            <a:xfrm>
              <a:off x="6377337" y="2733209"/>
              <a:ext cx="2987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5000"/>
                </a:lnSpc>
                <a:tabLst>
                  <a:tab pos="4572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321772" y="4045978"/>
              <a:ext cx="10310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4 blocks</a:t>
              </a:r>
              <a:endParaRPr kumimoji="1" lang="en-US" altLang="ja-JP" dirty="0">
                <a:latin typeface="Arial"/>
                <a:cs typeface="Arial"/>
              </a:endParaRPr>
            </a:p>
            <a:p>
              <a:r>
                <a:rPr kumimoji="1" lang="en-US" altLang="ja-JP" dirty="0" smtClean="0">
                  <a:latin typeface="Arial"/>
                  <a:cs typeface="Arial"/>
                </a:rPr>
                <a:t>44 turns</a:t>
              </a:r>
            </a:p>
          </p:txBody>
        </p:sp>
      </p:grpSp>
      <p:grpSp>
        <p:nvGrpSpPr>
          <p:cNvPr id="28" name="図形グループ 27"/>
          <p:cNvGrpSpPr/>
          <p:nvPr/>
        </p:nvGrpSpPr>
        <p:grpSpPr>
          <a:xfrm>
            <a:off x="6208847" y="518841"/>
            <a:ext cx="3029281" cy="2537729"/>
            <a:chOff x="6176121" y="3742027"/>
            <a:chExt cx="2903541" cy="2432393"/>
          </a:xfrm>
          <a:solidFill>
            <a:schemeClr val="bg1"/>
          </a:solidFill>
        </p:grpSpPr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6121" y="3742027"/>
              <a:ext cx="547288" cy="2432393"/>
            </a:xfrm>
            <a:prstGeom prst="rect">
              <a:avLst/>
            </a:prstGeom>
            <a:grpFill/>
          </p:spPr>
        </p:pic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3200" y="3755835"/>
              <a:ext cx="2526462" cy="2363342"/>
            </a:xfrm>
            <a:prstGeom prst="rect">
              <a:avLst/>
            </a:prstGeom>
            <a:grpFill/>
          </p:spPr>
        </p:pic>
      </p:grpSp>
      <p:sp>
        <p:nvSpPr>
          <p:cNvPr id="31" name="テキスト ボックス 30"/>
          <p:cNvSpPr txBox="1"/>
          <p:nvPr/>
        </p:nvSpPr>
        <p:spPr>
          <a:xfrm>
            <a:off x="0" y="4932764"/>
            <a:ext cx="9342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 smtClean="0">
                <a:solidFill>
                  <a:srgbClr val="0432FF"/>
                </a:solidFill>
                <a:latin typeface="Arial"/>
                <a:cs typeface="Arial"/>
              </a:rPr>
              <a:t>Technical challenges</a:t>
            </a:r>
            <a:endParaRPr kumimoji="1" lang="en-US" altLang="ja-JP" b="1" u="sng" dirty="0">
              <a:solidFill>
                <a:srgbClr val="0432FF"/>
              </a:solidFill>
              <a:latin typeface="Arial"/>
              <a:cs typeface="Arial"/>
            </a:endParaRPr>
          </a:p>
          <a:p>
            <a:r>
              <a:rPr lang="ja-JP" altLang="en-US" b="1" dirty="0" smtClean="0">
                <a:solidFill>
                  <a:schemeClr val="accent6"/>
                </a:solidFill>
                <a:latin typeface="Arial"/>
                <a:cs typeface="Arial"/>
              </a:rPr>
              <a:t>・</a:t>
            </a:r>
            <a:r>
              <a:rPr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Large aperture</a:t>
            </a:r>
            <a:r>
              <a:rPr lang="ja-JP" altLang="en-US" b="1" dirty="0" smtClean="0">
                <a:latin typeface="Arial"/>
                <a:cs typeface="Arial"/>
              </a:rPr>
              <a:t>：</a:t>
            </a:r>
            <a:r>
              <a:rPr lang="en-US" altLang="ja-JP" b="1" dirty="0" smtClean="0">
                <a:latin typeface="Arial"/>
                <a:cs typeface="Arial"/>
              </a:rPr>
              <a:t> Management of coil size and pre-stress.</a:t>
            </a:r>
          </a:p>
          <a:p>
            <a:r>
              <a:rPr kumimoji="1" lang="ja-JP" altLang="en-US" b="1" dirty="0" smtClean="0">
                <a:solidFill>
                  <a:schemeClr val="accent6"/>
                </a:solidFill>
                <a:latin typeface="Arial"/>
                <a:cs typeface="Arial"/>
              </a:rPr>
              <a:t>・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Radiation resistance</a:t>
            </a:r>
            <a:r>
              <a:rPr lang="ja-JP" altLang="en-US" b="1" dirty="0" smtClean="0">
                <a:latin typeface="Arial"/>
                <a:cs typeface="Arial"/>
              </a:rPr>
              <a:t>：</a:t>
            </a:r>
            <a:r>
              <a:rPr kumimoji="1" lang="en-US" altLang="ja-JP" b="1" dirty="0" smtClean="0">
                <a:latin typeface="Arial"/>
                <a:cs typeface="Arial"/>
              </a:rPr>
              <a:t>Radiation resistant material for coil parts. Cooling capability.</a:t>
            </a:r>
          </a:p>
          <a:p>
            <a:r>
              <a:rPr lang="ja-JP" altLang="en-US" b="1" dirty="0" smtClean="0">
                <a:solidFill>
                  <a:schemeClr val="accent6"/>
                </a:solidFill>
                <a:latin typeface="Arial"/>
                <a:cs typeface="Arial"/>
              </a:rPr>
              <a:t>・</a:t>
            </a:r>
            <a:r>
              <a:rPr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Iron saturation</a:t>
            </a:r>
            <a:r>
              <a:rPr lang="ja-JP" altLang="en-US" b="1" dirty="0" smtClean="0">
                <a:latin typeface="Arial"/>
                <a:cs typeface="Arial"/>
              </a:rPr>
              <a:t>：</a:t>
            </a:r>
            <a:r>
              <a:rPr lang="en-US" altLang="ja-JP" b="1" dirty="0" smtClean="0">
                <a:latin typeface="Arial"/>
                <a:cs typeface="Arial"/>
              </a:rPr>
              <a:t>Good field quality from injection to nominal current</a:t>
            </a:r>
          </a:p>
        </p:txBody>
      </p:sp>
    </p:spTree>
    <p:extLst>
      <p:ext uri="{BB962C8B-B14F-4D97-AF65-F5344CB8AC3E}">
        <p14:creationId xmlns:p14="http://schemas.microsoft.com/office/powerpoint/2010/main" val="203699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979" y="-160787"/>
            <a:ext cx="7920000" cy="720000"/>
          </a:xfrm>
        </p:spPr>
        <p:txBody>
          <a:bodyPr/>
          <a:lstStyle/>
          <a:p>
            <a:r>
              <a:rPr lang="en-US" altLang="ja-JP" dirty="0" err="1" smtClean="0"/>
              <a:t>Cutview</a:t>
            </a:r>
            <a:r>
              <a:rPr lang="en-US" altLang="ja-JP" dirty="0" smtClean="0"/>
              <a:t> of MBXFS1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7th HL-LHC Collaboration Meeting, CIEMAT, Madrid, Nov. 14, 2017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15" name="図形グループ 14"/>
          <p:cNvGrpSpPr/>
          <p:nvPr/>
        </p:nvGrpSpPr>
        <p:grpSpPr>
          <a:xfrm>
            <a:off x="300503" y="328922"/>
            <a:ext cx="7777848" cy="4339449"/>
            <a:chOff x="-1090925" y="1014824"/>
            <a:chExt cx="10778281" cy="6013459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3306" y="1196668"/>
              <a:ext cx="4761539" cy="4829770"/>
            </a:xfrm>
            <a:prstGeom prst="rect">
              <a:avLst/>
            </a:prstGeom>
          </p:spPr>
        </p:pic>
        <p:cxnSp>
          <p:nvCxnSpPr>
            <p:cNvPr id="18" name="直線矢印コネクタ 17"/>
            <p:cNvCxnSpPr/>
            <p:nvPr/>
          </p:nvCxnSpPr>
          <p:spPr>
            <a:xfrm flipH="1">
              <a:off x="6155348" y="2027181"/>
              <a:ext cx="838200" cy="4445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6948461" y="1787803"/>
              <a:ext cx="2382103" cy="462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Shell (</a:t>
              </a:r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SUS304L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)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20" name="直線矢印コネクタ 19"/>
            <p:cNvCxnSpPr/>
            <p:nvPr/>
          </p:nvCxnSpPr>
          <p:spPr>
            <a:xfrm flipH="1" flipV="1">
              <a:off x="5529903" y="5012944"/>
              <a:ext cx="722562" cy="5314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/>
            <p:cNvSpPr txBox="1"/>
            <p:nvPr/>
          </p:nvSpPr>
          <p:spPr>
            <a:xfrm>
              <a:off x="6184803" y="5415271"/>
              <a:ext cx="3145761" cy="89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Iron yoke</a:t>
              </a:r>
            </a:p>
            <a:p>
              <a:r>
                <a:rPr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(</a:t>
              </a:r>
              <a:r>
                <a:rPr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EFE</a:t>
              </a:r>
              <a:r>
                <a:rPr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 by JFE steel )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28" name="直線矢印コネクタ 27"/>
            <p:cNvCxnSpPr/>
            <p:nvPr/>
          </p:nvCxnSpPr>
          <p:spPr>
            <a:xfrm flipH="1" flipV="1">
              <a:off x="6053515" y="4350344"/>
              <a:ext cx="731330" cy="1748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6739484" y="4294937"/>
              <a:ext cx="1678094" cy="46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key (</a:t>
              </a:r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S45C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)</a:t>
              </a:r>
            </a:p>
          </p:txBody>
        </p:sp>
        <p:cxnSp>
          <p:nvCxnSpPr>
            <p:cNvPr id="30" name="直線矢印コネクタ 29"/>
            <p:cNvCxnSpPr/>
            <p:nvPr/>
          </p:nvCxnSpPr>
          <p:spPr>
            <a:xfrm>
              <a:off x="1940276" y="2795531"/>
              <a:ext cx="1676400" cy="4445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-39931" y="2206676"/>
              <a:ext cx="2188059" cy="1501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4-way split stainless steel collars</a:t>
              </a:r>
              <a:endParaRPr lang="en-US" altLang="ja-JP" dirty="0">
                <a:latin typeface="Arial"/>
                <a:cs typeface="Arial"/>
              </a:endParaRPr>
            </a:p>
            <a:p>
              <a:r>
                <a:rPr lang="en-US" altLang="ja-JP" dirty="0" smtClean="0">
                  <a:latin typeface="Arial"/>
                  <a:cs typeface="Arial"/>
                </a:rPr>
                <a:t>(</a:t>
              </a:r>
              <a:r>
                <a:rPr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NSSC130S</a:t>
              </a:r>
              <a:r>
                <a:rPr lang="en-US" altLang="ja-JP" dirty="0" smtClean="0">
                  <a:latin typeface="Arial"/>
                  <a:cs typeface="Arial"/>
                </a:rPr>
                <a:t>)</a:t>
              </a:r>
            </a:p>
          </p:txBody>
        </p:sp>
        <p:cxnSp>
          <p:nvCxnSpPr>
            <p:cNvPr id="32" name="直線矢印コネクタ 31"/>
            <p:cNvCxnSpPr/>
            <p:nvPr/>
          </p:nvCxnSpPr>
          <p:spPr>
            <a:xfrm flipV="1">
              <a:off x="1940276" y="4525229"/>
              <a:ext cx="958515" cy="231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-1090925" y="4525227"/>
              <a:ext cx="3322856" cy="1279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Cu/</a:t>
              </a:r>
              <a:r>
                <a:rPr kumimoji="1" lang="en-US" altLang="ja-JP" dirty="0" err="1" smtClean="0">
                  <a:latin typeface="Arial"/>
                  <a:cs typeface="Arial"/>
                </a:rPr>
                <a:t>NbTi</a:t>
              </a:r>
              <a:r>
                <a:rPr kumimoji="1" lang="en-US" altLang="ja-JP" dirty="0" smtClean="0">
                  <a:latin typeface="Arial"/>
                  <a:cs typeface="Arial"/>
                </a:rPr>
                <a:t> cable (LHC MB outer) </a:t>
              </a:r>
              <a:r>
                <a:rPr lang="en-US" altLang="ja-JP" dirty="0" smtClean="0">
                  <a:latin typeface="Arial"/>
                  <a:cs typeface="Arial"/>
                </a:rPr>
                <a:t>+</a:t>
              </a:r>
            </a:p>
            <a:p>
              <a:r>
                <a:rPr lang="en-US" altLang="ja-JP" dirty="0" smtClean="0">
                  <a:latin typeface="Arial"/>
                  <a:cs typeface="Arial"/>
                </a:rPr>
                <a:t> Apical insulation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cxnSp>
          <p:nvCxnSpPr>
            <p:cNvPr id="34" name="直線矢印コネクタ 33"/>
            <p:cNvCxnSpPr/>
            <p:nvPr/>
          </p:nvCxnSpPr>
          <p:spPr>
            <a:xfrm flipV="1">
              <a:off x="2810299" y="4800095"/>
              <a:ext cx="370479" cy="8568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1086330" y="5748764"/>
              <a:ext cx="5225421" cy="1279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Arial"/>
                  <a:cs typeface="Arial"/>
                </a:rPr>
                <a:t>Radiation resistant</a:t>
              </a:r>
            </a:p>
            <a:p>
              <a:r>
                <a:rPr lang="en-US" altLang="ja-JP" b="1" dirty="0" smtClean="0">
                  <a:solidFill>
                    <a:srgbClr val="FF0000"/>
                  </a:solidFill>
                  <a:latin typeface="Arial"/>
                  <a:cs typeface="Arial"/>
                </a:rPr>
                <a:t>GFRP wedge for dose of 25 </a:t>
              </a:r>
              <a:r>
                <a:rPr lang="en-US" altLang="ja-JP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MGy</a:t>
              </a:r>
              <a:endParaRPr lang="en-US" altLang="ja-JP" b="1" dirty="0" smtClean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r>
                <a:rPr kumimoji="1" lang="en-US" altLang="ja-JP" b="1" dirty="0" smtClean="0">
                  <a:solidFill>
                    <a:srgbClr val="000000"/>
                  </a:solidFill>
                  <a:latin typeface="Arial"/>
                  <a:cs typeface="Arial"/>
                </a:rPr>
                <a:t>(</a:t>
              </a:r>
              <a:r>
                <a:rPr kumimoji="1" lang="en-US" altLang="ja-JP" b="1" dirty="0" smtClean="0">
                  <a:solidFill>
                    <a:srgbClr val="008000"/>
                  </a:solidFill>
                  <a:latin typeface="Arial"/>
                  <a:cs typeface="Arial"/>
                </a:rPr>
                <a:t>S2 glass + BT resin</a:t>
              </a:r>
              <a:r>
                <a:rPr kumimoji="1" lang="en-US" altLang="ja-JP" b="1" dirty="0" smtClean="0">
                  <a:solidFill>
                    <a:srgbClr val="000000"/>
                  </a:solidFill>
                  <a:latin typeface="Arial"/>
                  <a:cs typeface="Arial"/>
                </a:rPr>
                <a:t>)</a:t>
              </a:r>
              <a:endParaRPr kumimoji="1" lang="ja-JP" altLang="en-US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 flipH="1">
              <a:off x="4089040" y="3305071"/>
              <a:ext cx="2829636" cy="2052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/>
            <p:cNvSpPr txBox="1"/>
            <p:nvPr/>
          </p:nvSpPr>
          <p:spPr>
            <a:xfrm>
              <a:off x="6869642" y="3089260"/>
              <a:ext cx="2231091" cy="511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Brass shoe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38" name="直線矢印コネクタ 37"/>
            <p:cNvCxnSpPr/>
            <p:nvPr/>
          </p:nvCxnSpPr>
          <p:spPr>
            <a:xfrm flipH="1">
              <a:off x="4145484" y="3715481"/>
              <a:ext cx="272416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6832565" y="3509292"/>
              <a:ext cx="2854791" cy="511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QPH + Insulations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40" name="直線矢印コネクタ 39"/>
            <p:cNvCxnSpPr/>
            <p:nvPr/>
          </p:nvCxnSpPr>
          <p:spPr>
            <a:xfrm flipH="1">
              <a:off x="4089044" y="1404526"/>
              <a:ext cx="2485404" cy="9363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/>
            <p:cNvSpPr txBox="1"/>
            <p:nvPr/>
          </p:nvSpPr>
          <p:spPr>
            <a:xfrm>
              <a:off x="1267701" y="1196668"/>
              <a:ext cx="2098737" cy="808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Field tuning hole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42" name="直線矢印コネクタ 41"/>
            <p:cNvCxnSpPr/>
            <p:nvPr/>
          </p:nvCxnSpPr>
          <p:spPr>
            <a:xfrm>
              <a:off x="2412920" y="1582937"/>
              <a:ext cx="485872" cy="12125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>
              <a:off x="6608880" y="1014824"/>
              <a:ext cx="2628042" cy="46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f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60 mm HX hole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>
            <a:xfrm flipH="1">
              <a:off x="5387386" y="2747265"/>
              <a:ext cx="1352099" cy="4724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/>
            <p:cNvSpPr txBox="1"/>
            <p:nvPr/>
          </p:nvSpPr>
          <p:spPr>
            <a:xfrm>
              <a:off x="6680421" y="2505448"/>
              <a:ext cx="2590665" cy="462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Stack tube (</a:t>
              </a:r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S45C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)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6" name="コンテンツ プレースホルダー 2"/>
          <p:cNvSpPr txBox="1">
            <a:spLocks/>
          </p:cNvSpPr>
          <p:nvPr/>
        </p:nvSpPr>
        <p:spPr>
          <a:xfrm>
            <a:off x="188084" y="4641167"/>
            <a:ext cx="8858716" cy="165556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b="1" dirty="0" err="1" smtClean="0">
                <a:solidFill>
                  <a:srgbClr val="0000FF"/>
                </a:solidFill>
                <a:cs typeface="Arial"/>
              </a:rPr>
              <a:t>Nb-Ti</a:t>
            </a:r>
            <a:r>
              <a:rPr lang="en-US" altLang="ja-JP" sz="1600" b="1" dirty="0" smtClean="0">
                <a:solidFill>
                  <a:srgbClr val="0000FF"/>
                </a:solidFill>
                <a:cs typeface="Arial"/>
              </a:rPr>
              <a:t>/Cu cable 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with APICAL and PIXEO insulations, same as MB outer cable.</a:t>
            </a:r>
          </a:p>
          <a:p>
            <a:r>
              <a:rPr kumimoji="1" lang="en-US" altLang="ja-JP" sz="1600" b="1" dirty="0" smtClean="0">
                <a:solidFill>
                  <a:srgbClr val="0000FF"/>
                </a:solidFill>
                <a:cs typeface="Arial"/>
              </a:rPr>
              <a:t>Collared yoke structure </a:t>
            </a:r>
            <a:r>
              <a:rPr kumimoji="1" lang="en-US" altLang="ja-JP" sz="1600" b="1" dirty="0" smtClean="0">
                <a:solidFill>
                  <a:schemeClr val="tx1"/>
                </a:solidFill>
                <a:cs typeface="Arial"/>
              </a:rPr>
              <a:t>to increase amount of iron yoke.</a:t>
            </a:r>
          </a:p>
          <a:p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Design features for better cooling (Heat load 135 W in total, 2 </a:t>
            </a:r>
            <a:r>
              <a:rPr lang="en-US" altLang="ja-JP" sz="1600" b="1" dirty="0" err="1" smtClean="0">
                <a:solidFill>
                  <a:schemeClr val="tx1"/>
                </a:solidFill>
                <a:cs typeface="Arial"/>
              </a:rPr>
              <a:t>mW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/cm</a:t>
            </a:r>
            <a:r>
              <a:rPr lang="en-US" altLang="ja-JP" sz="1600" b="1" baseline="30000" dirty="0" smtClean="0">
                <a:solidFill>
                  <a:schemeClr val="tx1"/>
                </a:solidFill>
                <a:cs typeface="Arial"/>
              </a:rPr>
              <a:t>3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 at local peak). </a:t>
            </a:r>
          </a:p>
          <a:p>
            <a:pPr lvl="1"/>
            <a:r>
              <a:rPr lang="en-US" altLang="ja-JP" sz="1600" b="1" dirty="0" smtClean="0">
                <a:cs typeface="Arial"/>
              </a:rPr>
              <a:t> </a:t>
            </a:r>
            <a:r>
              <a:rPr lang="en-US" altLang="ja-JP" sz="1600" b="1" dirty="0" smtClean="0">
                <a:solidFill>
                  <a:srgbClr val="0000FF"/>
                </a:solidFill>
                <a:cs typeface="Arial"/>
              </a:rPr>
              <a:t>A single layer coil.</a:t>
            </a:r>
          </a:p>
          <a:p>
            <a:pPr lvl="1"/>
            <a:r>
              <a:rPr lang="en-US" altLang="ja-JP" sz="1600" b="1" dirty="0" smtClean="0">
                <a:cs typeface="Arial"/>
              </a:rPr>
              <a:t> </a:t>
            </a:r>
            <a:r>
              <a:rPr lang="en-US" altLang="ja-JP" sz="1600" b="1" dirty="0" smtClean="0">
                <a:solidFill>
                  <a:srgbClr val="0432FF"/>
                </a:solidFill>
                <a:cs typeface="Arial"/>
              </a:rPr>
              <a:t>Void spaces 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and </a:t>
            </a:r>
            <a:r>
              <a:rPr lang="en-US" altLang="ja-JP" sz="1600" b="1" dirty="0" smtClean="0">
                <a:solidFill>
                  <a:srgbClr val="0432FF"/>
                </a:solidFill>
                <a:cs typeface="Arial"/>
              </a:rPr>
              <a:t>packing factor of collar and yoke: less than 100% 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for passage of superfluid helium.</a:t>
            </a:r>
            <a:endParaRPr lang="en-US" altLang="ja-JP" sz="1600" b="1" dirty="0" smtClea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636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5620" y="-81262"/>
            <a:ext cx="8275522" cy="720000"/>
          </a:xfrm>
        </p:spPr>
        <p:txBody>
          <a:bodyPr/>
          <a:lstStyle/>
          <a:p>
            <a:r>
              <a:rPr kumimoji="1" lang="en-US" altLang="ja-JP" sz="3200" dirty="0" smtClean="0">
                <a:latin typeface="+mn-lt"/>
              </a:rPr>
              <a:t>Recall: Quench Performance of MBXFS1</a:t>
            </a:r>
            <a:endParaRPr kumimoji="1" lang="ja-JP" altLang="en-US" sz="3200" dirty="0">
              <a:latin typeface="+mn-lt"/>
            </a:endParaRPr>
          </a:p>
        </p:txBody>
      </p:sp>
      <p:sp>
        <p:nvSpPr>
          <p:cNvPr id="31" name="コンテンツ プレースホルダー 30"/>
          <p:cNvSpPr>
            <a:spLocks noGrp="1"/>
          </p:cNvSpPr>
          <p:nvPr>
            <p:ph idx="1"/>
          </p:nvPr>
        </p:nvSpPr>
        <p:spPr>
          <a:xfrm>
            <a:off x="512204" y="5244127"/>
            <a:ext cx="8534596" cy="1209207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/>
              <a:t>Maximum quench current = 105% of the nominal current (</a:t>
            </a:r>
            <a:r>
              <a:rPr kumimoji="1" lang="en-US" altLang="ja-JP" sz="2000" dirty="0" err="1" smtClean="0"/>
              <a:t>I</a:t>
            </a:r>
            <a:r>
              <a:rPr kumimoji="1" lang="en-US" altLang="ja-JP" sz="2000" baseline="-25000" dirty="0" err="1" smtClean="0"/>
              <a:t>nom</a:t>
            </a:r>
            <a:r>
              <a:rPr kumimoji="1" lang="en-US" altLang="ja-JP" sz="2000" dirty="0" smtClean="0"/>
              <a:t>=12.0 kA)</a:t>
            </a:r>
          </a:p>
          <a:p>
            <a:r>
              <a:rPr kumimoji="1" lang="en-US" altLang="ja-JP" sz="2000" dirty="0" smtClean="0"/>
              <a:t>Quench current did not reach the ultimate current of 13.0 kA.</a:t>
            </a:r>
          </a:p>
          <a:p>
            <a:r>
              <a:rPr kumimoji="1" lang="en-US" altLang="ja-JP" sz="2000" dirty="0" smtClean="0"/>
              <a:t>Erratic behavior after the maximum quench current</a:t>
            </a:r>
            <a:endParaRPr kumimoji="1" lang="ja-JP" altLang="en-US" sz="20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>
                <a:solidFill>
                  <a:srgbClr val="64BCD9"/>
                </a:solidFill>
              </a:rPr>
              <a:t>T. Nakamoto, Progress on Beam Separation Superconducting Dipole Magnet (D1) R&amp;D for HL-LHC, 7th HL-LHC Collaboration Meeting, CIEMAT, Madrid, Nov. 14, 2017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6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8623" y="1251172"/>
            <a:ext cx="4564067" cy="3799574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904651" y="570497"/>
            <a:ext cx="2262158" cy="646331"/>
          </a:xfrm>
          <a:prstGeom prst="rect">
            <a:avLst/>
          </a:prstGeom>
          <a:solidFill>
            <a:srgbClr val="F7F6B6"/>
          </a:solidFill>
          <a:ln w="28575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</a:rPr>
              <a:t>MBXFS1</a:t>
            </a:r>
          </a:p>
          <a:p>
            <a:r>
              <a:rPr kumimoji="1" lang="en-US" altLang="ja-JP" dirty="0" smtClean="0">
                <a:solidFill>
                  <a:prstClr val="black"/>
                </a:solidFill>
              </a:rPr>
              <a:t>(Before reassembly)</a:t>
            </a:r>
            <a:endParaRPr kumimoji="1" lang="ja-JP" altLang="en-US" dirty="0">
              <a:solidFill>
                <a:prstClr val="black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905000" y="568037"/>
            <a:ext cx="5174673" cy="4579106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021658" y="724829"/>
            <a:ext cx="10374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" b="1" dirty="0" smtClean="0"/>
              <a:t>2016</a:t>
            </a:r>
            <a:endParaRPr kumimoji="1" lang="ja-JP" alt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93615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図形グループ 5"/>
          <p:cNvGrpSpPr/>
          <p:nvPr/>
        </p:nvGrpSpPr>
        <p:grpSpPr>
          <a:xfrm>
            <a:off x="572046" y="1740669"/>
            <a:ext cx="3792885" cy="3416730"/>
            <a:chOff x="1961171" y="635295"/>
            <a:chExt cx="5510800" cy="4964274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61171" y="635295"/>
              <a:ext cx="5207984" cy="4964274"/>
            </a:xfrm>
            <a:prstGeom prst="rect">
              <a:avLst/>
            </a:prstGeom>
          </p:spPr>
        </p:pic>
        <p:cxnSp>
          <p:nvCxnSpPr>
            <p:cNvPr id="8" name="直線コネクタ 7"/>
            <p:cNvCxnSpPr/>
            <p:nvPr/>
          </p:nvCxnSpPr>
          <p:spPr>
            <a:xfrm>
              <a:off x="2649646" y="3172003"/>
              <a:ext cx="4360555" cy="152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/>
            <p:cNvCxnSpPr/>
            <p:nvPr/>
          </p:nvCxnSpPr>
          <p:spPr>
            <a:xfrm>
              <a:off x="6759805" y="1425347"/>
              <a:ext cx="0" cy="1777136"/>
            </a:xfrm>
            <a:prstGeom prst="straightConnector1">
              <a:avLst/>
            </a:prstGeom>
            <a:ln w="57150"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6048455" y="2008086"/>
              <a:ext cx="1423516" cy="53661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r>
                <a:rPr kumimoji="1" lang="en-US" altLang="ja-JP" smtClean="0">
                  <a:solidFill>
                    <a:srgbClr val="FF0000"/>
                  </a:solidFill>
                </a:rPr>
                <a:t>35 MPa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267861" y="3808928"/>
              <a:ext cx="9733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solidFill>
                    <a:srgbClr val="FF0000"/>
                  </a:solidFill>
                </a:rPr>
                <a:t>I=13 kA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1978249" y="2003750"/>
            <a:ext cx="1135269" cy="93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6857" y="0"/>
            <a:ext cx="9504000" cy="602166"/>
          </a:xfrm>
        </p:spPr>
        <p:txBody>
          <a:bodyPr/>
          <a:lstStyle/>
          <a:p>
            <a:r>
              <a:rPr kumimoji="1" lang="en-US" altLang="ja-JP" sz="3000" dirty="0" smtClean="0">
                <a:latin typeface="+mn-lt"/>
              </a:rPr>
              <a:t>Recall: Insufficient Coil Pre-stress in MBXFS1</a:t>
            </a:r>
            <a:endParaRPr kumimoji="1" lang="ja-JP" altLang="en-US" sz="3000" dirty="0">
              <a:latin typeface="+mn-lt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>
                <a:solidFill>
                  <a:srgbClr val="64BCD9"/>
                </a:solidFill>
              </a:rPr>
              <a:t>T. Nakamoto, Progress on Beam Separation Superconducting Dipole Magnet (D1) R&amp;D for HL-LHC, 7th HL-LHC Collaboration Meeting, CIEMAT, Madrid, Nov. 14, 2017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7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18" name="図形グループ 17"/>
          <p:cNvGrpSpPr/>
          <p:nvPr/>
        </p:nvGrpSpPr>
        <p:grpSpPr>
          <a:xfrm>
            <a:off x="4941070" y="1864563"/>
            <a:ext cx="3960000" cy="3280349"/>
            <a:chOff x="4439685" y="800581"/>
            <a:chExt cx="3195200" cy="2646811"/>
          </a:xfrm>
        </p:grpSpPr>
        <p:pic>
          <p:nvPicPr>
            <p:cNvPr id="19" name="図 1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39685" y="841339"/>
              <a:ext cx="3137144" cy="2606053"/>
            </a:xfrm>
            <a:prstGeom prst="rect">
              <a:avLst/>
            </a:prstGeom>
          </p:spPr>
        </p:pic>
        <p:sp>
          <p:nvSpPr>
            <p:cNvPr id="20" name="円/楕円 19"/>
            <p:cNvSpPr/>
            <p:nvPr/>
          </p:nvSpPr>
          <p:spPr>
            <a:xfrm>
              <a:off x="4734506" y="800581"/>
              <a:ext cx="628895" cy="2398304"/>
            </a:xfrm>
            <a:prstGeom prst="ellipse">
              <a:avLst/>
            </a:prstGeom>
            <a:ln w="19050">
              <a:solidFill>
                <a:srgbClr val="008F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6844838" y="800581"/>
              <a:ext cx="790047" cy="2398304"/>
            </a:xfrm>
            <a:prstGeom prst="ellipse">
              <a:avLst/>
            </a:prstGeom>
            <a:ln w="19050">
              <a:solidFill>
                <a:srgbClr val="008F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340498" y="1334247"/>
            <a:ext cx="359162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</a:rPr>
              <a:t>Variation of </a:t>
            </a:r>
            <a:r>
              <a:rPr kumimoji="1" lang="en-US" altLang="ja-JP" dirty="0" smtClean="0">
                <a:solidFill>
                  <a:srgbClr val="FF0000"/>
                </a:solidFill>
              </a:rPr>
              <a:t>coil pre-stress at pole</a:t>
            </a:r>
          </a:p>
          <a:p>
            <a:r>
              <a:rPr kumimoji="1" lang="en-US" altLang="ja-JP" dirty="0" smtClean="0">
                <a:solidFill>
                  <a:prstClr val="black"/>
                </a:solidFill>
              </a:rPr>
              <a:t>during excitation</a:t>
            </a:r>
            <a:endParaRPr kumimoji="1" lang="ja-JP" altLang="en-US" dirty="0">
              <a:solidFill>
                <a:prstClr val="black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932026" y="1043599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prstClr val="black"/>
                </a:solidFill>
              </a:rPr>
              <a:t>Coil end</a:t>
            </a:r>
            <a:endParaRPr kumimoji="1" lang="ja-JP" altLang="en-US" sz="2000" b="1" dirty="0">
              <a:solidFill>
                <a:prstClr val="black"/>
              </a:solidFill>
            </a:endParaRPr>
          </a:p>
        </p:txBody>
      </p:sp>
      <p:grpSp>
        <p:nvGrpSpPr>
          <p:cNvPr id="25" name="図形グループ 24"/>
          <p:cNvGrpSpPr/>
          <p:nvPr/>
        </p:nvGrpSpPr>
        <p:grpSpPr>
          <a:xfrm>
            <a:off x="1968352" y="1815995"/>
            <a:ext cx="946107" cy="835558"/>
            <a:chOff x="1303036" y="321056"/>
            <a:chExt cx="2066224" cy="1824793"/>
          </a:xfrm>
          <a:noFill/>
        </p:grpSpPr>
        <p:pic>
          <p:nvPicPr>
            <p:cNvPr id="26" name="図 2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1813317" y="535238"/>
              <a:ext cx="1474873" cy="1610611"/>
            </a:xfrm>
            <a:prstGeom prst="rect">
              <a:avLst/>
            </a:prstGeom>
            <a:grpFill/>
          </p:spPr>
        </p:pic>
        <p:sp>
          <p:nvSpPr>
            <p:cNvPr id="27" name="テキスト ボックス 26"/>
            <p:cNvSpPr txBox="1"/>
            <p:nvPr/>
          </p:nvSpPr>
          <p:spPr>
            <a:xfrm>
              <a:off x="2813703" y="322583"/>
              <a:ext cx="414875" cy="29191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FF0000"/>
                  </a:solidFill>
                  <a:ea typeface="Arial" charset="0"/>
                  <a:cs typeface="Arial" charset="0"/>
                </a:rPr>
                <a:t>T-a</a:t>
              </a:r>
              <a:endParaRPr kumimoji="1" lang="ja-JP" altLang="en-US" sz="1600" dirty="0">
                <a:solidFill>
                  <a:srgbClr val="FF0000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1303036" y="321056"/>
              <a:ext cx="414878" cy="29191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smtClean="0">
                  <a:solidFill>
                    <a:srgbClr val="0432FF"/>
                  </a:solidFill>
                  <a:ea typeface="Arial" charset="0"/>
                  <a:cs typeface="Arial" charset="0"/>
                </a:rPr>
                <a:t>T-b</a:t>
              </a:r>
              <a:endParaRPr kumimoji="1" lang="ja-JP" altLang="en-US" sz="1600" dirty="0">
                <a:solidFill>
                  <a:srgbClr val="0432FF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362006" y="1732686"/>
              <a:ext cx="434284" cy="291916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ja-JP" sz="1600" smtClean="0">
                  <a:solidFill>
                    <a:srgbClr val="FB963C">
                      <a:lumMod val="50000"/>
                    </a:srgbClr>
                  </a:solidFill>
                  <a:ea typeface="Arial" charset="0"/>
                  <a:cs typeface="Arial" charset="0"/>
                </a:rPr>
                <a:t>B</a:t>
              </a:r>
              <a:r>
                <a:rPr kumimoji="1" lang="en-US" altLang="ja-JP" sz="1600" smtClean="0">
                  <a:solidFill>
                    <a:srgbClr val="FB963C">
                      <a:lumMod val="50000"/>
                    </a:srgbClr>
                  </a:solidFill>
                  <a:ea typeface="Arial" charset="0"/>
                  <a:cs typeface="Arial" charset="0"/>
                </a:rPr>
                <a:t>-a</a:t>
              </a:r>
              <a:endParaRPr kumimoji="1" lang="ja-JP" altLang="en-US" sz="1600" dirty="0">
                <a:solidFill>
                  <a:srgbClr val="FB963C">
                    <a:lumMod val="50000"/>
                  </a:srgbClr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865595" y="1744864"/>
              <a:ext cx="503665" cy="3385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008F00"/>
                  </a:solidFill>
                  <a:ea typeface="Arial" charset="0"/>
                  <a:cs typeface="Arial" charset="0"/>
                </a:rPr>
                <a:t>B</a:t>
              </a:r>
              <a:r>
                <a:rPr kumimoji="1" lang="en-US" altLang="ja-JP" sz="1600" dirty="0" smtClean="0">
                  <a:solidFill>
                    <a:srgbClr val="008F00"/>
                  </a:solidFill>
                  <a:ea typeface="Arial" charset="0"/>
                  <a:cs typeface="Arial" charset="0"/>
                </a:rPr>
                <a:t>-b</a:t>
              </a:r>
              <a:endParaRPr kumimoji="1" lang="ja-JP" altLang="en-US" sz="1600" dirty="0">
                <a:solidFill>
                  <a:srgbClr val="008F00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31" name="直線矢印コネクタ 30"/>
            <p:cNvCxnSpPr/>
            <p:nvPr/>
          </p:nvCxnSpPr>
          <p:spPr>
            <a:xfrm>
              <a:off x="2139683" y="730413"/>
              <a:ext cx="342240" cy="104761"/>
            </a:xfrm>
            <a:prstGeom prst="straightConnector1">
              <a:avLst/>
            </a:prstGeom>
            <a:grpFill/>
            <a:ln w="28575">
              <a:solidFill>
                <a:srgbClr val="0432FF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 flipH="1">
              <a:off x="2647408" y="714002"/>
              <a:ext cx="407641" cy="121171"/>
            </a:xfrm>
            <a:prstGeom prst="straightConnector1">
              <a:avLst/>
            </a:prstGeom>
            <a:grpFill/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/>
            <p:cNvCxnSpPr/>
            <p:nvPr/>
          </p:nvCxnSpPr>
          <p:spPr>
            <a:xfrm flipH="1" flipV="1">
              <a:off x="2634569" y="1849720"/>
              <a:ext cx="407641" cy="121171"/>
            </a:xfrm>
            <a:prstGeom prst="straightConnector1">
              <a:avLst/>
            </a:prstGeom>
            <a:grpFill/>
            <a:ln w="28575">
              <a:solidFill>
                <a:srgbClr val="008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 flipV="1">
              <a:off x="2068563" y="1851119"/>
              <a:ext cx="407641" cy="121171"/>
            </a:xfrm>
            <a:prstGeom prst="straightConnector1">
              <a:avLst/>
            </a:prstGeom>
            <a:grpFill/>
            <a:ln w="28575">
              <a:solidFill>
                <a:schemeClr val="accent6">
                  <a:lumMod val="50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テキスト ボックス 34"/>
          <p:cNvSpPr txBox="1"/>
          <p:nvPr/>
        </p:nvSpPr>
        <p:spPr>
          <a:xfrm>
            <a:off x="223223" y="1043599"/>
            <a:ext cx="2121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prstClr val="black"/>
                </a:solidFill>
              </a:rPr>
              <a:t>Straight section</a:t>
            </a:r>
            <a:endParaRPr kumimoji="1" lang="ja-JP" altLang="en-US" sz="2000" b="1" dirty="0">
              <a:solidFill>
                <a:prstClr val="black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975137" y="1334247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</a:rPr>
              <a:t>Coil </a:t>
            </a:r>
            <a:r>
              <a:rPr kumimoji="1" lang="en-US" altLang="ja-JP" smtClean="0">
                <a:solidFill>
                  <a:prstClr val="black"/>
                </a:solidFill>
              </a:rPr>
              <a:t>size measurement after curing</a:t>
            </a:r>
            <a:endParaRPr kumimoji="1" lang="ja-JP" altLang="en-US" dirty="0">
              <a:solidFill>
                <a:prstClr val="black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49658" y="636749"/>
            <a:ext cx="8828090" cy="4681651"/>
          </a:xfrm>
          <a:prstGeom prst="rect">
            <a:avLst/>
          </a:prstGeom>
          <a:noFill/>
          <a:ln w="28575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49658" y="636749"/>
            <a:ext cx="8828090" cy="369332"/>
          </a:xfrm>
          <a:prstGeom prst="rect">
            <a:avLst/>
          </a:prstGeom>
          <a:solidFill>
            <a:srgbClr val="F7F6B6"/>
          </a:solidFill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prstClr val="black"/>
                </a:solidFill>
              </a:rPr>
              <a:t>MBXFS1 (Before reassembly)</a:t>
            </a:r>
            <a:endParaRPr kumimoji="1" lang="ja-JP" altLang="en-US" dirty="0">
              <a:solidFill>
                <a:prstClr val="black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281746" y="546409"/>
            <a:ext cx="10374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000" b="1" dirty="0" smtClean="0"/>
              <a:t>2016</a:t>
            </a:r>
            <a:endParaRPr kumimoji="1" lang="ja-JP" altLang="en-US" sz="30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05746" y="5378310"/>
            <a:ext cx="7403123" cy="147969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lnSpc>
                <a:spcPts val="1800"/>
              </a:lnSpc>
            </a:pPr>
            <a:r>
              <a:rPr kumimoji="1" lang="en-US" altLang="ja-JP" sz="2000" b="1" dirty="0" smtClean="0"/>
              <a:t>Straight section</a:t>
            </a:r>
          </a:p>
          <a:p>
            <a:pPr lvl="1">
              <a:lnSpc>
                <a:spcPts val="1800"/>
              </a:lnSpc>
            </a:pPr>
            <a:r>
              <a:rPr kumimoji="1" lang="en-US" altLang="ja-JP" sz="2000" dirty="0" smtClean="0"/>
              <a:t>Flattening at around 8.5 kA</a:t>
            </a:r>
          </a:p>
          <a:p>
            <a:pPr marL="457200" lvl="1" indent="0">
              <a:lnSpc>
                <a:spcPts val="1800"/>
              </a:lnSpc>
              <a:buNone/>
            </a:pPr>
            <a:r>
              <a:rPr kumimoji="1" lang="en-US" altLang="ja-JP" sz="2000" dirty="0" smtClean="0"/>
              <a:t>    </a:t>
            </a:r>
            <a:r>
              <a:rPr kumimoji="1" lang="en-US" altLang="ja-JP" sz="2000" dirty="0" smtClean="0">
                <a:sym typeface="Wingdings"/>
              </a:rPr>
              <a:t> </a:t>
            </a:r>
            <a:r>
              <a:rPr kumimoji="1" lang="en-US" altLang="ja-JP" sz="2000" dirty="0" smtClean="0">
                <a:solidFill>
                  <a:srgbClr val="0432FF"/>
                </a:solidFill>
              </a:rPr>
              <a:t>Pre-stress should be increased by more than 35 MPa.</a:t>
            </a:r>
          </a:p>
          <a:p>
            <a:pPr>
              <a:lnSpc>
                <a:spcPts val="1800"/>
              </a:lnSpc>
            </a:pPr>
            <a:r>
              <a:rPr kumimoji="1" lang="en-US" altLang="ja-JP" sz="2000" b="1" dirty="0" smtClean="0"/>
              <a:t>Coil end</a:t>
            </a:r>
          </a:p>
          <a:p>
            <a:pPr lvl="1">
              <a:lnSpc>
                <a:spcPts val="1800"/>
              </a:lnSpc>
            </a:pPr>
            <a:r>
              <a:rPr kumimoji="1" lang="en-US" altLang="ja-JP" sz="2000" dirty="0" smtClean="0"/>
              <a:t>Very low pre-stress at coil ends</a:t>
            </a:r>
          </a:p>
        </p:txBody>
      </p:sp>
    </p:spTree>
    <p:extLst>
      <p:ext uri="{BB962C8B-B14F-4D97-AF65-F5344CB8AC3E}">
        <p14:creationId xmlns:p14="http://schemas.microsoft.com/office/powerpoint/2010/main" val="143131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800" y="-35170"/>
            <a:ext cx="8989200" cy="720000"/>
          </a:xfrm>
        </p:spPr>
        <p:txBody>
          <a:bodyPr/>
          <a:lstStyle/>
          <a:p>
            <a:r>
              <a:rPr kumimoji="1" lang="en-US" altLang="ja-JP" sz="3200" dirty="0" smtClean="0">
                <a:latin typeface="+mn-lt"/>
              </a:rPr>
              <a:t>Pre-stress Enhancement </a:t>
            </a:r>
            <a:r>
              <a:rPr lang="en-US" altLang="ja-JP" sz="3200" dirty="0" smtClean="0">
                <a:latin typeface="+mn-lt"/>
              </a:rPr>
              <a:t>in MBXFS</a:t>
            </a:r>
            <a:r>
              <a:rPr lang="en-US" altLang="ja-JP" sz="3200" dirty="0" smtClean="0">
                <a:solidFill>
                  <a:srgbClr val="FF0000"/>
                </a:solidFill>
                <a:latin typeface="+mn-lt"/>
              </a:rPr>
              <a:t>1b</a:t>
            </a:r>
            <a:endParaRPr kumimoji="1" lang="ja-JP" altLang="en-US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4449" y="3784145"/>
            <a:ext cx="8719615" cy="210179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sz="2000" dirty="0" smtClean="0"/>
              <a:t>Re-assembly with enhanced azimuthal coil pre-stress </a:t>
            </a:r>
            <a:r>
              <a:rPr kumimoji="1" lang="en-US" altLang="ja-JP" sz="2000" dirty="0" smtClean="0">
                <a:sym typeface="Wingdings"/>
              </a:rPr>
              <a:t> MBXFS1b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Coil pre-stress was increased by inserting the G10 shims to the MP.</a:t>
            </a:r>
          </a:p>
          <a:p>
            <a:r>
              <a:rPr kumimoji="1" lang="en-US" altLang="ja-JP" sz="2000" dirty="0" smtClean="0"/>
              <a:t>Required shim thickness in the straight section was estimated from the results of coil size measurements.</a:t>
            </a:r>
          </a:p>
          <a:p>
            <a:pPr marL="0" indent="0">
              <a:buNone/>
            </a:pPr>
            <a:r>
              <a:rPr kumimoji="1" lang="en-US" altLang="ja-JP" sz="2000" dirty="0" smtClean="0">
                <a:sym typeface="Wingdings"/>
              </a:rPr>
              <a:t>      </a:t>
            </a:r>
            <a:r>
              <a:rPr kumimoji="1" lang="en-US" altLang="ja-JP" sz="2000" dirty="0" smtClean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Ds</a:t>
            </a:r>
            <a:r>
              <a:rPr kumimoji="1" lang="en-US" altLang="ja-JP" sz="2000" dirty="0" smtClean="0">
                <a:solidFill>
                  <a:srgbClr val="0432FF"/>
                </a:solidFill>
                <a:sym typeface="Wingdings"/>
              </a:rPr>
              <a:t>=+45 MPa is expected with 0.8 mm-thick shim.</a:t>
            </a:r>
          </a:p>
          <a:p>
            <a:r>
              <a:rPr kumimoji="1" lang="en-US" altLang="ja-JP" sz="2000" dirty="0" smtClean="0">
                <a:sym typeface="Wingdings"/>
              </a:rPr>
              <a:t>At coil end, qualitative measurements of pre-stress have not been succeeded. In MBXFS01b, shim thickness was set to be 0.9 mm. 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>
                <a:solidFill>
                  <a:srgbClr val="64BCD9"/>
                </a:solidFill>
              </a:rPr>
              <a:t>T. Nakamoto, Progress on Beam Separation Superconducting Dipole Magnet (D1) R&amp;D for HL-LHC, 7th HL-LHC Collaboration Meeting, CIEMAT, Madrid, Nov. 14, 2017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8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7" r="25467"/>
          <a:stretch/>
        </p:blipFill>
        <p:spPr>
          <a:xfrm rot="16200000">
            <a:off x="3498559" y="-1512851"/>
            <a:ext cx="2123134" cy="794374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911504" y="822732"/>
            <a:ext cx="28167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prstClr val="black"/>
                </a:solidFill>
              </a:rPr>
              <a:t>0.8 mm-thick G10 shim</a:t>
            </a:r>
            <a:endParaRPr kumimoji="1" lang="ja-JP" altLang="en-US" sz="2000" dirty="0">
              <a:solidFill>
                <a:prstClr val="black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3580109" y="1164312"/>
            <a:ext cx="170481" cy="834969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>
            <a:off x="6056055" y="1022787"/>
            <a:ext cx="264561" cy="792152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281757" y="522331"/>
            <a:ext cx="2142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prstClr val="black"/>
                </a:solidFill>
              </a:rPr>
              <a:t>G10 shim +</a:t>
            </a:r>
          </a:p>
          <a:p>
            <a:r>
              <a:rPr kumimoji="1" lang="en-US" altLang="ja-JP" sz="2000" dirty="0" smtClean="0">
                <a:solidFill>
                  <a:prstClr val="black"/>
                </a:solidFill>
              </a:rPr>
              <a:t>Polyimide tapes </a:t>
            </a:r>
            <a:endParaRPr kumimoji="1" lang="ja-JP" alt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33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40840"/>
            <a:ext cx="7920000" cy="720000"/>
          </a:xfrm>
        </p:spPr>
        <p:txBody>
          <a:bodyPr/>
          <a:lstStyle/>
          <a:p>
            <a:r>
              <a:rPr kumimoji="1" lang="en-US" altLang="ja-JP" sz="3600" dirty="0" smtClean="0">
                <a:latin typeface="+mn-lt"/>
              </a:rPr>
              <a:t>Assembly of MBXFS1b</a:t>
            </a:r>
            <a:endParaRPr kumimoji="1" lang="ja-JP" altLang="en-US" sz="3600" dirty="0">
              <a:latin typeface="+mn-lt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25286" y="402817"/>
            <a:ext cx="3810431" cy="523646"/>
          </a:xfrm>
        </p:spPr>
        <p:txBody>
          <a:bodyPr/>
          <a:lstStyle/>
          <a:p>
            <a:r>
              <a:rPr kumimoji="1" lang="en-US" altLang="ja-JP" dirty="0" smtClean="0"/>
              <a:t>Nov 2016 – Jan 2017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>
                <a:solidFill>
                  <a:srgbClr val="64BCD9"/>
                </a:solidFill>
              </a:rPr>
              <a:t>T. Nakamoto, Progress on Beam Separation Superconducting Dipole Magnet (D1) R&amp;D for HL-LHC, 7th HL-LHC Collaboration Meeting, CIEMAT, Madrid, Nov. 14, 2017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9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6465" y="3443173"/>
            <a:ext cx="153118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800"/>
              </a:lnSpc>
            </a:pPr>
            <a:r>
              <a:rPr kumimoji="1" lang="en-US" altLang="ja-JP" dirty="0" smtClean="0">
                <a:solidFill>
                  <a:srgbClr val="5A5A5A"/>
                </a:solidFill>
              </a:rPr>
              <a:t>Instrumented</a:t>
            </a:r>
          </a:p>
          <a:p>
            <a:pPr>
              <a:lnSpc>
                <a:spcPts val="1800"/>
              </a:lnSpc>
            </a:pPr>
            <a:r>
              <a:rPr kumimoji="1" lang="en-US" altLang="ja-JP" dirty="0" smtClean="0">
                <a:solidFill>
                  <a:srgbClr val="5A5A5A"/>
                </a:solidFill>
              </a:rPr>
              <a:t>coil</a:t>
            </a:r>
            <a:endParaRPr kumimoji="1" lang="ja-JP" altLang="en-US" dirty="0">
              <a:solidFill>
                <a:srgbClr val="5A5A5A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269907" y="2890718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5A5A5A"/>
                </a:solidFill>
              </a:rPr>
              <a:t>Collaring</a:t>
            </a:r>
            <a:endParaRPr kumimoji="1" lang="en-US" altLang="ja-JP" dirty="0" smtClean="0">
              <a:solidFill>
                <a:srgbClr val="5A5A5A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03026" y="6027896"/>
            <a:ext cx="868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5A5A5A"/>
                </a:solidFill>
              </a:rPr>
              <a:t>Yoking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673431" y="609778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5A5A5A"/>
                </a:solidFill>
              </a:rPr>
              <a:t>Shell welding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011003" y="576776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5A5A5A"/>
                </a:solidFill>
              </a:rPr>
              <a:t>Splice work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450020" y="5987018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5A5A5A"/>
                </a:solidFill>
              </a:rPr>
              <a:t>Completion of assembly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997989" y="2949027"/>
            <a:ext cx="407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5A5A5A"/>
                </a:solidFill>
              </a:rPr>
              <a:t>QPH and ground insulations wrapping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4" t="8446" r="28049" b="2065"/>
          <a:stretch/>
        </p:blipFill>
        <p:spPr>
          <a:xfrm>
            <a:off x="316817" y="468964"/>
            <a:ext cx="1040536" cy="294510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37" r="24728"/>
          <a:stretch/>
        </p:blipFill>
        <p:spPr>
          <a:xfrm>
            <a:off x="1490625" y="1019519"/>
            <a:ext cx="2295580" cy="189073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01"/>
          <a:stretch/>
        </p:blipFill>
        <p:spPr>
          <a:xfrm>
            <a:off x="6471316" y="1377051"/>
            <a:ext cx="2618880" cy="1524167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4" t="4601" r="6692"/>
          <a:stretch/>
        </p:blipFill>
        <p:spPr>
          <a:xfrm>
            <a:off x="3305" y="3984902"/>
            <a:ext cx="2276614" cy="207601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20" t="36384" r="16949"/>
          <a:stretch/>
        </p:blipFill>
        <p:spPr>
          <a:xfrm>
            <a:off x="2307318" y="3966774"/>
            <a:ext cx="2375901" cy="209414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813" y="4260177"/>
            <a:ext cx="2023265" cy="151744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2" t="12221" r="18813" b="16334"/>
          <a:stretch/>
        </p:blipFill>
        <p:spPr>
          <a:xfrm>
            <a:off x="6759437" y="4039966"/>
            <a:ext cx="2414618" cy="1987929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386" y="1015089"/>
            <a:ext cx="2552246" cy="191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01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8916</TotalTime>
  <Words>2241</Words>
  <Application>Microsoft Macintosh PowerPoint</Application>
  <PresentationFormat>画面に合わせる (4:3)</PresentationFormat>
  <Paragraphs>358</Paragraphs>
  <Slides>21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7" baseType="lpstr">
      <vt:lpstr>Calibri</vt:lpstr>
      <vt:lpstr>ＭＳ Ｐゴシック</vt:lpstr>
      <vt:lpstr>Symbol</vt:lpstr>
      <vt:lpstr>Wingdings</vt:lpstr>
      <vt:lpstr>Arial</vt:lpstr>
      <vt:lpstr>Thème Office</vt:lpstr>
      <vt:lpstr>Progress on Beam Separation Superconducting Dipole Magnet (D1) R&amp;D for HL-LHC  </vt:lpstr>
      <vt:lpstr>IR Upgrade for HL-LHC</vt:lpstr>
      <vt:lpstr>Scope</vt:lpstr>
      <vt:lpstr>Design overview (w/ 2 HX holes) up to 1st Model</vt:lpstr>
      <vt:lpstr>Cutview of MBXFS1</vt:lpstr>
      <vt:lpstr>Recall: Quench Performance of MBXFS1</vt:lpstr>
      <vt:lpstr>Recall: Insufficient Coil Pre-stress in MBXFS1</vt:lpstr>
      <vt:lpstr>Pre-stress Enhancement in MBXFS1b</vt:lpstr>
      <vt:lpstr>Assembly of MBXFS1b</vt:lpstr>
      <vt:lpstr>History of Coil Pre-stress in MBXFS1b</vt:lpstr>
      <vt:lpstr>Training performance (MBXFS1b)</vt:lpstr>
      <vt:lpstr>Quench Protection Study on MBXFS1b</vt:lpstr>
      <vt:lpstr>Coil deformation at coil end (MBXFS1b)</vt:lpstr>
      <vt:lpstr>2nd D1 Magnet Review (KEK internal)</vt:lpstr>
      <vt:lpstr>Report: 2nd D1 Magnet Review (internal)</vt:lpstr>
      <vt:lpstr>Strategy for the 2nd model (MBXFS2)</vt:lpstr>
      <vt:lpstr>Design Parameters: 1st vs 2nd Models</vt:lpstr>
      <vt:lpstr>Test Coil Winding w/ Resins</vt:lpstr>
      <vt:lpstr>Quench Protection Heater Design</vt:lpstr>
      <vt:lpstr>Schedule</vt:lpstr>
      <vt:lpstr>Summary</vt:lpstr>
    </vt:vector>
  </TitlesOfParts>
  <Company>APO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中本建志</cp:lastModifiedBy>
  <cp:revision>426</cp:revision>
  <cp:lastPrinted>2016-06-15T03:11:06Z</cp:lastPrinted>
  <dcterms:created xsi:type="dcterms:W3CDTF">2016-01-11T14:38:10Z</dcterms:created>
  <dcterms:modified xsi:type="dcterms:W3CDTF">2017-11-14T08:27:52Z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