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60" r:id="rId3"/>
    <p:sldId id="264" r:id="rId4"/>
    <p:sldId id="265" r:id="rId5"/>
    <p:sldId id="268" r:id="rId6"/>
    <p:sldId id="267" r:id="rId7"/>
    <p:sldId id="270" r:id="rId8"/>
    <p:sldId id="271" r:id="rId9"/>
    <p:sldId id="269" r:id="rId10"/>
    <p:sldId id="273" r:id="rId11"/>
    <p:sldId id="272" r:id="rId12"/>
    <p:sldId id="274" r:id="rId13"/>
    <p:sldId id="275" r:id="rId14"/>
    <p:sldId id="277" r:id="rId15"/>
    <p:sldId id="278" r:id="rId16"/>
    <p:sldId id="276" r:id="rId17"/>
    <p:sldId id="280" r:id="rId18"/>
    <p:sldId id="279" r:id="rId19"/>
    <p:sldId id="281" r:id="rId20"/>
    <p:sldId id="283" r:id="rId21"/>
    <p:sldId id="312" r:id="rId22"/>
    <p:sldId id="284" r:id="rId23"/>
    <p:sldId id="310" r:id="rId24"/>
    <p:sldId id="313" r:id="rId25"/>
    <p:sldId id="285" r:id="rId26"/>
    <p:sldId id="287" r:id="rId27"/>
    <p:sldId id="289" r:id="rId28"/>
    <p:sldId id="311" r:id="rId29"/>
    <p:sldId id="314" r:id="rId30"/>
    <p:sldId id="288" r:id="rId31"/>
    <p:sldId id="295" r:id="rId32"/>
    <p:sldId id="301" r:id="rId33"/>
    <p:sldId id="303" r:id="rId34"/>
    <p:sldId id="308" r:id="rId35"/>
    <p:sldId id="302" r:id="rId36"/>
    <p:sldId id="304" r:id="rId37"/>
    <p:sldId id="305" r:id="rId38"/>
    <p:sldId id="307" r:id="rId39"/>
    <p:sldId id="309" r:id="rId4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4660"/>
  </p:normalViewPr>
  <p:slideViewPr>
    <p:cSldViewPr snapToGrid="0">
      <p:cViewPr>
        <p:scale>
          <a:sx n="100" d="100"/>
          <a:sy n="100" d="100"/>
        </p:scale>
        <p:origin x="976" y="5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9DC6-2ADB-410B-9DD0-7A910ACA7F51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3580A-E9FA-422E-BDE9-55B16EF606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7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580A-E9FA-422E-BDE9-55B16EF606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06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580A-E9FA-422E-BDE9-55B16EF606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21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E5CC1BE5-1014-4218-9781-060D15A3C839}" type="slidenum">
              <a:rPr lang="en-US" altLang="en-US" sz="1200" smtClean="0"/>
              <a:pPr/>
              <a:t>28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13658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64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75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684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for 7th Collaboration Meeting for HL -LHC Nov. 2017 Madrid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018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10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72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76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394"/>
            <a:ext cx="10515600" cy="912530"/>
          </a:xfrm>
        </p:spPr>
        <p:txBody>
          <a:bodyPr/>
          <a:lstStyle>
            <a:lvl1pPr>
              <a:defRPr b="1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69050"/>
            <a:ext cx="4114800" cy="365125"/>
          </a:xfrm>
        </p:spPr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98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2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0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39469-AC00-41D9-BB7E-52146939D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8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eg"/><Relationship Id="rId12" Type="http://schemas.openxmlformats.org/officeDocument/2006/relationships/image" Target="../media/image10.jpeg"/><Relationship Id="rId13" Type="http://schemas.openxmlformats.org/officeDocument/2006/relationships/image" Target="../media/image9.jpeg"/><Relationship Id="rId14" Type="http://schemas.openxmlformats.org/officeDocument/2006/relationships/image" Target="../media/image22.jpeg"/><Relationship Id="rId15" Type="http://schemas.openxmlformats.org/officeDocument/2006/relationships/image" Target="../media/image49.jpeg"/><Relationship Id="rId16" Type="http://schemas.openxmlformats.org/officeDocument/2006/relationships/image" Target="../media/image58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54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53.emf"/><Relationship Id="rId7" Type="http://schemas.openxmlformats.org/officeDocument/2006/relationships/image" Target="../media/image55.jpeg"/><Relationship Id="rId8" Type="http://schemas.openxmlformats.org/officeDocument/2006/relationships/image" Target="../media/image56.png"/><Relationship Id="rId9" Type="http://schemas.openxmlformats.org/officeDocument/2006/relationships/image" Target="../media/image57.jpeg"/><Relationship Id="rId10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39.png"/><Relationship Id="rId5" Type="http://schemas.openxmlformats.org/officeDocument/2006/relationships/image" Target="../media/image60.jpeg"/><Relationship Id="rId6" Type="http://schemas.openxmlformats.org/officeDocument/2006/relationships/image" Target="../media/image52.jpeg"/><Relationship Id="rId7" Type="http://schemas.openxmlformats.org/officeDocument/2006/relationships/oleObject" Target="../embeddings/oleObject6.bin"/><Relationship Id="rId8" Type="http://schemas.openxmlformats.org/officeDocument/2006/relationships/image" Target="../media/image5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jpeg"/><Relationship Id="rId12" Type="http://schemas.openxmlformats.org/officeDocument/2006/relationships/image" Target="../media/image32.jpeg"/><Relationship Id="rId13" Type="http://schemas.openxmlformats.org/officeDocument/2006/relationships/image" Target="../media/image49.jpe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62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7.bin"/><Relationship Id="rId6" Type="http://schemas.openxmlformats.org/officeDocument/2006/relationships/package" Target="../embeddings/Microsoft_Word_Document4.docx"/><Relationship Id="rId7" Type="http://schemas.openxmlformats.org/officeDocument/2006/relationships/image" Target="../media/image61.emf"/><Relationship Id="rId8" Type="http://schemas.openxmlformats.org/officeDocument/2006/relationships/image" Target="../media/image63.jpeg"/><Relationship Id="rId9" Type="http://schemas.openxmlformats.org/officeDocument/2006/relationships/image" Target="../media/image64.jpg"/><Relationship Id="rId10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39.png"/><Relationship Id="rId5" Type="http://schemas.openxmlformats.org/officeDocument/2006/relationships/image" Target="../media/image60.jpeg"/><Relationship Id="rId6" Type="http://schemas.openxmlformats.org/officeDocument/2006/relationships/image" Target="../media/image52.jpeg"/><Relationship Id="rId7" Type="http://schemas.openxmlformats.org/officeDocument/2006/relationships/oleObject" Target="../embeddings/oleObject8.bin"/><Relationship Id="rId8" Type="http://schemas.openxmlformats.org/officeDocument/2006/relationships/package" Target="../embeddings/Microsoft_Word_Document5.docx"/><Relationship Id="rId9" Type="http://schemas.openxmlformats.org/officeDocument/2006/relationships/image" Target="../media/image66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19.jpeg"/><Relationship Id="rId5" Type="http://schemas.openxmlformats.org/officeDocument/2006/relationships/image" Target="../media/image49.jpeg"/><Relationship Id="rId6" Type="http://schemas.openxmlformats.org/officeDocument/2006/relationships/image" Target="../media/image32.jpeg"/><Relationship Id="rId7" Type="http://schemas.openxmlformats.org/officeDocument/2006/relationships/oleObject" Target="../embeddings/oleObject9.bin"/><Relationship Id="rId8" Type="http://schemas.openxmlformats.org/officeDocument/2006/relationships/package" Target="../embeddings/Microsoft_Word_Document6.docx"/><Relationship Id="rId9" Type="http://schemas.openxmlformats.org/officeDocument/2006/relationships/image" Target="../media/image67.emf"/><Relationship Id="rId10" Type="http://schemas.openxmlformats.org/officeDocument/2006/relationships/image" Target="../media/image68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1.png"/><Relationship Id="rId12" Type="http://schemas.openxmlformats.org/officeDocument/2006/relationships/oleObject" Target="../embeddings/oleObject10.bin"/><Relationship Id="rId13" Type="http://schemas.openxmlformats.org/officeDocument/2006/relationships/package" Target="../embeddings/Microsoft_Word_Document7.docx"/><Relationship Id="rId14" Type="http://schemas.openxmlformats.org/officeDocument/2006/relationships/image" Target="../media/image69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39.png"/><Relationship Id="rId4" Type="http://schemas.openxmlformats.org/officeDocument/2006/relationships/image" Target="../media/image43.jpeg"/><Relationship Id="rId5" Type="http://schemas.openxmlformats.org/officeDocument/2006/relationships/image" Target="../media/image45.jpeg"/><Relationship Id="rId6" Type="http://schemas.openxmlformats.org/officeDocument/2006/relationships/image" Target="../media/image46.png"/><Relationship Id="rId7" Type="http://schemas.openxmlformats.org/officeDocument/2006/relationships/image" Target="../media/image47.gif"/><Relationship Id="rId8" Type="http://schemas.openxmlformats.org/officeDocument/2006/relationships/image" Target="../media/image70.jpeg"/><Relationship Id="rId9" Type="http://schemas.openxmlformats.org/officeDocument/2006/relationships/image" Target="../media/image21.jpeg"/><Relationship Id="rId10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60.jpeg"/><Relationship Id="rId5" Type="http://schemas.openxmlformats.org/officeDocument/2006/relationships/image" Target="../media/image52.jpeg"/><Relationship Id="rId6" Type="http://schemas.openxmlformats.org/officeDocument/2006/relationships/oleObject" Target="../embeddings/oleObject11.bin"/><Relationship Id="rId7" Type="http://schemas.openxmlformats.org/officeDocument/2006/relationships/package" Target="../embeddings/Microsoft_Word_Document8.docx"/><Relationship Id="rId8" Type="http://schemas.openxmlformats.org/officeDocument/2006/relationships/image" Target="../media/image72.emf"/><Relationship Id="rId9" Type="http://schemas.openxmlformats.org/officeDocument/2006/relationships/image" Target="../media/image71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39.png"/><Relationship Id="rId5" Type="http://schemas.openxmlformats.org/officeDocument/2006/relationships/image" Target="../media/image75.jpeg"/><Relationship Id="rId6" Type="http://schemas.openxmlformats.org/officeDocument/2006/relationships/image" Target="../media/image76.jpeg"/><Relationship Id="rId7" Type="http://schemas.openxmlformats.org/officeDocument/2006/relationships/oleObject" Target="../embeddings/oleObject12.bin"/><Relationship Id="rId8" Type="http://schemas.openxmlformats.org/officeDocument/2006/relationships/package" Target="../embeddings/Microsoft_Word_Document9.docx"/><Relationship Id="rId9" Type="http://schemas.openxmlformats.org/officeDocument/2006/relationships/image" Target="../media/image73.emf"/><Relationship Id="rId10" Type="http://schemas.openxmlformats.org/officeDocument/2006/relationships/image" Target="../media/image17.jpeg"/><Relationship Id="rId11" Type="http://schemas.openxmlformats.org/officeDocument/2006/relationships/image" Target="../media/image77.jpe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13.bin"/><Relationship Id="rId6" Type="http://schemas.openxmlformats.org/officeDocument/2006/relationships/image" Target="../media/image78.emf"/><Relationship Id="rId7" Type="http://schemas.openxmlformats.org/officeDocument/2006/relationships/image" Target="../media/image51.jpeg"/><Relationship Id="rId8" Type="http://schemas.openxmlformats.org/officeDocument/2006/relationships/image" Target="../media/image52.jpe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75.jpeg"/><Relationship Id="rId5" Type="http://schemas.openxmlformats.org/officeDocument/2006/relationships/oleObject" Target="../embeddings/oleObject14.bin"/><Relationship Id="rId6" Type="http://schemas.openxmlformats.org/officeDocument/2006/relationships/package" Target="../embeddings/Microsoft_Word_Document10.docx"/><Relationship Id="rId7" Type="http://schemas.openxmlformats.org/officeDocument/2006/relationships/image" Target="../media/image79.emf"/><Relationship Id="rId8" Type="http://schemas.openxmlformats.org/officeDocument/2006/relationships/image" Target="../media/image80.jpeg"/><Relationship Id="rId9" Type="http://schemas.openxmlformats.org/officeDocument/2006/relationships/image" Target="../media/image81.png"/><Relationship Id="rId10" Type="http://schemas.openxmlformats.org/officeDocument/2006/relationships/image" Target="../media/image82.jpeg"/><Relationship Id="rId11" Type="http://schemas.openxmlformats.org/officeDocument/2006/relationships/image" Target="../media/image76.jpe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package" Target="../embeddings/Microsoft_Word_Document11.docx"/><Relationship Id="rId5" Type="http://schemas.openxmlformats.org/officeDocument/2006/relationships/image" Target="../media/image84.emf"/><Relationship Id="rId6" Type="http://schemas.openxmlformats.org/officeDocument/2006/relationships/image" Target="../media/image85.png"/><Relationship Id="rId7" Type="http://schemas.openxmlformats.org/officeDocument/2006/relationships/image" Target="../media/image86.png"/><Relationship Id="rId8" Type="http://schemas.openxmlformats.org/officeDocument/2006/relationships/image" Target="../media/image87.jpeg"/><Relationship Id="rId9" Type="http://schemas.openxmlformats.org/officeDocument/2006/relationships/image" Target="../media/image52.jpeg"/><Relationship Id="rId10" Type="http://schemas.openxmlformats.org/officeDocument/2006/relationships/image" Target="../media/image88.jpe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52.jpeg"/><Relationship Id="rId5" Type="http://schemas.openxmlformats.org/officeDocument/2006/relationships/oleObject" Target="../embeddings/oleObject16.bin"/><Relationship Id="rId6" Type="http://schemas.openxmlformats.org/officeDocument/2006/relationships/package" Target="../embeddings/Microsoft_Word_Document12.docx"/><Relationship Id="rId7" Type="http://schemas.openxmlformats.org/officeDocument/2006/relationships/image" Target="../media/image89.emf"/><Relationship Id="rId8" Type="http://schemas.openxmlformats.org/officeDocument/2006/relationships/image" Target="../media/image85.png"/><Relationship Id="rId9" Type="http://schemas.openxmlformats.org/officeDocument/2006/relationships/image" Target="../media/image86.png"/><Relationship Id="rId10" Type="http://schemas.openxmlformats.org/officeDocument/2006/relationships/image" Target="../media/image90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jpeg"/><Relationship Id="rId5" Type="http://schemas.openxmlformats.org/officeDocument/2006/relationships/image" Target="../media/image60.jpeg"/><Relationship Id="rId6" Type="http://schemas.openxmlformats.org/officeDocument/2006/relationships/image" Target="../media/image52.jpeg"/><Relationship Id="rId7" Type="http://schemas.openxmlformats.org/officeDocument/2006/relationships/image" Target="../media/image94.png"/><Relationship Id="rId8" Type="http://schemas.openxmlformats.org/officeDocument/2006/relationships/image" Target="../media/image9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8.emf"/><Relationship Id="rId5" Type="http://schemas.openxmlformats.org/officeDocument/2006/relationships/image" Target="../media/image99.emf"/><Relationship Id="rId6" Type="http://schemas.openxmlformats.org/officeDocument/2006/relationships/image" Target="../media/image100.emf"/><Relationship Id="rId7" Type="http://schemas.openxmlformats.org/officeDocument/2006/relationships/image" Target="../media/image101.png"/><Relationship Id="rId8" Type="http://schemas.openxmlformats.org/officeDocument/2006/relationships/image" Target="../media/image10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4" Type="http://schemas.openxmlformats.org/officeDocument/2006/relationships/image" Target="../media/image114.emf"/><Relationship Id="rId5" Type="http://schemas.openxmlformats.org/officeDocument/2006/relationships/image" Target="../media/image1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jpeg"/><Relationship Id="rId5" Type="http://schemas.openxmlformats.org/officeDocument/2006/relationships/image" Target="../media/image119.jpeg"/><Relationship Id="rId6" Type="http://schemas.openxmlformats.org/officeDocument/2006/relationships/image" Target="../media/image120.png"/><Relationship Id="rId7" Type="http://schemas.openxmlformats.org/officeDocument/2006/relationships/image" Target="../media/image121.jpeg"/><Relationship Id="rId8" Type="http://schemas.openxmlformats.org/officeDocument/2006/relationships/image" Target="../media/image122.png"/><Relationship Id="rId9" Type="http://schemas.openxmlformats.org/officeDocument/2006/relationships/image" Target="../media/image123.jpeg"/><Relationship Id="rId10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4" Type="http://schemas.openxmlformats.org/officeDocument/2006/relationships/image" Target="../media/image127.jpeg"/><Relationship Id="rId5" Type="http://schemas.openxmlformats.org/officeDocument/2006/relationships/image" Target="../media/image128.jpeg"/><Relationship Id="rId6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4" Type="http://schemas.openxmlformats.org/officeDocument/2006/relationships/image" Target="../media/image134.jpeg"/><Relationship Id="rId5" Type="http://schemas.openxmlformats.org/officeDocument/2006/relationships/image" Target="../media/image135.emf"/><Relationship Id="rId6" Type="http://schemas.openxmlformats.org/officeDocument/2006/relationships/image" Target="../media/image136.jpeg"/><Relationship Id="rId7" Type="http://schemas.openxmlformats.org/officeDocument/2006/relationships/image" Target="../media/image137.emf"/><Relationship Id="rId8" Type="http://schemas.openxmlformats.org/officeDocument/2006/relationships/image" Target="../media/image138.jpeg"/><Relationship Id="rId9" Type="http://schemas.openxmlformats.org/officeDocument/2006/relationships/image" Target="../media/image139.jpeg"/><Relationship Id="rId10" Type="http://schemas.openxmlformats.org/officeDocument/2006/relationships/image" Target="../media/image140.jpeg"/><Relationship Id="rId11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4" Type="http://schemas.openxmlformats.org/officeDocument/2006/relationships/image" Target="../media/image143.jpeg"/><Relationship Id="rId5" Type="http://schemas.openxmlformats.org/officeDocument/2006/relationships/image" Target="../media/image144.jpeg"/><Relationship Id="rId6" Type="http://schemas.openxmlformats.org/officeDocument/2006/relationships/image" Target="../media/image145.jpeg"/><Relationship Id="rId7" Type="http://schemas.openxmlformats.org/officeDocument/2006/relationships/image" Target="../media/image146.jpeg"/><Relationship Id="rId8" Type="http://schemas.openxmlformats.org/officeDocument/2006/relationships/image" Target="../media/image46.png"/><Relationship Id="rId9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4" Type="http://schemas.openxmlformats.org/officeDocument/2006/relationships/image" Target="../media/image149.png"/><Relationship Id="rId5" Type="http://schemas.openxmlformats.org/officeDocument/2006/relationships/image" Target="../media/image56.png"/><Relationship Id="rId6" Type="http://schemas.openxmlformats.org/officeDocument/2006/relationships/image" Target="../media/image15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gif"/><Relationship Id="rId20" Type="http://schemas.openxmlformats.org/officeDocument/2006/relationships/image" Target="../media/image24.jpeg"/><Relationship Id="rId21" Type="http://schemas.openxmlformats.org/officeDocument/2006/relationships/image" Target="../media/image25.png"/><Relationship Id="rId10" Type="http://schemas.openxmlformats.org/officeDocument/2006/relationships/image" Target="../media/image14.png"/><Relationship Id="rId11" Type="http://schemas.openxmlformats.org/officeDocument/2006/relationships/image" Target="../media/image15.gif"/><Relationship Id="rId12" Type="http://schemas.openxmlformats.org/officeDocument/2006/relationships/image" Target="../media/image16.jpeg"/><Relationship Id="rId13" Type="http://schemas.openxmlformats.org/officeDocument/2006/relationships/image" Target="../media/image17.jpeg"/><Relationship Id="rId14" Type="http://schemas.openxmlformats.org/officeDocument/2006/relationships/image" Target="../media/image18.jpeg"/><Relationship Id="rId15" Type="http://schemas.openxmlformats.org/officeDocument/2006/relationships/image" Target="../media/image19.jpeg"/><Relationship Id="rId16" Type="http://schemas.openxmlformats.org/officeDocument/2006/relationships/image" Target="../media/image20.jpeg"/><Relationship Id="rId17" Type="http://schemas.openxmlformats.org/officeDocument/2006/relationships/image" Target="../media/image21.jpeg"/><Relationship Id="rId18" Type="http://schemas.openxmlformats.org/officeDocument/2006/relationships/image" Target="../media/image22.jpe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jpeg"/><Relationship Id="rId12" Type="http://schemas.openxmlformats.org/officeDocument/2006/relationships/image" Target="../media/image33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7" Type="http://schemas.openxmlformats.org/officeDocument/2006/relationships/image" Target="../media/image31.png"/><Relationship Id="rId8" Type="http://schemas.openxmlformats.org/officeDocument/2006/relationships/oleObject" Target="../embeddings/oleObject1.bin"/><Relationship Id="rId9" Type="http://schemas.openxmlformats.org/officeDocument/2006/relationships/package" Target="../embeddings/Microsoft_Word_Document1.docx"/><Relationship Id="rId10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7" Type="http://schemas.openxmlformats.org/officeDocument/2006/relationships/image" Target="../media/image38.emf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emf"/><Relationship Id="rId12" Type="http://schemas.openxmlformats.org/officeDocument/2006/relationships/image" Target="../media/image46.png"/><Relationship Id="rId13" Type="http://schemas.openxmlformats.org/officeDocument/2006/relationships/image" Target="../media/image47.gi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7" Type="http://schemas.openxmlformats.org/officeDocument/2006/relationships/image" Target="../media/image8.jpeg"/><Relationship Id="rId8" Type="http://schemas.openxmlformats.org/officeDocument/2006/relationships/image" Target="../media/image45.jpeg"/><Relationship Id="rId9" Type="http://schemas.openxmlformats.org/officeDocument/2006/relationships/oleObject" Target="../embeddings/oleObject2.bin"/><Relationship Id="rId10" Type="http://schemas.openxmlformats.org/officeDocument/2006/relationships/package" Target="../embeddings/Microsoft_Word_Document2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28.jpeg"/><Relationship Id="rId5" Type="http://schemas.openxmlformats.org/officeDocument/2006/relationships/oleObject" Target="../embeddings/oleObject3.bin"/><Relationship Id="rId6" Type="http://schemas.openxmlformats.org/officeDocument/2006/relationships/package" Target="../embeddings/Microsoft_Word_Document3.docx"/><Relationship Id="rId7" Type="http://schemas.openxmlformats.org/officeDocument/2006/relationships/image" Target="../media/image48.emf"/><Relationship Id="rId8" Type="http://schemas.openxmlformats.org/officeDocument/2006/relationships/image" Target="../media/image49.jpeg"/><Relationship Id="rId9" Type="http://schemas.openxmlformats.org/officeDocument/2006/relationships/image" Target="../media/image32.jpeg"/><Relationship Id="rId10" Type="http://schemas.openxmlformats.org/officeDocument/2006/relationships/image" Target="../media/image41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6" Type="http://schemas.openxmlformats.org/officeDocument/2006/relationships/image" Target="../media/image39.png"/><Relationship Id="rId7" Type="http://schemas.openxmlformats.org/officeDocument/2006/relationships/oleObject" Target="../embeddings/oleObject4.bin"/><Relationship Id="rId8" Type="http://schemas.openxmlformats.org/officeDocument/2006/relationships/image" Target="../media/image5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20799" y="3263679"/>
            <a:ext cx="9901382" cy="1054933"/>
          </a:xfrm>
        </p:spPr>
        <p:txBody>
          <a:bodyPr/>
          <a:lstStyle/>
          <a:p>
            <a:pPr algn="ctr"/>
            <a:r>
              <a:rPr lang="en-GB" dirty="0" smtClean="0"/>
              <a:t>MAGNET TEST PLAN INCLUDING COLLABORATIONS, STRING AND TEST STAND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20800" y="4454825"/>
            <a:ext cx="9901381" cy="990600"/>
          </a:xfrm>
        </p:spPr>
        <p:txBody>
          <a:bodyPr>
            <a:noAutofit/>
          </a:bodyPr>
          <a:lstStyle/>
          <a:p>
            <a:r>
              <a:rPr lang="en-US" sz="2400" b="1" u="sng" dirty="0" smtClean="0"/>
              <a:t>M. Bajko </a:t>
            </a:r>
            <a:r>
              <a:rPr lang="en-US" sz="2400" dirty="0" smtClean="0"/>
              <a:t>on behalf of the testing team of CERN and the collaborators</a:t>
            </a:r>
          </a:p>
          <a:p>
            <a:r>
              <a:rPr lang="en-US" sz="2400" dirty="0" smtClean="0"/>
              <a:t>G.</a:t>
            </a:r>
            <a:r>
              <a:rPr lang="en-GB" sz="2400" dirty="0" smtClean="0"/>
              <a:t> </a:t>
            </a:r>
            <a:r>
              <a:rPr lang="en-GB" sz="2400" dirty="0" err="1" smtClean="0"/>
              <a:t>Chlachidze</a:t>
            </a:r>
            <a:r>
              <a:rPr lang="en-GB" sz="2400" dirty="0" smtClean="0"/>
              <a:t> (FNAL), H. Felice(CEA),</a:t>
            </a:r>
            <a:r>
              <a:rPr lang="en-US" sz="2400" dirty="0" smtClean="0"/>
              <a:t> T. </a:t>
            </a:r>
            <a:r>
              <a:rPr lang="en-US" sz="2400" dirty="0" err="1" smtClean="0"/>
              <a:t>Nakamoto</a:t>
            </a:r>
            <a:r>
              <a:rPr lang="en-US" sz="2400" dirty="0" smtClean="0"/>
              <a:t> (KEK), J. </a:t>
            </a:r>
            <a:r>
              <a:rPr lang="en-US" sz="2400" dirty="0" err="1" smtClean="0"/>
              <a:t>Muratore</a:t>
            </a:r>
            <a:r>
              <a:rPr lang="en-US" sz="2400" dirty="0" smtClean="0"/>
              <a:t>  (BNL), </a:t>
            </a:r>
            <a:r>
              <a:rPr lang="en-GB" sz="2400" dirty="0" smtClean="0"/>
              <a:t>M. </a:t>
            </a:r>
            <a:r>
              <a:rPr lang="en-GB" sz="2400" dirty="0" err="1" smtClean="0"/>
              <a:t>Sorbi</a:t>
            </a:r>
            <a:r>
              <a:rPr lang="en-GB" sz="2400" dirty="0" smtClean="0"/>
              <a:t> (INFN)</a:t>
            </a:r>
            <a:r>
              <a:rPr lang="en-US" sz="2400" dirty="0" smtClean="0"/>
              <a:t>, </a:t>
            </a:r>
            <a:r>
              <a:rPr lang="en-GB" sz="2400" dirty="0" smtClean="0"/>
              <a:t>R. </a:t>
            </a:r>
            <a:r>
              <a:rPr lang="en-GB" sz="2400" dirty="0" err="1" smtClean="0"/>
              <a:t>Ruber</a:t>
            </a:r>
            <a:r>
              <a:rPr lang="en-GB" sz="2400" dirty="0" smtClean="0"/>
              <a:t> (FREIA), M. </a:t>
            </a:r>
            <a:r>
              <a:rPr lang="en-GB" sz="2400" smtClean="0"/>
              <a:t>Pojer</a:t>
            </a:r>
            <a:r>
              <a:rPr lang="en-GB" sz="2400" dirty="0" smtClean="0"/>
              <a:t> </a:t>
            </a:r>
            <a:r>
              <a:rPr lang="en-GB" sz="2400" dirty="0" smtClean="0"/>
              <a:t>(CERN), L. </a:t>
            </a:r>
            <a:r>
              <a:rPr lang="en-GB" sz="2400" dirty="0" err="1" smtClean="0"/>
              <a:t>Fiscarelli</a:t>
            </a:r>
            <a:r>
              <a:rPr lang="en-GB" sz="2400" dirty="0" smtClean="0"/>
              <a:t> (CERN), 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65864" y="6295492"/>
            <a:ext cx="5606306" cy="34925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Collaboration Meeting HL-LHC Madrid Nov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31593" y="5605670"/>
            <a:ext cx="492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thanks for M. </a:t>
            </a:r>
            <a:r>
              <a:rPr lang="en-US" dirty="0" err="1" smtClean="0"/>
              <a:t>Barberan</a:t>
            </a:r>
            <a:r>
              <a:rPr lang="en-US" dirty="0" smtClean="0"/>
              <a:t> for the Master Plan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19686"/>
          <a:stretch/>
        </p:blipFill>
        <p:spPr>
          <a:xfrm>
            <a:off x="6554209" y="204426"/>
            <a:ext cx="5108068" cy="289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72"/>
          <a:stretch/>
        </p:blipFill>
        <p:spPr>
          <a:xfrm rot="16200000">
            <a:off x="3515802" y="1611668"/>
            <a:ext cx="2258687" cy="78932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00725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HO Correctors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test stand: LASA</a:t>
            </a:r>
            <a:endParaRPr lang="en-GB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80110"/>
            <a:ext cx="1065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LCXF (CP)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08817" y="1149442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816574" y="1402534"/>
              <a:ext cx="134293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91363" y="6235184"/>
            <a:ext cx="323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Massimo Sorbi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19562" y="5699534"/>
            <a:ext cx="3949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54 magnets + 5 prototypes 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416896" y="4666951"/>
            <a:ext cx="89635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113731"/>
              </p:ext>
            </p:extLst>
          </p:nvPr>
        </p:nvGraphicFramePr>
        <p:xfrm>
          <a:off x="142462" y="2643451"/>
          <a:ext cx="5208588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5" name="Document" r:id="rId5" imgW="5852382" imgH="1704119" progId="Word.Document.12">
                  <p:embed/>
                </p:oleObj>
              </mc:Choice>
              <mc:Fallback>
                <p:oleObj name="Document" r:id="rId5" imgW="5852382" imgH="1704119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2462" y="2643451"/>
                        <a:ext cx="5208588" cy="150971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 descr="capannone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1934" y="1406622"/>
            <a:ext cx="4311449" cy="2588833"/>
          </a:xfrm>
          <a:prstGeom prst="rect">
            <a:avLst/>
          </a:prstGeom>
          <a:noFill/>
          <a:ln w="19050">
            <a:solidFill>
              <a:srgbClr val="FFFF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http://users.unimi.it/DDLab/logounimi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934" y="4049169"/>
            <a:ext cx="1768024" cy="591085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094" y="3033131"/>
            <a:ext cx="862056" cy="82613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125" y="843553"/>
            <a:ext cx="753559" cy="7568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598" y="1736242"/>
            <a:ext cx="741329" cy="7543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125" y="2647973"/>
            <a:ext cx="807815" cy="7715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125" y="3566767"/>
            <a:ext cx="781220" cy="74749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441" y="4537922"/>
            <a:ext cx="1345641" cy="14273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6" name="TextBox 35"/>
          <p:cNvSpPr txBox="1"/>
          <p:nvPr/>
        </p:nvSpPr>
        <p:spPr>
          <a:xfrm>
            <a:off x="6619564" y="5218788"/>
            <a:ext cx="281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Models test at  CERN </a:t>
            </a:r>
            <a:r>
              <a:rPr lang="en-GB" dirty="0" err="1" smtClean="0"/>
              <a:t>Siegtal</a:t>
            </a:r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5582" y="5067277"/>
            <a:ext cx="643740" cy="5773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6502" y="3927854"/>
            <a:ext cx="1290202" cy="172026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3064015" y="4666950"/>
            <a:ext cx="89635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3745557" y="4666949"/>
            <a:ext cx="89635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3235430" y="4666949"/>
            <a:ext cx="89635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3954634" y="4666949"/>
            <a:ext cx="89635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4770003" y="4666949"/>
            <a:ext cx="704328" cy="177360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62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20"/>
          <a:stretch/>
        </p:blipFill>
        <p:spPr>
          <a:xfrm rot="16200000">
            <a:off x="3509452" y="1668926"/>
            <a:ext cx="2258687" cy="7905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LCXF (CP)						test stand: CERN</a:t>
            </a:r>
            <a:endParaRPr lang="en-GB" sz="2700" dirty="0"/>
          </a:p>
        </p:txBody>
      </p:sp>
      <p:sp>
        <p:nvSpPr>
          <p:cNvPr id="21" name="Rectangle 20"/>
          <p:cNvSpPr/>
          <p:nvPr/>
        </p:nvSpPr>
        <p:spPr>
          <a:xfrm>
            <a:off x="0" y="1037290"/>
            <a:ext cx="9751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</a:rPr>
              <a:t>MCBXFA/MQSXF/MCTXF/MCTSXF/MCDXF/MCDSXF /MCOXF/MCOSXF/MCSXF/MCSSXF/MBXF /MQXFA</a:t>
            </a:r>
            <a:endParaRPr lang="en-GB" dirty="0">
              <a:solidFill>
                <a:srgbClr val="94B5CC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25411" y="140275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728788" y="1402534"/>
              <a:ext cx="222079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146437" y="5337297"/>
            <a:ext cx="2982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146437" y="4901707"/>
            <a:ext cx="266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cold masses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319713" y="4492579"/>
            <a:ext cx="592429" cy="2258688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587716" y="3348714"/>
            <a:ext cx="1647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Modification of existing </a:t>
            </a:r>
            <a:r>
              <a:rPr lang="en-GB" sz="1200" dirty="0"/>
              <a:t>t</a:t>
            </a:r>
            <a:r>
              <a:rPr lang="en-GB" sz="1200" dirty="0" smtClean="0"/>
              <a:t>o be done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210" y="1501692"/>
            <a:ext cx="4004652" cy="320372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4744" y="3608877"/>
            <a:ext cx="1149701" cy="103106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208961"/>
              </p:ext>
            </p:extLst>
          </p:nvPr>
        </p:nvGraphicFramePr>
        <p:xfrm>
          <a:off x="150998" y="2963806"/>
          <a:ext cx="5216525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6" name="Document" r:id="rId7" imgW="5266198" imgH="1704119" progId="Word.Document.12">
                  <p:embed/>
                </p:oleObj>
              </mc:Choice>
              <mc:Fallback>
                <p:oleObj name="Document" r:id="rId7" imgW="5266198" imgH="17041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0998" y="2963806"/>
                        <a:ext cx="5216525" cy="14795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6"/>
          <a:stretch/>
        </p:blipFill>
        <p:spPr>
          <a:xfrm rot="16200000">
            <a:off x="3937340" y="1757843"/>
            <a:ext cx="1236304" cy="7942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94B5CC"/>
                </a:solidFill>
              </a:rPr>
              <a:t>M</a:t>
            </a:r>
            <a:r>
              <a:rPr lang="en-GB" dirty="0" smtClean="0">
                <a:solidFill>
                  <a:srgbClr val="94B5CC"/>
                </a:solidFill>
              </a:rPr>
              <a:t>BXF</a:t>
            </a:r>
            <a:r>
              <a:rPr lang="en-GB" dirty="0" smtClean="0"/>
              <a:t> 			    				test stand: KEK</a:t>
            </a:r>
            <a:endParaRPr lang="en-GB" sz="27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082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LBXF (D1)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391733"/>
            <a:ext cx="5275879" cy="1486184"/>
            <a:chOff x="83712" y="1391733"/>
            <a:chExt cx="5275879" cy="1486184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959376" y="1391733"/>
              <a:ext cx="222079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78985" y="6065076"/>
            <a:ext cx="3366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</a:t>
            </a:r>
            <a:r>
              <a:rPr lang="en-GB" dirty="0" err="1" smtClean="0"/>
              <a:t>Tatsu</a:t>
            </a:r>
            <a:r>
              <a:rPr lang="en-GB" dirty="0" smtClean="0"/>
              <a:t> Nakamoto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4316" y="5716639"/>
            <a:ext cx="426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prototype + 5 series magnets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844367" y="5131271"/>
            <a:ext cx="806515" cy="100365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22139"/>
              </p:ext>
            </p:extLst>
          </p:nvPr>
        </p:nvGraphicFramePr>
        <p:xfrm>
          <a:off x="127000" y="3279775"/>
          <a:ext cx="5273675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Document" r:id="rId6" imgW="5613400" imgH="2006600" progId="Word.Document.12">
                  <p:embed/>
                </p:oleObj>
              </mc:Choice>
              <mc:Fallback>
                <p:oleObj name="Document" r:id="rId6" imgW="5613400" imgH="200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7000" y="3279775"/>
                        <a:ext cx="5273675" cy="1876425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772527" y="5131271"/>
            <a:ext cx="153910" cy="86227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pic>
        <p:nvPicPr>
          <p:cNvPr id="25" name="図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6425" y="1232388"/>
            <a:ext cx="3956800" cy="296760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3769" y="3137173"/>
            <a:ext cx="1377605" cy="958643"/>
          </a:xfrm>
          <a:prstGeom prst="rect">
            <a:avLst/>
          </a:prstGeom>
        </p:spPr>
      </p:pic>
      <p:pic>
        <p:nvPicPr>
          <p:cNvPr id="27" name="図 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37"/>
          <a:stretch/>
        </p:blipFill>
        <p:spPr>
          <a:xfrm>
            <a:off x="6754200" y="1232388"/>
            <a:ext cx="1216550" cy="297680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198" y="89388"/>
            <a:ext cx="2099201" cy="16239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TextBox 33"/>
          <p:cNvSpPr txBox="1"/>
          <p:nvPr/>
        </p:nvSpPr>
        <p:spPr>
          <a:xfrm>
            <a:off x="8090650" y="4323603"/>
            <a:ext cx="26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 Model test at  KEK/CERN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7755" y="3387486"/>
            <a:ext cx="1314245" cy="196862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123005" y="5132210"/>
            <a:ext cx="153910" cy="86227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1392" y="4765172"/>
            <a:ext cx="643740" cy="57731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80456" y="6406525"/>
            <a:ext cx="4114800" cy="365125"/>
          </a:xfrm>
        </p:spPr>
        <p:txBody>
          <a:bodyPr/>
          <a:lstStyle/>
          <a:p>
            <a:r>
              <a:rPr lang="en-GB" smtClean="0"/>
              <a:t>Marta Bajko for 7th Collaboration Meeting for HL -LHC Nov. </a:t>
            </a:r>
            <a:r>
              <a:rPr lang="en-GB" dirty="0" smtClean="0"/>
              <a:t>2017 Madrid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1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28"/>
          <a:stretch/>
        </p:blipFill>
        <p:spPr>
          <a:xfrm rot="16200000">
            <a:off x="3821276" y="1673921"/>
            <a:ext cx="1236304" cy="79390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LBXF (D1)						test stand: CERN</a:t>
            </a:r>
            <a:endParaRPr lang="en-GB" sz="27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727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</a:rPr>
              <a:t>MBXF</a:t>
            </a:r>
            <a:endParaRPr lang="en-GB" dirty="0">
              <a:solidFill>
                <a:srgbClr val="94B5CC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391733"/>
            <a:ext cx="5275879" cy="1486184"/>
            <a:chOff x="83712" y="1391733"/>
            <a:chExt cx="5275879" cy="1486184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959376" y="1391733"/>
              <a:ext cx="222079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620442" y="5784726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97210" y="5400240"/>
            <a:ext cx="416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proto+ 6 series  cold masses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137856" y="5088366"/>
            <a:ext cx="855165" cy="124664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210" y="1501692"/>
            <a:ext cx="4004652" cy="320372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4745" y="3608877"/>
            <a:ext cx="1088424" cy="1031065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23525"/>
              </p:ext>
            </p:extLst>
          </p:nvPr>
        </p:nvGraphicFramePr>
        <p:xfrm>
          <a:off x="130176" y="3258391"/>
          <a:ext cx="5229416" cy="1446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7" name="Document" r:id="rId8" imgW="5321300" imgH="1701800" progId="Word.Document.12">
                  <p:embed/>
                </p:oleObj>
              </mc:Choice>
              <mc:Fallback>
                <p:oleObj name="Document" r:id="rId8" imgW="5321300" imgH="1701800" progId="Word.Documen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0176" y="3258391"/>
                        <a:ext cx="5229416" cy="144695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033066" y="5076715"/>
            <a:ext cx="163572" cy="1200041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5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MBRB</a:t>
            </a:r>
            <a:r>
              <a:rPr lang="en-GB" dirty="0" smtClean="0"/>
              <a:t> 							test stand:</a:t>
            </a:r>
            <a:endParaRPr lang="en-GB" sz="27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LBRD (D2)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40253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986959" y="1402534"/>
              <a:ext cx="266989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620442" y="5367506"/>
            <a:ext cx="2367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magnets NOT TESTED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411" y="1230811"/>
            <a:ext cx="1937724" cy="171096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4092" y="3953587"/>
            <a:ext cx="643740" cy="5773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93924" y="4160608"/>
            <a:ext cx="225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test at  CERN D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0455" y="2552599"/>
            <a:ext cx="1314245" cy="196862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758268"/>
              </p:ext>
            </p:extLst>
          </p:nvPr>
        </p:nvGraphicFramePr>
        <p:xfrm>
          <a:off x="95250" y="3337563"/>
          <a:ext cx="5264341" cy="125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44" name="Document" r:id="rId8" imgW="5880100" imgH="1397000" progId="Word.Document.12">
                  <p:embed/>
                </p:oleObj>
              </mc:Choice>
              <mc:Fallback>
                <p:oleObj name="Document" r:id="rId8" imgW="5880100" imgH="139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5250" y="3337563"/>
                        <a:ext cx="5264341" cy="125348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698500" y="4989861"/>
            <a:ext cx="7921942" cy="1085489"/>
            <a:chOff x="667460" y="5355534"/>
            <a:chExt cx="7921942" cy="108548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831"/>
            <a:stretch/>
          </p:blipFill>
          <p:spPr>
            <a:xfrm rot="16200000">
              <a:off x="4089059" y="1933935"/>
              <a:ext cx="1078744" cy="7921942"/>
            </a:xfrm>
            <a:prstGeom prst="rect">
              <a:avLst/>
            </a:prstGeom>
          </p:spPr>
        </p:pic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719900" y="5406009"/>
              <a:ext cx="136797" cy="103501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91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94B5CC"/>
                </a:solidFill>
              </a:rPr>
              <a:t>MCBRB</a:t>
            </a:r>
            <a:r>
              <a:rPr lang="en-GB" sz="4000" dirty="0" smtClean="0"/>
              <a:t> 						 test stand:</a:t>
            </a:r>
            <a:r>
              <a:rPr lang="en-GB" sz="2400" dirty="0" smtClean="0"/>
              <a:t> </a:t>
            </a:r>
            <a:r>
              <a:rPr lang="en-GB" sz="3600" dirty="0" smtClean="0"/>
              <a:t>CERN/FREIA</a:t>
            </a:r>
            <a:endParaRPr lang="en-GB" sz="24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LBRD (D2)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312868"/>
            <a:ext cx="5275879" cy="1565049"/>
            <a:chOff x="83712" y="1312868"/>
            <a:chExt cx="5275879" cy="1565049"/>
          </a:xfrm>
        </p:grpSpPr>
        <p:pic>
          <p:nvPicPr>
            <p:cNvPr id="22" name="Picture 2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249352" y="1312868"/>
              <a:ext cx="171574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671" y="1182637"/>
            <a:ext cx="2051831" cy="3073471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5968285" y="4385595"/>
            <a:ext cx="264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50 % CERN and 50% FREIA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5295" y="1182637"/>
            <a:ext cx="1274266" cy="313691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9" name="Picture 18" descr="FREIA_logo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1347" y="3626962"/>
            <a:ext cx="1450975" cy="7096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0" name="Picture 2" descr="U:\Documents\Uppsala\Administration\Profil\UU_logo_4f_84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544" y="3626962"/>
            <a:ext cx="717054" cy="682497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9255" y="3570136"/>
            <a:ext cx="711526" cy="67402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011" y="1345347"/>
            <a:ext cx="1753865" cy="151417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138" y="4547783"/>
            <a:ext cx="643740" cy="57731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530605" y="4713153"/>
            <a:ext cx="242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Model test at  CERN D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96901" y="4831063"/>
            <a:ext cx="7933704" cy="1571638"/>
            <a:chOff x="596901" y="5048775"/>
            <a:chExt cx="7933704" cy="157163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691"/>
            <a:stretch/>
          </p:blipFill>
          <p:spPr>
            <a:xfrm rot="16200000">
              <a:off x="3783224" y="1862452"/>
              <a:ext cx="1561057" cy="7933704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4163622" y="5097601"/>
              <a:ext cx="926727" cy="152187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150857" y="5098539"/>
              <a:ext cx="88303" cy="152187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3349863" y="5087827"/>
              <a:ext cx="227195" cy="1521874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332192"/>
              </p:ext>
            </p:extLst>
          </p:nvPr>
        </p:nvGraphicFramePr>
        <p:xfrm>
          <a:off x="125413" y="3331004"/>
          <a:ext cx="5234178" cy="1216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r:id="rId13" imgW="5816600" imgH="1397000" progId="Word.Document.12">
                  <p:embed/>
                </p:oleObj>
              </mc:Choice>
              <mc:Fallback>
                <p:oleObj name="Document" r:id="rId13" imgW="5816600" imgH="139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25413" y="3331004"/>
                        <a:ext cx="5234178" cy="12167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8166637" y="5716040"/>
            <a:ext cx="3921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	Marta Bajko (CERN)</a:t>
            </a:r>
          </a:p>
          <a:p>
            <a:r>
              <a:rPr lang="en-GB" dirty="0" smtClean="0"/>
              <a:t>		Roger Ruber (FREIA)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166637" y="5372463"/>
            <a:ext cx="401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proto + 12 series  magnets to be tested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8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LBRD (D2)						test stand:</a:t>
            </a:r>
            <a:r>
              <a:rPr lang="en-GB" sz="2800" dirty="0" smtClean="0"/>
              <a:t> </a:t>
            </a:r>
            <a:r>
              <a:rPr lang="en-GB" sz="4000" dirty="0" smtClean="0"/>
              <a:t>CERN</a:t>
            </a:r>
            <a:endParaRPr lang="en-GB" sz="36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04354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</a:rPr>
              <a:t>MBRD   MCBRD   </a:t>
            </a:r>
            <a:r>
              <a:rPr lang="en-US" dirty="0" err="1" smtClean="0">
                <a:solidFill>
                  <a:srgbClr val="94B5CC"/>
                </a:solidFill>
              </a:rPr>
              <a:t>MCBRD</a:t>
            </a:r>
            <a:endParaRPr lang="en-GB" dirty="0">
              <a:solidFill>
                <a:srgbClr val="94B5CC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33109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012981" y="1402534"/>
              <a:ext cx="368188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620442" y="5784726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210" y="1501692"/>
            <a:ext cx="4004652" cy="320372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4745" y="3608877"/>
            <a:ext cx="1088424" cy="1031065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683366"/>
              </p:ext>
            </p:extLst>
          </p:nvPr>
        </p:nvGraphicFramePr>
        <p:xfrm>
          <a:off x="101600" y="2949573"/>
          <a:ext cx="5221288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2" name="Document" r:id="rId7" imgW="5270500" imgH="2006600" progId="Word.Document.12">
                  <p:embed/>
                </p:oleObj>
              </mc:Choice>
              <mc:Fallback>
                <p:oleObj name="Document" r:id="rId7" imgW="5270500" imgH="200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1600" y="2949573"/>
                        <a:ext cx="5221288" cy="19875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84200" y="4838747"/>
            <a:ext cx="7911991" cy="1561057"/>
            <a:chOff x="629913" y="5020640"/>
            <a:chExt cx="7911991" cy="156105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950"/>
            <a:stretch/>
          </p:blipFill>
          <p:spPr>
            <a:xfrm rot="16200000">
              <a:off x="3805380" y="1845173"/>
              <a:ext cx="1561057" cy="7911991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5570294" y="5161182"/>
              <a:ext cx="900429" cy="139657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709000" y="5162120"/>
              <a:ext cx="114785" cy="139657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34708" y="5442447"/>
            <a:ext cx="4112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proto+ 6 series cold masses to be tested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18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24"/>
          <a:stretch/>
        </p:blipFill>
        <p:spPr>
          <a:xfrm rot="16200000">
            <a:off x="4073666" y="1688097"/>
            <a:ext cx="1104582" cy="7905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MQYY</a:t>
            </a:r>
            <a:r>
              <a:rPr lang="en-GB" dirty="0" smtClean="0"/>
              <a:t> 								test stand:</a:t>
            </a:r>
            <a:r>
              <a:rPr lang="en-GB" sz="2800" dirty="0" smtClean="0"/>
              <a:t> </a:t>
            </a:r>
            <a:r>
              <a:rPr lang="en-GB" sz="4000" dirty="0" smtClean="0"/>
              <a:t>CEA</a:t>
            </a:r>
            <a:endParaRPr lang="en-GB" sz="28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11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LQYY (Q4)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262949"/>
            <a:ext cx="5275879" cy="1614968"/>
            <a:chOff x="83712" y="1262949"/>
            <a:chExt cx="5275879" cy="1614968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084239" y="1262949"/>
              <a:ext cx="171574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855" y="2630472"/>
            <a:ext cx="1211722" cy="181505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5012" y="4028242"/>
            <a:ext cx="410958" cy="38930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577301" y="5699315"/>
            <a:ext cx="312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Helene </a:t>
            </a:r>
            <a:r>
              <a:rPr lang="en-GB" dirty="0" err="1" smtClean="0"/>
              <a:t>Felice</a:t>
            </a:r>
            <a:r>
              <a:rPr lang="en-GB" dirty="0" smtClean="0"/>
              <a:t>	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622739" y="5313817"/>
            <a:ext cx="3393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proto magnets to be tested: CEA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3230406" y="5038779"/>
            <a:ext cx="156261" cy="1193251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490231"/>
              </p:ext>
            </p:extLst>
          </p:nvPr>
        </p:nvGraphicFramePr>
        <p:xfrm>
          <a:off x="122238" y="3092450"/>
          <a:ext cx="5235575" cy="151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4" name="Document" r:id="rId8" imgW="5880100" imgH="1701800" progId="Word.Document.12">
                  <p:embed/>
                </p:oleObj>
              </mc:Choice>
              <mc:Fallback>
                <p:oleObj name="Document" r:id="rId8" imgW="5880100" imgH="1701800" progId="Word.Document.12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2238" y="3092450"/>
                        <a:ext cx="5235575" cy="15176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990" y="1038797"/>
            <a:ext cx="1291816" cy="13312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729006" y="4987979"/>
            <a:ext cx="156261" cy="1193251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953995" y="4462287"/>
            <a:ext cx="3146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Existing test stand modification planned.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3921" y="3271793"/>
            <a:ext cx="1286252" cy="104372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7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73"/>
          <a:stretch/>
        </p:blipFill>
        <p:spPr>
          <a:xfrm rot="16200000">
            <a:off x="4067316" y="1810338"/>
            <a:ext cx="1104582" cy="7918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LQYY (Q4)						test stand:</a:t>
            </a:r>
            <a:r>
              <a:rPr lang="en-GB" sz="2800" dirty="0" smtClean="0"/>
              <a:t> </a:t>
            </a:r>
            <a:r>
              <a:rPr lang="en-GB" sz="4000" dirty="0" smtClean="0"/>
              <a:t>CERN</a:t>
            </a:r>
            <a:endParaRPr lang="en-GB" sz="32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2401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</a:rPr>
              <a:t>MQYY   MCBYY   </a:t>
            </a:r>
            <a:r>
              <a:rPr lang="en-US" dirty="0" err="1" smtClean="0">
                <a:solidFill>
                  <a:srgbClr val="94B5CC"/>
                </a:solidFill>
              </a:rPr>
              <a:t>MCBYY</a:t>
            </a:r>
            <a:endParaRPr lang="en-GB" dirty="0">
              <a:solidFill>
                <a:srgbClr val="94B5CC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40253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903525" y="1429574"/>
              <a:ext cx="328433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564783" y="5788077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20442" y="5358766"/>
            <a:ext cx="266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cold masses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359051" y="5374360"/>
            <a:ext cx="428665" cy="95425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149437"/>
              </p:ext>
            </p:extLst>
          </p:nvPr>
        </p:nvGraphicFramePr>
        <p:xfrm>
          <a:off x="103188" y="3021013"/>
          <a:ext cx="5216525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8" name="Document" r:id="rId5" imgW="5266198" imgH="2007425" progId="Word.Document.12">
                  <p:embed/>
                </p:oleObj>
              </mc:Choice>
              <mc:Fallback>
                <p:oleObj name="Document" r:id="rId5" imgW="5266198" imgH="2007425" progId="Word.Document.12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188" y="3021013"/>
                        <a:ext cx="5216525" cy="19875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797209" y="1126088"/>
            <a:ext cx="4256967" cy="3194726"/>
            <a:chOff x="6698891" y="3001021"/>
            <a:chExt cx="2553489" cy="204279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8891" y="3001021"/>
              <a:ext cx="2553489" cy="2042791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2499" y="4359693"/>
              <a:ext cx="689634" cy="659290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MCBY/MQY</a:t>
            </a:r>
            <a:r>
              <a:rPr lang="en-GB" dirty="0" smtClean="0"/>
              <a:t> 					test stand:</a:t>
            </a:r>
            <a:r>
              <a:rPr lang="en-GB" sz="2800" dirty="0" smtClean="0"/>
              <a:t> </a:t>
            </a:r>
            <a:r>
              <a:rPr lang="en-GB" sz="4000" dirty="0" smtClean="0"/>
              <a:t>CERN</a:t>
            </a:r>
            <a:endParaRPr lang="en-GB" sz="28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11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LQYY (Q4)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262949"/>
            <a:ext cx="5275879" cy="1614968"/>
            <a:chOff x="83712" y="1262949"/>
            <a:chExt cx="5275879" cy="1614968"/>
          </a:xfrm>
        </p:grpSpPr>
        <p:pic>
          <p:nvPicPr>
            <p:cNvPr id="22" name="Picture 2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885456" y="1262949"/>
              <a:ext cx="171574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6365" y="1338595"/>
            <a:ext cx="1211722" cy="181505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10217705" y="4896371"/>
            <a:ext cx="1653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Magnets tested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81971"/>
              </p:ext>
            </p:extLst>
          </p:nvPr>
        </p:nvGraphicFramePr>
        <p:xfrm>
          <a:off x="113662" y="3160321"/>
          <a:ext cx="5245930" cy="1272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7" name="Document" r:id="rId6" imgW="6553200" imgH="1701800" progId="Word.Document.12">
                  <p:embed/>
                </p:oleObj>
              </mc:Choice>
              <mc:Fallback>
                <p:oleObj name="Document" r:id="rId6" imgW="6553200" imgH="1701800" progId="Word.Document.12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3662" y="3160321"/>
                        <a:ext cx="5245930" cy="12728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IMG_20170123_095130.jpg"/>
          <p:cNvPicPr>
            <a:picLocks noChangeAspect="1"/>
          </p:cNvPicPr>
          <p:nvPr/>
        </p:nvPicPr>
        <p:blipFill rotWithShape="1">
          <a:blip r:embed="rId8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7319" y="1349490"/>
            <a:ext cx="3426941" cy="1871056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94" y="3394317"/>
            <a:ext cx="4595214" cy="300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834272" y="6387531"/>
            <a:ext cx="3177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	</a:t>
            </a:r>
            <a:r>
              <a:rPr lang="en-GB" dirty="0"/>
              <a:t>M</a:t>
            </a:r>
            <a:r>
              <a:rPr lang="en-GB" dirty="0" smtClean="0"/>
              <a:t>arta Bajko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089" y="1357027"/>
            <a:ext cx="1360313" cy="181375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8660" y="2729965"/>
            <a:ext cx="410958" cy="38930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5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800" y="2611594"/>
            <a:ext cx="8540700" cy="1804290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/>
              <a:t>Testing for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WPs</a:t>
            </a:r>
          </a:p>
          <a:p>
            <a:pPr algn="l"/>
            <a:r>
              <a:rPr lang="en-GB" sz="2400" dirty="0" smtClean="0"/>
              <a:t>Test Catalogue for cold powering with planning</a:t>
            </a:r>
          </a:p>
          <a:p>
            <a:pPr algn="l"/>
            <a:r>
              <a:rPr lang="en-GB" sz="2400" dirty="0" smtClean="0"/>
              <a:t>Test plan and considerations for </a:t>
            </a:r>
            <a:r>
              <a:rPr lang="en-GB" sz="2400" dirty="0" err="1" smtClean="0"/>
              <a:t>planification</a:t>
            </a:r>
            <a:r>
              <a:rPr lang="en-GB" sz="2400" dirty="0" smtClean="0"/>
              <a:t> </a:t>
            </a:r>
          </a:p>
          <a:p>
            <a:pPr algn="l"/>
            <a:r>
              <a:rPr lang="en-GB" sz="2400" dirty="0" smtClean="0"/>
              <a:t>Status of the test facilities</a:t>
            </a:r>
          </a:p>
          <a:p>
            <a:pPr algn="l"/>
            <a:r>
              <a:rPr lang="en-GB" sz="2400" dirty="0" smtClean="0"/>
              <a:t>Conclusions</a:t>
            </a:r>
            <a:endParaRPr lang="en-GB" sz="2400" dirty="0"/>
          </a:p>
        </p:txBody>
      </p:sp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80" y="6032350"/>
            <a:ext cx="658913" cy="648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83338" y="220239"/>
            <a:ext cx="10515600" cy="936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926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62662" y="1619440"/>
            <a:ext cx="553226" cy="8412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LQ (Q10)						test stand:</a:t>
            </a:r>
            <a:r>
              <a:rPr lang="en-GB" sz="2800" dirty="0" smtClean="0"/>
              <a:t> </a:t>
            </a:r>
            <a:r>
              <a:rPr lang="en-GB" sz="4000" dirty="0" smtClean="0"/>
              <a:t>CERN</a:t>
            </a:r>
            <a:endParaRPr lang="en-GB" sz="3200" dirty="0"/>
          </a:p>
        </p:txBody>
      </p:sp>
      <p:sp>
        <p:nvSpPr>
          <p:cNvPr id="21" name="Rectangle 20"/>
          <p:cNvSpPr/>
          <p:nvPr/>
        </p:nvSpPr>
        <p:spPr>
          <a:xfrm>
            <a:off x="83712" y="1038797"/>
            <a:ext cx="1957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</a:rPr>
              <a:t>MQ   MCBY   MCBY</a:t>
            </a:r>
            <a:endParaRPr lang="en-GB" dirty="0">
              <a:solidFill>
                <a:srgbClr val="94B5C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66387" y="5788077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722046" y="5358766"/>
            <a:ext cx="26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 cold masses to be tested</a:t>
            </a:r>
            <a:endParaRPr lang="en-GB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040946" y="5562600"/>
            <a:ext cx="954387" cy="58670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7797209" y="1126088"/>
            <a:ext cx="4256967" cy="3194726"/>
            <a:chOff x="6698891" y="3001021"/>
            <a:chExt cx="2553489" cy="204279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8891" y="3001021"/>
              <a:ext cx="2553489" cy="2042791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2499" y="4359693"/>
              <a:ext cx="689634" cy="659290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7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8" y="220239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for HL-LHC WPs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396" y="1372374"/>
            <a:ext cx="7318414" cy="478136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666640" y="2744950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1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</a:rPr>
              <a:t>Testing WP11: magnets 				</a:t>
            </a:r>
            <a:r>
              <a:rPr lang="en-GB" sz="4000" dirty="0" smtClean="0"/>
              <a:t>test stand:-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823713"/>
              </p:ext>
            </p:extLst>
          </p:nvPr>
        </p:nvGraphicFramePr>
        <p:xfrm>
          <a:off x="240560" y="2144489"/>
          <a:ext cx="5141912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3" name="Document" r:id="rId4" imgW="5880100" imgH="1397000" progId="Word.Document.12">
                  <p:embed/>
                </p:oleObj>
              </mc:Choice>
              <mc:Fallback>
                <p:oleObj name="Document" r:id="rId4" imgW="5880100" imgH="1397000" progId="Word.Document.12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0560" y="2144489"/>
                        <a:ext cx="5141912" cy="122713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5" name="Picture 1" descr="image00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105673"/>
            <a:ext cx="4980029" cy="92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448816" y="4919025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44904" y="6231976"/>
            <a:ext cx="2686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Magnets will be not tested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448816" y="4514489"/>
            <a:ext cx="260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test at CERN LONG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40560" y="3448216"/>
            <a:ext cx="6672580" cy="2968426"/>
            <a:chOff x="414020" y="3889574"/>
            <a:chExt cx="6672580" cy="296842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267230" y="2038630"/>
              <a:ext cx="2966159" cy="6672580"/>
            </a:xfrm>
            <a:prstGeom prst="rect">
              <a:avLst/>
            </a:prstGeom>
          </p:spPr>
        </p:pic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347602" y="3934517"/>
              <a:ext cx="787329" cy="234240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382472" y="3889574"/>
              <a:ext cx="840728" cy="234240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51792" y="6076437"/>
              <a:ext cx="802707" cy="78156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4686" y="1087859"/>
            <a:ext cx="1862337" cy="248311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0090" y="2979651"/>
            <a:ext cx="1088424" cy="103106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3659" y="854875"/>
            <a:ext cx="1577843" cy="158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</a:rPr>
              <a:t>Testing WP11 cold mass  			</a:t>
            </a:r>
            <a:r>
              <a:rPr lang="en-GB" sz="4000" dirty="0" smtClean="0"/>
              <a:t>test stand:</a:t>
            </a:r>
            <a:r>
              <a:rPr lang="en-GB" sz="2400" dirty="0" smtClean="0"/>
              <a:t> </a:t>
            </a:r>
            <a:r>
              <a:rPr lang="en-GB" sz="3600" dirty="0" smtClean="0"/>
              <a:t>CERN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105" y="865017"/>
            <a:ext cx="4004652" cy="320372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436" y="2969612"/>
            <a:ext cx="1088424" cy="1031065"/>
          </a:xfrm>
          <a:prstGeom prst="rect">
            <a:avLst/>
          </a:prstGeom>
        </p:spPr>
      </p:pic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333858"/>
              </p:ext>
            </p:extLst>
          </p:nvPr>
        </p:nvGraphicFramePr>
        <p:xfrm>
          <a:off x="285748" y="1940683"/>
          <a:ext cx="5141912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Document" r:id="rId6" imgW="5880100" imgH="1701800" progId="Word.Document.12">
                  <p:embed/>
                </p:oleObj>
              </mc:Choice>
              <mc:Fallback>
                <p:oleObj name="Document" r:id="rId6" imgW="5880100" imgH="170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5748" y="1940683"/>
                        <a:ext cx="5141912" cy="149383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5" name="Picture 1" descr="image00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173" y="894087"/>
            <a:ext cx="4980029" cy="92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666387" y="5788077"/>
            <a:ext cx="3545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 CERN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658546" y="5358766"/>
            <a:ext cx="294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+2 cold masses to be tested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85749" y="3461195"/>
            <a:ext cx="6672580" cy="2968426"/>
            <a:chOff x="414020" y="3889574"/>
            <a:chExt cx="6672580" cy="296842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267230" y="2038630"/>
              <a:ext cx="2966159" cy="6672580"/>
            </a:xfrm>
            <a:prstGeom prst="rect">
              <a:avLst/>
            </a:prstGeom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816793" y="4010716"/>
              <a:ext cx="574108" cy="78156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347602" y="3934517"/>
              <a:ext cx="787329" cy="234240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382472" y="3889574"/>
              <a:ext cx="840728" cy="234240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51792" y="6076437"/>
              <a:ext cx="802707" cy="78156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4791280" y="2359853"/>
            <a:ext cx="3028054" cy="919947"/>
            <a:chOff x="107504" y="1869662"/>
            <a:chExt cx="5760000" cy="1680186"/>
          </a:xfrm>
        </p:grpSpPr>
        <p:pic>
          <p:nvPicPr>
            <p:cNvPr id="21" name="Picture 20" descr="image003"/>
            <p:cNvPicPr>
              <a:picLocks noChangeAspect="1" noChangeArrowheads="1"/>
            </p:cNvPicPr>
            <p:nvPr/>
          </p:nvPicPr>
          <p:blipFill rotWithShape="1"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553" b="4445"/>
            <a:stretch/>
          </p:blipFill>
          <p:spPr bwMode="auto">
            <a:xfrm>
              <a:off x="107504" y="1869662"/>
              <a:ext cx="5760000" cy="168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40688" y="2032742"/>
              <a:ext cx="3240360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dirty="0" smtClean="0"/>
                <a:t>LMBH</a:t>
              </a:r>
              <a:r>
                <a:rPr lang="fr-CH" b="1" dirty="0" smtClean="0"/>
                <a:t>A</a:t>
              </a:r>
              <a:endParaRPr lang="fr-CH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0324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8" y="220239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for HL-LHC WPs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396" y="1372374"/>
            <a:ext cx="7318414" cy="478136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815240" y="4002250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936824"/>
          </a:xfrm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Testing WP6A  				  </a:t>
            </a:r>
            <a:r>
              <a:rPr lang="en-GB" dirty="0" smtClean="0"/>
              <a:t>test stand:</a:t>
            </a:r>
            <a:r>
              <a:rPr lang="en-GB" sz="2800" dirty="0" smtClean="0"/>
              <a:t> </a:t>
            </a:r>
            <a:r>
              <a:rPr lang="en-GB" sz="4000" dirty="0" smtClean="0"/>
              <a:t>CERN</a:t>
            </a:r>
            <a:endParaRPr lang="en-GB" sz="4800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13069" y="5319726"/>
            <a:ext cx="8412480" cy="963436"/>
            <a:chOff x="545257" y="5295900"/>
            <a:chExt cx="8412480" cy="963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4281894" y="1575054"/>
              <a:ext cx="939206" cy="8412480"/>
            </a:xfrm>
            <a:prstGeom prst="rect">
              <a:avLst/>
            </a:prstGeom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690287" y="5321300"/>
              <a:ext cx="272114" cy="931686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217337" y="5327650"/>
              <a:ext cx="145113" cy="931686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226987" y="5295900"/>
              <a:ext cx="278463" cy="931686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912787" y="5314950"/>
              <a:ext cx="1396063" cy="931686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5540" y="988711"/>
            <a:ext cx="2103244" cy="3239463"/>
          </a:xfrm>
          <a:prstGeom prst="rect">
            <a:avLst/>
          </a:prstGeom>
          <a:ln w="28575" cmpd="sng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404929" y="1141786"/>
            <a:ext cx="1619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Cluster G 20 kA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2" descr="C:\Users\Administrator\Desktop\Doc\Hi-Lumi\Review_July2017\DFH\DFH with 2 lead and support_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4302" y="3009337"/>
            <a:ext cx="4804018" cy="2416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063" y="997827"/>
            <a:ext cx="4004652" cy="320372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998" y="3116668"/>
            <a:ext cx="1088424" cy="1031065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244302" y="1048579"/>
            <a:ext cx="3169632" cy="2214180"/>
            <a:chOff x="267605" y="967021"/>
            <a:chExt cx="3380639" cy="2295738"/>
          </a:xfrm>
        </p:grpSpPr>
        <p:sp>
          <p:nvSpPr>
            <p:cNvPr id="26" name="TextBox 25"/>
            <p:cNvSpPr txBox="1"/>
            <p:nvPr/>
          </p:nvSpPr>
          <p:spPr>
            <a:xfrm>
              <a:off x="1356361" y="967021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-</a:t>
              </a:r>
              <a:r>
                <a:rPr lang="en-GB" sz="900" b="1" dirty="0" smtClean="0"/>
                <a:t> 18 kA</a:t>
              </a:r>
              <a:endParaRPr lang="en-GB" sz="900" b="1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1742153" y="1172703"/>
              <a:ext cx="66590" cy="72685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39364" y="3031927"/>
              <a:ext cx="689668" cy="230832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ym typeface="Symbol"/>
                </a:rPr>
                <a:t> 75 mm</a:t>
              </a:r>
              <a:endParaRPr lang="en-GB" sz="900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02322" y="1183749"/>
              <a:ext cx="2001841" cy="1665431"/>
              <a:chOff x="1979712" y="1035146"/>
              <a:chExt cx="5361610" cy="4719439"/>
            </a:xfrm>
          </p:grpSpPr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1035146"/>
                <a:ext cx="5361610" cy="4719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3347999" y="4788000"/>
                <a:ext cx="484520" cy="48471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2388311" y="3067200"/>
                <a:ext cx="503710" cy="5039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3338404" y="1404000"/>
                <a:ext cx="503710" cy="5039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5284866" y="1440000"/>
                <a:ext cx="503710" cy="5039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>
                <a:off x="6204311" y="3154698"/>
                <a:ext cx="493636" cy="49383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>
                <a:off x="5239238" y="4788000"/>
                <a:ext cx="503710" cy="5039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</p:grpSp>
        <p:cxnSp>
          <p:nvCxnSpPr>
            <p:cNvPr id="38" name="Straight Arrow Connector 37"/>
            <p:cNvCxnSpPr/>
            <p:nvPr/>
          </p:nvCxnSpPr>
          <p:spPr>
            <a:xfrm flipH="1" flipV="1">
              <a:off x="1830387" y="2596997"/>
              <a:ext cx="214665" cy="152438"/>
            </a:xfrm>
            <a:prstGeom prst="straightConnector1">
              <a:avLst/>
            </a:prstGeom>
            <a:ln w="22225" cap="sq">
              <a:solidFill>
                <a:schemeClr val="tx2"/>
              </a:solidFill>
              <a:headEnd type="none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67605" y="1483320"/>
              <a:ext cx="5437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/>
                <a:t>+ 18 kA</a:t>
              </a:r>
              <a:endParaRPr lang="en-GB" sz="9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50773" y="2315989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/>
                <a:t>6</a:t>
              </a:r>
              <a:r>
                <a:rPr lang="en-GB" sz="900" b="1" dirty="0" smtClean="0">
                  <a:sym typeface="Symbol"/>
                </a:rPr>
                <a:t>2</a:t>
              </a:r>
              <a:r>
                <a:rPr lang="en-GB" sz="900" b="1" dirty="0" smtClean="0"/>
                <a:t> kA</a:t>
              </a:r>
              <a:endParaRPr lang="en-GB" sz="9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67908" y="1549106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/>
                <a:t>6</a:t>
              </a:r>
              <a:r>
                <a:rPr lang="en-GB" sz="900" b="1" dirty="0" smtClean="0">
                  <a:sym typeface="Symbol"/>
                </a:rPr>
                <a:t>2</a:t>
              </a:r>
              <a:r>
                <a:rPr lang="en-GB" sz="900" b="1" dirty="0" smtClean="0"/>
                <a:t> kA</a:t>
              </a:r>
              <a:endParaRPr lang="en-GB" sz="9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04163" y="1936454"/>
              <a:ext cx="8504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sym typeface="Symbol"/>
                </a:rPr>
                <a:t>3</a:t>
              </a:r>
              <a:r>
                <a:rPr lang="en-GB" sz="900" b="1" dirty="0" smtClean="0">
                  <a:sym typeface="Symbol"/>
                </a:rPr>
                <a:t> 2 kA (7</a:t>
              </a:r>
              <a:r>
                <a:rPr lang="en-GB" sz="900" b="1" dirty="0" smtClean="0"/>
                <a:t> kA)</a:t>
              </a:r>
              <a:endParaRPr lang="en-GB" sz="9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63772" y="2315989"/>
              <a:ext cx="5437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/>
                <a:t>+ 13 kA</a:t>
              </a:r>
              <a:endParaRPr lang="en-GB" sz="900" b="1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1742153" y="2016465"/>
              <a:ext cx="769303" cy="0"/>
            </a:xfrm>
            <a:prstGeom prst="straightConnector1">
              <a:avLst/>
            </a:prstGeom>
            <a:ln w="22225" cap="sq">
              <a:solidFill>
                <a:schemeClr val="tx2"/>
              </a:solidFill>
              <a:headEnd type="none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324897" y="2779786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/>
                <a:t>- 13 kA</a:t>
              </a:r>
              <a:endParaRPr lang="en-GB" sz="900" b="1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>
              <a:off x="1924421" y="1209046"/>
              <a:ext cx="120631" cy="129130"/>
            </a:xfrm>
            <a:prstGeom prst="straightConnector1">
              <a:avLst/>
            </a:prstGeom>
            <a:ln w="22225" cap="sq">
              <a:solidFill>
                <a:schemeClr val="tx2"/>
              </a:solidFill>
              <a:headEnd type="none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700360" y="2772732"/>
              <a:ext cx="11111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/>
                <a:t>Instrumentation wires</a:t>
              </a:r>
            </a:p>
            <a:p>
              <a:pPr algn="ctr"/>
              <a:r>
                <a:rPr lang="en-GB" sz="800" dirty="0" smtClean="0"/>
                <a:t>(twisted and cabled)</a:t>
              </a:r>
              <a:endParaRPr lang="en-GB" sz="800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529032" y="2985324"/>
              <a:ext cx="1306300" cy="230832"/>
              <a:chOff x="4753279" y="6171684"/>
              <a:chExt cx="3498716" cy="654124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5308555" y="6171684"/>
                <a:ext cx="2943440" cy="654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Including insulation</a:t>
                </a:r>
                <a:endParaRPr lang="en-GB" sz="900" dirty="0"/>
              </a:p>
            </p:txBody>
          </p:sp>
          <p:cxnSp>
            <p:nvCxnSpPr>
              <p:cNvPr id="50" name="Straight Arrow Connector 49"/>
              <p:cNvCxnSpPr>
                <a:stCxn id="29" idx="3"/>
                <a:endCxn id="49" idx="1"/>
              </p:cNvCxnSpPr>
              <p:nvPr/>
            </p:nvCxnSpPr>
            <p:spPr>
              <a:xfrm flipV="1">
                <a:off x="4753279" y="6498746"/>
                <a:ext cx="555276" cy="13206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2061151" y="1263097"/>
              <a:ext cx="15870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Protective insulation (outer layer)</a:t>
              </a:r>
              <a:endParaRPr lang="en-GB" sz="8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815105" y="1154376"/>
            <a:ext cx="415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Cluster F 20 kA,7 kA, 2kA, 0.6 kA, 0,12 kA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37479" y="4438986"/>
            <a:ext cx="3147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Specification under revision</a:t>
            </a:r>
          </a:p>
          <a:p>
            <a:r>
              <a:rPr lang="en-US" sz="1400" dirty="0" smtClean="0"/>
              <a:t>PC 20 kA and leads for 2 kA for end 2018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8625549" y="5417659"/>
            <a:ext cx="356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of 60 m long cryostats on going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4137" y="995544"/>
            <a:ext cx="2194725" cy="2155899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9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Magnet test plan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11660" y="799826"/>
            <a:ext cx="4646697" cy="5481230"/>
            <a:chOff x="111660" y="839581"/>
            <a:chExt cx="4646697" cy="548123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660" y="839581"/>
              <a:ext cx="3899541" cy="54812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61" name="TextBox 60"/>
            <p:cNvSpPr txBox="1"/>
            <p:nvPr/>
          </p:nvSpPr>
          <p:spPr>
            <a:xfrm>
              <a:off x="2331859" y="2163657"/>
              <a:ext cx="24264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arrives at SM18</a:t>
              </a:r>
              <a:endParaRPr lang="en-GB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5687" y="929415"/>
            <a:ext cx="4642307" cy="5481232"/>
            <a:chOff x="3076219" y="841684"/>
            <a:chExt cx="4642307" cy="5481232"/>
          </a:xfrm>
        </p:grpSpPr>
        <p:grpSp>
          <p:nvGrpSpPr>
            <p:cNvPr id="64" name="Group 63"/>
            <p:cNvGrpSpPr/>
            <p:nvPr/>
          </p:nvGrpSpPr>
          <p:grpSpPr>
            <a:xfrm>
              <a:off x="3076219" y="841684"/>
              <a:ext cx="4642307" cy="5481232"/>
              <a:chOff x="3076219" y="841684"/>
              <a:chExt cx="4642307" cy="5481232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76219" y="841684"/>
                <a:ext cx="3919430" cy="54812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5464896" y="2163657"/>
                <a:ext cx="22536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Installation in cryostat</a:t>
                </a:r>
                <a:endParaRPr lang="en-GB" dirty="0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5758169" y="5138347"/>
              <a:ext cx="1134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Cooldown</a:t>
              </a:r>
              <a:endParaRPr lang="en-GB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527220" y="1062587"/>
            <a:ext cx="3712899" cy="5481232"/>
            <a:chOff x="6231400" y="876711"/>
            <a:chExt cx="3712899" cy="5481232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31400" y="876711"/>
              <a:ext cx="2261259" cy="54812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67" name="TextBox 66"/>
            <p:cNvSpPr txBox="1"/>
            <p:nvPr/>
          </p:nvSpPr>
          <p:spPr>
            <a:xfrm>
              <a:off x="7904958" y="2072463"/>
              <a:ext cx="203934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Cold powering tests</a:t>
              </a:r>
              <a:endParaRPr lang="en-GB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249050" y="1217585"/>
            <a:ext cx="3911850" cy="5518066"/>
            <a:chOff x="10852951" y="2532989"/>
            <a:chExt cx="3911850" cy="551806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43858" y="2532989"/>
              <a:ext cx="3420943" cy="55180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sp>
          <p:nvSpPr>
            <p:cNvPr id="69" name="TextBox 68"/>
            <p:cNvSpPr txBox="1"/>
            <p:nvPr/>
          </p:nvSpPr>
          <p:spPr>
            <a:xfrm>
              <a:off x="11935713" y="3499510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Warmup</a:t>
              </a:r>
              <a:endParaRPr lang="en-GB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852951" y="7176420"/>
              <a:ext cx="2213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leaves SM18</a:t>
              </a:r>
              <a:endParaRPr lang="en-GB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98926" y="2691877"/>
            <a:ext cx="5225853" cy="4022844"/>
            <a:chOff x="3003930" y="927099"/>
            <a:chExt cx="6184140" cy="5003801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3930" y="927099"/>
              <a:ext cx="6184140" cy="5003801"/>
            </a:xfrm>
            <a:prstGeom prst="rect">
              <a:avLst/>
            </a:prstGeom>
          </p:spPr>
        </p:pic>
        <p:cxnSp>
          <p:nvCxnSpPr>
            <p:cNvPr id="50" name="Straight Connector 49"/>
            <p:cNvCxnSpPr/>
            <p:nvPr/>
          </p:nvCxnSpPr>
          <p:spPr>
            <a:xfrm>
              <a:off x="3244132" y="3059668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116458" y="3785938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183203" y="3809791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191280" y="3124433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192863" y="4483603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09907" y="5157415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273425" y="5129667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227340" y="4483603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142018" y="4483603"/>
              <a:ext cx="1796995" cy="51262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8160900" y="45522"/>
            <a:ext cx="3629730" cy="6797684"/>
            <a:chOff x="8160900" y="45522"/>
            <a:chExt cx="3629730" cy="6797684"/>
          </a:xfrm>
        </p:grpSpPr>
        <p:sp>
          <p:nvSpPr>
            <p:cNvPr id="39" name="TextBox 38"/>
            <p:cNvSpPr txBox="1"/>
            <p:nvPr/>
          </p:nvSpPr>
          <p:spPr>
            <a:xfrm>
              <a:off x="9356598" y="1204159"/>
              <a:ext cx="2253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Installation in cryostat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356598" y="3059668"/>
              <a:ext cx="1134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Cooldown</a:t>
              </a:r>
              <a:endParaRPr lang="en-GB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356598" y="4322411"/>
              <a:ext cx="2039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Cold powering tests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356598" y="5292022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Warmup</a:t>
              </a:r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364132" y="45522"/>
              <a:ext cx="2426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arrives at SM18</a:t>
              </a:r>
              <a:endParaRPr lang="en-GB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335081" y="6473874"/>
              <a:ext cx="2213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Magnet leaves SM18</a:t>
              </a:r>
              <a:endParaRPr lang="en-GB" dirty="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349"/>
            <a:stretch/>
          </p:blipFill>
          <p:spPr>
            <a:xfrm>
              <a:off x="8160900" y="46458"/>
              <a:ext cx="1250624" cy="6696902"/>
            </a:xfrm>
            <a:prstGeom prst="rect">
              <a:avLst/>
            </a:prstGeom>
          </p:spPr>
        </p:pic>
      </p:grpSp>
      <p:sp>
        <p:nvSpPr>
          <p:cNvPr id="72" name="Rectangle 71"/>
          <p:cNvSpPr/>
          <p:nvPr/>
        </p:nvSpPr>
        <p:spPr>
          <a:xfrm>
            <a:off x="2903836" y="3276991"/>
            <a:ext cx="1598272" cy="52621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TRAINING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091" y="3903614"/>
            <a:ext cx="4142196" cy="2635226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2935859" y="3284995"/>
            <a:ext cx="1598272" cy="52621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TRAINING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51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Planning of test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419" y="1042978"/>
            <a:ext cx="1183760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Every single magnet will be tested at cold and up to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ultimate</a:t>
            </a:r>
            <a:r>
              <a:rPr lang="en-GB" sz="1600" dirty="0" smtClean="0"/>
              <a:t>= 108%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nom</a:t>
            </a:r>
            <a:r>
              <a:rPr lang="en-GB" sz="1600" dirty="0" smtClean="0"/>
              <a:t>  in nominal cooling conditions (1. 9K)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Systematic Powering at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nom</a:t>
            </a:r>
            <a:r>
              <a:rPr lang="en-GB" sz="1600" dirty="0" smtClean="0"/>
              <a:t> for 8 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High Voltage test will be performed according to individual magnet electrical insulation and design values up to 3400 V for 120 s, &lt;20 mA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Magnet protection will be done following the individual design CLIQ, QH, EE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Magnet protection is based on quench detection at 50-100 mV, verification time of 10 </a:t>
            </a:r>
            <a:r>
              <a:rPr lang="en-GB" sz="1600" dirty="0" err="1" smtClean="0"/>
              <a:t>ms</a:t>
            </a:r>
            <a:r>
              <a:rPr lang="en-GB" sz="1600" dirty="0" smtClean="0"/>
              <a:t> and protection simultaneously with all systems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Splice resistances measured individually and &lt; 2 </a:t>
            </a:r>
            <a:r>
              <a:rPr lang="en-GB" sz="1600" dirty="0" err="1" smtClean="0"/>
              <a:t>nOHM</a:t>
            </a:r>
            <a:endParaRPr lang="en-GB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Quench localisation with </a:t>
            </a:r>
            <a:r>
              <a:rPr lang="en-GB" sz="1600" dirty="0" err="1" smtClean="0"/>
              <a:t>V</a:t>
            </a:r>
            <a:r>
              <a:rPr lang="en-GB" sz="1600" baseline="-25000" dirty="0" err="1" smtClean="0"/>
              <a:t>taps</a:t>
            </a:r>
            <a:r>
              <a:rPr lang="en-GB" sz="1600" dirty="0" smtClean="0"/>
              <a:t> and quench antenna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Magnetic measurement with shaft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543"/>
          <a:stretch/>
        </p:blipFill>
        <p:spPr>
          <a:xfrm>
            <a:off x="253301" y="3271241"/>
            <a:ext cx="5302227" cy="30122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5999" y="4871324"/>
            <a:ext cx="5799945" cy="73866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Typical test is over </a:t>
            </a:r>
            <a:r>
              <a:rPr lang="en-GB" sz="1400" b="1" dirty="0"/>
              <a:t>7 weeks </a:t>
            </a:r>
            <a:r>
              <a:rPr lang="en-GB" sz="1400" dirty="0"/>
              <a:t>and systematically includes a </a:t>
            </a:r>
            <a:r>
              <a:rPr lang="en-GB" sz="1400" b="1" dirty="0"/>
              <a:t>thermal cycle </a:t>
            </a:r>
            <a:r>
              <a:rPr lang="en-GB" sz="1400" dirty="0"/>
              <a:t>(TC) unless is produced in the USA and tested before sent to CERN. In that case no TC is considered so a total of 5 weeks for series and 6 weeks  for prototypes.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5999" y="3293700"/>
            <a:ext cx="5799945" cy="116955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The global SM18 magnet test planning contains apart of the HL LHC test requirements: </a:t>
            </a:r>
            <a:r>
              <a:rPr lang="en-GB" sz="1400" b="1" dirty="0"/>
              <a:t>30</a:t>
            </a:r>
            <a:r>
              <a:rPr lang="en-GB" sz="1400" dirty="0"/>
              <a:t> magnet test for </a:t>
            </a:r>
            <a:r>
              <a:rPr lang="en-GB" sz="1400" b="1" dirty="0"/>
              <a:t>LHC</a:t>
            </a:r>
            <a:r>
              <a:rPr lang="en-GB" sz="1400" dirty="0"/>
              <a:t> ( to be changed in LS2) and other </a:t>
            </a:r>
            <a:r>
              <a:rPr lang="en-GB" sz="1400" b="1" dirty="0"/>
              <a:t>34 </a:t>
            </a:r>
            <a:r>
              <a:rPr lang="en-GB" sz="1400" dirty="0"/>
              <a:t>without name for the moment eventually to be changed in LS3. For those magnets there is no TC foreseen. The planning does not contain any re-test of those and is </a:t>
            </a:r>
            <a:r>
              <a:rPr lang="en-GB" sz="1400" b="1" dirty="0"/>
              <a:t>6 week</a:t>
            </a:r>
            <a:r>
              <a:rPr lang="en-GB" sz="1400" dirty="0"/>
              <a:t>s long.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8650" y="5758977"/>
            <a:ext cx="58760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PERFORMANCE TEST CAPACITY estimated to : </a:t>
            </a:r>
          </a:p>
          <a:p>
            <a:pPr algn="ctr"/>
            <a:r>
              <a:rPr lang="en-GB" sz="1400" b="1" dirty="0"/>
              <a:t>20 quench /magnet </a:t>
            </a:r>
          </a:p>
          <a:p>
            <a:pPr algn="ctr"/>
            <a:r>
              <a:rPr lang="en-GB" sz="1400" dirty="0"/>
              <a:t>+ Corrector test, Splice resistance, Magnetic measurement, High Voltage test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426252"/>
            <a:ext cx="4114800" cy="365125"/>
          </a:xfrm>
        </p:spPr>
        <p:txBody>
          <a:bodyPr/>
          <a:lstStyle/>
          <a:p>
            <a:r>
              <a:rPr lang="en-GB" smtClean="0"/>
              <a:t>Marta Bajko for 7th Collaboration Meeting for HL -LHC Nov. </a:t>
            </a:r>
            <a:r>
              <a:rPr lang="en-GB" dirty="0" smtClean="0"/>
              <a:t>2017 Madrid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9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sharing.jpg (945×36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21" y="1063674"/>
            <a:ext cx="8101013" cy="3094673"/>
          </a:xfrm>
          <a:prstGeom prst="rect">
            <a:avLst/>
          </a:prstGeom>
          <a:solidFill>
            <a:srgbClr val="FFC0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2804160" y="1406573"/>
            <a:ext cx="960120" cy="685800"/>
          </a:xfrm>
          <a:prstGeom prst="lin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413" name="Rectangle 55"/>
          <p:cNvSpPr>
            <a:spLocks noChangeArrowheads="1"/>
          </p:cNvSpPr>
          <p:nvPr/>
        </p:nvSpPr>
        <p:spPr bwMode="auto">
          <a:xfrm>
            <a:off x="1912620" y="4469749"/>
            <a:ext cx="822960" cy="372903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GB" altLang="en-US" sz="1620"/>
          </a:p>
        </p:txBody>
      </p:sp>
      <p:sp>
        <p:nvSpPr>
          <p:cNvPr id="17414" name="Rectangle 59"/>
          <p:cNvSpPr>
            <a:spLocks noChangeArrowheads="1"/>
          </p:cNvSpPr>
          <p:nvPr/>
        </p:nvSpPr>
        <p:spPr bwMode="auto">
          <a:xfrm>
            <a:off x="1912620" y="5422017"/>
            <a:ext cx="822960" cy="374333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15" name="Rectangle 70"/>
          <p:cNvSpPr>
            <a:spLocks noChangeArrowheads="1"/>
          </p:cNvSpPr>
          <p:nvPr/>
        </p:nvSpPr>
        <p:spPr bwMode="auto">
          <a:xfrm>
            <a:off x="3645694" y="1580881"/>
            <a:ext cx="1208722" cy="159670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16" name="Rectangle 72"/>
          <p:cNvSpPr>
            <a:spLocks noChangeArrowheads="1"/>
          </p:cNvSpPr>
          <p:nvPr/>
        </p:nvSpPr>
        <p:spPr bwMode="auto">
          <a:xfrm>
            <a:off x="3645695" y="2250965"/>
            <a:ext cx="1205865" cy="347187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18" name="Rectangle 105"/>
          <p:cNvSpPr>
            <a:spLocks noChangeArrowheads="1"/>
          </p:cNvSpPr>
          <p:nvPr/>
        </p:nvSpPr>
        <p:spPr bwMode="auto">
          <a:xfrm>
            <a:off x="1912620" y="5918519"/>
            <a:ext cx="822960" cy="374333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19" name="Rectangle 121"/>
          <p:cNvSpPr>
            <a:spLocks noChangeArrowheads="1"/>
          </p:cNvSpPr>
          <p:nvPr/>
        </p:nvSpPr>
        <p:spPr bwMode="auto">
          <a:xfrm>
            <a:off x="3639980" y="1908065"/>
            <a:ext cx="1214437" cy="184308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0" name="Rectangle 122"/>
          <p:cNvSpPr>
            <a:spLocks noChangeArrowheads="1"/>
          </p:cNvSpPr>
          <p:nvPr/>
        </p:nvSpPr>
        <p:spPr bwMode="auto">
          <a:xfrm>
            <a:off x="3639977" y="2945338"/>
            <a:ext cx="1214440" cy="175735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2" name="Rectangle 127"/>
          <p:cNvSpPr>
            <a:spLocks noChangeArrowheads="1"/>
          </p:cNvSpPr>
          <p:nvPr/>
        </p:nvSpPr>
        <p:spPr bwMode="auto">
          <a:xfrm>
            <a:off x="4845844" y="2589578"/>
            <a:ext cx="1474470" cy="181452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3" name="Rectangle 128"/>
          <p:cNvSpPr>
            <a:spLocks noChangeArrowheads="1"/>
          </p:cNvSpPr>
          <p:nvPr/>
        </p:nvSpPr>
        <p:spPr bwMode="auto">
          <a:xfrm>
            <a:off x="4851560" y="3465403"/>
            <a:ext cx="1487328" cy="180023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4" name="Rectangle 129"/>
          <p:cNvSpPr>
            <a:spLocks noChangeArrowheads="1"/>
          </p:cNvSpPr>
          <p:nvPr/>
        </p:nvSpPr>
        <p:spPr bwMode="auto">
          <a:xfrm>
            <a:off x="6331744" y="2589578"/>
            <a:ext cx="921544" cy="185738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6" name="Rectangle 131"/>
          <p:cNvSpPr>
            <a:spLocks noChangeArrowheads="1"/>
          </p:cNvSpPr>
          <p:nvPr/>
        </p:nvSpPr>
        <p:spPr bwMode="auto">
          <a:xfrm>
            <a:off x="6338889" y="3964036"/>
            <a:ext cx="920115" cy="190024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7" name="Rectangle 132"/>
          <p:cNvSpPr>
            <a:spLocks noChangeArrowheads="1"/>
          </p:cNvSpPr>
          <p:nvPr/>
        </p:nvSpPr>
        <p:spPr bwMode="auto">
          <a:xfrm>
            <a:off x="6317457" y="2928194"/>
            <a:ext cx="972978" cy="190023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28" name="Rectangle 133"/>
          <p:cNvSpPr>
            <a:spLocks noChangeArrowheads="1"/>
          </p:cNvSpPr>
          <p:nvPr/>
        </p:nvSpPr>
        <p:spPr bwMode="auto">
          <a:xfrm>
            <a:off x="6331744" y="2409558"/>
            <a:ext cx="921544" cy="168591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29" name="Rectangle 134"/>
          <p:cNvSpPr>
            <a:spLocks noChangeArrowheads="1"/>
          </p:cNvSpPr>
          <p:nvPr/>
        </p:nvSpPr>
        <p:spPr bwMode="auto">
          <a:xfrm>
            <a:off x="6331744" y="3292524"/>
            <a:ext cx="958692" cy="162877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30" name="Rectangle 135"/>
          <p:cNvSpPr>
            <a:spLocks noChangeArrowheads="1"/>
          </p:cNvSpPr>
          <p:nvPr/>
        </p:nvSpPr>
        <p:spPr bwMode="auto">
          <a:xfrm>
            <a:off x="6338888" y="3671143"/>
            <a:ext cx="951548" cy="144666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31" name="Rectangle 136"/>
          <p:cNvSpPr>
            <a:spLocks noChangeArrowheads="1"/>
          </p:cNvSpPr>
          <p:nvPr/>
        </p:nvSpPr>
        <p:spPr bwMode="auto">
          <a:xfrm>
            <a:off x="7271862" y="2915333"/>
            <a:ext cx="854392" cy="190024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32" name="Rectangle 138"/>
          <p:cNvSpPr>
            <a:spLocks noChangeArrowheads="1"/>
          </p:cNvSpPr>
          <p:nvPr/>
        </p:nvSpPr>
        <p:spPr bwMode="auto">
          <a:xfrm>
            <a:off x="8139113" y="1592310"/>
            <a:ext cx="918687" cy="149280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33" name="Rectangle 139"/>
          <p:cNvSpPr>
            <a:spLocks noChangeArrowheads="1"/>
          </p:cNvSpPr>
          <p:nvPr/>
        </p:nvSpPr>
        <p:spPr bwMode="auto">
          <a:xfrm>
            <a:off x="8137684" y="1918067"/>
            <a:ext cx="905828" cy="184309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34" name="Rectangle 140"/>
          <p:cNvSpPr>
            <a:spLocks noChangeArrowheads="1"/>
          </p:cNvSpPr>
          <p:nvPr/>
        </p:nvSpPr>
        <p:spPr bwMode="auto">
          <a:xfrm>
            <a:off x="8150894" y="2429185"/>
            <a:ext cx="894398" cy="169551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36" name="Rectangle 142"/>
          <p:cNvSpPr>
            <a:spLocks noChangeArrowheads="1"/>
          </p:cNvSpPr>
          <p:nvPr/>
        </p:nvSpPr>
        <p:spPr bwMode="auto">
          <a:xfrm>
            <a:off x="8137685" y="2918191"/>
            <a:ext cx="904398" cy="190024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37" name="Rectangle 143"/>
          <p:cNvSpPr>
            <a:spLocks noChangeArrowheads="1"/>
          </p:cNvSpPr>
          <p:nvPr/>
        </p:nvSpPr>
        <p:spPr bwMode="auto">
          <a:xfrm>
            <a:off x="9057800" y="2592437"/>
            <a:ext cx="948690" cy="184309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38" name="Rectangle 144"/>
          <p:cNvSpPr>
            <a:spLocks noChangeArrowheads="1"/>
          </p:cNvSpPr>
          <p:nvPr/>
        </p:nvSpPr>
        <p:spPr bwMode="auto">
          <a:xfrm>
            <a:off x="9049228" y="2270968"/>
            <a:ext cx="957263" cy="164305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39" name="Rectangle 145"/>
          <p:cNvSpPr>
            <a:spLocks noChangeArrowheads="1"/>
          </p:cNvSpPr>
          <p:nvPr/>
        </p:nvSpPr>
        <p:spPr bwMode="auto">
          <a:xfrm>
            <a:off x="9057800" y="3299666"/>
            <a:ext cx="940821" cy="177166"/>
          </a:xfrm>
          <a:prstGeom prst="rect">
            <a:avLst/>
          </a:prstGeom>
          <a:solidFill>
            <a:srgbClr val="FFC000">
              <a:alpha val="59999"/>
            </a:srgbClr>
          </a:solidFill>
          <a:ln w="25400" algn="ctr">
            <a:solidFill>
              <a:srgbClr val="FFC00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40" name="Rectangle 146"/>
          <p:cNvSpPr>
            <a:spLocks noChangeArrowheads="1"/>
          </p:cNvSpPr>
          <p:nvPr/>
        </p:nvSpPr>
        <p:spPr bwMode="auto">
          <a:xfrm>
            <a:off x="8136256" y="3299667"/>
            <a:ext cx="921544" cy="181451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41" name="Rectangle 147"/>
          <p:cNvSpPr>
            <a:spLocks noChangeArrowheads="1"/>
          </p:cNvSpPr>
          <p:nvPr/>
        </p:nvSpPr>
        <p:spPr bwMode="auto">
          <a:xfrm>
            <a:off x="9057801" y="3475404"/>
            <a:ext cx="947261" cy="184309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42" name="Rectangle 148"/>
          <p:cNvSpPr>
            <a:spLocks noChangeArrowheads="1"/>
          </p:cNvSpPr>
          <p:nvPr/>
        </p:nvSpPr>
        <p:spPr bwMode="auto">
          <a:xfrm>
            <a:off x="8151972" y="3958321"/>
            <a:ext cx="905828" cy="190024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43" name="Rectangle 149"/>
          <p:cNvSpPr>
            <a:spLocks noChangeArrowheads="1"/>
          </p:cNvSpPr>
          <p:nvPr/>
        </p:nvSpPr>
        <p:spPr bwMode="auto">
          <a:xfrm>
            <a:off x="8150894" y="3635423"/>
            <a:ext cx="898334" cy="179284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44" name="TextBox 68"/>
          <p:cNvSpPr txBox="1">
            <a:spLocks noChangeArrowheads="1"/>
          </p:cNvSpPr>
          <p:nvPr/>
        </p:nvSpPr>
        <p:spPr bwMode="auto">
          <a:xfrm>
            <a:off x="3007394" y="4494103"/>
            <a:ext cx="7543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rgbClr val="FFC000"/>
                </a:solidFill>
              </a:rPr>
              <a:t>At room temperature: rotating-coils (TF and field quality)</a:t>
            </a:r>
            <a:endParaRPr lang="en-GB" altLang="en-US" sz="1800" dirty="0">
              <a:solidFill>
                <a:srgbClr val="FFC000"/>
              </a:solidFill>
            </a:endParaRPr>
          </a:p>
        </p:txBody>
      </p:sp>
      <p:sp>
        <p:nvSpPr>
          <p:cNvPr id="17445" name="TextBox 69"/>
          <p:cNvSpPr txBox="1">
            <a:spLocks noChangeArrowheads="1"/>
          </p:cNvSpPr>
          <p:nvPr/>
        </p:nvSpPr>
        <p:spPr bwMode="auto">
          <a:xfrm>
            <a:off x="2999900" y="5449514"/>
            <a:ext cx="7279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rgbClr val="0070C0"/>
                </a:solidFill>
              </a:rPr>
              <a:t>At 1.9 K vertical station: rotating-coil shaft in helium bath </a:t>
            </a:r>
          </a:p>
          <a:p>
            <a:r>
              <a:rPr lang="en-US" altLang="en-US" sz="1800" dirty="0">
                <a:solidFill>
                  <a:srgbClr val="0070C0"/>
                </a:solidFill>
              </a:rPr>
              <a:t>				Short models and correctors</a:t>
            </a:r>
            <a:endParaRPr lang="en-GB" altLang="en-US" sz="1800" dirty="0">
              <a:solidFill>
                <a:srgbClr val="0070C0"/>
              </a:solidFill>
            </a:endParaRPr>
          </a:p>
        </p:txBody>
      </p:sp>
      <p:sp>
        <p:nvSpPr>
          <p:cNvPr id="17446" name="TextBox 71"/>
          <p:cNvSpPr txBox="1">
            <a:spLocks noChangeArrowheads="1"/>
          </p:cNvSpPr>
          <p:nvPr/>
        </p:nvSpPr>
        <p:spPr bwMode="auto">
          <a:xfrm>
            <a:off x="2996340" y="5938521"/>
            <a:ext cx="82377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rgbClr val="2D0B89"/>
                </a:solidFill>
              </a:rPr>
              <a:t>At 1.9 K horizontal bench: rotating-coil long shafts + stretched wire</a:t>
            </a:r>
          </a:p>
          <a:p>
            <a:r>
              <a:rPr lang="en-US" altLang="en-US" sz="1800" dirty="0">
                <a:solidFill>
                  <a:srgbClr val="2D0B89"/>
                </a:solidFill>
              </a:rPr>
              <a:t>				Anti-cryostat is required</a:t>
            </a:r>
            <a:endParaRPr lang="en-GB" altLang="en-US" sz="1800" dirty="0">
              <a:solidFill>
                <a:srgbClr val="2D0B89"/>
              </a:solidFill>
            </a:endParaRPr>
          </a:p>
        </p:txBody>
      </p:sp>
      <p:sp>
        <p:nvSpPr>
          <p:cNvPr id="17448" name="Rectangle 74"/>
          <p:cNvSpPr>
            <a:spLocks noChangeArrowheads="1"/>
          </p:cNvSpPr>
          <p:nvPr/>
        </p:nvSpPr>
        <p:spPr bwMode="auto">
          <a:xfrm>
            <a:off x="2804160" y="1570166"/>
            <a:ext cx="822960" cy="522207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49" name="Rectangle 75"/>
          <p:cNvSpPr>
            <a:spLocks noChangeArrowheads="1"/>
          </p:cNvSpPr>
          <p:nvPr/>
        </p:nvSpPr>
        <p:spPr bwMode="auto">
          <a:xfrm>
            <a:off x="7253288" y="1587774"/>
            <a:ext cx="872966" cy="513172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50" name="Rectangle 77"/>
          <p:cNvSpPr>
            <a:spLocks noChangeArrowheads="1"/>
          </p:cNvSpPr>
          <p:nvPr/>
        </p:nvSpPr>
        <p:spPr bwMode="auto">
          <a:xfrm>
            <a:off x="2804160" y="2277124"/>
            <a:ext cx="822960" cy="841092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51" name="Rectangle 78"/>
          <p:cNvSpPr>
            <a:spLocks noChangeArrowheads="1"/>
          </p:cNvSpPr>
          <p:nvPr/>
        </p:nvSpPr>
        <p:spPr bwMode="auto">
          <a:xfrm>
            <a:off x="2804160" y="3118216"/>
            <a:ext cx="822960" cy="1025128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52" name="Rectangle 80"/>
          <p:cNvSpPr>
            <a:spLocks noChangeArrowheads="1"/>
          </p:cNvSpPr>
          <p:nvPr/>
        </p:nvSpPr>
        <p:spPr bwMode="auto">
          <a:xfrm>
            <a:off x="7253289" y="2270227"/>
            <a:ext cx="882967" cy="499738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53" name="Rectangle 81"/>
          <p:cNvSpPr>
            <a:spLocks noChangeArrowheads="1"/>
          </p:cNvSpPr>
          <p:nvPr/>
        </p:nvSpPr>
        <p:spPr bwMode="auto">
          <a:xfrm>
            <a:off x="7293293" y="3296810"/>
            <a:ext cx="858679" cy="526030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54" name="Rectangle 82"/>
          <p:cNvSpPr>
            <a:spLocks noChangeArrowheads="1"/>
          </p:cNvSpPr>
          <p:nvPr/>
        </p:nvSpPr>
        <p:spPr bwMode="auto">
          <a:xfrm>
            <a:off x="7290435" y="3959751"/>
            <a:ext cx="822960" cy="190023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7455" name="Rectangle 83"/>
          <p:cNvSpPr>
            <a:spLocks noChangeArrowheads="1"/>
          </p:cNvSpPr>
          <p:nvPr/>
        </p:nvSpPr>
        <p:spPr bwMode="auto">
          <a:xfrm>
            <a:off x="3651410" y="3293951"/>
            <a:ext cx="1175861" cy="171452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2" name="Rectangle 1"/>
          <p:cNvSpPr/>
          <p:nvPr/>
        </p:nvSpPr>
        <p:spPr>
          <a:xfrm rot="10800000" flipH="1" flipV="1">
            <a:off x="4900159" y="4136916"/>
            <a:ext cx="5349240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90" dirty="0"/>
              <a:t>https://lhc-div-mms.web.cern.ch/lhc-div-mms/tests/MAG/docum/hilumi/Magnets/sharing.jpg</a:t>
            </a:r>
          </a:p>
        </p:txBody>
      </p:sp>
      <p:sp>
        <p:nvSpPr>
          <p:cNvPr id="49" name="Rectangle 135"/>
          <p:cNvSpPr>
            <a:spLocks noChangeArrowheads="1"/>
          </p:cNvSpPr>
          <p:nvPr/>
        </p:nvSpPr>
        <p:spPr bwMode="auto">
          <a:xfrm>
            <a:off x="3639978" y="3628809"/>
            <a:ext cx="1208725" cy="187001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17425" name="Rectangle 130"/>
          <p:cNvSpPr>
            <a:spLocks noChangeArrowheads="1"/>
          </p:cNvSpPr>
          <p:nvPr/>
        </p:nvSpPr>
        <p:spPr bwMode="auto">
          <a:xfrm>
            <a:off x="6331744" y="3469181"/>
            <a:ext cx="958691" cy="180910"/>
          </a:xfrm>
          <a:prstGeom prst="rect">
            <a:avLst/>
          </a:prstGeom>
          <a:solidFill>
            <a:srgbClr val="0070C0">
              <a:alpha val="59999"/>
            </a:srgbClr>
          </a:solidFill>
          <a:ln w="25400" algn="ctr">
            <a:solidFill>
              <a:srgbClr val="0070C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51" name="Rectangle 82"/>
          <p:cNvSpPr>
            <a:spLocks noChangeArrowheads="1"/>
          </p:cNvSpPr>
          <p:nvPr/>
        </p:nvSpPr>
        <p:spPr bwMode="auto">
          <a:xfrm>
            <a:off x="3648552" y="3953322"/>
            <a:ext cx="1205865" cy="190023"/>
          </a:xfrm>
          <a:prstGeom prst="rect">
            <a:avLst/>
          </a:prstGeom>
          <a:solidFill>
            <a:srgbClr val="002060">
              <a:alpha val="59999"/>
            </a:srgbClr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52" name="Rectangle 135"/>
          <p:cNvSpPr>
            <a:spLocks noChangeArrowheads="1"/>
          </p:cNvSpPr>
          <p:nvPr/>
        </p:nvSpPr>
        <p:spPr bwMode="auto">
          <a:xfrm>
            <a:off x="2793445" y="4163436"/>
            <a:ext cx="844391" cy="201181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 sz="1620"/>
          </a:p>
        </p:txBody>
      </p:sp>
      <p:sp>
        <p:nvSpPr>
          <p:cNvPr id="3" name="Rectangle 2"/>
          <p:cNvSpPr/>
          <p:nvPr/>
        </p:nvSpPr>
        <p:spPr>
          <a:xfrm>
            <a:off x="2813941" y="4118792"/>
            <a:ext cx="8959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reception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ctangle 55"/>
          <p:cNvSpPr>
            <a:spLocks noChangeArrowheads="1"/>
          </p:cNvSpPr>
          <p:nvPr/>
        </p:nvSpPr>
        <p:spPr bwMode="auto">
          <a:xfrm>
            <a:off x="1915120" y="4944434"/>
            <a:ext cx="822960" cy="372903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 w="254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GB" altLang="en-US" sz="1620"/>
          </a:p>
        </p:txBody>
      </p:sp>
      <p:sp>
        <p:nvSpPr>
          <p:cNvPr id="55" name="TextBox 68"/>
          <p:cNvSpPr txBox="1">
            <a:spLocks noChangeArrowheads="1"/>
          </p:cNvSpPr>
          <p:nvPr/>
        </p:nvSpPr>
        <p:spPr bwMode="auto">
          <a:xfrm>
            <a:off x="2991344" y="4968720"/>
            <a:ext cx="7543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800" dirty="0">
                <a:solidFill>
                  <a:schemeClr val="accent6">
                    <a:lumMod val="75000"/>
                  </a:schemeClr>
                </a:solidFill>
              </a:rPr>
              <a:t>At room temperature: rotating-coil (TF, field quality, angle, center)</a:t>
            </a:r>
            <a:endParaRPr lang="en-GB" alt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Rectangle 75"/>
          <p:cNvSpPr>
            <a:spLocks noChangeArrowheads="1"/>
          </p:cNvSpPr>
          <p:nvPr/>
        </p:nvSpPr>
        <p:spPr bwMode="auto">
          <a:xfrm>
            <a:off x="4870133" y="2263110"/>
            <a:ext cx="1461610" cy="166849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57" name="Rectangle 75"/>
          <p:cNvSpPr>
            <a:spLocks noChangeArrowheads="1"/>
          </p:cNvSpPr>
          <p:nvPr/>
        </p:nvSpPr>
        <p:spPr bwMode="auto">
          <a:xfrm>
            <a:off x="4845844" y="3292310"/>
            <a:ext cx="1461610" cy="166849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60" name="Rectangle 75"/>
          <p:cNvSpPr>
            <a:spLocks noChangeArrowheads="1"/>
          </p:cNvSpPr>
          <p:nvPr/>
        </p:nvSpPr>
        <p:spPr bwMode="auto">
          <a:xfrm>
            <a:off x="2845890" y="3807812"/>
            <a:ext cx="738368" cy="313386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2" name="Rectangle 75"/>
          <p:cNvSpPr>
            <a:spLocks noChangeArrowheads="1"/>
          </p:cNvSpPr>
          <p:nvPr/>
        </p:nvSpPr>
        <p:spPr bwMode="auto">
          <a:xfrm>
            <a:off x="2855891" y="2789280"/>
            <a:ext cx="738368" cy="313386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2855892" y="2128439"/>
            <a:ext cx="7152542" cy="131682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5" name="Rectangle 75"/>
          <p:cNvSpPr>
            <a:spLocks noChangeArrowheads="1"/>
          </p:cNvSpPr>
          <p:nvPr/>
        </p:nvSpPr>
        <p:spPr bwMode="auto">
          <a:xfrm>
            <a:off x="6346382" y="2309181"/>
            <a:ext cx="899763" cy="96441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7" name="Rectangle 75"/>
          <p:cNvSpPr>
            <a:spLocks noChangeArrowheads="1"/>
          </p:cNvSpPr>
          <p:nvPr/>
        </p:nvSpPr>
        <p:spPr bwMode="auto">
          <a:xfrm>
            <a:off x="7290436" y="1432058"/>
            <a:ext cx="1751648" cy="141429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8" name="Rectangle 75"/>
          <p:cNvSpPr>
            <a:spLocks noChangeArrowheads="1"/>
          </p:cNvSpPr>
          <p:nvPr/>
        </p:nvSpPr>
        <p:spPr bwMode="auto">
          <a:xfrm>
            <a:off x="2813942" y="1426940"/>
            <a:ext cx="2013329" cy="131796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69" name="Rectangle 75"/>
          <p:cNvSpPr>
            <a:spLocks noChangeArrowheads="1"/>
          </p:cNvSpPr>
          <p:nvPr/>
        </p:nvSpPr>
        <p:spPr bwMode="auto">
          <a:xfrm>
            <a:off x="3692332" y="3152755"/>
            <a:ext cx="6306289" cy="136910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70" name="Rectangle 75"/>
          <p:cNvSpPr>
            <a:spLocks noChangeArrowheads="1"/>
          </p:cNvSpPr>
          <p:nvPr/>
        </p:nvSpPr>
        <p:spPr bwMode="auto">
          <a:xfrm>
            <a:off x="3692332" y="3832274"/>
            <a:ext cx="1117341" cy="113541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71" name="Rectangle 75"/>
          <p:cNvSpPr>
            <a:spLocks noChangeArrowheads="1"/>
          </p:cNvSpPr>
          <p:nvPr/>
        </p:nvSpPr>
        <p:spPr bwMode="auto">
          <a:xfrm>
            <a:off x="6317457" y="3834399"/>
            <a:ext cx="2724626" cy="120668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73" name="Rectangle 75"/>
          <p:cNvSpPr>
            <a:spLocks noChangeArrowheads="1"/>
          </p:cNvSpPr>
          <p:nvPr/>
        </p:nvSpPr>
        <p:spPr bwMode="auto">
          <a:xfrm>
            <a:off x="3664852" y="2795492"/>
            <a:ext cx="1162419" cy="132116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74" name="Rectangle 75"/>
          <p:cNvSpPr>
            <a:spLocks noChangeArrowheads="1"/>
          </p:cNvSpPr>
          <p:nvPr/>
        </p:nvSpPr>
        <p:spPr bwMode="auto">
          <a:xfrm>
            <a:off x="6338889" y="2782694"/>
            <a:ext cx="2686051" cy="132116"/>
          </a:xfrm>
          <a:prstGeom prst="rect">
            <a:avLst/>
          </a:prstGeom>
          <a:solidFill>
            <a:schemeClr val="bg1"/>
          </a:solidFill>
          <a:ln w="25400" algn="ctr">
            <a:noFill/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75" name="Rectangle 138"/>
          <p:cNvSpPr>
            <a:spLocks noChangeArrowheads="1"/>
          </p:cNvSpPr>
          <p:nvPr/>
        </p:nvSpPr>
        <p:spPr bwMode="auto">
          <a:xfrm>
            <a:off x="8140191" y="2270058"/>
            <a:ext cx="918687" cy="149280"/>
          </a:xfrm>
          <a:prstGeom prst="rect">
            <a:avLst/>
          </a:prstGeom>
          <a:solidFill>
            <a:schemeClr val="bg1">
              <a:alpha val="59999"/>
            </a:schemeClr>
          </a:solidFill>
          <a:ln w="25400" algn="ctr">
            <a:solidFill>
              <a:schemeClr val="accent2">
                <a:lumMod val="60000"/>
                <a:lumOff val="40000"/>
                <a:alpha val="48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GB" altLang="en-US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Magnetic Measurements @CERN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36702" y="372576"/>
            <a:ext cx="2196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By L. </a:t>
            </a:r>
            <a:r>
              <a:rPr lang="en-US" sz="2800" dirty="0" err="1" smtClean="0"/>
              <a:t>Fiscarelli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139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8" y="220239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for HL-LHC WPs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396" y="1372374"/>
            <a:ext cx="7318414" cy="478136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231361" y="4827750"/>
            <a:ext cx="1290339" cy="37925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8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8" y="220239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for HL-LHC WPs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51" y="1368915"/>
            <a:ext cx="7318414" cy="478136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718860" y="2729443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7666640" y="2744950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7046603" y="4831729"/>
            <a:ext cx="1542076" cy="409344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718860" y="4001173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2899318" y="4826359"/>
            <a:ext cx="996278" cy="414714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6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104" y="3344536"/>
            <a:ext cx="4877555" cy="2675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04"/>
            <a:ext cx="12191999" cy="936824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WP16 STRING plans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74072" y="4326173"/>
            <a:ext cx="10136906" cy="2505975"/>
            <a:chOff x="-3009817" y="3449681"/>
            <a:chExt cx="10136906" cy="2505975"/>
          </a:xfrm>
        </p:grpSpPr>
        <p:sp>
          <p:nvSpPr>
            <p:cNvPr id="6" name="5-Point Star 5"/>
            <p:cNvSpPr/>
            <p:nvPr/>
          </p:nvSpPr>
          <p:spPr>
            <a:xfrm>
              <a:off x="3873211" y="3808002"/>
              <a:ext cx="591207" cy="50843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01502" y="3449681"/>
              <a:ext cx="39626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P5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200825" y="4089141"/>
              <a:ext cx="4649471" cy="5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888743" y="3953000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D1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90780" y="3965092"/>
              <a:ext cx="261315" cy="19185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CP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30123" y="3953000"/>
              <a:ext cx="445048" cy="2020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Q3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50419" y="3960001"/>
              <a:ext cx="445048" cy="2020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Q2b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04939" y="3961068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Q2a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63964" y="3961068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Q1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5753" y="3952999"/>
              <a:ext cx="288249" cy="2086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675" dirty="0"/>
                <a:t>DFX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2899" y="3449681"/>
              <a:ext cx="3377996" cy="104061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98788" y="3794431"/>
              <a:ext cx="1190015" cy="1001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QRX</a:t>
              </a:r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3643250" y="4186843"/>
              <a:ext cx="188977" cy="202039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540861" y="5436263"/>
              <a:ext cx="6227354" cy="80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522724" y="5176848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Q2a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82652" y="4899637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Q1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77517" y="5176693"/>
              <a:ext cx="445048" cy="2020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Q2b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6960" y="5637715"/>
              <a:ext cx="99899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3</a:t>
              </a:r>
              <a:r>
                <a:rPr lang="en-GB" sz="1350" baseline="30000" dirty="0"/>
                <a:t>rd</a:t>
              </a:r>
              <a:r>
                <a:rPr lang="en-GB" sz="1350" dirty="0"/>
                <a:t> Q 2019</a:t>
              </a:r>
            </a:p>
          </p:txBody>
        </p:sp>
        <p:cxnSp>
          <p:nvCxnSpPr>
            <p:cNvPr id="24" name="Straight Connector 23"/>
            <p:cNvCxnSpPr>
              <a:endCxn id="23" idx="0"/>
            </p:cNvCxnSpPr>
            <p:nvPr/>
          </p:nvCxnSpPr>
          <p:spPr>
            <a:xfrm flipH="1">
              <a:off x="532704" y="5436263"/>
              <a:ext cx="8156" cy="2014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445339" y="5435791"/>
              <a:ext cx="0" cy="2167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162538" y="5649190"/>
              <a:ext cx="56938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2020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12200" y="5175076"/>
              <a:ext cx="445048" cy="2020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D1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249986" y="5442175"/>
              <a:ext cx="0" cy="2167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967185" y="5655574"/>
              <a:ext cx="56938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2021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897769" y="4651846"/>
              <a:ext cx="261315" cy="1684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CP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617532" y="5182241"/>
              <a:ext cx="2509557" cy="1880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HL LHC IT STRING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68815" y="5604985"/>
              <a:ext cx="99899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3</a:t>
              </a:r>
              <a:r>
                <a:rPr lang="en-GB" sz="1350" baseline="30000" dirty="0"/>
                <a:t>rd</a:t>
              </a:r>
              <a:r>
                <a:rPr lang="en-GB" sz="1350" dirty="0"/>
                <a:t> Q 2021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604558" y="5448483"/>
              <a:ext cx="0" cy="2167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3209489" y="4886390"/>
              <a:ext cx="445048" cy="2020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/>
                <a:t>Q3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3009817" y="4770251"/>
              <a:ext cx="309580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smtClean="0">
                  <a:solidFill>
                    <a:schemeClr val="tx2">
                      <a:lumMod val="75000"/>
                    </a:schemeClr>
                  </a:solidFill>
                </a:rPr>
                <a:t>This </a:t>
              </a:r>
              <a:r>
                <a:rPr lang="en-GB" sz="1600" b="1" i="1" dirty="0" smtClean="0">
                  <a:solidFill>
                    <a:schemeClr val="tx2">
                      <a:lumMod val="75000"/>
                    </a:schemeClr>
                  </a:solidFill>
                </a:rPr>
                <a:t>installation</a:t>
              </a:r>
              <a:r>
                <a:rPr lang="en-GB" sz="1200" i="1" dirty="0" smtClean="0">
                  <a:solidFill>
                    <a:schemeClr val="tx2">
                      <a:lumMod val="75000"/>
                    </a:schemeClr>
                  </a:solidFill>
                </a:rPr>
                <a:t> order seems to be the more </a:t>
              </a:r>
              <a:r>
                <a:rPr lang="en-GB" sz="1200" i="1" dirty="0">
                  <a:solidFill>
                    <a:schemeClr val="tx2">
                      <a:lumMod val="75000"/>
                    </a:schemeClr>
                  </a:solidFill>
                </a:rPr>
                <a:t>difficult </a:t>
              </a:r>
              <a:r>
                <a:rPr lang="en-GB" sz="1200" i="1" dirty="0" smtClean="0">
                  <a:solidFill>
                    <a:schemeClr val="tx2">
                      <a:lumMod val="75000"/>
                    </a:schemeClr>
                  </a:solidFill>
                </a:rPr>
                <a:t>and </a:t>
              </a:r>
              <a:r>
                <a:rPr lang="en-GB" sz="1200" i="1" dirty="0">
                  <a:solidFill>
                    <a:schemeClr val="tx2">
                      <a:lumMod val="75000"/>
                    </a:schemeClr>
                  </a:solidFill>
                </a:rPr>
                <a:t>have more interest for the WP15 and for Vac as allows instrumenting the </a:t>
              </a:r>
              <a:r>
                <a:rPr lang="en-GB" sz="1200" i="1" dirty="0" smtClean="0">
                  <a:solidFill>
                    <a:schemeClr val="tx2">
                      <a:lumMod val="75000"/>
                    </a:schemeClr>
                  </a:solidFill>
                </a:rPr>
                <a:t>beam </a:t>
              </a:r>
              <a:r>
                <a:rPr lang="en-GB" sz="1200" i="1" dirty="0">
                  <a:solidFill>
                    <a:schemeClr val="tx2">
                      <a:lumMod val="75000"/>
                    </a:schemeClr>
                  </a:solidFill>
                </a:rPr>
                <a:t>screen of Q1 ( the tick version)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7605" y="810073"/>
            <a:ext cx="8995935" cy="3786806"/>
            <a:chOff x="4500589" y="-1035826"/>
            <a:chExt cx="8995935" cy="3786806"/>
          </a:xfrm>
        </p:grpSpPr>
        <p:grpSp>
          <p:nvGrpSpPr>
            <p:cNvPr id="3" name="Group 2"/>
            <p:cNvGrpSpPr/>
            <p:nvPr/>
          </p:nvGrpSpPr>
          <p:grpSpPr>
            <a:xfrm>
              <a:off x="4500589" y="-1035826"/>
              <a:ext cx="8911485" cy="3786806"/>
              <a:chOff x="4500589" y="-1035826"/>
              <a:chExt cx="8911485" cy="3786806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00589" y="-1035826"/>
                <a:ext cx="8911485" cy="3509572"/>
              </a:xfrm>
              <a:prstGeom prst="rect">
                <a:avLst/>
              </a:prstGeom>
            </p:spPr>
          </p:pic>
          <p:grpSp>
            <p:nvGrpSpPr>
              <p:cNvPr id="37" name="Group 36"/>
              <p:cNvGrpSpPr/>
              <p:nvPr/>
            </p:nvGrpSpPr>
            <p:grpSpPr>
              <a:xfrm>
                <a:off x="6540845" y="957464"/>
                <a:ext cx="2829050" cy="1793516"/>
                <a:chOff x="1790534" y="3561036"/>
                <a:chExt cx="3772066" cy="2391354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49076"/>
                <a:stretch/>
              </p:blipFill>
              <p:spPr>
                <a:xfrm>
                  <a:off x="1790534" y="3590065"/>
                  <a:ext cx="3297448" cy="236232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cxnSp>
              <p:nvCxnSpPr>
                <p:cNvPr id="39" name="Elbow Connector 38"/>
                <p:cNvCxnSpPr>
                  <a:endCxn id="38" idx="3"/>
                </p:cNvCxnSpPr>
                <p:nvPr/>
              </p:nvCxnSpPr>
              <p:spPr>
                <a:xfrm rot="5400000">
                  <a:off x="4720195" y="3928823"/>
                  <a:ext cx="1210192" cy="474618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9482225" y="969829"/>
                <a:ext cx="1310477" cy="1769582"/>
                <a:chOff x="5710416" y="3590065"/>
                <a:chExt cx="1747302" cy="2359443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710416" y="3590065"/>
                  <a:ext cx="639822" cy="2359443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cxnSp>
              <p:nvCxnSpPr>
                <p:cNvPr id="42" name="Elbow Connector 41"/>
                <p:cNvCxnSpPr/>
                <p:nvPr/>
              </p:nvCxnSpPr>
              <p:spPr>
                <a:xfrm rot="10800000" flipV="1">
                  <a:off x="6364803" y="4013199"/>
                  <a:ext cx="1092915" cy="645883"/>
                </a:xfrm>
                <a:prstGeom prst="bentConnector3">
                  <a:avLst>
                    <a:gd name="adj1" fmla="val 50000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10506386" y="-712545"/>
                <a:ext cx="2423075" cy="2467812"/>
                <a:chOff x="7692939" y="1738252"/>
                <a:chExt cx="3230767" cy="3290416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7692939" y="1738252"/>
                  <a:ext cx="3230767" cy="2286227"/>
                  <a:chOff x="8109244" y="2542053"/>
                  <a:chExt cx="2498609" cy="1826974"/>
                </a:xfrm>
              </p:grpSpPr>
              <p:pic>
                <p:nvPicPr>
                  <p:cNvPr id="46" name="Picture 45"/>
                  <p:cNvPicPr>
                    <a:picLocks noChangeAspect="1"/>
                  </p:cNvPicPr>
                  <p:nvPr/>
                </p:nvPicPr>
                <p:blipFill rotWithShape="1"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8109244" y="2544283"/>
                    <a:ext cx="1099056" cy="1824744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pic>
                <p:nvPicPr>
                  <p:cNvPr id="47" name="Picture 46"/>
                  <p:cNvPicPr>
                    <a:picLocks noChangeAspect="1"/>
                  </p:cNvPicPr>
                  <p:nvPr/>
                </p:nvPicPr>
                <p:blipFill rotWithShape="1"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9203057" y="2542053"/>
                    <a:ext cx="1404796" cy="1826974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</p:grpSp>
            <p:cxnSp>
              <p:nvCxnSpPr>
                <p:cNvPr id="45" name="Elbow Connector 44"/>
                <p:cNvCxnSpPr/>
                <p:nvPr/>
              </p:nvCxnSpPr>
              <p:spPr>
                <a:xfrm rot="16200000" flipV="1">
                  <a:off x="9155475" y="4223463"/>
                  <a:ext cx="1004188" cy="606221"/>
                </a:xfrm>
                <a:prstGeom prst="bentConnector3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 47"/>
            <p:cNvGrpSpPr/>
            <p:nvPr/>
          </p:nvGrpSpPr>
          <p:grpSpPr>
            <a:xfrm>
              <a:off x="12829348" y="-712546"/>
              <a:ext cx="667176" cy="2778056"/>
              <a:chOff x="10860561" y="1722650"/>
              <a:chExt cx="889568" cy="3704074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564"/>
              <a:stretch/>
            </p:blipFill>
            <p:spPr>
              <a:xfrm>
                <a:off x="11058773" y="1722650"/>
                <a:ext cx="691356" cy="22949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50" name="Elbow Connector 49"/>
              <p:cNvCxnSpPr>
                <a:endCxn id="49" idx="2"/>
              </p:cNvCxnSpPr>
              <p:nvPr/>
            </p:nvCxnSpPr>
            <p:spPr>
              <a:xfrm rot="5400000" flipH="1" flipV="1">
                <a:off x="10427935" y="4450208"/>
                <a:ext cx="1409142" cy="54389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/>
          <p:cNvSpPr txBox="1"/>
          <p:nvPr/>
        </p:nvSpPr>
        <p:spPr>
          <a:xfrm>
            <a:off x="46080" y="4519357"/>
            <a:ext cx="3139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>
                <a:solidFill>
                  <a:srgbClr val="FF0000"/>
                </a:solidFill>
              </a:rPr>
              <a:t>We consider that each medium or high current quench </a:t>
            </a:r>
            <a:r>
              <a:rPr lang="en-GB" sz="1600" b="1" i="1" dirty="0" smtClean="0">
                <a:solidFill>
                  <a:srgbClr val="FF0000"/>
                </a:solidFill>
              </a:rPr>
              <a:t>is recovered in 12h</a:t>
            </a:r>
            <a:r>
              <a:rPr lang="en-GB" sz="1200" i="1" dirty="0" smtClean="0">
                <a:solidFill>
                  <a:srgbClr val="FF0000"/>
                </a:solidFill>
              </a:rPr>
              <a:t>. This is to be verified with the presently planned infrastructure and magnet + cavity test plan.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253540" y="1655051"/>
            <a:ext cx="292917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b="1" i="1" dirty="0">
                <a:solidFill>
                  <a:srgbClr val="00B050"/>
                </a:solidFill>
              </a:rPr>
              <a:t>P5L</a:t>
            </a:r>
            <a:r>
              <a:rPr lang="en-GB" sz="1200" i="1" dirty="0">
                <a:solidFill>
                  <a:srgbClr val="00B050"/>
                </a:solidFill>
              </a:rPr>
              <a:t> is the most complicated and coherent set up with the Sm18 installations and the tunnel is the smallest .</a:t>
            </a:r>
          </a:p>
          <a:p>
            <a:pPr algn="ctr"/>
            <a:r>
              <a:rPr lang="en-GB" sz="1200" i="1" dirty="0">
                <a:solidFill>
                  <a:srgbClr val="00B050"/>
                </a:solidFill>
              </a:rPr>
              <a:t>We plan to reproduce the space allowed in that place of the tunnel for the </a:t>
            </a:r>
            <a:r>
              <a:rPr lang="en-GB" sz="1200" i="1" dirty="0" smtClean="0">
                <a:solidFill>
                  <a:srgbClr val="00B050"/>
                </a:solidFill>
              </a:rPr>
              <a:t>interventions</a:t>
            </a:r>
          </a:p>
          <a:p>
            <a:pPr algn="ctr"/>
            <a:r>
              <a:rPr lang="en-GB" sz="1200" i="1" dirty="0" smtClean="0">
                <a:solidFill>
                  <a:srgbClr val="00B050"/>
                </a:solidFill>
              </a:rPr>
              <a:t>The </a:t>
            </a:r>
            <a:r>
              <a:rPr lang="en-GB" sz="1600" b="1" i="1" dirty="0" smtClean="0">
                <a:solidFill>
                  <a:srgbClr val="00B050"/>
                </a:solidFill>
              </a:rPr>
              <a:t>SLOPE</a:t>
            </a:r>
            <a:r>
              <a:rPr lang="en-GB" sz="1200" i="1" dirty="0" smtClean="0">
                <a:solidFill>
                  <a:srgbClr val="00B050"/>
                </a:solidFill>
              </a:rPr>
              <a:t> of the tunnel will be </a:t>
            </a:r>
            <a:r>
              <a:rPr lang="en-GB" sz="1600" b="1" i="1" dirty="0" smtClean="0">
                <a:solidFill>
                  <a:srgbClr val="00B050"/>
                </a:solidFill>
              </a:rPr>
              <a:t>NOT </a:t>
            </a:r>
            <a:r>
              <a:rPr lang="en-GB" sz="1200" i="1" dirty="0" smtClean="0">
                <a:solidFill>
                  <a:srgbClr val="00B050"/>
                </a:solidFill>
              </a:rPr>
              <a:t>REPRODUCED in the STRING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408727" y="189986"/>
            <a:ext cx="258202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err="1" smtClean="0">
                <a:solidFill>
                  <a:srgbClr val="FF0000"/>
                </a:solidFill>
              </a:rPr>
              <a:t>I</a:t>
            </a:r>
            <a:r>
              <a:rPr lang="en-GB" sz="2000" b="1" i="1" baseline="-25000" dirty="0" err="1" smtClean="0">
                <a:solidFill>
                  <a:srgbClr val="FF0000"/>
                </a:solidFill>
              </a:rPr>
              <a:t>ultim</a:t>
            </a:r>
            <a:r>
              <a:rPr lang="en-GB" sz="2000" b="1" i="1" dirty="0" smtClean="0">
                <a:solidFill>
                  <a:srgbClr val="FF0000"/>
                </a:solidFill>
              </a:rPr>
              <a:t> </a:t>
            </a:r>
            <a:r>
              <a:rPr lang="en-GB" sz="1200" i="1" dirty="0" smtClean="0">
                <a:solidFill>
                  <a:srgbClr val="FF0000"/>
                </a:solidFill>
              </a:rPr>
              <a:t>is considered</a:t>
            </a:r>
          </a:p>
          <a:p>
            <a:pPr algn="ctr"/>
            <a:r>
              <a:rPr lang="en-GB" sz="1200" i="1" dirty="0" smtClean="0">
                <a:solidFill>
                  <a:srgbClr val="FF0000"/>
                </a:solidFill>
              </a:rPr>
              <a:t>In the phase of HWC of the STRING 120 quenches were estimated to be done till I nom. An other 50 quenches are planned to do with the goal of “special test” not done in the shadow of the HWC</a:t>
            </a:r>
            <a:r>
              <a:rPr lang="en-GB" sz="1400" i="1" dirty="0" smtClean="0">
                <a:solidFill>
                  <a:srgbClr val="FF0000"/>
                </a:solidFill>
              </a:rPr>
              <a:t>. 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>
          <a:xfrm>
            <a:off x="8338522" y="6444522"/>
            <a:ext cx="3666559" cy="365125"/>
          </a:xfrm>
        </p:spPr>
        <p:txBody>
          <a:bodyPr/>
          <a:lstStyle/>
          <a:p>
            <a:r>
              <a:rPr lang="en-GB" smtClean="0"/>
              <a:t>Marta Bajko for 7th Collaboration Meeting for HL -LHC Nov. </a:t>
            </a:r>
            <a:r>
              <a:rPr lang="en-GB" dirty="0" smtClean="0"/>
              <a:t>2017 Madrid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26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0" y="4752888"/>
            <a:ext cx="5867400" cy="912530"/>
          </a:xfrm>
        </p:spPr>
        <p:txBody>
          <a:bodyPr/>
          <a:lstStyle/>
          <a:p>
            <a:r>
              <a:rPr lang="en-GB" dirty="0" smtClean="0"/>
              <a:t>STATUS of FACILITIES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43077" y="1371600"/>
            <a:ext cx="86296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 be remarked that there is </a:t>
            </a:r>
            <a:r>
              <a:rPr lang="en-US" sz="2400" b="1" dirty="0" smtClean="0"/>
              <a:t>NO PLAN TO TEST </a:t>
            </a:r>
            <a:r>
              <a:rPr lang="en-US" sz="2400" dirty="0" smtClean="0"/>
              <a:t>individually the :</a:t>
            </a:r>
          </a:p>
          <a:p>
            <a:pPr algn="ctr"/>
            <a:endParaRPr lang="en-US" sz="2400" dirty="0" smtClean="0"/>
          </a:p>
          <a:p>
            <a:pPr marL="342900" indent="-342900" algn="ctr">
              <a:buFont typeface="Wingdings" charset="2"/>
              <a:buChar char="q"/>
            </a:pPr>
            <a:r>
              <a:rPr lang="en-US" sz="2400" dirty="0" smtClean="0"/>
              <a:t>7.2 m long MQXFB ( Q2a/b)</a:t>
            </a:r>
          </a:p>
          <a:p>
            <a:pPr marL="342900" indent="-342900" algn="ctr">
              <a:buFont typeface="Wingdings" charset="2"/>
              <a:buChar char="q"/>
            </a:pPr>
            <a:r>
              <a:rPr lang="en-US" sz="2400" dirty="0" smtClean="0"/>
              <a:t>5.5 m long MBH 11T dipole ( LBH)</a:t>
            </a:r>
          </a:p>
          <a:p>
            <a:pPr marL="342900" indent="-342900" algn="ctr">
              <a:buFont typeface="Wingdings" charset="2"/>
              <a:buChar char="q"/>
            </a:pPr>
            <a:r>
              <a:rPr lang="en-US" sz="2400" dirty="0" smtClean="0"/>
              <a:t>8.2 m long MBRB (D2) 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before their integration into the cold masses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75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20" y="55624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BNL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4144" y="130617"/>
            <a:ext cx="1404937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620" y="1211976"/>
            <a:ext cx="75604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100" dirty="0"/>
              <a:t>6 m-deep vertical test cryostat to accommodate 5 m-long  MQXFA testing at 1.9 K and 1 bar, and powering to 24 kA.</a:t>
            </a:r>
          </a:p>
          <a:p>
            <a:pPr marL="342900" indent="-342900">
              <a:buAutoNum type="arabicPeriod"/>
            </a:pPr>
            <a:r>
              <a:rPr lang="en-US" sz="1100" dirty="0"/>
              <a:t>Energy extraction system 30-150 m</a:t>
            </a:r>
            <a:r>
              <a:rPr lang="el-GR" sz="1100" dirty="0"/>
              <a:t>Ω</a:t>
            </a:r>
            <a:r>
              <a:rPr lang="en-US" sz="1100" dirty="0"/>
              <a:t> and fast switching with IGBTs</a:t>
            </a:r>
          </a:p>
          <a:p>
            <a:pPr marL="342900" indent="-342900">
              <a:buAutoNum type="arabicPeriod"/>
            </a:pPr>
            <a:r>
              <a:rPr lang="en-US" sz="1100" dirty="0"/>
              <a:t>Anti-cryostat for “warm” measurements with quench antenna and magnetic field measuring systems</a:t>
            </a:r>
          </a:p>
          <a:p>
            <a:pPr marL="342900" indent="-342900">
              <a:buAutoNum type="arabicPeriod"/>
            </a:pPr>
            <a:r>
              <a:rPr lang="en-US" sz="1100" dirty="0"/>
              <a:t>Quench antenna with 16 dual-winding sensing elements</a:t>
            </a:r>
          </a:p>
          <a:p>
            <a:pPr marL="342900" indent="-342900">
              <a:buAutoNum type="arabicPeriod"/>
            </a:pPr>
            <a:r>
              <a:rPr lang="en-US" sz="1100" dirty="0"/>
              <a:t>Magnetic field rotating probe with two sets of windings using PCB technology</a:t>
            </a:r>
          </a:p>
          <a:p>
            <a:pPr marL="342900" indent="-342900">
              <a:buAutoNum type="arabicPeriod"/>
            </a:pPr>
            <a:r>
              <a:rPr lang="en-US" sz="1100" dirty="0"/>
              <a:t>New data acquisition system for fast and slow data logging</a:t>
            </a:r>
          </a:p>
          <a:p>
            <a:pPr marL="342900" indent="-342900">
              <a:buAutoNum type="arabicPeriod"/>
            </a:pPr>
            <a:r>
              <a:rPr lang="en-US" sz="1100" dirty="0"/>
              <a:t>Dual quench detection system for both fast and slow discharges</a:t>
            </a:r>
          </a:p>
          <a:p>
            <a:pPr marL="342900" indent="-342900">
              <a:buAutoNum type="arabicPeriod"/>
            </a:pPr>
            <a:r>
              <a:rPr lang="en-US" sz="1100" dirty="0"/>
              <a:t>12 independent firing units for quench protection heaters</a:t>
            </a:r>
          </a:p>
          <a:p>
            <a:pPr marL="342900" indent="-342900">
              <a:buAutoNum type="arabicPeriod"/>
            </a:pPr>
            <a:r>
              <a:rPr lang="en-US" sz="1100" dirty="0"/>
              <a:t>500 V CLIQ quench protection system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866" y="1881895"/>
            <a:ext cx="4824536" cy="36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9151" y="5409171"/>
            <a:ext cx="40637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Vertical Test Facility at BNL, showing two of the five test cryostats and the backup refrigerator. Arrow points to </a:t>
            </a:r>
            <a:r>
              <a:rPr lang="en-US" sz="1050" b="1" dirty="0">
                <a:solidFill>
                  <a:schemeClr val="bg1"/>
                </a:solidFill>
              </a:rPr>
              <a:t>Vertical Test Cryostat 2 (1.9K and 24kA)</a:t>
            </a:r>
            <a:r>
              <a:rPr lang="en-US" sz="105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4" y="2783587"/>
            <a:ext cx="5426379" cy="284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1620" y="619100"/>
            <a:ext cx="11411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Each magnet must meet the requirements set forth in </a:t>
            </a:r>
            <a:r>
              <a:rPr lang="en-US" sz="1600" i="1" dirty="0"/>
              <a:t>US-HiLumi-doc-137</a:t>
            </a:r>
            <a:r>
              <a:rPr lang="en-US" sz="1600" dirty="0"/>
              <a:t> before shipping to FNAL for assembly into LQXFA cold masses.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27 MQXFA magnet tests (including prototypes at BNL Vertical Test Facility</a:t>
            </a:r>
          </a:p>
        </p:txBody>
      </p:sp>
      <p:pic>
        <p:nvPicPr>
          <p:cNvPr id="11" name="Picture 10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8030" y="1126687"/>
            <a:ext cx="2378349" cy="34031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620" y="5556079"/>
            <a:ext cx="11789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B963C"/>
              </a:buClr>
              <a:buFont typeface="Wingdings" panose="05000000000000000000" pitchFamily="2" charset="2"/>
              <a:buChar char="§"/>
            </a:pPr>
            <a:r>
              <a:rPr lang="en-US" sz="1100" dirty="0"/>
              <a:t>BNL Vertical Test Facility has been upgraded to accommodate the testing of 5 m-long MQXFA magnets at 1.9 K and 1 bar and powering up to 24kA, more than meeting the requirements of US-HiLumi-doc-137</a:t>
            </a:r>
            <a:r>
              <a:rPr lang="en-US" sz="1100" dirty="0" smtClean="0"/>
              <a:t>.</a:t>
            </a:r>
            <a:endParaRPr lang="en-US" sz="1100" dirty="0"/>
          </a:p>
          <a:p>
            <a:pPr marL="285750" indent="-285750">
              <a:buClr>
                <a:srgbClr val="FB963C"/>
              </a:buClr>
              <a:buFont typeface="Wingdings" panose="05000000000000000000" pitchFamily="2" charset="2"/>
              <a:buChar char="§"/>
            </a:pPr>
            <a:r>
              <a:rPr lang="en-US" sz="1100" dirty="0"/>
              <a:t>The test facility has been commissioned with the successful test of the first full length MQXF coil in a mirror configuration. The quench plot below demonstrates the capability of the facility to provide the necessary superfluid He and the required test currents.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594957" y="162611"/>
            <a:ext cx="3435547" cy="42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By Joseph F Muratore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67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20" y="55624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CERN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Marta </a:t>
            </a:r>
            <a:r>
              <a:rPr lang="en-GB" dirty="0"/>
              <a:t>B</a:t>
            </a:r>
            <a:r>
              <a:rPr lang="en-GB" dirty="0" smtClean="0"/>
              <a:t>ajko</a:t>
            </a:r>
            <a:endParaRPr lang="en-GB" dirty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7054" y="4261967"/>
            <a:ext cx="3039414" cy="1906073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5951" y="4262963"/>
            <a:ext cx="3177834" cy="1905077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531" y="4261967"/>
            <a:ext cx="3386804" cy="1905077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8809245" y="4227879"/>
            <a:ext cx="3182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SC link . Test of 60 m long items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9163038" y="1432569"/>
            <a:ext cx="3082832" cy="1818041"/>
            <a:chOff x="8054069" y="1095962"/>
            <a:chExt cx="3527967" cy="2139645"/>
          </a:xfrm>
        </p:grpSpPr>
        <p:grpSp>
          <p:nvGrpSpPr>
            <p:cNvPr id="71" name="Group 70"/>
            <p:cNvGrpSpPr/>
            <p:nvPr/>
          </p:nvGrpSpPr>
          <p:grpSpPr>
            <a:xfrm>
              <a:off x="8165925" y="1095962"/>
              <a:ext cx="3227747" cy="2139645"/>
              <a:chOff x="4597034" y="4288607"/>
              <a:chExt cx="3820179" cy="2510168"/>
            </a:xfrm>
          </p:grpSpPr>
          <p:pic>
            <p:nvPicPr>
              <p:cNvPr id="66" name="Picture 2" descr="image00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7034" y="4329471"/>
                <a:ext cx="3820179" cy="2469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5035377" y="4288607"/>
                <a:ext cx="986144" cy="424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I=18 kA</a:t>
                </a:r>
                <a:endParaRPr lang="fr-CH" sz="1400" dirty="0">
                  <a:solidFill>
                    <a:srgbClr val="FFC000"/>
                  </a:solidFill>
                  <a:sym typeface="Wingdings" panose="05000000000000000000" pitchFamily="2" charset="2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26736" y="4573328"/>
                <a:ext cx="1884487" cy="4249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CH" sz="14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Duration: 1 </a:t>
                </a:r>
                <a:r>
                  <a:rPr lang="fr-CH" sz="1400" dirty="0" err="1">
                    <a:solidFill>
                      <a:srgbClr val="FFC000"/>
                    </a:solidFill>
                    <a:sym typeface="Wingdings" panose="05000000000000000000" pitchFamily="2" charset="2"/>
                  </a:rPr>
                  <a:t>hour</a:t>
                </a:r>
                <a:endParaRPr lang="en-GB" sz="1400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472733" y="5153162"/>
                <a:ext cx="2379678" cy="828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dirty="0" smtClean="0">
                    <a:solidFill>
                      <a:schemeClr val="bg1"/>
                    </a:solidFill>
                  </a:rPr>
                  <a:t>Test performed on A1 </a:t>
                </a:r>
                <a:r>
                  <a:rPr lang="en-GB" sz="1100" dirty="0" err="1" smtClean="0">
                    <a:solidFill>
                      <a:schemeClr val="bg1"/>
                    </a:solidFill>
                  </a:rPr>
                  <a:t>aswell</a:t>
                </a:r>
                <a:r>
                  <a:rPr lang="en-GB" sz="1100" dirty="0" smtClean="0">
                    <a:solidFill>
                      <a:schemeClr val="bg1"/>
                    </a:solidFill>
                  </a:rPr>
                  <a:t> with nominal cooling parameter!!!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8054069" y="2832187"/>
              <a:ext cx="3527967" cy="398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Qualification  to 20  kA of Cluster A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48626" y="531665"/>
            <a:ext cx="11411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C00000"/>
                </a:solidFill>
              </a:rPr>
              <a:t>Aprox</a:t>
            </a:r>
            <a:r>
              <a:rPr lang="en-US" sz="1600" b="1" dirty="0" smtClean="0">
                <a:solidFill>
                  <a:srgbClr val="C00000"/>
                </a:solidFill>
              </a:rPr>
              <a:t>. 90 magnets/cold masses to be tested for HL-LHC in vertical or horizontal test benches + SC link and STRING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29943" y="6280338"/>
            <a:ext cx="945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facilities are operational, but still </a:t>
            </a:r>
            <a:r>
              <a:rPr lang="en-GB" dirty="0" smtClean="0">
                <a:solidFill>
                  <a:srgbClr val="FF0000"/>
                </a:solidFill>
              </a:rPr>
              <a:t>optimisation</a:t>
            </a:r>
            <a:r>
              <a:rPr lang="en-GB" dirty="0" smtClean="0"/>
              <a:t> is ongoing. He pumping capacity under revision.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5762" y="2647521"/>
            <a:ext cx="1610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For 2018: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2 x +/- 2kA PC and EE for Cluster D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615954" y="3318569"/>
            <a:ext cx="3137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2 x  2kA PC and 2 kA CL for Cluster A/F in 2018 and  + 20 kA PC for Cluster F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366468" y="3872792"/>
            <a:ext cx="6433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Interface for SC link on Cluster F and all magnets in discussion or production</a:t>
            </a:r>
            <a:endParaRPr lang="en-GB" sz="1600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45525" y="1068927"/>
            <a:ext cx="6625738" cy="2907262"/>
            <a:chOff x="2288431" y="1011955"/>
            <a:chExt cx="6625738" cy="2907262"/>
          </a:xfrm>
        </p:grpSpPr>
        <p:grpSp>
          <p:nvGrpSpPr>
            <p:cNvPr id="65" name="Group 64"/>
            <p:cNvGrpSpPr/>
            <p:nvPr/>
          </p:nvGrpSpPr>
          <p:grpSpPr>
            <a:xfrm>
              <a:off x="2288431" y="1011955"/>
              <a:ext cx="6625738" cy="2907262"/>
              <a:chOff x="99388" y="1703473"/>
              <a:chExt cx="6928589" cy="3178760"/>
            </a:xfrm>
            <a:solidFill>
              <a:schemeClr val="bg1"/>
            </a:solidFill>
          </p:grpSpPr>
          <p:grpSp>
            <p:nvGrpSpPr>
              <p:cNvPr id="58" name="Group 57"/>
              <p:cNvGrpSpPr/>
              <p:nvPr/>
            </p:nvGrpSpPr>
            <p:grpSpPr>
              <a:xfrm>
                <a:off x="334962" y="1958756"/>
                <a:ext cx="6557192" cy="2460040"/>
                <a:chOff x="276076" y="1939463"/>
                <a:chExt cx="6557192" cy="2460040"/>
              </a:xfrm>
              <a:grpFill/>
            </p:grpSpPr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rot="10800000">
                  <a:off x="276076" y="2172423"/>
                  <a:ext cx="6557192" cy="1911573"/>
                </a:xfrm>
                <a:prstGeom prst="rect">
                  <a:avLst/>
                </a:prstGeom>
                <a:grpFill/>
              </p:spPr>
            </p:pic>
            <p:sp>
              <p:nvSpPr>
                <p:cNvPr id="50" name="Rectangle 49"/>
                <p:cNvSpPr/>
                <p:nvPr/>
              </p:nvSpPr>
              <p:spPr>
                <a:xfrm>
                  <a:off x="287928" y="2247403"/>
                  <a:ext cx="1166819" cy="636274"/>
                </a:xfrm>
                <a:prstGeom prst="rect">
                  <a:avLst/>
                </a:prstGeom>
                <a:noFill/>
                <a:ln w="5715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331345" y="1966466"/>
                  <a:ext cx="922213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00"/>
                      </a:solidFill>
                    </a:rPr>
                    <a:t>Cluster G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1920749" y="2726393"/>
                  <a:ext cx="2004855" cy="352121"/>
                </a:xfrm>
                <a:prstGeom prst="rect">
                  <a:avLst/>
                </a:prstGeom>
                <a:noFill/>
                <a:ln w="5715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3067649" y="1948464"/>
                  <a:ext cx="922213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00"/>
                      </a:solidFill>
                    </a:rPr>
                    <a:t>Cluster D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4200301" y="2672546"/>
                  <a:ext cx="1775419" cy="372111"/>
                </a:xfrm>
                <a:prstGeom prst="rect">
                  <a:avLst/>
                </a:prstGeom>
                <a:noFill/>
                <a:ln w="5715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5515921" y="1939463"/>
                  <a:ext cx="922213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00"/>
                      </a:solidFill>
                    </a:rPr>
                    <a:t>Cluster A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2179939" y="3573052"/>
                  <a:ext cx="1775419" cy="352121"/>
                </a:xfrm>
                <a:prstGeom prst="rect">
                  <a:avLst/>
                </a:prstGeom>
                <a:noFill/>
                <a:ln w="57150" cmpd="sng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3003391" y="4091726"/>
                  <a:ext cx="922213" cy="30777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00"/>
                      </a:solidFill>
                    </a:rPr>
                    <a:t>Cluster F</a:t>
                  </a:r>
                  <a:endParaRPr lang="en-US" sz="1400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9" name="TextBox 58"/>
              <p:cNvSpPr txBox="1"/>
              <p:nvPr/>
            </p:nvSpPr>
            <p:spPr>
              <a:xfrm>
                <a:off x="99388" y="1720527"/>
                <a:ext cx="2161810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Model magnets and SC link</a:t>
                </a:r>
                <a:endParaRPr lang="en-GB" sz="14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86387" y="1720526"/>
                <a:ext cx="2822311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Model magnets and MCBXF/MCBRD</a:t>
                </a:r>
                <a:endParaRPr lang="en-GB" sz="14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338091" y="1703473"/>
                <a:ext cx="1689886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Q1/Q2a/Q2b/Q3/D2</a:t>
                </a:r>
                <a:endParaRPr lang="en-GB" sz="1400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561779" y="4359013"/>
                <a:ext cx="1689886" cy="52322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Q1/Q2a/Q2b/Q3/D2</a:t>
                </a:r>
              </a:p>
              <a:p>
                <a:r>
                  <a:rPr lang="en-GB" sz="1400" dirty="0" smtClean="0"/>
                  <a:t>SC link 120 m</a:t>
                </a:r>
                <a:endParaRPr lang="en-GB" sz="14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4259187" y="3211952"/>
                <a:ext cx="1775419" cy="732514"/>
              </a:xfrm>
              <a:prstGeom prst="rect">
                <a:avLst/>
              </a:prstGeom>
              <a:noFill/>
              <a:ln w="5715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4518840" y="4097403"/>
                <a:ext cx="1600124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00"/>
                    </a:solidFill>
                  </a:rPr>
                  <a:t>Cluster B-C/E</a:t>
                </a:r>
              </a:p>
              <a:p>
                <a:r>
                  <a:rPr lang="en-US" sz="1400" dirty="0" smtClean="0">
                    <a:solidFill>
                      <a:srgbClr val="000000"/>
                    </a:solidFill>
                  </a:rPr>
                  <a:t>Other cold masses</a:t>
                </a:r>
                <a:endParaRPr lang="en-US" sz="14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4108221" y="1902594"/>
              <a:ext cx="20188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chemeClr val="bg1"/>
                  </a:solidFill>
                </a:rPr>
                <a:t>30 kA EE IGBT+ Dump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419025" y="2185949"/>
              <a:ext cx="13104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bg1"/>
                  </a:solidFill>
                </a:rPr>
                <a:t>20 kA EE </a:t>
              </a:r>
              <a:r>
                <a:rPr lang="en-GB" sz="1600" b="1" dirty="0" err="1" smtClean="0">
                  <a:solidFill>
                    <a:schemeClr val="bg1"/>
                  </a:solidFill>
                </a:rPr>
                <a:t>Thyristor</a:t>
              </a:r>
              <a:r>
                <a:rPr lang="en-GB" sz="1600" b="1" dirty="0" smtClean="0">
                  <a:solidFill>
                    <a:schemeClr val="bg1"/>
                  </a:solidFill>
                </a:rPr>
                <a:t> based switch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389275" y="1884359"/>
              <a:ext cx="143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2</a:t>
              </a:r>
              <a:r>
                <a:rPr lang="en-GB" sz="1600" b="1" dirty="0" smtClean="0">
                  <a:solidFill>
                    <a:schemeClr val="bg1"/>
                  </a:solidFill>
                </a:rPr>
                <a:t>0 kA+ 2x 2 kA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8" name="Picture 8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435" y="82355"/>
            <a:ext cx="595554" cy="534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1" r="27746"/>
          <a:stretch/>
        </p:blipFill>
        <p:spPr>
          <a:xfrm>
            <a:off x="64659" y="991588"/>
            <a:ext cx="2302211" cy="264323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04" y="3552334"/>
            <a:ext cx="2082020" cy="311977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75566" y="237916"/>
            <a:ext cx="5482888" cy="734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2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20" y="55624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CEA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9151" y="5409171"/>
            <a:ext cx="40637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Vertical Test Facility at BNL, showing two of the five test cryostats and the backup refrigerator. Arrow points to </a:t>
            </a:r>
            <a:r>
              <a:rPr lang="en-US" sz="1050" b="1" dirty="0">
                <a:solidFill>
                  <a:schemeClr val="bg1"/>
                </a:solidFill>
              </a:rPr>
              <a:t>Vertical Test Cryostat 2 (1.9K and 24kA)</a:t>
            </a:r>
            <a:r>
              <a:rPr lang="en-US" sz="105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Helene Felice</a:t>
            </a:r>
            <a:endParaRPr lang="en-GB" dirty="0"/>
          </a:p>
        </p:txBody>
      </p:sp>
      <p:pic>
        <p:nvPicPr>
          <p:cNvPr id="12" name="Imag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7802" y="717811"/>
            <a:ext cx="1096376" cy="36928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78" y="2074704"/>
            <a:ext cx="1455313" cy="41690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683" y="2281013"/>
            <a:ext cx="2231395" cy="1673546"/>
          </a:xfrm>
          <a:prstGeom prst="rect">
            <a:avLst/>
          </a:prstGeom>
        </p:spPr>
      </p:pic>
      <p:sp>
        <p:nvSpPr>
          <p:cNvPr id="22" name="ZoneTexte 12"/>
          <p:cNvSpPr txBox="1"/>
          <p:nvPr/>
        </p:nvSpPr>
        <p:spPr>
          <a:xfrm>
            <a:off x="1148599" y="4302346"/>
            <a:ext cx="3417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002060"/>
                </a:solidFill>
              </a:rPr>
              <a:t>Magnetic</a:t>
            </a:r>
            <a:r>
              <a:rPr lang="fr-FR" sz="1400" b="1" dirty="0">
                <a:solidFill>
                  <a:srgbClr val="002060"/>
                </a:solidFill>
              </a:rPr>
              <a:t> </a:t>
            </a:r>
            <a:r>
              <a:rPr lang="fr-FR" sz="1400" b="1" dirty="0" err="1">
                <a:solidFill>
                  <a:srgbClr val="002060"/>
                </a:solidFill>
              </a:rPr>
              <a:t>measurement</a:t>
            </a: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CERN probe (47 mm </a:t>
            </a:r>
            <a:r>
              <a:rPr lang="fr-FR" sz="1400" dirty="0" err="1">
                <a:solidFill>
                  <a:srgbClr val="002060"/>
                </a:solidFill>
              </a:rPr>
              <a:t>diameter</a:t>
            </a:r>
            <a:r>
              <a:rPr lang="fr-FR" sz="1400" dirty="0">
                <a:solidFill>
                  <a:srgbClr val="002060"/>
                </a:solidFill>
              </a:rPr>
              <a:t>)</a:t>
            </a:r>
          </a:p>
          <a:p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rotatiing</a:t>
            </a:r>
            <a:r>
              <a:rPr lang="fr-FR" sz="1400" dirty="0">
                <a:solidFill>
                  <a:srgbClr val="002060"/>
                </a:solidFill>
              </a:rPr>
              <a:t> in </a:t>
            </a:r>
            <a:r>
              <a:rPr lang="fr-FR" sz="1400" dirty="0" err="1">
                <a:solidFill>
                  <a:srgbClr val="002060"/>
                </a:solidFill>
              </a:rPr>
              <a:t>LHe</a:t>
            </a:r>
            <a:r>
              <a:rPr lang="fr-FR" sz="1400" dirty="0">
                <a:solidFill>
                  <a:srgbClr val="002060"/>
                </a:solidFill>
              </a:rPr>
              <a:t> and DAQ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Adaptation (</a:t>
            </a:r>
            <a:r>
              <a:rPr lang="fr-FR" sz="1400" dirty="0" err="1">
                <a:solidFill>
                  <a:srgbClr val="002060"/>
                </a:solidFill>
              </a:rPr>
              <a:t>seal</a:t>
            </a:r>
            <a:r>
              <a:rPr lang="fr-FR" sz="1400" dirty="0">
                <a:solidFill>
                  <a:srgbClr val="002060"/>
                </a:solidFill>
              </a:rPr>
              <a:t>) </a:t>
            </a:r>
            <a:r>
              <a:rPr lang="fr-FR" sz="1400" dirty="0" smtClean="0">
                <a:solidFill>
                  <a:srgbClr val="002060"/>
                </a:solidFill>
              </a:rPr>
              <a:t>(</a:t>
            </a:r>
            <a:r>
              <a:rPr lang="fr-FR" sz="1400" dirty="0" err="1" smtClean="0">
                <a:solidFill>
                  <a:srgbClr val="002060"/>
                </a:solidFill>
              </a:rPr>
              <a:t>saturated</a:t>
            </a:r>
            <a:r>
              <a:rPr lang="fr-FR" sz="1400" dirty="0" smtClean="0">
                <a:solidFill>
                  <a:srgbClr val="002060"/>
                </a:solidFill>
              </a:rPr>
              <a:t> bath)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Operation</a:t>
            </a:r>
            <a:r>
              <a:rPr lang="fr-FR" sz="1400" dirty="0">
                <a:solidFill>
                  <a:srgbClr val="002060"/>
                </a:solidFill>
              </a:rPr>
              <a:t> by </a:t>
            </a:r>
            <a:r>
              <a:rPr lang="fr-FR" sz="1400" dirty="0" smtClean="0">
                <a:solidFill>
                  <a:srgbClr val="002060"/>
                </a:solidFill>
              </a:rPr>
              <a:t>CEA</a:t>
            </a:r>
            <a:endParaRPr lang="fr-FR" sz="1400" b="1" dirty="0">
              <a:solidFill>
                <a:srgbClr val="002060"/>
              </a:solidFill>
            </a:endParaRPr>
          </a:p>
          <a:p>
            <a:r>
              <a:rPr lang="fr-FR" sz="1400" b="1" dirty="0">
                <a:solidFill>
                  <a:srgbClr val="002060"/>
                </a:solidFill>
              </a:rPr>
              <a:t>Test plan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Under discussion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70567" y="1034080"/>
            <a:ext cx="3676843" cy="3678993"/>
            <a:chOff x="5148162" y="323353"/>
            <a:chExt cx="4070397" cy="4621552"/>
          </a:xfrm>
        </p:grpSpPr>
        <p:sp>
          <p:nvSpPr>
            <p:cNvPr id="21" name="Rectangle à coins arrondis 11"/>
            <p:cNvSpPr/>
            <p:nvPr/>
          </p:nvSpPr>
          <p:spPr>
            <a:xfrm>
              <a:off x="5148162" y="323353"/>
              <a:ext cx="4038750" cy="4307510"/>
            </a:xfrm>
            <a:prstGeom prst="roundRect">
              <a:avLst>
                <a:gd name="adj" fmla="val 7274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23" name="ZoneTexte 10"/>
            <p:cNvSpPr txBox="1"/>
            <p:nvPr/>
          </p:nvSpPr>
          <p:spPr>
            <a:xfrm>
              <a:off x="5281000" y="421345"/>
              <a:ext cx="3937559" cy="4523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002060"/>
                  </a:solidFill>
                </a:rPr>
                <a:t>CEA Team: </a:t>
              </a:r>
              <a:r>
                <a:rPr lang="fr-FR" sz="1200" dirty="0">
                  <a:solidFill>
                    <a:srgbClr val="002060"/>
                  </a:solidFill>
                </a:rPr>
                <a:t>J.M. </a:t>
              </a:r>
              <a:r>
                <a:rPr lang="fr-FR" sz="1200" dirty="0" err="1">
                  <a:solidFill>
                    <a:srgbClr val="002060"/>
                  </a:solidFill>
                </a:rPr>
                <a:t>Gheller</a:t>
              </a:r>
              <a:r>
                <a:rPr lang="fr-FR" sz="1200" dirty="0">
                  <a:solidFill>
                    <a:srgbClr val="002060"/>
                  </a:solidFill>
                </a:rPr>
                <a:t>, D. </a:t>
              </a:r>
              <a:r>
                <a:rPr lang="fr-FR" sz="1200" dirty="0" err="1">
                  <a:solidFill>
                    <a:srgbClr val="002060"/>
                  </a:solidFill>
                </a:rPr>
                <a:t>Bouziat</a:t>
              </a:r>
              <a:r>
                <a:rPr lang="fr-FR" sz="1200" dirty="0">
                  <a:solidFill>
                    <a:srgbClr val="002060"/>
                  </a:solidFill>
                </a:rPr>
                <a:t>, D. Simon, H. Felice, J.C. Barriere, J. </a:t>
              </a:r>
              <a:r>
                <a:rPr lang="fr-FR" sz="1200" dirty="0" err="1">
                  <a:solidFill>
                    <a:srgbClr val="002060"/>
                  </a:solidFill>
                </a:rPr>
                <a:t>Belorgey</a:t>
              </a:r>
              <a:r>
                <a:rPr lang="fr-FR" sz="1200" dirty="0">
                  <a:solidFill>
                    <a:srgbClr val="002060"/>
                  </a:solidFill>
                </a:rPr>
                <a:t>, F. </a:t>
              </a:r>
              <a:r>
                <a:rPr lang="fr-FR" sz="1200" dirty="0" err="1">
                  <a:solidFill>
                    <a:srgbClr val="002060"/>
                  </a:solidFill>
                </a:rPr>
                <a:t>Molinié</a:t>
              </a:r>
              <a:r>
                <a:rPr lang="fr-FR" sz="1200" dirty="0">
                  <a:solidFill>
                    <a:srgbClr val="002060"/>
                  </a:solidFill>
                </a:rPr>
                <a:t>, J. </a:t>
              </a:r>
              <a:r>
                <a:rPr lang="fr-FR" sz="1200" dirty="0" err="1">
                  <a:solidFill>
                    <a:srgbClr val="002060"/>
                  </a:solidFill>
                </a:rPr>
                <a:t>Relland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</a:p>
            <a:p>
              <a:endParaRPr lang="fr-FR" sz="1200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Target date for </a:t>
              </a:r>
              <a:r>
                <a:rPr lang="fr-FR" sz="1200" b="1" dirty="0" err="1">
                  <a:solidFill>
                    <a:srgbClr val="002060"/>
                  </a:solidFill>
                </a:rPr>
                <a:t>operation</a:t>
              </a:r>
              <a:r>
                <a:rPr lang="fr-FR" sz="1200" b="1" dirty="0">
                  <a:solidFill>
                    <a:srgbClr val="002060"/>
                  </a:solidFill>
                </a:rPr>
                <a:t>: </a:t>
              </a:r>
              <a:r>
                <a:rPr lang="fr-FR" sz="1200" dirty="0" err="1">
                  <a:solidFill>
                    <a:srgbClr val="00B050"/>
                  </a:solidFill>
                </a:rPr>
                <a:t>Summer</a:t>
              </a:r>
              <a:r>
                <a:rPr lang="fr-FR" sz="1200" dirty="0">
                  <a:solidFill>
                    <a:srgbClr val="00B050"/>
                  </a:solidFill>
                </a:rPr>
                <a:t> 2018</a:t>
              </a:r>
            </a:p>
            <a:p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 err="1">
                  <a:solidFill>
                    <a:srgbClr val="002060"/>
                  </a:solidFill>
                </a:rPr>
                <a:t>Cryogenic</a:t>
              </a:r>
              <a:r>
                <a:rPr lang="fr-FR" sz="1200" b="1" dirty="0">
                  <a:solidFill>
                    <a:srgbClr val="002060"/>
                  </a:solidFill>
                </a:rPr>
                <a:t> </a:t>
              </a:r>
              <a:r>
                <a:rPr lang="fr-FR" sz="1200" b="1" dirty="0" err="1">
                  <a:solidFill>
                    <a:srgbClr val="002060"/>
                  </a:solidFill>
                </a:rPr>
                <a:t>facility</a:t>
              </a:r>
              <a:endParaRPr lang="fr-FR" sz="1200" b="1" dirty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CEA 8 m vertical cryostat </a:t>
              </a:r>
              <a:r>
                <a:rPr lang="fr-FR" sz="1200" dirty="0" err="1">
                  <a:solidFill>
                    <a:srgbClr val="002060"/>
                  </a:solidFill>
                </a:rPr>
                <a:t>equipped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  <a:r>
                <a:rPr lang="fr-FR" sz="1200" dirty="0" err="1">
                  <a:solidFill>
                    <a:srgbClr val="002060"/>
                  </a:solidFill>
                </a:rPr>
                <a:t>with</a:t>
              </a:r>
              <a:r>
                <a:rPr lang="fr-FR" sz="1200" dirty="0">
                  <a:solidFill>
                    <a:srgbClr val="002060"/>
                  </a:solidFill>
                </a:rPr>
                <a:t> a 3 m long « </a:t>
              </a:r>
              <a:r>
                <a:rPr lang="fr-FR" sz="1200" dirty="0" err="1">
                  <a:solidFill>
                    <a:srgbClr val="002060"/>
                  </a:solidFill>
                </a:rPr>
                <a:t>sock</a:t>
              </a:r>
              <a:r>
                <a:rPr lang="fr-FR" sz="1200" dirty="0">
                  <a:solidFill>
                    <a:srgbClr val="002060"/>
                  </a:solidFill>
                </a:rPr>
                <a:t> » (tank)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Adaptation of an </a:t>
              </a:r>
              <a:r>
                <a:rPr lang="fr-FR" sz="1200" dirty="0" err="1">
                  <a:solidFill>
                    <a:srgbClr val="002060"/>
                  </a:solidFill>
                </a:rPr>
                <a:t>existing</a:t>
              </a:r>
              <a:r>
                <a:rPr lang="fr-FR" sz="1200" dirty="0">
                  <a:solidFill>
                    <a:srgbClr val="002060"/>
                  </a:solidFill>
                </a:rPr>
                <a:t> top plate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 err="1">
                  <a:solidFill>
                    <a:srgbClr val="002060"/>
                  </a:solidFill>
                </a:rPr>
                <a:t>Saturated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  <a:r>
                <a:rPr lang="fr-FR" sz="1200" dirty="0" err="1">
                  <a:solidFill>
                    <a:srgbClr val="002060"/>
                  </a:solidFill>
                </a:rPr>
                <a:t>LHe</a:t>
              </a:r>
              <a:r>
                <a:rPr lang="fr-FR" sz="1200" dirty="0">
                  <a:solidFill>
                    <a:srgbClr val="002060"/>
                  </a:solidFill>
                </a:rPr>
                <a:t> bath at 1.9 K 23 mbar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200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Data acquisition and </a:t>
              </a:r>
              <a:r>
                <a:rPr lang="fr-FR" sz="1200" b="1" dirty="0" err="1">
                  <a:solidFill>
                    <a:srgbClr val="002060"/>
                  </a:solidFill>
                </a:rPr>
                <a:t>magnet</a:t>
              </a:r>
              <a:r>
                <a:rPr lang="fr-FR" sz="1200" b="1" dirty="0">
                  <a:solidFill>
                    <a:srgbClr val="002060"/>
                  </a:solidFill>
                </a:rPr>
                <a:t> protection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 err="1">
                  <a:solidFill>
                    <a:srgbClr val="002060"/>
                  </a:solidFill>
                </a:rPr>
                <a:t>Based</a:t>
              </a:r>
              <a:r>
                <a:rPr lang="fr-FR" sz="1200" dirty="0">
                  <a:solidFill>
                    <a:srgbClr val="002060"/>
                  </a:solidFill>
                </a:rPr>
                <a:t> on </a:t>
              </a:r>
              <a:r>
                <a:rPr lang="fr-FR" sz="1200" dirty="0" err="1">
                  <a:solidFill>
                    <a:srgbClr val="002060"/>
                  </a:solidFill>
                </a:rPr>
                <a:t>existing</a:t>
              </a:r>
              <a:r>
                <a:rPr lang="fr-FR" sz="1200" dirty="0">
                  <a:solidFill>
                    <a:srgbClr val="002060"/>
                  </a:solidFill>
                </a:rPr>
                <a:t> infrastructure</a:t>
              </a:r>
            </a:p>
            <a:p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Max Dump </a:t>
              </a:r>
              <a:r>
                <a:rPr lang="fr-FR" sz="1200" b="1" dirty="0" err="1">
                  <a:solidFill>
                    <a:srgbClr val="002060"/>
                  </a:solidFill>
                </a:rPr>
                <a:t>resistor</a:t>
              </a:r>
              <a:r>
                <a:rPr lang="fr-FR" sz="1200" b="1" dirty="0">
                  <a:solidFill>
                    <a:srgbClr val="002060"/>
                  </a:solidFill>
                </a:rPr>
                <a:t>: 100 </a:t>
              </a:r>
              <a:r>
                <a:rPr lang="fr-FR" sz="1200" b="1" dirty="0" err="1">
                  <a:solidFill>
                    <a:srgbClr val="002060"/>
                  </a:solidFill>
                </a:rPr>
                <a:t>mohm</a:t>
              </a:r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Power </a:t>
              </a:r>
              <a:r>
                <a:rPr lang="fr-FR" sz="1200" b="1" dirty="0" err="1">
                  <a:solidFill>
                    <a:srgbClr val="002060"/>
                  </a:solidFill>
                </a:rPr>
                <a:t>supply</a:t>
              </a:r>
              <a:r>
                <a:rPr lang="fr-FR" sz="1200" b="1" dirty="0">
                  <a:solidFill>
                    <a:srgbClr val="002060"/>
                  </a:solidFill>
                </a:rPr>
                <a:t>: 20 kA</a:t>
              </a:r>
            </a:p>
            <a:p>
              <a:r>
                <a:rPr lang="fr-FR" sz="1200" b="1" dirty="0" err="1">
                  <a:solidFill>
                    <a:srgbClr val="002060"/>
                  </a:solidFill>
                </a:rPr>
                <a:t>Resistive</a:t>
              </a:r>
              <a:r>
                <a:rPr lang="fr-FR" sz="1200" b="1" dirty="0">
                  <a:solidFill>
                    <a:srgbClr val="002060"/>
                  </a:solidFill>
                </a:rPr>
                <a:t> </a:t>
              </a:r>
              <a:r>
                <a:rPr lang="fr-FR" sz="1200" b="1" dirty="0" err="1">
                  <a:solidFill>
                    <a:srgbClr val="002060"/>
                  </a:solidFill>
                </a:rPr>
                <a:t>current</a:t>
              </a:r>
              <a:r>
                <a:rPr lang="fr-FR" sz="1200" b="1" dirty="0">
                  <a:solidFill>
                    <a:srgbClr val="002060"/>
                  </a:solidFill>
                </a:rPr>
                <a:t> leads 10 kA</a:t>
              </a:r>
            </a:p>
            <a:p>
              <a:endParaRPr lang="fr-FR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4" name="ZoneTexte 14"/>
          <p:cNvSpPr txBox="1"/>
          <p:nvPr/>
        </p:nvSpPr>
        <p:spPr>
          <a:xfrm>
            <a:off x="542693" y="905153"/>
            <a:ext cx="4007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B050"/>
                </a:solidFill>
              </a:rPr>
              <a:t>1 MQYYM: </a:t>
            </a:r>
            <a:r>
              <a:rPr lang="fr-FR" sz="1600" dirty="0" err="1">
                <a:solidFill>
                  <a:srgbClr val="00B050"/>
                </a:solidFill>
              </a:rPr>
              <a:t>NbTi</a:t>
            </a:r>
            <a:endParaRPr lang="fr-FR" sz="16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90 mm single aperture </a:t>
            </a:r>
            <a:r>
              <a:rPr lang="fr-FR" sz="1600" dirty="0" err="1">
                <a:solidFill>
                  <a:srgbClr val="002060"/>
                </a:solidFill>
              </a:rPr>
              <a:t>quadrupole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360 mm 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1.2 m </a:t>
            </a:r>
            <a:r>
              <a:rPr lang="fr-FR" sz="1600" dirty="0" err="1">
                <a:solidFill>
                  <a:srgbClr val="002060"/>
                </a:solidFill>
              </a:rPr>
              <a:t>magnetic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length</a:t>
            </a:r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25" name="ZoneTexte 14"/>
          <p:cNvSpPr txBox="1"/>
          <p:nvPr/>
        </p:nvSpPr>
        <p:spPr>
          <a:xfrm>
            <a:off x="6996872" y="5291927"/>
            <a:ext cx="3479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B050"/>
                </a:solidFill>
              </a:rPr>
              <a:t>2 MQYYP: </a:t>
            </a:r>
            <a:r>
              <a:rPr lang="fr-FR" sz="1600" dirty="0" err="1">
                <a:solidFill>
                  <a:srgbClr val="00B050"/>
                </a:solidFill>
              </a:rPr>
              <a:t>NbTi</a:t>
            </a:r>
            <a:endParaRPr lang="fr-FR" sz="16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90 mm </a:t>
            </a:r>
            <a:r>
              <a:rPr lang="fr-FR" sz="1400" b="1" dirty="0">
                <a:solidFill>
                  <a:srgbClr val="002060"/>
                </a:solidFill>
              </a:rPr>
              <a:t>double</a:t>
            </a:r>
            <a:r>
              <a:rPr lang="fr-FR" sz="1400" dirty="0">
                <a:solidFill>
                  <a:srgbClr val="002060"/>
                </a:solidFill>
              </a:rPr>
              <a:t> aperture quad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614 mm </a:t>
            </a:r>
            <a:r>
              <a:rPr lang="fr-FR" sz="1400" dirty="0" err="1">
                <a:solidFill>
                  <a:srgbClr val="002060"/>
                </a:solidFill>
              </a:rPr>
              <a:t>yoke</a:t>
            </a:r>
            <a:r>
              <a:rPr lang="fr-FR" sz="1400" dirty="0">
                <a:solidFill>
                  <a:srgbClr val="002060"/>
                </a:solidFill>
              </a:rPr>
              <a:t> 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3.6 m </a:t>
            </a:r>
            <a:r>
              <a:rPr lang="fr-FR" sz="1400" dirty="0" err="1">
                <a:solidFill>
                  <a:srgbClr val="002060"/>
                </a:solidFill>
              </a:rPr>
              <a:t>magnetic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length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Manufactured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within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Quaco</a:t>
            </a:r>
            <a:r>
              <a:rPr lang="fr-FR" sz="1400" dirty="0">
                <a:solidFill>
                  <a:srgbClr val="002060"/>
                </a:solidFill>
              </a:rPr>
              <a:t> for HL-HC</a:t>
            </a:r>
          </a:p>
        </p:txBody>
      </p:sp>
      <p:sp>
        <p:nvSpPr>
          <p:cNvPr id="36" name="ZoneTexte 18"/>
          <p:cNvSpPr txBox="1"/>
          <p:nvPr/>
        </p:nvSpPr>
        <p:spPr>
          <a:xfrm>
            <a:off x="9617233" y="4809006"/>
            <a:ext cx="4007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B050"/>
                </a:solidFill>
              </a:rPr>
              <a:t>6 MQ: </a:t>
            </a:r>
            <a:r>
              <a:rPr lang="fr-FR" sz="1600" dirty="0" err="1">
                <a:solidFill>
                  <a:srgbClr val="00B050"/>
                </a:solidFill>
              </a:rPr>
              <a:t>NbTi</a:t>
            </a:r>
            <a:endParaRPr lang="fr-FR" sz="16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56 mm </a:t>
            </a:r>
            <a:r>
              <a:rPr lang="fr-FR" sz="1400" b="1" dirty="0">
                <a:solidFill>
                  <a:srgbClr val="002060"/>
                </a:solidFill>
              </a:rPr>
              <a:t>double</a:t>
            </a:r>
            <a:r>
              <a:rPr lang="fr-FR" sz="1400" dirty="0">
                <a:solidFill>
                  <a:srgbClr val="002060"/>
                </a:solidFill>
              </a:rPr>
              <a:t> aperture quad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452 mm </a:t>
            </a:r>
            <a:r>
              <a:rPr lang="fr-FR" sz="1400" dirty="0" err="1">
                <a:solidFill>
                  <a:srgbClr val="002060"/>
                </a:solidFill>
              </a:rPr>
              <a:t>yoke</a:t>
            </a:r>
            <a:r>
              <a:rPr lang="fr-FR" sz="1400" dirty="0">
                <a:solidFill>
                  <a:srgbClr val="002060"/>
                </a:solidFill>
              </a:rPr>
              <a:t> 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3.1 m </a:t>
            </a:r>
            <a:r>
              <a:rPr lang="fr-FR" sz="1400" dirty="0" err="1">
                <a:solidFill>
                  <a:srgbClr val="002060"/>
                </a:solidFill>
              </a:rPr>
              <a:t>magnetic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length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Spare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magnets</a:t>
            </a:r>
            <a:r>
              <a:rPr lang="fr-FR" sz="1400" dirty="0">
                <a:solidFill>
                  <a:srgbClr val="002060"/>
                </a:solidFill>
              </a:rPr>
              <a:t> for LHC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297776" y="1082511"/>
            <a:ext cx="3831446" cy="4304509"/>
            <a:chOff x="6521746" y="1931660"/>
            <a:chExt cx="4133151" cy="5440579"/>
          </a:xfrm>
        </p:grpSpPr>
        <p:sp>
          <p:nvSpPr>
            <p:cNvPr id="37" name="Rectangle à coins arrondis 11"/>
            <p:cNvSpPr/>
            <p:nvPr/>
          </p:nvSpPr>
          <p:spPr>
            <a:xfrm>
              <a:off x="6521746" y="1961224"/>
              <a:ext cx="4038750" cy="4307510"/>
            </a:xfrm>
            <a:prstGeom prst="roundRect">
              <a:avLst>
                <a:gd name="adj" fmla="val 7274"/>
              </a:avLst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38" name="ZoneTexte 10"/>
            <p:cNvSpPr txBox="1"/>
            <p:nvPr/>
          </p:nvSpPr>
          <p:spPr>
            <a:xfrm>
              <a:off x="6717339" y="1931660"/>
              <a:ext cx="3937558" cy="5440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002060"/>
                  </a:solidFill>
                </a:rPr>
                <a:t>CEA Team: </a:t>
              </a:r>
              <a:r>
                <a:rPr lang="fr-FR" sz="1200" dirty="0">
                  <a:solidFill>
                    <a:srgbClr val="002060"/>
                  </a:solidFill>
                </a:rPr>
                <a:t>J.M. </a:t>
              </a:r>
              <a:r>
                <a:rPr lang="fr-FR" sz="1200" dirty="0" err="1">
                  <a:solidFill>
                    <a:srgbClr val="002060"/>
                  </a:solidFill>
                </a:rPr>
                <a:t>Gheller</a:t>
              </a:r>
              <a:r>
                <a:rPr lang="fr-FR" sz="1200" dirty="0">
                  <a:solidFill>
                    <a:srgbClr val="002060"/>
                  </a:solidFill>
                </a:rPr>
                <a:t>, H. Allain, H. </a:t>
              </a:r>
              <a:r>
                <a:rPr lang="fr-FR" sz="1200" dirty="0" err="1">
                  <a:solidFill>
                    <a:srgbClr val="002060"/>
                  </a:solidFill>
                </a:rPr>
                <a:t>Felice,C</a:t>
              </a:r>
              <a:r>
                <a:rPr lang="fr-FR" sz="1200" dirty="0">
                  <a:solidFill>
                    <a:srgbClr val="002060"/>
                  </a:solidFill>
                </a:rPr>
                <a:t>. Lorin, D. Simon, J.C. Barriere, J. </a:t>
              </a:r>
              <a:r>
                <a:rPr lang="fr-FR" sz="1200" dirty="0" err="1">
                  <a:solidFill>
                    <a:srgbClr val="002060"/>
                  </a:solidFill>
                </a:rPr>
                <a:t>Belorgey</a:t>
              </a:r>
              <a:r>
                <a:rPr lang="fr-FR" sz="1200" dirty="0">
                  <a:solidFill>
                    <a:srgbClr val="002060"/>
                  </a:solidFill>
                </a:rPr>
                <a:t>, F. </a:t>
              </a:r>
              <a:r>
                <a:rPr lang="fr-FR" sz="1200" dirty="0" err="1">
                  <a:solidFill>
                    <a:srgbClr val="002060"/>
                  </a:solidFill>
                </a:rPr>
                <a:t>Molinié</a:t>
              </a:r>
              <a:r>
                <a:rPr lang="fr-FR" sz="1200" dirty="0">
                  <a:solidFill>
                    <a:srgbClr val="002060"/>
                  </a:solidFill>
                </a:rPr>
                <a:t>, J. </a:t>
              </a:r>
              <a:r>
                <a:rPr lang="fr-FR" sz="1200" dirty="0" err="1">
                  <a:solidFill>
                    <a:srgbClr val="002060"/>
                  </a:solidFill>
                </a:rPr>
                <a:t>Relland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</a:p>
            <a:p>
              <a:endParaRPr lang="fr-FR" sz="1200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Target date for </a:t>
              </a:r>
              <a:r>
                <a:rPr lang="fr-FR" sz="1200" b="1" dirty="0" err="1">
                  <a:solidFill>
                    <a:srgbClr val="002060"/>
                  </a:solidFill>
                </a:rPr>
                <a:t>operation</a:t>
              </a:r>
              <a:r>
                <a:rPr lang="fr-FR" sz="1200" b="1" dirty="0">
                  <a:solidFill>
                    <a:srgbClr val="002060"/>
                  </a:solidFill>
                </a:rPr>
                <a:t>: </a:t>
              </a:r>
              <a:r>
                <a:rPr lang="fr-FR" sz="1200" dirty="0">
                  <a:solidFill>
                    <a:srgbClr val="002060"/>
                  </a:solidFill>
                </a:rPr>
                <a:t>End of 2019</a:t>
              </a:r>
            </a:p>
            <a:p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 err="1">
                  <a:solidFill>
                    <a:srgbClr val="002060"/>
                  </a:solidFill>
                </a:rPr>
                <a:t>Cryogenic</a:t>
              </a:r>
              <a:r>
                <a:rPr lang="fr-FR" sz="1200" b="1" dirty="0">
                  <a:solidFill>
                    <a:srgbClr val="002060"/>
                  </a:solidFill>
                </a:rPr>
                <a:t> </a:t>
              </a:r>
              <a:r>
                <a:rPr lang="fr-FR" sz="1200" b="1" dirty="0" err="1">
                  <a:solidFill>
                    <a:srgbClr val="002060"/>
                  </a:solidFill>
                </a:rPr>
                <a:t>facility</a:t>
              </a:r>
              <a:endParaRPr lang="fr-FR" sz="1200" b="1" dirty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Design and fabrication of an </a:t>
              </a:r>
              <a:r>
                <a:rPr lang="fr-FR" sz="1200" b="1" dirty="0" err="1">
                  <a:solidFill>
                    <a:srgbClr val="002060"/>
                  </a:solidFill>
                </a:rPr>
                <a:t>inner</a:t>
              </a:r>
              <a:r>
                <a:rPr lang="fr-FR" sz="1200" b="1" dirty="0">
                  <a:solidFill>
                    <a:srgbClr val="002060"/>
                  </a:solidFill>
                </a:rPr>
                <a:t> cryostat</a:t>
              </a:r>
              <a:r>
                <a:rPr lang="fr-FR" sz="1200" dirty="0">
                  <a:solidFill>
                    <a:srgbClr val="002060"/>
                  </a:solidFill>
                </a:rPr>
                <a:t> to </a:t>
              </a:r>
              <a:r>
                <a:rPr lang="fr-FR" sz="1200" dirty="0" err="1">
                  <a:solidFill>
                    <a:srgbClr val="002060"/>
                  </a:solidFill>
                </a:rPr>
                <a:t>be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  <a:r>
                <a:rPr lang="fr-FR" sz="1200" dirty="0" err="1">
                  <a:solidFill>
                    <a:srgbClr val="002060"/>
                  </a:solidFill>
                </a:rPr>
                <a:t>inserted</a:t>
              </a:r>
              <a:r>
                <a:rPr lang="fr-FR" sz="1200" dirty="0">
                  <a:solidFill>
                    <a:srgbClr val="002060"/>
                  </a:solidFill>
                </a:rPr>
                <a:t> in the 8 m vertical cryostat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 err="1">
                  <a:solidFill>
                    <a:srgbClr val="002060"/>
                  </a:solidFill>
                </a:rPr>
                <a:t>Pressurized</a:t>
              </a:r>
              <a:r>
                <a:rPr lang="fr-FR" sz="1200" dirty="0">
                  <a:solidFill>
                    <a:srgbClr val="002060"/>
                  </a:solidFill>
                </a:rPr>
                <a:t> </a:t>
              </a:r>
              <a:r>
                <a:rPr lang="fr-FR" sz="1200" dirty="0" err="1">
                  <a:solidFill>
                    <a:srgbClr val="002060"/>
                  </a:solidFill>
                </a:rPr>
                <a:t>LHe</a:t>
              </a:r>
              <a:r>
                <a:rPr lang="fr-FR" sz="1200" dirty="0">
                  <a:solidFill>
                    <a:srgbClr val="002060"/>
                  </a:solidFill>
                </a:rPr>
                <a:t> bath at 1.9 K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Introduction of Lambda plates in the main Lambda plate to </a:t>
              </a:r>
              <a:r>
                <a:rPr lang="fr-FR" sz="1200" dirty="0" err="1">
                  <a:solidFill>
                    <a:srgbClr val="002060"/>
                  </a:solidFill>
                </a:rPr>
                <a:t>accomodate</a:t>
              </a:r>
              <a:r>
                <a:rPr lang="fr-FR" sz="1200" dirty="0">
                  <a:solidFill>
                    <a:srgbClr val="002060"/>
                  </a:solidFill>
                </a:rPr>
                <a:t> the </a:t>
              </a:r>
              <a:r>
                <a:rPr lang="fr-FR" sz="1200" dirty="0" err="1">
                  <a:solidFill>
                    <a:srgbClr val="002060"/>
                  </a:solidFill>
                </a:rPr>
                <a:t>anticryostats</a:t>
              </a:r>
              <a:r>
                <a:rPr lang="fr-FR" sz="1200" dirty="0">
                  <a:solidFill>
                    <a:srgbClr val="002060"/>
                  </a:solidFill>
                </a:rPr>
                <a:t> and bus bars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Connection to a </a:t>
              </a:r>
              <a:r>
                <a:rPr lang="fr-FR" sz="1200" dirty="0" err="1">
                  <a:solidFill>
                    <a:srgbClr val="002060"/>
                  </a:solidFill>
                </a:rPr>
                <a:t>liquifier</a:t>
              </a:r>
              <a:endParaRPr lang="fr-FR" sz="1200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Data acquisition and </a:t>
              </a:r>
              <a:r>
                <a:rPr lang="fr-FR" sz="1200" b="1" dirty="0" err="1">
                  <a:solidFill>
                    <a:srgbClr val="002060"/>
                  </a:solidFill>
                </a:rPr>
                <a:t>magnet</a:t>
              </a:r>
              <a:r>
                <a:rPr lang="fr-FR" sz="1200" b="1" dirty="0">
                  <a:solidFill>
                    <a:srgbClr val="002060"/>
                  </a:solidFill>
                </a:rPr>
                <a:t> protection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200" dirty="0">
                  <a:solidFill>
                    <a:srgbClr val="002060"/>
                  </a:solidFill>
                </a:rPr>
                <a:t>Upgrade </a:t>
              </a:r>
              <a:r>
                <a:rPr lang="fr-FR" sz="1200" dirty="0" err="1">
                  <a:solidFill>
                    <a:srgbClr val="002060"/>
                  </a:solidFill>
                </a:rPr>
                <a:t>under</a:t>
              </a:r>
              <a:r>
                <a:rPr lang="fr-FR" sz="1200" dirty="0">
                  <a:solidFill>
                    <a:srgbClr val="002060"/>
                  </a:solidFill>
                </a:rPr>
                <a:t> discussion</a:t>
              </a:r>
            </a:p>
            <a:p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Max Dump </a:t>
              </a:r>
              <a:r>
                <a:rPr lang="fr-FR" sz="1200" b="1" dirty="0" err="1">
                  <a:solidFill>
                    <a:srgbClr val="002060"/>
                  </a:solidFill>
                </a:rPr>
                <a:t>resistor</a:t>
              </a:r>
              <a:r>
                <a:rPr lang="fr-FR" sz="1200" b="1" dirty="0">
                  <a:solidFill>
                    <a:srgbClr val="002060"/>
                  </a:solidFill>
                </a:rPr>
                <a:t>: 100 </a:t>
              </a:r>
              <a:r>
                <a:rPr lang="fr-FR" sz="1200" b="1" dirty="0" err="1">
                  <a:solidFill>
                    <a:srgbClr val="002060"/>
                  </a:solidFill>
                </a:rPr>
                <a:t>mohm</a:t>
              </a:r>
              <a:endParaRPr lang="fr-FR" sz="1200" b="1" dirty="0">
                <a:solidFill>
                  <a:srgbClr val="002060"/>
                </a:solidFill>
              </a:endParaRP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Power </a:t>
              </a:r>
              <a:r>
                <a:rPr lang="fr-FR" sz="1200" b="1" dirty="0" err="1">
                  <a:solidFill>
                    <a:srgbClr val="002060"/>
                  </a:solidFill>
                </a:rPr>
                <a:t>supply</a:t>
              </a:r>
              <a:r>
                <a:rPr lang="fr-FR" sz="1200" b="1" dirty="0">
                  <a:solidFill>
                    <a:srgbClr val="002060"/>
                  </a:solidFill>
                </a:rPr>
                <a:t>: 20 kA</a:t>
              </a:r>
            </a:p>
            <a:p>
              <a:r>
                <a:rPr lang="fr-FR" sz="1200" b="1" dirty="0">
                  <a:solidFill>
                    <a:srgbClr val="002060"/>
                  </a:solidFill>
                </a:rPr>
                <a:t>HTS </a:t>
              </a:r>
              <a:r>
                <a:rPr lang="fr-FR" sz="1200" b="1" dirty="0" err="1">
                  <a:solidFill>
                    <a:srgbClr val="002060"/>
                  </a:solidFill>
                </a:rPr>
                <a:t>current</a:t>
              </a:r>
              <a:r>
                <a:rPr lang="fr-FR" sz="1200" b="1" dirty="0">
                  <a:solidFill>
                    <a:srgbClr val="002060"/>
                  </a:solidFill>
                </a:rPr>
                <a:t> leads </a:t>
              </a:r>
              <a:r>
                <a:rPr lang="fr-FR" sz="1200" b="1" dirty="0" err="1">
                  <a:solidFill>
                    <a:srgbClr val="002060"/>
                  </a:solidFill>
                </a:rPr>
                <a:t>under</a:t>
              </a:r>
              <a:r>
                <a:rPr lang="fr-FR" sz="1200" b="1" dirty="0">
                  <a:solidFill>
                    <a:srgbClr val="002060"/>
                  </a:solidFill>
                </a:rPr>
                <a:t> investigation</a:t>
              </a:r>
            </a:p>
            <a:p>
              <a:endParaRPr lang="fr-FR" sz="12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 flipV="1">
            <a:off x="3973132" y="1558344"/>
            <a:ext cx="680934" cy="6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9617233" y="4469468"/>
            <a:ext cx="12879" cy="113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5"/>
          <p:cNvSpPr txBox="1"/>
          <p:nvPr/>
        </p:nvSpPr>
        <p:spPr>
          <a:xfrm>
            <a:off x="7260485" y="732112"/>
            <a:ext cx="3831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Effort to </a:t>
            </a:r>
            <a:r>
              <a:rPr lang="fr-FR" sz="1200" b="1" dirty="0" err="1">
                <a:solidFill>
                  <a:srgbClr val="FF0000"/>
                </a:solidFill>
              </a:rPr>
              <a:t>find</a:t>
            </a:r>
            <a:r>
              <a:rPr lang="fr-FR" sz="1200" b="1" dirty="0">
                <a:solidFill>
                  <a:srgbClr val="FF0000"/>
                </a:solidFill>
              </a:rPr>
              <a:t> </a:t>
            </a:r>
            <a:r>
              <a:rPr lang="fr-FR" sz="1200" b="1" dirty="0" err="1">
                <a:solidFill>
                  <a:srgbClr val="FF0000"/>
                </a:solidFill>
              </a:rPr>
              <a:t>synergy</a:t>
            </a:r>
            <a:r>
              <a:rPr lang="fr-FR" sz="1200" b="1" dirty="0">
                <a:solidFill>
                  <a:srgbClr val="FF0000"/>
                </a:solidFill>
              </a:rPr>
              <a:t> to </a:t>
            </a:r>
            <a:r>
              <a:rPr lang="fr-FR" sz="1200" b="1" dirty="0" err="1">
                <a:solidFill>
                  <a:srgbClr val="FF0000"/>
                </a:solidFill>
              </a:rPr>
              <a:t>minimize</a:t>
            </a:r>
            <a:r>
              <a:rPr lang="fr-FR" sz="1200" b="1" dirty="0">
                <a:solidFill>
                  <a:srgbClr val="FF0000"/>
                </a:solidFill>
              </a:rPr>
              <a:t> </a:t>
            </a:r>
            <a:r>
              <a:rPr lang="fr-FR" sz="1200" b="1" dirty="0" err="1">
                <a:solidFill>
                  <a:srgbClr val="FF0000"/>
                </a:solidFill>
              </a:rPr>
              <a:t>cost</a:t>
            </a:r>
            <a:r>
              <a:rPr lang="fr-FR" sz="1200" b="1" dirty="0">
                <a:solidFill>
                  <a:srgbClr val="FF0000"/>
                </a:solidFill>
              </a:rPr>
              <a:t> and down time  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779" y="33167"/>
            <a:ext cx="975743" cy="79176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38171" y="4581444"/>
            <a:ext cx="2984670" cy="2264626"/>
            <a:chOff x="4712338" y="4094220"/>
            <a:chExt cx="2984670" cy="2264626"/>
          </a:xfrm>
        </p:grpSpPr>
        <p:pic>
          <p:nvPicPr>
            <p:cNvPr id="26" name="Image 20" descr="Capture d’écran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3960" y="4094220"/>
              <a:ext cx="2243055" cy="2264626"/>
            </a:xfrm>
            <a:prstGeom prst="rect">
              <a:avLst/>
            </a:prstGeom>
          </p:spPr>
        </p:pic>
        <p:sp>
          <p:nvSpPr>
            <p:cNvPr id="28" name="ZoneTexte 6"/>
            <p:cNvSpPr txBox="1"/>
            <p:nvPr/>
          </p:nvSpPr>
          <p:spPr>
            <a:xfrm>
              <a:off x="6457660" y="4375848"/>
              <a:ext cx="498522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dirty="0" err="1">
                  <a:solidFill>
                    <a:srgbClr val="002060"/>
                  </a:solidFill>
                </a:rPr>
                <a:t>Rods</a:t>
              </a:r>
              <a:endParaRPr lang="fr-FR" sz="700" dirty="0">
                <a:solidFill>
                  <a:srgbClr val="002060"/>
                </a:solidFill>
              </a:endParaRPr>
            </a:p>
          </p:txBody>
        </p:sp>
        <p:sp>
          <p:nvSpPr>
            <p:cNvPr id="29" name="ZoneTexte 16"/>
            <p:cNvSpPr txBox="1"/>
            <p:nvPr/>
          </p:nvSpPr>
          <p:spPr>
            <a:xfrm>
              <a:off x="6271196" y="4660165"/>
              <a:ext cx="1425812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dirty="0" err="1">
                  <a:solidFill>
                    <a:srgbClr val="002060"/>
                  </a:solidFill>
                </a:rPr>
                <a:t>Heat</a:t>
              </a:r>
              <a:r>
                <a:rPr lang="fr-FR" sz="700" dirty="0">
                  <a:solidFill>
                    <a:srgbClr val="002060"/>
                  </a:solidFill>
                </a:rPr>
                <a:t> </a:t>
              </a:r>
              <a:r>
                <a:rPr lang="fr-FR" sz="700" dirty="0" err="1">
                  <a:solidFill>
                    <a:srgbClr val="002060"/>
                  </a:solidFill>
                </a:rPr>
                <a:t>exchanger</a:t>
              </a:r>
              <a:r>
                <a:rPr lang="fr-FR" sz="700" dirty="0">
                  <a:solidFill>
                    <a:srgbClr val="002060"/>
                  </a:solidFill>
                </a:rPr>
                <a:t> 4.2 K /1.9 K</a:t>
              </a:r>
            </a:p>
          </p:txBody>
        </p:sp>
        <p:sp>
          <p:nvSpPr>
            <p:cNvPr id="30" name="ZoneTexte 17"/>
            <p:cNvSpPr txBox="1"/>
            <p:nvPr/>
          </p:nvSpPr>
          <p:spPr>
            <a:xfrm>
              <a:off x="6357228" y="4835489"/>
              <a:ext cx="803984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solidFill>
                    <a:srgbClr val="002060"/>
                  </a:solidFill>
                </a:rPr>
                <a:t>J-T valve</a:t>
              </a:r>
            </a:p>
          </p:txBody>
        </p:sp>
        <p:sp>
          <p:nvSpPr>
            <p:cNvPr id="31" name="ZoneTexte 21"/>
            <p:cNvSpPr txBox="1"/>
            <p:nvPr/>
          </p:nvSpPr>
          <p:spPr>
            <a:xfrm>
              <a:off x="6351156" y="5005216"/>
              <a:ext cx="778420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solidFill>
                    <a:srgbClr val="002060"/>
                  </a:solidFill>
                </a:rPr>
                <a:t>Lambda plate</a:t>
              </a:r>
            </a:p>
          </p:txBody>
        </p:sp>
        <p:sp>
          <p:nvSpPr>
            <p:cNvPr id="32" name="ZoneTexte 23"/>
            <p:cNvSpPr txBox="1"/>
            <p:nvPr/>
          </p:nvSpPr>
          <p:spPr>
            <a:xfrm>
              <a:off x="6308595" y="5660881"/>
              <a:ext cx="110179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solidFill>
                    <a:srgbClr val="002060"/>
                  </a:solidFill>
                </a:rPr>
                <a:t>Anti-cryostat </a:t>
              </a:r>
              <a:r>
                <a:rPr lang="fr-FR" sz="700" dirty="0" smtClean="0">
                  <a:solidFill>
                    <a:srgbClr val="002060"/>
                  </a:solidFill>
                </a:rPr>
                <a:t>for </a:t>
              </a:r>
              <a:r>
                <a:rPr lang="fr-FR" sz="700" dirty="0" err="1" smtClean="0">
                  <a:solidFill>
                    <a:srgbClr val="002060"/>
                  </a:solidFill>
                </a:rPr>
                <a:t>magnetic</a:t>
              </a:r>
              <a:r>
                <a:rPr lang="fr-FR" sz="700" dirty="0">
                  <a:solidFill>
                    <a:srgbClr val="002060"/>
                  </a:solidFill>
                </a:rPr>
                <a:t> </a:t>
              </a:r>
              <a:r>
                <a:rPr lang="fr-FR" sz="700" dirty="0" err="1" smtClean="0">
                  <a:solidFill>
                    <a:srgbClr val="002060"/>
                  </a:solidFill>
                </a:rPr>
                <a:t>measurements</a:t>
              </a:r>
              <a:endParaRPr lang="fr-FR" sz="700" dirty="0">
                <a:solidFill>
                  <a:srgbClr val="002060"/>
                </a:solidFill>
              </a:endParaRPr>
            </a:p>
          </p:txBody>
        </p:sp>
        <p:sp>
          <p:nvSpPr>
            <p:cNvPr id="33" name="ZoneTexte 24"/>
            <p:cNvSpPr txBox="1"/>
            <p:nvPr/>
          </p:nvSpPr>
          <p:spPr>
            <a:xfrm>
              <a:off x="4739090" y="4430276"/>
              <a:ext cx="71860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err="1">
                  <a:solidFill>
                    <a:srgbClr val="002060"/>
                  </a:solidFill>
                </a:rPr>
                <a:t>Quench</a:t>
              </a:r>
              <a:r>
                <a:rPr lang="fr-FR" sz="700" dirty="0">
                  <a:solidFill>
                    <a:srgbClr val="002060"/>
                  </a:solidFill>
                </a:rPr>
                <a:t> relief valve</a:t>
              </a:r>
            </a:p>
          </p:txBody>
        </p:sp>
        <p:sp>
          <p:nvSpPr>
            <p:cNvPr id="34" name="ZoneTexte 25"/>
            <p:cNvSpPr txBox="1"/>
            <p:nvPr/>
          </p:nvSpPr>
          <p:spPr>
            <a:xfrm>
              <a:off x="4833372" y="4711892"/>
              <a:ext cx="57305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700" smtClean="0">
                  <a:solidFill>
                    <a:srgbClr val="002060"/>
                  </a:solidFill>
                </a:rPr>
                <a:t>4.2K bath</a:t>
              </a:r>
              <a:endParaRPr lang="fr-FR" sz="700" dirty="0">
                <a:solidFill>
                  <a:srgbClr val="002060"/>
                </a:solidFill>
              </a:endParaRPr>
            </a:p>
          </p:txBody>
        </p:sp>
        <p:sp>
          <p:nvSpPr>
            <p:cNvPr id="35" name="ZoneTexte 26"/>
            <p:cNvSpPr txBox="1"/>
            <p:nvPr/>
          </p:nvSpPr>
          <p:spPr>
            <a:xfrm>
              <a:off x="4712338" y="4911947"/>
              <a:ext cx="65099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800" dirty="0" err="1">
                  <a:solidFill>
                    <a:srgbClr val="002060"/>
                  </a:solidFill>
                </a:rPr>
                <a:t>Filling</a:t>
              </a:r>
              <a:r>
                <a:rPr lang="fr-FR" sz="800" dirty="0">
                  <a:solidFill>
                    <a:srgbClr val="002060"/>
                  </a:solidFill>
                </a:rPr>
                <a:t> </a:t>
              </a:r>
              <a:r>
                <a:rPr lang="fr-FR" sz="800" dirty="0" err="1">
                  <a:solidFill>
                    <a:srgbClr val="002060"/>
                  </a:solidFill>
                </a:rPr>
                <a:t>cord</a:t>
              </a:r>
              <a:endParaRPr lang="fr-FR" sz="8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9" name="ZoneTexte 21"/>
          <p:cNvSpPr txBox="1"/>
          <p:nvPr/>
        </p:nvSpPr>
        <p:spPr>
          <a:xfrm>
            <a:off x="5886771" y="5663252"/>
            <a:ext cx="77842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700" dirty="0" err="1" smtClean="0">
                <a:solidFill>
                  <a:srgbClr val="002060"/>
                </a:solidFill>
              </a:rPr>
              <a:t>Saturated</a:t>
            </a:r>
            <a:r>
              <a:rPr lang="fr-FR" sz="700" dirty="0" smtClean="0">
                <a:solidFill>
                  <a:srgbClr val="002060"/>
                </a:solidFill>
              </a:rPr>
              <a:t> He II</a:t>
            </a:r>
            <a:endParaRPr lang="fr-FR" sz="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20" y="55624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FNAL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9151" y="5409171"/>
            <a:ext cx="40637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Vertical Test Facility at BNL, showing two of the five test cryostats and the backup refrigerator. Arrow points to </a:t>
            </a:r>
            <a:r>
              <a:rPr lang="en-US" sz="1050" b="1" dirty="0">
                <a:solidFill>
                  <a:schemeClr val="bg1"/>
                </a:solidFill>
              </a:rPr>
              <a:t>Vertical Test Cryostat 2 (1.9K and 24kA)</a:t>
            </a:r>
            <a:r>
              <a:rPr lang="en-US" sz="105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Guram Chlachidze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228600" y="769891"/>
            <a:ext cx="11827701" cy="2082886"/>
          </a:xfrm>
        </p:spPr>
        <p:txBody>
          <a:bodyPr>
            <a:normAutofit/>
          </a:bodyPr>
          <a:lstStyle/>
          <a:p>
            <a:r>
              <a:rPr lang="en-US" sz="1600" dirty="0"/>
              <a:t>One prototype and ten production Q1/Q3 </a:t>
            </a:r>
            <a:r>
              <a:rPr lang="en-US" sz="1600" dirty="0" err="1"/>
              <a:t>cryo</a:t>
            </a:r>
            <a:r>
              <a:rPr lang="en-US" sz="1600" dirty="0"/>
              <a:t>-assemblies for the </a:t>
            </a:r>
            <a:r>
              <a:rPr lang="en-US" sz="1600" dirty="0" err="1"/>
              <a:t>HiLumi</a:t>
            </a:r>
            <a:r>
              <a:rPr lang="en-US" sz="1600" dirty="0"/>
              <a:t> LHC upgrade will be </a:t>
            </a:r>
            <a:r>
              <a:rPr lang="en-US" sz="1600" dirty="0" smtClean="0"/>
              <a:t>tested </a:t>
            </a:r>
            <a:r>
              <a:rPr lang="en-US" sz="1600" dirty="0"/>
              <a:t>at </a:t>
            </a:r>
            <a:r>
              <a:rPr lang="en-US" sz="1600" dirty="0" err="1"/>
              <a:t>Fermilab’s</a:t>
            </a:r>
            <a:r>
              <a:rPr lang="en-US" sz="1600" dirty="0"/>
              <a:t> Horizontal Test Stand</a:t>
            </a:r>
          </a:p>
          <a:p>
            <a:pPr lvl="1"/>
            <a:r>
              <a:rPr lang="en-US" sz="1400" dirty="0"/>
              <a:t>Q1/Q3 are part of the final focusing triplet magnets before the interaction point </a:t>
            </a:r>
          </a:p>
          <a:p>
            <a:pPr lvl="1"/>
            <a:r>
              <a:rPr lang="en-US" sz="1400" dirty="0"/>
              <a:t>Each </a:t>
            </a:r>
            <a:r>
              <a:rPr lang="en-US" sz="1400" dirty="0" err="1"/>
              <a:t>cryo</a:t>
            </a:r>
            <a:r>
              <a:rPr lang="en-US" sz="1400" dirty="0"/>
              <a:t>-assembly comprises two 150 mm aperture 4.2 m long Nb</a:t>
            </a:r>
            <a:r>
              <a:rPr lang="en-US" sz="1400" baseline="-25000" dirty="0"/>
              <a:t>3</a:t>
            </a:r>
            <a:r>
              <a:rPr lang="en-US" sz="1400" dirty="0"/>
              <a:t>Sn low-</a:t>
            </a:r>
            <a:r>
              <a:rPr lang="el-GR" sz="1400" dirty="0"/>
              <a:t>β</a:t>
            </a:r>
            <a:r>
              <a:rPr lang="en-US" sz="1400" dirty="0"/>
              <a:t> quadruples inside the cryostat</a:t>
            </a:r>
          </a:p>
          <a:p>
            <a:pPr lvl="1"/>
            <a:r>
              <a:rPr lang="en-US" sz="1400" dirty="0"/>
              <a:t>Test requirements for Q1 and Q3 elements are the same</a:t>
            </a:r>
          </a:p>
          <a:p>
            <a:r>
              <a:rPr lang="en-US" sz="1600" dirty="0" smtClean="0"/>
              <a:t>Test </a:t>
            </a:r>
            <a:r>
              <a:rPr lang="en-US" sz="1600" dirty="0"/>
              <a:t>stand previously was used for testing the existing LHC inner triplet quadrupoles</a:t>
            </a:r>
          </a:p>
          <a:p>
            <a:r>
              <a:rPr lang="en-US" sz="1600" dirty="0" smtClean="0"/>
              <a:t>All </a:t>
            </a:r>
            <a:r>
              <a:rPr lang="en-US" sz="1600" dirty="0"/>
              <a:t>major test facility components </a:t>
            </a:r>
            <a:r>
              <a:rPr lang="en-US" sz="1600" dirty="0" smtClean="0"/>
              <a:t>are  </a:t>
            </a:r>
            <a:r>
              <a:rPr lang="en-US" sz="1600" dirty="0"/>
              <a:t>available</a:t>
            </a:r>
          </a:p>
          <a:p>
            <a:pPr lvl="1"/>
            <a:r>
              <a:rPr lang="en-US" sz="1400" dirty="0"/>
              <a:t>Refurbishment is necessary to meet </a:t>
            </a:r>
            <a:r>
              <a:rPr lang="en-US" sz="1400" dirty="0" smtClean="0"/>
              <a:t>new </a:t>
            </a:r>
            <a:r>
              <a:rPr lang="en-US" sz="1400" dirty="0"/>
              <a:t>test </a:t>
            </a:r>
            <a:r>
              <a:rPr lang="en-US" sz="1400" dirty="0" smtClean="0"/>
              <a:t>requirements</a:t>
            </a:r>
            <a:endParaRPr lang="en-US" sz="1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91620" y="3352392"/>
            <a:ext cx="10706622" cy="31815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Primary </a:t>
            </a:r>
            <a:r>
              <a:rPr lang="en-US" sz="1800" b="1" u="sng" dirty="0" smtClean="0"/>
              <a:t>test objective </a:t>
            </a:r>
            <a:r>
              <a:rPr lang="en-US" sz="1800" dirty="0" smtClean="0"/>
              <a:t>is full qualification and acceptance of LQXFA (Q1) and LQXFB (Q3) cryostat assemblies</a:t>
            </a:r>
          </a:p>
          <a:p>
            <a:pPr lvl="1"/>
            <a:r>
              <a:rPr lang="en-US" sz="1600" dirty="0" smtClean="0"/>
              <a:t>Quench performance checkout at 1.9 K up to the ultimate current of 17.9 kA</a:t>
            </a:r>
          </a:p>
          <a:p>
            <a:pPr lvl="1"/>
            <a:r>
              <a:rPr lang="en-US" sz="1600" dirty="0" smtClean="0"/>
              <a:t>Alignment measurements</a:t>
            </a:r>
          </a:p>
          <a:p>
            <a:pPr lvl="1"/>
            <a:r>
              <a:rPr lang="en-US" sz="1600" dirty="0" smtClean="0"/>
              <a:t>Field quality measurements: Integrated gradient and harmonics</a:t>
            </a:r>
            <a:endParaRPr lang="en-US" sz="900" dirty="0" smtClean="0"/>
          </a:p>
          <a:p>
            <a:r>
              <a:rPr lang="en-US" sz="1800" dirty="0" smtClean="0"/>
              <a:t>Refurbishment of the test stand components already started</a:t>
            </a:r>
          </a:p>
          <a:p>
            <a:pPr lvl="1"/>
            <a:r>
              <a:rPr lang="en-US" sz="1600" dirty="0" smtClean="0"/>
              <a:t>Upgrade of the top plate and the feedbox  assembly</a:t>
            </a:r>
          </a:p>
          <a:p>
            <a:pPr lvl="1"/>
            <a:r>
              <a:rPr lang="en-US" sz="1600" dirty="0" smtClean="0"/>
              <a:t>New quench recovery &amp; pumping lines</a:t>
            </a:r>
          </a:p>
          <a:p>
            <a:pPr lvl="1"/>
            <a:r>
              <a:rPr lang="en-US" sz="1600" dirty="0" smtClean="0"/>
              <a:t>Design of transfer lines to the cryostat</a:t>
            </a:r>
          </a:p>
          <a:p>
            <a:pPr lvl="1"/>
            <a:r>
              <a:rPr lang="en-US" sz="1600" dirty="0" smtClean="0"/>
              <a:t>Design of the quench protection and detection  systems</a:t>
            </a:r>
          </a:p>
          <a:p>
            <a:r>
              <a:rPr lang="en-US" sz="1800" dirty="0" smtClean="0"/>
              <a:t>The prototype </a:t>
            </a:r>
            <a:r>
              <a:rPr lang="en-US" sz="1800" dirty="0" err="1" smtClean="0"/>
              <a:t>cryo</a:t>
            </a:r>
            <a:r>
              <a:rPr lang="en-US" sz="1800" dirty="0" smtClean="0"/>
              <a:t>-assembly </a:t>
            </a:r>
            <a:r>
              <a:rPr lang="en-US" sz="1800" b="1" u="sng" dirty="0" smtClean="0">
                <a:solidFill>
                  <a:srgbClr val="FF0000"/>
                </a:solidFill>
              </a:rPr>
              <a:t>test is expected  in summer 2019</a:t>
            </a:r>
            <a:r>
              <a:rPr lang="en-US" sz="1800" dirty="0" smtClean="0"/>
              <a:t>, the first production test in about 1 year afterwards</a:t>
            </a:r>
          </a:p>
          <a:p>
            <a:pPr lvl="1"/>
            <a:r>
              <a:rPr lang="en-US" sz="1600" dirty="0" smtClean="0"/>
              <a:t>Peak production rate is 3 tests per year</a:t>
            </a:r>
            <a:endParaRPr lang="en-US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831" y="1544926"/>
            <a:ext cx="3495375" cy="22778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413" y="3697302"/>
            <a:ext cx="2773739" cy="20786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329" y="109089"/>
            <a:ext cx="2594344" cy="48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8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88" y="78183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KEK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</a:t>
            </a:r>
            <a:r>
              <a:rPr lang="en-GB" dirty="0" err="1" smtClean="0"/>
              <a:t>Tatsu</a:t>
            </a:r>
            <a:r>
              <a:rPr lang="en-GB" dirty="0" smtClean="0"/>
              <a:t> Nakamoto</a:t>
            </a:r>
            <a:endParaRPr lang="en-GB" dirty="0"/>
          </a:p>
        </p:txBody>
      </p:sp>
      <p:sp>
        <p:nvSpPr>
          <p:cNvPr id="1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4269" y="627058"/>
            <a:ext cx="5725669" cy="4076465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ja-JP" sz="1200" dirty="0"/>
              <a:t>Cryostat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Operating Temp. of 4.4K to 1.9K, </a:t>
            </a:r>
            <a:r>
              <a:rPr lang="en-US" altLang="ja-JP" sz="1200" dirty="0" err="1"/>
              <a:t>HeII</a:t>
            </a:r>
            <a:r>
              <a:rPr lang="en-US" altLang="ja-JP" sz="1200" dirty="0"/>
              <a:t> Sub-cooler (55W)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Capacity: 1.9 </a:t>
            </a:r>
            <a:r>
              <a:rPr lang="en-US" altLang="ja-JP" sz="1200" dirty="0"/>
              <a:t>K bath: 7524 mm deep, 700 mm in a diameter.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altLang="ja-JP" sz="1200" dirty="0" smtClean="0"/>
              <a:t>           Weight</a:t>
            </a:r>
            <a:r>
              <a:rPr lang="en-US" altLang="ja-JP" sz="1200" dirty="0"/>
              <a:t>: 8.6 ton (MQXA). Need to check for D1. 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New header for the D1 (MBXF)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/>
              <a:t>Anti-cryostat for MFM (</a:t>
            </a:r>
            <a:r>
              <a:rPr lang="en-US" altLang="ja-JP" sz="1200" dirty="0">
                <a:solidFill>
                  <a:srgbClr val="FF0000"/>
                </a:solidFill>
              </a:rPr>
              <a:t>O.D. 141.3</a:t>
            </a:r>
            <a:r>
              <a:rPr lang="en-US" altLang="ja-JP" sz="1200" dirty="0"/>
              <a:t>) w/ Quench Antenna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>
                <a:solidFill>
                  <a:srgbClr val="FF0000"/>
                </a:solidFill>
              </a:rPr>
              <a:t>15 kA Current Leads (nominal of D1: 12 </a:t>
            </a:r>
            <a:r>
              <a:rPr lang="en-US" altLang="ja-JP" sz="1200" dirty="0" smtClean="0">
                <a:solidFill>
                  <a:srgbClr val="FF0000"/>
                </a:solidFill>
              </a:rPr>
              <a:t>kA)</a:t>
            </a:r>
          </a:p>
          <a:p>
            <a:pPr marL="0" indent="0">
              <a:buNone/>
            </a:pPr>
            <a:r>
              <a:rPr lang="en-US" altLang="ja-JP" sz="1200" dirty="0" smtClean="0"/>
              <a:t>Refrigerator/Liquefier for Test Stand</a:t>
            </a:r>
          </a:p>
          <a:p>
            <a:r>
              <a:rPr lang="en-US" altLang="ja-JP" sz="1200" dirty="0" smtClean="0"/>
              <a:t>Main</a:t>
            </a:r>
            <a:r>
              <a:rPr lang="en-US" altLang="ja-JP" sz="1200" dirty="0"/>
              <a:t>: 160 L/h, 2400 L </a:t>
            </a:r>
            <a:r>
              <a:rPr lang="en-US" altLang="ja-JP" sz="1200" dirty="0" err="1"/>
              <a:t>dewar</a:t>
            </a:r>
            <a:r>
              <a:rPr lang="en-US" altLang="ja-JP" sz="1200" dirty="0"/>
              <a:t> +  Sub: 350 L/h, 5000 L </a:t>
            </a:r>
            <a:r>
              <a:rPr lang="en-US" altLang="ja-JP" sz="1200" dirty="0" err="1"/>
              <a:t>dewar</a:t>
            </a:r>
            <a:r>
              <a:rPr lang="en-US" altLang="ja-JP" sz="1200" dirty="0"/>
              <a:t> </a:t>
            </a:r>
          </a:p>
          <a:p>
            <a:pPr lvl="1"/>
            <a:r>
              <a:rPr lang="en-US" altLang="ja-JP" sz="1200" dirty="0"/>
              <a:t>In linkage operation: 510 L/h  max.</a:t>
            </a:r>
          </a:p>
          <a:p>
            <a:pPr marL="0" indent="0">
              <a:buNone/>
            </a:pPr>
            <a:r>
              <a:rPr lang="en-US" altLang="ja-JP" sz="1200" dirty="0"/>
              <a:t>Power Converter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15 kA, 15V, </a:t>
            </a:r>
            <a:r>
              <a:rPr lang="en-US" altLang="ja-JP" sz="1200" dirty="0" err="1"/>
              <a:t>thyristor</a:t>
            </a:r>
            <a:r>
              <a:rPr lang="en-US" altLang="ja-JP" sz="1200" dirty="0"/>
              <a:t> switch for prompt shutoff.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Dump resistor (0, 12.5, 25, 50, 75 or 100 </a:t>
            </a:r>
            <a:r>
              <a:rPr lang="en-US" altLang="ja-JP" sz="1200" dirty="0" err="1"/>
              <a:t>m</a:t>
            </a:r>
            <a:r>
              <a:rPr lang="en-US" altLang="ja-JP" sz="1200" dirty="0" err="1">
                <a:ea typeface="Symbol" charset="2"/>
                <a:cs typeface="Symbol" charset="2"/>
              </a:rPr>
              <a:t>W</a:t>
            </a:r>
            <a:r>
              <a:rPr lang="en-US" altLang="ja-JP" sz="1200" dirty="0"/>
              <a:t>)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Concern: accuracy and stability of DCCT output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>
                <a:solidFill>
                  <a:srgbClr val="FF0000"/>
                </a:solidFill>
              </a:rPr>
              <a:t>New DCCT will be installed in early 2018.</a:t>
            </a:r>
          </a:p>
          <a:p>
            <a:pPr marL="0" indent="0">
              <a:buNone/>
            </a:pPr>
            <a:r>
              <a:rPr lang="en-US" altLang="ja-JP" sz="1200" dirty="0"/>
              <a:t>Measurement system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Isolation Amp: NF P-62A, 76 </a:t>
            </a:r>
            <a:r>
              <a:rPr lang="en-US" altLang="ja-JP" sz="1200" dirty="0" err="1"/>
              <a:t>ch</a:t>
            </a:r>
            <a:r>
              <a:rPr lang="en-US" altLang="ja-JP" sz="1200" dirty="0"/>
              <a:t> 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NI PXI 1643 (16bit, 250 </a:t>
            </a:r>
            <a:r>
              <a:rPr lang="en-US" altLang="ja-JP" sz="1200" dirty="0" err="1"/>
              <a:t>kS</a:t>
            </a:r>
            <a:r>
              <a:rPr lang="en-US" altLang="ja-JP" sz="1200" dirty="0"/>
              <a:t>/s/</a:t>
            </a:r>
            <a:r>
              <a:rPr lang="en-US" altLang="ja-JP" sz="1200" dirty="0" err="1"/>
              <a:t>ch</a:t>
            </a:r>
            <a:r>
              <a:rPr lang="en-US" altLang="ja-JP" sz="1200" dirty="0"/>
              <a:t>), 88 </a:t>
            </a:r>
            <a:r>
              <a:rPr lang="en-US" altLang="ja-JP" sz="1200" dirty="0" err="1"/>
              <a:t>ch</a:t>
            </a:r>
            <a:endParaRPr lang="en-US" altLang="ja-JP" sz="1200" dirty="0"/>
          </a:p>
          <a:p>
            <a:pPr>
              <a:spcBef>
                <a:spcPts val="0"/>
              </a:spcBef>
            </a:pPr>
            <a:r>
              <a:rPr lang="en-US" altLang="ja-JP" sz="1200" dirty="0"/>
              <a:t>KEYSIGHT 3458A </a:t>
            </a:r>
            <a:r>
              <a:rPr lang="en-US" altLang="ja-JP" sz="1200" dirty="0" err="1"/>
              <a:t>multimeter</a:t>
            </a:r>
            <a:r>
              <a:rPr lang="en-US" altLang="ja-JP" sz="1200" dirty="0"/>
              <a:t> (8.5 digit) x 3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Kyowa UCAM-60B for strain gauge measurement, currently 30 </a:t>
            </a:r>
            <a:r>
              <a:rPr lang="en-US" altLang="ja-JP" sz="1200" dirty="0" err="1"/>
              <a:t>ch</a:t>
            </a:r>
            <a:r>
              <a:rPr lang="en-US" altLang="ja-JP" sz="1200" dirty="0"/>
              <a:t> (80 </a:t>
            </a:r>
            <a:r>
              <a:rPr lang="en-US" altLang="ja-JP" sz="1200" dirty="0" err="1"/>
              <a:t>ch</a:t>
            </a:r>
            <a:r>
              <a:rPr lang="en-US" altLang="ja-JP" sz="1200" dirty="0"/>
              <a:t> max.)</a:t>
            </a:r>
          </a:p>
          <a:p>
            <a:pPr>
              <a:spcBef>
                <a:spcPts val="0"/>
              </a:spcBef>
            </a:pPr>
            <a:r>
              <a:rPr lang="en-US" altLang="ja-JP" sz="1200" dirty="0" err="1"/>
              <a:t>Labview</a:t>
            </a:r>
            <a:r>
              <a:rPr lang="en-US" altLang="ja-JP" sz="1200" dirty="0"/>
              <a:t> (&amp; KEYSIGHT VEE only for field measurement)</a:t>
            </a:r>
          </a:p>
        </p:txBody>
      </p:sp>
      <p:pic>
        <p:nvPicPr>
          <p:cNvPr id="16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207" y="1941689"/>
            <a:ext cx="1235394" cy="1647679"/>
          </a:xfrm>
          <a:prstGeom prst="rect">
            <a:avLst/>
          </a:prstGeom>
        </p:spPr>
      </p:pic>
      <p:pic>
        <p:nvPicPr>
          <p:cNvPr id="20" name="図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63332" y="2431352"/>
            <a:ext cx="1622074" cy="622338"/>
          </a:xfrm>
          <a:prstGeom prst="rect">
            <a:avLst/>
          </a:prstGeom>
        </p:spPr>
      </p:pic>
      <p:pic>
        <p:nvPicPr>
          <p:cNvPr id="21" name="図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064" y="3323886"/>
            <a:ext cx="1298236" cy="973677"/>
          </a:xfrm>
          <a:prstGeom prst="rect">
            <a:avLst/>
          </a:prstGeom>
        </p:spPr>
      </p:pic>
      <p:pic>
        <p:nvPicPr>
          <p:cNvPr id="22" name="図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046" y="790928"/>
            <a:ext cx="1587359" cy="1071031"/>
          </a:xfrm>
          <a:prstGeom prst="rect">
            <a:avLst/>
          </a:prstGeom>
        </p:spPr>
      </p:pic>
      <p:sp>
        <p:nvSpPr>
          <p:cNvPr id="23" name="コンテンツ プレースホルダー 2"/>
          <p:cNvSpPr txBox="1">
            <a:spLocks/>
          </p:cNvSpPr>
          <p:nvPr/>
        </p:nvSpPr>
        <p:spPr>
          <a:xfrm>
            <a:off x="6383673" y="645150"/>
            <a:ext cx="5784026" cy="4011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200" dirty="0" smtClean="0"/>
              <a:t>Vertical Measurement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Rotating coil in anti-cryostat (I.D. 108.3mm) at “warm” temperature.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Printed-circuit board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3 radial coils: B1 and analogue bucking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Long (350mm) and short (80mm) arrays  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GN</a:t>
            </a:r>
            <a:r>
              <a:rPr lang="en-US" altLang="ja-JP" sz="1200" baseline="-25000" dirty="0" smtClean="0"/>
              <a:t>2</a:t>
            </a:r>
            <a:r>
              <a:rPr lang="en-US" altLang="ja-JP" sz="1200" dirty="0" smtClean="0"/>
              <a:t> flow from the end to suppress thermal shrinkage of the pipe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7 m long GFRP shaft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not long enough for the full-scale magnet, but it can be extended.</a:t>
            </a:r>
          </a:p>
          <a:p>
            <a:r>
              <a:rPr lang="en-US" altLang="ja-JP" sz="1200" dirty="0" smtClean="0"/>
              <a:t>Encoder: HEIDENHAIN  RON 255</a:t>
            </a:r>
            <a:endParaRPr lang="ja-JP" altLang="en-US" sz="1200" dirty="0" smtClean="0"/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Integrator: </a:t>
            </a:r>
            <a:r>
              <a:rPr lang="en-US" altLang="ja-JP" sz="1200" dirty="0" err="1" smtClean="0"/>
              <a:t>MetroLAB</a:t>
            </a:r>
            <a:r>
              <a:rPr lang="en-US" altLang="ja-JP" sz="1200" dirty="0" smtClean="0"/>
              <a:t> PDI-5025 x 3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Magnet scale: SONY LY51</a:t>
            </a:r>
            <a:endParaRPr lang="en-US" altLang="ja-JP" sz="1200" dirty="0"/>
          </a:p>
        </p:txBody>
      </p:sp>
      <p:pic>
        <p:nvPicPr>
          <p:cNvPr id="24" name="コンテンツ プレースホルダー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2784" y="3849663"/>
            <a:ext cx="1643333" cy="655411"/>
          </a:xfrm>
          <a:prstGeom prst="rect">
            <a:avLst/>
          </a:prstGeom>
        </p:spPr>
      </p:pic>
      <p:pic>
        <p:nvPicPr>
          <p:cNvPr id="25" name="図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357" y="3917181"/>
            <a:ext cx="1955742" cy="621374"/>
          </a:xfrm>
          <a:prstGeom prst="rect">
            <a:avLst/>
          </a:prstGeom>
        </p:spPr>
      </p:pic>
      <p:pic>
        <p:nvPicPr>
          <p:cNvPr id="26" name="図 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2784" y="2776561"/>
            <a:ext cx="1643333" cy="978329"/>
          </a:xfrm>
          <a:prstGeom prst="rect">
            <a:avLst/>
          </a:prstGeom>
        </p:spPr>
      </p:pic>
      <p:pic>
        <p:nvPicPr>
          <p:cNvPr id="27" name="図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59073" y="2946975"/>
            <a:ext cx="1785594" cy="1339195"/>
          </a:xfrm>
          <a:prstGeom prst="rect">
            <a:avLst/>
          </a:prstGeom>
        </p:spPr>
      </p:pic>
      <p:pic>
        <p:nvPicPr>
          <p:cNvPr id="28" name="図 10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7776" y="2776561"/>
            <a:ext cx="1639823" cy="50675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29" name="コンテンツ プレースホルダー 2"/>
          <p:cNvSpPr txBox="1">
            <a:spLocks/>
          </p:cNvSpPr>
          <p:nvPr/>
        </p:nvSpPr>
        <p:spPr>
          <a:xfrm>
            <a:off x="6879820" y="4810653"/>
            <a:ext cx="5231969" cy="19379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ja-JP" sz="1200" u="sng" dirty="0" smtClean="0"/>
              <a:t>Full-scale magnets: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>
                <a:solidFill>
                  <a:srgbClr val="FF0000"/>
                </a:solidFill>
              </a:rPr>
              <a:t>Japanese in-kind contribution is under discussion in the meantime.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Deliverables should be defined by HL-LHC C&amp;S review (March 2018).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altLang="ja-JP" sz="1200" u="sng" dirty="0" smtClean="0">
                <a:solidFill>
                  <a:srgbClr val="00B050"/>
                </a:solidFill>
              </a:rPr>
              <a:t>* The following is based on the initial plan (not approved yet).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A full-scale prototype (7-m long) will be produced by the end of 2020: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In time for String Test at CERN in 2021. 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Vertical test to be done at KEK, horizontal test at CERN.</a:t>
            </a:r>
          </a:p>
          <a:p>
            <a:pPr>
              <a:spcBef>
                <a:spcPts val="0"/>
              </a:spcBef>
            </a:pPr>
            <a:r>
              <a:rPr lang="en-US" altLang="ja-JP" sz="1200" dirty="0" smtClean="0"/>
              <a:t>A series magnet production: 6 units including 2 spares.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From 2021 to early 2024.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 smtClean="0"/>
              <a:t>Vertical tests at KEK, horizontal test at CERN.</a:t>
            </a:r>
            <a:endParaRPr lang="en-US" altLang="ja-JP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4988" y="4809655"/>
            <a:ext cx="672514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u="sng" dirty="0" smtClean="0"/>
              <a:t>For 2-m models:</a:t>
            </a:r>
            <a:endParaRPr lang="en-US" altLang="ja-JP" sz="1200" u="sng" dirty="0"/>
          </a:p>
          <a:p>
            <a:pPr>
              <a:spcBef>
                <a:spcPts val="0"/>
              </a:spcBef>
            </a:pPr>
            <a:r>
              <a:rPr lang="en-US" altLang="ja-JP" sz="1200" dirty="0"/>
              <a:t>Cold tests for MBXFS1 &amp; MBXFS1b completed.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2</a:t>
            </a:r>
            <a:r>
              <a:rPr lang="en-US" altLang="ja-JP" sz="1200" baseline="30000" dirty="0"/>
              <a:t>nd</a:t>
            </a:r>
            <a:r>
              <a:rPr lang="en-US" altLang="ja-JP" sz="1200" dirty="0"/>
              <a:t> model (MBXFS2) will be tested in May 2018.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/>
              <a:t>New design features: higher pre-stress, coil ends, HX holes, QPH, etc.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/>
              <a:t>Test item:</a:t>
            </a:r>
          </a:p>
          <a:p>
            <a:pPr lvl="2">
              <a:spcBef>
                <a:spcPts val="0"/>
              </a:spcBef>
            </a:pPr>
            <a:r>
              <a:rPr lang="en-US" altLang="ja-JP" sz="1200" dirty="0"/>
              <a:t>Training quench at 1.9 K, QPH quench, ramp rate dependence, excitation at 4.4 K.</a:t>
            </a:r>
          </a:p>
          <a:p>
            <a:pPr lvl="2">
              <a:spcBef>
                <a:spcPts val="0"/>
              </a:spcBef>
            </a:pPr>
            <a:r>
              <a:rPr lang="en-US" altLang="ja-JP" sz="1200" dirty="0"/>
              <a:t>Field measurement: DC loop at magnet center, Z-scan by 80-mm long coil.</a:t>
            </a:r>
          </a:p>
          <a:p>
            <a:pPr lvl="2">
              <a:spcBef>
                <a:spcPts val="0"/>
              </a:spcBef>
            </a:pPr>
            <a:r>
              <a:rPr lang="en-US" altLang="ja-JP" sz="1200" dirty="0"/>
              <a:t>Strain gages: collar (pole), axial</a:t>
            </a:r>
          </a:p>
          <a:p>
            <a:pPr lvl="1">
              <a:spcBef>
                <a:spcPts val="0"/>
              </a:spcBef>
            </a:pPr>
            <a:r>
              <a:rPr lang="en-US" altLang="ja-JP" sz="1200" dirty="0"/>
              <a:t>Afterward, shipping to CERN for further cold test (beam tube insertion).</a:t>
            </a:r>
          </a:p>
          <a:p>
            <a:pPr>
              <a:spcBef>
                <a:spcPts val="0"/>
              </a:spcBef>
            </a:pPr>
            <a:r>
              <a:rPr lang="en-US" altLang="ja-JP" sz="1200" dirty="0"/>
              <a:t>3</a:t>
            </a:r>
            <a:r>
              <a:rPr lang="en-US" altLang="ja-JP" sz="1200" baseline="30000" dirty="0"/>
              <a:t>rd</a:t>
            </a:r>
            <a:r>
              <a:rPr lang="en-US" altLang="ja-JP" sz="1200" dirty="0"/>
              <a:t> model (MBXFS3) in Dec. 2018 (</a:t>
            </a:r>
            <a:r>
              <a:rPr lang="is-IS" altLang="ja-JP" sz="1200" dirty="0"/>
              <a:t>…</a:t>
            </a:r>
            <a:r>
              <a:rPr lang="en-US" altLang="ja-JP" sz="1200" dirty="0"/>
              <a:t>maybe with some delay</a:t>
            </a:r>
            <a:r>
              <a:rPr lang="en-US" altLang="ja-JP" sz="1200" dirty="0" smtClean="0"/>
              <a:t>).</a:t>
            </a:r>
            <a:endParaRPr lang="en-US" altLang="ja-JP" sz="12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523" y="29066"/>
            <a:ext cx="1065497" cy="74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88" y="78183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FREIA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9151" y="5409171"/>
            <a:ext cx="40637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Vertical Test Facility at BNL, showing two of the five test cryostats and the backup refrigerator. Arrow points to </a:t>
            </a:r>
            <a:r>
              <a:rPr lang="en-US" sz="1050" b="1" dirty="0">
                <a:solidFill>
                  <a:schemeClr val="bg1"/>
                </a:solidFill>
              </a:rPr>
              <a:t>Vertical Test Cryostat 2 (1.9K and 24kA)</a:t>
            </a:r>
            <a:r>
              <a:rPr lang="en-US" sz="105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Roger Ruber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97169" y="3225613"/>
            <a:ext cx="5505188" cy="34958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400" dirty="0" smtClean="0"/>
              <a:t>Dipole </a:t>
            </a:r>
            <a:r>
              <a:rPr lang="en-US" sz="1400" dirty="0"/>
              <a:t>orbit corrector testing</a:t>
            </a:r>
          </a:p>
          <a:p>
            <a:pPr lvl="1"/>
            <a:r>
              <a:rPr lang="en-US" sz="1200" dirty="0"/>
              <a:t>2 circuits up to 2 kA each</a:t>
            </a:r>
          </a:p>
          <a:p>
            <a:pPr lvl="1"/>
            <a:r>
              <a:rPr lang="en-US" sz="1200" dirty="0"/>
              <a:t>(pressurized) liquid bath</a:t>
            </a:r>
            <a:endParaRPr lang="en-US" sz="1400" dirty="0"/>
          </a:p>
          <a:p>
            <a:r>
              <a:rPr lang="en-US" sz="1400" dirty="0"/>
              <a:t>Vertical cryostat</a:t>
            </a:r>
          </a:p>
          <a:p>
            <a:pPr lvl="1"/>
            <a:r>
              <a:rPr lang="en-US" sz="1200" dirty="0"/>
              <a:t>2645 x ø1100mm below lambda plate</a:t>
            </a:r>
          </a:p>
          <a:p>
            <a:pPr lvl="1"/>
            <a:r>
              <a:rPr lang="en-US" sz="1200" dirty="0"/>
              <a:t>design includes joint for lambda plate</a:t>
            </a:r>
          </a:p>
          <a:p>
            <a:pPr lvl="1"/>
            <a:r>
              <a:rPr lang="en-US" sz="1200" dirty="0"/>
              <a:t>two inserts will be available (</a:t>
            </a:r>
            <a:r>
              <a:rPr lang="en-US" sz="1200" dirty="0" smtClean="0"/>
              <a:t>start) : a. </a:t>
            </a:r>
            <a:r>
              <a:rPr lang="en-US" sz="1100" dirty="0" smtClean="0"/>
              <a:t>liquid bath b. pressurized </a:t>
            </a:r>
            <a:r>
              <a:rPr lang="en-US" sz="1100" dirty="0"/>
              <a:t>bath with 2K heat exchanger</a:t>
            </a:r>
          </a:p>
          <a:p>
            <a:r>
              <a:rPr lang="en-US" sz="1400" dirty="0"/>
              <a:t>Powering system</a:t>
            </a:r>
          </a:p>
          <a:p>
            <a:pPr lvl="1"/>
            <a:r>
              <a:rPr lang="en-US" sz="1200" dirty="0"/>
              <a:t>2x 2kA CERN type power converters</a:t>
            </a:r>
          </a:p>
          <a:p>
            <a:pPr lvl="1"/>
            <a:r>
              <a:rPr lang="en-US" sz="1200" dirty="0"/>
              <a:t>switch and power extraction unit</a:t>
            </a:r>
          </a:p>
          <a:p>
            <a:r>
              <a:rPr lang="en-US" sz="1400" dirty="0"/>
              <a:t>Control system</a:t>
            </a:r>
          </a:p>
          <a:p>
            <a:pPr lvl="1"/>
            <a:r>
              <a:rPr lang="en-US" sz="1400" dirty="0"/>
              <a:t>cryostat: PLC, EPICS</a:t>
            </a:r>
          </a:p>
          <a:p>
            <a:pPr lvl="1"/>
            <a:r>
              <a:rPr lang="en-US" sz="1400" dirty="0"/>
              <a:t>magnet: CERN type quench monitoring</a:t>
            </a:r>
          </a:p>
          <a:p>
            <a:endParaRPr lang="en-US" sz="1600" dirty="0"/>
          </a:p>
        </p:txBody>
      </p:sp>
      <p:pic>
        <p:nvPicPr>
          <p:cNvPr id="8" name="Picture 2" descr="C:\Users\ruber\Documents\Work\20150921\RFR\vue globale 15Juin2015 with tex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8939" y="922973"/>
            <a:ext cx="1834116" cy="21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4620" y="2367030"/>
            <a:ext cx="1776172" cy="230691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825303" y="662446"/>
            <a:ext cx="1486178" cy="1947899"/>
            <a:chOff x="2916051" y="3958784"/>
            <a:chExt cx="1332271" cy="207174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6051" y="4411023"/>
              <a:ext cx="1332271" cy="161950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017992" y="3958784"/>
              <a:ext cx="1140303" cy="554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µ</a:t>
              </a:r>
              <a:r>
                <a:rPr lang="en-GB" sz="1200" dirty="0" err="1"/>
                <a:t>Gersemi</a:t>
              </a:r>
              <a:r>
                <a:rPr lang="en-GB" sz="1200" dirty="0"/>
                <a:t> simulator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828116" y="2795394"/>
            <a:ext cx="2133272" cy="1565973"/>
            <a:chOff x="1619672" y="4070376"/>
            <a:chExt cx="4283968" cy="240973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9672" y="4070376"/>
              <a:ext cx="4283968" cy="2409732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619672" y="6018443"/>
              <a:ext cx="4283968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Vertical cryostat top flange and inner vessel</a:t>
              </a:r>
            </a:p>
            <a:p>
              <a:r>
                <a:rPr lang="en-GB" sz="1200" dirty="0">
                  <a:solidFill>
                    <a:schemeClr val="bg1"/>
                  </a:solidFill>
                </a:rPr>
                <a:t>26-Oct-2017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28116" y="4548951"/>
            <a:ext cx="2187312" cy="2140705"/>
            <a:chOff x="323528" y="900000"/>
            <a:chExt cx="4392488" cy="3294133"/>
          </a:xfrm>
        </p:grpSpPr>
        <p:pic>
          <p:nvPicPr>
            <p:cNvPr id="18" name="Image 11" descr="C:\Users\Saskia Bosma\Documents\FREIA\Vertical Cryostat\pictures\20171025_26\IMG_20171026_082557.jpg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900000"/>
              <a:ext cx="4392488" cy="3294133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323528" y="900000"/>
              <a:ext cx="3096344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Opened valve box &amp; electrical cabinet</a:t>
              </a:r>
            </a:p>
            <a:p>
              <a:r>
                <a:rPr lang="en-GB" sz="1200" dirty="0"/>
                <a:t>26-Oct-2017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385601" y="2795394"/>
            <a:ext cx="2327712" cy="3894262"/>
            <a:chOff x="5805897" y="1203701"/>
            <a:chExt cx="2787774" cy="371703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5897" y="1203701"/>
              <a:ext cx="2787774" cy="3717032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838763" y="4459068"/>
              <a:ext cx="2754908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Vertical cryostat vacuum vessel</a:t>
              </a:r>
            </a:p>
            <a:p>
              <a:r>
                <a:rPr lang="en-GB" sz="1200" dirty="0">
                  <a:solidFill>
                    <a:schemeClr val="bg1"/>
                  </a:solidFill>
                </a:rPr>
                <a:t>28-Apr-2017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595510" y="1107258"/>
            <a:ext cx="51149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Under construction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December 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 factory test valve box &amp; controls with µ</a:t>
            </a:r>
            <a:r>
              <a:rPr lang="en-GB" sz="1200" dirty="0" err="1">
                <a:solidFill>
                  <a:srgbClr val="FF0000"/>
                </a:solidFill>
                <a:sym typeface="Wingdings" panose="05000000000000000000" pitchFamily="2" charset="2"/>
              </a:rPr>
              <a:t>Gersemi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 simulator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February  installation in Uppsala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April  </a:t>
            </a:r>
            <a:r>
              <a:rPr lang="en-GB" sz="1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commissioning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6106" y="2099804"/>
            <a:ext cx="4554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Training of personnel “ CERN is planned from February 2018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645" y="677061"/>
            <a:ext cx="2764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Gersemi</a:t>
            </a:r>
            <a:r>
              <a:rPr lang="en-GB" dirty="0" smtClean="0">
                <a:solidFill>
                  <a:srgbClr val="0000FF"/>
                </a:solidFill>
              </a:rPr>
              <a:t> test stand at FREIA</a:t>
            </a:r>
            <a:endParaRPr lang="en-GB" dirty="0"/>
          </a:p>
        </p:txBody>
      </p:sp>
      <p:pic>
        <p:nvPicPr>
          <p:cNvPr id="24" name="Picture 23" descr="FREIA_logo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718" y="364639"/>
            <a:ext cx="1450975" cy="7096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5" name="Picture 2" descr="U:\Documents\Uppsala\Administration\Profil\UU_logo_4f_84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4915" y="364639"/>
            <a:ext cx="717054" cy="682497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413664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88" y="78183"/>
            <a:ext cx="6117369" cy="643220"/>
          </a:xfrm>
        </p:spPr>
        <p:txBody>
          <a:bodyPr/>
          <a:lstStyle/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INFN STATUS </a:t>
            </a:r>
            <a:endParaRPr lang="en-US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9151" y="5409171"/>
            <a:ext cx="40637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Vertical Test Facility at BNL, showing two of the five test cryostats and the backup refrigerator. Arrow points to </a:t>
            </a:r>
            <a:r>
              <a:rPr lang="en-US" sz="1050" b="1" dirty="0">
                <a:solidFill>
                  <a:schemeClr val="bg1"/>
                </a:solidFill>
              </a:rPr>
              <a:t>Vertical Test Cryostat 2 (1.9K and 24kA)</a:t>
            </a:r>
            <a:r>
              <a:rPr lang="en-US" sz="105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3143673" y="198457"/>
            <a:ext cx="6480000" cy="4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By Massimo Sorbi</a:t>
            </a:r>
            <a:endParaRPr lang="en-GB" dirty="0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1068784" y="886810"/>
            <a:ext cx="6314571" cy="2833963"/>
          </a:xfrm>
        </p:spPr>
        <p:txBody>
          <a:bodyPr>
            <a:normAutofit/>
          </a:bodyPr>
          <a:lstStyle/>
          <a:p>
            <a:r>
              <a:rPr lang="it-IT" sz="1400" u="sng" dirty="0"/>
              <a:t>New </a:t>
            </a:r>
            <a:r>
              <a:rPr lang="it-IT" sz="1400" u="sng" dirty="0" err="1"/>
              <a:t>cryostat</a:t>
            </a:r>
            <a:r>
              <a:rPr lang="it-IT" sz="1400" u="sng" dirty="0"/>
              <a:t> </a:t>
            </a:r>
            <a:r>
              <a:rPr lang="it-IT" sz="1400" dirty="0"/>
              <a:t>for </a:t>
            </a:r>
            <a:r>
              <a:rPr lang="it-IT" sz="1400" dirty="0" err="1"/>
              <a:t>testing</a:t>
            </a:r>
            <a:r>
              <a:rPr lang="it-IT" sz="1400" dirty="0"/>
              <a:t> MCTXFP1 (12P), MCQSXFP1 (4P) and </a:t>
            </a:r>
            <a:r>
              <a:rPr lang="it-IT" sz="1400" dirty="0" err="1"/>
              <a:t>then</a:t>
            </a:r>
            <a:r>
              <a:rPr lang="it-IT" sz="1400" dirty="0"/>
              <a:t> for HO </a:t>
            </a:r>
            <a:r>
              <a:rPr lang="it-IT" sz="1400" dirty="0" err="1"/>
              <a:t>series</a:t>
            </a:r>
            <a:r>
              <a:rPr lang="it-IT" sz="1400" dirty="0"/>
              <a:t> </a:t>
            </a:r>
            <a:r>
              <a:rPr lang="it-IT" sz="1400" dirty="0" err="1"/>
              <a:t>magnets</a:t>
            </a:r>
            <a:endParaRPr lang="it-IT" sz="1400" dirty="0"/>
          </a:p>
          <a:p>
            <a:r>
              <a:rPr lang="it-IT" sz="1400" u="sng" dirty="0"/>
              <a:t>New </a:t>
            </a:r>
            <a:r>
              <a:rPr lang="it-IT" sz="1400" u="sng" dirty="0" err="1"/>
              <a:t>power</a:t>
            </a:r>
            <a:r>
              <a:rPr lang="it-IT" sz="1400" u="sng" dirty="0"/>
              <a:t> </a:t>
            </a:r>
            <a:r>
              <a:rPr lang="it-IT" sz="1400" u="sng" dirty="0" err="1"/>
              <a:t>supply</a:t>
            </a:r>
            <a:r>
              <a:rPr lang="it-IT" sz="1400" u="sng" dirty="0"/>
              <a:t> </a:t>
            </a:r>
            <a:r>
              <a:rPr lang="it-IT" sz="1400" dirty="0"/>
              <a:t>for </a:t>
            </a:r>
            <a:r>
              <a:rPr lang="it-IT" sz="1400" dirty="0" err="1"/>
              <a:t>magnet</a:t>
            </a:r>
            <a:r>
              <a:rPr lang="it-IT" sz="1400" dirty="0"/>
              <a:t> test (200 A, 50 V) </a:t>
            </a:r>
          </a:p>
          <a:p>
            <a:r>
              <a:rPr lang="it-IT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it-IT" sz="14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main</a:t>
            </a:r>
            <a:r>
              <a:rPr lang="it-IT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switch</a:t>
            </a:r>
            <a:r>
              <a:rPr lang="it-IT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power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supply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(fast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solid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state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switch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Symbol" charset="2"/>
                <a:cs typeface="Symbol" charset="2"/>
              </a:rPr>
              <a:t>D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&lt;1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ms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it-IT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it-IT" sz="14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acquisition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test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monitoring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 of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magnetic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low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/room temperature (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supplied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CERN)</a:t>
            </a:r>
          </a:p>
          <a:p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Ordering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started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2017</a:t>
            </a:r>
          </a:p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 to be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completed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2018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2954" y="876822"/>
            <a:ext cx="818173" cy="4019721"/>
          </a:xfrm>
          <a:prstGeom prst="rect">
            <a:avLst/>
          </a:prstGeom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4001065" y="3976549"/>
            <a:ext cx="6522816" cy="246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it-IT" sz="1600" dirty="0" smtClean="0"/>
          </a:p>
          <a:p>
            <a:r>
              <a:rPr lang="it-IT" sz="1600" dirty="0" smtClean="0"/>
              <a:t>In production are necessary 3 batches:</a:t>
            </a:r>
          </a:p>
          <a:p>
            <a:pPr lvl="1"/>
            <a:r>
              <a:rPr lang="it-IT" sz="1400" dirty="0" smtClean="0"/>
              <a:t>18 magnets</a:t>
            </a:r>
          </a:p>
          <a:p>
            <a:pPr lvl="1"/>
            <a:r>
              <a:rPr lang="it-IT" sz="1400" dirty="0" smtClean="0"/>
              <a:t>2X4P 2X12P </a:t>
            </a:r>
          </a:p>
          <a:p>
            <a:pPr lvl="1"/>
            <a:r>
              <a:rPr lang="it-IT" sz="1400" dirty="0" smtClean="0"/>
              <a:t>5 cooldowns</a:t>
            </a:r>
          </a:p>
          <a:p>
            <a:r>
              <a:rPr lang="it-IT" sz="1600" dirty="0" smtClean="0"/>
              <a:t>Different possible configurations for housing the magnets of each batch</a:t>
            </a:r>
          </a:p>
          <a:p>
            <a:r>
              <a:rPr lang="it-IT" sz="1600" dirty="0" smtClean="0"/>
              <a:t>The flange is designed for housing the magnetic </a:t>
            </a:r>
            <a:r>
              <a:rPr lang="it-IT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 </a:t>
            </a:r>
            <a:r>
              <a:rPr lang="it-IT" sz="1600" dirty="0" smtClean="0"/>
              <a:t>system</a:t>
            </a:r>
          </a:p>
          <a:p>
            <a:r>
              <a:rPr lang="it-IT" sz="1600" dirty="0" smtClean="0"/>
              <a:t>The tests will be performed at 4.2 K</a:t>
            </a:r>
          </a:p>
          <a:p>
            <a:pPr lvl="1"/>
            <a:endParaRPr lang="it-IT" sz="14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it-IT" sz="1400" dirty="0"/>
          </a:p>
        </p:txBody>
      </p:sp>
      <p:grpSp>
        <p:nvGrpSpPr>
          <p:cNvPr id="10" name="Gruppo 17"/>
          <p:cNvGrpSpPr/>
          <p:nvPr/>
        </p:nvGrpSpPr>
        <p:grpSpPr>
          <a:xfrm>
            <a:off x="7898869" y="876822"/>
            <a:ext cx="3731547" cy="4316519"/>
            <a:chOff x="1723782" y="779091"/>
            <a:chExt cx="5338743" cy="5605543"/>
          </a:xfrm>
        </p:grpSpPr>
        <p:pic>
          <p:nvPicPr>
            <p:cNvPr id="11" name="Immagine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>
            <a:xfrm>
              <a:off x="1805941" y="779091"/>
              <a:ext cx="5256584" cy="5605543"/>
            </a:xfrm>
            <a:prstGeom prst="rect">
              <a:avLst/>
            </a:prstGeom>
          </p:spPr>
        </p:pic>
        <p:cxnSp>
          <p:nvCxnSpPr>
            <p:cNvPr id="12" name="Connettore 2 8"/>
            <p:cNvCxnSpPr/>
            <p:nvPr/>
          </p:nvCxnSpPr>
          <p:spPr>
            <a:xfrm>
              <a:off x="3707904" y="1772816"/>
              <a:ext cx="0" cy="936104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0"/>
            <p:cNvSpPr txBox="1"/>
            <p:nvPr/>
          </p:nvSpPr>
          <p:spPr>
            <a:xfrm rot="16200000">
              <a:off x="3192660" y="2058605"/>
              <a:ext cx="53572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tx2"/>
                  </a:solidFill>
                </a:rPr>
                <a:t>600</a:t>
              </a:r>
            </a:p>
          </p:txBody>
        </p:sp>
        <p:cxnSp>
          <p:nvCxnSpPr>
            <p:cNvPr id="15" name="Connettore 2 11"/>
            <p:cNvCxnSpPr/>
            <p:nvPr/>
          </p:nvCxnSpPr>
          <p:spPr>
            <a:xfrm>
              <a:off x="2123728" y="2708920"/>
              <a:ext cx="0" cy="3523188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4"/>
            <p:cNvSpPr txBox="1"/>
            <p:nvPr/>
          </p:nvSpPr>
          <p:spPr>
            <a:xfrm rot="16200000">
              <a:off x="1582076" y="4285848"/>
              <a:ext cx="65274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>
                  <a:solidFill>
                    <a:schemeClr val="tx2"/>
                  </a:solidFill>
                </a:rPr>
                <a:t>2350</a:t>
              </a:r>
              <a:endParaRPr lang="it-IT" dirty="0">
                <a:solidFill>
                  <a:schemeClr val="tx2"/>
                </a:solidFill>
              </a:endParaRPr>
            </a:p>
          </p:txBody>
        </p:sp>
        <p:sp>
          <p:nvSpPr>
            <p:cNvPr id="17" name="CasellaDiTesto 15"/>
            <p:cNvSpPr txBox="1"/>
            <p:nvPr/>
          </p:nvSpPr>
          <p:spPr>
            <a:xfrm>
              <a:off x="2532016" y="5544837"/>
              <a:ext cx="53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bg2"/>
                  </a:solidFill>
                </a:rPr>
                <a:t>12P</a:t>
              </a:r>
            </a:p>
          </p:txBody>
        </p:sp>
        <p:sp>
          <p:nvSpPr>
            <p:cNvPr id="18" name="CasellaDiTesto 16"/>
            <p:cNvSpPr txBox="1"/>
            <p:nvPr/>
          </p:nvSpPr>
          <p:spPr>
            <a:xfrm>
              <a:off x="4537254" y="5291916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chemeClr val="bg2"/>
                  </a:solidFill>
                </a:rPr>
                <a:t>4P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523" y="3592230"/>
            <a:ext cx="2816437" cy="3229886"/>
            <a:chOff x="6359340" y="1329589"/>
            <a:chExt cx="5249356" cy="5026762"/>
          </a:xfrm>
        </p:grpSpPr>
        <p:pic>
          <p:nvPicPr>
            <p:cNvPr id="20" name="Immagine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84908" y="1329589"/>
              <a:ext cx="2212025" cy="5026762"/>
            </a:xfrm>
            <a:prstGeom prst="rect">
              <a:avLst/>
            </a:prstGeom>
          </p:spPr>
        </p:pic>
        <p:cxnSp>
          <p:nvCxnSpPr>
            <p:cNvPr id="22" name="Connettore 2 11"/>
            <p:cNvCxnSpPr/>
            <p:nvPr/>
          </p:nvCxnSpPr>
          <p:spPr>
            <a:xfrm flipH="1" flipV="1">
              <a:off x="9008598" y="2705280"/>
              <a:ext cx="687802" cy="1456985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16"/>
            <p:cNvSpPr txBox="1"/>
            <p:nvPr/>
          </p:nvSpPr>
          <p:spPr>
            <a:xfrm>
              <a:off x="9589741" y="4135157"/>
              <a:ext cx="1302194" cy="395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tx2"/>
                  </a:solidFill>
                </a:rPr>
                <a:t>HE </a:t>
              </a:r>
              <a:r>
                <a:rPr lang="it-IT" sz="1050" dirty="0" err="1">
                  <a:solidFill>
                    <a:schemeClr val="tx2"/>
                  </a:solidFill>
                </a:rPr>
                <a:t>inlet</a:t>
              </a:r>
              <a:endParaRPr lang="it-IT" sz="1050" dirty="0">
                <a:solidFill>
                  <a:schemeClr val="tx2"/>
                </a:solidFill>
              </a:endParaRPr>
            </a:p>
          </p:txBody>
        </p:sp>
        <p:sp>
          <p:nvSpPr>
            <p:cNvPr id="24" name="CasellaDiTesto 18"/>
            <p:cNvSpPr txBox="1"/>
            <p:nvPr/>
          </p:nvSpPr>
          <p:spPr>
            <a:xfrm>
              <a:off x="9716761" y="2592129"/>
              <a:ext cx="1891935" cy="3951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 err="1">
                  <a:solidFill>
                    <a:schemeClr val="tx2"/>
                  </a:solidFill>
                </a:rPr>
                <a:t>Mag.meas</a:t>
              </a:r>
              <a:r>
                <a:rPr lang="it-IT" sz="105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5" name="CasellaDiTesto 20"/>
            <p:cNvSpPr txBox="1"/>
            <p:nvPr/>
          </p:nvSpPr>
          <p:spPr>
            <a:xfrm>
              <a:off x="6697180" y="2846441"/>
              <a:ext cx="1664097" cy="8981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 err="1">
                  <a:solidFill>
                    <a:schemeClr val="tx2"/>
                  </a:solidFill>
                </a:rPr>
                <a:t>Safety</a:t>
              </a:r>
              <a:endParaRPr lang="it-IT" sz="1050" dirty="0">
                <a:solidFill>
                  <a:schemeClr val="tx2"/>
                </a:solidFill>
              </a:endParaRPr>
            </a:p>
            <a:p>
              <a:pPr algn="ctr"/>
              <a:r>
                <a:rPr lang="it-IT" sz="1050" dirty="0">
                  <a:solidFill>
                    <a:schemeClr val="tx2"/>
                  </a:solidFill>
                </a:rPr>
                <a:t>Valve and disk</a:t>
              </a:r>
            </a:p>
          </p:txBody>
        </p:sp>
        <p:sp>
          <p:nvSpPr>
            <p:cNvPr id="26" name="CasellaDiTesto 23"/>
            <p:cNvSpPr txBox="1"/>
            <p:nvPr/>
          </p:nvSpPr>
          <p:spPr>
            <a:xfrm>
              <a:off x="6359340" y="4157345"/>
              <a:ext cx="1959887" cy="3951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 err="1">
                  <a:solidFill>
                    <a:schemeClr val="tx2"/>
                  </a:solidFill>
                </a:rPr>
                <a:t>Connections</a:t>
              </a:r>
              <a:r>
                <a:rPr lang="it-IT" sz="1050" dirty="0">
                  <a:solidFill>
                    <a:schemeClr val="tx2"/>
                  </a:solidFill>
                </a:rPr>
                <a:t> X3</a:t>
              </a:r>
            </a:p>
          </p:txBody>
        </p:sp>
        <p:sp>
          <p:nvSpPr>
            <p:cNvPr id="27" name="CasellaDiTesto 27"/>
            <p:cNvSpPr txBox="1"/>
            <p:nvPr/>
          </p:nvSpPr>
          <p:spPr>
            <a:xfrm>
              <a:off x="9654393" y="3295505"/>
              <a:ext cx="1954303" cy="3951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 smtClean="0">
                  <a:solidFill>
                    <a:schemeClr val="tx2"/>
                  </a:solidFill>
                </a:rPr>
                <a:t>CL : 2+4</a:t>
              </a:r>
              <a:endParaRPr lang="it-IT" sz="1050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Connettore 2 25"/>
            <p:cNvCxnSpPr/>
            <p:nvPr/>
          </p:nvCxnSpPr>
          <p:spPr>
            <a:xfrm flipH="1" flipV="1">
              <a:off x="9151674" y="2670978"/>
              <a:ext cx="729693" cy="74515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8" descr="http://users.unimi.it/DDLab/logounimi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916" y="187810"/>
            <a:ext cx="1768024" cy="591085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1895" y="78183"/>
            <a:ext cx="803787" cy="77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050" y="148802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for HL-LHC: Conclusions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4" b="-1"/>
          <a:stretch/>
        </p:blipFill>
        <p:spPr>
          <a:xfrm>
            <a:off x="745067" y="1271587"/>
            <a:ext cx="10798938" cy="5082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9137" y="1271587"/>
            <a:ext cx="688657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Test facilities for model testing are operational at CERN , KEK, BNL, and for series at LASA 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horizontal test stands are quite well advanced as we are ( FNAL and CERN) are re-using existing facilities with modifications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Uppsala is preparing a complete new test stand: installations are well advanced and in time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Important to work out QA/QC together and implement accessible platforms for good data exchange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Workshop on Superconducting Magnet Test Facilities is foreseen in BNL in Spring 2018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09" y="22604"/>
            <a:ext cx="10515600" cy="936824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Testing WP3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51" y="1368915"/>
            <a:ext cx="7318414" cy="478136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718860" y="2729443"/>
            <a:ext cx="922039" cy="34110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874970" y="740429"/>
            <a:ext cx="10056826" cy="5628371"/>
            <a:chOff x="2315412" y="1125954"/>
            <a:chExt cx="9131521" cy="5024325"/>
          </a:xfrm>
        </p:grpSpPr>
        <p:sp>
          <p:nvSpPr>
            <p:cNvPr id="7" name="Rectangle 6"/>
            <p:cNvSpPr/>
            <p:nvPr/>
          </p:nvSpPr>
          <p:spPr>
            <a:xfrm>
              <a:off x="5652552" y="1125954"/>
              <a:ext cx="5794381" cy="50243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315412" y="1332203"/>
              <a:ext cx="9055621" cy="4787626"/>
              <a:chOff x="1585239" y="1368915"/>
              <a:chExt cx="9055621" cy="4787626"/>
            </a:xfrm>
            <a:solidFill>
              <a:schemeClr val="bg1"/>
            </a:solidFill>
          </p:grpSpPr>
          <p:grpSp>
            <p:nvGrpSpPr>
              <p:cNvPr id="9" name="Group 8"/>
              <p:cNvGrpSpPr/>
              <p:nvPr/>
            </p:nvGrpSpPr>
            <p:grpSpPr>
              <a:xfrm>
                <a:off x="4853836" y="1368915"/>
                <a:ext cx="5787024" cy="4787626"/>
                <a:chOff x="1020872" y="2066795"/>
                <a:chExt cx="4734838" cy="4045767"/>
              </a:xfrm>
              <a:grpFill/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5145765" y="4552778"/>
                  <a:ext cx="609945" cy="21544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Sextupole</a:t>
                  </a:r>
                  <a:endParaRPr lang="en-GB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1020872" y="2066795"/>
                  <a:ext cx="4734838" cy="4045767"/>
                  <a:chOff x="-36512" y="-855"/>
                  <a:chExt cx="8526378" cy="6956139"/>
                </a:xfrm>
                <a:grpFill/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-36512" y="-855"/>
                    <a:ext cx="8526378" cy="6956139"/>
                    <a:chOff x="-36512" y="-855"/>
                    <a:chExt cx="8526378" cy="6956139"/>
                  </a:xfrm>
                  <a:grpFill/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-36512" y="-855"/>
                      <a:ext cx="8526378" cy="6956139"/>
                      <a:chOff x="-36512" y="-855"/>
                      <a:chExt cx="8526378" cy="6956139"/>
                    </a:xfrm>
                    <a:grpFill/>
                  </p:grpSpPr>
                  <p:grpSp>
                    <p:nvGrpSpPr>
                      <p:cNvPr id="17" name="Group 16"/>
                      <p:cNvGrpSpPr/>
                      <p:nvPr/>
                    </p:nvGrpSpPr>
                    <p:grpSpPr>
                      <a:xfrm>
                        <a:off x="-36512" y="-855"/>
                        <a:ext cx="8526378" cy="6956139"/>
                        <a:chOff x="-36512" y="-855"/>
                        <a:chExt cx="8526378" cy="6956139"/>
                      </a:xfrm>
                      <a:grpFill/>
                    </p:grpSpPr>
                    <p:grpSp>
                      <p:nvGrpSpPr>
                        <p:cNvPr id="19" name="Group 18"/>
                        <p:cNvGrpSpPr/>
                        <p:nvPr/>
                      </p:nvGrpSpPr>
                      <p:grpSpPr>
                        <a:xfrm>
                          <a:off x="-36512" y="-855"/>
                          <a:ext cx="8526378" cy="6956139"/>
                          <a:chOff x="-36512" y="-855"/>
                          <a:chExt cx="8526378" cy="6956139"/>
                        </a:xfrm>
                        <a:grpFill/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35496" y="-855"/>
                            <a:ext cx="8454370" cy="6956139"/>
                            <a:chOff x="35496" y="-855"/>
                            <a:chExt cx="8454370" cy="6956139"/>
                          </a:xfrm>
                          <a:grpFill/>
                        </p:grpSpPr>
                        <p:grpSp>
                          <p:nvGrpSpPr>
                            <p:cNvPr id="28" name="Group 27"/>
                            <p:cNvGrpSpPr/>
                            <p:nvPr/>
                          </p:nvGrpSpPr>
                          <p:grpSpPr>
                            <a:xfrm>
                              <a:off x="35496" y="-855"/>
                              <a:ext cx="8454370" cy="6956139"/>
                              <a:chOff x="35496" y="-855"/>
                              <a:chExt cx="8454370" cy="6956139"/>
                            </a:xfrm>
                            <a:grpFill/>
                          </p:grpSpPr>
                          <p:grpSp>
                            <p:nvGrpSpPr>
                              <p:cNvPr id="30" name="Group 29"/>
                              <p:cNvGrpSpPr/>
                              <p:nvPr/>
                            </p:nvGrpSpPr>
                            <p:grpSpPr>
                              <a:xfrm>
                                <a:off x="35496" y="-855"/>
                                <a:ext cx="8454370" cy="6956139"/>
                                <a:chOff x="35496" y="-93322"/>
                                <a:chExt cx="8454370" cy="6956139"/>
                              </a:xfrm>
                              <a:grpFill/>
                            </p:grpSpPr>
                            <p:pic>
                              <p:nvPicPr>
                                <p:cNvPr id="32" name="Picture 31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3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209578" y="-47843"/>
                                  <a:ext cx="2490214" cy="2016224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pic>
                              <p:nvPicPr>
                                <p:cNvPr id="33" name="Picture 32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4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2699792" y="2184405"/>
                                  <a:ext cx="2908818" cy="20882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pic>
                              <p:nvPicPr>
                                <p:cNvPr id="34" name="Picture 33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5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7427129" y="3339965"/>
                                  <a:ext cx="1045117" cy="969513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pic>
                              <p:nvPicPr>
                                <p:cNvPr id="35" name="Picture 34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6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7409170" y="2191872"/>
                                  <a:ext cx="1080696" cy="100064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pic>
                              <p:nvPicPr>
                                <p:cNvPr id="36" name="Picture 35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7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7432063" y="1068848"/>
                                  <a:ext cx="991750" cy="978408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pic>
                              <p:nvPicPr>
                                <p:cNvPr id="37" name="Picture 36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8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7407723" y="-93322"/>
                                  <a:ext cx="1008112" cy="981583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  <p:sp>
                              <p:nvSpPr>
                                <p:cNvPr id="38" name="TextBox 37"/>
                                <p:cNvSpPr txBox="1"/>
                                <p:nvPr/>
                              </p:nvSpPr>
                              <p:spPr>
                                <a:xfrm>
                                  <a:off x="35496" y="1876629"/>
                                  <a:ext cx="2924752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Triplet 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[G. </a:t>
                                  </a:r>
                                  <a:r>
                                    <a:rPr lang="en-GB" sz="700" dirty="0" err="1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Ambrosio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, P. </a:t>
                                  </a:r>
                                  <a:r>
                                    <a:rPr lang="en-GB" sz="700" dirty="0" err="1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Ferracin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39" name="TextBox 38"/>
                                <p:cNvSpPr txBox="1"/>
                                <p:nvPr/>
                              </p:nvSpPr>
                              <p:spPr>
                                <a:xfrm>
                                  <a:off x="539553" y="4179897"/>
                                  <a:ext cx="1891332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D1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[T. Nakamoto,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0" name="TextBox 39"/>
                                <p:cNvSpPr txBox="1"/>
                                <p:nvPr/>
                              </p:nvSpPr>
                              <p:spPr>
                                <a:xfrm>
                                  <a:off x="6310455" y="6452309"/>
                                  <a:ext cx="1966385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MQYY 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[H. Felice,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1" name="TextBox 40"/>
                                <p:cNvSpPr txBox="1"/>
                                <p:nvPr/>
                              </p:nvSpPr>
                              <p:spPr>
                                <a:xfrm>
                                  <a:off x="254902" y="6531682"/>
                                  <a:ext cx="2826604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D2 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[P. </a:t>
                                  </a:r>
                                  <a:r>
                                    <a:rPr lang="en-GB" sz="700" dirty="0" err="1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Fabbricatore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, S. Farinon,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2" name="TextBox 41"/>
                                <p:cNvSpPr txBox="1"/>
                                <p:nvPr/>
                              </p:nvSpPr>
                              <p:spPr>
                                <a:xfrm>
                                  <a:off x="3327824" y="4200630"/>
                                  <a:ext cx="1966385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MCBXF 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[F. </a:t>
                                  </a:r>
                                  <a:r>
                                    <a:rPr lang="en-GB" sz="700" dirty="0" err="1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Toral</a:t>
                                  </a:r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,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3" name="TextBox 42"/>
                                <p:cNvSpPr txBox="1"/>
                                <p:nvPr/>
                              </p:nvSpPr>
                              <p:spPr>
                                <a:xfrm>
                                  <a:off x="5939337" y="4275173"/>
                                  <a:ext cx="1045543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700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Skew quad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4" name="TextBox 43"/>
                                <p:cNvSpPr txBox="1"/>
                                <p:nvPr/>
                              </p:nvSpPr>
                              <p:spPr>
                                <a:xfrm>
                                  <a:off x="6295937" y="4473396"/>
                                  <a:ext cx="2177110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700" dirty="0">
                                      <a:solidFill>
                                        <a:srgbClr val="00B050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[M. Sorbi, M. Statera, et al.]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45" name="TextBox 44"/>
                                <p:cNvSpPr txBox="1"/>
                                <p:nvPr/>
                              </p:nvSpPr>
                              <p:spPr>
                                <a:xfrm>
                                  <a:off x="7487593" y="3053832"/>
                                  <a:ext cx="927192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700" dirty="0" err="1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Octupole</a:t>
                                  </a:r>
                                  <a:endParaRPr lang="en-GB" sz="7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6" name="TextBox 45"/>
                                <p:cNvSpPr txBox="1"/>
                                <p:nvPr/>
                              </p:nvSpPr>
                              <p:spPr>
                                <a:xfrm>
                                  <a:off x="7451484" y="1935349"/>
                                  <a:ext cx="944512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700" dirty="0" err="1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Decapole</a:t>
                                  </a:r>
                                  <a:endParaRPr lang="en-GB" sz="7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7" name="TextBox 46"/>
                                <p:cNvSpPr txBox="1"/>
                                <p:nvPr/>
                              </p:nvSpPr>
                              <p:spPr>
                                <a:xfrm>
                                  <a:off x="7367849" y="788845"/>
                                  <a:ext cx="1106164" cy="331135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txBody>
                                <a:bodyPr wrap="none" rtlCol="0">
                                  <a:sp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sz="700" dirty="0" err="1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Dodecapole</a:t>
                                  </a:r>
                                  <a:endParaRPr lang="en-GB" sz="7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pic>
                              <p:nvPicPr>
                                <p:cNvPr id="48" name="Picture 3" descr="\\cern.ch\dfs\Users\e\etodesco\Desktop\keklogo-c.gif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9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3347864" y="1032277"/>
                                  <a:ext cx="769323" cy="440499"/>
                                </a:xfrm>
                                <a:prstGeom prst="rect">
                                  <a:avLst/>
                                </a:prstGeom>
                                <a:grpFill/>
                                <a:extLst/>
                              </p:spPr>
                            </p:pic>
                            <p:pic>
                              <p:nvPicPr>
                                <p:cNvPr id="49" name="Picture 6" descr="\\cern.ch\dfs\Users\e\etodesco\Desktop\cea.png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0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4366667" y="966828"/>
                                  <a:ext cx="565374" cy="536747"/>
                                </a:xfrm>
                                <a:prstGeom prst="rect">
                                  <a:avLst/>
                                </a:prstGeom>
                                <a:grpFill/>
                                <a:extLst/>
                              </p:spPr>
                            </p:pic>
                            <p:pic>
                              <p:nvPicPr>
                                <p:cNvPr id="50" name="Picture 4" descr="\\cern.ch\dfs\Users\e\etodesco\Desktop\logo_ciemat.gif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1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5170214" y="1069391"/>
                                  <a:ext cx="830498" cy="445319"/>
                                </a:xfrm>
                                <a:prstGeom prst="rect">
                                  <a:avLst/>
                                </a:prstGeom>
                                <a:grpFill/>
                                <a:extLst/>
                              </p:spPr>
                            </p:pic>
                            <p:pic>
                              <p:nvPicPr>
                                <p:cNvPr id="51" name="Picture 50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12" cstate="screen"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3191790" y="45167"/>
                                  <a:ext cx="1524646" cy="771086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</p:pic>
                          </p:grpSp>
                          <p:sp>
                            <p:nvSpPr>
                              <p:cNvPr id="31" name="TextBox 30"/>
                              <p:cNvSpPr txBox="1"/>
                              <p:nvPr/>
                            </p:nvSpPr>
                            <p:spPr>
                              <a:xfrm>
                                <a:off x="3253175" y="6548777"/>
                                <a:ext cx="2067417" cy="356607"/>
                              </a:xfrm>
                              <a:prstGeom prst="rect">
                                <a:avLst/>
                              </a:prstGeom>
                              <a:grpFill/>
                            </p:spPr>
                            <p:txBody>
                              <a:bodyPr wrap="none" rtlCol="0">
                                <a:spAutoFit/>
                              </a:bodyPr>
                              <a:lstStyle/>
                              <a:p>
                                <a:r>
                                  <a:rPr lang="en-GB" sz="8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D2 correctors </a:t>
                                </a:r>
                                <a:r>
                                  <a:rPr lang="en-GB" sz="700" dirty="0">
                                    <a:solidFill>
                                      <a:srgbClr val="00B050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[G. Kirby]</a:t>
                                </a:r>
                              </a:p>
                            </p:txBody>
                          </p:sp>
                        </p:grpSp>
                        <p:pic>
                          <p:nvPicPr>
                            <p:cNvPr id="29" name="Picture 2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13" cstate="screen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444208" y="4869160"/>
                              <a:ext cx="1728192" cy="1726658"/>
                            </a:xfrm>
                            <a:prstGeom prst="rect">
                              <a:avLst/>
                            </a:prstGeom>
                            <a:grpFill/>
                          </p:spPr>
                        </p:pic>
                      </p:grpSp>
                      <p:pic>
                        <p:nvPicPr>
                          <p:cNvPr id="27" name="Picture 2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4" cstate="screen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-36512" y="2204864"/>
                            <a:ext cx="2808312" cy="2106234"/>
                          </a:xfrm>
                          <a:prstGeom prst="rect">
                            <a:avLst/>
                          </a:prstGeom>
                          <a:grpFill/>
                        </p:spPr>
                      </p:pic>
                    </p:grpSp>
                    <p:pic>
                      <p:nvPicPr>
                        <p:cNvPr id="20" name="Picture 1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5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51520" y="4509120"/>
                          <a:ext cx="2592288" cy="2219140"/>
                        </a:xfrm>
                        <a:prstGeom prst="rect">
                          <a:avLst/>
                        </a:prstGeom>
                        <a:grpFill/>
                      </p:spPr>
                    </p:pic>
                  </p:grpSp>
                  <p:pic>
                    <p:nvPicPr>
                      <p:cNvPr id="18" name="Picture 17"/>
                      <p:cNvPicPr>
                        <a:picLocks noChangeAspect="1"/>
                      </p:cNvPicPr>
                      <p:nvPr/>
                    </p:nvPicPr>
                    <p:blipFill>
                      <a:blip r:embed="rId16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316741" y="277459"/>
                        <a:ext cx="1266368" cy="522628"/>
                      </a:xfrm>
                      <a:prstGeom prst="rect">
                        <a:avLst/>
                      </a:prstGeom>
                      <a:grpFill/>
                    </p:spPr>
                  </p:pic>
                </p:grpSp>
                <p:pic>
                  <p:nvPicPr>
                    <p:cNvPr id="15" name="Picture 14"/>
                    <p:cNvPicPr>
                      <a:picLocks noChangeAspect="1"/>
                    </p:cNvPicPr>
                    <p:nvPr/>
                  </p:nvPicPr>
                  <p:blipFill>
                    <a:blip r:embed="rId17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987824" y="4653136"/>
                      <a:ext cx="2346322" cy="1963893"/>
                    </a:xfrm>
                    <a:prstGeom prst="rect">
                      <a:avLst/>
                    </a:prstGeom>
                    <a:grpFill/>
                  </p:spPr>
                </p:pic>
                <p:pic>
                  <p:nvPicPr>
                    <p:cNvPr id="16" name="Picture 15"/>
                    <p:cNvPicPr>
                      <a:picLocks noChangeAspect="1"/>
                    </p:cNvPicPr>
                    <p:nvPr/>
                  </p:nvPicPr>
                  <p:blipFill>
                    <a:blip r:embed="rId18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580112" y="2564904"/>
                      <a:ext cx="1800200" cy="1851316"/>
                    </a:xfrm>
                    <a:prstGeom prst="rect">
                      <a:avLst/>
                    </a:prstGeom>
                    <a:grpFill/>
                  </p:spPr>
                </p:pic>
              </p:grpSp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1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46907" y="1006157"/>
                    <a:ext cx="1069343" cy="625431"/>
                  </a:xfrm>
                  <a:prstGeom prst="rect">
                    <a:avLst/>
                  </a:prstGeom>
                  <a:grpFill/>
                </p:spPr>
              </p:pic>
            </p:grpSp>
          </p:grpSp>
          <p:grpSp>
            <p:nvGrpSpPr>
              <p:cNvPr id="5" name="Group 4"/>
              <p:cNvGrpSpPr/>
              <p:nvPr/>
            </p:nvGrpSpPr>
            <p:grpSpPr>
              <a:xfrm>
                <a:off x="1585239" y="1498171"/>
                <a:ext cx="3293559" cy="3705094"/>
                <a:chOff x="1585239" y="1498171"/>
                <a:chExt cx="3293559" cy="3705094"/>
              </a:xfrm>
              <a:grpFill/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1585239" y="2517007"/>
                  <a:ext cx="3293248" cy="2686258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1585239" y="1498171"/>
                  <a:ext cx="2870524" cy="1092656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3232271" y="1870324"/>
                  <a:ext cx="1646527" cy="1317550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54" name="Picture 2" descr="structure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737" y="3656415"/>
            <a:ext cx="5092623" cy="2712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6" t="3400" r="6759" b="3208"/>
          <a:stretch/>
        </p:blipFill>
        <p:spPr>
          <a:xfrm rot="16200000">
            <a:off x="1415243" y="-381485"/>
            <a:ext cx="2888669" cy="5111408"/>
          </a:xfrm>
          <a:prstGeom prst="rect">
            <a:avLst/>
          </a:prstGeom>
        </p:spPr>
      </p:pic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7th Collaboration Meeting for HL -LHC Nov. 2017 Madrid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9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77"/>
          <a:stretch/>
        </p:blipFill>
        <p:spPr>
          <a:xfrm rot="16200000">
            <a:off x="3925408" y="1693866"/>
            <a:ext cx="1396318" cy="78674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94589"/>
            <a:ext cx="11951593" cy="91253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94B5CC"/>
                </a:solidFill>
              </a:rPr>
              <a:t>M</a:t>
            </a:r>
            <a:r>
              <a:rPr lang="en-GB" dirty="0" smtClean="0">
                <a:solidFill>
                  <a:srgbClr val="94B5CC"/>
                </a:solidFill>
              </a:rPr>
              <a:t>QXFA</a:t>
            </a:r>
            <a:r>
              <a:rPr lang="en-GB" dirty="0" smtClean="0"/>
              <a:t> 						test stand: BNL</a:t>
            </a:r>
            <a:endParaRPr lang="en-GB" sz="27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074" y="1002112"/>
            <a:ext cx="1712374" cy="13864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0185" y="963313"/>
            <a:ext cx="2527069" cy="3786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520" y="4063182"/>
            <a:ext cx="1848248" cy="67739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1182945"/>
            <a:ext cx="5494460" cy="1833347"/>
            <a:chOff x="0" y="1016492"/>
            <a:chExt cx="5340702" cy="1717004"/>
          </a:xfrm>
        </p:grpSpPr>
        <p:pic>
          <p:nvPicPr>
            <p:cNvPr id="22" name="Picture 21"/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118" y="1345829"/>
              <a:ext cx="5133584" cy="1387667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1016492"/>
              <a:ext cx="29290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LQXFA(Q1)    LQXFB(Q3)</a:t>
              </a:r>
              <a:endParaRPr lang="en-GB" dirty="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500175" y="1345828"/>
              <a:ext cx="17038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473793" y="1355900"/>
              <a:ext cx="17038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903530"/>
              </p:ext>
            </p:extLst>
          </p:nvPr>
        </p:nvGraphicFramePr>
        <p:xfrm>
          <a:off x="192109" y="3306201"/>
          <a:ext cx="5312828" cy="154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Document" r:id="rId9" imgW="5867400" imgH="1701800" progId="Word.Document.12">
                  <p:embed/>
                </p:oleObj>
              </mc:Choice>
              <mc:Fallback>
                <p:oleObj name="Document" r:id="rId9" imgW="5867400" imgH="1701800" progId="Word.Document.12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2109" y="3306201"/>
                        <a:ext cx="5312828" cy="15409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479858" y="4941793"/>
            <a:ext cx="1471939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950819" y="4924441"/>
            <a:ext cx="1879573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228724" y="6051714"/>
            <a:ext cx="3490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Joseph Muratore 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2063" y="2771945"/>
            <a:ext cx="1314245" cy="196862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580" y="4256108"/>
            <a:ext cx="444041" cy="4245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92074" y="4182792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Back up solution: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CERN Cluster D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9368" y="5505162"/>
            <a:ext cx="383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 + 3 prototype  magnets to be tested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707541" y="2411323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Models test at  CERN D/BNL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2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73"/>
          <a:stretch/>
        </p:blipFill>
        <p:spPr>
          <a:xfrm rot="16200000">
            <a:off x="3764778" y="1708171"/>
            <a:ext cx="1396318" cy="79098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56" y="3165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LQXFA/B (Q1/3)				test stand: FNAL</a:t>
            </a:r>
            <a:endParaRPr lang="en-GB" sz="2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12"/>
          <a:stretch/>
        </p:blipFill>
        <p:spPr>
          <a:xfrm>
            <a:off x="7924800" y="999834"/>
            <a:ext cx="4142490" cy="292003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7456785" y="3293435"/>
            <a:ext cx="1843341" cy="1585112"/>
            <a:chOff x="6698891" y="3616636"/>
            <a:chExt cx="2553489" cy="20427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8891" y="3616636"/>
              <a:ext cx="2553489" cy="2042791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2498" y="4975308"/>
              <a:ext cx="689634" cy="659290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6536" y="3414291"/>
            <a:ext cx="2594344" cy="48834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29923" y="1072602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4B5CC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MQXFA   </a:t>
            </a:r>
            <a:r>
              <a:rPr lang="en-US" dirty="0" err="1">
                <a:solidFill>
                  <a:srgbClr val="94B5CC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MQXFA</a:t>
            </a:r>
            <a:endParaRPr lang="en-GB" dirty="0">
              <a:solidFill>
                <a:srgbClr val="94B5CC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055" y="3200335"/>
            <a:ext cx="5275879" cy="12005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4451094" y="4964948"/>
            <a:ext cx="252749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105149" y="4960646"/>
            <a:ext cx="1879573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83712" y="140253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06992" y="1407415"/>
              <a:ext cx="29400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379050" y="1424675"/>
              <a:ext cx="29400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586532" y="6068218"/>
            <a:ext cx="354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Guram </a:t>
            </a:r>
            <a:r>
              <a:rPr lang="en-GB" dirty="0" err="1" smtClean="0"/>
              <a:t>Chalchidze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555036" y="4157408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Back up solution: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CERN Cluster A/F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32109" y="5288716"/>
            <a:ext cx="368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+ 1 proto cold masses to be tested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82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50"/>
          <a:stretch/>
        </p:blipFill>
        <p:spPr>
          <a:xfrm rot="16200000">
            <a:off x="3880246" y="1737336"/>
            <a:ext cx="1319900" cy="7911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94589"/>
            <a:ext cx="11951593" cy="9125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MCBXFA/B</a:t>
            </a:r>
            <a:r>
              <a:rPr lang="en-GB" dirty="0" smtClean="0"/>
              <a:t> 			    test stand: CERN / FREIA</a:t>
            </a:r>
            <a:endParaRPr lang="en-GB" sz="2700" dirty="0"/>
          </a:p>
        </p:txBody>
      </p:sp>
      <p:grpSp>
        <p:nvGrpSpPr>
          <p:cNvPr id="6" name="Group 5"/>
          <p:cNvGrpSpPr/>
          <p:nvPr/>
        </p:nvGrpSpPr>
        <p:grpSpPr>
          <a:xfrm>
            <a:off x="-61352" y="1102157"/>
            <a:ext cx="5778814" cy="1980867"/>
            <a:chOff x="0" y="1016492"/>
            <a:chExt cx="5340702" cy="1717004"/>
          </a:xfrm>
        </p:grpSpPr>
        <p:pic>
          <p:nvPicPr>
            <p:cNvPr id="22" name="Picture 21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118" y="1345829"/>
              <a:ext cx="5133584" cy="1387667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1016492"/>
              <a:ext cx="3702499" cy="320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LQXFC(Q2a)    LQXFD(Q2b)       CP</a:t>
              </a:r>
              <a:endParaRPr lang="en-GB" dirty="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817056" y="1345828"/>
              <a:ext cx="94942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379422" y="1355901"/>
              <a:ext cx="73591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407851" y="4966883"/>
            <a:ext cx="105492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532500" y="5000132"/>
            <a:ext cx="1069647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306667" y="5650956"/>
            <a:ext cx="3921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	Marta Bajko (CERN)</a:t>
            </a:r>
          </a:p>
          <a:p>
            <a:r>
              <a:rPr lang="en-GB" dirty="0" smtClean="0"/>
              <a:t>		Roger Ruber (FREIA)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671" y="1182637"/>
            <a:ext cx="2051831" cy="3073471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5122" y="3422977"/>
            <a:ext cx="791378" cy="7565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68285" y="4385595"/>
            <a:ext cx="264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50 % CERN and 50% FREIA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49801" y="5218181"/>
            <a:ext cx="378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 + 3 prototype magnets to be tested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5406" y="1383015"/>
            <a:ext cx="2174328" cy="16100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5295" y="1182637"/>
            <a:ext cx="1274266" cy="313691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16147"/>
              </p:ext>
            </p:extLst>
          </p:nvPr>
        </p:nvGraphicFramePr>
        <p:xfrm>
          <a:off x="162756" y="3252849"/>
          <a:ext cx="5562632" cy="1587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9" name="Document" r:id="rId10" imgW="5880100" imgH="1701800" progId="Word.Document.12">
                  <p:embed/>
                </p:oleObj>
              </mc:Choice>
              <mc:Fallback>
                <p:oleObj name="Document" r:id="rId10" imgW="5880100" imgH="170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2756" y="3252849"/>
                        <a:ext cx="5562632" cy="158720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594145" y="4966883"/>
            <a:ext cx="105492" cy="138640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pic>
        <p:nvPicPr>
          <p:cNvPr id="36" name="Picture 35" descr="FREIA_logo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1347" y="3626962"/>
            <a:ext cx="1450975" cy="7096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7" name="Picture 2" descr="U:\Documents\Uppsala\Administration\Profil\UU_logo_4f_84.gif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544" y="3626962"/>
            <a:ext cx="717054" cy="682497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917002" y="1503250"/>
            <a:ext cx="146747" cy="157767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3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94589"/>
            <a:ext cx="11951593" cy="9125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94B5CC"/>
                </a:solidFill>
              </a:rPr>
              <a:t>MQXFB</a:t>
            </a:r>
            <a:r>
              <a:rPr lang="en-GB" dirty="0" smtClean="0"/>
              <a:t>				                      test stand: -</a:t>
            </a:r>
            <a:endParaRPr lang="en-GB" sz="2700" dirty="0"/>
          </a:p>
        </p:txBody>
      </p:sp>
      <p:grpSp>
        <p:nvGrpSpPr>
          <p:cNvPr id="6" name="Group 5"/>
          <p:cNvGrpSpPr/>
          <p:nvPr/>
        </p:nvGrpSpPr>
        <p:grpSpPr>
          <a:xfrm>
            <a:off x="-83518" y="1103609"/>
            <a:ext cx="5778814" cy="1996131"/>
            <a:chOff x="0" y="1016492"/>
            <a:chExt cx="5340702" cy="1730235"/>
          </a:xfrm>
        </p:grpSpPr>
        <p:pic>
          <p:nvPicPr>
            <p:cNvPr id="22" name="Picture 2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118" y="1345829"/>
              <a:ext cx="5133584" cy="1387667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1016492"/>
              <a:ext cx="2988429" cy="320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entury Gothic" panose="020B0502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LQXFC(Q2a)    LQXFD(Q2b)</a:t>
              </a:r>
              <a:endParaRPr lang="en-GB" dirty="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876475" y="1379204"/>
              <a:ext cx="257519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168717" y="1372516"/>
              <a:ext cx="210704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908517" y="4702608"/>
            <a:ext cx="432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12+ 2 prototype magnets will be NOT tested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406" y="1477957"/>
            <a:ext cx="1712374" cy="1386439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610932"/>
              </p:ext>
            </p:extLst>
          </p:nvPr>
        </p:nvGraphicFramePr>
        <p:xfrm>
          <a:off x="140590" y="3278683"/>
          <a:ext cx="5461130" cy="1582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" name="Document" r:id="rId6" imgW="5867400" imgH="1701800" progId="Word.Document.12">
                  <p:embed/>
                </p:oleObj>
              </mc:Choice>
              <mc:Fallback>
                <p:oleObj name="Document" r:id="rId6" imgW="5867400" imgH="170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0590" y="3278683"/>
                        <a:ext cx="5461130" cy="158238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601720" y="4045569"/>
            <a:ext cx="2898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short </a:t>
            </a:r>
            <a:r>
              <a:rPr lang="en-GB" dirty="0"/>
              <a:t>m</a:t>
            </a:r>
            <a:r>
              <a:rPr lang="en-GB" dirty="0" smtClean="0"/>
              <a:t>odels test at  CERN </a:t>
            </a:r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188" y="3806420"/>
            <a:ext cx="643740" cy="57731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7253" y="2415104"/>
            <a:ext cx="1314245" cy="196862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73"/>
          <a:stretch/>
        </p:blipFill>
        <p:spPr>
          <a:xfrm rot="16200000">
            <a:off x="4018968" y="1763373"/>
            <a:ext cx="1319900" cy="7910037"/>
          </a:xfrm>
          <a:prstGeom prst="rect">
            <a:avLst/>
          </a:prstGeom>
        </p:spPr>
      </p:pic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3496227" y="4946796"/>
            <a:ext cx="137520" cy="1433846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3743169" y="4946796"/>
            <a:ext cx="137520" cy="1433846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5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49"/>
          <a:stretch/>
        </p:blipFill>
        <p:spPr>
          <a:xfrm rot="16200000">
            <a:off x="3787058" y="1725877"/>
            <a:ext cx="1319900" cy="7928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13" y="133394"/>
            <a:ext cx="12108287" cy="912530"/>
          </a:xfrm>
        </p:spPr>
        <p:txBody>
          <a:bodyPr>
            <a:normAutofit/>
          </a:bodyPr>
          <a:lstStyle/>
          <a:p>
            <a:r>
              <a:rPr lang="en-GB" dirty="0" smtClean="0"/>
              <a:t>LQXFC/D (Q2a/b)			     test stand: CERN</a:t>
            </a:r>
            <a:endParaRPr lang="en-GB" sz="27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7797209" y="1126088"/>
            <a:ext cx="4256967" cy="3194726"/>
            <a:chOff x="6698891" y="3001021"/>
            <a:chExt cx="2553489" cy="20427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8891" y="3001021"/>
              <a:ext cx="2553489" cy="2042791"/>
            </a:xfrm>
            <a:prstGeom prst="rect">
              <a:avLst/>
            </a:prstGeom>
            <a:ln w="28575">
              <a:solidFill>
                <a:srgbClr val="FFFF00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2499" y="4359693"/>
              <a:ext cx="689634" cy="659290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129923" y="1072602"/>
            <a:ext cx="20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4B5CC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   MQXFB</a:t>
            </a:r>
            <a:endParaRPr lang="en-GB" dirty="0">
              <a:solidFill>
                <a:srgbClr val="94B5CC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3712" y="1402534"/>
            <a:ext cx="5275879" cy="1475383"/>
            <a:chOff x="83712" y="1402534"/>
            <a:chExt cx="5275879" cy="1475383"/>
          </a:xfrm>
        </p:grpSpPr>
        <p:pic>
          <p:nvPicPr>
            <p:cNvPr id="22" name="Picture 21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2" y="1402534"/>
              <a:ext cx="5275879" cy="1475383"/>
            </a:xfrm>
            <a:prstGeom prst="rect">
              <a:avLst/>
            </a:prstGeom>
          </p:spPr>
        </p:pic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724618" y="1402534"/>
              <a:ext cx="29400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043737" y="1402534"/>
              <a:ext cx="294005" cy="1367523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vert="horz" wrap="square" lIns="0" tIns="0" rIns="0" bIns="0" anchor="t" anchorCtr="0" upright="1">
              <a:noAutofit/>
            </a:bodyPr>
            <a:lstStyle/>
            <a:p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644911" y="6309525"/>
            <a:ext cx="2982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Responsible: Marta Bajko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5798393" y="4396456"/>
            <a:ext cx="179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Back up solution: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CERN Cluster F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97209" y="5727583"/>
            <a:ext cx="4194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cold masses + </a:t>
            </a:r>
            <a:r>
              <a:rPr lang="en-GB" smtClean="0"/>
              <a:t>2 prototypes to </a:t>
            </a:r>
            <a:r>
              <a:rPr lang="en-GB" dirty="0" smtClean="0"/>
              <a:t>be tested</a:t>
            </a:r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63767"/>
              </p:ext>
            </p:extLst>
          </p:nvPr>
        </p:nvGraphicFramePr>
        <p:xfrm>
          <a:off x="83712" y="2946832"/>
          <a:ext cx="5541963" cy="2064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Document" r:id="rId7" imgW="5827650" imgH="2311090" progId="Word.Document.12">
                  <p:embed/>
                </p:oleObj>
              </mc:Choice>
              <mc:Fallback>
                <p:oleObj name="Document" r:id="rId7" imgW="5827650" imgH="23110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712" y="2946832"/>
                        <a:ext cx="5541963" cy="206437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3844904" y="4974446"/>
            <a:ext cx="687339" cy="1386399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618110" y="4974446"/>
            <a:ext cx="2155422" cy="1386398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0" tIns="0" rIns="0" bIns="0" anchor="t" anchorCtr="0" upright="1">
            <a:noAutofit/>
          </a:bodyPr>
          <a:lstStyle/>
          <a:p>
            <a:endParaRPr lang="en-GB"/>
          </a:p>
        </p:txBody>
      </p:sp>
      <p:sp>
        <p:nvSpPr>
          <p:cNvPr id="11" name="Left Arrow 10"/>
          <p:cNvSpPr/>
          <p:nvPr/>
        </p:nvSpPr>
        <p:spPr>
          <a:xfrm>
            <a:off x="5325401" y="3011832"/>
            <a:ext cx="421467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Left Arrow 34"/>
          <p:cNvSpPr/>
          <p:nvPr/>
        </p:nvSpPr>
        <p:spPr>
          <a:xfrm>
            <a:off x="5325402" y="3793278"/>
            <a:ext cx="421467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Left Arrow 35"/>
          <p:cNvSpPr/>
          <p:nvPr/>
        </p:nvSpPr>
        <p:spPr>
          <a:xfrm>
            <a:off x="5325400" y="4064633"/>
            <a:ext cx="421467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Callout 12"/>
          <p:cNvSpPr/>
          <p:nvPr/>
        </p:nvSpPr>
        <p:spPr>
          <a:xfrm>
            <a:off x="5746866" y="3011831"/>
            <a:ext cx="582371" cy="1123243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365865" y="3163505"/>
            <a:ext cx="13101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Installations</a:t>
            </a:r>
          </a:p>
          <a:p>
            <a:pPr algn="ctr"/>
            <a:r>
              <a:rPr lang="en-GB" sz="1400" dirty="0"/>
              <a:t>o</a:t>
            </a:r>
            <a:r>
              <a:rPr lang="en-GB" sz="1400" dirty="0" smtClean="0"/>
              <a:t>n going</a:t>
            </a:r>
            <a:endParaRPr lang="en-GB" sz="1400" dirty="0"/>
          </a:p>
          <a:p>
            <a:pPr algn="ctr"/>
            <a:r>
              <a:rPr lang="en-GB" sz="1400" dirty="0" smtClean="0"/>
              <a:t>Complete by end 2019</a:t>
            </a:r>
          </a:p>
          <a:p>
            <a:pPr algn="ctr"/>
            <a:r>
              <a:rPr lang="en-GB" sz="1400" dirty="0" smtClean="0"/>
              <a:t>No EE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7th Collaboration Meeting for HL -LHC Nov. 2017 Madrid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0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12656</TotalTime>
  <Words>3633</Words>
  <Application>Microsoft Macintosh PowerPoint</Application>
  <PresentationFormat>Widescreen</PresentationFormat>
  <Paragraphs>491</Paragraphs>
  <Slides>39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Aharoni</vt:lpstr>
      <vt:lpstr>Calibri</vt:lpstr>
      <vt:lpstr>Calibri Light</vt:lpstr>
      <vt:lpstr>Century Gothic</vt:lpstr>
      <vt:lpstr>MS PGothic</vt:lpstr>
      <vt:lpstr>Symbol</vt:lpstr>
      <vt:lpstr>Times New Roman</vt:lpstr>
      <vt:lpstr>Wingdings</vt:lpstr>
      <vt:lpstr>游ゴシック</vt:lpstr>
      <vt:lpstr>Arial</vt:lpstr>
      <vt:lpstr>Office Theme</vt:lpstr>
      <vt:lpstr>Document</vt:lpstr>
      <vt:lpstr>MAGNET TEST PLAN INCLUDING COLLABORATIONS, STRING AND TEST STAND</vt:lpstr>
      <vt:lpstr>PowerPoint Presentation</vt:lpstr>
      <vt:lpstr>Testing for HL-LHC WPs</vt:lpstr>
      <vt:lpstr>Testing WP3</vt:lpstr>
      <vt:lpstr>MQXFA       test stand: BNL</vt:lpstr>
      <vt:lpstr>LQXFA/B (Q1/3)    test stand: FNAL</vt:lpstr>
      <vt:lpstr>MCBXFA/B        test stand: CERN / FREIA</vt:lpstr>
      <vt:lpstr>MQXFB                          test stand: -</vt:lpstr>
      <vt:lpstr>LQXFC/D (Q2a/b)        test stand: CERN</vt:lpstr>
      <vt:lpstr>HO Correctors     test stand: LASA</vt:lpstr>
      <vt:lpstr>LCXF (CP)      test stand: CERN</vt:lpstr>
      <vt:lpstr>MBXF            test stand: KEK</vt:lpstr>
      <vt:lpstr>LBXF (D1)      test stand: CERN</vt:lpstr>
      <vt:lpstr>MBRB        test stand:</vt:lpstr>
      <vt:lpstr>MCBRB        test stand: CERN/FREIA</vt:lpstr>
      <vt:lpstr>LBRD (D2)      test stand: CERN</vt:lpstr>
      <vt:lpstr>MQYY         test stand: CEA</vt:lpstr>
      <vt:lpstr>LQYY (Q4)      test stand: CERN</vt:lpstr>
      <vt:lpstr>MCBY/MQY      test stand: CERN</vt:lpstr>
      <vt:lpstr>LQ (Q10)      test stand: CERN</vt:lpstr>
      <vt:lpstr>Testing for HL-LHC WPs</vt:lpstr>
      <vt:lpstr>Testing WP11: magnets     test stand:-</vt:lpstr>
      <vt:lpstr>Testing WP11 cold mass     test stand: CERN</vt:lpstr>
      <vt:lpstr>Testing for HL-LHC WPs</vt:lpstr>
      <vt:lpstr>Testing WP6A        test stand: CERN</vt:lpstr>
      <vt:lpstr>Magnet test plan</vt:lpstr>
      <vt:lpstr>Planning of test</vt:lpstr>
      <vt:lpstr>Magnetic Measurements @CERN</vt:lpstr>
      <vt:lpstr>Testing for HL-LHC WPs</vt:lpstr>
      <vt:lpstr>WP16 STRING plans</vt:lpstr>
      <vt:lpstr>STATUS of FACILITIES</vt:lpstr>
      <vt:lpstr>BNL STATUS </vt:lpstr>
      <vt:lpstr>CERN STATUS </vt:lpstr>
      <vt:lpstr>CEA STATUS </vt:lpstr>
      <vt:lpstr>FNAL STATUS </vt:lpstr>
      <vt:lpstr>KEK STATUS </vt:lpstr>
      <vt:lpstr>FREIA STATUS </vt:lpstr>
      <vt:lpstr>INFN STATUS </vt:lpstr>
      <vt:lpstr>Testing for HL-LHC: Conclusions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Marta Bajko</dc:creator>
  <cp:lastModifiedBy>Marta Bajko</cp:lastModifiedBy>
  <cp:revision>138</cp:revision>
  <cp:lastPrinted>2017-11-06T07:55:45Z</cp:lastPrinted>
  <dcterms:created xsi:type="dcterms:W3CDTF">2017-10-31T15:22:10Z</dcterms:created>
  <dcterms:modified xsi:type="dcterms:W3CDTF">2017-11-14T13:24:39Z</dcterms:modified>
</cp:coreProperties>
</file>