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8"/>
  </p:notesMasterIdLst>
  <p:handoutMasterIdLst>
    <p:handoutMasterId r:id="rId39"/>
  </p:handoutMasterIdLst>
  <p:sldIdLst>
    <p:sldId id="263" r:id="rId5"/>
    <p:sldId id="347" r:id="rId6"/>
    <p:sldId id="351" r:id="rId7"/>
    <p:sldId id="325" r:id="rId8"/>
    <p:sldId id="324" r:id="rId9"/>
    <p:sldId id="352" r:id="rId10"/>
    <p:sldId id="322" r:id="rId11"/>
    <p:sldId id="321" r:id="rId12"/>
    <p:sldId id="348" r:id="rId13"/>
    <p:sldId id="332" r:id="rId14"/>
    <p:sldId id="310" r:id="rId15"/>
    <p:sldId id="331" r:id="rId16"/>
    <p:sldId id="344" r:id="rId17"/>
    <p:sldId id="345" r:id="rId18"/>
    <p:sldId id="339" r:id="rId19"/>
    <p:sldId id="337" r:id="rId20"/>
    <p:sldId id="341" r:id="rId21"/>
    <p:sldId id="346" r:id="rId22"/>
    <p:sldId id="338" r:id="rId23"/>
    <p:sldId id="302" r:id="rId24"/>
    <p:sldId id="306" r:id="rId25"/>
    <p:sldId id="340" r:id="rId26"/>
    <p:sldId id="343" r:id="rId27"/>
    <p:sldId id="342" r:id="rId28"/>
    <p:sldId id="313" r:id="rId29"/>
    <p:sldId id="266" r:id="rId30"/>
    <p:sldId id="326" r:id="rId31"/>
    <p:sldId id="349" r:id="rId32"/>
    <p:sldId id="327" r:id="rId33"/>
    <p:sldId id="328" r:id="rId34"/>
    <p:sldId id="353" r:id="rId35"/>
    <p:sldId id="292" r:id="rId36"/>
    <p:sldId id="282" r:id="rId37"/>
  </p:sldIdLst>
  <p:sldSz cx="6858000" cy="5143500"/>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A5A"/>
    <a:srgbClr val="5A5A5A"/>
    <a:srgbClr val="996600"/>
    <a:srgbClr val="5A0000"/>
    <a:srgbClr val="00005A"/>
    <a:srgbClr val="5A5A00"/>
    <a:srgbClr val="005A00"/>
    <a:srgbClr val="5A00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3979" autoAdjust="0"/>
  </p:normalViewPr>
  <p:slideViewPr>
    <p:cSldViewPr snapToObjects="1" showGuides="1">
      <p:cViewPr>
        <p:scale>
          <a:sx n="90" d="100"/>
          <a:sy n="90" d="100"/>
        </p:scale>
        <p:origin x="1244" y="76"/>
      </p:cViewPr>
      <p:guideLst>
        <p:guide orient="horz" pos="1620"/>
        <p:guide pos="216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10/11/2017</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14405382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10/11/2017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46059624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13</a:t>
            </a:fld>
            <a:endParaRPr lang="fr-FR"/>
          </a:p>
        </p:txBody>
      </p:sp>
    </p:spTree>
    <p:extLst>
      <p:ext uri="{BB962C8B-B14F-4D97-AF65-F5344CB8AC3E}">
        <p14:creationId xmlns:p14="http://schemas.microsoft.com/office/powerpoint/2010/main" val="24263592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27</a:t>
            </a:fld>
            <a:endParaRPr lang="fr-FR"/>
          </a:p>
        </p:txBody>
      </p:sp>
    </p:spTree>
    <p:extLst>
      <p:ext uri="{BB962C8B-B14F-4D97-AF65-F5344CB8AC3E}">
        <p14:creationId xmlns:p14="http://schemas.microsoft.com/office/powerpoint/2010/main" val="8632614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028700" y="1755150"/>
            <a:ext cx="5400000" cy="1350000"/>
          </a:xfrm>
        </p:spPr>
        <p:txBody>
          <a:bodyPr lIns="0" tIns="0" rIns="0" bIns="0" anchor="t" anchorCtr="0">
            <a:noAutofit/>
          </a:bodyPr>
          <a:lstStyle>
            <a:lvl1pPr algn="l">
              <a:defRPr sz="2100"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028700" y="3600450"/>
            <a:ext cx="4860000" cy="742950"/>
          </a:xfrm>
        </p:spPr>
        <p:txBody>
          <a:bodyPr lIns="0" tIns="0" rIns="0" bIns="0">
            <a:normAutofit/>
          </a:bodyPr>
          <a:lstStyle>
            <a:lvl1pPr marL="0" indent="0" algn="l">
              <a:buNone/>
              <a:defRPr sz="1500" b="0" baseline="0">
                <a:solidFill>
                  <a:schemeClr val="accent5"/>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742950" y="4767263"/>
            <a:ext cx="5017500" cy="270000"/>
          </a:xfrm>
        </p:spPr>
        <p:txBody>
          <a:bodyPr lIns="0" tIns="0" rIns="0" bIns="0" anchor="b" anchorCtr="0"/>
          <a:lstStyle>
            <a:lvl1pPr algn="r">
              <a:defRPr>
                <a:solidFill>
                  <a:schemeClr val="accent1"/>
                </a:solidFill>
              </a:defRPr>
            </a:lvl1pPr>
          </a:lstStyle>
          <a:p>
            <a:r>
              <a:rPr lang="fr-FR" noProof="0" smtClean="0"/>
              <a:t>G.Vandoni - Operational scenarios - IEFC</a:t>
            </a:r>
            <a:endParaRPr lang="en-GB" noProof="0" dirty="0"/>
          </a:p>
        </p:txBody>
      </p:sp>
      <p:sp>
        <p:nvSpPr>
          <p:cNvPr id="6" name="Espace réservé du numéro de diapositive 5"/>
          <p:cNvSpPr>
            <a:spLocks noGrp="1"/>
          </p:cNvSpPr>
          <p:nvPr>
            <p:ph type="sldNum" sz="quarter" idx="12"/>
          </p:nvPr>
        </p:nvSpPr>
        <p:spPr>
          <a:xfrm>
            <a:off x="6515100" y="4767263"/>
            <a:ext cx="27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028702" y="285751"/>
            <a:ext cx="2350994" cy="1270627"/>
          </a:xfrm>
          <a:prstGeom prst="rect">
            <a:avLst/>
          </a:prstGeom>
        </p:spPr>
      </p:pic>
      <p:sp>
        <p:nvSpPr>
          <p:cNvPr id="15" name="Espace réservé du texte 14"/>
          <p:cNvSpPr>
            <a:spLocks noGrp="1"/>
          </p:cNvSpPr>
          <p:nvPr>
            <p:ph type="body" sz="quarter" idx="14" hasCustomPrompt="1"/>
          </p:nvPr>
        </p:nvSpPr>
        <p:spPr>
          <a:xfrm>
            <a:off x="1028700" y="4424362"/>
            <a:ext cx="4860000" cy="261938"/>
          </a:xfrm>
        </p:spPr>
        <p:txBody>
          <a:bodyPr>
            <a:normAutofit/>
          </a:bodyPr>
          <a:lstStyle>
            <a:lvl1pPr marL="257175" marR="0" indent="-257175" algn="l" defTabSz="342900" rtl="0" eaLnBrk="1" fontAlgn="auto" latinLnBrk="0" hangingPunct="1">
              <a:lnSpc>
                <a:spcPct val="100000"/>
              </a:lnSpc>
              <a:spcBef>
                <a:spcPct val="20000"/>
              </a:spcBef>
              <a:spcAft>
                <a:spcPts val="0"/>
              </a:spcAft>
              <a:buClr>
                <a:schemeClr val="accent6"/>
              </a:buClr>
              <a:buSzTx/>
              <a:buFontTx/>
              <a:buNone/>
              <a:tabLst/>
              <a:defRPr sz="1050" b="1" i="1">
                <a:solidFill>
                  <a:srgbClr val="700A00"/>
                </a:solidFill>
              </a:defRPr>
            </a:lvl1pPr>
            <a:lvl2pPr>
              <a:buFontTx/>
              <a:buNone/>
              <a:defRPr/>
            </a:lvl2pPr>
            <a:lvl3pPr>
              <a:buFontTx/>
              <a:buNone/>
              <a:defRPr/>
            </a:lvl3pPr>
            <a:lvl4pPr>
              <a:buFontTx/>
              <a:buNone/>
              <a:defRPr/>
            </a:lvl4pPr>
            <a:lvl5pPr>
              <a:buFontTx/>
              <a:buNone/>
              <a:defRPr/>
            </a:lvl5pPr>
          </a:lstStyle>
          <a:p>
            <a:pPr marL="257175" marR="0" lvl="0" indent="-257175" algn="l" defTabSz="342900" rtl="0" eaLnBrk="1" fontAlgn="auto" latinLnBrk="0" hangingPunct="1">
              <a:lnSpc>
                <a:spcPct val="100000"/>
              </a:lnSpc>
              <a:spcBef>
                <a:spcPct val="20000"/>
              </a:spcBef>
              <a:spcAft>
                <a:spcPts val="0"/>
              </a:spcAft>
              <a:buClr>
                <a:schemeClr val="accent6"/>
              </a:buClr>
              <a:buSzTx/>
              <a:buFontTx/>
              <a:buNone/>
              <a:tabLst/>
              <a:defRPr/>
            </a:pPr>
            <a:r>
              <a:rPr kumimoji="0" lang="en-GB" sz="12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459000" y="914401"/>
            <a:ext cx="5940000" cy="3680222"/>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428750" y="4767263"/>
            <a:ext cx="4970250" cy="270000"/>
          </a:xfrm>
        </p:spPr>
        <p:txBody>
          <a:bodyPr/>
          <a:lstStyle/>
          <a:p>
            <a:r>
              <a:rPr lang="fr-FR" noProof="0" smtClean="0"/>
              <a:t>G.Vandoni - Operational scenarios - IEFC</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342900" y="911424"/>
            <a:ext cx="3030141" cy="479822"/>
          </a:xfrm>
        </p:spPr>
        <p:txBody>
          <a:bodyPr anchor="t">
            <a:normAutofit/>
          </a:bodyPr>
          <a:lstStyle>
            <a:lvl1pPr marL="0" indent="0">
              <a:buNone/>
              <a:defRPr sz="1500" b="1" baseline="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342900" y="1543050"/>
            <a:ext cx="3030141"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3483770" y="911424"/>
            <a:ext cx="3031331" cy="479822"/>
          </a:xfrm>
        </p:spPr>
        <p:txBody>
          <a:bodyPr anchor="t">
            <a:normAutofit/>
          </a:bodyPr>
          <a:lstStyle>
            <a:lvl1pPr marL="0" indent="0">
              <a:buNone/>
              <a:defRPr sz="1500" b="1" baseline="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3483770" y="1543050"/>
            <a:ext cx="3031331"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428750" y="4767263"/>
            <a:ext cx="4970250" cy="270000"/>
          </a:xfrm>
        </p:spPr>
        <p:txBody>
          <a:bodyPr/>
          <a:lstStyle/>
          <a:p>
            <a:r>
              <a:rPr lang="fr-FR" noProof="0" smtClean="0"/>
              <a:t>G.Vandoni - Operational scenarios - IEFC</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lang="en-GB" sz="2400" b="1" kern="1200" noProof="0" dirty="0">
                <a:solidFill>
                  <a:srgbClr val="1F4E79"/>
                </a:solidFill>
                <a:latin typeface="Calibri" panose="020F0502020204030204" pitchFamily="34" charset="0"/>
                <a:ea typeface="Calibri" panose="020F0502020204030204" pitchFamily="34" charset="0"/>
                <a:cs typeface="Times New Roman" panose="02020603050405020304" pitchFamily="18" charset="0"/>
              </a:defRPr>
            </a:lvl1pPr>
          </a:lstStyle>
          <a:p>
            <a:r>
              <a:rPr lang="en-GB" noProof="0" dirty="0" smtClean="0"/>
              <a:t>SLIDE TITLE – LINE 1 – ARIAL 30 PT – HILUMI BLUE</a:t>
            </a:r>
            <a:br>
              <a:rPr lang="en-GB" noProof="0" dirty="0" smtClean="0"/>
            </a:br>
            <a:r>
              <a:rPr lang="en-GB" noProof="0" dirty="0" smtClean="0"/>
              <a:t>SLIDE TITLE – LINE 2 – ARIAL 30 PT – HILUMI BLUE</a:t>
            </a:r>
            <a:endParaRPr lang="en-GB" noProof="0" dirty="0"/>
          </a:p>
        </p:txBody>
      </p:sp>
      <p:sp>
        <p:nvSpPr>
          <p:cNvPr id="4" name="Espace réservé du pied de page 3"/>
          <p:cNvSpPr>
            <a:spLocks noGrp="1"/>
          </p:cNvSpPr>
          <p:nvPr>
            <p:ph type="ftr" sz="quarter" idx="11"/>
          </p:nvPr>
        </p:nvSpPr>
        <p:spPr>
          <a:xfrm>
            <a:off x="1428750" y="4767263"/>
            <a:ext cx="4970250" cy="270000"/>
          </a:xfrm>
        </p:spPr>
        <p:txBody>
          <a:bodyPr/>
          <a:lstStyle/>
          <a:p>
            <a:r>
              <a:rPr lang="fr-FR" noProof="0" smtClean="0"/>
              <a:t>G.Vandoni - Operational scenarios - IEFC</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485900" y="4767263"/>
            <a:ext cx="4914900" cy="270000"/>
          </a:xfrm>
        </p:spPr>
        <p:txBody>
          <a:bodyPr/>
          <a:lstStyle/>
          <a:p>
            <a:r>
              <a:rPr lang="fr-FR" noProof="0" smtClean="0"/>
              <a:t>G.Vandoni - Operational scenarios - IEFC</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459000" y="342900"/>
            <a:ext cx="59400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noProof="0"/>
          </a:p>
        </p:txBody>
      </p:sp>
      <p:sp>
        <p:nvSpPr>
          <p:cNvPr id="4" name="Espace réservé du texte 3"/>
          <p:cNvSpPr>
            <a:spLocks noGrp="1"/>
          </p:cNvSpPr>
          <p:nvPr>
            <p:ph type="body" sz="half" idx="2" hasCustomPrompt="1"/>
          </p:nvPr>
        </p:nvSpPr>
        <p:spPr>
          <a:xfrm>
            <a:off x="459000" y="3829050"/>
            <a:ext cx="5940000" cy="742950"/>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485900" y="4767263"/>
            <a:ext cx="4913100" cy="270000"/>
          </a:xfrm>
        </p:spPr>
        <p:txBody>
          <a:bodyPr/>
          <a:lstStyle/>
          <a:p>
            <a:r>
              <a:rPr lang="fr-FR" noProof="0" smtClean="0"/>
              <a:t>G.Vandoni - Operational scenarios - IEFC</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460162" y="3486150"/>
            <a:ext cx="5938838" cy="285750"/>
          </a:xfrm>
        </p:spPr>
        <p:txBody>
          <a:bodyPr/>
          <a:lstStyle>
            <a:lvl1pPr>
              <a:buFontTx/>
              <a:buNone/>
              <a:defRPr sz="1350">
                <a:solidFill>
                  <a:schemeClr val="bg2"/>
                </a:solidFill>
              </a:defRPr>
            </a:lvl1pPr>
          </a:lstStyle>
          <a:p>
            <a:pPr lvl="0"/>
            <a:r>
              <a:rPr lang="en-GB" dirty="0" smtClean="0"/>
              <a:t>Image title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3850" y="2031750"/>
            <a:ext cx="4830300" cy="12258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914400" y="4767263"/>
            <a:ext cx="4929750" cy="270000"/>
          </a:xfrm>
        </p:spPr>
        <p:txBody>
          <a:bodyPr/>
          <a:lstStyle/>
          <a:p>
            <a:r>
              <a:rPr lang="fr-FR" noProof="0" smtClean="0"/>
              <a:t>G.Vandoni - Operational scenarios - IEFC</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013850" y="3714750"/>
            <a:ext cx="4830300" cy="914400"/>
          </a:xfrm>
        </p:spPr>
        <p:txBody>
          <a:bodyPr anchor="b">
            <a:noAutofit/>
          </a:bodyPr>
          <a:lstStyle>
            <a:lvl1pPr>
              <a:buFontTx/>
              <a:buNone/>
              <a:defRPr sz="900" baseline="0">
                <a:solidFill>
                  <a:schemeClr val="tx2"/>
                </a:solidFill>
              </a:defRPr>
            </a:lvl1pPr>
            <a:lvl2pPr>
              <a:buFontTx/>
              <a:buNone/>
              <a:defRPr sz="1050"/>
            </a:lvl2pPr>
            <a:lvl3pPr>
              <a:buFontTx/>
              <a:buNone/>
              <a:defRPr sz="1050"/>
            </a:lvl3pPr>
            <a:lvl4pPr>
              <a:buFontTx/>
              <a:buNone/>
              <a:defRPr sz="1050"/>
            </a:lvl4pPr>
            <a:lvl5pPr>
              <a:buFontTx/>
              <a:buNone/>
              <a:defRPr sz="1050"/>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a:stretch>
            <a:fillRect/>
          </a:stretch>
        </p:blipFill>
        <p:spPr>
          <a:xfrm>
            <a:off x="1028702" y="285751"/>
            <a:ext cx="2350994" cy="1270627"/>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9000" y="135000"/>
            <a:ext cx="5940000" cy="540000"/>
          </a:xfrm>
          <a:prstGeom prst="rect">
            <a:avLst/>
          </a:prstGeom>
        </p:spPr>
        <p:txBody>
          <a:bodyPr vert="horz" lIns="0" tIns="0" rIns="0" bIns="0" rtlCol="0" anchor="ctr" anchorCtr="1">
            <a:noAutofit/>
          </a:bodyPr>
          <a:lstStyle/>
          <a:p>
            <a:r>
              <a:rPr lang="en-GB" noProof="0" dirty="0" smtClean="0"/>
              <a:t>SLIDE TITLE – LINE 1 – ARIAL 30 PT – HILUMI BLUE</a:t>
            </a:r>
            <a:br>
              <a:rPr lang="en-GB" noProof="0" dirty="0" smtClean="0"/>
            </a:br>
            <a:r>
              <a:rPr lang="en-GB" noProof="0" dirty="0" smtClean="0"/>
              <a:t>SLIDE TITLE – LINE 2 – ARIAL 30 PT – HILUMI BLUE</a:t>
            </a:r>
            <a:endParaRPr lang="en-GB" noProof="0" dirty="0"/>
          </a:p>
        </p:txBody>
      </p:sp>
      <p:sp>
        <p:nvSpPr>
          <p:cNvPr id="3" name="Espace réservé du texte 2"/>
          <p:cNvSpPr>
            <a:spLocks noGrp="1"/>
          </p:cNvSpPr>
          <p:nvPr>
            <p:ph type="body" idx="1"/>
          </p:nvPr>
        </p:nvSpPr>
        <p:spPr>
          <a:xfrm>
            <a:off x="459000" y="1028701"/>
            <a:ext cx="5940000" cy="3565922"/>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485900" y="4767263"/>
            <a:ext cx="4913100" cy="270000"/>
          </a:xfrm>
          <a:prstGeom prst="rect">
            <a:avLst/>
          </a:prstGeom>
        </p:spPr>
        <p:txBody>
          <a:bodyPr vert="horz" lIns="0" tIns="0" rIns="0" bIns="0" rtlCol="0" anchor="b"/>
          <a:lstStyle>
            <a:lvl1pPr algn="r">
              <a:defRPr sz="825">
                <a:solidFill>
                  <a:schemeClr val="accent1"/>
                </a:solidFill>
              </a:defRPr>
            </a:lvl1pPr>
          </a:lstStyle>
          <a:p>
            <a:r>
              <a:rPr lang="fr-FR" dirty="0" err="1" smtClean="0"/>
              <a:t>G.Vandoni</a:t>
            </a:r>
            <a:r>
              <a:rPr lang="fr-FR" dirty="0" smtClean="0"/>
              <a:t> - </a:t>
            </a:r>
            <a:r>
              <a:rPr lang="fr-FR" dirty="0" err="1" smtClean="0"/>
              <a:t>Operational</a:t>
            </a:r>
            <a:r>
              <a:rPr lang="fr-FR" dirty="0" smtClean="0"/>
              <a:t> scenarios - IEFC</a:t>
            </a:r>
            <a:endParaRPr lang="en-GB" dirty="0"/>
          </a:p>
        </p:txBody>
      </p:sp>
      <p:sp>
        <p:nvSpPr>
          <p:cNvPr id="6" name="Espace réservé du numéro de diapositive 5"/>
          <p:cNvSpPr>
            <a:spLocks noGrp="1"/>
          </p:cNvSpPr>
          <p:nvPr>
            <p:ph type="sldNum" sz="quarter" idx="4"/>
          </p:nvPr>
        </p:nvSpPr>
        <p:spPr>
          <a:xfrm>
            <a:off x="6515100" y="4767263"/>
            <a:ext cx="270000" cy="270000"/>
          </a:xfrm>
          <a:prstGeom prst="rect">
            <a:avLst/>
          </a:prstGeom>
        </p:spPr>
        <p:txBody>
          <a:bodyPr vert="horz" lIns="0" tIns="0" rIns="0" bIns="0" rtlCol="0" anchor="b"/>
          <a:lstStyle>
            <a:lvl1pPr algn="r">
              <a:defRPr sz="9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ftr="0" dt="0"/>
  <p:txStyles>
    <p:titleStyle>
      <a:lvl1pPr algn="ctr" defTabSz="342900" rtl="0" eaLnBrk="1" latinLnBrk="0" hangingPunct="1">
        <a:spcBef>
          <a:spcPct val="0"/>
        </a:spcBef>
        <a:buNone/>
        <a:defRPr sz="2400" b="1" kern="1200">
          <a:solidFill>
            <a:schemeClr val="bg2"/>
          </a:solidFill>
          <a:latin typeface="Calibri Light" panose="020F0302020204030204" pitchFamily="34" charset="0"/>
          <a:ea typeface="+mj-ea"/>
          <a:cs typeface="+mj-cs"/>
        </a:defRPr>
      </a:lvl1pPr>
    </p:titleStyle>
    <p:bodyStyle>
      <a:lvl1pPr marL="257175" indent="-257175" algn="l" defTabSz="342900" rtl="0" eaLnBrk="1" latinLnBrk="0" hangingPunct="1">
        <a:spcBef>
          <a:spcPct val="20000"/>
        </a:spcBef>
        <a:buClr>
          <a:schemeClr val="accent6"/>
        </a:buClr>
        <a:buFont typeface="Wingdings" charset="2"/>
        <a:buChar char="§"/>
        <a:defRPr sz="2100" kern="1200">
          <a:solidFill>
            <a:schemeClr val="accent5"/>
          </a:solidFill>
          <a:latin typeface="+mn-lt"/>
          <a:ea typeface="+mn-ea"/>
          <a:cs typeface="+mn-cs"/>
        </a:defRPr>
      </a:lvl1pPr>
      <a:lvl2pPr marL="557213" indent="-214313" algn="l" defTabSz="3429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2pPr>
      <a:lvl3pPr marL="857250" indent="-171450" algn="l" defTabSz="342900" rtl="0" eaLnBrk="1" latinLnBrk="0" hangingPunct="1">
        <a:spcBef>
          <a:spcPct val="20000"/>
        </a:spcBef>
        <a:buClr>
          <a:schemeClr val="accent6"/>
        </a:buClr>
        <a:buFont typeface="Wingdings" charset="2"/>
        <a:buChar char="§"/>
        <a:defRPr sz="1500" kern="1200">
          <a:solidFill>
            <a:schemeClr val="accent5"/>
          </a:solidFill>
          <a:latin typeface="+mn-lt"/>
          <a:ea typeface="+mn-ea"/>
          <a:cs typeface="+mn-cs"/>
        </a:defRPr>
      </a:lvl3pPr>
      <a:lvl4pPr marL="1200150" indent="-171450" algn="l" defTabSz="342900" rtl="0" eaLnBrk="1" latinLnBrk="0" hangingPunct="1">
        <a:spcBef>
          <a:spcPct val="20000"/>
        </a:spcBef>
        <a:buClr>
          <a:schemeClr val="accent6"/>
        </a:buClr>
        <a:buFont typeface="Wingdings" charset="2"/>
        <a:buChar char="§"/>
        <a:defRPr sz="1350" kern="1200">
          <a:solidFill>
            <a:schemeClr val="accent5"/>
          </a:solidFill>
          <a:latin typeface="+mn-lt"/>
          <a:ea typeface="+mn-ea"/>
          <a:cs typeface="+mn-cs"/>
        </a:defRPr>
      </a:lvl4pPr>
      <a:lvl5pPr marL="1543050" indent="-171450" algn="l" defTabSz="342900" rtl="0" eaLnBrk="1" latinLnBrk="0" hangingPunct="1">
        <a:spcBef>
          <a:spcPct val="20000"/>
        </a:spcBef>
        <a:buClr>
          <a:schemeClr val="accent6"/>
        </a:buClr>
        <a:buFont typeface="Wingdings" charset="2"/>
        <a:buChar char="§"/>
        <a:defRPr sz="1200" kern="1200">
          <a:solidFill>
            <a:schemeClr val="accent5"/>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fr-FR"/>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6.gif"/><Relationship Id="rId5" Type="http://schemas.openxmlformats.org/officeDocument/2006/relationships/image" Target="../media/image7.jpeg"/><Relationship Id="rId4" Type="http://schemas.openxmlformats.org/officeDocument/2006/relationships/image" Target="../media/image4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0.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image" Target="../media/image230.png"/><Relationship Id="rId1" Type="http://schemas.openxmlformats.org/officeDocument/2006/relationships/slideLayout" Target="../slideLayouts/slideLayout2.xml"/><Relationship Id="rId4" Type="http://schemas.openxmlformats.org/officeDocument/2006/relationships/image" Target="../media/image49.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png"/><Relationship Id="rId1" Type="http://schemas.openxmlformats.org/officeDocument/2006/relationships/slideLayout" Target="../slideLayouts/slideLayout2.xml"/><Relationship Id="rId5" Type="http://schemas.openxmlformats.org/officeDocument/2006/relationships/image" Target="../media/image53.emf"/><Relationship Id="rId4" Type="http://schemas.openxmlformats.org/officeDocument/2006/relationships/image" Target="../media/image52.png"/></Relationships>
</file>

<file path=ppt/slides/_rels/slide33.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54.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3.png"/><Relationship Id="rId7" Type="http://schemas.microsoft.com/office/2007/relationships/hdphoto" Target="../media/hdphoto2.wdp"/><Relationship Id="rId2"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jpeg"/><Relationship Id="rId4" Type="http://schemas.microsoft.com/office/2007/relationships/hdphoto" Target="../media/hdphoto1.wdp"/><Relationship Id="rId9"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2.jpg"/><Relationship Id="rId2"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image" Target="../media/image21.png"/><Relationship Id="rId5" Type="http://schemas.openxmlformats.org/officeDocument/2006/relationships/image" Target="../media/image20.jpeg"/><Relationship Id="rId4" Type="http://schemas.microsoft.com/office/2007/relationships/hdphoto" Target="../media/hdphoto3.wdp"/></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a:xfrm>
            <a:off x="836712" y="1755150"/>
            <a:ext cx="5400000" cy="1032624"/>
          </a:xfrm>
        </p:spPr>
        <p:txBody>
          <a:bodyPr/>
          <a:lstStyle/>
          <a:p>
            <a:r>
              <a:rPr lang="en-GB" dirty="0" smtClean="0"/>
              <a:t>Crab Cavities: SPS test Scope</a:t>
            </a:r>
            <a:br>
              <a:rPr lang="en-GB" dirty="0" smtClean="0"/>
            </a:br>
            <a:r>
              <a:rPr lang="en-GB" sz="1400" dirty="0"/>
              <a:t>	</a:t>
            </a:r>
            <a:r>
              <a:rPr lang="en-GB" sz="1400" dirty="0" smtClean="0"/>
              <a:t>SPS-BA6 Status</a:t>
            </a:r>
            <a:br>
              <a:rPr lang="en-GB" sz="1400" dirty="0" smtClean="0"/>
            </a:br>
            <a:r>
              <a:rPr lang="en-GB" sz="1400" dirty="0"/>
              <a:t>	</a:t>
            </a:r>
            <a:r>
              <a:rPr lang="en-GB" sz="1400" dirty="0" smtClean="0"/>
              <a:t>Test Overview w.r.t performance</a:t>
            </a:r>
            <a:br>
              <a:rPr lang="en-GB" sz="1400" dirty="0" smtClean="0"/>
            </a:br>
            <a:r>
              <a:rPr lang="en-GB" sz="1400" dirty="0"/>
              <a:t>	</a:t>
            </a:r>
            <a:r>
              <a:rPr lang="en-GB" sz="1400" dirty="0" smtClean="0"/>
              <a:t>Foreseen machine development time </a:t>
            </a:r>
            <a:endParaRPr lang="en-GB" sz="1400" dirty="0"/>
          </a:p>
        </p:txBody>
      </p:sp>
      <p:sp>
        <p:nvSpPr>
          <p:cNvPr id="19" name="Sous-titre 18"/>
          <p:cNvSpPr>
            <a:spLocks noGrp="1"/>
          </p:cNvSpPr>
          <p:nvPr>
            <p:ph type="subTitle" idx="1"/>
          </p:nvPr>
        </p:nvSpPr>
        <p:spPr>
          <a:xfrm>
            <a:off x="846087" y="3642537"/>
            <a:ext cx="3131808" cy="823912"/>
          </a:xfrm>
        </p:spPr>
        <p:txBody>
          <a:bodyPr>
            <a:normAutofit/>
          </a:bodyPr>
          <a:lstStyle/>
          <a:p>
            <a:r>
              <a:rPr lang="en-GB" dirty="0" smtClean="0"/>
              <a:t>F. Antoniou, R</a:t>
            </a:r>
            <a:r>
              <a:rPr lang="en-GB" dirty="0" smtClean="0"/>
              <a:t>. Calaga, G. </a:t>
            </a:r>
            <a:r>
              <a:rPr lang="en-GB" dirty="0" err="1" smtClean="0"/>
              <a:t>Vandoni</a:t>
            </a:r>
            <a:r>
              <a:rPr lang="en-GB" dirty="0" smtClean="0"/>
              <a:t>  on behalf of </a:t>
            </a:r>
            <a:r>
              <a:rPr lang="en-GB" dirty="0" smtClean="0"/>
              <a:t>WPs 2/4/9/12/13</a:t>
            </a:r>
            <a:endParaRPr lang="en-GB" dirty="0" smtClean="0"/>
          </a:p>
          <a:p>
            <a:r>
              <a:rPr lang="en-GB" dirty="0" smtClean="0"/>
              <a:t>CERN</a:t>
            </a:r>
            <a:endParaRPr lang="en-GB" dirty="0"/>
          </a:p>
        </p:txBody>
      </p:sp>
      <p:sp>
        <p:nvSpPr>
          <p:cNvPr id="20" name="Espace réservé du texte 19"/>
          <p:cNvSpPr>
            <a:spLocks noGrp="1"/>
          </p:cNvSpPr>
          <p:nvPr>
            <p:ph type="body" sz="quarter" idx="14"/>
          </p:nvPr>
        </p:nvSpPr>
        <p:spPr>
          <a:xfrm>
            <a:off x="1628800" y="4659982"/>
            <a:ext cx="3552428" cy="261938"/>
          </a:xfrm>
        </p:spPr>
        <p:txBody>
          <a:bodyPr/>
          <a:lstStyle/>
          <a:p>
            <a:r>
              <a:rPr lang="en-GB" b="0" i="0" dirty="0" smtClean="0">
                <a:solidFill>
                  <a:schemeClr val="bg2"/>
                </a:solidFill>
              </a:rPr>
              <a:t>7</a:t>
            </a:r>
            <a:r>
              <a:rPr lang="en-GB" b="0" i="0" baseline="30000" dirty="0" smtClean="0">
                <a:solidFill>
                  <a:schemeClr val="bg2"/>
                </a:solidFill>
              </a:rPr>
              <a:t>th</a:t>
            </a:r>
            <a:r>
              <a:rPr lang="en-GB" b="0" i="0" dirty="0" smtClean="0">
                <a:solidFill>
                  <a:schemeClr val="bg2"/>
                </a:solidFill>
              </a:rPr>
              <a:t> HL-LHC Collaboration Meeting, Madrid – 15 Nov 2017</a:t>
            </a:r>
            <a:endParaRPr lang="en-GB" b="0" i="0" dirty="0">
              <a:solidFill>
                <a:schemeClr val="bg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10</a:t>
            </a:fld>
            <a:endParaRPr lang="en-US" dirty="0"/>
          </a:p>
        </p:txBody>
      </p:sp>
      <p:sp>
        <p:nvSpPr>
          <p:cNvPr id="3" name="Title 2"/>
          <p:cNvSpPr>
            <a:spLocks noGrp="1"/>
          </p:cNvSpPr>
          <p:nvPr>
            <p:ph type="title"/>
          </p:nvPr>
        </p:nvSpPr>
        <p:spPr/>
        <p:txBody>
          <a:bodyPr/>
          <a:lstStyle/>
          <a:p>
            <a:r>
              <a:rPr lang="en-US" noProof="0" dirty="0" smtClean="0"/>
              <a:t>What do we Validate ?</a:t>
            </a:r>
            <a:endParaRPr lang="en-US" noProof="0" dirty="0"/>
          </a:p>
        </p:txBody>
      </p:sp>
      <p:sp>
        <p:nvSpPr>
          <p:cNvPr id="7" name="Content Placeholder 6"/>
          <p:cNvSpPr>
            <a:spLocks noGrp="1"/>
          </p:cNvSpPr>
          <p:nvPr>
            <p:ph idx="1"/>
          </p:nvPr>
        </p:nvSpPr>
        <p:spPr>
          <a:xfrm>
            <a:off x="476774" y="771550"/>
            <a:ext cx="5940000" cy="3744416"/>
          </a:xfrm>
        </p:spPr>
        <p:txBody>
          <a:bodyPr>
            <a:normAutofit/>
          </a:bodyPr>
          <a:lstStyle/>
          <a:p>
            <a:r>
              <a:rPr lang="en-US" sz="2000" dirty="0"/>
              <a:t>Some critics ask, is it necessary ?</a:t>
            </a:r>
          </a:p>
          <a:p>
            <a:r>
              <a:rPr lang="en-US" sz="2000" dirty="0" smtClean="0"/>
              <a:t>Cavity validation with beam is vital, but it is only part of the story. </a:t>
            </a:r>
            <a:r>
              <a:rPr lang="en-US" sz="2000" dirty="0"/>
              <a:t>I</a:t>
            </a:r>
            <a:r>
              <a:rPr lang="en-US" sz="2000" dirty="0" smtClean="0"/>
              <a:t>t be the first time to circulate high energy/current protons, the RF gymnastics needed to operate in LHC was never done before!</a:t>
            </a:r>
            <a:endParaRPr lang="en-US" sz="2000" dirty="0" smtClean="0"/>
          </a:p>
          <a:p>
            <a:endParaRPr lang="en-US" sz="2000" dirty="0" smtClean="0"/>
          </a:p>
          <a:p>
            <a:r>
              <a:rPr lang="en-US" sz="2000" dirty="0" smtClean="0"/>
              <a:t>Three major systems (cost drivers)</a:t>
            </a:r>
          </a:p>
          <a:p>
            <a:pPr lvl="1"/>
            <a:r>
              <a:rPr lang="en-US" sz="1700" dirty="0" smtClean="0"/>
              <a:t>A complex RF system </a:t>
            </a:r>
            <a:r>
              <a:rPr lang="en-US" sz="1700" dirty="0" smtClean="0"/>
              <a:t>with 16 high power systems</a:t>
            </a:r>
          </a:p>
          <a:p>
            <a:pPr lvl="1"/>
            <a:r>
              <a:rPr lang="en-US" sz="1700" dirty="0" smtClean="0"/>
              <a:t>The 2K sub-atmospheric cryogenics in LHC &amp; its proper dimensioning for stable operation</a:t>
            </a:r>
            <a:endParaRPr lang="en-US" sz="1400" dirty="0" smtClean="0"/>
          </a:p>
          <a:p>
            <a:pPr lvl="1"/>
            <a:r>
              <a:rPr lang="en-US" sz="1700" dirty="0" smtClean="0"/>
              <a:t>The crab vacuum system including coatings </a:t>
            </a:r>
          </a:p>
          <a:p>
            <a:endParaRPr lang="en-US" sz="1900" dirty="0" smtClean="0"/>
          </a:p>
        </p:txBody>
      </p:sp>
    </p:spTree>
    <p:extLst>
      <p:ext uri="{BB962C8B-B14F-4D97-AF65-F5344CB8AC3E}">
        <p14:creationId xmlns:p14="http://schemas.microsoft.com/office/powerpoint/2010/main" val="12206927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SPS Beam </a:t>
            </a:r>
            <a:r>
              <a:rPr lang="en-US" noProof="0" dirty="0" smtClean="0"/>
              <a:t>Parameters for Crab Tests</a:t>
            </a:r>
            <a:endParaRPr lang="en-US" noProof="0" dirty="0"/>
          </a:p>
        </p:txBody>
      </p:sp>
      <p:sp>
        <p:nvSpPr>
          <p:cNvPr id="2" name="Slide Number Placeholder 1"/>
          <p:cNvSpPr>
            <a:spLocks noGrp="1"/>
          </p:cNvSpPr>
          <p:nvPr>
            <p:ph type="sldNum" sz="quarter" idx="12"/>
          </p:nvPr>
        </p:nvSpPr>
        <p:spPr/>
        <p:txBody>
          <a:bodyPr/>
          <a:lstStyle/>
          <a:p>
            <a:fld id="{0FA004B2-1541-5046-B6F2-22AF56585712}" type="slidenum">
              <a:rPr lang="en-US" smtClean="0">
                <a:solidFill>
                  <a:srgbClr val="64BCD9"/>
                </a:solidFill>
              </a:rPr>
              <a:pPr/>
              <a:t>11</a:t>
            </a:fld>
            <a:endParaRPr lang="en-US" dirty="0">
              <a:solidFill>
                <a:srgbClr val="64BCD9"/>
              </a:solidFill>
            </a:endParaRPr>
          </a:p>
        </p:txBody>
      </p:sp>
      <mc:AlternateContent xmlns:mc="http://schemas.openxmlformats.org/markup-compatibility/2006">
        <mc:Choice xmlns:a14="http://schemas.microsoft.com/office/drawing/2010/main" Requires="a14">
          <p:graphicFrame>
            <p:nvGraphicFramePr>
              <p:cNvPr id="9" name="Table 8"/>
              <p:cNvGraphicFramePr>
                <a:graphicFrameLocks noGrp="1"/>
              </p:cNvGraphicFramePr>
              <p:nvPr>
                <p:extLst>
                  <p:ext uri="{D42A27DB-BD31-4B8C-83A1-F6EECF244321}">
                    <p14:modId xmlns:p14="http://schemas.microsoft.com/office/powerpoint/2010/main" val="4265875419"/>
                  </p:ext>
                </p:extLst>
              </p:nvPr>
            </p:nvGraphicFramePr>
            <p:xfrm>
              <a:off x="1039489" y="987574"/>
              <a:ext cx="4779021" cy="3218371"/>
            </p:xfrm>
            <a:graphic>
              <a:graphicData uri="http://schemas.openxmlformats.org/drawingml/2006/table">
                <a:tbl>
                  <a:tblPr firstRow="1" bandRow="1">
                    <a:tableStyleId>{5940675A-B579-460E-94D1-54222C63F5DA}</a:tableStyleId>
                  </a:tblPr>
                  <a:tblGrid>
                    <a:gridCol w="1593007">
                      <a:extLst>
                        <a:ext uri="{9D8B030D-6E8A-4147-A177-3AD203B41FA5}">
                          <a16:colId xmlns:a16="http://schemas.microsoft.com/office/drawing/2014/main" val="20000"/>
                        </a:ext>
                      </a:extLst>
                    </a:gridCol>
                    <a:gridCol w="1593007">
                      <a:extLst>
                        <a:ext uri="{9D8B030D-6E8A-4147-A177-3AD203B41FA5}">
                          <a16:colId xmlns:a16="http://schemas.microsoft.com/office/drawing/2014/main" val="20001"/>
                        </a:ext>
                      </a:extLst>
                    </a:gridCol>
                    <a:gridCol w="1593007">
                      <a:extLst>
                        <a:ext uri="{9D8B030D-6E8A-4147-A177-3AD203B41FA5}">
                          <a16:colId xmlns:a16="http://schemas.microsoft.com/office/drawing/2014/main" val="20002"/>
                        </a:ext>
                      </a:extLst>
                    </a:gridCol>
                  </a:tblGrid>
                  <a:tr h="266959">
                    <a:tc>
                      <a:txBody>
                        <a:bodyPr/>
                        <a:lstStyle/>
                        <a:p>
                          <a:endParaRPr lang="en-GB" sz="1500" dirty="0"/>
                        </a:p>
                      </a:txBody>
                      <a:tcPr marL="68580" marR="68580" marT="34290" marB="34290" anchor="ctr"/>
                    </a:tc>
                    <a:tc>
                      <a:txBody>
                        <a:bodyPr/>
                        <a:lstStyle/>
                        <a:p>
                          <a:pPr algn="ctr"/>
                          <a:r>
                            <a:rPr lang="en-GB" sz="1500" b="1" dirty="0" smtClean="0"/>
                            <a:t>Units</a:t>
                          </a:r>
                          <a:endParaRPr lang="en-GB" sz="1500" b="1" dirty="0"/>
                        </a:p>
                      </a:txBody>
                      <a:tcPr marL="68580" marR="68580" marT="34290" marB="34290" anchor="ctr"/>
                    </a:tc>
                    <a:tc>
                      <a:txBody>
                        <a:bodyPr/>
                        <a:lstStyle/>
                        <a:p>
                          <a:pPr algn="ctr"/>
                          <a:r>
                            <a:rPr lang="en-GB" sz="1500" b="1" dirty="0" smtClean="0"/>
                            <a:t>Value</a:t>
                          </a:r>
                          <a:endParaRPr lang="en-GB" sz="1500" b="1" dirty="0"/>
                        </a:p>
                      </a:txBody>
                      <a:tcPr marL="68580" marR="68580" marT="34290" marB="34290" anchor="ctr"/>
                    </a:tc>
                    <a:extLst>
                      <a:ext uri="{0D108BD9-81ED-4DB2-BD59-A6C34878D82A}">
                        <a16:rowId xmlns:a16="http://schemas.microsoft.com/office/drawing/2014/main" val="10000"/>
                      </a:ext>
                    </a:extLst>
                  </a:tr>
                  <a:tr h="266959">
                    <a:tc>
                      <a:txBody>
                        <a:bodyPr/>
                        <a:lstStyle/>
                        <a:p>
                          <a:r>
                            <a:rPr lang="en-GB" sz="1500" dirty="0" smtClean="0"/>
                            <a:t>Energy </a:t>
                          </a:r>
                          <a:endParaRPr lang="en-GB" sz="1500" dirty="0"/>
                        </a:p>
                      </a:txBody>
                      <a:tcPr marL="68580" marR="68580" marT="34290" marB="34290" anchor="ctr"/>
                    </a:tc>
                    <a:tc>
                      <a:txBody>
                        <a:bodyPr/>
                        <a:lstStyle/>
                        <a:p>
                          <a:pPr algn="ctr"/>
                          <a:r>
                            <a:rPr lang="en-GB" sz="1500" dirty="0" smtClean="0"/>
                            <a:t>GeV</a:t>
                          </a:r>
                          <a:endParaRPr lang="en-GB" sz="1500" dirty="0"/>
                        </a:p>
                      </a:txBody>
                      <a:tcPr marL="68580" marR="68580" marT="34290" marB="34290" anchor="ctr"/>
                    </a:tc>
                    <a:tc>
                      <a:txBody>
                        <a:bodyPr/>
                        <a:lstStyle/>
                        <a:p>
                          <a:pPr algn="ctr"/>
                          <a14:m>
                            <m:oMathPara xmlns:m="http://schemas.openxmlformats.org/officeDocument/2006/math">
                              <m:oMathParaPr>
                                <m:jc m:val="centerGroup"/>
                              </m:oMathParaPr>
                              <m:oMath xmlns:m="http://schemas.openxmlformats.org/officeDocument/2006/math">
                                <m:r>
                                  <a:rPr lang="en-GB" sz="1500" b="1" i="1" dirty="0" smtClean="0">
                                    <a:latin typeface="Cambria Math" panose="02040503050406030204" pitchFamily="18" charset="0"/>
                                  </a:rPr>
                                  <m:t>𝟐𝟔</m:t>
                                </m:r>
                                <m:r>
                                  <a:rPr lang="en-GB" sz="1500" b="1" i="1" dirty="0" smtClean="0">
                                    <a:latin typeface="Cambria Math" panose="02040503050406030204" pitchFamily="18" charset="0"/>
                                  </a:rPr>
                                  <m:t>−</m:t>
                                </m:r>
                                <m:r>
                                  <a:rPr lang="en-GB" sz="1500" b="1" i="1" dirty="0" smtClean="0">
                                    <a:latin typeface="Cambria Math" panose="02040503050406030204" pitchFamily="18" charset="0"/>
                                  </a:rPr>
                                  <m:t>𝟒𝟓𝟎</m:t>
                                </m:r>
                              </m:oMath>
                            </m:oMathPara>
                          </a14:m>
                          <a:endParaRPr lang="en-GB" sz="1500" b="1" dirty="0"/>
                        </a:p>
                      </a:txBody>
                      <a:tcPr marL="68580" marR="68580" marT="34290" marB="34290" anchor="ctr"/>
                    </a:tc>
                    <a:extLst>
                      <a:ext uri="{0D108BD9-81ED-4DB2-BD59-A6C34878D82A}">
                        <a16:rowId xmlns:a16="http://schemas.microsoft.com/office/drawing/2014/main" val="10001"/>
                      </a:ext>
                    </a:extLst>
                  </a:tr>
                  <a:tr h="266959">
                    <a:tc>
                      <a:txBody>
                        <a:bodyPr/>
                        <a:lstStyle/>
                        <a:p>
                          <a:r>
                            <a:rPr lang="en-GB" sz="1500" dirty="0" smtClean="0"/>
                            <a:t>Coast Energy</a:t>
                          </a:r>
                          <a:endParaRPr lang="en-GB" sz="1500" dirty="0"/>
                        </a:p>
                      </a:txBody>
                      <a:tcPr marL="68580" marR="68580" marT="34290" marB="34290" anchor="ctr"/>
                    </a:tc>
                    <a:tc>
                      <a:txBody>
                        <a:bodyPr/>
                        <a:lstStyle/>
                        <a:p>
                          <a:pPr algn="ctr"/>
                          <a:r>
                            <a:rPr lang="en-GB" sz="1500" dirty="0" smtClean="0"/>
                            <a:t>GeV</a:t>
                          </a:r>
                          <a:endParaRPr lang="en-GB" sz="1500" dirty="0"/>
                        </a:p>
                      </a:txBody>
                      <a:tcPr marL="68580" marR="68580" marT="34290" marB="34290" anchor="ctr"/>
                    </a:tc>
                    <a:tc>
                      <a:txBody>
                        <a:bodyPr/>
                        <a:lstStyle/>
                        <a:p>
                          <a:pPr algn="ctr"/>
                          <a14:m>
                            <m:oMathPara xmlns:m="http://schemas.openxmlformats.org/officeDocument/2006/math">
                              <m:oMathParaPr>
                                <m:jc m:val="centerGroup"/>
                              </m:oMathParaPr>
                              <m:oMath xmlns:m="http://schemas.openxmlformats.org/officeDocument/2006/math">
                                <m:r>
                                  <a:rPr lang="en-GB" sz="1500" b="1" i="1" dirty="0" smtClean="0">
                                    <a:latin typeface="Cambria Math" panose="02040503050406030204" pitchFamily="18" charset="0"/>
                                  </a:rPr>
                                  <m:t>𝟓𝟓</m:t>
                                </m:r>
                                <m:r>
                                  <a:rPr lang="en-GB" sz="1500" b="1" i="1" dirty="0" smtClean="0">
                                    <a:latin typeface="Cambria Math" panose="02040503050406030204" pitchFamily="18" charset="0"/>
                                  </a:rPr>
                                  <m:t>, </m:t>
                                </m:r>
                                <m:r>
                                  <a:rPr lang="en-GB" sz="1500" b="1" i="1" dirty="0" smtClean="0">
                                    <a:latin typeface="Cambria Math" panose="02040503050406030204" pitchFamily="18" charset="0"/>
                                  </a:rPr>
                                  <m:t>𝟏𝟐𝟎</m:t>
                                </m:r>
                                <m:r>
                                  <a:rPr lang="en-GB" sz="1500" b="1" i="1" dirty="0" smtClean="0">
                                    <a:latin typeface="Cambria Math" panose="02040503050406030204" pitchFamily="18" charset="0"/>
                                  </a:rPr>
                                  <m:t>, </m:t>
                                </m:r>
                                <m:r>
                                  <a:rPr lang="en-GB" sz="1500" b="1" i="1" dirty="0" smtClean="0">
                                    <a:latin typeface="Cambria Math" panose="02040503050406030204" pitchFamily="18" charset="0"/>
                                  </a:rPr>
                                  <m:t>𝟐𝟕𝟎</m:t>
                                </m:r>
                              </m:oMath>
                            </m:oMathPara>
                          </a14:m>
                          <a:endParaRPr lang="en-GB" sz="1500" b="1" dirty="0"/>
                        </a:p>
                      </a:txBody>
                      <a:tcPr marL="68580" marR="68580" marT="34290" marB="34290" anchor="ctr"/>
                    </a:tc>
                    <a:extLst>
                      <a:ext uri="{0D108BD9-81ED-4DB2-BD59-A6C34878D82A}">
                        <a16:rowId xmlns:a16="http://schemas.microsoft.com/office/drawing/2014/main" val="10002"/>
                      </a:ext>
                    </a:extLst>
                  </a:tr>
                  <a:tr h="266959">
                    <a:tc>
                      <a:txBody>
                        <a:bodyPr/>
                        <a:lstStyle/>
                        <a:p>
                          <a:r>
                            <a:rPr lang="en-GB" sz="1500" dirty="0" smtClean="0"/>
                            <a:t>Intensity</a:t>
                          </a:r>
                          <a:endParaRPr lang="en-GB" sz="1500" dirty="0"/>
                        </a:p>
                      </a:txBody>
                      <a:tcPr marL="68580" marR="68580" marT="34290" marB="34290" anchor="ctr"/>
                    </a:tc>
                    <a:tc>
                      <a:txBody>
                        <a:bodyPr/>
                        <a:lstStyle/>
                        <a:p>
                          <a:pPr algn="ctr"/>
                          <a:r>
                            <a:rPr lang="en-GB" sz="1500" dirty="0" smtClean="0"/>
                            <a:t>p/bunch</a:t>
                          </a:r>
                          <a:endParaRPr lang="en-GB" sz="1500" dirty="0"/>
                        </a:p>
                      </a:txBody>
                      <a:tcPr marL="68580" marR="68580" marT="34290" marB="34290" anchor="ctr"/>
                    </a:tc>
                    <a:tc>
                      <a:txBody>
                        <a:bodyPr/>
                        <a:lstStyle/>
                        <a:p>
                          <a:pPr algn="ctr"/>
                          <a14:m>
                            <m:oMathPara xmlns:m="http://schemas.openxmlformats.org/officeDocument/2006/math">
                              <m:oMathParaPr>
                                <m:jc m:val="centerGroup"/>
                              </m:oMathParaPr>
                              <m:oMath xmlns:m="http://schemas.openxmlformats.org/officeDocument/2006/math">
                                <m:r>
                                  <a:rPr lang="en-GB" sz="1500" b="0" i="0" smtClean="0">
                                    <a:latin typeface="Cambria Math" panose="02040503050406030204" pitchFamily="18" charset="0"/>
                                  </a:rPr>
                                  <m:t>0.0</m:t>
                                </m:r>
                                <m:r>
                                  <a:rPr lang="en-GB" sz="1500" b="0" i="1" smtClean="0">
                                    <a:latin typeface="Cambria Math" panose="02040503050406030204" pitchFamily="18" charset="0"/>
                                  </a:rPr>
                                  <m:t>5−1.3×</m:t>
                                </m:r>
                                <m:sSup>
                                  <m:sSupPr>
                                    <m:ctrlPr>
                                      <a:rPr lang="en-GB" sz="1500" b="0" i="1" smtClean="0">
                                        <a:latin typeface="Cambria Math" panose="02040503050406030204" pitchFamily="18" charset="0"/>
                                      </a:rPr>
                                    </m:ctrlPr>
                                  </m:sSupPr>
                                  <m:e>
                                    <m:r>
                                      <a:rPr lang="en-GB" sz="1500" b="0" i="1" smtClean="0">
                                        <a:latin typeface="Cambria Math" panose="02040503050406030204" pitchFamily="18" charset="0"/>
                                      </a:rPr>
                                      <m:t>10</m:t>
                                    </m:r>
                                  </m:e>
                                  <m:sup>
                                    <m:r>
                                      <a:rPr lang="en-GB" sz="1500" b="0" i="1" smtClean="0">
                                        <a:latin typeface="Cambria Math" panose="02040503050406030204" pitchFamily="18" charset="0"/>
                                      </a:rPr>
                                      <m:t>11</m:t>
                                    </m:r>
                                  </m:sup>
                                </m:sSup>
                              </m:oMath>
                            </m:oMathPara>
                          </a14:m>
                          <a:endParaRPr lang="en-GB" sz="1500" dirty="0"/>
                        </a:p>
                      </a:txBody>
                      <a:tcPr marL="68580" marR="68580" marT="34290" marB="34290" anchor="ctr"/>
                    </a:tc>
                    <a:extLst>
                      <a:ext uri="{0D108BD9-81ED-4DB2-BD59-A6C34878D82A}">
                        <a16:rowId xmlns:a16="http://schemas.microsoft.com/office/drawing/2014/main" val="10003"/>
                      </a:ext>
                    </a:extLst>
                  </a:tr>
                  <a:tr h="266959">
                    <a:tc>
                      <a:txBody>
                        <a:bodyPr/>
                        <a:lstStyle/>
                        <a:p>
                          <a:r>
                            <a:rPr lang="en-GB" sz="1500" dirty="0" smtClean="0"/>
                            <a:t>RF Voltage</a:t>
                          </a:r>
                          <a:endParaRPr lang="en-GB" sz="1500" dirty="0"/>
                        </a:p>
                      </a:txBody>
                      <a:tcPr marL="68580" marR="68580" marT="34290" marB="34290" anchor="ctr"/>
                    </a:tc>
                    <a:tc>
                      <a:txBody>
                        <a:bodyPr/>
                        <a:lstStyle/>
                        <a:p>
                          <a:pPr algn="ctr"/>
                          <a:r>
                            <a:rPr lang="en-GB" sz="1500" dirty="0" smtClean="0"/>
                            <a:t>MV</a:t>
                          </a:r>
                          <a:endParaRPr lang="en-GB" sz="1500" dirty="0"/>
                        </a:p>
                      </a:txBody>
                      <a:tcPr marL="68580" marR="68580" marT="34290" marB="34290" anchor="ctr"/>
                    </a:tc>
                    <a:tc>
                      <a:txBody>
                        <a:bodyPr/>
                        <a:lstStyle/>
                        <a:p>
                          <a:pPr algn="ctr"/>
                          <a14:m>
                            <m:oMathPara xmlns:m="http://schemas.openxmlformats.org/officeDocument/2006/math">
                              <m:oMathParaPr>
                                <m:jc m:val="centerGroup"/>
                              </m:oMathParaPr>
                              <m:oMath xmlns:m="http://schemas.openxmlformats.org/officeDocument/2006/math">
                                <m:r>
                                  <a:rPr lang="en-GB" sz="1500" b="0" i="1" dirty="0" smtClean="0">
                                    <a:latin typeface="Cambria Math" panose="02040503050406030204" pitchFamily="18" charset="0"/>
                                  </a:rPr>
                                  <m:t>3.0−7.0</m:t>
                                </m:r>
                                <m:r>
                                  <a:rPr lang="en-GB" sz="1500" i="1" baseline="0" dirty="0" smtClean="0">
                                    <a:latin typeface="Cambria Math" panose="02040503050406030204" pitchFamily="18" charset="0"/>
                                  </a:rPr>
                                  <m:t> </m:t>
                                </m:r>
                              </m:oMath>
                            </m:oMathPara>
                          </a14:m>
                          <a:endParaRPr lang="en-GB" sz="1500" dirty="0"/>
                        </a:p>
                      </a:txBody>
                      <a:tcPr marL="68580" marR="68580" marT="34290" marB="34290" anchor="ctr"/>
                    </a:tc>
                    <a:extLst>
                      <a:ext uri="{0D108BD9-81ED-4DB2-BD59-A6C34878D82A}">
                        <a16:rowId xmlns:a16="http://schemas.microsoft.com/office/drawing/2014/main" val="10004"/>
                      </a:ext>
                    </a:extLst>
                  </a:tr>
                  <a:tr h="266959">
                    <a:tc>
                      <a:txBody>
                        <a:bodyPr/>
                        <a:lstStyle/>
                        <a:p>
                          <a:r>
                            <a:rPr lang="en-GB" sz="1500" dirty="0" smtClean="0"/>
                            <a:t>Bunch Length</a:t>
                          </a:r>
                          <a:endParaRPr lang="en-GB" sz="1500" dirty="0"/>
                        </a:p>
                      </a:txBody>
                      <a:tcPr marL="68580" marR="68580" marT="34290" marB="34290" anchor="ctr"/>
                    </a:tc>
                    <a:tc>
                      <a:txBody>
                        <a:bodyPr/>
                        <a:lstStyle/>
                        <a:p>
                          <a:pPr algn="ctr"/>
                          <a:r>
                            <a:rPr lang="en-GB" sz="1500" dirty="0" smtClean="0"/>
                            <a:t>ns</a:t>
                          </a:r>
                          <a:endParaRPr lang="en-GB" sz="1500" dirty="0"/>
                        </a:p>
                      </a:txBody>
                      <a:tcPr marL="68580" marR="68580" marT="34290" marB="34290" anchor="ctr"/>
                    </a:tc>
                    <a:tc>
                      <a:txBody>
                        <a:bodyPr/>
                        <a:lstStyle/>
                        <a:p>
                          <a:pPr algn="ctr"/>
                          <a14:m>
                            <m:oMathPara xmlns:m="http://schemas.openxmlformats.org/officeDocument/2006/math">
                              <m:oMathParaPr>
                                <m:jc m:val="centerGroup"/>
                              </m:oMathParaPr>
                              <m:oMath xmlns:m="http://schemas.openxmlformats.org/officeDocument/2006/math">
                                <m:r>
                                  <a:rPr lang="en-GB" sz="1500" b="0" i="1" dirty="0" smtClean="0">
                                    <a:latin typeface="Cambria Math" panose="02040503050406030204" pitchFamily="18" charset="0"/>
                                  </a:rPr>
                                  <m:t>&lt;2.0</m:t>
                                </m:r>
                              </m:oMath>
                            </m:oMathPara>
                          </a14:m>
                          <a:endParaRPr lang="en-GB" sz="1500" dirty="0"/>
                        </a:p>
                      </a:txBody>
                      <a:tcPr marL="68580" marR="68580" marT="34290" marB="34290" anchor="ctr"/>
                    </a:tc>
                    <a:extLst>
                      <a:ext uri="{0D108BD9-81ED-4DB2-BD59-A6C34878D82A}">
                        <a16:rowId xmlns:a16="http://schemas.microsoft.com/office/drawing/2014/main" val="10006"/>
                      </a:ext>
                    </a:extLst>
                  </a:tr>
                  <a:tr h="472312">
                    <a:tc>
                      <a:txBody>
                        <a:bodyPr/>
                        <a:lstStyle/>
                        <a:p>
                          <a:r>
                            <a:rPr lang="en-GB" sz="1500" dirty="0" smtClean="0"/>
                            <a:t>Longitudinal Emittance</a:t>
                          </a:r>
                          <a:endParaRPr lang="en-GB" sz="1500" dirty="0"/>
                        </a:p>
                      </a:txBody>
                      <a:tcPr marL="68580" marR="68580" marT="34290" marB="34290" anchor="ctr"/>
                    </a:tc>
                    <a:tc>
                      <a:txBody>
                        <a:bodyPr/>
                        <a:lstStyle/>
                        <a:p>
                          <a:pPr algn="ctr"/>
                          <a:r>
                            <a:rPr lang="en-GB" sz="1500" dirty="0" smtClean="0"/>
                            <a:t>eVs</a:t>
                          </a:r>
                          <a:endParaRPr lang="en-GB" sz="1500" dirty="0"/>
                        </a:p>
                      </a:txBody>
                      <a:tcPr marL="68580" marR="68580" marT="34290" marB="34290" anchor="ctr"/>
                    </a:tc>
                    <a:tc>
                      <a:txBody>
                        <a:bodyPr/>
                        <a:lstStyle/>
                        <a:p>
                          <a:pPr algn="ctr"/>
                          <a14:m>
                            <m:oMathPara xmlns:m="http://schemas.openxmlformats.org/officeDocument/2006/math">
                              <m:oMathParaPr>
                                <m:jc m:val="centerGroup"/>
                              </m:oMathParaPr>
                              <m:oMath xmlns:m="http://schemas.openxmlformats.org/officeDocument/2006/math">
                                <m:r>
                                  <a:rPr lang="en-GB" sz="1500" b="0" i="1" dirty="0" smtClean="0">
                                    <a:latin typeface="Cambria Math" panose="02040503050406030204" pitchFamily="18" charset="0"/>
                                  </a:rPr>
                                  <m:t>0.35−0.5</m:t>
                                </m:r>
                              </m:oMath>
                            </m:oMathPara>
                          </a14:m>
                          <a:endParaRPr lang="en-GB" sz="1500" dirty="0"/>
                        </a:p>
                      </a:txBody>
                      <a:tcPr marL="68580" marR="68580" marT="34290" marB="34290" anchor="ctr"/>
                    </a:tc>
                    <a:extLst>
                      <a:ext uri="{0D108BD9-81ED-4DB2-BD59-A6C34878D82A}">
                        <a16:rowId xmlns:a16="http://schemas.microsoft.com/office/drawing/2014/main" val="10007"/>
                      </a:ext>
                    </a:extLst>
                  </a:tr>
                  <a:tr h="266959">
                    <a:tc>
                      <a:txBody>
                        <a:bodyPr/>
                        <a:lstStyle/>
                        <a:p>
                          <a:r>
                            <a:rPr lang="en-GB" sz="1500" smtClean="0"/>
                            <a:t>Betatron</a:t>
                          </a:r>
                          <a:r>
                            <a:rPr lang="en-GB" sz="1500" baseline="0" smtClean="0"/>
                            <a:t> Tunes</a:t>
                          </a:r>
                          <a:endParaRPr lang="en-GB" sz="1500" dirty="0"/>
                        </a:p>
                      </a:txBody>
                      <a:tcPr marL="68580" marR="68580" marT="34290" marB="34290" anchor="ctr"/>
                    </a:tc>
                    <a:tc>
                      <a:txBody>
                        <a:bodyPr/>
                        <a:lstStyle/>
                        <a:p>
                          <a:pPr algn="ctr"/>
                          <a:endParaRPr lang="en-GB" sz="1500" dirty="0"/>
                        </a:p>
                      </a:txBody>
                      <a:tcPr marL="68580" marR="68580" marT="34290" marB="34290" anchor="ctr"/>
                    </a:tc>
                    <a:tc>
                      <a:txBody>
                        <a:bodyPr/>
                        <a:lstStyle/>
                        <a:p>
                          <a:pPr algn="ctr"/>
                          <a14:m>
                            <m:oMathPara xmlns:m="http://schemas.openxmlformats.org/officeDocument/2006/math">
                              <m:oMathParaPr>
                                <m:jc m:val="centerGroup"/>
                              </m:oMathParaPr>
                              <m:oMath xmlns:m="http://schemas.openxmlformats.org/officeDocument/2006/math">
                                <m:r>
                                  <a:rPr lang="en-GB" sz="1500" b="0" i="1" smtClean="0">
                                    <a:latin typeface="Cambria Math" panose="02040503050406030204" pitchFamily="18" charset="0"/>
                                  </a:rPr>
                                  <m:t>26.12, 26.18</m:t>
                                </m:r>
                              </m:oMath>
                            </m:oMathPara>
                          </a14:m>
                          <a:endParaRPr lang="en-GB" sz="1500" dirty="0"/>
                        </a:p>
                      </a:txBody>
                      <a:tcPr marL="68580" marR="68580" marT="34290" marB="34290" anchor="ctr"/>
                    </a:tc>
                    <a:extLst>
                      <a:ext uri="{0D108BD9-81ED-4DB2-BD59-A6C34878D82A}">
                        <a16:rowId xmlns:a16="http://schemas.microsoft.com/office/drawing/2014/main" val="10008"/>
                      </a:ext>
                    </a:extLst>
                  </a:tr>
                  <a:tr h="283103">
                    <a:tc>
                      <a:txBody>
                        <a:bodyPr/>
                        <a:lstStyle/>
                        <a:p>
                          <a:pPr/>
                          <a14:m>
                            <m:oMathPara xmlns:m="http://schemas.openxmlformats.org/officeDocument/2006/math">
                              <m:oMathParaPr>
                                <m:jc m:val="left"/>
                              </m:oMathParaPr>
                              <m:oMath xmlns:m="http://schemas.openxmlformats.org/officeDocument/2006/math">
                                <m:sSub>
                                  <m:sSubPr>
                                    <m:ctrlPr>
                                      <a:rPr lang="en-GB" sz="1500" b="0" i="1" smtClean="0">
                                        <a:latin typeface="Cambria Math" panose="02040503050406030204" pitchFamily="18" charset="0"/>
                                      </a:rPr>
                                    </m:ctrlPr>
                                  </m:sSubPr>
                                  <m:e>
                                    <m:r>
                                      <a:rPr lang="en-GB" sz="1500" b="0" i="1" smtClean="0">
                                        <a:latin typeface="Cambria Math" panose="02040503050406030204" pitchFamily="18" charset="0"/>
                                      </a:rPr>
                                      <m:t>𝛽</m:t>
                                    </m:r>
                                  </m:e>
                                  <m:sub>
                                    <m:r>
                                      <a:rPr lang="en-GB" sz="1500" b="0" i="1" smtClean="0">
                                        <a:latin typeface="Cambria Math" panose="02040503050406030204" pitchFamily="18" charset="0"/>
                                      </a:rPr>
                                      <m:t>𝑥</m:t>
                                    </m:r>
                                    <m:r>
                                      <a:rPr lang="en-GB" sz="1500" b="0" i="1" smtClean="0">
                                        <a:latin typeface="Cambria Math" panose="02040503050406030204" pitchFamily="18" charset="0"/>
                                      </a:rPr>
                                      <m:t>,</m:t>
                                    </m:r>
                                    <m:r>
                                      <a:rPr lang="en-GB" sz="1500" b="0" i="1" smtClean="0">
                                        <a:latin typeface="Cambria Math" panose="02040503050406030204" pitchFamily="18" charset="0"/>
                                      </a:rPr>
                                      <m:t>𝑦</m:t>
                                    </m:r>
                                  </m:sub>
                                </m:sSub>
                              </m:oMath>
                            </m:oMathPara>
                          </a14:m>
                          <a:endParaRPr lang="en-GB" sz="1500" dirty="0"/>
                        </a:p>
                      </a:txBody>
                      <a:tcPr marL="68580" marR="68580" marT="34290" marB="34290" anchor="ctr"/>
                    </a:tc>
                    <a:tc>
                      <a:txBody>
                        <a:bodyPr/>
                        <a:lstStyle/>
                        <a:p>
                          <a:pPr algn="ctr"/>
                          <a:r>
                            <a:rPr lang="en-GB" sz="1500" dirty="0" smtClean="0"/>
                            <a:t>m</a:t>
                          </a:r>
                          <a:endParaRPr lang="en-GB" sz="1500" dirty="0"/>
                        </a:p>
                      </a:txBody>
                      <a:tcPr marL="68580" marR="68580" marT="34290" marB="34290" anchor="ctr"/>
                    </a:tc>
                    <a:tc>
                      <a:txBody>
                        <a:bodyPr/>
                        <a:lstStyle/>
                        <a:p>
                          <a:pPr algn="ctr"/>
                          <a14:m>
                            <m:oMathPara xmlns:m="http://schemas.openxmlformats.org/officeDocument/2006/math">
                              <m:oMathParaPr>
                                <m:jc m:val="centerGroup"/>
                              </m:oMathParaPr>
                              <m:oMath xmlns:m="http://schemas.openxmlformats.org/officeDocument/2006/math">
                                <m:r>
                                  <a:rPr lang="en-GB" sz="1500" b="0" i="1" dirty="0" smtClean="0">
                                    <a:latin typeface="Cambria Math" panose="02040503050406030204" pitchFamily="18" charset="0"/>
                                  </a:rPr>
                                  <m:t>40, 80</m:t>
                                </m:r>
                              </m:oMath>
                            </m:oMathPara>
                          </a14:m>
                          <a:endParaRPr lang="en-GB" sz="1500" dirty="0"/>
                        </a:p>
                      </a:txBody>
                      <a:tcPr marL="68580" marR="68580" marT="34290" marB="34290" anchor="ctr"/>
                    </a:tc>
                    <a:extLst>
                      <a:ext uri="{0D108BD9-81ED-4DB2-BD59-A6C34878D82A}">
                        <a16:rowId xmlns:a16="http://schemas.microsoft.com/office/drawing/2014/main" val="10009"/>
                      </a:ext>
                    </a:extLst>
                  </a:tr>
                  <a:tr h="266959">
                    <a:tc>
                      <a:txBody>
                        <a:bodyPr/>
                        <a:lstStyle/>
                        <a:p>
                          <a:r>
                            <a:rPr lang="en-GB" sz="1500" dirty="0" smtClean="0"/>
                            <a:t>Dispersion</a:t>
                          </a:r>
                          <a:endParaRPr lang="en-GB" sz="1500" dirty="0"/>
                        </a:p>
                      </a:txBody>
                      <a:tcPr marL="68580" marR="68580" marT="34290" marB="34290" anchor="ctr"/>
                    </a:tc>
                    <a:tc>
                      <a:txBody>
                        <a:bodyPr/>
                        <a:lstStyle/>
                        <a:p>
                          <a:pPr algn="ctr"/>
                          <a:r>
                            <a:rPr lang="en-GB" sz="1500" dirty="0" smtClean="0"/>
                            <a:t>m</a:t>
                          </a:r>
                          <a:endParaRPr lang="en-GB" sz="1500" dirty="0"/>
                        </a:p>
                      </a:txBody>
                      <a:tcPr marL="68580" marR="68580" marT="34290" marB="34290" anchor="ctr"/>
                    </a:tc>
                    <a:tc>
                      <a:txBody>
                        <a:bodyPr/>
                        <a:lstStyle/>
                        <a:p>
                          <a:pPr algn="ctr"/>
                          <a14:m>
                            <m:oMathPara xmlns:m="http://schemas.openxmlformats.org/officeDocument/2006/math">
                              <m:oMathParaPr>
                                <m:jc m:val="centerGroup"/>
                              </m:oMathParaPr>
                              <m:oMath xmlns:m="http://schemas.openxmlformats.org/officeDocument/2006/math">
                                <m:r>
                                  <a:rPr lang="en-GB" sz="1500" b="0" i="1" smtClean="0">
                                    <a:latin typeface="Cambria Math" panose="02040503050406030204" pitchFamily="18" charset="0"/>
                                  </a:rPr>
                                  <m:t>−0.5</m:t>
                                </m:r>
                              </m:oMath>
                            </m:oMathPara>
                          </a14:m>
                          <a:endParaRPr lang="en-GB" sz="1500" dirty="0"/>
                        </a:p>
                      </a:txBody>
                      <a:tcPr marL="68580" marR="68580" marT="34290" marB="34290" anchor="ctr"/>
                    </a:tc>
                    <a:extLst>
                      <a:ext uri="{0D108BD9-81ED-4DB2-BD59-A6C34878D82A}">
                        <a16:rowId xmlns:a16="http://schemas.microsoft.com/office/drawing/2014/main" val="10010"/>
                      </a:ext>
                    </a:extLst>
                  </a:tr>
                </a:tbl>
              </a:graphicData>
            </a:graphic>
          </p:graphicFrame>
        </mc:Choice>
        <mc:Fallback>
          <p:graphicFrame>
            <p:nvGraphicFramePr>
              <p:cNvPr id="9" name="Table 8"/>
              <p:cNvGraphicFramePr>
                <a:graphicFrameLocks noGrp="1"/>
              </p:cNvGraphicFramePr>
              <p:nvPr>
                <p:extLst>
                  <p:ext uri="{D42A27DB-BD31-4B8C-83A1-F6EECF244321}">
                    <p14:modId xmlns:p14="http://schemas.microsoft.com/office/powerpoint/2010/main" val="4265875419"/>
                  </p:ext>
                </p:extLst>
              </p:nvPr>
            </p:nvGraphicFramePr>
            <p:xfrm>
              <a:off x="1039489" y="987574"/>
              <a:ext cx="4779021" cy="3218371"/>
            </p:xfrm>
            <a:graphic>
              <a:graphicData uri="http://schemas.openxmlformats.org/drawingml/2006/table">
                <a:tbl>
                  <a:tblPr firstRow="1" bandRow="1">
                    <a:tableStyleId>{5940675A-B579-460E-94D1-54222C63F5DA}</a:tableStyleId>
                  </a:tblPr>
                  <a:tblGrid>
                    <a:gridCol w="1593007">
                      <a:extLst>
                        <a:ext uri="{9D8B030D-6E8A-4147-A177-3AD203B41FA5}">
                          <a16:colId xmlns:a16="http://schemas.microsoft.com/office/drawing/2014/main" val="20000"/>
                        </a:ext>
                      </a:extLst>
                    </a:gridCol>
                    <a:gridCol w="1593007">
                      <a:extLst>
                        <a:ext uri="{9D8B030D-6E8A-4147-A177-3AD203B41FA5}">
                          <a16:colId xmlns:a16="http://schemas.microsoft.com/office/drawing/2014/main" val="20001"/>
                        </a:ext>
                      </a:extLst>
                    </a:gridCol>
                    <a:gridCol w="1593007">
                      <a:extLst>
                        <a:ext uri="{9D8B030D-6E8A-4147-A177-3AD203B41FA5}">
                          <a16:colId xmlns:a16="http://schemas.microsoft.com/office/drawing/2014/main" val="20002"/>
                        </a:ext>
                      </a:extLst>
                    </a:gridCol>
                  </a:tblGrid>
                  <a:tr h="297180">
                    <a:tc>
                      <a:txBody>
                        <a:bodyPr/>
                        <a:lstStyle/>
                        <a:p>
                          <a:endParaRPr lang="en-GB" sz="1500" dirty="0"/>
                        </a:p>
                      </a:txBody>
                      <a:tcPr marL="68580" marR="68580" marT="34290" marB="34290" anchor="ctr"/>
                    </a:tc>
                    <a:tc>
                      <a:txBody>
                        <a:bodyPr/>
                        <a:lstStyle/>
                        <a:p>
                          <a:pPr algn="ctr"/>
                          <a:r>
                            <a:rPr lang="en-GB" sz="1500" b="1" dirty="0" smtClean="0"/>
                            <a:t>Units</a:t>
                          </a:r>
                          <a:endParaRPr lang="en-GB" sz="1500" b="1" dirty="0"/>
                        </a:p>
                      </a:txBody>
                      <a:tcPr marL="68580" marR="68580" marT="34290" marB="34290" anchor="ctr"/>
                    </a:tc>
                    <a:tc>
                      <a:txBody>
                        <a:bodyPr/>
                        <a:lstStyle/>
                        <a:p>
                          <a:pPr algn="ctr"/>
                          <a:r>
                            <a:rPr lang="en-GB" sz="1500" b="1" dirty="0" smtClean="0"/>
                            <a:t>Value</a:t>
                          </a:r>
                          <a:endParaRPr lang="en-GB" sz="1500" b="1" dirty="0"/>
                        </a:p>
                      </a:txBody>
                      <a:tcPr marL="68580" marR="68580" marT="34290" marB="34290" anchor="ctr"/>
                    </a:tc>
                    <a:extLst>
                      <a:ext uri="{0D108BD9-81ED-4DB2-BD59-A6C34878D82A}">
                        <a16:rowId xmlns:a16="http://schemas.microsoft.com/office/drawing/2014/main" val="10000"/>
                      </a:ext>
                    </a:extLst>
                  </a:tr>
                  <a:tr h="297180">
                    <a:tc>
                      <a:txBody>
                        <a:bodyPr/>
                        <a:lstStyle/>
                        <a:p>
                          <a:r>
                            <a:rPr lang="en-GB" sz="1500" dirty="0" smtClean="0"/>
                            <a:t>Energy </a:t>
                          </a:r>
                          <a:endParaRPr lang="en-GB" sz="1500" dirty="0"/>
                        </a:p>
                      </a:txBody>
                      <a:tcPr marL="68580" marR="68580" marT="34290" marB="34290" anchor="ctr"/>
                    </a:tc>
                    <a:tc>
                      <a:txBody>
                        <a:bodyPr/>
                        <a:lstStyle/>
                        <a:p>
                          <a:pPr algn="ctr"/>
                          <a:r>
                            <a:rPr lang="en-GB" sz="1500" dirty="0" smtClean="0"/>
                            <a:t>GeV</a:t>
                          </a:r>
                          <a:endParaRPr lang="en-GB" sz="1500" dirty="0"/>
                        </a:p>
                      </a:txBody>
                      <a:tcPr marL="68580" marR="68580" marT="34290" marB="34290" anchor="ctr"/>
                    </a:tc>
                    <a:tc>
                      <a:txBody>
                        <a:bodyPr/>
                        <a:lstStyle/>
                        <a:p>
                          <a:endParaRPr lang="en-US"/>
                        </a:p>
                      </a:txBody>
                      <a:tcPr marL="68580" marR="68580" marT="34290" marB="34290" anchor="ctr">
                        <a:blipFill>
                          <a:blip r:embed="rId2"/>
                          <a:stretch>
                            <a:fillRect l="-200000" t="-108163" r="-763" b="-904082"/>
                          </a:stretch>
                        </a:blipFill>
                      </a:tcPr>
                    </a:tc>
                    <a:extLst>
                      <a:ext uri="{0D108BD9-81ED-4DB2-BD59-A6C34878D82A}">
                        <a16:rowId xmlns:a16="http://schemas.microsoft.com/office/drawing/2014/main" val="10001"/>
                      </a:ext>
                    </a:extLst>
                  </a:tr>
                  <a:tr h="297180">
                    <a:tc>
                      <a:txBody>
                        <a:bodyPr/>
                        <a:lstStyle/>
                        <a:p>
                          <a:r>
                            <a:rPr lang="en-GB" sz="1500" dirty="0" smtClean="0"/>
                            <a:t>Coast Energy</a:t>
                          </a:r>
                          <a:endParaRPr lang="en-GB" sz="1500" dirty="0"/>
                        </a:p>
                      </a:txBody>
                      <a:tcPr marL="68580" marR="68580" marT="34290" marB="34290" anchor="ctr"/>
                    </a:tc>
                    <a:tc>
                      <a:txBody>
                        <a:bodyPr/>
                        <a:lstStyle/>
                        <a:p>
                          <a:pPr algn="ctr"/>
                          <a:r>
                            <a:rPr lang="en-GB" sz="1500" dirty="0" smtClean="0"/>
                            <a:t>GeV</a:t>
                          </a:r>
                          <a:endParaRPr lang="en-GB" sz="1500" dirty="0"/>
                        </a:p>
                      </a:txBody>
                      <a:tcPr marL="68580" marR="68580" marT="34290" marB="34290" anchor="ctr"/>
                    </a:tc>
                    <a:tc>
                      <a:txBody>
                        <a:bodyPr/>
                        <a:lstStyle/>
                        <a:p>
                          <a:endParaRPr lang="en-US"/>
                        </a:p>
                      </a:txBody>
                      <a:tcPr marL="68580" marR="68580" marT="34290" marB="34290" anchor="ctr">
                        <a:blipFill>
                          <a:blip r:embed="rId2"/>
                          <a:stretch>
                            <a:fillRect l="-200000" t="-212500" r="-763" b="-822917"/>
                          </a:stretch>
                        </a:blipFill>
                      </a:tcPr>
                    </a:tc>
                    <a:extLst>
                      <a:ext uri="{0D108BD9-81ED-4DB2-BD59-A6C34878D82A}">
                        <a16:rowId xmlns:a16="http://schemas.microsoft.com/office/drawing/2014/main" val="10002"/>
                      </a:ext>
                    </a:extLst>
                  </a:tr>
                  <a:tr h="297180">
                    <a:tc>
                      <a:txBody>
                        <a:bodyPr/>
                        <a:lstStyle/>
                        <a:p>
                          <a:r>
                            <a:rPr lang="en-GB" sz="1500" dirty="0" smtClean="0"/>
                            <a:t>Intensity</a:t>
                          </a:r>
                          <a:endParaRPr lang="en-GB" sz="1500" dirty="0"/>
                        </a:p>
                      </a:txBody>
                      <a:tcPr marL="68580" marR="68580" marT="34290" marB="34290" anchor="ctr"/>
                    </a:tc>
                    <a:tc>
                      <a:txBody>
                        <a:bodyPr/>
                        <a:lstStyle/>
                        <a:p>
                          <a:pPr algn="ctr"/>
                          <a:r>
                            <a:rPr lang="en-GB" sz="1500" dirty="0" smtClean="0"/>
                            <a:t>p/bunch</a:t>
                          </a:r>
                          <a:endParaRPr lang="en-GB" sz="1500" dirty="0"/>
                        </a:p>
                      </a:txBody>
                      <a:tcPr marL="68580" marR="68580" marT="34290" marB="34290" anchor="ctr"/>
                    </a:tc>
                    <a:tc>
                      <a:txBody>
                        <a:bodyPr/>
                        <a:lstStyle/>
                        <a:p>
                          <a:endParaRPr lang="en-US"/>
                        </a:p>
                      </a:txBody>
                      <a:tcPr marL="68580" marR="68580" marT="34290" marB="34290" anchor="ctr">
                        <a:blipFill>
                          <a:blip r:embed="rId2"/>
                          <a:stretch>
                            <a:fillRect l="-200000" t="-306122" r="-763" b="-706122"/>
                          </a:stretch>
                        </a:blipFill>
                      </a:tcPr>
                    </a:tc>
                    <a:extLst>
                      <a:ext uri="{0D108BD9-81ED-4DB2-BD59-A6C34878D82A}">
                        <a16:rowId xmlns:a16="http://schemas.microsoft.com/office/drawing/2014/main" val="10003"/>
                      </a:ext>
                    </a:extLst>
                  </a:tr>
                  <a:tr h="297180">
                    <a:tc>
                      <a:txBody>
                        <a:bodyPr/>
                        <a:lstStyle/>
                        <a:p>
                          <a:r>
                            <a:rPr lang="en-GB" sz="1500" dirty="0" smtClean="0"/>
                            <a:t>RF Voltage</a:t>
                          </a:r>
                          <a:endParaRPr lang="en-GB" sz="1500" dirty="0"/>
                        </a:p>
                      </a:txBody>
                      <a:tcPr marL="68580" marR="68580" marT="34290" marB="34290" anchor="ctr"/>
                    </a:tc>
                    <a:tc>
                      <a:txBody>
                        <a:bodyPr/>
                        <a:lstStyle/>
                        <a:p>
                          <a:pPr algn="ctr"/>
                          <a:r>
                            <a:rPr lang="en-GB" sz="1500" dirty="0" smtClean="0"/>
                            <a:t>MV</a:t>
                          </a:r>
                          <a:endParaRPr lang="en-GB" sz="1500" dirty="0"/>
                        </a:p>
                      </a:txBody>
                      <a:tcPr marL="68580" marR="68580" marT="34290" marB="34290" anchor="ctr"/>
                    </a:tc>
                    <a:tc>
                      <a:txBody>
                        <a:bodyPr/>
                        <a:lstStyle/>
                        <a:p>
                          <a:endParaRPr lang="en-US"/>
                        </a:p>
                      </a:txBody>
                      <a:tcPr marL="68580" marR="68580" marT="34290" marB="34290" anchor="ctr">
                        <a:blipFill>
                          <a:blip r:embed="rId2"/>
                          <a:stretch>
                            <a:fillRect l="-200000" t="-406122" r="-763" b="-606122"/>
                          </a:stretch>
                        </a:blipFill>
                      </a:tcPr>
                    </a:tc>
                    <a:extLst>
                      <a:ext uri="{0D108BD9-81ED-4DB2-BD59-A6C34878D82A}">
                        <a16:rowId xmlns:a16="http://schemas.microsoft.com/office/drawing/2014/main" val="10004"/>
                      </a:ext>
                    </a:extLst>
                  </a:tr>
                  <a:tr h="297180">
                    <a:tc>
                      <a:txBody>
                        <a:bodyPr/>
                        <a:lstStyle/>
                        <a:p>
                          <a:r>
                            <a:rPr lang="en-GB" sz="1500" dirty="0" smtClean="0"/>
                            <a:t>Bunch Length</a:t>
                          </a:r>
                          <a:endParaRPr lang="en-GB" sz="1500" dirty="0"/>
                        </a:p>
                      </a:txBody>
                      <a:tcPr marL="68580" marR="68580" marT="34290" marB="34290" anchor="ctr"/>
                    </a:tc>
                    <a:tc>
                      <a:txBody>
                        <a:bodyPr/>
                        <a:lstStyle/>
                        <a:p>
                          <a:pPr algn="ctr"/>
                          <a:r>
                            <a:rPr lang="en-GB" sz="1500" dirty="0" smtClean="0"/>
                            <a:t>ns</a:t>
                          </a:r>
                          <a:endParaRPr lang="en-GB" sz="1500" dirty="0"/>
                        </a:p>
                      </a:txBody>
                      <a:tcPr marL="68580" marR="68580" marT="34290" marB="34290" anchor="ctr"/>
                    </a:tc>
                    <a:tc>
                      <a:txBody>
                        <a:bodyPr/>
                        <a:lstStyle/>
                        <a:p>
                          <a:endParaRPr lang="en-US"/>
                        </a:p>
                      </a:txBody>
                      <a:tcPr marL="68580" marR="68580" marT="34290" marB="34290" anchor="ctr">
                        <a:blipFill>
                          <a:blip r:embed="rId2"/>
                          <a:stretch>
                            <a:fillRect l="-200000" t="-506122" r="-763" b="-506122"/>
                          </a:stretch>
                        </a:blipFill>
                      </a:tcPr>
                    </a:tc>
                    <a:extLst>
                      <a:ext uri="{0D108BD9-81ED-4DB2-BD59-A6C34878D82A}">
                        <a16:rowId xmlns:a16="http://schemas.microsoft.com/office/drawing/2014/main" val="10006"/>
                      </a:ext>
                    </a:extLst>
                  </a:tr>
                  <a:tr h="525780">
                    <a:tc>
                      <a:txBody>
                        <a:bodyPr/>
                        <a:lstStyle/>
                        <a:p>
                          <a:r>
                            <a:rPr lang="en-GB" sz="1500" dirty="0" smtClean="0"/>
                            <a:t>Longitudinal Emittance</a:t>
                          </a:r>
                          <a:endParaRPr lang="en-GB" sz="1500" dirty="0"/>
                        </a:p>
                      </a:txBody>
                      <a:tcPr marL="68580" marR="68580" marT="34290" marB="34290" anchor="ctr"/>
                    </a:tc>
                    <a:tc>
                      <a:txBody>
                        <a:bodyPr/>
                        <a:lstStyle/>
                        <a:p>
                          <a:pPr algn="ctr"/>
                          <a:r>
                            <a:rPr lang="en-GB" sz="1500" dirty="0" smtClean="0"/>
                            <a:t>eVs</a:t>
                          </a:r>
                          <a:endParaRPr lang="en-GB" sz="1500" dirty="0"/>
                        </a:p>
                      </a:txBody>
                      <a:tcPr marL="68580" marR="68580" marT="34290" marB="34290" anchor="ctr"/>
                    </a:tc>
                    <a:tc>
                      <a:txBody>
                        <a:bodyPr/>
                        <a:lstStyle/>
                        <a:p>
                          <a:endParaRPr lang="en-US"/>
                        </a:p>
                      </a:txBody>
                      <a:tcPr marL="68580" marR="68580" marT="34290" marB="34290" anchor="ctr">
                        <a:blipFill>
                          <a:blip r:embed="rId2"/>
                          <a:stretch>
                            <a:fillRect l="-200000" t="-345349" r="-763" b="-188372"/>
                          </a:stretch>
                        </a:blipFill>
                      </a:tcPr>
                    </a:tc>
                    <a:extLst>
                      <a:ext uri="{0D108BD9-81ED-4DB2-BD59-A6C34878D82A}">
                        <a16:rowId xmlns:a16="http://schemas.microsoft.com/office/drawing/2014/main" val="10007"/>
                      </a:ext>
                    </a:extLst>
                  </a:tr>
                  <a:tr h="297180">
                    <a:tc>
                      <a:txBody>
                        <a:bodyPr/>
                        <a:lstStyle/>
                        <a:p>
                          <a:r>
                            <a:rPr lang="en-GB" sz="1500" smtClean="0"/>
                            <a:t>Betatron</a:t>
                          </a:r>
                          <a:r>
                            <a:rPr lang="en-GB" sz="1500" baseline="0" smtClean="0"/>
                            <a:t> Tunes</a:t>
                          </a:r>
                          <a:endParaRPr lang="en-GB" sz="1500" dirty="0"/>
                        </a:p>
                      </a:txBody>
                      <a:tcPr marL="68580" marR="68580" marT="34290" marB="34290" anchor="ctr"/>
                    </a:tc>
                    <a:tc>
                      <a:txBody>
                        <a:bodyPr/>
                        <a:lstStyle/>
                        <a:p>
                          <a:pPr algn="ctr"/>
                          <a:endParaRPr lang="en-GB" sz="1500" dirty="0"/>
                        </a:p>
                      </a:txBody>
                      <a:tcPr marL="68580" marR="68580" marT="34290" marB="34290" anchor="ctr"/>
                    </a:tc>
                    <a:tc>
                      <a:txBody>
                        <a:bodyPr/>
                        <a:lstStyle/>
                        <a:p>
                          <a:endParaRPr lang="en-US"/>
                        </a:p>
                      </a:txBody>
                      <a:tcPr marL="68580" marR="68580" marT="34290" marB="34290" anchor="ctr">
                        <a:blipFill>
                          <a:blip r:embed="rId2"/>
                          <a:stretch>
                            <a:fillRect l="-200000" t="-781633" r="-763" b="-230612"/>
                          </a:stretch>
                        </a:blipFill>
                      </a:tcPr>
                    </a:tc>
                    <a:extLst>
                      <a:ext uri="{0D108BD9-81ED-4DB2-BD59-A6C34878D82A}">
                        <a16:rowId xmlns:a16="http://schemas.microsoft.com/office/drawing/2014/main" val="10008"/>
                      </a:ext>
                    </a:extLst>
                  </a:tr>
                  <a:tr h="315151">
                    <a:tc>
                      <a:txBody>
                        <a:bodyPr/>
                        <a:lstStyle/>
                        <a:p>
                          <a:endParaRPr lang="en-US"/>
                        </a:p>
                      </a:txBody>
                      <a:tcPr marL="68580" marR="68580" marT="34290" marB="34290" anchor="ctr">
                        <a:blipFill>
                          <a:blip r:embed="rId2"/>
                          <a:stretch>
                            <a:fillRect l="-382" t="-847059" r="-200382" b="-121569"/>
                          </a:stretch>
                        </a:blipFill>
                      </a:tcPr>
                    </a:tc>
                    <a:tc>
                      <a:txBody>
                        <a:bodyPr/>
                        <a:lstStyle/>
                        <a:p>
                          <a:pPr algn="ctr"/>
                          <a:r>
                            <a:rPr lang="en-GB" sz="1500" dirty="0" smtClean="0"/>
                            <a:t>m</a:t>
                          </a:r>
                          <a:endParaRPr lang="en-GB" sz="1500" dirty="0"/>
                        </a:p>
                      </a:txBody>
                      <a:tcPr marL="68580" marR="68580" marT="34290" marB="34290" anchor="ctr"/>
                    </a:tc>
                    <a:tc>
                      <a:txBody>
                        <a:bodyPr/>
                        <a:lstStyle/>
                        <a:p>
                          <a:endParaRPr lang="en-US"/>
                        </a:p>
                      </a:txBody>
                      <a:tcPr marL="68580" marR="68580" marT="34290" marB="34290" anchor="ctr">
                        <a:blipFill>
                          <a:blip r:embed="rId2"/>
                          <a:stretch>
                            <a:fillRect l="-200000" t="-847059" r="-763" b="-121569"/>
                          </a:stretch>
                        </a:blipFill>
                      </a:tcPr>
                    </a:tc>
                    <a:extLst>
                      <a:ext uri="{0D108BD9-81ED-4DB2-BD59-A6C34878D82A}">
                        <a16:rowId xmlns:a16="http://schemas.microsoft.com/office/drawing/2014/main" val="10009"/>
                      </a:ext>
                    </a:extLst>
                  </a:tr>
                  <a:tr h="297180">
                    <a:tc>
                      <a:txBody>
                        <a:bodyPr/>
                        <a:lstStyle/>
                        <a:p>
                          <a:r>
                            <a:rPr lang="en-GB" sz="1500" dirty="0" smtClean="0"/>
                            <a:t>Dispersion</a:t>
                          </a:r>
                          <a:endParaRPr lang="en-GB" sz="1500" dirty="0"/>
                        </a:p>
                      </a:txBody>
                      <a:tcPr marL="68580" marR="68580" marT="34290" marB="34290" anchor="ctr"/>
                    </a:tc>
                    <a:tc>
                      <a:txBody>
                        <a:bodyPr/>
                        <a:lstStyle/>
                        <a:p>
                          <a:pPr algn="ctr"/>
                          <a:r>
                            <a:rPr lang="en-GB" sz="1500" dirty="0" smtClean="0"/>
                            <a:t>m</a:t>
                          </a:r>
                          <a:endParaRPr lang="en-GB" sz="1500" dirty="0"/>
                        </a:p>
                      </a:txBody>
                      <a:tcPr marL="68580" marR="68580" marT="34290" marB="34290" anchor="ctr"/>
                    </a:tc>
                    <a:tc>
                      <a:txBody>
                        <a:bodyPr/>
                        <a:lstStyle/>
                        <a:p>
                          <a:endParaRPr lang="en-US"/>
                        </a:p>
                      </a:txBody>
                      <a:tcPr marL="68580" marR="68580" marT="34290" marB="34290" anchor="ctr">
                        <a:blipFill>
                          <a:blip r:embed="rId2"/>
                          <a:stretch>
                            <a:fillRect l="-200000" t="-985714" r="-763" b="-26531"/>
                          </a:stretch>
                        </a:blipFill>
                      </a:tcPr>
                    </a:tc>
                    <a:extLst>
                      <a:ext uri="{0D108BD9-81ED-4DB2-BD59-A6C34878D82A}">
                        <a16:rowId xmlns:a16="http://schemas.microsoft.com/office/drawing/2014/main" val="10010"/>
                      </a:ext>
                    </a:extLst>
                  </a:tr>
                </a:tbl>
              </a:graphicData>
            </a:graphic>
          </p:graphicFrame>
        </mc:Fallback>
      </mc:AlternateContent>
      <p:sp>
        <p:nvSpPr>
          <p:cNvPr id="5" name="TextBox 4"/>
          <p:cNvSpPr txBox="1"/>
          <p:nvPr/>
        </p:nvSpPr>
        <p:spPr>
          <a:xfrm>
            <a:off x="1003204" y="4443958"/>
            <a:ext cx="5395796" cy="523220"/>
          </a:xfrm>
          <a:prstGeom prst="rect">
            <a:avLst/>
          </a:prstGeom>
          <a:noFill/>
        </p:spPr>
        <p:txBody>
          <a:bodyPr wrap="square" rtlCol="0">
            <a:spAutoFit/>
          </a:bodyPr>
          <a:lstStyle/>
          <a:p>
            <a:r>
              <a:rPr lang="en-US" sz="1400" dirty="0"/>
              <a:t>S</a:t>
            </a:r>
            <a:r>
              <a:rPr lang="en-US" sz="1400" dirty="0" smtClean="0"/>
              <a:t>ome </a:t>
            </a:r>
            <a:r>
              <a:rPr lang="en-US" sz="1400" dirty="0"/>
              <a:t>concern </a:t>
            </a:r>
            <a:r>
              <a:rPr lang="en-US" sz="1400" dirty="0" smtClean="0"/>
              <a:t>at 55 GeV with </a:t>
            </a:r>
            <a:r>
              <a:rPr lang="en-US" sz="1400" dirty="0"/>
              <a:t>machine protection </a:t>
            </a:r>
            <a:r>
              <a:rPr lang="en-US" sz="1400" dirty="0" smtClean="0"/>
              <a:t>for low voltages under investigation with machine protection team</a:t>
            </a:r>
            <a:endParaRPr lang="en-GB" sz="1400" dirty="0"/>
          </a:p>
        </p:txBody>
      </p:sp>
    </p:spTree>
    <p:extLst>
      <p:ext uri="{BB962C8B-B14F-4D97-AF65-F5344CB8AC3E}">
        <p14:creationId xmlns:p14="http://schemas.microsoft.com/office/powerpoint/2010/main" val="7302262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Expected SPS Test Sequence</a:t>
            </a:r>
            <a:endParaRPr lang="en-GB" dirty="0"/>
          </a:p>
        </p:txBody>
      </p:sp>
      <p:sp>
        <p:nvSpPr>
          <p:cNvPr id="6" name="Content Placeholder 5"/>
          <p:cNvSpPr>
            <a:spLocks noGrp="1"/>
          </p:cNvSpPr>
          <p:nvPr>
            <p:ph idx="1"/>
          </p:nvPr>
        </p:nvSpPr>
        <p:spPr>
          <a:xfrm>
            <a:off x="459000" y="2752500"/>
            <a:ext cx="5940000" cy="1907482"/>
          </a:xfrm>
        </p:spPr>
        <p:txBody>
          <a:bodyPr>
            <a:normAutofit fontScale="70000" lnSpcReduction="20000"/>
          </a:bodyPr>
          <a:lstStyle/>
          <a:p>
            <a:pPr defTabSz="685800" eaLnBrk="0" fontAlgn="base" hangingPunct="0">
              <a:spcBef>
                <a:spcPct val="0"/>
              </a:spcBef>
              <a:spcAft>
                <a:spcPct val="0"/>
              </a:spcAft>
            </a:pPr>
            <a:r>
              <a:rPr lang="en-US" altLang="en-US" sz="2400" dirty="0" smtClean="0">
                <a:solidFill>
                  <a:srgbClr val="5A5A5A"/>
                </a:solidFill>
                <a:latin typeface="Calibri" panose="020F0502020204030204" pitchFamily="34" charset="0"/>
                <a:ea typeface="Times New Roman" panose="02020603050405020304" pitchFamily="18" charset="0"/>
                <a:cs typeface="Times New Roman" panose="02020603050405020304" pitchFamily="18" charset="0"/>
              </a:rPr>
              <a:t>Steps </a:t>
            </a:r>
            <a:r>
              <a:rPr lang="en-US" altLang="en-US" sz="2400" dirty="0">
                <a:solidFill>
                  <a:srgbClr val="5A5A5A"/>
                </a:solidFill>
                <a:latin typeface="Calibri" panose="020F0502020204030204" pitchFamily="34" charset="0"/>
                <a:ea typeface="Times New Roman" panose="02020603050405020304" pitchFamily="18" charset="0"/>
                <a:cs typeface="Times New Roman" panose="02020603050405020304" pitchFamily="18" charset="0"/>
              </a:rPr>
              <a:t>1) &amp; 2) mandatory to declare success for the </a:t>
            </a:r>
            <a:r>
              <a:rPr lang="en-US" altLang="en-US" sz="2400" dirty="0" smtClean="0">
                <a:solidFill>
                  <a:srgbClr val="5A5A5A"/>
                </a:solidFill>
                <a:latin typeface="Calibri" panose="020F0502020204030204" pitchFamily="34" charset="0"/>
                <a:ea typeface="Times New Roman" panose="02020603050405020304" pitchFamily="18" charset="0"/>
                <a:cs typeface="Times New Roman" panose="02020603050405020304" pitchFamily="18" charset="0"/>
              </a:rPr>
              <a:t>2018 SPS tests (will be dedicated MDs)</a:t>
            </a:r>
          </a:p>
          <a:p>
            <a:pPr defTabSz="685800" eaLnBrk="0" fontAlgn="base" hangingPunct="0">
              <a:spcBef>
                <a:spcPct val="0"/>
              </a:spcBef>
              <a:spcAft>
                <a:spcPct val="0"/>
              </a:spcAft>
            </a:pPr>
            <a:endParaRPr lang="en-US" altLang="en-US" sz="2400" dirty="0">
              <a:solidFill>
                <a:srgbClr val="5A5A5A"/>
              </a:solidFill>
              <a:latin typeface="Calibri" panose="020F0502020204030204" pitchFamily="34" charset="0"/>
              <a:ea typeface="Times New Roman" panose="02020603050405020304" pitchFamily="18" charset="0"/>
              <a:cs typeface="Times New Roman" panose="02020603050405020304" pitchFamily="18" charset="0"/>
            </a:endParaRPr>
          </a:p>
          <a:p>
            <a:pPr defTabSz="685800" eaLnBrk="0" fontAlgn="base" hangingPunct="0">
              <a:spcBef>
                <a:spcPct val="0"/>
              </a:spcBef>
              <a:spcAft>
                <a:spcPct val="0"/>
              </a:spcAft>
            </a:pPr>
            <a:r>
              <a:rPr lang="en-US" altLang="en-US" sz="2400" dirty="0" smtClean="0">
                <a:solidFill>
                  <a:srgbClr val="5A5A5A"/>
                </a:solidFill>
                <a:latin typeface="Calibri" panose="020F0502020204030204" pitchFamily="34" charset="0"/>
                <a:ea typeface="Times New Roman" panose="02020603050405020304" pitchFamily="18" charset="0"/>
                <a:cs typeface="Times New Roman" panose="02020603050405020304" pitchFamily="18" charset="0"/>
              </a:rPr>
              <a:t>Due to the complex movement of “cold” </a:t>
            </a:r>
            <a:r>
              <a:rPr lang="en-US" altLang="en-US" sz="2400" dirty="0" err="1" smtClean="0">
                <a:solidFill>
                  <a:srgbClr val="5A5A5A"/>
                </a:solidFill>
                <a:latin typeface="Calibri" panose="020F0502020204030204" pitchFamily="34" charset="0"/>
                <a:ea typeface="Times New Roman" panose="02020603050405020304" pitchFamily="18" charset="0"/>
                <a:cs typeface="Times New Roman" panose="02020603050405020304" pitchFamily="18" charset="0"/>
              </a:rPr>
              <a:t>cryomodule</a:t>
            </a:r>
            <a:r>
              <a:rPr lang="en-US" altLang="en-US" sz="2400" dirty="0" smtClean="0">
                <a:solidFill>
                  <a:srgbClr val="5A5A5A"/>
                </a:solidFill>
                <a:latin typeface="Calibri" panose="020F0502020204030204" pitchFamily="34" charset="0"/>
                <a:ea typeface="Times New Roman" panose="02020603050405020304" pitchFamily="18" charset="0"/>
                <a:cs typeface="Times New Roman" panose="02020603050405020304" pitchFamily="18" charset="0"/>
              </a:rPr>
              <a:t> in the bypass and hardware setup, early beam commissioning is essential for MD program into 2018</a:t>
            </a:r>
          </a:p>
          <a:p>
            <a:pPr defTabSz="685800" eaLnBrk="0" fontAlgn="base" hangingPunct="0">
              <a:spcBef>
                <a:spcPct val="0"/>
              </a:spcBef>
              <a:spcAft>
                <a:spcPct val="0"/>
              </a:spcAft>
            </a:pPr>
            <a:endParaRPr lang="en-GB" altLang="en-US" sz="2400" dirty="0">
              <a:solidFill>
                <a:srgbClr val="5A5A5A"/>
              </a:solidFill>
              <a:latin typeface="Calibri" panose="020F0502020204030204" pitchFamily="34" charset="0"/>
              <a:ea typeface="Times New Roman" panose="02020603050405020304" pitchFamily="18" charset="0"/>
              <a:cs typeface="Times New Roman" panose="02020603050405020304" pitchFamily="18" charset="0"/>
            </a:endParaRPr>
          </a:p>
          <a:p>
            <a:pPr defTabSz="685800" eaLnBrk="0" fontAlgn="base" hangingPunct="0">
              <a:spcBef>
                <a:spcPct val="0"/>
              </a:spcBef>
              <a:spcAft>
                <a:spcPct val="0"/>
              </a:spcAft>
            </a:pPr>
            <a:r>
              <a:rPr lang="en-GB" altLang="en-US" sz="2400" dirty="0" smtClean="0">
                <a:solidFill>
                  <a:srgbClr val="5A5A5A"/>
                </a:solidFill>
                <a:latin typeface="Calibri" panose="020F0502020204030204" pitchFamily="34" charset="0"/>
                <a:ea typeface="Times New Roman" panose="02020603050405020304" pitchFamily="18" charset="0"/>
                <a:cs typeface="Times New Roman" panose="02020603050405020304" pitchFamily="18" charset="0"/>
              </a:rPr>
              <a:t>Crab-bypass </a:t>
            </a:r>
            <a:r>
              <a:rPr lang="en-GB" altLang="en-US" sz="2400" dirty="0">
                <a:solidFill>
                  <a:srgbClr val="5A5A5A"/>
                </a:solidFill>
                <a:latin typeface="Calibri" panose="020F0502020204030204" pitchFamily="34" charset="0"/>
                <a:ea typeface="Times New Roman" panose="02020603050405020304" pitchFamily="18" charset="0"/>
                <a:cs typeface="Times New Roman" panose="02020603050405020304" pitchFamily="18" charset="0"/>
              </a:rPr>
              <a:t>is designed for full remote control: </a:t>
            </a:r>
            <a:r>
              <a:rPr lang="en-GB" altLang="en-US" sz="2400" b="1" dirty="0">
                <a:solidFill>
                  <a:srgbClr val="5A5A5A"/>
                </a:solidFill>
                <a:latin typeface="Calibri" panose="020F0502020204030204" pitchFamily="34" charset="0"/>
                <a:ea typeface="Times New Roman" panose="02020603050405020304" pitchFamily="18" charset="0"/>
                <a:cs typeface="Times New Roman" panose="02020603050405020304" pitchFamily="18" charset="0"/>
              </a:rPr>
              <a:t>no need for access </a:t>
            </a:r>
            <a:r>
              <a:rPr lang="en-GB" altLang="en-US" sz="2400" dirty="0">
                <a:solidFill>
                  <a:srgbClr val="5A5A5A"/>
                </a:solidFill>
                <a:latin typeface="Calibri" panose="020F0502020204030204" pitchFamily="34" charset="0"/>
                <a:ea typeface="Times New Roman" panose="02020603050405020304" pitchFamily="18" charset="0"/>
                <a:cs typeface="Times New Roman" panose="02020603050405020304" pitchFamily="18" charset="0"/>
              </a:rPr>
              <a:t>for MDs </a:t>
            </a:r>
            <a:endParaRPr lang="en-GB" altLang="en-US" sz="2400" dirty="0">
              <a:solidFill>
                <a:srgbClr val="5A5A5A"/>
              </a:solidFill>
              <a:latin typeface="Calibri" panose="020F0502020204030204" pitchFamily="34" charset="0"/>
            </a:endParaRPr>
          </a:p>
          <a:p>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12</a:t>
            </a:fld>
            <a:endParaRPr lang="fr-FR"/>
          </a:p>
        </p:txBody>
      </p:sp>
      <p:graphicFrame>
        <p:nvGraphicFramePr>
          <p:cNvPr id="7" name="Table 6"/>
          <p:cNvGraphicFramePr>
            <a:graphicFrameLocks noGrp="1"/>
          </p:cNvGraphicFramePr>
          <p:nvPr>
            <p:extLst>
              <p:ext uri="{D42A27DB-BD31-4B8C-83A1-F6EECF244321}">
                <p14:modId xmlns:p14="http://schemas.microsoft.com/office/powerpoint/2010/main" val="4202255111"/>
              </p:ext>
            </p:extLst>
          </p:nvPr>
        </p:nvGraphicFramePr>
        <p:xfrm>
          <a:off x="764705" y="843558"/>
          <a:ext cx="5256583" cy="1691640"/>
        </p:xfrm>
        <a:graphic>
          <a:graphicData uri="http://schemas.openxmlformats.org/drawingml/2006/table">
            <a:tbl>
              <a:tblPr firstRow="1" bandRow="1">
                <a:tableStyleId>{69012ECD-51FC-41F1-AA8D-1B2483CD663E}</a:tableStyleId>
              </a:tblPr>
              <a:tblGrid>
                <a:gridCol w="265870">
                  <a:extLst>
                    <a:ext uri="{9D8B030D-6E8A-4147-A177-3AD203B41FA5}">
                      <a16:colId xmlns:a16="http://schemas.microsoft.com/office/drawing/2014/main" val="20000"/>
                    </a:ext>
                  </a:extLst>
                </a:gridCol>
                <a:gridCol w="2605533">
                  <a:extLst>
                    <a:ext uri="{9D8B030D-6E8A-4147-A177-3AD203B41FA5}">
                      <a16:colId xmlns:a16="http://schemas.microsoft.com/office/drawing/2014/main" val="20001"/>
                    </a:ext>
                  </a:extLst>
                </a:gridCol>
                <a:gridCol w="1192590">
                  <a:extLst>
                    <a:ext uri="{9D8B030D-6E8A-4147-A177-3AD203B41FA5}">
                      <a16:colId xmlns:a16="http://schemas.microsoft.com/office/drawing/2014/main" val="20002"/>
                    </a:ext>
                  </a:extLst>
                </a:gridCol>
                <a:gridCol w="1192590">
                  <a:extLst>
                    <a:ext uri="{9D8B030D-6E8A-4147-A177-3AD203B41FA5}">
                      <a16:colId xmlns:a16="http://schemas.microsoft.com/office/drawing/2014/main" val="20003"/>
                    </a:ext>
                  </a:extLst>
                </a:gridCol>
              </a:tblGrid>
              <a:tr h="278130">
                <a:tc>
                  <a:txBody>
                    <a:bodyPr/>
                    <a:lstStyle/>
                    <a:p>
                      <a:endParaRPr lang="en-GB" sz="1400" dirty="0"/>
                    </a:p>
                  </a:txBody>
                  <a:tcPr marL="68580" marR="68580" marT="34290" marB="34290"/>
                </a:tc>
                <a:tc>
                  <a:txBody>
                    <a:bodyPr/>
                    <a:lstStyle/>
                    <a:p>
                      <a:r>
                        <a:rPr lang="en-GB" sz="1400" dirty="0" smtClean="0"/>
                        <a:t>What</a:t>
                      </a:r>
                      <a:endParaRPr lang="en-GB" sz="1400" dirty="0"/>
                    </a:p>
                  </a:txBody>
                  <a:tcPr marL="68580" marR="68580" marT="34290" marB="34290"/>
                </a:tc>
                <a:tc>
                  <a:txBody>
                    <a:bodyPr/>
                    <a:lstStyle/>
                    <a:p>
                      <a:r>
                        <a:rPr lang="en-GB" sz="1400" dirty="0" smtClean="0"/>
                        <a:t>When</a:t>
                      </a:r>
                      <a:endParaRPr lang="en-GB" sz="1400" dirty="0"/>
                    </a:p>
                  </a:txBody>
                  <a:tcPr marL="68580" marR="68580" marT="34290" marB="34290"/>
                </a:tc>
                <a:tc>
                  <a:txBody>
                    <a:bodyPr/>
                    <a:lstStyle/>
                    <a:p>
                      <a:r>
                        <a:rPr lang="en-GB" sz="1400" dirty="0" smtClean="0"/>
                        <a:t>MD slots</a:t>
                      </a:r>
                      <a:endParaRPr lang="en-GB" sz="1400" dirty="0"/>
                    </a:p>
                  </a:txBody>
                  <a:tcPr marL="68580" marR="68580" marT="34290" marB="34290"/>
                </a:tc>
                <a:extLst>
                  <a:ext uri="{0D108BD9-81ED-4DB2-BD59-A6C34878D82A}">
                    <a16:rowId xmlns:a16="http://schemas.microsoft.com/office/drawing/2014/main" val="10000"/>
                  </a:ext>
                </a:extLst>
              </a:tr>
              <a:tr h="278130">
                <a:tc>
                  <a:txBody>
                    <a:bodyPr/>
                    <a:lstStyle/>
                    <a:p>
                      <a:r>
                        <a:rPr lang="en-GB" sz="1400" dirty="0" smtClean="0">
                          <a:solidFill>
                            <a:schemeClr val="bg1">
                              <a:lumMod val="50000"/>
                            </a:schemeClr>
                          </a:solidFill>
                        </a:rPr>
                        <a:t>0</a:t>
                      </a:r>
                      <a:endParaRPr lang="en-GB" sz="1400" dirty="0">
                        <a:solidFill>
                          <a:schemeClr val="bg1">
                            <a:lumMod val="50000"/>
                          </a:schemeClr>
                        </a:solidFill>
                        <a:latin typeface="Calibri" panose="020F0502020204030204" pitchFamily="34" charset="0"/>
                      </a:endParaRPr>
                    </a:p>
                  </a:txBody>
                  <a:tcPr marL="68580" marR="68580" marT="34290" marB="34290"/>
                </a:tc>
                <a:tc>
                  <a:txBody>
                    <a:bodyPr/>
                    <a:lstStyle/>
                    <a:p>
                      <a:r>
                        <a:rPr lang="en-GB" sz="1400" dirty="0" smtClean="0">
                          <a:solidFill>
                            <a:schemeClr val="bg1">
                              <a:lumMod val="50000"/>
                            </a:schemeClr>
                          </a:solidFill>
                        </a:rPr>
                        <a:t>RF commissioning (no-beam)</a:t>
                      </a:r>
                      <a:endParaRPr lang="en-GB" sz="1400" dirty="0">
                        <a:solidFill>
                          <a:schemeClr val="bg1">
                            <a:lumMod val="50000"/>
                          </a:schemeClr>
                        </a:solidFill>
                        <a:latin typeface="Calibri" panose="020F0502020204030204" pitchFamily="34" charset="0"/>
                      </a:endParaRPr>
                    </a:p>
                  </a:txBody>
                  <a:tcPr marL="68580" marR="68580" marT="34290" marB="34290"/>
                </a:tc>
                <a:tc>
                  <a:txBody>
                    <a:bodyPr/>
                    <a:lstStyle/>
                    <a:p>
                      <a:r>
                        <a:rPr lang="en-GB" sz="1400" dirty="0" smtClean="0">
                          <a:solidFill>
                            <a:schemeClr val="bg1">
                              <a:lumMod val="50000"/>
                            </a:schemeClr>
                          </a:solidFill>
                        </a:rPr>
                        <a:t>Mar-Apr</a:t>
                      </a:r>
                      <a:endParaRPr lang="en-GB" sz="1400" dirty="0">
                        <a:solidFill>
                          <a:schemeClr val="bg1">
                            <a:lumMod val="50000"/>
                          </a:schemeClr>
                        </a:solidFill>
                        <a:latin typeface="Calibri" panose="020F0502020204030204" pitchFamily="34" charset="0"/>
                      </a:endParaRPr>
                    </a:p>
                  </a:txBody>
                  <a:tcPr marL="68580" marR="68580" marT="34290" marB="34290"/>
                </a:tc>
                <a:tc>
                  <a:txBody>
                    <a:bodyPr/>
                    <a:lstStyle/>
                    <a:p>
                      <a:pPr algn="ctr"/>
                      <a:r>
                        <a:rPr lang="en-GB" sz="1400" dirty="0" smtClean="0">
                          <a:solidFill>
                            <a:schemeClr val="bg1">
                              <a:lumMod val="50000"/>
                            </a:schemeClr>
                          </a:solidFill>
                        </a:rPr>
                        <a:t>~ 4 weeks</a:t>
                      </a:r>
                      <a:endParaRPr lang="en-GB" sz="1400" dirty="0">
                        <a:solidFill>
                          <a:schemeClr val="bg1">
                            <a:lumMod val="50000"/>
                          </a:schemeClr>
                        </a:solidFill>
                        <a:latin typeface="Calibri" panose="020F0502020204030204" pitchFamily="34" charset="0"/>
                      </a:endParaRPr>
                    </a:p>
                  </a:txBody>
                  <a:tcPr marL="68580" marR="68580" marT="34290" marB="34290"/>
                </a:tc>
                <a:extLst>
                  <a:ext uri="{0D108BD9-81ED-4DB2-BD59-A6C34878D82A}">
                    <a16:rowId xmlns:a16="http://schemas.microsoft.com/office/drawing/2014/main" val="10001"/>
                  </a:ext>
                </a:extLst>
              </a:tr>
              <a:tr h="278130">
                <a:tc>
                  <a:txBody>
                    <a:bodyPr/>
                    <a:lstStyle/>
                    <a:p>
                      <a:r>
                        <a:rPr lang="en-GB" sz="1400" dirty="0" smtClean="0"/>
                        <a:t>1</a:t>
                      </a:r>
                      <a:endParaRPr lang="en-GB" sz="1400" dirty="0">
                        <a:solidFill>
                          <a:srgbClr val="5A5A5A"/>
                        </a:solidFill>
                        <a:latin typeface="Calibri" panose="020F0502020204030204" pitchFamily="34" charset="0"/>
                      </a:endParaRPr>
                    </a:p>
                  </a:txBody>
                  <a:tcPr marL="68580" marR="68580" marT="34290" marB="34290"/>
                </a:tc>
                <a:tc>
                  <a:txBody>
                    <a:bodyPr/>
                    <a:lstStyle/>
                    <a:p>
                      <a:r>
                        <a:rPr lang="en-GB" sz="1400" dirty="0" smtClean="0"/>
                        <a:t>RF-beam synchronization</a:t>
                      </a:r>
                      <a:endParaRPr lang="en-GB" sz="1400" dirty="0">
                        <a:solidFill>
                          <a:srgbClr val="5A5A5A"/>
                        </a:solidFill>
                        <a:latin typeface="Calibri" panose="020F0502020204030204" pitchFamily="34" charset="0"/>
                      </a:endParaRPr>
                    </a:p>
                  </a:txBody>
                  <a:tcPr marL="68580" marR="68580" marT="34290" marB="34290"/>
                </a:tc>
                <a:tc>
                  <a:txBody>
                    <a:bodyPr/>
                    <a:lstStyle/>
                    <a:p>
                      <a:r>
                        <a:rPr lang="en-GB" sz="1400" dirty="0" smtClean="0"/>
                        <a:t>Apr-June</a:t>
                      </a:r>
                      <a:endParaRPr lang="en-GB" sz="1400" dirty="0">
                        <a:solidFill>
                          <a:srgbClr val="5A5A5A"/>
                        </a:solidFill>
                        <a:latin typeface="Calibri" panose="020F0502020204030204" pitchFamily="34" charset="0"/>
                      </a:endParaRPr>
                    </a:p>
                  </a:txBody>
                  <a:tcPr marL="68580" marR="68580" marT="34290" marB="34290"/>
                </a:tc>
                <a:tc>
                  <a:txBody>
                    <a:bodyPr/>
                    <a:lstStyle/>
                    <a:p>
                      <a:pPr algn="ctr"/>
                      <a:r>
                        <a:rPr lang="en-GB" sz="1400" dirty="0" smtClean="0"/>
                        <a:t>2 x 24h</a:t>
                      </a:r>
                      <a:endParaRPr lang="en-GB" sz="1400" dirty="0">
                        <a:solidFill>
                          <a:srgbClr val="5A5A5A"/>
                        </a:solidFill>
                        <a:latin typeface="Calibri" panose="020F0502020204030204" pitchFamily="34" charset="0"/>
                      </a:endParaRPr>
                    </a:p>
                  </a:txBody>
                  <a:tcPr marL="68580" marR="68580" marT="34290" marB="34290"/>
                </a:tc>
                <a:extLst>
                  <a:ext uri="{0D108BD9-81ED-4DB2-BD59-A6C34878D82A}">
                    <a16:rowId xmlns:a16="http://schemas.microsoft.com/office/drawing/2014/main" val="10002"/>
                  </a:ext>
                </a:extLst>
              </a:tr>
              <a:tr h="278130">
                <a:tc>
                  <a:txBody>
                    <a:bodyPr/>
                    <a:lstStyle/>
                    <a:p>
                      <a:r>
                        <a:rPr lang="en-GB" sz="1400" dirty="0" smtClean="0"/>
                        <a:t>2</a:t>
                      </a:r>
                      <a:endParaRPr lang="en-GB" sz="1400" dirty="0">
                        <a:solidFill>
                          <a:srgbClr val="5A5A5A"/>
                        </a:solidFill>
                        <a:latin typeface="Calibri" panose="020F0502020204030204" pitchFamily="34" charset="0"/>
                      </a:endParaRPr>
                    </a:p>
                  </a:txBody>
                  <a:tcPr marL="68580" marR="68580" marT="34290" marB="34290"/>
                </a:tc>
                <a:tc>
                  <a:txBody>
                    <a:bodyPr/>
                    <a:lstStyle/>
                    <a:p>
                      <a:r>
                        <a:rPr lang="en-GB" sz="1400" dirty="0" smtClean="0"/>
                        <a:t>Transparency to beam</a:t>
                      </a:r>
                      <a:endParaRPr lang="en-GB" sz="1400" dirty="0">
                        <a:solidFill>
                          <a:srgbClr val="5A5A5A"/>
                        </a:solidFill>
                        <a:latin typeface="Calibri" panose="020F0502020204030204" pitchFamily="34" charset="0"/>
                      </a:endParaRPr>
                    </a:p>
                  </a:txBody>
                  <a:tcPr marL="68580" marR="68580" marT="34290" marB="34290"/>
                </a:tc>
                <a:tc>
                  <a:txBody>
                    <a:bodyPr/>
                    <a:lstStyle/>
                    <a:p>
                      <a:r>
                        <a:rPr lang="en-GB" sz="1400" dirty="0" smtClean="0"/>
                        <a:t>Jul-Aug</a:t>
                      </a:r>
                      <a:endParaRPr lang="en-GB" sz="1400" dirty="0">
                        <a:solidFill>
                          <a:srgbClr val="5A5A5A"/>
                        </a:solidFill>
                        <a:latin typeface="Calibri" panose="020F0502020204030204" pitchFamily="34" charset="0"/>
                      </a:endParaRPr>
                    </a:p>
                  </a:txBody>
                  <a:tcPr marL="68580" marR="68580" marT="34290" marB="34290"/>
                </a:tc>
                <a:tc>
                  <a:txBody>
                    <a:bodyPr/>
                    <a:lstStyle/>
                    <a:p>
                      <a:pPr algn="ctr"/>
                      <a:r>
                        <a:rPr lang="en-GB" sz="1400" dirty="0" smtClean="0"/>
                        <a:t>2 x 24h</a:t>
                      </a:r>
                      <a:endParaRPr lang="en-GB" sz="1400" dirty="0">
                        <a:solidFill>
                          <a:srgbClr val="5A5A5A"/>
                        </a:solidFill>
                        <a:latin typeface="Calibri" panose="020F0502020204030204" pitchFamily="34" charset="0"/>
                      </a:endParaRPr>
                    </a:p>
                  </a:txBody>
                  <a:tcPr marL="68580" marR="68580" marT="34290" marB="34290"/>
                </a:tc>
                <a:extLst>
                  <a:ext uri="{0D108BD9-81ED-4DB2-BD59-A6C34878D82A}">
                    <a16:rowId xmlns:a16="http://schemas.microsoft.com/office/drawing/2014/main" val="10003"/>
                  </a:ext>
                </a:extLst>
              </a:tr>
              <a:tr h="278130">
                <a:tc>
                  <a:txBody>
                    <a:bodyPr/>
                    <a:lstStyle/>
                    <a:p>
                      <a:r>
                        <a:rPr lang="en-GB" sz="1400" dirty="0" smtClean="0"/>
                        <a:t>3</a:t>
                      </a:r>
                      <a:endParaRPr lang="en-GB" sz="1400" dirty="0">
                        <a:solidFill>
                          <a:srgbClr val="5A5A5A"/>
                        </a:solidFill>
                        <a:latin typeface="Calibri" panose="020F0502020204030204" pitchFamily="34" charset="0"/>
                      </a:endParaRPr>
                    </a:p>
                  </a:txBody>
                  <a:tcPr marL="68580" marR="68580" marT="34290" marB="34290"/>
                </a:tc>
                <a:tc>
                  <a:txBody>
                    <a:bodyPr/>
                    <a:lstStyle/>
                    <a:p>
                      <a:r>
                        <a:rPr lang="en-GB" sz="1400" dirty="0" smtClean="0"/>
                        <a:t>Performance &amp; Stability</a:t>
                      </a:r>
                      <a:endParaRPr lang="en-GB" sz="1400" dirty="0" smtClean="0">
                        <a:solidFill>
                          <a:srgbClr val="5A5A5A"/>
                        </a:solidFill>
                        <a:latin typeface="Calibri" panose="020F0502020204030204" pitchFamily="34" charset="0"/>
                      </a:endParaRPr>
                    </a:p>
                  </a:txBody>
                  <a:tcPr marL="68580" marR="68580" marT="34290" marB="34290"/>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t>Sept-Oct</a:t>
                      </a:r>
                      <a:endParaRPr lang="en-GB" sz="1400" dirty="0" smtClean="0">
                        <a:solidFill>
                          <a:srgbClr val="5A5A5A"/>
                        </a:solidFill>
                        <a:latin typeface="Calibri" panose="020F0502020204030204" pitchFamily="34" charset="0"/>
                      </a:endParaRPr>
                    </a:p>
                  </a:txBody>
                  <a:tcPr marL="68580" marR="68580" marT="34290" marB="34290"/>
                </a:tc>
                <a:tc>
                  <a:txBody>
                    <a:bodyPr/>
                    <a:lstStyle/>
                    <a:p>
                      <a:pPr algn="ctr"/>
                      <a:r>
                        <a:rPr lang="en-GB" sz="1400" dirty="0" smtClean="0"/>
                        <a:t>2 x 24h</a:t>
                      </a:r>
                      <a:endParaRPr lang="en-GB" sz="1400" dirty="0">
                        <a:solidFill>
                          <a:srgbClr val="5A5A5A"/>
                        </a:solidFill>
                        <a:latin typeface="Calibri" panose="020F0502020204030204" pitchFamily="34" charset="0"/>
                      </a:endParaRPr>
                    </a:p>
                  </a:txBody>
                  <a:tcPr marL="68580" marR="68580" marT="34290" marB="34290"/>
                </a:tc>
                <a:extLst>
                  <a:ext uri="{0D108BD9-81ED-4DB2-BD59-A6C34878D82A}">
                    <a16:rowId xmlns:a16="http://schemas.microsoft.com/office/drawing/2014/main" val="10004"/>
                  </a:ext>
                </a:extLst>
              </a:tr>
              <a:tr h="278130">
                <a:tc>
                  <a:txBody>
                    <a:bodyPr/>
                    <a:lstStyle/>
                    <a:p>
                      <a:r>
                        <a:rPr lang="en-GB" sz="1400" dirty="0" smtClean="0"/>
                        <a:t>4</a:t>
                      </a:r>
                      <a:endParaRPr lang="en-GB" sz="1400" dirty="0">
                        <a:solidFill>
                          <a:srgbClr val="5A5A5A"/>
                        </a:solidFill>
                        <a:latin typeface="Calibri" panose="020F0502020204030204" pitchFamily="34" charset="0"/>
                      </a:endParaRPr>
                    </a:p>
                  </a:txBody>
                  <a:tcPr marL="68580" marR="68580" marT="34290" marB="34290"/>
                </a:tc>
                <a:tc>
                  <a:txBody>
                    <a:bodyPr/>
                    <a:lstStyle/>
                    <a:p>
                      <a:r>
                        <a:rPr lang="en-GB" sz="1400" dirty="0" smtClean="0"/>
                        <a:t>High intensity RF operation</a:t>
                      </a:r>
                      <a:endParaRPr lang="en-GB" sz="1400" dirty="0" smtClean="0">
                        <a:solidFill>
                          <a:srgbClr val="5A5A5A"/>
                        </a:solidFill>
                        <a:latin typeface="Calibri" panose="020F0502020204030204" pitchFamily="34" charset="0"/>
                      </a:endParaRPr>
                    </a:p>
                  </a:txBody>
                  <a:tcPr marL="68580" marR="68580" marT="34290" marB="34290"/>
                </a:tc>
                <a:tc>
                  <a:txBody>
                    <a:bodyPr/>
                    <a:lstStyle/>
                    <a:p>
                      <a:r>
                        <a:rPr lang="en-GB" sz="1400" dirty="0" smtClean="0"/>
                        <a:t>Nov-Dec</a:t>
                      </a:r>
                      <a:endParaRPr lang="en-GB" sz="1400" dirty="0">
                        <a:solidFill>
                          <a:srgbClr val="5A5A5A"/>
                        </a:solidFill>
                        <a:latin typeface="Calibri" panose="020F0502020204030204" pitchFamily="34" charset="0"/>
                      </a:endParaRPr>
                    </a:p>
                  </a:txBody>
                  <a:tcPr marL="68580" marR="68580" marT="34290" marB="34290"/>
                </a:tc>
                <a:tc>
                  <a:txBody>
                    <a:bodyPr/>
                    <a:lstStyle/>
                    <a:p>
                      <a:pPr algn="ctr"/>
                      <a:r>
                        <a:rPr lang="en-GB" sz="1400" dirty="0" smtClean="0"/>
                        <a:t>≥2 x 24h</a:t>
                      </a:r>
                      <a:endParaRPr lang="en-GB" sz="1400" dirty="0">
                        <a:solidFill>
                          <a:srgbClr val="5A5A5A"/>
                        </a:solidFill>
                        <a:latin typeface="Calibri" panose="020F0502020204030204" pitchFamily="34" charset="0"/>
                      </a:endParaRPr>
                    </a:p>
                  </a:txBody>
                  <a:tcPr marL="68580" marR="68580" marT="34290" marB="3429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3050714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to synchronize Crab-RF ?</a:t>
            </a:r>
            <a:endParaRPr lang="en-GB" dirty="0"/>
          </a:p>
        </p:txBody>
      </p:sp>
      <mc:AlternateContent xmlns:mc="http://schemas.openxmlformats.org/markup-compatibility/2006">
        <mc:Choice xmlns:a14="http://schemas.microsoft.com/office/drawing/2010/main" Requires="a14">
          <p:sp>
            <p:nvSpPr>
              <p:cNvPr id="8" name="Content Placeholder 7"/>
              <p:cNvSpPr>
                <a:spLocks noGrp="1"/>
              </p:cNvSpPr>
              <p:nvPr>
                <p:ph idx="1"/>
              </p:nvPr>
            </p:nvSpPr>
            <p:spPr>
              <a:xfrm>
                <a:off x="459000" y="627534"/>
                <a:ext cx="5940000" cy="2088232"/>
              </a:xfrm>
            </p:spPr>
            <p:txBody>
              <a:bodyPr>
                <a:normAutofit fontScale="92500" lnSpcReduction="10000"/>
              </a:bodyPr>
              <a:lstStyle/>
              <a:p>
                <a:r>
                  <a:rPr lang="en-GB" dirty="0" smtClean="0"/>
                  <a:t>Tuning range verification </a:t>
                </a:r>
                <a:r>
                  <a:rPr lang="en-GB" dirty="0" smtClean="0"/>
                  <a:t>at </a:t>
                </a:r>
                <a14:m>
                  <m:oMath xmlns:m="http://schemas.openxmlformats.org/officeDocument/2006/math">
                    <m:r>
                      <a:rPr lang="en-GB" i="0" dirty="0" smtClean="0">
                        <a:latin typeface="Cambria Math" panose="02040503050406030204" pitchFamily="18" charset="0"/>
                      </a:rPr>
                      <m:t>2</m:t>
                    </m:r>
                    <m:r>
                      <m:rPr>
                        <m:sty m:val="p"/>
                      </m:rPr>
                      <a:rPr lang="en-GB" i="0" dirty="0" smtClean="0">
                        <a:latin typeface="Cambria Math" panose="02040503050406030204" pitchFamily="18" charset="0"/>
                      </a:rPr>
                      <m:t>K</m:t>
                    </m:r>
                  </m:oMath>
                </a14:m>
                <a:endParaRPr lang="en-GB" dirty="0" smtClean="0"/>
              </a:p>
              <a:p>
                <a:pPr lvl="1"/>
                <a:r>
                  <a:rPr lang="en-GB" dirty="0" err="1" smtClean="0"/>
                  <a:t>Freq</a:t>
                </a:r>
                <a:r>
                  <a:rPr lang="en-GB" dirty="0" smtClean="0"/>
                  <a:t> (</a:t>
                </a:r>
                <a14:m>
                  <m:oMath xmlns:m="http://schemas.openxmlformats.org/officeDocument/2006/math">
                    <m:r>
                      <a:rPr lang="en-GB" i="1" dirty="0" smtClean="0">
                        <a:latin typeface="Cambria Math" panose="02040503050406030204" pitchFamily="18" charset="0"/>
                      </a:rPr>
                      <m:t>400.53 – 400.78 </m:t>
                    </m:r>
                    <m:r>
                      <m:rPr>
                        <m:sty m:val="p"/>
                      </m:rPr>
                      <a:rPr lang="en-GB" i="0" dirty="0" smtClean="0">
                        <a:latin typeface="Cambria Math" panose="02040503050406030204" pitchFamily="18" charset="0"/>
                      </a:rPr>
                      <m:t>MHz</m:t>
                    </m:r>
                  </m:oMath>
                </a14:m>
                <a:r>
                  <a:rPr lang="en-GB" dirty="0" smtClean="0"/>
                  <a:t>): </a:t>
                </a:r>
                <a14:m>
                  <m:oMath xmlns:m="http://schemas.openxmlformats.org/officeDocument/2006/math">
                    <m:r>
                      <a:rPr lang="en-GB" i="1" dirty="0" smtClean="0">
                        <a:latin typeface="Cambria Math" panose="02040503050406030204" pitchFamily="18" charset="0"/>
                      </a:rPr>
                      <m:t>26−450 </m:t>
                    </m:r>
                    <m:r>
                      <m:rPr>
                        <m:sty m:val="p"/>
                      </m:rPr>
                      <a:rPr lang="en-GB" i="0" dirty="0" smtClean="0">
                        <a:latin typeface="Cambria Math" panose="02040503050406030204" pitchFamily="18" charset="0"/>
                      </a:rPr>
                      <m:t>GeV</m:t>
                    </m:r>
                  </m:oMath>
                </a14:m>
                <a:endParaRPr lang="en-GB" dirty="0"/>
              </a:p>
              <a:p>
                <a:endParaRPr lang="en-GB" dirty="0" smtClean="0"/>
              </a:p>
              <a:p>
                <a:r>
                  <a:rPr lang="en-GB" dirty="0" smtClean="0"/>
                  <a:t>At Injection</a:t>
                </a:r>
                <a:r>
                  <a:rPr lang="en-GB" dirty="0" smtClean="0"/>
                  <a:t>: LSS6 – LSS3 </a:t>
                </a:r>
                <a:r>
                  <a:rPr lang="en-GB" dirty="0"/>
                  <a:t>RF </a:t>
                </a:r>
                <a:r>
                  <a:rPr lang="en-GB" dirty="0" smtClean="0"/>
                  <a:t>synchronization </a:t>
                </a:r>
                <a:endParaRPr lang="en-GB" dirty="0"/>
              </a:p>
              <a:p>
                <a:pPr lvl="1"/>
                <a:r>
                  <a:rPr lang="en-GB" dirty="0" smtClean="0"/>
                  <a:t>Beam capture with </a:t>
                </a:r>
                <a:r>
                  <a:rPr lang="en-GB" dirty="0" smtClean="0"/>
                  <a:t>at ~10% of </a:t>
                </a:r>
                <a:r>
                  <a:rPr lang="en-GB" dirty="0"/>
                  <a:t>the </a:t>
                </a:r>
                <a:r>
                  <a:rPr lang="en-GB" dirty="0" smtClean="0"/>
                  <a:t>voltage </a:t>
                </a:r>
                <a:r>
                  <a:rPr lang="en-GB" dirty="0"/>
                  <a:t>(</a:t>
                </a:r>
                <a14:m>
                  <m:oMath xmlns:m="http://schemas.openxmlformats.org/officeDocument/2006/math">
                    <m:r>
                      <a:rPr lang="en-US" i="1">
                        <a:latin typeface="Cambria Math" panose="02040503050406030204" pitchFamily="18" charset="0"/>
                      </a:rPr>
                      <m:t>26 </m:t>
                    </m:r>
                    <m:r>
                      <m:rPr>
                        <m:sty m:val="p"/>
                      </m:rPr>
                      <a:rPr lang="en-US">
                        <a:latin typeface="Cambria Math" panose="02040503050406030204" pitchFamily="18" charset="0"/>
                      </a:rPr>
                      <m:t>GeV</m:t>
                    </m:r>
                  </m:oMath>
                </a14:m>
                <a:r>
                  <a:rPr lang="en-GB" dirty="0"/>
                  <a:t>)</a:t>
                </a:r>
                <a:r>
                  <a:rPr lang="en-GB" dirty="0" smtClean="0"/>
                  <a:t> </a:t>
                </a:r>
                <a:endParaRPr lang="en-GB" dirty="0"/>
              </a:p>
              <a:p>
                <a:pPr lvl="1"/>
                <a:r>
                  <a:rPr lang="en-GB" dirty="0" smtClean="0"/>
                  <a:t>Closing of RF </a:t>
                </a:r>
                <a:r>
                  <a:rPr lang="en-GB" dirty="0" smtClean="0"/>
                  <a:t>loops at injection </a:t>
                </a:r>
                <a:r>
                  <a:rPr lang="en-GB" dirty="0" smtClean="0"/>
                  <a:t>plateau</a:t>
                </a:r>
                <a:endParaRPr lang="en-GB" dirty="0" smtClean="0"/>
              </a:p>
              <a:p>
                <a:pPr lvl="1"/>
                <a:r>
                  <a:rPr lang="en-GB" dirty="0" smtClean="0"/>
                  <a:t>Beam </a:t>
                </a:r>
                <a:r>
                  <a:rPr lang="en-GB" dirty="0" err="1" smtClean="0"/>
                  <a:t>centering</a:t>
                </a:r>
                <a:r>
                  <a:rPr lang="en-GB" dirty="0" smtClean="0"/>
                  <a:t>, crab-RF phase &amp; RF power calibration</a:t>
                </a:r>
                <a:endParaRPr lang="en-GB" dirty="0" smtClean="0"/>
              </a:p>
              <a:p>
                <a:pPr lvl="1"/>
                <a:endParaRPr lang="en-GB" dirty="0"/>
              </a:p>
              <a:p>
                <a:pPr lvl="1"/>
                <a:endParaRPr lang="en-GB" dirty="0" smtClean="0"/>
              </a:p>
              <a:p>
                <a:endParaRPr lang="en-GB" dirty="0" smtClean="0"/>
              </a:p>
              <a:p>
                <a:endParaRPr lang="en-GB" dirty="0"/>
              </a:p>
            </p:txBody>
          </p:sp>
        </mc:Choice>
        <mc:Fallback>
          <p:sp>
            <p:nvSpPr>
              <p:cNvPr id="8" name="Content Placeholder 7"/>
              <p:cNvSpPr>
                <a:spLocks noGrp="1" noRot="1" noChangeAspect="1" noMove="1" noResize="1" noEditPoints="1" noAdjustHandles="1" noChangeArrowheads="1" noChangeShapeType="1" noTextEdit="1"/>
              </p:cNvSpPr>
              <p:nvPr>
                <p:ph idx="1"/>
              </p:nvPr>
            </p:nvSpPr>
            <p:spPr>
              <a:xfrm>
                <a:off x="459000" y="627534"/>
                <a:ext cx="5940000" cy="2088232"/>
              </a:xfrm>
              <a:blipFill>
                <a:blip r:embed="rId3"/>
                <a:stretch>
                  <a:fillRect l="-2256" t="-5263" r="-513" b="-3801"/>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BFDCA1C4-9514-7B4F-976F-D92F7E296653}" type="slidenum">
              <a:rPr lang="fr-FR" smtClean="0"/>
              <a:pPr/>
              <a:t>13</a:t>
            </a:fld>
            <a:endParaRPr lang="fr-FR"/>
          </a:p>
        </p:txBody>
      </p:sp>
      <mc:AlternateContent xmlns:mc="http://schemas.openxmlformats.org/markup-compatibility/2006">
        <mc:Choice xmlns:a14="http://schemas.microsoft.com/office/drawing/2010/main" Requires="a14">
          <p:graphicFrame>
            <p:nvGraphicFramePr>
              <p:cNvPr id="11" name="Table 10"/>
              <p:cNvGraphicFramePr>
                <a:graphicFrameLocks noGrp="1"/>
              </p:cNvGraphicFramePr>
              <p:nvPr>
                <p:extLst>
                  <p:ext uri="{D42A27DB-BD31-4B8C-83A1-F6EECF244321}">
                    <p14:modId xmlns:p14="http://schemas.microsoft.com/office/powerpoint/2010/main" val="1253628832"/>
                  </p:ext>
                </p:extLst>
              </p:nvPr>
            </p:nvGraphicFramePr>
            <p:xfrm>
              <a:off x="1196752" y="2859784"/>
              <a:ext cx="4572000" cy="2083472"/>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tblGrid>
                  <a:tr h="280508">
                    <a:tc>
                      <a:txBody>
                        <a:bodyPr/>
                        <a:lstStyle/>
                        <a:p>
                          <a:r>
                            <a:rPr lang="en-GB" sz="1400" b="1" kern="1200" dirty="0" smtClean="0">
                              <a:solidFill>
                                <a:schemeClr val="tx1"/>
                              </a:solidFill>
                              <a:latin typeface="+mn-lt"/>
                              <a:ea typeface="+mn-ea"/>
                              <a:cs typeface="+mn-cs"/>
                            </a:rPr>
                            <a:t>Cavity Parameter</a:t>
                          </a:r>
                          <a:endParaRPr lang="en-GB" sz="1400" b="1" kern="1200" dirty="0">
                            <a:solidFill>
                              <a:schemeClr val="tx1"/>
                            </a:solidFill>
                            <a:latin typeface="+mn-lt"/>
                            <a:ea typeface="+mn-ea"/>
                            <a:cs typeface="+mn-cs"/>
                          </a:endParaRPr>
                        </a:p>
                      </a:txBody>
                      <a:tcPr marL="27000" marR="27000" marT="27000" marB="27000" anchor="ctr"/>
                    </a:tc>
                    <a:tc>
                      <a:txBody>
                        <a:bodyPr/>
                        <a:lstStyle/>
                        <a:p>
                          <a:pPr algn="ctr"/>
                          <a:r>
                            <a:rPr lang="en-GB" sz="1400" b="1" kern="1200" dirty="0" smtClean="0">
                              <a:solidFill>
                                <a:schemeClr val="tx1"/>
                              </a:solidFill>
                              <a:latin typeface="+mn-lt"/>
                              <a:ea typeface="+mn-ea"/>
                              <a:cs typeface="+mn-cs"/>
                            </a:rPr>
                            <a:t>Units</a:t>
                          </a:r>
                          <a:endParaRPr lang="en-GB" sz="1400" b="1" kern="1200" dirty="0">
                            <a:solidFill>
                              <a:schemeClr val="tx1"/>
                            </a:solidFill>
                            <a:latin typeface="+mn-lt"/>
                            <a:ea typeface="+mn-ea"/>
                            <a:cs typeface="+mn-cs"/>
                          </a:endParaRPr>
                        </a:p>
                      </a:txBody>
                      <a:tcPr marL="27000" marR="27000" marT="27000" marB="27000" anchor="ctr"/>
                    </a:tc>
                    <a:tc>
                      <a:txBody>
                        <a:bodyPr/>
                        <a:lstStyle/>
                        <a:p>
                          <a:pPr algn="ctr"/>
                          <a:r>
                            <a:rPr lang="en-GB" sz="1400" b="1" kern="1200" dirty="0" smtClean="0">
                              <a:solidFill>
                                <a:schemeClr val="tx1"/>
                              </a:solidFill>
                              <a:latin typeface="+mn-lt"/>
                              <a:ea typeface="+mn-ea"/>
                              <a:cs typeface="+mn-cs"/>
                            </a:rPr>
                            <a:t>Value</a:t>
                          </a:r>
                          <a:endParaRPr lang="en-GB" sz="1400" b="1" kern="1200" dirty="0">
                            <a:solidFill>
                              <a:schemeClr val="tx1"/>
                            </a:solidFill>
                            <a:latin typeface="+mn-lt"/>
                            <a:ea typeface="+mn-ea"/>
                            <a:cs typeface="+mn-cs"/>
                          </a:endParaRPr>
                        </a:p>
                      </a:txBody>
                      <a:tcPr marL="27000" marR="27000" marT="27000" marB="27000" anchor="ctr"/>
                    </a:tc>
                    <a:extLst>
                      <a:ext uri="{0D108BD9-81ED-4DB2-BD59-A6C34878D82A}">
                        <a16:rowId xmlns:a16="http://schemas.microsoft.com/office/drawing/2014/main" val="10000"/>
                      </a:ext>
                    </a:extLst>
                  </a:tr>
                  <a:tr h="280508">
                    <a:tc>
                      <a:txBody>
                        <a:bodyPr/>
                        <a:lstStyle/>
                        <a:p>
                          <a:r>
                            <a:rPr lang="en-GB" sz="1400" kern="1200" dirty="0" smtClean="0">
                              <a:solidFill>
                                <a:schemeClr val="tx1"/>
                              </a:solidFill>
                              <a:latin typeface="+mn-lt"/>
                              <a:ea typeface="+mn-ea"/>
                              <a:cs typeface="+mn-cs"/>
                            </a:rPr>
                            <a:t>Resonance frequency</a:t>
                          </a:r>
                          <a:endParaRPr lang="en-GB" sz="1400" kern="1200" dirty="0">
                            <a:solidFill>
                              <a:schemeClr val="tx1"/>
                            </a:solidFill>
                            <a:latin typeface="+mn-lt"/>
                            <a:ea typeface="+mn-ea"/>
                            <a:cs typeface="+mn-cs"/>
                          </a:endParaRPr>
                        </a:p>
                      </a:txBody>
                      <a:tcPr marL="27000" marR="27000" marT="27000" marB="27000" anchor="ctr"/>
                    </a:tc>
                    <a:tc>
                      <a:txBody>
                        <a:bodyPr/>
                        <a:lstStyle/>
                        <a:p>
                          <a:pPr algn="ctr"/>
                          <a14:m>
                            <m:oMathPara xmlns:m="http://schemas.openxmlformats.org/officeDocument/2006/math">
                              <m:oMathParaPr>
                                <m:jc m:val="center"/>
                              </m:oMathParaPr>
                              <m:oMath xmlns:m="http://schemas.openxmlformats.org/officeDocument/2006/math">
                                <m:r>
                                  <m:rPr>
                                    <m:sty m:val="p"/>
                                  </m:rPr>
                                  <a:rPr lang="en-GB" sz="1400" i="0" kern="1200" dirty="0" smtClean="0">
                                    <a:solidFill>
                                      <a:schemeClr val="tx1"/>
                                    </a:solidFill>
                                    <a:latin typeface="Cambria Math" panose="02040503050406030204" pitchFamily="18" charset="0"/>
                                    <a:ea typeface="+mn-ea"/>
                                    <a:cs typeface="+mn-cs"/>
                                  </a:rPr>
                                  <m:t>MHz</m:t>
                                </m:r>
                              </m:oMath>
                            </m:oMathPara>
                          </a14:m>
                          <a:endParaRPr lang="en-GB" sz="1400" i="0" kern="1200" dirty="0">
                            <a:solidFill>
                              <a:schemeClr val="tx1"/>
                            </a:solidFill>
                            <a:latin typeface="+mn-lt"/>
                            <a:ea typeface="+mn-ea"/>
                            <a:cs typeface="+mn-cs"/>
                          </a:endParaRPr>
                        </a:p>
                      </a:txBody>
                      <a:tcPr marL="27000" marR="27000" marT="27000" marB="27000" anchor="ctr"/>
                    </a:tc>
                    <a:tc>
                      <a:txBody>
                        <a:bodyPr/>
                        <a:lstStyle/>
                        <a:p>
                          <a:pPr algn="ctr"/>
                          <a14:m>
                            <m:oMathPara xmlns:m="http://schemas.openxmlformats.org/officeDocument/2006/math">
                              <m:oMathParaPr>
                                <m:jc m:val="centerGroup"/>
                              </m:oMathParaPr>
                              <m:oMath xmlns:m="http://schemas.openxmlformats.org/officeDocument/2006/math">
                                <m:r>
                                  <a:rPr lang="en-GB" sz="1400" i="1" kern="1200" dirty="0" smtClean="0">
                                    <a:solidFill>
                                      <a:schemeClr val="tx1"/>
                                    </a:solidFill>
                                    <a:latin typeface="Cambria Math" panose="02040503050406030204" pitchFamily="18" charset="0"/>
                                    <a:ea typeface="+mn-ea"/>
                                    <a:cs typeface="+mn-cs"/>
                                  </a:rPr>
                                  <m:t>400.6  ± 200</m:t>
                                </m:r>
                                <m:r>
                                  <a:rPr lang="en-GB" sz="1400" b="0" i="1" kern="1200" dirty="0" smtClean="0">
                                    <a:solidFill>
                                      <a:schemeClr val="tx1"/>
                                    </a:solidFill>
                                    <a:latin typeface="Cambria Math" panose="02040503050406030204" pitchFamily="18" charset="0"/>
                                    <a:ea typeface="+mn-ea"/>
                                    <a:cs typeface="+mn-cs"/>
                                  </a:rPr>
                                  <m:t> </m:t>
                                </m:r>
                                <m:r>
                                  <m:rPr>
                                    <m:sty m:val="p"/>
                                  </m:rPr>
                                  <a:rPr lang="en-GB" sz="1400" i="0" kern="1200" dirty="0" smtClean="0">
                                    <a:solidFill>
                                      <a:schemeClr val="tx1"/>
                                    </a:solidFill>
                                    <a:latin typeface="Cambria Math" panose="02040503050406030204" pitchFamily="18" charset="0"/>
                                    <a:ea typeface="+mn-ea"/>
                                    <a:cs typeface="+mn-cs"/>
                                  </a:rPr>
                                  <m:t>kHz</m:t>
                                </m:r>
                              </m:oMath>
                            </m:oMathPara>
                          </a14:m>
                          <a:endParaRPr lang="en-GB" sz="1400" i="0" kern="1200" dirty="0">
                            <a:solidFill>
                              <a:schemeClr val="tx1"/>
                            </a:solidFill>
                            <a:latin typeface="+mn-lt"/>
                            <a:ea typeface="+mn-ea"/>
                            <a:cs typeface="+mn-cs"/>
                          </a:endParaRPr>
                        </a:p>
                      </a:txBody>
                      <a:tcPr marL="27000" marR="27000" marT="27000" marB="27000" anchor="ctr"/>
                    </a:tc>
                    <a:extLst>
                      <a:ext uri="{0D108BD9-81ED-4DB2-BD59-A6C34878D82A}">
                        <a16:rowId xmlns:a16="http://schemas.microsoft.com/office/drawing/2014/main" val="10001"/>
                      </a:ext>
                    </a:extLst>
                  </a:tr>
                  <a:tr h="280508">
                    <a:tc>
                      <a:txBody>
                        <a:bodyPr/>
                        <a:lstStyle/>
                        <a:p>
                          <a14:m>
                            <m:oMath xmlns:m="http://schemas.openxmlformats.org/officeDocument/2006/math">
                              <m:sSub>
                                <m:sSubPr>
                                  <m:ctrlPr>
                                    <a:rPr lang="en-GB" sz="1400" i="1" kern="1200" dirty="0" smtClean="0">
                                      <a:solidFill>
                                        <a:schemeClr val="tx1"/>
                                      </a:solidFill>
                                      <a:latin typeface="Cambria Math" panose="02040503050406030204" pitchFamily="18" charset="0"/>
                                      <a:ea typeface="+mn-ea"/>
                                      <a:cs typeface="+mn-cs"/>
                                    </a:rPr>
                                  </m:ctrlPr>
                                </m:sSubPr>
                                <m:e>
                                  <m:r>
                                    <m:rPr>
                                      <m:sty m:val="p"/>
                                    </m:rPr>
                                    <a:rPr lang="en-GB" sz="1400" kern="1200" dirty="0" smtClean="0">
                                      <a:solidFill>
                                        <a:schemeClr val="tx1"/>
                                      </a:solidFill>
                                      <a:latin typeface="Cambria Math" panose="02040503050406030204" pitchFamily="18" charset="0"/>
                                      <a:ea typeface="+mn-ea"/>
                                      <a:cs typeface="+mn-cs"/>
                                    </a:rPr>
                                    <m:t>V</m:t>
                                  </m:r>
                                </m:e>
                                <m:sub>
                                  <m:r>
                                    <m:rPr>
                                      <m:sty m:val="p"/>
                                    </m:rPr>
                                    <a:rPr lang="en-GB" sz="1400" kern="1200" dirty="0" smtClean="0">
                                      <a:solidFill>
                                        <a:schemeClr val="tx1"/>
                                      </a:solidFill>
                                      <a:latin typeface="Cambria Math" panose="02040503050406030204" pitchFamily="18" charset="0"/>
                                      <a:ea typeface="+mn-ea"/>
                                      <a:cs typeface="+mn-cs"/>
                                    </a:rPr>
                                    <m:t>T</m:t>
                                  </m:r>
                                </m:sub>
                              </m:sSub>
                            </m:oMath>
                          </a14:m>
                          <a:r>
                            <a:rPr lang="en-GB" sz="1400" kern="1200" dirty="0" smtClean="0">
                              <a:solidFill>
                                <a:schemeClr val="tx1"/>
                              </a:solidFill>
                              <a:latin typeface="+mn-lt"/>
                              <a:ea typeface="+mn-ea"/>
                              <a:cs typeface="+mn-cs"/>
                            </a:rPr>
                            <a:t>/ cavity (</a:t>
                          </a:r>
                          <a:r>
                            <a:rPr lang="en-GB" sz="1400" kern="1200" dirty="0" err="1" smtClean="0">
                              <a:solidFill>
                                <a:schemeClr val="tx1"/>
                              </a:solidFill>
                              <a:latin typeface="+mn-lt"/>
                              <a:ea typeface="+mn-ea"/>
                              <a:cs typeface="+mn-cs"/>
                            </a:rPr>
                            <a:t>cw</a:t>
                          </a:r>
                          <a:r>
                            <a:rPr lang="en-GB" sz="1400" kern="1200" dirty="0" smtClean="0">
                              <a:solidFill>
                                <a:schemeClr val="tx1"/>
                              </a:solidFill>
                              <a:latin typeface="+mn-lt"/>
                              <a:ea typeface="+mn-ea"/>
                              <a:cs typeface="+mn-cs"/>
                            </a:rPr>
                            <a:t>)</a:t>
                          </a:r>
                          <a:endParaRPr lang="en-GB" sz="1400" kern="1200" dirty="0">
                            <a:solidFill>
                              <a:schemeClr val="tx1"/>
                            </a:solidFill>
                            <a:latin typeface="+mn-lt"/>
                            <a:ea typeface="+mn-ea"/>
                            <a:cs typeface="+mn-cs"/>
                          </a:endParaRPr>
                        </a:p>
                      </a:txBody>
                      <a:tcPr marL="27000" marR="27000" marT="27000" marB="27000" anchor="ctr"/>
                    </a:tc>
                    <a:tc>
                      <a:txBody>
                        <a:bodyPr/>
                        <a:lstStyle/>
                        <a:p>
                          <a:pPr algn="ctr"/>
                          <a14:m>
                            <m:oMathPara xmlns:m="http://schemas.openxmlformats.org/officeDocument/2006/math">
                              <m:oMathParaPr>
                                <m:jc m:val="center"/>
                              </m:oMathParaPr>
                              <m:oMath xmlns:m="http://schemas.openxmlformats.org/officeDocument/2006/math">
                                <m:r>
                                  <m:rPr>
                                    <m:sty m:val="p"/>
                                  </m:rPr>
                                  <a:rPr lang="en-GB" sz="1400" i="0" kern="1200" dirty="0" smtClean="0">
                                    <a:solidFill>
                                      <a:schemeClr val="tx1"/>
                                    </a:solidFill>
                                    <a:latin typeface="Cambria Math" panose="02040503050406030204" pitchFamily="18" charset="0"/>
                                    <a:ea typeface="+mn-ea"/>
                                    <a:cs typeface="+mn-cs"/>
                                  </a:rPr>
                                  <m:t>MV</m:t>
                                </m:r>
                              </m:oMath>
                            </m:oMathPara>
                          </a14:m>
                          <a:endParaRPr lang="en-GB" sz="1400" i="0" kern="1200" dirty="0">
                            <a:solidFill>
                              <a:schemeClr val="tx1"/>
                            </a:solidFill>
                            <a:latin typeface="+mn-lt"/>
                            <a:ea typeface="+mn-ea"/>
                            <a:cs typeface="+mn-cs"/>
                          </a:endParaRPr>
                        </a:p>
                      </a:txBody>
                      <a:tcPr marL="27000" marR="27000" marT="27000" marB="27000" anchor="ctr"/>
                    </a:tc>
                    <a:tc>
                      <a:txBody>
                        <a:bodyPr/>
                        <a:lstStyle/>
                        <a:p>
                          <a:pPr algn="ctr"/>
                          <a14:m>
                            <m:oMathPara xmlns:m="http://schemas.openxmlformats.org/officeDocument/2006/math">
                              <m:oMathParaPr>
                                <m:jc m:val="centerGroup"/>
                              </m:oMathParaPr>
                              <m:oMath xmlns:m="http://schemas.openxmlformats.org/officeDocument/2006/math">
                                <m:r>
                                  <a:rPr lang="en-GB" sz="1400" b="1" i="1" kern="1200" dirty="0" smtClean="0">
                                    <a:solidFill>
                                      <a:schemeClr val="tx1"/>
                                    </a:solidFill>
                                    <a:latin typeface="Cambria Math" panose="02040503050406030204" pitchFamily="18" charset="0"/>
                                    <a:ea typeface="+mn-ea"/>
                                    <a:cs typeface="+mn-cs"/>
                                  </a:rPr>
                                  <m:t>𝟐</m:t>
                                </m:r>
                                <m:r>
                                  <a:rPr lang="en-GB" sz="1400" b="1" i="1" kern="1200" dirty="0" smtClean="0">
                                    <a:solidFill>
                                      <a:schemeClr val="tx1"/>
                                    </a:solidFill>
                                    <a:latin typeface="Cambria Math" panose="02040503050406030204" pitchFamily="18" charset="0"/>
                                    <a:ea typeface="+mn-ea"/>
                                    <a:cs typeface="+mn-cs"/>
                                  </a:rPr>
                                  <m:t>.</m:t>
                                </m:r>
                                <m:r>
                                  <a:rPr lang="en-GB" sz="1400" b="1" i="1" kern="1200" dirty="0" smtClean="0">
                                    <a:solidFill>
                                      <a:schemeClr val="tx1"/>
                                    </a:solidFill>
                                    <a:latin typeface="Cambria Math" panose="02040503050406030204" pitchFamily="18" charset="0"/>
                                    <a:ea typeface="+mn-ea"/>
                                    <a:cs typeface="+mn-cs"/>
                                  </a:rPr>
                                  <m:t>𝟓</m:t>
                                </m:r>
                              </m:oMath>
                            </m:oMathPara>
                          </a14:m>
                          <a:endParaRPr lang="en-GB" sz="1400" b="1" kern="1200" dirty="0">
                            <a:solidFill>
                              <a:schemeClr val="tx1"/>
                            </a:solidFill>
                            <a:latin typeface="+mn-lt"/>
                            <a:ea typeface="+mn-ea"/>
                            <a:cs typeface="+mn-cs"/>
                          </a:endParaRPr>
                        </a:p>
                      </a:txBody>
                      <a:tcPr marL="27000" marR="27000" marT="27000" marB="27000" anchor="ctr"/>
                    </a:tc>
                    <a:extLst>
                      <a:ext uri="{0D108BD9-81ED-4DB2-BD59-A6C34878D82A}">
                        <a16:rowId xmlns:a16="http://schemas.microsoft.com/office/drawing/2014/main" val="10002"/>
                      </a:ext>
                    </a:extLst>
                  </a:tr>
                  <a:tr h="280508">
                    <a:tc>
                      <a:txBody>
                        <a:bodyPr/>
                        <a:lstStyle/>
                        <a:p>
                          <a:pPr/>
                          <a14:m>
                            <m:oMathPara xmlns:m="http://schemas.openxmlformats.org/officeDocument/2006/math">
                              <m:oMathParaPr>
                                <m:jc m:val="left"/>
                              </m:oMathParaPr>
                              <m:oMath xmlns:m="http://schemas.openxmlformats.org/officeDocument/2006/math">
                                <m:r>
                                  <m:rPr>
                                    <m:sty m:val="p"/>
                                  </m:rPr>
                                  <a:rPr lang="en-GB" sz="1400" kern="1200" dirty="0" smtClean="0">
                                    <a:solidFill>
                                      <a:schemeClr val="tx1"/>
                                    </a:solidFill>
                                    <a:latin typeface="Cambria Math" panose="02040503050406030204" pitchFamily="18" charset="0"/>
                                    <a:ea typeface="+mn-ea"/>
                                    <a:cs typeface="+mn-cs"/>
                                  </a:rPr>
                                  <m:t>R</m:t>
                                </m:r>
                                <m:r>
                                  <a:rPr lang="en-GB" sz="1400" kern="1200" dirty="0" smtClean="0">
                                    <a:solidFill>
                                      <a:schemeClr val="tx1"/>
                                    </a:solidFill>
                                    <a:latin typeface="Cambria Math" panose="02040503050406030204" pitchFamily="18" charset="0"/>
                                    <a:ea typeface="+mn-ea"/>
                                    <a:cs typeface="+mn-cs"/>
                                  </a:rPr>
                                  <m:t>/</m:t>
                                </m:r>
                                <m:r>
                                  <m:rPr>
                                    <m:sty m:val="p"/>
                                  </m:rPr>
                                  <a:rPr lang="en-GB" sz="1400" kern="1200" dirty="0" smtClean="0">
                                    <a:solidFill>
                                      <a:schemeClr val="tx1"/>
                                    </a:solidFill>
                                    <a:latin typeface="Cambria Math" panose="02040503050406030204" pitchFamily="18" charset="0"/>
                                    <a:ea typeface="+mn-ea"/>
                                    <a:cs typeface="+mn-cs"/>
                                  </a:rPr>
                                  <m:t>Q</m:t>
                                </m:r>
                              </m:oMath>
                            </m:oMathPara>
                          </a14:m>
                          <a:endParaRPr lang="en-GB" sz="1400" kern="1200" dirty="0">
                            <a:solidFill>
                              <a:schemeClr val="tx1"/>
                            </a:solidFill>
                            <a:latin typeface="+mn-lt"/>
                            <a:ea typeface="+mn-ea"/>
                            <a:cs typeface="+mn-cs"/>
                          </a:endParaRPr>
                        </a:p>
                      </a:txBody>
                      <a:tcPr marL="27000" marR="27000" marT="27000" marB="27000" anchor="ctr"/>
                    </a:tc>
                    <a:tc>
                      <a:txBody>
                        <a:bodyPr/>
                        <a:lstStyle/>
                        <a:p>
                          <a:pPr algn="ctr"/>
                          <a14:m>
                            <m:oMathPara xmlns:m="http://schemas.openxmlformats.org/officeDocument/2006/math">
                              <m:oMathParaPr>
                                <m:jc m:val="center"/>
                              </m:oMathParaPr>
                              <m:oMath xmlns:m="http://schemas.openxmlformats.org/officeDocument/2006/math">
                                <m:r>
                                  <m:rPr>
                                    <m:sty m:val="p"/>
                                  </m:rPr>
                                  <a:rPr lang="en-GB" sz="1400" b="0" i="0" kern="1200" dirty="0" smtClean="0">
                                    <a:solidFill>
                                      <a:schemeClr val="tx1"/>
                                    </a:solidFill>
                                    <a:latin typeface="Cambria Math" panose="02040503050406030204" pitchFamily="18" charset="0"/>
                                    <a:ea typeface="+mn-ea"/>
                                    <a:cs typeface="+mn-cs"/>
                                  </a:rPr>
                                  <m:t>Ω</m:t>
                                </m:r>
                              </m:oMath>
                            </m:oMathPara>
                          </a14:m>
                          <a:endParaRPr lang="en-GB" sz="1400" kern="1200" dirty="0">
                            <a:solidFill>
                              <a:schemeClr val="tx1"/>
                            </a:solidFill>
                            <a:latin typeface="+mn-lt"/>
                            <a:ea typeface="+mn-ea"/>
                            <a:cs typeface="+mn-cs"/>
                          </a:endParaRPr>
                        </a:p>
                      </a:txBody>
                      <a:tcPr marL="27000" marR="27000" marT="27000" marB="27000" anchor="ctr"/>
                    </a:tc>
                    <a:tc>
                      <a:txBody>
                        <a:bodyPr/>
                        <a:lstStyle/>
                        <a:p>
                          <a:pPr algn="ctr"/>
                          <a14:m>
                            <m:oMathPara xmlns:m="http://schemas.openxmlformats.org/officeDocument/2006/math">
                              <m:oMathParaPr>
                                <m:jc m:val="centerGroup"/>
                              </m:oMathParaPr>
                              <m:oMath xmlns:m="http://schemas.openxmlformats.org/officeDocument/2006/math">
                                <m:r>
                                  <a:rPr lang="en-GB" sz="1400" i="1" kern="1200" dirty="0" smtClean="0">
                                    <a:solidFill>
                                      <a:schemeClr val="tx1"/>
                                    </a:solidFill>
                                    <a:latin typeface="Cambria Math" panose="02040503050406030204" pitchFamily="18" charset="0"/>
                                    <a:ea typeface="+mn-ea"/>
                                    <a:cs typeface="+mn-cs"/>
                                  </a:rPr>
                                  <m:t>420</m:t>
                                </m:r>
                              </m:oMath>
                            </m:oMathPara>
                          </a14:m>
                          <a:endParaRPr lang="en-GB" sz="1400" kern="1200" dirty="0">
                            <a:solidFill>
                              <a:schemeClr val="tx1"/>
                            </a:solidFill>
                            <a:latin typeface="+mn-lt"/>
                            <a:ea typeface="+mn-ea"/>
                            <a:cs typeface="+mn-cs"/>
                          </a:endParaRPr>
                        </a:p>
                      </a:txBody>
                      <a:tcPr marL="27000" marR="27000" marT="27000" marB="27000" anchor="ctr"/>
                    </a:tc>
                    <a:extLst>
                      <a:ext uri="{0D108BD9-81ED-4DB2-BD59-A6C34878D82A}">
                        <a16:rowId xmlns:a16="http://schemas.microsoft.com/office/drawing/2014/main" val="10003"/>
                      </a:ext>
                    </a:extLst>
                  </a:tr>
                  <a:tr h="280508">
                    <a:tc>
                      <a:txBody>
                        <a:bodyPr/>
                        <a:lstStyle/>
                        <a:p>
                          <a:r>
                            <a:rPr lang="en-GB" sz="1400" kern="1200" dirty="0" smtClean="0">
                              <a:solidFill>
                                <a:schemeClr val="tx1"/>
                              </a:solidFill>
                              <a:latin typeface="+mn-lt"/>
                              <a:ea typeface="+mn-ea"/>
                              <a:cs typeface="+mn-cs"/>
                            </a:rPr>
                            <a:t>Low field </a:t>
                          </a:r>
                          <a14:m>
                            <m:oMath xmlns:m="http://schemas.openxmlformats.org/officeDocument/2006/math">
                              <m:sSub>
                                <m:sSubPr>
                                  <m:ctrlPr>
                                    <a:rPr lang="en-GB" sz="1400" i="1" kern="1200" dirty="0" smtClean="0">
                                      <a:solidFill>
                                        <a:schemeClr val="tx1"/>
                                      </a:solidFill>
                                      <a:latin typeface="Cambria Math" panose="02040503050406030204" pitchFamily="18" charset="0"/>
                                      <a:ea typeface="+mn-ea"/>
                                      <a:cs typeface="+mn-cs"/>
                                    </a:rPr>
                                  </m:ctrlPr>
                                </m:sSubPr>
                                <m:e>
                                  <m:r>
                                    <m:rPr>
                                      <m:sty m:val="p"/>
                                    </m:rPr>
                                    <a:rPr lang="en-GB" sz="1400" kern="1200" dirty="0" smtClean="0">
                                      <a:solidFill>
                                        <a:schemeClr val="tx1"/>
                                      </a:solidFill>
                                      <a:latin typeface="Cambria Math" panose="02040503050406030204" pitchFamily="18" charset="0"/>
                                      <a:ea typeface="+mn-ea"/>
                                      <a:cs typeface="+mn-cs"/>
                                    </a:rPr>
                                    <m:t>Q</m:t>
                                  </m:r>
                                </m:e>
                                <m:sub>
                                  <m:r>
                                    <a:rPr lang="en-GB" sz="1400" kern="1200" dirty="0" smtClean="0">
                                      <a:solidFill>
                                        <a:schemeClr val="tx1"/>
                                      </a:solidFill>
                                      <a:latin typeface="Cambria Math" panose="02040503050406030204" pitchFamily="18" charset="0"/>
                                      <a:ea typeface="+mn-ea"/>
                                      <a:cs typeface="+mn-cs"/>
                                    </a:rPr>
                                    <m:t>0</m:t>
                                  </m:r>
                                </m:sub>
                              </m:sSub>
                            </m:oMath>
                          </a14:m>
                          <a:endParaRPr lang="en-GB" sz="1400" kern="1200" dirty="0">
                            <a:solidFill>
                              <a:schemeClr val="tx1"/>
                            </a:solidFill>
                            <a:latin typeface="+mn-lt"/>
                            <a:ea typeface="+mn-ea"/>
                            <a:cs typeface="+mn-cs"/>
                          </a:endParaRPr>
                        </a:p>
                      </a:txBody>
                      <a:tcPr marL="27000" marR="27000" marT="27000" marB="27000" anchor="ctr"/>
                    </a:tc>
                    <a:tc>
                      <a:txBody>
                        <a:bodyPr/>
                        <a:lstStyle/>
                        <a:p>
                          <a:pPr algn="ctr"/>
                          <a:r>
                            <a:rPr lang="en-GB" sz="1400" kern="1200" dirty="0" smtClean="0">
                              <a:solidFill>
                                <a:schemeClr val="tx1"/>
                              </a:solidFill>
                              <a:latin typeface="+mn-lt"/>
                              <a:ea typeface="+mn-ea"/>
                              <a:cs typeface="+mn-cs"/>
                            </a:rPr>
                            <a:t>-</a:t>
                          </a:r>
                          <a:endParaRPr lang="en-GB" sz="1400" kern="1200" dirty="0">
                            <a:solidFill>
                              <a:schemeClr val="tx1"/>
                            </a:solidFill>
                            <a:latin typeface="+mn-lt"/>
                            <a:ea typeface="+mn-ea"/>
                            <a:cs typeface="+mn-cs"/>
                          </a:endParaRPr>
                        </a:p>
                      </a:txBody>
                      <a:tcPr marL="27000" marR="27000" marT="27000" marB="27000" anchor="ctr"/>
                    </a:tc>
                    <a:tc>
                      <a:txBody>
                        <a:bodyPr/>
                        <a:lstStyle/>
                        <a:p>
                          <a:pPr algn="ctr"/>
                          <a14:m>
                            <m:oMathPara xmlns:m="http://schemas.openxmlformats.org/officeDocument/2006/math">
                              <m:oMathParaPr>
                                <m:jc m:val="centerGroup"/>
                              </m:oMathParaPr>
                              <m:oMath xmlns:m="http://schemas.openxmlformats.org/officeDocument/2006/math">
                                <m:r>
                                  <a:rPr lang="en-GB" sz="1400" i="1" kern="1200" dirty="0" smtClean="0">
                                    <a:solidFill>
                                      <a:schemeClr val="tx1"/>
                                    </a:solidFill>
                                    <a:latin typeface="Cambria Math" panose="02040503050406030204" pitchFamily="18" charset="0"/>
                                    <a:ea typeface="+mn-ea"/>
                                    <a:cs typeface="+mn-cs"/>
                                  </a:rPr>
                                  <m:t>4</m:t>
                                </m:r>
                                <m:r>
                                  <a:rPr lang="en-GB" sz="1400" b="0" i="1" kern="1200" dirty="0" smtClean="0">
                                    <a:solidFill>
                                      <a:schemeClr val="tx1"/>
                                    </a:solidFill>
                                    <a:latin typeface="Cambria Math" panose="02040503050406030204" pitchFamily="18" charset="0"/>
                                    <a:ea typeface="+mn-ea"/>
                                    <a:cs typeface="+mn-cs"/>
                                  </a:rPr>
                                  <m:t>×</m:t>
                                </m:r>
                                <m:sSup>
                                  <m:sSupPr>
                                    <m:ctrlPr>
                                      <a:rPr lang="en-GB" sz="1400" b="0" i="1" kern="1200" dirty="0" smtClean="0">
                                        <a:solidFill>
                                          <a:schemeClr val="tx1"/>
                                        </a:solidFill>
                                        <a:latin typeface="Cambria Math" panose="02040503050406030204" pitchFamily="18" charset="0"/>
                                        <a:ea typeface="+mn-ea"/>
                                        <a:cs typeface="+mn-cs"/>
                                      </a:rPr>
                                    </m:ctrlPr>
                                  </m:sSupPr>
                                  <m:e>
                                    <m:r>
                                      <a:rPr lang="en-GB" sz="1400" i="1" kern="1200" dirty="0" smtClean="0">
                                        <a:solidFill>
                                          <a:schemeClr val="tx1"/>
                                        </a:solidFill>
                                        <a:latin typeface="Cambria Math" panose="02040503050406030204" pitchFamily="18" charset="0"/>
                                        <a:ea typeface="+mn-ea"/>
                                        <a:cs typeface="+mn-cs"/>
                                      </a:rPr>
                                      <m:t>10</m:t>
                                    </m:r>
                                  </m:e>
                                  <m:sup>
                                    <m:r>
                                      <a:rPr lang="en-GB" sz="1400" b="0" i="1" kern="1200" dirty="0" smtClean="0">
                                        <a:solidFill>
                                          <a:schemeClr val="tx1"/>
                                        </a:solidFill>
                                        <a:latin typeface="Cambria Math" panose="02040503050406030204" pitchFamily="18" charset="0"/>
                                        <a:ea typeface="+mn-ea"/>
                                        <a:cs typeface="+mn-cs"/>
                                      </a:rPr>
                                      <m:t>9</m:t>
                                    </m:r>
                                  </m:sup>
                                </m:sSup>
                              </m:oMath>
                            </m:oMathPara>
                          </a14:m>
                          <a:endParaRPr lang="en-GB" sz="1400" kern="1200" dirty="0">
                            <a:solidFill>
                              <a:schemeClr val="tx1"/>
                            </a:solidFill>
                            <a:latin typeface="+mn-lt"/>
                            <a:ea typeface="+mn-ea"/>
                            <a:cs typeface="+mn-cs"/>
                          </a:endParaRPr>
                        </a:p>
                      </a:txBody>
                      <a:tcPr marL="27000" marR="27000" marT="27000" marB="27000" anchor="ctr"/>
                    </a:tc>
                    <a:extLst>
                      <a:ext uri="{0D108BD9-81ED-4DB2-BD59-A6C34878D82A}">
                        <a16:rowId xmlns:a16="http://schemas.microsoft.com/office/drawing/2014/main" val="10004"/>
                      </a:ext>
                    </a:extLst>
                  </a:tr>
                  <a:tr h="457587">
                    <a:tc>
                      <a:txBody>
                        <a:bodyPr/>
                        <a:lstStyle/>
                        <a:p>
                          <a:pPr>
                            <a:tabLst>
                              <a:tab pos="1524000" algn="l"/>
                            </a:tabLst>
                          </a:pPr>
                          <a:r>
                            <a:rPr lang="en-GB" sz="1400" kern="1200" dirty="0" smtClean="0">
                              <a:solidFill>
                                <a:schemeClr val="tx1"/>
                              </a:solidFill>
                              <a:latin typeface="+mn-lt"/>
                              <a:ea typeface="+mn-ea"/>
                              <a:cs typeface="+mn-cs"/>
                            </a:rPr>
                            <a:t>Dynamic Load at </a:t>
                          </a:r>
                          <a14:m>
                            <m:oMath xmlns:m="http://schemas.openxmlformats.org/officeDocument/2006/math">
                              <m:r>
                                <a:rPr lang="en-GB" sz="1400" i="1" kern="1200" dirty="0" smtClean="0">
                                  <a:solidFill>
                                    <a:schemeClr val="tx1"/>
                                  </a:solidFill>
                                  <a:latin typeface="Cambria Math" panose="02040503050406030204" pitchFamily="18" charset="0"/>
                                  <a:ea typeface="+mn-ea"/>
                                  <a:cs typeface="+mn-cs"/>
                                </a:rPr>
                                <m:t>2.5</m:t>
                              </m:r>
                              <m:r>
                                <a:rPr lang="en-GB" sz="1400" b="0" i="1" kern="1200" dirty="0" smtClean="0">
                                  <a:solidFill>
                                    <a:schemeClr val="tx1"/>
                                  </a:solidFill>
                                  <a:latin typeface="Cambria Math" panose="02040503050406030204" pitchFamily="18" charset="0"/>
                                  <a:ea typeface="+mn-ea"/>
                                  <a:cs typeface="+mn-cs"/>
                                </a:rPr>
                                <m:t> </m:t>
                              </m:r>
                              <m:r>
                                <m:rPr>
                                  <m:sty m:val="p"/>
                                </m:rPr>
                                <a:rPr lang="en-GB" sz="1400" i="0" kern="1200" dirty="0" smtClean="0">
                                  <a:solidFill>
                                    <a:schemeClr val="tx1"/>
                                  </a:solidFill>
                                  <a:latin typeface="Cambria Math" panose="02040503050406030204" pitchFamily="18" charset="0"/>
                                  <a:ea typeface="+mn-ea"/>
                                  <a:cs typeface="+mn-cs"/>
                                </a:rPr>
                                <m:t>MV</m:t>
                              </m:r>
                              <m:r>
                                <a:rPr lang="en-GB" sz="1400" i="1" kern="1200" dirty="0" smtClean="0">
                                  <a:solidFill>
                                    <a:schemeClr val="tx1"/>
                                  </a:solidFill>
                                  <a:latin typeface="Cambria Math" panose="02040503050406030204" pitchFamily="18" charset="0"/>
                                  <a:ea typeface="+mn-ea"/>
                                  <a:cs typeface="+mn-cs"/>
                                </a:rPr>
                                <m:t> </m:t>
                              </m:r>
                            </m:oMath>
                          </a14:m>
                          <a:r>
                            <a:rPr lang="en-GB" sz="1400" kern="1200" dirty="0" smtClean="0">
                              <a:solidFill>
                                <a:schemeClr val="tx1"/>
                              </a:solidFill>
                              <a:latin typeface="+mn-lt"/>
                              <a:ea typeface="+mn-ea"/>
                              <a:cs typeface="+mn-cs"/>
                            </a:rPr>
                            <a:t>(</a:t>
                          </a:r>
                          <a14:m>
                            <m:oMath xmlns:m="http://schemas.openxmlformats.org/officeDocument/2006/math">
                              <m:r>
                                <a:rPr lang="en-GB" sz="1400" i="0" kern="1200" dirty="0" smtClean="0">
                                  <a:solidFill>
                                    <a:schemeClr val="tx1"/>
                                  </a:solidFill>
                                  <a:latin typeface="Cambria Math" panose="02040503050406030204" pitchFamily="18" charset="0"/>
                                  <a:ea typeface="+mn-ea"/>
                                  <a:cs typeface="+mn-cs"/>
                                </a:rPr>
                                <m:t>3.4 </m:t>
                              </m:r>
                              <m:r>
                                <m:rPr>
                                  <m:sty m:val="p"/>
                                </m:rPr>
                                <a:rPr lang="en-GB" sz="1400" i="0" kern="1200" dirty="0" smtClean="0">
                                  <a:solidFill>
                                    <a:schemeClr val="tx1"/>
                                  </a:solidFill>
                                  <a:latin typeface="Cambria Math" panose="02040503050406030204" pitchFamily="18" charset="0"/>
                                  <a:ea typeface="+mn-ea"/>
                                  <a:cs typeface="+mn-cs"/>
                                </a:rPr>
                                <m:t>MV</m:t>
                              </m:r>
                            </m:oMath>
                          </a14:m>
                          <a:r>
                            <a:rPr lang="en-GB" sz="1400" kern="1200" dirty="0" smtClean="0">
                              <a:solidFill>
                                <a:schemeClr val="tx1"/>
                              </a:solidFill>
                              <a:latin typeface="+mn-lt"/>
                              <a:ea typeface="+mn-ea"/>
                              <a:cs typeface="+mn-cs"/>
                            </a:rPr>
                            <a:t>)</a:t>
                          </a:r>
                          <a:endParaRPr lang="en-GB" sz="1400" kern="1200" dirty="0">
                            <a:solidFill>
                              <a:schemeClr val="tx1"/>
                            </a:solidFill>
                            <a:latin typeface="+mn-lt"/>
                            <a:ea typeface="+mn-ea"/>
                            <a:cs typeface="+mn-cs"/>
                          </a:endParaRPr>
                        </a:p>
                      </a:txBody>
                      <a:tcPr marL="27000" marR="27000" marT="27000" marB="27000" anchor="ctr"/>
                    </a:tc>
                    <a:tc>
                      <a:txBody>
                        <a:bodyPr/>
                        <a:lstStyle/>
                        <a:p>
                          <a:pPr algn="ctr"/>
                          <a14:m>
                            <m:oMathPara xmlns:m="http://schemas.openxmlformats.org/officeDocument/2006/math">
                              <m:oMathParaPr>
                                <m:jc m:val="center"/>
                              </m:oMathParaPr>
                              <m:oMath xmlns:m="http://schemas.openxmlformats.org/officeDocument/2006/math">
                                <m:r>
                                  <m:rPr>
                                    <m:sty m:val="p"/>
                                  </m:rPr>
                                  <a:rPr lang="en-GB" sz="1400" i="0" kern="1200" dirty="0" smtClean="0">
                                    <a:solidFill>
                                      <a:schemeClr val="tx1"/>
                                    </a:solidFill>
                                    <a:latin typeface="Cambria Math" panose="02040503050406030204" pitchFamily="18" charset="0"/>
                                    <a:ea typeface="+mn-ea"/>
                                    <a:cs typeface="+mn-cs"/>
                                  </a:rPr>
                                  <m:t>W</m:t>
                                </m:r>
                              </m:oMath>
                            </m:oMathPara>
                          </a14:m>
                          <a:endParaRPr lang="en-GB" sz="1400" i="0" kern="1200" dirty="0">
                            <a:solidFill>
                              <a:schemeClr val="tx1"/>
                            </a:solidFill>
                            <a:latin typeface="+mn-lt"/>
                            <a:ea typeface="+mn-ea"/>
                            <a:cs typeface="+mn-cs"/>
                          </a:endParaRPr>
                        </a:p>
                      </a:txBody>
                      <a:tcPr marL="27000" marR="27000" marT="27000" marB="27000" anchor="ctr"/>
                    </a:tc>
                    <a:tc>
                      <a:txBody>
                        <a:bodyPr/>
                        <a:lstStyle/>
                        <a:p>
                          <a:pPr algn="ctr"/>
                          <a14:m>
                            <m:oMathPara xmlns:m="http://schemas.openxmlformats.org/officeDocument/2006/math">
                              <m:oMathParaPr>
                                <m:jc m:val="centerGroup"/>
                              </m:oMathParaPr>
                              <m:oMath xmlns:m="http://schemas.openxmlformats.org/officeDocument/2006/math">
                                <m:r>
                                  <a:rPr lang="en-GB" sz="1400" i="1" kern="1200" dirty="0" smtClean="0">
                                    <a:solidFill>
                                      <a:schemeClr val="tx1"/>
                                    </a:solidFill>
                                    <a:latin typeface="Cambria Math" panose="02040503050406030204" pitchFamily="18" charset="0"/>
                                    <a:ea typeface="+mn-ea"/>
                                    <a:cs typeface="+mn-cs"/>
                                  </a:rPr>
                                  <m:t>5 (12)</m:t>
                                </m:r>
                              </m:oMath>
                            </m:oMathPara>
                          </a14:m>
                          <a:endParaRPr lang="en-GB" sz="1400" kern="1200" dirty="0">
                            <a:solidFill>
                              <a:schemeClr val="tx1"/>
                            </a:solidFill>
                            <a:latin typeface="+mn-lt"/>
                            <a:ea typeface="+mn-ea"/>
                            <a:cs typeface="+mn-cs"/>
                          </a:endParaRPr>
                        </a:p>
                      </a:txBody>
                      <a:tcPr marL="27000" marR="27000" marT="27000" marB="27000" anchor="ctr"/>
                    </a:tc>
                    <a:extLst>
                      <a:ext uri="{0D108BD9-81ED-4DB2-BD59-A6C34878D82A}">
                        <a16:rowId xmlns:a16="http://schemas.microsoft.com/office/drawing/2014/main" val="10005"/>
                      </a:ext>
                    </a:extLst>
                  </a:tr>
                </a:tbl>
              </a:graphicData>
            </a:graphic>
          </p:graphicFrame>
        </mc:Choice>
        <mc:Fallback>
          <p:graphicFrame>
            <p:nvGraphicFramePr>
              <p:cNvPr id="11" name="Table 10"/>
              <p:cNvGraphicFramePr>
                <a:graphicFrameLocks noGrp="1"/>
              </p:cNvGraphicFramePr>
              <p:nvPr>
                <p:extLst>
                  <p:ext uri="{D42A27DB-BD31-4B8C-83A1-F6EECF244321}">
                    <p14:modId xmlns:p14="http://schemas.microsoft.com/office/powerpoint/2010/main" val="1253628832"/>
                  </p:ext>
                </p:extLst>
              </p:nvPr>
            </p:nvGraphicFramePr>
            <p:xfrm>
              <a:off x="1196752" y="2859784"/>
              <a:ext cx="4572000" cy="2083472"/>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tblGrid>
                  <a:tr h="280508">
                    <a:tc>
                      <a:txBody>
                        <a:bodyPr/>
                        <a:lstStyle/>
                        <a:p>
                          <a:r>
                            <a:rPr lang="en-GB" sz="1400" b="1" kern="1200" dirty="0" smtClean="0">
                              <a:solidFill>
                                <a:schemeClr val="tx1"/>
                              </a:solidFill>
                              <a:latin typeface="+mn-lt"/>
                              <a:ea typeface="+mn-ea"/>
                              <a:cs typeface="+mn-cs"/>
                            </a:rPr>
                            <a:t>Cavity Parameter</a:t>
                          </a:r>
                          <a:endParaRPr lang="en-GB" sz="1400" b="1" kern="1200" dirty="0">
                            <a:solidFill>
                              <a:schemeClr val="tx1"/>
                            </a:solidFill>
                            <a:latin typeface="+mn-lt"/>
                            <a:ea typeface="+mn-ea"/>
                            <a:cs typeface="+mn-cs"/>
                          </a:endParaRPr>
                        </a:p>
                      </a:txBody>
                      <a:tcPr marL="27000" marR="27000" marT="27000" marB="27000" anchor="ctr"/>
                    </a:tc>
                    <a:tc>
                      <a:txBody>
                        <a:bodyPr/>
                        <a:lstStyle/>
                        <a:p>
                          <a:pPr algn="ctr"/>
                          <a:r>
                            <a:rPr lang="en-GB" sz="1400" b="1" kern="1200" dirty="0" smtClean="0">
                              <a:solidFill>
                                <a:schemeClr val="tx1"/>
                              </a:solidFill>
                              <a:latin typeface="+mn-lt"/>
                              <a:ea typeface="+mn-ea"/>
                              <a:cs typeface="+mn-cs"/>
                            </a:rPr>
                            <a:t>Units</a:t>
                          </a:r>
                          <a:endParaRPr lang="en-GB" sz="1400" b="1" kern="1200" dirty="0">
                            <a:solidFill>
                              <a:schemeClr val="tx1"/>
                            </a:solidFill>
                            <a:latin typeface="+mn-lt"/>
                            <a:ea typeface="+mn-ea"/>
                            <a:cs typeface="+mn-cs"/>
                          </a:endParaRPr>
                        </a:p>
                      </a:txBody>
                      <a:tcPr marL="27000" marR="27000" marT="27000" marB="27000" anchor="ctr"/>
                    </a:tc>
                    <a:tc>
                      <a:txBody>
                        <a:bodyPr/>
                        <a:lstStyle/>
                        <a:p>
                          <a:pPr algn="ctr"/>
                          <a:r>
                            <a:rPr lang="en-GB" sz="1400" b="1" kern="1200" dirty="0" smtClean="0">
                              <a:solidFill>
                                <a:schemeClr val="tx1"/>
                              </a:solidFill>
                              <a:latin typeface="+mn-lt"/>
                              <a:ea typeface="+mn-ea"/>
                              <a:cs typeface="+mn-cs"/>
                            </a:rPr>
                            <a:t>Value</a:t>
                          </a:r>
                          <a:endParaRPr lang="en-GB" sz="1400" b="1" kern="1200" dirty="0">
                            <a:solidFill>
                              <a:schemeClr val="tx1"/>
                            </a:solidFill>
                            <a:latin typeface="+mn-lt"/>
                            <a:ea typeface="+mn-ea"/>
                            <a:cs typeface="+mn-cs"/>
                          </a:endParaRPr>
                        </a:p>
                      </a:txBody>
                      <a:tcPr marL="27000" marR="27000" marT="27000" marB="27000" anchor="ctr"/>
                    </a:tc>
                    <a:extLst>
                      <a:ext uri="{0D108BD9-81ED-4DB2-BD59-A6C34878D82A}">
                        <a16:rowId xmlns:a16="http://schemas.microsoft.com/office/drawing/2014/main" val="10000"/>
                      </a:ext>
                    </a:extLst>
                  </a:tr>
                  <a:tr h="480720">
                    <a:tc>
                      <a:txBody>
                        <a:bodyPr/>
                        <a:lstStyle/>
                        <a:p>
                          <a:r>
                            <a:rPr lang="en-GB" sz="1400" kern="1200" dirty="0" smtClean="0">
                              <a:solidFill>
                                <a:schemeClr val="tx1"/>
                              </a:solidFill>
                              <a:latin typeface="+mn-lt"/>
                              <a:ea typeface="+mn-ea"/>
                              <a:cs typeface="+mn-cs"/>
                            </a:rPr>
                            <a:t>Resonance frequency</a:t>
                          </a:r>
                          <a:endParaRPr lang="en-GB" sz="1400" kern="1200" dirty="0">
                            <a:solidFill>
                              <a:schemeClr val="tx1"/>
                            </a:solidFill>
                            <a:latin typeface="+mn-lt"/>
                            <a:ea typeface="+mn-ea"/>
                            <a:cs typeface="+mn-cs"/>
                          </a:endParaRPr>
                        </a:p>
                      </a:txBody>
                      <a:tcPr marL="27000" marR="27000" marT="27000" marB="27000" anchor="ctr"/>
                    </a:tc>
                    <a:tc>
                      <a:txBody>
                        <a:bodyPr/>
                        <a:lstStyle/>
                        <a:p>
                          <a:endParaRPr lang="en-US"/>
                        </a:p>
                      </a:txBody>
                      <a:tcPr marL="27000" marR="27000" marT="27000" marB="27000" anchor="ctr">
                        <a:blipFill>
                          <a:blip r:embed="rId4"/>
                          <a:stretch>
                            <a:fillRect l="-100000" t="-63291" r="-101195" b="-291139"/>
                          </a:stretch>
                        </a:blipFill>
                      </a:tcPr>
                    </a:tc>
                    <a:tc>
                      <a:txBody>
                        <a:bodyPr/>
                        <a:lstStyle/>
                        <a:p>
                          <a:endParaRPr lang="en-US"/>
                        </a:p>
                      </a:txBody>
                      <a:tcPr marL="27000" marR="27000" marT="27000" marB="27000" anchor="ctr">
                        <a:blipFill>
                          <a:blip r:embed="rId4"/>
                          <a:stretch>
                            <a:fillRect l="-200800" t="-63291" r="-1600" b="-291139"/>
                          </a:stretch>
                        </a:blipFill>
                      </a:tcPr>
                    </a:tc>
                    <a:extLst>
                      <a:ext uri="{0D108BD9-81ED-4DB2-BD59-A6C34878D82A}">
                        <a16:rowId xmlns:a16="http://schemas.microsoft.com/office/drawing/2014/main" val="10001"/>
                      </a:ext>
                    </a:extLst>
                  </a:tr>
                  <a:tr h="280508">
                    <a:tc>
                      <a:txBody>
                        <a:bodyPr/>
                        <a:lstStyle/>
                        <a:p>
                          <a:endParaRPr lang="en-US"/>
                        </a:p>
                      </a:txBody>
                      <a:tcPr marL="27000" marR="27000" marT="27000" marB="27000" anchor="ctr">
                        <a:blipFill>
                          <a:blip r:embed="rId4"/>
                          <a:stretch>
                            <a:fillRect l="-400" t="-280435" r="-202000" b="-400000"/>
                          </a:stretch>
                        </a:blipFill>
                      </a:tcPr>
                    </a:tc>
                    <a:tc>
                      <a:txBody>
                        <a:bodyPr/>
                        <a:lstStyle/>
                        <a:p>
                          <a:endParaRPr lang="en-US"/>
                        </a:p>
                      </a:txBody>
                      <a:tcPr marL="27000" marR="27000" marT="27000" marB="27000" anchor="ctr">
                        <a:blipFill>
                          <a:blip r:embed="rId4"/>
                          <a:stretch>
                            <a:fillRect l="-100000" t="-280435" r="-101195" b="-400000"/>
                          </a:stretch>
                        </a:blipFill>
                      </a:tcPr>
                    </a:tc>
                    <a:tc>
                      <a:txBody>
                        <a:bodyPr/>
                        <a:lstStyle/>
                        <a:p>
                          <a:endParaRPr lang="en-US"/>
                        </a:p>
                      </a:txBody>
                      <a:tcPr marL="27000" marR="27000" marT="27000" marB="27000" anchor="ctr">
                        <a:blipFill>
                          <a:blip r:embed="rId4"/>
                          <a:stretch>
                            <a:fillRect l="-200800" t="-280435" r="-1600" b="-400000"/>
                          </a:stretch>
                        </a:blipFill>
                      </a:tcPr>
                    </a:tc>
                    <a:extLst>
                      <a:ext uri="{0D108BD9-81ED-4DB2-BD59-A6C34878D82A}">
                        <a16:rowId xmlns:a16="http://schemas.microsoft.com/office/drawing/2014/main" val="10002"/>
                      </a:ext>
                    </a:extLst>
                  </a:tr>
                  <a:tr h="280508">
                    <a:tc>
                      <a:txBody>
                        <a:bodyPr/>
                        <a:lstStyle/>
                        <a:p>
                          <a:endParaRPr lang="en-US"/>
                        </a:p>
                      </a:txBody>
                      <a:tcPr marL="27000" marR="27000" marT="27000" marB="27000" anchor="ctr">
                        <a:blipFill>
                          <a:blip r:embed="rId4"/>
                          <a:stretch>
                            <a:fillRect l="-400" t="-380435" r="-202000" b="-300000"/>
                          </a:stretch>
                        </a:blipFill>
                      </a:tcPr>
                    </a:tc>
                    <a:tc>
                      <a:txBody>
                        <a:bodyPr/>
                        <a:lstStyle/>
                        <a:p>
                          <a:endParaRPr lang="en-US"/>
                        </a:p>
                      </a:txBody>
                      <a:tcPr marL="27000" marR="27000" marT="27000" marB="27000" anchor="ctr">
                        <a:blipFill>
                          <a:blip r:embed="rId4"/>
                          <a:stretch>
                            <a:fillRect l="-100000" t="-380435" r="-101195" b="-300000"/>
                          </a:stretch>
                        </a:blipFill>
                      </a:tcPr>
                    </a:tc>
                    <a:tc>
                      <a:txBody>
                        <a:bodyPr/>
                        <a:lstStyle/>
                        <a:p>
                          <a:endParaRPr lang="en-US"/>
                        </a:p>
                      </a:txBody>
                      <a:tcPr marL="27000" marR="27000" marT="27000" marB="27000" anchor="ctr">
                        <a:blipFill>
                          <a:blip r:embed="rId4"/>
                          <a:stretch>
                            <a:fillRect l="-200800" t="-380435" r="-1600" b="-300000"/>
                          </a:stretch>
                        </a:blipFill>
                      </a:tcPr>
                    </a:tc>
                    <a:extLst>
                      <a:ext uri="{0D108BD9-81ED-4DB2-BD59-A6C34878D82A}">
                        <a16:rowId xmlns:a16="http://schemas.microsoft.com/office/drawing/2014/main" val="10003"/>
                      </a:ext>
                    </a:extLst>
                  </a:tr>
                  <a:tr h="280508">
                    <a:tc>
                      <a:txBody>
                        <a:bodyPr/>
                        <a:lstStyle/>
                        <a:p>
                          <a:endParaRPr lang="en-US"/>
                        </a:p>
                      </a:txBody>
                      <a:tcPr marL="27000" marR="27000" marT="27000" marB="27000" anchor="ctr">
                        <a:blipFill>
                          <a:blip r:embed="rId4"/>
                          <a:stretch>
                            <a:fillRect l="-400" t="-480435" r="-202000" b="-200000"/>
                          </a:stretch>
                        </a:blipFill>
                      </a:tcPr>
                    </a:tc>
                    <a:tc>
                      <a:txBody>
                        <a:bodyPr/>
                        <a:lstStyle/>
                        <a:p>
                          <a:pPr algn="ctr"/>
                          <a:r>
                            <a:rPr lang="en-GB" sz="1400" kern="1200" dirty="0" smtClean="0">
                              <a:solidFill>
                                <a:schemeClr val="tx1"/>
                              </a:solidFill>
                              <a:latin typeface="+mn-lt"/>
                              <a:ea typeface="+mn-ea"/>
                              <a:cs typeface="+mn-cs"/>
                            </a:rPr>
                            <a:t>-</a:t>
                          </a:r>
                          <a:endParaRPr lang="en-GB" sz="1400" kern="1200" dirty="0">
                            <a:solidFill>
                              <a:schemeClr val="tx1"/>
                            </a:solidFill>
                            <a:latin typeface="+mn-lt"/>
                            <a:ea typeface="+mn-ea"/>
                            <a:cs typeface="+mn-cs"/>
                          </a:endParaRPr>
                        </a:p>
                      </a:txBody>
                      <a:tcPr marL="27000" marR="27000" marT="27000" marB="27000" anchor="ctr"/>
                    </a:tc>
                    <a:tc>
                      <a:txBody>
                        <a:bodyPr/>
                        <a:lstStyle/>
                        <a:p>
                          <a:endParaRPr lang="en-US"/>
                        </a:p>
                      </a:txBody>
                      <a:tcPr marL="27000" marR="27000" marT="27000" marB="27000" anchor="ctr">
                        <a:blipFill>
                          <a:blip r:embed="rId4"/>
                          <a:stretch>
                            <a:fillRect l="-200800" t="-480435" r="-1600" b="-200000"/>
                          </a:stretch>
                        </a:blipFill>
                      </a:tcPr>
                    </a:tc>
                    <a:extLst>
                      <a:ext uri="{0D108BD9-81ED-4DB2-BD59-A6C34878D82A}">
                        <a16:rowId xmlns:a16="http://schemas.microsoft.com/office/drawing/2014/main" val="10004"/>
                      </a:ext>
                    </a:extLst>
                  </a:tr>
                  <a:tr h="480720">
                    <a:tc>
                      <a:txBody>
                        <a:bodyPr/>
                        <a:lstStyle/>
                        <a:p>
                          <a:endParaRPr lang="en-US"/>
                        </a:p>
                      </a:txBody>
                      <a:tcPr marL="27000" marR="27000" marT="27000" marB="27000" anchor="ctr">
                        <a:blipFill>
                          <a:blip r:embed="rId4"/>
                          <a:stretch>
                            <a:fillRect l="-400" t="-337975" r="-202000" b="-16456"/>
                          </a:stretch>
                        </a:blipFill>
                      </a:tcPr>
                    </a:tc>
                    <a:tc>
                      <a:txBody>
                        <a:bodyPr/>
                        <a:lstStyle/>
                        <a:p>
                          <a:endParaRPr lang="en-US"/>
                        </a:p>
                      </a:txBody>
                      <a:tcPr marL="27000" marR="27000" marT="27000" marB="27000" anchor="ctr">
                        <a:blipFill>
                          <a:blip r:embed="rId4"/>
                          <a:stretch>
                            <a:fillRect l="-100000" t="-337975" r="-101195" b="-16456"/>
                          </a:stretch>
                        </a:blipFill>
                      </a:tcPr>
                    </a:tc>
                    <a:tc>
                      <a:txBody>
                        <a:bodyPr/>
                        <a:lstStyle/>
                        <a:p>
                          <a:endParaRPr lang="en-US"/>
                        </a:p>
                      </a:txBody>
                      <a:tcPr marL="27000" marR="27000" marT="27000" marB="27000" anchor="ctr">
                        <a:blipFill>
                          <a:blip r:embed="rId4"/>
                          <a:stretch>
                            <a:fillRect l="-200800" t="-337975" r="-1600" b="-16456"/>
                          </a:stretch>
                        </a:blipFill>
                      </a:tcPr>
                    </a:tc>
                    <a:extLst>
                      <a:ext uri="{0D108BD9-81ED-4DB2-BD59-A6C34878D82A}">
                        <a16:rowId xmlns:a16="http://schemas.microsoft.com/office/drawing/2014/main" val="10005"/>
                      </a:ext>
                    </a:extLst>
                  </a:tr>
                </a:tbl>
              </a:graphicData>
            </a:graphic>
          </p:graphicFrame>
        </mc:Fallback>
      </mc:AlternateContent>
    </p:spTree>
    <p:extLst>
      <p:ext uri="{BB962C8B-B14F-4D97-AF65-F5344CB8AC3E}">
        <p14:creationId xmlns:p14="http://schemas.microsoft.com/office/powerpoint/2010/main" val="8522468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Sizing of RF </a:t>
            </a:r>
            <a:r>
              <a:rPr lang="en-GB" dirty="0" smtClean="0"/>
              <a:t>Power </a:t>
            </a:r>
            <a:r>
              <a:rPr lang="en-GB" dirty="0" smtClean="0"/>
              <a:t>(</a:t>
            </a:r>
            <a:r>
              <a:rPr lang="en-GB" dirty="0" smtClean="0"/>
              <a:t>in SPS)</a:t>
            </a:r>
            <a:endParaRPr lang="en-GB" dirty="0"/>
          </a:p>
        </p:txBody>
      </p:sp>
      <mc:AlternateContent xmlns:mc="http://schemas.openxmlformats.org/markup-compatibility/2006">
        <mc:Choice xmlns:a14="http://schemas.microsoft.com/office/drawing/2010/main" Requires="a14">
          <p:sp>
            <p:nvSpPr>
              <p:cNvPr id="8" name="Content Placeholder 7"/>
              <p:cNvSpPr>
                <a:spLocks noGrp="1"/>
              </p:cNvSpPr>
              <p:nvPr>
                <p:ph idx="1"/>
              </p:nvPr>
            </p:nvSpPr>
            <p:spPr/>
            <p:txBody>
              <a:bodyPr/>
              <a:lstStyle/>
              <a:p>
                <a:r>
                  <a:rPr lang="en-GB" dirty="0"/>
                  <a:t>Maximum required power with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𝐼</m:t>
                        </m:r>
                      </m:e>
                      <m:sub>
                        <m:r>
                          <a:rPr lang="en-GB" i="1">
                            <a:latin typeface="Cambria Math" panose="02040503050406030204" pitchFamily="18" charset="0"/>
                          </a:rPr>
                          <m:t>𝑏</m:t>
                        </m:r>
                      </m:sub>
                    </m:sSub>
                    <m:r>
                      <a:rPr lang="en-GB" i="1">
                        <a:latin typeface="Cambria Math" panose="02040503050406030204" pitchFamily="18" charset="0"/>
                      </a:rPr>
                      <m:t>=350 </m:t>
                    </m:r>
                    <m:r>
                      <m:rPr>
                        <m:sty m:val="p"/>
                      </m:rPr>
                      <a:rPr lang="en-GB">
                        <a:latin typeface="Cambria Math" panose="02040503050406030204" pitchFamily="18" charset="0"/>
                      </a:rPr>
                      <m:t>mA</m:t>
                    </m:r>
                  </m:oMath>
                </a14:m>
                <a:r>
                  <a:rPr lang="en-GB" dirty="0"/>
                  <a:t> </a:t>
                </a:r>
              </a:p>
              <a:p>
                <a:pPr marL="0" indent="0">
                  <a:buNone/>
                </a:pPr>
                <a:r>
                  <a:rPr lang="en-GB" dirty="0"/>
                  <a:t>	(200 bunches,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𝑁</m:t>
                        </m:r>
                      </m:e>
                      <m:sub>
                        <m:r>
                          <a:rPr lang="en-GB" i="1">
                            <a:latin typeface="Cambria Math" panose="02040503050406030204" pitchFamily="18" charset="0"/>
                          </a:rPr>
                          <m:t>𝑏</m:t>
                        </m:r>
                      </m:sub>
                    </m:sSub>
                    <m:r>
                      <a:rPr lang="en-GB" i="1">
                        <a:latin typeface="Cambria Math" panose="02040503050406030204" pitchFamily="18" charset="0"/>
                      </a:rPr>
                      <m:t>=1.7×</m:t>
                    </m:r>
                    <m:sSup>
                      <m:sSupPr>
                        <m:ctrlPr>
                          <a:rPr lang="en-GB" i="1">
                            <a:latin typeface="Cambria Math" panose="02040503050406030204" pitchFamily="18" charset="0"/>
                          </a:rPr>
                        </m:ctrlPr>
                      </m:sSupPr>
                      <m:e>
                        <m:r>
                          <a:rPr lang="en-GB" i="1">
                            <a:latin typeface="Cambria Math" panose="02040503050406030204" pitchFamily="18" charset="0"/>
                          </a:rPr>
                          <m:t>10</m:t>
                        </m:r>
                      </m:e>
                      <m:sup>
                        <m:r>
                          <a:rPr lang="en-GB" i="1">
                            <a:latin typeface="Cambria Math" panose="02040503050406030204" pitchFamily="18" charset="0"/>
                          </a:rPr>
                          <m:t>11</m:t>
                        </m:r>
                      </m:sup>
                    </m:sSup>
                  </m:oMath>
                </a14:m>
                <a:r>
                  <a:rPr lang="en-GB" dirty="0"/>
                  <a:t>p/b)</a:t>
                </a:r>
              </a:p>
              <a:p>
                <a:r>
                  <a:rPr lang="en-GB" dirty="0"/>
                  <a:t>Available maximum is 40 </a:t>
                </a:r>
                <a:r>
                  <a:rPr lang="en-GB" dirty="0" smtClean="0"/>
                  <a:t>kW including in LHC</a:t>
                </a:r>
                <a:endParaRPr lang="en-GB" dirty="0"/>
              </a:p>
            </p:txBody>
          </p:sp>
        </mc:Choice>
        <mc:Fallback>
          <p:sp>
            <p:nvSpPr>
              <p:cNvPr id="8" name="Content Placeholder 7"/>
              <p:cNvSpPr>
                <a:spLocks noGrp="1" noRot="1" noChangeAspect="1" noMove="1" noResize="1" noEditPoints="1" noAdjustHandles="1" noChangeArrowheads="1" noChangeShapeType="1" noTextEdit="1"/>
              </p:cNvSpPr>
              <p:nvPr>
                <p:ph idx="1"/>
              </p:nvPr>
            </p:nvSpPr>
            <p:spPr>
              <a:blipFill>
                <a:blip r:embed="rId2"/>
                <a:stretch>
                  <a:fillRect l="-2564" t="-2318"/>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BFDCA1C4-9514-7B4F-976F-D92F7E296653}" type="slidenum">
              <a:rPr lang="fr-FR" smtClean="0">
                <a:solidFill>
                  <a:srgbClr val="64BCD9"/>
                </a:solidFill>
              </a:rPr>
              <a:pPr/>
              <a:t>14</a:t>
            </a:fld>
            <a:endParaRPr lang="fr-FR">
              <a:solidFill>
                <a:srgbClr val="64BCD9"/>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9893" y="2058494"/>
            <a:ext cx="5069107" cy="2843769"/>
          </a:xfrm>
          <a:prstGeom prst="rect">
            <a:avLst/>
          </a:prstGeom>
        </p:spPr>
      </p:pic>
    </p:spTree>
    <p:extLst>
      <p:ext uri="{BB962C8B-B14F-4D97-AF65-F5344CB8AC3E}">
        <p14:creationId xmlns:p14="http://schemas.microsoft.com/office/powerpoint/2010/main" val="35358933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 Instrumentation Sufficient ?</a:t>
            </a:r>
            <a:endParaRPr lang="en-GB"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9000" y="771550"/>
                <a:ext cx="6138352" cy="2795256"/>
              </a:xfrm>
            </p:spPr>
            <p:txBody>
              <a:bodyPr>
                <a:normAutofit fontScale="70000" lnSpcReduction="20000"/>
              </a:bodyPr>
              <a:lstStyle/>
              <a:p>
                <a:r>
                  <a:rPr lang="en-GB" sz="2400" dirty="0" smtClean="0"/>
                  <a:t>At </a:t>
                </a:r>
                <a14:m>
                  <m:oMath xmlns:m="http://schemas.openxmlformats.org/officeDocument/2006/math">
                    <m:r>
                      <a:rPr lang="en-GB" sz="2400" dirty="0">
                        <a:latin typeface="Cambria Math" panose="02040503050406030204" pitchFamily="18" charset="0"/>
                      </a:rPr>
                      <m:t>26 </m:t>
                    </m:r>
                    <m:r>
                      <m:rPr>
                        <m:sty m:val="p"/>
                      </m:rPr>
                      <a:rPr lang="en-GB" sz="2400" dirty="0">
                        <a:latin typeface="Cambria Math" panose="02040503050406030204" pitchFamily="18" charset="0"/>
                      </a:rPr>
                      <m:t>GeV</m:t>
                    </m:r>
                  </m:oMath>
                </a14:m>
                <a:r>
                  <a:rPr lang="en-GB" sz="2400" dirty="0"/>
                  <a:t>, orbit response of </a:t>
                </a:r>
                <a14:m>
                  <m:oMath xmlns:m="http://schemas.openxmlformats.org/officeDocument/2006/math">
                    <m:r>
                      <a:rPr lang="en-GB" sz="2400" i="1">
                        <a:latin typeface="Cambria Math" panose="02040503050406030204" pitchFamily="18" charset="0"/>
                      </a:rPr>
                      <m:t>±</m:t>
                    </m:r>
                    <m:r>
                      <a:rPr lang="en-US" sz="2400" b="0" i="1" smtClean="0">
                        <a:latin typeface="Cambria Math" panose="02040503050406030204" pitchFamily="18" charset="0"/>
                      </a:rPr>
                      <m:t>20</m:t>
                    </m:r>
                    <m:r>
                      <a:rPr lang="en-GB" sz="2400" i="1">
                        <a:latin typeface="Cambria Math" panose="02040503050406030204" pitchFamily="18" charset="0"/>
                      </a:rPr>
                      <m:t> </m:t>
                    </m:r>
                    <m:r>
                      <m:rPr>
                        <m:sty m:val="p"/>
                      </m:rPr>
                      <a:rPr lang="en-GB" sz="2400">
                        <a:latin typeface="Cambria Math" panose="02040503050406030204" pitchFamily="18" charset="0"/>
                      </a:rPr>
                      <m:t>mm</m:t>
                    </m:r>
                  </m:oMath>
                </a14:m>
                <a:r>
                  <a:rPr lang="en-GB" sz="2400" dirty="0"/>
                  <a:t> </a:t>
                </a:r>
                <a:r>
                  <a:rPr lang="en-GB" sz="2400" dirty="0" smtClean="0"/>
                  <a:t>and implies </a:t>
                </a:r>
                <a14:m>
                  <m:oMath xmlns:m="http://schemas.openxmlformats.org/officeDocument/2006/math">
                    <m:r>
                      <a:rPr lang="en-GB" sz="2400" i="1">
                        <a:latin typeface="Cambria Math" panose="02040503050406030204" pitchFamily="18" charset="0"/>
                      </a:rPr>
                      <m:t>±</m:t>
                    </m:r>
                    <m:r>
                      <a:rPr lang="en-US" sz="2400" b="0" i="1" smtClean="0">
                        <a:latin typeface="Cambria Math" panose="02040503050406030204" pitchFamily="18" charset="0"/>
                      </a:rPr>
                      <m:t>2</m:t>
                    </m:r>
                    <m:r>
                      <a:rPr lang="en-GB" sz="2400" i="1">
                        <a:latin typeface="Cambria Math" panose="02040503050406030204" pitchFamily="18" charset="0"/>
                      </a:rPr>
                      <m:t> </m:t>
                    </m:r>
                    <m:r>
                      <m:rPr>
                        <m:sty m:val="p"/>
                      </m:rPr>
                      <a:rPr lang="en-GB" sz="2400">
                        <a:latin typeface="Cambria Math" panose="02040503050406030204" pitchFamily="18" charset="0"/>
                      </a:rPr>
                      <m:t>mm</m:t>
                    </m:r>
                  </m:oMath>
                </a14:m>
                <a:r>
                  <a:rPr lang="en-GB" sz="2400" dirty="0"/>
                  <a:t> </a:t>
                </a:r>
                <a:r>
                  <a:rPr lang="en-GB" sz="2400" dirty="0" smtClean="0"/>
                  <a:t>at </a:t>
                </a:r>
                <a14:m>
                  <m:oMath xmlns:m="http://schemas.openxmlformats.org/officeDocument/2006/math">
                    <m:r>
                      <a:rPr lang="en-GB" sz="2400" i="1" dirty="0" smtClean="0">
                        <a:latin typeface="Cambria Math" panose="02040503050406030204" pitchFamily="18" charset="0"/>
                      </a:rPr>
                      <m:t>270 </m:t>
                    </m:r>
                    <m:r>
                      <m:rPr>
                        <m:sty m:val="p"/>
                      </m:rPr>
                      <a:rPr lang="en-GB" sz="2400" i="0" dirty="0" smtClean="0">
                        <a:latin typeface="Cambria Math" panose="02040503050406030204" pitchFamily="18" charset="0"/>
                      </a:rPr>
                      <m:t>GeV</m:t>
                    </m:r>
                  </m:oMath>
                </a14:m>
                <a:r>
                  <a:rPr lang="en-GB" sz="2400" dirty="0" smtClean="0"/>
                  <a:t> (</a:t>
                </a:r>
                <a14:m>
                  <m:oMath xmlns:m="http://schemas.openxmlformats.org/officeDocument/2006/math">
                    <m:r>
                      <a:rPr lang="en-GB" sz="2400" i="1" dirty="0">
                        <a:latin typeface="Cambria Math" panose="02040503050406030204" pitchFamily="18" charset="0"/>
                      </a:rPr>
                      <m:t>2</m:t>
                    </m:r>
                    <m:r>
                      <a:rPr lang="en-GB" sz="2400" i="1" dirty="0">
                        <a:latin typeface="Cambria Math" panose="02040503050406030204" pitchFamily="18" charset="0"/>
                      </a:rPr>
                      <m:t>.</m:t>
                    </m:r>
                    <m:r>
                      <a:rPr lang="en-US" sz="2400" b="0" i="1" dirty="0" smtClean="0">
                        <a:latin typeface="Cambria Math" panose="02040503050406030204" pitchFamily="18" charset="0"/>
                      </a:rPr>
                      <m:t>5</m:t>
                    </m:r>
                    <m:r>
                      <a:rPr lang="en-GB" sz="2400" i="1" dirty="0">
                        <a:latin typeface="Cambria Math" panose="02040503050406030204" pitchFamily="18" charset="0"/>
                      </a:rPr>
                      <m:t>+</m:t>
                    </m:r>
                    <m:r>
                      <a:rPr lang="en-US" sz="2400" b="0" i="1" dirty="0" smtClean="0">
                        <a:latin typeface="Cambria Math" panose="02040503050406030204" pitchFamily="18" charset="0"/>
                      </a:rPr>
                      <m:t>2</m:t>
                    </m:r>
                    <m:r>
                      <a:rPr lang="en-GB" sz="2400" i="1" dirty="0">
                        <a:latin typeface="Cambria Math" panose="02040503050406030204" pitchFamily="18" charset="0"/>
                      </a:rPr>
                      <m:t>.</m:t>
                    </m:r>
                    <m:r>
                      <a:rPr lang="en-US" sz="2400" b="0" i="1" dirty="0" smtClean="0">
                        <a:latin typeface="Cambria Math" panose="02040503050406030204" pitchFamily="18" charset="0"/>
                      </a:rPr>
                      <m:t>5</m:t>
                    </m:r>
                    <m:r>
                      <a:rPr lang="en-GB" sz="2400" i="1" dirty="0">
                        <a:latin typeface="Cambria Math" panose="02040503050406030204" pitchFamily="18" charset="0"/>
                      </a:rPr>
                      <m:t> </m:t>
                    </m:r>
                    <m:r>
                      <m:rPr>
                        <m:sty m:val="p"/>
                      </m:rPr>
                      <a:rPr lang="en-GB" sz="2400" dirty="0">
                        <a:latin typeface="Cambria Math" panose="02040503050406030204" pitchFamily="18" charset="0"/>
                      </a:rPr>
                      <m:t>MV</m:t>
                    </m:r>
                  </m:oMath>
                </a14:m>
                <a:r>
                  <a:rPr lang="en-GB" sz="2400" dirty="0" smtClean="0"/>
                  <a:t>)</a:t>
                </a:r>
              </a:p>
              <a:p>
                <a:pPr lvl="1"/>
                <a:r>
                  <a:rPr lang="en-GB" sz="2100" b="1" dirty="0" smtClean="0"/>
                  <a:t>BPMs</a:t>
                </a:r>
                <a:r>
                  <a:rPr lang="en-GB" sz="2100" dirty="0" smtClean="0"/>
                  <a:t>: Orbit mode resolution </a:t>
                </a:r>
                <a14:m>
                  <m:oMath xmlns:m="http://schemas.openxmlformats.org/officeDocument/2006/math">
                    <m:r>
                      <a:rPr lang="en-US" sz="2100" b="0" i="1" smtClean="0">
                        <a:latin typeface="Cambria Math" panose="02040503050406030204" pitchFamily="18" charset="0"/>
                      </a:rPr>
                      <m:t>±0.1 </m:t>
                    </m:r>
                    <m:r>
                      <m:rPr>
                        <m:sty m:val="p"/>
                      </m:rPr>
                      <a:rPr lang="en-US" sz="2100" b="0" i="0" smtClean="0">
                        <a:latin typeface="Cambria Math" panose="02040503050406030204" pitchFamily="18" charset="0"/>
                      </a:rPr>
                      <m:t>mm</m:t>
                    </m:r>
                  </m:oMath>
                </a14:m>
                <a:r>
                  <a:rPr lang="en-GB" sz="2100" dirty="0" smtClean="0"/>
                  <a:t>, and trajectory mode </a:t>
                </a:r>
                <a14:m>
                  <m:oMath xmlns:m="http://schemas.openxmlformats.org/officeDocument/2006/math">
                    <m:r>
                      <a:rPr lang="en-US" sz="2100" b="0" i="1" smtClean="0">
                        <a:latin typeface="Cambria Math" panose="02040503050406030204" pitchFamily="18" charset="0"/>
                      </a:rPr>
                      <m:t>±0.4 </m:t>
                    </m:r>
                    <m:r>
                      <m:rPr>
                        <m:sty m:val="p"/>
                      </m:rPr>
                      <a:rPr lang="en-US" sz="2100" b="0" i="0" smtClean="0">
                        <a:latin typeface="Cambria Math" panose="02040503050406030204" pitchFamily="18" charset="0"/>
                      </a:rPr>
                      <m:t>mm</m:t>
                    </m:r>
                  </m:oMath>
                </a14:m>
                <a:r>
                  <a:rPr lang="en-GB" sz="2100" dirty="0" smtClean="0"/>
                  <a:t>. Effect of RF non-linearity under investigation</a:t>
                </a:r>
              </a:p>
              <a:p>
                <a:pPr lvl="1"/>
                <a:endParaRPr lang="en-GB" dirty="0" smtClean="0"/>
              </a:p>
              <a:p>
                <a:pPr lvl="1"/>
                <a:r>
                  <a:rPr lang="en-GB" sz="2100" b="1" dirty="0"/>
                  <a:t>Head-tail </a:t>
                </a:r>
                <a:r>
                  <a:rPr lang="en-GB" sz="2100" b="1" dirty="0"/>
                  <a:t>monitor</a:t>
                </a:r>
                <a:r>
                  <a:rPr lang="en-GB" sz="2100" dirty="0"/>
                  <a:t>: </a:t>
                </a:r>
                <a14:m>
                  <m:oMath xmlns:m="http://schemas.openxmlformats.org/officeDocument/2006/math">
                    <m:r>
                      <a:rPr lang="en-GB" sz="2100"/>
                      <m:t>±100 </m:t>
                    </m:r>
                    <m:r>
                      <a:rPr lang="en-GB" sz="2100"/>
                      <m:t>𝜇</m:t>
                    </m:r>
                    <m:r>
                      <a:rPr lang="en-GB" sz="2100"/>
                      <m:t>𝑚</m:t>
                    </m:r>
                  </m:oMath>
                </a14:m>
                <a:r>
                  <a:rPr lang="en-GB" sz="2100" dirty="0"/>
                  <a:t> orbit resolution, we can observe a </a:t>
                </a:r>
                <a:r>
                  <a:rPr lang="en-GB" sz="2100" dirty="0" err="1"/>
                  <a:t>pk</a:t>
                </a:r>
                <a:r>
                  <a:rPr lang="en-GB" sz="2100" dirty="0"/>
                  <a:t>-to-</a:t>
                </a:r>
                <a:r>
                  <a:rPr lang="en-GB" sz="2100" dirty="0" err="1"/>
                  <a:t>pk</a:t>
                </a:r>
                <a:r>
                  <a:rPr lang="en-GB" sz="2100" dirty="0"/>
                  <a:t> </a:t>
                </a:r>
                <a14:m>
                  <m:oMath xmlns:m="http://schemas.openxmlformats.org/officeDocument/2006/math">
                    <m:r>
                      <a:rPr lang="en-GB" sz="2100"/>
                      <m:t>±600 </m:t>
                    </m:r>
                    <m:r>
                      <a:rPr lang="en-GB" sz="2100"/>
                      <m:t>𝜇</m:t>
                    </m:r>
                    <m:r>
                      <a:rPr lang="en-GB" sz="2100"/>
                      <m:t>𝑚</m:t>
                    </m:r>
                  </m:oMath>
                </a14:m>
                <a:r>
                  <a:rPr lang="en-GB" sz="2100" dirty="0"/>
                  <a:t> oscillation at 270 </a:t>
                </a:r>
                <a:r>
                  <a:rPr lang="en-GB" sz="2100" dirty="0" smtClean="0"/>
                  <a:t>GeV</a:t>
                </a:r>
              </a:p>
              <a:p>
                <a:pPr lvl="1"/>
                <a:endParaRPr lang="en-GB" sz="2100" dirty="0"/>
              </a:p>
              <a:p>
                <a:pPr lvl="1"/>
                <a:r>
                  <a:rPr lang="en-GB" sz="2100" b="1" dirty="0"/>
                  <a:t>Wire-scanners</a:t>
                </a:r>
                <a:r>
                  <a:rPr lang="en-GB" sz="2100" dirty="0"/>
                  <a:t>: Change in the projected emittance from </a:t>
                </a:r>
                <a14:m>
                  <m:oMath xmlns:m="http://schemas.openxmlformats.org/officeDocument/2006/math">
                    <m:r>
                      <a:rPr lang="en-GB" sz="2100"/>
                      <m:t>1</m:t>
                    </m:r>
                    <m:r>
                      <a:rPr lang="en-US" sz="2100" b="0" i="0" smtClean="0">
                        <a:latin typeface="Cambria Math" panose="02040503050406030204" pitchFamily="18" charset="0"/>
                      </a:rPr>
                      <m:t> </m:t>
                    </m:r>
                    <m:r>
                      <m:rPr>
                        <m:sty m:val="p"/>
                      </m:rPr>
                      <a:rPr lang="en-GB" sz="2100" i="0"/>
                      <m:t>μm</m:t>
                    </m:r>
                  </m:oMath>
                </a14:m>
                <a:r>
                  <a:rPr lang="en-GB" sz="2100" dirty="0"/>
                  <a:t> to </a:t>
                </a:r>
                <a14:m>
                  <m:oMath xmlns:m="http://schemas.openxmlformats.org/officeDocument/2006/math">
                    <m:r>
                      <a:rPr lang="en-GB" sz="2100"/>
                      <m:t>1.5 </m:t>
                    </m:r>
                    <m:r>
                      <m:rPr>
                        <m:sty m:val="p"/>
                      </m:rPr>
                      <a:rPr lang="en-GB" sz="2100" i="0"/>
                      <m:t>μm</m:t>
                    </m:r>
                  </m:oMath>
                </a14:m>
                <a:r>
                  <a:rPr lang="en-GB" sz="2100" dirty="0" smtClean="0"/>
                  <a:t> should be easily seen</a:t>
                </a:r>
              </a:p>
              <a:p>
                <a:pPr lvl="1"/>
                <a:endParaRPr lang="en-GB" sz="2100" dirty="0"/>
              </a:p>
              <a:p>
                <a:pPr lvl="1"/>
                <a:r>
                  <a:rPr lang="en-GB" sz="2100" b="1" dirty="0"/>
                  <a:t>Synchrotron light monitor</a:t>
                </a:r>
                <a:r>
                  <a:rPr lang="en-GB" sz="2100" dirty="0"/>
                  <a:t>: Non-destructively measure the projected emittance as a function cavity </a:t>
                </a:r>
                <a:r>
                  <a:rPr lang="en-GB" sz="2100" dirty="0" smtClean="0"/>
                  <a:t>voltage</a:t>
                </a:r>
                <a:endParaRPr lang="en-GB" sz="21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9000" y="771550"/>
                <a:ext cx="6138352" cy="2795256"/>
              </a:xfrm>
              <a:blipFill>
                <a:blip r:embed="rId2"/>
                <a:stretch>
                  <a:fillRect l="-1887" t="-4148" r="-199" b="-1310"/>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BFDCA1C4-9514-7B4F-976F-D92F7E296653}" type="slidenum">
              <a:rPr lang="fr-FR" smtClean="0"/>
              <a:pPr/>
              <a:t>15</a:t>
            </a:fld>
            <a:endParaRPr lang="fr-FR"/>
          </a:p>
        </p:txBody>
      </p:sp>
      <p:pic>
        <p:nvPicPr>
          <p:cNvPr id="5" name="Picture 4"/>
          <p:cNvPicPr>
            <a:picLocks noChangeAspect="1"/>
          </p:cNvPicPr>
          <p:nvPr/>
        </p:nvPicPr>
        <p:blipFill>
          <a:blip r:embed="rId3"/>
          <a:stretch>
            <a:fillRect/>
          </a:stretch>
        </p:blipFill>
        <p:spPr>
          <a:xfrm>
            <a:off x="1386936" y="3507854"/>
            <a:ext cx="1849630" cy="1442550"/>
          </a:xfrm>
          <a:prstGeom prst="rect">
            <a:avLst/>
          </a:prstGeom>
        </p:spPr>
      </p:pic>
      <p:sp>
        <p:nvSpPr>
          <p:cNvPr id="6" name="TextBox 5"/>
          <p:cNvSpPr txBox="1"/>
          <p:nvPr/>
        </p:nvSpPr>
        <p:spPr>
          <a:xfrm>
            <a:off x="1792808" y="4843564"/>
            <a:ext cx="3292376" cy="307777"/>
          </a:xfrm>
          <a:prstGeom prst="rect">
            <a:avLst/>
          </a:prstGeom>
          <a:noFill/>
        </p:spPr>
        <p:txBody>
          <a:bodyPr wrap="none" rtlCol="0">
            <a:spAutoFit/>
          </a:bodyPr>
          <a:lstStyle/>
          <a:p>
            <a:r>
              <a:rPr lang="en-GB" sz="1400" dirty="0" smtClean="0"/>
              <a:t>Courtesy WP13, Simulations</a:t>
            </a:r>
            <a:r>
              <a:rPr lang="en-GB" sz="1400" dirty="0" smtClean="0"/>
              <a:t>: A. </a:t>
            </a:r>
            <a:r>
              <a:rPr lang="en-GB" sz="1400" dirty="0" err="1" smtClean="0"/>
              <a:t>Alekou</a:t>
            </a:r>
            <a:endParaRPr lang="en-GB" sz="1400" dirty="0"/>
          </a:p>
        </p:txBody>
      </p:sp>
      <p:pic>
        <p:nvPicPr>
          <p:cNvPr id="7" name="Picture 6"/>
          <p:cNvPicPr>
            <a:picLocks noChangeAspect="1"/>
          </p:cNvPicPr>
          <p:nvPr/>
        </p:nvPicPr>
        <p:blipFill>
          <a:blip r:embed="rId4"/>
          <a:stretch>
            <a:fillRect/>
          </a:stretch>
        </p:blipFill>
        <p:spPr>
          <a:xfrm>
            <a:off x="3645024" y="3566806"/>
            <a:ext cx="1584176" cy="1324646"/>
          </a:xfrm>
          <a:prstGeom prst="rect">
            <a:avLst/>
          </a:prstGeom>
        </p:spPr>
      </p:pic>
    </p:spTree>
    <p:extLst>
      <p:ext uri="{BB962C8B-B14F-4D97-AF65-F5344CB8AC3E}">
        <p14:creationId xmlns:p14="http://schemas.microsoft.com/office/powerpoint/2010/main" val="36476377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preferred Energy ?</a:t>
            </a:r>
            <a:endParaRPr lang="en-GB"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9000" y="835744"/>
                <a:ext cx="5940000" cy="3536206"/>
              </a:xfrm>
            </p:spPr>
            <p:txBody>
              <a:bodyPr>
                <a:normAutofit fontScale="92500" lnSpcReduction="10000"/>
              </a:bodyPr>
              <a:lstStyle/>
              <a:p>
                <a:r>
                  <a:rPr lang="en-GB" sz="2400" dirty="0">
                    <a:solidFill>
                      <a:srgbClr val="5A5A5A"/>
                    </a:solidFill>
                    <a:latin typeface="Calibri" panose="020F0502020204030204" pitchFamily="34" charset="0"/>
                    <a:ea typeface="Calibri" panose="020F0502020204030204" pitchFamily="34" charset="0"/>
                    <a:cs typeface="Times New Roman" panose="02020603050405020304" pitchFamily="18" charset="0"/>
                  </a:rPr>
                  <a:t>Available “coast” energies (55, 120, 270 GeV</a:t>
                </a:r>
                <a:r>
                  <a:rPr lang="en-GB" sz="2400" dirty="0" smtClean="0">
                    <a:solidFill>
                      <a:srgbClr val="5A5A5A"/>
                    </a:solidFill>
                    <a:latin typeface="Calibri" panose="020F0502020204030204" pitchFamily="34" charset="0"/>
                    <a:ea typeface="Calibri" panose="020F0502020204030204" pitchFamily="34" charset="0"/>
                    <a:cs typeface="Times New Roman" panose="02020603050405020304" pitchFamily="18" charset="0"/>
                  </a:rPr>
                  <a:t>)</a:t>
                </a:r>
              </a:p>
              <a:p>
                <a:r>
                  <a:rPr lang="en-GB" sz="2400" dirty="0" smtClean="0">
                    <a:solidFill>
                      <a:srgbClr val="5A5A5A"/>
                    </a:solidFill>
                    <a:latin typeface="Calibri" panose="020F0502020204030204" pitchFamily="34" charset="0"/>
                    <a:ea typeface="Calibri" panose="020F0502020204030204" pitchFamily="34" charset="0"/>
                    <a:cs typeface="Times New Roman" panose="02020603050405020304" pitchFamily="18" charset="0"/>
                  </a:rPr>
                  <a:t>SPS energy ramp (</a:t>
                </a:r>
                <a14:m>
                  <m:oMath xmlns:m="http://schemas.openxmlformats.org/officeDocument/2006/math">
                    <m:r>
                      <a:rPr lang="en-GB" sz="2400" i="1" dirty="0" smtClean="0">
                        <a:solidFill>
                          <a:srgbClr val="5A5A5A"/>
                        </a:solidFill>
                        <a:latin typeface="Cambria Math" panose="02040503050406030204" pitchFamily="18" charset="0"/>
                        <a:ea typeface="Calibri" panose="020F0502020204030204" pitchFamily="34" charset="0"/>
                        <a:cs typeface="Times New Roman" panose="02020603050405020304" pitchFamily="18" charset="0"/>
                      </a:rPr>
                      <m:t>26−450 </m:t>
                    </m:r>
                    <m:r>
                      <m:rPr>
                        <m:sty m:val="p"/>
                      </m:rPr>
                      <a:rPr lang="en-GB" sz="2400" i="0" dirty="0" smtClean="0">
                        <a:solidFill>
                          <a:srgbClr val="5A5A5A"/>
                        </a:solidFill>
                        <a:latin typeface="Cambria Math" panose="02040503050406030204" pitchFamily="18" charset="0"/>
                        <a:ea typeface="Calibri" panose="020F0502020204030204" pitchFamily="34" charset="0"/>
                        <a:cs typeface="Times New Roman" panose="02020603050405020304" pitchFamily="18" charset="0"/>
                      </a:rPr>
                      <m:t>GeV</m:t>
                    </m:r>
                  </m:oMath>
                </a14:m>
                <a:r>
                  <a:rPr lang="en-GB" sz="2400" dirty="0" smtClean="0">
                    <a:solidFill>
                      <a:srgbClr val="5A5A5A"/>
                    </a:solidFill>
                    <a:latin typeface="Calibri" panose="020F0502020204030204" pitchFamily="34" charset="0"/>
                    <a:ea typeface="Calibri" panose="020F0502020204030204" pitchFamily="34" charset="0"/>
                    <a:cs typeface="Times New Roman" panose="02020603050405020304" pitchFamily="18" charset="0"/>
                  </a:rPr>
                  <a:t>): </a:t>
                </a:r>
              </a:p>
              <a:p>
                <a:pPr lvl="1"/>
                <a:r>
                  <a:rPr lang="en-GB" sz="2100" dirty="0" smtClean="0">
                    <a:solidFill>
                      <a:srgbClr val="5A5A5A"/>
                    </a:solidFill>
                    <a:latin typeface="Calibri" panose="020F0502020204030204" pitchFamily="34" charset="0"/>
                    <a:ea typeface="Calibri" panose="020F0502020204030204" pitchFamily="34" charset="0"/>
                    <a:cs typeface="Times New Roman" panose="02020603050405020304" pitchFamily="18" charset="0"/>
                  </a:rPr>
                  <a:t>Time for Energy ramp </a:t>
                </a:r>
                <a14:m>
                  <m:oMath xmlns:m="http://schemas.openxmlformats.org/officeDocument/2006/math">
                    <m:r>
                      <a:rPr lang="en-GB" sz="2100" i="1" dirty="0" smtClean="0">
                        <a:solidFill>
                          <a:srgbClr val="5A5A5A"/>
                        </a:solidFill>
                        <a:latin typeface="Cambria Math" panose="02040503050406030204" pitchFamily="18" charset="0"/>
                        <a:ea typeface="Calibri" panose="020F0502020204030204" pitchFamily="34" charset="0"/>
                        <a:cs typeface="Times New Roman" panose="02020603050405020304" pitchFamily="18" charset="0"/>
                      </a:rPr>
                      <m:t>∼2 </m:t>
                    </m:r>
                    <m:r>
                      <m:rPr>
                        <m:sty m:val="p"/>
                      </m:rPr>
                      <a:rPr lang="en-GB" sz="2100" i="0" dirty="0" smtClean="0">
                        <a:solidFill>
                          <a:srgbClr val="5A5A5A"/>
                        </a:solidFill>
                        <a:latin typeface="Cambria Math" panose="02040503050406030204" pitchFamily="18" charset="0"/>
                        <a:ea typeface="Calibri" panose="020F0502020204030204" pitchFamily="34" charset="0"/>
                        <a:cs typeface="Times New Roman" panose="02020603050405020304" pitchFamily="18" charset="0"/>
                      </a:rPr>
                      <m:t>s</m:t>
                    </m:r>
                    <m:r>
                      <a:rPr lang="en-GB" sz="2100" i="1" dirty="0" smtClean="0">
                        <a:solidFill>
                          <a:srgbClr val="5A5A5A"/>
                        </a:solidFill>
                        <a:latin typeface="Cambria Math" panose="02040503050406030204" pitchFamily="18" charset="0"/>
                        <a:ea typeface="Calibri" panose="020F0502020204030204" pitchFamily="34" charset="0"/>
                        <a:cs typeface="Times New Roman" panose="02020603050405020304" pitchFamily="18" charset="0"/>
                      </a:rPr>
                      <m:t> </m:t>
                    </m:r>
                    <m:r>
                      <a:rPr lang="en-GB" sz="2100" i="1" dirty="0" smtClean="0">
                        <a:solidFill>
                          <a:srgbClr val="5A5A5A"/>
                        </a:solidFill>
                        <a:latin typeface="Cambria Math" panose="02040503050406030204" pitchFamily="18" charset="0"/>
                        <a:ea typeface="Calibri" panose="020F0502020204030204" pitchFamily="34" charset="0"/>
                        <a:cs typeface="Times New Roman" panose="02020603050405020304" pitchFamily="18" charset="0"/>
                        <a:sym typeface="Wingdings" panose="05000000000000000000" pitchFamily="2" charset="2"/>
                      </a:rPr>
                      <m:t> </m:t>
                    </m:r>
                    <m:r>
                      <a:rPr lang="en-GB" sz="2100" i="1" dirty="0" smtClean="0">
                        <a:solidFill>
                          <a:srgbClr val="5A5A5A"/>
                        </a:solidFill>
                        <a:latin typeface="Cambria Math" panose="02040503050406030204" pitchFamily="18" charset="0"/>
                        <a:ea typeface="Calibri" panose="020F0502020204030204" pitchFamily="34" charset="0"/>
                        <a:cs typeface="Times New Roman" panose="02020603050405020304" pitchFamily="18" charset="0"/>
                      </a:rPr>
                      <m:t>250</m:t>
                    </m:r>
                    <m:r>
                      <a:rPr lang="en-US" sz="2100" b="0" i="1" dirty="0" smtClean="0">
                        <a:solidFill>
                          <a:srgbClr val="5A5A5A"/>
                        </a:solidFill>
                        <a:latin typeface="Cambria Math" panose="02040503050406030204" pitchFamily="18" charset="0"/>
                        <a:ea typeface="Calibri" panose="020F0502020204030204" pitchFamily="34" charset="0"/>
                        <a:cs typeface="Times New Roman" panose="02020603050405020304" pitchFamily="18" charset="0"/>
                      </a:rPr>
                      <m:t> </m:t>
                    </m:r>
                    <m:r>
                      <m:rPr>
                        <m:sty m:val="p"/>
                      </m:rPr>
                      <a:rPr lang="en-GB" sz="2100" i="0" dirty="0" smtClean="0">
                        <a:solidFill>
                          <a:srgbClr val="5A5A5A"/>
                        </a:solidFill>
                        <a:latin typeface="Cambria Math" panose="02040503050406030204" pitchFamily="18" charset="0"/>
                        <a:ea typeface="Calibri" panose="020F0502020204030204" pitchFamily="34" charset="0"/>
                        <a:cs typeface="Times New Roman" panose="02020603050405020304" pitchFamily="18" charset="0"/>
                      </a:rPr>
                      <m:t>kHz</m:t>
                    </m:r>
                  </m:oMath>
                </a14:m>
                <a:r>
                  <a:rPr lang="en-GB" sz="2100" dirty="0" smtClean="0">
                    <a:solidFill>
                      <a:srgbClr val="5A5A5A"/>
                    </a:solidFill>
                    <a:latin typeface="Calibri" panose="020F0502020204030204" pitchFamily="34" charset="0"/>
                    <a:ea typeface="Calibri" panose="020F0502020204030204" pitchFamily="34" charset="0"/>
                    <a:cs typeface="Times New Roman" panose="02020603050405020304" pitchFamily="18" charset="0"/>
                  </a:rPr>
                  <a:t> in freq. swing</a:t>
                </a:r>
                <a:endParaRPr lang="en-US" sz="2100" dirty="0"/>
              </a:p>
              <a:p>
                <a:pPr lvl="1"/>
                <a:r>
                  <a:rPr lang="en-US" sz="2000" dirty="0">
                    <a:solidFill>
                      <a:srgbClr val="5A5A5A"/>
                    </a:solidFill>
                    <a:latin typeface="Calibri" panose="020F0502020204030204" pitchFamily="34" charset="0"/>
                    <a:ea typeface="Calibri" panose="020F0502020204030204" pitchFamily="34" charset="0"/>
                    <a:cs typeface="Times New Roman" panose="02020603050405020304" pitchFamily="18" charset="0"/>
                  </a:rPr>
                  <a:t>Fixed crab cavity </a:t>
                </a:r>
                <a:r>
                  <a:rPr lang="en-US" sz="2000" dirty="0" err="1">
                    <a:solidFill>
                      <a:srgbClr val="5A5A5A"/>
                    </a:solidFill>
                    <a:latin typeface="Calibri" panose="020F0502020204030204" pitchFamily="34" charset="0"/>
                    <a:ea typeface="Calibri" panose="020F0502020204030204" pitchFamily="34" charset="0"/>
                    <a:cs typeface="Times New Roman" panose="02020603050405020304" pitchFamily="18" charset="0"/>
                  </a:rPr>
                  <a:t>freq</a:t>
                </a:r>
                <a:r>
                  <a:rPr lang="en-US" sz="2000" dirty="0">
                    <a:solidFill>
                      <a:srgbClr val="5A5A5A"/>
                    </a:solidFill>
                    <a:latin typeface="Calibri" panose="020F0502020204030204" pitchFamily="34" charset="0"/>
                    <a:ea typeface="Calibri" panose="020F0502020204030204" pitchFamily="34" charset="0"/>
                    <a:cs typeface="Times New Roman" panose="02020603050405020304" pitchFamily="18" charset="0"/>
                  </a:rPr>
                  <a:t> with beam </a:t>
                </a:r>
                <a:r>
                  <a:rPr lang="en-US" sz="2000" dirty="0" smtClean="0">
                    <a:solidFill>
                      <a:srgbClr val="5A5A5A"/>
                    </a:solidFill>
                    <a:latin typeface="Calibri" panose="020F0502020204030204" pitchFamily="34" charset="0"/>
                    <a:ea typeface="Calibri" panose="020F0502020204030204" pitchFamily="34" charset="0"/>
                    <a:cs typeface="Times New Roman" panose="02020603050405020304" pitchFamily="18" charset="0"/>
                  </a:rPr>
                  <a:t>re-tuning</a:t>
                </a:r>
                <a:endParaRPr lang="en-GB" sz="2400" dirty="0" smtClean="0">
                  <a:solidFill>
                    <a:srgbClr val="5A5A5A"/>
                  </a:solidFill>
                  <a:latin typeface="Calibri" panose="020F0502020204030204" pitchFamily="34" charset="0"/>
                  <a:ea typeface="Calibri" panose="020F0502020204030204" pitchFamily="34" charset="0"/>
                  <a:cs typeface="Times New Roman" panose="02020603050405020304" pitchFamily="18" charset="0"/>
                </a:endParaRPr>
              </a:p>
              <a:p>
                <a:endParaRPr lang="en-GB" sz="2000" dirty="0" smtClean="0"/>
              </a:p>
              <a:p>
                <a:r>
                  <a:rPr lang="en-US" dirty="0" smtClean="0"/>
                  <a:t>The crab kick (or tilt) inversely proportional to </a:t>
                </a:r>
                <a14:m>
                  <m:oMath xmlns:m="http://schemas.openxmlformats.org/officeDocument/2006/math">
                    <m:r>
                      <a:rPr lang="en-US" b="0" i="1" smtClean="0">
                        <a:latin typeface="Cambria Math" panose="02040503050406030204" pitchFamily="18" charset="0"/>
                      </a:rPr>
                      <m:t>𝛾</m:t>
                    </m:r>
                  </m:oMath>
                </a14:m>
                <a:endParaRPr lang="en-US" dirty="0" smtClean="0"/>
              </a:p>
              <a:p>
                <a:r>
                  <a:rPr lang="en-US" dirty="0" smtClean="0"/>
                  <a:t>Effect more visible at injection, but beam better behaved at higher energies (shorter bunches &amp; natural emittance)</a:t>
                </a:r>
              </a:p>
              <a:p>
                <a:r>
                  <a:rPr lang="en-US" dirty="0" smtClean="0"/>
                  <a:t>Beam-crab commissioning majority at </a:t>
                </a:r>
                <a:r>
                  <a:rPr lang="en-US" b="1" dirty="0" smtClean="0"/>
                  <a:t>injection</a:t>
                </a:r>
                <a:r>
                  <a:rPr lang="en-US" dirty="0" smtClean="0"/>
                  <a:t> and use </a:t>
                </a:r>
                <a14:m>
                  <m:oMath xmlns:m="http://schemas.openxmlformats.org/officeDocument/2006/math">
                    <m:r>
                      <a:rPr lang="en-US" b="1" i="1" dirty="0" smtClean="0">
                        <a:latin typeface="Cambria Math" panose="02040503050406030204" pitchFamily="18" charset="0"/>
                      </a:rPr>
                      <m:t>𝟐𝟕𝟎</m:t>
                    </m:r>
                    <m:r>
                      <a:rPr lang="en-US" b="1" i="1" dirty="0" smtClean="0">
                        <a:latin typeface="Cambria Math" panose="02040503050406030204" pitchFamily="18" charset="0"/>
                      </a:rPr>
                      <m:t> </m:t>
                    </m:r>
                    <m:r>
                      <a:rPr lang="en-US" b="1" i="0" dirty="0" smtClean="0">
                        <a:latin typeface="Cambria Math" panose="02040503050406030204" pitchFamily="18" charset="0"/>
                      </a:rPr>
                      <m:t>𝐆𝐞𝐕</m:t>
                    </m:r>
                  </m:oMath>
                </a14:m>
                <a:r>
                  <a:rPr lang="en-US" dirty="0" smtClean="0"/>
                  <a:t> coast for long term stability</a:t>
                </a:r>
                <a:endParaRPr lang="en-GB" dirty="0"/>
              </a:p>
              <a:p>
                <a:endParaRPr lang="en-US" dirty="0"/>
              </a:p>
              <a:p>
                <a:endParaRPr lang="en-US" dirty="0" smtClean="0"/>
              </a:p>
              <a:p>
                <a:pPr marL="0" indent="0">
                  <a:buNone/>
                </a:pPr>
                <a:endParaRPr lang="en-GB"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9000" y="835744"/>
                <a:ext cx="5940000" cy="3536206"/>
              </a:xfrm>
              <a:blipFill>
                <a:blip r:embed="rId2"/>
                <a:stretch>
                  <a:fillRect l="-2667" t="-3448" r="-1641"/>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BFDCA1C4-9514-7B4F-976F-D92F7E296653}" type="slidenum">
              <a:rPr lang="fr-FR" smtClean="0"/>
              <a:pPr/>
              <a:t>16</a:t>
            </a:fld>
            <a:endParaRPr lang="fr-FR"/>
          </a:p>
        </p:txBody>
      </p:sp>
      <p:sp>
        <p:nvSpPr>
          <p:cNvPr id="5" name="TextBox 4"/>
          <p:cNvSpPr txBox="1"/>
          <p:nvPr/>
        </p:nvSpPr>
        <p:spPr>
          <a:xfrm>
            <a:off x="3429000" y="4774168"/>
            <a:ext cx="2602059" cy="369332"/>
          </a:xfrm>
          <a:prstGeom prst="rect">
            <a:avLst/>
          </a:prstGeom>
          <a:noFill/>
        </p:spPr>
        <p:txBody>
          <a:bodyPr wrap="none" rtlCol="0">
            <a:spAutoFit/>
          </a:bodyPr>
          <a:lstStyle/>
          <a:p>
            <a:r>
              <a:rPr lang="en-GB" dirty="0" smtClean="0">
                <a:solidFill>
                  <a:srgbClr val="5A5A5A"/>
                </a:solidFill>
                <a:latin typeface="Calibri" panose="020F0502020204030204" pitchFamily="34" charset="0"/>
                <a:ea typeface="Calibri" panose="020F0502020204030204" pitchFamily="34" charset="0"/>
                <a:cs typeface="Times New Roman" panose="02020603050405020304" pitchFamily="18" charset="0"/>
              </a:rPr>
              <a:t>*LHC </a:t>
            </a:r>
            <a:r>
              <a:rPr lang="en-GB" dirty="0">
                <a:solidFill>
                  <a:srgbClr val="5A5A5A"/>
                </a:solidFill>
                <a:latin typeface="Calibri" panose="020F0502020204030204" pitchFamily="34" charset="0"/>
                <a:ea typeface="Calibri" panose="020F0502020204030204" pitchFamily="34" charset="0"/>
                <a:cs typeface="Times New Roman" panose="02020603050405020304" pitchFamily="18" charset="0"/>
              </a:rPr>
              <a:t>ramp: ~20min, 1kHz</a:t>
            </a:r>
            <a:endParaRPr lang="en-GB" dirty="0"/>
          </a:p>
        </p:txBody>
      </p:sp>
    </p:spTree>
    <p:extLst>
      <p:ext uri="{BB962C8B-B14F-4D97-AF65-F5344CB8AC3E}">
        <p14:creationId xmlns:p14="http://schemas.microsoft.com/office/powerpoint/2010/main" val="29665307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Transient Effects ?</a:t>
            </a:r>
            <a:endParaRPr lang="en-GB"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9000" y="771550"/>
                <a:ext cx="5940000" cy="3823073"/>
              </a:xfrm>
            </p:spPr>
            <p:txBody>
              <a:bodyPr>
                <a:normAutofit fontScale="92500" lnSpcReduction="10000"/>
              </a:bodyPr>
              <a:lstStyle/>
              <a:p>
                <a:r>
                  <a:rPr lang="en-US" dirty="0" smtClean="0"/>
                  <a:t>Injection &amp; beam centering</a:t>
                </a:r>
              </a:p>
              <a:p>
                <a:pPr lvl="1"/>
                <a:r>
                  <a:rPr lang="en-GB" dirty="0"/>
                  <a:t>Injection </a:t>
                </a:r>
                <a:r>
                  <a:rPr lang="en-GB" dirty="0" smtClean="0"/>
                  <a:t>oscillations (mm over ? turns)</a:t>
                </a:r>
              </a:p>
              <a:p>
                <a:pPr lvl="1"/>
                <a:r>
                  <a:rPr lang="en-US" dirty="0" smtClean="0"/>
                  <a:t>RF power calibration between the two cavities</a:t>
                </a:r>
                <a:endParaRPr lang="en-GB" dirty="0" smtClean="0"/>
              </a:p>
              <a:p>
                <a:endParaRPr lang="en-US" dirty="0" smtClean="0"/>
              </a:p>
              <a:p>
                <a:r>
                  <a:rPr lang="en-US" dirty="0" smtClean="0"/>
                  <a:t>Cavity alignment strategy for LHC (+ FSI)</a:t>
                </a:r>
              </a:p>
              <a:p>
                <a:pPr lvl="1"/>
                <a:r>
                  <a:rPr lang="en-US" dirty="0" smtClean="0"/>
                  <a:t>Realize (measure) the </a:t>
                </a:r>
                <a14:m>
                  <m:oMath xmlns:m="http://schemas.openxmlformats.org/officeDocument/2006/math">
                    <m:r>
                      <a:rPr lang="en-US" b="0" i="1" smtClean="0">
                        <a:latin typeface="Cambria Math" panose="02040503050406030204" pitchFamily="18" charset="0"/>
                      </a:rPr>
                      <m:t>±0.5 </m:t>
                    </m:r>
                    <m:r>
                      <m:rPr>
                        <m:sty m:val="p"/>
                      </m:rPr>
                      <a:rPr lang="en-US" b="0" i="0" smtClean="0">
                        <a:latin typeface="Cambria Math" panose="02040503050406030204" pitchFamily="18" charset="0"/>
                      </a:rPr>
                      <m:t>mm</m:t>
                    </m:r>
                  </m:oMath>
                </a14:m>
                <a:r>
                  <a:rPr lang="en-US" dirty="0" smtClean="0"/>
                  <a:t> cavity-to-cavity offset</a:t>
                </a:r>
              </a:p>
              <a:p>
                <a:pPr lvl="1"/>
                <a:r>
                  <a:rPr lang="en-US" dirty="0" smtClean="0"/>
                  <a:t>Implication of large orbit shifts in LHC (</a:t>
                </a:r>
                <a14:m>
                  <m:oMath xmlns:m="http://schemas.openxmlformats.org/officeDocument/2006/math">
                    <m:r>
                      <a:rPr lang="en-US" b="0" i="1" smtClean="0">
                        <a:latin typeface="Cambria Math" panose="02040503050406030204" pitchFamily="18" charset="0"/>
                      </a:rPr>
                      <m:t>∼5 </m:t>
                    </m:r>
                    <m:r>
                      <m:rPr>
                        <m:sty m:val="p"/>
                      </m:rPr>
                      <a:rPr lang="en-US" b="0" i="0" smtClean="0">
                        <a:latin typeface="Cambria Math" panose="02040503050406030204" pitchFamily="18" charset="0"/>
                      </a:rPr>
                      <m:t>mm</m:t>
                    </m:r>
                  </m:oMath>
                </a14:m>
                <a:r>
                  <a:rPr lang="en-US" dirty="0" smtClean="0"/>
                  <a:t>)</a:t>
                </a:r>
              </a:p>
              <a:p>
                <a:pPr lvl="1"/>
                <a:endParaRPr lang="en-US" dirty="0" smtClean="0"/>
              </a:p>
              <a:p>
                <a:r>
                  <a:rPr lang="en-US" dirty="0" smtClean="0"/>
                  <a:t>Counter-phasing &amp; re-phasing</a:t>
                </a:r>
              </a:p>
              <a:p>
                <a:pPr lvl="1"/>
                <a:r>
                  <a:rPr lang="en-GB" sz="1650" dirty="0" smtClean="0"/>
                  <a:t>The fastest feedback is limited to RF roundtrip delay (</a:t>
                </a:r>
                <a14:m>
                  <m:oMath xmlns:m="http://schemas.openxmlformats.org/officeDocument/2006/math">
                    <m:r>
                      <a:rPr lang="en-US" sz="1650" b="0" i="1" smtClean="0">
                        <a:latin typeface="Cambria Math" panose="02040503050406030204" pitchFamily="18" charset="0"/>
                      </a:rPr>
                      <m:t>1.3 </m:t>
                    </m:r>
                    <m:r>
                      <m:rPr>
                        <m:sty m:val="p"/>
                      </m:rPr>
                      <a:rPr lang="en-US" sz="1650" b="0" i="0" smtClean="0">
                        <a:latin typeface="Cambria Math" panose="02040503050406030204" pitchFamily="18" charset="0"/>
                      </a:rPr>
                      <m:t>μs</m:t>
                    </m:r>
                  </m:oMath>
                </a14:m>
                <a:r>
                  <a:rPr lang="en-GB" sz="1650" dirty="0" smtClean="0"/>
                  <a:t> loop delay with </a:t>
                </a:r>
                <a14:m>
                  <m:oMath xmlns:m="http://schemas.openxmlformats.org/officeDocument/2006/math">
                    <m:sSub>
                      <m:sSubPr>
                        <m:ctrlPr>
                          <a:rPr lang="en-US" sz="1650" b="0" i="1" smtClean="0">
                            <a:latin typeface="Cambria Math" panose="02040503050406030204" pitchFamily="18" charset="0"/>
                          </a:rPr>
                        </m:ctrlPr>
                      </m:sSubPr>
                      <m:e>
                        <m:r>
                          <a:rPr lang="en-US" sz="1650" b="0" i="1" smtClean="0">
                            <a:latin typeface="Cambria Math" panose="02040503050406030204" pitchFamily="18" charset="0"/>
                          </a:rPr>
                          <m:t>𝑅</m:t>
                        </m:r>
                      </m:e>
                      <m:sub>
                        <m:r>
                          <m:rPr>
                            <m:sty m:val="p"/>
                          </m:rPr>
                          <a:rPr lang="en-US" sz="1650" b="0" i="0" smtClean="0">
                            <a:latin typeface="Cambria Math" panose="02040503050406030204" pitchFamily="18" charset="0"/>
                          </a:rPr>
                          <m:t>min</m:t>
                        </m:r>
                      </m:sub>
                    </m:sSub>
                    <m:r>
                      <a:rPr lang="en-US" sz="1650" b="0" i="1" smtClean="0">
                        <a:latin typeface="Cambria Math" panose="02040503050406030204" pitchFamily="18" charset="0"/>
                      </a:rPr>
                      <m:t>=1 </m:t>
                    </m:r>
                    <m:r>
                      <m:rPr>
                        <m:sty m:val="p"/>
                      </m:rPr>
                      <a:rPr lang="en-US" sz="1650" b="0" i="0" smtClean="0">
                        <a:latin typeface="Cambria Math" panose="02040503050406030204" pitchFamily="18" charset="0"/>
                      </a:rPr>
                      <m:t>MΩ</m:t>
                    </m:r>
                  </m:oMath>
                </a14:m>
                <a:r>
                  <a:rPr lang="en-GB" sz="1650" dirty="0" smtClean="0"/>
                  <a:t>)</a:t>
                </a:r>
                <a:endParaRPr lang="en-GB" sz="1650" dirty="0"/>
              </a:p>
              <a:p>
                <a:pPr lvl="1"/>
                <a:r>
                  <a:rPr lang="en-GB" sz="1600" dirty="0"/>
                  <a:t>Counter-phasing for a “invisibility” (ex: </a:t>
                </a:r>
                <a14:m>
                  <m:oMath xmlns:m="http://schemas.openxmlformats.org/officeDocument/2006/math">
                    <m:r>
                      <a:rPr lang="en-GB" sz="1600"/>
                      <m:t>±</m:t>
                    </m:r>
                    <m:sSup>
                      <m:sSupPr>
                        <m:ctrlPr>
                          <a:rPr lang="en-GB" sz="1600"/>
                        </m:ctrlPr>
                      </m:sSupPr>
                      <m:e>
                        <m:r>
                          <a:rPr lang="en-GB" sz="1600"/>
                          <m:t>90</m:t>
                        </m:r>
                      </m:e>
                      <m:sup>
                        <m:r>
                          <a:rPr lang="en-GB" sz="1600"/>
                          <m:t>0</m:t>
                        </m:r>
                      </m:sup>
                    </m:sSup>
                  </m:oMath>
                </a14:m>
                <a:r>
                  <a:rPr lang="en-GB" sz="1600" dirty="0"/>
                  <a:t>) including transient phase of energy ramp &amp; squeeze</a:t>
                </a:r>
                <a:endParaRPr lang="en-US" sz="1600" dirty="0"/>
              </a:p>
              <a:p>
                <a:pPr lvl="1"/>
                <a:r>
                  <a:rPr lang="en-US" sz="1600" dirty="0"/>
                  <a:t>Re-phase the cavities </a:t>
                </a:r>
                <a:r>
                  <a:rPr lang="en-US" sz="1600" dirty="0"/>
                  <a:t>adiabatically</a:t>
                </a:r>
                <a:endParaRPr lang="en-US" sz="1600" dirty="0"/>
              </a:p>
              <a:p>
                <a:endParaRPr lang="en-GB" dirty="0" smtClean="0"/>
              </a:p>
              <a:p>
                <a:endParaRPr lang="en-GB"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9000" y="771550"/>
                <a:ext cx="5940000" cy="3823073"/>
              </a:xfrm>
              <a:blipFill>
                <a:blip r:embed="rId2"/>
                <a:stretch>
                  <a:fillRect l="-2256" t="-2871" r="-2154" b="-2711"/>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BFDCA1C4-9514-7B4F-976F-D92F7E296653}" type="slidenum">
              <a:rPr lang="fr-FR" smtClean="0"/>
              <a:pPr/>
              <a:t>17</a:t>
            </a:fld>
            <a:endParaRPr lang="fr-FR"/>
          </a:p>
        </p:txBody>
      </p:sp>
    </p:spTree>
    <p:extLst>
      <p:ext uri="{BB962C8B-B14F-4D97-AF65-F5344CB8AC3E}">
        <p14:creationId xmlns:p14="http://schemas.microsoft.com/office/powerpoint/2010/main" val="17766302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LLRF with Long Distances</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18</a:t>
            </a:fld>
            <a:endParaRPr lang="fr-FR"/>
          </a:p>
        </p:txBody>
      </p:sp>
      <p:pic>
        <p:nvPicPr>
          <p:cNvPr id="18" name="Picture 7"/>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91669" y="859279"/>
            <a:ext cx="3357187" cy="1894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18"/>
          <p:cNvSpPr txBox="1"/>
          <p:nvPr/>
        </p:nvSpPr>
        <p:spPr>
          <a:xfrm>
            <a:off x="1219775" y="716690"/>
            <a:ext cx="1593218" cy="415498"/>
          </a:xfrm>
          <a:prstGeom prst="rect">
            <a:avLst/>
          </a:prstGeom>
          <a:noFill/>
          <a:ln>
            <a:noFill/>
          </a:ln>
        </p:spPr>
        <p:txBody>
          <a:bodyPr wrap="square" rtlCol="0">
            <a:spAutoFit/>
          </a:bodyPr>
          <a:lstStyle/>
          <a:p>
            <a:r>
              <a:rPr lang="en-US" sz="1050" dirty="0"/>
              <a:t>2</a:t>
            </a:r>
            <a:r>
              <a:rPr lang="en-US" sz="1050" dirty="0"/>
              <a:t> cavities </a:t>
            </a:r>
            <a:r>
              <a:rPr lang="en-US" sz="1050" dirty="0"/>
              <a:t>/</a:t>
            </a:r>
            <a:r>
              <a:rPr lang="en-US" sz="1050" dirty="0"/>
              <a:t>beam /IP side</a:t>
            </a:r>
            <a:endParaRPr lang="en-US" sz="1050" dirty="0"/>
          </a:p>
        </p:txBody>
      </p:sp>
      <p:cxnSp>
        <p:nvCxnSpPr>
          <p:cNvPr id="20" name="Straight Arrow Connector 19"/>
          <p:cNvCxnSpPr/>
          <p:nvPr/>
        </p:nvCxnSpPr>
        <p:spPr>
          <a:xfrm flipH="1">
            <a:off x="1069485" y="924599"/>
            <a:ext cx="648281" cy="168163"/>
          </a:xfrm>
          <a:prstGeom prst="straightConnector1">
            <a:avLst/>
          </a:prstGeom>
          <a:ln w="6350">
            <a:solidFill>
              <a:schemeClr val="accent3"/>
            </a:solidFill>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flipV="1">
            <a:off x="740271" y="1282912"/>
            <a:ext cx="86032" cy="769020"/>
          </a:xfrm>
          <a:prstGeom prst="straightConnector1">
            <a:avLst/>
          </a:prstGeom>
          <a:ln w="6350">
            <a:solidFill>
              <a:schemeClr val="accent3"/>
            </a:solidFill>
            <a:tailEnd type="triangle"/>
          </a:ln>
        </p:spPr>
        <p:style>
          <a:lnRef idx="2">
            <a:schemeClr val="accent1"/>
          </a:lnRef>
          <a:fillRef idx="0">
            <a:schemeClr val="accent1"/>
          </a:fillRef>
          <a:effectRef idx="1">
            <a:schemeClr val="accent1"/>
          </a:effectRef>
          <a:fontRef idx="minor">
            <a:schemeClr val="tx1"/>
          </a:fontRef>
        </p:style>
      </p:cxnSp>
      <p:grpSp>
        <p:nvGrpSpPr>
          <p:cNvPr id="22" name="Group 21"/>
          <p:cNvGrpSpPr/>
          <p:nvPr/>
        </p:nvGrpSpPr>
        <p:grpSpPr>
          <a:xfrm>
            <a:off x="3781697" y="2671354"/>
            <a:ext cx="2491182" cy="1903808"/>
            <a:chOff x="2621400" y="1280016"/>
            <a:chExt cx="5666475" cy="4224100"/>
          </a:xfrm>
        </p:grpSpPr>
        <p:pic>
          <p:nvPicPr>
            <p:cNvPr id="23" name="Picture 22"/>
            <p:cNvPicPr>
              <a:picLocks noChangeAspect="1"/>
            </p:cNvPicPr>
            <p:nvPr/>
          </p:nvPicPr>
          <p:blipFill rotWithShape="1">
            <a:blip r:embed="rId3" cstate="email">
              <a:extLst>
                <a:ext uri="{28A0092B-C50C-407E-A947-70E740481C1C}">
                  <a14:useLocalDpi xmlns:a14="http://schemas.microsoft.com/office/drawing/2010/main" val="0"/>
                </a:ext>
              </a:extLst>
            </a:blip>
            <a:srcRect l="28517" t="7059" r="9077" b="10239"/>
            <a:stretch/>
          </p:blipFill>
          <p:spPr>
            <a:xfrm>
              <a:off x="2621400" y="1280016"/>
              <a:ext cx="5666475" cy="4224100"/>
            </a:xfrm>
            <a:prstGeom prst="rect">
              <a:avLst/>
            </a:prstGeom>
          </p:spPr>
        </p:pic>
        <p:grpSp>
          <p:nvGrpSpPr>
            <p:cNvPr id="24" name="Group 23"/>
            <p:cNvGrpSpPr/>
            <p:nvPr/>
          </p:nvGrpSpPr>
          <p:grpSpPr>
            <a:xfrm>
              <a:off x="3154510" y="2164411"/>
              <a:ext cx="4046608" cy="2955698"/>
              <a:chOff x="3154510" y="2164411"/>
              <a:chExt cx="4046608" cy="2955698"/>
            </a:xfrm>
            <a:solidFill>
              <a:schemeClr val="bg2"/>
            </a:solidFill>
          </p:grpSpPr>
          <p:grpSp>
            <p:nvGrpSpPr>
              <p:cNvPr id="25" name="Group 24"/>
              <p:cNvGrpSpPr/>
              <p:nvPr/>
            </p:nvGrpSpPr>
            <p:grpSpPr>
              <a:xfrm>
                <a:off x="3154510" y="2164411"/>
                <a:ext cx="4046608" cy="2955698"/>
                <a:chOff x="3322653" y="2330199"/>
                <a:chExt cx="4046608" cy="2955698"/>
              </a:xfrm>
              <a:grpFill/>
            </p:grpSpPr>
            <p:sp>
              <p:nvSpPr>
                <p:cNvPr id="27" name="Rectangle 26"/>
                <p:cNvSpPr/>
                <p:nvPr/>
              </p:nvSpPr>
              <p:spPr>
                <a:xfrm rot="21348826">
                  <a:off x="3322653" y="4224532"/>
                  <a:ext cx="1103870" cy="665084"/>
                </a:xfrm>
                <a:prstGeom prst="rect">
                  <a:avLst/>
                </a:prstGeom>
                <a:noFill/>
                <a:ln w="38100">
                  <a:solidFill>
                    <a:srgbClr val="FF000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latin typeface="Calibri" panose="020F0502020204030204" pitchFamily="34" charset="0"/>
                  </a:endParaRPr>
                </a:p>
              </p:txBody>
            </p:sp>
            <p:sp>
              <p:nvSpPr>
                <p:cNvPr id="28" name="Rectangle 27"/>
                <p:cNvSpPr/>
                <p:nvPr/>
              </p:nvSpPr>
              <p:spPr>
                <a:xfrm>
                  <a:off x="5717741" y="2330199"/>
                  <a:ext cx="1651520" cy="1022907"/>
                </a:xfrm>
                <a:prstGeom prst="rect">
                  <a:avLst/>
                </a:prstGeom>
                <a:noFill/>
                <a:ln w="38100">
                  <a:solidFill>
                    <a:srgbClr val="FF000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latin typeface="Calibri" panose="020F0502020204030204" pitchFamily="34" charset="0"/>
                  </a:endParaRPr>
                </a:p>
              </p:txBody>
            </p:sp>
            <p:cxnSp>
              <p:nvCxnSpPr>
                <p:cNvPr id="29" name="Straight Connector 28"/>
                <p:cNvCxnSpPr/>
                <p:nvPr/>
              </p:nvCxnSpPr>
              <p:spPr>
                <a:xfrm>
                  <a:off x="5322097" y="3353106"/>
                  <a:ext cx="8238" cy="1664044"/>
                </a:xfrm>
                <a:prstGeom prst="line">
                  <a:avLst/>
                </a:prstGeom>
                <a:grpFill/>
                <a:ln>
                  <a:solidFill>
                    <a:srgbClr val="FF0000"/>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flipV="1">
                  <a:off x="4970349" y="4270443"/>
                  <a:ext cx="1253621" cy="1015454"/>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31" name="Straight Connector 30"/>
                <p:cNvCxnSpPr/>
                <p:nvPr/>
              </p:nvCxnSpPr>
              <p:spPr>
                <a:xfrm flipH="1">
                  <a:off x="3996526" y="4274174"/>
                  <a:ext cx="2195505" cy="192015"/>
                </a:xfrm>
                <a:prstGeom prst="line">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cxnSp>
          </p:grpSp>
          <p:cxnSp>
            <p:nvCxnSpPr>
              <p:cNvPr id="26" name="Straight Connector 25"/>
              <p:cNvCxnSpPr/>
              <p:nvPr/>
            </p:nvCxnSpPr>
            <p:spPr>
              <a:xfrm flipH="1">
                <a:off x="5158511" y="2901252"/>
                <a:ext cx="398370" cy="298642"/>
              </a:xfrm>
              <a:prstGeom prst="line">
                <a:avLst/>
              </a:prstGeom>
              <a:grpFill/>
              <a:ln>
                <a:solidFill>
                  <a:srgbClr val="FF0000"/>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grpSp>
      <p:sp>
        <p:nvSpPr>
          <p:cNvPr id="32" name="Rectangle 31"/>
          <p:cNvSpPr/>
          <p:nvPr/>
        </p:nvSpPr>
        <p:spPr>
          <a:xfrm>
            <a:off x="4698187" y="4339729"/>
            <a:ext cx="84539" cy="12472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latin typeface="Calibri" panose="020F0502020204030204" pitchFamily="34" charset="0"/>
            </a:endParaRPr>
          </a:p>
        </p:txBody>
      </p:sp>
      <p:sp>
        <p:nvSpPr>
          <p:cNvPr id="33" name="TextBox 32"/>
          <p:cNvSpPr txBox="1"/>
          <p:nvPr/>
        </p:nvSpPr>
        <p:spPr>
          <a:xfrm>
            <a:off x="5072239" y="2792953"/>
            <a:ext cx="1188146" cy="253916"/>
          </a:xfrm>
          <a:prstGeom prst="rect">
            <a:avLst/>
          </a:prstGeom>
          <a:noFill/>
        </p:spPr>
        <p:txBody>
          <a:bodyPr wrap="none" rtlCol="0">
            <a:spAutoFit/>
          </a:bodyPr>
          <a:lstStyle/>
          <a:p>
            <a:r>
              <a:rPr lang="en-GB" sz="1050" dirty="0"/>
              <a:t>Surface RF/Cryo</a:t>
            </a:r>
            <a:endParaRPr lang="en-GB" sz="1050" dirty="0"/>
          </a:p>
        </p:txBody>
      </p:sp>
      <p:sp>
        <p:nvSpPr>
          <p:cNvPr id="34" name="TextBox 33"/>
          <p:cNvSpPr txBox="1"/>
          <p:nvPr/>
        </p:nvSpPr>
        <p:spPr>
          <a:xfrm>
            <a:off x="3947574" y="3684808"/>
            <a:ext cx="665567" cy="253916"/>
          </a:xfrm>
          <a:prstGeom prst="rect">
            <a:avLst/>
          </a:prstGeom>
          <a:noFill/>
        </p:spPr>
        <p:txBody>
          <a:bodyPr wrap="none" rtlCol="0">
            <a:spAutoFit/>
          </a:bodyPr>
          <a:lstStyle/>
          <a:p>
            <a:r>
              <a:rPr lang="en-GB" sz="1050" dirty="0"/>
              <a:t>Cavities</a:t>
            </a:r>
            <a:endParaRPr lang="en-GB" sz="1050" dirty="0"/>
          </a:p>
        </p:txBody>
      </p:sp>
      <p:sp>
        <p:nvSpPr>
          <p:cNvPr id="35" name="TextBox 34"/>
          <p:cNvSpPr txBox="1"/>
          <p:nvPr/>
        </p:nvSpPr>
        <p:spPr>
          <a:xfrm>
            <a:off x="4941905" y="4390496"/>
            <a:ext cx="718466" cy="253916"/>
          </a:xfrm>
          <a:prstGeom prst="rect">
            <a:avLst/>
          </a:prstGeom>
          <a:noFill/>
        </p:spPr>
        <p:txBody>
          <a:bodyPr wrap="none" rtlCol="0">
            <a:spAutoFit/>
          </a:bodyPr>
          <a:lstStyle/>
          <a:p>
            <a:r>
              <a:rPr lang="en-GB" sz="1050" dirty="0"/>
              <a:t>Cold box</a:t>
            </a:r>
            <a:endParaRPr lang="en-GB" sz="1050" dirty="0"/>
          </a:p>
        </p:txBody>
      </p:sp>
      <mc:AlternateContent xmlns:mc="http://schemas.openxmlformats.org/markup-compatibility/2006">
        <mc:Choice xmlns:a14="http://schemas.microsoft.com/office/drawing/2010/main" Requires="a14">
          <p:sp>
            <p:nvSpPr>
              <p:cNvPr id="36" name="TextBox 35"/>
              <p:cNvSpPr txBox="1"/>
              <p:nvPr/>
            </p:nvSpPr>
            <p:spPr>
              <a:xfrm>
                <a:off x="3325310" y="821348"/>
                <a:ext cx="3403956" cy="1338828"/>
              </a:xfrm>
              <a:prstGeom prst="rect">
                <a:avLst/>
              </a:prstGeom>
              <a:noFill/>
            </p:spPr>
            <p:txBody>
              <a:bodyPr wrap="square" rtlCol="0">
                <a:spAutoFit/>
              </a:bodyPr>
              <a:lstStyle/>
              <a:p>
                <a:pPr algn="just"/>
                <a:r>
                  <a:rPr lang="en-US" sz="1350" dirty="0"/>
                  <a:t>In the LHC, the local round trip delay time is </a:t>
                </a:r>
                <a14:m>
                  <m:oMath xmlns:m="http://schemas.openxmlformats.org/officeDocument/2006/math">
                    <m:r>
                      <a:rPr lang="en-US" sz="1350" i="1">
                        <a:latin typeface="Cambria Math" panose="02040503050406030204" pitchFamily="18" charset="0"/>
                      </a:rPr>
                      <m:t>∼1 </m:t>
                    </m:r>
                    <m:r>
                      <a:rPr lang="en-US" sz="1350" i="1">
                        <a:latin typeface="Cambria Math" panose="02040503050406030204" pitchFamily="18" charset="0"/>
                      </a:rPr>
                      <m:t>𝜇</m:t>
                    </m:r>
                    <m:r>
                      <m:rPr>
                        <m:sty m:val="p"/>
                      </m:rPr>
                      <a:rPr lang="en-US" sz="1350">
                        <a:latin typeface="Cambria Math" panose="02040503050406030204" pitchFamily="18" charset="0"/>
                      </a:rPr>
                      <m:t>s</m:t>
                    </m:r>
                  </m:oMath>
                </a14:m>
                <a:r>
                  <a:rPr lang="en-GB" sz="1350" dirty="0"/>
                  <a:t> &amp; cross IP </a:t>
                </a:r>
                <a14:m>
                  <m:oMath xmlns:m="http://schemas.openxmlformats.org/officeDocument/2006/math">
                    <m:r>
                      <a:rPr lang="en-US" sz="1350" i="1">
                        <a:latin typeface="Cambria Math" panose="02040503050406030204" pitchFamily="18" charset="0"/>
                      </a:rPr>
                      <m:t>∼2 </m:t>
                    </m:r>
                    <m:r>
                      <a:rPr lang="en-US" sz="1350" i="1">
                        <a:latin typeface="Cambria Math" panose="02040503050406030204" pitchFamily="18" charset="0"/>
                      </a:rPr>
                      <m:t>𝜇</m:t>
                    </m:r>
                    <m:r>
                      <a:rPr lang="en-US" sz="1350" i="1">
                        <a:latin typeface="Cambria Math" panose="02040503050406030204" pitchFamily="18" charset="0"/>
                      </a:rPr>
                      <m:t>𝑠</m:t>
                    </m:r>
                  </m:oMath>
                </a14:m>
                <a:endParaRPr lang="en-GB" sz="1350" dirty="0"/>
              </a:p>
              <a:p>
                <a:pPr algn="just"/>
                <a:endParaRPr lang="en-US" sz="1350" dirty="0"/>
              </a:p>
              <a:p>
                <a:pPr algn="just"/>
                <a:r>
                  <a:rPr lang="en-GB" sz="1350" dirty="0"/>
                  <a:t>F</a:t>
                </a:r>
                <a:r>
                  <a:rPr lang="en-GB" sz="1350" dirty="0"/>
                  <a:t>ield stability determines impact on lumi</a:t>
                </a:r>
                <a:endParaRPr lang="en-GB" sz="1350" dirty="0"/>
              </a:p>
              <a:p>
                <a:pPr algn="just"/>
                <a:r>
                  <a:rPr lang="en-US" sz="1350" dirty="0"/>
                  <a:t>Failures mitigated by cross IP regulation</a:t>
                </a:r>
              </a:p>
              <a:p>
                <a:pPr algn="just"/>
                <a:endParaRPr lang="en-GB" sz="1350" dirty="0"/>
              </a:p>
            </p:txBody>
          </p:sp>
        </mc:Choice>
        <mc:Fallback>
          <p:sp>
            <p:nvSpPr>
              <p:cNvPr id="36" name="TextBox 35"/>
              <p:cNvSpPr txBox="1">
                <a:spLocks noRot="1" noChangeAspect="1" noMove="1" noResize="1" noEditPoints="1" noAdjustHandles="1" noChangeArrowheads="1" noChangeShapeType="1" noTextEdit="1"/>
              </p:cNvSpPr>
              <p:nvPr/>
            </p:nvSpPr>
            <p:spPr>
              <a:xfrm>
                <a:off x="3325310" y="821348"/>
                <a:ext cx="3403956" cy="1338828"/>
              </a:xfrm>
              <a:prstGeom prst="rect">
                <a:avLst/>
              </a:prstGeom>
              <a:blipFill>
                <a:blip r:embed="rId4"/>
                <a:stretch>
                  <a:fillRect l="-358" t="-913" r="-358"/>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7" name="TextBox 36"/>
              <p:cNvSpPr txBox="1"/>
              <p:nvPr/>
            </p:nvSpPr>
            <p:spPr>
              <a:xfrm>
                <a:off x="216940" y="3075806"/>
                <a:ext cx="3530714" cy="1569660"/>
              </a:xfrm>
              <a:prstGeom prst="rect">
                <a:avLst/>
              </a:prstGeom>
              <a:noFill/>
            </p:spPr>
            <p:txBody>
              <a:bodyPr wrap="square" rtlCol="0">
                <a:spAutoFit/>
              </a:bodyPr>
              <a:lstStyle/>
              <a:p>
                <a:pPr algn="just"/>
                <a:r>
                  <a:rPr lang="en-US" sz="1350" dirty="0" smtClean="0"/>
                  <a:t>The LLRF in SPS has a roundtrip delay time </a:t>
                </a:r>
                <a14:m>
                  <m:oMath xmlns:m="http://schemas.openxmlformats.org/officeDocument/2006/math">
                    <m:r>
                      <a:rPr lang="en-US" sz="1350" b="0" i="1" smtClean="0">
                        <a:latin typeface="Cambria Math" panose="02040503050406030204" pitchFamily="18" charset="0"/>
                      </a:rPr>
                      <m:t>∼1.3 </m:t>
                    </m:r>
                    <m:r>
                      <a:rPr lang="en-US" sz="1350" b="0" i="1" smtClean="0">
                        <a:latin typeface="Cambria Math" panose="02040503050406030204" pitchFamily="18" charset="0"/>
                      </a:rPr>
                      <m:t>𝜇</m:t>
                    </m:r>
                    <m:r>
                      <a:rPr lang="en-US" sz="1350" b="0" i="1" smtClean="0">
                        <a:latin typeface="Cambria Math" panose="02040503050406030204" pitchFamily="18" charset="0"/>
                      </a:rPr>
                      <m:t>𝑠</m:t>
                    </m:r>
                  </m:oMath>
                </a14:m>
                <a:r>
                  <a:rPr lang="en-US" sz="1350" dirty="0" smtClean="0"/>
                  <a:t> </a:t>
                </a:r>
                <a:r>
                  <a:rPr lang="en-US" sz="1350" dirty="0"/>
                  <a:t>– validation of field stability and reaction </a:t>
                </a:r>
                <a:r>
                  <a:rPr lang="en-US" sz="1350" dirty="0" smtClean="0"/>
                  <a:t>time to be very similar to LHC </a:t>
                </a:r>
              </a:p>
              <a:p>
                <a:pPr algn="just"/>
                <a:endParaRPr lang="en-US" sz="1400" dirty="0" smtClean="0"/>
              </a:p>
              <a:p>
                <a:pPr algn="just"/>
                <a:r>
                  <a:rPr lang="en-US" sz="1400" dirty="0" smtClean="0"/>
                  <a:t>Self </a:t>
                </a:r>
                <a:r>
                  <a:rPr lang="en-US" sz="1400" dirty="0"/>
                  <a:t>excited loop (already tested in SM18) for locking the crab cavity frequency</a:t>
                </a:r>
                <a:endParaRPr lang="en-GB" sz="1400" dirty="0"/>
              </a:p>
              <a:p>
                <a:pPr algn="just"/>
                <a:endParaRPr lang="en-GB" sz="1350" dirty="0"/>
              </a:p>
            </p:txBody>
          </p:sp>
        </mc:Choice>
        <mc:Fallback>
          <p:sp>
            <p:nvSpPr>
              <p:cNvPr id="37" name="TextBox 36"/>
              <p:cNvSpPr txBox="1">
                <a:spLocks noRot="1" noChangeAspect="1" noMove="1" noResize="1" noEditPoints="1" noAdjustHandles="1" noChangeArrowheads="1" noChangeShapeType="1" noTextEdit="1"/>
              </p:cNvSpPr>
              <p:nvPr/>
            </p:nvSpPr>
            <p:spPr>
              <a:xfrm>
                <a:off x="216940" y="3075806"/>
                <a:ext cx="3530714" cy="1569660"/>
              </a:xfrm>
              <a:prstGeom prst="rect">
                <a:avLst/>
              </a:prstGeom>
              <a:blipFill>
                <a:blip r:embed="rId5"/>
                <a:stretch>
                  <a:fillRect l="-518" t="-778" r="-518"/>
                </a:stretch>
              </a:blipFill>
            </p:spPr>
            <p:txBody>
              <a:bodyPr/>
              <a:lstStyle/>
              <a:p>
                <a:r>
                  <a:rPr lang="en-GB">
                    <a:noFill/>
                  </a:rPr>
                  <a:t> </a:t>
                </a:r>
              </a:p>
            </p:txBody>
          </p:sp>
        </mc:Fallback>
      </mc:AlternateContent>
      <p:sp>
        <p:nvSpPr>
          <p:cNvPr id="38" name="TextBox 37"/>
          <p:cNvSpPr txBox="1"/>
          <p:nvPr/>
        </p:nvSpPr>
        <p:spPr>
          <a:xfrm>
            <a:off x="1219775" y="2325772"/>
            <a:ext cx="1348446" cy="253916"/>
          </a:xfrm>
          <a:prstGeom prst="rect">
            <a:avLst/>
          </a:prstGeom>
          <a:noFill/>
        </p:spPr>
        <p:txBody>
          <a:bodyPr wrap="none" rtlCol="0">
            <a:spAutoFit/>
          </a:bodyPr>
          <a:lstStyle/>
          <a:p>
            <a:r>
              <a:rPr lang="en-GB" sz="1050" dirty="0">
                <a:solidFill>
                  <a:schemeClr val="accent5"/>
                </a:solidFill>
              </a:rPr>
              <a:t>HL-LHC Integration</a:t>
            </a:r>
            <a:endParaRPr lang="en-GB" sz="1050" dirty="0">
              <a:solidFill>
                <a:schemeClr val="accent5"/>
              </a:solidFill>
            </a:endParaRPr>
          </a:p>
        </p:txBody>
      </p:sp>
      <p:cxnSp>
        <p:nvCxnSpPr>
          <p:cNvPr id="39" name="Straight Connector 38"/>
          <p:cNvCxnSpPr/>
          <p:nvPr/>
        </p:nvCxnSpPr>
        <p:spPr>
          <a:xfrm flipV="1">
            <a:off x="740271" y="1092761"/>
            <a:ext cx="219849" cy="190151"/>
          </a:xfrm>
          <a:prstGeom prst="line">
            <a:avLst/>
          </a:prstGeom>
          <a:ln w="571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flipV="1">
            <a:off x="2812993" y="2135621"/>
            <a:ext cx="219849" cy="190151"/>
          </a:xfrm>
          <a:prstGeom prst="line">
            <a:avLst/>
          </a:prstGeom>
          <a:ln w="571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990974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about SPS Optics (Q26, Q20….)</a:t>
            </a:r>
            <a:endParaRPr lang="en-GB"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9000" y="843558"/>
                <a:ext cx="5940000" cy="3680222"/>
              </a:xfrm>
            </p:spPr>
            <p:txBody>
              <a:bodyPr>
                <a:normAutofit fontScale="92500"/>
              </a:bodyPr>
              <a:lstStyle/>
              <a:p>
                <a:r>
                  <a:rPr lang="en-US" dirty="0" smtClean="0"/>
                  <a:t>For the primary scope of SPS tests, mainly single bunch (or few) with low intensity (</a:t>
                </a:r>
                <a14:m>
                  <m:oMath xmlns:m="http://schemas.openxmlformats.org/officeDocument/2006/math">
                    <m:r>
                      <a:rPr lang="en-US" b="0" i="1" smtClean="0">
                        <a:latin typeface="Cambria Math" panose="02040503050406030204" pitchFamily="18" charset="0"/>
                      </a:rPr>
                      <m:t>1−2×</m:t>
                    </m:r>
                    <m:sSup>
                      <m:sSupPr>
                        <m:ctrlPr>
                          <a:rPr lang="en-US" b="0" i="1" smtClean="0">
                            <a:latin typeface="Cambria Math" panose="02040503050406030204" pitchFamily="18" charset="0"/>
                          </a:rPr>
                        </m:ctrlPr>
                      </m:sSupPr>
                      <m:e>
                        <m:r>
                          <a:rPr lang="en-US" b="0" i="1" smtClean="0">
                            <a:latin typeface="Cambria Math" panose="02040503050406030204" pitchFamily="18" charset="0"/>
                          </a:rPr>
                          <m:t>10</m:t>
                        </m:r>
                      </m:e>
                      <m:sup>
                        <m:r>
                          <a:rPr lang="en-US" b="0" i="1" smtClean="0">
                            <a:latin typeface="Cambria Math" panose="02040503050406030204" pitchFamily="18" charset="0"/>
                          </a:rPr>
                          <m:t>10</m:t>
                        </m:r>
                      </m:sup>
                    </m:sSup>
                  </m:oMath>
                </a14:m>
                <a:r>
                  <a:rPr lang="en-US" dirty="0" smtClean="0"/>
                  <a:t>p/b)</a:t>
                </a:r>
              </a:p>
              <a:p>
                <a:r>
                  <a:rPr lang="en-US" dirty="0"/>
                  <a:t>E</a:t>
                </a:r>
                <a:r>
                  <a:rPr lang="en-US" dirty="0" smtClean="0"/>
                  <a:t>nergy “coast” cycles (120 &amp; 270 GeV) are well established including SPS instrumentation with </a:t>
                </a:r>
                <a:r>
                  <a:rPr lang="en-US" b="1" dirty="0" smtClean="0"/>
                  <a:t>Q26</a:t>
                </a:r>
              </a:p>
              <a:p>
                <a:endParaRPr lang="en-US" dirty="0"/>
              </a:p>
              <a:p>
                <a:r>
                  <a:rPr lang="en-US" dirty="0" smtClean="0"/>
                  <a:t>For latter part with highest intensity operation, Q20 optics will be needed, but there is no observable difference the point of view of crabs</a:t>
                </a:r>
              </a:p>
              <a:p>
                <a:r>
                  <a:rPr lang="en-US" dirty="0" smtClean="0"/>
                  <a:t>Some local optics changes near the “crab-zone” were discussed but would required a special wiring of the quads (if needed post LS2)</a:t>
                </a:r>
                <a:endParaRPr lang="en-GB"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9000" y="843558"/>
                <a:ext cx="5940000" cy="3680222"/>
              </a:xfrm>
              <a:blipFill>
                <a:blip r:embed="rId2"/>
                <a:stretch>
                  <a:fillRect l="-2256" t="-2152" r="-103"/>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BFDCA1C4-9514-7B4F-976F-D92F7E296653}" type="slidenum">
              <a:rPr lang="fr-FR" smtClean="0"/>
              <a:pPr/>
              <a:t>19</a:t>
            </a:fld>
            <a:endParaRPr lang="fr-FR"/>
          </a:p>
        </p:txBody>
      </p:sp>
    </p:spTree>
    <p:extLst>
      <p:ext uri="{BB962C8B-B14F-4D97-AF65-F5344CB8AC3E}">
        <p14:creationId xmlns:p14="http://schemas.microsoft.com/office/powerpoint/2010/main" val="2360132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Recap SPS-CM Schedule</a:t>
            </a:r>
            <a:endParaRPr lang="en-GB" dirty="0"/>
          </a:p>
        </p:txBody>
      </p:sp>
      <p:sp>
        <p:nvSpPr>
          <p:cNvPr id="3" name="Slide Number Placeholder 2"/>
          <p:cNvSpPr>
            <a:spLocks noGrp="1"/>
          </p:cNvSpPr>
          <p:nvPr>
            <p:ph type="sldNum" sz="quarter" idx="12"/>
          </p:nvPr>
        </p:nvSpPr>
        <p:spPr/>
        <p:txBody>
          <a:bodyPr/>
          <a:lstStyle/>
          <a:p>
            <a:fld id="{BFDCA1C4-9514-7B4F-976F-D92F7E296653}" type="slidenum">
              <a:rPr lang="fr-FR" smtClean="0"/>
              <a:pPr/>
              <a:t>2</a:t>
            </a:fld>
            <a:endParaRPr lang="fr-F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602" y="843558"/>
            <a:ext cx="6734311" cy="3090718"/>
          </a:xfrm>
          <a:prstGeom prst="rect">
            <a:avLst/>
          </a:prstGeom>
        </p:spPr>
      </p:pic>
      <p:sp>
        <p:nvSpPr>
          <p:cNvPr id="6" name="TextBox 5"/>
          <p:cNvSpPr txBox="1"/>
          <p:nvPr/>
        </p:nvSpPr>
        <p:spPr>
          <a:xfrm>
            <a:off x="2132856" y="4229675"/>
            <a:ext cx="4230645" cy="646331"/>
          </a:xfrm>
          <a:prstGeom prst="rect">
            <a:avLst/>
          </a:prstGeom>
          <a:noFill/>
        </p:spPr>
        <p:txBody>
          <a:bodyPr wrap="none" rtlCol="0">
            <a:spAutoFit/>
          </a:bodyPr>
          <a:lstStyle/>
          <a:p>
            <a:r>
              <a:rPr lang="en-US" dirty="0" smtClean="0"/>
              <a:t>CM </a:t>
            </a:r>
            <a:r>
              <a:rPr lang="en-US" dirty="0" err="1" smtClean="0"/>
              <a:t>cooldown</a:t>
            </a:r>
            <a:r>
              <a:rPr lang="en-US" dirty="0" smtClean="0"/>
              <a:t> start ~Dec 4, 2017 (2 </a:t>
            </a:r>
            <a:r>
              <a:rPr lang="en-US" dirty="0" err="1" smtClean="0"/>
              <a:t>wk</a:t>
            </a:r>
            <a:r>
              <a:rPr lang="en-US" dirty="0" smtClean="0"/>
              <a:t>)</a:t>
            </a:r>
          </a:p>
          <a:p>
            <a:r>
              <a:rPr lang="en-US" dirty="0" smtClean="0"/>
              <a:t>CM at SPS-BA6 – Jan 22, 2017</a:t>
            </a:r>
            <a:endParaRPr lang="en-GB" dirty="0"/>
          </a:p>
        </p:txBody>
      </p:sp>
    </p:spTree>
    <p:extLst>
      <p:ext uri="{BB962C8B-B14F-4D97-AF65-F5344CB8AC3E}">
        <p14:creationId xmlns:p14="http://schemas.microsoft.com/office/powerpoint/2010/main" val="37891008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Where are we with Emittance Growth ?</a:t>
            </a:r>
            <a:endParaRPr lang="en-GB"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9000" y="771550"/>
                <a:ext cx="5940000" cy="4104456"/>
              </a:xfrm>
            </p:spPr>
            <p:txBody>
              <a:bodyPr>
                <a:normAutofit fontScale="85000" lnSpcReduction="20000"/>
              </a:bodyPr>
              <a:lstStyle/>
              <a:p>
                <a:r>
                  <a:rPr lang="en-US" dirty="0" smtClean="0"/>
                  <a:t>After numerous MDs over the last years </a:t>
                </a:r>
              </a:p>
              <a:p>
                <a:pPr lvl="1"/>
                <a:r>
                  <a:rPr lang="en-US" dirty="0" smtClean="0"/>
                  <a:t>The sweet spot for long term behavior is 270 GeV (or 120 GeV)</a:t>
                </a:r>
              </a:p>
              <a:p>
                <a:pPr lvl="1"/>
                <a:r>
                  <a:rPr lang="en-GB" dirty="0" smtClean="0"/>
                  <a:t>IBS explains </a:t>
                </a:r>
                <a:r>
                  <a:rPr lang="en-GB" dirty="0"/>
                  <a:t>only part of the </a:t>
                </a:r>
                <a:r>
                  <a:rPr lang="en-GB" dirty="0" smtClean="0"/>
                  <a:t>growth, there is a natural residual </a:t>
                </a:r>
                <a:r>
                  <a:rPr lang="en-GB" dirty="0"/>
                  <a:t>growth similar in both planes </a:t>
                </a:r>
                <a:r>
                  <a:rPr lang="en-GB" dirty="0" smtClean="0"/>
                  <a:t>(</a:t>
                </a:r>
                <a14:m>
                  <m:oMath xmlns:m="http://schemas.openxmlformats.org/officeDocument/2006/math">
                    <m:r>
                      <a:rPr lang="en-US" i="1" smtClean="0">
                        <a:latin typeface="Cambria Math" panose="02040503050406030204" pitchFamily="18" charset="0"/>
                      </a:rPr>
                      <m:t>≤</m:t>
                    </m:r>
                    <m:r>
                      <a:rPr lang="en-US" b="0" i="1" smtClean="0">
                        <a:latin typeface="Cambria Math" panose="02040503050406030204" pitchFamily="18" charset="0"/>
                      </a:rPr>
                      <m:t>0.5 </m:t>
                    </m:r>
                    <m:r>
                      <m:rPr>
                        <m:sty m:val="p"/>
                      </m:rPr>
                      <a:rPr lang="en-US" b="0" i="0" smtClean="0">
                        <a:latin typeface="Cambria Math" panose="02040503050406030204" pitchFamily="18" charset="0"/>
                      </a:rPr>
                      <m:t>μ</m:t>
                    </m:r>
                    <m:r>
                      <a:rPr lang="en-US" b="0" i="0" smtClean="0">
                        <a:latin typeface="Cambria Math" panose="02040503050406030204" pitchFamily="18" charset="0"/>
                      </a:rPr>
                      <m:t>/</m:t>
                    </m:r>
                    <m:r>
                      <m:rPr>
                        <m:sty m:val="p"/>
                      </m:rPr>
                      <a:rPr lang="en-US" b="0" i="0" smtClean="0">
                        <a:latin typeface="Cambria Math" panose="02040503050406030204" pitchFamily="18" charset="0"/>
                      </a:rPr>
                      <m:t>hr</m:t>
                    </m:r>
                  </m:oMath>
                </a14:m>
                <a:r>
                  <a:rPr lang="en-GB" dirty="0" smtClean="0"/>
                  <a:t>) – reproducible!</a:t>
                </a:r>
                <a:endParaRPr lang="en-GB" dirty="0" smtClean="0"/>
              </a:p>
              <a:p>
                <a:pPr lvl="1"/>
                <a:r>
                  <a:rPr lang="en-GB" dirty="0" smtClean="0"/>
                  <a:t>Chromaticity </a:t>
                </a:r>
                <a:r>
                  <a:rPr lang="en-GB" dirty="0"/>
                  <a:t>plays an important role, especially in the vertical plane </a:t>
                </a:r>
                <a:endParaRPr lang="en-GB" dirty="0" smtClean="0"/>
              </a:p>
              <a:p>
                <a:pPr lvl="1"/>
                <a:r>
                  <a:rPr lang="en-US" dirty="0" smtClean="0"/>
                  <a:t>Identified source of de-bunching from RF feedback with low intensities</a:t>
                </a:r>
                <a:endParaRPr lang="en-GB" dirty="0"/>
              </a:p>
              <a:p>
                <a:endParaRPr lang="en-GB" dirty="0"/>
              </a:p>
              <a:p>
                <a:r>
                  <a:rPr lang="en-GB" dirty="0" smtClean="0"/>
                  <a:t>Growth sensitive </a:t>
                </a:r>
                <a:r>
                  <a:rPr lang="en-GB" dirty="0"/>
                  <a:t>to beam </a:t>
                </a:r>
                <a:r>
                  <a:rPr lang="en-GB" dirty="0"/>
                  <a:t>energy but </a:t>
                </a:r>
                <a:r>
                  <a:rPr lang="en-GB" dirty="0" smtClean="0"/>
                  <a:t>not </a:t>
                </a:r>
                <a:r>
                  <a:rPr lang="en-GB" dirty="0"/>
                  <a:t>to intensity, </a:t>
                </a:r>
                <a:r>
                  <a:rPr lang="en-GB" dirty="0" smtClean="0"/>
                  <a:t>optics &amp; </a:t>
                </a:r>
                <a:r>
                  <a:rPr lang="en-GB" dirty="0"/>
                  <a:t>initial conditions</a:t>
                </a:r>
                <a:endParaRPr lang="en-GB" dirty="0"/>
              </a:p>
              <a:p>
                <a:pPr lvl="1"/>
                <a:r>
                  <a:rPr lang="en-GB" dirty="0"/>
                  <a:t>A good candidate for the </a:t>
                </a:r>
                <a:r>
                  <a:rPr lang="en-GB" dirty="0" smtClean="0"/>
                  <a:t>natural vertical </a:t>
                </a:r>
                <a:r>
                  <a:rPr lang="en-GB" dirty="0"/>
                  <a:t>emittance growth is the residual gas scattering </a:t>
                </a:r>
              </a:p>
              <a:p>
                <a:r>
                  <a:rPr lang="en-GB" dirty="0" smtClean="0"/>
                  <a:t> Present estimate from existing crab electronics in SM18 (very noisy!)</a:t>
                </a:r>
              </a:p>
              <a:p>
                <a:pPr lvl="1"/>
                <a:r>
                  <a:rPr lang="en-US" dirty="0" smtClean="0"/>
                  <a:t>Phase noise: </a:t>
                </a:r>
                <a14:m>
                  <m:oMath xmlns:m="http://schemas.openxmlformats.org/officeDocument/2006/math">
                    <m:r>
                      <a:rPr lang="en-US" b="0" i="0" smtClean="0">
                        <a:latin typeface="Cambria Math" panose="02040503050406030204" pitchFamily="18" charset="0"/>
                      </a:rPr>
                      <m:t>2−</m:t>
                    </m:r>
                    <m:r>
                      <a:rPr lang="en-US" b="0" i="1" smtClean="0">
                        <a:latin typeface="Cambria Math" panose="02040503050406030204" pitchFamily="18" charset="0"/>
                      </a:rPr>
                      <m:t>8 </m:t>
                    </m:r>
                    <m:r>
                      <m:rPr>
                        <m:sty m:val="p"/>
                      </m:rPr>
                      <a:rPr lang="en-US" b="0" i="0" smtClean="0">
                        <a:latin typeface="Cambria Math" panose="02040503050406030204" pitchFamily="18" charset="0"/>
                      </a:rPr>
                      <m:t>μm</m:t>
                    </m:r>
                    <m:r>
                      <a:rPr lang="en-US" b="0" i="0" smtClean="0">
                        <a:latin typeface="Cambria Math" panose="02040503050406030204" pitchFamily="18" charset="0"/>
                      </a:rPr>
                      <m:t>/</m:t>
                    </m:r>
                    <m:r>
                      <m:rPr>
                        <m:sty m:val="p"/>
                      </m:rPr>
                      <a:rPr lang="en-US" b="0" i="0" smtClean="0">
                        <a:latin typeface="Cambria Math" panose="02040503050406030204" pitchFamily="18" charset="0"/>
                      </a:rPr>
                      <m:t>hr</m:t>
                    </m:r>
                  </m:oMath>
                </a14:m>
                <a:r>
                  <a:rPr lang="en-US" dirty="0" smtClean="0"/>
                  <a:t> (bunch length: 1.0-2.0 ns)</a:t>
                </a:r>
              </a:p>
              <a:p>
                <a:pPr lvl="1"/>
                <a:r>
                  <a:rPr lang="en-US" dirty="0" smtClean="0"/>
                  <a:t>Amplitude noise: </a:t>
                </a:r>
                <a14:m>
                  <m:oMath xmlns:m="http://schemas.openxmlformats.org/officeDocument/2006/math">
                    <m:r>
                      <a:rPr lang="en-US" dirty="0" smtClean="0">
                        <a:latin typeface="Cambria Math" panose="02040503050406030204" pitchFamily="18" charset="0"/>
                      </a:rPr>
                      <m:t>0</m:t>
                    </m:r>
                    <m:r>
                      <a:rPr lang="en-US" b="0" i="0" dirty="0" smtClean="0">
                        <a:latin typeface="Cambria Math" panose="02040503050406030204" pitchFamily="18" charset="0"/>
                      </a:rPr>
                      <m:t>.8</m:t>
                    </m:r>
                    <m:r>
                      <a:rPr lang="en-US">
                        <a:latin typeface="Cambria Math" panose="02040503050406030204" pitchFamily="18" charset="0"/>
                      </a:rPr>
                      <m:t>−</m:t>
                    </m:r>
                    <m:r>
                      <a:rPr lang="en-US" b="0" i="1" smtClean="0">
                        <a:latin typeface="Cambria Math" panose="02040503050406030204" pitchFamily="18" charset="0"/>
                      </a:rPr>
                      <m:t>1.4</m:t>
                    </m:r>
                    <m:r>
                      <a:rPr lang="en-US" i="1">
                        <a:latin typeface="Cambria Math" panose="02040503050406030204" pitchFamily="18" charset="0"/>
                      </a:rPr>
                      <m:t> </m:t>
                    </m:r>
                    <m:r>
                      <m:rPr>
                        <m:sty m:val="p"/>
                      </m:rPr>
                      <a:rPr lang="en-US">
                        <a:latin typeface="Cambria Math" panose="02040503050406030204" pitchFamily="18" charset="0"/>
                      </a:rPr>
                      <m:t>μm</m:t>
                    </m:r>
                    <m:r>
                      <a:rPr lang="en-US">
                        <a:latin typeface="Cambria Math" panose="02040503050406030204" pitchFamily="18" charset="0"/>
                      </a:rPr>
                      <m:t>/</m:t>
                    </m:r>
                    <m:r>
                      <m:rPr>
                        <m:sty m:val="p"/>
                      </m:rPr>
                      <a:rPr lang="en-US">
                        <a:latin typeface="Cambria Math" panose="02040503050406030204" pitchFamily="18" charset="0"/>
                      </a:rPr>
                      <m:t>hr</m:t>
                    </m:r>
                  </m:oMath>
                </a14:m>
                <a:r>
                  <a:rPr lang="en-US" dirty="0" smtClean="0"/>
                  <a:t> (bunch length: 1.0-2.0 ns)</a:t>
                </a:r>
              </a:p>
              <a:p>
                <a:pPr lvl="1"/>
                <a:r>
                  <a:rPr lang="en-US" dirty="0" smtClean="0"/>
                  <a:t>This local oscillator will be replaced before SPS tests</a:t>
                </a:r>
                <a:endParaRPr lang="en-GB"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9000" y="771550"/>
                <a:ext cx="5940000" cy="4104456"/>
              </a:xfrm>
              <a:blipFill>
                <a:blip r:embed="rId2"/>
                <a:stretch>
                  <a:fillRect l="-2154" t="-3269" r="-2564" b="-1337"/>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BFDCA1C4-9514-7B4F-976F-D92F7E296653}" type="slidenum">
              <a:rPr lang="fr-FR" smtClean="0"/>
              <a:pPr/>
              <a:t>20</a:t>
            </a:fld>
            <a:endParaRPr lang="fr-FR"/>
          </a:p>
        </p:txBody>
      </p:sp>
    </p:spTree>
    <p:extLst>
      <p:ext uri="{BB962C8B-B14F-4D97-AF65-F5344CB8AC3E}">
        <p14:creationId xmlns:p14="http://schemas.microsoft.com/office/powerpoint/2010/main" val="22979390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4) High </a:t>
            </a:r>
            <a:r>
              <a:rPr lang="en-GB" dirty="0" smtClean="0"/>
              <a:t>Intensity Operation</a:t>
            </a:r>
            <a:endParaRPr lang="en-GB"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9000" y="843558"/>
                <a:ext cx="5940000" cy="3680222"/>
              </a:xfrm>
            </p:spPr>
            <p:txBody>
              <a:bodyPr>
                <a:normAutofit lnSpcReduction="10000"/>
              </a:bodyPr>
              <a:lstStyle/>
              <a:p>
                <a:r>
                  <a:rPr lang="en-GB" dirty="0" smtClean="0"/>
                  <a:t>Beam induced failure scenarios as a function of bunch high intensity and number of bunches</a:t>
                </a:r>
              </a:p>
              <a:p>
                <a:pPr lvl="1"/>
                <a:r>
                  <a:rPr lang="en-GB" dirty="0"/>
                  <a:t>Beam aperture near crabs </a:t>
                </a:r>
                <a:r>
                  <a:rPr lang="en-GB" dirty="0" smtClean="0"/>
                  <a:t>needs </a:t>
                </a:r>
                <a:r>
                  <a:rPr lang="en-GB" dirty="0"/>
                  <a:t>some special attention (i.e. LHC extraction not possible)</a:t>
                </a:r>
              </a:p>
              <a:p>
                <a:r>
                  <a:rPr lang="en-GB" dirty="0"/>
                  <a:t>Cavity stability, trip rate, cavity quenches including fast transients to the beam</a:t>
                </a:r>
              </a:p>
              <a:p>
                <a:pPr lvl="1"/>
                <a:r>
                  <a:rPr lang="en-GB" dirty="0"/>
                  <a:t>Trip scenarios are difficult to foresee, no obvious signs from SM18 until “quench field</a:t>
                </a:r>
                <a:r>
                  <a:rPr lang="en-GB" dirty="0" smtClean="0"/>
                  <a:t>” </a:t>
                </a:r>
                <a14:m>
                  <m:oMath xmlns:m="http://schemas.openxmlformats.org/officeDocument/2006/math">
                    <m:r>
                      <a:rPr lang="en-US" b="0" i="1" smtClean="0">
                        <a:latin typeface="Cambria Math" panose="02040503050406030204" pitchFamily="18" charset="0"/>
                      </a:rPr>
                      <m:t>∼3.3 </m:t>
                    </m:r>
                    <m:r>
                      <m:rPr>
                        <m:sty m:val="p"/>
                      </m:rPr>
                      <a:rPr lang="en-US" b="0" i="0" smtClean="0">
                        <a:latin typeface="Cambria Math" panose="02040503050406030204" pitchFamily="18" charset="0"/>
                      </a:rPr>
                      <m:t>MV</m:t>
                    </m:r>
                  </m:oMath>
                </a14:m>
                <a:endParaRPr lang="en-GB" dirty="0"/>
              </a:p>
              <a:p>
                <a:r>
                  <a:rPr lang="en-GB" dirty="0"/>
                  <a:t>Special attention to injection &amp; ramp (parasitic impedance to beam)</a:t>
                </a:r>
              </a:p>
              <a:p>
                <a:r>
                  <a:rPr lang="en-GB" dirty="0" smtClean="0"/>
                  <a:t>HOM </a:t>
                </a:r>
                <a:r>
                  <a:rPr lang="en-GB" dirty="0"/>
                  <a:t>power interlock at 200 W from any of the 6 couplers (RF feedthrough limit)</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9000" y="843558"/>
                <a:ext cx="5940000" cy="3680222"/>
              </a:xfrm>
              <a:blipFill>
                <a:blip r:embed="rId2"/>
                <a:stretch>
                  <a:fillRect l="-2564" t="-3146" r="-2462" b="-2152"/>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BFDCA1C4-9514-7B4F-976F-D92F7E296653}" type="slidenum">
              <a:rPr lang="fr-FR" smtClean="0"/>
              <a:pPr/>
              <a:t>21</a:t>
            </a:fld>
            <a:endParaRPr lang="fr-FR"/>
          </a:p>
        </p:txBody>
      </p:sp>
    </p:spTree>
    <p:extLst>
      <p:ext uri="{BB962C8B-B14F-4D97-AF65-F5344CB8AC3E}">
        <p14:creationId xmlns:p14="http://schemas.microsoft.com/office/powerpoint/2010/main" val="596478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we measure Crab Cavity Impedance</a:t>
            </a:r>
            <a:endParaRPr lang="en-GB" dirty="0"/>
          </a:p>
        </p:txBody>
      </p:sp>
      <p:sp>
        <p:nvSpPr>
          <p:cNvPr id="10" name="Content Placeholder 9"/>
          <p:cNvSpPr>
            <a:spLocks noGrp="1"/>
          </p:cNvSpPr>
          <p:nvPr>
            <p:ph idx="1"/>
          </p:nvPr>
        </p:nvSpPr>
        <p:spPr>
          <a:xfrm>
            <a:off x="459000" y="771550"/>
            <a:ext cx="5940000" cy="3680222"/>
          </a:xfrm>
        </p:spPr>
        <p:txBody>
          <a:bodyPr/>
          <a:lstStyle/>
          <a:p>
            <a:r>
              <a:rPr lang="en-US" dirty="0" smtClean="0"/>
              <a:t>No significant impedance or HOM power is expected in SPS </a:t>
            </a:r>
          </a:p>
          <a:p>
            <a:r>
              <a:rPr lang="en-US" dirty="0" smtClean="0"/>
              <a:t>Will investigate the selective un-damping of fundamental mode &amp; HOMs and it effect on stability and HOM power</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22</a:t>
            </a:fld>
            <a:endParaRPr lang="fr-FR"/>
          </a:p>
        </p:txBody>
      </p:sp>
      <p:pic>
        <p:nvPicPr>
          <p:cNvPr id="8" name="Shape 827"/>
          <p:cNvPicPr preferRelativeResize="0">
            <a:picLocks noGrp="1"/>
          </p:cNvPicPr>
          <p:nvPr/>
        </p:nvPicPr>
        <p:blipFill rotWithShape="1">
          <a:blip r:embed="rId2">
            <a:alphaModFix/>
          </a:blip>
          <a:srcRect l="5401" r="17189"/>
          <a:stretch/>
        </p:blipFill>
        <p:spPr>
          <a:xfrm>
            <a:off x="3949357" y="2427734"/>
            <a:ext cx="2477102" cy="2419452"/>
          </a:xfrm>
          <a:prstGeom prst="rect">
            <a:avLst/>
          </a:prstGeom>
          <a:noFill/>
          <a:ln>
            <a:noFill/>
          </a:ln>
        </p:spPr>
      </p:pic>
      <p:sp>
        <p:nvSpPr>
          <p:cNvPr id="9" name="TextBox 8"/>
          <p:cNvSpPr txBox="1"/>
          <p:nvPr/>
        </p:nvSpPr>
        <p:spPr>
          <a:xfrm>
            <a:off x="1412776" y="4804946"/>
            <a:ext cx="2648482" cy="338554"/>
          </a:xfrm>
          <a:prstGeom prst="rect">
            <a:avLst/>
          </a:prstGeom>
          <a:noFill/>
        </p:spPr>
        <p:txBody>
          <a:bodyPr wrap="none" rtlCol="0">
            <a:spAutoFit/>
          </a:bodyPr>
          <a:lstStyle/>
          <a:p>
            <a:r>
              <a:rPr lang="en-US" sz="1600" dirty="0" smtClean="0"/>
              <a:t>Courtesy: WP2-Impedance</a:t>
            </a:r>
            <a:endParaRPr lang="en-GB" sz="1600" dirty="0"/>
          </a:p>
        </p:txBody>
      </p:sp>
      <mc:AlternateContent xmlns:mc="http://schemas.openxmlformats.org/markup-compatibility/2006">
        <mc:Choice xmlns:a14="http://schemas.microsoft.com/office/drawing/2010/main" Requires="a14">
          <p:graphicFrame>
            <p:nvGraphicFramePr>
              <p:cNvPr id="11" name="Table 10"/>
              <p:cNvGraphicFramePr>
                <a:graphicFrameLocks noGrp="1"/>
              </p:cNvGraphicFramePr>
              <p:nvPr>
                <p:extLst>
                  <p:ext uri="{D42A27DB-BD31-4B8C-83A1-F6EECF244321}">
                    <p14:modId xmlns:p14="http://schemas.microsoft.com/office/powerpoint/2010/main" val="2294751215"/>
                  </p:ext>
                </p:extLst>
              </p:nvPr>
            </p:nvGraphicFramePr>
            <p:xfrm>
              <a:off x="764704" y="2891376"/>
              <a:ext cx="2952326" cy="1624590"/>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593605183"/>
                        </a:ext>
                      </a:extLst>
                    </a:gridCol>
                    <a:gridCol w="648072">
                      <a:extLst>
                        <a:ext uri="{9D8B030D-6E8A-4147-A177-3AD203B41FA5}">
                          <a16:colId xmlns:a16="http://schemas.microsoft.com/office/drawing/2014/main" val="81543013"/>
                        </a:ext>
                      </a:extLst>
                    </a:gridCol>
                    <a:gridCol w="720078">
                      <a:extLst>
                        <a:ext uri="{9D8B030D-6E8A-4147-A177-3AD203B41FA5}">
                          <a16:colId xmlns:a16="http://schemas.microsoft.com/office/drawing/2014/main" val="2168851091"/>
                        </a:ext>
                      </a:extLst>
                    </a:gridCol>
                  </a:tblGrid>
                  <a:tr h="324918">
                    <a:tc>
                      <a:txBody>
                        <a:bodyPr/>
                        <a:lstStyle/>
                        <a:p>
                          <a:r>
                            <a:rPr lang="en-US" dirty="0" smtClean="0"/>
                            <a:t>Energy [GeV]</a:t>
                          </a:r>
                          <a:endParaRPr lang="en-GB" dirty="0"/>
                        </a:p>
                      </a:txBody>
                      <a:tcPr/>
                    </a:tc>
                    <a:tc>
                      <a:txBody>
                        <a:bodyPr/>
                        <a:lstStyle/>
                        <a:p>
                          <a:pPr algn="ctr"/>
                          <a:r>
                            <a:rPr lang="en-US" dirty="0" smtClean="0"/>
                            <a:t>26</a:t>
                          </a:r>
                          <a:endParaRPr lang="en-GB" dirty="0"/>
                        </a:p>
                      </a:txBody>
                      <a:tcPr/>
                    </a:tc>
                    <a:tc>
                      <a:txBody>
                        <a:bodyPr/>
                        <a:lstStyle/>
                        <a:p>
                          <a:pPr algn="ctr"/>
                          <a:r>
                            <a:rPr lang="en-US" dirty="0" smtClean="0"/>
                            <a:t>450</a:t>
                          </a:r>
                          <a:endParaRPr lang="en-GB" dirty="0"/>
                        </a:p>
                      </a:txBody>
                      <a:tcPr/>
                    </a:tc>
                    <a:extLst>
                      <a:ext uri="{0D108BD9-81ED-4DB2-BD59-A6C34878D82A}">
                        <a16:rowId xmlns:a16="http://schemas.microsoft.com/office/drawing/2014/main" val="664958704"/>
                      </a:ext>
                    </a:extLst>
                  </a:tr>
                  <a:tr h="324918">
                    <a:tc>
                      <a:txBody>
                        <a:bodyPr/>
                        <a:lstStyle/>
                        <a:p>
                          <a:r>
                            <a:rPr lang="en-US" dirty="0" smtClean="0"/>
                            <a:t>Intensity [p/b]</a:t>
                          </a:r>
                          <a:endParaRPr lang="en-GB" dirty="0"/>
                        </a:p>
                      </a:txBody>
                      <a:tcPr/>
                    </a:tc>
                    <a:tc gridSpan="2">
                      <a:txBody>
                        <a:bodyPr/>
                        <a:lstStyle/>
                        <a:p>
                          <a:pPr algn="ctr"/>
                          <a14:m>
                            <m:oMath xmlns:m="http://schemas.openxmlformats.org/officeDocument/2006/math">
                              <m:r>
                                <a:rPr lang="en-US" b="0" i="1" smtClean="0">
                                  <a:latin typeface="Cambria Math" panose="02040503050406030204" pitchFamily="18" charset="0"/>
                                </a:rPr>
                                <m:t>1.3×</m:t>
                              </m:r>
                              <m:sSup>
                                <m:sSupPr>
                                  <m:ctrlPr>
                                    <a:rPr lang="en-US" b="0" i="1" smtClean="0">
                                      <a:latin typeface="Cambria Math" panose="02040503050406030204" pitchFamily="18" charset="0"/>
                                    </a:rPr>
                                  </m:ctrlPr>
                                </m:sSupPr>
                                <m:e>
                                  <m:r>
                                    <a:rPr lang="en-US" b="0" i="1" smtClean="0">
                                      <a:latin typeface="Cambria Math" panose="02040503050406030204" pitchFamily="18" charset="0"/>
                                    </a:rPr>
                                    <m:t>10</m:t>
                                  </m:r>
                                </m:e>
                                <m:sup>
                                  <m:r>
                                    <a:rPr lang="en-US" b="0" i="1" smtClean="0">
                                      <a:latin typeface="Cambria Math" panose="02040503050406030204" pitchFamily="18" charset="0"/>
                                    </a:rPr>
                                    <m:t>11</m:t>
                                  </m:r>
                                </m:sup>
                              </m:sSup>
                            </m:oMath>
                          </a14:m>
                          <a:r>
                            <a:rPr lang="en-GB" dirty="0" smtClean="0"/>
                            <a:t>p/b</a:t>
                          </a:r>
                          <a:endParaRPr lang="en-GB" dirty="0"/>
                        </a:p>
                      </a:txBody>
                      <a:tcPr/>
                    </a:tc>
                    <a:tc hMerge="1">
                      <a:txBody>
                        <a:bodyPr/>
                        <a:lstStyle/>
                        <a:p>
                          <a:endParaRPr lang="en-GB"/>
                        </a:p>
                      </a:txBody>
                      <a:tcPr/>
                    </a:tc>
                    <a:extLst>
                      <a:ext uri="{0D108BD9-81ED-4DB2-BD59-A6C34878D82A}">
                        <a16:rowId xmlns:a16="http://schemas.microsoft.com/office/drawing/2014/main" val="982108697"/>
                      </a:ext>
                    </a:extLst>
                  </a:tr>
                  <a:tr h="324918">
                    <a:tc>
                      <a:txBody>
                        <a:bodyPr/>
                        <a:lstStyle/>
                        <a:p>
                          <a:r>
                            <a:rPr lang="en-US" dirty="0" smtClean="0"/>
                            <a:t># of</a:t>
                          </a:r>
                          <a:r>
                            <a:rPr lang="en-US" baseline="0" dirty="0" smtClean="0"/>
                            <a:t> Bunches</a:t>
                          </a:r>
                          <a:endParaRPr lang="en-GB" dirty="0"/>
                        </a:p>
                      </a:txBody>
                      <a:tcPr/>
                    </a:tc>
                    <a:tc gridSpan="2">
                      <a:txBody>
                        <a:bodyPr/>
                        <a:lstStyle/>
                        <a:p>
                          <a:pPr algn="ctr"/>
                          <a:r>
                            <a:rPr lang="en-US" dirty="0" smtClean="0"/>
                            <a:t>288</a:t>
                          </a:r>
                          <a:endParaRPr lang="en-GB" dirty="0"/>
                        </a:p>
                      </a:txBody>
                      <a:tcPr/>
                    </a:tc>
                    <a:tc hMerge="1">
                      <a:txBody>
                        <a:bodyPr/>
                        <a:lstStyle/>
                        <a:p>
                          <a:endParaRPr lang="en-GB"/>
                        </a:p>
                      </a:txBody>
                      <a:tcPr/>
                    </a:tc>
                    <a:extLst>
                      <a:ext uri="{0D108BD9-81ED-4DB2-BD59-A6C34878D82A}">
                        <a16:rowId xmlns:a16="http://schemas.microsoft.com/office/drawing/2014/main" val="2699432978"/>
                      </a:ext>
                    </a:extLst>
                  </a:tr>
                  <a:tr h="324918">
                    <a:tc>
                      <a:txBody>
                        <a:bodyPr/>
                        <a:lstStyle/>
                        <a:p>
                          <a:r>
                            <a:rPr lang="en-US" dirty="0" smtClean="0"/>
                            <a:t>Bunch</a:t>
                          </a:r>
                          <a:r>
                            <a:rPr lang="en-US" baseline="0" dirty="0" smtClean="0"/>
                            <a:t> length [ns]</a:t>
                          </a:r>
                          <a:endParaRPr lang="en-GB" dirty="0"/>
                        </a:p>
                      </a:txBody>
                      <a:tcPr/>
                    </a:tc>
                    <a:tc>
                      <a:txBody>
                        <a:bodyPr/>
                        <a:lstStyle/>
                        <a:p>
                          <a:pPr algn="ctr"/>
                          <a:r>
                            <a:rPr lang="en-US" dirty="0" smtClean="0"/>
                            <a:t>4.0</a:t>
                          </a:r>
                          <a:endParaRPr lang="en-GB" dirty="0"/>
                        </a:p>
                      </a:txBody>
                      <a:tcPr/>
                    </a:tc>
                    <a:tc>
                      <a:txBody>
                        <a:bodyPr/>
                        <a:lstStyle/>
                        <a:p>
                          <a:pPr algn="ctr"/>
                          <a:r>
                            <a:rPr lang="en-US" dirty="0" smtClean="0"/>
                            <a:t>1.0</a:t>
                          </a:r>
                          <a:endParaRPr lang="en-GB" dirty="0"/>
                        </a:p>
                      </a:txBody>
                      <a:tcPr/>
                    </a:tc>
                    <a:extLst>
                      <a:ext uri="{0D108BD9-81ED-4DB2-BD59-A6C34878D82A}">
                        <a16:rowId xmlns:a16="http://schemas.microsoft.com/office/drawing/2014/main" val="2817845647"/>
                      </a:ext>
                    </a:extLst>
                  </a:tr>
                  <a:tr h="324918">
                    <a:tc>
                      <a:txBody>
                        <a:bodyPr/>
                        <a:lstStyle/>
                        <a:p>
                          <a:r>
                            <a:rPr lang="en-US" b="1" dirty="0" smtClean="0"/>
                            <a:t>HOM Power </a:t>
                          </a:r>
                          <a:r>
                            <a:rPr lang="en-US" b="1" dirty="0" smtClean="0"/>
                            <a:t>[W]</a:t>
                          </a:r>
                          <a:endParaRPr lang="en-GB" b="1" dirty="0"/>
                        </a:p>
                      </a:txBody>
                      <a:tcPr/>
                    </a:tc>
                    <a:tc>
                      <a:txBody>
                        <a:bodyPr/>
                        <a:lstStyle/>
                        <a:p>
                          <a:pPr algn="ctr"/>
                          <a:r>
                            <a:rPr lang="en-US" b="1" dirty="0" smtClean="0"/>
                            <a:t>0.02</a:t>
                          </a:r>
                          <a:endParaRPr lang="en-GB" b="1" dirty="0"/>
                        </a:p>
                      </a:txBody>
                      <a:tcPr/>
                    </a:tc>
                    <a:tc>
                      <a:txBody>
                        <a:bodyPr/>
                        <a:lstStyle/>
                        <a:p>
                          <a:pPr algn="ctr"/>
                          <a:r>
                            <a:rPr lang="en-US" b="1" dirty="0" smtClean="0"/>
                            <a:t>200</a:t>
                          </a:r>
                          <a:endParaRPr lang="en-GB" b="1" dirty="0"/>
                        </a:p>
                      </a:txBody>
                      <a:tcPr/>
                    </a:tc>
                    <a:extLst>
                      <a:ext uri="{0D108BD9-81ED-4DB2-BD59-A6C34878D82A}">
                        <a16:rowId xmlns:a16="http://schemas.microsoft.com/office/drawing/2014/main" val="4081120489"/>
                      </a:ext>
                    </a:extLst>
                  </a:tr>
                </a:tbl>
              </a:graphicData>
            </a:graphic>
          </p:graphicFrame>
        </mc:Choice>
        <mc:Fallback>
          <p:graphicFrame>
            <p:nvGraphicFramePr>
              <p:cNvPr id="11" name="Table 10"/>
              <p:cNvGraphicFramePr>
                <a:graphicFrameLocks noGrp="1"/>
              </p:cNvGraphicFramePr>
              <p:nvPr>
                <p:extLst>
                  <p:ext uri="{D42A27DB-BD31-4B8C-83A1-F6EECF244321}">
                    <p14:modId xmlns:p14="http://schemas.microsoft.com/office/powerpoint/2010/main" val="2294751215"/>
                  </p:ext>
                </p:extLst>
              </p:nvPr>
            </p:nvGraphicFramePr>
            <p:xfrm>
              <a:off x="764704" y="2891376"/>
              <a:ext cx="2952326" cy="1624590"/>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593605183"/>
                        </a:ext>
                      </a:extLst>
                    </a:gridCol>
                    <a:gridCol w="648072">
                      <a:extLst>
                        <a:ext uri="{9D8B030D-6E8A-4147-A177-3AD203B41FA5}">
                          <a16:colId xmlns:a16="http://schemas.microsoft.com/office/drawing/2014/main" val="81543013"/>
                        </a:ext>
                      </a:extLst>
                    </a:gridCol>
                    <a:gridCol w="720078">
                      <a:extLst>
                        <a:ext uri="{9D8B030D-6E8A-4147-A177-3AD203B41FA5}">
                          <a16:colId xmlns:a16="http://schemas.microsoft.com/office/drawing/2014/main" val="2168851091"/>
                        </a:ext>
                      </a:extLst>
                    </a:gridCol>
                  </a:tblGrid>
                  <a:tr h="324918">
                    <a:tc>
                      <a:txBody>
                        <a:bodyPr/>
                        <a:lstStyle/>
                        <a:p>
                          <a:r>
                            <a:rPr lang="en-US" dirty="0" smtClean="0"/>
                            <a:t>Energy [GeV]</a:t>
                          </a:r>
                          <a:endParaRPr lang="en-GB" dirty="0"/>
                        </a:p>
                      </a:txBody>
                      <a:tcPr/>
                    </a:tc>
                    <a:tc>
                      <a:txBody>
                        <a:bodyPr/>
                        <a:lstStyle/>
                        <a:p>
                          <a:pPr algn="ctr"/>
                          <a:r>
                            <a:rPr lang="en-US" dirty="0" smtClean="0"/>
                            <a:t>26</a:t>
                          </a:r>
                          <a:endParaRPr lang="en-GB" dirty="0"/>
                        </a:p>
                      </a:txBody>
                      <a:tcPr/>
                    </a:tc>
                    <a:tc>
                      <a:txBody>
                        <a:bodyPr/>
                        <a:lstStyle/>
                        <a:p>
                          <a:pPr algn="ctr"/>
                          <a:r>
                            <a:rPr lang="en-US" dirty="0" smtClean="0"/>
                            <a:t>450</a:t>
                          </a:r>
                          <a:endParaRPr lang="en-GB" dirty="0"/>
                        </a:p>
                      </a:txBody>
                      <a:tcPr/>
                    </a:tc>
                    <a:extLst>
                      <a:ext uri="{0D108BD9-81ED-4DB2-BD59-A6C34878D82A}">
                        <a16:rowId xmlns:a16="http://schemas.microsoft.com/office/drawing/2014/main" val="664958704"/>
                      </a:ext>
                    </a:extLst>
                  </a:tr>
                  <a:tr h="324918">
                    <a:tc>
                      <a:txBody>
                        <a:bodyPr/>
                        <a:lstStyle/>
                        <a:p>
                          <a:r>
                            <a:rPr lang="en-US" dirty="0" smtClean="0"/>
                            <a:t>Intensity [p/b]</a:t>
                          </a:r>
                          <a:endParaRPr lang="en-GB" dirty="0"/>
                        </a:p>
                      </a:txBody>
                      <a:tcPr/>
                    </a:tc>
                    <a:tc gridSpan="2">
                      <a:txBody>
                        <a:bodyPr/>
                        <a:lstStyle/>
                        <a:p>
                          <a:endParaRPr lang="en-US"/>
                        </a:p>
                      </a:txBody>
                      <a:tcPr>
                        <a:blipFill>
                          <a:blip r:embed="rId3"/>
                          <a:stretch>
                            <a:fillRect l="-116000" t="-100000" r="-1778" b="-307407"/>
                          </a:stretch>
                        </a:blipFill>
                      </a:tcPr>
                    </a:tc>
                    <a:tc hMerge="1">
                      <a:txBody>
                        <a:bodyPr/>
                        <a:lstStyle/>
                        <a:p>
                          <a:endParaRPr lang="en-GB"/>
                        </a:p>
                      </a:txBody>
                      <a:tcPr/>
                    </a:tc>
                    <a:extLst>
                      <a:ext uri="{0D108BD9-81ED-4DB2-BD59-A6C34878D82A}">
                        <a16:rowId xmlns:a16="http://schemas.microsoft.com/office/drawing/2014/main" val="982108697"/>
                      </a:ext>
                    </a:extLst>
                  </a:tr>
                  <a:tr h="324918">
                    <a:tc>
                      <a:txBody>
                        <a:bodyPr/>
                        <a:lstStyle/>
                        <a:p>
                          <a:r>
                            <a:rPr lang="en-US" dirty="0" smtClean="0"/>
                            <a:t># of</a:t>
                          </a:r>
                          <a:r>
                            <a:rPr lang="en-US" baseline="0" dirty="0" smtClean="0"/>
                            <a:t> Bunches</a:t>
                          </a:r>
                          <a:endParaRPr lang="en-GB" dirty="0"/>
                        </a:p>
                      </a:txBody>
                      <a:tcPr/>
                    </a:tc>
                    <a:tc gridSpan="2">
                      <a:txBody>
                        <a:bodyPr/>
                        <a:lstStyle/>
                        <a:p>
                          <a:pPr algn="ctr"/>
                          <a:r>
                            <a:rPr lang="en-US" dirty="0" smtClean="0"/>
                            <a:t>288</a:t>
                          </a:r>
                          <a:endParaRPr lang="en-GB" dirty="0"/>
                        </a:p>
                      </a:txBody>
                      <a:tcPr/>
                    </a:tc>
                    <a:tc hMerge="1">
                      <a:txBody>
                        <a:bodyPr/>
                        <a:lstStyle/>
                        <a:p>
                          <a:endParaRPr lang="en-GB"/>
                        </a:p>
                      </a:txBody>
                      <a:tcPr/>
                    </a:tc>
                    <a:extLst>
                      <a:ext uri="{0D108BD9-81ED-4DB2-BD59-A6C34878D82A}">
                        <a16:rowId xmlns:a16="http://schemas.microsoft.com/office/drawing/2014/main" val="2699432978"/>
                      </a:ext>
                    </a:extLst>
                  </a:tr>
                  <a:tr h="324918">
                    <a:tc>
                      <a:txBody>
                        <a:bodyPr/>
                        <a:lstStyle/>
                        <a:p>
                          <a:r>
                            <a:rPr lang="en-US" dirty="0" smtClean="0"/>
                            <a:t>Bunch</a:t>
                          </a:r>
                          <a:r>
                            <a:rPr lang="en-US" baseline="0" dirty="0" smtClean="0"/>
                            <a:t> length [ns]</a:t>
                          </a:r>
                          <a:endParaRPr lang="en-GB" dirty="0"/>
                        </a:p>
                      </a:txBody>
                      <a:tcPr/>
                    </a:tc>
                    <a:tc>
                      <a:txBody>
                        <a:bodyPr/>
                        <a:lstStyle/>
                        <a:p>
                          <a:pPr algn="ctr"/>
                          <a:r>
                            <a:rPr lang="en-US" dirty="0" smtClean="0"/>
                            <a:t>4.0</a:t>
                          </a:r>
                          <a:endParaRPr lang="en-GB" dirty="0"/>
                        </a:p>
                      </a:txBody>
                      <a:tcPr/>
                    </a:tc>
                    <a:tc>
                      <a:txBody>
                        <a:bodyPr/>
                        <a:lstStyle/>
                        <a:p>
                          <a:pPr algn="ctr"/>
                          <a:r>
                            <a:rPr lang="en-US" dirty="0" smtClean="0"/>
                            <a:t>1.0</a:t>
                          </a:r>
                          <a:endParaRPr lang="en-GB" dirty="0"/>
                        </a:p>
                      </a:txBody>
                      <a:tcPr/>
                    </a:tc>
                    <a:extLst>
                      <a:ext uri="{0D108BD9-81ED-4DB2-BD59-A6C34878D82A}">
                        <a16:rowId xmlns:a16="http://schemas.microsoft.com/office/drawing/2014/main" val="2817845647"/>
                      </a:ext>
                    </a:extLst>
                  </a:tr>
                  <a:tr h="324918">
                    <a:tc>
                      <a:txBody>
                        <a:bodyPr/>
                        <a:lstStyle/>
                        <a:p>
                          <a:r>
                            <a:rPr lang="en-US" b="1" dirty="0" smtClean="0"/>
                            <a:t>HOM Power </a:t>
                          </a:r>
                          <a:r>
                            <a:rPr lang="en-US" b="1" dirty="0" smtClean="0"/>
                            <a:t>[W]</a:t>
                          </a:r>
                          <a:endParaRPr lang="en-GB" b="1" dirty="0"/>
                        </a:p>
                      </a:txBody>
                      <a:tcPr/>
                    </a:tc>
                    <a:tc>
                      <a:txBody>
                        <a:bodyPr/>
                        <a:lstStyle/>
                        <a:p>
                          <a:pPr algn="ctr"/>
                          <a:r>
                            <a:rPr lang="en-US" b="1" dirty="0" smtClean="0"/>
                            <a:t>0.02</a:t>
                          </a:r>
                          <a:endParaRPr lang="en-GB" b="1" dirty="0"/>
                        </a:p>
                      </a:txBody>
                      <a:tcPr/>
                    </a:tc>
                    <a:tc>
                      <a:txBody>
                        <a:bodyPr/>
                        <a:lstStyle/>
                        <a:p>
                          <a:pPr algn="ctr"/>
                          <a:r>
                            <a:rPr lang="en-US" b="1" dirty="0" smtClean="0"/>
                            <a:t>200</a:t>
                          </a:r>
                          <a:endParaRPr lang="en-GB" b="1" dirty="0"/>
                        </a:p>
                      </a:txBody>
                      <a:tcPr/>
                    </a:tc>
                    <a:extLst>
                      <a:ext uri="{0D108BD9-81ED-4DB2-BD59-A6C34878D82A}">
                        <a16:rowId xmlns:a16="http://schemas.microsoft.com/office/drawing/2014/main" val="4081120489"/>
                      </a:ext>
                    </a:extLst>
                  </a:tr>
                </a:tbl>
              </a:graphicData>
            </a:graphic>
          </p:graphicFrame>
        </mc:Fallback>
      </mc:AlternateContent>
    </p:spTree>
    <p:extLst>
      <p:ext uri="{BB962C8B-B14F-4D97-AF65-F5344CB8AC3E}">
        <p14:creationId xmlns:p14="http://schemas.microsoft.com/office/powerpoint/2010/main" val="27690006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about Collimation ?</a:t>
            </a:r>
            <a:endParaRPr lang="en-GB" dirty="0"/>
          </a:p>
        </p:txBody>
      </p:sp>
      <p:sp>
        <p:nvSpPr>
          <p:cNvPr id="3" name="Content Placeholder 2"/>
          <p:cNvSpPr>
            <a:spLocks noGrp="1"/>
          </p:cNvSpPr>
          <p:nvPr>
            <p:ph idx="1"/>
          </p:nvPr>
        </p:nvSpPr>
        <p:spPr/>
        <p:txBody>
          <a:bodyPr>
            <a:normAutofit fontScale="92500" lnSpcReduction="10000"/>
          </a:bodyPr>
          <a:lstStyle/>
          <a:p>
            <a:r>
              <a:rPr lang="en-US" dirty="0"/>
              <a:t>Like crabs, the LHC collimation system was first tested in the </a:t>
            </a:r>
            <a:r>
              <a:rPr lang="en-US" dirty="0" smtClean="0"/>
              <a:t>SPS</a:t>
            </a:r>
          </a:p>
          <a:p>
            <a:pPr lvl="1"/>
            <a:r>
              <a:rPr lang="en-US" dirty="0" smtClean="0"/>
              <a:t>A full prototype &amp; instrumentation present in SPS-LSS5 </a:t>
            </a:r>
          </a:p>
          <a:p>
            <a:pPr lvl="1"/>
            <a:r>
              <a:rPr lang="en-US" dirty="0" smtClean="0"/>
              <a:t>Was essential to validate the collimation system (design, alignment, impedance, software &amp; studies)</a:t>
            </a:r>
          </a:p>
          <a:p>
            <a:pPr lvl="1"/>
            <a:r>
              <a:rPr lang="en-US" dirty="0" smtClean="0"/>
              <a:t>Drawback 2018 – Horizontal collimators, vertical crabs</a:t>
            </a:r>
          </a:p>
          <a:p>
            <a:endParaRPr lang="en-US" dirty="0" smtClean="0"/>
          </a:p>
          <a:p>
            <a:r>
              <a:rPr lang="en-US" dirty="0" smtClean="0"/>
              <a:t>The main driver is </a:t>
            </a:r>
            <a:r>
              <a:rPr lang="en-US" u="sng" dirty="0" smtClean="0"/>
              <a:t>machine protection</a:t>
            </a:r>
            <a:r>
              <a:rPr lang="en-US" dirty="0" smtClean="0"/>
              <a:t> includes fast failures and loss vs. time, crab-dispersion leakage and </a:t>
            </a:r>
            <a:r>
              <a:rPr lang="en-US" b="1" dirty="0" smtClean="0"/>
              <a:t>collimation hierarchy</a:t>
            </a:r>
            <a:r>
              <a:rPr lang="en-US" dirty="0" smtClean="0"/>
              <a:t> optimization</a:t>
            </a:r>
          </a:p>
          <a:p>
            <a:r>
              <a:rPr lang="en-US" dirty="0" smtClean="0"/>
              <a:t>Studies: Longitudinal collimation, colored noise for halo scraping, crab kick for extraction (crystals)  </a:t>
            </a:r>
          </a:p>
        </p:txBody>
      </p:sp>
      <p:sp>
        <p:nvSpPr>
          <p:cNvPr id="4" name="Slide Number Placeholder 3"/>
          <p:cNvSpPr>
            <a:spLocks noGrp="1"/>
          </p:cNvSpPr>
          <p:nvPr>
            <p:ph type="sldNum" sz="quarter" idx="12"/>
          </p:nvPr>
        </p:nvSpPr>
        <p:spPr/>
        <p:txBody>
          <a:bodyPr/>
          <a:lstStyle/>
          <a:p>
            <a:fld id="{BFDCA1C4-9514-7B4F-976F-D92F7E296653}" type="slidenum">
              <a:rPr lang="fr-FR" smtClean="0"/>
              <a:pPr/>
              <a:t>23</a:t>
            </a:fld>
            <a:endParaRPr lang="fr-FR"/>
          </a:p>
        </p:txBody>
      </p:sp>
    </p:spTree>
    <p:extLst>
      <p:ext uri="{BB962C8B-B14F-4D97-AF65-F5344CB8AC3E}">
        <p14:creationId xmlns:p14="http://schemas.microsoft.com/office/powerpoint/2010/main" val="472604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Determine Robustness of Crabs</a:t>
            </a:r>
            <a:endParaRPr lang="en-GB" dirty="0"/>
          </a:p>
        </p:txBody>
      </p:sp>
      <p:sp>
        <p:nvSpPr>
          <p:cNvPr id="3" name="Content Placeholder 2"/>
          <p:cNvSpPr>
            <a:spLocks noGrp="1"/>
          </p:cNvSpPr>
          <p:nvPr>
            <p:ph idx="1"/>
          </p:nvPr>
        </p:nvSpPr>
        <p:spPr>
          <a:xfrm>
            <a:off x="459000" y="699542"/>
            <a:ext cx="5940000" cy="3895081"/>
          </a:xfrm>
        </p:spPr>
        <p:txBody>
          <a:bodyPr>
            <a:normAutofit fontScale="92500" lnSpcReduction="10000"/>
          </a:bodyPr>
          <a:lstStyle/>
          <a:p>
            <a:r>
              <a:rPr lang="en-US" dirty="0" smtClean="0"/>
              <a:t>The ideal robustness check would be to leave the crab cavities in “transparent mode” during SPS regular operation</a:t>
            </a:r>
          </a:p>
          <a:p>
            <a:pPr lvl="1"/>
            <a:r>
              <a:rPr lang="en-US" dirty="0" smtClean="0"/>
              <a:t>Will asses the feasibility towards the end of the run after the first period of crab validation</a:t>
            </a:r>
          </a:p>
          <a:p>
            <a:r>
              <a:rPr lang="en-US" dirty="0" smtClean="0"/>
              <a:t>The main constraint is aperture restriction for LHC extraction at LSS6</a:t>
            </a:r>
          </a:p>
          <a:p>
            <a:endParaRPr lang="en-US" dirty="0"/>
          </a:p>
          <a:p>
            <a:endParaRPr lang="en-US" dirty="0" smtClean="0"/>
          </a:p>
          <a:p>
            <a:endParaRPr lang="en-US" dirty="0" smtClean="0"/>
          </a:p>
          <a:p>
            <a:endParaRPr lang="en-US" dirty="0" smtClean="0"/>
          </a:p>
          <a:p>
            <a:r>
              <a:rPr lang="en-US" dirty="0" smtClean="0"/>
              <a:t>What is essential is an </a:t>
            </a:r>
            <a:r>
              <a:rPr lang="en-US" u="sng" dirty="0" smtClean="0"/>
              <a:t>extended program until LS3</a:t>
            </a:r>
            <a:r>
              <a:rPr lang="en-US" dirty="0" smtClean="0"/>
              <a:t> to optimize the operational scenarios in the SPS</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24</a:t>
            </a:fld>
            <a:endParaRPr lang="fr-FR"/>
          </a:p>
        </p:txBody>
      </p:sp>
      <p:grpSp>
        <p:nvGrpSpPr>
          <p:cNvPr id="5" name="Group 4"/>
          <p:cNvGrpSpPr/>
          <p:nvPr/>
        </p:nvGrpSpPr>
        <p:grpSpPr>
          <a:xfrm>
            <a:off x="2924944" y="2355726"/>
            <a:ext cx="2109601" cy="1512672"/>
            <a:chOff x="1422823" y="2721295"/>
            <a:chExt cx="5432605" cy="3895405"/>
          </a:xfrm>
        </p:grpSpPr>
        <p:pic>
          <p:nvPicPr>
            <p:cNvPr id="6" name="Picture 5" descr="lss6_extr_crab_cavity.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2823" y="2721295"/>
              <a:ext cx="5432605" cy="3895405"/>
            </a:xfrm>
            <a:prstGeom prst="rect">
              <a:avLst/>
            </a:prstGeom>
          </p:spPr>
        </p:pic>
        <p:sp>
          <p:nvSpPr>
            <p:cNvPr id="7" name="Rectangle 6"/>
            <p:cNvSpPr/>
            <p:nvPr/>
          </p:nvSpPr>
          <p:spPr>
            <a:xfrm>
              <a:off x="4205956" y="4041080"/>
              <a:ext cx="45719" cy="530904"/>
            </a:xfrm>
            <a:prstGeom prst="rect">
              <a:avLst/>
            </a:prstGeom>
            <a:solidFill>
              <a:srgbClr val="23FF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13"/>
            </a:p>
          </p:txBody>
        </p:sp>
        <p:sp>
          <p:nvSpPr>
            <p:cNvPr id="8" name="Rectangle 7"/>
            <p:cNvSpPr/>
            <p:nvPr/>
          </p:nvSpPr>
          <p:spPr>
            <a:xfrm>
              <a:off x="4205956" y="5409953"/>
              <a:ext cx="45719" cy="530904"/>
            </a:xfrm>
            <a:prstGeom prst="rect">
              <a:avLst/>
            </a:prstGeom>
            <a:solidFill>
              <a:srgbClr val="23FF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13"/>
            </a:p>
          </p:txBody>
        </p:sp>
        <p:sp>
          <p:nvSpPr>
            <p:cNvPr id="9" name="Oval 8"/>
            <p:cNvSpPr/>
            <p:nvPr/>
          </p:nvSpPr>
          <p:spPr>
            <a:xfrm>
              <a:off x="3932323" y="4162421"/>
              <a:ext cx="638704" cy="634945"/>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13"/>
            </a:p>
          </p:txBody>
        </p:sp>
        <p:sp>
          <p:nvSpPr>
            <p:cNvPr id="10" name="TextBox 9"/>
            <p:cNvSpPr txBox="1"/>
            <p:nvPr/>
          </p:nvSpPr>
          <p:spPr>
            <a:xfrm rot="16200000">
              <a:off x="3560883" y="3377595"/>
              <a:ext cx="1264002" cy="550020"/>
            </a:xfrm>
            <a:prstGeom prst="rect">
              <a:avLst/>
            </a:prstGeom>
            <a:noFill/>
          </p:spPr>
          <p:txBody>
            <a:bodyPr wrap="none" rtlCol="0">
              <a:spAutoFit/>
            </a:bodyPr>
            <a:lstStyle/>
            <a:p>
              <a:pPr algn="ctr"/>
              <a:r>
                <a:rPr lang="en-US" sz="788" dirty="0"/>
                <a:t>CCCM</a:t>
              </a:r>
            </a:p>
          </p:txBody>
        </p:sp>
      </p:grpSp>
      <p:sp>
        <p:nvSpPr>
          <p:cNvPr id="12" name="TextBox 11"/>
          <p:cNvSpPr txBox="1"/>
          <p:nvPr/>
        </p:nvSpPr>
        <p:spPr>
          <a:xfrm>
            <a:off x="4869160" y="3353965"/>
            <a:ext cx="1061509" cy="307777"/>
          </a:xfrm>
          <a:prstGeom prst="rect">
            <a:avLst/>
          </a:prstGeom>
          <a:noFill/>
        </p:spPr>
        <p:txBody>
          <a:bodyPr wrap="none" rtlCol="0">
            <a:spAutoFit/>
          </a:bodyPr>
          <a:lstStyle/>
          <a:p>
            <a:r>
              <a:rPr lang="en-US" sz="1400" dirty="0" smtClean="0"/>
              <a:t>H. </a:t>
            </a:r>
            <a:r>
              <a:rPr lang="en-US" sz="1400" dirty="0" err="1" smtClean="0"/>
              <a:t>Bartosik</a:t>
            </a:r>
            <a:endParaRPr lang="en-GB" sz="1400" dirty="0"/>
          </a:p>
        </p:txBody>
      </p:sp>
    </p:spTree>
    <p:extLst>
      <p:ext uri="{BB962C8B-B14F-4D97-AF65-F5344CB8AC3E}">
        <p14:creationId xmlns:p14="http://schemas.microsoft.com/office/powerpoint/2010/main" val="21801287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Recap of the MD Outline</a:t>
            </a:r>
            <a:endParaRPr lang="en-GB" dirty="0"/>
          </a:p>
        </p:txBody>
      </p:sp>
      <p:sp>
        <p:nvSpPr>
          <p:cNvPr id="3" name="Content Placeholder 2"/>
          <p:cNvSpPr>
            <a:spLocks noGrp="1"/>
          </p:cNvSpPr>
          <p:nvPr>
            <p:ph idx="1"/>
          </p:nvPr>
        </p:nvSpPr>
        <p:spPr>
          <a:xfrm>
            <a:off x="474435" y="2787774"/>
            <a:ext cx="5940000" cy="1729357"/>
          </a:xfrm>
        </p:spPr>
        <p:txBody>
          <a:bodyPr>
            <a:normAutofit fontScale="77500" lnSpcReduction="20000"/>
          </a:bodyPr>
          <a:lstStyle/>
          <a:p>
            <a:pPr defTabSz="685800" eaLnBrk="0" fontAlgn="base" hangingPunct="0">
              <a:spcBef>
                <a:spcPct val="0"/>
              </a:spcBef>
              <a:spcAft>
                <a:spcPct val="0"/>
              </a:spcAft>
            </a:pPr>
            <a:r>
              <a:rPr lang="en-US" altLang="en-US" sz="2000" dirty="0">
                <a:solidFill>
                  <a:srgbClr val="5A5A5A"/>
                </a:solidFill>
                <a:latin typeface="Calibri" panose="020F0502020204030204" pitchFamily="34" charset="0"/>
                <a:ea typeface="Times New Roman" panose="02020603050405020304" pitchFamily="18" charset="0"/>
                <a:cs typeface="Times New Roman" panose="02020603050405020304" pitchFamily="18" charset="0"/>
              </a:rPr>
              <a:t>Steps 1) &amp; 2) mandatory to declare success for the 2018 SPS tests (will be dedicated </a:t>
            </a:r>
            <a:r>
              <a:rPr lang="en-US" altLang="en-US" sz="2000" dirty="0" smtClean="0">
                <a:solidFill>
                  <a:srgbClr val="5A5A5A"/>
                </a:solidFill>
                <a:latin typeface="Calibri" panose="020F0502020204030204" pitchFamily="34" charset="0"/>
                <a:ea typeface="Times New Roman" panose="02020603050405020304" pitchFamily="18" charset="0"/>
                <a:cs typeface="Times New Roman" panose="02020603050405020304" pitchFamily="18" charset="0"/>
              </a:rPr>
              <a:t>MDs). Early </a:t>
            </a:r>
            <a:r>
              <a:rPr lang="en-US" altLang="en-US" sz="2000" dirty="0">
                <a:solidFill>
                  <a:srgbClr val="5A5A5A"/>
                </a:solidFill>
                <a:latin typeface="Calibri" panose="020F0502020204030204" pitchFamily="34" charset="0"/>
                <a:ea typeface="Times New Roman" panose="02020603050405020304" pitchFamily="18" charset="0"/>
                <a:cs typeface="Times New Roman" panose="02020603050405020304" pitchFamily="18" charset="0"/>
              </a:rPr>
              <a:t>beam commissioning is essential for </a:t>
            </a:r>
            <a:r>
              <a:rPr lang="en-US" altLang="en-US" sz="2000" dirty="0" smtClean="0">
                <a:solidFill>
                  <a:srgbClr val="5A5A5A"/>
                </a:solidFill>
                <a:latin typeface="Calibri" panose="020F0502020204030204" pitchFamily="34" charset="0"/>
                <a:ea typeface="Times New Roman" panose="02020603050405020304" pitchFamily="18" charset="0"/>
                <a:cs typeface="Times New Roman" panose="02020603050405020304" pitchFamily="18" charset="0"/>
              </a:rPr>
              <a:t>very precise definition of the MD </a:t>
            </a:r>
            <a:r>
              <a:rPr lang="en-US" altLang="en-US" sz="2000" dirty="0">
                <a:solidFill>
                  <a:srgbClr val="5A5A5A"/>
                </a:solidFill>
                <a:latin typeface="Calibri" panose="020F0502020204030204" pitchFamily="34" charset="0"/>
                <a:ea typeface="Times New Roman" panose="02020603050405020304" pitchFamily="18" charset="0"/>
                <a:cs typeface="Times New Roman" panose="02020603050405020304" pitchFamily="18" charset="0"/>
              </a:rPr>
              <a:t>program into </a:t>
            </a:r>
            <a:r>
              <a:rPr lang="en-US" altLang="en-US" sz="2000" dirty="0" smtClean="0">
                <a:solidFill>
                  <a:srgbClr val="5A5A5A"/>
                </a:solidFill>
                <a:latin typeface="Calibri" panose="020F0502020204030204" pitchFamily="34" charset="0"/>
                <a:ea typeface="Times New Roman" panose="02020603050405020304" pitchFamily="18" charset="0"/>
                <a:cs typeface="Times New Roman" panose="02020603050405020304" pitchFamily="18" charset="0"/>
              </a:rPr>
              <a:t>2018</a:t>
            </a:r>
          </a:p>
          <a:p>
            <a:pPr defTabSz="685800" eaLnBrk="0" fontAlgn="base" hangingPunct="0">
              <a:spcBef>
                <a:spcPct val="0"/>
              </a:spcBef>
              <a:spcAft>
                <a:spcPct val="0"/>
              </a:spcAft>
            </a:pPr>
            <a:endParaRPr lang="en-US" altLang="en-US" sz="2000" dirty="0">
              <a:solidFill>
                <a:srgbClr val="5A5A5A"/>
              </a:solidFill>
              <a:latin typeface="Calibri" panose="020F0502020204030204" pitchFamily="34" charset="0"/>
              <a:ea typeface="Times New Roman" panose="02020603050405020304" pitchFamily="18" charset="0"/>
              <a:cs typeface="Times New Roman" panose="02020603050405020304" pitchFamily="18" charset="0"/>
            </a:endParaRPr>
          </a:p>
          <a:p>
            <a:r>
              <a:rPr lang="en-GB" dirty="0">
                <a:solidFill>
                  <a:srgbClr val="5A5A5A"/>
                </a:solidFill>
                <a:latin typeface="Calibri" panose="020F0502020204030204" pitchFamily="34" charset="0"/>
                <a:ea typeface="Times New Roman" panose="02020603050405020304" pitchFamily="18" charset="0"/>
                <a:cs typeface="Times New Roman" panose="02020603050405020304" pitchFamily="18" charset="0"/>
              </a:rPr>
              <a:t>For </a:t>
            </a:r>
            <a:r>
              <a:rPr lang="en-GB" dirty="0" smtClean="0">
                <a:solidFill>
                  <a:srgbClr val="5A5A5A"/>
                </a:solidFill>
                <a:latin typeface="Calibri" panose="020F0502020204030204" pitchFamily="34" charset="0"/>
                <a:ea typeface="Times New Roman" panose="02020603050405020304" pitchFamily="18" charset="0"/>
                <a:cs typeface="Times New Roman" panose="02020603050405020304" pitchFamily="18" charset="0"/>
              </a:rPr>
              <a:t>3) &amp; 4), </a:t>
            </a:r>
            <a:r>
              <a:rPr lang="en-GB" dirty="0">
                <a:solidFill>
                  <a:srgbClr val="5A5A5A"/>
                </a:solidFill>
                <a:latin typeface="Calibri" panose="020F0502020204030204" pitchFamily="34" charset="0"/>
                <a:ea typeface="Times New Roman" panose="02020603050405020304" pitchFamily="18" charset="0"/>
                <a:cs typeface="Times New Roman" panose="02020603050405020304" pitchFamily="18" charset="0"/>
              </a:rPr>
              <a:t>if cavity is truly transparent during the SPS energy cycle, some parasitic MDs </a:t>
            </a:r>
            <a:r>
              <a:rPr lang="en-GB" dirty="0" smtClean="0">
                <a:solidFill>
                  <a:srgbClr val="5A5A5A"/>
                </a:solidFill>
                <a:latin typeface="Calibri" panose="020F0502020204030204" pitchFamily="34" charset="0"/>
                <a:ea typeface="Times New Roman" panose="02020603050405020304" pitchFamily="18" charset="0"/>
                <a:cs typeface="Times New Roman" panose="02020603050405020304" pitchFamily="18" charset="0"/>
              </a:rPr>
              <a:t>feasible but will restrict the beam to LHC</a:t>
            </a:r>
            <a:endParaRPr lang="en-GB" dirty="0">
              <a:solidFill>
                <a:srgbClr val="5A5A5A"/>
              </a:solidFill>
              <a:latin typeface="Calibri" panose="020F0502020204030204" pitchFamily="34" charset="0"/>
              <a:ea typeface="Times New Roman" panose="02020603050405020304" pitchFamily="18" charset="0"/>
              <a:cs typeface="Times New Roman" panose="02020603050405020304" pitchFamily="18" charset="0"/>
            </a:endParaRPr>
          </a:p>
          <a:p>
            <a:endParaRPr lang="en-GB" dirty="0">
              <a:solidFill>
                <a:srgbClr val="5A5A5A"/>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BFDCA1C4-9514-7B4F-976F-D92F7E296653}" type="slidenum">
              <a:rPr lang="fr-FR" smtClean="0"/>
              <a:pPr/>
              <a:t>25</a:t>
            </a:fld>
            <a:endParaRPr lang="fr-FR"/>
          </a:p>
        </p:txBody>
      </p:sp>
      <p:graphicFrame>
        <p:nvGraphicFramePr>
          <p:cNvPr id="5" name="Table 4"/>
          <p:cNvGraphicFramePr>
            <a:graphicFrameLocks noGrp="1"/>
          </p:cNvGraphicFramePr>
          <p:nvPr>
            <p:extLst>
              <p:ext uri="{D42A27DB-BD31-4B8C-83A1-F6EECF244321}">
                <p14:modId xmlns:p14="http://schemas.microsoft.com/office/powerpoint/2010/main" val="48245118"/>
              </p:ext>
            </p:extLst>
          </p:nvPr>
        </p:nvGraphicFramePr>
        <p:xfrm>
          <a:off x="764704" y="771550"/>
          <a:ext cx="5256583" cy="1691640"/>
        </p:xfrm>
        <a:graphic>
          <a:graphicData uri="http://schemas.openxmlformats.org/drawingml/2006/table">
            <a:tbl>
              <a:tblPr firstRow="1" bandRow="1">
                <a:tableStyleId>{69012ECD-51FC-41F1-AA8D-1B2483CD663E}</a:tableStyleId>
              </a:tblPr>
              <a:tblGrid>
                <a:gridCol w="265870">
                  <a:extLst>
                    <a:ext uri="{9D8B030D-6E8A-4147-A177-3AD203B41FA5}">
                      <a16:colId xmlns:a16="http://schemas.microsoft.com/office/drawing/2014/main" val="20000"/>
                    </a:ext>
                  </a:extLst>
                </a:gridCol>
                <a:gridCol w="2605533">
                  <a:extLst>
                    <a:ext uri="{9D8B030D-6E8A-4147-A177-3AD203B41FA5}">
                      <a16:colId xmlns:a16="http://schemas.microsoft.com/office/drawing/2014/main" val="20001"/>
                    </a:ext>
                  </a:extLst>
                </a:gridCol>
                <a:gridCol w="1192590">
                  <a:extLst>
                    <a:ext uri="{9D8B030D-6E8A-4147-A177-3AD203B41FA5}">
                      <a16:colId xmlns:a16="http://schemas.microsoft.com/office/drawing/2014/main" val="20002"/>
                    </a:ext>
                  </a:extLst>
                </a:gridCol>
                <a:gridCol w="1192590">
                  <a:extLst>
                    <a:ext uri="{9D8B030D-6E8A-4147-A177-3AD203B41FA5}">
                      <a16:colId xmlns:a16="http://schemas.microsoft.com/office/drawing/2014/main" val="20003"/>
                    </a:ext>
                  </a:extLst>
                </a:gridCol>
              </a:tblGrid>
              <a:tr h="278130">
                <a:tc>
                  <a:txBody>
                    <a:bodyPr/>
                    <a:lstStyle/>
                    <a:p>
                      <a:endParaRPr lang="en-GB" sz="1400" dirty="0"/>
                    </a:p>
                  </a:txBody>
                  <a:tcPr marL="68580" marR="68580" marT="34290" marB="34290"/>
                </a:tc>
                <a:tc>
                  <a:txBody>
                    <a:bodyPr/>
                    <a:lstStyle/>
                    <a:p>
                      <a:r>
                        <a:rPr lang="en-GB" sz="1400" dirty="0" smtClean="0"/>
                        <a:t>What</a:t>
                      </a:r>
                      <a:endParaRPr lang="en-GB" sz="1400" dirty="0"/>
                    </a:p>
                  </a:txBody>
                  <a:tcPr marL="68580" marR="68580" marT="34290" marB="34290"/>
                </a:tc>
                <a:tc>
                  <a:txBody>
                    <a:bodyPr/>
                    <a:lstStyle/>
                    <a:p>
                      <a:r>
                        <a:rPr lang="en-GB" sz="1400" dirty="0" smtClean="0"/>
                        <a:t>When</a:t>
                      </a:r>
                      <a:endParaRPr lang="en-GB" sz="1400" dirty="0"/>
                    </a:p>
                  </a:txBody>
                  <a:tcPr marL="68580" marR="68580" marT="34290" marB="34290"/>
                </a:tc>
                <a:tc>
                  <a:txBody>
                    <a:bodyPr/>
                    <a:lstStyle/>
                    <a:p>
                      <a:r>
                        <a:rPr lang="en-US" sz="1400" dirty="0" err="1" smtClean="0"/>
                        <a:t>Approx</a:t>
                      </a:r>
                      <a:r>
                        <a:rPr lang="en-US" sz="1400" baseline="0" dirty="0" smtClean="0"/>
                        <a:t> time</a:t>
                      </a:r>
                      <a:endParaRPr lang="en-GB" sz="1400" dirty="0"/>
                    </a:p>
                  </a:txBody>
                  <a:tcPr marL="68580" marR="68580" marT="34290" marB="34290"/>
                </a:tc>
                <a:extLst>
                  <a:ext uri="{0D108BD9-81ED-4DB2-BD59-A6C34878D82A}">
                    <a16:rowId xmlns:a16="http://schemas.microsoft.com/office/drawing/2014/main" val="10000"/>
                  </a:ext>
                </a:extLst>
              </a:tr>
              <a:tr h="278130">
                <a:tc>
                  <a:txBody>
                    <a:bodyPr/>
                    <a:lstStyle/>
                    <a:p>
                      <a:r>
                        <a:rPr lang="en-GB" sz="1400" dirty="0" smtClean="0">
                          <a:solidFill>
                            <a:schemeClr val="bg1">
                              <a:lumMod val="50000"/>
                            </a:schemeClr>
                          </a:solidFill>
                        </a:rPr>
                        <a:t>0</a:t>
                      </a:r>
                      <a:endParaRPr lang="en-GB" sz="1400" dirty="0">
                        <a:solidFill>
                          <a:schemeClr val="bg1">
                            <a:lumMod val="50000"/>
                          </a:schemeClr>
                        </a:solidFill>
                        <a:latin typeface="Calibri" panose="020F0502020204030204" pitchFamily="34" charset="0"/>
                      </a:endParaRPr>
                    </a:p>
                  </a:txBody>
                  <a:tcPr marL="68580" marR="68580" marT="34290" marB="34290"/>
                </a:tc>
                <a:tc>
                  <a:txBody>
                    <a:bodyPr/>
                    <a:lstStyle/>
                    <a:p>
                      <a:r>
                        <a:rPr lang="en-GB" sz="1400" dirty="0" smtClean="0">
                          <a:solidFill>
                            <a:schemeClr val="bg1">
                              <a:lumMod val="50000"/>
                            </a:schemeClr>
                          </a:solidFill>
                        </a:rPr>
                        <a:t>RF commissioning (no-beam)</a:t>
                      </a:r>
                      <a:endParaRPr lang="en-GB" sz="1400" dirty="0">
                        <a:solidFill>
                          <a:schemeClr val="bg1">
                            <a:lumMod val="50000"/>
                          </a:schemeClr>
                        </a:solidFill>
                        <a:latin typeface="Calibri" panose="020F0502020204030204" pitchFamily="34" charset="0"/>
                      </a:endParaRPr>
                    </a:p>
                  </a:txBody>
                  <a:tcPr marL="68580" marR="68580" marT="34290" marB="34290"/>
                </a:tc>
                <a:tc>
                  <a:txBody>
                    <a:bodyPr/>
                    <a:lstStyle/>
                    <a:p>
                      <a:r>
                        <a:rPr lang="en-GB" sz="1400" dirty="0" smtClean="0">
                          <a:solidFill>
                            <a:schemeClr val="bg1">
                              <a:lumMod val="50000"/>
                            </a:schemeClr>
                          </a:solidFill>
                        </a:rPr>
                        <a:t>Mar-Apr</a:t>
                      </a:r>
                      <a:endParaRPr lang="en-GB" sz="1400" dirty="0">
                        <a:solidFill>
                          <a:schemeClr val="bg1">
                            <a:lumMod val="50000"/>
                          </a:schemeClr>
                        </a:solidFill>
                        <a:latin typeface="Calibri" panose="020F0502020204030204" pitchFamily="34" charset="0"/>
                      </a:endParaRPr>
                    </a:p>
                  </a:txBody>
                  <a:tcPr marL="68580" marR="68580" marT="34290" marB="34290"/>
                </a:tc>
                <a:tc>
                  <a:txBody>
                    <a:bodyPr/>
                    <a:lstStyle/>
                    <a:p>
                      <a:pPr algn="ctr"/>
                      <a:r>
                        <a:rPr lang="en-GB" sz="1400" dirty="0" smtClean="0">
                          <a:solidFill>
                            <a:schemeClr val="bg1">
                              <a:lumMod val="50000"/>
                            </a:schemeClr>
                          </a:solidFill>
                        </a:rPr>
                        <a:t>~ 4 weeks</a:t>
                      </a:r>
                      <a:endParaRPr lang="en-GB" sz="1400" dirty="0">
                        <a:solidFill>
                          <a:schemeClr val="bg1">
                            <a:lumMod val="50000"/>
                          </a:schemeClr>
                        </a:solidFill>
                        <a:latin typeface="Calibri" panose="020F0502020204030204" pitchFamily="34" charset="0"/>
                      </a:endParaRPr>
                    </a:p>
                  </a:txBody>
                  <a:tcPr marL="68580" marR="68580" marT="34290" marB="34290"/>
                </a:tc>
                <a:extLst>
                  <a:ext uri="{0D108BD9-81ED-4DB2-BD59-A6C34878D82A}">
                    <a16:rowId xmlns:a16="http://schemas.microsoft.com/office/drawing/2014/main" val="10001"/>
                  </a:ext>
                </a:extLst>
              </a:tr>
              <a:tr h="278130">
                <a:tc>
                  <a:txBody>
                    <a:bodyPr/>
                    <a:lstStyle/>
                    <a:p>
                      <a:r>
                        <a:rPr lang="en-GB" sz="1400" dirty="0" smtClean="0"/>
                        <a:t>1</a:t>
                      </a:r>
                      <a:endParaRPr lang="en-GB" sz="1400" dirty="0">
                        <a:solidFill>
                          <a:srgbClr val="5A5A5A"/>
                        </a:solidFill>
                        <a:latin typeface="Calibri" panose="020F0502020204030204" pitchFamily="34" charset="0"/>
                      </a:endParaRPr>
                    </a:p>
                  </a:txBody>
                  <a:tcPr marL="68580" marR="68580" marT="34290" marB="34290"/>
                </a:tc>
                <a:tc>
                  <a:txBody>
                    <a:bodyPr/>
                    <a:lstStyle/>
                    <a:p>
                      <a:r>
                        <a:rPr lang="en-GB" sz="1400" dirty="0" smtClean="0"/>
                        <a:t>RF-beam synchronization</a:t>
                      </a:r>
                      <a:endParaRPr lang="en-GB" sz="1400" dirty="0">
                        <a:solidFill>
                          <a:srgbClr val="5A5A5A"/>
                        </a:solidFill>
                        <a:latin typeface="Calibri" panose="020F0502020204030204" pitchFamily="34" charset="0"/>
                      </a:endParaRPr>
                    </a:p>
                  </a:txBody>
                  <a:tcPr marL="68580" marR="68580" marT="34290" marB="34290"/>
                </a:tc>
                <a:tc>
                  <a:txBody>
                    <a:bodyPr/>
                    <a:lstStyle/>
                    <a:p>
                      <a:r>
                        <a:rPr lang="en-GB" sz="1400" dirty="0" smtClean="0"/>
                        <a:t>Apr-June</a:t>
                      </a:r>
                      <a:endParaRPr lang="en-GB" sz="1400" dirty="0">
                        <a:solidFill>
                          <a:srgbClr val="5A5A5A"/>
                        </a:solidFill>
                        <a:latin typeface="Calibri" panose="020F0502020204030204" pitchFamily="34" charset="0"/>
                      </a:endParaRPr>
                    </a:p>
                  </a:txBody>
                  <a:tcPr marL="68580" marR="68580" marT="34290" marB="34290"/>
                </a:tc>
                <a:tc>
                  <a:txBody>
                    <a:bodyPr/>
                    <a:lstStyle/>
                    <a:p>
                      <a:pPr algn="ctr"/>
                      <a:r>
                        <a:rPr lang="en-GB" sz="1400" dirty="0" smtClean="0"/>
                        <a:t>2 x 24h</a:t>
                      </a:r>
                      <a:endParaRPr lang="en-GB" sz="1400" dirty="0">
                        <a:solidFill>
                          <a:srgbClr val="5A5A5A"/>
                        </a:solidFill>
                        <a:latin typeface="Calibri" panose="020F0502020204030204" pitchFamily="34" charset="0"/>
                      </a:endParaRPr>
                    </a:p>
                  </a:txBody>
                  <a:tcPr marL="68580" marR="68580" marT="34290" marB="34290"/>
                </a:tc>
                <a:extLst>
                  <a:ext uri="{0D108BD9-81ED-4DB2-BD59-A6C34878D82A}">
                    <a16:rowId xmlns:a16="http://schemas.microsoft.com/office/drawing/2014/main" val="10002"/>
                  </a:ext>
                </a:extLst>
              </a:tr>
              <a:tr h="278130">
                <a:tc>
                  <a:txBody>
                    <a:bodyPr/>
                    <a:lstStyle/>
                    <a:p>
                      <a:r>
                        <a:rPr lang="en-GB" sz="1400" dirty="0" smtClean="0"/>
                        <a:t>2</a:t>
                      </a:r>
                      <a:endParaRPr lang="en-GB" sz="1400" dirty="0">
                        <a:solidFill>
                          <a:srgbClr val="5A5A5A"/>
                        </a:solidFill>
                        <a:latin typeface="Calibri" panose="020F0502020204030204" pitchFamily="34" charset="0"/>
                      </a:endParaRPr>
                    </a:p>
                  </a:txBody>
                  <a:tcPr marL="68580" marR="68580" marT="34290" marB="34290"/>
                </a:tc>
                <a:tc>
                  <a:txBody>
                    <a:bodyPr/>
                    <a:lstStyle/>
                    <a:p>
                      <a:r>
                        <a:rPr lang="en-GB" sz="1400" dirty="0" smtClean="0"/>
                        <a:t>Transparency to beam</a:t>
                      </a:r>
                      <a:endParaRPr lang="en-GB" sz="1400" dirty="0">
                        <a:solidFill>
                          <a:srgbClr val="5A5A5A"/>
                        </a:solidFill>
                        <a:latin typeface="Calibri" panose="020F0502020204030204" pitchFamily="34" charset="0"/>
                      </a:endParaRPr>
                    </a:p>
                  </a:txBody>
                  <a:tcPr marL="68580" marR="68580" marT="34290" marB="34290"/>
                </a:tc>
                <a:tc>
                  <a:txBody>
                    <a:bodyPr/>
                    <a:lstStyle/>
                    <a:p>
                      <a:r>
                        <a:rPr lang="en-GB" sz="1400" dirty="0" smtClean="0"/>
                        <a:t>Jul-Aug</a:t>
                      </a:r>
                      <a:endParaRPr lang="en-GB" sz="1400" dirty="0">
                        <a:solidFill>
                          <a:srgbClr val="5A5A5A"/>
                        </a:solidFill>
                        <a:latin typeface="Calibri" panose="020F0502020204030204" pitchFamily="34" charset="0"/>
                      </a:endParaRPr>
                    </a:p>
                  </a:txBody>
                  <a:tcPr marL="68580" marR="68580" marT="34290" marB="34290"/>
                </a:tc>
                <a:tc>
                  <a:txBody>
                    <a:bodyPr/>
                    <a:lstStyle/>
                    <a:p>
                      <a:pPr algn="ctr"/>
                      <a:r>
                        <a:rPr lang="en-GB" sz="1400" dirty="0" smtClean="0"/>
                        <a:t>2 x 24h</a:t>
                      </a:r>
                      <a:endParaRPr lang="en-GB" sz="1400" dirty="0">
                        <a:solidFill>
                          <a:srgbClr val="5A5A5A"/>
                        </a:solidFill>
                        <a:latin typeface="Calibri" panose="020F0502020204030204" pitchFamily="34" charset="0"/>
                      </a:endParaRPr>
                    </a:p>
                  </a:txBody>
                  <a:tcPr marL="68580" marR="68580" marT="34290" marB="34290"/>
                </a:tc>
                <a:extLst>
                  <a:ext uri="{0D108BD9-81ED-4DB2-BD59-A6C34878D82A}">
                    <a16:rowId xmlns:a16="http://schemas.microsoft.com/office/drawing/2014/main" val="10003"/>
                  </a:ext>
                </a:extLst>
              </a:tr>
              <a:tr h="278130">
                <a:tc>
                  <a:txBody>
                    <a:bodyPr/>
                    <a:lstStyle/>
                    <a:p>
                      <a:r>
                        <a:rPr lang="en-GB" sz="1400" dirty="0" smtClean="0"/>
                        <a:t>3</a:t>
                      </a:r>
                      <a:endParaRPr lang="en-GB" sz="1400" dirty="0">
                        <a:solidFill>
                          <a:srgbClr val="5A5A5A"/>
                        </a:solidFill>
                        <a:latin typeface="Calibri" panose="020F0502020204030204" pitchFamily="34" charset="0"/>
                      </a:endParaRPr>
                    </a:p>
                  </a:txBody>
                  <a:tcPr marL="68580" marR="68580" marT="34290" marB="34290"/>
                </a:tc>
                <a:tc>
                  <a:txBody>
                    <a:bodyPr/>
                    <a:lstStyle/>
                    <a:p>
                      <a:r>
                        <a:rPr lang="en-GB" sz="1400" dirty="0" smtClean="0"/>
                        <a:t>Performance &amp; Stability</a:t>
                      </a:r>
                      <a:endParaRPr lang="en-GB" sz="1400" dirty="0" smtClean="0">
                        <a:solidFill>
                          <a:srgbClr val="5A5A5A"/>
                        </a:solidFill>
                        <a:latin typeface="Calibri" panose="020F0502020204030204" pitchFamily="34" charset="0"/>
                      </a:endParaRPr>
                    </a:p>
                  </a:txBody>
                  <a:tcPr marL="68580" marR="68580" marT="34290" marB="34290"/>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t>Sept-Oct</a:t>
                      </a:r>
                      <a:endParaRPr lang="en-GB" sz="1400" dirty="0" smtClean="0">
                        <a:solidFill>
                          <a:srgbClr val="5A5A5A"/>
                        </a:solidFill>
                        <a:latin typeface="Calibri" panose="020F0502020204030204" pitchFamily="34" charset="0"/>
                      </a:endParaRPr>
                    </a:p>
                  </a:txBody>
                  <a:tcPr marL="68580" marR="68580" marT="34290" marB="34290"/>
                </a:tc>
                <a:tc>
                  <a:txBody>
                    <a:bodyPr/>
                    <a:lstStyle/>
                    <a:p>
                      <a:pPr algn="ctr"/>
                      <a:r>
                        <a:rPr lang="en-GB" sz="1400" dirty="0" smtClean="0"/>
                        <a:t>2 x 24h</a:t>
                      </a:r>
                      <a:endParaRPr lang="en-GB" sz="1400" dirty="0">
                        <a:solidFill>
                          <a:srgbClr val="5A5A5A"/>
                        </a:solidFill>
                        <a:latin typeface="Calibri" panose="020F0502020204030204" pitchFamily="34" charset="0"/>
                      </a:endParaRPr>
                    </a:p>
                  </a:txBody>
                  <a:tcPr marL="68580" marR="68580" marT="34290" marB="34290"/>
                </a:tc>
                <a:extLst>
                  <a:ext uri="{0D108BD9-81ED-4DB2-BD59-A6C34878D82A}">
                    <a16:rowId xmlns:a16="http://schemas.microsoft.com/office/drawing/2014/main" val="10004"/>
                  </a:ext>
                </a:extLst>
              </a:tr>
              <a:tr h="278130">
                <a:tc>
                  <a:txBody>
                    <a:bodyPr/>
                    <a:lstStyle/>
                    <a:p>
                      <a:r>
                        <a:rPr lang="en-GB" sz="1400" dirty="0" smtClean="0"/>
                        <a:t>4</a:t>
                      </a:r>
                      <a:endParaRPr lang="en-GB" sz="1400" dirty="0">
                        <a:solidFill>
                          <a:srgbClr val="5A5A5A"/>
                        </a:solidFill>
                        <a:latin typeface="Calibri" panose="020F0502020204030204" pitchFamily="34" charset="0"/>
                      </a:endParaRPr>
                    </a:p>
                  </a:txBody>
                  <a:tcPr marL="68580" marR="68580" marT="34290" marB="34290"/>
                </a:tc>
                <a:tc>
                  <a:txBody>
                    <a:bodyPr/>
                    <a:lstStyle/>
                    <a:p>
                      <a:r>
                        <a:rPr lang="en-GB" sz="1400" dirty="0" smtClean="0"/>
                        <a:t>High intensity RF operation</a:t>
                      </a:r>
                      <a:endParaRPr lang="en-GB" sz="1400" dirty="0" smtClean="0">
                        <a:solidFill>
                          <a:srgbClr val="5A5A5A"/>
                        </a:solidFill>
                        <a:latin typeface="Calibri" panose="020F0502020204030204" pitchFamily="34" charset="0"/>
                      </a:endParaRPr>
                    </a:p>
                  </a:txBody>
                  <a:tcPr marL="68580" marR="68580" marT="34290" marB="34290"/>
                </a:tc>
                <a:tc>
                  <a:txBody>
                    <a:bodyPr/>
                    <a:lstStyle/>
                    <a:p>
                      <a:r>
                        <a:rPr lang="en-GB" sz="1400" dirty="0" smtClean="0"/>
                        <a:t>Nov-Dec</a:t>
                      </a:r>
                      <a:endParaRPr lang="en-GB" sz="1400" dirty="0">
                        <a:solidFill>
                          <a:srgbClr val="5A5A5A"/>
                        </a:solidFill>
                        <a:latin typeface="Calibri" panose="020F0502020204030204" pitchFamily="34" charset="0"/>
                      </a:endParaRPr>
                    </a:p>
                  </a:txBody>
                  <a:tcPr marL="68580" marR="68580" marT="34290" marB="34290"/>
                </a:tc>
                <a:tc>
                  <a:txBody>
                    <a:bodyPr/>
                    <a:lstStyle/>
                    <a:p>
                      <a:pPr algn="ctr"/>
                      <a:r>
                        <a:rPr lang="en-GB" sz="1400" dirty="0" smtClean="0"/>
                        <a:t>≥2 x 24h</a:t>
                      </a:r>
                      <a:endParaRPr lang="en-GB" sz="1400" dirty="0">
                        <a:solidFill>
                          <a:srgbClr val="5A5A5A"/>
                        </a:solidFill>
                        <a:latin typeface="Calibri" panose="020F0502020204030204" pitchFamily="34" charset="0"/>
                      </a:endParaRPr>
                    </a:p>
                  </a:txBody>
                  <a:tcPr marL="68580" marR="68580" marT="34290" marB="3429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0824742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Thank you</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26</a:t>
            </a:fld>
            <a:endParaRPr lang="fr-FR"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SM18 Test Plan</a:t>
            </a:r>
            <a:endParaRPr lang="en-GB" dirty="0"/>
          </a:p>
        </p:txBody>
      </p:sp>
      <p:sp>
        <p:nvSpPr>
          <p:cNvPr id="3" name="Slide Number Placeholder 2"/>
          <p:cNvSpPr>
            <a:spLocks noGrp="1"/>
          </p:cNvSpPr>
          <p:nvPr>
            <p:ph type="sldNum" sz="quarter" idx="12"/>
          </p:nvPr>
        </p:nvSpPr>
        <p:spPr/>
        <p:txBody>
          <a:bodyPr/>
          <a:lstStyle/>
          <a:p>
            <a:fld id="{BFDCA1C4-9514-7B4F-976F-D92F7E296653}" type="slidenum">
              <a:rPr lang="fr-FR" smtClean="0">
                <a:solidFill>
                  <a:srgbClr val="64BCD9"/>
                </a:solidFill>
              </a:rPr>
              <a:pPr/>
              <a:t>27</a:t>
            </a:fld>
            <a:endParaRPr lang="fr-FR">
              <a:solidFill>
                <a:srgbClr val="64BCD9"/>
              </a:solidFill>
            </a:endParaRPr>
          </a:p>
        </p:txBody>
      </p:sp>
      <mc:AlternateContent xmlns:mc="http://schemas.openxmlformats.org/markup-compatibility/2006" xmlns:a14="http://schemas.microsoft.com/office/drawing/2010/main">
        <mc:Choice Requires="a14">
          <p:graphicFrame>
            <p:nvGraphicFramePr>
              <p:cNvPr id="9" name="Table 8"/>
              <p:cNvGraphicFramePr>
                <a:graphicFrameLocks noGrp="1"/>
              </p:cNvGraphicFramePr>
              <p:nvPr>
                <p:extLst/>
              </p:nvPr>
            </p:nvGraphicFramePr>
            <p:xfrm>
              <a:off x="440738" y="1320682"/>
              <a:ext cx="6056100" cy="3615216"/>
            </p:xfrm>
            <a:graphic>
              <a:graphicData uri="http://schemas.openxmlformats.org/drawingml/2006/table">
                <a:tbl>
                  <a:tblPr firstRow="1" bandRow="1">
                    <a:tableStyleId>{5C22544A-7EE6-4342-B048-85BDC9FD1C3A}</a:tableStyleId>
                  </a:tblPr>
                  <a:tblGrid>
                    <a:gridCol w="2638812">
                      <a:extLst>
                        <a:ext uri="{9D8B030D-6E8A-4147-A177-3AD203B41FA5}">
                          <a16:colId xmlns:a16="http://schemas.microsoft.com/office/drawing/2014/main" val="20000"/>
                        </a:ext>
                      </a:extLst>
                    </a:gridCol>
                    <a:gridCol w="1019432">
                      <a:extLst>
                        <a:ext uri="{9D8B030D-6E8A-4147-A177-3AD203B41FA5}">
                          <a16:colId xmlns:a16="http://schemas.microsoft.com/office/drawing/2014/main" val="20001"/>
                        </a:ext>
                      </a:extLst>
                    </a:gridCol>
                    <a:gridCol w="957485">
                      <a:extLst>
                        <a:ext uri="{9D8B030D-6E8A-4147-A177-3AD203B41FA5}">
                          <a16:colId xmlns:a16="http://schemas.microsoft.com/office/drawing/2014/main" val="20002"/>
                        </a:ext>
                      </a:extLst>
                    </a:gridCol>
                    <a:gridCol w="1440371">
                      <a:extLst>
                        <a:ext uri="{9D8B030D-6E8A-4147-A177-3AD203B41FA5}">
                          <a16:colId xmlns:a16="http://schemas.microsoft.com/office/drawing/2014/main" val="20003"/>
                        </a:ext>
                      </a:extLst>
                    </a:gridCol>
                  </a:tblGrid>
                  <a:tr h="371011">
                    <a:tc>
                      <a:txBody>
                        <a:bodyPr/>
                        <a:lstStyle/>
                        <a:p>
                          <a:pPr algn="ctr"/>
                          <a:endParaRPr lang="en-GB" sz="1100" dirty="0"/>
                        </a:p>
                      </a:txBody>
                      <a:tcPr marL="68580" marR="68580" marT="34290" marB="34290"/>
                    </a:tc>
                    <a:tc>
                      <a:txBody>
                        <a:bodyPr/>
                        <a:lstStyle/>
                        <a:p>
                          <a:pPr algn="ctr"/>
                          <a:r>
                            <a:rPr lang="en-US" sz="1100" dirty="0" smtClean="0"/>
                            <a:t>Tentative date</a:t>
                          </a:r>
                          <a:endParaRPr lang="en-GB" sz="1100" dirty="0"/>
                        </a:p>
                      </a:txBody>
                      <a:tcPr marL="68580" marR="68580" marT="34290" marB="34290"/>
                    </a:tc>
                    <a:tc>
                      <a:txBody>
                        <a:bodyPr/>
                        <a:lstStyle/>
                        <a:p>
                          <a:pPr algn="ctr"/>
                          <a:r>
                            <a:rPr lang="en-US" sz="1100" dirty="0" smtClean="0"/>
                            <a:t>Temperature</a:t>
                          </a:r>
                          <a:endParaRPr lang="en-GB" sz="1100" dirty="0"/>
                        </a:p>
                      </a:txBody>
                      <a:tcPr marL="68580" marR="68580" marT="34290" marB="34290"/>
                    </a:tc>
                    <a:tc>
                      <a:txBody>
                        <a:bodyPr/>
                        <a:lstStyle/>
                        <a:p>
                          <a:pPr algn="ctr"/>
                          <a:r>
                            <a:rPr lang="en-US" sz="1100" dirty="0" smtClean="0"/>
                            <a:t>Comment</a:t>
                          </a:r>
                          <a:endParaRPr lang="en-GB" sz="1100" dirty="0"/>
                        </a:p>
                      </a:txBody>
                      <a:tcPr marL="68580" marR="68580" marT="34290" marB="34290"/>
                    </a:tc>
                    <a:extLst>
                      <a:ext uri="{0D108BD9-81ED-4DB2-BD59-A6C34878D82A}">
                        <a16:rowId xmlns:a16="http://schemas.microsoft.com/office/drawing/2014/main" val="10000"/>
                      </a:ext>
                    </a:extLst>
                  </a:tr>
                  <a:tr h="343010">
                    <a:tc>
                      <a:txBody>
                        <a:bodyPr/>
                        <a:lstStyle/>
                        <a:p>
                          <a:r>
                            <a:rPr lang="en-US" sz="1000" dirty="0" smtClean="0"/>
                            <a:t>Warm</a:t>
                          </a:r>
                          <a:r>
                            <a:rPr lang="en-US" sz="1000" baseline="0" dirty="0" smtClean="0"/>
                            <a:t> Measurements, cabling, instrumentation</a:t>
                          </a:r>
                          <a:endParaRPr lang="en-GB" sz="1000" dirty="0"/>
                        </a:p>
                      </a:txBody>
                      <a:tcPr marL="68580" marR="68580" marT="34290" marB="34290"/>
                    </a:tc>
                    <a:tc>
                      <a:txBody>
                        <a:bodyPr/>
                        <a:lstStyle/>
                        <a:p>
                          <a:pPr algn="ctr"/>
                          <a:r>
                            <a:rPr lang="en-US" sz="1000" dirty="0" smtClean="0"/>
                            <a:t>Ongoing</a:t>
                          </a:r>
                          <a:endParaRPr lang="en-GB" sz="1000" dirty="0"/>
                        </a:p>
                      </a:txBody>
                      <a:tcPr marL="68580" marR="68580" marT="34290" marB="34290"/>
                    </a:tc>
                    <a:tc rowSpan="4">
                      <a:txBody>
                        <a:bodyPr/>
                        <a:lstStyle/>
                        <a:p>
                          <a:pPr algn="ctr"/>
                          <a:r>
                            <a:rPr lang="en-US" sz="1000" dirty="0" smtClean="0"/>
                            <a:t>300 K</a:t>
                          </a:r>
                          <a:endParaRPr lang="en-GB" sz="1000" dirty="0"/>
                        </a:p>
                      </a:txBody>
                      <a:tcPr marL="68580" marR="68580" marT="34290" marB="34290" anchor="ctr"/>
                    </a:tc>
                    <a:tc>
                      <a:txBody>
                        <a:bodyPr/>
                        <a:lstStyle/>
                        <a:p>
                          <a:pPr algn="ctr"/>
                          <a:endParaRPr lang="en-GB" sz="1000" dirty="0"/>
                        </a:p>
                      </a:txBody>
                      <a:tcPr marL="68580" marR="68580" marT="34290" marB="34290"/>
                    </a:tc>
                    <a:extLst>
                      <a:ext uri="{0D108BD9-81ED-4DB2-BD59-A6C34878D82A}">
                        <a16:rowId xmlns:a16="http://schemas.microsoft.com/office/drawing/2014/main" val="10001"/>
                      </a:ext>
                    </a:extLst>
                  </a:tr>
                  <a:tr h="20300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b="1" baseline="0" dirty="0" smtClean="0"/>
                            <a:t>M7 Service Module Pressure Tests</a:t>
                          </a:r>
                          <a:endParaRPr lang="en-GB" sz="1000" b="1" dirty="0" smtClean="0"/>
                        </a:p>
                      </a:txBody>
                      <a:tcPr marL="68580" marR="68580" marT="34290" marB="34290"/>
                    </a:tc>
                    <a:tc>
                      <a:txBody>
                        <a:bodyPr/>
                        <a:lstStyle/>
                        <a:p>
                          <a:pPr algn="ctr"/>
                          <a:r>
                            <a:rPr lang="en-US" sz="1000" b="1" dirty="0" smtClean="0"/>
                            <a:t>16-17</a:t>
                          </a:r>
                          <a:r>
                            <a:rPr lang="en-US" sz="1000" b="1" baseline="0" dirty="0" smtClean="0"/>
                            <a:t> Nov 17</a:t>
                          </a:r>
                          <a:endParaRPr lang="en-GB" sz="1000" b="1" dirty="0"/>
                        </a:p>
                      </a:txBody>
                      <a:tcPr marL="68580" marR="68580" marT="34290" marB="34290"/>
                    </a:tc>
                    <a:tc vMerge="1">
                      <a:txBody>
                        <a:bodyPr/>
                        <a:lstStyle/>
                        <a:p>
                          <a:endParaRPr lang="en-GB"/>
                        </a:p>
                      </a:txBody>
                      <a:tcPr/>
                    </a:tc>
                    <a:tc>
                      <a:txBody>
                        <a:bodyPr/>
                        <a:lstStyle/>
                        <a:p>
                          <a:pPr algn="ctr"/>
                          <a:r>
                            <a:rPr lang="en-US" sz="1000" dirty="0" smtClean="0"/>
                            <a:t>Infrastructure Prep</a:t>
                          </a:r>
                          <a:endParaRPr lang="en-GB" sz="1000" dirty="0"/>
                        </a:p>
                      </a:txBody>
                      <a:tcPr marL="68580" marR="68580" marT="34290" marB="34290"/>
                    </a:tc>
                    <a:extLst>
                      <a:ext uri="{0D108BD9-81ED-4DB2-BD59-A6C34878D82A}">
                        <a16:rowId xmlns:a16="http://schemas.microsoft.com/office/drawing/2014/main" val="10002"/>
                      </a:ext>
                    </a:extLst>
                  </a:tr>
                  <a:tr h="314088">
                    <a:tc>
                      <a:txBody>
                        <a:bodyPr/>
                        <a:lstStyle/>
                        <a:p>
                          <a:r>
                            <a:rPr lang="en-US" sz="1000" b="1" baseline="0" dirty="0" smtClean="0"/>
                            <a:t>Cryomodule  to Bunker &amp; Connections</a:t>
                          </a:r>
                          <a:endParaRPr lang="en-GB" sz="1000" b="1" dirty="0"/>
                        </a:p>
                      </a:txBody>
                      <a:tcPr marL="68580" marR="68580" marT="34290" marB="34290"/>
                    </a:tc>
                    <a:tc>
                      <a:txBody>
                        <a:bodyPr/>
                        <a:lstStyle/>
                        <a:p>
                          <a:pPr algn="ctr"/>
                          <a:r>
                            <a:rPr lang="en-US" sz="1000" b="1" dirty="0" smtClean="0"/>
                            <a:t>20 Nov 17</a:t>
                          </a:r>
                          <a:endParaRPr lang="en-GB" sz="1000" b="1" dirty="0"/>
                        </a:p>
                      </a:txBody>
                      <a:tcPr marL="68580" marR="68580" marT="34290" marB="34290"/>
                    </a:tc>
                    <a:tc vMerge="1">
                      <a:txBody>
                        <a:bodyPr/>
                        <a:lstStyle/>
                        <a:p>
                          <a:pPr algn="ctr"/>
                          <a:endParaRPr lang="en-GB" sz="1400" dirty="0"/>
                        </a:p>
                      </a:txBody>
                      <a:tcPr/>
                    </a:tc>
                    <a:tc>
                      <a:txBody>
                        <a:bodyPr/>
                        <a:lstStyle/>
                        <a:p>
                          <a:pPr algn="ctr"/>
                          <a:endParaRPr lang="en-GB" sz="1000" dirty="0"/>
                        </a:p>
                      </a:txBody>
                      <a:tcPr marL="68580" marR="68580" marT="34290" marB="34290"/>
                    </a:tc>
                    <a:extLst>
                      <a:ext uri="{0D108BD9-81ED-4DB2-BD59-A6C34878D82A}">
                        <a16:rowId xmlns:a16="http://schemas.microsoft.com/office/drawing/2014/main" val="10003"/>
                      </a:ext>
                    </a:extLst>
                  </a:tr>
                  <a:tr h="203006">
                    <a:tc>
                      <a:txBody>
                        <a:bodyPr/>
                        <a:lstStyle/>
                        <a:p>
                          <a:r>
                            <a:rPr lang="en-US" sz="1000" dirty="0" smtClean="0"/>
                            <a:t>Warm Coupler Cond.</a:t>
                          </a:r>
                          <a:endParaRPr lang="en-GB" sz="1000" dirty="0"/>
                        </a:p>
                      </a:txBody>
                      <a:tcPr marL="68580" marR="68580" marT="34290" marB="34290"/>
                    </a:tc>
                    <a:tc>
                      <a:txBody>
                        <a:bodyPr/>
                        <a:lstStyle/>
                        <a:p>
                          <a:pPr algn="ctr"/>
                          <a:endParaRPr lang="en-GB" sz="1000" dirty="0"/>
                        </a:p>
                      </a:txBody>
                      <a:tcPr marL="68580" marR="68580" marT="34290" marB="34290"/>
                    </a:tc>
                    <a:tc vMerge="1">
                      <a:txBody>
                        <a:bodyPr/>
                        <a:lstStyle/>
                        <a:p>
                          <a:pPr algn="ctr"/>
                          <a:endParaRPr lang="en-GB" sz="1400" dirty="0"/>
                        </a:p>
                      </a:txBody>
                      <a:tcPr/>
                    </a:tc>
                    <a:tc>
                      <a:txBody>
                        <a:bodyPr/>
                        <a:lstStyle/>
                        <a:p>
                          <a:pPr algn="ctr"/>
                          <a:r>
                            <a:rPr lang="en-US" sz="1000" dirty="0" smtClean="0"/>
                            <a:t>1 kW, parasitic</a:t>
                          </a:r>
                          <a:endParaRPr lang="en-GB" sz="1000" dirty="0"/>
                        </a:p>
                      </a:txBody>
                      <a:tcPr marL="68580" marR="68580" marT="34290" marB="34290"/>
                    </a:tc>
                    <a:extLst>
                      <a:ext uri="{0D108BD9-81ED-4DB2-BD59-A6C34878D82A}">
                        <a16:rowId xmlns:a16="http://schemas.microsoft.com/office/drawing/2014/main" val="10004"/>
                      </a:ext>
                    </a:extLst>
                  </a:tr>
                  <a:tr h="203006">
                    <a:tc>
                      <a:txBody>
                        <a:bodyPr/>
                        <a:lstStyle/>
                        <a:p>
                          <a:r>
                            <a:rPr lang="en-US" sz="1000" b="1" dirty="0" smtClean="0"/>
                            <a:t>CM Vacuum checkout</a:t>
                          </a:r>
                          <a:r>
                            <a:rPr lang="en-US" sz="1000" b="1" baseline="0" dirty="0" smtClean="0"/>
                            <a:t> &amp; </a:t>
                          </a:r>
                          <a:r>
                            <a:rPr lang="en-US" sz="1000" b="1" dirty="0" smtClean="0"/>
                            <a:t>Cooldown</a:t>
                          </a:r>
                          <a:endParaRPr lang="en-GB" sz="1000" b="1" dirty="0"/>
                        </a:p>
                      </a:txBody>
                      <a:tcPr marL="68580" marR="68580" marT="34290" marB="34290"/>
                    </a:tc>
                    <a:tc>
                      <a:txBody>
                        <a:bodyPr/>
                        <a:lstStyle/>
                        <a:p>
                          <a:pPr algn="ctr"/>
                          <a:r>
                            <a:rPr lang="en-US" sz="1000" b="1" dirty="0" smtClean="0"/>
                            <a:t>4 Dec 17</a:t>
                          </a:r>
                          <a:endParaRPr lang="en-GB" sz="1000" b="1" dirty="0"/>
                        </a:p>
                      </a:txBody>
                      <a:tcPr marL="68580" marR="68580" marT="34290" marB="34290"/>
                    </a:tc>
                    <a:tc rowSpan="3">
                      <a:txBody>
                        <a:bodyPr/>
                        <a:lstStyle/>
                        <a:p>
                          <a:pPr algn="ctr"/>
                          <a:r>
                            <a:rPr lang="en-US" sz="1000" dirty="0" smtClean="0"/>
                            <a:t>300-2K</a:t>
                          </a:r>
                          <a:endParaRPr lang="en-GB" sz="1000" dirty="0" smtClean="0"/>
                        </a:p>
                      </a:txBody>
                      <a:tcPr marL="68580" marR="68580" marT="34290" marB="34290" anchor="ctr"/>
                    </a:tc>
                    <a:tc>
                      <a:txBody>
                        <a:bodyPr/>
                        <a:lstStyle/>
                        <a:p>
                          <a:pPr algn="ctr"/>
                          <a:r>
                            <a:rPr lang="en-US" sz="1000" dirty="0" smtClean="0"/>
                            <a:t>SM18-M7</a:t>
                          </a:r>
                          <a:r>
                            <a:rPr lang="en-US" sz="1000" baseline="0" dirty="0" smtClean="0"/>
                            <a:t> Bunker</a:t>
                          </a:r>
                          <a:endParaRPr lang="en-GB" sz="1000" dirty="0"/>
                        </a:p>
                      </a:txBody>
                      <a:tcPr marL="68580" marR="68580" marT="34290" marB="34290"/>
                    </a:tc>
                    <a:extLst>
                      <a:ext uri="{0D108BD9-81ED-4DB2-BD59-A6C34878D82A}">
                        <a16:rowId xmlns:a16="http://schemas.microsoft.com/office/drawing/2014/main" val="10005"/>
                      </a:ext>
                    </a:extLst>
                  </a:tr>
                  <a:tr h="314088">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b="1" dirty="0" smtClean="0"/>
                            <a:t>Frequency Tuning, Interlock Checkout</a:t>
                          </a:r>
                          <a:endParaRPr lang="en-GB" sz="1000" b="1" dirty="0" smtClean="0"/>
                        </a:p>
                      </a:txBody>
                      <a:tcPr marL="68580" marR="68580" marT="34290" marB="34290"/>
                    </a:tc>
                    <a:tc>
                      <a:txBody>
                        <a:bodyPr/>
                        <a:lstStyle/>
                        <a:p>
                          <a:pPr algn="ctr"/>
                          <a:r>
                            <a:rPr lang="en-US" sz="1000" b="1" dirty="0" smtClean="0"/>
                            <a:t>4-15 Dec 17</a:t>
                          </a:r>
                          <a:endParaRPr lang="en-GB" sz="1000" b="1" dirty="0"/>
                        </a:p>
                      </a:txBody>
                      <a:tcPr marL="68580" marR="68580" marT="34290" marB="34290"/>
                    </a:tc>
                    <a:tc vMerge="1">
                      <a:txBody>
                        <a:bodyPr/>
                        <a:lstStyle/>
                        <a:p>
                          <a:pPr algn="ctr"/>
                          <a:endParaRPr lang="en-GB" sz="1400" dirty="0" smtClean="0"/>
                        </a:p>
                      </a:txBody>
                      <a:tcPr/>
                    </a:tc>
                    <a:tc>
                      <a:txBody>
                        <a:bodyPr/>
                        <a:lstStyle/>
                        <a:p>
                          <a:pPr algn="ctr"/>
                          <a:r>
                            <a:rPr lang="en-US" sz="1000" dirty="0" smtClean="0"/>
                            <a:t>VNA, Motor Control</a:t>
                          </a:r>
                          <a:endParaRPr lang="en-GB" sz="1000" dirty="0"/>
                        </a:p>
                      </a:txBody>
                      <a:tcPr marL="68580" marR="68580" marT="34290" marB="34290"/>
                    </a:tc>
                    <a:extLst>
                      <a:ext uri="{0D108BD9-81ED-4DB2-BD59-A6C34878D82A}">
                        <a16:rowId xmlns:a16="http://schemas.microsoft.com/office/drawing/2014/main" val="10006"/>
                      </a:ext>
                    </a:extLst>
                  </a:tr>
                  <a:tr h="203006">
                    <a:tc>
                      <a:txBody>
                        <a:bodyPr/>
                        <a:lstStyle/>
                        <a:p>
                          <a14:m>
                            <m:oMath xmlns:m="http://schemas.openxmlformats.org/officeDocument/2006/math">
                              <m:sSub>
                                <m:sSubPr>
                                  <m:ctrlPr>
                                    <a:rPr lang="en-US" sz="1000" b="0" i="1" smtClean="0">
                                      <a:latin typeface="Cambria Math" panose="02040503050406030204" pitchFamily="18" charset="0"/>
                                    </a:rPr>
                                  </m:ctrlPr>
                                </m:sSubPr>
                                <m:e>
                                  <m:r>
                                    <a:rPr lang="en-US" sz="1000" b="0" i="1" smtClean="0">
                                      <a:latin typeface="Cambria Math" panose="02040503050406030204" pitchFamily="18" charset="0"/>
                                    </a:rPr>
                                    <m:t>𝑄</m:t>
                                  </m:r>
                                </m:e>
                                <m:sub>
                                  <m:r>
                                    <a:rPr lang="en-US" sz="1000" b="0" i="1" smtClean="0">
                                      <a:latin typeface="Cambria Math" panose="02040503050406030204" pitchFamily="18" charset="0"/>
                                    </a:rPr>
                                    <m:t>𝐿</m:t>
                                  </m:r>
                                </m:sub>
                              </m:sSub>
                            </m:oMath>
                          </a14:m>
                          <a:r>
                            <a:rPr lang="en-GB" sz="1000" dirty="0" smtClean="0"/>
                            <a:t> at</a:t>
                          </a:r>
                          <a:r>
                            <a:rPr lang="en-GB" sz="1000" baseline="0" dirty="0" smtClean="0"/>
                            <a:t> 400 MHz, Full HOM spec, </a:t>
                          </a:r>
                          <a:r>
                            <a:rPr lang="en-US" sz="1000" dirty="0" smtClean="0"/>
                            <a:t>B-field</a:t>
                          </a:r>
                          <a:endParaRPr lang="en-GB" sz="1000" dirty="0"/>
                        </a:p>
                      </a:txBody>
                      <a:tcPr marL="68580" marR="68580" marT="34290" marB="34290"/>
                    </a:tc>
                    <a:tc>
                      <a:txBody>
                        <a:bodyPr/>
                        <a:lstStyle/>
                        <a:p>
                          <a:pPr algn="ctr"/>
                          <a:endParaRPr lang="en-GB" sz="1000" dirty="0"/>
                        </a:p>
                      </a:txBody>
                      <a:tcPr marL="68580" marR="68580" marT="34290" marB="34290"/>
                    </a:tc>
                    <a:tc vMerge="1">
                      <a:txBody>
                        <a:bodyPr/>
                        <a:lstStyle/>
                        <a:p>
                          <a:pPr algn="ctr"/>
                          <a:endParaRPr lang="en-GB" sz="1400" dirty="0" smtClean="0"/>
                        </a:p>
                      </a:txBody>
                      <a:tcPr/>
                    </a:tc>
                    <a:tc rowSpan="6">
                      <a:txBody>
                        <a:bodyPr/>
                        <a:lstStyle/>
                        <a:p>
                          <a:pPr algn="ctr"/>
                          <a:r>
                            <a:rPr lang="en-US" sz="1000" dirty="0" smtClean="0"/>
                            <a:t>All RF measurements at 2K subject to the availability of time</a:t>
                          </a:r>
                          <a:endParaRPr lang="en-GB" sz="1000" dirty="0"/>
                        </a:p>
                      </a:txBody>
                      <a:tcPr marL="68580" marR="68580" marT="34290" marB="34290" anchor="ctr"/>
                    </a:tc>
                    <a:extLst>
                      <a:ext uri="{0D108BD9-81ED-4DB2-BD59-A6C34878D82A}">
                        <a16:rowId xmlns:a16="http://schemas.microsoft.com/office/drawing/2014/main" val="10007"/>
                      </a:ext>
                    </a:extLst>
                  </a:tr>
                  <a:tr h="203006">
                    <a:tc>
                      <a:txBody>
                        <a:bodyPr/>
                        <a:lstStyle/>
                        <a:p>
                          <a:r>
                            <a:rPr lang="en-US" sz="1000" dirty="0" smtClean="0"/>
                            <a:t>Calibration </a:t>
                          </a:r>
                          <a:r>
                            <a:rPr lang="fr-FR" sz="1000" kern="1200" dirty="0" smtClean="0">
                              <a:solidFill>
                                <a:schemeClr val="dk1"/>
                              </a:solidFill>
                              <a:latin typeface="+mn-lt"/>
                              <a:ea typeface="+mn-ea"/>
                              <a:cs typeface="+mn-cs"/>
                            </a:rPr>
                            <a:t>input power (</a:t>
                          </a:r>
                          <a14:m>
                            <m:oMath xmlns:m="http://schemas.openxmlformats.org/officeDocument/2006/math">
                              <m:sSub>
                                <m:sSubPr>
                                  <m:ctrlPr>
                                    <a:rPr lang="en-GB" sz="1000" i="1" kern="1200" smtClean="0">
                                      <a:solidFill>
                                        <a:schemeClr val="dk1"/>
                                      </a:solidFill>
                                      <a:latin typeface="Cambria Math" panose="02040503050406030204" pitchFamily="18" charset="0"/>
                                      <a:ea typeface="+mn-ea"/>
                                      <a:cs typeface="+mn-cs"/>
                                    </a:rPr>
                                  </m:ctrlPr>
                                </m:sSubPr>
                                <m:e>
                                  <m:r>
                                    <m:rPr>
                                      <m:sty m:val="p"/>
                                    </m:rPr>
                                    <a:rPr lang="en-GB" sz="1000" kern="1200" smtClean="0">
                                      <a:solidFill>
                                        <a:schemeClr val="dk1"/>
                                      </a:solidFill>
                                      <a:latin typeface="Cambria Math" panose="02040503050406030204" pitchFamily="18" charset="0"/>
                                      <a:ea typeface="+mn-ea"/>
                                      <a:cs typeface="+mn-cs"/>
                                    </a:rPr>
                                    <m:t>P</m:t>
                                  </m:r>
                                </m:e>
                                <m:sub>
                                  <m:r>
                                    <m:rPr>
                                      <m:sty m:val="p"/>
                                    </m:rPr>
                                    <a:rPr lang="en-GB" sz="1000" kern="1200" smtClean="0">
                                      <a:solidFill>
                                        <a:schemeClr val="dk1"/>
                                      </a:solidFill>
                                      <a:latin typeface="Cambria Math" panose="02040503050406030204" pitchFamily="18" charset="0"/>
                                      <a:ea typeface="+mn-ea"/>
                                      <a:cs typeface="+mn-cs"/>
                                    </a:rPr>
                                    <m:t>f</m:t>
                                  </m:r>
                                </m:sub>
                              </m:sSub>
                              <m:r>
                                <a:rPr lang="en-GB" sz="1000" kern="1200" smtClean="0">
                                  <a:solidFill>
                                    <a:schemeClr val="dk1"/>
                                  </a:solidFill>
                                  <a:latin typeface="Cambria Math" panose="02040503050406030204" pitchFamily="18" charset="0"/>
                                  <a:ea typeface="+mn-ea"/>
                                  <a:cs typeface="+mn-cs"/>
                                </a:rPr>
                                <m:t>, </m:t>
                              </m:r>
                              <m:sSub>
                                <m:sSubPr>
                                  <m:ctrlPr>
                                    <a:rPr lang="en-GB" sz="1000" i="1" kern="1200" smtClean="0">
                                      <a:solidFill>
                                        <a:schemeClr val="dk1"/>
                                      </a:solidFill>
                                      <a:latin typeface="Cambria Math" panose="02040503050406030204" pitchFamily="18" charset="0"/>
                                      <a:ea typeface="+mn-ea"/>
                                      <a:cs typeface="+mn-cs"/>
                                    </a:rPr>
                                  </m:ctrlPr>
                                </m:sSubPr>
                                <m:e>
                                  <m:r>
                                    <m:rPr>
                                      <m:sty m:val="p"/>
                                    </m:rPr>
                                    <a:rPr lang="en-GB" sz="1000" kern="1200" smtClean="0">
                                      <a:solidFill>
                                        <a:schemeClr val="dk1"/>
                                      </a:solidFill>
                                      <a:latin typeface="Cambria Math" panose="02040503050406030204" pitchFamily="18" charset="0"/>
                                      <a:ea typeface="+mn-ea"/>
                                      <a:cs typeface="+mn-cs"/>
                                    </a:rPr>
                                    <m:t>P</m:t>
                                  </m:r>
                                </m:e>
                                <m:sub>
                                  <m:r>
                                    <m:rPr>
                                      <m:sty m:val="p"/>
                                    </m:rPr>
                                    <a:rPr lang="en-GB" sz="1000" kern="1200" smtClean="0">
                                      <a:solidFill>
                                        <a:schemeClr val="dk1"/>
                                      </a:solidFill>
                                      <a:latin typeface="Cambria Math" panose="02040503050406030204" pitchFamily="18" charset="0"/>
                                      <a:ea typeface="+mn-ea"/>
                                      <a:cs typeface="+mn-cs"/>
                                    </a:rPr>
                                    <m:t>r</m:t>
                                  </m:r>
                                </m:sub>
                              </m:sSub>
                              <m:r>
                                <a:rPr lang="en-GB" sz="1000" kern="1200" smtClean="0">
                                  <a:solidFill>
                                    <a:schemeClr val="dk1"/>
                                  </a:solidFill>
                                  <a:latin typeface="Cambria Math" panose="02040503050406030204" pitchFamily="18" charset="0"/>
                                  <a:ea typeface="+mn-ea"/>
                                  <a:cs typeface="+mn-cs"/>
                                </a:rPr>
                                <m:t>, </m:t>
                              </m:r>
                              <m:sSub>
                                <m:sSubPr>
                                  <m:ctrlPr>
                                    <a:rPr lang="en-GB" sz="1000" i="1" kern="1200" smtClean="0">
                                      <a:solidFill>
                                        <a:schemeClr val="dk1"/>
                                      </a:solidFill>
                                      <a:latin typeface="Cambria Math" panose="02040503050406030204" pitchFamily="18" charset="0"/>
                                      <a:ea typeface="+mn-ea"/>
                                      <a:cs typeface="+mn-cs"/>
                                    </a:rPr>
                                  </m:ctrlPr>
                                </m:sSubPr>
                                <m:e>
                                  <m:r>
                                    <m:rPr>
                                      <m:sty m:val="p"/>
                                    </m:rPr>
                                    <a:rPr lang="en-GB" sz="1000" kern="1200" smtClean="0">
                                      <a:solidFill>
                                        <a:schemeClr val="dk1"/>
                                      </a:solidFill>
                                      <a:latin typeface="Cambria Math" panose="02040503050406030204" pitchFamily="18" charset="0"/>
                                      <a:ea typeface="+mn-ea"/>
                                      <a:cs typeface="+mn-cs"/>
                                    </a:rPr>
                                    <m:t>P</m:t>
                                  </m:r>
                                </m:e>
                                <m:sub>
                                  <m:r>
                                    <m:rPr>
                                      <m:sty m:val="p"/>
                                    </m:rPr>
                                    <a:rPr lang="en-GB" sz="1000" kern="1200" smtClean="0">
                                      <a:solidFill>
                                        <a:schemeClr val="dk1"/>
                                      </a:solidFill>
                                      <a:latin typeface="Cambria Math" panose="02040503050406030204" pitchFamily="18" charset="0"/>
                                      <a:ea typeface="+mn-ea"/>
                                      <a:cs typeface="+mn-cs"/>
                                    </a:rPr>
                                    <m:t>t</m:t>
                                  </m:r>
                                </m:sub>
                              </m:sSub>
                            </m:oMath>
                          </a14:m>
                          <a:r>
                            <a:rPr lang="fr-FR" sz="1000" kern="1200" dirty="0" smtClean="0">
                              <a:solidFill>
                                <a:schemeClr val="dk1"/>
                              </a:solidFill>
                              <a:latin typeface="+mn-lt"/>
                              <a:ea typeface="+mn-ea"/>
                              <a:cs typeface="+mn-cs"/>
                            </a:rPr>
                            <a:t>)</a:t>
                          </a:r>
                          <a:endParaRPr lang="en-GB" sz="1000" kern="1200" dirty="0">
                            <a:solidFill>
                              <a:schemeClr val="dk1"/>
                            </a:solidFill>
                            <a:latin typeface="+mn-lt"/>
                            <a:ea typeface="+mn-ea"/>
                            <a:cs typeface="+mn-cs"/>
                          </a:endParaRPr>
                        </a:p>
                      </a:txBody>
                      <a:tcPr marL="68580" marR="68580" marT="34290" marB="34290"/>
                    </a:tc>
                    <a:tc>
                      <a:txBody>
                        <a:bodyPr/>
                        <a:lstStyle/>
                        <a:p>
                          <a:pPr algn="ctr"/>
                          <a:endParaRPr lang="en-GB" sz="1000" dirty="0"/>
                        </a:p>
                      </a:txBody>
                      <a:tcPr marL="68580" marR="68580" marT="34290" marB="34290"/>
                    </a:tc>
                    <a:tc rowSpan="6">
                      <a:txBody>
                        <a:bodyPr/>
                        <a:lstStyle/>
                        <a:p>
                          <a:pPr algn="ctr"/>
                          <a:r>
                            <a:rPr lang="en-US" sz="1000" dirty="0" smtClean="0"/>
                            <a:t>2K</a:t>
                          </a:r>
                          <a:endParaRPr lang="en-GB" sz="1000" dirty="0"/>
                        </a:p>
                      </a:txBody>
                      <a:tcPr marL="68580" marR="68580" marT="34290" marB="34290" anchor="ctr"/>
                    </a:tc>
                    <a:tc vMerge="1">
                      <a:txBody>
                        <a:bodyPr/>
                        <a:lstStyle/>
                        <a:p>
                          <a:pPr algn="ctr"/>
                          <a:endParaRPr lang="en-GB" sz="1400" dirty="0"/>
                        </a:p>
                      </a:txBody>
                      <a:tcPr/>
                    </a:tc>
                    <a:extLst>
                      <a:ext uri="{0D108BD9-81ED-4DB2-BD59-A6C34878D82A}">
                        <a16:rowId xmlns:a16="http://schemas.microsoft.com/office/drawing/2014/main" val="10008"/>
                      </a:ext>
                    </a:extLst>
                  </a:tr>
                  <a:tr h="203006">
                    <a:tc>
                      <a:txBody>
                        <a:bodyPr/>
                        <a:lstStyle/>
                        <a:p>
                          <a:r>
                            <a:rPr lang="en-US" sz="1000" kern="1200" dirty="0" smtClean="0">
                              <a:solidFill>
                                <a:schemeClr val="dk1"/>
                              </a:solidFill>
                              <a:latin typeface="+mn-lt"/>
                              <a:ea typeface="+mn-ea"/>
                              <a:cs typeface="+mn-cs"/>
                            </a:rPr>
                            <a:t>Coupler/Cavity Conditioning</a:t>
                          </a:r>
                          <a:endParaRPr lang="en-GB" sz="1000" kern="1200" dirty="0">
                            <a:solidFill>
                              <a:schemeClr val="dk1"/>
                            </a:solidFill>
                            <a:latin typeface="+mn-lt"/>
                            <a:ea typeface="+mn-ea"/>
                            <a:cs typeface="+mn-cs"/>
                          </a:endParaRPr>
                        </a:p>
                      </a:txBody>
                      <a:tcPr marL="68580" marR="68580" marT="34290" marB="34290"/>
                    </a:tc>
                    <a:tc>
                      <a:txBody>
                        <a:bodyPr/>
                        <a:lstStyle/>
                        <a:p>
                          <a:pPr algn="ctr"/>
                          <a:endParaRPr lang="en-GB" sz="1000" dirty="0"/>
                        </a:p>
                      </a:txBody>
                      <a:tcPr marL="68580" marR="68580" marT="34290" marB="34290"/>
                    </a:tc>
                    <a:tc vMerge="1">
                      <a:txBody>
                        <a:bodyPr/>
                        <a:lstStyle/>
                        <a:p>
                          <a:pPr algn="ctr"/>
                          <a:endParaRPr lang="en-GB" sz="1400" dirty="0" smtClean="0"/>
                        </a:p>
                      </a:txBody>
                      <a:tcPr/>
                    </a:tc>
                    <a:tc vMerge="1">
                      <a:txBody>
                        <a:bodyPr/>
                        <a:lstStyle/>
                        <a:p>
                          <a:pPr algn="ctr"/>
                          <a:endParaRPr lang="en-GB" sz="1400" dirty="0"/>
                        </a:p>
                      </a:txBody>
                      <a:tcPr/>
                    </a:tc>
                    <a:extLst>
                      <a:ext uri="{0D108BD9-81ED-4DB2-BD59-A6C34878D82A}">
                        <a16:rowId xmlns:a16="http://schemas.microsoft.com/office/drawing/2014/main" val="10009"/>
                      </a:ext>
                    </a:extLst>
                  </a:tr>
                  <a:tr h="203006">
                    <a:tc>
                      <a:txBody>
                        <a:bodyPr/>
                        <a:lstStyle/>
                        <a:p>
                          <a:r>
                            <a:rPr lang="en-US" sz="1000" kern="1200" dirty="0" smtClean="0">
                              <a:solidFill>
                                <a:schemeClr val="dk1"/>
                              </a:solidFill>
                              <a:latin typeface="+mn-lt"/>
                              <a:ea typeface="+mn-ea"/>
                              <a:cs typeface="+mn-cs"/>
                            </a:rPr>
                            <a:t>Kick voltage determination</a:t>
                          </a:r>
                          <a:endParaRPr lang="en-GB" sz="1000" kern="1200" dirty="0">
                            <a:solidFill>
                              <a:schemeClr val="dk1"/>
                            </a:solidFill>
                            <a:latin typeface="+mn-lt"/>
                            <a:ea typeface="+mn-ea"/>
                            <a:cs typeface="+mn-cs"/>
                          </a:endParaRPr>
                        </a:p>
                      </a:txBody>
                      <a:tcPr marL="68580" marR="68580" marT="34290" marB="34290"/>
                    </a:tc>
                    <a:tc>
                      <a:txBody>
                        <a:bodyPr/>
                        <a:lstStyle/>
                        <a:p>
                          <a:pPr algn="ctr"/>
                          <a:endParaRPr lang="en-GB" sz="1000" dirty="0"/>
                        </a:p>
                      </a:txBody>
                      <a:tcPr marL="68580" marR="68580" marT="34290" marB="34290"/>
                    </a:tc>
                    <a:tc vMerge="1">
                      <a:txBody>
                        <a:bodyPr/>
                        <a:lstStyle/>
                        <a:p>
                          <a:pPr algn="ctr"/>
                          <a:endParaRPr lang="en-GB" sz="1400" dirty="0" smtClean="0"/>
                        </a:p>
                      </a:txBody>
                      <a:tcPr/>
                    </a:tc>
                    <a:tc vMerge="1">
                      <a:txBody>
                        <a:bodyPr/>
                        <a:lstStyle/>
                        <a:p>
                          <a:pPr algn="ctr"/>
                          <a:endParaRPr lang="en-GB" sz="1400" dirty="0"/>
                        </a:p>
                      </a:txBody>
                      <a:tcPr/>
                    </a:tc>
                    <a:extLst>
                      <a:ext uri="{0D108BD9-81ED-4DB2-BD59-A6C34878D82A}">
                        <a16:rowId xmlns:a16="http://schemas.microsoft.com/office/drawing/2014/main" val="10010"/>
                      </a:ext>
                    </a:extLst>
                  </a:tr>
                  <a:tr h="203006">
                    <a:tc>
                      <a:txBody>
                        <a:bodyPr/>
                        <a:lstStyle/>
                        <a:p>
                          <a:r>
                            <a:rPr lang="en-US" sz="1000" kern="1200" dirty="0" smtClean="0">
                              <a:solidFill>
                                <a:schemeClr val="dk1"/>
                              </a:solidFill>
                              <a:latin typeface="+mn-lt"/>
                              <a:ea typeface="+mn-ea"/>
                              <a:cs typeface="+mn-cs"/>
                            </a:rPr>
                            <a:t>LLRF loops, phase noise, stability</a:t>
                          </a:r>
                          <a:endParaRPr lang="en-GB" sz="1000" kern="1200" dirty="0">
                            <a:solidFill>
                              <a:schemeClr val="dk1"/>
                            </a:solidFill>
                            <a:latin typeface="+mn-lt"/>
                            <a:ea typeface="+mn-ea"/>
                            <a:cs typeface="+mn-cs"/>
                          </a:endParaRPr>
                        </a:p>
                      </a:txBody>
                      <a:tcPr marL="68580" marR="68580" marT="34290" marB="34290"/>
                    </a:tc>
                    <a:tc>
                      <a:txBody>
                        <a:bodyPr/>
                        <a:lstStyle/>
                        <a:p>
                          <a:pPr algn="ctr"/>
                          <a:endParaRPr lang="en-GB" sz="1000" dirty="0"/>
                        </a:p>
                      </a:txBody>
                      <a:tcPr marL="68580" marR="68580" marT="34290" marB="34290"/>
                    </a:tc>
                    <a:tc vMerge="1">
                      <a:txBody>
                        <a:bodyPr/>
                        <a:lstStyle/>
                        <a:p>
                          <a:pPr algn="ctr"/>
                          <a:endParaRPr lang="en-GB" sz="1400" dirty="0" smtClean="0"/>
                        </a:p>
                      </a:txBody>
                      <a:tcPr/>
                    </a:tc>
                    <a:tc vMerge="1">
                      <a:txBody>
                        <a:bodyPr/>
                        <a:lstStyle/>
                        <a:p>
                          <a:pPr algn="ctr"/>
                          <a:endParaRPr lang="en-GB" sz="1400" dirty="0"/>
                        </a:p>
                      </a:txBody>
                      <a:tcPr/>
                    </a:tc>
                    <a:extLst>
                      <a:ext uri="{0D108BD9-81ED-4DB2-BD59-A6C34878D82A}">
                        <a16:rowId xmlns:a16="http://schemas.microsoft.com/office/drawing/2014/main" val="10011"/>
                      </a:ext>
                    </a:extLst>
                  </a:tr>
                  <a:tr h="203006">
                    <a:tc>
                      <a:txBody>
                        <a:bodyPr/>
                        <a:lstStyle/>
                        <a:p>
                          <a:r>
                            <a:rPr lang="en-US" sz="1000" kern="1200" dirty="0" smtClean="0">
                              <a:solidFill>
                                <a:schemeClr val="dk1"/>
                              </a:solidFill>
                              <a:latin typeface="+mn-lt"/>
                              <a:ea typeface="+mn-ea"/>
                              <a:cs typeface="+mn-cs"/>
                            </a:rPr>
                            <a:t>Dynamic</a:t>
                          </a:r>
                          <a:r>
                            <a:rPr lang="en-US" sz="1000" kern="1200" baseline="0" dirty="0" smtClean="0">
                              <a:solidFill>
                                <a:schemeClr val="dk1"/>
                              </a:solidFill>
                              <a:latin typeface="+mn-lt"/>
                              <a:ea typeface="+mn-ea"/>
                              <a:cs typeface="+mn-cs"/>
                            </a:rPr>
                            <a:t> heat load, </a:t>
                          </a:r>
                          <a14:m>
                            <m:oMath xmlns:m="http://schemas.openxmlformats.org/officeDocument/2006/math">
                              <m:sSub>
                                <m:sSubPr>
                                  <m:ctrlPr>
                                    <a:rPr lang="en-US" sz="1000" b="0" i="1" kern="1200" baseline="0" smtClean="0">
                                      <a:solidFill>
                                        <a:schemeClr val="dk1"/>
                                      </a:solidFill>
                                      <a:latin typeface="Cambria Math" panose="02040503050406030204" pitchFamily="18" charset="0"/>
                                      <a:ea typeface="+mn-ea"/>
                                      <a:cs typeface="+mn-cs"/>
                                    </a:rPr>
                                  </m:ctrlPr>
                                </m:sSubPr>
                                <m:e>
                                  <m:r>
                                    <a:rPr lang="en-US" sz="1000" b="0" i="1" kern="1200" baseline="0" smtClean="0">
                                      <a:solidFill>
                                        <a:schemeClr val="dk1"/>
                                      </a:solidFill>
                                      <a:latin typeface="Cambria Math" panose="02040503050406030204" pitchFamily="18" charset="0"/>
                                      <a:ea typeface="+mn-ea"/>
                                      <a:cs typeface="+mn-cs"/>
                                    </a:rPr>
                                    <m:t>𝑄</m:t>
                                  </m:r>
                                </m:e>
                                <m:sub>
                                  <m:r>
                                    <a:rPr lang="en-US" sz="1000" b="0" i="1" kern="1200" baseline="0" smtClean="0">
                                      <a:solidFill>
                                        <a:schemeClr val="dk1"/>
                                      </a:solidFill>
                                      <a:latin typeface="Cambria Math" panose="02040503050406030204" pitchFamily="18" charset="0"/>
                                      <a:ea typeface="+mn-ea"/>
                                      <a:cs typeface="+mn-cs"/>
                                    </a:rPr>
                                    <m:t>0</m:t>
                                  </m:r>
                                </m:sub>
                              </m:sSub>
                            </m:oMath>
                          </a14:m>
                          <a:r>
                            <a:rPr lang="en-GB" sz="1000" kern="1200" dirty="0" smtClean="0">
                              <a:solidFill>
                                <a:schemeClr val="dk1"/>
                              </a:solidFill>
                              <a:latin typeface="+mn-lt"/>
                              <a:ea typeface="+mn-ea"/>
                              <a:cs typeface="+mn-cs"/>
                            </a:rPr>
                            <a:t> </a:t>
                          </a:r>
                          <a:endParaRPr lang="en-GB" sz="1000" kern="1200" dirty="0">
                            <a:solidFill>
                              <a:schemeClr val="dk1"/>
                            </a:solidFill>
                            <a:latin typeface="+mn-lt"/>
                            <a:ea typeface="+mn-ea"/>
                            <a:cs typeface="+mn-cs"/>
                          </a:endParaRPr>
                        </a:p>
                      </a:txBody>
                      <a:tcPr marL="68580" marR="68580" marT="34290" marB="34290"/>
                    </a:tc>
                    <a:tc>
                      <a:txBody>
                        <a:bodyPr/>
                        <a:lstStyle/>
                        <a:p>
                          <a:pPr algn="ctr"/>
                          <a:endParaRPr lang="en-GB" sz="1000" dirty="0"/>
                        </a:p>
                      </a:txBody>
                      <a:tcPr marL="68580" marR="68580" marT="34290" marB="34290"/>
                    </a:tc>
                    <a:tc vMerge="1">
                      <a:txBody>
                        <a:bodyPr/>
                        <a:lstStyle/>
                        <a:p>
                          <a:pPr algn="ctr"/>
                          <a:endParaRPr lang="en-GB" sz="1400" dirty="0" smtClean="0"/>
                        </a:p>
                      </a:txBody>
                      <a:tcPr/>
                    </a:tc>
                    <a:tc vMerge="1">
                      <a:txBody>
                        <a:bodyPr/>
                        <a:lstStyle/>
                        <a:p>
                          <a:pPr algn="ctr"/>
                          <a:endParaRPr lang="en-GB" sz="1400" dirty="0"/>
                        </a:p>
                      </a:txBody>
                      <a:tcPr/>
                    </a:tc>
                    <a:extLst>
                      <a:ext uri="{0D108BD9-81ED-4DB2-BD59-A6C34878D82A}">
                        <a16:rowId xmlns:a16="http://schemas.microsoft.com/office/drawing/2014/main" val="10012"/>
                      </a:ext>
                    </a:extLst>
                  </a:tr>
                  <a:tr h="203006">
                    <a:tc>
                      <a:txBody>
                        <a:bodyPr/>
                        <a:lstStyle/>
                        <a:p>
                          <a:r>
                            <a:rPr lang="en-US" sz="1000" b="1" kern="1200" dirty="0" smtClean="0">
                              <a:solidFill>
                                <a:schemeClr val="dk1"/>
                              </a:solidFill>
                              <a:latin typeface="+mn-lt"/>
                              <a:ea typeface="+mn-ea"/>
                              <a:cs typeface="+mn-cs"/>
                            </a:rPr>
                            <a:t>Warmup</a:t>
                          </a:r>
                          <a:endParaRPr lang="en-GB" sz="1000" b="1" kern="1200" dirty="0">
                            <a:solidFill>
                              <a:schemeClr val="dk1"/>
                            </a:solidFill>
                            <a:latin typeface="+mn-lt"/>
                            <a:ea typeface="+mn-ea"/>
                            <a:cs typeface="+mn-cs"/>
                          </a:endParaRPr>
                        </a:p>
                      </a:txBody>
                      <a:tcPr marL="68580" marR="68580" marT="34290" marB="34290"/>
                    </a:tc>
                    <a:tc>
                      <a:txBody>
                        <a:bodyPr/>
                        <a:lstStyle/>
                        <a:p>
                          <a:pPr algn="ctr"/>
                          <a:r>
                            <a:rPr lang="en-US" sz="1000" b="1" dirty="0" smtClean="0"/>
                            <a:t>18-22 Dec 17</a:t>
                          </a:r>
                          <a:endParaRPr lang="en-GB" sz="1000" b="1" dirty="0"/>
                        </a:p>
                      </a:txBody>
                      <a:tcPr marL="68580" marR="68580" marT="34290" marB="34290"/>
                    </a:tc>
                    <a:tc vMerge="1">
                      <a:txBody>
                        <a:bodyPr/>
                        <a:lstStyle/>
                        <a:p>
                          <a:pPr algn="ctr"/>
                          <a:endParaRPr lang="en-GB" sz="1400" dirty="0"/>
                        </a:p>
                      </a:txBody>
                      <a:tcPr/>
                    </a:tc>
                    <a:tc>
                      <a:txBody>
                        <a:bodyPr/>
                        <a:lstStyle/>
                        <a:p>
                          <a:pPr algn="ctr"/>
                          <a:r>
                            <a:rPr lang="en-US" sz="1000" dirty="0" smtClean="0"/>
                            <a:t>Min</a:t>
                          </a:r>
                          <a:r>
                            <a:rPr lang="en-US" sz="1000" baseline="0" dirty="0" smtClean="0"/>
                            <a:t> 3 days</a:t>
                          </a:r>
                          <a:endParaRPr lang="en-GB" sz="1000" dirty="0"/>
                        </a:p>
                      </a:txBody>
                      <a:tcPr marL="68580" marR="68580" marT="34290" marB="34290"/>
                    </a:tc>
                    <a:extLst>
                      <a:ext uri="{0D108BD9-81ED-4DB2-BD59-A6C34878D82A}">
                        <a16:rowId xmlns:a16="http://schemas.microsoft.com/office/drawing/2014/main" val="10013"/>
                      </a:ext>
                    </a:extLst>
                  </a:tr>
                </a:tbl>
              </a:graphicData>
            </a:graphic>
          </p:graphicFrame>
        </mc:Choice>
        <mc:Fallback xmlns="">
          <p:graphicFrame>
            <p:nvGraphicFramePr>
              <p:cNvPr id="9" name="Table 8"/>
              <p:cNvGraphicFramePr>
                <a:graphicFrameLocks noGrp="1"/>
              </p:cNvGraphicFramePr>
              <p:nvPr>
                <p:extLst/>
              </p:nvPr>
            </p:nvGraphicFramePr>
            <p:xfrm>
              <a:off x="440738" y="1320682"/>
              <a:ext cx="6056100" cy="3615216"/>
            </p:xfrm>
            <a:graphic>
              <a:graphicData uri="http://schemas.openxmlformats.org/drawingml/2006/table">
                <a:tbl>
                  <a:tblPr firstRow="1" bandRow="1">
                    <a:tableStyleId>{5C22544A-7EE6-4342-B048-85BDC9FD1C3A}</a:tableStyleId>
                  </a:tblPr>
                  <a:tblGrid>
                    <a:gridCol w="2638812">
                      <a:extLst>
                        <a:ext uri="{9D8B030D-6E8A-4147-A177-3AD203B41FA5}">
                          <a16:colId xmlns:a16="http://schemas.microsoft.com/office/drawing/2014/main" val="20000"/>
                        </a:ext>
                      </a:extLst>
                    </a:gridCol>
                    <a:gridCol w="1019432">
                      <a:extLst>
                        <a:ext uri="{9D8B030D-6E8A-4147-A177-3AD203B41FA5}">
                          <a16:colId xmlns:a16="http://schemas.microsoft.com/office/drawing/2014/main" val="20001"/>
                        </a:ext>
                      </a:extLst>
                    </a:gridCol>
                    <a:gridCol w="957485">
                      <a:extLst>
                        <a:ext uri="{9D8B030D-6E8A-4147-A177-3AD203B41FA5}">
                          <a16:colId xmlns:a16="http://schemas.microsoft.com/office/drawing/2014/main" val="20002"/>
                        </a:ext>
                      </a:extLst>
                    </a:gridCol>
                    <a:gridCol w="1440371">
                      <a:extLst>
                        <a:ext uri="{9D8B030D-6E8A-4147-A177-3AD203B41FA5}">
                          <a16:colId xmlns:a16="http://schemas.microsoft.com/office/drawing/2014/main" val="20003"/>
                        </a:ext>
                      </a:extLst>
                    </a:gridCol>
                  </a:tblGrid>
                  <a:tr h="403860">
                    <a:tc>
                      <a:txBody>
                        <a:bodyPr/>
                        <a:lstStyle/>
                        <a:p>
                          <a:pPr algn="ctr"/>
                          <a:endParaRPr lang="en-GB" sz="1100" dirty="0"/>
                        </a:p>
                      </a:txBody>
                      <a:tcPr marL="68580" marR="68580" marT="34290" marB="34290"/>
                    </a:tc>
                    <a:tc>
                      <a:txBody>
                        <a:bodyPr/>
                        <a:lstStyle/>
                        <a:p>
                          <a:pPr algn="ctr"/>
                          <a:r>
                            <a:rPr lang="en-US" sz="1100" dirty="0" smtClean="0"/>
                            <a:t>Tentative date</a:t>
                          </a:r>
                          <a:endParaRPr lang="en-GB" sz="1100" dirty="0"/>
                        </a:p>
                      </a:txBody>
                      <a:tcPr marL="68580" marR="68580" marT="34290" marB="34290"/>
                    </a:tc>
                    <a:tc>
                      <a:txBody>
                        <a:bodyPr/>
                        <a:lstStyle/>
                        <a:p>
                          <a:pPr algn="ctr"/>
                          <a:r>
                            <a:rPr lang="en-US" sz="1100" dirty="0" smtClean="0"/>
                            <a:t>Temperature</a:t>
                          </a:r>
                          <a:endParaRPr lang="en-GB" sz="1100" dirty="0"/>
                        </a:p>
                      </a:txBody>
                      <a:tcPr marL="68580" marR="68580" marT="34290" marB="34290"/>
                    </a:tc>
                    <a:tc>
                      <a:txBody>
                        <a:bodyPr/>
                        <a:lstStyle/>
                        <a:p>
                          <a:pPr algn="ctr"/>
                          <a:r>
                            <a:rPr lang="en-US" sz="1100" dirty="0" smtClean="0"/>
                            <a:t>Comment</a:t>
                          </a:r>
                          <a:endParaRPr lang="en-GB" sz="1100" dirty="0"/>
                        </a:p>
                      </a:txBody>
                      <a:tcPr marL="68580" marR="68580" marT="34290" marB="34290"/>
                    </a:tc>
                    <a:extLst>
                      <a:ext uri="{0D108BD9-81ED-4DB2-BD59-A6C34878D82A}">
                        <a16:rowId xmlns:a16="http://schemas.microsoft.com/office/drawing/2014/main" val="10000"/>
                      </a:ext>
                    </a:extLst>
                  </a:tr>
                  <a:tr h="373380">
                    <a:tc>
                      <a:txBody>
                        <a:bodyPr/>
                        <a:lstStyle/>
                        <a:p>
                          <a:r>
                            <a:rPr lang="en-US" sz="1000" dirty="0" smtClean="0"/>
                            <a:t>Warm</a:t>
                          </a:r>
                          <a:r>
                            <a:rPr lang="en-US" sz="1000" baseline="0" dirty="0" smtClean="0"/>
                            <a:t> Measurements, cabling, instrumentation</a:t>
                          </a:r>
                          <a:endParaRPr lang="en-GB" sz="1000" dirty="0"/>
                        </a:p>
                      </a:txBody>
                      <a:tcPr marL="68580" marR="68580" marT="34290" marB="34290"/>
                    </a:tc>
                    <a:tc>
                      <a:txBody>
                        <a:bodyPr/>
                        <a:lstStyle/>
                        <a:p>
                          <a:pPr algn="ctr"/>
                          <a:r>
                            <a:rPr lang="en-US" sz="1000" dirty="0" smtClean="0"/>
                            <a:t>Ongoing</a:t>
                          </a:r>
                          <a:endParaRPr lang="en-GB" sz="1000" dirty="0"/>
                        </a:p>
                      </a:txBody>
                      <a:tcPr marL="68580" marR="68580" marT="34290" marB="34290"/>
                    </a:tc>
                    <a:tc rowSpan="4">
                      <a:txBody>
                        <a:bodyPr/>
                        <a:lstStyle/>
                        <a:p>
                          <a:pPr algn="ctr"/>
                          <a:r>
                            <a:rPr lang="en-US" sz="1000" dirty="0" smtClean="0"/>
                            <a:t>300 K</a:t>
                          </a:r>
                          <a:endParaRPr lang="en-GB" sz="1000" dirty="0"/>
                        </a:p>
                      </a:txBody>
                      <a:tcPr marL="68580" marR="68580" marT="34290" marB="34290" anchor="ctr"/>
                    </a:tc>
                    <a:tc>
                      <a:txBody>
                        <a:bodyPr/>
                        <a:lstStyle/>
                        <a:p>
                          <a:pPr algn="ctr"/>
                          <a:endParaRPr lang="en-GB" sz="1000" dirty="0"/>
                        </a:p>
                      </a:txBody>
                      <a:tcPr marL="68580" marR="68580" marT="34290" marB="34290"/>
                    </a:tc>
                    <a:extLst>
                      <a:ext uri="{0D108BD9-81ED-4DB2-BD59-A6C34878D82A}">
                        <a16:rowId xmlns:a16="http://schemas.microsoft.com/office/drawing/2014/main" val="10001"/>
                      </a:ext>
                    </a:extLst>
                  </a:tr>
                  <a:tr h="22098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b="1" baseline="0" dirty="0" smtClean="0"/>
                            <a:t>M7 Service Module Pressure Tests</a:t>
                          </a:r>
                          <a:endParaRPr lang="en-GB" sz="1000" b="1" dirty="0" smtClean="0"/>
                        </a:p>
                      </a:txBody>
                      <a:tcPr marL="68580" marR="68580" marT="34290" marB="34290"/>
                    </a:tc>
                    <a:tc>
                      <a:txBody>
                        <a:bodyPr/>
                        <a:lstStyle/>
                        <a:p>
                          <a:pPr algn="ctr"/>
                          <a:r>
                            <a:rPr lang="en-US" sz="1000" b="1" dirty="0" smtClean="0"/>
                            <a:t>16-17</a:t>
                          </a:r>
                          <a:r>
                            <a:rPr lang="en-US" sz="1000" b="1" baseline="0" dirty="0" smtClean="0"/>
                            <a:t> Nov 17</a:t>
                          </a:r>
                          <a:endParaRPr lang="en-GB" sz="1000" b="1" dirty="0"/>
                        </a:p>
                      </a:txBody>
                      <a:tcPr marL="68580" marR="68580" marT="34290" marB="34290"/>
                    </a:tc>
                    <a:tc vMerge="1">
                      <a:txBody>
                        <a:bodyPr/>
                        <a:lstStyle/>
                        <a:p>
                          <a:endParaRPr lang="en-GB"/>
                        </a:p>
                      </a:txBody>
                      <a:tcPr/>
                    </a:tc>
                    <a:tc>
                      <a:txBody>
                        <a:bodyPr/>
                        <a:lstStyle/>
                        <a:p>
                          <a:pPr algn="ctr"/>
                          <a:r>
                            <a:rPr lang="en-US" sz="1000" dirty="0" smtClean="0"/>
                            <a:t>Infrastructure Prep</a:t>
                          </a:r>
                          <a:endParaRPr lang="en-GB" sz="1000" dirty="0"/>
                        </a:p>
                      </a:txBody>
                      <a:tcPr marL="68580" marR="68580" marT="34290" marB="34290"/>
                    </a:tc>
                    <a:extLst>
                      <a:ext uri="{0D108BD9-81ED-4DB2-BD59-A6C34878D82A}">
                        <a16:rowId xmlns:a16="http://schemas.microsoft.com/office/drawing/2014/main" val="10002"/>
                      </a:ext>
                    </a:extLst>
                  </a:tr>
                  <a:tr h="314088">
                    <a:tc>
                      <a:txBody>
                        <a:bodyPr/>
                        <a:lstStyle/>
                        <a:p>
                          <a:r>
                            <a:rPr lang="en-US" sz="1000" b="1" baseline="0" dirty="0" smtClean="0"/>
                            <a:t>Cryomodule  to Bunker &amp; Connections</a:t>
                          </a:r>
                          <a:endParaRPr lang="en-GB" sz="1000" b="1" dirty="0"/>
                        </a:p>
                      </a:txBody>
                      <a:tcPr marL="68580" marR="68580" marT="34290" marB="34290"/>
                    </a:tc>
                    <a:tc>
                      <a:txBody>
                        <a:bodyPr/>
                        <a:lstStyle/>
                        <a:p>
                          <a:pPr algn="ctr"/>
                          <a:r>
                            <a:rPr lang="en-US" sz="1000" b="1" dirty="0" smtClean="0"/>
                            <a:t>20 Nov 17</a:t>
                          </a:r>
                          <a:endParaRPr lang="en-GB" sz="1000" b="1" dirty="0"/>
                        </a:p>
                      </a:txBody>
                      <a:tcPr marL="68580" marR="68580" marT="34290" marB="34290"/>
                    </a:tc>
                    <a:tc vMerge="1">
                      <a:txBody>
                        <a:bodyPr/>
                        <a:lstStyle/>
                        <a:p>
                          <a:pPr algn="ctr"/>
                          <a:endParaRPr lang="en-GB" sz="1400" dirty="0"/>
                        </a:p>
                      </a:txBody>
                      <a:tcPr/>
                    </a:tc>
                    <a:tc>
                      <a:txBody>
                        <a:bodyPr/>
                        <a:lstStyle/>
                        <a:p>
                          <a:pPr algn="ctr"/>
                          <a:endParaRPr lang="en-GB" sz="1000" dirty="0"/>
                        </a:p>
                      </a:txBody>
                      <a:tcPr marL="68580" marR="68580" marT="34290" marB="34290"/>
                    </a:tc>
                    <a:extLst>
                      <a:ext uri="{0D108BD9-81ED-4DB2-BD59-A6C34878D82A}">
                        <a16:rowId xmlns:a16="http://schemas.microsoft.com/office/drawing/2014/main" val="10003"/>
                      </a:ext>
                    </a:extLst>
                  </a:tr>
                  <a:tr h="220980">
                    <a:tc>
                      <a:txBody>
                        <a:bodyPr/>
                        <a:lstStyle/>
                        <a:p>
                          <a:r>
                            <a:rPr lang="en-US" sz="1000" dirty="0" smtClean="0"/>
                            <a:t>Warm Coupler Cond.</a:t>
                          </a:r>
                          <a:endParaRPr lang="en-GB" sz="1000" dirty="0"/>
                        </a:p>
                      </a:txBody>
                      <a:tcPr marL="68580" marR="68580" marT="34290" marB="34290"/>
                    </a:tc>
                    <a:tc>
                      <a:txBody>
                        <a:bodyPr/>
                        <a:lstStyle/>
                        <a:p>
                          <a:pPr algn="ctr"/>
                          <a:endParaRPr lang="en-GB" sz="1000" dirty="0"/>
                        </a:p>
                      </a:txBody>
                      <a:tcPr marL="68580" marR="68580" marT="34290" marB="34290"/>
                    </a:tc>
                    <a:tc vMerge="1">
                      <a:txBody>
                        <a:bodyPr/>
                        <a:lstStyle/>
                        <a:p>
                          <a:pPr algn="ctr"/>
                          <a:endParaRPr lang="en-GB" sz="1400" dirty="0"/>
                        </a:p>
                      </a:txBody>
                      <a:tcPr/>
                    </a:tc>
                    <a:tc>
                      <a:txBody>
                        <a:bodyPr/>
                        <a:lstStyle/>
                        <a:p>
                          <a:pPr algn="ctr"/>
                          <a:r>
                            <a:rPr lang="en-US" sz="1000" dirty="0" smtClean="0"/>
                            <a:t>1 kW, parasitic</a:t>
                          </a:r>
                          <a:endParaRPr lang="en-GB" sz="1000" dirty="0"/>
                        </a:p>
                      </a:txBody>
                      <a:tcPr marL="68580" marR="68580" marT="34290" marB="34290"/>
                    </a:tc>
                    <a:extLst>
                      <a:ext uri="{0D108BD9-81ED-4DB2-BD59-A6C34878D82A}">
                        <a16:rowId xmlns:a16="http://schemas.microsoft.com/office/drawing/2014/main" val="10004"/>
                      </a:ext>
                    </a:extLst>
                  </a:tr>
                  <a:tr h="220980">
                    <a:tc>
                      <a:txBody>
                        <a:bodyPr/>
                        <a:lstStyle/>
                        <a:p>
                          <a:r>
                            <a:rPr lang="en-US" sz="1000" b="1" dirty="0" smtClean="0"/>
                            <a:t>CM Vacuum checkout</a:t>
                          </a:r>
                          <a:r>
                            <a:rPr lang="en-US" sz="1000" b="1" baseline="0" dirty="0" smtClean="0"/>
                            <a:t> &amp; </a:t>
                          </a:r>
                          <a:r>
                            <a:rPr lang="en-US" sz="1000" b="1" dirty="0" smtClean="0"/>
                            <a:t>Cooldown</a:t>
                          </a:r>
                          <a:endParaRPr lang="en-GB" sz="1000" b="1" dirty="0"/>
                        </a:p>
                      </a:txBody>
                      <a:tcPr marL="68580" marR="68580" marT="34290" marB="34290"/>
                    </a:tc>
                    <a:tc>
                      <a:txBody>
                        <a:bodyPr/>
                        <a:lstStyle/>
                        <a:p>
                          <a:pPr algn="ctr"/>
                          <a:r>
                            <a:rPr lang="en-US" sz="1000" b="1" dirty="0" smtClean="0"/>
                            <a:t>4 Dec 17</a:t>
                          </a:r>
                          <a:endParaRPr lang="en-GB" sz="1000" b="1" dirty="0"/>
                        </a:p>
                      </a:txBody>
                      <a:tcPr marL="68580" marR="68580" marT="34290" marB="34290"/>
                    </a:tc>
                    <a:tc rowSpan="3">
                      <a:txBody>
                        <a:bodyPr/>
                        <a:lstStyle/>
                        <a:p>
                          <a:pPr algn="ctr"/>
                          <a:r>
                            <a:rPr lang="en-US" sz="1000" dirty="0" smtClean="0"/>
                            <a:t>300-2K</a:t>
                          </a:r>
                          <a:endParaRPr lang="en-GB" sz="1000" dirty="0" smtClean="0"/>
                        </a:p>
                      </a:txBody>
                      <a:tcPr marL="68580" marR="68580" marT="34290" marB="34290" anchor="ctr"/>
                    </a:tc>
                    <a:tc>
                      <a:txBody>
                        <a:bodyPr/>
                        <a:lstStyle/>
                        <a:p>
                          <a:pPr algn="ctr"/>
                          <a:r>
                            <a:rPr lang="en-US" sz="1000" dirty="0" smtClean="0"/>
                            <a:t>SM18-M7</a:t>
                          </a:r>
                          <a:r>
                            <a:rPr lang="en-US" sz="1000" baseline="0" dirty="0" smtClean="0"/>
                            <a:t> Bunker</a:t>
                          </a:r>
                          <a:endParaRPr lang="en-GB" sz="1000" dirty="0"/>
                        </a:p>
                      </a:txBody>
                      <a:tcPr marL="68580" marR="68580" marT="34290" marB="34290"/>
                    </a:tc>
                    <a:extLst>
                      <a:ext uri="{0D108BD9-81ED-4DB2-BD59-A6C34878D82A}">
                        <a16:rowId xmlns:a16="http://schemas.microsoft.com/office/drawing/2014/main" val="10005"/>
                      </a:ext>
                    </a:extLst>
                  </a:tr>
                  <a:tr h="314088">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b="1" dirty="0" smtClean="0"/>
                            <a:t>Frequency Tuning, Interlock Checkout</a:t>
                          </a:r>
                          <a:endParaRPr lang="en-GB" sz="1000" b="1" dirty="0" smtClean="0"/>
                        </a:p>
                      </a:txBody>
                      <a:tcPr marL="68580" marR="68580" marT="34290" marB="34290"/>
                    </a:tc>
                    <a:tc>
                      <a:txBody>
                        <a:bodyPr/>
                        <a:lstStyle/>
                        <a:p>
                          <a:pPr algn="ctr"/>
                          <a:r>
                            <a:rPr lang="en-US" sz="1000" b="1" dirty="0" smtClean="0"/>
                            <a:t>4-15 Dec 17</a:t>
                          </a:r>
                          <a:endParaRPr lang="en-GB" sz="1000" b="1" dirty="0"/>
                        </a:p>
                      </a:txBody>
                      <a:tcPr marL="68580" marR="68580" marT="34290" marB="34290"/>
                    </a:tc>
                    <a:tc vMerge="1">
                      <a:txBody>
                        <a:bodyPr/>
                        <a:lstStyle/>
                        <a:p>
                          <a:pPr algn="ctr"/>
                          <a:endParaRPr lang="en-GB" sz="1400" dirty="0" smtClean="0"/>
                        </a:p>
                      </a:txBody>
                      <a:tcPr/>
                    </a:tc>
                    <a:tc>
                      <a:txBody>
                        <a:bodyPr/>
                        <a:lstStyle/>
                        <a:p>
                          <a:pPr algn="ctr"/>
                          <a:r>
                            <a:rPr lang="en-US" sz="1000" dirty="0" smtClean="0"/>
                            <a:t>VNA, Motor Control</a:t>
                          </a:r>
                          <a:endParaRPr lang="en-GB" sz="1000" dirty="0"/>
                        </a:p>
                      </a:txBody>
                      <a:tcPr marL="68580" marR="68580" marT="34290" marB="34290"/>
                    </a:tc>
                    <a:extLst>
                      <a:ext uri="{0D108BD9-81ED-4DB2-BD59-A6C34878D82A}">
                        <a16:rowId xmlns:a16="http://schemas.microsoft.com/office/drawing/2014/main" val="10006"/>
                      </a:ext>
                    </a:extLst>
                  </a:tr>
                  <a:tr h="220980">
                    <a:tc>
                      <a:txBody>
                        <a:bodyPr/>
                        <a:lstStyle/>
                        <a:p>
                          <a:endParaRPr lang="en-US"/>
                        </a:p>
                      </a:txBody>
                      <a:tcPr marL="68580" marR="68580" marT="34290" marB="34290">
                        <a:blipFill>
                          <a:blip r:embed="rId3"/>
                          <a:stretch>
                            <a:fillRect l="-231" t="-950000" r="-130485" b="-622222"/>
                          </a:stretch>
                        </a:blipFill>
                      </a:tcPr>
                    </a:tc>
                    <a:tc>
                      <a:txBody>
                        <a:bodyPr/>
                        <a:lstStyle/>
                        <a:p>
                          <a:pPr algn="ctr"/>
                          <a:endParaRPr lang="en-GB" sz="1000" dirty="0"/>
                        </a:p>
                      </a:txBody>
                      <a:tcPr marL="68580" marR="68580" marT="34290" marB="34290"/>
                    </a:tc>
                    <a:tc vMerge="1">
                      <a:txBody>
                        <a:bodyPr/>
                        <a:lstStyle/>
                        <a:p>
                          <a:pPr algn="ctr"/>
                          <a:endParaRPr lang="en-GB" sz="1400" dirty="0" smtClean="0"/>
                        </a:p>
                      </a:txBody>
                      <a:tcPr/>
                    </a:tc>
                    <a:tc rowSpan="6">
                      <a:txBody>
                        <a:bodyPr/>
                        <a:lstStyle/>
                        <a:p>
                          <a:pPr algn="ctr"/>
                          <a:r>
                            <a:rPr lang="en-US" sz="1000" dirty="0" smtClean="0"/>
                            <a:t>All RF measurements at 2K subject to the availability of time</a:t>
                          </a:r>
                          <a:endParaRPr lang="en-GB" sz="1000" dirty="0"/>
                        </a:p>
                      </a:txBody>
                      <a:tcPr marL="68580" marR="68580" marT="34290" marB="34290" anchor="ctr"/>
                    </a:tc>
                    <a:extLst>
                      <a:ext uri="{0D108BD9-81ED-4DB2-BD59-A6C34878D82A}">
                        <a16:rowId xmlns:a16="http://schemas.microsoft.com/office/drawing/2014/main" val="10007"/>
                      </a:ext>
                    </a:extLst>
                  </a:tr>
                  <a:tr h="220980">
                    <a:tc>
                      <a:txBody>
                        <a:bodyPr/>
                        <a:lstStyle/>
                        <a:p>
                          <a:endParaRPr lang="en-US"/>
                        </a:p>
                      </a:txBody>
                      <a:tcPr marL="68580" marR="68580" marT="34290" marB="34290">
                        <a:blipFill>
                          <a:blip r:embed="rId3"/>
                          <a:stretch>
                            <a:fillRect l="-231" t="-1050000" r="-130485" b="-522222"/>
                          </a:stretch>
                        </a:blipFill>
                      </a:tcPr>
                    </a:tc>
                    <a:tc>
                      <a:txBody>
                        <a:bodyPr/>
                        <a:lstStyle/>
                        <a:p>
                          <a:pPr algn="ctr"/>
                          <a:endParaRPr lang="en-GB" sz="1000" dirty="0"/>
                        </a:p>
                      </a:txBody>
                      <a:tcPr marL="68580" marR="68580" marT="34290" marB="34290"/>
                    </a:tc>
                    <a:tc rowSpan="6">
                      <a:txBody>
                        <a:bodyPr/>
                        <a:lstStyle/>
                        <a:p>
                          <a:pPr algn="ctr"/>
                          <a:r>
                            <a:rPr lang="en-US" sz="1000" dirty="0" smtClean="0"/>
                            <a:t>2K</a:t>
                          </a:r>
                          <a:endParaRPr lang="en-GB" sz="1000" dirty="0"/>
                        </a:p>
                      </a:txBody>
                      <a:tcPr marL="68580" marR="68580" marT="34290" marB="34290" anchor="ctr"/>
                    </a:tc>
                    <a:tc vMerge="1">
                      <a:txBody>
                        <a:bodyPr/>
                        <a:lstStyle/>
                        <a:p>
                          <a:pPr algn="ctr"/>
                          <a:endParaRPr lang="en-GB" sz="1400" dirty="0"/>
                        </a:p>
                      </a:txBody>
                      <a:tcPr/>
                    </a:tc>
                    <a:extLst>
                      <a:ext uri="{0D108BD9-81ED-4DB2-BD59-A6C34878D82A}">
                        <a16:rowId xmlns:a16="http://schemas.microsoft.com/office/drawing/2014/main" val="10008"/>
                      </a:ext>
                    </a:extLst>
                  </a:tr>
                  <a:tr h="220980">
                    <a:tc>
                      <a:txBody>
                        <a:bodyPr/>
                        <a:lstStyle/>
                        <a:p>
                          <a:r>
                            <a:rPr lang="en-US" sz="1000" kern="1200" dirty="0" smtClean="0">
                              <a:solidFill>
                                <a:schemeClr val="dk1"/>
                              </a:solidFill>
                              <a:latin typeface="+mn-lt"/>
                              <a:ea typeface="+mn-ea"/>
                              <a:cs typeface="+mn-cs"/>
                            </a:rPr>
                            <a:t>Coupler/Cavity Conditioning</a:t>
                          </a:r>
                          <a:endParaRPr lang="en-GB" sz="1000" kern="1200" dirty="0">
                            <a:solidFill>
                              <a:schemeClr val="dk1"/>
                            </a:solidFill>
                            <a:latin typeface="+mn-lt"/>
                            <a:ea typeface="+mn-ea"/>
                            <a:cs typeface="+mn-cs"/>
                          </a:endParaRPr>
                        </a:p>
                      </a:txBody>
                      <a:tcPr marL="68580" marR="68580" marT="34290" marB="34290"/>
                    </a:tc>
                    <a:tc>
                      <a:txBody>
                        <a:bodyPr/>
                        <a:lstStyle/>
                        <a:p>
                          <a:pPr algn="ctr"/>
                          <a:endParaRPr lang="en-GB" sz="1000" dirty="0"/>
                        </a:p>
                      </a:txBody>
                      <a:tcPr marL="68580" marR="68580" marT="34290" marB="34290"/>
                    </a:tc>
                    <a:tc vMerge="1">
                      <a:txBody>
                        <a:bodyPr/>
                        <a:lstStyle/>
                        <a:p>
                          <a:pPr algn="ctr"/>
                          <a:endParaRPr lang="en-GB" sz="1400" dirty="0" smtClean="0"/>
                        </a:p>
                      </a:txBody>
                      <a:tcPr/>
                    </a:tc>
                    <a:tc vMerge="1">
                      <a:txBody>
                        <a:bodyPr/>
                        <a:lstStyle/>
                        <a:p>
                          <a:pPr algn="ctr"/>
                          <a:endParaRPr lang="en-GB" sz="1400" dirty="0"/>
                        </a:p>
                      </a:txBody>
                      <a:tcPr/>
                    </a:tc>
                    <a:extLst>
                      <a:ext uri="{0D108BD9-81ED-4DB2-BD59-A6C34878D82A}">
                        <a16:rowId xmlns:a16="http://schemas.microsoft.com/office/drawing/2014/main" val="10009"/>
                      </a:ext>
                    </a:extLst>
                  </a:tr>
                  <a:tr h="220980">
                    <a:tc>
                      <a:txBody>
                        <a:bodyPr/>
                        <a:lstStyle/>
                        <a:p>
                          <a:r>
                            <a:rPr lang="en-US" sz="1000" kern="1200" dirty="0" smtClean="0">
                              <a:solidFill>
                                <a:schemeClr val="dk1"/>
                              </a:solidFill>
                              <a:latin typeface="+mn-lt"/>
                              <a:ea typeface="+mn-ea"/>
                              <a:cs typeface="+mn-cs"/>
                            </a:rPr>
                            <a:t>Kick voltage determination</a:t>
                          </a:r>
                          <a:endParaRPr lang="en-GB" sz="1000" kern="1200" dirty="0">
                            <a:solidFill>
                              <a:schemeClr val="dk1"/>
                            </a:solidFill>
                            <a:latin typeface="+mn-lt"/>
                            <a:ea typeface="+mn-ea"/>
                            <a:cs typeface="+mn-cs"/>
                          </a:endParaRPr>
                        </a:p>
                      </a:txBody>
                      <a:tcPr marL="68580" marR="68580" marT="34290" marB="34290"/>
                    </a:tc>
                    <a:tc>
                      <a:txBody>
                        <a:bodyPr/>
                        <a:lstStyle/>
                        <a:p>
                          <a:pPr algn="ctr"/>
                          <a:endParaRPr lang="en-GB" sz="1000" dirty="0"/>
                        </a:p>
                      </a:txBody>
                      <a:tcPr marL="68580" marR="68580" marT="34290" marB="34290"/>
                    </a:tc>
                    <a:tc vMerge="1">
                      <a:txBody>
                        <a:bodyPr/>
                        <a:lstStyle/>
                        <a:p>
                          <a:pPr algn="ctr"/>
                          <a:endParaRPr lang="en-GB" sz="1400" dirty="0" smtClean="0"/>
                        </a:p>
                      </a:txBody>
                      <a:tcPr/>
                    </a:tc>
                    <a:tc vMerge="1">
                      <a:txBody>
                        <a:bodyPr/>
                        <a:lstStyle/>
                        <a:p>
                          <a:pPr algn="ctr"/>
                          <a:endParaRPr lang="en-GB" sz="1400" dirty="0"/>
                        </a:p>
                      </a:txBody>
                      <a:tcPr/>
                    </a:tc>
                    <a:extLst>
                      <a:ext uri="{0D108BD9-81ED-4DB2-BD59-A6C34878D82A}">
                        <a16:rowId xmlns:a16="http://schemas.microsoft.com/office/drawing/2014/main" val="10010"/>
                      </a:ext>
                    </a:extLst>
                  </a:tr>
                  <a:tr h="220980">
                    <a:tc>
                      <a:txBody>
                        <a:bodyPr/>
                        <a:lstStyle/>
                        <a:p>
                          <a:r>
                            <a:rPr lang="en-US" sz="1000" kern="1200" dirty="0" smtClean="0">
                              <a:solidFill>
                                <a:schemeClr val="dk1"/>
                              </a:solidFill>
                              <a:latin typeface="+mn-lt"/>
                              <a:ea typeface="+mn-ea"/>
                              <a:cs typeface="+mn-cs"/>
                            </a:rPr>
                            <a:t>LLRF loops, phase noise, stability</a:t>
                          </a:r>
                          <a:endParaRPr lang="en-GB" sz="1000" kern="1200" dirty="0">
                            <a:solidFill>
                              <a:schemeClr val="dk1"/>
                            </a:solidFill>
                            <a:latin typeface="+mn-lt"/>
                            <a:ea typeface="+mn-ea"/>
                            <a:cs typeface="+mn-cs"/>
                          </a:endParaRPr>
                        </a:p>
                      </a:txBody>
                      <a:tcPr marL="68580" marR="68580" marT="34290" marB="34290"/>
                    </a:tc>
                    <a:tc>
                      <a:txBody>
                        <a:bodyPr/>
                        <a:lstStyle/>
                        <a:p>
                          <a:pPr algn="ctr"/>
                          <a:endParaRPr lang="en-GB" sz="1000" dirty="0"/>
                        </a:p>
                      </a:txBody>
                      <a:tcPr marL="68580" marR="68580" marT="34290" marB="34290"/>
                    </a:tc>
                    <a:tc vMerge="1">
                      <a:txBody>
                        <a:bodyPr/>
                        <a:lstStyle/>
                        <a:p>
                          <a:pPr algn="ctr"/>
                          <a:endParaRPr lang="en-GB" sz="1400" dirty="0" smtClean="0"/>
                        </a:p>
                      </a:txBody>
                      <a:tcPr/>
                    </a:tc>
                    <a:tc vMerge="1">
                      <a:txBody>
                        <a:bodyPr/>
                        <a:lstStyle/>
                        <a:p>
                          <a:pPr algn="ctr"/>
                          <a:endParaRPr lang="en-GB" sz="1400" dirty="0"/>
                        </a:p>
                      </a:txBody>
                      <a:tcPr/>
                    </a:tc>
                    <a:extLst>
                      <a:ext uri="{0D108BD9-81ED-4DB2-BD59-A6C34878D82A}">
                        <a16:rowId xmlns:a16="http://schemas.microsoft.com/office/drawing/2014/main" val="10011"/>
                      </a:ext>
                    </a:extLst>
                  </a:tr>
                  <a:tr h="220980">
                    <a:tc>
                      <a:txBody>
                        <a:bodyPr/>
                        <a:lstStyle/>
                        <a:p>
                          <a:endParaRPr lang="en-US"/>
                        </a:p>
                      </a:txBody>
                      <a:tcPr marL="68580" marR="68580" marT="34290" marB="34290">
                        <a:blipFill>
                          <a:blip r:embed="rId3"/>
                          <a:stretch>
                            <a:fillRect l="-231" t="-1413514" r="-130485" b="-113514"/>
                          </a:stretch>
                        </a:blipFill>
                      </a:tcPr>
                    </a:tc>
                    <a:tc>
                      <a:txBody>
                        <a:bodyPr/>
                        <a:lstStyle/>
                        <a:p>
                          <a:pPr algn="ctr"/>
                          <a:endParaRPr lang="en-GB" sz="1000" dirty="0"/>
                        </a:p>
                      </a:txBody>
                      <a:tcPr marL="68580" marR="68580" marT="34290" marB="34290"/>
                    </a:tc>
                    <a:tc vMerge="1">
                      <a:txBody>
                        <a:bodyPr/>
                        <a:lstStyle/>
                        <a:p>
                          <a:pPr algn="ctr"/>
                          <a:endParaRPr lang="en-GB" sz="1400" dirty="0" smtClean="0"/>
                        </a:p>
                      </a:txBody>
                      <a:tcPr/>
                    </a:tc>
                    <a:tc vMerge="1">
                      <a:txBody>
                        <a:bodyPr/>
                        <a:lstStyle/>
                        <a:p>
                          <a:pPr algn="ctr"/>
                          <a:endParaRPr lang="en-GB" sz="1400" dirty="0"/>
                        </a:p>
                      </a:txBody>
                      <a:tcPr/>
                    </a:tc>
                    <a:extLst>
                      <a:ext uri="{0D108BD9-81ED-4DB2-BD59-A6C34878D82A}">
                        <a16:rowId xmlns:a16="http://schemas.microsoft.com/office/drawing/2014/main" val="10012"/>
                      </a:ext>
                    </a:extLst>
                  </a:tr>
                  <a:tr h="220980">
                    <a:tc>
                      <a:txBody>
                        <a:bodyPr/>
                        <a:lstStyle/>
                        <a:p>
                          <a:r>
                            <a:rPr lang="en-US" sz="1000" b="1" kern="1200" dirty="0" smtClean="0">
                              <a:solidFill>
                                <a:schemeClr val="dk1"/>
                              </a:solidFill>
                              <a:latin typeface="+mn-lt"/>
                              <a:ea typeface="+mn-ea"/>
                              <a:cs typeface="+mn-cs"/>
                            </a:rPr>
                            <a:t>Warmup</a:t>
                          </a:r>
                          <a:endParaRPr lang="en-GB" sz="1000" b="1" kern="1200" dirty="0">
                            <a:solidFill>
                              <a:schemeClr val="dk1"/>
                            </a:solidFill>
                            <a:latin typeface="+mn-lt"/>
                            <a:ea typeface="+mn-ea"/>
                            <a:cs typeface="+mn-cs"/>
                          </a:endParaRPr>
                        </a:p>
                      </a:txBody>
                      <a:tcPr marL="68580" marR="68580" marT="34290" marB="34290"/>
                    </a:tc>
                    <a:tc>
                      <a:txBody>
                        <a:bodyPr/>
                        <a:lstStyle/>
                        <a:p>
                          <a:pPr algn="ctr"/>
                          <a:r>
                            <a:rPr lang="en-US" sz="1000" b="1" dirty="0" smtClean="0"/>
                            <a:t>18-22 Dec 17</a:t>
                          </a:r>
                          <a:endParaRPr lang="en-GB" sz="1000" b="1" dirty="0"/>
                        </a:p>
                      </a:txBody>
                      <a:tcPr marL="68580" marR="68580" marT="34290" marB="34290"/>
                    </a:tc>
                    <a:tc vMerge="1">
                      <a:txBody>
                        <a:bodyPr/>
                        <a:lstStyle/>
                        <a:p>
                          <a:pPr algn="ctr"/>
                          <a:endParaRPr lang="en-GB" sz="1400" dirty="0"/>
                        </a:p>
                      </a:txBody>
                      <a:tcPr/>
                    </a:tc>
                    <a:tc>
                      <a:txBody>
                        <a:bodyPr/>
                        <a:lstStyle/>
                        <a:p>
                          <a:pPr algn="ctr"/>
                          <a:r>
                            <a:rPr lang="en-US" sz="1000" dirty="0" smtClean="0"/>
                            <a:t>Min</a:t>
                          </a:r>
                          <a:r>
                            <a:rPr lang="en-US" sz="1000" baseline="0" dirty="0" smtClean="0"/>
                            <a:t> 3 days</a:t>
                          </a:r>
                          <a:endParaRPr lang="en-GB" sz="1000" dirty="0"/>
                        </a:p>
                      </a:txBody>
                      <a:tcPr marL="68580" marR="68580" marT="34290" marB="34290"/>
                    </a:tc>
                    <a:extLst>
                      <a:ext uri="{0D108BD9-81ED-4DB2-BD59-A6C34878D82A}">
                        <a16:rowId xmlns:a16="http://schemas.microsoft.com/office/drawing/2014/main" val="10013"/>
                      </a:ext>
                    </a:extLst>
                  </a:tr>
                </a:tbl>
              </a:graphicData>
            </a:graphic>
          </p:graphicFrame>
        </mc:Fallback>
      </mc:AlternateContent>
      <p:sp>
        <p:nvSpPr>
          <p:cNvPr id="10" name="Rectangle 9"/>
          <p:cNvSpPr/>
          <p:nvPr/>
        </p:nvSpPr>
        <p:spPr>
          <a:xfrm>
            <a:off x="1362113" y="660000"/>
            <a:ext cx="1170391" cy="60548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50" dirty="0">
                <a:solidFill>
                  <a:schemeClr val="tx1"/>
                </a:solidFill>
              </a:rPr>
              <a:t>Week: 49-51</a:t>
            </a:r>
          </a:p>
          <a:p>
            <a:pPr algn="ctr"/>
            <a:r>
              <a:rPr lang="en-GB" sz="1350" dirty="0" smtClean="0">
                <a:solidFill>
                  <a:schemeClr val="tx1"/>
                </a:solidFill>
              </a:rPr>
              <a:t>SM18 </a:t>
            </a:r>
          </a:p>
          <a:p>
            <a:pPr algn="ctr"/>
            <a:r>
              <a:rPr lang="en-GB" sz="1350" dirty="0" smtClean="0">
                <a:solidFill>
                  <a:schemeClr val="tx1"/>
                </a:solidFill>
              </a:rPr>
              <a:t>Cool-down</a:t>
            </a:r>
            <a:endParaRPr lang="en-GB" sz="1350" dirty="0">
              <a:solidFill>
                <a:schemeClr val="tx1"/>
              </a:solidFill>
            </a:endParaRPr>
          </a:p>
        </p:txBody>
      </p:sp>
      <p:sp>
        <p:nvSpPr>
          <p:cNvPr id="11" name="Rectangle 10"/>
          <p:cNvSpPr/>
          <p:nvPr/>
        </p:nvSpPr>
        <p:spPr>
          <a:xfrm>
            <a:off x="2532506" y="660000"/>
            <a:ext cx="650119" cy="60548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50" dirty="0" smtClean="0">
                <a:solidFill>
                  <a:schemeClr val="accent3"/>
                </a:solidFill>
              </a:rPr>
              <a:t>Xmas </a:t>
            </a:r>
            <a:r>
              <a:rPr lang="en-GB" sz="1350" dirty="0">
                <a:solidFill>
                  <a:schemeClr val="accent3"/>
                </a:solidFill>
              </a:rPr>
              <a:t>TS</a:t>
            </a:r>
          </a:p>
        </p:txBody>
      </p:sp>
      <p:sp>
        <p:nvSpPr>
          <p:cNvPr id="12" name="Rectangle 11"/>
          <p:cNvSpPr/>
          <p:nvPr/>
        </p:nvSpPr>
        <p:spPr>
          <a:xfrm>
            <a:off x="3182627" y="660000"/>
            <a:ext cx="1542517" cy="60548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50" dirty="0">
                <a:solidFill>
                  <a:schemeClr val="tx1"/>
                </a:solidFill>
              </a:rPr>
              <a:t>Week: </a:t>
            </a:r>
            <a:r>
              <a:rPr lang="en-GB" sz="1350" dirty="0" smtClean="0">
                <a:solidFill>
                  <a:schemeClr val="tx1"/>
                </a:solidFill>
              </a:rPr>
              <a:t>02-04</a:t>
            </a:r>
            <a:endParaRPr lang="en-GB" sz="1350" dirty="0">
              <a:solidFill>
                <a:schemeClr val="tx1"/>
              </a:solidFill>
            </a:endParaRPr>
          </a:p>
          <a:p>
            <a:pPr algn="ctr"/>
            <a:r>
              <a:rPr lang="en-GB" sz="1350" dirty="0">
                <a:solidFill>
                  <a:schemeClr val="tx1"/>
                </a:solidFill>
              </a:rPr>
              <a:t>RF/Align </a:t>
            </a:r>
            <a:r>
              <a:rPr lang="en-GB" sz="1350" dirty="0" smtClean="0">
                <a:solidFill>
                  <a:schemeClr val="tx1"/>
                </a:solidFill>
              </a:rPr>
              <a:t>Checks, Transport</a:t>
            </a:r>
            <a:endParaRPr lang="en-GB" sz="1350" dirty="0">
              <a:solidFill>
                <a:schemeClr val="tx1"/>
              </a:solidFill>
            </a:endParaRPr>
          </a:p>
        </p:txBody>
      </p:sp>
      <p:sp>
        <p:nvSpPr>
          <p:cNvPr id="13" name="Rectangle 12"/>
          <p:cNvSpPr/>
          <p:nvPr/>
        </p:nvSpPr>
        <p:spPr>
          <a:xfrm>
            <a:off x="4725144" y="664453"/>
            <a:ext cx="1016222" cy="60548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50" dirty="0">
                <a:solidFill>
                  <a:schemeClr val="tx1"/>
                </a:solidFill>
              </a:rPr>
              <a:t>Week: </a:t>
            </a:r>
            <a:r>
              <a:rPr lang="en-GB" sz="1350" dirty="0" smtClean="0">
                <a:solidFill>
                  <a:schemeClr val="tx1"/>
                </a:solidFill>
              </a:rPr>
              <a:t>5-8</a:t>
            </a:r>
            <a:endParaRPr lang="en-GB" sz="1350" dirty="0">
              <a:solidFill>
                <a:schemeClr val="tx1"/>
              </a:solidFill>
            </a:endParaRPr>
          </a:p>
          <a:p>
            <a:pPr algn="ctr"/>
            <a:r>
              <a:rPr lang="en-US" sz="1350" dirty="0">
                <a:solidFill>
                  <a:schemeClr val="tx1"/>
                </a:solidFill>
              </a:rPr>
              <a:t>SPS Installation</a:t>
            </a:r>
            <a:endParaRPr lang="en-GB" sz="1350" dirty="0">
              <a:solidFill>
                <a:schemeClr val="tx1"/>
              </a:solidFill>
            </a:endParaRPr>
          </a:p>
        </p:txBody>
      </p:sp>
      <p:sp>
        <p:nvSpPr>
          <p:cNvPr id="14" name="Rectangle 13"/>
          <p:cNvSpPr/>
          <p:nvPr/>
        </p:nvSpPr>
        <p:spPr>
          <a:xfrm>
            <a:off x="5741366" y="666825"/>
            <a:ext cx="1072010" cy="60548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50" dirty="0">
                <a:solidFill>
                  <a:schemeClr val="tx1"/>
                </a:solidFill>
              </a:rPr>
              <a:t>Week: </a:t>
            </a:r>
            <a:r>
              <a:rPr lang="en-GB" sz="1350" dirty="0" smtClean="0">
                <a:solidFill>
                  <a:schemeClr val="tx1"/>
                </a:solidFill>
              </a:rPr>
              <a:t>8-9</a:t>
            </a:r>
            <a:endParaRPr lang="en-GB" sz="1350" dirty="0">
              <a:solidFill>
                <a:schemeClr val="tx1"/>
              </a:solidFill>
            </a:endParaRPr>
          </a:p>
          <a:p>
            <a:pPr algn="ctr"/>
            <a:r>
              <a:rPr lang="en-GB" sz="1350" dirty="0" smtClean="0">
                <a:solidFill>
                  <a:schemeClr val="tx1"/>
                </a:solidFill>
              </a:rPr>
              <a:t>SPS</a:t>
            </a:r>
          </a:p>
          <a:p>
            <a:pPr algn="ctr"/>
            <a:r>
              <a:rPr lang="en-GB" sz="1350" dirty="0" smtClean="0">
                <a:solidFill>
                  <a:schemeClr val="tx1"/>
                </a:solidFill>
              </a:rPr>
              <a:t>Cool-down</a:t>
            </a:r>
            <a:endParaRPr lang="en-GB" sz="1350" dirty="0">
              <a:solidFill>
                <a:schemeClr val="tx1"/>
              </a:solidFill>
            </a:endParaRPr>
          </a:p>
        </p:txBody>
      </p:sp>
      <p:sp>
        <p:nvSpPr>
          <p:cNvPr id="15" name="Rectangle 14"/>
          <p:cNvSpPr/>
          <p:nvPr/>
        </p:nvSpPr>
        <p:spPr>
          <a:xfrm>
            <a:off x="188640" y="670125"/>
            <a:ext cx="1171933" cy="60548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50" dirty="0">
                <a:solidFill>
                  <a:schemeClr val="tx1"/>
                </a:solidFill>
              </a:rPr>
              <a:t>Week: </a:t>
            </a:r>
            <a:r>
              <a:rPr lang="en-GB" sz="1350" dirty="0" smtClean="0">
                <a:solidFill>
                  <a:schemeClr val="tx1"/>
                </a:solidFill>
              </a:rPr>
              <a:t>47-48</a:t>
            </a:r>
          </a:p>
          <a:p>
            <a:pPr algn="ctr"/>
            <a:r>
              <a:rPr lang="en-GB" sz="1350" dirty="0" smtClean="0">
                <a:solidFill>
                  <a:schemeClr val="tx1"/>
                </a:solidFill>
              </a:rPr>
              <a:t>SM18 Installation</a:t>
            </a:r>
            <a:endParaRPr lang="en-GB" sz="1350" dirty="0">
              <a:solidFill>
                <a:schemeClr val="tx1"/>
              </a:solidFill>
            </a:endParaRPr>
          </a:p>
        </p:txBody>
      </p:sp>
    </p:spTree>
    <p:extLst>
      <p:ext uri="{BB962C8B-B14F-4D97-AF65-F5344CB8AC3E}">
        <p14:creationId xmlns:p14="http://schemas.microsoft.com/office/powerpoint/2010/main" val="30856014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 Feedthrough Replaced</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28</a:t>
            </a:fld>
            <a:endParaRPr lang="fr-FR"/>
          </a:p>
        </p:txBody>
      </p:sp>
      <p:pic>
        <p:nvPicPr>
          <p:cNvPr id="6" name="Picture 5"/>
          <p:cNvPicPr>
            <a:picLocks noChangeAspect="1"/>
          </p:cNvPicPr>
          <p:nvPr/>
        </p:nvPicPr>
        <p:blipFill>
          <a:blip r:embed="rId2"/>
          <a:stretch>
            <a:fillRect/>
          </a:stretch>
        </p:blipFill>
        <p:spPr>
          <a:xfrm>
            <a:off x="363970" y="1118447"/>
            <a:ext cx="2671621" cy="1064419"/>
          </a:xfrm>
          <a:prstGeom prst="rect">
            <a:avLst/>
          </a:prstGeom>
        </p:spPr>
      </p:pic>
      <p:pic>
        <p:nvPicPr>
          <p:cNvPr id="7" name="Picture 6"/>
          <p:cNvPicPr>
            <a:picLocks noChangeAspect="1"/>
          </p:cNvPicPr>
          <p:nvPr/>
        </p:nvPicPr>
        <p:blipFill>
          <a:blip r:embed="rId3"/>
          <a:stretch>
            <a:fillRect/>
          </a:stretch>
        </p:blipFill>
        <p:spPr>
          <a:xfrm>
            <a:off x="4358889" y="1593272"/>
            <a:ext cx="1815890" cy="1179186"/>
          </a:xfrm>
          <a:prstGeom prst="rect">
            <a:avLst/>
          </a:prstGeom>
        </p:spPr>
      </p:pic>
      <p:pic>
        <p:nvPicPr>
          <p:cNvPr id="10" name="Picture 9"/>
          <p:cNvPicPr>
            <a:picLocks noChangeAspect="1"/>
          </p:cNvPicPr>
          <p:nvPr/>
        </p:nvPicPr>
        <p:blipFill rotWithShape="1">
          <a:blip r:embed="rId4"/>
          <a:srcRect l="31133" t="18234" r="24914" b="15588"/>
          <a:stretch/>
        </p:blipFill>
        <p:spPr>
          <a:xfrm>
            <a:off x="385144" y="2271900"/>
            <a:ext cx="2585836" cy="2190060"/>
          </a:xfrm>
          <a:prstGeom prst="rect">
            <a:avLst/>
          </a:prstGeom>
        </p:spPr>
      </p:pic>
      <p:pic>
        <p:nvPicPr>
          <p:cNvPr id="9" name="Picture 8"/>
          <p:cNvPicPr>
            <a:picLocks noChangeAspect="1"/>
          </p:cNvPicPr>
          <p:nvPr/>
        </p:nvPicPr>
        <p:blipFill rotWithShape="1">
          <a:blip r:embed="rId5" cstate="print">
            <a:extLst>
              <a:ext uri="{28A0092B-C50C-407E-A947-70E740481C1C}">
                <a14:useLocalDpi xmlns:a14="http://schemas.microsoft.com/office/drawing/2010/main" val="0"/>
              </a:ext>
            </a:extLst>
          </a:blip>
          <a:srcRect l="5848" t="8073" r="36464"/>
          <a:stretch/>
        </p:blipFill>
        <p:spPr>
          <a:xfrm rot="10800000">
            <a:off x="2118798" y="3953673"/>
            <a:ext cx="1134126" cy="1016574"/>
          </a:xfrm>
          <a:prstGeom prst="rect">
            <a:avLst/>
          </a:prstGeom>
        </p:spPr>
      </p:pic>
      <p:cxnSp>
        <p:nvCxnSpPr>
          <p:cNvPr id="14" name="Straight Arrow Connector 13"/>
          <p:cNvCxnSpPr/>
          <p:nvPr/>
        </p:nvCxnSpPr>
        <p:spPr>
          <a:xfrm flipH="1" flipV="1">
            <a:off x="1322766" y="2571750"/>
            <a:ext cx="1188132" cy="1381923"/>
          </a:xfrm>
          <a:prstGeom prst="straightConnector1">
            <a:avLst/>
          </a:prstGeom>
          <a:ln>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a:off x="1862826" y="3964849"/>
            <a:ext cx="637158" cy="280004"/>
          </a:xfrm>
          <a:prstGeom prst="straightConnector1">
            <a:avLst/>
          </a:prstGeom>
          <a:ln>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H="1">
            <a:off x="1353654" y="3942496"/>
            <a:ext cx="1146330" cy="125477"/>
          </a:xfrm>
          <a:prstGeom prst="straightConnector1">
            <a:avLst/>
          </a:prstGeom>
          <a:ln>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793748" y="724460"/>
            <a:ext cx="1752403" cy="507831"/>
          </a:xfrm>
          <a:prstGeom prst="rect">
            <a:avLst/>
          </a:prstGeom>
          <a:noFill/>
        </p:spPr>
        <p:txBody>
          <a:bodyPr wrap="none" rtlCol="0">
            <a:spAutoFit/>
          </a:bodyPr>
          <a:lstStyle/>
          <a:p>
            <a:r>
              <a:rPr lang="en-US" sz="1350" dirty="0"/>
              <a:t>Original feedthrough</a:t>
            </a:r>
          </a:p>
          <a:p>
            <a:r>
              <a:rPr lang="en-US" sz="1350" b="1" dirty="0" smtClean="0"/>
              <a:t>1kW </a:t>
            </a:r>
            <a:r>
              <a:rPr lang="en-US" sz="1350" b="1" dirty="0"/>
              <a:t>HOM power</a:t>
            </a:r>
            <a:endParaRPr lang="en-GB" sz="1350" b="1" dirty="0"/>
          </a:p>
        </p:txBody>
      </p:sp>
      <p:sp>
        <p:nvSpPr>
          <p:cNvPr id="23" name="TextBox 22"/>
          <p:cNvSpPr txBox="1"/>
          <p:nvPr/>
        </p:nvSpPr>
        <p:spPr>
          <a:xfrm>
            <a:off x="3912001" y="724459"/>
            <a:ext cx="2685351" cy="923330"/>
          </a:xfrm>
          <a:prstGeom prst="rect">
            <a:avLst/>
          </a:prstGeom>
          <a:noFill/>
        </p:spPr>
        <p:txBody>
          <a:bodyPr wrap="none" rtlCol="0">
            <a:spAutoFit/>
          </a:bodyPr>
          <a:lstStyle/>
          <a:p>
            <a:r>
              <a:rPr lang="en-US" sz="1350" dirty="0"/>
              <a:t>Replacement feedthrough</a:t>
            </a:r>
          </a:p>
          <a:p>
            <a:r>
              <a:rPr lang="en-US" sz="1350" b="1" dirty="0" smtClean="0"/>
              <a:t>~200 W HOM power </a:t>
            </a:r>
            <a:endParaRPr lang="en-US" sz="1350" b="1" dirty="0"/>
          </a:p>
          <a:p>
            <a:endParaRPr lang="en-US" sz="1350" dirty="0"/>
          </a:p>
          <a:p>
            <a:r>
              <a:rPr lang="en-US" sz="1350" dirty="0" smtClean="0"/>
              <a:t>New interlock </a:t>
            </a:r>
            <a:r>
              <a:rPr lang="en-US" sz="1350" dirty="0" smtClean="0"/>
              <a:t>added to RF chain</a:t>
            </a:r>
            <a:endParaRPr lang="en-GB" sz="1350" dirty="0"/>
          </a:p>
        </p:txBody>
      </p:sp>
      <p:sp>
        <p:nvSpPr>
          <p:cNvPr id="3" name="TextBox 2"/>
          <p:cNvSpPr txBox="1"/>
          <p:nvPr/>
        </p:nvSpPr>
        <p:spPr>
          <a:xfrm>
            <a:off x="592031" y="2047785"/>
            <a:ext cx="2618024" cy="300082"/>
          </a:xfrm>
          <a:prstGeom prst="rect">
            <a:avLst/>
          </a:prstGeom>
          <a:noFill/>
        </p:spPr>
        <p:txBody>
          <a:bodyPr wrap="none" rtlCol="0">
            <a:spAutoFit/>
          </a:bodyPr>
          <a:lstStyle/>
          <a:p>
            <a:r>
              <a:rPr lang="en-US" sz="1350" dirty="0"/>
              <a:t>2 out three leak during warm up</a:t>
            </a:r>
            <a:endParaRPr lang="en-GB" sz="1350" dirty="0"/>
          </a:p>
        </p:txBody>
      </p:sp>
      <p:pic>
        <p:nvPicPr>
          <p:cNvPr id="17" name="Picture 1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11003" y="2926609"/>
            <a:ext cx="1868287" cy="1047293"/>
          </a:xfrm>
          <a:prstGeom prst="rect">
            <a:avLst/>
          </a:prstGeom>
        </p:spPr>
      </p:pic>
      <p:sp>
        <p:nvSpPr>
          <p:cNvPr id="19" name="TextBox 18"/>
          <p:cNvSpPr txBox="1"/>
          <p:nvPr/>
        </p:nvSpPr>
        <p:spPr>
          <a:xfrm>
            <a:off x="3457276" y="4067974"/>
            <a:ext cx="3140076" cy="507831"/>
          </a:xfrm>
          <a:prstGeom prst="rect">
            <a:avLst/>
          </a:prstGeom>
          <a:noFill/>
        </p:spPr>
        <p:txBody>
          <a:bodyPr wrap="square" rtlCol="0">
            <a:spAutoFit/>
          </a:bodyPr>
          <a:lstStyle/>
          <a:p>
            <a:r>
              <a:rPr lang="en-US" sz="1350" dirty="0" smtClean="0"/>
              <a:t>In th</a:t>
            </a:r>
            <a:r>
              <a:rPr lang="en-US" sz="1350" dirty="0" smtClean="0"/>
              <a:t>e SPS with special filling and high current, 200 W is expected to be max</a:t>
            </a:r>
            <a:endParaRPr lang="en-US" sz="1350" dirty="0"/>
          </a:p>
        </p:txBody>
      </p:sp>
    </p:spTree>
    <p:extLst>
      <p:ext uri="{BB962C8B-B14F-4D97-AF65-F5344CB8AC3E}">
        <p14:creationId xmlns:p14="http://schemas.microsoft.com/office/powerpoint/2010/main" val="4498437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Status of SPS Tests</a:t>
            </a:r>
            <a:endParaRPr lang="en-GB" dirty="0"/>
          </a:p>
        </p:txBody>
      </p:sp>
      <p:sp>
        <p:nvSpPr>
          <p:cNvPr id="3" name="Content Placeholder 2"/>
          <p:cNvSpPr>
            <a:spLocks noGrp="1"/>
          </p:cNvSpPr>
          <p:nvPr>
            <p:ph idx="1"/>
          </p:nvPr>
        </p:nvSpPr>
        <p:spPr>
          <a:xfrm>
            <a:off x="459000" y="699542"/>
            <a:ext cx="5940000" cy="4067721"/>
          </a:xfrm>
        </p:spPr>
        <p:txBody>
          <a:bodyPr>
            <a:normAutofit fontScale="62500" lnSpcReduction="20000"/>
          </a:bodyPr>
          <a:lstStyle/>
          <a:p>
            <a:r>
              <a:rPr lang="en-GB" sz="2400" dirty="0"/>
              <a:t>Design and </a:t>
            </a:r>
            <a:r>
              <a:rPr lang="en-GB" sz="2400" dirty="0" smtClean="0"/>
              <a:t>Documentation</a:t>
            </a:r>
          </a:p>
          <a:p>
            <a:pPr lvl="1"/>
            <a:r>
              <a:rPr lang="en-GB" sz="2100" dirty="0"/>
              <a:t>Integration concluded on surface premises and underground</a:t>
            </a:r>
          </a:p>
          <a:p>
            <a:pPr lvl="1"/>
            <a:r>
              <a:rPr lang="en-GB" sz="2100" dirty="0"/>
              <a:t>Electrical distribution layout designed and implemented</a:t>
            </a:r>
          </a:p>
          <a:p>
            <a:pPr lvl="1"/>
            <a:r>
              <a:rPr lang="en-GB" sz="2100" dirty="0"/>
              <a:t>Safety review and follow-up with risk analysis for vessel, test stand, cryogenics</a:t>
            </a:r>
          </a:p>
          <a:p>
            <a:pPr lvl="1"/>
            <a:r>
              <a:rPr lang="en-GB" sz="2100" dirty="0"/>
              <a:t>Layout of Oxygen Deficiency Hazard detectors worked out</a:t>
            </a:r>
          </a:p>
          <a:p>
            <a:pPr lvl="1"/>
            <a:r>
              <a:rPr lang="en-GB" sz="2100" dirty="0"/>
              <a:t>Interlocking schemes determined by Machine protection and Personnel Safety</a:t>
            </a:r>
          </a:p>
          <a:p>
            <a:pPr lvl="1"/>
            <a:r>
              <a:rPr lang="en-GB" sz="2100" dirty="0"/>
              <a:t>Modification to the Personnel Protection System (Access Safety)</a:t>
            </a:r>
          </a:p>
          <a:p>
            <a:r>
              <a:rPr lang="en-GB" sz="2400" dirty="0" smtClean="0"/>
              <a:t>Preparatory </a:t>
            </a:r>
            <a:r>
              <a:rPr lang="en-GB" sz="2400" dirty="0"/>
              <a:t>work in </a:t>
            </a:r>
            <a:r>
              <a:rPr lang="en-GB" sz="2400" dirty="0" smtClean="0"/>
              <a:t>EYETS-2016/17</a:t>
            </a:r>
          </a:p>
          <a:p>
            <a:pPr lvl="1"/>
            <a:r>
              <a:rPr lang="en-GB" sz="2100" dirty="0"/>
              <a:t>Large part of infrastructure installation: cables, RF power lines, handling equipment, civil engineering, warm- and cold pipework</a:t>
            </a:r>
          </a:p>
          <a:p>
            <a:pPr lvl="1"/>
            <a:r>
              <a:rPr lang="en-GB" sz="2100" dirty="0"/>
              <a:t>Beam line layout modified for new vacuum </a:t>
            </a:r>
            <a:r>
              <a:rPr lang="en-GB" sz="2100" dirty="0" err="1"/>
              <a:t>sectorization</a:t>
            </a:r>
            <a:endParaRPr lang="en-GB" sz="2100" dirty="0"/>
          </a:p>
          <a:p>
            <a:pPr lvl="1"/>
            <a:r>
              <a:rPr lang="en-GB" sz="2100" dirty="0"/>
              <a:t>Installation of equipment on surface premises: IOT RF amplifiers, </a:t>
            </a:r>
            <a:r>
              <a:rPr lang="en-GB" sz="2100" dirty="0" err="1"/>
              <a:t>Cryo</a:t>
            </a:r>
            <a:r>
              <a:rPr lang="en-GB" sz="2100" dirty="0"/>
              <a:t> storage tanks, electrical distribution equipment, Faraday cage for LLRF</a:t>
            </a:r>
          </a:p>
          <a:p>
            <a:pPr lvl="1"/>
            <a:r>
              <a:rPr lang="en-GB" sz="2100" dirty="0"/>
              <a:t>Production of vacuum chambers, </a:t>
            </a:r>
            <a:r>
              <a:rPr lang="en-GB" sz="2100" dirty="0" smtClean="0"/>
              <a:t>BPMs</a:t>
            </a:r>
          </a:p>
          <a:p>
            <a:r>
              <a:rPr lang="en-GB" sz="2400" dirty="0" smtClean="0"/>
              <a:t>Procedures </a:t>
            </a:r>
            <a:r>
              <a:rPr lang="en-GB" sz="2400" dirty="0"/>
              <a:t>&amp; </a:t>
            </a:r>
            <a:r>
              <a:rPr lang="en-GB" sz="2400" dirty="0" smtClean="0"/>
              <a:t>Planning</a:t>
            </a:r>
          </a:p>
          <a:p>
            <a:pPr lvl="1"/>
            <a:r>
              <a:rPr lang="en-GB" sz="2100" dirty="0"/>
              <a:t>Common procedures for surface (SM18) and underground activities</a:t>
            </a:r>
          </a:p>
          <a:p>
            <a:pPr lvl="1"/>
            <a:r>
              <a:rPr lang="en-GB" sz="2100" dirty="0"/>
              <a:t>Operation scheme worked out</a:t>
            </a:r>
          </a:p>
          <a:p>
            <a:pPr lvl="1"/>
            <a:r>
              <a:rPr lang="en-GB" sz="2100" dirty="0"/>
              <a:t>Planning in very challenging Year-End Technical Stop </a:t>
            </a:r>
            <a:r>
              <a:rPr lang="en-GB" sz="2100" dirty="0" smtClean="0"/>
              <a:t>framework</a:t>
            </a:r>
            <a:endParaRPr lang="en-GB" sz="2400" dirty="0" smtClean="0"/>
          </a:p>
          <a:p>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29</a:t>
            </a:fld>
            <a:endParaRPr lang="fr-FR"/>
          </a:p>
        </p:txBody>
      </p:sp>
    </p:spTree>
    <p:extLst>
      <p:ext uri="{BB962C8B-B14F-4D97-AF65-F5344CB8AC3E}">
        <p14:creationId xmlns:p14="http://schemas.microsoft.com/office/powerpoint/2010/main" val="35045134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RF Performance </a:t>
            </a:r>
            <a:r>
              <a:rPr lang="en-GB" dirty="0" smtClean="0"/>
              <a:t>Expectations</a:t>
            </a:r>
            <a:endParaRPr lang="en-GB" dirty="0"/>
          </a:p>
        </p:txBody>
      </p:sp>
      <mc:AlternateContent xmlns:mc="http://schemas.openxmlformats.org/markup-compatibility/2006">
        <mc:Choice xmlns:a14="http://schemas.microsoft.com/office/drawing/2010/main" Requires="a14">
          <p:sp>
            <p:nvSpPr>
              <p:cNvPr id="4" name="Content Placeholder 3"/>
              <p:cNvSpPr>
                <a:spLocks noGrp="1"/>
              </p:cNvSpPr>
              <p:nvPr>
                <p:ph idx="1"/>
              </p:nvPr>
            </p:nvSpPr>
            <p:spPr>
              <a:xfrm>
                <a:off x="513336" y="763736"/>
                <a:ext cx="5940000" cy="3680222"/>
              </a:xfrm>
            </p:spPr>
            <p:txBody>
              <a:bodyPr>
                <a:normAutofit lnSpcReduction="10000"/>
              </a:bodyPr>
              <a:lstStyle/>
              <a:p>
                <a:r>
                  <a:rPr lang="en-GB" dirty="0">
                    <a:sym typeface="Wingdings" panose="05000000000000000000" pitchFamily="2" charset="2"/>
                  </a:rPr>
                  <a:t>A minimum of 1 MV/cavity was put as a threshold for installation into SPS tests</a:t>
                </a:r>
              </a:p>
              <a:p>
                <a:endParaRPr lang="en-GB" dirty="0" smtClean="0"/>
              </a:p>
              <a:p>
                <a:r>
                  <a:rPr lang="en-GB" dirty="0" smtClean="0"/>
                  <a:t>The </a:t>
                </a:r>
                <a:r>
                  <a:rPr lang="en-GB" dirty="0" smtClean="0"/>
                  <a:t>operable </a:t>
                </a:r>
                <a:r>
                  <a:rPr lang="en-GB" dirty="0" smtClean="0"/>
                  <a:t>voltage </a:t>
                </a:r>
                <a:r>
                  <a:rPr lang="en-GB" dirty="0" smtClean="0"/>
                  <a:t>will be </a:t>
                </a:r>
                <a:r>
                  <a:rPr lang="en-GB" b="1" dirty="0" smtClean="0"/>
                  <a:t>~2.5 MV/cavity</a:t>
                </a:r>
                <a:r>
                  <a:rPr lang="en-GB" dirty="0" smtClean="0"/>
                  <a:t> </a:t>
                </a:r>
                <a:r>
                  <a:rPr lang="en-GB" dirty="0" smtClean="0"/>
                  <a:t>(vertical) to </a:t>
                </a:r>
                <a:r>
                  <a:rPr lang="en-GB" dirty="0" smtClean="0"/>
                  <a:t>not </a:t>
                </a:r>
                <a:r>
                  <a:rPr lang="en-GB" dirty="0" smtClean="0"/>
                  <a:t>to exceed </a:t>
                </a:r>
                <a14:m>
                  <m:oMath xmlns:m="http://schemas.openxmlformats.org/officeDocument/2006/math">
                    <m:r>
                      <a:rPr lang="en-GB" i="1" dirty="0" smtClean="0">
                        <a:latin typeface="Cambria Math" panose="02040503050406030204" pitchFamily="18" charset="0"/>
                      </a:rPr>
                      <m:t>5 </m:t>
                    </m:r>
                    <m:r>
                      <m:rPr>
                        <m:sty m:val="p"/>
                      </m:rPr>
                      <a:rPr lang="en-GB" i="0" dirty="0" smtClean="0">
                        <a:latin typeface="Cambria Math" panose="02040503050406030204" pitchFamily="18" charset="0"/>
                      </a:rPr>
                      <m:t>W</m:t>
                    </m:r>
                  </m:oMath>
                </a14:m>
                <a:r>
                  <a:rPr lang="en-GB" dirty="0" smtClean="0"/>
                  <a:t> </a:t>
                </a:r>
                <a:r>
                  <a:rPr lang="en-GB" dirty="0" err="1" smtClean="0"/>
                  <a:t>cryo</a:t>
                </a:r>
                <a:r>
                  <a:rPr lang="en-GB" dirty="0" smtClean="0"/>
                  <a:t>-</a:t>
                </a:r>
                <a:r>
                  <a:rPr lang="en-GB" dirty="0" smtClean="0"/>
                  <a:t>load</a:t>
                </a:r>
                <a:endParaRPr lang="en-GB" dirty="0" smtClean="0"/>
              </a:p>
              <a:p>
                <a:pPr lvl="1"/>
                <a:r>
                  <a:rPr lang="en-GB" dirty="0" smtClean="0">
                    <a:sym typeface="Wingdings" panose="05000000000000000000" pitchFamily="2" charset="2"/>
                  </a:rPr>
                  <a:t>At 3.3 MV, dynamic </a:t>
                </a:r>
                <a:r>
                  <a:rPr lang="en-GB" dirty="0">
                    <a:sym typeface="Wingdings" panose="05000000000000000000" pitchFamily="2" charset="2"/>
                  </a:rPr>
                  <a:t>heat load from 5 W  12 </a:t>
                </a:r>
                <a:r>
                  <a:rPr lang="en-GB" dirty="0" smtClean="0">
                    <a:sym typeface="Wingdings" panose="05000000000000000000" pitchFamily="2" charset="2"/>
                  </a:rPr>
                  <a:t>W</a:t>
                </a:r>
                <a:endParaRPr lang="en-GB" dirty="0" smtClean="0">
                  <a:sym typeface="Wingdings" panose="05000000000000000000" pitchFamily="2" charset="2"/>
                </a:endParaRPr>
              </a:p>
              <a:p>
                <a:pPr lvl="1"/>
                <a:r>
                  <a:rPr lang="en-GB" dirty="0" smtClean="0"/>
                  <a:t>The </a:t>
                </a:r>
                <a:r>
                  <a:rPr lang="en-GB" dirty="0"/>
                  <a:t>cause of voltage degradation from 5 </a:t>
                </a:r>
                <a:r>
                  <a:rPr lang="en-GB" dirty="0">
                    <a:sym typeface="Wingdings" panose="05000000000000000000" pitchFamily="2" charset="2"/>
                  </a:rPr>
                  <a:t> </a:t>
                </a:r>
                <a:r>
                  <a:rPr lang="en-GB" dirty="0" smtClean="0">
                    <a:sym typeface="Wingdings" panose="05000000000000000000" pitchFamily="2" charset="2"/>
                  </a:rPr>
                  <a:t>3.3 </a:t>
                </a:r>
                <a:r>
                  <a:rPr lang="en-GB" dirty="0">
                    <a:sym typeface="Wingdings" panose="05000000000000000000" pitchFamily="2" charset="2"/>
                  </a:rPr>
                  <a:t>MV </a:t>
                </a:r>
                <a:r>
                  <a:rPr lang="en-GB" dirty="0" smtClean="0">
                    <a:sym typeface="Wingdings" panose="05000000000000000000" pitchFamily="2" charset="2"/>
                  </a:rPr>
                  <a:t>not fully understood</a:t>
                </a:r>
                <a:r>
                  <a:rPr lang="en-GB" dirty="0">
                    <a:sym typeface="Wingdings" panose="05000000000000000000" pitchFamily="2" charset="2"/>
                  </a:rPr>
                  <a:t>, </a:t>
                </a:r>
                <a:r>
                  <a:rPr lang="en-GB" dirty="0" smtClean="0">
                    <a:sym typeface="Wingdings" panose="05000000000000000000" pitchFamily="2" charset="2"/>
                  </a:rPr>
                  <a:t>tests ongoing at </a:t>
                </a:r>
                <a:r>
                  <a:rPr lang="en-GB" dirty="0" err="1" smtClean="0">
                    <a:sym typeface="Wingdings" panose="05000000000000000000" pitchFamily="2" charset="2"/>
                  </a:rPr>
                  <a:t>Jlab</a:t>
                </a:r>
                <a:endParaRPr lang="en-GB" dirty="0" smtClean="0">
                  <a:sym typeface="Wingdings" panose="05000000000000000000" pitchFamily="2" charset="2"/>
                </a:endParaRPr>
              </a:p>
              <a:p>
                <a:pPr lvl="1"/>
                <a:endParaRPr lang="en-GB" dirty="0" smtClean="0">
                  <a:sym typeface="Wingdings" panose="05000000000000000000" pitchFamily="2" charset="2"/>
                </a:endParaRPr>
              </a:p>
              <a:p>
                <a:r>
                  <a:rPr lang="en-GB" dirty="0" smtClean="0">
                    <a:sym typeface="Wingdings" panose="05000000000000000000" pitchFamily="2" charset="2"/>
                  </a:rPr>
                  <a:t>Due to RF feedthrough non-conformity, a replacement low power feedthrough was used. HOM power interlock from 1kW  200 W</a:t>
                </a:r>
                <a:endParaRPr lang="en-GB" dirty="0">
                  <a:sym typeface="Wingdings" panose="05000000000000000000" pitchFamily="2" charset="2"/>
                </a:endParaRPr>
              </a:p>
              <a:p>
                <a:endParaRPr lang="en-GB" dirty="0" smtClean="0">
                  <a:sym typeface="Wingdings" panose="05000000000000000000" pitchFamily="2" charset="2"/>
                </a:endParaRPr>
              </a:p>
              <a:p>
                <a:endParaRPr lang="en-GB" dirty="0"/>
              </a:p>
            </p:txBody>
          </p:sp>
        </mc:Choice>
        <mc:Fallback>
          <p:sp>
            <p:nvSpPr>
              <p:cNvPr id="4" name="Content Placeholder 3"/>
              <p:cNvSpPr>
                <a:spLocks noGrp="1" noRot="1" noChangeAspect="1" noMove="1" noResize="1" noEditPoints="1" noAdjustHandles="1" noChangeArrowheads="1" noChangeShapeType="1" noTextEdit="1"/>
              </p:cNvSpPr>
              <p:nvPr>
                <p:ph idx="1"/>
              </p:nvPr>
            </p:nvSpPr>
            <p:spPr>
              <a:xfrm>
                <a:off x="513336" y="763736"/>
                <a:ext cx="5940000" cy="3680222"/>
              </a:xfrm>
              <a:blipFill>
                <a:blip r:embed="rId2"/>
                <a:stretch>
                  <a:fillRect l="-2564" t="-3146" r="-923" b="-3642"/>
                </a:stretch>
              </a:blipFill>
            </p:spPr>
            <p:txBody>
              <a:bodyPr/>
              <a:lstStyle/>
              <a:p>
                <a:r>
                  <a:rPr lang="en-GB">
                    <a:noFill/>
                  </a:rPr>
                  <a:t> </a:t>
                </a:r>
              </a:p>
            </p:txBody>
          </p:sp>
        </mc:Fallback>
      </mc:AlternateContent>
      <p:sp>
        <p:nvSpPr>
          <p:cNvPr id="3" name="Slide Number Placeholder 2"/>
          <p:cNvSpPr>
            <a:spLocks noGrp="1"/>
          </p:cNvSpPr>
          <p:nvPr>
            <p:ph type="sldNum" sz="quarter" idx="12"/>
          </p:nvPr>
        </p:nvSpPr>
        <p:spPr/>
        <p:txBody>
          <a:bodyPr/>
          <a:lstStyle/>
          <a:p>
            <a:fld id="{BFDCA1C4-9514-7B4F-976F-D92F7E296653}" type="slidenum">
              <a:rPr lang="fr-FR" smtClean="0"/>
              <a:pPr/>
              <a:t>3</a:t>
            </a:fld>
            <a:endParaRPr lang="fr-F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13137" r="23764"/>
          <a:stretch/>
        </p:blipFill>
        <p:spPr>
          <a:xfrm>
            <a:off x="5373216" y="4433658"/>
            <a:ext cx="648072" cy="647613"/>
          </a:xfrm>
          <a:prstGeom prst="rect">
            <a:avLst/>
          </a:prstGeom>
        </p:spPr>
      </p:pic>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l="5848" t="8073" r="36464"/>
          <a:stretch/>
        </p:blipFill>
        <p:spPr>
          <a:xfrm rot="10800000">
            <a:off x="3861048" y="4500174"/>
            <a:ext cx="616012" cy="552162"/>
          </a:xfrm>
          <a:prstGeom prst="rect">
            <a:avLst/>
          </a:prstGeom>
        </p:spPr>
      </p:pic>
      <p:cxnSp>
        <p:nvCxnSpPr>
          <p:cNvPr id="10" name="Straight Arrow Connector 9"/>
          <p:cNvCxnSpPr/>
          <p:nvPr/>
        </p:nvCxnSpPr>
        <p:spPr>
          <a:xfrm>
            <a:off x="4549068" y="4803998"/>
            <a:ext cx="68013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815168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Content Placeholder 3"/>
              <p:cNvSpPr txBox="1">
                <a:spLocks/>
              </p:cNvSpPr>
              <p:nvPr/>
            </p:nvSpPr>
            <p:spPr>
              <a:xfrm>
                <a:off x="342900" y="769253"/>
                <a:ext cx="6172200" cy="1996856"/>
              </a:xfrm>
              <a:prstGeom prst="rect">
                <a:avLst/>
              </a:prstGeom>
            </p:spPr>
            <p:txBody>
              <a:bodyPr>
                <a:normAutofit fontScale="700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US" sz="2325" dirty="0">
                    <a:solidFill>
                      <a:schemeClr val="tx1"/>
                    </a:solidFill>
                  </a:rPr>
                  <a:t>In the SPS, the bunches are almost twice longer (</a:t>
                </a:r>
                <a14:m>
                  <m:oMath xmlns:m="http://schemas.openxmlformats.org/officeDocument/2006/math">
                    <m:r>
                      <a:rPr lang="en-US" sz="2325">
                        <a:solidFill>
                          <a:schemeClr val="tx1"/>
                        </a:solidFill>
                        <a:latin typeface="Cambria Math" panose="02040503050406030204" pitchFamily="18" charset="0"/>
                      </a:rPr>
                      <m:t>2 </m:t>
                    </m:r>
                    <m:r>
                      <m:rPr>
                        <m:sty m:val="p"/>
                      </m:rPr>
                      <a:rPr lang="en-US" sz="2325">
                        <a:solidFill>
                          <a:schemeClr val="tx1"/>
                        </a:solidFill>
                        <a:latin typeface="Cambria Math" panose="02040503050406030204" pitchFamily="18" charset="0"/>
                      </a:rPr>
                      <m:t>ns</m:t>
                    </m:r>
                    <m:r>
                      <a:rPr lang="en-US" sz="2325">
                        <a:solidFill>
                          <a:schemeClr val="tx1"/>
                        </a:solidFill>
                        <a:latin typeface="Cambria Math" panose="02040503050406030204" pitchFamily="18" charset="0"/>
                      </a:rPr>
                      <m:t>)</m:t>
                    </m:r>
                  </m:oMath>
                </a14:m>
                <a:r>
                  <a:rPr lang="en-US" sz="2325" dirty="0">
                    <a:solidFill>
                      <a:schemeClr val="tx1"/>
                    </a:solidFill>
                  </a:rPr>
                  <a:t>, the effect of RF non-linearity is more pronounced and visible</a:t>
                </a:r>
              </a:p>
              <a:p>
                <a:pPr algn="just"/>
                <a:endParaRPr lang="en-US" sz="2325" dirty="0">
                  <a:solidFill>
                    <a:schemeClr val="tx1"/>
                  </a:solidFill>
                </a:endParaRPr>
              </a:p>
              <a:p>
                <a:pPr algn="just"/>
                <a:r>
                  <a:rPr lang="en-US" sz="2325" dirty="0">
                    <a:solidFill>
                      <a:schemeClr val="tx1"/>
                    </a:solidFill>
                  </a:rPr>
                  <a:t>Longitudinal collimations “x-z” for bunch length manipulation &amp; possibility of transverse tail cleaning with shaped noise</a:t>
                </a:r>
              </a:p>
              <a:p>
                <a:pPr algn="just"/>
                <a:endParaRPr lang="en-US" sz="2325" dirty="0">
                  <a:solidFill>
                    <a:schemeClr val="tx1"/>
                  </a:solidFill>
                </a:endParaRPr>
              </a:p>
              <a:p>
                <a:pPr algn="just"/>
                <a:r>
                  <a:rPr lang="en-US" sz="2325" dirty="0">
                    <a:solidFill>
                      <a:schemeClr val="tx1"/>
                    </a:solidFill>
                  </a:rPr>
                  <a:t>Effect of crab dispersion &amp; collimator hierarchy (during failures)</a:t>
                </a:r>
              </a:p>
              <a:p>
                <a:pPr marL="0" indent="0" algn="just">
                  <a:buNone/>
                </a:pPr>
                <a:endParaRPr lang="en-US" sz="2325" dirty="0">
                  <a:solidFill>
                    <a:schemeClr val="tx1"/>
                  </a:solidFill>
                </a:endParaRPr>
              </a:p>
              <a:p>
                <a:pPr algn="just"/>
                <a:endParaRPr lang="en-US" sz="2100" i="1" dirty="0">
                  <a:solidFill>
                    <a:schemeClr val="tx1"/>
                  </a:solidFill>
                </a:endParaRPr>
              </a:p>
              <a:p>
                <a:pPr algn="just"/>
                <a:endParaRPr lang="en-US" sz="2100" i="1" dirty="0">
                  <a:solidFill>
                    <a:schemeClr val="tx1"/>
                  </a:solidFill>
                </a:endParaRPr>
              </a:p>
              <a:p>
                <a:pPr algn="just"/>
                <a:endParaRPr lang="en-US" sz="2100" i="1" dirty="0">
                  <a:solidFill>
                    <a:schemeClr val="tx1"/>
                  </a:solidFill>
                </a:endParaRPr>
              </a:p>
              <a:p>
                <a:pPr algn="just"/>
                <a:endParaRPr lang="en-US" sz="2100" i="1" dirty="0">
                  <a:solidFill>
                    <a:schemeClr val="tx1"/>
                  </a:solidFill>
                </a:endParaRPr>
              </a:p>
              <a:p>
                <a:pPr algn="just"/>
                <a:endParaRPr lang="en-US" sz="2100" i="1" dirty="0">
                  <a:solidFill>
                    <a:schemeClr val="tx1"/>
                  </a:solidFill>
                </a:endParaRPr>
              </a:p>
              <a:p>
                <a:pPr algn="just"/>
                <a:endParaRPr lang="en-US" sz="2100" i="1" dirty="0">
                  <a:solidFill>
                    <a:schemeClr val="tx1"/>
                  </a:solidFill>
                </a:endParaRPr>
              </a:p>
              <a:p>
                <a:pPr algn="just"/>
                <a:endParaRPr lang="en-US" sz="2100" dirty="0"/>
              </a:p>
            </p:txBody>
          </p:sp>
        </mc:Choice>
        <mc:Fallback xmlns="">
          <p:sp>
            <p:nvSpPr>
              <p:cNvPr id="7" name="Content Placeholder 3"/>
              <p:cNvSpPr txBox="1">
                <a:spLocks noRot="1" noChangeAspect="1" noMove="1" noResize="1" noEditPoints="1" noAdjustHandles="1" noChangeArrowheads="1" noChangeShapeType="1" noTextEdit="1"/>
              </p:cNvSpPr>
              <p:nvPr/>
            </p:nvSpPr>
            <p:spPr>
              <a:xfrm>
                <a:off x="457200" y="1025670"/>
                <a:ext cx="8229600" cy="2662475"/>
              </a:xfrm>
              <a:prstGeom prst="rect">
                <a:avLst/>
              </a:prstGeom>
              <a:blipFill rotWithShape="0">
                <a:blip r:embed="rId2"/>
                <a:stretch>
                  <a:fillRect l="-815" t="-3661" r="-963"/>
                </a:stretch>
              </a:blipFill>
            </p:spPr>
            <p:txBody>
              <a:bodyPr/>
              <a:lstStyle/>
              <a:p>
                <a:r>
                  <a:rPr lang="en-GB">
                    <a:noFill/>
                  </a:rPr>
                  <a:t> </a:t>
                </a:r>
              </a:p>
            </p:txBody>
          </p:sp>
        </mc:Fallback>
      </mc:AlternateContent>
      <p:sp>
        <p:nvSpPr>
          <p:cNvPr id="2" name="Title 1"/>
          <p:cNvSpPr>
            <a:spLocks noGrp="1"/>
          </p:cNvSpPr>
          <p:nvPr>
            <p:ph type="title"/>
          </p:nvPr>
        </p:nvSpPr>
        <p:spPr/>
        <p:txBody>
          <a:bodyPr/>
          <a:lstStyle/>
          <a:p>
            <a:r>
              <a:rPr lang="en-US" dirty="0" smtClean="0"/>
              <a:t>RF Non-Linearity</a:t>
            </a:r>
            <a:endParaRPr lang="en-GB" dirty="0"/>
          </a:p>
        </p:txBody>
      </p:sp>
      <p:sp>
        <p:nvSpPr>
          <p:cNvPr id="4" name="Slide Number Placeholder 3"/>
          <p:cNvSpPr>
            <a:spLocks noGrp="1"/>
          </p:cNvSpPr>
          <p:nvPr>
            <p:ph type="sldNum" sz="quarter" idx="4294967295"/>
          </p:nvPr>
        </p:nvSpPr>
        <p:spPr>
          <a:xfrm>
            <a:off x="6139032" y="4767263"/>
            <a:ext cx="376068" cy="273844"/>
          </a:xfrm>
          <a:prstGeom prst="rect">
            <a:avLst/>
          </a:prstGeom>
        </p:spPr>
        <p:txBody>
          <a:bodyPr/>
          <a:lstStyle/>
          <a:p>
            <a:fld id="{BFDCA1C4-9514-7B4F-976F-D92F7E296653}" type="slidenum">
              <a:rPr lang="fr-FR" smtClean="0"/>
              <a:pPr/>
              <a:t>30</a:t>
            </a:fld>
            <a:endParaRPr lang="fr-FR" dirty="0"/>
          </a:p>
        </p:txBody>
      </p:sp>
      <p:pic>
        <p:nvPicPr>
          <p:cNvPr id="5" name="Picture 4"/>
          <p:cNvPicPr>
            <a:picLocks noChangeAspect="1"/>
          </p:cNvPicPr>
          <p:nvPr/>
        </p:nvPicPr>
        <p:blipFill rotWithShape="1">
          <a:blip r:embed="rId3"/>
          <a:srcRect l="8317" t="11774" r="3719" b="7997"/>
          <a:stretch/>
        </p:blipFill>
        <p:spPr>
          <a:xfrm>
            <a:off x="473530" y="2769953"/>
            <a:ext cx="2436563" cy="1665813"/>
          </a:xfrm>
          <a:prstGeom prst="rect">
            <a:avLst/>
          </a:prstGeom>
        </p:spPr>
      </p:pic>
      <p:sp>
        <p:nvSpPr>
          <p:cNvPr id="6" name="TextBox 5"/>
          <p:cNvSpPr txBox="1"/>
          <p:nvPr/>
        </p:nvSpPr>
        <p:spPr>
          <a:xfrm>
            <a:off x="1820992" y="4378452"/>
            <a:ext cx="1345240" cy="253916"/>
          </a:xfrm>
          <a:prstGeom prst="rect">
            <a:avLst/>
          </a:prstGeom>
          <a:noFill/>
        </p:spPr>
        <p:txBody>
          <a:bodyPr wrap="none" rtlCol="0">
            <a:spAutoFit/>
          </a:bodyPr>
          <a:lstStyle/>
          <a:p>
            <a:r>
              <a:rPr lang="en-US" sz="1050" dirty="0"/>
              <a:t>Courtesy R. Tomas</a:t>
            </a:r>
            <a:endParaRPr lang="en-GB" sz="1050" dirty="0"/>
          </a:p>
        </p:txBody>
      </p:sp>
      <p:pic>
        <p:nvPicPr>
          <p:cNvPr id="8" name="Picture 7"/>
          <p:cNvPicPr>
            <a:picLocks noChangeAspect="1"/>
          </p:cNvPicPr>
          <p:nvPr/>
        </p:nvPicPr>
        <p:blipFill>
          <a:blip r:embed="rId4"/>
          <a:stretch>
            <a:fillRect/>
          </a:stretch>
        </p:blipFill>
        <p:spPr>
          <a:xfrm>
            <a:off x="3913876" y="2607469"/>
            <a:ext cx="2644466" cy="1784921"/>
          </a:xfrm>
          <a:prstGeom prst="rect">
            <a:avLst/>
          </a:prstGeom>
        </p:spPr>
      </p:pic>
      <p:sp>
        <p:nvSpPr>
          <p:cNvPr id="9" name="TextBox 8"/>
          <p:cNvSpPr txBox="1"/>
          <p:nvPr/>
        </p:nvSpPr>
        <p:spPr>
          <a:xfrm>
            <a:off x="4532054" y="4379861"/>
            <a:ext cx="1532792" cy="253916"/>
          </a:xfrm>
          <a:prstGeom prst="rect">
            <a:avLst/>
          </a:prstGeom>
          <a:noFill/>
        </p:spPr>
        <p:txBody>
          <a:bodyPr wrap="none" rtlCol="0">
            <a:spAutoFit/>
          </a:bodyPr>
          <a:lstStyle/>
          <a:p>
            <a:r>
              <a:rPr lang="en-US" sz="1050" dirty="0"/>
              <a:t>Courtesy T. Mastoridis</a:t>
            </a:r>
            <a:endParaRPr lang="en-GB" sz="1050" dirty="0"/>
          </a:p>
        </p:txBody>
      </p:sp>
    </p:spTree>
    <p:extLst>
      <p:ext uri="{BB962C8B-B14F-4D97-AF65-F5344CB8AC3E}">
        <p14:creationId xmlns:p14="http://schemas.microsoft.com/office/powerpoint/2010/main" val="21831537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Can we Leave Crabs in regular Operation ?</a:t>
            </a:r>
            <a:endParaRPr lang="en-GB" dirty="0"/>
          </a:p>
        </p:txBody>
      </p:sp>
      <p:sp>
        <p:nvSpPr>
          <p:cNvPr id="3" name="Content Placeholder 2"/>
          <p:cNvSpPr>
            <a:spLocks noGrp="1"/>
          </p:cNvSpPr>
          <p:nvPr>
            <p:ph idx="1"/>
          </p:nvPr>
        </p:nvSpPr>
        <p:spPr/>
        <p:txBody>
          <a:bodyPr>
            <a:normAutofit fontScale="92500" lnSpcReduction="20000"/>
          </a:bodyPr>
          <a:lstStyle/>
          <a:p>
            <a:r>
              <a:rPr lang="en-GB" dirty="0"/>
              <a:t>Crab cavity in beam is compatible with slow extraction to North Area with respect to aperture</a:t>
            </a:r>
          </a:p>
          <a:p>
            <a:r>
              <a:rPr lang="en-GB" dirty="0"/>
              <a:t>We need to make sure that the CC does not affect the fixed target operation, in particular because the fixed target beam has very high intensity and therefore can damage the machine. </a:t>
            </a:r>
          </a:p>
          <a:p>
            <a:r>
              <a:rPr lang="en-GB" dirty="0"/>
              <a:t>Mostly a machine protection issue.</a:t>
            </a:r>
          </a:p>
          <a:p>
            <a:r>
              <a:rPr lang="en-GB" dirty="0"/>
              <a:t>The high intensity fixed target beam might damage the CC in case of beam loss. </a:t>
            </a:r>
          </a:p>
          <a:p>
            <a:r>
              <a:rPr lang="en-GB" dirty="0"/>
              <a:t>The critical point is the protection of the CC. </a:t>
            </a:r>
          </a:p>
          <a:p>
            <a:r>
              <a:rPr lang="en-GB" dirty="0"/>
              <a:t>Both aspects are quite critical, therefore for the moment no plan to use the CC during fixed target operation, unless absolutely necessary (e.g. lack of dedicated MD time).</a:t>
            </a:r>
          </a:p>
        </p:txBody>
      </p:sp>
      <p:sp>
        <p:nvSpPr>
          <p:cNvPr id="4" name="Slide Number Placeholder 3"/>
          <p:cNvSpPr>
            <a:spLocks noGrp="1"/>
          </p:cNvSpPr>
          <p:nvPr>
            <p:ph type="sldNum" sz="quarter" idx="12"/>
          </p:nvPr>
        </p:nvSpPr>
        <p:spPr/>
        <p:txBody>
          <a:bodyPr/>
          <a:lstStyle/>
          <a:p>
            <a:fld id="{BFDCA1C4-9514-7B4F-976F-D92F7E296653}" type="slidenum">
              <a:rPr lang="fr-FR" smtClean="0"/>
              <a:pPr/>
              <a:t>31</a:t>
            </a:fld>
            <a:endParaRPr lang="fr-FR"/>
          </a:p>
        </p:txBody>
      </p:sp>
    </p:spTree>
    <p:extLst>
      <p:ext uri="{BB962C8B-B14F-4D97-AF65-F5344CB8AC3E}">
        <p14:creationId xmlns:p14="http://schemas.microsoft.com/office/powerpoint/2010/main" val="14142208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Topics</a:t>
            </a:r>
            <a:endParaRPr lang="en-GB"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319291" y="696311"/>
                <a:ext cx="6170141" cy="1516089"/>
              </a:xfrm>
            </p:spPr>
            <p:txBody>
              <a:bodyPr>
                <a:normAutofit fontScale="77500" lnSpcReduction="20000"/>
              </a:bodyPr>
              <a:lstStyle/>
              <a:p>
                <a:pPr algn="just"/>
                <a:r>
                  <a:rPr lang="en-US" dirty="0" smtClean="0"/>
                  <a:t>Interplay with the SPS transverse damper &amp; use of damper instrumentation (including WBFS)</a:t>
                </a:r>
              </a:p>
              <a:p>
                <a:pPr algn="just"/>
                <a:r>
                  <a:rPr lang="en-US" dirty="0" smtClean="0"/>
                  <a:t>Use crab cavities as an AC dipole for measurement of RF </a:t>
                </a:r>
                <a:r>
                  <a:rPr lang="en-US" dirty="0" smtClean="0"/>
                  <a:t>multipoles</a:t>
                </a:r>
              </a:p>
              <a:p>
                <a:r>
                  <a:rPr lang="en-GB" dirty="0"/>
                  <a:t>Impact of the bunch shape on the response of the BPMs (</a:t>
                </a:r>
                <a14:m>
                  <m:oMath xmlns:m="http://schemas.openxmlformats.org/officeDocument/2006/math">
                    <m:r>
                      <a:rPr lang="en-US" i="1">
                        <a:latin typeface="Cambria Math" panose="02040503050406030204" pitchFamily="18" charset="0"/>
                      </a:rPr>
                      <m:t>1.0−2.0 </m:t>
                    </m:r>
                    <m:r>
                      <m:rPr>
                        <m:sty m:val="p"/>
                      </m:rPr>
                      <a:rPr lang="en-US">
                        <a:latin typeface="Cambria Math" panose="02040503050406030204" pitchFamily="18" charset="0"/>
                      </a:rPr>
                      <m:t>ns</m:t>
                    </m:r>
                  </m:oMath>
                </a14:m>
                <a:r>
                  <a:rPr lang="en-GB" dirty="0" smtClean="0"/>
                  <a:t>)</a:t>
                </a:r>
                <a:endParaRPr lang="en-GB" dirty="0"/>
              </a:p>
              <a:p>
                <a:r>
                  <a:rPr lang="en-GB" dirty="0" smtClean="0"/>
                  <a:t>Alternative </a:t>
                </a:r>
                <a:r>
                  <a:rPr lang="en-GB" dirty="0"/>
                  <a:t>methods for CC phase </a:t>
                </a:r>
                <a:r>
                  <a:rPr lang="en-GB" dirty="0" smtClean="0"/>
                  <a:t>measurements</a:t>
                </a:r>
                <a:endParaRPr lang="en-GB"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319291" y="696311"/>
                <a:ext cx="6170141" cy="1516089"/>
              </a:xfrm>
              <a:blipFill>
                <a:blip r:embed="rId2"/>
                <a:stretch>
                  <a:fillRect l="-1876" t="-7229" r="-1974" b="-8032"/>
                </a:stretch>
              </a:blipFill>
            </p:spPr>
            <p:txBody>
              <a:bodyPr/>
              <a:lstStyle/>
              <a:p>
                <a:r>
                  <a:rPr lang="en-GB">
                    <a:noFill/>
                  </a:rPr>
                  <a:t> </a:t>
                </a:r>
              </a:p>
            </p:txBody>
          </p:sp>
        </mc:Fallback>
      </mc:AlternateContent>
      <p:sp>
        <p:nvSpPr>
          <p:cNvPr id="4" name="Slide Number Placeholder 3"/>
          <p:cNvSpPr>
            <a:spLocks noGrp="1"/>
          </p:cNvSpPr>
          <p:nvPr>
            <p:ph type="sldNum" sz="quarter" idx="4294967295"/>
          </p:nvPr>
        </p:nvSpPr>
        <p:spPr>
          <a:xfrm>
            <a:off x="6139032" y="4767263"/>
            <a:ext cx="376068" cy="273844"/>
          </a:xfrm>
          <a:prstGeom prst="rect">
            <a:avLst/>
          </a:prstGeom>
        </p:spPr>
        <p:txBody>
          <a:bodyPr/>
          <a:lstStyle/>
          <a:p>
            <a:fld id="{17918391-D411-FE40-AAD7-861AE5233E0E}" type="slidenum">
              <a:rPr lang="en-US" smtClean="0"/>
              <a:pPr/>
              <a:t>32</a:t>
            </a:fld>
            <a:endParaRPr lang="en-US" dirty="0"/>
          </a:p>
        </p:txBody>
      </p:sp>
      <p:pic>
        <p:nvPicPr>
          <p:cNvPr id="7" name="Picture 6"/>
          <p:cNvPicPr>
            <a:picLocks noChangeAspect="1"/>
          </p:cNvPicPr>
          <p:nvPr/>
        </p:nvPicPr>
        <p:blipFill rotWithShape="1">
          <a:blip r:embed="rId3"/>
          <a:srcRect t="11252" b="7640"/>
          <a:stretch/>
        </p:blipFill>
        <p:spPr>
          <a:xfrm>
            <a:off x="4059613" y="2555104"/>
            <a:ext cx="2686650" cy="1626527"/>
          </a:xfrm>
          <a:prstGeom prst="rect">
            <a:avLst/>
          </a:prstGeom>
        </p:spPr>
      </p:pic>
      <p:sp>
        <p:nvSpPr>
          <p:cNvPr id="8" name="TextBox 7"/>
          <p:cNvSpPr txBox="1"/>
          <p:nvPr/>
        </p:nvSpPr>
        <p:spPr>
          <a:xfrm>
            <a:off x="3345186" y="4494712"/>
            <a:ext cx="3028521" cy="300082"/>
          </a:xfrm>
          <a:prstGeom prst="rect">
            <a:avLst/>
          </a:prstGeom>
          <a:noFill/>
        </p:spPr>
        <p:txBody>
          <a:bodyPr wrap="none" rtlCol="0">
            <a:spAutoFit/>
          </a:bodyPr>
          <a:lstStyle/>
          <a:p>
            <a:r>
              <a:rPr lang="en-GB" sz="1350" dirty="0">
                <a:solidFill>
                  <a:schemeClr val="accent5"/>
                </a:solidFill>
              </a:rPr>
              <a:t>Courtesy: G. Kotzian, R. Tomas et al.</a:t>
            </a:r>
          </a:p>
        </p:txBody>
      </p:sp>
      <p:pic>
        <p:nvPicPr>
          <p:cNvPr id="9" name="Picture 8"/>
          <p:cNvPicPr>
            <a:picLocks noChangeAspect="1"/>
          </p:cNvPicPr>
          <p:nvPr/>
        </p:nvPicPr>
        <p:blipFill rotWithShape="1">
          <a:blip r:embed="rId4"/>
          <a:srcRect b="12216"/>
          <a:stretch/>
        </p:blipFill>
        <p:spPr>
          <a:xfrm>
            <a:off x="70664" y="2424067"/>
            <a:ext cx="2445411" cy="2220686"/>
          </a:xfrm>
          <a:prstGeom prst="rect">
            <a:avLst/>
          </a:prstGeom>
        </p:spPr>
      </p:pic>
      <p:pic>
        <p:nvPicPr>
          <p:cNvPr id="10" name="Picture 9"/>
          <p:cNvPicPr>
            <a:picLocks noChangeAspect="1"/>
          </p:cNvPicPr>
          <p:nvPr/>
        </p:nvPicPr>
        <p:blipFill rotWithShape="1">
          <a:blip r:embed="rId5"/>
          <a:srcRect t="9678" r="49113"/>
          <a:stretch/>
        </p:blipFill>
        <p:spPr>
          <a:xfrm>
            <a:off x="2620889" y="2555103"/>
            <a:ext cx="1377626" cy="1659181"/>
          </a:xfrm>
          <a:prstGeom prst="rect">
            <a:avLst/>
          </a:prstGeom>
        </p:spPr>
      </p:pic>
      <p:sp>
        <p:nvSpPr>
          <p:cNvPr id="11" name="TextBox 10"/>
          <p:cNvSpPr txBox="1"/>
          <p:nvPr/>
        </p:nvSpPr>
        <p:spPr>
          <a:xfrm>
            <a:off x="628631" y="2250775"/>
            <a:ext cx="1444626" cy="300082"/>
          </a:xfrm>
          <a:prstGeom prst="rect">
            <a:avLst/>
          </a:prstGeom>
          <a:noFill/>
        </p:spPr>
        <p:txBody>
          <a:bodyPr wrap="none" rtlCol="0">
            <a:spAutoFit/>
          </a:bodyPr>
          <a:lstStyle/>
          <a:p>
            <a:r>
              <a:rPr lang="en-US" sz="1350" dirty="0"/>
              <a:t>Present Damper</a:t>
            </a:r>
            <a:endParaRPr lang="en-GB" sz="1350" dirty="0"/>
          </a:p>
        </p:txBody>
      </p:sp>
      <p:sp>
        <p:nvSpPr>
          <p:cNvPr id="12" name="TextBox 11"/>
          <p:cNvSpPr txBox="1"/>
          <p:nvPr/>
        </p:nvSpPr>
        <p:spPr>
          <a:xfrm>
            <a:off x="2708212" y="2252479"/>
            <a:ext cx="1233030" cy="300082"/>
          </a:xfrm>
          <a:prstGeom prst="rect">
            <a:avLst/>
          </a:prstGeom>
          <a:noFill/>
        </p:spPr>
        <p:txBody>
          <a:bodyPr wrap="none" rtlCol="0">
            <a:spAutoFit/>
          </a:bodyPr>
          <a:lstStyle/>
          <a:p>
            <a:r>
              <a:rPr lang="en-US" sz="1350" dirty="0"/>
              <a:t>Wideband FB</a:t>
            </a:r>
            <a:endParaRPr lang="en-GB" sz="1350" dirty="0"/>
          </a:p>
        </p:txBody>
      </p:sp>
      <p:sp>
        <p:nvSpPr>
          <p:cNvPr id="13" name="TextBox 12"/>
          <p:cNvSpPr txBox="1"/>
          <p:nvPr/>
        </p:nvSpPr>
        <p:spPr>
          <a:xfrm>
            <a:off x="4859447" y="2233711"/>
            <a:ext cx="1492781" cy="300082"/>
          </a:xfrm>
          <a:prstGeom prst="rect">
            <a:avLst/>
          </a:prstGeom>
          <a:noFill/>
        </p:spPr>
        <p:txBody>
          <a:bodyPr wrap="none" rtlCol="0">
            <a:spAutoFit/>
          </a:bodyPr>
          <a:lstStyle/>
          <a:p>
            <a:r>
              <a:rPr lang="en-US" sz="1350" dirty="0"/>
              <a:t>CC as AC-Dipole</a:t>
            </a:r>
            <a:endParaRPr lang="en-GB" sz="1350" dirty="0"/>
          </a:p>
        </p:txBody>
      </p:sp>
    </p:spTree>
    <p:extLst>
      <p:ext uri="{BB962C8B-B14F-4D97-AF65-F5344CB8AC3E}">
        <p14:creationId xmlns:p14="http://schemas.microsoft.com/office/powerpoint/2010/main" val="30071081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Compatibility </a:t>
            </a:r>
            <a:r>
              <a:rPr lang="en-GB" dirty="0" smtClean="0"/>
              <a:t>with </a:t>
            </a:r>
            <a:r>
              <a:rPr lang="en-GB" dirty="0"/>
              <a:t>SPS Operation</a:t>
            </a:r>
          </a:p>
        </p:txBody>
      </p:sp>
      <p:sp>
        <p:nvSpPr>
          <p:cNvPr id="4" name="Slide Number Placeholder 3"/>
          <p:cNvSpPr>
            <a:spLocks noGrp="1"/>
          </p:cNvSpPr>
          <p:nvPr>
            <p:ph type="sldNum" sz="quarter" idx="12"/>
          </p:nvPr>
        </p:nvSpPr>
        <p:spPr/>
        <p:txBody>
          <a:bodyPr/>
          <a:lstStyle/>
          <a:p>
            <a:fld id="{BFDCA1C4-9514-7B4F-976F-D92F7E296653}" type="slidenum">
              <a:rPr lang="fr-FR" smtClean="0"/>
              <a:pPr/>
              <a:t>33</a:t>
            </a:fld>
            <a:endParaRPr lang="fr-FR"/>
          </a:p>
        </p:txBody>
      </p:sp>
      <p:pic>
        <p:nvPicPr>
          <p:cNvPr id="5" name="Picture 4" descr="lss6_crab_sepratrix_qd617.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45024" y="1548880"/>
            <a:ext cx="2856651" cy="1933884"/>
          </a:xfrm>
          <a:prstGeom prst="rect">
            <a:avLst/>
          </a:prstGeom>
        </p:spPr>
      </p:pic>
      <p:sp>
        <p:nvSpPr>
          <p:cNvPr id="6" name="TextBox 5"/>
          <p:cNvSpPr txBox="1"/>
          <p:nvPr/>
        </p:nvSpPr>
        <p:spPr>
          <a:xfrm>
            <a:off x="4200923" y="1275606"/>
            <a:ext cx="2180405" cy="248209"/>
          </a:xfrm>
          <a:prstGeom prst="rect">
            <a:avLst/>
          </a:prstGeom>
          <a:solidFill>
            <a:srgbClr val="FFFFFF"/>
          </a:solidFill>
        </p:spPr>
        <p:txBody>
          <a:bodyPr wrap="none" rtlCol="0">
            <a:spAutoFit/>
          </a:bodyPr>
          <a:lstStyle/>
          <a:p>
            <a:pPr marL="0" lvl="1"/>
            <a:r>
              <a:rPr lang="en-US" sz="1013" b="1" dirty="0">
                <a:solidFill>
                  <a:schemeClr val="accent5"/>
                </a:solidFill>
                <a:latin typeface="Calibri" panose="020F0502020204030204" pitchFamily="34" charset="0"/>
              </a:rPr>
              <a:t>Slow extraction of fixed target beam </a:t>
            </a:r>
            <a:endParaRPr lang="en-US" sz="1013" b="1" dirty="0">
              <a:solidFill>
                <a:schemeClr val="accent5"/>
              </a:solidFill>
              <a:latin typeface="Calibri" panose="020F0502020204030204" pitchFamily="34" charset="0"/>
            </a:endParaRPr>
          </a:p>
        </p:txBody>
      </p:sp>
      <p:sp>
        <p:nvSpPr>
          <p:cNvPr id="7" name="Rectangle 6"/>
          <p:cNvSpPr/>
          <p:nvPr/>
        </p:nvSpPr>
        <p:spPr>
          <a:xfrm>
            <a:off x="4224667" y="3507829"/>
            <a:ext cx="2493821" cy="559961"/>
          </a:xfrm>
          <a:prstGeom prst="rect">
            <a:avLst/>
          </a:prstGeom>
        </p:spPr>
        <p:txBody>
          <a:bodyPr wrap="square">
            <a:spAutoFit/>
          </a:bodyPr>
          <a:lstStyle/>
          <a:p>
            <a:pPr marL="0" lvl="1"/>
            <a:r>
              <a:rPr lang="en-US" sz="1013" dirty="0">
                <a:solidFill>
                  <a:schemeClr val="accent5"/>
                </a:solidFill>
                <a:latin typeface="Calibri" panose="020F0502020204030204" pitchFamily="34" charset="0"/>
              </a:rPr>
              <a:t>@</a:t>
            </a:r>
            <a:r>
              <a:rPr lang="en-US" sz="1013" dirty="0" smtClean="0">
                <a:solidFill>
                  <a:schemeClr val="accent5"/>
                </a:solidFill>
                <a:latin typeface="Calibri" panose="020F0502020204030204" pitchFamily="34" charset="0"/>
              </a:rPr>
              <a:t>400GeV</a:t>
            </a:r>
            <a:r>
              <a:rPr lang="en-US" sz="1013" dirty="0">
                <a:solidFill>
                  <a:schemeClr val="accent5"/>
                </a:solidFill>
                <a:latin typeface="Calibri" panose="020F0502020204030204" pitchFamily="34" charset="0"/>
              </a:rPr>
              <a:t>, </a:t>
            </a:r>
            <a:r>
              <a:rPr lang="en-US" sz="1013" dirty="0" err="1" smtClean="0">
                <a:solidFill>
                  <a:schemeClr val="accent5"/>
                </a:solidFill>
                <a:latin typeface="Calibri" panose="020F0502020204030204" pitchFamily="34" charset="0"/>
              </a:rPr>
              <a:t>incl</a:t>
            </a:r>
            <a:r>
              <a:rPr lang="en-US" sz="1013" dirty="0" smtClean="0">
                <a:solidFill>
                  <a:schemeClr val="accent5"/>
                </a:solidFill>
                <a:latin typeface="Calibri" panose="020F0502020204030204" pitchFamily="34" charset="0"/>
              </a:rPr>
              <a:t> extraction bump</a:t>
            </a:r>
          </a:p>
          <a:p>
            <a:pPr marL="0" lvl="1"/>
            <a:r>
              <a:rPr lang="en-US" sz="1013" dirty="0" smtClean="0">
                <a:solidFill>
                  <a:srgbClr val="ED08F1"/>
                </a:solidFill>
                <a:latin typeface="Calibri" panose="020F0502020204030204" pitchFamily="34" charset="0"/>
              </a:rPr>
              <a:t>purple </a:t>
            </a:r>
            <a:r>
              <a:rPr lang="en-US" sz="1013" dirty="0">
                <a:solidFill>
                  <a:srgbClr val="ED08F1"/>
                </a:solidFill>
                <a:latin typeface="Calibri" panose="020F0502020204030204" pitchFamily="34" charset="0"/>
              </a:rPr>
              <a:t>: </a:t>
            </a:r>
            <a:r>
              <a:rPr lang="en-US" sz="1013" dirty="0">
                <a:solidFill>
                  <a:schemeClr val="accent5"/>
                </a:solidFill>
                <a:latin typeface="Calibri" panose="020F0502020204030204" pitchFamily="34" charset="0"/>
              </a:rPr>
              <a:t>raw beam </a:t>
            </a:r>
            <a:r>
              <a:rPr lang="en-US" sz="1013" dirty="0" smtClean="0">
                <a:solidFill>
                  <a:schemeClr val="accent5"/>
                </a:solidFill>
                <a:latin typeface="Calibri" panose="020F0502020204030204" pitchFamily="34" charset="0"/>
              </a:rPr>
              <a:t>envelope, </a:t>
            </a:r>
            <a:r>
              <a:rPr lang="en-US" sz="1013" dirty="0" smtClean="0">
                <a:solidFill>
                  <a:srgbClr val="FF0000"/>
                </a:solidFill>
                <a:latin typeface="Calibri" panose="020F0502020204030204" pitchFamily="34" charset="0"/>
              </a:rPr>
              <a:t>red</a:t>
            </a:r>
            <a:r>
              <a:rPr lang="en-US" sz="1013" dirty="0">
                <a:solidFill>
                  <a:srgbClr val="FF0000"/>
                </a:solidFill>
                <a:latin typeface="Calibri" panose="020F0502020204030204" pitchFamily="34" charset="0"/>
              </a:rPr>
              <a:t>:</a:t>
            </a:r>
            <a:r>
              <a:rPr lang="en-US" sz="1013" dirty="0">
                <a:latin typeface="Calibri" panose="020F0502020204030204" pitchFamily="34" charset="0"/>
              </a:rPr>
              <a:t> </a:t>
            </a:r>
            <a:r>
              <a:rPr lang="en-US" sz="1013" dirty="0">
                <a:solidFill>
                  <a:schemeClr val="accent5"/>
                </a:solidFill>
                <a:latin typeface="Calibri" panose="020F0502020204030204" pitchFamily="34" charset="0"/>
              </a:rPr>
              <a:t>beam envelope + tolerance </a:t>
            </a:r>
          </a:p>
        </p:txBody>
      </p:sp>
      <p:grpSp>
        <p:nvGrpSpPr>
          <p:cNvPr id="8" name="Group 7"/>
          <p:cNvGrpSpPr/>
          <p:nvPr/>
        </p:nvGrpSpPr>
        <p:grpSpPr>
          <a:xfrm>
            <a:off x="188640" y="1538548"/>
            <a:ext cx="3024336" cy="2304256"/>
            <a:chOff x="1422823" y="2721295"/>
            <a:chExt cx="5432605" cy="3895405"/>
          </a:xfrm>
        </p:grpSpPr>
        <p:pic>
          <p:nvPicPr>
            <p:cNvPr id="9" name="Picture 8" descr="lss6_extr_crab_cavity.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2823" y="2721295"/>
              <a:ext cx="5432605" cy="3895405"/>
            </a:xfrm>
            <a:prstGeom prst="rect">
              <a:avLst/>
            </a:prstGeom>
          </p:spPr>
        </p:pic>
        <p:sp>
          <p:nvSpPr>
            <p:cNvPr id="10" name="Rectangle 9"/>
            <p:cNvSpPr/>
            <p:nvPr/>
          </p:nvSpPr>
          <p:spPr>
            <a:xfrm>
              <a:off x="4205956" y="4041080"/>
              <a:ext cx="45719" cy="530904"/>
            </a:xfrm>
            <a:prstGeom prst="rect">
              <a:avLst/>
            </a:prstGeom>
            <a:solidFill>
              <a:srgbClr val="23FF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13"/>
            </a:p>
          </p:txBody>
        </p:sp>
        <p:sp>
          <p:nvSpPr>
            <p:cNvPr id="11" name="Rectangle 10"/>
            <p:cNvSpPr/>
            <p:nvPr/>
          </p:nvSpPr>
          <p:spPr>
            <a:xfrm>
              <a:off x="4205956" y="5409953"/>
              <a:ext cx="45719" cy="530904"/>
            </a:xfrm>
            <a:prstGeom prst="rect">
              <a:avLst/>
            </a:prstGeom>
            <a:solidFill>
              <a:srgbClr val="23FF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13"/>
            </a:p>
          </p:txBody>
        </p:sp>
        <p:sp>
          <p:nvSpPr>
            <p:cNvPr id="15" name="Oval 14"/>
            <p:cNvSpPr/>
            <p:nvPr/>
          </p:nvSpPr>
          <p:spPr>
            <a:xfrm>
              <a:off x="3932323" y="4162421"/>
              <a:ext cx="638704" cy="634945"/>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13"/>
            </a:p>
          </p:txBody>
        </p:sp>
        <p:sp>
          <p:nvSpPr>
            <p:cNvPr id="16" name="TextBox 15"/>
            <p:cNvSpPr txBox="1"/>
            <p:nvPr/>
          </p:nvSpPr>
          <p:spPr>
            <a:xfrm rot="16200000">
              <a:off x="3560883" y="3377595"/>
              <a:ext cx="1264002" cy="550020"/>
            </a:xfrm>
            <a:prstGeom prst="rect">
              <a:avLst/>
            </a:prstGeom>
            <a:noFill/>
          </p:spPr>
          <p:txBody>
            <a:bodyPr wrap="none" rtlCol="0">
              <a:spAutoFit/>
            </a:bodyPr>
            <a:lstStyle/>
            <a:p>
              <a:pPr algn="ctr"/>
              <a:r>
                <a:rPr lang="en-US" sz="788" dirty="0"/>
                <a:t>CCCM</a:t>
              </a:r>
            </a:p>
          </p:txBody>
        </p:sp>
      </p:grpSp>
      <p:sp>
        <p:nvSpPr>
          <p:cNvPr id="17" name="TextBox 16"/>
          <p:cNvSpPr txBox="1"/>
          <p:nvPr/>
        </p:nvSpPr>
        <p:spPr>
          <a:xfrm>
            <a:off x="746046" y="1286358"/>
            <a:ext cx="2106890" cy="248209"/>
          </a:xfrm>
          <a:prstGeom prst="rect">
            <a:avLst/>
          </a:prstGeom>
          <a:noFill/>
        </p:spPr>
        <p:txBody>
          <a:bodyPr wrap="square" rtlCol="0">
            <a:spAutoFit/>
          </a:bodyPr>
          <a:lstStyle/>
          <a:p>
            <a:pPr algn="ctr"/>
            <a:r>
              <a:rPr lang="en-US" sz="1013" b="1" dirty="0" smtClean="0">
                <a:solidFill>
                  <a:schemeClr val="accent5"/>
                </a:solidFill>
                <a:latin typeface="Calibri" panose="020F0502020204030204" pitchFamily="34" charset="0"/>
              </a:rPr>
              <a:t>LHC Fast Extraction, LSS6</a:t>
            </a:r>
            <a:endParaRPr lang="en-US" sz="1013" b="1" dirty="0">
              <a:solidFill>
                <a:schemeClr val="accent5"/>
              </a:solidFill>
              <a:latin typeface="Calibri" panose="020F0502020204030204" pitchFamily="34" charset="0"/>
            </a:endParaRPr>
          </a:p>
        </p:txBody>
      </p:sp>
      <p:sp>
        <p:nvSpPr>
          <p:cNvPr id="20" name="TextBox 19"/>
          <p:cNvSpPr txBox="1"/>
          <p:nvPr/>
        </p:nvSpPr>
        <p:spPr>
          <a:xfrm>
            <a:off x="1217006" y="4688921"/>
            <a:ext cx="2066591" cy="338554"/>
          </a:xfrm>
          <a:prstGeom prst="rect">
            <a:avLst/>
          </a:prstGeom>
          <a:noFill/>
        </p:spPr>
        <p:txBody>
          <a:bodyPr wrap="none" rtlCol="0">
            <a:spAutoFit/>
          </a:bodyPr>
          <a:lstStyle/>
          <a:p>
            <a:r>
              <a:rPr lang="en-GB" sz="1600" dirty="0" smtClean="0">
                <a:solidFill>
                  <a:schemeClr val="accent5"/>
                </a:solidFill>
              </a:rPr>
              <a:t>Courtesy: </a:t>
            </a:r>
            <a:r>
              <a:rPr lang="en-GB" sz="1600" dirty="0" err="1" smtClean="0">
                <a:solidFill>
                  <a:schemeClr val="accent5"/>
                </a:solidFill>
              </a:rPr>
              <a:t>H.Bartosik</a:t>
            </a:r>
            <a:endParaRPr lang="en-GB" sz="1600" dirty="0"/>
          </a:p>
        </p:txBody>
      </p:sp>
    </p:spTree>
    <p:extLst>
      <p:ext uri="{BB962C8B-B14F-4D97-AF65-F5344CB8AC3E}">
        <p14:creationId xmlns:p14="http://schemas.microsoft.com/office/powerpoint/2010/main" val="22327055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a:t>
            </a:r>
            <a:r>
              <a:rPr lang="en-GB" dirty="0"/>
              <a:t> </a:t>
            </a:r>
            <a:r>
              <a:rPr lang="en-GB" dirty="0" smtClean="0"/>
              <a:t>SM18/SPS Installation</a:t>
            </a:r>
            <a:endParaRPr lang="en-GB" dirty="0"/>
          </a:p>
        </p:txBody>
      </p:sp>
      <p:sp>
        <p:nvSpPr>
          <p:cNvPr id="12" name="Content Placeholder 11"/>
          <p:cNvSpPr>
            <a:spLocks noGrp="1"/>
          </p:cNvSpPr>
          <p:nvPr>
            <p:ph idx="1"/>
          </p:nvPr>
        </p:nvSpPr>
        <p:spPr>
          <a:xfrm>
            <a:off x="459000" y="1833621"/>
            <a:ext cx="5940000" cy="2970377"/>
          </a:xfrm>
        </p:spPr>
        <p:txBody>
          <a:bodyPr/>
          <a:lstStyle/>
          <a:p>
            <a:r>
              <a:rPr lang="en-GB" dirty="0" smtClean="0"/>
              <a:t>Cryomodule tests in SM18</a:t>
            </a:r>
          </a:p>
          <a:p>
            <a:pPr lvl="1"/>
            <a:r>
              <a:rPr lang="en-GB" dirty="0" smtClean="0"/>
              <a:t>Main goal is to perform a cool-down cycle</a:t>
            </a:r>
          </a:p>
          <a:p>
            <a:pPr lvl="1"/>
            <a:r>
              <a:rPr lang="en-GB" dirty="0"/>
              <a:t>L</a:t>
            </a:r>
            <a:r>
              <a:rPr lang="en-GB" dirty="0" smtClean="0"/>
              <a:t>imited </a:t>
            </a:r>
            <a:r>
              <a:rPr lang="en-GB" dirty="0" smtClean="0"/>
              <a:t>RF tests (cavity tuning &amp; conditioning)</a:t>
            </a:r>
          </a:p>
          <a:p>
            <a:endParaRPr lang="en-GB" dirty="0" smtClean="0"/>
          </a:p>
          <a:p>
            <a:r>
              <a:rPr lang="en-GB" dirty="0" smtClean="0"/>
              <a:t>SPS installation</a:t>
            </a:r>
          </a:p>
          <a:p>
            <a:pPr lvl="1"/>
            <a:r>
              <a:rPr lang="en-GB" dirty="0" smtClean="0"/>
              <a:t>Very detailed YETS planning (2-shifts/day + nights)</a:t>
            </a:r>
          </a:p>
          <a:p>
            <a:pPr lvl="1"/>
            <a:r>
              <a:rPr lang="en-GB" dirty="0" smtClean="0"/>
              <a:t>Reduced time (-1 </a:t>
            </a:r>
            <a:r>
              <a:rPr lang="en-GB" dirty="0" err="1" smtClean="0"/>
              <a:t>wk</a:t>
            </a:r>
            <a:r>
              <a:rPr lang="en-GB" dirty="0" smtClean="0"/>
              <a:t>) + additional safety cabling</a:t>
            </a:r>
          </a:p>
        </p:txBody>
      </p:sp>
      <p:sp>
        <p:nvSpPr>
          <p:cNvPr id="4" name="Slide Number Placeholder 3"/>
          <p:cNvSpPr>
            <a:spLocks noGrp="1"/>
          </p:cNvSpPr>
          <p:nvPr>
            <p:ph type="sldNum" sz="quarter" idx="12"/>
          </p:nvPr>
        </p:nvSpPr>
        <p:spPr/>
        <p:txBody>
          <a:bodyPr/>
          <a:lstStyle/>
          <a:p>
            <a:fld id="{BFDCA1C4-9514-7B4F-976F-D92F7E296653}" type="slidenum">
              <a:rPr lang="fr-FR" smtClean="0"/>
              <a:pPr/>
              <a:t>4</a:t>
            </a:fld>
            <a:endParaRPr lang="fr-FR"/>
          </a:p>
        </p:txBody>
      </p:sp>
      <p:sp>
        <p:nvSpPr>
          <p:cNvPr id="5" name="Rectangle 4"/>
          <p:cNvSpPr/>
          <p:nvPr/>
        </p:nvSpPr>
        <p:spPr>
          <a:xfrm>
            <a:off x="1362113" y="843558"/>
            <a:ext cx="1170391" cy="60548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50" dirty="0">
                <a:solidFill>
                  <a:schemeClr val="tx1"/>
                </a:solidFill>
              </a:rPr>
              <a:t>Week: 49-51</a:t>
            </a:r>
          </a:p>
          <a:p>
            <a:pPr algn="ctr"/>
            <a:r>
              <a:rPr lang="en-GB" sz="1350" dirty="0" smtClean="0">
                <a:solidFill>
                  <a:schemeClr val="tx1"/>
                </a:solidFill>
              </a:rPr>
              <a:t>SM18 </a:t>
            </a:r>
          </a:p>
          <a:p>
            <a:pPr algn="ctr"/>
            <a:r>
              <a:rPr lang="en-GB" sz="1350" dirty="0" smtClean="0">
                <a:solidFill>
                  <a:schemeClr val="tx1"/>
                </a:solidFill>
              </a:rPr>
              <a:t>Cool-down</a:t>
            </a:r>
            <a:endParaRPr lang="en-GB" sz="1350" dirty="0">
              <a:solidFill>
                <a:schemeClr val="tx1"/>
              </a:solidFill>
            </a:endParaRPr>
          </a:p>
        </p:txBody>
      </p:sp>
      <p:sp>
        <p:nvSpPr>
          <p:cNvPr id="6" name="Rectangle 5"/>
          <p:cNvSpPr/>
          <p:nvPr/>
        </p:nvSpPr>
        <p:spPr>
          <a:xfrm>
            <a:off x="2532506" y="843558"/>
            <a:ext cx="650119" cy="60548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50" dirty="0" smtClean="0">
                <a:solidFill>
                  <a:schemeClr val="accent3"/>
                </a:solidFill>
              </a:rPr>
              <a:t>Xmas </a:t>
            </a:r>
            <a:r>
              <a:rPr lang="en-GB" sz="1350" dirty="0">
                <a:solidFill>
                  <a:schemeClr val="accent3"/>
                </a:solidFill>
              </a:rPr>
              <a:t>TS</a:t>
            </a:r>
          </a:p>
        </p:txBody>
      </p:sp>
      <p:sp>
        <p:nvSpPr>
          <p:cNvPr id="7" name="Rectangle 6"/>
          <p:cNvSpPr/>
          <p:nvPr/>
        </p:nvSpPr>
        <p:spPr>
          <a:xfrm>
            <a:off x="3182627" y="843558"/>
            <a:ext cx="1542517" cy="60548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50" dirty="0">
                <a:solidFill>
                  <a:schemeClr val="tx1"/>
                </a:solidFill>
              </a:rPr>
              <a:t>Week: </a:t>
            </a:r>
            <a:r>
              <a:rPr lang="en-GB" sz="1350" dirty="0" smtClean="0">
                <a:solidFill>
                  <a:schemeClr val="tx1"/>
                </a:solidFill>
              </a:rPr>
              <a:t>02-04</a:t>
            </a:r>
            <a:endParaRPr lang="en-GB" sz="1350" dirty="0">
              <a:solidFill>
                <a:schemeClr val="tx1"/>
              </a:solidFill>
            </a:endParaRPr>
          </a:p>
          <a:p>
            <a:pPr algn="ctr"/>
            <a:r>
              <a:rPr lang="en-GB" sz="1350" dirty="0">
                <a:solidFill>
                  <a:schemeClr val="tx1"/>
                </a:solidFill>
              </a:rPr>
              <a:t>RF/Align </a:t>
            </a:r>
            <a:r>
              <a:rPr lang="en-GB" sz="1350" dirty="0" smtClean="0">
                <a:solidFill>
                  <a:schemeClr val="tx1"/>
                </a:solidFill>
              </a:rPr>
              <a:t>Checks, Transport</a:t>
            </a:r>
            <a:endParaRPr lang="en-GB" sz="1350" dirty="0">
              <a:solidFill>
                <a:schemeClr val="tx1"/>
              </a:solidFill>
            </a:endParaRPr>
          </a:p>
        </p:txBody>
      </p:sp>
      <p:sp>
        <p:nvSpPr>
          <p:cNvPr id="9" name="Rectangle 8"/>
          <p:cNvSpPr/>
          <p:nvPr/>
        </p:nvSpPr>
        <p:spPr>
          <a:xfrm>
            <a:off x="4725144" y="848011"/>
            <a:ext cx="1016222" cy="60548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50" dirty="0">
                <a:solidFill>
                  <a:schemeClr val="tx1"/>
                </a:solidFill>
              </a:rPr>
              <a:t>Week</a:t>
            </a:r>
            <a:r>
              <a:rPr lang="en-GB" sz="1350">
                <a:solidFill>
                  <a:schemeClr val="tx1"/>
                </a:solidFill>
              </a:rPr>
              <a:t>: </a:t>
            </a:r>
            <a:r>
              <a:rPr lang="en-GB" sz="1350" smtClean="0">
                <a:solidFill>
                  <a:schemeClr val="tx1"/>
                </a:solidFill>
              </a:rPr>
              <a:t>4-7</a:t>
            </a:r>
            <a:endParaRPr lang="en-GB" sz="1350" dirty="0">
              <a:solidFill>
                <a:schemeClr val="tx1"/>
              </a:solidFill>
            </a:endParaRPr>
          </a:p>
          <a:p>
            <a:pPr algn="ctr"/>
            <a:r>
              <a:rPr lang="en-US" sz="1350" dirty="0">
                <a:solidFill>
                  <a:schemeClr val="tx1"/>
                </a:solidFill>
              </a:rPr>
              <a:t>SPS Installation</a:t>
            </a:r>
            <a:endParaRPr lang="en-GB" sz="1350" dirty="0">
              <a:solidFill>
                <a:schemeClr val="tx1"/>
              </a:solidFill>
            </a:endParaRPr>
          </a:p>
        </p:txBody>
      </p:sp>
      <p:sp>
        <p:nvSpPr>
          <p:cNvPr id="10" name="Rectangle 9"/>
          <p:cNvSpPr/>
          <p:nvPr/>
        </p:nvSpPr>
        <p:spPr>
          <a:xfrm>
            <a:off x="5741366" y="850383"/>
            <a:ext cx="1072010" cy="60548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50" dirty="0">
                <a:solidFill>
                  <a:schemeClr val="tx1"/>
                </a:solidFill>
              </a:rPr>
              <a:t>Week: </a:t>
            </a:r>
            <a:r>
              <a:rPr lang="en-GB" sz="1350" dirty="0" smtClean="0">
                <a:solidFill>
                  <a:schemeClr val="tx1"/>
                </a:solidFill>
              </a:rPr>
              <a:t>8-9</a:t>
            </a:r>
            <a:endParaRPr lang="en-GB" sz="1350" dirty="0">
              <a:solidFill>
                <a:schemeClr val="tx1"/>
              </a:solidFill>
            </a:endParaRPr>
          </a:p>
          <a:p>
            <a:pPr algn="ctr"/>
            <a:r>
              <a:rPr lang="en-GB" sz="1350" dirty="0" smtClean="0">
                <a:solidFill>
                  <a:schemeClr val="tx1"/>
                </a:solidFill>
              </a:rPr>
              <a:t>SPS</a:t>
            </a:r>
          </a:p>
          <a:p>
            <a:pPr algn="ctr"/>
            <a:r>
              <a:rPr lang="en-GB" sz="1350" dirty="0" smtClean="0">
                <a:solidFill>
                  <a:schemeClr val="tx1"/>
                </a:solidFill>
              </a:rPr>
              <a:t>Cool-down</a:t>
            </a:r>
            <a:endParaRPr lang="en-GB" sz="1350" dirty="0">
              <a:solidFill>
                <a:schemeClr val="tx1"/>
              </a:solidFill>
            </a:endParaRPr>
          </a:p>
        </p:txBody>
      </p:sp>
      <p:sp>
        <p:nvSpPr>
          <p:cNvPr id="11" name="Rectangle 10"/>
          <p:cNvSpPr/>
          <p:nvPr/>
        </p:nvSpPr>
        <p:spPr>
          <a:xfrm>
            <a:off x="188640" y="853683"/>
            <a:ext cx="1171933" cy="60548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50" dirty="0">
                <a:solidFill>
                  <a:schemeClr val="tx1"/>
                </a:solidFill>
              </a:rPr>
              <a:t>Week: </a:t>
            </a:r>
            <a:r>
              <a:rPr lang="en-GB" sz="1350" dirty="0" smtClean="0">
                <a:solidFill>
                  <a:schemeClr val="tx1"/>
                </a:solidFill>
              </a:rPr>
              <a:t>47-48</a:t>
            </a:r>
          </a:p>
          <a:p>
            <a:pPr algn="ctr"/>
            <a:r>
              <a:rPr lang="en-GB" sz="1350" dirty="0" smtClean="0">
                <a:solidFill>
                  <a:schemeClr val="tx1"/>
                </a:solidFill>
              </a:rPr>
              <a:t>SM18 Installation</a:t>
            </a:r>
            <a:endParaRPr lang="en-GB" sz="1350" dirty="0">
              <a:solidFill>
                <a:schemeClr val="tx1"/>
              </a:solidFill>
            </a:endParaRPr>
          </a:p>
        </p:txBody>
      </p:sp>
    </p:spTree>
    <p:extLst>
      <p:ext uri="{BB962C8B-B14F-4D97-AF65-F5344CB8AC3E}">
        <p14:creationId xmlns:p14="http://schemas.microsoft.com/office/powerpoint/2010/main" val="8813280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SM18 Bunker Preparation</a:t>
            </a:r>
            <a:endParaRPr lang="en-GB" dirty="0"/>
          </a:p>
        </p:txBody>
      </p:sp>
      <p:sp>
        <p:nvSpPr>
          <p:cNvPr id="8" name="Content Placeholder 7"/>
          <p:cNvSpPr>
            <a:spLocks noGrp="1"/>
          </p:cNvSpPr>
          <p:nvPr>
            <p:ph idx="1"/>
          </p:nvPr>
        </p:nvSpPr>
        <p:spPr>
          <a:xfrm>
            <a:off x="459000" y="771550"/>
            <a:ext cx="5940000" cy="3680222"/>
          </a:xfrm>
        </p:spPr>
        <p:txBody>
          <a:bodyPr/>
          <a:lstStyle/>
          <a:p>
            <a:r>
              <a:rPr lang="en-GB" dirty="0" smtClean="0"/>
              <a:t>Service box and infrastructure in its final steps</a:t>
            </a:r>
            <a:endParaRPr lang="en-GB" dirty="0"/>
          </a:p>
        </p:txBody>
      </p:sp>
      <p:sp>
        <p:nvSpPr>
          <p:cNvPr id="3" name="Slide Number Placeholder 2"/>
          <p:cNvSpPr>
            <a:spLocks noGrp="1"/>
          </p:cNvSpPr>
          <p:nvPr>
            <p:ph type="sldNum" sz="quarter" idx="12"/>
          </p:nvPr>
        </p:nvSpPr>
        <p:spPr>
          <a:xfrm>
            <a:off x="6515100" y="4624412"/>
            <a:ext cx="270000" cy="270000"/>
          </a:xfrm>
        </p:spPr>
        <p:txBody>
          <a:bodyPr/>
          <a:lstStyle/>
          <a:p>
            <a:fld id="{BFDCA1C4-9514-7B4F-976F-D92F7E296653}" type="slidenum">
              <a:rPr lang="fr-FR" smtClean="0"/>
              <a:pPr/>
              <a:t>5</a:t>
            </a:fld>
            <a:endParaRPr lang="fr-F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4843" y="3349882"/>
            <a:ext cx="2210540" cy="1657905"/>
          </a:xfrm>
          <a:prstGeom prst="rect">
            <a:avLst/>
          </a:prstGeom>
          <a:ln w="12700">
            <a:solidFill>
              <a:schemeClr val="accent1"/>
            </a:solidFill>
          </a:ln>
        </p:spPr>
      </p:pic>
      <p:pic>
        <p:nvPicPr>
          <p:cNvPr id="6" name="Picture 5"/>
          <p:cNvPicPr>
            <a:picLocks noChangeAspect="1"/>
          </p:cNvPicPr>
          <p:nvPr/>
        </p:nvPicPr>
        <p:blipFill>
          <a:blip r:embed="rId3"/>
          <a:stretch>
            <a:fillRect/>
          </a:stretch>
        </p:blipFill>
        <p:spPr>
          <a:xfrm>
            <a:off x="1624777" y="1132755"/>
            <a:ext cx="3893076" cy="2033226"/>
          </a:xfrm>
          <a:prstGeom prst="rect">
            <a:avLst/>
          </a:prstGeom>
        </p:spPr>
      </p:pic>
      <p:sp>
        <p:nvSpPr>
          <p:cNvPr id="7" name="TextBox 6"/>
          <p:cNvSpPr txBox="1"/>
          <p:nvPr/>
        </p:nvSpPr>
        <p:spPr>
          <a:xfrm>
            <a:off x="381477" y="3852617"/>
            <a:ext cx="1013365" cy="584775"/>
          </a:xfrm>
          <a:prstGeom prst="rect">
            <a:avLst/>
          </a:prstGeom>
          <a:noFill/>
        </p:spPr>
        <p:txBody>
          <a:bodyPr wrap="square" rtlCol="0">
            <a:spAutoFit/>
          </a:bodyPr>
          <a:lstStyle/>
          <a:p>
            <a:r>
              <a:rPr lang="en-GB" sz="1600" dirty="0" smtClean="0"/>
              <a:t>Courtesy TE-CRG</a:t>
            </a:r>
            <a:endParaRPr lang="en-GB" sz="1600" dirty="0"/>
          </a:p>
        </p:txBody>
      </p:sp>
      <p:pic>
        <p:nvPicPr>
          <p:cNvPr id="9" name="Picture 8"/>
          <p:cNvPicPr>
            <a:picLocks noChangeAspect="1"/>
          </p:cNvPicPr>
          <p:nvPr/>
        </p:nvPicPr>
        <p:blipFill rotWithShape="1">
          <a:blip r:embed="rId4">
            <a:extLst>
              <a:ext uri="{28A0092B-C50C-407E-A947-70E740481C1C}">
                <a14:useLocalDpi xmlns:a14="http://schemas.microsoft.com/office/drawing/2010/main" val="0"/>
              </a:ext>
            </a:extLst>
          </a:blip>
          <a:srcRect t="9401" b="30400"/>
          <a:stretch/>
        </p:blipFill>
        <p:spPr>
          <a:xfrm>
            <a:off x="4005064" y="3263002"/>
            <a:ext cx="1710673" cy="1831666"/>
          </a:xfrm>
          <a:prstGeom prst="rect">
            <a:avLst/>
          </a:prstGeom>
        </p:spPr>
      </p:pic>
      <p:sp>
        <p:nvSpPr>
          <p:cNvPr id="10" name="TextBox 9"/>
          <p:cNvSpPr txBox="1"/>
          <p:nvPr/>
        </p:nvSpPr>
        <p:spPr>
          <a:xfrm>
            <a:off x="5670994" y="3836027"/>
            <a:ext cx="1013365" cy="584775"/>
          </a:xfrm>
          <a:prstGeom prst="rect">
            <a:avLst/>
          </a:prstGeom>
          <a:noFill/>
        </p:spPr>
        <p:txBody>
          <a:bodyPr wrap="square" rtlCol="0">
            <a:spAutoFit/>
          </a:bodyPr>
          <a:lstStyle/>
          <a:p>
            <a:r>
              <a:rPr lang="en-GB" sz="1600" dirty="0" smtClean="0"/>
              <a:t>Courtesy </a:t>
            </a:r>
            <a:endParaRPr lang="en-GB" sz="1600" dirty="0" smtClean="0"/>
          </a:p>
          <a:p>
            <a:r>
              <a:rPr lang="en-US" sz="1600" dirty="0" smtClean="0"/>
              <a:t>EN-MME</a:t>
            </a:r>
            <a:endParaRPr lang="en-GB" sz="1600" dirty="0"/>
          </a:p>
        </p:txBody>
      </p:sp>
    </p:spTree>
    <p:extLst>
      <p:ext uri="{BB962C8B-B14F-4D97-AF65-F5344CB8AC3E}">
        <p14:creationId xmlns:p14="http://schemas.microsoft.com/office/powerpoint/2010/main" val="30257003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301421" y="771550"/>
            <a:ext cx="6197346" cy="3285744"/>
          </a:xfrm>
          <a:prstGeom prst="rect">
            <a:avLst/>
          </a:prstGeom>
        </p:spPr>
      </p:pic>
      <p:sp>
        <p:nvSpPr>
          <p:cNvPr id="2" name="Title 1"/>
          <p:cNvSpPr>
            <a:spLocks noGrp="1"/>
          </p:cNvSpPr>
          <p:nvPr>
            <p:ph type="title"/>
          </p:nvPr>
        </p:nvSpPr>
        <p:spPr/>
        <p:txBody>
          <a:bodyPr>
            <a:normAutofit/>
          </a:bodyPr>
          <a:lstStyle/>
          <a:p>
            <a:r>
              <a:rPr lang="en-GB" dirty="0" smtClean="0"/>
              <a:t>SPS Infrastructure (YETS)</a:t>
            </a:r>
            <a:endParaRPr lang="en-GB" dirty="0"/>
          </a:p>
        </p:txBody>
      </p:sp>
      <p:sp>
        <p:nvSpPr>
          <p:cNvPr id="5" name="TextBox 4"/>
          <p:cNvSpPr txBox="1"/>
          <p:nvPr/>
        </p:nvSpPr>
        <p:spPr>
          <a:xfrm>
            <a:off x="5148044" y="1419622"/>
            <a:ext cx="1377300" cy="369332"/>
          </a:xfrm>
          <a:prstGeom prst="rect">
            <a:avLst/>
          </a:prstGeom>
          <a:noFill/>
        </p:spPr>
        <p:txBody>
          <a:bodyPr wrap="none" rtlCol="0">
            <a:spAutoFit/>
          </a:bodyPr>
          <a:lstStyle/>
          <a:p>
            <a:r>
              <a:rPr lang="en-GB" dirty="0" smtClean="0"/>
              <a:t>cryomodule</a:t>
            </a:r>
            <a:endParaRPr lang="en-GB" dirty="0"/>
          </a:p>
        </p:txBody>
      </p:sp>
      <p:sp>
        <p:nvSpPr>
          <p:cNvPr id="6" name="TextBox 5"/>
          <p:cNvSpPr txBox="1"/>
          <p:nvPr/>
        </p:nvSpPr>
        <p:spPr>
          <a:xfrm>
            <a:off x="5139077" y="2821041"/>
            <a:ext cx="1287532" cy="369332"/>
          </a:xfrm>
          <a:prstGeom prst="rect">
            <a:avLst/>
          </a:prstGeom>
          <a:noFill/>
        </p:spPr>
        <p:txBody>
          <a:bodyPr wrap="none" rtlCol="0">
            <a:spAutoFit/>
          </a:bodyPr>
          <a:lstStyle/>
          <a:p>
            <a:r>
              <a:rPr lang="en-GB" dirty="0" smtClean="0"/>
              <a:t>cryogenics</a:t>
            </a:r>
            <a:endParaRPr lang="en-GB" dirty="0"/>
          </a:p>
        </p:txBody>
      </p:sp>
      <p:sp>
        <p:nvSpPr>
          <p:cNvPr id="7" name="TextBox 6"/>
          <p:cNvSpPr txBox="1"/>
          <p:nvPr/>
        </p:nvSpPr>
        <p:spPr>
          <a:xfrm>
            <a:off x="5378876" y="3602511"/>
            <a:ext cx="915635" cy="369332"/>
          </a:xfrm>
          <a:prstGeom prst="rect">
            <a:avLst/>
          </a:prstGeom>
          <a:noFill/>
        </p:spPr>
        <p:txBody>
          <a:bodyPr wrap="none" rtlCol="0">
            <a:spAutoFit/>
          </a:bodyPr>
          <a:lstStyle/>
          <a:p>
            <a:r>
              <a:rPr lang="en-GB" dirty="0" smtClean="0"/>
              <a:t>cabling</a:t>
            </a:r>
            <a:endParaRPr lang="en-GB" dirty="0"/>
          </a:p>
        </p:txBody>
      </p:sp>
      <p:sp>
        <p:nvSpPr>
          <p:cNvPr id="3" name="TextBox 2"/>
          <p:cNvSpPr txBox="1"/>
          <p:nvPr/>
        </p:nvSpPr>
        <p:spPr>
          <a:xfrm>
            <a:off x="1318388" y="4380527"/>
            <a:ext cx="5173211" cy="646331"/>
          </a:xfrm>
          <a:prstGeom prst="rect">
            <a:avLst/>
          </a:prstGeom>
          <a:noFill/>
        </p:spPr>
        <p:txBody>
          <a:bodyPr wrap="none" rtlCol="0">
            <a:spAutoFit/>
          </a:bodyPr>
          <a:lstStyle/>
          <a:p>
            <a:r>
              <a:rPr lang="en-GB" dirty="0"/>
              <a:t>Effective duration now 7 </a:t>
            </a:r>
            <a:r>
              <a:rPr lang="en-GB" dirty="0" smtClean="0"/>
              <a:t>weeks</a:t>
            </a:r>
          </a:p>
          <a:p>
            <a:r>
              <a:rPr lang="en-GB" dirty="0" smtClean="0"/>
              <a:t>First </a:t>
            </a:r>
            <a:r>
              <a:rPr lang="en-GB" dirty="0"/>
              <a:t>week (51) only partial </a:t>
            </a:r>
            <a:r>
              <a:rPr lang="en-GB" dirty="0" smtClean="0"/>
              <a:t>access, extra cabling </a:t>
            </a:r>
            <a:endParaRPr lang="en-GB" dirty="0"/>
          </a:p>
        </p:txBody>
      </p:sp>
    </p:spTree>
    <p:extLst>
      <p:ext uri="{BB962C8B-B14F-4D97-AF65-F5344CB8AC3E}">
        <p14:creationId xmlns:p14="http://schemas.microsoft.com/office/powerpoint/2010/main" val="17582276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930056" y="3227325"/>
            <a:ext cx="1649664" cy="1504665"/>
          </a:xfrm>
          <a:prstGeom prst="rect">
            <a:avLst/>
          </a:prstGeom>
        </p:spPr>
      </p:pic>
      <p:pic>
        <p:nvPicPr>
          <p:cNvPr id="4" name="Picture 3"/>
          <p:cNvPicPr>
            <a:picLocks noChangeAspect="1"/>
          </p:cNvPicPr>
          <p:nvPr/>
        </p:nvPicPr>
        <p:blipFill rotWithShape="1">
          <a:blip r:embed="rId3" cstate="hqprint">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rcRect/>
          <a:stretch/>
        </p:blipFill>
        <p:spPr>
          <a:xfrm>
            <a:off x="4797152" y="920988"/>
            <a:ext cx="1869475" cy="1080120"/>
          </a:xfrm>
          <a:prstGeom prst="rect">
            <a:avLst/>
          </a:prstGeom>
        </p:spPr>
      </p:pic>
      <p:pic>
        <p:nvPicPr>
          <p:cNvPr id="5" name="Picture 4"/>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5148950" y="2178869"/>
            <a:ext cx="1204972" cy="1080120"/>
          </a:xfrm>
          <a:prstGeom prst="rect">
            <a:avLst/>
          </a:prstGeom>
        </p:spPr>
      </p:pic>
      <p:pic>
        <p:nvPicPr>
          <p:cNvPr id="7" name="Picture 6"/>
          <p:cNvPicPr>
            <a:picLocks noChangeAspect="1"/>
          </p:cNvPicPr>
          <p:nvPr/>
        </p:nvPicPr>
        <p:blipFill rotWithShape="1">
          <a:blip r:embed="rId6" cstate="hqprint">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a:ext>
            </a:extLst>
          </a:blip>
          <a:srcRect/>
          <a:stretch/>
        </p:blipFill>
        <p:spPr>
          <a:xfrm>
            <a:off x="3284984" y="3467460"/>
            <a:ext cx="2263223" cy="1575606"/>
          </a:xfrm>
          <a:prstGeom prst="rect">
            <a:avLst/>
          </a:prstGeom>
        </p:spPr>
      </p:pic>
      <p:sp>
        <p:nvSpPr>
          <p:cNvPr id="8" name="TextBox 7"/>
          <p:cNvSpPr txBox="1"/>
          <p:nvPr/>
        </p:nvSpPr>
        <p:spPr>
          <a:xfrm>
            <a:off x="4967407" y="1995686"/>
            <a:ext cx="1568058" cy="248209"/>
          </a:xfrm>
          <a:prstGeom prst="rect">
            <a:avLst/>
          </a:prstGeom>
          <a:noFill/>
        </p:spPr>
        <p:txBody>
          <a:bodyPr wrap="none" rtlCol="0">
            <a:spAutoFit/>
          </a:bodyPr>
          <a:lstStyle/>
          <a:p>
            <a:r>
              <a:rPr lang="en-GB" sz="1013" dirty="0" smtClean="0"/>
              <a:t>Low </a:t>
            </a:r>
            <a:r>
              <a:rPr lang="en-GB" sz="1013" dirty="0"/>
              <a:t>Voltage </a:t>
            </a:r>
            <a:r>
              <a:rPr lang="en-GB" sz="1013" dirty="0" smtClean="0"/>
              <a:t>distribution</a:t>
            </a:r>
            <a:endParaRPr lang="en-GB" sz="1013" dirty="0"/>
          </a:p>
        </p:txBody>
      </p:sp>
      <p:sp>
        <p:nvSpPr>
          <p:cNvPr id="9" name="TextBox 8"/>
          <p:cNvSpPr txBox="1"/>
          <p:nvPr/>
        </p:nvSpPr>
        <p:spPr>
          <a:xfrm>
            <a:off x="4868021" y="682742"/>
            <a:ext cx="1802096" cy="248209"/>
          </a:xfrm>
          <a:prstGeom prst="rect">
            <a:avLst/>
          </a:prstGeom>
          <a:noFill/>
        </p:spPr>
        <p:txBody>
          <a:bodyPr wrap="none" rtlCol="0">
            <a:spAutoFit/>
          </a:bodyPr>
          <a:lstStyle/>
          <a:p>
            <a:r>
              <a:rPr lang="en-GB" sz="1013" dirty="0"/>
              <a:t>Transformer and </a:t>
            </a:r>
            <a:r>
              <a:rPr lang="en-GB" sz="1013" dirty="0" err="1"/>
              <a:t>GHe</a:t>
            </a:r>
            <a:r>
              <a:rPr lang="en-GB" sz="1013" dirty="0"/>
              <a:t> tanks</a:t>
            </a:r>
          </a:p>
        </p:txBody>
      </p:sp>
      <p:sp>
        <p:nvSpPr>
          <p:cNvPr id="11" name="TextBox 10"/>
          <p:cNvSpPr txBox="1"/>
          <p:nvPr/>
        </p:nvSpPr>
        <p:spPr>
          <a:xfrm>
            <a:off x="3828426" y="3250648"/>
            <a:ext cx="1176338" cy="248209"/>
          </a:xfrm>
          <a:prstGeom prst="rect">
            <a:avLst/>
          </a:prstGeom>
          <a:noFill/>
        </p:spPr>
        <p:txBody>
          <a:bodyPr wrap="square" rtlCol="0">
            <a:spAutoFit/>
          </a:bodyPr>
          <a:lstStyle/>
          <a:p>
            <a:r>
              <a:rPr lang="en-GB" sz="1013" dirty="0"/>
              <a:t>Faraday </a:t>
            </a:r>
            <a:r>
              <a:rPr lang="en-GB" sz="1013" dirty="0" smtClean="0"/>
              <a:t>cage</a:t>
            </a:r>
            <a:endParaRPr lang="en-GB" sz="1013" dirty="0"/>
          </a:p>
        </p:txBody>
      </p:sp>
      <p:sp>
        <p:nvSpPr>
          <p:cNvPr id="12" name="TextBox 11"/>
          <p:cNvSpPr txBox="1"/>
          <p:nvPr/>
        </p:nvSpPr>
        <p:spPr>
          <a:xfrm>
            <a:off x="1113099" y="2979116"/>
            <a:ext cx="1152128" cy="248209"/>
          </a:xfrm>
          <a:prstGeom prst="rect">
            <a:avLst/>
          </a:prstGeom>
          <a:noFill/>
        </p:spPr>
        <p:txBody>
          <a:bodyPr wrap="square" rtlCol="0">
            <a:spAutoFit/>
          </a:bodyPr>
          <a:lstStyle/>
          <a:p>
            <a:r>
              <a:rPr lang="en-GB" sz="1013" dirty="0" smtClean="0"/>
              <a:t>IOT RF Amplifier</a:t>
            </a:r>
            <a:endParaRPr lang="en-GB" sz="1013" dirty="0"/>
          </a:p>
        </p:txBody>
      </p:sp>
      <p:sp>
        <p:nvSpPr>
          <p:cNvPr id="2" name="Title 1"/>
          <p:cNvSpPr>
            <a:spLocks noGrp="1"/>
          </p:cNvSpPr>
          <p:nvPr>
            <p:ph type="title"/>
          </p:nvPr>
        </p:nvSpPr>
        <p:spPr/>
        <p:txBody>
          <a:bodyPr/>
          <a:lstStyle/>
          <a:p>
            <a:r>
              <a:rPr lang="en-GB" dirty="0" smtClean="0"/>
              <a:t>BA6-Surface Installation</a:t>
            </a:r>
            <a:endParaRPr lang="en-GB" dirty="0"/>
          </a:p>
        </p:txBody>
      </p:sp>
      <p:pic>
        <p:nvPicPr>
          <p:cNvPr id="13" name="Picture 12"/>
          <p:cNvPicPr>
            <a:picLocks noChangeAspect="1"/>
          </p:cNvPicPr>
          <p:nvPr/>
        </p:nvPicPr>
        <p:blipFill>
          <a:blip r:embed="rId8"/>
          <a:stretch>
            <a:fillRect/>
          </a:stretch>
        </p:blipFill>
        <p:spPr>
          <a:xfrm>
            <a:off x="620596" y="632973"/>
            <a:ext cx="3312551" cy="2195556"/>
          </a:xfrm>
          <a:prstGeom prst="rect">
            <a:avLst/>
          </a:prstGeom>
        </p:spPr>
      </p:pic>
      <p:pic>
        <p:nvPicPr>
          <p:cNvPr id="14" name="Picture 13"/>
          <p:cNvPicPr>
            <a:picLocks noChangeAspect="1"/>
          </p:cNvPicPr>
          <p:nvPr/>
        </p:nvPicPr>
        <p:blipFill>
          <a:blip r:embed="rId9"/>
          <a:stretch>
            <a:fillRect/>
          </a:stretch>
        </p:blipFill>
        <p:spPr>
          <a:xfrm>
            <a:off x="2118231" y="4176084"/>
            <a:ext cx="922977" cy="847771"/>
          </a:xfrm>
          <a:prstGeom prst="rect">
            <a:avLst/>
          </a:prstGeom>
        </p:spPr>
      </p:pic>
    </p:spTree>
    <p:extLst>
      <p:ext uri="{BB962C8B-B14F-4D97-AF65-F5344CB8AC3E}">
        <p14:creationId xmlns:p14="http://schemas.microsoft.com/office/powerpoint/2010/main" val="22297669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434569" y="3138899"/>
            <a:ext cx="2350158" cy="1555941"/>
          </a:xfrm>
          <a:prstGeom prst="rect">
            <a:avLst/>
          </a:prstGeom>
        </p:spPr>
      </p:pic>
      <p:pic>
        <p:nvPicPr>
          <p:cNvPr id="5" name="Picture 4"/>
          <p:cNvPicPr>
            <a:picLocks noChangeAspect="1"/>
          </p:cNvPicPr>
          <p:nvPr/>
        </p:nvPicPr>
        <p:blipFill>
          <a:blip r:embed="rId3">
            <a:extLst>
              <a:ext uri="{BEBA8EAE-BF5A-486C-A8C5-ECC9F3942E4B}">
                <a14:imgProps xmlns:a14="http://schemas.microsoft.com/office/drawing/2010/main">
                  <a14:imgLayer r:embed="rId4">
                    <a14:imgEffect>
                      <a14:saturation sat="66000"/>
                    </a14:imgEffect>
                    <a14:imgEffect>
                      <a14:brightnessContrast bright="-20000" contrast="20000"/>
                    </a14:imgEffect>
                  </a14:imgLayer>
                </a14:imgProps>
              </a:ext>
            </a:extLst>
          </a:blip>
          <a:stretch>
            <a:fillRect/>
          </a:stretch>
        </p:blipFill>
        <p:spPr>
          <a:xfrm>
            <a:off x="3817678" y="735257"/>
            <a:ext cx="2535012" cy="1901259"/>
          </a:xfrm>
          <a:prstGeom prst="rect">
            <a:avLst/>
          </a:prstGeom>
        </p:spPr>
      </p:pic>
      <p:sp>
        <p:nvSpPr>
          <p:cNvPr id="7" name="TextBox 6"/>
          <p:cNvSpPr txBox="1"/>
          <p:nvPr/>
        </p:nvSpPr>
        <p:spPr>
          <a:xfrm>
            <a:off x="2762369" y="2859782"/>
            <a:ext cx="1716881" cy="248209"/>
          </a:xfrm>
          <a:prstGeom prst="rect">
            <a:avLst/>
          </a:prstGeom>
          <a:noFill/>
        </p:spPr>
        <p:txBody>
          <a:bodyPr wrap="square" rtlCol="0">
            <a:spAutoFit/>
          </a:bodyPr>
          <a:lstStyle/>
          <a:p>
            <a:r>
              <a:rPr lang="en-GB" sz="1013" dirty="0"/>
              <a:t>Cryogenic distribution line</a:t>
            </a:r>
          </a:p>
        </p:txBody>
      </p:sp>
      <p:pic>
        <p:nvPicPr>
          <p:cNvPr id="10" name="Picture 9"/>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186309" y="3076901"/>
            <a:ext cx="1883879" cy="1412909"/>
          </a:xfrm>
          <a:prstGeom prst="rect">
            <a:avLst/>
          </a:prstGeom>
        </p:spPr>
      </p:pic>
      <p:sp>
        <p:nvSpPr>
          <p:cNvPr id="11" name="TextBox 10"/>
          <p:cNvSpPr txBox="1"/>
          <p:nvPr/>
        </p:nvSpPr>
        <p:spPr>
          <a:xfrm>
            <a:off x="620688" y="2814947"/>
            <a:ext cx="1166590" cy="248209"/>
          </a:xfrm>
          <a:prstGeom prst="rect">
            <a:avLst/>
          </a:prstGeom>
          <a:noFill/>
        </p:spPr>
        <p:txBody>
          <a:bodyPr wrap="square" rtlCol="0">
            <a:spAutoFit/>
          </a:bodyPr>
          <a:lstStyle/>
          <a:p>
            <a:r>
              <a:rPr lang="en-GB" sz="1013" dirty="0"/>
              <a:t>Transfer </a:t>
            </a:r>
            <a:r>
              <a:rPr lang="en-GB" sz="1013" dirty="0" smtClean="0"/>
              <a:t>Table</a:t>
            </a:r>
            <a:endParaRPr lang="en-GB" sz="1013" dirty="0"/>
          </a:p>
        </p:txBody>
      </p:sp>
      <p:sp>
        <p:nvSpPr>
          <p:cNvPr id="2" name="Title 1"/>
          <p:cNvSpPr>
            <a:spLocks noGrp="1"/>
          </p:cNvSpPr>
          <p:nvPr>
            <p:ph type="title"/>
          </p:nvPr>
        </p:nvSpPr>
        <p:spPr/>
        <p:txBody>
          <a:bodyPr/>
          <a:lstStyle/>
          <a:p>
            <a:r>
              <a:rPr lang="en-GB" dirty="0" smtClean="0"/>
              <a:t>SPS-LLS6 Tunnel </a:t>
            </a:r>
            <a:r>
              <a:rPr lang="en-GB" dirty="0" smtClean="0"/>
              <a:t>Installation</a:t>
            </a:r>
            <a:endParaRPr lang="en-GB" dirty="0"/>
          </a:p>
        </p:txBody>
      </p:sp>
      <p:pic>
        <p:nvPicPr>
          <p:cNvPr id="12" name="Picture 11"/>
          <p:cNvPicPr>
            <a:picLocks noChangeAspect="1"/>
          </p:cNvPicPr>
          <p:nvPr/>
        </p:nvPicPr>
        <p:blipFill rotWithShape="1">
          <a:blip r:embed="rId6"/>
          <a:srcRect l="21653" r="2755"/>
          <a:stretch/>
        </p:blipFill>
        <p:spPr>
          <a:xfrm>
            <a:off x="356721" y="671058"/>
            <a:ext cx="2568223" cy="1934289"/>
          </a:xfrm>
          <a:prstGeom prst="rect">
            <a:avLst/>
          </a:prstGeom>
        </p:spPr>
      </p:pic>
      <p:sp>
        <p:nvSpPr>
          <p:cNvPr id="14" name="TextBox 13"/>
          <p:cNvSpPr txBox="1"/>
          <p:nvPr/>
        </p:nvSpPr>
        <p:spPr>
          <a:xfrm>
            <a:off x="4797152" y="1419622"/>
            <a:ext cx="821059" cy="261610"/>
          </a:xfrm>
          <a:prstGeom prst="rect">
            <a:avLst/>
          </a:prstGeom>
          <a:noFill/>
        </p:spPr>
        <p:txBody>
          <a:bodyPr wrap="none" rtlCol="0">
            <a:spAutoFit/>
          </a:bodyPr>
          <a:lstStyle/>
          <a:p>
            <a:r>
              <a:rPr lang="en-GB" sz="1100" dirty="0" err="1">
                <a:solidFill>
                  <a:schemeClr val="bg1"/>
                </a:solidFill>
              </a:rPr>
              <a:t>Cryo</a:t>
            </a:r>
            <a:r>
              <a:rPr lang="en-GB" sz="1100" dirty="0">
                <a:solidFill>
                  <a:schemeClr val="bg1"/>
                </a:solidFill>
              </a:rPr>
              <a:t>-lines</a:t>
            </a:r>
          </a:p>
        </p:txBody>
      </p:sp>
      <p:sp>
        <p:nvSpPr>
          <p:cNvPr id="15" name="TextBox 14"/>
          <p:cNvSpPr txBox="1"/>
          <p:nvPr/>
        </p:nvSpPr>
        <p:spPr>
          <a:xfrm>
            <a:off x="4437112" y="842981"/>
            <a:ext cx="569387" cy="300082"/>
          </a:xfrm>
          <a:prstGeom prst="rect">
            <a:avLst/>
          </a:prstGeom>
          <a:noFill/>
        </p:spPr>
        <p:txBody>
          <a:bodyPr wrap="none" rtlCol="0">
            <a:spAutoFit/>
          </a:bodyPr>
          <a:lstStyle/>
          <a:p>
            <a:r>
              <a:rPr lang="en-GB" sz="1350" dirty="0">
                <a:solidFill>
                  <a:schemeClr val="bg1"/>
                </a:solidFill>
              </a:rPr>
              <a:t>Rails</a:t>
            </a:r>
          </a:p>
        </p:txBody>
      </p:sp>
      <p:sp>
        <p:nvSpPr>
          <p:cNvPr id="16" name="TextBox 15"/>
          <p:cNvSpPr txBox="1"/>
          <p:nvPr/>
        </p:nvSpPr>
        <p:spPr>
          <a:xfrm>
            <a:off x="3794324" y="1771186"/>
            <a:ext cx="853119" cy="261610"/>
          </a:xfrm>
          <a:prstGeom prst="rect">
            <a:avLst/>
          </a:prstGeom>
          <a:noFill/>
        </p:spPr>
        <p:txBody>
          <a:bodyPr wrap="none" rtlCol="0">
            <a:spAutoFit/>
          </a:bodyPr>
          <a:lstStyle/>
          <a:p>
            <a:r>
              <a:rPr lang="en-GB" sz="1100" dirty="0">
                <a:solidFill>
                  <a:schemeClr val="bg1"/>
                </a:solidFill>
              </a:rPr>
              <a:t>RF Cables</a:t>
            </a:r>
          </a:p>
        </p:txBody>
      </p:sp>
      <p:sp>
        <p:nvSpPr>
          <p:cNvPr id="17" name="TextBox 16"/>
          <p:cNvSpPr txBox="1"/>
          <p:nvPr/>
        </p:nvSpPr>
        <p:spPr>
          <a:xfrm>
            <a:off x="4437112" y="1635646"/>
            <a:ext cx="750526" cy="261610"/>
          </a:xfrm>
          <a:prstGeom prst="rect">
            <a:avLst/>
          </a:prstGeom>
          <a:noFill/>
        </p:spPr>
        <p:txBody>
          <a:bodyPr wrap="none" rtlCol="0">
            <a:spAutoFit/>
          </a:bodyPr>
          <a:lstStyle/>
          <a:p>
            <a:r>
              <a:rPr lang="en-GB" sz="1100" dirty="0">
                <a:solidFill>
                  <a:schemeClr val="bg1"/>
                </a:solidFill>
              </a:rPr>
              <a:t>RF Lines</a:t>
            </a:r>
          </a:p>
        </p:txBody>
      </p:sp>
      <p:sp>
        <p:nvSpPr>
          <p:cNvPr id="18" name="TextBox 17"/>
          <p:cNvSpPr txBox="1"/>
          <p:nvPr/>
        </p:nvSpPr>
        <p:spPr>
          <a:xfrm>
            <a:off x="4598341" y="2310140"/>
            <a:ext cx="1854995" cy="261610"/>
          </a:xfrm>
          <a:prstGeom prst="rect">
            <a:avLst/>
          </a:prstGeom>
          <a:noFill/>
        </p:spPr>
        <p:txBody>
          <a:bodyPr wrap="none" rtlCol="0">
            <a:spAutoFit/>
          </a:bodyPr>
          <a:lstStyle/>
          <a:p>
            <a:r>
              <a:rPr lang="en-GB" sz="1100" dirty="0" smtClean="0">
                <a:solidFill>
                  <a:schemeClr val="bg1"/>
                </a:solidFill>
              </a:rPr>
              <a:t>New Vacuum </a:t>
            </a:r>
            <a:r>
              <a:rPr lang="en-GB" sz="1100" dirty="0" err="1">
                <a:solidFill>
                  <a:schemeClr val="bg1"/>
                </a:solidFill>
              </a:rPr>
              <a:t>sectorization</a:t>
            </a:r>
            <a:endParaRPr lang="en-GB" sz="1100" dirty="0">
              <a:solidFill>
                <a:schemeClr val="bg1"/>
              </a:solidFill>
            </a:endParaRPr>
          </a:p>
        </p:txBody>
      </p:sp>
      <p:pic>
        <p:nvPicPr>
          <p:cNvPr id="3" name="Picture 2"/>
          <p:cNvPicPr>
            <a:picLocks noChangeAspect="1"/>
          </p:cNvPicPr>
          <p:nvPr/>
        </p:nvPicPr>
        <p:blipFill rotWithShape="1">
          <a:blip r:embed="rId7">
            <a:extLst>
              <a:ext uri="{28A0092B-C50C-407E-A947-70E740481C1C}">
                <a14:useLocalDpi xmlns:a14="http://schemas.microsoft.com/office/drawing/2010/main" val="0"/>
              </a:ext>
            </a:extLst>
          </a:blip>
          <a:srcRect l="7098" t="12201" r="25751" b="8000"/>
          <a:stretch/>
        </p:blipFill>
        <p:spPr>
          <a:xfrm>
            <a:off x="5323616" y="2986126"/>
            <a:ext cx="1075384" cy="1746730"/>
          </a:xfrm>
          <a:prstGeom prst="rect">
            <a:avLst/>
          </a:prstGeom>
        </p:spPr>
      </p:pic>
      <p:sp>
        <p:nvSpPr>
          <p:cNvPr id="19" name="TextBox 18"/>
          <p:cNvSpPr txBox="1"/>
          <p:nvPr/>
        </p:nvSpPr>
        <p:spPr>
          <a:xfrm>
            <a:off x="5480701" y="2787774"/>
            <a:ext cx="780777" cy="248209"/>
          </a:xfrm>
          <a:prstGeom prst="rect">
            <a:avLst/>
          </a:prstGeom>
          <a:noFill/>
        </p:spPr>
        <p:txBody>
          <a:bodyPr wrap="square" rtlCol="0">
            <a:spAutoFit/>
          </a:bodyPr>
          <a:lstStyle/>
          <a:p>
            <a:r>
              <a:rPr lang="en-GB" sz="1013" dirty="0" smtClean="0"/>
              <a:t>Valve Box</a:t>
            </a:r>
            <a:endParaRPr lang="en-GB" sz="1013" dirty="0"/>
          </a:p>
        </p:txBody>
      </p:sp>
    </p:spTree>
    <p:extLst>
      <p:ext uri="{BB962C8B-B14F-4D97-AF65-F5344CB8AC3E}">
        <p14:creationId xmlns:p14="http://schemas.microsoft.com/office/powerpoint/2010/main" val="7984147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SPS tests ?</a:t>
            </a:r>
            <a:endParaRPr lang="en-GB" dirty="0"/>
          </a:p>
        </p:txBody>
      </p:sp>
      <p:sp>
        <p:nvSpPr>
          <p:cNvPr id="3" name="Content Placeholder 2"/>
          <p:cNvSpPr>
            <a:spLocks noGrp="1"/>
          </p:cNvSpPr>
          <p:nvPr>
            <p:ph idx="1"/>
          </p:nvPr>
        </p:nvSpPr>
        <p:spPr>
          <a:xfrm>
            <a:off x="400258" y="771550"/>
            <a:ext cx="6125086" cy="3888432"/>
          </a:xfrm>
        </p:spPr>
        <p:txBody>
          <a:bodyPr>
            <a:normAutofit fontScale="77500" lnSpcReduction="20000"/>
          </a:bodyPr>
          <a:lstStyle/>
          <a:p>
            <a:r>
              <a:rPr lang="en-US" dirty="0" smtClean="0"/>
              <a:t>Decided in 2011 that beam tests with protons are a pre-</a:t>
            </a:r>
            <a:r>
              <a:rPr lang="en-US" dirty="0" err="1" smtClean="0"/>
              <a:t>requiste</a:t>
            </a:r>
            <a:r>
              <a:rPr lang="en-US" dirty="0" smtClean="0"/>
              <a:t> before going into LHC (SPS obvious choice). After a long campaign, SPS-LSS6 chosen to insert a new SCRF test stand</a:t>
            </a:r>
          </a:p>
          <a:p>
            <a:endParaRPr lang="en-US" dirty="0"/>
          </a:p>
          <a:p>
            <a:endParaRPr lang="en-US" dirty="0" smtClean="0"/>
          </a:p>
          <a:p>
            <a:endParaRPr lang="en-US" dirty="0"/>
          </a:p>
          <a:p>
            <a:endParaRPr lang="en-US" dirty="0" smtClean="0"/>
          </a:p>
          <a:p>
            <a:endParaRPr lang="en-US" dirty="0" smtClean="0"/>
          </a:p>
          <a:p>
            <a:endParaRPr lang="en-US" dirty="0" smtClean="0"/>
          </a:p>
          <a:p>
            <a:endParaRPr lang="en-US" dirty="0" smtClean="0"/>
          </a:p>
          <a:p>
            <a:endParaRPr lang="en-US" dirty="0"/>
          </a:p>
          <a:p>
            <a:endParaRPr lang="en-US" dirty="0" smtClean="0"/>
          </a:p>
          <a:p>
            <a:r>
              <a:rPr lang="en-US" dirty="0" smtClean="0"/>
              <a:t>The SPS tests will be first stepping stone not only for technology-beam validation, but also establish the </a:t>
            </a:r>
            <a:r>
              <a:rPr lang="en-US" u="sng" dirty="0" smtClean="0"/>
              <a:t>robustness</a:t>
            </a:r>
            <a:r>
              <a:rPr lang="en-US" dirty="0"/>
              <a:t>.</a:t>
            </a:r>
            <a:r>
              <a:rPr lang="en-US" dirty="0" smtClean="0"/>
              <a:t> This will be one of the main workhorses for luminosity production in the HL-LHC</a:t>
            </a:r>
          </a:p>
          <a:p>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9</a:t>
            </a:fld>
            <a:endParaRPr lang="fr-FR"/>
          </a:p>
        </p:txBody>
      </p:sp>
      <p:grpSp>
        <p:nvGrpSpPr>
          <p:cNvPr id="5" name="Group 4"/>
          <p:cNvGrpSpPr/>
          <p:nvPr/>
        </p:nvGrpSpPr>
        <p:grpSpPr>
          <a:xfrm>
            <a:off x="620688" y="1707654"/>
            <a:ext cx="2276886" cy="1656184"/>
            <a:chOff x="315407" y="2571750"/>
            <a:chExt cx="2753553" cy="2016224"/>
          </a:xfrm>
        </p:grpSpPr>
        <p:pic>
          <p:nvPicPr>
            <p:cNvPr id="6" name="Picture 2" descr="http://www.google.fr/url?source=imglanding&amp;ct=img&amp;q=http://slap.web.cern.ch/slap/images/sps.gif&amp;sa=X&amp;ei=bDVSVa60C82ZyASV2IDABw&amp;ved=0CAkQ8wc&amp;usg=AFQjCNFG_uE_YFhb7UGE4im8Rr6iTXFDHw"/>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29094"/>
            <a:stretch/>
          </p:blipFill>
          <p:spPr bwMode="auto">
            <a:xfrm>
              <a:off x="315407" y="2571750"/>
              <a:ext cx="2753553" cy="2016224"/>
            </a:xfrm>
            <a:prstGeom prst="rect">
              <a:avLst/>
            </a:prstGeom>
            <a:noFill/>
            <a:extLst>
              <a:ext uri="{909E8E84-426E-40DD-AFC4-6F175D3DCCD1}">
                <a14:hiddenFill xmlns:a14="http://schemas.microsoft.com/office/drawing/2010/main">
                  <a:solidFill>
                    <a:srgbClr val="FFFFFF"/>
                  </a:solidFill>
                </a14:hiddenFill>
              </a:ext>
            </a:extLst>
          </p:spPr>
        </p:pic>
        <p:sp>
          <p:nvSpPr>
            <p:cNvPr id="7" name="Oval 6"/>
            <p:cNvSpPr/>
            <p:nvPr/>
          </p:nvSpPr>
          <p:spPr>
            <a:xfrm>
              <a:off x="1257556" y="4103846"/>
              <a:ext cx="463377" cy="484128"/>
            </a:xfrm>
            <a:prstGeom prst="ellipse">
              <a:avLst/>
            </a:prstGeom>
            <a:solidFill>
              <a:schemeClr val="accent2">
                <a:lumMod val="75000"/>
                <a:alpha val="51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grpSp>
      <p:pic>
        <p:nvPicPr>
          <p:cNvPr id="8" name="Picture 7"/>
          <p:cNvPicPr>
            <a:picLocks noChangeAspect="1"/>
          </p:cNvPicPr>
          <p:nvPr/>
        </p:nvPicPr>
        <p:blipFill>
          <a:blip r:embed="rId3"/>
          <a:stretch>
            <a:fillRect/>
          </a:stretch>
        </p:blipFill>
        <p:spPr>
          <a:xfrm>
            <a:off x="3068960" y="1707654"/>
            <a:ext cx="3515126" cy="1773943"/>
          </a:xfrm>
          <a:prstGeom prst="rect">
            <a:avLst/>
          </a:prstGeom>
        </p:spPr>
      </p:pic>
    </p:spTree>
    <p:extLst>
      <p:ext uri="{BB962C8B-B14F-4D97-AF65-F5344CB8AC3E}">
        <p14:creationId xmlns:p14="http://schemas.microsoft.com/office/powerpoint/2010/main" val="1361723239"/>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16:9 format</Description0>
    <Note xmlns="8946e33d-fd2f-4ae4-8ee9-d90c129cdf9e">https://edms.cern.ch/document/1586446/</Not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2566E74-C3EA-4CA3-8046-63336AAEE22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5E9E49B-3FD6-4C9C-9B49-2AADA36A41AB}">
  <ds:schemaRefs>
    <ds:schemaRef ds:uri="8946e33d-fd2f-4ae4-8ee9-d90c129cdf9e"/>
    <ds:schemaRef ds:uri="http://purl.org/dc/elements/1.1/"/>
    <ds:schemaRef ds:uri="http://schemas.microsoft.com/office/infopath/2007/PartnerControls"/>
    <ds:schemaRef ds:uri="http://purl.org/dc/terms/"/>
    <ds:schemaRef ds:uri="http://schemas.microsoft.com/office/2006/metadata/properties"/>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6ACB8F96-6440-465A-9018-CAFFD987993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HLU-Pres-test01.thmx</Template>
  <TotalTime>19030</TotalTime>
  <Words>2420</Words>
  <Application>Microsoft Office PowerPoint</Application>
  <PresentationFormat>Custom</PresentationFormat>
  <Paragraphs>448</Paragraphs>
  <Slides>33</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33</vt:i4>
      </vt:variant>
    </vt:vector>
  </HeadingPairs>
  <TitlesOfParts>
    <vt:vector size="40" baseType="lpstr">
      <vt:lpstr>Arial</vt:lpstr>
      <vt:lpstr>Calibri</vt:lpstr>
      <vt:lpstr>Calibri Light</vt:lpstr>
      <vt:lpstr>Cambria Math</vt:lpstr>
      <vt:lpstr>Times New Roman</vt:lpstr>
      <vt:lpstr>Wingdings</vt:lpstr>
      <vt:lpstr>Thème Office</vt:lpstr>
      <vt:lpstr>Crab Cavities: SPS test Scope  SPS-BA6 Status  Test Overview w.r.t performance  Foreseen machine development time </vt:lpstr>
      <vt:lpstr>Recap SPS-CM Schedule</vt:lpstr>
      <vt:lpstr>RF Performance Expectations</vt:lpstr>
      <vt:lpstr>Overview SM18/SPS Installation</vt:lpstr>
      <vt:lpstr>SM18 Bunker Preparation</vt:lpstr>
      <vt:lpstr>SPS Infrastructure (YETS)</vt:lpstr>
      <vt:lpstr>BA6-Surface Installation</vt:lpstr>
      <vt:lpstr>SPS-LLS6 Tunnel Installation</vt:lpstr>
      <vt:lpstr>Why do SPS tests ?</vt:lpstr>
      <vt:lpstr>What do we Validate ?</vt:lpstr>
      <vt:lpstr>SPS Beam Parameters for Crab Tests</vt:lpstr>
      <vt:lpstr>Expected SPS Test Sequence</vt:lpstr>
      <vt:lpstr>How to synchronize Crab-RF ?</vt:lpstr>
      <vt:lpstr>Sizing of RF Power (in SPS)</vt:lpstr>
      <vt:lpstr>Is the Instrumentation Sufficient ?</vt:lpstr>
      <vt:lpstr>What is the preferred Energy ?</vt:lpstr>
      <vt:lpstr>Transient Effects ?</vt:lpstr>
      <vt:lpstr>LLRF with Long Distances</vt:lpstr>
      <vt:lpstr>What about SPS Optics (Q26, Q20….)</vt:lpstr>
      <vt:lpstr>Where are we with Emittance Growth ?</vt:lpstr>
      <vt:lpstr>4) High Intensity Operation</vt:lpstr>
      <vt:lpstr>Can we measure Crab Cavity Impedance</vt:lpstr>
      <vt:lpstr>What about Collimation ?</vt:lpstr>
      <vt:lpstr>How to Determine Robustness of Crabs</vt:lpstr>
      <vt:lpstr>Recap of the MD Outline</vt:lpstr>
      <vt:lpstr>Thank you</vt:lpstr>
      <vt:lpstr>SM18 Test Plan</vt:lpstr>
      <vt:lpstr>HOM Feedthrough Replaced</vt:lpstr>
      <vt:lpstr>Status of SPS Tests</vt:lpstr>
      <vt:lpstr>RF Non-Linearity</vt:lpstr>
      <vt:lpstr>Can we Leave Crabs in regular Operation ?</vt:lpstr>
      <vt:lpstr>Additional Topics</vt:lpstr>
      <vt:lpstr>Compatibility with SPS Operation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Rama Calaga</cp:lastModifiedBy>
  <cp:revision>404</cp:revision>
  <dcterms:created xsi:type="dcterms:W3CDTF">2016-02-11T10:47:23Z</dcterms:created>
  <dcterms:modified xsi:type="dcterms:W3CDTF">2017-11-14T15:38:13Z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