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63" r:id="rId5"/>
    <p:sldId id="265" r:id="rId6"/>
    <p:sldId id="269" r:id="rId7"/>
    <p:sldId id="273" r:id="rId8"/>
    <p:sldId id="283" r:id="rId9"/>
    <p:sldId id="271" r:id="rId10"/>
    <p:sldId id="272" r:id="rId11"/>
    <p:sldId id="277" r:id="rId12"/>
    <p:sldId id="267" r:id="rId13"/>
    <p:sldId id="290" r:id="rId14"/>
    <p:sldId id="279" r:id="rId15"/>
    <p:sldId id="276" r:id="rId16"/>
    <p:sldId id="266" r:id="rId17"/>
    <p:sldId id="264" r:id="rId18"/>
    <p:sldId id="287" r:id="rId19"/>
    <p:sldId id="289" r:id="rId20"/>
    <p:sldId id="284" r:id="rId21"/>
    <p:sldId id="285" r:id="rId22"/>
    <p:sldId id="268" r:id="rId23"/>
    <p:sldId id="278" r:id="rId2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9"/>
    <a:srgbClr val="009900"/>
    <a:srgbClr val="FADDDA"/>
    <a:srgbClr val="800000"/>
    <a:srgbClr val="5F5F5F"/>
    <a:srgbClr val="FFCC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31" autoAdjust="0"/>
    <p:restoredTop sz="96925" autoAdjust="0"/>
  </p:normalViewPr>
  <p:slideViewPr>
    <p:cSldViewPr snapToObjects="1" showGuides="1">
      <p:cViewPr>
        <p:scale>
          <a:sx n="122" d="100"/>
          <a:sy n="122" d="100"/>
        </p:scale>
        <p:origin x="1184" y="1104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-48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14/11/2017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14/11/2017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627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435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1918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803402"/>
            <a:ext cx="3886200" cy="4358165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803399"/>
            <a:ext cx="3886200" cy="4358167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6826865" y="6411736"/>
            <a:ext cx="2078459" cy="365125"/>
          </a:xfrm>
          <a:prstGeom prst="rect">
            <a:avLst/>
          </a:prstGeom>
        </p:spPr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A. Ratti - HL-LHC Collaboration Meeting – CIEMAT- Madrid – Nov. 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514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2631063"/>
            <a:ext cx="7804122" cy="1590026"/>
          </a:xfrm>
        </p:spPr>
        <p:txBody>
          <a:bodyPr/>
          <a:lstStyle/>
          <a:p>
            <a:r>
              <a:rPr lang="en-US" sz="3200" dirty="0" smtClean="0"/>
              <a:t>US-LARP </a:t>
            </a:r>
            <a:r>
              <a:rPr lang="en-US" sz="3200" dirty="0"/>
              <a:t>crab cavity program and future performance improvement </a:t>
            </a:r>
            <a:r>
              <a:rPr lang="en-US" sz="3200" dirty="0" smtClean="0"/>
              <a:t>plans</a:t>
            </a:r>
            <a:endParaRPr lang="en-GB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87690" y="4800600"/>
            <a:ext cx="6480000" cy="990600"/>
          </a:xfrm>
        </p:spPr>
        <p:txBody>
          <a:bodyPr>
            <a:normAutofit/>
          </a:bodyPr>
          <a:lstStyle/>
          <a:p>
            <a:r>
              <a:rPr lang="en-GB" dirty="0" smtClean="0"/>
              <a:t>Alessandro Ratti (SLAC)</a:t>
            </a:r>
          </a:p>
          <a:p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on behalf of </a:t>
            </a:r>
            <a:r>
              <a:rPr lang="en-GB" dirty="0"/>
              <a:t>HL-LHC/LARP crab cavity team</a:t>
            </a:r>
          </a:p>
          <a:p>
            <a:endParaRPr lang="en-GB" dirty="0"/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  <p:sp>
        <p:nvSpPr>
          <p:cNvPr id="11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864840" y="6152615"/>
            <a:ext cx="7168032" cy="436192"/>
          </a:xfrm>
        </p:spPr>
        <p:txBody>
          <a:bodyPr>
            <a:normAutofit/>
          </a:bodyPr>
          <a:lstStyle/>
          <a:p>
            <a:pPr algn="ctr"/>
            <a:r>
              <a:rPr lang="en-GB" sz="1200" b="1" i="0" dirty="0" smtClean="0">
                <a:solidFill>
                  <a:schemeClr val="bg2"/>
                </a:solidFill>
                <a:latin typeface="Century Gothic"/>
                <a:cs typeface="Century Gothic"/>
              </a:rPr>
              <a:t>7</a:t>
            </a:r>
            <a:r>
              <a:rPr lang="en-GB" sz="1200" b="1" i="0" baseline="30000" dirty="0" smtClean="0">
                <a:solidFill>
                  <a:schemeClr val="bg2"/>
                </a:solidFill>
                <a:latin typeface="Century Gothic"/>
                <a:cs typeface="Century Gothic"/>
              </a:rPr>
              <a:t>th</a:t>
            </a:r>
            <a:r>
              <a:rPr lang="en-GB" sz="1200" b="1" i="0" dirty="0" smtClean="0">
                <a:solidFill>
                  <a:schemeClr val="bg2"/>
                </a:solidFill>
                <a:latin typeface="Century Gothic"/>
                <a:cs typeface="Century Gothic"/>
              </a:rPr>
              <a:t> HL-LHC Collaboration Meeting| </a:t>
            </a:r>
            <a:r>
              <a:rPr lang="en-GB" sz="1200" b="1" i="0" dirty="0" err="1" smtClean="0">
                <a:solidFill>
                  <a:schemeClr val="bg2"/>
                </a:solidFill>
                <a:latin typeface="Century Gothic"/>
                <a:cs typeface="Century Gothic"/>
              </a:rPr>
              <a:t>Ciemat</a:t>
            </a:r>
            <a:r>
              <a:rPr lang="en-GB" sz="1200" b="1" i="0" dirty="0" smtClean="0">
                <a:solidFill>
                  <a:schemeClr val="bg2"/>
                </a:solidFill>
                <a:latin typeface="Century Gothic"/>
                <a:cs typeface="Century Gothic"/>
              </a:rPr>
              <a:t> | </a:t>
            </a:r>
            <a:r>
              <a:rPr lang="en-GB" sz="1200" b="1" i="0" dirty="0" smtClean="0">
                <a:solidFill>
                  <a:schemeClr val="bg2"/>
                </a:solidFill>
                <a:latin typeface="Century Gothic"/>
                <a:cs typeface="Century Gothic"/>
              </a:rPr>
              <a:t>15 </a:t>
            </a:r>
            <a:r>
              <a:rPr lang="en-GB" sz="1200" b="1" i="0" dirty="0" smtClean="0">
                <a:solidFill>
                  <a:schemeClr val="bg2"/>
                </a:solidFill>
                <a:latin typeface="Century Gothic"/>
                <a:cs typeface="Century Gothic"/>
              </a:rPr>
              <a:t>November 2017</a:t>
            </a:r>
          </a:p>
          <a:p>
            <a:pPr algn="ctr"/>
            <a:r>
              <a:rPr lang="en-GB" sz="1100" b="1" i="0" dirty="0">
                <a:solidFill>
                  <a:schemeClr val="bg2"/>
                </a:solidFill>
                <a:latin typeface="Century Gothic"/>
                <a:cs typeface="Century Gothic"/>
              </a:rPr>
              <a:t>https://</a:t>
            </a:r>
            <a:r>
              <a:rPr lang="en-GB" sz="1100" b="1" i="0" dirty="0" err="1" smtClean="0">
                <a:solidFill>
                  <a:schemeClr val="bg2"/>
                </a:solidFill>
                <a:latin typeface="Century Gothic"/>
                <a:cs typeface="Century Gothic"/>
              </a:rPr>
              <a:t>indico.cern.ch</a:t>
            </a:r>
            <a:r>
              <a:rPr lang="en-GB" sz="1100" b="1" i="0" dirty="0" smtClean="0">
                <a:solidFill>
                  <a:schemeClr val="bg2"/>
                </a:solidFill>
                <a:latin typeface="Century Gothic"/>
                <a:cs typeface="Century Gothic"/>
              </a:rPr>
              <a:t>/event/647714/</a:t>
            </a:r>
            <a:endParaRPr lang="en-GB" sz="1100" b="1" i="0" dirty="0">
              <a:solidFill>
                <a:schemeClr val="bg2"/>
              </a:solidFill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RFD HOM Damper </a:t>
            </a:r>
            <a:r>
              <a:rPr lang="en-US" altLang="en-US" dirty="0" smtClean="0"/>
              <a:t>Fabrication at JLAB</a:t>
            </a:r>
            <a:endParaRPr lang="en-US" alt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052736"/>
            <a:ext cx="7467600" cy="16764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dirty="0" smtClean="0">
                <a:latin typeface="Calibri" panose="020F0502020204030204" pitchFamily="34" charset="0"/>
              </a:rPr>
              <a:t>JLAB is fabricating a full set of H and V HOM couplers and filters for the two existing RFD cavities.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dirty="0" smtClean="0">
                <a:latin typeface="Calibri" panose="020F0502020204030204" pitchFamily="34" charset="0"/>
              </a:rPr>
              <a:t>Expected by early 2018 for cold testing and RF measurements</a:t>
            </a:r>
            <a:endParaRPr lang="en-US" altLang="en-US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en-US" sz="2000" dirty="0" smtClean="0">
                <a:latin typeface="Calibri" panose="020F0502020204030204" pitchFamily="34" charset="0"/>
              </a:rPr>
              <a:t> </a:t>
            </a:r>
            <a:endParaRPr lang="en-US" altLang="en-US" sz="2000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457700"/>
            <a:ext cx="3200400" cy="24003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11" r="3487" b="25555"/>
          <a:stretch/>
        </p:blipFill>
        <p:spPr>
          <a:xfrm>
            <a:off x="0" y="3364847"/>
            <a:ext cx="6177925" cy="2080377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-108520" y="5733256"/>
            <a:ext cx="1994473" cy="3443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charset="2"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N. </a:t>
            </a:r>
            <a:r>
              <a:rPr lang="en-US" sz="2000" dirty="0" err="1" smtClean="0">
                <a:solidFill>
                  <a:srgbClr val="FF0000"/>
                </a:solidFill>
              </a:rPr>
              <a:t>Huque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7467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RFD HOM Damper Fabrication at </a:t>
            </a:r>
            <a:r>
              <a:rPr lang="en-US" altLang="en-US" dirty="0" smtClean="0"/>
              <a:t>JLAB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755576" y="1066025"/>
            <a:ext cx="7467600" cy="178691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en-US" sz="2000" dirty="0" smtClean="0">
                <a:latin typeface="Calibri" panose="020F0502020204030204" pitchFamily="34" charset="0"/>
              </a:rPr>
              <a:t>Dummy </a:t>
            </a:r>
            <a:r>
              <a:rPr lang="en-US" altLang="en-US" sz="2000" dirty="0" err="1" smtClean="0">
                <a:latin typeface="Calibri" panose="020F0502020204030204" pitchFamily="34" charset="0"/>
              </a:rPr>
              <a:t>Nb</a:t>
            </a:r>
            <a:r>
              <a:rPr lang="en-US" altLang="en-US" sz="2000" dirty="0" smtClean="0">
                <a:latin typeface="Calibri" panose="020F0502020204030204" pitchFamily="34" charset="0"/>
              </a:rPr>
              <a:t> Can fabrication complete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600" dirty="0" smtClean="0">
                <a:latin typeface="Calibri" panose="020F0502020204030204" pitchFamily="34" charset="0"/>
              </a:rPr>
              <a:t>Seam weld being inspected as per CERN standards (ETD this week)</a:t>
            </a:r>
            <a:endParaRPr lang="en-US" altLang="en-US" sz="18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000" dirty="0" smtClean="0">
                <a:latin typeface="Calibri" panose="020F0502020204030204" pitchFamily="34" charset="0"/>
              </a:rPr>
              <a:t>Brazing tests and qualification underway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600" dirty="0" smtClean="0">
                <a:latin typeface="Calibri" panose="020F0502020204030204" pitchFamily="34" charset="0"/>
              </a:rPr>
              <a:t>Other test samples also being brazed (ETD by the end of next week)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000" dirty="0" smtClean="0">
                <a:latin typeface="Calibri" panose="020F0502020204030204" pitchFamily="34" charset="0"/>
              </a:rPr>
              <a:t>RRR </a:t>
            </a:r>
            <a:r>
              <a:rPr lang="en-US" altLang="en-US" sz="2000" dirty="0" err="1" smtClean="0">
                <a:latin typeface="Calibri" panose="020F0502020204030204" pitchFamily="34" charset="0"/>
              </a:rPr>
              <a:t>Nb</a:t>
            </a:r>
            <a:r>
              <a:rPr lang="en-US" altLang="en-US" sz="2000" dirty="0" smtClean="0">
                <a:latin typeface="Calibri" panose="020F0502020204030204" pitchFamily="34" charset="0"/>
              </a:rPr>
              <a:t> sent to FNAL for QC</a:t>
            </a:r>
            <a:r>
              <a:rPr lang="en-US" altLang="en-US" sz="1600" dirty="0" smtClean="0">
                <a:latin typeface="Calibri" panose="020F0502020204030204" pitchFamily="34" charset="0"/>
              </a:rPr>
              <a:t> </a:t>
            </a:r>
            <a:endParaRPr lang="en-US" altLang="en-US" sz="1600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12126" y="3650880"/>
            <a:ext cx="17318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Far Left: Dummy </a:t>
            </a:r>
            <a:r>
              <a:rPr lang="en-US" sz="1600" dirty="0" err="1" smtClean="0">
                <a:latin typeface="Calibri" panose="020F0502020204030204" pitchFamily="34" charset="0"/>
              </a:rPr>
              <a:t>Nb</a:t>
            </a:r>
            <a:r>
              <a:rPr lang="en-US" sz="1600" dirty="0" smtClean="0">
                <a:latin typeface="Calibri" panose="020F0502020204030204" pitchFamily="34" charset="0"/>
              </a:rPr>
              <a:t> can for weld test. Near Left: Seam weld on </a:t>
            </a:r>
            <a:r>
              <a:rPr lang="en-US" sz="1600" dirty="0" err="1" smtClean="0">
                <a:latin typeface="Calibri" panose="020F0502020204030204" pitchFamily="34" charset="0"/>
              </a:rPr>
              <a:t>Nb</a:t>
            </a:r>
            <a:r>
              <a:rPr lang="en-US" sz="1600" dirty="0" smtClean="0">
                <a:latin typeface="Calibri" panose="020F0502020204030204" pitchFamily="34" charset="0"/>
              </a:rPr>
              <a:t> can to </a:t>
            </a:r>
            <a:r>
              <a:rPr lang="en-US" sz="1600" dirty="0" smtClean="0">
                <a:latin typeface="Calibri" panose="020F0502020204030204" pitchFamily="34" charset="0"/>
              </a:rPr>
              <a:t>be inspected</a:t>
            </a:r>
            <a:endParaRPr lang="en-US" sz="1600" dirty="0"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1" b="51111"/>
          <a:stretch/>
        </p:blipFill>
        <p:spPr>
          <a:xfrm>
            <a:off x="2133600" y="3650880"/>
            <a:ext cx="5278526" cy="26588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13333" r="20371" b="13333"/>
          <a:stretch/>
        </p:blipFill>
        <p:spPr>
          <a:xfrm>
            <a:off x="152400" y="3664384"/>
            <a:ext cx="1883780" cy="2645309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6567449" y="5965336"/>
            <a:ext cx="1994473" cy="3443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charset="2"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N. </a:t>
            </a:r>
            <a:r>
              <a:rPr lang="en-US" sz="2000" dirty="0" err="1" smtClean="0">
                <a:solidFill>
                  <a:srgbClr val="FF0000"/>
                </a:solidFill>
              </a:rPr>
              <a:t>Huque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815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FY18 DQW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A. Ratti - HL-LHC Collaboration Meeting – CIEMAT- Madrid – Nov. 2017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95536" y="1196752"/>
            <a:ext cx="8288864" cy="4752528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Final cold testing of DQW2 at JLAB with one HOM damper</a:t>
            </a:r>
          </a:p>
          <a:p>
            <a:pPr lvl="1"/>
            <a:r>
              <a:rPr lang="en-US" dirty="0" smtClean="0"/>
              <a:t>Spending carryover of last CC funds from LARP</a:t>
            </a:r>
          </a:p>
          <a:p>
            <a:pPr lvl="1"/>
            <a:r>
              <a:rPr lang="en-US" dirty="0" smtClean="0"/>
              <a:t>More studies needed to understand and improve cavity </a:t>
            </a:r>
            <a:r>
              <a:rPr lang="en-US" dirty="0"/>
              <a:t>performance </a:t>
            </a:r>
            <a:r>
              <a:rPr lang="en-US" dirty="0" smtClean="0"/>
              <a:t>with HOM dampers</a:t>
            </a:r>
          </a:p>
          <a:p>
            <a:r>
              <a:rPr lang="en-US" dirty="0" smtClean="0"/>
              <a:t>Warm measurements to characterize EM behavior</a:t>
            </a:r>
          </a:p>
          <a:p>
            <a:pPr lvl="1"/>
            <a:r>
              <a:rPr lang="en-US" dirty="0" smtClean="0"/>
              <a:t>Multipoles, HOMs</a:t>
            </a:r>
          </a:p>
          <a:p>
            <a:r>
              <a:rPr lang="en-US" dirty="0" smtClean="0"/>
              <a:t>DQW2 remains at JLAB for further testing</a:t>
            </a:r>
          </a:p>
          <a:p>
            <a:r>
              <a:rPr lang="en-US" dirty="0" smtClean="0"/>
              <a:t>DQW1 goes to BNL for warm measurements</a:t>
            </a:r>
          </a:p>
          <a:p>
            <a:pPr lvl="1"/>
            <a:r>
              <a:rPr lang="en-US" dirty="0" smtClean="0"/>
              <a:t>Field mapping, multipoles, HOM damping</a:t>
            </a:r>
            <a:r>
              <a:rPr lang="mr-IN" dirty="0" smtClean="0"/>
              <a:t>…</a:t>
            </a:r>
            <a:endParaRPr lang="en-US" dirty="0"/>
          </a:p>
          <a:p>
            <a:pPr lvl="1"/>
            <a:endParaRPr lang="en-US" dirty="0" smtClean="0"/>
          </a:p>
          <a:p>
            <a:pPr marL="342900" lvl="1" indent="-342900"/>
            <a:r>
              <a:rPr lang="en-US" dirty="0" smtClean="0"/>
              <a:t>Note: not all this work is funded </a:t>
            </a:r>
            <a:r>
              <a:rPr lang="en-US" dirty="0"/>
              <a:t>by </a:t>
            </a:r>
            <a:r>
              <a:rPr lang="en-US" dirty="0" smtClean="0"/>
              <a:t>LARP and is outside of AUP scope</a:t>
            </a:r>
            <a:endParaRPr lang="en-US" dirty="0"/>
          </a:p>
          <a:p>
            <a:pPr marL="742950" lvl="2" indent="-342900"/>
            <a:r>
              <a:rPr lang="en-US" dirty="0"/>
              <a:t>CERN support and/or </a:t>
            </a:r>
            <a:r>
              <a:rPr lang="en-US" dirty="0" smtClean="0"/>
              <a:t>funding could help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42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Landing of LARP’s CC program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08" y="1330349"/>
            <a:ext cx="3428112" cy="4618931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009536" y="1077708"/>
            <a:ext cx="4370376" cy="5278642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891" indent="-342891" algn="ctr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ctr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ctr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ctr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9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ctr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New roles between AUP and CERN for dressed cavities production</a:t>
            </a:r>
          </a:p>
          <a:p>
            <a:pPr lvl="1" algn="l"/>
            <a:r>
              <a:rPr lang="en-US" dirty="0" smtClean="0"/>
              <a:t>AUP carries RFD development into production</a:t>
            </a:r>
          </a:p>
          <a:p>
            <a:pPr lvl="1" algn="l"/>
            <a:r>
              <a:rPr lang="en-US" dirty="0" smtClean="0"/>
              <a:t>CERN carries DQW development and production</a:t>
            </a:r>
          </a:p>
          <a:p>
            <a:pPr algn="l"/>
            <a:r>
              <a:rPr lang="en-US" dirty="0" smtClean="0"/>
              <a:t>LARP ending with the completion of RFD HOM and cold testing at JLAB</a:t>
            </a:r>
          </a:p>
          <a:p>
            <a:pPr algn="l"/>
            <a:r>
              <a:rPr lang="en-US" dirty="0" smtClean="0"/>
              <a:t>US LARP team continues towards the support of AUP’s RFD deliverables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0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HL-LHC AUP Project Plans for FY18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Develop RFD prototype of US cavity deliverable</a:t>
            </a:r>
          </a:p>
          <a:p>
            <a:pPr lvl="1"/>
            <a:r>
              <a:rPr lang="en-US" dirty="0" smtClean="0"/>
              <a:t>RFD with magnetic shield, He Tank and HOM filters</a:t>
            </a:r>
          </a:p>
          <a:p>
            <a:pPr lvl="1"/>
            <a:r>
              <a:rPr lang="en-US" dirty="0" smtClean="0"/>
              <a:t>Industrialize production through early vendor selection</a:t>
            </a:r>
          </a:p>
          <a:p>
            <a:pPr lvl="2"/>
            <a:r>
              <a:rPr lang="en-US" dirty="0" smtClean="0"/>
              <a:t>In close collaboration with CERN</a:t>
            </a:r>
            <a:endParaRPr lang="en-US" dirty="0" smtClean="0"/>
          </a:p>
          <a:p>
            <a:r>
              <a:rPr lang="en-US" dirty="0" smtClean="0"/>
              <a:t>Finalize cavity design and Complete the preparation of the PDR </a:t>
            </a:r>
          </a:p>
          <a:p>
            <a:pPr lvl="1"/>
            <a:r>
              <a:rPr lang="en-US" dirty="0" smtClean="0"/>
              <a:t>Including a dressed cavity PD review</a:t>
            </a:r>
          </a:p>
          <a:p>
            <a:pPr lvl="1"/>
            <a:endParaRPr lang="en-US" dirty="0"/>
          </a:p>
          <a:p>
            <a:r>
              <a:rPr lang="en-US" dirty="0" smtClean="0"/>
              <a:t>Prepare for CD-2</a:t>
            </a:r>
          </a:p>
          <a:p>
            <a:pPr lvl="1"/>
            <a:r>
              <a:rPr lang="en-US" dirty="0" smtClean="0"/>
              <a:t>Define scope and cost baseline</a:t>
            </a:r>
          </a:p>
          <a:p>
            <a:pPr lvl="1"/>
            <a:r>
              <a:rPr lang="en-US" dirty="0" smtClean="0"/>
              <a:t>Complete associated documentation (acceptance criteria, Manufacturing Inspection Plan</a:t>
            </a:r>
            <a:r>
              <a:rPr lang="mr-IN" dirty="0" smtClean="0"/>
              <a:t>…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Lessons learned from both DQW and RFD fabrication, processing and testing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52446" y="6356350"/>
            <a:ext cx="6550800" cy="360000"/>
          </a:xfrm>
        </p:spPr>
        <p:txBody>
          <a:bodyPr/>
          <a:lstStyle/>
          <a:p>
            <a:r>
              <a:rPr lang="fr-FR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A. Ratti </a:t>
            </a:r>
            <a:r>
              <a:rPr lang="mr-IN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- </a:t>
            </a:r>
            <a:r>
              <a:rPr lang="en-US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HL-LHC Collaboration Meeting </a:t>
            </a:r>
            <a:r>
              <a:rPr lang="mr-IN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–</a:t>
            </a:r>
            <a:r>
              <a:rPr lang="en-US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 CIEMAT- Madrid </a:t>
            </a:r>
            <a:r>
              <a:rPr lang="mr-IN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–</a:t>
            </a:r>
            <a:r>
              <a:rPr lang="sk-SK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 Nov. 2017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60488" y="6086754"/>
            <a:ext cx="4455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Described in detail tomorrow </a:t>
            </a:r>
            <a:r>
              <a:rPr lang="en-US">
                <a:solidFill>
                  <a:srgbClr val="FF0000"/>
                </a:solidFill>
              </a:rPr>
              <a:t>by </a:t>
            </a:r>
            <a:r>
              <a:rPr lang="en-US" smtClean="0">
                <a:solidFill>
                  <a:srgbClr val="FF0000"/>
                </a:solidFill>
              </a:rPr>
              <a:t>Leonardo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838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045" y="233514"/>
            <a:ext cx="8153400" cy="624840"/>
          </a:xfrm>
        </p:spPr>
        <p:txBody>
          <a:bodyPr>
            <a:normAutofit/>
          </a:bodyPr>
          <a:lstStyle/>
          <a:p>
            <a:r>
              <a:rPr lang="en-US" dirty="0" smtClean="0"/>
              <a:t>Cavity Optimization for HOM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A. Ratti - HL-LHC Collaboration Meeting – CIEMAT- Madrid – Nov. 2017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82697" y="4761646"/>
            <a:ext cx="3886200" cy="689646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8000"/>
                </a:solidFill>
              </a:rPr>
              <a:t>Shrink gap from the end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plate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lowers 760 MHz </a:t>
            </a:r>
            <a:r>
              <a:rPr lang="en-US" sz="2000" dirty="0">
                <a:solidFill>
                  <a:srgbClr val="008000"/>
                </a:solidFill>
              </a:rPr>
              <a:t>mode frequency</a:t>
            </a:r>
            <a:endParaRPr lang="en-US" sz="2000" dirty="0">
              <a:solidFill>
                <a:srgbClr val="008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31230" y="2537664"/>
            <a:ext cx="4569369" cy="1739841"/>
            <a:chOff x="4518500" y="1114848"/>
            <a:chExt cx="4569369" cy="173984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18500" y="1114848"/>
              <a:ext cx="4569369" cy="1739840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 flipV="1">
              <a:off x="5414629" y="1703169"/>
              <a:ext cx="112261" cy="701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>
                <a:solidFill>
                  <a:srgbClr val="FFFFFF"/>
                </a:solidFill>
              </a:rPr>
              <a:pPr algn="ctr"/>
              <a:t>15</a:t>
            </a:fld>
            <a:endParaRPr lang="en-US"/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5848765" y="2004429"/>
            <a:ext cx="2296846" cy="1887577"/>
            <a:chOff x="3758205" y="2091481"/>
            <a:chExt cx="2572431" cy="211405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205" y="2091481"/>
              <a:ext cx="2572431" cy="2114056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 flipV="1">
              <a:off x="4949825" y="2173047"/>
              <a:ext cx="188349" cy="722553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4841160" y="2178051"/>
              <a:ext cx="299165" cy="720725"/>
            </a:xfrm>
            <a:prstGeom prst="line">
              <a:avLst/>
            </a:prstGeom>
            <a:ln w="12700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4697688" y="2872146"/>
              <a:ext cx="133989" cy="5825"/>
            </a:xfrm>
            <a:prstGeom prst="straightConnector1">
              <a:avLst/>
            </a:prstGeom>
            <a:ln>
              <a:solidFill>
                <a:srgbClr val="0000FF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>
              <a:off x="4959740" y="2875102"/>
              <a:ext cx="145640" cy="5826"/>
            </a:xfrm>
            <a:prstGeom prst="straightConnector1">
              <a:avLst/>
            </a:prstGeom>
            <a:ln>
              <a:solidFill>
                <a:srgbClr val="0000FF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679865" y="2900498"/>
              <a:ext cx="685673" cy="3102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20mm</a:t>
              </a:r>
              <a:endParaRPr lang="en-US" sz="1200" dirty="0"/>
            </a:p>
          </p:txBody>
        </p:sp>
      </p:grpSp>
      <p:sp>
        <p:nvSpPr>
          <p:cNvPr id="24" name="Content Placeholder 2"/>
          <p:cNvSpPr>
            <a:spLocks noGrp="1"/>
          </p:cNvSpPr>
          <p:nvPr>
            <p:ph sz="quarter" idx="13"/>
          </p:nvPr>
        </p:nvSpPr>
        <p:spPr>
          <a:xfrm>
            <a:off x="6312217" y="1517212"/>
            <a:ext cx="1113158" cy="41041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</a:rPr>
              <a:t>End-plate reduced tilt angle</a:t>
            </a:r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1579" y="4514382"/>
            <a:ext cx="1376350" cy="1325663"/>
          </a:xfrm>
          <a:prstGeom prst="rect">
            <a:avLst/>
          </a:prstGeom>
        </p:spPr>
      </p:pic>
      <p:sp>
        <p:nvSpPr>
          <p:cNvPr id="26" name="Content Placeholder 2"/>
          <p:cNvSpPr>
            <a:spLocks noGrp="1"/>
          </p:cNvSpPr>
          <p:nvPr>
            <p:ph sz="quarter" idx="13"/>
          </p:nvPr>
        </p:nvSpPr>
        <p:spPr>
          <a:xfrm>
            <a:off x="5546366" y="5159604"/>
            <a:ext cx="1182914" cy="6501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</a:rPr>
              <a:t>Operating mode tuned to 400 MHz by change outer can rounding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1229" y="1476600"/>
            <a:ext cx="5239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response to the need to minimize impedance to the beam - Avoiding </a:t>
            </a:r>
            <a:r>
              <a:rPr lang="en-US" dirty="0"/>
              <a:t>760 MHz HOM </a:t>
            </a:r>
            <a:r>
              <a:rPr lang="en-US" smtClean="0"/>
              <a:t>frequency/beam harmonic</a:t>
            </a:r>
            <a:endParaRPr lang="en-US" dirty="0"/>
          </a:p>
        </p:txBody>
      </p:sp>
      <p:sp>
        <p:nvSpPr>
          <p:cNvPr id="29" name="Content Placeholder 2"/>
          <p:cNvSpPr>
            <a:spLocks noGrp="1"/>
          </p:cNvSpPr>
          <p:nvPr>
            <p:ph idx="4294967295"/>
          </p:nvPr>
        </p:nvSpPr>
        <p:spPr>
          <a:xfrm>
            <a:off x="116583" y="5733256"/>
            <a:ext cx="1656184" cy="360040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0" indent="0" algn="r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Z. Li, S. De Silva</a:t>
            </a:r>
          </a:p>
        </p:txBody>
      </p:sp>
    </p:spTree>
    <p:extLst>
      <p:ext uri="{BB962C8B-B14F-4D97-AF65-F5344CB8AC3E}">
        <p14:creationId xmlns:p14="http://schemas.microsoft.com/office/powerpoint/2010/main" val="63448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99" y="264276"/>
            <a:ext cx="8997477" cy="624840"/>
          </a:xfrm>
        </p:spPr>
        <p:txBody>
          <a:bodyPr>
            <a:noAutofit/>
          </a:bodyPr>
          <a:lstStyle/>
          <a:p>
            <a:r>
              <a:rPr lang="en-US" sz="3000" dirty="0" smtClean="0"/>
              <a:t>760.9MHz HOM now detuned </a:t>
            </a:r>
            <a:r>
              <a:rPr lang="en-US" sz="3000" dirty="0"/>
              <a:t>to 755MHz </a:t>
            </a:r>
            <a:endParaRPr lang="en-US" sz="3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A. Ratti - HL-LHC Collaboration Meeting – CIEMAT- Madrid – Nov. 2017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4653805" y="4323019"/>
            <a:ext cx="4413996" cy="538965"/>
          </a:xfrm>
        </p:spPr>
        <p:txBody>
          <a:bodyPr>
            <a:noAutofit/>
          </a:bodyPr>
          <a:lstStyle/>
          <a:p>
            <a:pPr marL="228600" indent="-228600">
              <a:spcBef>
                <a:spcPts val="0"/>
              </a:spcBef>
              <a:tabLst>
                <a:tab pos="744538" algn="l"/>
              </a:tabLst>
            </a:pPr>
            <a:r>
              <a:rPr lang="en-US" sz="1600" dirty="0">
                <a:solidFill>
                  <a:srgbClr val="0000FF"/>
                </a:solidFill>
              </a:rPr>
              <a:t>HOM power calculated for 1-AM beam</a:t>
            </a:r>
          </a:p>
          <a:p>
            <a:pPr marL="228600" indent="-228600">
              <a:spcBef>
                <a:spcPts val="0"/>
              </a:spcBef>
              <a:tabLst>
                <a:tab pos="744538" algn="l"/>
              </a:tabLst>
            </a:pPr>
            <a:r>
              <a:rPr lang="en-US" sz="1600" i="1" dirty="0" err="1">
                <a:solidFill>
                  <a:srgbClr val="0000FF"/>
                </a:solidFill>
              </a:rPr>
              <a:t>σ</a:t>
            </a:r>
            <a:r>
              <a:rPr lang="en-US" sz="1600" i="1" baseline="-25000" dirty="0" err="1">
                <a:solidFill>
                  <a:srgbClr val="0000FF"/>
                </a:solidFill>
              </a:rPr>
              <a:t>z</a:t>
            </a:r>
            <a:r>
              <a:rPr lang="en-US" sz="1600" dirty="0">
                <a:solidFill>
                  <a:srgbClr val="0000FF"/>
                </a:solidFill>
              </a:rPr>
              <a:t>=76mm factor included in power calculation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83" y="1656195"/>
            <a:ext cx="4490816" cy="26397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838" y="1662914"/>
            <a:ext cx="4487162" cy="263763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>
                <a:solidFill>
                  <a:srgbClr val="FFFFFF"/>
                </a:solidFill>
              </a:rPr>
              <a:pPr algn="ctr"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76802" y="4912783"/>
            <a:ext cx="3242733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Beam HOM power well below design requirement of 1 kW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793746" y="1891949"/>
            <a:ext cx="1531851" cy="3929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8000"/>
                </a:solidFill>
              </a:rPr>
              <a:t>Impedance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6666024" y="1921795"/>
            <a:ext cx="2266310" cy="408961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8000"/>
                </a:solidFill>
              </a:rPr>
              <a:t>HOM </a:t>
            </a:r>
            <a:r>
              <a:rPr lang="en-US" sz="2000" dirty="0">
                <a:solidFill>
                  <a:srgbClr val="008000"/>
                </a:solidFill>
              </a:rPr>
              <a:t>b</a:t>
            </a:r>
            <a:r>
              <a:rPr lang="en-US" sz="2000" dirty="0">
                <a:solidFill>
                  <a:srgbClr val="008000"/>
                </a:solidFill>
              </a:rPr>
              <a:t>eam power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208805" y="4433086"/>
            <a:ext cx="3745129" cy="843765"/>
          </a:xfrm>
        </p:spPr>
        <p:txBody>
          <a:bodyPr>
            <a:noAutofit/>
          </a:bodyPr>
          <a:lstStyle/>
          <a:p>
            <a:pPr marL="228600" indent="-228600">
              <a:spcBef>
                <a:spcPts val="0"/>
              </a:spcBef>
              <a:tabLst>
                <a:tab pos="744538" algn="l"/>
              </a:tabLst>
            </a:pPr>
            <a:r>
              <a:rPr lang="en-US" sz="1600" dirty="0">
                <a:solidFill>
                  <a:srgbClr val="0000FF"/>
                </a:solidFill>
              </a:rPr>
              <a:t>HOM impedance spectrum provided to CERN beam dynamics team for beam instability analysis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4294967295"/>
          </p:nvPr>
        </p:nvSpPr>
        <p:spPr>
          <a:xfrm>
            <a:off x="116583" y="5733256"/>
            <a:ext cx="1656184" cy="360040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0" indent="0" algn="r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Z. Li/S. De Silva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4294967295"/>
          </p:nvPr>
        </p:nvSpPr>
        <p:spPr>
          <a:xfrm>
            <a:off x="1772767" y="6093296"/>
            <a:ext cx="6192688" cy="38501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3D Model and HOM spectra released to CERN for review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45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RFD1 - </a:t>
            </a:r>
            <a:r>
              <a:rPr lang="en-US" dirty="0" smtClean="0"/>
              <a:t>Next </a:t>
            </a:r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772" y="1123426"/>
            <a:ext cx="8329715" cy="5113886"/>
          </a:xfrm>
        </p:spPr>
        <p:txBody>
          <a:bodyPr>
            <a:normAutofit/>
          </a:bodyPr>
          <a:lstStyle/>
          <a:p>
            <a:r>
              <a:rPr lang="en-US" sz="2400" smtClean="0"/>
              <a:t>RFD 1 cavity now </a:t>
            </a:r>
            <a:r>
              <a:rPr lang="en-US" sz="2400" dirty="0" smtClean="0"/>
              <a:t>at ANL</a:t>
            </a:r>
            <a:endParaRPr lang="en-US" sz="2400" dirty="0" smtClean="0"/>
          </a:p>
          <a:p>
            <a:r>
              <a:rPr lang="en-US" sz="2400" dirty="0" smtClean="0"/>
              <a:t>PO with ANL in place for upgrade of rotational BCP tool to accept RFD cavity (see image)</a:t>
            </a:r>
          </a:p>
          <a:p>
            <a:r>
              <a:rPr lang="en-US" sz="2400" dirty="0" smtClean="0"/>
              <a:t>Buffer Chemical Polishing at ANL in Jan 2018</a:t>
            </a:r>
          </a:p>
          <a:p>
            <a:r>
              <a:rPr lang="en-US" sz="2400" dirty="0" smtClean="0"/>
              <a:t>Test at FNAL in March 2018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4731" y="3371482"/>
            <a:ext cx="4165676" cy="25878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71481"/>
            <a:ext cx="3888432" cy="25878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5" y="6001522"/>
            <a:ext cx="4058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Existing Rotational Tool at ANL (with QWR resonator installed)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4564731" y="6019832"/>
            <a:ext cx="4055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Upgrade of Rotational Tool at ANL to accept RFD Cavity</a:t>
            </a:r>
            <a:endParaRPr lang="en-US" sz="12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537527" y="6243690"/>
            <a:ext cx="1994473" cy="3443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charset="2"/>
              <a:buNone/>
            </a:pPr>
            <a:r>
              <a:rPr lang="en-US" sz="2000" smtClean="0">
                <a:solidFill>
                  <a:srgbClr val="FF0000"/>
                </a:solidFill>
              </a:rPr>
              <a:t>L. Ristori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70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RFD2 </a:t>
            </a:r>
            <a:r>
              <a:rPr lang="en-US" dirty="0"/>
              <a:t>-</a:t>
            </a:r>
            <a:r>
              <a:rPr lang="en-US" dirty="0" smtClean="0"/>
              <a:t>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Cavity remains at JLAB/ODU for:</a:t>
            </a:r>
          </a:p>
          <a:p>
            <a:pPr lvl="1"/>
            <a:r>
              <a:rPr lang="en-US" dirty="0" smtClean="0"/>
              <a:t>Field mapping, multipole measurements, </a:t>
            </a:r>
          </a:p>
          <a:p>
            <a:pPr lvl="1"/>
            <a:r>
              <a:rPr lang="en-US" dirty="0" smtClean="0"/>
              <a:t>Elastic and plastic tuning sensitivity studies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In addition, ODU interested in more studies</a:t>
            </a:r>
          </a:p>
          <a:p>
            <a:pPr lvl="2"/>
            <a:r>
              <a:rPr lang="en-US" dirty="0" smtClean="0"/>
              <a:t>Nitrogen doping treatment and Vertical Tests</a:t>
            </a:r>
            <a:endParaRPr lang="en-US" dirty="0"/>
          </a:p>
          <a:p>
            <a:pPr lvl="1"/>
            <a:r>
              <a:rPr lang="en-US" dirty="0" smtClean="0"/>
              <a:t>Work outside the scope of AUP, yet of interest to the collaboration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79812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Non-FNAL AUP Team Activities for FY18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7526" y="5706016"/>
            <a:ext cx="1994473" cy="34435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L. </a:t>
            </a:r>
            <a:r>
              <a:rPr lang="en-US" sz="2000" dirty="0" err="1" smtClean="0">
                <a:solidFill>
                  <a:srgbClr val="FF0000"/>
                </a:solidFill>
              </a:rPr>
              <a:t>Ristori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aphicFrame>
        <p:nvGraphicFramePr>
          <p:cNvPr id="9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1290724"/>
              </p:ext>
            </p:extLst>
          </p:nvPr>
        </p:nvGraphicFramePr>
        <p:xfrm>
          <a:off x="612773" y="1336392"/>
          <a:ext cx="7919226" cy="418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9742"/>
                <a:gridCol w="2639742"/>
                <a:gridCol w="263974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BNL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ODU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SLAC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Symbol" charset="2"/>
                        <a:buNone/>
                        <a:tabLst>
                          <a:tab pos="2286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charset="0"/>
                          <a:cs typeface="Times New Roman" charset="0"/>
                        </a:rPr>
                        <a:t>Interfaces in SM18, SPS and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charset="0"/>
                          <a:cs typeface="Times New Roman" charset="0"/>
                        </a:rPr>
                        <a:t>LHC</a:t>
                      </a:r>
                      <a:endParaRPr lang="en-US" sz="1100" dirty="0">
                        <a:effectLst/>
                        <a:latin typeface="+mj-lt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 charset="0"/>
                        <a:buNone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Warm measurements of electromagnetic and mechanical properties of the RFD cavity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Produce a RFD cavity design addressing the 760 MHz HOM issue</a:t>
                      </a:r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Symbol" charset="2"/>
                        <a:buNone/>
                        <a:tabLst>
                          <a:tab pos="2286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charset="0"/>
                          <a:cs typeface="Times New Roman" charset="0"/>
                        </a:rPr>
                        <a:t>Lessons learned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charset="0"/>
                          <a:cs typeface="Times New Roman" charset="0"/>
                        </a:rPr>
                        <a:t>from 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charset="0"/>
                          <a:cs typeface="Times New Roman" charset="0"/>
                        </a:rPr>
                        <a:t>DQW production</a:t>
                      </a:r>
                      <a:endParaRPr lang="en-US" sz="1100" dirty="0">
                        <a:effectLst/>
                        <a:latin typeface="+mj-lt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Elastic and plastic tuning sensitivity, including behavior of fundamental and higher-order modes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0" indent="0" algn="l">
                        <a:buFont typeface="Arial" charset="0"/>
                        <a:buNone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Calculate the full HOM impedance spectrum up to 2 GHz</a:t>
                      </a:r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Symbol" charset="2"/>
                        <a:buNone/>
                        <a:tabLst>
                          <a:tab pos="2286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charset="0"/>
                          <a:cs typeface="Times New Roman" charset="0"/>
                        </a:rPr>
                        <a:t>Preliminary MIP for RFD pre-series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charset="0"/>
                          <a:cs typeface="Times New Roman" charset="0"/>
                        </a:rPr>
                        <a:t>production</a:t>
                      </a:r>
                      <a:endParaRPr lang="en-US" sz="1100" dirty="0">
                        <a:effectLst/>
                        <a:latin typeface="+mj-lt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Warm measurement of the electromagnetic properties of the HOM couplers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Design HOM coupler RF windows (feed through)</a:t>
                      </a:r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Oversee Design of dressed cavity (bare cavity, magnetic shields and helium tank)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Analyze cavity and coupler tolerance for engineering design;</a:t>
                      </a:r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000"/>
                        <a:buFont typeface="Symbol" charset="2"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Contribute the relevant sections of the Preliminary Design Report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Contribute the relevant sections of the Preliminary Design Report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Contribute the relevant sections of the Preliminary Design Report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44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US" dirty="0" smtClean="0"/>
              <a:t>LARP Crab Cavity Development and Testing Summary</a:t>
            </a:r>
          </a:p>
          <a:p>
            <a:pPr lvl="1" algn="l"/>
            <a:r>
              <a:rPr lang="en-US" dirty="0" smtClean="0"/>
              <a:t>DQW</a:t>
            </a:r>
          </a:p>
          <a:p>
            <a:pPr lvl="1" algn="l"/>
            <a:r>
              <a:rPr lang="en-US" dirty="0" smtClean="0"/>
              <a:t>RFD</a:t>
            </a:r>
          </a:p>
          <a:p>
            <a:pPr lvl="1" algn="l"/>
            <a:endParaRPr lang="en-US" dirty="0" smtClean="0"/>
          </a:p>
          <a:p>
            <a:pPr algn="l"/>
            <a:r>
              <a:rPr lang="en-US" dirty="0" smtClean="0"/>
              <a:t>Transition to the US HL-LHC AUP construction project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Plans for the US FY18</a:t>
            </a:r>
          </a:p>
          <a:p>
            <a:pPr lvl="1"/>
            <a:r>
              <a:rPr lang="en-US" dirty="0" smtClean="0"/>
              <a:t>LARP(-less)</a:t>
            </a:r>
          </a:p>
          <a:p>
            <a:pPr lvl="1"/>
            <a:r>
              <a:rPr lang="en-US" dirty="0" smtClean="0"/>
              <a:t>AUP</a:t>
            </a:r>
          </a:p>
          <a:p>
            <a:pPr lvl="1"/>
            <a:r>
              <a:rPr lang="en-US" dirty="0" smtClean="0"/>
              <a:t>Other</a:t>
            </a:r>
          </a:p>
          <a:p>
            <a:pPr algn="l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A. Ratti - HL-LHC Collaboration Meeting – CIEMAT- Madrid – Nov.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56300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19200"/>
            <a:ext cx="807480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Lots of progress made since the last HL-LHC collaboration meeting</a:t>
            </a:r>
          </a:p>
          <a:p>
            <a:r>
              <a:rPr lang="en-US" dirty="0" smtClean="0"/>
              <a:t>Both cavity designs demonstrated performance required for SPS test and LHC</a:t>
            </a:r>
          </a:p>
          <a:p>
            <a:pPr lvl="1"/>
            <a:r>
              <a:rPr lang="en-US" dirty="0" smtClean="0"/>
              <a:t>Much work left to be done</a:t>
            </a:r>
          </a:p>
          <a:p>
            <a:pPr lvl="1"/>
            <a:r>
              <a:rPr lang="en-US" dirty="0" smtClean="0"/>
              <a:t>Leveraging existing cavities to support HL-LHC pre-series</a:t>
            </a:r>
          </a:p>
          <a:p>
            <a:r>
              <a:rPr lang="en-US" dirty="0" smtClean="0"/>
              <a:t>With AUP’s achievement of CD-1, the collaboration transitioned to new roles</a:t>
            </a:r>
          </a:p>
          <a:p>
            <a:pPr lvl="1"/>
            <a:r>
              <a:rPr lang="en-US" dirty="0" smtClean="0"/>
              <a:t>Still working together with CERN and the UK</a:t>
            </a:r>
          </a:p>
          <a:p>
            <a:pPr lvl="1"/>
            <a:r>
              <a:rPr lang="en-US" dirty="0" smtClean="0"/>
              <a:t>Planning for a CD2 review in ~1 year</a:t>
            </a:r>
          </a:p>
          <a:p>
            <a:r>
              <a:rPr lang="en-US" dirty="0" smtClean="0"/>
              <a:t>LARP’s CC R&amp;D ends after many successes</a:t>
            </a:r>
            <a:r>
              <a:rPr lang="mr-IN" dirty="0" smtClean="0"/>
              <a:t>…</a:t>
            </a:r>
            <a:endParaRPr lang="en-US" dirty="0" smtClean="0"/>
          </a:p>
          <a:p>
            <a:pPr lvl="1"/>
            <a:r>
              <a:rPr lang="mr-IN" dirty="0" smtClean="0"/>
              <a:t>…</a:t>
            </a:r>
            <a:r>
              <a:rPr lang="en-US" dirty="0"/>
              <a:t>a</a:t>
            </a:r>
            <a:r>
              <a:rPr lang="en-US" dirty="0" smtClean="0"/>
              <a:t>nd the rollercoaster ride continues into the AUP Project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A. Ratti - HL-LHC Collaboration Meeting – CIEMAT- Madrid – Nov.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834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LARP 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Started the Crab Cavity proposal in 2006</a:t>
            </a:r>
          </a:p>
          <a:p>
            <a:pPr lvl="1"/>
            <a:r>
              <a:rPr lang="en-US" dirty="0" smtClean="0"/>
              <a:t>Rama’s first “child”</a:t>
            </a:r>
          </a:p>
          <a:p>
            <a:r>
              <a:rPr lang="en-US" dirty="0" smtClean="0"/>
              <a:t>Developed Proof of Principle cavities that demonstrated a major point</a:t>
            </a:r>
          </a:p>
          <a:p>
            <a:pPr lvl="1"/>
            <a:r>
              <a:rPr lang="en-US" dirty="0" smtClean="0"/>
              <a:t>It is possible to achieve the required field strength within the dimensional constraints </a:t>
            </a:r>
          </a:p>
          <a:p>
            <a:pPr lvl="2"/>
            <a:r>
              <a:rPr lang="en-US" dirty="0" smtClean="0"/>
              <a:t>No more ‘global’ crab scheme</a:t>
            </a:r>
          </a:p>
          <a:p>
            <a:r>
              <a:rPr lang="en-US" dirty="0" smtClean="0"/>
              <a:t>Continued to develop initial cavity designs</a:t>
            </a:r>
          </a:p>
          <a:p>
            <a:pPr lvl="1"/>
            <a:r>
              <a:rPr lang="en-US" dirty="0" smtClean="0"/>
              <a:t>Strong collaboration with CERN and the UK</a:t>
            </a:r>
          </a:p>
          <a:p>
            <a:pPr lvl="1"/>
            <a:r>
              <a:rPr lang="en-US" dirty="0" smtClean="0"/>
              <a:t>Demonstrated the electromagnetic designs and production processes of bare cavities of both styles</a:t>
            </a:r>
          </a:p>
          <a:p>
            <a:pPr lvl="1"/>
            <a:r>
              <a:rPr lang="en-US" dirty="0" smtClean="0"/>
              <a:t>Field in excess of required threshold, no field emission</a:t>
            </a:r>
          </a:p>
          <a:p>
            <a:pPr lvl="1"/>
            <a:r>
              <a:rPr lang="en-US" dirty="0" smtClean="0"/>
              <a:t>Adding HOM couplers and filters 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2301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3865"/>
            <a:ext cx="7920000" cy="720000"/>
          </a:xfrm>
        </p:spPr>
        <p:txBody>
          <a:bodyPr/>
          <a:lstStyle/>
          <a:p>
            <a:r>
              <a:rPr lang="en-US" dirty="0" smtClean="0"/>
              <a:t>Summary of CC test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A. Ratti - HL-LHC Collaboration Meeting – CIEMAT- Madrid – Nov. 2017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863604"/>
              </p:ext>
            </p:extLst>
          </p:nvPr>
        </p:nvGraphicFramePr>
        <p:xfrm>
          <a:off x="235745" y="764704"/>
          <a:ext cx="8645384" cy="5577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1919"/>
                <a:gridCol w="849427"/>
                <a:gridCol w="1080673"/>
                <a:gridCol w="1080673"/>
                <a:gridCol w="1021675"/>
                <a:gridCol w="1139671"/>
                <a:gridCol w="1080673"/>
                <a:gridCol w="1080673"/>
              </a:tblGrid>
              <a:tr h="74987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CERN </a:t>
                      </a:r>
                      <a:r>
                        <a:rPr lang="en-US" sz="1600" dirty="0" smtClean="0"/>
                        <a:t>DQW1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CERN </a:t>
                      </a:r>
                      <a:r>
                        <a:rPr lang="en-US" sz="1600" dirty="0" smtClean="0"/>
                        <a:t>DQW2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USLARP </a:t>
                      </a:r>
                      <a:r>
                        <a:rPr lang="en-US" sz="1600" dirty="0" smtClean="0"/>
                        <a:t>DQW1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USLARP DQW2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USLARP </a:t>
                      </a:r>
                      <a:r>
                        <a:rPr lang="en-US" sz="1600" dirty="0" smtClean="0"/>
                        <a:t>RFD1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USLARP </a:t>
                      </a:r>
                      <a:r>
                        <a:rPr lang="en-US" sz="1600" dirty="0" smtClean="0"/>
                        <a:t>RFD2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USLARP </a:t>
                      </a:r>
                      <a:r>
                        <a:rPr lang="en-US" sz="1600" dirty="0" smtClean="0"/>
                        <a:t>RFD1 </a:t>
                      </a:r>
                      <a:r>
                        <a:rPr lang="en-US" sz="1600" dirty="0" smtClean="0"/>
                        <a:t>@FNAL</a:t>
                      </a:r>
                      <a:endParaRPr lang="en-US" sz="1600" dirty="0"/>
                    </a:p>
                  </a:txBody>
                  <a:tcPr/>
                </a:tc>
              </a:tr>
              <a:tr h="74987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Max voltage [MV]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4.7</a:t>
                      </a:r>
                      <a:endParaRPr lang="en-US" sz="1600" dirty="0"/>
                    </a:p>
                  </a:txBody>
                  <a:tcPr/>
                </a:tc>
              </a:tr>
              <a:tr h="527691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Epeak</a:t>
                      </a:r>
                      <a:r>
                        <a:rPr lang="en-US" sz="1600" baseline="0" dirty="0" smtClean="0"/>
                        <a:t> [MV/m]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45</a:t>
                      </a:r>
                      <a:endParaRPr lang="en-US" sz="1600" dirty="0"/>
                    </a:p>
                  </a:txBody>
                  <a:tcPr/>
                </a:tc>
              </a:tr>
              <a:tr h="527691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Bpeak</a:t>
                      </a:r>
                      <a:r>
                        <a:rPr lang="en-US" sz="1600" dirty="0" smtClean="0"/>
                        <a:t> [</a:t>
                      </a:r>
                      <a:r>
                        <a:rPr lang="en-US" sz="1600" dirty="0" err="1" smtClean="0"/>
                        <a:t>mT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78</a:t>
                      </a:r>
                      <a:endParaRPr lang="en-US" sz="1600" dirty="0"/>
                    </a:p>
                  </a:txBody>
                  <a:tcPr/>
                </a:tc>
              </a:tr>
              <a:tr h="527691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Rs</a:t>
                      </a:r>
                      <a:r>
                        <a:rPr lang="en-US" sz="1600" dirty="0" smtClean="0"/>
                        <a:t> min [</a:t>
                      </a:r>
                      <a:r>
                        <a:rPr lang="en-US" sz="1600" dirty="0" err="1" smtClean="0"/>
                        <a:t>nOhm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</a:tr>
              <a:tr h="749876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Rs</a:t>
                      </a:r>
                      <a:r>
                        <a:rPr lang="en-US" sz="1600" dirty="0" smtClean="0"/>
                        <a:t> @ 3.4MV [</a:t>
                      </a:r>
                      <a:r>
                        <a:rPr lang="en-US" sz="1600" dirty="0" err="1" smtClean="0"/>
                        <a:t>nOhm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/>
                </a:tc>
              </a:tr>
              <a:tr h="52769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FE </a:t>
                      </a:r>
                      <a:r>
                        <a:rPr lang="en-US" sz="1600" dirty="0" smtClean="0"/>
                        <a:t>onset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[MV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FE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3734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Q0 max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9.2E+9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8.8E+9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1.1E+10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1.5E+10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2769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Q0 @3.4MV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6.2E+9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7.3E+9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8.5E+9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1.2E+10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219" y="6093296"/>
            <a:ext cx="8655561" cy="3850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u="sng" dirty="0" smtClean="0">
                <a:solidFill>
                  <a:srgbClr val="FF0000"/>
                </a:solidFill>
              </a:rPr>
              <a:t>All cavities meet functional requirement: </a:t>
            </a:r>
            <a:r>
              <a:rPr lang="en-US" sz="1800" u="sng" dirty="0" err="1" smtClean="0">
                <a:solidFill>
                  <a:srgbClr val="FF0000"/>
                </a:solidFill>
              </a:rPr>
              <a:t>V_Max</a:t>
            </a:r>
            <a:r>
              <a:rPr lang="en-US" sz="1800" u="sng" dirty="0" smtClean="0">
                <a:solidFill>
                  <a:srgbClr val="FF0000"/>
                </a:solidFill>
              </a:rPr>
              <a:t> &gt;4.1MV: </a:t>
            </a:r>
            <a:r>
              <a:rPr lang="en-US" sz="1800" u="sng" dirty="0" err="1" smtClean="0">
                <a:solidFill>
                  <a:srgbClr val="FF0000"/>
                </a:solidFill>
              </a:rPr>
              <a:t>P_Loss</a:t>
            </a:r>
            <a:r>
              <a:rPr lang="en-US" sz="1800" u="sng" dirty="0" smtClean="0">
                <a:solidFill>
                  <a:srgbClr val="FF0000"/>
                </a:solidFill>
              </a:rPr>
              <a:t> of &lt; 5W@3.4MV</a:t>
            </a:r>
            <a:endParaRPr lang="en-US" sz="18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174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LARP Cavities Test Summary at JLAB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980728"/>
            <a:ext cx="7056784" cy="553829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2143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RFD-1 Test Results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5371" y="967346"/>
            <a:ext cx="2679700" cy="4987867"/>
          </a:xfrm>
        </p:spPr>
        <p:txBody>
          <a:bodyPr/>
          <a:lstStyle/>
          <a:p>
            <a:r>
              <a:rPr lang="en-US" sz="1800" dirty="0" smtClean="0">
                <a:latin typeface="Calibri" panose="020F0502020204030204" pitchFamily="34" charset="0"/>
              </a:rPr>
              <a:t>At low fields for both </a:t>
            </a:r>
            <a:r>
              <a:rPr lang="en-US" sz="1800" dirty="0" err="1" smtClean="0">
                <a:latin typeface="Calibri" panose="020F0502020204030204" pitchFamily="34" charset="0"/>
              </a:rPr>
              <a:t>rf</a:t>
            </a:r>
            <a:r>
              <a:rPr lang="en-US" sz="1800" dirty="0" smtClean="0">
                <a:latin typeface="Calibri" panose="020F0502020204030204" pitchFamily="34" charset="0"/>
              </a:rPr>
              <a:t> tests </a:t>
            </a:r>
            <a:r>
              <a:rPr lang="en-US" sz="1600" i="1" dirty="0" smtClean="0">
                <a:latin typeface="Calibri" panose="020F0502020204030204" pitchFamily="34" charset="0"/>
              </a:rPr>
              <a:t>Q</a:t>
            </a:r>
            <a:r>
              <a:rPr lang="en-US" sz="1600" baseline="-25000" dirty="0" smtClean="0">
                <a:latin typeface="Calibri" panose="020F0502020204030204" pitchFamily="34" charset="0"/>
              </a:rPr>
              <a:t>0</a:t>
            </a:r>
            <a:r>
              <a:rPr lang="en-US" sz="1600" dirty="0" smtClean="0">
                <a:latin typeface="Calibri" panose="020F0502020204030204" pitchFamily="34" charset="0"/>
              </a:rPr>
              <a:t> is &gt; 1.0</a:t>
            </a: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×10</a:t>
            </a:r>
            <a:r>
              <a:rPr lang="en-US" sz="16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10</a:t>
            </a: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Multipacting barrier was processed easily and didn’t reoccur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No field emission observed during Test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533692"/>
              </p:ext>
            </p:extLst>
          </p:nvPr>
        </p:nvGraphicFramePr>
        <p:xfrm>
          <a:off x="6339381" y="3552373"/>
          <a:ext cx="2011680" cy="240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7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At 2.0 K</a:t>
                      </a:r>
                      <a:endParaRPr lang="en-US" sz="15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Test 2</a:t>
                      </a:r>
                      <a:endParaRPr lang="en-US" sz="15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en-US" sz="1500" i="1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V</a:t>
                      </a:r>
                      <a:r>
                        <a:rPr lang="en-US" sz="1500" baseline="-250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[MV]</a:t>
                      </a:r>
                      <a:endParaRPr lang="en-US" sz="15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4.4 MV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en-US" sz="1500" baseline="-25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[MV/m]</a:t>
                      </a:r>
                      <a:endParaRPr lang="en-US" sz="15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42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US" sz="1500" baseline="-250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[</a:t>
                      </a:r>
                      <a:r>
                        <a:rPr lang="en-US" sz="1500" baseline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mT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]</a:t>
                      </a:r>
                      <a:endParaRPr lang="en-US" sz="15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73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n-US" sz="1500" baseline="-25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at 3.4 MV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8.5×10</a:t>
                      </a:r>
                      <a:r>
                        <a:rPr lang="en-US" sz="1500" baseline="30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9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US" sz="1500" baseline="-250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diss</a:t>
                      </a: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500" i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US" sz="1500" i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3.4 MV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[W]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3.2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36135"/>
            <a:ext cx="5897867" cy="535527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547690" y="6119235"/>
            <a:ext cx="1994473" cy="3443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charset="2"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S. De Silva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20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755576" y="720000"/>
            <a:ext cx="813690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71687" y="743229"/>
            <a:ext cx="84723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1600" b="1" dirty="0" smtClean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Cavity #2: same quench field </a:t>
            </a:r>
            <a:r>
              <a:rPr lang="en-US" sz="1600" dirty="0" smtClean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during </a:t>
            </a:r>
            <a:r>
              <a:rPr lang="en-US" sz="1600" b="1" dirty="0" smtClean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CW and pulsed </a:t>
            </a:r>
            <a:r>
              <a:rPr lang="en-US" sz="1600" dirty="0" smtClean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operation ~~&gt; magnetic quench. 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600" b="1" dirty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I</a:t>
            </a:r>
            <a:r>
              <a:rPr lang="en-US" sz="1600" b="1" dirty="0" smtClean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mproved FE onset </a:t>
            </a:r>
            <a:r>
              <a:rPr lang="en-US" sz="1600" dirty="0" smtClean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for cavity #2 after 18 um </a:t>
            </a:r>
            <a:r>
              <a:rPr lang="en-US" sz="1600" b="1" dirty="0" smtClean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BCP and HPR</a:t>
            </a:r>
            <a:r>
              <a:rPr lang="en-US" sz="1600" dirty="0" smtClean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, but </a:t>
            </a:r>
            <a:r>
              <a:rPr lang="en-US" sz="1600" b="1" dirty="0" smtClean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still not optimal</a:t>
            </a:r>
            <a:r>
              <a:rPr lang="en-US" sz="1600" dirty="0" smtClean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:             lower </a:t>
            </a:r>
            <a:r>
              <a:rPr lang="en-US" sz="1600" dirty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Q</a:t>
            </a:r>
            <a:r>
              <a:rPr lang="en-US" sz="1600" baseline="-25000" dirty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0</a:t>
            </a:r>
            <a:r>
              <a:rPr lang="en-US" sz="1600" dirty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 and higher radiation.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600" dirty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However</a:t>
            </a:r>
            <a:r>
              <a:rPr lang="en-US" sz="1600" dirty="0" smtClean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, max. </a:t>
            </a:r>
            <a:r>
              <a:rPr lang="en-US" sz="1600" b="1" dirty="0" err="1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B</a:t>
            </a:r>
            <a:r>
              <a:rPr lang="en-US" sz="1600" b="1" baseline="-25000" dirty="0" err="1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peak</a:t>
            </a:r>
            <a:r>
              <a:rPr lang="en-US" sz="1600" b="1" dirty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 </a:t>
            </a:r>
            <a:r>
              <a:rPr lang="en-US" sz="1600" b="1" dirty="0" smtClean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comparable </a:t>
            </a:r>
            <a:r>
              <a:rPr lang="en-US" sz="1600" dirty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for both cavities </a:t>
            </a:r>
            <a:r>
              <a:rPr lang="en-US" sz="1600" b="1" dirty="0" smtClean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when uncertainty accounted</a:t>
            </a:r>
            <a:r>
              <a:rPr lang="en-US" sz="1600" dirty="0" smtClean="0">
                <a:solidFill>
                  <a:schemeClr val="accent5"/>
                </a:solidFill>
                <a:latin typeface="+mj-lt"/>
                <a:ea typeface="Arial" charset="0"/>
                <a:cs typeface="Arial" charset="0"/>
              </a:rPr>
              <a:t>.</a:t>
            </a:r>
            <a:endParaRPr lang="en-US" sz="1600" dirty="0">
              <a:solidFill>
                <a:schemeClr val="accent5"/>
              </a:solidFill>
              <a:latin typeface="+mj-lt"/>
              <a:ea typeface="Arial" charset="0"/>
              <a:cs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87624" y="1727806"/>
            <a:ext cx="7664738" cy="4797538"/>
            <a:chOff x="1187624" y="1727806"/>
            <a:chExt cx="7664738" cy="4797538"/>
          </a:xfrm>
        </p:grpSpPr>
        <p:grpSp>
          <p:nvGrpSpPr>
            <p:cNvPr id="19" name="Group 18"/>
            <p:cNvGrpSpPr/>
            <p:nvPr/>
          </p:nvGrpSpPr>
          <p:grpSpPr>
            <a:xfrm>
              <a:off x="1187624" y="1870578"/>
              <a:ext cx="6240468" cy="4654766"/>
              <a:chOff x="1003300" y="1281291"/>
              <a:chExt cx="7114032" cy="5334000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3300" y="1281291"/>
                <a:ext cx="7114032" cy="5334000"/>
              </a:xfrm>
              <a:prstGeom prst="rect">
                <a:avLst/>
              </a:prstGeom>
            </p:spPr>
          </p:pic>
          <p:sp>
            <p:nvSpPr>
              <p:cNvPr id="21" name="Rectangle 20"/>
              <p:cNvSpPr/>
              <p:nvPr/>
            </p:nvSpPr>
            <p:spPr>
              <a:xfrm>
                <a:off x="3917244" y="1343378"/>
                <a:ext cx="1264356" cy="2935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5986407" y="5480530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FF"/>
                  </a:solidFill>
                  <a:latin typeface="+mj-lt"/>
                  <a:ea typeface="Arial" charset="0"/>
                  <a:cs typeface="Arial" charset="0"/>
                </a:rPr>
                <a:t>58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05247" y="5981262"/>
              <a:ext cx="472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smtClean="0">
                  <a:solidFill>
                    <a:srgbClr val="0000FF"/>
                  </a:solidFill>
                  <a:latin typeface="+mj-lt"/>
                  <a:ea typeface="Arial" charset="0"/>
                  <a:cs typeface="Arial" charset="0"/>
                </a:rPr>
                <a:t>113</a:t>
              </a:r>
              <a:endParaRPr lang="en-US" sz="1400" b="1" dirty="0" smtClean="0">
                <a:solidFill>
                  <a:srgbClr val="0000FF"/>
                </a:solidFill>
                <a:latin typeface="+mj-lt"/>
                <a:ea typeface="Arial" charset="0"/>
                <a:cs typeface="Arial" charset="0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 flipV="1">
              <a:off x="6270825" y="3280634"/>
              <a:ext cx="1338811" cy="1958176"/>
            </a:xfrm>
            <a:prstGeom prst="line">
              <a:avLst/>
            </a:prstGeom>
            <a:ln w="28575">
              <a:solidFill>
                <a:srgbClr val="FF2F92"/>
              </a:solidFill>
              <a:prstDash val="sysDot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515177" y="5131790"/>
              <a:ext cx="87991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2F92"/>
                  </a:solidFill>
                  <a:latin typeface="+mj-lt"/>
                </a:rPr>
                <a:t>a</a:t>
              </a:r>
              <a:r>
                <a:rPr lang="en-US" sz="1400" b="1" dirty="0" smtClean="0">
                  <a:solidFill>
                    <a:srgbClr val="FF2F92"/>
                  </a:solidFill>
                  <a:latin typeface="+mj-lt"/>
                </a:rPr>
                <a:t>dmin power limit</a:t>
              </a:r>
              <a:endParaRPr lang="en-US" sz="1400" b="1" dirty="0">
                <a:solidFill>
                  <a:srgbClr val="FF2F92"/>
                </a:solidFill>
                <a:latin typeface="+mj-lt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6315323" y="4930857"/>
              <a:ext cx="0" cy="1280160"/>
            </a:xfrm>
            <a:prstGeom prst="line">
              <a:avLst/>
            </a:prstGeom>
            <a:ln w="285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075001" y="1794096"/>
              <a:ext cx="131638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smtClean="0">
                  <a:solidFill>
                    <a:srgbClr val="0000FF"/>
                  </a:solidFill>
                </a:rPr>
                <a:t>(5.9 ± 0.4) MV</a:t>
              </a:r>
              <a:endParaRPr lang="en-US" sz="1400" b="1">
                <a:solidFill>
                  <a:srgbClr val="0000FF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535976" y="3179306"/>
              <a:ext cx="131638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smtClean="0">
                  <a:solidFill>
                    <a:srgbClr val="0000FF"/>
                  </a:solidFill>
                </a:rPr>
                <a:t>(5.3 ± 0.4) MV</a:t>
              </a:r>
              <a:endParaRPr lang="en-US" sz="1400" b="1">
                <a:solidFill>
                  <a:srgbClr val="0000FF"/>
                </a:solidFill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H="1" flipV="1">
              <a:off x="6233166" y="3002073"/>
              <a:ext cx="1282011" cy="278561"/>
            </a:xfrm>
            <a:prstGeom prst="line">
              <a:avLst/>
            </a:prstGeom>
            <a:ln w="28575">
              <a:solidFill>
                <a:srgbClr val="0000FF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6728212" y="1997042"/>
              <a:ext cx="310141" cy="848114"/>
            </a:xfrm>
            <a:prstGeom prst="line">
              <a:avLst/>
            </a:prstGeom>
            <a:ln w="28575">
              <a:solidFill>
                <a:srgbClr val="0000FF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6728212" y="4911398"/>
              <a:ext cx="0" cy="1280160"/>
            </a:xfrm>
            <a:prstGeom prst="line">
              <a:avLst/>
            </a:prstGeom>
            <a:ln w="285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691563" y="5480530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smtClean="0">
                  <a:solidFill>
                    <a:srgbClr val="0000FF"/>
                  </a:solidFill>
                  <a:latin typeface="+mj-lt"/>
                  <a:ea typeface="Arial" charset="0"/>
                  <a:cs typeface="Arial" charset="0"/>
                </a:rPr>
                <a:t>65</a:t>
              </a:r>
              <a:endParaRPr lang="en-US" sz="1400" b="1" dirty="0" smtClean="0">
                <a:solidFill>
                  <a:srgbClr val="0000FF"/>
                </a:solidFill>
                <a:latin typeface="+mj-lt"/>
                <a:ea typeface="Arial" charset="0"/>
                <a:cs typeface="Arial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75807" y="5977860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smtClean="0">
                  <a:solidFill>
                    <a:srgbClr val="0000FF"/>
                  </a:solidFill>
                  <a:latin typeface="+mj-lt"/>
                  <a:ea typeface="Arial" charset="0"/>
                  <a:cs typeface="Arial" charset="0"/>
                </a:rPr>
                <a:t>125</a:t>
              </a:r>
              <a:endParaRPr lang="en-US" sz="1400" b="1" dirty="0" smtClean="0">
                <a:solidFill>
                  <a:srgbClr val="0000FF"/>
                </a:solidFill>
                <a:latin typeface="+mj-lt"/>
                <a:ea typeface="Arial" charset="0"/>
                <a:cs typeface="Arial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 flipV="1">
              <a:off x="4583167" y="2052826"/>
              <a:ext cx="4408" cy="380018"/>
            </a:xfrm>
            <a:prstGeom prst="line">
              <a:avLst/>
            </a:prstGeom>
            <a:ln w="285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 flipV="1">
              <a:off x="5401614" y="2052826"/>
              <a:ext cx="1" cy="380020"/>
            </a:xfrm>
            <a:prstGeom prst="line">
              <a:avLst/>
            </a:prstGeom>
            <a:ln w="285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4583167" y="2039113"/>
              <a:ext cx="818447" cy="13713"/>
            </a:xfrm>
            <a:prstGeom prst="straightConnector1">
              <a:avLst/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4332344" y="1727806"/>
              <a:ext cx="148630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rgbClr val="0070C0"/>
                  </a:solidFill>
                </a:rPr>
                <a:t>a</a:t>
              </a:r>
              <a:r>
                <a:rPr lang="en-US" sz="1400" smtClean="0">
                  <a:solidFill>
                    <a:srgbClr val="0070C0"/>
                  </a:solidFill>
                </a:rPr>
                <a:t>fter BCP+HPR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</p:grp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619669" y="21118"/>
            <a:ext cx="7920000" cy="720000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DQW-2 Test Results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  <p:sp>
        <p:nvSpPr>
          <p:cNvPr id="33" name="Content Placeholder 2"/>
          <p:cNvSpPr>
            <a:spLocks noGrp="1"/>
          </p:cNvSpPr>
          <p:nvPr>
            <p:ph idx="1"/>
          </p:nvPr>
        </p:nvSpPr>
        <p:spPr>
          <a:xfrm>
            <a:off x="-108520" y="5733256"/>
            <a:ext cx="1994473" cy="34435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S. </a:t>
            </a:r>
            <a:r>
              <a:rPr lang="en-US" sz="2000" dirty="0" err="1" smtClean="0">
                <a:solidFill>
                  <a:srgbClr val="FF0000"/>
                </a:solidFill>
              </a:rPr>
              <a:t>Verdu</a:t>
            </a:r>
            <a:r>
              <a:rPr lang="en-US" sz="2000" dirty="0" smtClean="0">
                <a:solidFill>
                  <a:srgbClr val="FF0000"/>
                </a:solidFill>
              </a:rPr>
              <a:t>-Andres</a:t>
            </a:r>
          </a:p>
        </p:txBody>
      </p:sp>
    </p:spTree>
    <p:extLst>
      <p:ext uri="{BB962C8B-B14F-4D97-AF65-F5344CB8AC3E}">
        <p14:creationId xmlns:p14="http://schemas.microsoft.com/office/powerpoint/2010/main" val="164887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755576" y="720000"/>
            <a:ext cx="813690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1687" y="843340"/>
            <a:ext cx="83751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2000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Quench field level significantly</a:t>
            </a:r>
            <a:r>
              <a:rPr lang="en-US" sz="2000" b="1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 lower than for bare cavity </a:t>
            </a:r>
            <a:r>
              <a:rPr lang="en-US" sz="2000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tests. 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2000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Sharp </a:t>
            </a:r>
            <a:r>
              <a:rPr lang="en-US" sz="2000" b="1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quench at 3.6MV</a:t>
            </a:r>
            <a:r>
              <a:rPr lang="en-US" sz="2000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, with </a:t>
            </a:r>
            <a:r>
              <a:rPr lang="en-US" sz="2000" b="1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no significant radiation </a:t>
            </a:r>
            <a:r>
              <a:rPr lang="en-US" sz="2000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increase.  </a:t>
            </a:r>
            <a:endParaRPr lang="en-US" sz="2000" dirty="0" smtClean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2000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Quench </a:t>
            </a:r>
            <a:r>
              <a:rPr lang="en-US" sz="2000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field level </a:t>
            </a:r>
            <a:r>
              <a:rPr lang="en-US" sz="2000" b="1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higher in pulsed mode </a:t>
            </a:r>
            <a:r>
              <a:rPr lang="en-US" sz="2000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~~&gt; thermal quench.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259632" y="1734677"/>
            <a:ext cx="6466582" cy="4934683"/>
            <a:chOff x="1528843" y="1923316"/>
            <a:chExt cx="6466582" cy="493468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71"/>
            <a:stretch/>
          </p:blipFill>
          <p:spPr>
            <a:xfrm>
              <a:off x="1528843" y="2273400"/>
              <a:ext cx="6466582" cy="4584599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 flipH="1" flipV="1">
              <a:off x="4645652" y="2273400"/>
              <a:ext cx="4408" cy="380018"/>
            </a:xfrm>
            <a:prstGeom prst="line">
              <a:avLst/>
            </a:prstGeom>
            <a:ln w="28575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5307982" y="2287113"/>
              <a:ext cx="1" cy="380020"/>
            </a:xfrm>
            <a:prstGeom prst="line">
              <a:avLst/>
            </a:prstGeom>
            <a:ln w="28575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4645652" y="2249384"/>
              <a:ext cx="662330" cy="1581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311723" y="1923316"/>
              <a:ext cx="159370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B050"/>
                  </a:solidFill>
                </a:rPr>
                <a:t>a</a:t>
              </a:r>
              <a:r>
                <a:rPr lang="en-US" sz="1400" dirty="0" smtClean="0">
                  <a:solidFill>
                    <a:srgbClr val="00B050"/>
                  </a:solidFill>
                </a:rPr>
                <a:t>fter </a:t>
              </a:r>
              <a:r>
                <a:rPr lang="en-US" sz="1400" dirty="0" err="1" smtClean="0">
                  <a:solidFill>
                    <a:srgbClr val="00B050"/>
                  </a:solidFill>
                </a:rPr>
                <a:t>BCP+rinsing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9552" y="68859"/>
            <a:ext cx="7920000" cy="720000"/>
          </a:xfrm>
        </p:spPr>
        <p:txBody>
          <a:bodyPr/>
          <a:lstStyle/>
          <a:p>
            <a:r>
              <a:rPr lang="en-US" dirty="0" smtClean="0"/>
              <a:t>DQW2+HOM Test Results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Ratti - HL-LHC Collaboration Meeting – CIEMAT- Madrid – Nov. 2017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-108520" y="5733256"/>
            <a:ext cx="1994473" cy="34435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S. </a:t>
            </a:r>
            <a:r>
              <a:rPr lang="en-US" sz="2000" dirty="0" err="1" smtClean="0">
                <a:solidFill>
                  <a:srgbClr val="FF0000"/>
                </a:solidFill>
              </a:rPr>
              <a:t>Verdu</a:t>
            </a:r>
            <a:r>
              <a:rPr lang="en-US" sz="2000" dirty="0" smtClean="0">
                <a:solidFill>
                  <a:srgbClr val="FF0000"/>
                </a:solidFill>
              </a:rPr>
              <a:t>-Andres</a:t>
            </a:r>
          </a:p>
        </p:txBody>
      </p:sp>
    </p:spTree>
    <p:extLst>
      <p:ext uri="{BB962C8B-B14F-4D97-AF65-F5344CB8AC3E}">
        <p14:creationId xmlns:p14="http://schemas.microsoft.com/office/powerpoint/2010/main" val="201388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(final) LARP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RFD HOM Damper prototyping at JLAB</a:t>
            </a:r>
          </a:p>
          <a:p>
            <a:pPr algn="l"/>
            <a:r>
              <a:rPr lang="en-US" dirty="0" smtClean="0"/>
              <a:t>Final cold testing of DQW with one HOM damper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</a:t>
            </a:r>
            <a:r>
              <a:rPr lang="en-US" dirty="0" smtClean="0"/>
              <a:t>Ratti - HL-LHC Collaboration Meeting – CIEMAT- Madrid – Nov.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03768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48835</TotalTime>
  <Words>1584</Words>
  <Application>Microsoft Macintosh PowerPoint</Application>
  <PresentationFormat>On-screen Show (4:3)</PresentationFormat>
  <Paragraphs>287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Calibri</vt:lpstr>
      <vt:lpstr>Century Gothic</vt:lpstr>
      <vt:lpstr>Mangal</vt:lpstr>
      <vt:lpstr>Symbol</vt:lpstr>
      <vt:lpstr>Times New Roman</vt:lpstr>
      <vt:lpstr>Wingdings</vt:lpstr>
      <vt:lpstr>Arial</vt:lpstr>
      <vt:lpstr>Thème Office</vt:lpstr>
      <vt:lpstr>US-LARP crab cavity program and future performance improvement plans</vt:lpstr>
      <vt:lpstr>Outline</vt:lpstr>
      <vt:lpstr>LARP Recap</vt:lpstr>
      <vt:lpstr>Summary of CC test results</vt:lpstr>
      <vt:lpstr>US LARP Cavities Test Summary at JLAB</vt:lpstr>
      <vt:lpstr>RFD-1 Test Results</vt:lpstr>
      <vt:lpstr>DQW-2 Test Results</vt:lpstr>
      <vt:lpstr>DQW2+HOM Test Results</vt:lpstr>
      <vt:lpstr>Ongoing (final) LARP developments</vt:lpstr>
      <vt:lpstr>RFD HOM Damper Fabrication at JLAB</vt:lpstr>
      <vt:lpstr>RFD HOM Damper Fabrication at JLAB (2)</vt:lpstr>
      <vt:lpstr>FY18 DQW studies</vt:lpstr>
      <vt:lpstr>Soft Landing of LARP’s CC program</vt:lpstr>
      <vt:lpstr>US HL-LHC AUP Project Plans for FY18</vt:lpstr>
      <vt:lpstr>Cavity Optimization for HOM</vt:lpstr>
      <vt:lpstr>760.9MHz HOM now detuned to 755MHz </vt:lpstr>
      <vt:lpstr>RFD1 - Next Steps</vt:lpstr>
      <vt:lpstr>RFD2 - Next Steps</vt:lpstr>
      <vt:lpstr>Non-FNAL AUP Team Activities for FY18</vt:lpstr>
      <vt:lpstr>Conclusions</vt:lpstr>
    </vt:vector>
  </TitlesOfParts>
  <Company>APO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Alessandro Ratti</cp:lastModifiedBy>
  <cp:revision>1118</cp:revision>
  <cp:lastPrinted>2017-11-15T02:19:10Z</cp:lastPrinted>
  <dcterms:created xsi:type="dcterms:W3CDTF">2016-03-23T12:58:39Z</dcterms:created>
  <dcterms:modified xsi:type="dcterms:W3CDTF">2017-11-15T07:03:54Z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