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tif" ContentType="image/tiff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notesMasterIdLst>
    <p:notesMasterId r:id="rId50"/>
  </p:notesMasterIdLst>
  <p:sldIdLst>
    <p:sldId id="256" r:id="rId7"/>
    <p:sldId id="258" r:id="rId8"/>
    <p:sldId id="257" r:id="rId9"/>
    <p:sldId id="312" r:id="rId10"/>
    <p:sldId id="313" r:id="rId11"/>
    <p:sldId id="260" r:id="rId12"/>
    <p:sldId id="261" r:id="rId13"/>
    <p:sldId id="264" r:id="rId14"/>
    <p:sldId id="265" r:id="rId15"/>
    <p:sldId id="266" r:id="rId16"/>
    <p:sldId id="262" r:id="rId17"/>
    <p:sldId id="268" r:id="rId18"/>
    <p:sldId id="269" r:id="rId19"/>
    <p:sldId id="270" r:id="rId20"/>
    <p:sldId id="271" r:id="rId21"/>
    <p:sldId id="314" r:id="rId22"/>
    <p:sldId id="315" r:id="rId23"/>
    <p:sldId id="272" r:id="rId24"/>
    <p:sldId id="311" r:id="rId25"/>
    <p:sldId id="291" r:id="rId26"/>
    <p:sldId id="304" r:id="rId27"/>
    <p:sldId id="263" r:id="rId28"/>
    <p:sldId id="274" r:id="rId29"/>
    <p:sldId id="276" r:id="rId30"/>
    <p:sldId id="281" r:id="rId31"/>
    <p:sldId id="279" r:id="rId32"/>
    <p:sldId id="283" r:id="rId33"/>
    <p:sldId id="284" r:id="rId34"/>
    <p:sldId id="286" r:id="rId35"/>
    <p:sldId id="285" r:id="rId36"/>
    <p:sldId id="287" r:id="rId37"/>
    <p:sldId id="292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2" r:id="rId46"/>
    <p:sldId id="303" r:id="rId47"/>
    <p:sldId id="307" r:id="rId48"/>
    <p:sldId id="308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73C"/>
    <a:srgbClr val="0700FF"/>
    <a:srgbClr val="5EB5D2"/>
    <a:srgbClr val="007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28"/>
    <p:restoredTop sz="94777"/>
  </p:normalViewPr>
  <p:slideViewPr>
    <p:cSldViewPr showGuides="1">
      <p:cViewPr>
        <p:scale>
          <a:sx n="100" d="100"/>
          <a:sy n="100" d="100"/>
        </p:scale>
        <p:origin x="1304" y="6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50" Type="http://schemas.openxmlformats.org/officeDocument/2006/relationships/notesMaster" Target="notesMasters/notesMaster1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891E2FD-85DA-4769-B8B8-A3B3C29E83FC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56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morning,</a:t>
            </a:r>
          </a:p>
          <a:p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 you for the opportunity to present on behalf of the team the results </a:t>
            </a:r>
            <a:r>
              <a:rPr lang="en-US" sz="2000" b="0" strike="noStrike" spc="-1" baseline="0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the Beam-beam long-range in LHC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9E9AE9E-CCA6-4AD9-828C-71B11251942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2130327-0FB8-4ED0-AC23-093F90F21C9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17724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441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0E54BAA-4CC0-4EAE-837F-BB89F299A33B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29E6687-AC5E-4C04-96C3-151CFEC5574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D75CB83-49CA-429D-9D83-8ACC64592B4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7B8661F-E149-40E1-A953-9B99D63A69D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EAAEB40-3997-41D4-B1AE-E2E2D8BC6C4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E16777B-68A6-409B-85C8-A8013F10A255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39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After having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introduced the wire compensation concept, I will describe the experimental 2017 experiment in LHC, first introducing the experiment condition and then the results.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82BBE339-C2C4-466C-AFA2-7F7ABF6D876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FED1D11-D868-4617-B6BF-6F71313D8382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40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The first idea to use a DC wire in LHC is of the 2000, after it several tests were done in hadron machine (SPS, in RHIC), in lepton machine </a:t>
            </a:r>
            <a:r>
              <a:rPr lang="en-US" baseline="0" dirty="0" err="1" smtClean="0"/>
              <a:t>Dafne</a:t>
            </a:r>
            <a:r>
              <a:rPr lang="en-US" baseline="0" dirty="0" smtClean="0"/>
              <a:t> the wire is an operational device.</a:t>
            </a:r>
          </a:p>
          <a:p>
            <a:r>
              <a:rPr lang="en-US" baseline="0" dirty="0" smtClean="0"/>
              <a:t>In 2013 the specification of the LHC prototype were defined, and thanks to the synergic effort between several expert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WG</a:t>
            </a:r>
            <a:r>
              <a:rPr lang="en-US" baseline="0" dirty="0" smtClean="0"/>
              <a:t> 2,5,13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5901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Here you can see a plot of the </a:t>
            </a:r>
            <a:r>
              <a:rPr lang="mr-IN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1861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wire-beam distance has to be of the order of few mm.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0884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901FE02-A45E-40B8-AF62-D1FC31D77B6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23AF791-240C-4EA9-AD82-24F37E62FE2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F78B818-811C-475E-9408-5E365F280B3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theme" Target="../theme/theme6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Presentation title - line 1 - Arial 30pt - bold HiLumi dark grey - line 2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990720" y="6356520"/>
            <a:ext cx="6689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EEB594-C031-4C8B-9350-E6AF5ADFFFD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11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modify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4FBA5A0-4EFB-4E3D-A440-05DB51939E9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15360"/>
            <a:ext cx="403992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 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3992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645080" y="1215360"/>
            <a:ext cx="404136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645080" y="2057400"/>
            <a:ext cx="404136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CE26F3B-D697-46BC-AB6B-F5FEDCCE714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D94D039-EE26-4C0D-8D5C-48A17C8891C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ftr"/>
          </p:nvPr>
        </p:nvSpPr>
        <p:spPr>
          <a:xfrm>
            <a:off x="1981080" y="6356520"/>
            <a:ext cx="65527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A0FD4DB-0771-4F32-BDA7-A499F1D97CB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/>
    <p:bodyStyle/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body"/>
          </p:nvPr>
        </p:nvSpPr>
        <p:spPr>
          <a:xfrm>
            <a:off x="612000" y="457200"/>
            <a:ext cx="7919640" cy="41144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12000" y="5105520"/>
            <a:ext cx="7919640" cy="990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fr-FR" sz="1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 – image caption – comments ....</a:t>
            </a:r>
          </a:p>
        </p:txBody>
      </p:sp>
      <p:sp>
        <p:nvSpPr>
          <p:cNvPr id="206" name="PlaceHolder 3"/>
          <p:cNvSpPr>
            <a:spLocks noGrp="1"/>
          </p:cNvSpPr>
          <p:nvPr>
            <p:ph type="ftr"/>
          </p:nvPr>
        </p:nvSpPr>
        <p:spPr>
          <a:xfrm>
            <a:off x="1981080" y="6356520"/>
            <a:ext cx="655056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B0DC270-A451-4F9A-974A-9D1888DA800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613440" y="4648320"/>
            <a:ext cx="7918200" cy="38052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60"/>
              </a:spcBef>
            </a:pPr>
            <a:r>
              <a:rPr lang="fr-FR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Image title</a:t>
            </a:r>
            <a:endParaRPr lang="fr-FR" sz="1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19.t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22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4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5.t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5.tif"/><Relationship Id="rId3" Type="http://schemas.openxmlformats.org/officeDocument/2006/relationships/image" Target="../media/image56.t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7.ti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8.t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59.t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60.t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if"/><Relationship Id="rId4" Type="http://schemas.openxmlformats.org/officeDocument/2006/relationships/image" Target="../media/image63.tif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1.t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hyperlink" Target="https://indico.cern.ch/event/658908/" TargetMode="External"/><Relationship Id="rId3" Type="http://schemas.openxmlformats.org/officeDocument/2006/relationships/image" Target="../media/image7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hyperlink" Target="https://indico.cern.ch/event/658908/" TargetMode="External"/><Relationship Id="rId3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ti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16.tif"/><Relationship Id="rId3" Type="http://schemas.openxmlformats.org/officeDocument/2006/relationships/image" Target="../media/image4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17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827584" y="2564904"/>
            <a:ext cx="7144200" cy="969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1205553" y="3587746"/>
            <a:ext cx="7254879" cy="4374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Y. </a:t>
            </a:r>
            <a:r>
              <a:rPr lang="en-US" sz="1400" b="0" u="sng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 and </a:t>
            </a:r>
            <a:r>
              <a:rPr lang="en-US" sz="1400" b="1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</a:t>
            </a:r>
            <a:r>
              <a:rPr lang="en-US" sz="1400" b="1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1400" b="1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Sterbini</a:t>
            </a:r>
            <a:r>
              <a:rPr lang="en-US" sz="1400" b="1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on behalf of the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BBLR </a:t>
            </a:r>
            <a:r>
              <a:rPr lang="en-US" sz="1400" b="0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compensation 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team</a:t>
            </a:r>
            <a:endParaRPr lang="en-US" sz="1400" b="0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107640" y="6517800"/>
            <a:ext cx="6479640" cy="34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HL-LHC Meeting, 13-16 November 2017, CIEMAT, Madrid</a:t>
            </a:r>
            <a:endParaRPr lang="en-US" sz="16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1371600" y="5229360"/>
            <a:ext cx="6321960" cy="128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A0FB2C79-75A0-429E-932C-D0B923FF054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1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Pushing B2 to the BBLR regime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2" name="CustomShape 3"/>
          <p:cNvSpPr/>
          <p:nvPr/>
        </p:nvSpPr>
        <p:spPr>
          <a:xfrm>
            <a:off x="5048763" y="1094886"/>
            <a:ext cx="3912863" cy="24061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6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</a:pP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increase the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BBLR effect:</a:t>
            </a:r>
          </a:p>
          <a:p>
            <a:pPr marL="457560" indent="-45720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</a:pP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B2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H-emittance </a:t>
            </a:r>
            <a:r>
              <a:rPr lang="en-US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blown-up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5-6 mm </a:t>
            </a:r>
            <a:r>
              <a:rPr lang="en-US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mrad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[credit to D. </a:t>
            </a:r>
            <a:r>
              <a:rPr lang="en-US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Valuch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S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en-US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Papadopoulou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M. </a:t>
            </a:r>
            <a:r>
              <a:rPr lang="en-US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Fitterer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].</a:t>
            </a:r>
          </a:p>
          <a:p>
            <a:pPr marL="457560" indent="-45720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</a:pP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tunes were set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a </a:t>
            </a:r>
            <a:r>
              <a:rPr lang="en-US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sub-optimal working point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(0.31,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0.32).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14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03" name="Picture 6"/>
          <p:cNvPicPr/>
          <p:nvPr/>
        </p:nvPicPr>
        <p:blipFill rotWithShape="1">
          <a:blip r:embed="rId2"/>
          <a:srcRect l="1585"/>
          <a:stretch/>
        </p:blipFill>
        <p:spPr>
          <a:xfrm>
            <a:off x="395536" y="866152"/>
            <a:ext cx="4464496" cy="3125140"/>
          </a:xfrm>
          <a:prstGeom prst="rect">
            <a:avLst/>
          </a:prstGeom>
          <a:ln>
            <a:noFill/>
          </a:ln>
        </p:spPr>
      </p:pic>
      <p:pic>
        <p:nvPicPr>
          <p:cNvPr id="7" name="Picture 5"/>
          <p:cNvPicPr/>
          <p:nvPr/>
        </p:nvPicPr>
        <p:blipFill>
          <a:blip r:embed="rId3"/>
          <a:stretch/>
        </p:blipFill>
        <p:spPr>
          <a:xfrm>
            <a:off x="4569139" y="3610562"/>
            <a:ext cx="4392488" cy="2842774"/>
          </a:xfrm>
          <a:prstGeom prst="rect">
            <a:avLst/>
          </a:prstGeom>
          <a:ln>
            <a:noFill/>
          </a:ln>
        </p:spPr>
      </p:pic>
      <p:sp>
        <p:nvSpPr>
          <p:cNvPr id="9" name="CustomShape 3"/>
          <p:cNvSpPr/>
          <p:nvPr/>
        </p:nvSpPr>
        <p:spPr>
          <a:xfrm>
            <a:off x="439370" y="4422000"/>
            <a:ext cx="4011612" cy="17952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/>
          <a:p>
            <a:pPr marL="457560" indent="-45720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+mj-lt"/>
              <a:buAutoNum type="arabicPeriod" startAt="3"/>
            </a:pP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20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half-Xing </a:t>
            </a:r>
            <a:r>
              <a:rPr lang="en-US" sz="2000" b="1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angle was </a:t>
            </a:r>
            <a:r>
              <a:rPr lang="en-US" sz="20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reduced</a:t>
            </a:r>
            <a:r>
              <a:rPr lang="en-US" sz="20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120 </a:t>
            </a:r>
            <a:r>
              <a:rPr lang="en-US" sz="20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rad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Important </a:t>
            </a:r>
            <a:r>
              <a:rPr lang="en-US" sz="200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synergy </a:t>
            </a:r>
            <a:r>
              <a:rPr lang="en-US" sz="200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the OP </a:t>
            </a:r>
            <a:r>
              <a:rPr lang="en-US" sz="200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experience of the </a:t>
            </a:r>
            <a:r>
              <a:rPr lang="en-US" sz="200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crossing angle </a:t>
            </a:r>
            <a:r>
              <a:rPr lang="en-US" sz="200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anti-leveling [credit to M. Hostettler]. </a:t>
            </a:r>
            <a:endParaRPr lang="en-US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75656" y="3140968"/>
            <a:ext cx="2368467" cy="32194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50% H-emittance blow-up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43712" y="4437112"/>
            <a:ext cx="1187928" cy="537965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150 to 120 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4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rad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Rounded Rectangle 13"/>
          <p:cNvSpPr>
            <a:spLocks noChangeAspect="1"/>
          </p:cNvSpPr>
          <p:nvPr/>
        </p:nvSpPr>
        <p:spPr>
          <a:xfrm>
            <a:off x="7720599" y="244682"/>
            <a:ext cx="1315897" cy="58738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Long-range</a:t>
            </a:r>
          </a:p>
          <a:p>
            <a:pPr algn="ctr"/>
            <a:r>
              <a:rPr lang="en-US" sz="1400" b="1" dirty="0" smtClean="0"/>
              <a:t>dominated</a:t>
            </a:r>
            <a:endParaRPr lang="en-US" sz="1400" b="1" dirty="0"/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7535396" y="94345"/>
            <a:ext cx="849575" cy="235993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2</a:t>
            </a:r>
            <a:endParaRPr lang="en-US" sz="1400" b="1" dirty="0" smtClean="0"/>
          </a:p>
        </p:txBody>
      </p:sp>
      <p:sp>
        <p:nvSpPr>
          <p:cNvPr id="16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DA74F6B-FB41-4B1B-ABA9-224557DADD3C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84" name="CustomShape 2"/>
          <p:cNvSpPr/>
          <p:nvPr/>
        </p:nvSpPr>
        <p:spPr>
          <a:xfrm>
            <a:off x="539640" y="5085360"/>
            <a:ext cx="8229240" cy="70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3"/>
          <p:cNvSpPr/>
          <p:nvPr/>
        </p:nvSpPr>
        <p:spPr>
          <a:xfrm>
            <a:off x="871318" y="5293539"/>
            <a:ext cx="7565884" cy="102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There </a:t>
            </a:r>
            <a:r>
              <a:rPr lang="en-US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are practical limits in the positioning of the wire with respect to the beams even for low intensity MD 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beams.</a:t>
            </a:r>
            <a:endParaRPr lang="en-US" sz="1600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Given this constraint, </a:t>
            </a:r>
            <a:r>
              <a:rPr lang="en-US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current can be used as a 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knob to </a:t>
            </a:r>
            <a:r>
              <a:rPr lang="en-US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cancel the effect of one specific magnetic 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multipole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16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6" name="TextShape 4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Approaching the wires to the beam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820" y="969449"/>
            <a:ext cx="6096000" cy="4216400"/>
          </a:xfrm>
          <a:prstGeom prst="rect">
            <a:avLst/>
          </a:prstGeom>
        </p:spPr>
      </p:pic>
      <p:sp>
        <p:nvSpPr>
          <p:cNvPr id="14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45907D4-A2BB-46A1-815A-AF738D2A9E3A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09" name="TextShape 2"/>
          <p:cNvSpPr txBox="1"/>
          <p:nvPr/>
        </p:nvSpPr>
        <p:spPr>
          <a:xfrm>
            <a:off x="0" y="13118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Switching ON/OFF the compensation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0" name="CustomShape 3"/>
          <p:cNvSpPr/>
          <p:nvPr/>
        </p:nvSpPr>
        <p:spPr>
          <a:xfrm>
            <a:off x="612360" y="4802996"/>
            <a:ext cx="8074440" cy="11247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wires were switched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ON-OFF for several powering cycles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During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powering of the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wires,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tunes of the beam (and its position) has to be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controlled with high precision: dipolar 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</a:t>
            </a:r>
            <a:r>
              <a:rPr lang="en-US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quadrupolar</a:t>
            </a:r>
            <a:r>
              <a:rPr lang="en-US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contributions of the wires were compensated with feed-forward 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trims [credit to M. </a:t>
            </a:r>
            <a:r>
              <a:rPr lang="en-US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Solfaroli</a:t>
            </a:r>
            <a:r>
              <a:rPr lang="en-US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and G.-H. </a:t>
            </a:r>
            <a:r>
              <a:rPr lang="en-US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Hemelsoet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].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1" name="Picture 1"/>
          <p:cNvPicPr/>
          <p:nvPr/>
        </p:nvPicPr>
        <p:blipFill>
          <a:blip r:embed="rId2"/>
          <a:stretch/>
        </p:blipFill>
        <p:spPr>
          <a:xfrm>
            <a:off x="395536" y="899640"/>
            <a:ext cx="5757120" cy="3895920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5436096" y="980728"/>
            <a:ext cx="1406475" cy="32194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US" sz="1400" b="1" spc="-1" baseline="-25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400" b="1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MAX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=350 A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115616" y="1512000"/>
            <a:ext cx="4911227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4" name="Picture 8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5364088" y="1916832"/>
            <a:ext cx="3600276" cy="2160000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4427984" y="4076832"/>
            <a:ext cx="936104" cy="1800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323125" y="4076832"/>
            <a:ext cx="3641239" cy="17953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24" name="Rounded Rectangle 23"/>
          <p:cNvSpPr>
            <a:spLocks noChangeAspect="1"/>
          </p:cNvSpPr>
          <p:nvPr/>
        </p:nvSpPr>
        <p:spPr>
          <a:xfrm>
            <a:off x="7569205" y="244682"/>
            <a:ext cx="1467291" cy="654958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ire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compensation</a:t>
            </a:r>
            <a:endParaRPr lang="en-US" sz="1400" b="1" dirty="0"/>
          </a:p>
        </p:txBody>
      </p:sp>
      <p:sp>
        <p:nvSpPr>
          <p:cNvPr id="25" name="Rounded Rectangle 24"/>
          <p:cNvSpPr>
            <a:spLocks noChangeAspect="1"/>
          </p:cNvSpPr>
          <p:nvPr/>
        </p:nvSpPr>
        <p:spPr>
          <a:xfrm>
            <a:off x="7445981" y="85774"/>
            <a:ext cx="947318" cy="263144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3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585DE0A-55E0-479D-A5DD-BA0EFAEF8B44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3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Results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on the compensation (I)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4" name="CustomShape 3"/>
          <p:cNvSpPr/>
          <p:nvPr/>
        </p:nvSpPr>
        <p:spPr>
          <a:xfrm>
            <a:off x="972000" y="4894560"/>
            <a:ext cx="807444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 seen from the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s</a:t>
            </a:r>
            <a:r>
              <a:rPr lang="en-US" sz="2000" b="0" strike="noStrike" spc="-1" baseline="-25000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eff</a:t>
            </a:r>
            <a:r>
              <a:rPr lang="en-US" sz="2000" b="0" strike="noStrike" spc="-1" baseline="-25000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[credit to N.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Karastathis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].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Clear effect on the BBCW when switching-off: signal compatible with a contraction of the </a:t>
            </a:r>
            <a:r>
              <a:rPr lang="en-US" sz="2000" b="1" spc="-1" dirty="0" smtClean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dynamic aperture of the machine</a:t>
            </a:r>
            <a:r>
              <a:rPr lang="en-US" sz="2000" b="1" strike="noStrike" spc="-1" dirty="0" smtClean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15" name="Picture 2"/>
          <p:cNvPicPr/>
          <p:nvPr/>
        </p:nvPicPr>
        <p:blipFill>
          <a:blip r:embed="rId3"/>
          <a:stretch/>
        </p:blipFill>
        <p:spPr>
          <a:xfrm>
            <a:off x="1439640" y="981000"/>
            <a:ext cx="6264360" cy="381816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852008" y="1242000"/>
            <a:ext cx="287944" cy="3041999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64376" y="1242000"/>
            <a:ext cx="287944" cy="3041999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32479" y="1268760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4847" y="1268760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18" name="Rounded Rectangle 17"/>
          <p:cNvSpPr>
            <a:spLocks noChangeAspect="1"/>
          </p:cNvSpPr>
          <p:nvPr/>
        </p:nvSpPr>
        <p:spPr>
          <a:xfrm>
            <a:off x="7569205" y="244682"/>
            <a:ext cx="1467291" cy="654958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ire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compensation</a:t>
            </a:r>
            <a:endParaRPr lang="en-US" sz="1400" b="1" dirty="0"/>
          </a:p>
        </p:txBody>
      </p:sp>
      <p:sp>
        <p:nvSpPr>
          <p:cNvPr id="19" name="Rounded Rectangle 18"/>
          <p:cNvSpPr>
            <a:spLocks noChangeAspect="1"/>
          </p:cNvSpPr>
          <p:nvPr/>
        </p:nvSpPr>
        <p:spPr>
          <a:xfrm>
            <a:off x="7445981" y="85774"/>
            <a:ext cx="947318" cy="263144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3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5DE72939-5A77-45C4-9B5D-8D9B8F294D9B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8" name="TextShape 3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on the compensation (II)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CustomShape 4"/>
          <p:cNvSpPr/>
          <p:nvPr/>
        </p:nvSpPr>
        <p:spPr>
          <a:xfrm>
            <a:off x="401220" y="4935240"/>
            <a:ext cx="828558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</a:t>
            </a:r>
            <a:r>
              <a:rPr lang="en-US" sz="2000" b="0" u="sng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dBLM</a:t>
            </a:r>
            <a:r>
              <a:rPr lang="en-US" sz="2000" b="0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signals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compute the cross-section</a:t>
            </a:r>
            <a:r>
              <a:rPr lang="en-US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[credit to A. </a:t>
            </a:r>
            <a:r>
              <a:rPr lang="en-US" sz="20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A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]: </a:t>
            </a:r>
            <a:r>
              <a:rPr lang="en-US" sz="20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US" sz="2000" b="1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mproved </a:t>
            </a:r>
            <a:r>
              <a:rPr lang="en-US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 </a:t>
            </a:r>
            <a:r>
              <a:rPr lang="en-US" sz="2000" b="1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resolution</a:t>
            </a:r>
            <a:r>
              <a:rPr lang="en-US" sz="20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r>
              <a:rPr lang="en-US" sz="2000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constant c</a:t>
            </a:r>
            <a:r>
              <a:rPr lang="en-US" sz="20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alibration factor was adopted to rescale the BLM reading to the FBCT losses.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0" name="Picture 1"/>
          <p:cNvPicPr/>
          <p:nvPr/>
        </p:nvPicPr>
        <p:blipFill>
          <a:blip r:embed="rId3"/>
          <a:stretch/>
        </p:blipFill>
        <p:spPr>
          <a:xfrm>
            <a:off x="1175400" y="908640"/>
            <a:ext cx="6792840" cy="3790800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744000" y="1080000"/>
            <a:ext cx="385428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54955" y="1080000"/>
            <a:ext cx="385428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00982" y="1124744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3270" y="1124744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sp>
        <p:nvSpPr>
          <p:cNvPr id="3" name="Rectangle 2"/>
          <p:cNvSpPr/>
          <p:nvPr/>
        </p:nvSpPr>
        <p:spPr>
          <a:xfrm>
            <a:off x="6660228" y="6525345"/>
            <a:ext cx="1908000" cy="1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19" name="Rounded Rectangle 18"/>
          <p:cNvSpPr>
            <a:spLocks noChangeAspect="1"/>
          </p:cNvSpPr>
          <p:nvPr/>
        </p:nvSpPr>
        <p:spPr>
          <a:xfrm>
            <a:off x="7569205" y="244682"/>
            <a:ext cx="1467291" cy="654958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ire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compensation</a:t>
            </a:r>
            <a:endParaRPr lang="en-US" sz="1400" b="1" dirty="0"/>
          </a:p>
        </p:txBody>
      </p:sp>
      <p:sp>
        <p:nvSpPr>
          <p:cNvPr id="20" name="Rounded Rectangle 19"/>
          <p:cNvSpPr>
            <a:spLocks noChangeAspect="1"/>
          </p:cNvSpPr>
          <p:nvPr/>
        </p:nvSpPr>
        <p:spPr>
          <a:xfrm>
            <a:off x="7445981" y="85774"/>
            <a:ext cx="947318" cy="263144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3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6CFE97-6145-4C95-9D7F-E70AA488CA7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 on the compensation (III)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3" name="CustomShape 3"/>
          <p:cNvSpPr/>
          <p:nvPr/>
        </p:nvSpPr>
        <p:spPr>
          <a:xfrm>
            <a:off x="432180" y="5205259"/>
            <a:ext cx="843444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the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bunch-by-bunch intensity signals we can measure </a:t>
            </a:r>
            <a:r>
              <a:rPr lang="en-US" sz="2000" b="0" strike="noStrike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effectivene</a:t>
            </a:r>
            <a:r>
              <a:rPr lang="en-US" sz="2000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ss of the </a:t>
            </a:r>
            <a:r>
              <a:rPr lang="en-US" sz="2000" b="0" strike="noStrike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the losses [credit to M. Hostettler].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Clear effect of the BBCW.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4" name="Picture 3"/>
          <p:cNvPicPr/>
          <p:nvPr/>
        </p:nvPicPr>
        <p:blipFill>
          <a:blip r:embed="rId3"/>
          <a:stretch/>
        </p:blipFill>
        <p:spPr>
          <a:xfrm>
            <a:off x="1283400" y="838800"/>
            <a:ext cx="6732000" cy="4165560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444248" y="1151999"/>
            <a:ext cx="360000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779912" y="1151255"/>
            <a:ext cx="360000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422229" y="4108509"/>
            <a:ext cx="1003541" cy="300841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2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2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2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60747" y="4149080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584" y="966590"/>
            <a:ext cx="432128" cy="3105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4" name="Straight Arrow Connector 13"/>
          <p:cNvCxnSpPr>
            <a:stCxn id="15" idx="0"/>
            <a:endCxn id="13" idx="1"/>
          </p:cNvCxnSpPr>
          <p:nvPr/>
        </p:nvCxnSpPr>
        <p:spPr>
          <a:xfrm flipV="1">
            <a:off x="768362" y="1121875"/>
            <a:ext cx="779222" cy="27314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893" y="1395015"/>
            <a:ext cx="1390937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Perfect compensation</a:t>
            </a:r>
            <a:endParaRPr lang="en-US" sz="1400" b="1" dirty="0"/>
          </a:p>
        </p:txBody>
      </p:sp>
      <p:sp>
        <p:nvSpPr>
          <p:cNvPr id="22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26" name="Rounded Rectangle 25"/>
          <p:cNvSpPr>
            <a:spLocks noChangeAspect="1"/>
          </p:cNvSpPr>
          <p:nvPr/>
        </p:nvSpPr>
        <p:spPr>
          <a:xfrm>
            <a:off x="7569205" y="244682"/>
            <a:ext cx="1467291" cy="654958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ire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compensation</a:t>
            </a:r>
            <a:endParaRPr lang="en-US" sz="1400" b="1" dirty="0"/>
          </a:p>
        </p:txBody>
      </p:sp>
      <p:sp>
        <p:nvSpPr>
          <p:cNvPr id="27" name="Rounded Rectangle 26"/>
          <p:cNvSpPr>
            <a:spLocks noChangeAspect="1"/>
          </p:cNvSpPr>
          <p:nvPr/>
        </p:nvSpPr>
        <p:spPr>
          <a:xfrm>
            <a:off x="7445981" y="85774"/>
            <a:ext cx="947318" cy="263144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3</a:t>
            </a:r>
            <a:endParaRPr lang="en-US" sz="1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6CFE97-6145-4C95-9D7F-E70AA488CA7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0" y="38123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the BBCW compensation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5444" y="1026496"/>
            <a:ext cx="3890115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Given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the constraint on the minimal beam-wire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distance, it was not possible to compensate all the resonances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excited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by the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B1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.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We used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the maximum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current of the wires (350 A) to attack as much as possible the BBLR 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octupolar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term.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he 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octupolar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terms induced by the BBLR in IR5 was reduced by </a:t>
            </a:r>
            <a:r>
              <a:rPr lang="en-US" sz="20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75%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. </a:t>
            </a:r>
          </a:p>
        </p:txBody>
      </p:sp>
      <p:pic>
        <p:nvPicPr>
          <p:cNvPr id="33" name="Picture 3"/>
          <p:cNvPicPr/>
          <p:nvPr/>
        </p:nvPicPr>
        <p:blipFill>
          <a:blip r:embed="rId3"/>
          <a:srcRect r="44846"/>
          <a:stretch/>
        </p:blipFill>
        <p:spPr>
          <a:xfrm>
            <a:off x="4398354" y="1913372"/>
            <a:ext cx="2116551" cy="850911"/>
          </a:xfrm>
          <a:prstGeom prst="rect">
            <a:avLst/>
          </a:prstGeom>
          <a:ln>
            <a:noFill/>
          </a:ln>
        </p:spPr>
      </p:pic>
      <p:pic>
        <p:nvPicPr>
          <p:cNvPr id="34" name="Picture 4"/>
          <p:cNvPicPr/>
          <p:nvPr/>
        </p:nvPicPr>
        <p:blipFill rotWithShape="1">
          <a:blip r:embed="rId4"/>
          <a:srcRect r="9465"/>
          <a:stretch/>
        </p:blipFill>
        <p:spPr>
          <a:xfrm>
            <a:off x="6751365" y="1913372"/>
            <a:ext cx="2292901" cy="884199"/>
          </a:xfrm>
          <a:prstGeom prst="rect">
            <a:avLst/>
          </a:prstGeom>
          <a:ln>
            <a:noFill/>
          </a:ln>
        </p:spPr>
      </p:pic>
      <p:sp>
        <p:nvSpPr>
          <p:cNvPr id="35" name="CustomShape 7"/>
          <p:cNvSpPr/>
          <p:nvPr/>
        </p:nvSpPr>
        <p:spPr>
          <a:xfrm>
            <a:off x="4932040" y="1282191"/>
            <a:ext cx="1739547" cy="503999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Strong-beam driven resonance</a:t>
            </a:r>
          </a:p>
        </p:txBody>
      </p:sp>
      <p:sp>
        <p:nvSpPr>
          <p:cNvPr id="36" name="CustomShape 8"/>
          <p:cNvSpPr/>
          <p:nvPr/>
        </p:nvSpPr>
        <p:spPr>
          <a:xfrm>
            <a:off x="7098670" y="1280416"/>
            <a:ext cx="1641938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</a:t>
            </a:r>
            <a:r>
              <a:rPr lang="en-US" sz="14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driven </a:t>
            </a:r>
          </a:p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resonance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76083" y="726052"/>
            <a:ext cx="1666290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954" y="3014443"/>
            <a:ext cx="4661046" cy="3188117"/>
          </a:xfrm>
          <a:prstGeom prst="rect">
            <a:avLst/>
          </a:prstGeom>
        </p:spPr>
      </p:pic>
      <p:pic>
        <p:nvPicPr>
          <p:cNvPr id="39" name="Picture 4"/>
          <p:cNvPicPr/>
          <p:nvPr/>
        </p:nvPicPr>
        <p:blipFill>
          <a:blip r:embed="rId6"/>
          <a:stretch/>
        </p:blipFill>
        <p:spPr>
          <a:xfrm>
            <a:off x="7053053" y="4869160"/>
            <a:ext cx="1733173" cy="62489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4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735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6CFE97-6145-4C95-9D7F-E70AA488CA7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611560" y="74879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 </a:t>
            </a: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studies</a:t>
            </a:r>
            <a:r>
              <a:rPr lang="fr-FR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LHC to HL-LHC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1571" y="1044730"/>
            <a:ext cx="4167334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In the beam-beam team significant </a:t>
            </a:r>
            <a:r>
              <a:rPr lang="en-US" sz="2000" b="1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efforts are put on the wire compensation tracking studies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with the two-fold aim to benchmark the LHC results and optimize the HL-LHC scenario with the wires. 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For HL-LHC, </a:t>
            </a:r>
            <a:r>
              <a:rPr lang="en-US" sz="2000" b="1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preliminary </a:t>
            </a:r>
            <a:r>
              <a:rPr lang="en-US" sz="2000" b="1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results without a full optimization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of the longitudinal and transverse wire position, are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showing an additional gain of the order of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30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 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rad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 for the half-crossing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angle.</a:t>
            </a:r>
            <a:endParaRPr lang="en-US" sz="2000" spc="-1" dirty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332824" y="2711064"/>
            <a:ext cx="4847604" cy="2947165"/>
            <a:chOff x="4332824" y="2101610"/>
            <a:chExt cx="4847604" cy="2947165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 rotWithShape="1">
            <a:blip r:embed="rId3"/>
            <a:srcRect t="18945"/>
            <a:stretch/>
          </p:blipFill>
          <p:spPr>
            <a:xfrm>
              <a:off x="4332824" y="2101610"/>
              <a:ext cx="4847604" cy="2947165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5184139" y="4035099"/>
              <a:ext cx="303819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6157126" y="3520385"/>
              <a:ext cx="599500" cy="532536"/>
            </a:xfrm>
            <a:prstGeom prst="straightConnector1">
              <a:avLst/>
            </a:prstGeom>
            <a:ln w="47625">
              <a:gradFill>
                <a:gsLst>
                  <a:gs pos="50000">
                    <a:srgbClr val="00B050"/>
                  </a:gs>
                  <a:gs pos="0">
                    <a:srgbClr val="FF0000">
                      <a:alpha val="39000"/>
                    </a:srgbClr>
                  </a:gs>
                  <a:gs pos="100000">
                    <a:srgbClr val="00B050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756626" y="4052921"/>
              <a:ext cx="949299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+ 30 </a:t>
              </a:r>
              <a:r>
                <a:rPr lang="en-US" sz="1400" dirty="0" err="1">
                  <a:solidFill>
                    <a:srgbClr val="00B05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400" dirty="0" err="1" smtClean="0">
                  <a:solidFill>
                    <a:srgbClr val="00B050"/>
                  </a:solidFill>
                </a:rPr>
                <a:t>rad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532266" y="5349479"/>
            <a:ext cx="1424712" cy="720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Preliminary. </a:t>
            </a: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HL-LHC start of the levelling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4314177" y="1433480"/>
            <a:ext cx="4847604" cy="504056"/>
            <a:chOff x="4314177" y="824026"/>
            <a:chExt cx="4847604" cy="504056"/>
          </a:xfrm>
        </p:grpSpPr>
        <p:pic>
          <p:nvPicPr>
            <p:cNvPr id="28" name="Picture 2"/>
            <p:cNvPicPr>
              <a:picLocks noChangeAspect="1"/>
            </p:cNvPicPr>
            <p:nvPr/>
          </p:nvPicPr>
          <p:blipFill rotWithShape="1">
            <a:blip r:embed="rId3"/>
            <a:srcRect t="3730" b="82407"/>
            <a:stretch/>
          </p:blipFill>
          <p:spPr>
            <a:xfrm>
              <a:off x="4314177" y="824026"/>
              <a:ext cx="4847604" cy="504056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5536942" y="828105"/>
              <a:ext cx="1856717" cy="2687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11496" y="2031054"/>
            <a:ext cx="3132000" cy="628760"/>
            <a:chOff x="5111496" y="1421600"/>
            <a:chExt cx="3132000" cy="628760"/>
          </a:xfrm>
        </p:grpSpPr>
        <p:sp>
          <p:nvSpPr>
            <p:cNvPr id="8" name="TextBox 7"/>
            <p:cNvSpPr txBox="1"/>
            <p:nvPr/>
          </p:nvSpPr>
          <p:spPr>
            <a:xfrm>
              <a:off x="5244622" y="1421600"/>
              <a:ext cx="2986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Distance Beam-Wire [</a:t>
              </a:r>
              <a:r>
                <a:rPr lang="en-US" sz="140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sz="1400" dirty="0" smtClean="0">
                  <a:solidFill>
                    <a:srgbClr val="FF0000"/>
                  </a:solidFill>
                </a:rPr>
                <a:t>, </a:t>
              </a:r>
              <a:r>
                <a:rPr lang="en-US" sz="1400" dirty="0" err="1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e</a:t>
              </a:r>
              <a:r>
                <a:rPr lang="en-US" sz="1400" baseline="-25000" dirty="0" err="1" smtClean="0">
                  <a:solidFill>
                    <a:srgbClr val="FF0000"/>
                  </a:solidFill>
                </a:rPr>
                <a:t>n</a:t>
              </a:r>
              <a:r>
                <a:rPr lang="en-US" sz="1400" dirty="0" smtClean="0">
                  <a:solidFill>
                    <a:srgbClr val="FF0000"/>
                  </a:solidFill>
                </a:rPr>
                <a:t>=2.5 </a:t>
              </a:r>
              <a:r>
                <a:rPr lang="en-US" sz="140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400" dirty="0" smtClean="0">
                  <a:solidFill>
                    <a:srgbClr val="FF0000"/>
                  </a:solidFill>
                </a:rPr>
                <a:t>m]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111496" y="1994752"/>
              <a:ext cx="3132000" cy="55608"/>
              <a:chOff x="5094000" y="5157192"/>
              <a:chExt cx="3132000" cy="5560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94000" y="5184000"/>
                <a:ext cx="3132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4144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275632" y="5158800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71388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80028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7838893" y="173401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21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17686" y="1692240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8.4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26038" y="1711156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12.6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90453" y="1724748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16.8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CustomShape 4"/>
          <p:cNvSpPr/>
          <p:nvPr/>
        </p:nvSpPr>
        <p:spPr>
          <a:xfrm>
            <a:off x="6589288" y="5511194"/>
            <a:ext cx="2096192" cy="294070"/>
          </a:xfrm>
          <a:prstGeom prst="rect">
            <a:avLst/>
          </a:prstGeom>
          <a:noFill/>
          <a:ln w="285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Courtesy of D. Pellegrini</a:t>
            </a:r>
            <a:endParaRPr lang="en-US" sz="14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51797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BFC6F504-85E7-43A3-AF62-E405F0C36848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6" name="TextShape 2"/>
          <p:cNvSpPr txBox="1"/>
          <p:nvPr/>
        </p:nvSpPr>
        <p:spPr>
          <a:xfrm>
            <a:off x="585068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Summary</a:t>
            </a:r>
            <a:r>
              <a:rPr lang="fr-FR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plans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7" name="CustomShape 3"/>
          <p:cNvSpPr/>
          <p:nvPr/>
        </p:nvSpPr>
        <p:spPr>
          <a:xfrm>
            <a:off x="585068" y="1196752"/>
            <a:ext cx="8232232" cy="48246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During </a:t>
            </a:r>
            <a:r>
              <a:rPr lang="en-US" sz="2000" b="0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 </a:t>
            </a:r>
            <a:r>
              <a:rPr lang="en-US" sz="2000" b="0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</a:t>
            </a:r>
            <a:r>
              <a:rPr lang="en-US" sz="2000" b="0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was observed for the first time in LHC the effect of a direct compensation of the </a:t>
            </a:r>
            <a:r>
              <a:rPr lang="en-US" sz="2000" b="0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</a:t>
            </a:r>
            <a:r>
              <a:rPr lang="en-US" sz="2000" b="0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 understanding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indicates 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it can be related to the partial compensation of the </a:t>
            </a:r>
            <a:r>
              <a:rPr lang="en-US" sz="20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octupolar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effect.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two weeks: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new MD (compensation at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*=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30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cm). AIM: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explore the parameter 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space and correlate it with the analytical model and the tracking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results.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argins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improvements on the beta-beating and the orchestration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 the feedforward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trims, the 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systematic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measurement of the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B2 profiles, the B2 tail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re-population during the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</a:t>
            </a:r>
            <a:r>
              <a:rPr lang="mr-IN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20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YETS17/18: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two vertical wires will be installed in IR1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(s-position of the wires less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favorable than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IR5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the compensation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).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2018: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 experiment in IR1 and IR5.</a:t>
            </a:r>
            <a:endParaRPr lang="en-US" sz="200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parallel to the experimental studies, significant efforts put in simulation studies to benchmarking the LHC results and to study in more details the wire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potential for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HL-LHC.</a:t>
            </a:r>
            <a:endParaRPr lang="en-US" sz="2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1187624" y="1491536"/>
            <a:ext cx="6840360" cy="4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</a:t>
            </a:r>
            <a:r>
              <a:rPr lang="fr-FR" sz="28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you</a:t>
            </a:r>
            <a:r>
              <a:rPr lang="fr-FR" sz="28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the attention!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3"/>
          <p:cNvSpPr/>
          <p:nvPr/>
        </p:nvSpPr>
        <p:spPr>
          <a:xfrm>
            <a:off x="287324" y="2276872"/>
            <a:ext cx="8640960" cy="1504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85000" lnSpcReduction="20000"/>
          </a:bodyPr>
          <a:lstStyle/>
          <a:p>
            <a:pPr algn="just">
              <a:spcBef>
                <a:spcPts val="360"/>
              </a:spcBef>
            </a:pP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BBLR compensation MD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team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Amorim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H. Bartosik, R. Bruce, X.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Buffat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Carver,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Cattenoz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Effinger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Fitterer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N.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Fuster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Gasior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Gonzales,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G.-H.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Hemelsoet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M. Hostettler,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Iadarola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R. Jones,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Kaltchev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Karastatis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Kostoglou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I. Lamas Garcia, T.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Levens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Levichev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E. Medina, 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Mirarchi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Olexa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Papadopoulou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Pellegrini,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Pojer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Poncet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Poyet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Redaelli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Rossi, B.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Salvachua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Schmickler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Schmidt,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Skoufaris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Solfaroli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 Sterbini, R. Tomas,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Trad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Valishev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Valuch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C. Xu, C.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Zamantzas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P.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Zisopoulos and all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participants to the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design, production and commissioning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of the wire compensator prototypes (WP2, WP5, WP13 and LHC MD coordinators)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163" t="48760" r="163" b="13892"/>
          <a:stretch/>
        </p:blipFill>
        <p:spPr>
          <a:xfrm>
            <a:off x="-71488" y="4293096"/>
            <a:ext cx="9252000" cy="259228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34091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fr-FR" sz="36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Outline</a:t>
            </a:r>
            <a:endParaRPr lang="fr-F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2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E291F0B-4C70-4857-8CF0-2DFDE4F5894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3" name="CustomShape 3"/>
          <p:cNvSpPr/>
          <p:nvPr/>
        </p:nvSpPr>
        <p:spPr>
          <a:xfrm>
            <a:off x="1187640" y="2061000"/>
            <a:ext cx="7498800" cy="259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3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Introduction of the wire compensation</a:t>
            </a:r>
            <a:endParaRPr lang="en-US" sz="3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3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LHC </a:t>
            </a:r>
            <a:r>
              <a:rPr lang="en-US" sz="33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wires </a:t>
            </a:r>
            <a:r>
              <a:rPr lang="en-US" sz="33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prototypes</a:t>
            </a:r>
          </a:p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3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experimental results</a:t>
            </a:r>
            <a:endParaRPr lang="en-US" sz="3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33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Conclusions </a:t>
            </a:r>
            <a:r>
              <a:rPr lang="en-US" sz="33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plans</a:t>
            </a:r>
            <a:endParaRPr lang="en-US" sz="3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33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3331673-091F-4D89-AD65-8EE98FA03473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4" name="CustomShape 2"/>
          <p:cNvSpPr/>
          <p:nvPr/>
        </p:nvSpPr>
        <p:spPr>
          <a:xfrm>
            <a:off x="2646720" y="2925000"/>
            <a:ext cx="39589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BACK-UP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SLIDES</a:t>
            </a:r>
          </a:p>
          <a:p>
            <a:pPr>
              <a:lnSpc>
                <a:spcPct val="100000"/>
              </a:lnSpc>
            </a:pP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2F358674-8B11-461C-B3C2-789A8ACCCFEF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24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PACMAN bunches and I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modulation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5" name="Picture 1"/>
          <p:cNvPicPr/>
          <p:nvPr/>
        </p:nvPicPr>
        <p:blipFill>
          <a:blip r:embed="rId2"/>
          <a:stretch/>
        </p:blipFill>
        <p:spPr>
          <a:xfrm>
            <a:off x="4353840" y="3769560"/>
            <a:ext cx="4305600" cy="2766600"/>
          </a:xfrm>
          <a:prstGeom prst="rect">
            <a:avLst/>
          </a:prstGeom>
          <a:ln>
            <a:noFill/>
          </a:ln>
        </p:spPr>
      </p:pic>
      <p:pic>
        <p:nvPicPr>
          <p:cNvPr id="526" name="Picture 2"/>
          <p:cNvPicPr/>
          <p:nvPr/>
        </p:nvPicPr>
        <p:blipFill>
          <a:blip r:embed="rId3"/>
          <a:stretch/>
        </p:blipFill>
        <p:spPr>
          <a:xfrm>
            <a:off x="4348080" y="900000"/>
            <a:ext cx="4305600" cy="2694240"/>
          </a:xfrm>
          <a:prstGeom prst="rect">
            <a:avLst/>
          </a:prstGeom>
          <a:ln>
            <a:noFill/>
          </a:ln>
        </p:spPr>
      </p:pic>
      <p:sp>
        <p:nvSpPr>
          <p:cNvPr id="527" name="Line 3"/>
          <p:cNvSpPr/>
          <p:nvPr/>
        </p:nvSpPr>
        <p:spPr>
          <a:xfrm flipV="1">
            <a:off x="4860000" y="3284640"/>
            <a:ext cx="648000" cy="484560"/>
          </a:xfrm>
          <a:prstGeom prst="line">
            <a:avLst/>
          </a:prstGeom>
          <a:ln>
            <a:solidFill>
              <a:srgbClr val="585858"/>
            </a:solidFill>
            <a:rou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528" name="Line 4"/>
          <p:cNvSpPr/>
          <p:nvPr/>
        </p:nvSpPr>
        <p:spPr>
          <a:xfrm flipH="1" flipV="1">
            <a:off x="5724000" y="3284640"/>
            <a:ext cx="2736360" cy="484560"/>
          </a:xfrm>
          <a:prstGeom prst="line">
            <a:avLst/>
          </a:prstGeom>
          <a:ln>
            <a:solidFill>
              <a:srgbClr val="585858"/>
            </a:solidFill>
            <a:rou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529" name="CustomShape 5"/>
          <p:cNvSpPr/>
          <p:nvPr/>
        </p:nvSpPr>
        <p:spPr>
          <a:xfrm>
            <a:off x="439560" y="2575800"/>
            <a:ext cx="3720240" cy="29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needed I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modulation BW is of the order of 4 MHz (x10 lower than the bunch frequency).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wavelength in vacuum of a 4 MHz EM wave is ~75 m.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B82D3EF3-4616-47A7-B52F-ED9CF6413F9F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89" name="Picture 9"/>
          <p:cNvPicPr/>
          <p:nvPr/>
        </p:nvPicPr>
        <p:blipFill>
          <a:blip r:embed="rId2"/>
          <a:stretch/>
        </p:blipFill>
        <p:spPr>
          <a:xfrm>
            <a:off x="1475640" y="900000"/>
            <a:ext cx="6408360" cy="4239720"/>
          </a:xfrm>
          <a:prstGeom prst="rect">
            <a:avLst/>
          </a:prstGeom>
          <a:ln>
            <a:noFill/>
          </a:ln>
        </p:spPr>
      </p:pic>
      <p:sp>
        <p:nvSpPr>
          <p:cNvPr id="290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MD2202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CustomShape 3"/>
          <p:cNvSpPr/>
          <p:nvPr/>
        </p:nvSpPr>
        <p:spPr>
          <a:xfrm>
            <a:off x="534600" y="4934520"/>
            <a:ext cx="807444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h MD.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FILL5898 was dumped (RF on B1, </a:t>
            </a:r>
            <a:r>
              <a:rPr lang="en-US" sz="2000" b="0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 clear the reason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RF experts suggest a glitch on the interlock). Half-RF detuning.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observations we report concern the FILL5900. Full-RF detuning.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154443D-E17E-41B0-BD1B-B06D56DEC5BE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2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Numerical results from the RDT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4"/>
          <p:cNvSpPr/>
          <p:nvPr/>
        </p:nvSpPr>
        <p:spPr>
          <a:xfrm>
            <a:off x="1331640" y="908640"/>
            <a:ext cx="8143560" cy="38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use the RDT criterion presented and described in details in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5" name="Picture 2"/>
          <p:cNvPicPr/>
          <p:nvPr/>
        </p:nvPicPr>
        <p:blipFill>
          <a:blip r:embed="rId3"/>
          <a:srcRect b="77041"/>
          <a:stretch/>
        </p:blipFill>
        <p:spPr>
          <a:xfrm>
            <a:off x="1331640" y="1295640"/>
            <a:ext cx="6703920" cy="1195920"/>
          </a:xfrm>
          <a:prstGeom prst="rect">
            <a:avLst/>
          </a:prstGeom>
          <a:ln w="12600">
            <a:solidFill>
              <a:srgbClr val="FF0000"/>
            </a:solidFill>
            <a:round/>
          </a:ln>
        </p:spPr>
      </p:pic>
      <p:pic>
        <p:nvPicPr>
          <p:cNvPr id="336" name="Picture 3"/>
          <p:cNvPicPr/>
          <p:nvPr/>
        </p:nvPicPr>
        <p:blipFill>
          <a:blip r:embed="rId4"/>
          <a:srcRect r="44846"/>
          <a:stretch/>
        </p:blipFill>
        <p:spPr>
          <a:xfrm>
            <a:off x="1115640" y="3232440"/>
            <a:ext cx="2664000" cy="1071000"/>
          </a:xfrm>
          <a:prstGeom prst="rect">
            <a:avLst/>
          </a:prstGeom>
          <a:ln>
            <a:noFill/>
          </a:ln>
        </p:spPr>
      </p:pic>
      <p:sp>
        <p:nvSpPr>
          <p:cNvPr id="337" name="CustomShape 5"/>
          <p:cNvSpPr/>
          <p:nvPr/>
        </p:nvSpPr>
        <p:spPr>
          <a:xfrm>
            <a:off x="1475640" y="2600280"/>
            <a:ext cx="6765120" cy="38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Goal: compensate the BBLR RDTs by using 2 BBCs per IP.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8" name="Picture 4"/>
          <p:cNvPicPr/>
          <p:nvPr/>
        </p:nvPicPr>
        <p:blipFill>
          <a:blip r:embed="rId5"/>
          <a:stretch/>
        </p:blipFill>
        <p:spPr>
          <a:xfrm>
            <a:off x="4932000" y="3173760"/>
            <a:ext cx="3654360" cy="1275840"/>
          </a:xfrm>
          <a:prstGeom prst="rect">
            <a:avLst/>
          </a:prstGeom>
          <a:ln>
            <a:noFill/>
          </a:ln>
        </p:spPr>
      </p:pic>
      <p:sp>
        <p:nvSpPr>
          <p:cNvPr id="339" name="CustomShape 6"/>
          <p:cNvSpPr/>
          <p:nvPr/>
        </p:nvSpPr>
        <p:spPr>
          <a:xfrm>
            <a:off x="1187640" y="4399200"/>
            <a:ext cx="7399080" cy="23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77500" lnSpcReduction="20000"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Assuming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same N</a:t>
            </a:r>
            <a:r>
              <a:rPr lang="en-US" sz="18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</a:t>
            </a:r>
            <a:r>
              <a:rPr lang="en-US" sz="18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both BBCWs,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the strong beam acts as a DC wire,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the phase advance between BBLRs and BBLRs/BBCW is 0 or 180 deg.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paper 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gives</a:t>
            </a:r>
            <a:r>
              <a:rPr lang="en-US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lang="en-US" sz="2000" b="1" strike="noStrike" spc="-1" baseline="-2500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</a:t>
            </a:r>
            <a:r>
              <a:rPr lang="en-US" sz="2000" b="1" strike="noStrike" spc="-1" baseline="-2500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compensate 4 RDTs (p1q1, q1p1, p2q2, q2p2) in closed form.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is shown as a numerical evidence that by compensating 4 RDTs one can minimize ALL RDTs </a:t>
            </a:r>
            <a:r>
              <a:rPr lang="en-US" sz="2000" b="1" i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the position of BBCW is conveniently chosen</a:t>
            </a:r>
            <a:r>
              <a:rPr lang="en-US" sz="20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the paper’s formalism, we will show numerical results on the present LHC (2017 ATS).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7"/>
          <p:cNvSpPr/>
          <p:nvPr/>
        </p:nvSpPr>
        <p:spPr>
          <a:xfrm>
            <a:off x="1907640" y="299700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Strong-beam driven RDTs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8"/>
          <p:cNvSpPr/>
          <p:nvPr/>
        </p:nvSpPr>
        <p:spPr>
          <a:xfrm>
            <a:off x="5724000" y="300312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driven RDTs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CustomShape 9"/>
          <p:cNvSpPr/>
          <p:nvPr/>
        </p:nvSpPr>
        <p:spPr>
          <a:xfrm>
            <a:off x="6012000" y="3414240"/>
            <a:ext cx="575640" cy="37296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CustomShape 10"/>
          <p:cNvSpPr/>
          <p:nvPr/>
        </p:nvSpPr>
        <p:spPr>
          <a:xfrm>
            <a:off x="6012000" y="3987360"/>
            <a:ext cx="575640" cy="37296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CustomShape 11"/>
          <p:cNvSpPr/>
          <p:nvPr/>
        </p:nvSpPr>
        <p:spPr>
          <a:xfrm>
            <a:off x="7177320" y="3598200"/>
            <a:ext cx="431640" cy="22464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12"/>
          <p:cNvSpPr/>
          <p:nvPr/>
        </p:nvSpPr>
        <p:spPr>
          <a:xfrm>
            <a:off x="7193160" y="4173840"/>
            <a:ext cx="432000" cy="22464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A73A575-EFB7-49D1-B3F6-1F889F50FA5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2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TextShape 3"/>
          <p:cNvSpPr txBox="1"/>
          <p:nvPr/>
        </p:nvSpPr>
        <p:spPr>
          <a:xfrm>
            <a:off x="766800" y="1674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CASE: 2 BBCW for IP at s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=+-159 m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4" name="Picture 15"/>
          <p:cNvPicPr/>
          <p:nvPr/>
        </p:nvPicPr>
        <p:blipFill>
          <a:blip r:embed="rId3"/>
          <a:stretch/>
        </p:blipFill>
        <p:spPr>
          <a:xfrm>
            <a:off x="1115640" y="1052640"/>
            <a:ext cx="5400360" cy="4442040"/>
          </a:xfrm>
          <a:prstGeom prst="rect">
            <a:avLst/>
          </a:prstGeom>
          <a:ln w="19080">
            <a:solidFill>
              <a:schemeClr val="bg1"/>
            </a:solidFill>
            <a:round/>
          </a:ln>
        </p:spPr>
      </p:pic>
      <p:sp>
        <p:nvSpPr>
          <p:cNvPr id="355" name="CustomShape 4"/>
          <p:cNvSpPr/>
          <p:nvPr/>
        </p:nvSpPr>
        <p:spPr>
          <a:xfrm>
            <a:off x="1547640" y="3429000"/>
            <a:ext cx="3888720" cy="262800"/>
          </a:xfrm>
          <a:prstGeom prst="rect">
            <a:avLst/>
          </a:prstGeom>
          <a:solidFill>
            <a:srgbClr val="0081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green boxes are the 4  RDTs used to set N</a:t>
            </a:r>
            <a:r>
              <a:rPr lang="en-US" sz="1000" b="1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</a:t>
            </a:r>
            <a:r>
              <a:rPr lang="en-US" sz="1000" b="1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6" name="Picture 4"/>
          <p:cNvPicPr/>
          <p:nvPr/>
        </p:nvPicPr>
        <p:blipFill>
          <a:blip r:embed="rId4"/>
          <a:stretch/>
        </p:blipFill>
        <p:spPr>
          <a:xfrm>
            <a:off x="6771960" y="2700360"/>
            <a:ext cx="1949040" cy="702720"/>
          </a:xfrm>
          <a:prstGeom prst="rect">
            <a:avLst/>
          </a:prstGeom>
          <a:ln>
            <a:noFill/>
          </a:ln>
        </p:spPr>
      </p:pic>
      <p:sp>
        <p:nvSpPr>
          <p:cNvPr id="357" name="CustomShape 5"/>
          <p:cNvSpPr/>
          <p:nvPr/>
        </p:nvSpPr>
        <p:spPr>
          <a:xfrm>
            <a:off x="6752880" y="223344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color code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CustomShape 6"/>
          <p:cNvSpPr/>
          <p:nvPr/>
        </p:nvSpPr>
        <p:spPr>
          <a:xfrm>
            <a:off x="3816000" y="83844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RDT compensation map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7"/>
          <p:cNvSpPr/>
          <p:nvPr/>
        </p:nvSpPr>
        <p:spPr>
          <a:xfrm>
            <a:off x="1151640" y="5500080"/>
            <a:ext cx="771480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 expected (under the mentioned assumptions) the compensation is covering many more RDTs than the 4 used to set the BBCWs (green boxes). The p+q=1 and p+q=2 could be addressed by using “local” linear magnets (Q4s and the Q4 correctors).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8"/>
          <p:cNvSpPr/>
          <p:nvPr/>
        </p:nvSpPr>
        <p:spPr>
          <a:xfrm rot="18278400">
            <a:off x="1122120" y="1482120"/>
            <a:ext cx="1312560" cy="272880"/>
          </a:xfrm>
          <a:prstGeom prst="rect">
            <a:avLst/>
          </a:prstGeom>
          <a:solidFill>
            <a:schemeClr val="tx1">
              <a:alpha val="36000"/>
            </a:schemeClr>
          </a:solidFill>
          <a:ln w="19080">
            <a:solidFill>
              <a:schemeClr val="bg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dipole driven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9"/>
          <p:cNvSpPr/>
          <p:nvPr/>
        </p:nvSpPr>
        <p:spPr>
          <a:xfrm rot="18278400">
            <a:off x="1388520" y="1665720"/>
            <a:ext cx="1295640" cy="272880"/>
          </a:xfrm>
          <a:prstGeom prst="rect">
            <a:avLst/>
          </a:prstGeom>
          <a:solidFill>
            <a:schemeClr val="tx1">
              <a:alpha val="36000"/>
            </a:schemeClr>
          </a:solidFill>
          <a:ln w="19080">
            <a:solidFill>
              <a:schemeClr val="bg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quad driven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9B1854CB-C8B2-4BC7-9379-84A2DBB1F04D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TextShape 3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MD results and the RDT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5" name="Picture 3"/>
          <p:cNvPicPr/>
          <p:nvPr/>
        </p:nvPicPr>
        <p:blipFill>
          <a:blip r:embed="rId3"/>
          <a:stretch/>
        </p:blipFill>
        <p:spPr>
          <a:xfrm>
            <a:off x="519120" y="1628800"/>
            <a:ext cx="4433760" cy="2880000"/>
          </a:xfrm>
          <a:prstGeom prst="rect">
            <a:avLst/>
          </a:prstGeom>
          <a:ln>
            <a:noFill/>
          </a:ln>
        </p:spPr>
      </p:pic>
      <p:pic>
        <p:nvPicPr>
          <p:cNvPr id="396" name="Picture 4"/>
          <p:cNvPicPr/>
          <p:nvPr/>
        </p:nvPicPr>
        <p:blipFill>
          <a:blip r:embed="rId4"/>
          <a:stretch/>
        </p:blipFill>
        <p:spPr>
          <a:xfrm>
            <a:off x="5333400" y="934560"/>
            <a:ext cx="3276000" cy="2729880"/>
          </a:xfrm>
          <a:prstGeom prst="rect">
            <a:avLst/>
          </a:prstGeom>
          <a:ln w="28440">
            <a:solidFill>
              <a:srgbClr val="FF0000"/>
            </a:solidFill>
            <a:round/>
          </a:ln>
        </p:spPr>
      </p:pic>
      <p:pic>
        <p:nvPicPr>
          <p:cNvPr id="397" name="Picture 8"/>
          <p:cNvPicPr/>
          <p:nvPr/>
        </p:nvPicPr>
        <p:blipFill>
          <a:blip r:embed="rId5"/>
          <a:stretch/>
        </p:blipFill>
        <p:spPr>
          <a:xfrm>
            <a:off x="5333400" y="3785760"/>
            <a:ext cx="3284640" cy="2750760"/>
          </a:xfrm>
          <a:prstGeom prst="rect">
            <a:avLst/>
          </a:prstGeom>
          <a:ln w="28440">
            <a:solidFill>
              <a:srgbClr val="0700FF"/>
            </a:solidFill>
            <a:round/>
          </a:ln>
        </p:spPr>
      </p:pic>
      <p:sp>
        <p:nvSpPr>
          <p:cNvPr id="398" name="CustomShape 4"/>
          <p:cNvSpPr/>
          <p:nvPr/>
        </p:nvSpPr>
        <p:spPr>
          <a:xfrm rot="10800000">
            <a:off x="4952880" y="3369013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9" name="CustomShape 5"/>
          <p:cNvSpPr/>
          <p:nvPr/>
        </p:nvSpPr>
        <p:spPr>
          <a:xfrm>
            <a:off x="3694320" y="792360"/>
            <a:ext cx="1741320" cy="466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Real phase advance considered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0" name="CustomShape 6"/>
          <p:cNvSpPr/>
          <p:nvPr/>
        </p:nvSpPr>
        <p:spPr>
          <a:xfrm rot="10800000">
            <a:off x="2650320" y="3739094"/>
            <a:ext cx="260460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1" name="CustomShape 7"/>
          <p:cNvSpPr/>
          <p:nvPr/>
        </p:nvSpPr>
        <p:spPr>
          <a:xfrm>
            <a:off x="3619385" y="6216388"/>
            <a:ext cx="1741320" cy="46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phase advance considered (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*→0)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2" name="CustomShape 8"/>
          <p:cNvSpPr/>
          <p:nvPr/>
        </p:nvSpPr>
        <p:spPr>
          <a:xfrm>
            <a:off x="635839" y="5061373"/>
            <a:ext cx="457164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observed </a:t>
            </a:r>
            <a:r>
              <a:rPr lang="en-US" sz="1800" b="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effect of the BBCW </a:t>
            </a:r>
            <a:r>
              <a:rPr lang="en-US" sz="1800" b="0" strike="noStrike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be </a:t>
            </a:r>
            <a:r>
              <a:rPr lang="en-US" sz="1800" b="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related to a partial compensation of the detuning terms.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Picture 17"/>
          <p:cNvPicPr/>
          <p:nvPr/>
        </p:nvPicPr>
        <p:blipFill>
          <a:blip r:embed="rId3"/>
          <a:stretch/>
        </p:blipFill>
        <p:spPr>
          <a:xfrm>
            <a:off x="162000" y="1845000"/>
            <a:ext cx="5400360" cy="3422520"/>
          </a:xfrm>
          <a:prstGeom prst="rect">
            <a:avLst/>
          </a:prstGeom>
          <a:ln>
            <a:noFill/>
          </a:ln>
        </p:spPr>
      </p:pic>
      <p:sp>
        <p:nvSpPr>
          <p:cNvPr id="378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5789648-C4E8-4EB7-A06E-980E1D0EC7FC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79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TextShape 3"/>
          <p:cNvSpPr txBox="1"/>
          <p:nvPr/>
        </p:nvSpPr>
        <p:spPr>
          <a:xfrm>
            <a:off x="683640" y="15876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CASE: considering the phase advance.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1" name="CustomShape 4"/>
          <p:cNvSpPr/>
          <p:nvPr/>
        </p:nvSpPr>
        <p:spPr>
          <a:xfrm>
            <a:off x="1187640" y="5662080"/>
            <a:ext cx="764748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One can quantify a posteriori the effect of the phase advance.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E95C2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compensation of the RDT does degrade. </a:t>
            </a:r>
            <a:r>
              <a:rPr lang="en-US" sz="18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compensation of detuning terms (Q-footprint compression) is not affected.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2" name="Picture 2"/>
          <p:cNvPicPr/>
          <p:nvPr/>
        </p:nvPicPr>
        <p:blipFill>
          <a:blip r:embed="rId4"/>
          <a:stretch/>
        </p:blipFill>
        <p:spPr>
          <a:xfrm>
            <a:off x="5950440" y="3211560"/>
            <a:ext cx="2736000" cy="2314800"/>
          </a:xfrm>
          <a:prstGeom prst="rect">
            <a:avLst/>
          </a:prstGeom>
          <a:ln w="38160">
            <a:solidFill>
              <a:srgbClr val="0700FF"/>
            </a:solidFill>
            <a:round/>
          </a:ln>
        </p:spPr>
      </p:pic>
      <p:pic>
        <p:nvPicPr>
          <p:cNvPr id="383" name="Picture 3"/>
          <p:cNvPicPr/>
          <p:nvPr/>
        </p:nvPicPr>
        <p:blipFill>
          <a:blip r:embed="rId5"/>
          <a:stretch/>
        </p:blipFill>
        <p:spPr>
          <a:xfrm>
            <a:off x="5950440" y="764640"/>
            <a:ext cx="2736000" cy="2311920"/>
          </a:xfrm>
          <a:prstGeom prst="rect">
            <a:avLst/>
          </a:prstGeom>
          <a:ln w="28440">
            <a:solidFill>
              <a:srgbClr val="FF0000"/>
            </a:solidFill>
            <a:round/>
          </a:ln>
        </p:spPr>
      </p:pic>
      <p:sp>
        <p:nvSpPr>
          <p:cNvPr id="384" name="CustomShape 5"/>
          <p:cNvSpPr/>
          <p:nvPr/>
        </p:nvSpPr>
        <p:spPr>
          <a:xfrm rot="10800000">
            <a:off x="5866920" y="2373480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5" name="CustomShape 6"/>
          <p:cNvSpPr/>
          <p:nvPr/>
        </p:nvSpPr>
        <p:spPr>
          <a:xfrm rot="10800000">
            <a:off x="5862960" y="4876200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6" name="CustomShape 7"/>
          <p:cNvSpPr/>
          <p:nvPr/>
        </p:nvSpPr>
        <p:spPr>
          <a:xfrm>
            <a:off x="4284000" y="1480320"/>
            <a:ext cx="1741320" cy="466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Real phase advance considered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7" name="CustomShape 8"/>
          <p:cNvSpPr/>
          <p:nvPr/>
        </p:nvSpPr>
        <p:spPr>
          <a:xfrm>
            <a:off x="4284000" y="5092920"/>
            <a:ext cx="1741320" cy="46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phase advance considered (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*→0)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Picture 405"/>
          <p:cNvPicPr/>
          <p:nvPr/>
        </p:nvPicPr>
        <p:blipFill>
          <a:blip r:embed="rId2"/>
          <a:stretch/>
        </p:blipFill>
        <p:spPr>
          <a:xfrm>
            <a:off x="324000" y="1037160"/>
            <a:ext cx="4609080" cy="3395520"/>
          </a:xfrm>
          <a:prstGeom prst="rect">
            <a:avLst/>
          </a:prstGeom>
          <a:ln>
            <a:noFill/>
          </a:ln>
        </p:spPr>
      </p:pic>
      <p:sp>
        <p:nvSpPr>
          <p:cNvPr id="407" name="TextShape 1"/>
          <p:cNvSpPr txBox="1"/>
          <p:nvPr/>
        </p:nvSpPr>
        <p:spPr>
          <a:xfrm>
            <a:off x="612000" y="180000"/>
            <a:ext cx="835200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 simulations with Wire in MD-like conditions I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8" name="TextShape 2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09" name="TextShape 3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24556B83-1873-44F9-8969-8374FDFAEE6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10" name="Picture 9"/>
          <p:cNvPicPr/>
          <p:nvPr/>
        </p:nvPicPr>
        <p:blipFill>
          <a:blip r:embed="rId3"/>
          <a:stretch/>
        </p:blipFill>
        <p:spPr>
          <a:xfrm>
            <a:off x="683640" y="4581000"/>
            <a:ext cx="2214720" cy="1683000"/>
          </a:xfrm>
          <a:prstGeom prst="rect">
            <a:avLst/>
          </a:prstGeom>
          <a:ln>
            <a:noFill/>
          </a:ln>
        </p:spPr>
      </p:pic>
      <p:pic>
        <p:nvPicPr>
          <p:cNvPr id="411" name="Picture 10"/>
          <p:cNvPicPr/>
          <p:nvPr/>
        </p:nvPicPr>
        <p:blipFill>
          <a:blip r:embed="rId4"/>
          <a:stretch/>
        </p:blipFill>
        <p:spPr>
          <a:xfrm>
            <a:off x="2988000" y="4596840"/>
            <a:ext cx="2193840" cy="1667160"/>
          </a:xfrm>
          <a:prstGeom prst="rect">
            <a:avLst/>
          </a:prstGeom>
          <a:ln>
            <a:noFill/>
          </a:ln>
        </p:spPr>
      </p:pic>
      <p:sp>
        <p:nvSpPr>
          <p:cNvPr id="412" name="CustomShape 4"/>
          <p:cNvSpPr/>
          <p:nvPr/>
        </p:nvSpPr>
        <p:spPr>
          <a:xfrm>
            <a:off x="5356080" y="4531320"/>
            <a:ext cx="3364920" cy="179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 agreement between footprints from MADX and </a:t>
            </a:r>
            <a:r>
              <a:rPr lang="en-US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Sixtrack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Improvement observed but no clear identification of the optimum.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CustomShape 5"/>
          <p:cNvSpPr/>
          <p:nvPr/>
        </p:nvSpPr>
        <p:spPr>
          <a:xfrm>
            <a:off x="4951800" y="1196640"/>
            <a:ext cx="4012200" cy="280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MD-like conditions: </a:t>
            </a:r>
            <a:r>
              <a:rPr lang="en-US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2000" b="0" strike="noStrike" spc="-1" baseline="-2500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=8 mm. LR in IR1/5 but wire only in IR1, real aspect ratio at wire position, phase advances.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modest gain of DA is observed for 8 mm wire-beam distance.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Optimal DA for 800 A.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no rematch of the chromaticity (as in the MD), the gain of DA is improved.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CustomShape 6"/>
          <p:cNvSpPr/>
          <p:nvPr/>
        </p:nvSpPr>
        <p:spPr>
          <a:xfrm flipV="1">
            <a:off x="1835640" y="3140280"/>
            <a:ext cx="287640" cy="1389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cxnSp>
        <p:nvCxnSpPr>
          <p:cNvPr id="5" name="Straight Arrow Connector 4"/>
          <p:cNvCxnSpPr/>
          <p:nvPr/>
        </p:nvCxnSpPr>
        <p:spPr>
          <a:xfrm flipH="1" flipV="1">
            <a:off x="3347864" y="2492896"/>
            <a:ext cx="864096" cy="20384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47664" y="626765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US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Skoufaris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Picture 415"/>
          <p:cNvPicPr/>
          <p:nvPr/>
        </p:nvPicPr>
        <p:blipFill>
          <a:blip r:embed="rId2"/>
          <a:stretch/>
        </p:blipFill>
        <p:spPr>
          <a:xfrm>
            <a:off x="108000" y="2709000"/>
            <a:ext cx="4426200" cy="3078720"/>
          </a:xfrm>
          <a:prstGeom prst="rect">
            <a:avLst/>
          </a:prstGeom>
          <a:ln>
            <a:noFill/>
          </a:ln>
        </p:spPr>
      </p:pic>
      <p:sp>
        <p:nvSpPr>
          <p:cNvPr id="417" name="TextShape 1"/>
          <p:cNvSpPr txBox="1"/>
          <p:nvPr/>
        </p:nvSpPr>
        <p:spPr>
          <a:xfrm>
            <a:off x="395640" y="180000"/>
            <a:ext cx="885672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 simulations with Wire in MD-like conditions II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8" name="TextShape 2"/>
          <p:cNvSpPr txBox="1"/>
          <p:nvPr/>
        </p:nvSpPr>
        <p:spPr>
          <a:xfrm>
            <a:off x="683688" y="1052640"/>
            <a:ext cx="7848752" cy="143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20000"/>
          </a:bodyPr>
          <a:lstStyle/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Push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fr-FR" sz="2000" b="0" strike="noStrike" spc="-1" baseline="-2500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6 mm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Still</a:t>
            </a:r>
            <a:r>
              <a:rPr lang="fr-FR" sz="2000" b="0" strike="noStrike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not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conditions: LR in IR1/5 but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IR1, aspect ratio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position, phase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advances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1σ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(@2.5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μm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DA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gained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an optimal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~400 A.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Clear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improvement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over all the angles.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9" name="TextShape 3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0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EC55A86-94FA-406B-AE52-CEF084DD766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21" name="Picture 11"/>
          <p:cNvPicPr/>
          <p:nvPr/>
        </p:nvPicPr>
        <p:blipFill>
          <a:blip r:embed="rId3"/>
          <a:stretch/>
        </p:blipFill>
        <p:spPr>
          <a:xfrm>
            <a:off x="4572000" y="2616120"/>
            <a:ext cx="4426200" cy="3260880"/>
          </a:xfrm>
          <a:prstGeom prst="rect">
            <a:avLst/>
          </a:prstGeom>
          <a:ln>
            <a:noFill/>
          </a:ln>
        </p:spPr>
      </p:pic>
      <p:sp>
        <p:nvSpPr>
          <p:cNvPr id="422" name="CustomShape 5"/>
          <p:cNvSpPr/>
          <p:nvPr/>
        </p:nvSpPr>
        <p:spPr>
          <a:xfrm flipH="1">
            <a:off x="1019520" y="3352320"/>
            <a:ext cx="575640" cy="7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3" name="CustomShape 6"/>
          <p:cNvSpPr/>
          <p:nvPr/>
        </p:nvSpPr>
        <p:spPr>
          <a:xfrm flipH="1">
            <a:off x="3107880" y="4291200"/>
            <a:ext cx="575640" cy="7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4" name="CustomShape 7"/>
          <p:cNvSpPr/>
          <p:nvPr/>
        </p:nvSpPr>
        <p:spPr>
          <a:xfrm>
            <a:off x="3684600" y="4085640"/>
            <a:ext cx="719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0 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CustomShape 8"/>
          <p:cNvSpPr/>
          <p:nvPr/>
        </p:nvSpPr>
        <p:spPr>
          <a:xfrm>
            <a:off x="1596240" y="3149640"/>
            <a:ext cx="791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400 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58783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US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Skoufaris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3" name="Picture 48"/>
          <p:cNvPicPr/>
          <p:nvPr/>
        </p:nvPicPr>
        <p:blipFill>
          <a:blip r:embed="rId2"/>
          <a:stretch/>
        </p:blipFill>
        <p:spPr>
          <a:xfrm>
            <a:off x="4745160" y="1269104"/>
            <a:ext cx="4146840" cy="3058920"/>
          </a:xfrm>
          <a:prstGeom prst="rect">
            <a:avLst/>
          </a:prstGeom>
          <a:ln>
            <a:noFill/>
          </a:ln>
        </p:spPr>
      </p:pic>
      <p:sp>
        <p:nvSpPr>
          <p:cNvPr id="434" name="CustomShape 1"/>
          <p:cNvSpPr/>
          <p:nvPr/>
        </p:nvSpPr>
        <p:spPr>
          <a:xfrm>
            <a:off x="571680" y="837104"/>
            <a:ext cx="9040680" cy="46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Standard Strong Beam                     Zero-emittance-long-range Strong Beam </a:t>
            </a:r>
          </a:p>
        </p:txBody>
      </p:sp>
      <p:sp>
        <p:nvSpPr>
          <p:cNvPr id="436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“Strong beam”-wire equivalence: tracking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CustomShape 3"/>
          <p:cNvSpPr/>
          <p:nvPr/>
        </p:nvSpPr>
        <p:spPr>
          <a:xfrm>
            <a:off x="612000" y="4869056"/>
            <a:ext cx="7919640" cy="17282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zero-emittance-LR strong beam does not show a better DA.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Effect of phase advance? Plans to test with the wire at ~70 m for better phases.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38" name="Picture 437"/>
          <p:cNvPicPr/>
          <p:nvPr/>
        </p:nvPicPr>
        <p:blipFill>
          <a:blip r:embed="rId3"/>
          <a:stretch/>
        </p:blipFill>
        <p:spPr>
          <a:xfrm>
            <a:off x="179640" y="1248944"/>
            <a:ext cx="4376520" cy="311616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164288" y="43651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US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Skoufaris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Straight Arrow Connector 61"/>
          <p:cNvCxnSpPr/>
          <p:nvPr/>
        </p:nvCxnSpPr>
        <p:spPr>
          <a:xfrm flipV="1">
            <a:off x="428625" y="1484784"/>
            <a:ext cx="8617815" cy="1"/>
          </a:xfrm>
          <a:prstGeom prst="straightConnector1">
            <a:avLst/>
          </a:prstGeom>
          <a:ln w="57150">
            <a:gradFill flip="none" rotWithShape="1">
              <a:gsLst>
                <a:gs pos="50000">
                  <a:srgbClr val="5EB5D2"/>
                </a:gs>
                <a:gs pos="0">
                  <a:schemeClr val="bg1"/>
                </a:gs>
                <a:gs pos="100000">
                  <a:srgbClr val="0074A4"/>
                </a:gs>
              </a:gsLst>
              <a:lin ang="0" scaled="1"/>
              <a:tileRect/>
            </a:gradFill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TextShape 1"/>
          <p:cNvSpPr txBox="1"/>
          <p:nvPr/>
        </p:nvSpPr>
        <p:spPr>
          <a:xfrm>
            <a:off x="428625" y="-65323"/>
            <a:ext cx="8795319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en-US" sz="2800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Beam-Beam Long-Range </a:t>
            </a:r>
            <a:r>
              <a:rPr lang="en-US" sz="2800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compensation, the journey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1A34F1AA-CD57-447B-8D79-236FD65227C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79" y="2522593"/>
            <a:ext cx="2180815" cy="1620876"/>
          </a:xfrm>
          <a:prstGeom prst="rect">
            <a:avLst/>
          </a:prstGeom>
          <a:ln w="28575">
            <a:solidFill>
              <a:srgbClr val="5EB5D2"/>
            </a:solidFill>
          </a:ln>
        </p:spPr>
      </p:pic>
      <p:pic>
        <p:nvPicPr>
          <p:cNvPr id="16" name="Picture 6"/>
          <p:cNvPicPr/>
          <p:nvPr/>
        </p:nvPicPr>
        <p:blipFill>
          <a:blip r:embed="rId4"/>
          <a:stretch/>
        </p:blipFill>
        <p:spPr>
          <a:xfrm>
            <a:off x="2235052" y="2802329"/>
            <a:ext cx="3281512" cy="2205976"/>
          </a:xfrm>
          <a:prstGeom prst="rect">
            <a:avLst/>
          </a:prstGeom>
          <a:ln w="28575">
            <a:solidFill>
              <a:srgbClr val="5EB5D2"/>
            </a:solidFill>
          </a:ln>
        </p:spPr>
      </p:pic>
      <p:pic>
        <p:nvPicPr>
          <p:cNvPr id="17" name="Picture 7"/>
          <p:cNvPicPr/>
          <p:nvPr/>
        </p:nvPicPr>
        <p:blipFill>
          <a:blip r:embed="rId5"/>
          <a:stretch/>
        </p:blipFill>
        <p:spPr>
          <a:xfrm>
            <a:off x="4597122" y="3089576"/>
            <a:ext cx="4318893" cy="2889759"/>
          </a:xfrm>
          <a:prstGeom prst="rect">
            <a:avLst/>
          </a:prstGeom>
          <a:ln w="28575">
            <a:solidFill>
              <a:srgbClr val="5EB5D2"/>
            </a:solidFill>
          </a:ln>
        </p:spPr>
      </p:pic>
      <p:sp>
        <p:nvSpPr>
          <p:cNvPr id="18" name="CustomShape 4"/>
          <p:cNvSpPr/>
          <p:nvPr/>
        </p:nvSpPr>
        <p:spPr>
          <a:xfrm>
            <a:off x="192781" y="4017401"/>
            <a:ext cx="1570908" cy="288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2004, wires </a:t>
            </a:r>
            <a:r>
              <a:rPr lang="en-US" sz="12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SPS</a:t>
            </a:r>
          </a:p>
        </p:txBody>
      </p:sp>
      <p:sp>
        <p:nvSpPr>
          <p:cNvPr id="19" name="CustomShape 4"/>
          <p:cNvSpPr/>
          <p:nvPr/>
        </p:nvSpPr>
        <p:spPr>
          <a:xfrm>
            <a:off x="1197671" y="4862014"/>
            <a:ext cx="3285352" cy="30940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2008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technical investigation in LHC</a:t>
            </a:r>
          </a:p>
        </p:txBody>
      </p:sp>
      <p:sp>
        <p:nvSpPr>
          <p:cNvPr id="20" name="CustomShape 4"/>
          <p:cNvSpPr/>
          <p:nvPr/>
        </p:nvSpPr>
        <p:spPr>
          <a:xfrm>
            <a:off x="4265663" y="5733888"/>
            <a:ext cx="3902524" cy="334435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2017, wires prototypes in the LHC</a:t>
            </a:r>
          </a:p>
        </p:txBody>
      </p:sp>
      <p:sp>
        <p:nvSpPr>
          <p:cNvPr id="9" name="Rectangle 8"/>
          <p:cNvSpPr/>
          <p:nvPr/>
        </p:nvSpPr>
        <p:spPr>
          <a:xfrm>
            <a:off x="1721750" y="6085141"/>
            <a:ext cx="7098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Synergic efforts between BE-BI, </a:t>
            </a:r>
            <a:r>
              <a:rPr lang="en-US" b="1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Collimation Team, EN-STI, EN-MME and TE-EPC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to transform an idea into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 prototype.</a:t>
            </a:r>
            <a:endParaRPr lang="en-US" b="1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197" y="1755563"/>
            <a:ext cx="1150892" cy="5078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900" b="1" spc="-1" dirty="0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rPr>
              <a:t>1997</a:t>
            </a:r>
            <a:endParaRPr lang="en-US" sz="900" b="1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algn="ctr"/>
            <a:r>
              <a:rPr lang="en-US" sz="9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</a:t>
            </a:r>
            <a:r>
              <a:rPr lang="en-US" sz="9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900" b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Shilsev</a:t>
            </a:r>
            <a:r>
              <a:rPr lang="en-US" sz="9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et al.</a:t>
            </a:r>
          </a:p>
          <a:p>
            <a:pPr algn="ctr"/>
            <a:r>
              <a:rPr lang="en-US" sz="9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</a:t>
            </a:r>
            <a:r>
              <a:rPr lang="en-US" sz="900" b="1" spc="-1" baseline="30000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-</a:t>
            </a:r>
            <a:r>
              <a:rPr lang="en-US" sz="9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9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Q-compression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480526" y="1769484"/>
            <a:ext cx="1131593" cy="50783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/>
              <a:t>2000</a:t>
            </a:r>
          </a:p>
          <a:p>
            <a:r>
              <a:rPr lang="en-US" dirty="0">
                <a:solidFill>
                  <a:srgbClr val="5A5A5A"/>
                </a:solidFill>
              </a:rPr>
              <a:t>J.-P. Koutchouk</a:t>
            </a:r>
          </a:p>
          <a:p>
            <a:r>
              <a:rPr lang="en-US" dirty="0">
                <a:solidFill>
                  <a:srgbClr val="5A5A5A"/>
                </a:solidFill>
              </a:rPr>
              <a:t>DC wires for LHC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304810" y="1752300"/>
            <a:ext cx="1726755" cy="5078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/>
              <a:t>March 2017</a:t>
            </a:r>
            <a:endParaRPr lang="en-US" dirty="0"/>
          </a:p>
          <a:p>
            <a:r>
              <a:rPr lang="en-US" dirty="0">
                <a:solidFill>
                  <a:srgbClr val="5A5A5A"/>
                </a:solidFill>
              </a:rPr>
              <a:t>2nd Workshop on (HL-)LHC </a:t>
            </a:r>
          </a:p>
          <a:p>
            <a:r>
              <a:rPr lang="en-US" dirty="0">
                <a:solidFill>
                  <a:srgbClr val="5A5A5A"/>
                </a:solidFill>
              </a:rPr>
              <a:t>Wire Compensation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61301" y="655027"/>
            <a:ext cx="1688283" cy="507831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/>
              <a:t>1st Workshop on (HL-)LHC </a:t>
            </a:r>
          </a:p>
          <a:p>
            <a:r>
              <a:rPr lang="en-US" sz="900" dirty="0"/>
              <a:t>Wire Compensation</a:t>
            </a:r>
          </a:p>
          <a:p>
            <a:r>
              <a:rPr lang="en-US" sz="900" dirty="0" smtClean="0">
                <a:solidFill>
                  <a:srgbClr val="0074A4"/>
                </a:solidFill>
              </a:rPr>
              <a:t>December 2015</a:t>
            </a:r>
            <a:endParaRPr lang="en-US" sz="900" dirty="0">
              <a:solidFill>
                <a:srgbClr val="0074A4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 flipV="1">
            <a:off x="1547664" y="1546170"/>
            <a:ext cx="0" cy="20613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7740352" y="1556816"/>
            <a:ext cx="0" cy="195484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7608958" y="724276"/>
            <a:ext cx="1419491" cy="36933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 smtClean="0"/>
              <a:t>Experiment in the </a:t>
            </a:r>
            <a:r>
              <a:rPr lang="en-US" sz="900" dirty="0" smtClean="0">
                <a:solidFill>
                  <a:srgbClr val="FF0000"/>
                </a:solidFill>
              </a:rPr>
              <a:t>LHC</a:t>
            </a:r>
          </a:p>
          <a:p>
            <a:r>
              <a:rPr lang="en-US" sz="900" dirty="0">
                <a:solidFill>
                  <a:srgbClr val="0074A4"/>
                </a:solidFill>
              </a:rPr>
              <a:t>July </a:t>
            </a:r>
            <a:r>
              <a:rPr lang="en-US" sz="900" dirty="0" smtClean="0">
                <a:solidFill>
                  <a:srgbClr val="0074A4"/>
                </a:solidFill>
              </a:rPr>
              <a:t>2017</a:t>
            </a:r>
            <a:endParaRPr lang="en-US" sz="900" dirty="0">
              <a:solidFill>
                <a:srgbClr val="0074A4"/>
              </a:solidFill>
            </a:endParaRP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8532440" y="1093608"/>
            <a:ext cx="0" cy="322310"/>
          </a:xfrm>
          <a:prstGeom prst="straightConnector1">
            <a:avLst/>
          </a:prstGeom>
          <a:ln w="38100">
            <a:solidFill>
              <a:srgbClr val="00B05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457677" y="672625"/>
            <a:ext cx="1378019" cy="507831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/>
              <a:t>J.-P. Koutchouk et al.</a:t>
            </a:r>
          </a:p>
          <a:p>
            <a:r>
              <a:rPr lang="en-US" sz="900" dirty="0"/>
              <a:t>Wires in the </a:t>
            </a:r>
            <a:r>
              <a:rPr lang="en-US" sz="900" dirty="0">
                <a:solidFill>
                  <a:srgbClr val="FF0000"/>
                </a:solidFill>
              </a:rPr>
              <a:t>SPS</a:t>
            </a:r>
          </a:p>
          <a:p>
            <a:r>
              <a:rPr lang="en-US" sz="900" dirty="0">
                <a:solidFill>
                  <a:srgbClr val="0074A4"/>
                </a:solidFill>
              </a:rPr>
              <a:t>Since</a:t>
            </a:r>
            <a:r>
              <a:rPr lang="en-US" sz="900" dirty="0" smtClean="0">
                <a:solidFill>
                  <a:srgbClr val="5EB5D2"/>
                </a:solidFill>
              </a:rPr>
              <a:t> </a:t>
            </a:r>
            <a:r>
              <a:rPr lang="en-US" sz="900" dirty="0">
                <a:solidFill>
                  <a:srgbClr val="0074A4"/>
                </a:solidFill>
              </a:rPr>
              <a:t>2004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796910" y="1752300"/>
            <a:ext cx="1304460" cy="5078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/>
              <a:t>2015</a:t>
            </a:r>
          </a:p>
          <a:p>
            <a:r>
              <a:rPr lang="en-US" dirty="0">
                <a:solidFill>
                  <a:srgbClr val="5A5A5A"/>
                </a:solidFill>
              </a:rPr>
              <a:t>S. </a:t>
            </a:r>
            <a:r>
              <a:rPr lang="en-US" dirty="0" err="1">
                <a:solidFill>
                  <a:srgbClr val="5A5A5A"/>
                </a:solidFill>
              </a:rPr>
              <a:t>Fartoukh</a:t>
            </a:r>
            <a:r>
              <a:rPr lang="en-US" dirty="0">
                <a:solidFill>
                  <a:srgbClr val="5A5A5A"/>
                </a:solidFill>
              </a:rPr>
              <a:t> et al.</a:t>
            </a:r>
          </a:p>
          <a:p>
            <a:r>
              <a:rPr lang="en-US" dirty="0">
                <a:solidFill>
                  <a:srgbClr val="5A5A5A"/>
                </a:solidFill>
              </a:rPr>
              <a:t>PRST-AB 18, 121001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907704" y="655027"/>
            <a:ext cx="1060931" cy="507831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/>
              <a:t>W. Fischer et al.</a:t>
            </a:r>
          </a:p>
          <a:p>
            <a:r>
              <a:rPr lang="en-US" sz="900" dirty="0"/>
              <a:t>Wires in </a:t>
            </a:r>
            <a:r>
              <a:rPr lang="en-US" sz="900" dirty="0">
                <a:solidFill>
                  <a:srgbClr val="FF0000"/>
                </a:solidFill>
              </a:rPr>
              <a:t>RHIC</a:t>
            </a:r>
          </a:p>
          <a:p>
            <a:r>
              <a:rPr lang="en-US" sz="900" dirty="0">
                <a:solidFill>
                  <a:srgbClr val="0074A4"/>
                </a:solidFill>
              </a:rPr>
              <a:t>2006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059832" y="1752300"/>
            <a:ext cx="811761" cy="5078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/>
              <a:t>2008</a:t>
            </a:r>
          </a:p>
          <a:p>
            <a:r>
              <a:rPr lang="en-US" dirty="0">
                <a:solidFill>
                  <a:srgbClr val="5A5A5A"/>
                </a:solidFill>
              </a:rPr>
              <a:t>U. </a:t>
            </a:r>
            <a:r>
              <a:rPr lang="en-US" dirty="0" err="1">
                <a:solidFill>
                  <a:srgbClr val="5A5A5A"/>
                </a:solidFill>
              </a:rPr>
              <a:t>Dorda</a:t>
            </a:r>
            <a:r>
              <a:rPr lang="en-US" dirty="0">
                <a:solidFill>
                  <a:srgbClr val="5A5A5A"/>
                </a:solidFill>
              </a:rPr>
              <a:t> </a:t>
            </a:r>
          </a:p>
          <a:p>
            <a:r>
              <a:rPr lang="en-US" dirty="0">
                <a:solidFill>
                  <a:srgbClr val="5A5A5A"/>
                </a:solidFill>
              </a:rPr>
              <a:t>PhD Thesis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441975" y="1752300"/>
            <a:ext cx="850105" cy="50783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900" b="1" spc="-1">
                <a:solidFill>
                  <a:srgbClr val="0074A4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dirty="0"/>
              <a:t>2012</a:t>
            </a:r>
          </a:p>
          <a:p>
            <a:r>
              <a:rPr lang="en-US" dirty="0">
                <a:solidFill>
                  <a:srgbClr val="5A5A5A"/>
                </a:solidFill>
              </a:rPr>
              <a:t>T. </a:t>
            </a:r>
            <a:r>
              <a:rPr lang="en-US" dirty="0" err="1">
                <a:solidFill>
                  <a:srgbClr val="5A5A5A"/>
                </a:solidFill>
              </a:rPr>
              <a:t>Rijoff</a:t>
            </a:r>
            <a:r>
              <a:rPr lang="en-US" dirty="0">
                <a:solidFill>
                  <a:srgbClr val="5A5A5A"/>
                </a:solidFill>
              </a:rPr>
              <a:t> </a:t>
            </a:r>
          </a:p>
          <a:p>
            <a:r>
              <a:rPr lang="en-US" dirty="0" err="1">
                <a:solidFill>
                  <a:srgbClr val="5A5A5A"/>
                </a:solidFill>
              </a:rPr>
              <a:t>M.Sc.Thesis</a:t>
            </a:r>
            <a:endParaRPr lang="en-US" dirty="0">
              <a:solidFill>
                <a:srgbClr val="5A5A5A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65663" y="585777"/>
            <a:ext cx="1336264" cy="646331"/>
          </a:xfrm>
          <a:prstGeom prst="rect">
            <a:avLst/>
          </a:prstGeom>
          <a:noFill/>
          <a:ln w="57150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/>
              <a:t>F. Zimmermann et al.</a:t>
            </a:r>
          </a:p>
          <a:p>
            <a:r>
              <a:rPr lang="en-US" sz="900" dirty="0"/>
              <a:t>Specification of the </a:t>
            </a:r>
          </a:p>
          <a:p>
            <a:r>
              <a:rPr lang="en-US" sz="900" dirty="0"/>
              <a:t>LHC prototypes</a:t>
            </a:r>
          </a:p>
          <a:p>
            <a:r>
              <a:rPr lang="en-US" sz="900" dirty="0">
                <a:solidFill>
                  <a:srgbClr val="0074A4"/>
                </a:solidFill>
              </a:rPr>
              <a:t>2013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flipH="1" flipV="1">
            <a:off x="6516216" y="1564138"/>
            <a:ext cx="0" cy="188162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6924894" y="1158120"/>
            <a:ext cx="0" cy="257798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5508104" y="1232108"/>
            <a:ext cx="0" cy="198911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2555776" y="1158120"/>
            <a:ext cx="0" cy="257798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1763688" y="1173221"/>
            <a:ext cx="0" cy="257798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 flipV="1">
            <a:off x="3659429" y="1553651"/>
            <a:ext cx="0" cy="20574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V="1">
            <a:off x="4839166" y="1546170"/>
            <a:ext cx="0" cy="20574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V="1">
            <a:off x="683568" y="1550372"/>
            <a:ext cx="1" cy="206130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69819" y="654243"/>
            <a:ext cx="1078950" cy="507831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900" dirty="0" smtClean="0"/>
              <a:t>C. </a:t>
            </a:r>
            <a:r>
              <a:rPr lang="en-US" sz="900" dirty="0" err="1" smtClean="0"/>
              <a:t>Milardi</a:t>
            </a:r>
            <a:r>
              <a:rPr lang="en-US" sz="900" dirty="0" smtClean="0"/>
              <a:t> et al,</a:t>
            </a:r>
            <a:endParaRPr lang="en-US" sz="900" dirty="0"/>
          </a:p>
          <a:p>
            <a:r>
              <a:rPr lang="en-US" sz="900" dirty="0"/>
              <a:t>Wires in </a:t>
            </a:r>
            <a:r>
              <a:rPr lang="en-US" sz="900" dirty="0" smtClean="0">
                <a:solidFill>
                  <a:srgbClr val="FF0000"/>
                </a:solidFill>
              </a:rPr>
              <a:t>DA</a:t>
            </a:r>
            <a:r>
              <a:rPr lang="en-US" sz="9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900" dirty="0" smtClean="0">
                <a:solidFill>
                  <a:srgbClr val="FF0000"/>
                </a:solidFill>
              </a:rPr>
              <a:t>NE</a:t>
            </a:r>
            <a:endParaRPr lang="en-US" sz="900" dirty="0">
              <a:solidFill>
                <a:srgbClr val="FF0000"/>
              </a:solidFill>
            </a:endParaRPr>
          </a:p>
          <a:p>
            <a:r>
              <a:rPr lang="en-US" sz="900" dirty="0" smtClean="0">
                <a:solidFill>
                  <a:srgbClr val="0074A4"/>
                </a:solidFill>
              </a:rPr>
              <a:t>Since 2006</a:t>
            </a:r>
            <a:endParaRPr lang="en-US" sz="900" dirty="0">
              <a:solidFill>
                <a:srgbClr val="0074A4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275856" y="1154978"/>
            <a:ext cx="0" cy="257798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F7AADCE-2212-4B72-9F54-0B3C4AAFB43D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7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“Strong beam”-wire equivalence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8" name="Picture 1"/>
          <p:cNvPicPr/>
          <p:nvPr/>
        </p:nvPicPr>
        <p:blipFill>
          <a:blip r:embed="rId2"/>
          <a:stretch/>
        </p:blipFill>
        <p:spPr>
          <a:xfrm>
            <a:off x="5686560" y="870480"/>
            <a:ext cx="2860200" cy="1912680"/>
          </a:xfrm>
          <a:prstGeom prst="rect">
            <a:avLst/>
          </a:prstGeom>
          <a:ln>
            <a:noFill/>
          </a:ln>
        </p:spPr>
      </p:pic>
      <p:pic>
        <p:nvPicPr>
          <p:cNvPr id="429" name="Picture 2"/>
          <p:cNvPicPr/>
          <p:nvPr/>
        </p:nvPicPr>
        <p:blipFill>
          <a:blip r:embed="rId3"/>
          <a:stretch/>
        </p:blipFill>
        <p:spPr>
          <a:xfrm>
            <a:off x="5686560" y="2885760"/>
            <a:ext cx="2860200" cy="1874880"/>
          </a:xfrm>
          <a:prstGeom prst="rect">
            <a:avLst/>
          </a:prstGeom>
          <a:ln>
            <a:noFill/>
          </a:ln>
        </p:spPr>
      </p:pic>
      <p:pic>
        <p:nvPicPr>
          <p:cNvPr id="430" name="Picture 3"/>
          <p:cNvPicPr/>
          <p:nvPr/>
        </p:nvPicPr>
        <p:blipFill>
          <a:blip r:embed="rId4"/>
          <a:stretch/>
        </p:blipFill>
        <p:spPr>
          <a:xfrm>
            <a:off x="5654160" y="4863240"/>
            <a:ext cx="2860200" cy="1861560"/>
          </a:xfrm>
          <a:prstGeom prst="rect">
            <a:avLst/>
          </a:prstGeom>
          <a:ln>
            <a:noFill/>
          </a:ln>
        </p:spPr>
      </p:pic>
      <p:pic>
        <p:nvPicPr>
          <p:cNvPr id="431" name="Picture 4"/>
          <p:cNvPicPr/>
          <p:nvPr/>
        </p:nvPicPr>
        <p:blipFill>
          <a:blip r:embed="rId5"/>
          <a:stretch/>
        </p:blipFill>
        <p:spPr>
          <a:xfrm>
            <a:off x="1238760" y="4057200"/>
            <a:ext cx="4162680" cy="2795760"/>
          </a:xfrm>
          <a:prstGeom prst="rect">
            <a:avLst/>
          </a:prstGeom>
          <a:ln>
            <a:noFill/>
          </a:ln>
        </p:spPr>
      </p:pic>
      <p:sp>
        <p:nvSpPr>
          <p:cNvPr id="432" name="CustomShape 3"/>
          <p:cNvSpPr/>
          <p:nvPr/>
        </p:nvSpPr>
        <p:spPr>
          <a:xfrm>
            <a:off x="752760" y="1022040"/>
            <a:ext cx="4827240" cy="291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x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≠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y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the “strong beam”-wire equivalence is not valid anymore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We compare the strong beam field and the wire field in terms of multipoles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Case 1: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x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=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y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, perfect equivalence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Case 2: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x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=4*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y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, see plot below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Case 2: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y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=4*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x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, plot below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We assume bi-Gaussian density (4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s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cut)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attempts of BBCW in HLLHC1.3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440" name="Table 2"/>
          <p:cNvGraphicFramePr/>
          <p:nvPr/>
        </p:nvGraphicFramePr>
        <p:xfrm>
          <a:off x="4716000" y="1358640"/>
          <a:ext cx="4039920" cy="1854000"/>
        </p:xfrm>
        <a:graphic>
          <a:graphicData uri="http://schemas.openxmlformats.org/drawingml/2006/table">
            <a:tbl>
              <a:tblPr/>
              <a:tblGrid>
                <a:gridCol w="1346400"/>
                <a:gridCol w="1346400"/>
                <a:gridCol w="1347120"/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β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* = 60 cm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 Beta [m]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 Beta [m]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wire_l1.b1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1052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1181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wire_r1.b1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1178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1054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wire_l5.b1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1054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1182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wire_r5.b1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1181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1055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</a:tr>
            </a:tbl>
          </a:graphicData>
        </a:graphic>
      </p:graphicFrame>
      <p:sp>
        <p:nvSpPr>
          <p:cNvPr id="441" name="TextShape 3"/>
          <p:cNvSpPr txBox="1"/>
          <p:nvPr/>
        </p:nvSpPr>
        <p:spPr>
          <a:xfrm>
            <a:off x="458280" y="1265400"/>
            <a:ext cx="4041360" cy="4971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B1 tracking with </a:t>
            </a:r>
            <a:r>
              <a:rPr lang="fr-FR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operational settings</a:t>
            </a: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emittance, tunes, chroma, octupoles.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 wires</a:t>
            </a: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(L/R IP1/5) installed in the crossing plane.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wires are arbitrarily placed at </a:t>
            </a:r>
            <a:r>
              <a:rPr lang="fr-FR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+/-150m</a:t>
            </a: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from the IPs.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fr-FR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distance</a:t>
            </a: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is tuned so that the beam-wire normalised separation is the same as the normalised crossing.</a:t>
            </a: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Likely a </a:t>
            </a:r>
            <a:r>
              <a:rPr lang="fr-FR" sz="24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suboptimal</a:t>
            </a: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configuration to be further refined.</a:t>
            </a: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fr-FR" sz="24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3" name="TextShape 5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18C0C06-8D91-40EC-8DF1-B2CC79DD44A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graphicFrame>
        <p:nvGraphicFramePr>
          <p:cNvPr id="444" name="Table 6"/>
          <p:cNvGraphicFramePr/>
          <p:nvPr/>
        </p:nvGraphicFramePr>
        <p:xfrm>
          <a:off x="4730400" y="3573000"/>
          <a:ext cx="4039920" cy="1854000"/>
        </p:xfrm>
        <a:graphic>
          <a:graphicData uri="http://schemas.openxmlformats.org/drawingml/2006/table">
            <a:tbl>
              <a:tblPr/>
              <a:tblGrid>
                <a:gridCol w="1346400"/>
                <a:gridCol w="1346400"/>
                <a:gridCol w="1347120"/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β</a:t>
                      </a: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* = 20 cm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H Beta [m]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V Beta [m]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64BCD9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wire_l1.b1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3006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3641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wire_r1.b1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3649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2999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wire_l5.b1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2995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3645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2E7F0"/>
                    </a:solidFill>
                  </a:tcPr>
                </a:tc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wire_r5.b1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3636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3003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AF3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6D7C5211-D164-4054-BEB0-E77A4D2C4ABF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6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sanity checks on H/V-position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7" name="CustomShape 3"/>
          <p:cNvSpPr/>
          <p:nvPr/>
        </p:nvSpPr>
        <p:spPr>
          <a:xfrm>
            <a:off x="323640" y="1772640"/>
            <a:ext cx="3754440" cy="424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H-position of the beam is well under control.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V-position and correctors behaviour confirm a very good V-alignment of the BBCW.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68" name="Picture 2"/>
          <p:cNvPicPr/>
          <p:nvPr/>
        </p:nvPicPr>
        <p:blipFill>
          <a:blip r:embed="rId2"/>
          <a:stretch/>
        </p:blipFill>
        <p:spPr>
          <a:xfrm>
            <a:off x="4372200" y="980640"/>
            <a:ext cx="4674240" cy="2846160"/>
          </a:xfrm>
          <a:prstGeom prst="rect">
            <a:avLst/>
          </a:prstGeom>
          <a:ln>
            <a:noFill/>
          </a:ln>
        </p:spPr>
      </p:pic>
      <p:pic>
        <p:nvPicPr>
          <p:cNvPr id="469" name="Picture 5"/>
          <p:cNvPicPr/>
          <p:nvPr/>
        </p:nvPicPr>
        <p:blipFill>
          <a:blip r:embed="rId3"/>
          <a:stretch/>
        </p:blipFill>
        <p:spPr>
          <a:xfrm>
            <a:off x="4405320" y="3993120"/>
            <a:ext cx="4641120" cy="2826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F4474A5-CCD0-4CF4-8045-C071AF7C9BD3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5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Q trims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76" name="Picture 2"/>
          <p:cNvPicPr/>
          <p:nvPr/>
        </p:nvPicPr>
        <p:blipFill>
          <a:blip r:embed="rId2"/>
          <a:stretch/>
        </p:blipFill>
        <p:spPr>
          <a:xfrm>
            <a:off x="971640" y="1484640"/>
            <a:ext cx="6478560" cy="4000680"/>
          </a:xfrm>
          <a:prstGeom prst="rect">
            <a:avLst/>
          </a:prstGeom>
          <a:ln>
            <a:noFill/>
          </a:ln>
        </p:spPr>
      </p:pic>
      <p:sp>
        <p:nvSpPr>
          <p:cNvPr id="477" name="CustomShape 3"/>
          <p:cNvSpPr/>
          <p:nvPr/>
        </p:nvSpPr>
        <p:spPr>
          <a:xfrm>
            <a:off x="1056240" y="6093720"/>
            <a:ext cx="7030800" cy="44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Q-trims are mostly due to the feedforward.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FD68C43-29D5-442B-8812-8EAF678B1E8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9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dipolar trims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80" name="Picture 1"/>
          <p:cNvPicPr/>
          <p:nvPr/>
        </p:nvPicPr>
        <p:blipFill>
          <a:blip r:embed="rId2"/>
          <a:stretch/>
        </p:blipFill>
        <p:spPr>
          <a:xfrm>
            <a:off x="1043640" y="1340640"/>
            <a:ext cx="6364800" cy="4179240"/>
          </a:xfrm>
          <a:prstGeom prst="rect">
            <a:avLst/>
          </a:prstGeom>
          <a:ln>
            <a:noFill/>
          </a:ln>
        </p:spPr>
      </p:pic>
      <p:sp>
        <p:nvSpPr>
          <p:cNvPr id="481" name="CustomShape 3"/>
          <p:cNvSpPr/>
          <p:nvPr/>
        </p:nvSpPr>
        <p:spPr>
          <a:xfrm>
            <a:off x="834120" y="5805360"/>
            <a:ext cx="7475400" cy="44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correctors trims are mostly due to the crossing angle settings.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13C59FAC-94FB-4CDF-8C91-3DBA6FBE091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83" name="Picture 6"/>
          <p:cNvPicPr/>
          <p:nvPr/>
        </p:nvPicPr>
        <p:blipFill>
          <a:blip r:embed="rId2"/>
          <a:stretch/>
        </p:blipFill>
        <p:spPr>
          <a:xfrm>
            <a:off x="539640" y="980640"/>
            <a:ext cx="7751880" cy="5090040"/>
          </a:xfrm>
          <a:prstGeom prst="rect">
            <a:avLst/>
          </a:prstGeom>
          <a:ln>
            <a:noFill/>
          </a:ln>
        </p:spPr>
      </p:pic>
      <p:sp>
        <p:nvSpPr>
          <p:cNvPr id="484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optimizing HO collision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7AF54674-3E7C-47CF-BADE-CD02FBE5FA4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86" name="Picture 4"/>
          <p:cNvPicPr/>
          <p:nvPr/>
        </p:nvPicPr>
        <p:blipFill>
          <a:blip r:embed="rId2"/>
          <a:stretch/>
        </p:blipFill>
        <p:spPr>
          <a:xfrm>
            <a:off x="827640" y="980640"/>
            <a:ext cx="7128360" cy="4833720"/>
          </a:xfrm>
          <a:prstGeom prst="rect">
            <a:avLst/>
          </a:prstGeom>
          <a:ln>
            <a:noFill/>
          </a:ln>
        </p:spPr>
      </p:pic>
      <p:sp>
        <p:nvSpPr>
          <p:cNvPr id="487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wires H-positioning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8" name="CustomShape 3"/>
          <p:cNvSpPr/>
          <p:nvPr/>
        </p:nvSpPr>
        <p:spPr>
          <a:xfrm>
            <a:off x="1056240" y="6093720"/>
            <a:ext cx="7030800" cy="44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hectic activity on the BBCW positioning.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49050E9-1DC4-4BB8-B8F4-1F959E23511E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90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MD: instability of B1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91" name="Picture 8"/>
          <p:cNvPicPr/>
          <p:nvPr/>
        </p:nvPicPr>
        <p:blipFill>
          <a:blip r:embed="rId2"/>
          <a:stretch/>
        </p:blipFill>
        <p:spPr>
          <a:xfrm>
            <a:off x="592560" y="812520"/>
            <a:ext cx="3990240" cy="2601360"/>
          </a:xfrm>
          <a:prstGeom prst="rect">
            <a:avLst/>
          </a:prstGeom>
          <a:ln>
            <a:noFill/>
          </a:ln>
        </p:spPr>
      </p:pic>
      <p:pic>
        <p:nvPicPr>
          <p:cNvPr id="492" name="Picture 9"/>
          <p:cNvPicPr/>
          <p:nvPr/>
        </p:nvPicPr>
        <p:blipFill>
          <a:blip r:embed="rId3"/>
          <a:stretch/>
        </p:blipFill>
        <p:spPr>
          <a:xfrm>
            <a:off x="4393440" y="3817800"/>
            <a:ext cx="4138200" cy="2718360"/>
          </a:xfrm>
          <a:prstGeom prst="rect">
            <a:avLst/>
          </a:prstGeom>
          <a:ln>
            <a:noFill/>
          </a:ln>
        </p:spPr>
      </p:pic>
      <p:pic>
        <p:nvPicPr>
          <p:cNvPr id="493" name="Picture 2"/>
          <p:cNvPicPr/>
          <p:nvPr/>
        </p:nvPicPr>
        <p:blipFill>
          <a:blip r:embed="rId4"/>
          <a:stretch/>
        </p:blipFill>
        <p:spPr>
          <a:xfrm>
            <a:off x="4726440" y="750960"/>
            <a:ext cx="3960000" cy="2724120"/>
          </a:xfrm>
          <a:prstGeom prst="rect">
            <a:avLst/>
          </a:prstGeom>
          <a:ln>
            <a:noFill/>
          </a:ln>
        </p:spPr>
      </p:pic>
      <p:sp>
        <p:nvSpPr>
          <p:cNvPr id="494" name="CustomShape 3"/>
          <p:cNvSpPr/>
          <p:nvPr/>
        </p:nvSpPr>
        <p:spPr>
          <a:xfrm>
            <a:off x="467640" y="4437000"/>
            <a:ext cx="3737520" cy="1299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During next MD we will use stronger octupole settings to avoid the instability of the non-colliding bunches in B1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59E3305-12FB-4BF8-8FF1-9A2FF942BC5C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96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ATS 2017 optics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97" name="Picture 1"/>
          <p:cNvPicPr/>
          <p:nvPr/>
        </p:nvPicPr>
        <p:blipFill>
          <a:blip r:embed="rId2"/>
          <a:stretch/>
        </p:blipFill>
        <p:spPr>
          <a:xfrm>
            <a:off x="875880" y="1268640"/>
            <a:ext cx="7800480" cy="1007640"/>
          </a:xfrm>
          <a:prstGeom prst="rect">
            <a:avLst/>
          </a:prstGeom>
          <a:ln>
            <a:noFill/>
          </a:ln>
        </p:spPr>
      </p:pic>
      <p:pic>
        <p:nvPicPr>
          <p:cNvPr id="498" name="Picture 2"/>
          <p:cNvPicPr/>
          <p:nvPr/>
        </p:nvPicPr>
        <p:blipFill>
          <a:blip r:embed="rId3"/>
          <a:stretch/>
        </p:blipFill>
        <p:spPr>
          <a:xfrm>
            <a:off x="343440" y="2643480"/>
            <a:ext cx="4421160" cy="2827440"/>
          </a:xfrm>
          <a:prstGeom prst="rect">
            <a:avLst/>
          </a:prstGeom>
          <a:ln>
            <a:noFill/>
          </a:ln>
        </p:spPr>
      </p:pic>
      <p:pic>
        <p:nvPicPr>
          <p:cNvPr id="499" name="Picture 3"/>
          <p:cNvPicPr/>
          <p:nvPr/>
        </p:nvPicPr>
        <p:blipFill>
          <a:blip r:embed="rId4"/>
          <a:stretch/>
        </p:blipFill>
        <p:spPr>
          <a:xfrm>
            <a:off x="4623120" y="2655360"/>
            <a:ext cx="4213080" cy="2729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D96A911-34FB-4E4A-84F9-0DEE6EE7A344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01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RDT criterion for ATS 2017 and 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q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c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=150 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m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m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02" name="Picture 6"/>
          <p:cNvPicPr/>
          <p:nvPr/>
        </p:nvPicPr>
        <p:blipFill>
          <a:blip r:embed="rId3"/>
          <a:stretch/>
        </p:blipFill>
        <p:spPr>
          <a:xfrm>
            <a:off x="4700520" y="901800"/>
            <a:ext cx="4328640" cy="2952000"/>
          </a:xfrm>
          <a:prstGeom prst="rect">
            <a:avLst/>
          </a:prstGeom>
          <a:ln>
            <a:noFill/>
          </a:ln>
        </p:spPr>
      </p:pic>
      <p:pic>
        <p:nvPicPr>
          <p:cNvPr id="503" name="Picture 9"/>
          <p:cNvPicPr/>
          <p:nvPr/>
        </p:nvPicPr>
        <p:blipFill>
          <a:blip r:embed="rId4"/>
          <a:stretch/>
        </p:blipFill>
        <p:spPr>
          <a:xfrm>
            <a:off x="4619160" y="3854160"/>
            <a:ext cx="4410000" cy="2943000"/>
          </a:xfrm>
          <a:prstGeom prst="rect">
            <a:avLst/>
          </a:prstGeom>
          <a:ln>
            <a:noFill/>
          </a:ln>
        </p:spPr>
      </p:pic>
      <p:sp>
        <p:nvSpPr>
          <p:cNvPr id="504" name="CustomShape 3"/>
          <p:cNvSpPr/>
          <p:nvPr/>
        </p:nvSpPr>
        <p:spPr>
          <a:xfrm>
            <a:off x="631800" y="1875240"/>
            <a:ext cx="3723840" cy="395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By plotting the N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(s) and d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(s) for different RDT minimization strategy, one sees there are specific s-positions, s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that minimizes more than the usual 4 RDTs.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BBCW is positioned ~10 m apart with respect to the optimal position.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12" y="692696"/>
            <a:ext cx="7314330" cy="3653467"/>
          </a:xfrm>
          <a:prstGeom prst="rect">
            <a:avLst/>
          </a:prstGeom>
        </p:spPr>
      </p:pic>
      <p:sp>
        <p:nvSpPr>
          <p:cNvPr id="268" name="TextShape 1"/>
          <p:cNvSpPr txBox="1"/>
          <p:nvPr/>
        </p:nvSpPr>
        <p:spPr>
          <a:xfrm>
            <a:off x="611999" y="159081"/>
            <a:ext cx="8373173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The wire compensation principle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97" y="996062"/>
            <a:ext cx="4138979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long-range kick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(BBLR effect) 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can be </a:t>
            </a:r>
            <a:r>
              <a:rPr lang="en-US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compensated by using a DC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wire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</a:t>
            </a: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wire compensation is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not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in 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HL-LHC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baseline (see R. </a:t>
            </a:r>
            <a:r>
              <a:rPr lang="en-US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Tomàs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talk). 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Its </a:t>
            </a:r>
            <a:r>
              <a:rPr lang="en-US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potential for HL-LHC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with </a:t>
            </a:r>
            <a:r>
              <a:rPr lang="en-US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flat optics or in combination with crab-crossing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was shown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by 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S. </a:t>
            </a:r>
            <a:r>
              <a:rPr lang="en-US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et al., PRST-AB 18, 121001, 2015.</a:t>
            </a: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4830024"/>
            <a:ext cx="8357648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286110" indent="-28575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Since 2017 two wire prototypes (</a:t>
            </a:r>
            <a:r>
              <a:rPr lang="en-US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BBCW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 are installed in LHC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In this presentation, the HW setup and the latest LHC experimental results of the LHC wire compensation will be reported.</a:t>
            </a:r>
          </a:p>
          <a:p>
            <a:pPr marL="36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</a:pPr>
            <a:endParaRPr lang="en-US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840000">
            <a:off x="4976405" y="2286000"/>
            <a:ext cx="108000" cy="0"/>
          </a:xfrm>
          <a:prstGeom prst="line">
            <a:avLst/>
          </a:prstGeom>
          <a:ln w="28575">
            <a:gradFill>
              <a:gsLst>
                <a:gs pos="55000">
                  <a:srgbClr val="FF0000"/>
                </a:gs>
                <a:gs pos="42000">
                  <a:srgbClr val="FF0000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0" scaled="0"/>
            </a:gradFill>
            <a:head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25980" y="2370833"/>
            <a:ext cx="63810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0000"/>
                </a:solidFill>
              </a:rPr>
              <a:t>BBCW </a:t>
            </a:r>
          </a:p>
          <a:p>
            <a:pPr algn="ctr"/>
            <a:r>
              <a:rPr lang="en-US" sz="700" b="1" dirty="0" smtClean="0">
                <a:solidFill>
                  <a:srgbClr val="FF0000"/>
                </a:solidFill>
              </a:rPr>
              <a:t>B2, left</a:t>
            </a:r>
            <a:endParaRPr lang="en-US" sz="700" b="1" dirty="0">
              <a:solidFill>
                <a:srgbClr val="FF0000"/>
              </a:solidFill>
            </a:endParaRPr>
          </a:p>
        </p:txBody>
      </p:sp>
      <p:sp>
        <p:nvSpPr>
          <p:cNvPr id="32" name="CustomShape 4"/>
          <p:cNvSpPr/>
          <p:nvPr/>
        </p:nvSpPr>
        <p:spPr>
          <a:xfrm>
            <a:off x="6490926" y="4017675"/>
            <a:ext cx="2232248" cy="288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BBCW principle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">
            <a:off x="8458828" y="2520000"/>
            <a:ext cx="108000" cy="0"/>
          </a:xfrm>
          <a:prstGeom prst="line">
            <a:avLst/>
          </a:prstGeom>
          <a:ln w="28575">
            <a:gradFill>
              <a:gsLst>
                <a:gs pos="55000">
                  <a:srgbClr val="FF0000"/>
                </a:gs>
                <a:gs pos="42000">
                  <a:srgbClr val="FF0000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0" scaled="0"/>
            </a:gradFill>
            <a:head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-11220000" flipV="1">
            <a:off x="7197805" y="1836134"/>
            <a:ext cx="0" cy="108000"/>
          </a:xfrm>
          <a:prstGeom prst="line">
            <a:avLst/>
          </a:prstGeom>
          <a:ln w="28575">
            <a:gradFill flip="none" rotWithShape="1">
              <a:gsLst>
                <a:gs pos="55000">
                  <a:srgbClr val="0700FF"/>
                </a:gs>
                <a:gs pos="47000">
                  <a:srgbClr val="0700FF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4200000" scaled="0"/>
              <a:tileRect/>
            </a:gradFill>
            <a:head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-11040000" flipV="1">
            <a:off x="6210000" y="2924944"/>
            <a:ext cx="0" cy="108000"/>
          </a:xfrm>
          <a:prstGeom prst="line">
            <a:avLst/>
          </a:prstGeom>
          <a:ln w="28575">
            <a:gradFill flip="none" rotWithShape="1">
              <a:gsLst>
                <a:gs pos="55000">
                  <a:srgbClr val="0700FF"/>
                </a:gs>
                <a:gs pos="42000">
                  <a:srgbClr val="0700FF"/>
                </a:gs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/>
                </a:gs>
              </a:gsLst>
              <a:lin ang="4200000" scaled="0"/>
              <a:tileRect/>
            </a:gradFill>
            <a:head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140438" y="2140420"/>
            <a:ext cx="63810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0000"/>
                </a:solidFill>
              </a:rPr>
              <a:t>BBCW </a:t>
            </a:r>
          </a:p>
          <a:p>
            <a:pPr algn="ctr"/>
            <a:r>
              <a:rPr lang="en-US" sz="700" b="1" dirty="0" smtClean="0">
                <a:solidFill>
                  <a:srgbClr val="FF0000"/>
                </a:solidFill>
              </a:rPr>
              <a:t>B2</a:t>
            </a:r>
            <a:r>
              <a:rPr lang="en-US" sz="700" b="1" dirty="0">
                <a:solidFill>
                  <a:srgbClr val="FF0000"/>
                </a:solidFill>
              </a:rPr>
              <a:t>, right</a:t>
            </a:r>
            <a:endParaRPr lang="en-US" sz="7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87996" y="1832643"/>
            <a:ext cx="63810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7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0700FF"/>
                </a:solidFill>
              </a:rPr>
              <a:t>BBCW </a:t>
            </a:r>
          </a:p>
          <a:p>
            <a:pPr algn="ctr"/>
            <a:r>
              <a:rPr lang="en-US" sz="700" b="1" dirty="0" smtClean="0">
                <a:solidFill>
                  <a:srgbClr val="0700FF"/>
                </a:solidFill>
              </a:rPr>
              <a:t>B1, right</a:t>
            </a:r>
            <a:endParaRPr lang="en-US" sz="700" b="1" dirty="0">
              <a:solidFill>
                <a:srgbClr val="07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93108" y="2725036"/>
            <a:ext cx="63810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7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0700FF"/>
                </a:solidFill>
              </a:rPr>
              <a:t>BBCW </a:t>
            </a:r>
          </a:p>
          <a:p>
            <a:pPr algn="ctr"/>
            <a:r>
              <a:rPr lang="en-US" sz="700" b="1" dirty="0" smtClean="0">
                <a:solidFill>
                  <a:srgbClr val="0700FF"/>
                </a:solidFill>
              </a:rPr>
              <a:t>B1, left</a:t>
            </a:r>
            <a:endParaRPr lang="en-US" sz="700" b="1" dirty="0">
              <a:solidFill>
                <a:srgbClr val="0700FF"/>
              </a:solidFill>
            </a:endParaRPr>
          </a:p>
        </p:txBody>
      </p:sp>
      <p:sp>
        <p:nvSpPr>
          <p:cNvPr id="35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75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9" grpId="0" animBg="1"/>
      <p:bldP spid="33" grpId="0" animBg="1"/>
      <p:bldP spid="33" grpId="1" animBg="1"/>
      <p:bldP spid="34" grpId="0" animBg="1"/>
      <p:bldP spid="3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75F8280-9BB7-4E36-9A02-B0AB4368ECC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2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N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on crossing angle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3" name="Picture 2"/>
          <p:cNvPicPr/>
          <p:nvPr/>
        </p:nvPicPr>
        <p:blipFill>
          <a:blip r:embed="rId3"/>
          <a:stretch/>
        </p:blipFill>
        <p:spPr>
          <a:xfrm>
            <a:off x="4500000" y="3952800"/>
            <a:ext cx="4430520" cy="2904840"/>
          </a:xfrm>
          <a:prstGeom prst="rect">
            <a:avLst/>
          </a:prstGeom>
          <a:ln>
            <a:noFill/>
          </a:ln>
        </p:spPr>
      </p:pic>
      <p:pic>
        <p:nvPicPr>
          <p:cNvPr id="514" name="Picture 1"/>
          <p:cNvPicPr/>
          <p:nvPr/>
        </p:nvPicPr>
        <p:blipFill>
          <a:blip r:embed="rId4"/>
          <a:stretch/>
        </p:blipFill>
        <p:spPr>
          <a:xfrm>
            <a:off x="4384440" y="849960"/>
            <a:ext cx="4545720" cy="2999880"/>
          </a:xfrm>
          <a:prstGeom prst="rect">
            <a:avLst/>
          </a:prstGeom>
          <a:ln>
            <a:noFill/>
          </a:ln>
        </p:spPr>
      </p:pic>
      <p:sp>
        <p:nvSpPr>
          <p:cNvPr id="515" name="CustomShape 3"/>
          <p:cNvSpPr/>
          <p:nvPr/>
        </p:nvSpPr>
        <p:spPr>
          <a:xfrm>
            <a:off x="251640" y="1875240"/>
            <a:ext cx="4104000" cy="395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There is no dependence of s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the crossing angle.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dependence on the crossing angle is marginal (smaller crossing angle, smaller N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is linearly dependent on the crossing angle</a:t>
            </a: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C02A58B6-5FB3-4123-8D64-366C5299DB5F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17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PACMAN bunches and s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8" name="Picture 5"/>
          <p:cNvPicPr/>
          <p:nvPr/>
        </p:nvPicPr>
        <p:blipFill>
          <a:blip r:embed="rId2"/>
          <a:stretch/>
        </p:blipFill>
        <p:spPr>
          <a:xfrm>
            <a:off x="804240" y="902880"/>
            <a:ext cx="3559680" cy="2353680"/>
          </a:xfrm>
          <a:prstGeom prst="rect">
            <a:avLst/>
          </a:prstGeom>
          <a:ln>
            <a:noFill/>
          </a:ln>
        </p:spPr>
      </p:pic>
      <p:pic>
        <p:nvPicPr>
          <p:cNvPr id="519" name="Picture 8"/>
          <p:cNvPicPr/>
          <p:nvPr/>
        </p:nvPicPr>
        <p:blipFill>
          <a:blip r:embed="rId3"/>
          <a:stretch/>
        </p:blipFill>
        <p:spPr>
          <a:xfrm>
            <a:off x="4698360" y="890280"/>
            <a:ext cx="3521880" cy="2326320"/>
          </a:xfrm>
          <a:prstGeom prst="rect">
            <a:avLst/>
          </a:prstGeom>
          <a:ln>
            <a:noFill/>
          </a:ln>
        </p:spPr>
      </p:pic>
      <p:pic>
        <p:nvPicPr>
          <p:cNvPr id="520" name="Picture 9"/>
          <p:cNvPicPr/>
          <p:nvPr/>
        </p:nvPicPr>
        <p:blipFill>
          <a:blip r:embed="rId4"/>
          <a:stretch/>
        </p:blipFill>
        <p:spPr>
          <a:xfrm>
            <a:off x="891000" y="3295800"/>
            <a:ext cx="3386520" cy="2317680"/>
          </a:xfrm>
          <a:prstGeom prst="rect">
            <a:avLst/>
          </a:prstGeom>
          <a:ln>
            <a:noFill/>
          </a:ln>
        </p:spPr>
      </p:pic>
      <p:pic>
        <p:nvPicPr>
          <p:cNvPr id="521" name="Picture 10"/>
          <p:cNvPicPr/>
          <p:nvPr/>
        </p:nvPicPr>
        <p:blipFill>
          <a:blip r:embed="rId5"/>
          <a:stretch/>
        </p:blipFill>
        <p:spPr>
          <a:xfrm>
            <a:off x="4793760" y="3295800"/>
            <a:ext cx="3426480" cy="2317680"/>
          </a:xfrm>
          <a:prstGeom prst="rect">
            <a:avLst/>
          </a:prstGeom>
          <a:ln>
            <a:noFill/>
          </a:ln>
        </p:spPr>
      </p:pic>
      <p:sp>
        <p:nvSpPr>
          <p:cNvPr id="522" name="CustomShape 3"/>
          <p:cNvSpPr/>
          <p:nvPr/>
        </p:nvSpPr>
        <p:spPr>
          <a:xfrm>
            <a:off x="1265400" y="6032160"/>
            <a:ext cx="7056360" cy="503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 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depends on the PACMAN pattern.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2447C3FF-4B63-4FCD-88F2-CAD61D1D6BF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1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impact of the beam profiles (I)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2" name="CustomShape 3"/>
          <p:cNvSpPr/>
          <p:nvPr/>
        </p:nvSpPr>
        <p:spPr>
          <a:xfrm>
            <a:off x="752760" y="1022040"/>
            <a:ext cx="8067600" cy="291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very detailed presentation by Miriam and Stefania at </a:t>
            </a:r>
            <a:r>
              <a:rPr lang="en-US" sz="2000" b="0" u="sng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https://indico.cern.ch/event/658908/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3" name="Picture 1"/>
          <p:cNvPicPr/>
          <p:nvPr/>
        </p:nvPicPr>
        <p:blipFill>
          <a:blip r:embed="rId3"/>
          <a:stretch/>
        </p:blipFill>
        <p:spPr>
          <a:xfrm>
            <a:off x="1762200" y="2133000"/>
            <a:ext cx="6048360" cy="4541040"/>
          </a:xfrm>
          <a:prstGeom prst="rect">
            <a:avLst/>
          </a:prstGeom>
          <a:ln>
            <a:noFill/>
          </a:ln>
        </p:spPr>
      </p:pic>
      <p:sp>
        <p:nvSpPr>
          <p:cNvPr id="544" name="CustomShape 4"/>
          <p:cNvSpPr/>
          <p:nvPr/>
        </p:nvSpPr>
        <p:spPr>
          <a:xfrm>
            <a:off x="6588360" y="1780920"/>
            <a:ext cx="179928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Longitudinal profiles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3D0ECD4-2C07-4A23-9B2B-F1381710CE9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46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impact of the beam profiles (II)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7" name="CustomShape 3"/>
          <p:cNvSpPr/>
          <p:nvPr/>
        </p:nvSpPr>
        <p:spPr>
          <a:xfrm>
            <a:off x="752760" y="1022040"/>
            <a:ext cx="8067600" cy="2912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very detailed presentation by Miriam and Stefania at </a:t>
            </a:r>
            <a:r>
              <a:rPr lang="en-US" sz="2000" b="0" u="sng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https://indico.cern.ch/event/658908/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8" name="Picture 2"/>
          <p:cNvPicPr/>
          <p:nvPr/>
        </p:nvPicPr>
        <p:blipFill>
          <a:blip r:embed="rId3"/>
          <a:stretch/>
        </p:blipFill>
        <p:spPr>
          <a:xfrm>
            <a:off x="1547640" y="1816200"/>
            <a:ext cx="6307560" cy="4749480"/>
          </a:xfrm>
          <a:prstGeom prst="rect">
            <a:avLst/>
          </a:prstGeom>
          <a:ln>
            <a:noFill/>
          </a:ln>
        </p:spPr>
      </p:pic>
      <p:sp>
        <p:nvSpPr>
          <p:cNvPr id="549" name="CustomShape 4"/>
          <p:cNvSpPr/>
          <p:nvPr/>
        </p:nvSpPr>
        <p:spPr>
          <a:xfrm>
            <a:off x="6732360" y="1563120"/>
            <a:ext cx="179928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Transverse profiles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9" idx="1"/>
            <a:endCxn id="2" idx="1"/>
          </p:cNvCxnSpPr>
          <p:nvPr/>
        </p:nvCxnSpPr>
        <p:spPr>
          <a:xfrm flipV="1">
            <a:off x="6514784" y="2676513"/>
            <a:ext cx="924354" cy="1700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Integration of the wire in the collimator jaws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360" y="93845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wire-beam distance has to be of the order of few mm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(function of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pc="-1" baseline="-25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and s-position): LHC wires prototypes are embedded in the jaw of two operational tertiary collimators.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7832" b="47970"/>
          <a:stretch/>
        </p:blipFill>
        <p:spPr>
          <a:xfrm>
            <a:off x="179512" y="1832760"/>
            <a:ext cx="5878082" cy="16254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93630" y="3162798"/>
            <a:ext cx="1584000" cy="50400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Max. temperature at I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W</a:t>
            </a:r>
            <a:r>
              <a:rPr lang="en-US" sz="1200" b="1" dirty="0" smtClean="0">
                <a:solidFill>
                  <a:srgbClr val="FF0000"/>
                </a:solidFill>
              </a:rPr>
              <a:t>=350 A: 161 </a:t>
            </a:r>
            <a:r>
              <a:rPr lang="en-US" sz="1200" b="1" baseline="30000" dirty="0" err="1" smtClean="0">
                <a:solidFill>
                  <a:srgbClr val="FF0000"/>
                </a:solidFill>
              </a:rPr>
              <a:t>o</a:t>
            </a:r>
            <a:r>
              <a:rPr lang="en-US" sz="1200" b="1" dirty="0" err="1" smtClean="0">
                <a:solidFill>
                  <a:srgbClr val="FF0000"/>
                </a:solidFill>
              </a:rPr>
              <a:t>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501317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During the 2017, BE-BI, EN-STI and the Collimation teams performed a complete test campaign to ensure the correct functioning of the wire interlocks, the collimator motors and PUs when the wire is powered.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7" name="Picture 6" descr="\\cern.ch\dfs\Users\l\lgentini\Desktop\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0" t="12282" r="31997" b="5253"/>
          <a:stretch/>
        </p:blipFill>
        <p:spPr bwMode="auto">
          <a:xfrm flipH="1">
            <a:off x="7439138" y="1969638"/>
            <a:ext cx="1414474" cy="162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stomShape 4"/>
          <p:cNvSpPr/>
          <p:nvPr/>
        </p:nvSpPr>
        <p:spPr>
          <a:xfrm>
            <a:off x="612000" y="3542638"/>
            <a:ext cx="1584176" cy="265711"/>
          </a:xfrm>
          <a:prstGeom prst="rect">
            <a:avLst/>
          </a:prstGeom>
          <a:noFill/>
          <a:ln w="285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Courtesy of F. </a:t>
            </a:r>
            <a:r>
              <a:rPr lang="en-US" sz="1200" spc="-1" dirty="0" err="1" smtClean="0">
                <a:uFill>
                  <a:solidFill>
                    <a:srgbClr val="FFFFFF"/>
                  </a:solidFill>
                </a:uFill>
                <a:latin typeface="Arial"/>
              </a:rPr>
              <a:t>Carra</a:t>
            </a:r>
            <a:endParaRPr lang="en-US" sz="12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" name="Picture 18" descr="\\cern.ch\dfs\Users\l\lgentini\Desktop\CATIA V5 R23 64 -  CERN   Small Assembly - Luca R23 - Small Assembly - 2014.5.22_17.47.43  started 12112014 at 120811 AM on PCCA80.jpg"/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560784" y="3081933"/>
            <a:ext cx="1908000" cy="143729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39138" y="2599569"/>
            <a:ext cx="108000" cy="1538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37" name="CustomShape 4"/>
          <p:cNvSpPr/>
          <p:nvPr/>
        </p:nvSpPr>
        <p:spPr>
          <a:xfrm>
            <a:off x="2591780" y="2748294"/>
            <a:ext cx="1584176" cy="26571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Top view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4"/>
          <p:cNvSpPr/>
          <p:nvPr/>
        </p:nvSpPr>
        <p:spPr>
          <a:xfrm>
            <a:off x="7370543" y="3709609"/>
            <a:ext cx="1233905" cy="295455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 view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219195" y="2065680"/>
            <a:ext cx="4288909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31840" y="1866310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≈</a:t>
            </a:r>
            <a:r>
              <a:rPr lang="en-US" sz="1600" dirty="0" smtClean="0">
                <a:solidFill>
                  <a:srgbClr val="FF0000"/>
                </a:solidFill>
              </a:rPr>
              <a:t>1 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89862" y="4437112"/>
            <a:ext cx="6543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</a:rPr>
              <a:t> mm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898155" y="4437112"/>
            <a:ext cx="40203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BBCW position in </a:t>
            </a: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LHC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460800" y="953640"/>
            <a:ext cx="822924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2 BBCWs were installed in two </a:t>
            </a:r>
            <a:r>
              <a:rPr lang="en-US" sz="1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H-collimators of B2 in IR5 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(TCTPH.4R5.B2 and TCL.4L5.B2), close to the D2 separation 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dipoles.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5" name="Picture 5"/>
          <p:cNvPicPr/>
          <p:nvPr/>
        </p:nvPicPr>
        <p:blipFill>
          <a:blip r:embed="rId3"/>
          <a:srcRect l="3960"/>
          <a:stretch/>
        </p:blipFill>
        <p:spPr>
          <a:xfrm>
            <a:off x="423702" y="2276872"/>
            <a:ext cx="5287980" cy="3742871"/>
          </a:xfrm>
          <a:prstGeom prst="rect">
            <a:avLst/>
          </a:prstGeom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5519426" y="1639770"/>
            <a:ext cx="3408523" cy="2069461"/>
            <a:chOff x="5519426" y="1639770"/>
            <a:chExt cx="3408523" cy="2069461"/>
          </a:xfrm>
        </p:grpSpPr>
        <p:pic>
          <p:nvPicPr>
            <p:cNvPr id="10" name="Picture 6"/>
            <p:cNvPicPr/>
            <p:nvPr/>
          </p:nvPicPr>
          <p:blipFill>
            <a:blip r:embed="rId4"/>
            <a:srcRect l="12012" t="8688" r="3930" b="11586"/>
            <a:stretch/>
          </p:blipFill>
          <p:spPr>
            <a:xfrm>
              <a:off x="5519426" y="1639771"/>
              <a:ext cx="3408523" cy="2069460"/>
            </a:xfrm>
            <a:prstGeom prst="rect">
              <a:avLst/>
            </a:prstGeom>
            <a:ln w="28575">
              <a:solidFill>
                <a:srgbClr val="5EB5D2"/>
              </a:solidFill>
            </a:ln>
          </p:spPr>
        </p:pic>
        <p:sp>
          <p:nvSpPr>
            <p:cNvPr id="2" name="Rectangle 1"/>
            <p:cNvSpPr/>
            <p:nvPr/>
          </p:nvSpPr>
          <p:spPr>
            <a:xfrm>
              <a:off x="7607480" y="3284984"/>
              <a:ext cx="1079320" cy="370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70756" y="1639770"/>
              <a:ext cx="1079320" cy="359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CustomShape 4"/>
          <p:cNvSpPr/>
          <p:nvPr/>
        </p:nvSpPr>
        <p:spPr>
          <a:xfrm>
            <a:off x="232283" y="1772816"/>
            <a:ext cx="3168000" cy="50405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Longitudinal position of the BBCW and optics used in the experiment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70756" y="5454849"/>
            <a:ext cx="2526467" cy="980546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ideal s-position of the BBCW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 ±159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 from the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IP5.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actual s-position are -150.03 and +147.94 m.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5344896" y="5598866"/>
            <a:ext cx="425860" cy="346256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1"/>
          </p:cNvCxnSpPr>
          <p:nvPr/>
        </p:nvCxnSpPr>
        <p:spPr>
          <a:xfrm flipH="1" flipV="1">
            <a:off x="971600" y="5598866"/>
            <a:ext cx="4799156" cy="346256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stomShape 4"/>
          <p:cNvSpPr/>
          <p:nvPr/>
        </p:nvSpPr>
        <p:spPr>
          <a:xfrm>
            <a:off x="6362908" y="3612988"/>
            <a:ext cx="2736000" cy="277149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H-plane position of the BBCW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39588"/>
            <a:ext cx="4032448" cy="252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6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611560" y="49148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Objectives of the experiment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FA0E9DD-2485-408D-A581-A370D51F2C34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491852" y="735833"/>
            <a:ext cx="8503560" cy="1179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 algn="just">
              <a:spcBef>
                <a:spcPts val="36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Prove the beneficial effect of the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BBCW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 in a regime dominated by long-range beam-beam effect, ensuring in the mean time that </a:t>
            </a:r>
            <a:r>
              <a:rPr lang="en-US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the linear effects of the wire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(orbit and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tunes)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are compensated.</a:t>
            </a:r>
          </a:p>
          <a:p>
            <a:pPr marL="343080" indent="-342720" algn="just">
              <a:spcBef>
                <a:spcPts val="36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Our p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rivileged observable is </a:t>
            </a: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bunch “</a:t>
            </a:r>
            <a:r>
              <a:rPr lang="en-US" sz="1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effective cross-section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4"/>
          <p:cNvSpPr/>
          <p:nvPr/>
        </p:nvSpPr>
        <p:spPr>
          <a:xfrm>
            <a:off x="0" y="0"/>
            <a:ext cx="26021880" cy="2602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81" name="Picture 8"/>
          <p:cNvPicPr/>
          <p:nvPr/>
        </p:nvPicPr>
        <p:blipFill>
          <a:blip r:embed="rId3"/>
          <a:stretch/>
        </p:blipFill>
        <p:spPr>
          <a:xfrm>
            <a:off x="2915816" y="2054181"/>
            <a:ext cx="2806560" cy="64512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318763" y="1979358"/>
            <a:ext cx="4036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60721" y="2373926"/>
            <a:ext cx="10751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2" name="Straight Arrow Connector 11"/>
          <p:cNvCxnSpPr>
            <a:stCxn id="15" idx="1"/>
            <a:endCxn id="3" idx="3"/>
          </p:cNvCxnSpPr>
          <p:nvPr/>
        </p:nvCxnSpPr>
        <p:spPr>
          <a:xfrm flipH="1" flipV="1">
            <a:off x="5722376" y="2164024"/>
            <a:ext cx="616375" cy="17906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38751" y="2189203"/>
            <a:ext cx="1650753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Intensity loss-rate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21" idx="3"/>
            <a:endCxn id="11" idx="1"/>
          </p:cNvCxnSpPr>
          <p:nvPr/>
        </p:nvCxnSpPr>
        <p:spPr>
          <a:xfrm flipV="1">
            <a:off x="3642920" y="2558592"/>
            <a:ext cx="517801" cy="15388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06560" y="2558591"/>
            <a:ext cx="2136360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</a:t>
            </a:r>
            <a:r>
              <a:rPr lang="en-US" sz="1400" dirty="0" smtClean="0"/>
              <a:t>nstantaneous luminosity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302" y="3491144"/>
            <a:ext cx="5956323" cy="33444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43968" y="3557354"/>
            <a:ext cx="1440000" cy="2736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283968" y="3573016"/>
            <a:ext cx="1440000" cy="2736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724128" y="3573016"/>
            <a:ext cx="1440000" cy="273600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  <a:effectLst>
            <a:outerShdw sx="1000" sy="1000" algn="ctr" rotWithShape="0">
              <a:srgbClr val="FFC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305340" y="2996952"/>
            <a:ext cx="2448000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</a:t>
            </a:r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compensation, 2 bunches in B2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915816" y="5357250"/>
            <a:ext cx="1224000" cy="448014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Luminosity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dominated</a:t>
            </a:r>
            <a:endParaRPr lang="en-US" sz="1400" b="1" dirty="0"/>
          </a:p>
        </p:txBody>
      </p:sp>
      <p:sp>
        <p:nvSpPr>
          <p:cNvPr id="32" name="Rounded Rectangle 31"/>
          <p:cNvSpPr/>
          <p:nvPr/>
        </p:nvSpPr>
        <p:spPr>
          <a:xfrm>
            <a:off x="4487505" y="5301208"/>
            <a:ext cx="1080000" cy="44801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Long-range</a:t>
            </a:r>
          </a:p>
          <a:p>
            <a:pPr algn="ctr"/>
            <a:r>
              <a:rPr lang="en-US" sz="1200" b="1" dirty="0" smtClean="0"/>
              <a:t>dominated</a:t>
            </a:r>
            <a:endParaRPr lang="en-US" sz="1200" b="1" dirty="0"/>
          </a:p>
        </p:txBody>
      </p:sp>
      <p:sp>
        <p:nvSpPr>
          <p:cNvPr id="33" name="Rounded Rectangle 32"/>
          <p:cNvSpPr/>
          <p:nvPr/>
        </p:nvSpPr>
        <p:spPr>
          <a:xfrm>
            <a:off x="5850528" y="5301208"/>
            <a:ext cx="1260000" cy="432000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Wire</a:t>
            </a:r>
          </a:p>
          <a:p>
            <a:pPr algn="ctr"/>
            <a:r>
              <a:rPr lang="en-US" sz="1200" b="1" dirty="0" smtClean="0"/>
              <a:t>compensation</a:t>
            </a:r>
            <a:endParaRPr lang="en-US" sz="1200" b="1" dirty="0"/>
          </a:p>
        </p:txBody>
      </p:sp>
      <p:sp>
        <p:nvSpPr>
          <p:cNvPr id="44" name="Rectangle 43"/>
          <p:cNvSpPr/>
          <p:nvPr/>
        </p:nvSpPr>
        <p:spPr>
          <a:xfrm>
            <a:off x="1794403" y="3717032"/>
            <a:ext cx="1009423" cy="207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739430" y="5877272"/>
            <a:ext cx="106439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2859421" y="5166000"/>
            <a:ext cx="648000" cy="18000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STEP 1</a:t>
            </a:r>
            <a:endParaRPr lang="en-US" sz="1000" dirty="0" smtClean="0"/>
          </a:p>
        </p:txBody>
      </p:sp>
      <p:sp>
        <p:nvSpPr>
          <p:cNvPr id="27" name="Rounded Rectangle 26"/>
          <p:cNvSpPr/>
          <p:nvPr/>
        </p:nvSpPr>
        <p:spPr>
          <a:xfrm>
            <a:off x="4313458" y="5166717"/>
            <a:ext cx="648000" cy="180000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STEP 2</a:t>
            </a:r>
            <a:endParaRPr lang="en-US" sz="1000" dirty="0" smtClean="0"/>
          </a:p>
        </p:txBody>
      </p:sp>
      <p:sp>
        <p:nvSpPr>
          <p:cNvPr id="31" name="Rounded Rectangle 30"/>
          <p:cNvSpPr/>
          <p:nvPr/>
        </p:nvSpPr>
        <p:spPr>
          <a:xfrm>
            <a:off x="5781223" y="5163373"/>
            <a:ext cx="648000" cy="180000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STEP 3</a:t>
            </a:r>
            <a:endParaRPr lang="en-US" sz="1000" dirty="0" smtClean="0"/>
          </a:p>
        </p:txBody>
      </p:sp>
      <p:sp>
        <p:nvSpPr>
          <p:cNvPr id="34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Asymmetric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filling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trike="noStrike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scheme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3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8881E02-F643-4D25-A211-3BB60AF0885D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94" name="Picture 5"/>
          <p:cNvPicPr/>
          <p:nvPr/>
        </p:nvPicPr>
        <p:blipFill>
          <a:blip r:embed="rId2"/>
          <a:stretch/>
        </p:blipFill>
        <p:spPr>
          <a:xfrm>
            <a:off x="1043608" y="2204864"/>
            <a:ext cx="6536160" cy="4072680"/>
          </a:xfrm>
          <a:prstGeom prst="rect">
            <a:avLst/>
          </a:prstGeom>
          <a:ln>
            <a:noFill/>
          </a:ln>
        </p:spPr>
      </p:pic>
      <p:sp>
        <p:nvSpPr>
          <p:cNvPr id="295" name="CustomShape 3"/>
          <p:cNvSpPr/>
          <p:nvPr/>
        </p:nvSpPr>
        <p:spPr>
          <a:xfrm>
            <a:off x="396595" y="1052640"/>
            <a:ext cx="8496720" cy="90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approach the wire to the beam the B2 has to be &lt;3e11 p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(“safe”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limit).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mainly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concentrate on the two bunches of B2 (Only HO and HO+BBLR).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10409" y="2600740"/>
            <a:ext cx="2082906" cy="975392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All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but 1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bunch in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B1 train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do not have head-on encounters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:</a:t>
            </a: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stability issues.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0192" y="4581128"/>
            <a:ext cx="2231448" cy="72008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All BB encounters will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occur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IR1 and IR5 but BBCW only </a:t>
            </a:r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</a:t>
            </a:r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IR5.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sp>
        <p:nvSpPr>
          <p:cNvPr id="9" name="Rectangle 8"/>
          <p:cNvSpPr/>
          <p:nvPr/>
        </p:nvSpPr>
        <p:spPr>
          <a:xfrm>
            <a:off x="2769271" y="2877654"/>
            <a:ext cx="1095743" cy="313148"/>
          </a:xfrm>
          <a:prstGeom prst="rect">
            <a:avLst/>
          </a:prstGeom>
          <a:noFill/>
          <a:ln w="28575">
            <a:solidFill>
              <a:srgbClr val="0700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smtClean="0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</a:rPr>
              <a:t>BCMS train</a:t>
            </a:r>
            <a:endParaRPr lang="en-US" sz="1400" spc="-1" dirty="0" smtClean="0">
              <a:solidFill>
                <a:srgbClr val="0700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" name="Straight Connector 2"/>
          <p:cNvCxnSpPr>
            <a:stCxn id="9" idx="1"/>
          </p:cNvCxnSpPr>
          <p:nvPr/>
        </p:nvCxnSpPr>
        <p:spPr>
          <a:xfrm flipH="1" flipV="1">
            <a:off x="2483768" y="2877654"/>
            <a:ext cx="285503" cy="156574"/>
          </a:xfrm>
          <a:prstGeom prst="line">
            <a:avLst/>
          </a:prstGeom>
          <a:ln>
            <a:solidFill>
              <a:srgbClr val="0700FF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297" name="Picture 1"/>
          <p:cNvPicPr/>
          <p:nvPr/>
        </p:nvPicPr>
        <p:blipFill>
          <a:blip r:embed="rId2"/>
          <a:stretch/>
        </p:blipFill>
        <p:spPr>
          <a:xfrm>
            <a:off x="1115640" y="764640"/>
            <a:ext cx="6551280" cy="4527360"/>
          </a:xfrm>
          <a:prstGeom prst="rect">
            <a:avLst/>
          </a:prstGeom>
          <a:ln>
            <a:noFill/>
          </a:ln>
        </p:spPr>
      </p:pic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Vertical </a:t>
            </a:r>
            <a:r>
              <a:rPr lang="en-US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</a:t>
            </a: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lignment </a:t>
            </a:r>
            <a:r>
              <a:rPr lang="en-US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 </a:t>
            </a: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beam-wires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603473" y="5475303"/>
            <a:ext cx="7920360" cy="90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lnSpcReduction="10000"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Important vertical offset (up to 5 mm) to be corrected with the vertical alignment procedure. 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Not trivial due to lack of V PUs [credit to N. </a:t>
            </a:r>
            <a:r>
              <a:rPr lang="en-US" sz="20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Fuster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 and S. </a:t>
            </a:r>
            <a:r>
              <a:rPr lang="en-US" sz="20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Redaelli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]. </a:t>
            </a:r>
            <a:endParaRPr lang="en-US" sz="20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123728" y="1844824"/>
            <a:ext cx="0" cy="172819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276872"/>
            <a:ext cx="1025962" cy="1730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sp>
        <p:nvSpPr>
          <p:cNvPr id="10" name="Rounded Rectangle 9"/>
          <p:cNvSpPr>
            <a:spLocks noChangeAspect="1"/>
          </p:cNvSpPr>
          <p:nvPr/>
        </p:nvSpPr>
        <p:spPr>
          <a:xfrm>
            <a:off x="7740352" y="262207"/>
            <a:ext cx="1296144" cy="578563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Luminosity</a:t>
            </a:r>
            <a:endParaRPr lang="en-US" sz="1400" b="1" dirty="0" smtClean="0"/>
          </a:p>
          <a:p>
            <a:pPr algn="ctr"/>
            <a:r>
              <a:rPr lang="en-US" sz="1400" b="1" dirty="0" smtClean="0"/>
              <a:t>dominated</a:t>
            </a:r>
            <a:endParaRPr lang="en-US" sz="1400" b="1" dirty="0"/>
          </a:p>
        </p:txBody>
      </p:sp>
      <p:sp>
        <p:nvSpPr>
          <p:cNvPr id="11" name="Rounded Rectangle 10"/>
          <p:cNvSpPr>
            <a:spLocks noChangeAspect="1"/>
          </p:cNvSpPr>
          <p:nvPr/>
        </p:nvSpPr>
        <p:spPr>
          <a:xfrm>
            <a:off x="7524328" y="87112"/>
            <a:ext cx="836823" cy="23245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1</a:t>
            </a:r>
            <a:endParaRPr lang="en-US" sz="1400" b="1" dirty="0" smtClean="0"/>
          </a:p>
        </p:txBody>
      </p:sp>
      <p:sp>
        <p:nvSpPr>
          <p:cNvPr id="12" name="TextShape 3"/>
          <p:cNvSpPr txBox="1"/>
          <p:nvPr/>
        </p:nvSpPr>
        <p:spPr>
          <a:xfrm>
            <a:off x="3924000" y="6660000"/>
            <a:ext cx="4608000" cy="216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1100" spc="-1" dirty="0">
                <a:solidFill>
                  <a:srgbClr val="5EB5D2"/>
                </a:solidFill>
                <a:uFill>
                  <a:solidFill>
                    <a:srgbClr val="FFFFFF"/>
                  </a:solidFill>
                </a:uFill>
              </a:rPr>
              <a:t>Results of the Beam-Beam Long-Range compensation experiment in LHC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14227</TotalTime>
  <Words>3047</Words>
  <Application>Microsoft Macintosh PowerPoint</Application>
  <PresentationFormat>On-screen Show (4:3)</PresentationFormat>
  <Paragraphs>423</Paragraphs>
  <Slides>43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DejaVu Sans</vt:lpstr>
      <vt:lpstr>Symbol</vt:lpstr>
      <vt:lpstr>Times New Roman</vt:lpstr>
      <vt:lpstr>Wingdings</vt:lpstr>
      <vt:lpstr>Arial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Microsoft Office User</cp:lastModifiedBy>
  <cp:revision>402</cp:revision>
  <dcterms:created xsi:type="dcterms:W3CDTF">2016-01-11T14:38:10Z</dcterms:created>
  <dcterms:modified xsi:type="dcterms:W3CDTF">2017-11-15T05:52:06Z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true</vt:bool>
  </property>
  <property fmtid="{D5CDD505-2E9C-101B-9397-08002B2CF9AE}" pid="7" name="LinksUpToDate">
    <vt:bool>true</vt:bool>
  </property>
  <property fmtid="{D5CDD505-2E9C-101B-9397-08002B2CF9AE}" pid="8" name="MMClips">
    <vt:i4>0</vt:i4>
  </property>
  <property fmtid="{D5CDD505-2E9C-101B-9397-08002B2CF9AE}" pid="9" name="Notes">
    <vt:i4>22</vt:i4>
  </property>
  <property fmtid="{D5CDD505-2E9C-101B-9397-08002B2CF9AE}" pid="10" name="PresentationFormat">
    <vt:lpwstr>On-screen Show (4:3)</vt:lpwstr>
  </property>
  <property fmtid="{D5CDD505-2E9C-101B-9397-08002B2CF9AE}" pid="11" name="ScaleCrop">
    <vt:bool>true</vt:bool>
  </property>
  <property fmtid="{D5CDD505-2E9C-101B-9397-08002B2CF9AE}" pid="12" name="ShareDoc">
    <vt:bool>true</vt:bool>
  </property>
  <property fmtid="{D5CDD505-2E9C-101B-9397-08002B2CF9AE}" pid="13" name="Slides">
    <vt:i4>54</vt:i4>
  </property>
</Properties>
</file>