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262" r:id="rId6"/>
    <p:sldId id="277" r:id="rId7"/>
    <p:sldId id="283" r:id="rId8"/>
    <p:sldId id="267" r:id="rId9"/>
    <p:sldId id="278" r:id="rId10"/>
    <p:sldId id="268" r:id="rId11"/>
    <p:sldId id="269" r:id="rId12"/>
    <p:sldId id="281" r:id="rId13"/>
    <p:sldId id="279" r:id="rId14"/>
    <p:sldId id="280" r:id="rId15"/>
    <p:sldId id="285" r:id="rId16"/>
    <p:sldId id="273" r:id="rId17"/>
    <p:sldId id="287" r:id="rId18"/>
    <p:sldId id="272" r:id="rId19"/>
    <p:sldId id="288" r:id="rId20"/>
    <p:sldId id="275" r:id="rId21"/>
    <p:sldId id="286" r:id="rId22"/>
    <p:sldId id="289" r:id="rId23"/>
    <p:sldId id="266" r:id="rId2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/>
    <p:restoredTop sz="94646"/>
  </p:normalViewPr>
  <p:slideViewPr>
    <p:cSldViewPr snapToObjects="1" showGuides="1">
      <p:cViewPr varScale="1">
        <p:scale>
          <a:sx n="139" d="100"/>
          <a:sy n="139" d="100"/>
        </p:scale>
        <p:origin x="1304" y="1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087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153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200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245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361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736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0735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3036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265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7184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53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7th HL-LHC Collaboration Meeting, Madrid, 2017-11-15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864000"/>
            <a:ext cx="7920000" cy="3780000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864000"/>
            <a:ext cx="7920000" cy="37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7th HL-LHC Collaboration Meeting, Madrid, 2017-11-15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4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714/" TargetMode="External"/><Relationship Id="rId4" Type="http://schemas.openxmlformats.org/officeDocument/2006/relationships/image" Target="../media/image4.jpeg"/><Relationship Id="rId5" Type="http://schemas.openxmlformats.org/officeDocument/2006/relationships/image" Target="../media/image6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9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microsoft.com/office/2007/relationships/hdphoto" Target="../media/hdphoto1.wdp"/><Relationship Id="rId5" Type="http://schemas.openxmlformats.org/officeDocument/2006/relationships/image" Target="../media/image47.png"/><Relationship Id="rId6" Type="http://schemas.microsoft.com/office/2007/relationships/hdphoto" Target="../media/hdphoto2.wdp"/><Relationship Id="rId7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tiff"/><Relationship Id="rId4" Type="http://schemas.openxmlformats.org/officeDocument/2006/relationships/image" Target="../media/image5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tiff"/><Relationship Id="rId3" Type="http://schemas.openxmlformats.org/officeDocument/2006/relationships/image" Target="../media/image53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4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tiff"/><Relationship Id="rId4" Type="http://schemas.openxmlformats.org/officeDocument/2006/relationships/image" Target="../media/image60.jpeg"/><Relationship Id="rId5" Type="http://schemas.openxmlformats.org/officeDocument/2006/relationships/image" Target="../media/image61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30930/" TargetMode="External"/><Relationship Id="rId4" Type="http://schemas.openxmlformats.org/officeDocument/2006/relationships/image" Target="../media/image62.jpeg"/><Relationship Id="rId5" Type="http://schemas.openxmlformats.org/officeDocument/2006/relationships/image" Target="../media/image63.tiff"/><Relationship Id="rId6" Type="http://schemas.openxmlformats.org/officeDocument/2006/relationships/image" Target="../media/image64.tiff"/><Relationship Id="rId7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tiff"/><Relationship Id="rId7" Type="http://schemas.openxmlformats.org/officeDocument/2006/relationships/image" Target="../media/image16.png"/><Relationship Id="rId8" Type="http://schemas.openxmlformats.org/officeDocument/2006/relationships/image" Target="file://localhost/cid/image005.png@01D2CE26.93223F60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tiff"/><Relationship Id="rId5" Type="http://schemas.openxmlformats.org/officeDocument/2006/relationships/image" Target="../media/image19.tiff"/><Relationship Id="rId6" Type="http://schemas.openxmlformats.org/officeDocument/2006/relationships/image" Target="../media/image20.png"/><Relationship Id="rId7" Type="http://schemas.openxmlformats.org/officeDocument/2006/relationships/image" Target="../media/image21.jpeg"/><Relationship Id="rId8" Type="http://schemas.openxmlformats.org/officeDocument/2006/relationships/image" Target="../media/image22.jpeg"/><Relationship Id="rId9" Type="http://schemas.openxmlformats.org/officeDocument/2006/relationships/image" Target="../media/image23.emf"/><Relationship Id="rId1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eg"/><Relationship Id="rId3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31.jpe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635646"/>
            <a:ext cx="7200000" cy="1350000"/>
          </a:xfrm>
        </p:spPr>
        <p:txBody>
          <a:bodyPr/>
          <a:lstStyle/>
          <a:p>
            <a:r>
              <a:rPr lang="en-GB" dirty="0" smtClean="0"/>
              <a:t>The 11T Dipole Prototype Construction </a:t>
            </a:r>
            <a:r>
              <a:rPr lang="en-GB" dirty="0"/>
              <a:t>and </a:t>
            </a:r>
            <a:r>
              <a:rPr lang="en-GB" dirty="0" smtClean="0"/>
              <a:t>Preparation </a:t>
            </a:r>
            <a:r>
              <a:rPr lang="en-GB" dirty="0"/>
              <a:t>for </a:t>
            </a:r>
            <a:r>
              <a:rPr lang="en-GB" dirty="0" smtClean="0"/>
              <a:t>Testing, and </a:t>
            </a:r>
            <a:br>
              <a:rPr lang="en-GB" dirty="0" smtClean="0"/>
            </a:br>
            <a:r>
              <a:rPr lang="en-GB" dirty="0" smtClean="0"/>
              <a:t>The Connection Cryostats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412976"/>
            <a:ext cx="6480000" cy="742950"/>
          </a:xfrm>
        </p:spPr>
        <p:txBody>
          <a:bodyPr>
            <a:normAutofit/>
          </a:bodyPr>
          <a:lstStyle/>
          <a:p>
            <a:r>
              <a:rPr lang="en-GB" sz="1600" dirty="0" smtClean="0"/>
              <a:t>F</a:t>
            </a:r>
            <a:r>
              <a:rPr lang="en-GB" sz="1600" dirty="0" smtClean="0"/>
              <a:t>. </a:t>
            </a:r>
            <a:r>
              <a:rPr lang="en-GB" sz="1600" dirty="0" smtClean="0"/>
              <a:t>Savary</a:t>
            </a:r>
            <a:r>
              <a:rPr lang="en-GB" sz="1600" dirty="0"/>
              <a:t> </a:t>
            </a:r>
            <a:r>
              <a:rPr lang="en-GB" sz="1600" dirty="0" smtClean="0"/>
              <a:t>on behalf of WP11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800800" cy="261938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  <a:hlinkClick r:id="rId3"/>
              </a:rPr>
              <a:t>https://indico.cern.ch/event/647714</a:t>
            </a:r>
            <a:r>
              <a:rPr lang="en-GB" b="0" i="0" dirty="0" smtClean="0">
                <a:solidFill>
                  <a:schemeClr val="bg2"/>
                </a:solidFill>
                <a:hlinkClick r:id="rId3"/>
              </a:rPr>
              <a:t>/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2931790"/>
            <a:ext cx="3600000" cy="2091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Main manufacturing </a:t>
            </a:r>
            <a:r>
              <a:rPr lang="en-GB" dirty="0" smtClean="0"/>
              <a:t>steps, 1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3960000" cy="4192022"/>
          </a:xfrm>
        </p:spPr>
        <p:txBody>
          <a:bodyPr>
            <a:normAutofit fontScale="85000" lnSpcReduction="10000"/>
          </a:bodyPr>
          <a:lstStyle/>
          <a:p>
            <a:r>
              <a:rPr lang="fr-CH" sz="2000" dirty="0" err="1" smtClean="0"/>
              <a:t>Cable</a:t>
            </a:r>
            <a:r>
              <a:rPr lang="fr-CH" sz="2000" dirty="0" smtClean="0"/>
              <a:t> </a:t>
            </a:r>
            <a:r>
              <a:rPr lang="fr-CH" sz="2000" dirty="0" err="1" smtClean="0"/>
              <a:t>insulation</a:t>
            </a:r>
            <a:r>
              <a:rPr lang="fr-CH" sz="2000" dirty="0" smtClean="0"/>
              <a:t> and </a:t>
            </a:r>
            <a:r>
              <a:rPr lang="fr-CH" sz="2000" dirty="0" err="1" smtClean="0"/>
              <a:t>braiding</a:t>
            </a:r>
            <a:endParaRPr lang="fr-CH" sz="2000" dirty="0" smtClean="0"/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25 mm wide, and 80 </a:t>
            </a:r>
            <a:r>
              <a:rPr lang="en-US" sz="1600" dirty="0" err="1">
                <a:solidFill>
                  <a:srgbClr val="0000FF"/>
                </a:solidFill>
              </a:rPr>
              <a:t>μm</a:t>
            </a:r>
            <a:r>
              <a:rPr lang="en-US" sz="1600" dirty="0">
                <a:solidFill>
                  <a:srgbClr val="0000FF"/>
                </a:solidFill>
              </a:rPr>
              <a:t> thick Mica tape rolled around the cable in a C-shaped profile</a:t>
            </a:r>
            <a:r>
              <a:rPr lang="en-US" sz="1600" dirty="0"/>
              <a:t>, and a 70 </a:t>
            </a:r>
            <a:r>
              <a:rPr lang="en-US" sz="1600" dirty="0" err="1"/>
              <a:t>μm</a:t>
            </a:r>
            <a:r>
              <a:rPr lang="en-US" sz="1600" dirty="0"/>
              <a:t> thick layer of S2-glass braided over the Mica layer</a:t>
            </a:r>
            <a:endParaRPr lang="fr-CH" sz="1600" dirty="0" smtClean="0"/>
          </a:p>
          <a:p>
            <a:r>
              <a:rPr lang="fr-CH" sz="2000" dirty="0" err="1" smtClean="0"/>
              <a:t>Winding</a:t>
            </a:r>
            <a:r>
              <a:rPr lang="fr-CH" sz="2000" dirty="0" smtClean="0"/>
              <a:t> and binder </a:t>
            </a:r>
            <a:r>
              <a:rPr lang="fr-CH" sz="2000" dirty="0" err="1" smtClean="0"/>
              <a:t>curing</a:t>
            </a:r>
            <a:endParaRPr lang="fr-CH" sz="2000" dirty="0" smtClean="0"/>
          </a:p>
          <a:p>
            <a:pPr lvl="1"/>
            <a:r>
              <a:rPr lang="fr-CH" sz="1600" dirty="0" smtClean="0"/>
              <a:t>A </a:t>
            </a:r>
            <a:r>
              <a:rPr lang="fr-CH" sz="1600" dirty="0" err="1" smtClean="0"/>
              <a:t>ceramic</a:t>
            </a:r>
            <a:r>
              <a:rPr lang="fr-CH" sz="1600" dirty="0" smtClean="0"/>
              <a:t> binder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applied</a:t>
            </a:r>
            <a:r>
              <a:rPr lang="fr-CH" sz="1600" dirty="0" smtClean="0"/>
              <a:t> </a:t>
            </a:r>
            <a:r>
              <a:rPr lang="fr-CH" sz="1600" dirty="0" err="1" smtClean="0"/>
              <a:t>after</a:t>
            </a:r>
            <a:r>
              <a:rPr lang="fr-CH" sz="1600" dirty="0" smtClean="0"/>
              <a:t> </a:t>
            </a:r>
            <a:r>
              <a:rPr lang="fr-CH" sz="1600" dirty="0" err="1" smtClean="0"/>
              <a:t>winding</a:t>
            </a:r>
            <a:r>
              <a:rPr lang="fr-CH" sz="1600" dirty="0" smtClean="0"/>
              <a:t> to glue the </a:t>
            </a:r>
            <a:r>
              <a:rPr lang="fr-CH" sz="1600" dirty="0" err="1" smtClean="0"/>
              <a:t>turns</a:t>
            </a:r>
            <a:r>
              <a:rPr lang="fr-CH" sz="1600" dirty="0" smtClean="0"/>
              <a:t> </a:t>
            </a:r>
            <a:r>
              <a:rPr lang="fr-CH" sz="1600" dirty="0" err="1" smtClean="0"/>
              <a:t>together</a:t>
            </a:r>
            <a:r>
              <a:rPr lang="fr-CH" sz="1600" dirty="0" smtClean="0"/>
              <a:t>, and </a:t>
            </a:r>
            <a:r>
              <a:rPr lang="fr-CH" sz="1600" dirty="0" err="1" smtClean="0"/>
              <a:t>avoid</a:t>
            </a:r>
            <a:r>
              <a:rPr lang="fr-CH" sz="1600" dirty="0" smtClean="0"/>
              <a:t> the </a:t>
            </a:r>
            <a:r>
              <a:rPr lang="fr-CH" sz="1600" dirty="0" err="1" smtClean="0"/>
              <a:t>coil</a:t>
            </a:r>
            <a:r>
              <a:rPr lang="fr-CH" sz="1600" dirty="0" smtClean="0"/>
              <a:t> dislocation </a:t>
            </a:r>
            <a:r>
              <a:rPr lang="fr-CH" sz="1600" dirty="0" err="1" smtClean="0"/>
              <a:t>during</a:t>
            </a:r>
            <a:r>
              <a:rPr lang="fr-CH" sz="1600" dirty="0" smtClean="0"/>
              <a:t> </a:t>
            </a:r>
            <a:r>
              <a:rPr lang="fr-CH" sz="1600" dirty="0" err="1" smtClean="0"/>
              <a:t>subsequent</a:t>
            </a:r>
            <a:r>
              <a:rPr lang="fr-CH" sz="1600" dirty="0" smtClean="0"/>
              <a:t> </a:t>
            </a:r>
            <a:r>
              <a:rPr lang="fr-CH" sz="1600" dirty="0" err="1" smtClean="0"/>
              <a:t>steps</a:t>
            </a:r>
            <a:endParaRPr lang="fr-CH" sz="1600" dirty="0" smtClean="0"/>
          </a:p>
          <a:p>
            <a:r>
              <a:rPr lang="fr-CH" sz="2000" dirty="0" err="1" smtClean="0"/>
              <a:t>Reaction</a:t>
            </a:r>
            <a:r>
              <a:rPr lang="fr-CH" sz="2000" dirty="0" smtClean="0"/>
              <a:t> and </a:t>
            </a:r>
            <a:r>
              <a:rPr lang="fr-CH" sz="2000" dirty="0" err="1" smtClean="0"/>
              <a:t>splicing</a:t>
            </a:r>
            <a:endParaRPr lang="fr-CH" sz="2000" dirty="0" smtClean="0"/>
          </a:p>
          <a:p>
            <a:pPr lvl="1"/>
            <a:r>
              <a:rPr lang="fr-CH" sz="1600" dirty="0" smtClean="0"/>
              <a:t>In a </a:t>
            </a:r>
            <a:r>
              <a:rPr lang="fr-CH" sz="1600" dirty="0" err="1" smtClean="0"/>
              <a:t>reaction</a:t>
            </a:r>
            <a:r>
              <a:rPr lang="fr-CH" sz="1600" dirty="0" smtClean="0"/>
              <a:t> </a:t>
            </a:r>
            <a:r>
              <a:rPr lang="fr-CH" sz="1600" dirty="0" err="1" smtClean="0"/>
              <a:t>fixture</a:t>
            </a:r>
            <a:r>
              <a:rPr lang="fr-CH" sz="1600" dirty="0" smtClean="0"/>
              <a:t>, </a:t>
            </a:r>
            <a:r>
              <a:rPr lang="fr-CH" sz="1600" dirty="0" err="1" smtClean="0"/>
              <a:t>under</a:t>
            </a:r>
            <a:r>
              <a:rPr lang="fr-CH" sz="1600" dirty="0" smtClean="0"/>
              <a:t> Ar </a:t>
            </a:r>
            <a:r>
              <a:rPr lang="fr-CH" sz="1600" dirty="0" err="1" smtClean="0"/>
              <a:t>atmosphere</a:t>
            </a:r>
            <a:r>
              <a:rPr lang="fr-CH" sz="1600" dirty="0" smtClean="0"/>
              <a:t>, 150 </a:t>
            </a:r>
            <a:r>
              <a:rPr lang="fr-CH" sz="1600" dirty="0" err="1" smtClean="0"/>
              <a:t>hours</a:t>
            </a:r>
            <a:r>
              <a:rPr lang="fr-CH" sz="1600" dirty="0" smtClean="0"/>
              <a:t> </a:t>
            </a:r>
            <a:r>
              <a:rPr lang="fr-CH" sz="1600" dirty="0" err="1" smtClean="0"/>
              <a:t>including</a:t>
            </a:r>
            <a:r>
              <a:rPr lang="fr-CH" sz="1600" dirty="0" smtClean="0"/>
              <a:t> 3 </a:t>
            </a:r>
            <a:r>
              <a:rPr lang="fr-CH" sz="1600" dirty="0" err="1" smtClean="0"/>
              <a:t>plateaus</a:t>
            </a:r>
            <a:r>
              <a:rPr lang="fr-CH" sz="1600" dirty="0" smtClean="0"/>
              <a:t> at 210, 400, and 650°C</a:t>
            </a:r>
          </a:p>
          <a:p>
            <a:r>
              <a:rPr lang="fr-CH" sz="2000" dirty="0" err="1" smtClean="0"/>
              <a:t>Impregnation</a:t>
            </a:r>
            <a:endParaRPr lang="fr-CH" sz="2000" dirty="0" smtClean="0"/>
          </a:p>
          <a:p>
            <a:pPr lvl="1"/>
            <a:r>
              <a:rPr lang="fr-CH" sz="1600" dirty="0" err="1" smtClean="0"/>
              <a:t>Resin</a:t>
            </a:r>
            <a:r>
              <a:rPr lang="fr-CH" sz="1600" dirty="0" smtClean="0"/>
              <a:t> system CTD101K, </a:t>
            </a:r>
            <a:r>
              <a:rPr lang="fr-CH" sz="1600" dirty="0" err="1" smtClean="0"/>
              <a:t>processed</a:t>
            </a:r>
            <a:r>
              <a:rPr lang="fr-CH" sz="1600" dirty="0" smtClean="0"/>
              <a:t> @ 60°C </a:t>
            </a:r>
            <a:r>
              <a:rPr lang="fr-CH" sz="1600" dirty="0" err="1" smtClean="0"/>
              <a:t>under</a:t>
            </a:r>
            <a:r>
              <a:rPr lang="fr-CH" sz="1600" dirty="0" smtClean="0"/>
              <a:t> vacuum, </a:t>
            </a:r>
            <a:r>
              <a:rPr lang="fr-CH" sz="1600" dirty="0" err="1" smtClean="0"/>
              <a:t>then</a:t>
            </a:r>
            <a:r>
              <a:rPr lang="fr-CH" sz="1600" dirty="0"/>
              <a:t> </a:t>
            </a:r>
            <a:r>
              <a:rPr lang="fr-CH" sz="1600" dirty="0" err="1" smtClean="0"/>
              <a:t>pressurized</a:t>
            </a:r>
            <a:r>
              <a:rPr lang="fr-CH" sz="1600" dirty="0" smtClean="0"/>
              <a:t> to 3.5 bar </a:t>
            </a:r>
            <a:r>
              <a:rPr lang="fr-CH" sz="1600" dirty="0" err="1" smtClean="0"/>
              <a:t>before</a:t>
            </a:r>
            <a:r>
              <a:rPr lang="fr-CH" sz="1600" dirty="0"/>
              <a:t> </a:t>
            </a:r>
            <a:r>
              <a:rPr lang="fr-CH" sz="1600" dirty="0" err="1" smtClean="0"/>
              <a:t>gelling</a:t>
            </a:r>
            <a:r>
              <a:rPr lang="fr-CH" sz="1600" dirty="0" smtClean="0"/>
              <a:t> @ 110 °C and 			</a:t>
            </a:r>
            <a:r>
              <a:rPr lang="fr-CH" sz="1600" dirty="0" err="1" smtClean="0"/>
              <a:t>curing</a:t>
            </a:r>
            <a:r>
              <a:rPr lang="fr-CH" sz="1600" dirty="0" smtClean="0"/>
              <a:t> @ 125°C </a:t>
            </a:r>
          </a:p>
          <a:p>
            <a:endParaRPr lang="fr-CH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 smtClean="0"/>
              <a:t>7th HL-LHC Collaboration Meeting, Madrid, 2017-11-15</a:t>
            </a:r>
            <a:endParaRPr lang="en-GB" noProof="0" dirty="0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751" y="846151"/>
            <a:ext cx="2160000" cy="8615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4488" y="123478"/>
            <a:ext cx="2160240" cy="1800000"/>
          </a:xfrm>
          <a:prstGeom prst="round2SameRect">
            <a:avLst>
              <a:gd name="adj1" fmla="val 37391"/>
              <a:gd name="adj2" fmla="val 0"/>
            </a:avLst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4728" y="1953593"/>
            <a:ext cx="2340000" cy="175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5894" y="3780000"/>
            <a:ext cx="2160000" cy="11303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4726" y="1727404"/>
            <a:ext cx="2348277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6151" y="3178665"/>
            <a:ext cx="2347200" cy="1984303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4813200" y="1224000"/>
            <a:ext cx="1774800" cy="223200"/>
            <a:chOff x="4813200" y="1224000"/>
            <a:chExt cx="1774800" cy="223200"/>
          </a:xfrm>
        </p:grpSpPr>
        <p:cxnSp>
          <p:nvCxnSpPr>
            <p:cNvPr id="11" name="Straight Connector 10"/>
            <p:cNvCxnSpPr/>
            <p:nvPr/>
          </p:nvCxnSpPr>
          <p:spPr>
            <a:xfrm flipH="1">
              <a:off x="4813200" y="1249200"/>
              <a:ext cx="396000" cy="36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120000" y="1224000"/>
              <a:ext cx="468000" cy="36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4813200" y="1419622"/>
              <a:ext cx="1771200" cy="216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4813200" y="1249200"/>
              <a:ext cx="0" cy="1728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588000" y="1224000"/>
              <a:ext cx="0" cy="2232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4114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manufacturing </a:t>
            </a:r>
            <a:r>
              <a:rPr lang="en-GB" dirty="0" smtClean="0"/>
              <a:t>steps, 2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771549"/>
            <a:ext cx="3527952" cy="426571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fr-CH" sz="2000" dirty="0" err="1" smtClean="0"/>
              <a:t>Coil</a:t>
            </a:r>
            <a:r>
              <a:rPr lang="fr-CH" sz="2000" dirty="0" smtClean="0"/>
              <a:t> </a:t>
            </a:r>
            <a:r>
              <a:rPr lang="fr-CH" sz="2000" dirty="0" err="1" smtClean="0"/>
              <a:t>pairing</a:t>
            </a:r>
            <a:r>
              <a:rPr lang="fr-CH" sz="2000" dirty="0" smtClean="0"/>
              <a:t> and </a:t>
            </a:r>
            <a:r>
              <a:rPr lang="fr-CH" sz="2000" dirty="0" err="1" smtClean="0"/>
              <a:t>assembly</a:t>
            </a:r>
            <a:endParaRPr lang="fr-CH" sz="2000" dirty="0" smtClean="0"/>
          </a:p>
          <a:p>
            <a:pPr lvl="1">
              <a:lnSpc>
                <a:spcPct val="110000"/>
              </a:lnSpc>
            </a:pP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ground</a:t>
            </a:r>
            <a:r>
              <a:rPr lang="fr-CH" sz="1600" dirty="0" smtClean="0"/>
              <a:t> </a:t>
            </a:r>
            <a:r>
              <a:rPr lang="fr-CH" sz="1600" dirty="0" err="1" smtClean="0"/>
              <a:t>insulation</a:t>
            </a:r>
            <a:r>
              <a:rPr lang="fr-CH" sz="1600" dirty="0" smtClean="0"/>
              <a:t>, </a:t>
            </a:r>
            <a:r>
              <a:rPr lang="fr-CH" sz="1600" dirty="0" err="1" smtClean="0"/>
              <a:t>collaring</a:t>
            </a:r>
            <a:r>
              <a:rPr lang="fr-CH" sz="1600" dirty="0"/>
              <a:t> </a:t>
            </a:r>
            <a:r>
              <a:rPr lang="fr-CH" sz="1600" dirty="0" err="1" smtClean="0"/>
              <a:t>shims</a:t>
            </a:r>
            <a:r>
              <a:rPr lang="fr-CH" sz="1600" dirty="0" smtClean="0"/>
              <a:t>, </a:t>
            </a:r>
            <a:r>
              <a:rPr lang="fr-CH" sz="1600" dirty="0" err="1" smtClean="0"/>
              <a:t>removable</a:t>
            </a:r>
            <a:r>
              <a:rPr lang="fr-CH" sz="1600" dirty="0" smtClean="0"/>
              <a:t> pole, cold bore tube, </a:t>
            </a:r>
            <a:r>
              <a:rPr lang="fr-CH" sz="1600" dirty="0" err="1" smtClean="0"/>
              <a:t>coil</a:t>
            </a:r>
            <a:r>
              <a:rPr lang="fr-CH" sz="1600" dirty="0" smtClean="0"/>
              <a:t> protection </a:t>
            </a:r>
            <a:r>
              <a:rPr lang="fr-CH" sz="1600" dirty="0" err="1" smtClean="0"/>
              <a:t>sheet</a:t>
            </a:r>
            <a:r>
              <a:rPr lang="fr-CH" sz="1600" dirty="0" smtClean="0"/>
              <a:t>, </a:t>
            </a:r>
            <a:r>
              <a:rPr lang="fr-CH" sz="1600" dirty="0" smtClean="0"/>
              <a:t>and </a:t>
            </a:r>
            <a:r>
              <a:rPr lang="fr-CH" sz="1600" dirty="0" err="1" smtClean="0"/>
              <a:t>collar</a:t>
            </a:r>
            <a:r>
              <a:rPr lang="fr-CH" sz="1600" dirty="0" smtClean="0"/>
              <a:t> </a:t>
            </a:r>
            <a:r>
              <a:rPr lang="fr-CH" sz="1600" dirty="0" smtClean="0"/>
              <a:t>packs</a:t>
            </a:r>
          </a:p>
          <a:p>
            <a:pPr>
              <a:lnSpc>
                <a:spcPct val="110000"/>
              </a:lnSpc>
            </a:pPr>
            <a:r>
              <a:rPr lang="fr-CH" sz="2000" dirty="0" err="1" smtClean="0"/>
              <a:t>Collaring</a:t>
            </a:r>
            <a:endParaRPr lang="fr-CH" sz="2000" dirty="0" smtClean="0"/>
          </a:p>
          <a:p>
            <a:pPr lvl="1">
              <a:lnSpc>
                <a:spcPct val="110000"/>
              </a:lnSpc>
            </a:pPr>
            <a:r>
              <a:rPr lang="fr-CH" sz="1600" dirty="0" smtClean="0"/>
              <a:t>F = 10 MN/m (of </a:t>
            </a:r>
            <a:r>
              <a:rPr lang="fr-CH" sz="1600" dirty="0" err="1" smtClean="0"/>
              <a:t>which</a:t>
            </a:r>
            <a:r>
              <a:rPr lang="fr-CH" sz="1600" dirty="0" smtClean="0"/>
              <a:t> </a:t>
            </a:r>
            <a:r>
              <a:rPr lang="fr-CH" sz="1600" dirty="0" smtClean="0"/>
              <a:t>50-60 % are </a:t>
            </a:r>
            <a:r>
              <a:rPr lang="fr-CH" sz="1600" dirty="0" err="1" smtClean="0"/>
              <a:t>taken</a:t>
            </a:r>
            <a:r>
              <a:rPr lang="fr-CH" sz="1600" dirty="0" smtClean="0"/>
              <a:t> by </a:t>
            </a:r>
            <a:r>
              <a:rPr lang="fr-CH" sz="1600" dirty="0" smtClean="0"/>
              <a:t>the </a:t>
            </a:r>
            <a:r>
              <a:rPr lang="fr-CH" sz="1600" dirty="0" err="1" smtClean="0"/>
              <a:t>coils</a:t>
            </a:r>
            <a:r>
              <a:rPr lang="fr-CH" sz="1600" dirty="0" smtClean="0"/>
              <a:t>)</a:t>
            </a:r>
            <a:endParaRPr lang="fr-CH" sz="1600" dirty="0" smtClean="0"/>
          </a:p>
          <a:p>
            <a:pPr lvl="1">
              <a:lnSpc>
                <a:spcPct val="110000"/>
              </a:lnSpc>
            </a:pPr>
            <a:r>
              <a:rPr lang="fr-CH" sz="1600" dirty="0" smtClean="0"/>
              <a:t>Local stress in </a:t>
            </a:r>
            <a:r>
              <a:rPr lang="fr-CH" sz="1600" dirty="0" err="1" smtClean="0"/>
              <a:t>coils</a:t>
            </a:r>
            <a:r>
              <a:rPr lang="fr-CH" sz="1600" dirty="0" smtClean="0"/>
              <a:t> up to </a:t>
            </a:r>
            <a:r>
              <a:rPr lang="fr-CH" sz="1600" dirty="0" smtClean="0"/>
              <a:t>150 </a:t>
            </a:r>
            <a:r>
              <a:rPr lang="fr-CH" sz="1600" dirty="0" err="1" smtClean="0"/>
              <a:t>MPa</a:t>
            </a:r>
            <a:r>
              <a:rPr lang="fr-CH" sz="1600" dirty="0" smtClean="0"/>
              <a:t>, and </a:t>
            </a:r>
            <a:br>
              <a:rPr lang="fr-CH" sz="1600" dirty="0" smtClean="0"/>
            </a:br>
            <a:r>
              <a:rPr lang="fr-CH" sz="1600" dirty="0" err="1" smtClean="0"/>
              <a:t>probably</a:t>
            </a:r>
            <a:r>
              <a:rPr lang="fr-CH" sz="1600" dirty="0" smtClean="0"/>
              <a:t> </a:t>
            </a:r>
            <a:r>
              <a:rPr lang="fr-CH" sz="1600" dirty="0" err="1" smtClean="0"/>
              <a:t>higher</a:t>
            </a:r>
            <a:r>
              <a:rPr lang="fr-CH" sz="1600" dirty="0" smtClean="0"/>
              <a:t> due to the Mica tape</a:t>
            </a:r>
            <a:endParaRPr lang="fr-CH" sz="1600" dirty="0" smtClean="0"/>
          </a:p>
          <a:p>
            <a:pPr>
              <a:lnSpc>
                <a:spcPct val="110000"/>
              </a:lnSpc>
            </a:pPr>
            <a:r>
              <a:rPr lang="fr-CH" sz="2000" dirty="0" err="1" smtClean="0"/>
              <a:t>Yoking</a:t>
            </a:r>
            <a:r>
              <a:rPr lang="fr-CH" sz="2000" dirty="0" smtClean="0"/>
              <a:t>, and </a:t>
            </a:r>
            <a:r>
              <a:rPr lang="fr-CH" sz="2000" dirty="0" err="1" smtClean="0"/>
              <a:t>welding</a:t>
            </a:r>
            <a:r>
              <a:rPr lang="fr-CH" sz="2000" dirty="0" smtClean="0"/>
              <a:t> of the</a:t>
            </a:r>
            <a:br>
              <a:rPr lang="fr-CH" sz="2000" dirty="0" smtClean="0"/>
            </a:br>
            <a:r>
              <a:rPr lang="fr-CH" sz="2000" dirty="0" smtClean="0"/>
              <a:t>15 mm </a:t>
            </a:r>
            <a:r>
              <a:rPr lang="fr-CH" sz="2000" dirty="0" err="1" smtClean="0"/>
              <a:t>thick</a:t>
            </a:r>
            <a:r>
              <a:rPr lang="fr-CH" sz="2000" dirty="0" smtClean="0"/>
              <a:t> </a:t>
            </a:r>
            <a:r>
              <a:rPr lang="fr-CH" sz="2000" dirty="0" err="1" smtClean="0"/>
              <a:t>shrinking</a:t>
            </a:r>
            <a:r>
              <a:rPr lang="fr-CH" sz="2000" dirty="0" smtClean="0"/>
              <a:t> </a:t>
            </a:r>
            <a:br>
              <a:rPr lang="fr-CH" sz="2000" dirty="0" smtClean="0"/>
            </a:br>
            <a:r>
              <a:rPr lang="fr-CH" sz="2000" dirty="0" err="1" smtClean="0"/>
              <a:t>cylinder</a:t>
            </a:r>
            <a:r>
              <a:rPr lang="fr-CH" sz="2000" dirty="0" smtClean="0"/>
              <a:t> made of 316LN</a:t>
            </a:r>
          </a:p>
          <a:p>
            <a:pPr lvl="1">
              <a:lnSpc>
                <a:spcPct val="110000"/>
              </a:lnSpc>
            </a:pPr>
            <a:r>
              <a:rPr lang="fr-CH" sz="1600" dirty="0" smtClean="0"/>
              <a:t>TIG </a:t>
            </a:r>
            <a:r>
              <a:rPr lang="fr-CH" sz="1600" dirty="0" err="1" smtClean="0"/>
              <a:t>welding</a:t>
            </a:r>
            <a:r>
              <a:rPr lang="fr-CH" sz="1600" dirty="0" smtClean="0"/>
              <a:t>, 13-15 passes</a:t>
            </a:r>
            <a:br>
              <a:rPr lang="fr-CH" sz="1600" dirty="0" smtClean="0"/>
            </a:br>
            <a:r>
              <a:rPr lang="fr-CH" sz="1600" dirty="0" smtClean="0"/>
              <a:t>and </a:t>
            </a:r>
            <a:r>
              <a:rPr lang="fr-CH" sz="1600" dirty="0" err="1" smtClean="0"/>
              <a:t>tensile</a:t>
            </a:r>
            <a:r>
              <a:rPr lang="fr-CH" sz="1600" dirty="0" smtClean="0"/>
              <a:t> stresses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order</a:t>
            </a:r>
            <a:r>
              <a:rPr lang="fr-CH" sz="1600" dirty="0" smtClean="0"/>
              <a:t/>
            </a:r>
            <a:br>
              <a:rPr lang="fr-CH" sz="1600" dirty="0" smtClean="0"/>
            </a:br>
            <a:r>
              <a:rPr lang="fr-CH" sz="1600" dirty="0" smtClean="0"/>
              <a:t>of </a:t>
            </a:r>
            <a:r>
              <a:rPr lang="fr-CH" sz="1600" dirty="0" smtClean="0"/>
              <a:t>220 </a:t>
            </a:r>
            <a:r>
              <a:rPr lang="fr-CH" sz="1600" dirty="0" err="1" smtClean="0"/>
              <a:t>MPa</a:t>
            </a:r>
            <a:r>
              <a:rPr lang="fr-CH" sz="1600" dirty="0" smtClean="0"/>
              <a:t> </a:t>
            </a:r>
          </a:p>
          <a:p>
            <a:pPr>
              <a:lnSpc>
                <a:spcPct val="110000"/>
              </a:lnSpc>
            </a:pPr>
            <a:r>
              <a:rPr lang="fr-CH" sz="2000" dirty="0" smtClean="0"/>
              <a:t>Cold mass </a:t>
            </a:r>
            <a:r>
              <a:rPr lang="fr-CH" sz="2000" dirty="0" err="1" smtClean="0"/>
              <a:t>finishing</a:t>
            </a:r>
            <a:endParaRPr lang="fr-CH" sz="2000" dirty="0" smtClean="0"/>
          </a:p>
          <a:p>
            <a:pPr lvl="1">
              <a:lnSpc>
                <a:spcPct val="110000"/>
              </a:lnSpc>
            </a:pPr>
            <a:r>
              <a:rPr lang="fr-CH" sz="1600" dirty="0" smtClean="0"/>
              <a:t>Spool </a:t>
            </a:r>
            <a:r>
              <a:rPr lang="fr-CH" sz="1600" dirty="0" err="1" smtClean="0"/>
              <a:t>pieces</a:t>
            </a:r>
            <a:r>
              <a:rPr lang="fr-CH" sz="1600" dirty="0" smtClean="0"/>
              <a:t>, </a:t>
            </a:r>
            <a:r>
              <a:rPr lang="fr-CH" sz="1600" dirty="0" err="1" smtClean="0"/>
              <a:t>eletrical</a:t>
            </a:r>
            <a:r>
              <a:rPr lang="fr-CH" sz="1600" dirty="0" smtClean="0"/>
              <a:t> joints,</a:t>
            </a:r>
            <a:br>
              <a:rPr lang="fr-CH" sz="1600" dirty="0" smtClean="0"/>
            </a:br>
            <a:r>
              <a:rPr lang="fr-CH" sz="1600" dirty="0" smtClean="0"/>
              <a:t>V-</a:t>
            </a:r>
            <a:r>
              <a:rPr lang="fr-CH" sz="1600" dirty="0" err="1" smtClean="0"/>
              <a:t>taps</a:t>
            </a:r>
            <a:r>
              <a:rPr lang="fr-CH" sz="1600" dirty="0" smtClean="0"/>
              <a:t>, instrumentation </a:t>
            </a:r>
            <a:r>
              <a:rPr lang="fr-CH" sz="1600" dirty="0" err="1" smtClean="0"/>
              <a:t>feed</a:t>
            </a:r>
            <a:r>
              <a:rPr lang="fr-CH" sz="1600" dirty="0" smtClean="0"/>
              <a:t> </a:t>
            </a:r>
            <a:br>
              <a:rPr lang="fr-CH" sz="1600" dirty="0" smtClean="0"/>
            </a:br>
            <a:r>
              <a:rPr lang="fr-CH" sz="1600" dirty="0" err="1" smtClean="0"/>
              <a:t>thru</a:t>
            </a:r>
            <a:r>
              <a:rPr lang="fr-CH" sz="1600" dirty="0" smtClean="0"/>
              <a:t> </a:t>
            </a:r>
            <a:r>
              <a:rPr lang="fr-CH" sz="1600" dirty="0" smtClean="0"/>
              <a:t>system, end </a:t>
            </a:r>
            <a:r>
              <a:rPr lang="fr-CH" sz="1600" dirty="0" err="1" smtClean="0"/>
              <a:t>covers</a:t>
            </a:r>
            <a:r>
              <a:rPr lang="fr-CH" sz="1600" dirty="0" smtClean="0"/>
              <a:t>, </a:t>
            </a:r>
            <a:r>
              <a:rPr lang="fr-CH" sz="1600" dirty="0" err="1" smtClean="0"/>
              <a:t>N-line</a:t>
            </a:r>
            <a:r>
              <a:rPr lang="fr-CH" sz="1600" dirty="0" smtClean="0"/>
              <a:t>, </a:t>
            </a:r>
            <a:br>
              <a:rPr lang="fr-CH" sz="1600" dirty="0" smtClean="0"/>
            </a:br>
            <a:r>
              <a:rPr lang="fr-CH" sz="1600" dirty="0" smtClean="0"/>
              <a:t>		supports</a:t>
            </a:r>
            <a:r>
              <a:rPr lang="fr-CH" sz="1600" dirty="0" smtClean="0"/>
              <a:t>, …</a:t>
            </a:r>
          </a:p>
          <a:p>
            <a:pPr>
              <a:lnSpc>
                <a:spcPct val="110000"/>
              </a:lnSpc>
            </a:pPr>
            <a:endParaRPr lang="fr-CH" sz="2000" dirty="0" smtClean="0"/>
          </a:p>
          <a:p>
            <a:pPr>
              <a:lnSpc>
                <a:spcPct val="110000"/>
              </a:lnSpc>
            </a:pPr>
            <a:endParaRPr lang="fr-CH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8525" y="2972896"/>
            <a:ext cx="2319619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952" y="804219"/>
            <a:ext cx="1326148" cy="20611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0000" y="800316"/>
            <a:ext cx="2164268" cy="19082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6716" y="447782"/>
            <a:ext cx="1431788" cy="432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2889" y="2859782"/>
            <a:ext cx="1795455" cy="19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894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Collaring tooling &amp; process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4526" y="1744240"/>
            <a:ext cx="5941105" cy="3347790"/>
          </a:xfrm>
          <a:prstGeom prst="roundRect">
            <a:avLst>
              <a:gd name="adj" fmla="val 46796"/>
            </a:avLst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8" name="TextBox 7"/>
          <p:cNvSpPr txBox="1"/>
          <p:nvPr/>
        </p:nvSpPr>
        <p:spPr>
          <a:xfrm>
            <a:off x="7931911" y="1923678"/>
            <a:ext cx="94128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Collaring </a:t>
            </a:r>
            <a:r>
              <a:rPr lang="en-US" sz="1400" smtClean="0">
                <a:solidFill>
                  <a:schemeClr val="accent3"/>
                </a:solidFill>
              </a:rPr>
              <a:t/>
            </a:r>
            <a:br>
              <a:rPr lang="en-US" sz="1400" smtClean="0">
                <a:solidFill>
                  <a:schemeClr val="accent3"/>
                </a:solidFill>
              </a:rPr>
            </a:br>
            <a:r>
              <a:rPr lang="en-US" sz="1400" smtClean="0">
                <a:solidFill>
                  <a:schemeClr val="accent3"/>
                </a:solidFill>
              </a:rPr>
              <a:t>tooling</a:t>
            </a:r>
          </a:p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shim</a:t>
            </a:r>
            <a:endParaRPr lang="en-US" sz="1400" dirty="0">
              <a:solidFill>
                <a:schemeClr val="accent3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71079" y="3060642"/>
            <a:ext cx="2160240" cy="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670703" y="3903042"/>
            <a:ext cx="2160240" cy="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961946" y="3060642"/>
            <a:ext cx="0" cy="84240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stealth"/>
            <a:tailEnd type="stealth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67544" y="685021"/>
            <a:ext cx="84932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𝛿</a:t>
            </a:r>
            <a:r>
              <a:rPr lang="en-US" sz="1400" baseline="-25000" dirty="0">
                <a:solidFill>
                  <a:schemeClr val="bg2">
                    <a:lumMod val="50000"/>
                  </a:schemeClr>
                </a:solidFill>
              </a:rPr>
              <a:t>collaring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= size of the tooling, corresponding to the closure of the tooling on collaring tooling shims</a:t>
            </a:r>
          </a:p>
          <a:p>
            <a:pPr marL="182563" indent="-182563">
              <a:buFont typeface="Arial" charset="0"/>
              <a:buChar char="•"/>
            </a:pP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Thickness of collaring tooling shim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, and 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sz="1400" b="1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are determined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such that: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Keys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can be 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inserted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successfully 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at minimum collaring force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Stress at mid-plane at full collaring 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force 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&lt; allowable stress with margin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w.r.t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. irreversible degradation)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Spring back as small as possible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650943" y="3472432"/>
            <a:ext cx="360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triped Right Arrow 10"/>
          <p:cNvSpPr/>
          <p:nvPr/>
        </p:nvSpPr>
        <p:spPr>
          <a:xfrm rot="5400000">
            <a:off x="4638171" y="1571497"/>
            <a:ext cx="720000" cy="288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bg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068175" y="1637119"/>
            <a:ext cx="2088000" cy="0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54959" y="1240184"/>
            <a:ext cx="192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endParaRPr lang="en-US" baseline="-25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Striped Right Arrow 23"/>
          <p:cNvSpPr/>
          <p:nvPr/>
        </p:nvSpPr>
        <p:spPr>
          <a:xfrm rot="5400000">
            <a:off x="4445294" y="2788327"/>
            <a:ext cx="720000" cy="216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Striped Right Arrow 25"/>
          <p:cNvSpPr/>
          <p:nvPr/>
        </p:nvSpPr>
        <p:spPr>
          <a:xfrm rot="5400000">
            <a:off x="4948723" y="2283644"/>
            <a:ext cx="72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5381375" y="1744240"/>
            <a:ext cx="14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F</a:t>
            </a:r>
            <a:r>
              <a:rPr lang="en-US" baseline="-25000" dirty="0" smtClean="0">
                <a:solidFill>
                  <a:srgbClr val="FFC000"/>
                </a:solidFill>
              </a:rPr>
              <a:t>COILS</a:t>
            </a:r>
            <a:endParaRPr lang="en-US" baseline="-25000" dirty="0">
              <a:solidFill>
                <a:srgbClr val="FFC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56342" y="2374082"/>
            <a:ext cx="28519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sz="1600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= </a:t>
            </a:r>
            <a:r>
              <a:rPr lang="en-US" sz="1600" dirty="0" smtClean="0">
                <a:solidFill>
                  <a:srgbClr val="FFC000"/>
                </a:solidFill>
              </a:rPr>
              <a:t>F</a:t>
            </a:r>
            <a:r>
              <a:rPr lang="en-US" sz="1600" baseline="-25000" dirty="0" smtClean="0">
                <a:solidFill>
                  <a:srgbClr val="FFC000"/>
                </a:solidFill>
              </a:rPr>
              <a:t>COILS</a:t>
            </a:r>
            <a:r>
              <a:rPr lang="en-US" sz="1600" dirty="0" smtClean="0">
                <a:solidFill>
                  <a:srgbClr val="FFC000"/>
                </a:solidFill>
              </a:rPr>
              <a:t>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+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</a:t>
            </a:r>
            <a:r>
              <a:rPr lang="en-US" sz="16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TOOLING</a:t>
            </a:r>
            <a:endParaRPr lang="en-US" sz="1600" baseline="-25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6072556" y="1954017"/>
            <a:ext cx="1567647" cy="3060000"/>
            <a:chOff x="4865690" y="542210"/>
            <a:chExt cx="2017303" cy="3937716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549" b="9743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65690" y="542210"/>
              <a:ext cx="2017303" cy="3937716"/>
            </a:xfrm>
            <a:prstGeom prst="rect">
              <a:avLst/>
            </a:prstGeom>
          </p:spPr>
        </p:pic>
        <p:pic>
          <p:nvPicPr>
            <p:cNvPr id="34" name="Content Placeholder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59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927336" y="1063743"/>
              <a:ext cx="1371154" cy="2892491"/>
            </a:xfrm>
            <a:prstGeom prst="rect">
              <a:avLst/>
            </a:prstGeom>
          </p:spPr>
        </p:pic>
      </p:grpSp>
      <p:cxnSp>
        <p:nvCxnSpPr>
          <p:cNvPr id="6" name="Straight Connector 5"/>
          <p:cNvCxnSpPr/>
          <p:nvPr/>
        </p:nvCxnSpPr>
        <p:spPr>
          <a:xfrm>
            <a:off x="7217551" y="3472432"/>
            <a:ext cx="360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triped Right Arrow 21"/>
          <p:cNvSpPr/>
          <p:nvPr/>
        </p:nvSpPr>
        <p:spPr>
          <a:xfrm rot="5400000">
            <a:off x="6858799" y="1571497"/>
            <a:ext cx="720000" cy="288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bg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triped Right Arrow 24"/>
          <p:cNvSpPr/>
          <p:nvPr/>
        </p:nvSpPr>
        <p:spPr>
          <a:xfrm rot="5400000">
            <a:off x="7037583" y="2788328"/>
            <a:ext cx="720000" cy="216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Striped Right Arrow 26"/>
          <p:cNvSpPr/>
          <p:nvPr/>
        </p:nvSpPr>
        <p:spPr>
          <a:xfrm rot="5400000">
            <a:off x="6532899" y="2283644"/>
            <a:ext cx="72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381375" y="2160578"/>
            <a:ext cx="1440000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877375" y="2968376"/>
            <a:ext cx="2448000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644280" y="2959084"/>
            <a:ext cx="24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TOOLING</a:t>
            </a:r>
            <a:endParaRPr lang="en-US" baseline="-25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447176" y="2662342"/>
            <a:ext cx="941248" cy="782582"/>
          </a:xfrm>
          <a:prstGeom prst="straightConnector1">
            <a:avLst/>
          </a:prstGeom>
          <a:ln w="19050">
            <a:solidFill>
              <a:schemeClr val="accent3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90" y="2867726"/>
            <a:ext cx="2520000" cy="216953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TextBox 18"/>
          <p:cNvSpPr txBox="1"/>
          <p:nvPr/>
        </p:nvSpPr>
        <p:spPr>
          <a:xfrm rot="16200000">
            <a:off x="2468290" y="3311473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𝛿</a:t>
            </a:r>
            <a:r>
              <a:rPr lang="en-US" sz="1400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endParaRPr lang="en-US" sz="1400" baseline="-25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49657" y="4691557"/>
            <a:ext cx="2088000" cy="25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11893"/>
                </a:solidFill>
              </a:rPr>
              <a:t>Courtesy </a:t>
            </a:r>
            <a:r>
              <a:rPr lang="en-US" sz="1400" i="1" dirty="0" smtClean="0">
                <a:solidFill>
                  <a:srgbClr val="011893"/>
                </a:solidFill>
              </a:rPr>
              <a:t>C.H. </a:t>
            </a:r>
            <a:r>
              <a:rPr lang="en-US" sz="1400" i="1" dirty="0" err="1" smtClean="0">
                <a:solidFill>
                  <a:srgbClr val="011893"/>
                </a:solidFill>
              </a:rPr>
              <a:t>Löffler</a:t>
            </a:r>
            <a:endParaRPr lang="en-US" sz="1400" i="1" dirty="0">
              <a:solidFill>
                <a:srgbClr val="011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540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280480" cy="540000"/>
          </a:xfrm>
        </p:spPr>
        <p:txBody>
          <a:bodyPr/>
          <a:lstStyle/>
          <a:p>
            <a:r>
              <a:rPr lang="en-US" dirty="0" smtClean="0"/>
              <a:t>Progress on the Prototype construction, LMBHB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8090" y="1846316"/>
            <a:ext cx="0" cy="0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612000" y="770400"/>
            <a:ext cx="8352488" cy="37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000" dirty="0" smtClean="0"/>
              <a:t>The collared coils assemblies are ready, and assembled in the yoke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The </a:t>
            </a:r>
            <a:r>
              <a:rPr lang="en-US" sz="2000" dirty="0" err="1" smtClean="0"/>
              <a:t>cryostating</a:t>
            </a:r>
            <a:r>
              <a:rPr lang="en-US" sz="2000" dirty="0" smtClean="0"/>
              <a:t> and the cold </a:t>
            </a:r>
            <a:r>
              <a:rPr lang="en-US" sz="2000" dirty="0" smtClean="0"/>
              <a:t>tests are planned in the beginning of 2018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5704" y="1419622"/>
            <a:ext cx="5662800" cy="3611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04" y="1420322"/>
            <a:ext cx="3528392" cy="361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9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on the Prototype </a:t>
            </a:r>
            <a:r>
              <a:rPr lang="en-US" dirty="0" smtClean="0"/>
              <a:t>construction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608" y="1146896"/>
            <a:ext cx="2696197" cy="39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9350" y="1146896"/>
            <a:ext cx="4782650" cy="3960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12000" y="770400"/>
            <a:ext cx="8280480" cy="37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000" dirty="0" smtClean="0"/>
              <a:t>The </a:t>
            </a:r>
            <a:r>
              <a:rPr lang="en-US" sz="2000" dirty="0" smtClean="0"/>
              <a:t>bottom tray and the main cryostat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167041" y="4697630"/>
            <a:ext cx="2808312" cy="25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11893"/>
                </a:solidFill>
              </a:rPr>
              <a:t>Images by courtesy of M. </a:t>
            </a:r>
            <a:r>
              <a:rPr lang="en-US" sz="1400" i="1" dirty="0" err="1" smtClean="0">
                <a:solidFill>
                  <a:srgbClr val="011893"/>
                </a:solidFill>
              </a:rPr>
              <a:t>Struik</a:t>
            </a:r>
            <a:endParaRPr lang="en-US" sz="1400" i="1" dirty="0">
              <a:solidFill>
                <a:srgbClr val="011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213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31" r="3478" b="2821"/>
          <a:stretch/>
        </p:blipFill>
        <p:spPr>
          <a:xfrm>
            <a:off x="215072" y="703009"/>
            <a:ext cx="5760000" cy="3777056"/>
          </a:xfrm>
          <a:prstGeom prst="roundRect">
            <a:avLst>
              <a:gd name="adj" fmla="val 21509"/>
            </a:avLst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4644128" y="1559936"/>
            <a:ext cx="1080000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US" sz="1400" dirty="0" smtClean="0"/>
              <a:t>11.85 kA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644128" y="1127888"/>
            <a:ext cx="1080000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US" sz="1400" dirty="0" smtClean="0"/>
              <a:t>12.8 kA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752136" y="3144227"/>
            <a:ext cx="1116008" cy="72008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52136" y="2136115"/>
            <a:ext cx="1116008" cy="21600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752136" y="2370115"/>
            <a:ext cx="1116000" cy="75600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84000" y="4564668"/>
            <a:ext cx="2088000" cy="25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11893"/>
                </a:solidFill>
              </a:rPr>
              <a:t>Courtesy G. </a:t>
            </a:r>
            <a:r>
              <a:rPr lang="en-US" sz="1400" i="1" dirty="0" err="1" smtClean="0">
                <a:solidFill>
                  <a:srgbClr val="011893"/>
                </a:solidFill>
              </a:rPr>
              <a:t>Willering</a:t>
            </a:r>
            <a:endParaRPr lang="en-US" sz="1400" i="1" dirty="0">
              <a:solidFill>
                <a:srgbClr val="011893"/>
              </a:solidFill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9840" y="518064"/>
            <a:ext cx="1659939" cy="158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8304" y="439641"/>
            <a:ext cx="1806204" cy="174084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896680" y="2370115"/>
            <a:ext cx="32178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 smtClean="0"/>
              <a:t>The last models, MBHSP104 </a:t>
            </a:r>
            <a:r>
              <a:rPr lang="en-US" sz="1400" dirty="0" smtClean="0"/>
              <a:t>and </a:t>
            </a:r>
            <a:r>
              <a:rPr lang="en-US" sz="1400" dirty="0" smtClean="0"/>
              <a:t>MBHSP105, </a:t>
            </a:r>
            <a:r>
              <a:rPr lang="en-US" sz="1400" dirty="0" smtClean="0"/>
              <a:t>exhibit limitation due to conductor degradation in the mid-plane </a:t>
            </a:r>
            <a:r>
              <a:rPr lang="en-US" sz="1400" dirty="0" smtClean="0"/>
              <a:t>(due to excessive stress)</a:t>
            </a:r>
            <a:endParaRPr lang="en-US" sz="1400" dirty="0" smtClean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 smtClean="0"/>
              <a:t>Re-collared with 15 MPa lower pre-stress, and put together in </a:t>
            </a:r>
            <a:r>
              <a:rPr lang="en-US" sz="1400" dirty="0" smtClean="0"/>
              <a:t>a two-in-one </a:t>
            </a:r>
            <a:r>
              <a:rPr lang="en-US" sz="1400" dirty="0" smtClean="0"/>
              <a:t>structure </a:t>
            </a:r>
            <a:r>
              <a:rPr lang="en-US" sz="1400" dirty="0" smtClean="0"/>
              <a:t>MBHDP102, which did not perform better</a:t>
            </a:r>
            <a:endParaRPr lang="en-US" sz="1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of </a:t>
            </a:r>
            <a:r>
              <a:rPr lang="en-US" smtClean="0"/>
              <a:t>short models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820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Observations, and actions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6" name="Picture 2" descr="\\cern.ch\dfs\Users\s\savary\Documents\Conferences\ASC-2014\ASC Manuscript Practice Model\Submission for publication\Fig. 2 Cable Insulation.tif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1961" y="249072"/>
            <a:ext cx="2160241" cy="40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12" t="2237" r="2151" b="3621"/>
          <a:stretch/>
        </p:blipFill>
        <p:spPr>
          <a:xfrm>
            <a:off x="6732240" y="634427"/>
            <a:ext cx="2350800" cy="1566962"/>
          </a:xfrm>
          <a:prstGeom prst="rect">
            <a:avLst/>
          </a:prstGeom>
          <a:ln>
            <a:noFill/>
          </a:ln>
        </p:spPr>
      </p:pic>
      <p:grpSp>
        <p:nvGrpSpPr>
          <p:cNvPr id="16" name="Group 15"/>
          <p:cNvGrpSpPr/>
          <p:nvPr/>
        </p:nvGrpSpPr>
        <p:grpSpPr>
          <a:xfrm>
            <a:off x="6771961" y="2094487"/>
            <a:ext cx="2160241" cy="405255"/>
            <a:chOff x="6554263" y="2598543"/>
            <a:chExt cx="2160241" cy="405255"/>
          </a:xfrm>
        </p:grpSpPr>
        <p:pic>
          <p:nvPicPr>
            <p:cNvPr id="8" name="Picture 2" descr="\\cern.ch\dfs\Users\s\savary\Documents\Conferences\ASC-2014\ASC Manuscript Practice Model\Submission for publication\Fig. 2 Cable Insulation.t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54263" y="2598543"/>
              <a:ext cx="2160241" cy="405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7740000" y="2707200"/>
              <a:ext cx="936000" cy="10800"/>
            </a:xfrm>
            <a:prstGeom prst="line">
              <a:avLst/>
            </a:prstGeom>
            <a:ln w="317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6624000" y="2718000"/>
              <a:ext cx="936000" cy="10800"/>
            </a:xfrm>
            <a:prstGeom prst="line">
              <a:avLst/>
            </a:prstGeom>
            <a:ln w="317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624000" y="2930400"/>
              <a:ext cx="2034000" cy="18000"/>
            </a:xfrm>
            <a:prstGeom prst="line">
              <a:avLst/>
            </a:prstGeom>
            <a:ln w="317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624000" y="2710800"/>
              <a:ext cx="0" cy="234000"/>
            </a:xfrm>
            <a:prstGeom prst="line">
              <a:avLst/>
            </a:prstGeom>
            <a:ln w="317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8674528" y="2696400"/>
              <a:ext cx="0" cy="266400"/>
            </a:xfrm>
            <a:prstGeom prst="line">
              <a:avLst/>
            </a:prstGeom>
            <a:ln w="31750">
              <a:solidFill>
                <a:srgbClr val="0432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58970"/>
            <a:ext cx="8532000" cy="4117036"/>
          </a:xfrm>
        </p:spPr>
        <p:txBody>
          <a:bodyPr>
            <a:noAutofit/>
          </a:bodyPr>
          <a:lstStyle/>
          <a:p>
            <a:pPr marL="273050" indent="-273050">
              <a:lnSpc>
                <a:spcPct val="80000"/>
              </a:lnSpc>
            </a:pPr>
            <a:r>
              <a:rPr lang="en-US" sz="1800" dirty="0"/>
              <a:t>P</a:t>
            </a:r>
            <a:r>
              <a:rPr lang="en-US" sz="1800" dirty="0" smtClean="0"/>
              <a:t>eak </a:t>
            </a:r>
            <a:r>
              <a:rPr lang="en-US" sz="1800" dirty="0"/>
              <a:t>stresses </a:t>
            </a:r>
            <a:r>
              <a:rPr lang="en-US" sz="1800" dirty="0"/>
              <a:t>a</a:t>
            </a:r>
            <a:r>
              <a:rPr lang="en-US" sz="1800" dirty="0" smtClean="0"/>
              <a:t>re </a:t>
            </a:r>
            <a:r>
              <a:rPr lang="en-US" sz="1800" dirty="0"/>
              <a:t>observed </a:t>
            </a:r>
            <a:r>
              <a:rPr lang="en-US" sz="1800" dirty="0" smtClean="0"/>
              <a:t>with Fuji paper along the </a:t>
            </a:r>
            <a:br>
              <a:rPr lang="en-US" sz="1800" dirty="0" smtClean="0"/>
            </a:br>
            <a:r>
              <a:rPr lang="en-US" sz="1800" dirty="0" smtClean="0"/>
              <a:t>edges </a:t>
            </a:r>
            <a:r>
              <a:rPr lang="en-US" sz="1800" dirty="0"/>
              <a:t>of the </a:t>
            </a:r>
            <a:r>
              <a:rPr lang="en-US" sz="1800" dirty="0" smtClean="0"/>
              <a:t>cable </a:t>
            </a:r>
            <a:r>
              <a:rPr lang="en-US" sz="1800" dirty="0"/>
              <a:t>in the mid-plane, </a:t>
            </a:r>
            <a:r>
              <a:rPr lang="en-US" sz="1800" dirty="0" smtClean="0"/>
              <a:t>higher </a:t>
            </a:r>
            <a:r>
              <a:rPr lang="en-US" sz="1800" dirty="0"/>
              <a:t>on </a:t>
            </a:r>
            <a:r>
              <a:rPr lang="en-US" sz="1800" dirty="0" smtClean="0"/>
              <a:t>the </a:t>
            </a:r>
            <a:r>
              <a:rPr lang="en-US" sz="1800" dirty="0"/>
              <a:t>side </a:t>
            </a:r>
            <a:r>
              <a:rPr lang="en-US" sz="1800" dirty="0" smtClean="0"/>
              <a:t>of</a:t>
            </a:r>
            <a:br>
              <a:rPr lang="en-US" sz="1800" dirty="0" smtClean="0"/>
            </a:br>
            <a:r>
              <a:rPr lang="en-US" sz="1800" dirty="0" smtClean="0"/>
              <a:t>the </a:t>
            </a:r>
            <a:r>
              <a:rPr lang="en-US" sz="1800" dirty="0"/>
              <a:t>thin </a:t>
            </a:r>
            <a:r>
              <a:rPr lang="en-US" sz="1800" dirty="0" smtClean="0"/>
              <a:t>edge</a:t>
            </a:r>
            <a:r>
              <a:rPr lang="en-US" sz="1800" dirty="0"/>
              <a:t>, </a:t>
            </a:r>
            <a:r>
              <a:rPr lang="en-US" sz="1800" dirty="0" smtClean="0"/>
              <a:t>and on </a:t>
            </a:r>
            <a:r>
              <a:rPr lang="en-US" sz="1800" dirty="0"/>
              <a:t>the </a:t>
            </a:r>
            <a:r>
              <a:rPr lang="en-US" sz="1800" dirty="0" smtClean="0"/>
              <a:t>inner </a:t>
            </a:r>
            <a:r>
              <a:rPr lang="en-US" sz="1800" dirty="0"/>
              <a:t>layer</a:t>
            </a:r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 marL="273050" indent="-273050">
              <a:lnSpc>
                <a:spcPct val="80000"/>
              </a:lnSpc>
            </a:pPr>
            <a:r>
              <a:rPr lang="en-US" sz="1800" dirty="0" smtClean="0"/>
              <a:t>The </a:t>
            </a:r>
            <a:r>
              <a:rPr lang="en-US" sz="1800" dirty="0" smtClean="0"/>
              <a:t>use of Mica for the cable insulation of the </a:t>
            </a:r>
            <a:r>
              <a:rPr lang="en-US" sz="1800" dirty="0" smtClean="0"/>
              <a:t>coils</a:t>
            </a:r>
            <a:r>
              <a:rPr lang="en-US" sz="1800" dirty="0" smtClean="0"/>
              <a:t>, </a:t>
            </a:r>
            <a:r>
              <a:rPr lang="en-US" sz="1800" dirty="0" smtClean="0"/>
              <a:t>in </a:t>
            </a:r>
            <a:br>
              <a:rPr lang="en-US" sz="1800" dirty="0" smtClean="0"/>
            </a:br>
            <a:r>
              <a:rPr lang="en-US" sz="1800" dirty="0" smtClean="0"/>
              <a:t>addition </a:t>
            </a:r>
            <a:r>
              <a:rPr lang="en-US" sz="1800" dirty="0" smtClean="0"/>
              <a:t>to impregnated </a:t>
            </a:r>
            <a:r>
              <a:rPr lang="en-US" sz="1800" dirty="0" smtClean="0"/>
              <a:t>fiberglass</a:t>
            </a:r>
            <a:r>
              <a:rPr lang="en-US" sz="1800" dirty="0" smtClean="0"/>
              <a:t>, is </a:t>
            </a:r>
            <a:r>
              <a:rPr lang="en-US" sz="1800" dirty="0" smtClean="0"/>
              <a:t>a necessary feature</a:t>
            </a:r>
          </a:p>
          <a:p>
            <a:pPr marL="273050" indent="-273050">
              <a:lnSpc>
                <a:spcPct val="80000"/>
              </a:lnSpc>
            </a:pPr>
            <a:r>
              <a:rPr lang="en-US" sz="1800" dirty="0" smtClean="0"/>
              <a:t>The Mica tape will be made wider to reduce peak stresses</a:t>
            </a:r>
            <a:endParaRPr lang="en-US" sz="1800" dirty="0" smtClean="0"/>
          </a:p>
          <a:p>
            <a:pPr marL="273050" indent="-273050">
              <a:lnSpc>
                <a:spcPct val="80000"/>
              </a:lnSpc>
            </a:pPr>
            <a:r>
              <a:rPr lang="en-US" sz="1800" dirty="0" smtClean="0"/>
              <a:t>In addition: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 smtClean="0"/>
              <a:t>thickness of the cable </a:t>
            </a:r>
            <a:r>
              <a:rPr lang="en-US" sz="1600" dirty="0" smtClean="0"/>
              <a:t>insulation, so far </a:t>
            </a:r>
            <a:r>
              <a:rPr lang="en-US" sz="1600" b="1" dirty="0" smtClean="0"/>
              <a:t>110 𝜇m @ </a:t>
            </a:r>
            <a:r>
              <a:rPr lang="en-US" sz="1600" b="1" dirty="0" smtClean="0"/>
              <a:t>30 </a:t>
            </a:r>
            <a:r>
              <a:rPr lang="en-US" sz="1600" b="1" dirty="0" smtClean="0"/>
              <a:t>MPa</a:t>
            </a:r>
            <a:r>
              <a:rPr lang="en-US" sz="1600" dirty="0" smtClean="0"/>
              <a:t> (not 100 𝜇m as wanted</a:t>
            </a:r>
            <a:r>
              <a:rPr lang="en-US" sz="1600" dirty="0" smtClean="0"/>
              <a:t>) will be reduced to </a:t>
            </a:r>
            <a:r>
              <a:rPr lang="en-US" sz="1600" b="1" dirty="0" smtClean="0"/>
              <a:t>100 𝜇m </a:t>
            </a:r>
            <a:r>
              <a:rPr lang="en-US" sz="1600" b="1" dirty="0"/>
              <a:t>@ 5</a:t>
            </a:r>
            <a:r>
              <a:rPr lang="en-US" sz="1600" b="1" dirty="0" smtClean="0"/>
              <a:t> MPa</a:t>
            </a:r>
            <a:r>
              <a:rPr lang="en-US" sz="1600" dirty="0" smtClean="0"/>
              <a:t>, thanks to optimized braiding </a:t>
            </a:r>
            <a:r>
              <a:rPr lang="en-US" sz="1600" dirty="0" smtClean="0"/>
              <a:t>parameters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The collaring procedure will be optimized further based on:</a:t>
            </a:r>
          </a:p>
          <a:p>
            <a:pPr lvl="2">
              <a:lnSpc>
                <a:spcPct val="80000"/>
              </a:lnSpc>
            </a:pPr>
            <a:r>
              <a:rPr lang="en-US" sz="1400" dirty="0" smtClean="0"/>
              <a:t>E-modulus measurements on ten-stacks</a:t>
            </a:r>
          </a:p>
          <a:p>
            <a:pPr lvl="2">
              <a:lnSpc>
                <a:spcPct val="80000"/>
              </a:lnSpc>
            </a:pPr>
            <a:r>
              <a:rPr lang="en-US" sz="1400" dirty="0" smtClean="0"/>
              <a:t>E-modulus measurements on full </a:t>
            </a:r>
            <a:r>
              <a:rPr lang="en-US" sz="1400" dirty="0"/>
              <a:t>coil cross-sections </a:t>
            </a:r>
            <a:r>
              <a:rPr lang="en-US" sz="1400" dirty="0" smtClean="0"/>
              <a:t>(see Workshop </a:t>
            </a:r>
            <a:r>
              <a:rPr lang="en-US" sz="1400" dirty="0"/>
              <a:t>on Nb</a:t>
            </a:r>
            <a:r>
              <a:rPr lang="en-US" sz="1400" baseline="-25000" dirty="0"/>
              <a:t>3</a:t>
            </a:r>
            <a:r>
              <a:rPr lang="en-US" sz="1400" dirty="0"/>
              <a:t>Sn Rutherford cable characterization for accelerator </a:t>
            </a:r>
            <a:r>
              <a:rPr lang="en-US" sz="1400" dirty="0" smtClean="0"/>
              <a:t>magnets, talk by Jose Luis </a:t>
            </a:r>
            <a:r>
              <a:rPr lang="en-US" sz="1400" dirty="0" err="1" smtClean="0"/>
              <a:t>Rudeiros</a:t>
            </a:r>
            <a:r>
              <a:rPr lang="en-US" sz="1400" dirty="0" smtClean="0"/>
              <a:t> Fernandez)</a:t>
            </a:r>
          </a:p>
          <a:p>
            <a:pPr lvl="2">
              <a:lnSpc>
                <a:spcPct val="80000"/>
              </a:lnSpc>
            </a:pPr>
            <a:r>
              <a:rPr lang="en-US" sz="1400" dirty="0" smtClean="0"/>
              <a:t>Collaring tests on a fully representative and instrumented collared coils assembly</a:t>
            </a:r>
          </a:p>
          <a:p>
            <a:pPr lvl="2">
              <a:lnSpc>
                <a:spcPct val="80000"/>
              </a:lnSpc>
            </a:pPr>
            <a:r>
              <a:rPr lang="en-US" sz="1400" dirty="0" smtClean="0"/>
              <a:t>Measurements at cold of the irreversible </a:t>
            </a:r>
            <a:r>
              <a:rPr lang="en-US" sz="1400" dirty="0"/>
              <a:t>degradation </a:t>
            </a:r>
            <a:r>
              <a:rPr lang="en-US" sz="1400" dirty="0" smtClean="0"/>
              <a:t>due to stress applied at room temperature on </a:t>
            </a:r>
            <a:r>
              <a:rPr lang="en-US" sz="1400" dirty="0"/>
              <a:t>final cable with final insulation </a:t>
            </a:r>
            <a:r>
              <a:rPr lang="en-US" sz="1400" dirty="0" smtClean="0"/>
              <a:t>scheme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Two additional models made of RRP conductor will be made to demonstrate 				effectiveness of the modifications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-90892" y="3672000"/>
            <a:ext cx="1332672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r"/>
            <a:r>
              <a:rPr lang="fr-CH" sz="1200" b="1" dirty="0" err="1" smtClean="0"/>
              <a:t>Task</a:t>
            </a:r>
            <a:r>
              <a:rPr lang="fr-CH" sz="1200" b="1" dirty="0" smtClean="0"/>
              <a:t> Force </a:t>
            </a:r>
            <a:r>
              <a:rPr lang="fr-CH" sz="1200" b="1" dirty="0" err="1" smtClean="0"/>
              <a:t>being</a:t>
            </a:r>
            <a:r>
              <a:rPr lang="fr-CH" sz="1200" b="1" dirty="0" smtClean="0"/>
              <a:t> set up </a:t>
            </a:r>
            <a:r>
              <a:rPr lang="fr-CH" sz="1200" b="1" dirty="0" err="1" smtClean="0"/>
              <a:t>with</a:t>
            </a:r>
            <a:r>
              <a:rPr lang="fr-CH" sz="1200" b="1" dirty="0" err="1" smtClean="0"/>
              <a:t>in</a:t>
            </a:r>
            <a:r>
              <a:rPr lang="fr-CH" sz="1200" b="1" dirty="0" smtClean="0"/>
              <a:t> TE-MSC</a:t>
            </a:r>
            <a:endParaRPr lang="fr-CH" sz="1200" b="1" dirty="0"/>
          </a:p>
        </p:txBody>
      </p:sp>
      <p:sp>
        <p:nvSpPr>
          <p:cNvPr id="18" name="Left Brace 17"/>
          <p:cNvSpPr/>
          <p:nvPr/>
        </p:nvSpPr>
        <p:spPr>
          <a:xfrm>
            <a:off x="1115616" y="3184023"/>
            <a:ext cx="288032" cy="1835999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005254" y="1417908"/>
            <a:ext cx="3726986" cy="25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smtClean="0">
                <a:solidFill>
                  <a:srgbClr val="011893"/>
                </a:solidFill>
              </a:rPr>
              <a:t>S</a:t>
            </a:r>
            <a:r>
              <a:rPr lang="en-US" sz="1400" i="1" dirty="0" smtClean="0">
                <a:solidFill>
                  <a:srgbClr val="011893"/>
                </a:solidFill>
              </a:rPr>
              <a:t>. </a:t>
            </a:r>
            <a:r>
              <a:rPr lang="en-US" sz="1400" i="1" dirty="0" err="1" smtClean="0">
                <a:solidFill>
                  <a:srgbClr val="011893"/>
                </a:solidFill>
              </a:rPr>
              <a:t>Izquierdo</a:t>
            </a:r>
            <a:r>
              <a:rPr lang="en-US" sz="1400" i="1" dirty="0" smtClean="0">
                <a:solidFill>
                  <a:srgbClr val="011893"/>
                </a:solidFill>
              </a:rPr>
              <a:t> Bermudez et al. in MSC-MDT</a:t>
            </a:r>
            <a:endParaRPr lang="en-US" sz="1400" i="1" dirty="0">
              <a:solidFill>
                <a:srgbClr val="011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4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4000" y="245997"/>
            <a:ext cx="6840000" cy="22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480" y="3075806"/>
            <a:ext cx="8532000" cy="19484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onnection cryostats for </a:t>
            </a:r>
            <a:r>
              <a:rPr lang="en-GB" dirty="0"/>
              <a:t>IP2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9" name="Rounded Rectangle 8"/>
          <p:cNvSpPr/>
          <p:nvPr/>
        </p:nvSpPr>
        <p:spPr>
          <a:xfrm>
            <a:off x="1503152" y="4072236"/>
            <a:ext cx="342000" cy="330131"/>
          </a:xfrm>
          <a:prstGeom prst="roundRect">
            <a:avLst/>
          </a:prstGeom>
          <a:solidFill>
            <a:srgbClr val="0432FF">
              <a:alpha val="40000"/>
            </a:srgbClr>
          </a:solidFill>
          <a:ln w="19050">
            <a:solidFill>
              <a:srgbClr val="0432FF"/>
            </a:solidFill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1608794" y="3263408"/>
            <a:ext cx="130715" cy="570937"/>
          </a:xfrm>
          <a:prstGeom prst="downArrow">
            <a:avLst/>
          </a:prstGeom>
          <a:solidFill>
            <a:srgbClr val="0432FF">
              <a:alpha val="40000"/>
            </a:srgbClr>
          </a:solidFill>
          <a:ln w="19050">
            <a:solidFill>
              <a:srgbClr val="0432FF"/>
            </a:solidFill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3528" y="627534"/>
            <a:ext cx="5976664" cy="2677656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marL="179388" indent="-179388"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smtClean="0">
                <a:solidFill>
                  <a:schemeClr val="accent5"/>
                </a:solidFill>
              </a:rPr>
              <a:t>2 </a:t>
            </a:r>
            <a:r>
              <a:rPr lang="fr-CH" sz="1400" dirty="0" err="1" smtClean="0">
                <a:solidFill>
                  <a:schemeClr val="accent5"/>
                </a:solidFill>
              </a:rPr>
              <a:t>special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connection</a:t>
            </a:r>
            <a:r>
              <a:rPr lang="fr-CH" sz="1400" dirty="0" smtClean="0">
                <a:solidFill>
                  <a:schemeClr val="accent5"/>
                </a:solidFill>
              </a:rPr>
              <a:t> cryostats, one on </a:t>
            </a:r>
            <a:r>
              <a:rPr lang="fr-CH" sz="1400" dirty="0" err="1" smtClean="0">
                <a:solidFill>
                  <a:schemeClr val="accent5"/>
                </a:solidFill>
              </a:rPr>
              <a:t>either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side</a:t>
            </a:r>
            <a:r>
              <a:rPr lang="fr-CH" sz="1400" dirty="0" smtClean="0">
                <a:solidFill>
                  <a:schemeClr val="accent5"/>
                </a:solidFill>
              </a:rPr>
              <a:t> of IP2, </a:t>
            </a:r>
            <a:r>
              <a:rPr lang="fr-CH" sz="1400" dirty="0" err="1" smtClean="0">
                <a:solidFill>
                  <a:schemeClr val="accent5"/>
                </a:solidFill>
              </a:rPr>
              <a:t>with</a:t>
            </a:r>
            <a:r>
              <a:rPr lang="fr-CH" sz="1400" dirty="0" smtClean="0">
                <a:solidFill>
                  <a:schemeClr val="accent5"/>
                </a:solidFill>
              </a:rPr>
              <a:t> RT </a:t>
            </a:r>
            <a:r>
              <a:rPr lang="fr-CH" sz="1400" dirty="0" err="1" smtClean="0">
                <a:solidFill>
                  <a:schemeClr val="accent5"/>
                </a:solidFill>
              </a:rPr>
              <a:t>space</a:t>
            </a:r>
            <a:r>
              <a:rPr lang="fr-CH" sz="1400" dirty="0" smtClean="0">
                <a:solidFill>
                  <a:schemeClr val="accent5"/>
                </a:solidFill>
              </a:rPr>
              <a:t> for </a:t>
            </a:r>
            <a:r>
              <a:rPr lang="fr-CH" sz="1400" dirty="0" err="1" smtClean="0">
                <a:solidFill>
                  <a:schemeClr val="accent5"/>
                </a:solidFill>
              </a:rPr>
              <a:t>collimator</a:t>
            </a:r>
            <a:endParaRPr lang="fr-CH" sz="1400" dirty="0" smtClean="0">
              <a:solidFill>
                <a:schemeClr val="accent5"/>
              </a:solidFill>
            </a:endParaRPr>
          </a:p>
          <a:p>
            <a:pPr marL="179388" indent="-179388"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err="1">
                <a:solidFill>
                  <a:schemeClr val="accent5"/>
                </a:solidFill>
              </a:rPr>
              <a:t>Re-use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smtClean="0">
                <a:solidFill>
                  <a:schemeClr val="accent5"/>
                </a:solidFill>
              </a:rPr>
              <a:t>concept of </a:t>
            </a:r>
            <a:r>
              <a:rPr lang="fr-CH" sz="1400" dirty="0" err="1">
                <a:solidFill>
                  <a:schemeClr val="accent5"/>
                </a:solidFill>
              </a:rPr>
              <a:t>existing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connection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smtClean="0">
                <a:solidFill>
                  <a:schemeClr val="accent5"/>
                </a:solidFill>
              </a:rPr>
              <a:t>cryostats:</a:t>
            </a:r>
            <a:endParaRPr lang="fr-CH" sz="1400" dirty="0">
              <a:solidFill>
                <a:schemeClr val="accent5"/>
              </a:solidFill>
            </a:endParaRPr>
          </a:p>
          <a:p>
            <a:pPr marL="358775" lvl="1" indent="-179388"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>
                <a:solidFill>
                  <a:schemeClr val="accent5"/>
                </a:solidFill>
              </a:rPr>
              <a:t>Pipes </a:t>
            </a:r>
            <a:r>
              <a:rPr lang="fr-CH" sz="1400" dirty="0" err="1">
                <a:solidFill>
                  <a:schemeClr val="accent5"/>
                </a:solidFill>
              </a:rPr>
              <a:t>corresponding</a:t>
            </a:r>
            <a:r>
              <a:rPr lang="fr-CH" sz="1400" dirty="0">
                <a:solidFill>
                  <a:schemeClr val="accent5"/>
                </a:solidFill>
              </a:rPr>
              <a:t> to </a:t>
            </a:r>
            <a:r>
              <a:rPr lang="fr-CH" sz="1400" dirty="0" err="1" smtClean="0">
                <a:solidFill>
                  <a:schemeClr val="accent5"/>
                </a:solidFill>
              </a:rPr>
              <a:t>interconnection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br>
              <a:rPr lang="fr-CH" sz="1400" dirty="0" smtClean="0">
                <a:solidFill>
                  <a:schemeClr val="accent5"/>
                </a:solidFill>
              </a:rPr>
            </a:br>
            <a:r>
              <a:rPr lang="fr-CH" sz="1400" dirty="0" err="1" smtClean="0">
                <a:solidFill>
                  <a:schemeClr val="accent5"/>
                </a:solidFill>
              </a:rPr>
              <a:t>cryogenic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lines</a:t>
            </a:r>
            <a:endParaRPr lang="fr-CH" sz="1400" dirty="0">
              <a:solidFill>
                <a:schemeClr val="accent5"/>
              </a:solidFill>
            </a:endParaRPr>
          </a:p>
          <a:p>
            <a:pPr marL="358775" lvl="1" indent="-179388"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smtClean="0">
                <a:solidFill>
                  <a:schemeClr val="accent5"/>
                </a:solidFill>
              </a:rPr>
              <a:t>Cold mass </a:t>
            </a:r>
            <a:r>
              <a:rPr lang="fr-CH" sz="1400" dirty="0" err="1" smtClean="0">
                <a:solidFill>
                  <a:schemeClr val="accent5"/>
                </a:solidFill>
              </a:rPr>
              <a:t>providing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br>
              <a:rPr lang="fr-CH" sz="1400" dirty="0" smtClean="0">
                <a:solidFill>
                  <a:schemeClr val="accent5"/>
                </a:solidFill>
              </a:rPr>
            </a:br>
            <a:r>
              <a:rPr lang="fr-CH" sz="1400" dirty="0" err="1" smtClean="0">
                <a:solidFill>
                  <a:schemeClr val="accent5"/>
                </a:solidFill>
              </a:rPr>
              <a:t>mechanical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strength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smtClean="0">
                <a:solidFill>
                  <a:schemeClr val="accent5"/>
                </a:solidFill>
              </a:rPr>
              <a:t/>
            </a:r>
            <a:br>
              <a:rPr lang="fr-CH" sz="1400" dirty="0" smtClean="0">
                <a:solidFill>
                  <a:schemeClr val="accent5"/>
                </a:solidFill>
              </a:rPr>
            </a:br>
            <a:r>
              <a:rPr lang="fr-CH" sz="1400" dirty="0" smtClean="0">
                <a:solidFill>
                  <a:schemeClr val="accent5"/>
                </a:solidFill>
              </a:rPr>
              <a:t>and </a:t>
            </a:r>
            <a:r>
              <a:rPr lang="fr-CH" sz="1400" dirty="0" err="1" smtClean="0">
                <a:solidFill>
                  <a:schemeClr val="accent5"/>
                </a:solidFill>
              </a:rPr>
              <a:t>overall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stability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br>
              <a:rPr lang="fr-CH" sz="1400" dirty="0" smtClean="0">
                <a:solidFill>
                  <a:schemeClr val="accent5"/>
                </a:solidFill>
              </a:rPr>
            </a:br>
            <a:r>
              <a:rPr lang="fr-CH" sz="1400" dirty="0" smtClean="0">
                <a:solidFill>
                  <a:schemeClr val="accent5"/>
                </a:solidFill>
              </a:rPr>
              <a:t>of </a:t>
            </a:r>
            <a:r>
              <a:rPr lang="fr-CH" sz="1400" dirty="0">
                <a:solidFill>
                  <a:schemeClr val="accent5"/>
                </a:solidFill>
              </a:rPr>
              <a:t>the </a:t>
            </a:r>
            <a:r>
              <a:rPr lang="fr-CH" sz="1400" dirty="0" err="1" smtClean="0">
                <a:solidFill>
                  <a:schemeClr val="accent5"/>
                </a:solidFill>
              </a:rPr>
              <a:t>assembly</a:t>
            </a:r>
            <a:endParaRPr lang="fr-CH" sz="1400" dirty="0">
              <a:solidFill>
                <a:schemeClr val="accent5"/>
              </a:solidFill>
            </a:endParaRPr>
          </a:p>
          <a:p>
            <a:pPr marL="358775" lvl="1" indent="-179388"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err="1">
                <a:solidFill>
                  <a:schemeClr val="accent5"/>
                </a:solidFill>
              </a:rPr>
              <a:t>Shuffling</a:t>
            </a:r>
            <a:r>
              <a:rPr lang="fr-CH" sz="1400" dirty="0">
                <a:solidFill>
                  <a:schemeClr val="accent5"/>
                </a:solidFill>
              </a:rPr>
              <a:t> module for </a:t>
            </a:r>
            <a:r>
              <a:rPr lang="fr-CH" sz="1400" dirty="0" err="1">
                <a:solidFill>
                  <a:schemeClr val="accent5"/>
                </a:solidFill>
              </a:rPr>
              <a:t>helium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cooling</a:t>
            </a:r>
            <a:r>
              <a:rPr lang="fr-CH" sz="1400" dirty="0">
                <a:solidFill>
                  <a:schemeClr val="accent5"/>
                </a:solidFill>
              </a:rPr>
              <a:t> and </a:t>
            </a:r>
            <a:r>
              <a:rPr lang="fr-CH" sz="1400" dirty="0" err="1">
                <a:solidFill>
                  <a:schemeClr val="accent5"/>
                </a:solidFill>
              </a:rPr>
              <a:t>busbars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lyras</a:t>
            </a:r>
            <a:endParaRPr lang="fr-CH" sz="1400" dirty="0" smtClean="0">
              <a:solidFill>
                <a:schemeClr val="accent5"/>
              </a:solidFill>
            </a:endParaRPr>
          </a:p>
          <a:p>
            <a:pPr marL="358775" lvl="1" indent="-179388"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smtClean="0">
                <a:solidFill>
                  <a:schemeClr val="accent5"/>
                </a:solidFill>
              </a:rPr>
              <a:t>Standard </a:t>
            </a:r>
            <a:r>
              <a:rPr lang="fr-CH" sz="1400" dirty="0" err="1">
                <a:solidFill>
                  <a:schemeClr val="accent5"/>
                </a:solidFill>
              </a:rPr>
              <a:t>bottom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tray</a:t>
            </a:r>
            <a:r>
              <a:rPr lang="fr-CH" sz="1400" dirty="0">
                <a:solidFill>
                  <a:schemeClr val="accent5"/>
                </a:solidFill>
              </a:rPr>
              <a:t> and thermal </a:t>
            </a:r>
            <a:r>
              <a:rPr lang="fr-CH" sz="1400" dirty="0" err="1" smtClean="0">
                <a:solidFill>
                  <a:schemeClr val="accent5"/>
                </a:solidFill>
              </a:rPr>
              <a:t>shield</a:t>
            </a:r>
            <a:endParaRPr lang="fr-CH" sz="1400" dirty="0">
              <a:solidFill>
                <a:schemeClr val="accent5"/>
              </a:solidFill>
            </a:endParaRPr>
          </a:p>
          <a:p>
            <a:pPr marL="358775" lvl="1" indent="-179388"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smtClean="0">
                <a:solidFill>
                  <a:schemeClr val="accent5"/>
                </a:solidFill>
              </a:rPr>
              <a:t>Standard LHC </a:t>
            </a:r>
            <a:r>
              <a:rPr lang="fr-CH" sz="1400" dirty="0" err="1" smtClean="0">
                <a:solidFill>
                  <a:schemeClr val="accent5"/>
                </a:solidFill>
              </a:rPr>
              <a:t>dipole</a:t>
            </a:r>
            <a:r>
              <a:rPr lang="fr-CH" sz="1400" dirty="0" smtClean="0">
                <a:solidFill>
                  <a:schemeClr val="accent5"/>
                </a:solidFill>
              </a:rPr>
              <a:t> support </a:t>
            </a:r>
            <a:r>
              <a:rPr lang="fr-CH" sz="1400" dirty="0" err="1" smtClean="0">
                <a:solidFill>
                  <a:schemeClr val="accent5"/>
                </a:solidFill>
              </a:rPr>
              <a:t>posts</a:t>
            </a:r>
            <a:endParaRPr lang="fr-CH" sz="1400" dirty="0">
              <a:solidFill>
                <a:schemeClr val="accent5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7507686" y="2251279"/>
            <a:ext cx="1440000" cy="1405968"/>
            <a:chOff x="8764621" y="152491"/>
            <a:chExt cx="2887579" cy="281933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4621" y="152491"/>
              <a:ext cx="2887579" cy="281933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10186737" y="1147011"/>
              <a:ext cx="88231" cy="1195136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922042" y="1058779"/>
              <a:ext cx="625642" cy="96253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460706" y="2342147"/>
              <a:ext cx="1544178" cy="80211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solidFill>
                <a:srgbClr val="ED7D31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2891" y="1029069"/>
            <a:ext cx="3960000" cy="250285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788873" y="4767263"/>
            <a:ext cx="2446462" cy="25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11893"/>
                </a:solidFill>
              </a:rPr>
              <a:t>Courtesy A. </a:t>
            </a:r>
            <a:r>
              <a:rPr lang="en-US" sz="1400" i="1" dirty="0" err="1" smtClean="0">
                <a:solidFill>
                  <a:srgbClr val="011893"/>
                </a:solidFill>
              </a:rPr>
              <a:t>Vande</a:t>
            </a:r>
            <a:r>
              <a:rPr lang="en-US" sz="1400" i="1" dirty="0" smtClean="0">
                <a:solidFill>
                  <a:srgbClr val="011893"/>
                </a:solidFill>
              </a:rPr>
              <a:t> </a:t>
            </a:r>
            <a:r>
              <a:rPr lang="en-US" sz="1400" i="1" dirty="0" err="1" smtClean="0">
                <a:solidFill>
                  <a:srgbClr val="011893"/>
                </a:solidFill>
              </a:rPr>
              <a:t>Craen</a:t>
            </a:r>
            <a:endParaRPr lang="en-US" sz="1400" i="1" dirty="0">
              <a:solidFill>
                <a:srgbClr val="011893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5439" y="3005539"/>
            <a:ext cx="2066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 smtClean="0"/>
              <a:t>2 positions :</a:t>
            </a:r>
          </a:p>
          <a:p>
            <a:pPr marL="179388" indent="-179388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fr-CH" sz="1200" b="1" dirty="0" smtClean="0"/>
              <a:t>LEBR.11L2 in </a:t>
            </a:r>
            <a:r>
              <a:rPr lang="fr-CH" sz="1200" b="1" dirty="0" err="1" smtClean="0"/>
              <a:t>sector</a:t>
            </a:r>
            <a:r>
              <a:rPr lang="fr-CH" sz="1200" b="1" dirty="0" smtClean="0"/>
              <a:t> 12</a:t>
            </a:r>
          </a:p>
          <a:p>
            <a:pPr marL="179388" indent="-179388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fr-CH" sz="1200" b="1" dirty="0" smtClean="0"/>
              <a:t>LECL.11R2 in </a:t>
            </a:r>
            <a:r>
              <a:rPr lang="fr-CH" sz="1200" b="1" dirty="0" err="1" smtClean="0"/>
              <a:t>sector</a:t>
            </a:r>
            <a:r>
              <a:rPr lang="fr-CH" sz="1200" b="1" dirty="0" smtClean="0"/>
              <a:t> 23</a:t>
            </a:r>
            <a:endParaRPr lang="en-GB" sz="1200" b="1" dirty="0"/>
          </a:p>
        </p:txBody>
      </p:sp>
      <p:sp>
        <p:nvSpPr>
          <p:cNvPr id="22" name="TextBox 21"/>
          <p:cNvSpPr txBox="1"/>
          <p:nvPr/>
        </p:nvSpPr>
        <p:spPr>
          <a:xfrm rot="20678049">
            <a:off x="5229938" y="1755065"/>
            <a:ext cx="1824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</a:rPr>
              <a:t>11675 mm</a:t>
            </a:r>
            <a:endParaRPr lang="en-US" sz="1200" b="1" dirty="0">
              <a:solidFill>
                <a:srgbClr val="00206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699792" y="996004"/>
            <a:ext cx="6247894" cy="1623324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/>
          <p:nvPr/>
        </p:nvSpPr>
        <p:spPr>
          <a:xfrm>
            <a:off x="1837944" y="925351"/>
            <a:ext cx="4014216" cy="400529"/>
          </a:xfrm>
          <a:custGeom>
            <a:avLst/>
            <a:gdLst>
              <a:gd name="connsiteX0" fmla="*/ 0 w 4014216"/>
              <a:gd name="connsiteY0" fmla="*/ 71345 h 400529"/>
              <a:gd name="connsiteX1" fmla="*/ 1618488 w 4014216"/>
              <a:gd name="connsiteY1" fmla="*/ 16481 h 400529"/>
              <a:gd name="connsiteX2" fmla="*/ 2971800 w 4014216"/>
              <a:gd name="connsiteY2" fmla="*/ 16481 h 400529"/>
              <a:gd name="connsiteX3" fmla="*/ 3739896 w 4014216"/>
              <a:gd name="connsiteY3" fmla="*/ 208505 h 400529"/>
              <a:gd name="connsiteX4" fmla="*/ 4014216 w 4014216"/>
              <a:gd name="connsiteY4" fmla="*/ 400529 h 400529"/>
              <a:gd name="connsiteX5" fmla="*/ 4014216 w 4014216"/>
              <a:gd name="connsiteY5" fmla="*/ 400529 h 400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4216" h="400529">
                <a:moveTo>
                  <a:pt x="0" y="71345"/>
                </a:moveTo>
                <a:lnTo>
                  <a:pt x="1618488" y="16481"/>
                </a:lnTo>
                <a:cubicBezTo>
                  <a:pt x="2113788" y="7337"/>
                  <a:pt x="2618232" y="-15523"/>
                  <a:pt x="2971800" y="16481"/>
                </a:cubicBezTo>
                <a:cubicBezTo>
                  <a:pt x="3325368" y="48485"/>
                  <a:pt x="3566160" y="144497"/>
                  <a:pt x="3739896" y="208505"/>
                </a:cubicBezTo>
                <a:cubicBezTo>
                  <a:pt x="3913632" y="272513"/>
                  <a:pt x="4014216" y="400529"/>
                  <a:pt x="4014216" y="400529"/>
                </a:cubicBezTo>
                <a:lnTo>
                  <a:pt x="4014216" y="400529"/>
                </a:lnTo>
              </a:path>
            </a:pathLst>
          </a:custGeom>
          <a:noFill/>
          <a:ln w="19050">
            <a:solidFill>
              <a:srgbClr val="011893"/>
            </a:solidFill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757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735966"/>
            <a:ext cx="7920000" cy="3780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 smtClean="0"/>
              <a:t>The design is finished. It has been reviewed </a:t>
            </a:r>
            <a:r>
              <a:rPr lang="en-US" sz="1800" dirty="0"/>
              <a:t>in </a:t>
            </a:r>
            <a:r>
              <a:rPr lang="en-US" sz="1800" dirty="0" smtClean="0"/>
              <a:t>May this </a:t>
            </a:r>
            <a:r>
              <a:rPr lang="en-US" sz="1800" dirty="0"/>
              <a:t>year (</a:t>
            </a:r>
            <a:r>
              <a:rPr lang="en-US" sz="1800" dirty="0">
                <a:hlinkClick r:id="rId3"/>
              </a:rPr>
              <a:t>https://indico.cern.ch/event/630930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The fabrication </a:t>
            </a:r>
            <a:r>
              <a:rPr lang="en-US" sz="1800" dirty="0"/>
              <a:t>of </a:t>
            </a:r>
            <a:r>
              <a:rPr lang="en-US" sz="1800" dirty="0" smtClean="0"/>
              <a:t>the components </a:t>
            </a:r>
            <a:r>
              <a:rPr lang="en-US" sz="1800" dirty="0"/>
              <a:t>for the 6 units (4 to be installed + 2 spares) is </a:t>
            </a:r>
            <a:r>
              <a:rPr lang="en-US" sz="1800" dirty="0" smtClean="0"/>
              <a:t>ongoing</a:t>
            </a:r>
          </a:p>
          <a:p>
            <a:pPr lvl="1">
              <a:lnSpc>
                <a:spcPct val="90000"/>
              </a:lnSpc>
            </a:pPr>
            <a:r>
              <a:rPr lang="en-US" sz="1400" dirty="0" smtClean="0"/>
              <a:t>Some of them were </a:t>
            </a:r>
            <a:r>
              <a:rPr lang="en-US" sz="1400" dirty="0"/>
              <a:t>delivered </a:t>
            </a:r>
            <a:r>
              <a:rPr lang="en-US" sz="1400" dirty="0" smtClean="0"/>
              <a:t>to CERN</a:t>
            </a:r>
          </a:p>
          <a:p>
            <a:pPr lvl="1">
              <a:lnSpc>
                <a:spcPct val="90000"/>
              </a:lnSpc>
            </a:pPr>
            <a:r>
              <a:rPr lang="en-US" sz="1400" dirty="0" smtClean="0"/>
              <a:t>A first </a:t>
            </a:r>
            <a:r>
              <a:rPr lang="en-US" sz="1400" dirty="0"/>
              <a:t>set of plates composing the mechanical structure </a:t>
            </a:r>
            <a:r>
              <a:rPr lang="en-US" sz="1400" dirty="0" smtClean="0"/>
              <a:t>was received</a:t>
            </a: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1800" dirty="0" smtClean="0"/>
              <a:t>The assembly </a:t>
            </a:r>
            <a:r>
              <a:rPr lang="en-US" sz="1800" dirty="0"/>
              <a:t>of the first unit should start </a:t>
            </a:r>
            <a:r>
              <a:rPr lang="en-US" sz="1800" dirty="0" smtClean="0"/>
              <a:t>in December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62310" y="2734060"/>
            <a:ext cx="1947600" cy="16229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8860" y="2575350"/>
            <a:ext cx="2624042" cy="194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2902" y="2575350"/>
            <a:ext cx="1458000" cy="1944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6830" y="2575350"/>
            <a:ext cx="3445200" cy="194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50854" y="4587974"/>
            <a:ext cx="5328592" cy="25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11893"/>
                </a:solidFill>
              </a:rPr>
              <a:t>Images by courtesy G. Barlow, M. Moretti, A. </a:t>
            </a:r>
            <a:r>
              <a:rPr lang="en-US" sz="1400" i="1" dirty="0" err="1" smtClean="0">
                <a:solidFill>
                  <a:srgbClr val="011893"/>
                </a:solidFill>
              </a:rPr>
              <a:t>Vande</a:t>
            </a:r>
            <a:r>
              <a:rPr lang="en-US" sz="1400" i="1" dirty="0" smtClean="0">
                <a:solidFill>
                  <a:srgbClr val="011893"/>
                </a:solidFill>
              </a:rPr>
              <a:t> </a:t>
            </a:r>
            <a:r>
              <a:rPr lang="en-US" sz="1400" i="1" dirty="0" err="1" smtClean="0">
                <a:solidFill>
                  <a:srgbClr val="011893"/>
                </a:solidFill>
              </a:rPr>
              <a:t>Craen</a:t>
            </a:r>
            <a:endParaRPr lang="en-US" sz="1400" i="1" dirty="0">
              <a:solidFill>
                <a:srgbClr val="011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501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The construction of the 11T dipole prototype is coming to an end, after a long process of tooling design and construction, and the careful development of manufacturing </a:t>
            </a:r>
            <a:r>
              <a:rPr lang="en-US" sz="2000" dirty="0" smtClean="0"/>
              <a:t>procedures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The prototype will be </a:t>
            </a:r>
            <a:r>
              <a:rPr lang="en-US" sz="2000" dirty="0" err="1" smtClean="0"/>
              <a:t>cryostated</a:t>
            </a:r>
            <a:r>
              <a:rPr lang="en-US" sz="2000" dirty="0" smtClean="0"/>
              <a:t> and tested in the beginning of next year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The results of the cold tests of the last magnet models and the recent study of the stress distribution in the mid plane of the coils trigger the need </a:t>
            </a:r>
            <a:r>
              <a:rPr lang="en-US" sz="2000" dirty="0" smtClean="0"/>
              <a:t>of </a:t>
            </a:r>
            <a:r>
              <a:rPr lang="en-US" sz="2000" dirty="0"/>
              <a:t>further optimization. The cause for the limited performance is identified, and actions are being launched to cure </a:t>
            </a:r>
            <a:r>
              <a:rPr lang="en-US" sz="2000" dirty="0" smtClean="0"/>
              <a:t>it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The construction of the new connection cryostats for collimators is progressing according to plan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58260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Introduction and master plan</a:t>
            </a:r>
          </a:p>
          <a:p>
            <a:r>
              <a:rPr lang="en-GB" dirty="0" smtClean="0"/>
              <a:t>The 11T dipole full assembly</a:t>
            </a:r>
            <a:endParaRPr lang="en-GB" dirty="0" smtClean="0"/>
          </a:p>
          <a:p>
            <a:r>
              <a:rPr lang="en-GB" dirty="0" smtClean="0"/>
              <a:t>Design feature of the prototype</a:t>
            </a:r>
            <a:endParaRPr lang="en-GB" dirty="0" smtClean="0"/>
          </a:p>
          <a:p>
            <a:r>
              <a:rPr lang="en-GB" dirty="0" smtClean="0"/>
              <a:t>Main magnet parameters</a:t>
            </a:r>
          </a:p>
          <a:p>
            <a:r>
              <a:rPr lang="en-GB" dirty="0" smtClean="0"/>
              <a:t>Cable performance requirements</a:t>
            </a:r>
          </a:p>
          <a:p>
            <a:r>
              <a:rPr lang="en-GB" dirty="0" smtClean="0"/>
              <a:t>Coil characteristics</a:t>
            </a:r>
          </a:p>
          <a:p>
            <a:r>
              <a:rPr lang="en-GB" dirty="0" smtClean="0"/>
              <a:t>Main manufacturing steps</a:t>
            </a:r>
          </a:p>
          <a:p>
            <a:r>
              <a:rPr lang="en-GB" dirty="0" smtClean="0"/>
              <a:t>Collaring tooling &amp; process</a:t>
            </a:r>
            <a:endParaRPr lang="en-GB" dirty="0" smtClean="0"/>
          </a:p>
          <a:p>
            <a:r>
              <a:rPr lang="en-GB" dirty="0" smtClean="0"/>
              <a:t>Progress </a:t>
            </a:r>
            <a:r>
              <a:rPr lang="en-GB" dirty="0" smtClean="0"/>
              <a:t>on the prototype construction </a:t>
            </a:r>
          </a:p>
          <a:p>
            <a:r>
              <a:rPr lang="en-US" dirty="0" smtClean="0"/>
              <a:t>Training of short models</a:t>
            </a:r>
          </a:p>
          <a:p>
            <a:r>
              <a:rPr lang="en-US" dirty="0" smtClean="0"/>
              <a:t>Connection cryostats for IP2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Introduction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36504" y="747377"/>
            <a:ext cx="9072000" cy="960597"/>
            <a:chOff x="-324544" y="2952066"/>
            <a:chExt cx="10879634" cy="1152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553653" y="-1216849"/>
              <a:ext cx="1152000" cy="9489829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469685" y="3178231"/>
              <a:ext cx="1008000" cy="71771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9690298" y="3176298"/>
              <a:ext cx="1008000" cy="721585"/>
            </a:xfrm>
            <a:prstGeom prst="rect">
              <a:avLst/>
            </a:prstGeom>
          </p:spPr>
        </p:pic>
      </p:grp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67544" y="1779982"/>
            <a:ext cx="8507248" cy="2880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The HL-LHC </a:t>
            </a:r>
            <a:r>
              <a:rPr lang="en-US" sz="2000" dirty="0"/>
              <a:t>Project </a:t>
            </a:r>
            <a:r>
              <a:rPr lang="en-US" sz="2000" dirty="0" smtClean="0"/>
              <a:t>implies beams of larger </a:t>
            </a:r>
            <a:br>
              <a:rPr lang="en-US" sz="2000" dirty="0" smtClean="0"/>
            </a:br>
            <a:r>
              <a:rPr lang="en-US" sz="2000" dirty="0" smtClean="0"/>
              <a:t>intensity ➥ </a:t>
            </a:r>
            <a:r>
              <a:rPr lang="en-US" sz="2000" b="1" dirty="0" smtClean="0"/>
              <a:t>additional collimators are needed</a:t>
            </a:r>
            <a:br>
              <a:rPr lang="en-US" sz="2000" b="1" dirty="0" smtClean="0"/>
            </a:br>
            <a:r>
              <a:rPr lang="en-US" sz="2000" dirty="0" smtClean="0"/>
              <a:t>in order to </a:t>
            </a:r>
            <a:r>
              <a:rPr lang="en-US" sz="2000" b="1" dirty="0"/>
              <a:t>intercept </a:t>
            </a:r>
            <a:r>
              <a:rPr lang="en-US" sz="2000" b="1" dirty="0" smtClean="0"/>
              <a:t>and absorb higher beam</a:t>
            </a:r>
            <a:br>
              <a:rPr lang="en-US" sz="2000" b="1" dirty="0" smtClean="0"/>
            </a:br>
            <a:r>
              <a:rPr lang="en-US" sz="2000" b="1" dirty="0" smtClean="0"/>
              <a:t>losses</a:t>
            </a:r>
            <a:r>
              <a:rPr lang="en-US" sz="2000" dirty="0" smtClean="0"/>
              <a:t> (dynamic heat loads on cryogenics and</a:t>
            </a:r>
            <a:br>
              <a:rPr lang="en-US" sz="2000" dirty="0" smtClean="0"/>
            </a:br>
            <a:r>
              <a:rPr lang="en-US" sz="2000" dirty="0" smtClean="0"/>
              <a:t>risk to quench superconducting magnets)</a:t>
            </a:r>
            <a:endParaRPr lang="en-US" sz="1700" dirty="0" smtClean="0">
              <a:solidFill>
                <a:srgbClr val="011893"/>
              </a:solidFill>
            </a:endParaRPr>
          </a:p>
          <a:p>
            <a:pPr lvl="1"/>
            <a:r>
              <a:rPr lang="en-US" sz="1800" dirty="0" smtClean="0"/>
              <a:t>Two collimators, </a:t>
            </a:r>
            <a:r>
              <a:rPr lang="en-US" sz="1800" b="1" dirty="0"/>
              <a:t>one per </a:t>
            </a:r>
            <a:r>
              <a:rPr lang="en-US" sz="1800" b="1" dirty="0" smtClean="0"/>
              <a:t>beam, </a:t>
            </a:r>
            <a:r>
              <a:rPr lang="en-US" sz="1800" b="1" dirty="0"/>
              <a:t>installed on 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>either side of interaction </a:t>
            </a:r>
            <a:r>
              <a:rPr lang="en-US" sz="1800" b="1" dirty="0"/>
              <a:t>point 7 </a:t>
            </a:r>
            <a:r>
              <a:rPr lang="en-US" sz="1800" dirty="0"/>
              <a:t>(IP7) for both </a:t>
            </a:r>
            <a:r>
              <a:rPr lang="en-US" sz="1800" dirty="0" smtClean="0"/>
              <a:t>proton</a:t>
            </a:r>
            <a:br>
              <a:rPr lang="en-US" sz="1800" dirty="0" smtClean="0"/>
            </a:br>
            <a:r>
              <a:rPr lang="en-US" sz="1800" dirty="0" smtClean="0"/>
              <a:t>and heavy-ion </a:t>
            </a:r>
            <a:r>
              <a:rPr lang="en-US" sz="1800" dirty="0"/>
              <a:t>collimation </a:t>
            </a:r>
            <a:r>
              <a:rPr lang="en-US" sz="1800" dirty="0" smtClean="0"/>
              <a:t>losses, in the Dispersion Suppressor region</a:t>
            </a:r>
          </a:p>
          <a:p>
            <a:r>
              <a:rPr lang="en-US" sz="2000" b="1" dirty="0" smtClean="0"/>
              <a:t>Replace </a:t>
            </a:r>
            <a:r>
              <a:rPr lang="en-US" sz="2000" b="1" dirty="0"/>
              <a:t>a standard Main Dipole by a pair of </a:t>
            </a:r>
            <a:r>
              <a:rPr lang="en-US" sz="2000" b="1" dirty="0" smtClean="0"/>
              <a:t>shorter 11 T Dipoles producing </a:t>
            </a:r>
            <a:r>
              <a:rPr lang="en-US" sz="2000" b="1" dirty="0"/>
              <a:t>the same integrated field of 119 </a:t>
            </a:r>
            <a:r>
              <a:rPr lang="en-US" sz="2000" b="1" dirty="0" err="1" smtClean="0"/>
              <a:t>T·m</a:t>
            </a:r>
            <a:r>
              <a:rPr lang="en-US" sz="2000" b="1" dirty="0" smtClean="0"/>
              <a:t> </a:t>
            </a:r>
            <a:r>
              <a:rPr lang="en-US" sz="2000" b="1" dirty="0"/>
              <a:t>at 11.85 kA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0000" y="1863681"/>
            <a:ext cx="3010298" cy="1620000"/>
          </a:xfrm>
          <a:prstGeom prst="roundRect">
            <a:avLst>
              <a:gd name="adj" fmla="val 50000"/>
            </a:avLst>
          </a:prstGeom>
        </p:spPr>
      </p:pic>
      <p:sp>
        <p:nvSpPr>
          <p:cNvPr id="12" name="Curved Right Arrow 11"/>
          <p:cNvSpPr/>
          <p:nvPr/>
        </p:nvSpPr>
        <p:spPr>
          <a:xfrm rot="657362">
            <a:off x="122924" y="3258000"/>
            <a:ext cx="499578" cy="1037568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66000" y="810000"/>
            <a:ext cx="7753450" cy="377"/>
          </a:xfrm>
          <a:prstGeom prst="straightConnector1">
            <a:avLst/>
          </a:prstGeom>
          <a:ln w="12700">
            <a:solidFill>
              <a:srgbClr val="002060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66000" y="699542"/>
            <a:ext cx="0" cy="79208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424000" y="699542"/>
            <a:ext cx="0" cy="79208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6000" y="550003"/>
            <a:ext cx="7758000" cy="31892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sz="1600" dirty="0" smtClean="0"/>
              <a:t>15.66 m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1652814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178100" y="3266996"/>
            <a:ext cx="6790501" cy="1620000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/>
          <p:cNvSpPr/>
          <p:nvPr/>
        </p:nvSpPr>
        <p:spPr>
          <a:xfrm>
            <a:off x="4137300" y="1583736"/>
            <a:ext cx="839700" cy="1687500"/>
          </a:xfrm>
          <a:prstGeom prst="rect">
            <a:avLst/>
          </a:prstGeom>
          <a:solidFill>
            <a:schemeClr val="accent1">
              <a:alpha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35000"/>
            <a:ext cx="6858000" cy="540000"/>
          </a:xfrm>
        </p:spPr>
        <p:txBody>
          <a:bodyPr/>
          <a:lstStyle/>
          <a:p>
            <a:pPr algn="r"/>
            <a:r>
              <a:rPr lang="en-GB" dirty="0" smtClean="0"/>
              <a:t>     Masterplan of WP11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7th HL-LHC Collaboration Meeting, Madrid, 2017-11-15</a:t>
            </a:r>
            <a:endParaRPr lang="en-GB" noProof="0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70378" y="4137924"/>
            <a:ext cx="6804000" cy="720448"/>
            <a:chOff x="-324544" y="2952066"/>
            <a:chExt cx="10879634" cy="1152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553653" y="-1216849"/>
              <a:ext cx="1152000" cy="948982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469685" y="3178231"/>
              <a:ext cx="1008000" cy="71771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9690298" y="3176298"/>
              <a:ext cx="1008000" cy="721585"/>
            </a:xfrm>
            <a:prstGeom prst="rect">
              <a:avLst/>
            </a:prstGeom>
          </p:spPr>
        </p:pic>
      </p:grpSp>
      <p:cxnSp>
        <p:nvCxnSpPr>
          <p:cNvPr id="13" name="Straight Connector 12"/>
          <p:cNvCxnSpPr/>
          <p:nvPr/>
        </p:nvCxnSpPr>
        <p:spPr>
          <a:xfrm>
            <a:off x="3734832" y="2397600"/>
            <a:ext cx="0" cy="594000"/>
          </a:xfrm>
          <a:prstGeom prst="line">
            <a:avLst/>
          </a:prstGeom>
          <a:ln w="19050">
            <a:solidFill>
              <a:srgbClr val="0432F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59832" y="2996994"/>
            <a:ext cx="675000" cy="216110"/>
          </a:xfrm>
          <a:prstGeom prst="rect">
            <a:avLst/>
          </a:prstGeom>
          <a:noFill/>
          <a:ln w="19050">
            <a:solidFill>
              <a:srgbClr val="0432FF"/>
            </a:solidFill>
          </a:ln>
          <a:effectLst/>
        </p:spPr>
        <p:txBody>
          <a:bodyPr wrap="square" lIns="27000" tIns="27000" rIns="27000" bIns="27000" rtlCol="0" anchor="ctr" anchorCtr="0">
            <a:spAutoFit/>
          </a:bodyPr>
          <a:lstStyle/>
          <a:p>
            <a:pPr algn="ctr"/>
            <a:r>
              <a:rPr lang="en-US" sz="1050" b="1">
                <a:solidFill>
                  <a:srgbClr val="0432FF"/>
                </a:solidFill>
              </a:rPr>
              <a:t>TODAY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170000" y="4894008"/>
            <a:ext cx="6809400" cy="0"/>
          </a:xfrm>
          <a:prstGeom prst="line">
            <a:avLst/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129200" y="1583736"/>
            <a:ext cx="853200" cy="0"/>
          </a:xfrm>
          <a:prstGeom prst="line">
            <a:avLst/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170000" y="3273152"/>
            <a:ext cx="2953800" cy="0"/>
          </a:xfrm>
          <a:prstGeom prst="line">
            <a:avLst/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985100" y="3273828"/>
            <a:ext cx="2988900" cy="0"/>
          </a:xfrm>
          <a:prstGeom prst="line">
            <a:avLst/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129200" y="1578336"/>
            <a:ext cx="0" cy="1706400"/>
          </a:xfrm>
          <a:prstGeom prst="line">
            <a:avLst/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982400" y="1578336"/>
            <a:ext cx="0" cy="1706400"/>
          </a:xfrm>
          <a:prstGeom prst="line">
            <a:avLst/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974000" y="3279224"/>
            <a:ext cx="0" cy="1620000"/>
          </a:xfrm>
          <a:prstGeom prst="line">
            <a:avLst/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170000" y="3273824"/>
            <a:ext cx="0" cy="1620000"/>
          </a:xfrm>
          <a:prstGeom prst="line">
            <a:avLst/>
          </a:prstGeom>
          <a:ln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409626"/>
            <a:ext cx="6858000" cy="2908981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567444" y="3103373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1025" name="Picture_x0020_6" descr="cid:image005.png@01D2CE26.93223F60"/>
          <p:cNvPicPr>
            <a:picLocks noChangeAspect="1" noChangeArrowheads="1"/>
          </p:cNvPicPr>
          <p:nvPr/>
        </p:nvPicPr>
        <p:blipFill>
          <a:blip r:embed="rId7" r:link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888" y="3327834"/>
            <a:ext cx="6041453" cy="7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>
            <a:off x="4139952" y="4089224"/>
            <a:ext cx="85050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90496" y="4009500"/>
            <a:ext cx="190350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990500" y="3428997"/>
            <a:ext cx="0" cy="126900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139952" y="3428997"/>
            <a:ext cx="0" cy="126900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6894258" y="3327834"/>
            <a:ext cx="0" cy="72900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236500" y="4009500"/>
            <a:ext cx="190350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236500" y="3327834"/>
            <a:ext cx="0" cy="72900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990495" y="4205436"/>
            <a:ext cx="245700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461000" y="4076997"/>
            <a:ext cx="0" cy="102600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642385" y="4205436"/>
            <a:ext cx="2483999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639615" y="4077000"/>
            <a:ext cx="0" cy="1026000"/>
          </a:xfrm>
          <a:prstGeom prst="straightConnector1">
            <a:avLst/>
          </a:prstGeom>
          <a:ln w="9525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221036" y="3942000"/>
            <a:ext cx="675000" cy="1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2156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561396" y="3850200"/>
            <a:ext cx="675000" cy="1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5309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923088" y="3848499"/>
            <a:ext cx="675000" cy="1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5309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881628" y="4043436"/>
            <a:ext cx="675000" cy="1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/>
          <a:lstStyle/>
          <a:p>
            <a:pPr algn="ctr"/>
            <a:r>
              <a:rPr lang="en-US" sz="900">
                <a:solidFill>
                  <a:schemeClr val="tx1"/>
                </a:solidFill>
              </a:rPr>
              <a:t>6752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547861" y="4042456"/>
            <a:ext cx="675000" cy="1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/>
          <a:lstStyle/>
          <a:p>
            <a:pPr algn="ctr"/>
            <a:r>
              <a:rPr lang="en-US" sz="900">
                <a:solidFill>
                  <a:schemeClr val="tx1"/>
                </a:solidFill>
              </a:rPr>
              <a:t>6752</a:t>
            </a:r>
            <a:endParaRPr lang="en-US" sz="1350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239199" y="3369600"/>
            <a:ext cx="465750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221036" y="3202986"/>
            <a:ext cx="675000" cy="1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12774.7</a:t>
            </a:r>
            <a:endParaRPr lang="en-US" sz="1350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642692" y="5056026"/>
            <a:ext cx="5821200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4221036" y="4894026"/>
            <a:ext cx="675000" cy="1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000" tIns="27000" rIns="27000" bIns="27000" rtlCol="0" anchor="ctr"/>
          <a:lstStyle/>
          <a:p>
            <a:pPr algn="ctr"/>
            <a:r>
              <a:rPr lang="en-US" sz="900">
                <a:solidFill>
                  <a:schemeClr val="tx1"/>
                </a:solidFill>
              </a:rPr>
              <a:t>15660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229583" y="4372058"/>
            <a:ext cx="1715336" cy="216110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spAutoFit/>
          </a:bodyPr>
          <a:lstStyle/>
          <a:p>
            <a:pPr algn="ctr"/>
            <a:r>
              <a:rPr lang="mr-IN" sz="1050" b="1" dirty="0">
                <a:solidFill>
                  <a:schemeClr val="bg1"/>
                </a:solidFill>
              </a:rPr>
              <a:t>…</a:t>
            </a:r>
            <a:r>
              <a:rPr lang="en-US" sz="1050" b="1" dirty="0">
                <a:solidFill>
                  <a:schemeClr val="bg1"/>
                </a:solidFill>
              </a:rPr>
              <a:t> Full Assembly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100580" y="4372057"/>
            <a:ext cx="1715336" cy="216110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11T Dipole </a:t>
            </a:r>
            <a:r>
              <a:rPr lang="mr-IN" sz="1050" b="1" dirty="0">
                <a:solidFill>
                  <a:schemeClr val="bg1"/>
                </a:solidFill>
              </a:rPr>
              <a:t>…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112061" y="3513996"/>
            <a:ext cx="1735481" cy="216110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spAutoFit/>
          </a:bodyPr>
          <a:lstStyle/>
          <a:p>
            <a:pPr algn="ctr"/>
            <a:r>
              <a:rPr lang="mr-IN" sz="1050" b="1" dirty="0">
                <a:solidFill>
                  <a:schemeClr val="bg1"/>
                </a:solidFill>
              </a:rPr>
              <a:t>…</a:t>
            </a:r>
            <a:r>
              <a:rPr lang="en-US" sz="1050" b="1" dirty="0">
                <a:solidFill>
                  <a:schemeClr val="bg1"/>
                </a:solidFill>
              </a:rPr>
              <a:t> Cryostat for Collimator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11898" y="3513996"/>
            <a:ext cx="1322934" cy="216110"/>
          </a:xfrm>
          <a:prstGeom prst="rect">
            <a:avLst/>
          </a:prstGeom>
          <a:noFill/>
        </p:spPr>
        <p:txBody>
          <a:bodyPr wrap="square" lIns="27000" tIns="27000" rIns="27000" bIns="27000" rtlCol="0" anchor="ctr" anchorCtr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New connection </a:t>
            </a:r>
            <a:r>
              <a:rPr lang="mr-IN" sz="1050" b="1" dirty="0">
                <a:solidFill>
                  <a:schemeClr val="bg1"/>
                </a:solidFill>
              </a:rPr>
              <a:t>…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986377" y="3437385"/>
            <a:ext cx="545624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b="1" smtClean="0">
                <a:solidFill>
                  <a:schemeClr val="tx2"/>
                </a:solidFill>
              </a:rPr>
              <a:t>P2</a:t>
            </a:r>
            <a:endParaRPr lang="fr-CH" b="1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994261" y="4289409"/>
            <a:ext cx="545624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b="1" dirty="0" smtClean="0">
                <a:solidFill>
                  <a:schemeClr val="tx2"/>
                </a:solidFill>
              </a:rPr>
              <a:t>P7</a:t>
            </a:r>
            <a:endParaRPr lang="fr-CH" b="1" dirty="0">
              <a:solidFill>
                <a:schemeClr val="tx2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03992" y="3434229"/>
            <a:ext cx="545624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b="1" smtClean="0">
                <a:solidFill>
                  <a:schemeClr val="tx2"/>
                </a:solidFill>
              </a:rPr>
              <a:t>P2</a:t>
            </a:r>
            <a:endParaRPr lang="fr-CH" b="1" dirty="0">
              <a:solidFill>
                <a:schemeClr val="tx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1876" y="4286253"/>
            <a:ext cx="545624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b="1" dirty="0" smtClean="0">
                <a:solidFill>
                  <a:schemeClr val="tx2"/>
                </a:solidFill>
              </a:rPr>
              <a:t>P7</a:t>
            </a:r>
            <a:endParaRPr lang="fr-CH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656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8000" y="807662"/>
            <a:ext cx="4085154" cy="97200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5180400" y="609542"/>
            <a:ext cx="3941999" cy="1196292"/>
          </a:xfrm>
          <a:prstGeom prst="roundRect">
            <a:avLst>
              <a:gd name="adj" fmla="val 37770"/>
            </a:avLst>
          </a:prstGeom>
          <a:noFill/>
          <a:ln w="25400"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11T Dipole Full Assembly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9446" y="799288"/>
            <a:ext cx="3953374" cy="97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000" y="889288"/>
            <a:ext cx="1562994" cy="88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558263"/>
            <a:ext cx="3240360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LBH_</a:t>
            </a:r>
            <a:r>
              <a:rPr lang="fr-CH" b="1" dirty="0" smtClean="0"/>
              <a:t>A</a:t>
            </a:r>
            <a:endParaRPr lang="fr-CH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564946"/>
            <a:ext cx="3240360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LBH_</a:t>
            </a:r>
            <a:r>
              <a:rPr lang="fr-CH" b="1" dirty="0" smtClean="0"/>
              <a:t>B</a:t>
            </a:r>
            <a:endParaRPr lang="fr-CH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07504" y="1869662"/>
            <a:ext cx="5760000" cy="1680186"/>
            <a:chOff x="107504" y="1869662"/>
            <a:chExt cx="5760000" cy="1680186"/>
          </a:xfrm>
        </p:grpSpPr>
        <p:pic>
          <p:nvPicPr>
            <p:cNvPr id="13" name="Picture 12" descr="image003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553" b="4445"/>
            <a:stretch/>
          </p:blipFill>
          <p:spPr bwMode="auto">
            <a:xfrm>
              <a:off x="107504" y="1869662"/>
              <a:ext cx="5760000" cy="1680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40688" y="1986576"/>
              <a:ext cx="3240360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CH" dirty="0" smtClean="0"/>
                <a:t>LMBH</a:t>
              </a:r>
              <a:r>
                <a:rPr lang="fr-CH" b="1" dirty="0" smtClean="0"/>
                <a:t>A</a:t>
              </a:r>
              <a:endParaRPr lang="fr-CH" b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748560" y="3275071"/>
            <a:ext cx="5400000" cy="1817211"/>
            <a:chOff x="3748560" y="3275071"/>
            <a:chExt cx="5400000" cy="18172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7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48560" y="3275071"/>
              <a:ext cx="5400000" cy="181721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853409" y="4349742"/>
              <a:ext cx="3240360" cy="369332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fr-CH" dirty="0" smtClean="0"/>
                <a:t>LMBH</a:t>
              </a:r>
              <a:r>
                <a:rPr lang="fr-CH" b="1" dirty="0" smtClean="0"/>
                <a:t>B</a:t>
              </a:r>
              <a:endParaRPr lang="fr-CH" b="1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9577" y="1576547"/>
            <a:ext cx="1764791" cy="1901639"/>
          </a:xfrm>
          <a:prstGeom prst="roundRect">
            <a:avLst>
              <a:gd name="adj" fmla="val 50000"/>
            </a:avLst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1321" y="3082953"/>
            <a:ext cx="720000" cy="70468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372" y="3327664"/>
            <a:ext cx="1440000" cy="1138130"/>
          </a:xfrm>
          <a:prstGeom prst="rect">
            <a:avLst/>
          </a:prstGeom>
        </p:spPr>
      </p:pic>
      <p:sp>
        <p:nvSpPr>
          <p:cNvPr id="20" name="Notched Right Arrow 19"/>
          <p:cNvSpPr/>
          <p:nvPr/>
        </p:nvSpPr>
        <p:spPr>
          <a:xfrm rot="21041792">
            <a:off x="2790013" y="3460943"/>
            <a:ext cx="1080120" cy="318046"/>
          </a:xfrm>
          <a:prstGeom prst="notchedRightArrow">
            <a:avLst>
              <a:gd name="adj1" fmla="val 43244"/>
              <a:gd name="adj2" fmla="val 94913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Notched Right Arrow 20"/>
          <p:cNvSpPr/>
          <p:nvPr/>
        </p:nvSpPr>
        <p:spPr>
          <a:xfrm rot="21041792">
            <a:off x="4861260" y="3107674"/>
            <a:ext cx="1080120" cy="318046"/>
          </a:xfrm>
          <a:prstGeom prst="notchedRightArrow">
            <a:avLst>
              <a:gd name="adj1" fmla="val 43244"/>
              <a:gd name="adj2" fmla="val 94913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02296" y="3651870"/>
            <a:ext cx="1077416" cy="73866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134938" indent="-134938">
              <a:buFont typeface="Arial" charset="0"/>
              <a:buChar char="•"/>
            </a:pPr>
            <a:r>
              <a:rPr lang="fr-CH" sz="1400" dirty="0" smtClean="0"/>
              <a:t>2 </a:t>
            </a:r>
            <a:r>
              <a:rPr lang="fr-CH" sz="1400" dirty="0" err="1" smtClean="0"/>
              <a:t>layers</a:t>
            </a:r>
            <a:endParaRPr lang="fr-CH" sz="1400" dirty="0" smtClean="0"/>
          </a:p>
          <a:p>
            <a:pPr marL="134938" indent="-134938">
              <a:buFont typeface="Arial" charset="0"/>
              <a:buChar char="•"/>
            </a:pPr>
            <a:r>
              <a:rPr lang="fr-CH" sz="1400" dirty="0" smtClean="0"/>
              <a:t>6 </a:t>
            </a:r>
            <a:r>
              <a:rPr lang="fr-CH" sz="1400" dirty="0" err="1" smtClean="0"/>
              <a:t>bloks</a:t>
            </a:r>
            <a:endParaRPr lang="fr-CH" sz="1400" dirty="0" smtClean="0"/>
          </a:p>
          <a:p>
            <a:pPr marL="134938" indent="-134938">
              <a:buFont typeface="Arial" charset="0"/>
              <a:buChar char="•"/>
            </a:pPr>
            <a:r>
              <a:rPr lang="fr-CH" sz="1400" dirty="0" smtClean="0"/>
              <a:t>56 </a:t>
            </a:r>
            <a:r>
              <a:rPr lang="fr-CH" sz="1400" dirty="0" err="1" smtClean="0"/>
              <a:t>turns</a:t>
            </a:r>
            <a:endParaRPr lang="fr-CH" sz="1400" b="1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5904000" y="2602800"/>
            <a:ext cx="2412000" cy="0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6721200" y="1872000"/>
            <a:ext cx="0" cy="1440000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7315200" y="1872000"/>
            <a:ext cx="0" cy="1440000"/>
          </a:xfrm>
          <a:prstGeom prst="line">
            <a:avLst/>
          </a:prstGeom>
          <a:ln w="1270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12360" y="2335981"/>
            <a:ext cx="1234440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r-CH" sz="1400" dirty="0" smtClean="0"/>
              <a:t>OD 570 mm</a:t>
            </a:r>
            <a:endParaRPr lang="fr-CH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60983" y="2943199"/>
            <a:ext cx="1005184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r-CH" sz="1400" smtClean="0"/>
              <a:t>ID 60 </a:t>
            </a:r>
            <a:r>
              <a:rPr lang="fr-CH" sz="1400" dirty="0" smtClean="0"/>
              <a:t>mm</a:t>
            </a:r>
            <a:endParaRPr lang="fr-CH" sz="1400" b="1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444208" y="2124000"/>
            <a:ext cx="276992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7315200" y="2124000"/>
            <a:ext cx="1008000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6696000" y="2124000"/>
            <a:ext cx="648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681753" y="1869662"/>
            <a:ext cx="1234440" cy="30777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r-CH" sz="1400" dirty="0" smtClean="0"/>
              <a:t>194.52 mm</a:t>
            </a:r>
            <a:endParaRPr lang="fr-CH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555526"/>
            <a:ext cx="1944216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By-pass cryostat</a:t>
            </a:r>
            <a:endParaRPr lang="fr-CH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525429" y="1044000"/>
            <a:ext cx="3240360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b="1" dirty="0" smtClean="0">
                <a:solidFill>
                  <a:schemeClr val="bg1">
                    <a:lumMod val="85000"/>
                  </a:schemeClr>
                </a:solidFill>
              </a:rPr>
              <a:t>Prototype </a:t>
            </a:r>
            <a:r>
              <a:rPr lang="fr-CH" b="1" dirty="0" err="1" smtClean="0">
                <a:solidFill>
                  <a:schemeClr val="bg1">
                    <a:lumMod val="85000"/>
                  </a:schemeClr>
                </a:solidFill>
              </a:rPr>
              <a:t>cryo-assembly</a:t>
            </a:r>
            <a:endParaRPr lang="fr-CH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20892013">
            <a:off x="4835559" y="3707843"/>
            <a:ext cx="3625416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b="1" dirty="0" smtClean="0">
                <a:solidFill>
                  <a:srgbClr val="0000FF"/>
                </a:solidFill>
              </a:rPr>
              <a:t>Prototype cold mass </a:t>
            </a:r>
            <a:r>
              <a:rPr lang="fr-CH" b="1" dirty="0" err="1" smtClean="0">
                <a:solidFill>
                  <a:srgbClr val="0000FF"/>
                </a:solidFill>
              </a:rPr>
              <a:t>assembly</a:t>
            </a:r>
            <a:endParaRPr lang="fr-CH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881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features of the </a:t>
            </a:r>
            <a:r>
              <a:rPr lang="en-GB" dirty="0" smtClean="0"/>
              <a:t>prototype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5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pSp>
        <p:nvGrpSpPr>
          <p:cNvPr id="54" name="Group 53"/>
          <p:cNvGrpSpPr/>
          <p:nvPr/>
        </p:nvGrpSpPr>
        <p:grpSpPr>
          <a:xfrm>
            <a:off x="2217551" y="635366"/>
            <a:ext cx="4694449" cy="4508134"/>
            <a:chOff x="2217551" y="635366"/>
            <a:chExt cx="4694449" cy="450813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32000" y="635366"/>
              <a:ext cx="4680000" cy="4508134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2275200" y="1275606"/>
              <a:ext cx="1043856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379600" y="2574000"/>
              <a:ext cx="215584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278415" y="1521444"/>
              <a:ext cx="316769" cy="11223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217551" y="2822209"/>
              <a:ext cx="316769" cy="22177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26751" y="4928451"/>
              <a:ext cx="949105" cy="186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44" name="Line Callout 2 (No Border) 43"/>
          <p:cNvSpPr/>
          <p:nvPr/>
        </p:nvSpPr>
        <p:spPr>
          <a:xfrm>
            <a:off x="6656105" y="4399181"/>
            <a:ext cx="2160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-381072"/>
              <a:gd name="adj6" fmla="val -124533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smtClean="0">
                <a:solidFill>
                  <a:schemeClr val="tx1"/>
                </a:solidFill>
              </a:rPr>
              <a:t>Main </a:t>
            </a:r>
            <a:r>
              <a:rPr lang="fr-CH" sz="1400" dirty="0" err="1" smtClean="0">
                <a:solidFill>
                  <a:schemeClr val="tx1"/>
                </a:solidFill>
              </a:rPr>
              <a:t>Dipole</a:t>
            </a:r>
            <a:r>
              <a:rPr lang="fr-CH" sz="1400" dirty="0" smtClean="0">
                <a:solidFill>
                  <a:schemeClr val="tx1"/>
                </a:solidFill>
              </a:rPr>
              <a:t> Bus Bars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20137967">
            <a:off x="6090412" y="1849125"/>
            <a:ext cx="360040" cy="10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Rectangle 19"/>
          <p:cNvSpPr/>
          <p:nvPr/>
        </p:nvSpPr>
        <p:spPr>
          <a:xfrm rot="20151087">
            <a:off x="6234522" y="2106796"/>
            <a:ext cx="360040" cy="10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/>
          <p:cNvSpPr/>
          <p:nvPr/>
        </p:nvSpPr>
        <p:spPr>
          <a:xfrm rot="20882384">
            <a:off x="6357366" y="2427542"/>
            <a:ext cx="469531" cy="1694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616000" y="2931790"/>
            <a:ext cx="654432" cy="108013"/>
          </a:xfrm>
          <a:prstGeom prst="straightConnector1">
            <a:avLst/>
          </a:prstGeom>
          <a:ln w="63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4067944" y="843558"/>
            <a:ext cx="2195242" cy="108013"/>
          </a:xfrm>
          <a:prstGeom prst="straightConnector1">
            <a:avLst/>
          </a:prstGeom>
          <a:ln w="6350">
            <a:solidFill>
              <a:schemeClr val="tx1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Line Callout 2 (No Border) 15"/>
          <p:cNvSpPr/>
          <p:nvPr/>
        </p:nvSpPr>
        <p:spPr>
          <a:xfrm>
            <a:off x="6660232" y="1779662"/>
            <a:ext cx="18002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280876"/>
              <a:gd name="adj6" fmla="val -69875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Magnet</a:t>
            </a:r>
            <a:r>
              <a:rPr lang="fr-CH" sz="1400" dirty="0" smtClean="0">
                <a:solidFill>
                  <a:schemeClr val="tx1"/>
                </a:solidFill>
              </a:rPr>
              <a:t> OD: 570 mm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22" name="Line Callout 2 (No Border) 21"/>
          <p:cNvSpPr/>
          <p:nvPr/>
        </p:nvSpPr>
        <p:spPr>
          <a:xfrm>
            <a:off x="6660232" y="2145600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130023"/>
              <a:gd name="adj6" fmla="val -30432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smtClean="0">
                <a:solidFill>
                  <a:schemeClr val="tx1"/>
                </a:solidFill>
              </a:rPr>
              <a:t>Cryostat ID/OD: 890/914 mm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23" name="Line Callout 1 (No Border) 22"/>
          <p:cNvSpPr/>
          <p:nvPr/>
        </p:nvSpPr>
        <p:spPr>
          <a:xfrm>
            <a:off x="6660232" y="2484819"/>
            <a:ext cx="2412000" cy="216024"/>
          </a:xfrm>
          <a:prstGeom prst="callout1">
            <a:avLst>
              <a:gd name="adj1" fmla="val 57026"/>
              <a:gd name="adj2" fmla="val -1308"/>
              <a:gd name="adj3" fmla="val 56311"/>
              <a:gd name="adj4" fmla="val -14984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smtClean="0">
                <a:solidFill>
                  <a:schemeClr val="tx1"/>
                </a:solidFill>
              </a:rPr>
              <a:t>End </a:t>
            </a:r>
            <a:r>
              <a:rPr lang="fr-CH" sz="1400" dirty="0" err="1" smtClean="0">
                <a:solidFill>
                  <a:schemeClr val="tx1"/>
                </a:solidFill>
              </a:rPr>
              <a:t>Flange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</a:t>
            </a:r>
            <a:r>
              <a:rPr lang="fr-CH" sz="1400" dirty="0" smtClean="0">
                <a:solidFill>
                  <a:schemeClr val="tx1"/>
                </a:solidFill>
              </a:rPr>
              <a:t>: 1055 mm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27" name="Line Callout 2 (No Border) 26"/>
          <p:cNvSpPr/>
          <p:nvPr/>
        </p:nvSpPr>
        <p:spPr>
          <a:xfrm>
            <a:off x="6663001" y="1073267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503775"/>
              <a:gd name="adj6" fmla="val -87902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Heat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Exchanger</a:t>
            </a:r>
            <a:r>
              <a:rPr lang="fr-CH" sz="1400" dirty="0" smtClean="0">
                <a:solidFill>
                  <a:schemeClr val="tx1"/>
                </a:solidFill>
              </a:rPr>
              <a:t> Tube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28" name="Line Callout 2 (No Border) 27"/>
          <p:cNvSpPr/>
          <p:nvPr/>
        </p:nvSpPr>
        <p:spPr>
          <a:xfrm>
            <a:off x="6658408" y="1302976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386697"/>
              <a:gd name="adj6" fmla="val -65519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smtClean="0">
                <a:solidFill>
                  <a:schemeClr val="tx1"/>
                </a:solidFill>
              </a:rPr>
              <a:t>Main </a:t>
            </a:r>
            <a:r>
              <a:rPr lang="fr-CH" sz="1400" dirty="0" err="1" smtClean="0">
                <a:solidFill>
                  <a:schemeClr val="tx1"/>
                </a:solidFill>
              </a:rPr>
              <a:t>Quadrupole</a:t>
            </a:r>
            <a:r>
              <a:rPr lang="fr-CH" sz="1400" dirty="0" smtClean="0">
                <a:solidFill>
                  <a:schemeClr val="tx1"/>
                </a:solidFill>
              </a:rPr>
              <a:t> Bus Bars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29" name="Line Callout 2 (No Border) 28"/>
          <p:cNvSpPr/>
          <p:nvPr/>
        </p:nvSpPr>
        <p:spPr>
          <a:xfrm>
            <a:off x="6660232" y="2931790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98502"/>
              <a:gd name="adj6" fmla="val -31036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Superinsulation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33" name="Line Callout 2 (No Border) 32"/>
          <p:cNvSpPr/>
          <p:nvPr/>
        </p:nvSpPr>
        <p:spPr>
          <a:xfrm>
            <a:off x="6660232" y="3201455"/>
            <a:ext cx="2448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-38841"/>
              <a:gd name="adj6" fmla="val -42733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N-line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with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Auxiliary</a:t>
            </a:r>
            <a:r>
              <a:rPr lang="fr-CH" sz="1400" dirty="0" smtClean="0">
                <a:solidFill>
                  <a:schemeClr val="tx1"/>
                </a:solidFill>
              </a:rPr>
              <a:t> Bus Bars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34" name="Line Callout 2 (No Border) 33"/>
          <p:cNvSpPr/>
          <p:nvPr/>
        </p:nvSpPr>
        <p:spPr>
          <a:xfrm>
            <a:off x="6660232" y="3468749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10692"/>
              <a:gd name="adj6" fmla="val -34667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smtClean="0">
                <a:solidFill>
                  <a:schemeClr val="tx1"/>
                </a:solidFill>
              </a:rPr>
              <a:t>Thermal </a:t>
            </a:r>
            <a:r>
              <a:rPr lang="fr-CH" sz="1400" dirty="0" err="1" smtClean="0">
                <a:solidFill>
                  <a:schemeClr val="tx1"/>
                </a:solidFill>
              </a:rPr>
              <a:t>shield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37" name="Line Callout 2 (No Border) 36"/>
          <p:cNvSpPr/>
          <p:nvPr/>
        </p:nvSpPr>
        <p:spPr>
          <a:xfrm>
            <a:off x="6660449" y="2708826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51220"/>
              <a:gd name="adj6" fmla="val -68946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Coils</a:t>
            </a:r>
            <a:r>
              <a:rPr lang="fr-CH" sz="1400" dirty="0" smtClean="0">
                <a:solidFill>
                  <a:schemeClr val="tx1"/>
                </a:solidFill>
              </a:rPr>
              <a:t> (2 </a:t>
            </a:r>
            <a:r>
              <a:rPr lang="fr-CH" sz="1400" dirty="0" err="1" smtClean="0">
                <a:solidFill>
                  <a:schemeClr val="tx1"/>
                </a:solidFill>
              </a:rPr>
              <a:t>layers</a:t>
            </a:r>
            <a:r>
              <a:rPr lang="fr-CH" sz="1400" dirty="0" smtClean="0">
                <a:solidFill>
                  <a:schemeClr val="tx1"/>
                </a:solidFill>
              </a:rPr>
              <a:t>, no I-L </a:t>
            </a:r>
            <a:r>
              <a:rPr lang="fr-CH" sz="1400" dirty="0" err="1" smtClean="0">
                <a:solidFill>
                  <a:schemeClr val="tx1"/>
                </a:solidFill>
              </a:rPr>
              <a:t>splice</a:t>
            </a:r>
            <a:r>
              <a:rPr lang="fr-CH" sz="1400" dirty="0" smtClean="0">
                <a:solidFill>
                  <a:schemeClr val="tx1"/>
                </a:solidFill>
              </a:rPr>
              <a:t>)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39" name="Line Callout 2 (No Border) 38"/>
          <p:cNvSpPr/>
          <p:nvPr/>
        </p:nvSpPr>
        <p:spPr>
          <a:xfrm>
            <a:off x="6660232" y="3702015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-367564"/>
              <a:gd name="adj6" fmla="val -72979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Beam</a:t>
            </a:r>
            <a:r>
              <a:rPr lang="fr-CH" sz="1400" dirty="0" smtClean="0">
                <a:solidFill>
                  <a:schemeClr val="tx1"/>
                </a:solidFill>
              </a:rPr>
              <a:t> Tube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40" name="Line Callout 2 (No Border) 39"/>
          <p:cNvSpPr/>
          <p:nvPr/>
        </p:nvSpPr>
        <p:spPr>
          <a:xfrm>
            <a:off x="6660232" y="3935704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-365312"/>
              <a:gd name="adj6" fmla="val -72576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Collars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41" name="Line Callout 2 (No Border) 40"/>
          <p:cNvSpPr/>
          <p:nvPr/>
        </p:nvSpPr>
        <p:spPr>
          <a:xfrm>
            <a:off x="6663001" y="1536878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379942"/>
              <a:gd name="adj6" fmla="val -63703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Yoke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42" name="Line Callout 2 (No Border) 41"/>
          <p:cNvSpPr/>
          <p:nvPr/>
        </p:nvSpPr>
        <p:spPr>
          <a:xfrm>
            <a:off x="6660449" y="4167720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-268497"/>
              <a:gd name="adj6" fmla="val -62292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err="1" smtClean="0">
                <a:solidFill>
                  <a:schemeClr val="tx1"/>
                </a:solidFill>
              </a:rPr>
              <a:t>Shrinking</a:t>
            </a:r>
            <a:r>
              <a:rPr lang="fr-CH" sz="1400" dirty="0" smtClean="0">
                <a:solidFill>
                  <a:schemeClr val="tx1"/>
                </a:solidFill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</a:rPr>
              <a:t>cylinder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43" name="Line Callout 2 (No Border) 42"/>
          <p:cNvSpPr/>
          <p:nvPr/>
        </p:nvSpPr>
        <p:spPr>
          <a:xfrm>
            <a:off x="6660232" y="4634675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-196448"/>
              <a:gd name="adj6" fmla="val -74795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smtClean="0">
                <a:solidFill>
                  <a:schemeClr val="tx1"/>
                </a:solidFill>
              </a:rPr>
              <a:t>Support post (composite)</a:t>
            </a:r>
            <a:endParaRPr lang="fr-CH" sz="1400" dirty="0">
              <a:solidFill>
                <a:schemeClr val="tx1"/>
              </a:solidFill>
            </a:endParaRPr>
          </a:p>
        </p:txBody>
      </p:sp>
      <p:sp>
        <p:nvSpPr>
          <p:cNvPr id="45" name="Line Callout 2 (No Border) 44"/>
          <p:cNvSpPr/>
          <p:nvPr/>
        </p:nvSpPr>
        <p:spPr>
          <a:xfrm>
            <a:off x="6660232" y="843558"/>
            <a:ext cx="2412000" cy="216024"/>
          </a:xfrm>
          <a:prstGeom prst="callout2">
            <a:avLst>
              <a:gd name="adj1" fmla="val 51311"/>
              <a:gd name="adj2" fmla="val -722"/>
              <a:gd name="adj3" fmla="val 50275"/>
              <a:gd name="adj4" fmla="val -15871"/>
              <a:gd name="adj5" fmla="val 125521"/>
              <a:gd name="adj6" fmla="val -45958"/>
            </a:avLst>
          </a:prstGeom>
          <a:noFill/>
          <a:ln w="6350">
            <a:solidFill>
              <a:schemeClr val="tx1"/>
            </a:solidFill>
            <a:headEnd type="oval"/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b" anchorCtr="0"/>
          <a:lstStyle/>
          <a:p>
            <a:r>
              <a:rPr lang="fr-CH" sz="1400" dirty="0" smtClean="0">
                <a:solidFill>
                  <a:schemeClr val="tx1"/>
                </a:solidFill>
              </a:rPr>
              <a:t>IFS boxes</a:t>
            </a:r>
            <a:endParaRPr lang="fr-CH" sz="1400" dirty="0">
              <a:solidFill>
                <a:schemeClr val="tx1"/>
              </a:solidFill>
            </a:endParaRPr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/>
          </p:nvPr>
        </p:nvGraphicFramePr>
        <p:xfrm>
          <a:off x="71508" y="667063"/>
          <a:ext cx="2520000" cy="428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fr-CH" sz="1300" dirty="0" err="1" smtClean="0"/>
                        <a:t>Parameter</a:t>
                      </a:r>
                      <a:endParaRPr lang="fr-CH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Value</a:t>
                      </a:r>
                      <a:endParaRPr lang="fr-CH" sz="1300" dirty="0"/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Bore </a:t>
                      </a:r>
                      <a:r>
                        <a:rPr lang="fr-CH" sz="1300" dirty="0" err="1" smtClean="0"/>
                        <a:t>field</a:t>
                      </a:r>
                      <a:r>
                        <a:rPr lang="fr-CH" sz="1300" baseline="0" dirty="0" smtClean="0"/>
                        <a:t> @ I</a:t>
                      </a:r>
                      <a:r>
                        <a:rPr lang="fr-CH" sz="1300" baseline="-25000" dirty="0" smtClean="0"/>
                        <a:t>NOM</a:t>
                      </a:r>
                      <a:endParaRPr lang="fr-CH" sz="1300" baseline="-250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11.23 T</a:t>
                      </a:r>
                      <a:endParaRPr lang="fr-CH" sz="13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Nominal </a:t>
                      </a:r>
                      <a:r>
                        <a:rPr lang="fr-CH" sz="1300" baseline="0" dirty="0" err="1" smtClean="0"/>
                        <a:t>current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11.85 kA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Operating T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1.9 K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fr-CH" sz="1300" baseline="0" dirty="0" err="1" smtClean="0"/>
                        <a:t>Load</a:t>
                      </a:r>
                      <a:r>
                        <a:rPr lang="fr-CH" sz="1300" baseline="0" dirty="0" smtClean="0"/>
                        <a:t> line </a:t>
                      </a:r>
                      <a:r>
                        <a:rPr lang="fr-CH" sz="1300" baseline="0" dirty="0" err="1" smtClean="0"/>
                        <a:t>margin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20 %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fr-CH" sz="1300" baseline="0" dirty="0" err="1" smtClean="0"/>
                        <a:t>Magnet</a:t>
                      </a:r>
                      <a:r>
                        <a:rPr lang="fr-CH" sz="1300" baseline="0" dirty="0" smtClean="0"/>
                        <a:t> aperture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60 mm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# </a:t>
                      </a:r>
                      <a:r>
                        <a:rPr lang="fr-CH" sz="1300" baseline="0" dirty="0" err="1" smtClean="0"/>
                        <a:t>turns</a:t>
                      </a:r>
                      <a:r>
                        <a:rPr lang="fr-CH" sz="1300" baseline="0" dirty="0" smtClean="0"/>
                        <a:t> (</a:t>
                      </a:r>
                      <a:r>
                        <a:rPr lang="fr-CH" sz="1300" baseline="0" dirty="0" err="1" smtClean="0"/>
                        <a:t>inner</a:t>
                      </a:r>
                      <a:r>
                        <a:rPr lang="fr-CH" sz="1300" baseline="0" dirty="0" smtClean="0"/>
                        <a:t>/</a:t>
                      </a:r>
                      <a:r>
                        <a:rPr lang="fr-CH" sz="1300" baseline="0" dirty="0" err="1" smtClean="0"/>
                        <a:t>outer</a:t>
                      </a:r>
                      <a:r>
                        <a:rPr lang="fr-CH" sz="1300" baseline="0" dirty="0" smtClean="0"/>
                        <a:t>)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56 (22/34)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fr-CH" sz="1300" baseline="0" dirty="0" err="1" smtClean="0"/>
                        <a:t>Cable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bare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width</a:t>
                      </a:r>
                      <a:endParaRPr lang="fr-CH" sz="1300" baseline="0" dirty="0" smtClean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14.7 mm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baseline="0" dirty="0" err="1" smtClean="0"/>
                        <a:t>Cable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bare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mid-thickness</a:t>
                      </a:r>
                      <a:endParaRPr lang="fr-CH" sz="1300" baseline="0" dirty="0" smtClean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1.25 mm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baseline="0" dirty="0" err="1" smtClean="0"/>
                        <a:t>Keystone</a:t>
                      </a:r>
                      <a:r>
                        <a:rPr lang="fr-CH" sz="1300" baseline="0" dirty="0" smtClean="0"/>
                        <a:t> angle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0.79°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baseline="0" dirty="0" smtClean="0"/>
                        <a:t>Strand </a:t>
                      </a:r>
                      <a:r>
                        <a:rPr lang="fr-CH" sz="1300" baseline="0" dirty="0" err="1" smtClean="0"/>
                        <a:t>diameter</a:t>
                      </a:r>
                      <a:endParaRPr lang="fr-CH" sz="1300" baseline="0" dirty="0" smtClean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0.7 mm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baseline="0" dirty="0" smtClean="0"/>
                        <a:t># </a:t>
                      </a:r>
                      <a:r>
                        <a:rPr lang="fr-CH" sz="1300" baseline="0" dirty="0" err="1" smtClean="0"/>
                        <a:t>strands</a:t>
                      </a:r>
                      <a:r>
                        <a:rPr lang="fr-CH" sz="1300" baseline="0" dirty="0" smtClean="0"/>
                        <a:t> per </a:t>
                      </a:r>
                      <a:r>
                        <a:rPr lang="fr-CH" sz="1300" baseline="0" dirty="0" err="1" smtClean="0"/>
                        <a:t>cable</a:t>
                      </a:r>
                      <a:endParaRPr lang="fr-CH" sz="1300" baseline="0" dirty="0" smtClean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40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baseline="0" dirty="0" smtClean="0"/>
                        <a:t>Cu to non Cu ratio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fr-CH" sz="1300" baseline="0" dirty="0" smtClean="0"/>
                        <a:t>1.15 ± 0.1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baseline="0" dirty="0" smtClean="0"/>
                        <a:t>RRR </a:t>
                      </a:r>
                      <a:r>
                        <a:rPr lang="fr-CH" sz="1300" baseline="0" dirty="0" err="1" smtClean="0"/>
                        <a:t>after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reaction</a:t>
                      </a:r>
                      <a:endParaRPr lang="fr-CH" sz="1300" baseline="0" dirty="0" smtClean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fr-CH" sz="1300" baseline="0" dirty="0" smtClean="0"/>
                        <a:t>&gt; 150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300" baseline="0" dirty="0" smtClean="0"/>
                        <a:t>Minimum </a:t>
                      </a:r>
                      <a:r>
                        <a:rPr lang="fr-CH" sz="1300" baseline="0" dirty="0" err="1" smtClean="0"/>
                        <a:t>strand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critical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current</a:t>
                      </a:r>
                      <a:r>
                        <a:rPr lang="fr-CH" sz="1300" baseline="0" dirty="0" smtClean="0"/>
                        <a:t>, </a:t>
                      </a:r>
                      <a:r>
                        <a:rPr lang="fr-CH" sz="1300" baseline="0" dirty="0" err="1" smtClean="0"/>
                        <a:t>Ic</a:t>
                      </a:r>
                      <a:r>
                        <a:rPr lang="fr-CH" sz="1300" baseline="0" dirty="0" smtClean="0"/>
                        <a:t> (12T, 4.222 K)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fr-CH" sz="1300" baseline="0" dirty="0" smtClean="0"/>
                        <a:t>438 A</a:t>
                      </a:r>
                      <a:endParaRPr lang="fr-CH" sz="1300" baseline="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124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main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graphicFrame>
        <p:nvGraphicFramePr>
          <p:cNvPr id="8" name="Content Placeholder 1"/>
          <p:cNvGraphicFramePr>
            <a:graphicFrameLocks/>
          </p:cNvGraphicFramePr>
          <p:nvPr>
            <p:extLst/>
          </p:nvPr>
        </p:nvGraphicFramePr>
        <p:xfrm>
          <a:off x="269389" y="718653"/>
          <a:ext cx="5508000" cy="389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000"/>
                <a:gridCol w="900000"/>
                <a:gridCol w="540000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 smtClean="0"/>
                        <a:t>Parameter</a:t>
                      </a:r>
                      <a:endParaRPr lang="fr-CH" sz="11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smtClean="0"/>
                        <a:t>Value</a:t>
                      </a:r>
                      <a:endParaRPr lang="fr-CH" sz="11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smtClean="0"/>
                        <a:t>Unit</a:t>
                      </a:r>
                      <a:endParaRPr lang="fr-CH" sz="1100" dirty="0"/>
                    </a:p>
                  </a:txBody>
                  <a:tcPr marL="36000" marR="36000" marT="36000" marB="360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b="1" dirty="0" smtClean="0"/>
                        <a:t>Aperture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60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mm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9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Distance between apertures at RT / 1.9 K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194.52 / 194.00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mm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b="1" dirty="0" err="1" smtClean="0"/>
                        <a:t>Magnetic</a:t>
                      </a:r>
                      <a:r>
                        <a:rPr lang="fr-CH" sz="900" b="1" dirty="0" smtClean="0"/>
                        <a:t> </a:t>
                      </a:r>
                      <a:r>
                        <a:rPr lang="fr-CH" sz="900" b="1" dirty="0" err="1" smtClean="0"/>
                        <a:t>length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5.307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m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dirty="0" err="1" smtClean="0"/>
                        <a:t>Coil</a:t>
                      </a:r>
                      <a:r>
                        <a:rPr lang="fr-CH" sz="900" dirty="0" smtClean="0"/>
                        <a:t> </a:t>
                      </a:r>
                      <a:r>
                        <a:rPr lang="fr-CH" sz="900" dirty="0" err="1" smtClean="0"/>
                        <a:t>length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5.415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m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dirty="0" err="1" smtClean="0"/>
                        <a:t>Magnet</a:t>
                      </a:r>
                      <a:r>
                        <a:rPr lang="fr-CH" sz="900" dirty="0" smtClean="0"/>
                        <a:t> </a:t>
                      </a:r>
                      <a:r>
                        <a:rPr lang="fr-CH" sz="900" dirty="0" err="1" smtClean="0"/>
                        <a:t>length</a:t>
                      </a:r>
                      <a:r>
                        <a:rPr lang="fr-CH" sz="900" dirty="0" smtClean="0"/>
                        <a:t>, </a:t>
                      </a:r>
                      <a:r>
                        <a:rPr lang="fr-CH" sz="900" dirty="0" err="1" smtClean="0"/>
                        <a:t>between</a:t>
                      </a:r>
                      <a:r>
                        <a:rPr lang="fr-CH" sz="900" dirty="0" smtClean="0"/>
                        <a:t> end plates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5.799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m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b="1" dirty="0" smtClean="0"/>
                        <a:t>Cold mass </a:t>
                      </a:r>
                      <a:r>
                        <a:rPr lang="fr-CH" sz="900" b="1" dirty="0" err="1" smtClean="0"/>
                        <a:t>assembly</a:t>
                      </a:r>
                      <a:r>
                        <a:rPr lang="fr-CH" sz="900" b="1" dirty="0" smtClean="0"/>
                        <a:t> </a:t>
                      </a:r>
                      <a:r>
                        <a:rPr lang="fr-CH" sz="900" b="1" dirty="0" err="1" smtClean="0"/>
                        <a:t>length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6.252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m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b="1" dirty="0" smtClean="0"/>
                        <a:t>Cold mass </a:t>
                      </a:r>
                      <a:r>
                        <a:rPr lang="fr-CH" sz="900" b="1" dirty="0" err="1" smtClean="0"/>
                        <a:t>assembly</a:t>
                      </a:r>
                      <a:r>
                        <a:rPr lang="fr-CH" sz="900" b="1" dirty="0" smtClean="0"/>
                        <a:t> </a:t>
                      </a:r>
                      <a:r>
                        <a:rPr lang="fr-CH" sz="900" b="1" dirty="0" err="1" smtClean="0"/>
                        <a:t>outside</a:t>
                      </a:r>
                      <a:r>
                        <a:rPr lang="fr-CH" sz="900" b="1" baseline="0" dirty="0" smtClean="0"/>
                        <a:t> </a:t>
                      </a:r>
                      <a:r>
                        <a:rPr lang="fr-CH" sz="900" b="1" baseline="0" dirty="0" err="1" smtClean="0"/>
                        <a:t>diameter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570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mm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dirty="0" smtClean="0"/>
                        <a:t>Operating </a:t>
                      </a:r>
                      <a:r>
                        <a:rPr lang="fr-CH" sz="900" dirty="0" err="1" smtClean="0"/>
                        <a:t>temperature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1.9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K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b="1" dirty="0" smtClean="0"/>
                        <a:t>Nominal </a:t>
                      </a:r>
                      <a:r>
                        <a:rPr lang="fr-CH" sz="900" b="1" dirty="0" err="1" smtClean="0"/>
                        <a:t>operation</a:t>
                      </a:r>
                      <a:r>
                        <a:rPr lang="fr-CH" sz="900" b="1" dirty="0" smtClean="0"/>
                        <a:t> </a:t>
                      </a:r>
                      <a:r>
                        <a:rPr lang="fr-CH" sz="900" b="1" dirty="0" err="1" smtClean="0"/>
                        <a:t>current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11.85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kA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r-CH" sz="900" b="1" dirty="0" smtClean="0"/>
                        <a:t>Bore </a:t>
                      </a:r>
                      <a:r>
                        <a:rPr lang="fr-CH" sz="900" b="1" dirty="0" err="1" smtClean="0"/>
                        <a:t>field</a:t>
                      </a:r>
                      <a:r>
                        <a:rPr lang="fr-CH" sz="900" b="1" dirty="0" smtClean="0"/>
                        <a:t> @ nominal </a:t>
                      </a:r>
                      <a:r>
                        <a:rPr lang="fr-CH" sz="900" b="1" dirty="0" err="1" smtClean="0"/>
                        <a:t>current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11.23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T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dirty="0" smtClean="0"/>
                        <a:t>Peak </a:t>
                      </a:r>
                      <a:r>
                        <a:rPr lang="fr-CH" sz="900" dirty="0" err="1" smtClean="0"/>
                        <a:t>field</a:t>
                      </a:r>
                      <a:r>
                        <a:rPr lang="fr-CH" sz="900" dirty="0" smtClean="0"/>
                        <a:t> @ nominal </a:t>
                      </a:r>
                      <a:r>
                        <a:rPr lang="fr-CH" sz="900" dirty="0" err="1" smtClean="0"/>
                        <a:t>current</a:t>
                      </a:r>
                      <a:r>
                        <a:rPr lang="fr-CH" sz="900" dirty="0" smtClean="0"/>
                        <a:t> (</a:t>
                      </a:r>
                      <a:r>
                        <a:rPr lang="fr-CH" sz="900" dirty="0" err="1" smtClean="0"/>
                        <a:t>without</a:t>
                      </a:r>
                      <a:r>
                        <a:rPr lang="fr-CH" sz="900" dirty="0" smtClean="0"/>
                        <a:t> </a:t>
                      </a:r>
                      <a:r>
                        <a:rPr lang="fr-CH" sz="900" dirty="0" err="1" smtClean="0"/>
                        <a:t>strand</a:t>
                      </a:r>
                      <a:r>
                        <a:rPr lang="fr-CH" sz="900" baseline="0" dirty="0" smtClean="0"/>
                        <a:t> self-</a:t>
                      </a:r>
                      <a:r>
                        <a:rPr lang="fr-CH" sz="900" baseline="0" dirty="0" err="1" smtClean="0"/>
                        <a:t>field</a:t>
                      </a:r>
                      <a:r>
                        <a:rPr lang="fr-CH" sz="900" baseline="0" dirty="0" smtClean="0"/>
                        <a:t> and </a:t>
                      </a:r>
                      <a:r>
                        <a:rPr lang="fr-CH" sz="900" baseline="0" dirty="0" err="1" smtClean="0"/>
                        <a:t>without</a:t>
                      </a:r>
                      <a:r>
                        <a:rPr lang="fr-CH" sz="900" baseline="0" dirty="0" smtClean="0"/>
                        <a:t> cryostat</a:t>
                      </a:r>
                      <a:r>
                        <a:rPr lang="fr-CH" sz="900" dirty="0" smtClean="0"/>
                        <a:t>)</a:t>
                      </a:r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11.59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T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b="1" dirty="0" err="1" smtClean="0"/>
                        <a:t>Stored</a:t>
                      </a:r>
                      <a:r>
                        <a:rPr lang="fr-CH" sz="900" b="1" dirty="0" smtClean="0"/>
                        <a:t> </a:t>
                      </a:r>
                      <a:r>
                        <a:rPr lang="fr-CH" sz="900" b="1" dirty="0" err="1" smtClean="0"/>
                        <a:t>energy</a:t>
                      </a:r>
                      <a:r>
                        <a:rPr lang="fr-CH" sz="900" b="1" dirty="0" smtClean="0"/>
                        <a:t>/m at </a:t>
                      </a:r>
                      <a:r>
                        <a:rPr lang="fr-CH" sz="900" b="1" dirty="0" err="1" smtClean="0"/>
                        <a:t>I</a:t>
                      </a:r>
                      <a:r>
                        <a:rPr lang="fr-CH" sz="900" b="1" baseline="-25000" dirty="0" err="1" smtClean="0"/>
                        <a:t>nom</a:t>
                      </a:r>
                      <a:endParaRPr lang="fr-CH" sz="900" b="1" baseline="-25000" dirty="0" smtClean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0.9663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MJ/m</a:t>
                      </a:r>
                      <a:endParaRPr lang="fr-CH" sz="900" b="1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baseline="0" dirty="0" err="1" smtClean="0"/>
                        <a:t>Differential</a:t>
                      </a:r>
                      <a:r>
                        <a:rPr lang="fr-CH" sz="900" baseline="0" dirty="0" smtClean="0"/>
                        <a:t> inductance/m at </a:t>
                      </a:r>
                      <a:r>
                        <a:rPr lang="fr-CH" sz="900" baseline="0" dirty="0" err="1" smtClean="0"/>
                        <a:t>I</a:t>
                      </a:r>
                      <a:r>
                        <a:rPr lang="fr-CH" sz="900" baseline="-25000" dirty="0" err="1" smtClean="0"/>
                        <a:t>nom</a:t>
                      </a:r>
                      <a:endParaRPr lang="fr-CH" sz="900" baseline="-25000" dirty="0" smtClean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11.97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err="1" smtClean="0"/>
                        <a:t>mH</a:t>
                      </a:r>
                      <a:r>
                        <a:rPr lang="fr-CH" sz="900" dirty="0" smtClean="0"/>
                        <a:t>/m</a:t>
                      </a:r>
                      <a:endParaRPr lang="fr-CH" sz="900" dirty="0"/>
                    </a:p>
                  </a:txBody>
                  <a:tcPr marL="36000" marR="36000" marT="25200" marB="2520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bare width before reaction</a:t>
                      </a:r>
                      <a:endParaRPr lang="fr-CH" sz="9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mm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14.7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bare mid-thickness before reaction</a:t>
                      </a:r>
                      <a:endParaRPr lang="fr-CH" sz="9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mm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1.25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Keystone angle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Degree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0.79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Strand diameter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0.700 </a:t>
                      </a: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0.003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000" dirty="0" smtClean="0"/>
                        <a:t>mm</a:t>
                      </a:r>
                      <a:endParaRPr lang="fr-CH" sz="1000" dirty="0"/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Number of strands per cable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324485" algn="dec"/>
                        </a:tabLst>
                      </a:pPr>
                      <a:r>
                        <a:rPr lang="en-GB" sz="9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40</a:t>
                      </a:r>
                      <a:endParaRPr lang="fr-CH" sz="9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dirty="0" smtClean="0"/>
                        <a:t>-</a:t>
                      </a:r>
                      <a:endParaRPr lang="fr-CH" sz="900" dirty="0"/>
                    </a:p>
                  </a:txBody>
                  <a:tcPr marL="71755" marR="71755" marT="25200" marB="2520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Cable insulation thickness per side azimuthal, </a:t>
                      </a:r>
                      <a:r>
                        <a:rPr lang="en-GB" sz="9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free</a:t>
                      </a:r>
                      <a:r>
                        <a:rPr lang="en-GB" sz="900" b="1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status / @ 30 MPa</a:t>
                      </a:r>
                      <a:endParaRPr lang="fr-CH" sz="9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9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0.150/0.110</a:t>
                      </a:r>
                      <a:endParaRPr lang="fr-CH" sz="9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71755" marR="71755" marT="25200" marB="25200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900" b="1" dirty="0" smtClean="0"/>
                        <a:t>mm</a:t>
                      </a:r>
                      <a:endParaRPr lang="fr-CH" sz="900" b="1" dirty="0"/>
                    </a:p>
                  </a:txBody>
                  <a:tcPr marL="71755" marR="71755" marT="25200" marB="25200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042792" y="776270"/>
            <a:ext cx="1080000" cy="676767"/>
          </a:xfrm>
          <a:prstGeom prst="rect">
            <a:avLst/>
          </a:prstGeom>
        </p:spPr>
      </p:pic>
      <p:pic>
        <p:nvPicPr>
          <p:cNvPr id="11" name="Picture 2" descr="\\cern.ch\dfs\Users\s\savary\Documents\Conferences\ASC-2014\ASC Manuscript Practice Model\Submission for publication\Fig. 2 Cable Insulation.tif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635646"/>
            <a:ext cx="309067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3"/>
          <p:cNvSpPr txBox="1">
            <a:spLocks/>
          </p:cNvSpPr>
          <p:nvPr/>
        </p:nvSpPr>
        <p:spPr>
          <a:xfrm>
            <a:off x="6150069" y="2386954"/>
            <a:ext cx="2664296" cy="616844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lvl="1" indent="-187325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fr-CH" sz="1000" dirty="0" smtClean="0">
                <a:solidFill>
                  <a:srgbClr val="002060"/>
                </a:solidFill>
                <a:latin typeface="+mn-lt"/>
              </a:rPr>
              <a:t>Epoxy </a:t>
            </a:r>
            <a:r>
              <a:rPr lang="fr-CH" sz="1000" dirty="0" err="1" smtClean="0">
                <a:solidFill>
                  <a:srgbClr val="002060"/>
                </a:solidFill>
                <a:latin typeface="+mn-lt"/>
              </a:rPr>
              <a:t>resin</a:t>
            </a:r>
            <a:r>
              <a:rPr lang="fr-CH" sz="1000" dirty="0" smtClean="0">
                <a:solidFill>
                  <a:srgbClr val="002060"/>
                </a:solidFill>
                <a:latin typeface="+mn-lt"/>
              </a:rPr>
              <a:t> CTD-101K</a:t>
            </a:r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pPr marL="268288" lvl="1" indent="-187325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000" dirty="0" smtClean="0">
                <a:solidFill>
                  <a:srgbClr val="002060"/>
                </a:solidFill>
                <a:latin typeface="+mn-lt"/>
              </a:rPr>
              <a:t>Mica tape, COGEBI </a:t>
            </a:r>
            <a:r>
              <a:rPr lang="en-US" sz="1000" dirty="0">
                <a:solidFill>
                  <a:srgbClr val="002060"/>
                </a:solidFill>
                <a:latin typeface="+mn-lt"/>
              </a:rPr>
              <a:t>FIROX</a:t>
            </a:r>
            <a:r>
              <a:rPr lang="en-US" sz="1000" dirty="0" smtClean="0">
                <a:solidFill>
                  <a:srgbClr val="002060"/>
                </a:solidFill>
                <a:latin typeface="+mn-lt"/>
              </a:rPr>
              <a:t>®, 80 </a:t>
            </a:r>
            <a:r>
              <a:rPr lang="el-GR" sz="1000" dirty="0" smtClean="0">
                <a:solidFill>
                  <a:srgbClr val="002060"/>
                </a:solidFill>
                <a:latin typeface="+mn-lt"/>
              </a:rPr>
              <a:t>μ</a:t>
            </a:r>
            <a:r>
              <a:rPr lang="fr-CH" sz="1000" dirty="0" smtClean="0">
                <a:solidFill>
                  <a:srgbClr val="002060"/>
                </a:solidFill>
                <a:latin typeface="+mn-lt"/>
              </a:rPr>
              <a:t>m</a:t>
            </a:r>
            <a:endParaRPr lang="en-US" sz="1000" dirty="0" smtClean="0">
              <a:solidFill>
                <a:srgbClr val="002060"/>
              </a:solidFill>
              <a:latin typeface="+mn-lt"/>
            </a:endParaRPr>
          </a:p>
          <a:p>
            <a:pPr marL="268288" lvl="1" indent="-187325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r>
              <a:rPr lang="en-US" sz="1000" dirty="0" smtClean="0">
                <a:solidFill>
                  <a:srgbClr val="002060"/>
                </a:solidFill>
                <a:latin typeface="+mn-lt"/>
              </a:rPr>
              <a:t>S2-glass braided on cable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6296" y="2986397"/>
            <a:ext cx="1815199" cy="1817601"/>
          </a:xfrm>
          <a:prstGeom prst="roundRect">
            <a:avLst>
              <a:gd name="adj" fmla="val 50000"/>
            </a:avLst>
          </a:prstGeom>
        </p:spPr>
      </p:pic>
      <p:sp>
        <p:nvSpPr>
          <p:cNvPr id="14" name="Rounded Rectangle 13"/>
          <p:cNvSpPr/>
          <p:nvPr/>
        </p:nvSpPr>
        <p:spPr>
          <a:xfrm>
            <a:off x="5796136" y="1689662"/>
            <a:ext cx="3250664" cy="1260000"/>
          </a:xfrm>
          <a:prstGeom prst="roundRect">
            <a:avLst/>
          </a:prstGeom>
          <a:noFill/>
          <a:ln w="1905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724128" y="3396937"/>
            <a:ext cx="1740068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r-CH" sz="1200" dirty="0" err="1" smtClean="0">
                <a:solidFill>
                  <a:schemeClr val="bg2"/>
                </a:solidFill>
              </a:rPr>
              <a:t>Braiding</a:t>
            </a:r>
            <a:r>
              <a:rPr lang="fr-CH" sz="1200" dirty="0" smtClean="0">
                <a:solidFill>
                  <a:schemeClr val="bg2"/>
                </a:solidFill>
              </a:rPr>
              <a:t> </a:t>
            </a:r>
            <a:r>
              <a:rPr lang="fr-CH" sz="1200" dirty="0" err="1" smtClean="0">
                <a:solidFill>
                  <a:schemeClr val="bg2"/>
                </a:solidFill>
              </a:rPr>
              <a:t>optimized</a:t>
            </a:r>
            <a:r>
              <a:rPr lang="fr-CH" sz="1200" dirty="0" smtClean="0">
                <a:solidFill>
                  <a:schemeClr val="bg2"/>
                </a:solidFill>
              </a:rPr>
              <a:t> </a:t>
            </a:r>
            <a:br>
              <a:rPr lang="fr-CH" sz="1200" dirty="0" smtClean="0">
                <a:solidFill>
                  <a:schemeClr val="bg2"/>
                </a:solidFill>
              </a:rPr>
            </a:br>
            <a:r>
              <a:rPr lang="fr-CH" sz="1200" dirty="0" smtClean="0">
                <a:solidFill>
                  <a:schemeClr val="bg2"/>
                </a:solidFill>
              </a:rPr>
              <a:t>for </a:t>
            </a:r>
            <a:r>
              <a:rPr lang="fr-CH" sz="1200" dirty="0" err="1" smtClean="0">
                <a:solidFill>
                  <a:schemeClr val="bg2"/>
                </a:solidFill>
              </a:rPr>
              <a:t>thickness</a:t>
            </a:r>
            <a:r>
              <a:rPr lang="fr-CH" sz="1200" dirty="0" smtClean="0">
                <a:solidFill>
                  <a:schemeClr val="bg2"/>
                </a:solidFill>
              </a:rPr>
              <a:t> of </a:t>
            </a:r>
            <a:br>
              <a:rPr lang="fr-CH" sz="1200" dirty="0" smtClean="0">
                <a:solidFill>
                  <a:schemeClr val="bg2"/>
                </a:solidFill>
              </a:rPr>
            </a:br>
            <a:r>
              <a:rPr lang="fr-CH" sz="1200" dirty="0" smtClean="0">
                <a:solidFill>
                  <a:schemeClr val="bg2"/>
                </a:solidFill>
              </a:rPr>
              <a:t>100 𝜇m @ 5 </a:t>
            </a:r>
            <a:r>
              <a:rPr lang="fr-CH" sz="1200" dirty="0" err="1" smtClean="0">
                <a:solidFill>
                  <a:schemeClr val="bg2"/>
                </a:solidFill>
              </a:rPr>
              <a:t>MPa</a:t>
            </a:r>
            <a:r>
              <a:rPr lang="fr-CH" sz="1200" dirty="0" smtClean="0">
                <a:solidFill>
                  <a:schemeClr val="bg2"/>
                </a:solidFill>
              </a:rPr>
              <a:t/>
            </a:r>
            <a:br>
              <a:rPr lang="fr-CH" sz="1200" dirty="0" smtClean="0">
                <a:solidFill>
                  <a:schemeClr val="bg2"/>
                </a:solidFill>
              </a:rPr>
            </a:br>
            <a:r>
              <a:rPr lang="fr-CH" sz="1200" dirty="0" smtClean="0">
                <a:solidFill>
                  <a:schemeClr val="bg2"/>
                </a:solidFill>
              </a:rPr>
              <a:t>for </a:t>
            </a:r>
            <a:r>
              <a:rPr lang="fr-CH" sz="1200" dirty="0" err="1" smtClean="0">
                <a:solidFill>
                  <a:schemeClr val="bg2"/>
                </a:solidFill>
              </a:rPr>
              <a:t>series</a:t>
            </a:r>
            <a:r>
              <a:rPr lang="fr-CH" sz="1200" dirty="0" smtClean="0">
                <a:solidFill>
                  <a:schemeClr val="bg2"/>
                </a:solidFill>
              </a:rPr>
              <a:t> production</a:t>
            </a:r>
            <a:endParaRPr lang="fr-CH" sz="1200" dirty="0">
              <a:solidFill>
                <a:schemeClr val="bg2"/>
              </a:solidFill>
            </a:endParaRPr>
          </a:p>
        </p:txBody>
      </p:sp>
      <p:sp>
        <p:nvSpPr>
          <p:cNvPr id="3" name="Bent Arrow 2"/>
          <p:cNvSpPr/>
          <p:nvPr/>
        </p:nvSpPr>
        <p:spPr>
          <a:xfrm rot="16200000" flipH="1">
            <a:off x="5722239" y="2838036"/>
            <a:ext cx="776815" cy="340986"/>
          </a:xfrm>
          <a:prstGeom prst="bentArrow">
            <a:avLst>
              <a:gd name="adj1" fmla="val 10332"/>
              <a:gd name="adj2" fmla="val 14523"/>
              <a:gd name="adj3" fmla="val 41764"/>
              <a:gd name="adj4" fmla="val 29081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Bent Arrow 15"/>
          <p:cNvSpPr/>
          <p:nvPr/>
        </p:nvSpPr>
        <p:spPr>
          <a:xfrm rot="5400000" flipH="1">
            <a:off x="6057376" y="3966694"/>
            <a:ext cx="360040" cy="882520"/>
          </a:xfrm>
          <a:prstGeom prst="bentArrow">
            <a:avLst>
              <a:gd name="adj1" fmla="val 10332"/>
              <a:gd name="adj2" fmla="val 14523"/>
              <a:gd name="adj3" fmla="val 41764"/>
              <a:gd name="adj4" fmla="val 29081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24128" y="843558"/>
            <a:ext cx="2485917" cy="83099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fr-CH" sz="1200" dirty="0" err="1" smtClean="0">
                <a:solidFill>
                  <a:srgbClr val="0432FF"/>
                </a:solidFill>
              </a:rPr>
              <a:t>Magnetic</a:t>
            </a:r>
            <a:r>
              <a:rPr lang="fr-CH" sz="1200" dirty="0" smtClean="0">
                <a:solidFill>
                  <a:srgbClr val="0432FF"/>
                </a:solidFill>
              </a:rPr>
              <a:t> </a:t>
            </a:r>
            <a:r>
              <a:rPr lang="fr-CH" sz="1200" dirty="0" err="1" smtClean="0">
                <a:solidFill>
                  <a:srgbClr val="0432FF"/>
                </a:solidFill>
              </a:rPr>
              <a:t>measurements</a:t>
            </a:r>
            <a:r>
              <a:rPr lang="fr-CH" sz="1200" dirty="0" smtClean="0">
                <a:solidFill>
                  <a:srgbClr val="0432FF"/>
                </a:solidFill>
              </a:rPr>
              <a:t> at RT have </a:t>
            </a:r>
            <a:r>
              <a:rPr lang="fr-CH" sz="1200" dirty="0" err="1" smtClean="0">
                <a:solidFill>
                  <a:srgbClr val="0432FF"/>
                </a:solidFill>
              </a:rPr>
              <a:t>shown</a:t>
            </a:r>
            <a:r>
              <a:rPr lang="fr-CH" sz="1200" dirty="0" smtClean="0">
                <a:solidFill>
                  <a:srgbClr val="0432FF"/>
                </a:solidFill>
              </a:rPr>
              <a:t> </a:t>
            </a:r>
            <a:r>
              <a:rPr lang="fr-CH" sz="1200" dirty="0" err="1" smtClean="0">
                <a:solidFill>
                  <a:srgbClr val="0432FF"/>
                </a:solidFill>
              </a:rPr>
              <a:t>that</a:t>
            </a:r>
            <a:r>
              <a:rPr lang="fr-CH" sz="1200" dirty="0" smtClean="0">
                <a:solidFill>
                  <a:srgbClr val="0432FF"/>
                </a:solidFill>
              </a:rPr>
              <a:t> the </a:t>
            </a:r>
            <a:r>
              <a:rPr lang="fr-CH" sz="1200" dirty="0" err="1" smtClean="0">
                <a:solidFill>
                  <a:srgbClr val="0432FF"/>
                </a:solidFill>
              </a:rPr>
              <a:t>coils</a:t>
            </a:r>
            <a:r>
              <a:rPr lang="fr-CH" sz="1200" dirty="0" smtClean="0">
                <a:solidFill>
                  <a:srgbClr val="0432FF"/>
                </a:solidFill>
              </a:rPr>
              <a:t> have to </a:t>
            </a:r>
            <a:r>
              <a:rPr lang="fr-CH" sz="1200" dirty="0" err="1" smtClean="0">
                <a:solidFill>
                  <a:srgbClr val="0432FF"/>
                </a:solidFill>
              </a:rPr>
              <a:t>be</a:t>
            </a:r>
            <a:r>
              <a:rPr lang="fr-CH" sz="1200" dirty="0" smtClean="0">
                <a:solidFill>
                  <a:srgbClr val="0432FF"/>
                </a:solidFill>
              </a:rPr>
              <a:t> made longer by 40 mm to </a:t>
            </a:r>
            <a:r>
              <a:rPr lang="fr-CH" sz="1200" dirty="0" err="1" smtClean="0">
                <a:solidFill>
                  <a:srgbClr val="0432FF"/>
                </a:solidFill>
              </a:rPr>
              <a:t>get</a:t>
            </a:r>
            <a:r>
              <a:rPr lang="fr-CH" sz="1200" dirty="0" smtClean="0">
                <a:solidFill>
                  <a:srgbClr val="0432FF"/>
                </a:solidFill>
              </a:rPr>
              <a:t> the right </a:t>
            </a:r>
            <a:r>
              <a:rPr lang="fr-CH" sz="1200" dirty="0" err="1" smtClean="0">
                <a:solidFill>
                  <a:srgbClr val="0432FF"/>
                </a:solidFill>
              </a:rPr>
              <a:t>magnetic</a:t>
            </a:r>
            <a:r>
              <a:rPr lang="fr-CH" sz="1200" dirty="0" smtClean="0">
                <a:solidFill>
                  <a:srgbClr val="0432FF"/>
                </a:solidFill>
              </a:rPr>
              <a:t> </a:t>
            </a:r>
            <a:r>
              <a:rPr lang="fr-CH" sz="1200" dirty="0" err="1" smtClean="0">
                <a:solidFill>
                  <a:srgbClr val="0432FF"/>
                </a:solidFill>
              </a:rPr>
              <a:t>length</a:t>
            </a:r>
            <a:endParaRPr lang="fr-CH" sz="1200" dirty="0">
              <a:solidFill>
                <a:srgbClr val="0432FF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0641" y="1332000"/>
            <a:ext cx="5526747" cy="180000"/>
          </a:xfrm>
          <a:prstGeom prst="roundRect">
            <a:avLst>
              <a:gd name="adj" fmla="val 5781"/>
            </a:avLst>
          </a:prstGeom>
          <a:noFill/>
          <a:ln w="19050">
            <a:solidFill>
              <a:srgbClr val="0432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48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Cabling Specs </a:t>
            </a:r>
            <a:r>
              <a:rPr lang="en-US" dirty="0" smtClean="0"/>
              <a:t>- </a:t>
            </a:r>
            <a:r>
              <a:rPr lang="en-US" dirty="0"/>
              <a:t>Cable </a:t>
            </a: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Meeting, Madrid, 2017-11-15</a:t>
            </a:r>
            <a:endParaRPr lang="en-GB" noProof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80252" y="2717243"/>
            <a:ext cx="4320000" cy="10786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800" b="1" dirty="0" smtClean="0"/>
              <a:t>Cable performance requirements</a:t>
            </a:r>
          </a:p>
          <a:p>
            <a:pPr marL="44450" indent="-174625"/>
            <a:r>
              <a:rPr lang="en-GB" sz="1800" i="1" dirty="0" err="1" smtClean="0"/>
              <a:t>I</a:t>
            </a:r>
            <a:r>
              <a:rPr lang="en-GB" sz="1800" i="1" baseline="-25000" dirty="0" err="1" smtClean="0"/>
              <a:t>c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degradation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lower</a:t>
            </a:r>
            <a:r>
              <a:rPr lang="en-GB" sz="1800" dirty="0" smtClean="0"/>
              <a:t> than </a:t>
            </a:r>
            <a:r>
              <a:rPr lang="en-GB" sz="1800" dirty="0" smtClean="0">
                <a:solidFill>
                  <a:srgbClr val="FF0000"/>
                </a:solidFill>
              </a:rPr>
              <a:t>5 %</a:t>
            </a:r>
          </a:p>
          <a:p>
            <a:pPr marL="44450" indent="-174625"/>
            <a:r>
              <a:rPr lang="en-GB" sz="1800" dirty="0" smtClean="0">
                <a:solidFill>
                  <a:srgbClr val="FF0000"/>
                </a:solidFill>
              </a:rPr>
              <a:t>RRR</a:t>
            </a:r>
            <a:r>
              <a:rPr lang="en-GB" sz="1800" dirty="0" smtClean="0"/>
              <a:t> of </a:t>
            </a:r>
            <a:r>
              <a:rPr lang="en-GB" sz="1800" dirty="0" smtClean="0">
                <a:solidFill>
                  <a:srgbClr val="FF0000"/>
                </a:solidFill>
              </a:rPr>
              <a:t>extracted</a:t>
            </a:r>
            <a:r>
              <a:rPr lang="en-GB" sz="1800" dirty="0" smtClean="0"/>
              <a:t> strands </a:t>
            </a:r>
            <a:r>
              <a:rPr lang="en-GB" sz="1800" dirty="0" smtClean="0">
                <a:solidFill>
                  <a:srgbClr val="FF0000"/>
                </a:solidFill>
              </a:rPr>
              <a:t>above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100</a:t>
            </a:r>
            <a:endParaRPr lang="en-GB" sz="1800" dirty="0" smtClean="0"/>
          </a:p>
        </p:txBody>
      </p:sp>
      <p:pic>
        <p:nvPicPr>
          <p:cNvPr id="8" name="Picture 7" descr="DS 11T RRP Vue complet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252" y="1171041"/>
            <a:ext cx="4320000" cy="469538"/>
          </a:xfrm>
          <a:prstGeom prst="rect">
            <a:avLst/>
          </a:prstGeom>
        </p:spPr>
      </p:pic>
      <p:pic>
        <p:nvPicPr>
          <p:cNvPr id="9" name="Picture 8" descr="DS 11T RRP Vue complete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0252" y="1741554"/>
            <a:ext cx="1133686" cy="7581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45717" y="1961186"/>
            <a:ext cx="1434595" cy="318924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US" sz="1600" dirty="0" smtClean="0">
                <a:solidFill>
                  <a:srgbClr val="5A5A5A"/>
                </a:solidFill>
              </a:rPr>
              <a:t>RRP cable</a:t>
            </a:r>
            <a:endParaRPr lang="en-US" sz="1600" dirty="0">
              <a:solidFill>
                <a:srgbClr val="5A5A5A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5531"/>
              </p:ext>
            </p:extLst>
          </p:nvPr>
        </p:nvGraphicFramePr>
        <p:xfrm>
          <a:off x="592310" y="700961"/>
          <a:ext cx="3917597" cy="397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5469"/>
                <a:gridCol w="1152128"/>
              </a:tblGrid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Value</a:t>
                      </a:r>
                      <a:endParaRPr lang="en-US" sz="1600" dirty="0"/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 of strands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Strand diameter (mm)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0.7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Width (mm)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14.7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Mid-thickness (mm)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1.25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Thick/thin</a:t>
                      </a:r>
                      <a:r>
                        <a:rPr lang="en-US" sz="1400" baseline="0" dirty="0" smtClean="0"/>
                        <a:t> edge (mm)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1.149/1.351</a:t>
                      </a:r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Keystone angle (degree)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0.79</a:t>
                      </a:r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Transposition pitch (mm)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100</a:t>
                      </a:r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Packing factor</a:t>
                      </a:r>
                      <a:r>
                        <a:rPr lang="en-US" sz="1400" baseline="0" dirty="0" smtClean="0"/>
                        <a:t> (%)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87.3</a:t>
                      </a:r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Compaction thin/thick edge (%)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17.95/3.48</a:t>
                      </a:r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Core material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AISI 316L</a:t>
                      </a:r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Core width (mm)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12</a:t>
                      </a:r>
                    </a:p>
                  </a:txBody>
                  <a:tcPr marL="36000" marR="36000" marT="0" marB="0" anchor="ctr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Core thickness (𝜇m)</a:t>
                      </a:r>
                      <a:endParaRPr lang="en-US" sz="14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25</a:t>
                      </a: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947072" y="4107019"/>
            <a:ext cx="2088000" cy="25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11893"/>
                </a:solidFill>
              </a:rPr>
              <a:t>Courtesy B. </a:t>
            </a:r>
            <a:r>
              <a:rPr lang="en-US" sz="1400" i="1" dirty="0" err="1" smtClean="0">
                <a:solidFill>
                  <a:srgbClr val="011893"/>
                </a:solidFill>
              </a:rPr>
              <a:t>Bordini</a:t>
            </a:r>
            <a:endParaRPr lang="en-US" sz="1400" i="1" dirty="0">
              <a:solidFill>
                <a:srgbClr val="01189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20272" y="1994648"/>
            <a:ext cx="2088000" cy="252000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11893"/>
                </a:solidFill>
              </a:rPr>
              <a:t>Courtesy A. </a:t>
            </a:r>
            <a:r>
              <a:rPr lang="en-US" sz="1400" i="1" dirty="0" err="1" smtClean="0">
                <a:solidFill>
                  <a:srgbClr val="011893"/>
                </a:solidFill>
              </a:rPr>
              <a:t>Bonasia</a:t>
            </a:r>
            <a:endParaRPr lang="en-US" sz="1400" i="1" dirty="0">
              <a:solidFill>
                <a:srgbClr val="011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797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 smtClean="0"/>
              <a:t>7th HL-LHC Collaboration Meeting, Madrid, 2017-11-15</a:t>
            </a:r>
            <a:endParaRPr lang="en-GB" noProof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65" y="2429963"/>
            <a:ext cx="1566463" cy="2334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Coils</a:t>
            </a:r>
            <a:r>
              <a:rPr lang="fr-CH" dirty="0" smtClean="0"/>
              <a:t> </a:t>
            </a:r>
            <a:r>
              <a:rPr lang="fr-CH" dirty="0" err="1" smtClean="0"/>
              <a:t>characteristics</a:t>
            </a:r>
            <a:endParaRPr lang="fr-CH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52635"/>
              </p:ext>
            </p:extLst>
          </p:nvPr>
        </p:nvGraphicFramePr>
        <p:xfrm>
          <a:off x="2699792" y="2329823"/>
          <a:ext cx="5904000" cy="257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fr-CH" sz="1400" dirty="0" err="1" smtClean="0"/>
                        <a:t>Parameter</a:t>
                      </a:r>
                      <a:r>
                        <a:rPr lang="fr-CH" sz="1400" dirty="0" smtClean="0"/>
                        <a:t> / </a:t>
                      </a:r>
                      <a:r>
                        <a:rPr lang="fr-CH" sz="1400" dirty="0" err="1" smtClean="0"/>
                        <a:t>Coil</a:t>
                      </a:r>
                      <a:r>
                        <a:rPr lang="fr-CH" sz="1400" dirty="0" smtClean="0"/>
                        <a:t> ID</a:t>
                      </a:r>
                      <a:endParaRPr lang="fr-CH" sz="1400" dirty="0"/>
                    </a:p>
                  </a:txBody>
                  <a:tcPr marL="72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CR4</a:t>
                      </a:r>
                      <a:endParaRPr lang="fr-CH" sz="14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CR5</a:t>
                      </a:r>
                      <a:endParaRPr lang="fr-CH" sz="14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CR6</a:t>
                      </a:r>
                      <a:endParaRPr lang="fr-CH" sz="14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CR7</a:t>
                      </a:r>
                      <a:endParaRPr lang="fr-CH" sz="14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Strand type RRP</a:t>
                      </a:r>
                      <a:endParaRPr lang="fr-CH" sz="1300" dirty="0"/>
                    </a:p>
                  </a:txBody>
                  <a:tcPr marL="72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132/169 &amp; 150/169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150/169 &amp; 144/169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108/127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108/127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Cu/</a:t>
                      </a:r>
                      <a:r>
                        <a:rPr lang="fr-CH" sz="1300" dirty="0" err="1" smtClean="0"/>
                        <a:t>Sc</a:t>
                      </a:r>
                      <a:r>
                        <a:rPr lang="fr-CH" sz="1300" dirty="0" smtClean="0"/>
                        <a:t>, </a:t>
                      </a:r>
                      <a:r>
                        <a:rPr lang="fr-CH" sz="1300" dirty="0" err="1" smtClean="0"/>
                        <a:t>average</a:t>
                      </a:r>
                      <a:endParaRPr lang="fr-CH" sz="1300" dirty="0"/>
                    </a:p>
                  </a:txBody>
                  <a:tcPr marL="72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1.18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1.06</a:t>
                      </a:r>
                      <a:endParaRPr lang="fr-CH" sz="13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1.14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1.15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RRR, </a:t>
                      </a:r>
                      <a:r>
                        <a:rPr lang="fr-CH" sz="1300" dirty="0" err="1" smtClean="0"/>
                        <a:t>average</a:t>
                      </a:r>
                      <a:endParaRPr lang="fr-CH" sz="1300" dirty="0"/>
                    </a:p>
                  </a:txBody>
                  <a:tcPr marL="72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250.6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168.0</a:t>
                      </a:r>
                      <a:endParaRPr lang="fr-CH" sz="13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293.6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297.0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Critical </a:t>
                      </a:r>
                      <a:r>
                        <a:rPr lang="fr-CH" sz="1300" dirty="0" err="1" smtClean="0"/>
                        <a:t>current</a:t>
                      </a:r>
                      <a:r>
                        <a:rPr lang="fr-CH" sz="1300" dirty="0" smtClean="0"/>
                        <a:t>, </a:t>
                      </a:r>
                      <a:r>
                        <a:rPr lang="fr-CH" sz="1300" i="1" dirty="0" err="1" smtClean="0"/>
                        <a:t>I</a:t>
                      </a:r>
                      <a:r>
                        <a:rPr lang="fr-CH" sz="1300" i="1" baseline="-25000" dirty="0" err="1" smtClean="0"/>
                        <a:t>c</a:t>
                      </a:r>
                      <a:r>
                        <a:rPr lang="fr-CH" sz="1300" dirty="0" smtClean="0"/>
                        <a:t> [A]</a:t>
                      </a:r>
                      <a:r>
                        <a:rPr lang="fr-CH" sz="1300" baseline="0" dirty="0" smtClean="0"/>
                        <a:t> </a:t>
                      </a:r>
                      <a:br>
                        <a:rPr lang="fr-CH" sz="1300" baseline="0" dirty="0" smtClean="0"/>
                      </a:br>
                      <a:r>
                        <a:rPr lang="fr-CH" sz="1300" dirty="0" smtClean="0"/>
                        <a:t>(12 T, 4.222 K),</a:t>
                      </a:r>
                      <a:r>
                        <a:rPr lang="fr-CH" sz="1300" baseline="0" dirty="0" smtClean="0"/>
                        <a:t> </a:t>
                      </a:r>
                      <a:r>
                        <a:rPr lang="fr-CH" sz="1300" baseline="0" dirty="0" err="1" smtClean="0"/>
                        <a:t>average</a:t>
                      </a:r>
                      <a:endParaRPr lang="fr-CH" sz="1300" dirty="0"/>
                    </a:p>
                  </a:txBody>
                  <a:tcPr marL="72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>
                          <a:solidFill>
                            <a:srgbClr val="FF0000"/>
                          </a:solidFill>
                        </a:rPr>
                        <a:t>404.6</a:t>
                      </a:r>
                      <a:endParaRPr lang="fr-CH" sz="1300" dirty="0">
                        <a:solidFill>
                          <a:srgbClr val="FF0000"/>
                        </a:solidFill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451.6</a:t>
                      </a:r>
                      <a:endParaRPr lang="fr-CH" sz="13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449.0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460.7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300" dirty="0" err="1" smtClean="0"/>
                        <a:t>Mid-thickness</a:t>
                      </a:r>
                      <a:r>
                        <a:rPr lang="fr-CH" sz="1300" dirty="0" smtClean="0"/>
                        <a:t> [mm]</a:t>
                      </a:r>
                      <a:endParaRPr lang="fr-CH" sz="1300" dirty="0"/>
                    </a:p>
                  </a:txBody>
                  <a:tcPr marL="72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1.2512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1.2486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1.2502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1.2495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300" dirty="0" err="1" smtClean="0"/>
                        <a:t>Width</a:t>
                      </a:r>
                      <a:r>
                        <a:rPr lang="fr-CH" sz="1300" dirty="0" smtClean="0"/>
                        <a:t> [mm]</a:t>
                      </a:r>
                      <a:endParaRPr lang="fr-CH" sz="1300" dirty="0"/>
                    </a:p>
                  </a:txBody>
                  <a:tcPr marL="72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14.710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14.701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14.694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14.694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300" dirty="0" err="1" smtClean="0"/>
                        <a:t>Keystone</a:t>
                      </a:r>
                      <a:r>
                        <a:rPr lang="fr-CH" sz="1300" dirty="0" smtClean="0"/>
                        <a:t> angle [°]</a:t>
                      </a:r>
                      <a:endParaRPr lang="fr-CH" sz="1300" dirty="0"/>
                    </a:p>
                  </a:txBody>
                  <a:tcPr marL="72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0.80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0.81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0.79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CH" sz="1300" dirty="0" smtClean="0"/>
                        <a:t>0.79</a:t>
                      </a:r>
                      <a:endParaRPr lang="fr-CH" sz="1300" dirty="0"/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6660232" y="2643758"/>
            <a:ext cx="1943560" cy="432048"/>
          </a:xfrm>
          <a:prstGeom prst="rect">
            <a:avLst/>
          </a:prstGeom>
          <a:noFill/>
          <a:ln w="2222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1022335"/>
            <a:ext cx="110386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2280" y="1063576"/>
            <a:ext cx="110386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6"/>
          <a:stretch/>
        </p:blipFill>
        <p:spPr>
          <a:xfrm>
            <a:off x="502647" y="555526"/>
            <a:ext cx="1765097" cy="174084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8809" y="499211"/>
            <a:ext cx="1815199" cy="1817601"/>
          </a:xfrm>
          <a:prstGeom prst="roundRect">
            <a:avLst>
              <a:gd name="adj" fmla="val 50000"/>
            </a:avLst>
          </a:prstGeom>
        </p:spPr>
      </p:pic>
      <p:sp>
        <p:nvSpPr>
          <p:cNvPr id="12" name="Left Brace 11"/>
          <p:cNvSpPr/>
          <p:nvPr/>
        </p:nvSpPr>
        <p:spPr>
          <a:xfrm rot="5400000">
            <a:off x="5501665" y="1156025"/>
            <a:ext cx="372694" cy="1908000"/>
          </a:xfrm>
          <a:prstGeom prst="leftBrace">
            <a:avLst/>
          </a:prstGeom>
          <a:ln w="22225"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5400000">
            <a:off x="7445665" y="1156025"/>
            <a:ext cx="372694" cy="1908000"/>
          </a:xfrm>
          <a:prstGeom prst="leftBrace">
            <a:avLst/>
          </a:prstGeom>
          <a:ln w="22225">
            <a:solidFill>
              <a:srgbClr val="0432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734012" y="2089155"/>
            <a:ext cx="1908000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200" smtClean="0">
                <a:solidFill>
                  <a:srgbClr val="0432FF"/>
                </a:solidFill>
              </a:rPr>
              <a:t>Development conductor</a:t>
            </a:r>
            <a:endParaRPr lang="en-US" sz="1200">
              <a:solidFill>
                <a:srgbClr val="0432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96448" y="2091688"/>
            <a:ext cx="1889564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rgbClr val="0432FF"/>
                </a:solidFill>
              </a:rPr>
              <a:t>Final conductor</a:t>
            </a:r>
            <a:endParaRPr lang="en-US" sz="1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101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5479</TotalTime>
  <Words>1409</Words>
  <Application>Microsoft Macintosh PowerPoint</Application>
  <PresentationFormat>On-screen Show (16:9)</PresentationFormat>
  <Paragraphs>356</Paragraphs>
  <Slides>20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Calibri</vt:lpstr>
      <vt:lpstr>Mangal</vt:lpstr>
      <vt:lpstr>Symbol</vt:lpstr>
      <vt:lpstr>Times New Roman</vt:lpstr>
      <vt:lpstr>Wingdings</vt:lpstr>
      <vt:lpstr>Arial</vt:lpstr>
      <vt:lpstr>Thème Office</vt:lpstr>
      <vt:lpstr>The 11T Dipole Prototype Construction and Preparation for Testing, and  The Connection Cryostats</vt:lpstr>
      <vt:lpstr>Outlook</vt:lpstr>
      <vt:lpstr>Introduction</vt:lpstr>
      <vt:lpstr>     Masterplan of WP11</vt:lpstr>
      <vt:lpstr>The 11T Dipole Full Assembly</vt:lpstr>
      <vt:lpstr>Design features of the prototype</vt:lpstr>
      <vt:lpstr>Magnet main parameters</vt:lpstr>
      <vt:lpstr>Cabling Specs - Cable Performance</vt:lpstr>
      <vt:lpstr>Coils characteristics</vt:lpstr>
      <vt:lpstr>Main manufacturing steps, 1</vt:lpstr>
      <vt:lpstr>Main manufacturing steps, 2</vt:lpstr>
      <vt:lpstr>Collaring tooling &amp; process</vt:lpstr>
      <vt:lpstr>Progress on the Prototype construction, LMBHB</vt:lpstr>
      <vt:lpstr>Progress on the Prototype construction</vt:lpstr>
      <vt:lpstr>Training of short models </vt:lpstr>
      <vt:lpstr>Observations, and actions</vt:lpstr>
      <vt:lpstr>Connection cryostats for IP2</vt:lpstr>
      <vt:lpstr>Status</vt:lpstr>
      <vt:lpstr>Summary</vt:lpstr>
      <vt:lpstr>Thank you for your attention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Frederic Savary</cp:lastModifiedBy>
  <cp:revision>124</cp:revision>
  <cp:lastPrinted>2017-11-14T18:39:33Z</cp:lastPrinted>
  <dcterms:created xsi:type="dcterms:W3CDTF">2016-02-12T09:02:01Z</dcterms:created>
  <dcterms:modified xsi:type="dcterms:W3CDTF">2017-11-14T22:16:30Z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