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7"/>
  </p:notesMasterIdLst>
  <p:handoutMasterIdLst>
    <p:handoutMasterId r:id="rId38"/>
  </p:handoutMasterIdLst>
  <p:sldIdLst>
    <p:sldId id="289" r:id="rId5"/>
    <p:sldId id="290" r:id="rId6"/>
    <p:sldId id="277" r:id="rId7"/>
    <p:sldId id="268" r:id="rId8"/>
    <p:sldId id="269" r:id="rId9"/>
    <p:sldId id="267" r:id="rId10"/>
    <p:sldId id="278" r:id="rId11"/>
    <p:sldId id="274" r:id="rId12"/>
    <p:sldId id="275" r:id="rId13"/>
    <p:sldId id="276" r:id="rId14"/>
    <p:sldId id="288" r:id="rId15"/>
    <p:sldId id="279" r:id="rId16"/>
    <p:sldId id="280" r:id="rId17"/>
    <p:sldId id="281" r:id="rId18"/>
    <p:sldId id="282" r:id="rId19"/>
    <p:sldId id="283" r:id="rId20"/>
    <p:sldId id="284" r:id="rId21"/>
    <p:sldId id="300" r:id="rId22"/>
    <p:sldId id="292" r:id="rId23"/>
    <p:sldId id="291" r:id="rId24"/>
    <p:sldId id="294" r:id="rId25"/>
    <p:sldId id="295" r:id="rId26"/>
    <p:sldId id="293" r:id="rId27"/>
    <p:sldId id="301" r:id="rId28"/>
    <p:sldId id="302" r:id="rId29"/>
    <p:sldId id="303" r:id="rId30"/>
    <p:sldId id="296" r:id="rId31"/>
    <p:sldId id="298" r:id="rId32"/>
    <p:sldId id="285" r:id="rId33"/>
    <p:sldId id="266" r:id="rId34"/>
    <p:sldId id="297" r:id="rId35"/>
    <p:sldId id="299" r:id="rId3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9" autoAdjust="0"/>
    <p:restoredTop sz="94652" autoAdjust="0"/>
  </p:normalViewPr>
  <p:slideViewPr>
    <p:cSldViewPr snapToObjects="1" showGuides="1">
      <p:cViewPr varScale="1">
        <p:scale>
          <a:sx n="97" d="100"/>
          <a:sy n="97" d="100"/>
        </p:scale>
        <p:origin x="-567" y="-43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5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14/11/2017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14/11/2017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83105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E6FED-EEAF-B24C-BAF8-348FD9F1592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855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E6FED-EEAF-B24C-BAF8-348FD9F1592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9226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E6FED-EEAF-B24C-BAF8-348FD9F1592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8512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CE6FED-EEAF-B24C-BAF8-348FD9F1592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512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467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5020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dirty="0" smtClean="0"/>
              <a:t>7th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0.png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Dynamic aperture requirements from lifetime considerations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219822"/>
            <a:ext cx="6480000" cy="1123578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/>
              <a:t>Dario Pellegrini (</a:t>
            </a:r>
            <a:r>
              <a:rPr lang="en-GB" sz="2400" dirty="0" smtClean="0"/>
              <a:t>CERN)</a:t>
            </a:r>
          </a:p>
          <a:p>
            <a:r>
              <a:rPr lang="en-GB" b="1" dirty="0" smtClean="0"/>
              <a:t>For: </a:t>
            </a:r>
            <a:r>
              <a:rPr lang="en-GB" dirty="0" smtClean="0"/>
              <a:t>F</a:t>
            </a:r>
            <a:r>
              <a:rPr lang="en-GB" dirty="0"/>
              <a:t>. Antoniou, G. Arduini, </a:t>
            </a:r>
            <a:r>
              <a:rPr lang="en-GB" dirty="0" smtClean="0"/>
              <a:t>R. De Maria, S</a:t>
            </a:r>
            <a:r>
              <a:rPr lang="en-GB" dirty="0"/>
              <a:t>. Fartoukh</a:t>
            </a:r>
            <a:r>
              <a:rPr lang="en-GB" dirty="0" smtClean="0"/>
              <a:t>,</a:t>
            </a:r>
          </a:p>
          <a:p>
            <a:r>
              <a:rPr lang="en-GB" dirty="0" smtClean="0"/>
              <a:t>M. Giovannozzi, P. D. Hermes, G</a:t>
            </a:r>
            <a:r>
              <a:rPr lang="en-GB" dirty="0"/>
              <a:t>. Iadarola, N. Karastathis</a:t>
            </a:r>
            <a:r>
              <a:rPr lang="en-GB" dirty="0" smtClean="0"/>
              <a:t>,</a:t>
            </a:r>
          </a:p>
          <a:p>
            <a:r>
              <a:rPr lang="en-GB" dirty="0" smtClean="0"/>
              <a:t>Y. Papaphilippou, G</a:t>
            </a:r>
            <a:r>
              <a:rPr lang="en-GB" dirty="0"/>
              <a:t>. </a:t>
            </a:r>
            <a:r>
              <a:rPr lang="en-GB" dirty="0" smtClean="0"/>
              <a:t>Sterbini, F. Van Der Veken.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4515966"/>
            <a:ext cx="6480000" cy="261938"/>
          </a:xfrm>
        </p:spPr>
        <p:txBody>
          <a:bodyPr/>
          <a:lstStyle/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Meeting – Madrid, 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372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54" y="895730"/>
            <a:ext cx="8343146" cy="2920101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7177796" y="859044"/>
            <a:ext cx="0" cy="20154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2293191" y="713319"/>
            <a:ext cx="4717773" cy="427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6134280" y="828565"/>
            <a:ext cx="0" cy="20686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677993" y="643502"/>
            <a:ext cx="7374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110</a:t>
            </a:r>
            <a:r>
              <a:rPr lang="el-GR" sz="1200" dirty="0" smtClean="0">
                <a:solidFill>
                  <a:srgbClr val="FF0000"/>
                </a:solidFill>
              </a:rPr>
              <a:t>μ</a:t>
            </a:r>
            <a:r>
              <a:rPr lang="en-US" sz="1200" dirty="0" smtClean="0">
                <a:solidFill>
                  <a:srgbClr val="FF0000"/>
                </a:solidFill>
              </a:rPr>
              <a:t>rad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49169" y="627534"/>
            <a:ext cx="7489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100</a:t>
            </a:r>
            <a:r>
              <a:rPr lang="el-GR" sz="1200" dirty="0" smtClean="0">
                <a:solidFill>
                  <a:srgbClr val="FF0000"/>
                </a:solidFill>
              </a:rPr>
              <a:t>μ</a:t>
            </a:r>
            <a:r>
              <a:rPr lang="en-US" sz="1200" dirty="0" smtClean="0">
                <a:solidFill>
                  <a:srgbClr val="FF0000"/>
                </a:solidFill>
              </a:rPr>
              <a:t>rad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Crossing angle anti-leveling: a test for DA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043608" y="3939902"/>
            <a:ext cx="7972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Lifetime approaches the burnoff limit very quickly.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Aggressive settings impact on the beam lifetime and cross section.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19672" y="828565"/>
            <a:ext cx="4058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Fill 6253 - 8b4e - Tue 28 Sep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19" name="Rectangle 18"/>
          <p:cNvSpPr/>
          <p:nvPr/>
        </p:nvSpPr>
        <p:spPr>
          <a:xfrm>
            <a:off x="6588224" y="3651870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481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337" y="771550"/>
            <a:ext cx="7488392" cy="328155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93191" y="713319"/>
            <a:ext cx="4717773" cy="427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280480" cy="540000"/>
          </a:xfrm>
        </p:spPr>
        <p:txBody>
          <a:bodyPr/>
          <a:lstStyle/>
          <a:p>
            <a:r>
              <a:rPr lang="en-US" dirty="0"/>
              <a:t>Fill 6061: Continuous variation of crossing angle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3608" y="3939902"/>
            <a:ext cx="79727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Smooth losses without large dips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Proposed for HL-LHC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19" name="Rectangle 18"/>
          <p:cNvSpPr/>
          <p:nvPr/>
        </p:nvSpPr>
        <p:spPr>
          <a:xfrm>
            <a:off x="6588224" y="3867894"/>
            <a:ext cx="1736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4175838" y="1059582"/>
            <a:ext cx="288032" cy="504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15226" y="771550"/>
            <a:ext cx="2000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Atlas </a:t>
            </a:r>
            <a:r>
              <a:rPr lang="en-US" dirty="0" err="1" smtClean="0"/>
              <a:t>lumi</a:t>
            </a:r>
            <a:r>
              <a:rPr lang="en-US" dirty="0" smtClean="0"/>
              <a:t> issue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1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Putting all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US" sz="2400" dirty="0" smtClean="0"/>
              <a:t>Feed the machine </a:t>
            </a:r>
            <a:r>
              <a:rPr lang="en-US" sz="2400" b="1" dirty="0" smtClean="0"/>
              <a:t>settings</a:t>
            </a:r>
            <a:r>
              <a:rPr lang="en-US" sz="2400" dirty="0" smtClean="0"/>
              <a:t> (crossing angle, chromaticity, octupoles, filling scheme) and </a:t>
            </a:r>
            <a:r>
              <a:rPr lang="en-US" sz="2400" b="1" dirty="0" smtClean="0"/>
              <a:t>measurements</a:t>
            </a:r>
            <a:r>
              <a:rPr lang="en-US" sz="2400" dirty="0" smtClean="0"/>
              <a:t> on selected bunches (intensity, emittance) to DA simulations.</a:t>
            </a:r>
          </a:p>
          <a:p>
            <a:pPr algn="l"/>
            <a:r>
              <a:rPr lang="en-US" sz="2400" b="1" dirty="0" smtClean="0"/>
              <a:t>Benchmark</a:t>
            </a:r>
            <a:r>
              <a:rPr lang="en-US" sz="2400" dirty="0" smtClean="0"/>
              <a:t> with lifetime.</a:t>
            </a:r>
          </a:p>
          <a:p>
            <a:pPr algn="l"/>
            <a:r>
              <a:rPr lang="en-US" sz="2400" b="1" dirty="0" smtClean="0"/>
              <a:t>MD2209 </a:t>
            </a:r>
            <a:r>
              <a:rPr lang="en-US" sz="2400" dirty="0" smtClean="0"/>
              <a:t>(G. Iadarola, D. Pellegrini et al.)</a:t>
            </a:r>
            <a:r>
              <a:rPr lang="en-US" sz="2400" b="1" dirty="0" smtClean="0"/>
              <a:t> </a:t>
            </a:r>
            <a:r>
              <a:rPr lang="en-US" sz="2400" dirty="0" smtClean="0"/>
              <a:t>Crossing angle with high intensity 8b4e bunches chosen:</a:t>
            </a:r>
          </a:p>
          <a:p>
            <a:pPr lvl="1" algn="l"/>
            <a:r>
              <a:rPr lang="en-US" sz="2000" dirty="0" smtClean="0"/>
              <a:t>Reduction of the crossing angle in steps;</a:t>
            </a:r>
          </a:p>
          <a:p>
            <a:pPr lvl="1" algn="l"/>
            <a:r>
              <a:rPr lang="en-US" sz="2000" dirty="0" smtClean="0"/>
              <a:t>Very good tune and luminosity control along the fill;</a:t>
            </a:r>
          </a:p>
          <a:p>
            <a:pPr lvl="1" algn="l"/>
            <a:r>
              <a:rPr lang="en-US" sz="2000" dirty="0" smtClean="0"/>
              <a:t>Attempt to recover lifetime at the smallest crossing angle by reducing octupoles and chromaticity.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351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2699794" y="2130991"/>
            <a:ext cx="6120678" cy="584775"/>
            <a:chOff x="2699794" y="2130991"/>
            <a:chExt cx="6120678" cy="584775"/>
          </a:xfrm>
        </p:grpSpPr>
        <p:cxnSp>
          <p:nvCxnSpPr>
            <p:cNvPr id="15" name="Straight Connector 14"/>
            <p:cNvCxnSpPr/>
            <p:nvPr/>
          </p:nvCxnSpPr>
          <p:spPr>
            <a:xfrm flipH="1">
              <a:off x="2699794" y="2686175"/>
              <a:ext cx="6048670" cy="0"/>
            </a:xfrm>
            <a:prstGeom prst="line">
              <a:avLst/>
            </a:prstGeom>
            <a:ln>
              <a:solidFill>
                <a:schemeClr val="accent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948264" y="2130991"/>
              <a:ext cx="18722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err="1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Burnoff</a:t>
              </a:r>
              <a:r>
                <a:rPr lang="en-US" sz="1600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lifetime</a:t>
              </a:r>
            </a:p>
            <a:p>
              <a:pPr algn="r"/>
              <a:r>
                <a:rPr lang="en-US" sz="1600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≈ 2</a:t>
              </a:r>
              <a:r>
                <a:rPr lang="en-US" sz="1600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 h @1.2e11 p</a:t>
              </a:r>
              <a:endParaRPr lang="en-US" sz="16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751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13" name="Group 12"/>
          <p:cNvGrpSpPr/>
          <p:nvPr/>
        </p:nvGrpSpPr>
        <p:grpSpPr>
          <a:xfrm>
            <a:off x="2699794" y="2130991"/>
            <a:ext cx="6120678" cy="584775"/>
            <a:chOff x="2699794" y="2130991"/>
            <a:chExt cx="6120678" cy="584775"/>
          </a:xfrm>
        </p:grpSpPr>
        <p:cxnSp>
          <p:nvCxnSpPr>
            <p:cNvPr id="14" name="Straight Connector 13"/>
            <p:cNvCxnSpPr/>
            <p:nvPr/>
          </p:nvCxnSpPr>
          <p:spPr>
            <a:xfrm flipH="1">
              <a:off x="2699794" y="2686175"/>
              <a:ext cx="6048670" cy="0"/>
            </a:xfrm>
            <a:prstGeom prst="line">
              <a:avLst/>
            </a:prstGeom>
            <a:ln>
              <a:solidFill>
                <a:schemeClr val="accent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6948264" y="2130991"/>
              <a:ext cx="18722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err="1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Burnoff</a:t>
              </a:r>
              <a:r>
                <a:rPr lang="en-US" sz="1600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lifetime</a:t>
              </a:r>
            </a:p>
            <a:p>
              <a:pPr algn="r"/>
              <a:r>
                <a:rPr lang="en-US" sz="1600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≈ 2</a:t>
              </a:r>
              <a:r>
                <a:rPr lang="en-US" sz="1600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 h @1.2e11 p</a:t>
              </a:r>
              <a:endParaRPr lang="en-US" sz="16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1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91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95936" y="127560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635896" y="12035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463988" y="247999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2699794" y="2130991"/>
            <a:ext cx="6120678" cy="584775"/>
            <a:chOff x="2699794" y="2130991"/>
            <a:chExt cx="6120678" cy="584775"/>
          </a:xfrm>
        </p:grpSpPr>
        <p:cxnSp>
          <p:nvCxnSpPr>
            <p:cNvPr id="23" name="Straight Connector 22"/>
            <p:cNvCxnSpPr/>
            <p:nvPr/>
          </p:nvCxnSpPr>
          <p:spPr>
            <a:xfrm flipH="1">
              <a:off x="2699794" y="2686175"/>
              <a:ext cx="6048670" cy="0"/>
            </a:xfrm>
            <a:prstGeom prst="line">
              <a:avLst/>
            </a:prstGeom>
            <a:ln>
              <a:solidFill>
                <a:schemeClr val="accent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948264" y="2130991"/>
              <a:ext cx="18722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err="1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Burnoff</a:t>
              </a:r>
              <a:r>
                <a:rPr lang="en-US" sz="1600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lifetime</a:t>
              </a:r>
            </a:p>
            <a:p>
              <a:pPr algn="r"/>
              <a:r>
                <a:rPr lang="en-US" sz="1600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≈ 2</a:t>
              </a:r>
              <a:r>
                <a:rPr lang="en-US" sz="1600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 h @1.2e11 p</a:t>
              </a:r>
              <a:endParaRPr lang="en-US" sz="16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2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912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95936" y="127560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59989" y="4157667"/>
            <a:ext cx="231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Chromaticity and octupoles reduction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732512" y="3651870"/>
            <a:ext cx="207640" cy="505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635896" y="12035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4463988" y="247999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grpSp>
        <p:nvGrpSpPr>
          <p:cNvPr id="28" name="Group 27"/>
          <p:cNvGrpSpPr/>
          <p:nvPr/>
        </p:nvGrpSpPr>
        <p:grpSpPr>
          <a:xfrm>
            <a:off x="2699794" y="2130991"/>
            <a:ext cx="6120678" cy="584775"/>
            <a:chOff x="2699794" y="2130991"/>
            <a:chExt cx="6120678" cy="584775"/>
          </a:xfrm>
        </p:grpSpPr>
        <p:cxnSp>
          <p:nvCxnSpPr>
            <p:cNvPr id="29" name="Straight Connector 28"/>
            <p:cNvCxnSpPr/>
            <p:nvPr/>
          </p:nvCxnSpPr>
          <p:spPr>
            <a:xfrm flipH="1">
              <a:off x="2699794" y="2686175"/>
              <a:ext cx="6048670" cy="0"/>
            </a:xfrm>
            <a:prstGeom prst="line">
              <a:avLst/>
            </a:prstGeom>
            <a:ln>
              <a:solidFill>
                <a:schemeClr val="accent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948264" y="2130991"/>
              <a:ext cx="18722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 err="1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Burnoff</a:t>
              </a:r>
              <a:r>
                <a:rPr lang="en-US" sz="1600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lifetime</a:t>
              </a:r>
            </a:p>
            <a:p>
              <a:pPr algn="r"/>
              <a:r>
                <a:rPr lang="en-US" sz="1600" dirty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≈ 2</a:t>
              </a:r>
              <a:r>
                <a:rPr lang="en-US" sz="1600" dirty="0" smtClean="0">
                  <a:solidFill>
                    <a:schemeClr val="accent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 h @1.2e11 p</a:t>
              </a:r>
              <a:endParaRPr lang="en-US" sz="16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2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313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Lifetime </a:t>
            </a:r>
            <a:r>
              <a:rPr lang="en-US" dirty="0" err="1" smtClean="0"/>
              <a:t>vs</a:t>
            </a:r>
            <a:r>
              <a:rPr lang="en-US" dirty="0" smtClean="0"/>
              <a:t> DA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823" y="627534"/>
            <a:ext cx="5194465" cy="3895849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3" name="TextBox 2"/>
          <p:cNvSpPr txBox="1"/>
          <p:nvPr/>
        </p:nvSpPr>
        <p:spPr>
          <a:xfrm>
            <a:off x="467544" y="3435846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 and Luminosity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835696" y="2571750"/>
            <a:ext cx="1224136" cy="10081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907704" y="2787774"/>
            <a:ext cx="1954105" cy="9361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95936" y="127560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Crossing angle steps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48064" y="1707654"/>
            <a:ext cx="224408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4788024" y="1707654"/>
            <a:ext cx="256220" cy="11521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427984" y="170765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995936" y="1707654"/>
            <a:ext cx="79208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59989" y="4157667"/>
            <a:ext cx="231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Chromaticity and octupoles reduction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5732512" y="3651870"/>
            <a:ext cx="207640" cy="505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6012160" y="1419622"/>
            <a:ext cx="1080120" cy="9748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35896" y="12035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150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4110761" y="180465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130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463988" y="247999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110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4945207" y="300379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385701" y="317036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90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5918920" y="263193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100</a:t>
            </a:r>
            <a:endParaRPr lang="en-US" sz="1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7182400" y="1131589"/>
            <a:ext cx="1864400" cy="3312369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800" dirty="0">
                <a:solidFill>
                  <a:schemeClr val="tx1"/>
                </a:solidFill>
              </a:rPr>
              <a:t>Crossing </a:t>
            </a:r>
            <a:r>
              <a:rPr lang="en-US" sz="1800" dirty="0" smtClean="0">
                <a:solidFill>
                  <a:schemeClr val="tx1"/>
                </a:solidFill>
              </a:rPr>
              <a:t>angle </a:t>
            </a:r>
            <a:r>
              <a:rPr lang="en-US" sz="1800" dirty="0">
                <a:solidFill>
                  <a:schemeClr val="tx1"/>
                </a:solidFill>
              </a:rPr>
              <a:t>r</a:t>
            </a:r>
            <a:r>
              <a:rPr lang="en-US" sz="1800" dirty="0" smtClean="0">
                <a:solidFill>
                  <a:schemeClr val="tx1"/>
                </a:solidFill>
              </a:rPr>
              <a:t>elaxation</a:t>
            </a:r>
            <a:endParaRPr lang="en-US" sz="1800" dirty="0" smtClean="0"/>
          </a:p>
          <a:p>
            <a:pPr algn="l"/>
            <a:r>
              <a:rPr lang="en-US" sz="1600" dirty="0" smtClean="0"/>
              <a:t>Cannot well reproduce.</a:t>
            </a:r>
          </a:p>
          <a:p>
            <a:pPr algn="l"/>
            <a:r>
              <a:rPr lang="en-US" sz="1600" dirty="0" smtClean="0"/>
              <a:t>Need lifetime simulations taking into account particles lost previously.</a:t>
            </a:r>
          </a:p>
          <a:p>
            <a:pPr algn="l"/>
            <a:r>
              <a:rPr lang="en-US" sz="1600" dirty="0"/>
              <a:t>Possible degradation of the core.</a:t>
            </a:r>
          </a:p>
          <a:p>
            <a:pPr marL="0" indent="0" algn="l">
              <a:buNone/>
            </a:pPr>
            <a:endParaRPr lang="en-US" sz="1600" dirty="0" smtClean="0"/>
          </a:p>
        </p:txBody>
      </p:sp>
      <p:cxnSp>
        <p:nvCxnSpPr>
          <p:cNvPr id="30" name="Straight Connector 29"/>
          <p:cNvCxnSpPr/>
          <p:nvPr/>
        </p:nvCxnSpPr>
        <p:spPr>
          <a:xfrm flipH="1">
            <a:off x="2699794" y="2686175"/>
            <a:ext cx="3744414" cy="0"/>
          </a:xfrm>
          <a:prstGeom prst="line">
            <a:avLst/>
          </a:prstGeom>
          <a:ln>
            <a:solidFill>
              <a:schemeClr val="accent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4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20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8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ctr" defTabSz="457200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Wingdings" charset="2"/>
                  <a:buChar char="§"/>
                  <a:defRPr sz="1600" kern="1200">
                    <a:solidFill>
                      <a:schemeClr val="accent5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en-US" sz="1600" dirty="0" smtClean="0"/>
                  <a:t>Linear scale for DA, logarithmic for lifetime</a:t>
                </a:r>
              </a:p>
              <a:p>
                <a:pPr algn="l"/>
                <a:r>
                  <a:rPr lang="en-US" sz="1600" dirty="0" smtClean="0"/>
                  <a:t>In agreement with:</a:t>
                </a: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1400" i="1">
                          <a:latin typeface="Cambria Math"/>
                        </a:rPr>
                        <m:t>=</m:t>
                      </m:r>
                      <m:r>
                        <a:rPr lang="en-US" sz="1400" b="0" i="1" smtClean="0">
                          <a:latin typeface="Cambria Math"/>
                        </a:rPr>
                        <m:t>1−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sz="1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sz="1400">
                                  <a:latin typeface="Cambria Math"/>
                                </a:rPr>
                                <m:t>DA</m:t>
                              </m:r>
                            </m:e>
                            <m:sup>
                              <m:r>
                                <a:rPr lang="en-US" sz="1400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1400" b="0" i="1" smtClean="0">
                              <a:latin typeface="Cambria Math"/>
                            </a:rPr>
                            <m:t>)/2</m:t>
                          </m:r>
                        </m:sup>
                      </m:sSup>
                    </m:oMath>
                  </m:oMathPara>
                </a14:m>
                <a:endParaRPr lang="en-US" sz="1400" dirty="0" smtClean="0"/>
              </a:p>
              <a:p>
                <a:pPr marL="0" indent="0" algn="l">
                  <a:buNone/>
                </a:pPr>
                <a:r>
                  <a:rPr lang="en-US" sz="1400" dirty="0" smtClean="0"/>
                  <a:t>(M. Giovannozzi,</a:t>
                </a:r>
              </a:p>
              <a:p>
                <a:pPr marL="0" indent="0" algn="l">
                  <a:buNone/>
                </a:pPr>
                <a:r>
                  <a:rPr lang="en-US" sz="1400" dirty="0" smtClean="0"/>
                  <a:t> PRST-AB, 2012)</a:t>
                </a:r>
              </a:p>
            </p:txBody>
          </p:sp>
        </mc:Choice>
        <mc:Fallback xmlns="">
          <p:sp>
            <p:nvSpPr>
              <p:cNvPr id="31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728" y="1131590"/>
                <a:ext cx="1980000" cy="3169517"/>
              </a:xfrm>
              <a:prstGeom prst="rect">
                <a:avLst/>
              </a:prstGeom>
              <a:blipFill rotWithShape="1">
                <a:blip r:embed="rId3"/>
                <a:stretch>
                  <a:fillRect l="-5864" t="-2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8656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dirty="0" smtClean="0"/>
              <a:t>DA in the HL-LHC at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3435846"/>
            <a:ext cx="7920000" cy="1152128"/>
          </a:xfrm>
        </p:spPr>
        <p:txBody>
          <a:bodyPr>
            <a:noAutofit/>
          </a:bodyPr>
          <a:lstStyle/>
          <a:p>
            <a:pPr algn="l"/>
            <a:r>
              <a:rPr lang="en-US" sz="1600" dirty="0" smtClean="0"/>
              <a:t>Field quality is not limiting at injection.</a:t>
            </a:r>
          </a:p>
          <a:p>
            <a:pPr algn="l"/>
            <a:r>
              <a:rPr lang="en-US" sz="1600" dirty="0" smtClean="0"/>
              <a:t>DA degradation observed from I</a:t>
            </a:r>
            <a:r>
              <a:rPr lang="en-US" sz="1600" baseline="-25000" dirty="0" smtClean="0"/>
              <a:t>MO </a:t>
            </a:r>
            <a:r>
              <a:rPr lang="en-US" sz="1600" dirty="0" smtClean="0"/>
              <a:t>= 40 A and Q’ = 15, still sufficient for a </a:t>
            </a:r>
            <a:r>
              <a:rPr lang="en-US" sz="1600" b="1" dirty="0" smtClean="0"/>
              <a:t>limited time </a:t>
            </a:r>
            <a:r>
              <a:rPr lang="en-US" sz="1600" dirty="0" smtClean="0"/>
              <a:t>at flat bottom (similar situation as today).</a:t>
            </a:r>
          </a:p>
          <a:p>
            <a:pPr algn="l"/>
            <a:r>
              <a:rPr lang="en-US" sz="1600" dirty="0"/>
              <a:t>Investigations to understand </a:t>
            </a:r>
            <a:r>
              <a:rPr lang="en-US" sz="1600" b="1" dirty="0"/>
              <a:t>difference</a:t>
            </a:r>
            <a:r>
              <a:rPr lang="en-US" sz="1600" dirty="0"/>
              <a:t> between the two beams on </a:t>
            </a:r>
            <a:r>
              <a:rPr lang="en-US" sz="1600" dirty="0" smtClean="0"/>
              <a:t>going.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pic>
        <p:nvPicPr>
          <p:cNvPr id="1027" name="Picture 3" descr="Z:\home\dario\cernbox\WP2\2017Madrid\Pascal\pictures\17110609_DA.pd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830" y="771550"/>
            <a:ext cx="7992888" cy="250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052600" y="535815"/>
            <a:ext cx="5615744" cy="4980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sz="1800" dirty="0" smtClean="0"/>
              <a:t>Beam 1                                                        Beam 2</a:t>
            </a:r>
            <a:endParaRPr lang="en-US" sz="1800" dirty="0"/>
          </a:p>
        </p:txBody>
      </p:sp>
      <p:sp>
        <p:nvSpPr>
          <p:cNvPr id="9" name="Rectangle 8"/>
          <p:cNvSpPr/>
          <p:nvPr/>
        </p:nvSpPr>
        <p:spPr>
          <a:xfrm>
            <a:off x="7018058" y="3066514"/>
            <a:ext cx="2018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Van Der Veken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16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067694"/>
            <a:ext cx="7920000" cy="540000"/>
          </a:xfrm>
        </p:spPr>
        <p:txBody>
          <a:bodyPr/>
          <a:lstStyle/>
          <a:p>
            <a:r>
              <a:rPr lang="en-US" dirty="0" smtClean="0"/>
              <a:t>Simulating Losses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33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and 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14401"/>
            <a:ext cx="8208472" cy="3680222"/>
          </a:xfrm>
        </p:spPr>
        <p:txBody>
          <a:bodyPr/>
          <a:lstStyle/>
          <a:p>
            <a:pPr marL="0" indent="0" algn="l">
              <a:buNone/>
            </a:pPr>
            <a:r>
              <a:rPr lang="en-GB" dirty="0" smtClean="0"/>
              <a:t>Identification of </a:t>
            </a:r>
            <a:r>
              <a:rPr lang="en-GB" b="1" dirty="0" smtClean="0"/>
              <a:t>Dynamic Aperture</a:t>
            </a:r>
            <a:r>
              <a:rPr lang="en-GB" dirty="0" smtClean="0"/>
              <a:t> requirements:</a:t>
            </a:r>
          </a:p>
          <a:p>
            <a:pPr marL="0" indent="0" algn="l">
              <a:buNone/>
            </a:pPr>
            <a:endParaRPr lang="en-GB" sz="1600" dirty="0" smtClean="0"/>
          </a:p>
          <a:p>
            <a:pPr algn="l"/>
            <a:r>
              <a:rPr lang="en-GB" dirty="0" smtClean="0"/>
              <a:t>Observe lifetime </a:t>
            </a:r>
            <a:r>
              <a:rPr lang="en-GB" b="1" dirty="0" smtClean="0"/>
              <a:t>evolution</a:t>
            </a:r>
            <a:r>
              <a:rPr lang="en-GB" dirty="0" smtClean="0"/>
              <a:t> in the LHC.</a:t>
            </a:r>
          </a:p>
          <a:p>
            <a:pPr algn="l"/>
            <a:r>
              <a:rPr lang="en-GB" dirty="0" smtClean="0"/>
              <a:t>Understand </a:t>
            </a:r>
            <a:r>
              <a:rPr lang="en-GB" b="1" dirty="0" smtClean="0"/>
              <a:t>correlations</a:t>
            </a:r>
            <a:r>
              <a:rPr lang="en-GB" dirty="0" smtClean="0"/>
              <a:t> between DA and lifetime.</a:t>
            </a:r>
          </a:p>
          <a:p>
            <a:pPr algn="l"/>
            <a:r>
              <a:rPr lang="en-GB" dirty="0" smtClean="0"/>
              <a:t>Move towards </a:t>
            </a:r>
            <a:r>
              <a:rPr lang="en-GB" b="1" dirty="0" smtClean="0"/>
              <a:t>losses</a:t>
            </a:r>
            <a:r>
              <a:rPr lang="en-GB" dirty="0" smtClean="0"/>
              <a:t> and </a:t>
            </a:r>
            <a:r>
              <a:rPr lang="en-GB" b="1" dirty="0" smtClean="0"/>
              <a:t>lifetime</a:t>
            </a:r>
            <a:r>
              <a:rPr lang="en-GB" dirty="0" smtClean="0"/>
              <a:t> simulations.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5850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toward losses and lifetime simulations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51768"/>
            <a:ext cx="7920000" cy="3680222"/>
          </a:xfrm>
        </p:spPr>
        <p:txBody>
          <a:bodyPr/>
          <a:lstStyle/>
          <a:p>
            <a:pPr marL="0" indent="0" algn="l">
              <a:buNone/>
            </a:pPr>
            <a:r>
              <a:rPr lang="en-US" dirty="0" smtClean="0"/>
              <a:t>To compute </a:t>
            </a:r>
            <a:r>
              <a:rPr lang="en-US" b="1" dirty="0" smtClean="0"/>
              <a:t>losses</a:t>
            </a:r>
            <a:r>
              <a:rPr lang="en-US" dirty="0" smtClean="0"/>
              <a:t> one needs to know:</a:t>
            </a:r>
          </a:p>
          <a:p>
            <a:pPr marL="0" indent="0" algn="l">
              <a:buNone/>
            </a:pPr>
            <a:endParaRPr lang="en-US" sz="900" dirty="0" smtClean="0"/>
          </a:p>
          <a:p>
            <a:pPr marL="514350" indent="-514350" algn="l">
              <a:buFont typeface="+mj-lt"/>
              <a:buAutoNum type="arabicPeriod"/>
            </a:pPr>
            <a:r>
              <a:rPr lang="en-US" dirty="0"/>
              <a:t>Beam profile and </a:t>
            </a:r>
            <a:r>
              <a:rPr lang="en-US" b="1" dirty="0"/>
              <a:t>tail</a:t>
            </a:r>
            <a:r>
              <a:rPr lang="en-US" dirty="0"/>
              <a:t> content of the beam</a:t>
            </a:r>
            <a:r>
              <a:rPr lang="en-US" dirty="0" smtClean="0"/>
              <a:t>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dirty="0" smtClean="0"/>
              <a:t>DA evolution over long periods of </a:t>
            </a:r>
            <a:r>
              <a:rPr lang="en-US" b="1" dirty="0" smtClean="0"/>
              <a:t>time</a:t>
            </a:r>
            <a:r>
              <a:rPr lang="en-US" dirty="0" smtClean="0"/>
              <a:t>: ~</a:t>
            </a:r>
            <a:r>
              <a:rPr lang="en-US" dirty="0" smtClean="0"/>
              <a:t>1h;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dirty="0" smtClean="0"/>
              <a:t>Diffusion</a:t>
            </a:r>
            <a:r>
              <a:rPr lang="en-US" dirty="0" smtClean="0"/>
              <a:t> </a:t>
            </a:r>
            <a:r>
              <a:rPr lang="en-US" dirty="0" smtClean="0"/>
              <a:t>processes, tail repopulation…</a:t>
            </a:r>
          </a:p>
          <a:p>
            <a:pPr marL="0" indent="0" algn="l">
              <a:buNone/>
            </a:pPr>
            <a:endParaRPr lang="en-US" sz="900" dirty="0" smtClean="0"/>
          </a:p>
          <a:p>
            <a:pPr marL="0" indent="0" algn="l">
              <a:buNone/>
            </a:pPr>
            <a:r>
              <a:rPr lang="en-US" dirty="0" smtClean="0"/>
              <a:t>Discussed here: </a:t>
            </a:r>
            <a:r>
              <a:rPr lang="en-US" dirty="0" smtClean="0">
                <a:solidFill>
                  <a:schemeClr val="accent6"/>
                </a:solidFill>
              </a:rPr>
              <a:t>1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6"/>
                </a:solidFill>
              </a:rPr>
              <a:t>2</a:t>
            </a:r>
            <a:r>
              <a:rPr lang="en-US" dirty="0" smtClean="0"/>
              <a:t> at injection.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467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profile and tail content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2000" y="907752"/>
                <a:ext cx="7920000" cy="3680222"/>
              </a:xfrm>
            </p:spPr>
            <p:txBody>
              <a:bodyPr>
                <a:noAutofit/>
              </a:bodyPr>
              <a:lstStyle/>
              <a:p>
                <a:pPr algn="l"/>
                <a:r>
                  <a:rPr lang="en-US" sz="1800" dirty="0" smtClean="0"/>
                  <a:t>Between </a:t>
                </a:r>
                <a:r>
                  <a:rPr lang="en-US" sz="1800" b="1" dirty="0" smtClean="0"/>
                  <a:t>1.9% </a:t>
                </a:r>
                <a:r>
                  <a:rPr lang="en-US" sz="1800" dirty="0" smtClean="0"/>
                  <a:t>and</a:t>
                </a:r>
                <a:r>
                  <a:rPr lang="en-US" sz="1800" b="1" dirty="0" smtClean="0"/>
                  <a:t> 3.6% </a:t>
                </a:r>
                <a:r>
                  <a:rPr lang="en-US" sz="1800" dirty="0" smtClean="0"/>
                  <a:t>of the beam intensity beyond 4 σ (F</a:t>
                </a:r>
                <a:r>
                  <a:rPr lang="en-US" sz="1800" dirty="0"/>
                  <a:t>. </a:t>
                </a:r>
                <a:r>
                  <a:rPr lang="en-US" sz="1800" dirty="0" smtClean="0"/>
                  <a:t>Burkhart, CERN-THESIS-2012-046);</a:t>
                </a:r>
              </a:p>
              <a:p>
                <a:pPr algn="l"/>
                <a:r>
                  <a:rPr lang="en-US" sz="1800" dirty="0" smtClean="0"/>
                  <a:t>Gaussian and Levy-Student do not reproduce such tail content;</a:t>
                </a:r>
              </a:p>
              <a:p>
                <a:pPr algn="l"/>
                <a:r>
                  <a:rPr lang="en-US" sz="1800" b="1" dirty="0" smtClean="0"/>
                  <a:t>Double-Gaussian</a:t>
                </a:r>
                <a:r>
                  <a:rPr lang="en-US" sz="1800" dirty="0" smtClean="0"/>
                  <a:t> used:</a:t>
                </a:r>
                <a:endParaRPr lang="en-US" sz="1800" b="0" i="1" dirty="0" smtClean="0">
                  <a:latin typeface="Cambria Math"/>
                </a:endParaRPr>
              </a:p>
              <a:p>
                <a:pPr marL="0" indent="0" algn="l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𝜌</m:t>
                      </m:r>
                      <m:r>
                        <a:rPr lang="en-US" sz="2000" b="0" i="1" smtClean="0">
                          <a:latin typeface="Cambria Math"/>
                        </a:rPr>
                        <m:t>(</m:t>
                      </m:r>
                      <m:r>
                        <a:rPr lang="en-US" sz="2000" b="0" i="1" smtClean="0">
                          <a:latin typeface="Cambria Math"/>
                        </a:rPr>
                        <m:t>𝑟</m:t>
                      </m:r>
                      <m:r>
                        <a:rPr lang="en-US" sz="2000" b="0" i="1" smtClean="0">
                          <a:latin typeface="Cambria Math"/>
                        </a:rPr>
                        <m:t>|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,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𝜎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US" sz="2000" b="0" i="1" smtClean="0"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e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  <m:r>
                        <a:rPr lang="en-US" sz="2000" b="0" i="0" smtClean="0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1−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 smtClean="0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𝜋</m:t>
                              </m:r>
                            </m:e>
                          </m:rad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2000">
                              <a:latin typeface="Cambria Math"/>
                            </a:rPr>
                            <m:t>e</m:t>
                          </m:r>
                        </m:e>
                        <m:sup>
                          <m:r>
                            <a:rPr lang="en-US" sz="2000" i="1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0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</m:sup>
                      </m:sSup>
                    </m:oMath>
                  </m:oMathPara>
                </a14:m>
                <a:endParaRPr lang="en-US" sz="2000" dirty="0" smtClean="0"/>
              </a:p>
              <a:p>
                <a:pPr algn="l"/>
                <a:r>
                  <a:rPr lang="en-US" sz="1800" b="1" dirty="0" smtClean="0"/>
                  <a:t>Total losses</a:t>
                </a:r>
                <a:r>
                  <a:rPr lang="en-US" sz="1800" dirty="0" smtClean="0"/>
                  <a:t> depend on the DA at a given time:</a:t>
                </a:r>
              </a:p>
              <a:p>
                <a:pPr marL="0" indent="0" algn="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𝐿</m:t>
                      </m:r>
                      <m:d>
                        <m:d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𝑡</m:t>
                          </m:r>
                        </m: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sz="2000" i="1">
                          <a:latin typeface="Cambria Math"/>
                        </a:rPr>
                        <m:t>=</m:t>
                      </m:r>
                      <m:nary>
                        <m:naryPr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en-US" sz="2000" b="0" i="0" smtClean="0">
                              <a:latin typeface="Cambria Math"/>
                            </a:rPr>
                            <m:t>D</m:t>
                          </m:r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</a:rPr>
                            <m:t>A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𝑡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)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000" i="1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r>
                            <a:rPr lang="en-US" sz="2000" i="1">
                              <a:latin typeface="Cambria Math"/>
                            </a:rPr>
                            <m:t>𝜌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/>
                                </a:rPr>
                                <m:t>𝑟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sz="2000" b="0" i="1" smtClean="0">
                              <a:latin typeface="Cambria Math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000" b="0" i="0" smtClean="0">
                              <a:latin typeface="Cambria Math"/>
                            </a:rPr>
                            <m:t>d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𝑟</m:t>
                          </m:r>
                        </m:e>
                      </m:nary>
                    </m:oMath>
                  </m:oMathPara>
                </a14:m>
                <a:endParaRPr lang="en-US" sz="1800" b="0" dirty="0" smtClean="0"/>
              </a:p>
              <a:p>
                <a:pPr algn="l"/>
                <a:r>
                  <a:rPr lang="en-US" sz="1800" dirty="0" smtClean="0"/>
                  <a:t>Can be solved analytically </a:t>
                </a:r>
                <a:r>
                  <a:rPr lang="en-US" sz="1800" dirty="0"/>
                  <a:t>considering the beam distribution constant in time </a:t>
                </a:r>
                <a:r>
                  <a:rPr lang="en-US" sz="1800" dirty="0" smtClean="0"/>
                  <a:t>(see P. Hermes, 110th</a:t>
                </a:r>
                <a:r>
                  <a:rPr lang="en-US" sz="1800" dirty="0"/>
                  <a:t> </a:t>
                </a:r>
                <a:r>
                  <a:rPr lang="en-US" sz="1800" dirty="0" smtClean="0"/>
                  <a:t>HL WP2, 7</a:t>
                </a:r>
                <a:r>
                  <a:rPr lang="en-US" sz="1800" dirty="0"/>
                  <a:t> Nov </a:t>
                </a:r>
                <a:r>
                  <a:rPr lang="en-US" sz="1800" dirty="0" smtClean="0"/>
                  <a:t>2017).</a:t>
                </a:r>
                <a:endParaRPr lang="en-US" sz="18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907752"/>
                <a:ext cx="7920000" cy="3680222"/>
              </a:xfrm>
              <a:blipFill rotWithShape="1">
                <a:blip r:embed="rId2"/>
                <a:stretch>
                  <a:fillRect l="-1538" t="-2152" b="-23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409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the parameters of the distribution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508104" y="914401"/>
                <a:ext cx="3538696" cy="3680222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n-US" sz="2000" dirty="0" smtClean="0"/>
                  <a:t>The model is </a:t>
                </a:r>
                <a:r>
                  <a:rPr lang="en-US" sz="2000" b="1" dirty="0" smtClean="0"/>
                  <a:t>under-constrained</a:t>
                </a:r>
                <a:r>
                  <a:rPr lang="en-US" sz="2000" dirty="0" smtClean="0"/>
                  <a:t>: many combinations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20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20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are possible.</a:t>
                </a:r>
              </a:p>
              <a:p>
                <a:pPr algn="l"/>
                <a:r>
                  <a:rPr lang="en-US" sz="2000" b="1" dirty="0" smtClean="0"/>
                  <a:t>Statistical approach </a:t>
                </a:r>
                <a:r>
                  <a:rPr lang="en-US" sz="2000" dirty="0" smtClean="0"/>
                  <a:t>adopted: losses computed for a sample of compatible distributions.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08104" y="914401"/>
                <a:ext cx="3538696" cy="3680222"/>
              </a:xfrm>
              <a:blipFill rotWithShape="1">
                <a:blip r:embed="rId2"/>
                <a:stretch>
                  <a:fillRect l="-3966" t="-1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pic>
        <p:nvPicPr>
          <p:cNvPr id="2050" name="Picture 2" descr="Z:\home\dario\cernbox\WP2\2017Madrid\Pascal\pictures\17110303.pdf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987574"/>
            <a:ext cx="5100304" cy="344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563888" y="4371950"/>
            <a:ext cx="157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P. D. Hermes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78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dirty="0" smtClean="0"/>
              <a:t>DA evolution over long time scales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6163" y="555527"/>
            <a:ext cx="29966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39752" y="845299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</a:t>
            </a:r>
            <a:r>
              <a:rPr lang="en-US" sz="1400" dirty="0" err="1" smtClean="0"/>
              <a:t>Sixtrack</a:t>
            </a:r>
            <a:r>
              <a:rPr lang="en-US" sz="1400" dirty="0" smtClean="0"/>
              <a:t> simulations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467544" y="370861"/>
            <a:ext cx="157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P. D. Hermes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940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dirty="0" smtClean="0"/>
              <a:t>DA evolution over long time scales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6163" y="555527"/>
            <a:ext cx="29966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39752" y="845299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</a:t>
            </a:r>
            <a:r>
              <a:rPr lang="en-US" sz="1400" dirty="0" err="1" smtClean="0"/>
              <a:t>Sixtrack</a:t>
            </a:r>
            <a:r>
              <a:rPr lang="en-US" sz="1400" dirty="0" smtClean="0"/>
              <a:t> simulations</a:t>
            </a:r>
            <a:endParaRPr lang="en-US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8395" y="555527"/>
            <a:ext cx="285122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67544" y="370861"/>
            <a:ext cx="157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P. D. Hermes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300192" y="987574"/>
                <a:ext cx="1699632" cy="539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sSup>
                            <m:sSup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func>
                                <m:func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400" b="0" i="0" smtClean="0">
                                      <a:latin typeface="Cambria Math"/>
                                    </a:rPr>
                                    <m:t>(</m:t>
                                  </m:r>
                                </m:fName>
                                <m:e>
                                  <m:func>
                                    <m:funcPr>
                                      <m:ctrlPr>
                                        <a:rPr lang="en-US" sz="14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400" b="0" i="0" smtClean="0">
                                          <a:latin typeface="Cambria Math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func>
                                </m:e>
                              </m:func>
                              <m:r>
                                <a:rPr lang="en-US" sz="14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987574"/>
                <a:ext cx="1699632" cy="539571"/>
              </a:xfrm>
              <a:prstGeom prst="rect">
                <a:avLst/>
              </a:prstGeom>
              <a:blipFill rotWithShape="1">
                <a:blip r:embed="rId4"/>
                <a:stretch>
                  <a:fillRect r="-2151" b="-5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97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dirty="0" smtClean="0"/>
              <a:t>DA evolution over long time scales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6163" y="555527"/>
            <a:ext cx="29966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39752" y="845299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</a:t>
            </a:r>
            <a:r>
              <a:rPr lang="en-US" sz="1400" dirty="0" err="1" smtClean="0"/>
              <a:t>Sixtrack</a:t>
            </a:r>
            <a:r>
              <a:rPr lang="en-US" sz="1400" dirty="0" smtClean="0"/>
              <a:t> simulations</a:t>
            </a:r>
            <a:endParaRPr lang="en-US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8395" y="555527"/>
            <a:ext cx="285122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8395" y="2717543"/>
            <a:ext cx="285122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300192" y="987574"/>
                <a:ext cx="1699632" cy="539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sSup>
                            <m:sSup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func>
                                <m:func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400" b="0" i="0" smtClean="0">
                                      <a:latin typeface="Cambria Math"/>
                                    </a:rPr>
                                    <m:t>(</m:t>
                                  </m:r>
                                </m:fName>
                                <m:e>
                                  <m:func>
                                    <m:funcPr>
                                      <m:ctrlPr>
                                        <a:rPr lang="en-US" sz="14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400" b="0" i="0" smtClean="0">
                                          <a:latin typeface="Cambria Math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func>
                                </m:e>
                              </m:func>
                              <m:r>
                                <a:rPr lang="en-US" sz="14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987574"/>
                <a:ext cx="1699632" cy="539571"/>
              </a:xfrm>
              <a:prstGeom prst="rect">
                <a:avLst/>
              </a:prstGeom>
              <a:blipFill rotWithShape="1">
                <a:blip r:embed="rId5"/>
                <a:stretch>
                  <a:fillRect r="-2151" b="-5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732240" y="3200077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Extrapolation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467544" y="370861"/>
            <a:ext cx="157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P. D. Hermes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97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98897" y="2717543"/>
            <a:ext cx="285122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dirty="0" smtClean="0"/>
              <a:t>DA evolution over long time scales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6163" y="555527"/>
            <a:ext cx="2996696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39752" y="845299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From </a:t>
            </a:r>
            <a:r>
              <a:rPr lang="en-US" sz="1400" dirty="0" err="1" smtClean="0"/>
              <a:t>Sixtrack</a:t>
            </a:r>
            <a:r>
              <a:rPr lang="en-US" sz="1400" dirty="0" smtClean="0"/>
              <a:t> simulations</a:t>
            </a:r>
            <a:endParaRPr lang="en-US" sz="1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8395" y="555527"/>
            <a:ext cx="285122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98395" y="2717543"/>
            <a:ext cx="2851225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732240" y="3200077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Extrapolation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619672" y="2717543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Many seeds for </a:t>
            </a:r>
            <a:r>
              <a:rPr lang="en-US" sz="1400" dirty="0"/>
              <a:t>field </a:t>
            </a:r>
            <a:r>
              <a:rPr lang="en-US" sz="1400" dirty="0" smtClean="0"/>
              <a:t>errors:</a:t>
            </a:r>
          </a:p>
          <a:p>
            <a:r>
              <a:rPr lang="en-US" sz="1400" dirty="0" smtClean="0"/>
              <a:t>fit parameters sampled from distributions</a:t>
            </a:r>
            <a:endParaRPr lang="en-US" sz="1400" dirty="0"/>
          </a:p>
        </p:txBody>
      </p:sp>
      <p:sp>
        <p:nvSpPr>
          <p:cNvPr id="17" name="Rectangle 16"/>
          <p:cNvSpPr/>
          <p:nvPr/>
        </p:nvSpPr>
        <p:spPr>
          <a:xfrm>
            <a:off x="467544" y="370861"/>
            <a:ext cx="157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P. D. Hermes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300192" y="987574"/>
                <a:ext cx="1699632" cy="539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/>
                        </a:rPr>
                        <m:t>𝐷</m:t>
                      </m:r>
                      <m:d>
                        <m:d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US" sz="1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/>
                            </a:rPr>
                            <m:t>𝐷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b>
                      </m:sSub>
                      <m:f>
                        <m:fPr>
                          <m:ctrlPr>
                            <a:rPr lang="en-US" sz="1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/>
                            </a:rPr>
                            <m:t>𝑏</m:t>
                          </m:r>
                        </m:num>
                        <m:den>
                          <m:sSup>
                            <m:sSupPr>
                              <m:ctrlPr>
                                <a:rPr lang="en-US" sz="14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func>
                                <m:funcPr>
                                  <m:ctrlPr>
                                    <a:rPr lang="en-US" sz="1400" i="1">
                                      <a:latin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400" b="0" i="0" smtClean="0">
                                      <a:latin typeface="Cambria Math"/>
                                    </a:rPr>
                                    <m:t>(</m:t>
                                  </m:r>
                                </m:fName>
                                <m:e>
                                  <m:func>
                                    <m:funcPr>
                                      <m:ctrlPr>
                                        <a:rPr lang="en-US" sz="1400" b="0" i="1" smtClean="0">
                                          <a:latin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400" b="0" i="0" smtClean="0">
                                          <a:latin typeface="Cambria Math"/>
                                        </a:rPr>
                                        <m:t>log</m:t>
                                      </m:r>
                                    </m:fName>
                                    <m:e>
                                      <m:r>
                                        <a:rPr lang="en-US" sz="1400" b="0" i="1" smtClean="0">
                                          <a:latin typeface="Cambria Math"/>
                                        </a:rPr>
                                        <m:t>𝑡</m:t>
                                      </m:r>
                                    </m:e>
                                  </m:func>
                                </m:e>
                              </m:func>
                              <m:r>
                                <a:rPr lang="en-US" sz="1400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/>
                                </a:rPr>
                                <m:t>𝑘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192" y="987574"/>
                <a:ext cx="1699632" cy="539571"/>
              </a:xfrm>
              <a:prstGeom prst="rect">
                <a:avLst/>
              </a:prstGeom>
              <a:blipFill rotWithShape="1">
                <a:blip r:embed="rId6"/>
                <a:stretch>
                  <a:fillRect r="-2151" b="-56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975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dirty="0" smtClean="0"/>
              <a:t>Losses for the LHC at injection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259632" y="627534"/>
                <a:ext cx="7272368" cy="3680222"/>
              </a:xfrm>
            </p:spPr>
            <p:txBody>
              <a:bodyPr>
                <a:normAutofit/>
              </a:bodyPr>
              <a:lstStyle/>
              <a:p>
                <a:pPr algn="l"/>
                <a:r>
                  <a:rPr lang="en-US" sz="1600" dirty="0" smtClean="0"/>
                  <a:t>General analytical expression for losses: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/>
                      </a:rPr>
                      <m:t>𝐿</m:t>
                    </m:r>
                    <m:d>
                      <m:dPr>
                        <m:ctrlPr>
                          <a:rPr lang="en-US" sz="1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/>
                          </a:rPr>
                          <m:t>𝑡</m:t>
                        </m:r>
                      </m:e>
                      <m:e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sz="1600" i="1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sz="16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1600" i="1">
                                <a:latin typeface="Cambria Math"/>
                                <a:ea typeface="Cambria Math"/>
                              </a:rPr>
                              <m:t>∞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𝑏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en-US" sz="1600" b="0" i="1" smtClean="0">
                            <a:latin typeface="Cambria Math"/>
                            <a:ea typeface="Cambria Math"/>
                          </a:rPr>
                          <m:t>𝑘</m:t>
                        </m:r>
                      </m:e>
                    </m:d>
                  </m:oMath>
                </a14:m>
                <a:r>
                  <a:rPr lang="en-US" sz="1600" dirty="0" smtClean="0"/>
                  <a:t>.</a:t>
                </a:r>
              </a:p>
              <a:p>
                <a:pPr algn="l"/>
                <a:r>
                  <a:rPr lang="en-US" sz="1600" dirty="0"/>
                  <a:t>DA computed for LHC B1 Injection, Q’ = 20, I</a:t>
                </a:r>
                <a:r>
                  <a:rPr lang="en-US" sz="1600" baseline="-25000" dirty="0"/>
                  <a:t>MO</a:t>
                </a:r>
                <a:r>
                  <a:rPr lang="en-US" sz="1600" dirty="0"/>
                  <a:t> = 40 A, </a:t>
                </a:r>
                <a:r>
                  <a:rPr lang="el-GR" sz="1600" dirty="0"/>
                  <a:t>ε</a:t>
                </a:r>
                <a:r>
                  <a:rPr lang="en-US" sz="1600" dirty="0"/>
                  <a:t> = 2.5 </a:t>
                </a:r>
                <a:r>
                  <a:rPr lang="en-US" sz="1600" dirty="0" err="1"/>
                  <a:t>μm</a:t>
                </a:r>
                <a:r>
                  <a:rPr lang="en-US" sz="1600" dirty="0" smtClean="0"/>
                  <a:t>.</a:t>
                </a:r>
              </a:p>
              <a:p>
                <a:pPr algn="l"/>
                <a:r>
                  <a:rPr lang="en-US" sz="1600" dirty="0" smtClean="0"/>
                  <a:t>Statistical analysis for many compatible sets of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sz="1600" i="1">
                            <a:latin typeface="Cambria Math"/>
                            <a:ea typeface="Cambria Math"/>
                          </a:rPr>
                          <m:t>∞</m:t>
                        </m:r>
                      </m:sub>
                    </m:sSub>
                    <m:r>
                      <a:rPr lang="en-US" sz="1600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1600" i="1">
                        <a:latin typeface="Cambria Math"/>
                        <a:ea typeface="Cambria Math"/>
                      </a:rPr>
                      <m:t>𝑏</m:t>
                    </m:r>
                    <m:r>
                      <a:rPr lang="en-US" sz="1600" i="1">
                        <a:latin typeface="Cambria Math"/>
                        <a:ea typeface="Cambria Math"/>
                      </a:rPr>
                      <m:t>,</m:t>
                    </m:r>
                    <m:r>
                      <a:rPr lang="en-US" sz="1600" i="1">
                        <a:latin typeface="Cambria Math"/>
                        <a:ea typeface="Cambria Math"/>
                      </a:rPr>
                      <m:t>𝑘</m:t>
                    </m:r>
                    <m:r>
                      <a:rPr lang="en-US" sz="1600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sz="1600" dirty="0" smtClean="0"/>
                  <a:t>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259632" y="627534"/>
                <a:ext cx="7272368" cy="3680222"/>
              </a:xfrm>
              <a:blipFill rotWithShape="1">
                <a:blip r:embed="rId3"/>
                <a:stretch>
                  <a:fillRect l="-1593" t="-18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8944" y="1456357"/>
            <a:ext cx="6067392" cy="349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020272" y="4146634"/>
            <a:ext cx="157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P. D. Hermes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140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Benchmarking over the 2016 Run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9728" y="914401"/>
            <a:ext cx="3538736" cy="384736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sz="2000" dirty="0" smtClean="0"/>
              <a:t>Losses </a:t>
            </a:r>
            <a:r>
              <a:rPr lang="en-US" sz="2000" b="1" dirty="0" smtClean="0"/>
              <a:t>measured</a:t>
            </a:r>
            <a:r>
              <a:rPr lang="en-US" sz="2000" dirty="0" smtClean="0"/>
              <a:t> as sum of injected bunches minus total intensity at prepare ramp.</a:t>
            </a:r>
          </a:p>
          <a:p>
            <a:pPr algn="l"/>
            <a:r>
              <a:rPr lang="en-US" sz="2000" dirty="0" smtClean="0"/>
              <a:t>Considering the </a:t>
            </a:r>
            <a:r>
              <a:rPr lang="en-US" sz="2000" b="1" dirty="0" smtClean="0"/>
              <a:t>time</a:t>
            </a:r>
            <a:r>
              <a:rPr lang="en-US" sz="2000" dirty="0" smtClean="0"/>
              <a:t> spent at flat bottom by each injected bunch.</a:t>
            </a:r>
          </a:p>
          <a:p>
            <a:pPr algn="l"/>
            <a:r>
              <a:rPr lang="en-US" sz="2000" b="1" dirty="0" smtClean="0"/>
              <a:t>Different</a:t>
            </a:r>
            <a:r>
              <a:rPr lang="en-US" sz="2000" dirty="0" smtClean="0"/>
              <a:t> behaviors of the two beams also in simulation. Need to understand the origin.</a:t>
            </a:r>
          </a:p>
          <a:p>
            <a:pPr algn="l"/>
            <a:r>
              <a:rPr lang="en-US" sz="2000" dirty="0" smtClean="0"/>
              <a:t>Impact of </a:t>
            </a:r>
            <a:r>
              <a:rPr lang="en-US" sz="2000" b="1" dirty="0" smtClean="0"/>
              <a:t>beam-beam</a:t>
            </a:r>
            <a:r>
              <a:rPr lang="en-US" sz="2000" dirty="0" smtClean="0"/>
              <a:t> at injection being investigated.</a:t>
            </a:r>
          </a:p>
          <a:p>
            <a:pPr algn="l"/>
            <a:r>
              <a:rPr lang="en-US" sz="2000" dirty="0" smtClean="0"/>
              <a:t>Possibility to </a:t>
            </a:r>
            <a:r>
              <a:rPr lang="en-US" sz="2000" b="1" dirty="0" smtClean="0"/>
              <a:t>improve</a:t>
            </a:r>
            <a:r>
              <a:rPr lang="en-US" sz="2000" dirty="0" smtClean="0"/>
              <a:t> the analysis by taking into account the actual emittance (and other quantities) along the run.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942857"/>
            <a:ext cx="4833354" cy="349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707904" y="4392437"/>
            <a:ext cx="1578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P. D. Hermes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454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495" y="771550"/>
            <a:ext cx="8463953" cy="3680222"/>
          </a:xfrm>
        </p:spPr>
        <p:txBody>
          <a:bodyPr>
            <a:noAutofit/>
          </a:bodyPr>
          <a:lstStyle/>
          <a:p>
            <a:pPr marL="685800" lvl="1" algn="l">
              <a:buFont typeface="Wingdings" pitchFamily="2" charset="2"/>
              <a:buChar char="§"/>
            </a:pPr>
            <a:r>
              <a:rPr lang="en-GB" sz="1800" dirty="0" smtClean="0"/>
              <a:t>Experience gained from extended lifetime and performance </a:t>
            </a:r>
            <a:r>
              <a:rPr lang="en-GB" sz="1800" b="1" dirty="0" smtClean="0"/>
              <a:t>follow-up</a:t>
            </a:r>
            <a:r>
              <a:rPr lang="en-GB" sz="1800" dirty="0" smtClean="0"/>
              <a:t> during 2016 and 2017 and several </a:t>
            </a:r>
            <a:r>
              <a:rPr lang="en-GB" sz="1800" b="1" dirty="0" smtClean="0"/>
              <a:t>MDs</a:t>
            </a:r>
            <a:r>
              <a:rPr lang="en-GB" sz="1800" dirty="0" smtClean="0"/>
              <a:t> and tests (flexible crossing angle very useful!).</a:t>
            </a:r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dirty="0" smtClean="0"/>
              <a:t>Established DA </a:t>
            </a:r>
            <a:r>
              <a:rPr lang="en-GB" sz="1800" b="1" dirty="0" smtClean="0"/>
              <a:t>targets</a:t>
            </a:r>
            <a:r>
              <a:rPr lang="en-GB" sz="1800" dirty="0" smtClean="0"/>
              <a:t> for machine operation (with beam-beam):</a:t>
            </a:r>
          </a:p>
          <a:p>
            <a:pPr marL="1085850" lvl="2" algn="l">
              <a:buFont typeface="Wingdings" pitchFamily="2" charset="2"/>
              <a:buChar char="§"/>
            </a:pPr>
            <a:r>
              <a:rPr lang="en-GB" sz="1600" b="1" dirty="0" smtClean="0"/>
              <a:t>6</a:t>
            </a:r>
            <a:r>
              <a:rPr lang="el-GR" sz="1600" b="1" dirty="0" smtClean="0"/>
              <a:t>σ</a:t>
            </a:r>
            <a:r>
              <a:rPr lang="en-US" sz="1600" dirty="0" smtClean="0"/>
              <a:t> conservative, needed in the </a:t>
            </a:r>
            <a:r>
              <a:rPr lang="en-US" sz="1600" b="1" dirty="0" smtClean="0"/>
              <a:t>design</a:t>
            </a:r>
            <a:r>
              <a:rPr lang="en-US" sz="1600" dirty="0" smtClean="0"/>
              <a:t> phase in order to cope with uncertainties;</a:t>
            </a:r>
          </a:p>
          <a:p>
            <a:pPr marL="1085850" lvl="2" algn="l">
              <a:buFont typeface="Wingdings" pitchFamily="2" charset="2"/>
              <a:buChar char="§"/>
            </a:pPr>
            <a:r>
              <a:rPr lang="en-US" sz="1600" b="1" dirty="0" smtClean="0"/>
              <a:t>5</a:t>
            </a:r>
            <a:r>
              <a:rPr lang="el-GR" sz="1600" b="1" dirty="0" smtClean="0"/>
              <a:t>σ</a:t>
            </a:r>
            <a:r>
              <a:rPr lang="en-US" sz="1600" dirty="0" smtClean="0"/>
              <a:t> aggressive, could be pushed during </a:t>
            </a:r>
            <a:r>
              <a:rPr lang="en-US" sz="1600" b="1" dirty="0" smtClean="0"/>
              <a:t>operation</a:t>
            </a:r>
            <a:r>
              <a:rPr lang="en-US" sz="1600" dirty="0" smtClean="0"/>
              <a:t> for performance enhancement.</a:t>
            </a:r>
            <a:endParaRPr lang="en-GB" sz="1600" dirty="0" smtClean="0"/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dirty="0" smtClean="0"/>
              <a:t>Effort to </a:t>
            </a:r>
            <a:r>
              <a:rPr lang="en-GB" sz="1800" b="1" dirty="0" smtClean="0"/>
              <a:t>simulate </a:t>
            </a:r>
            <a:r>
              <a:rPr lang="en-GB" sz="1800" dirty="0" smtClean="0"/>
              <a:t>losses and lifetime, positive results benchmarking injection over the 2016 Run, </a:t>
            </a:r>
            <a:r>
              <a:rPr lang="en-GB" sz="1800" dirty="0"/>
              <a:t>in spite of large uncertainties in the model</a:t>
            </a:r>
            <a:r>
              <a:rPr lang="en-GB" sz="1800" dirty="0" smtClean="0"/>
              <a:t>. Now being extended to 2017 (different optics</a:t>
            </a:r>
            <a:r>
              <a:rPr lang="en-GB" sz="1800" smtClean="0"/>
              <a:t>) and to </a:t>
            </a:r>
            <a:r>
              <a:rPr lang="en-GB" sz="1800" dirty="0" smtClean="0"/>
              <a:t>collision.</a:t>
            </a:r>
          </a:p>
          <a:p>
            <a:pPr marL="685800" lvl="1" algn="l">
              <a:buFont typeface="Wingdings" pitchFamily="2" charset="2"/>
              <a:buChar char="§"/>
            </a:pPr>
            <a:endParaRPr lang="en-GB" sz="900" dirty="0" smtClean="0"/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dirty="0"/>
              <a:t>Need better understanding of </a:t>
            </a:r>
            <a:r>
              <a:rPr lang="en-GB" sz="1800" b="1" dirty="0"/>
              <a:t>diffusion</a:t>
            </a:r>
            <a:r>
              <a:rPr lang="en-GB" sz="1800" dirty="0"/>
              <a:t> processes: impact of small DAs on the beam core, effects from noise… </a:t>
            </a:r>
            <a:endParaRPr lang="en-GB" sz="1800" dirty="0" smtClean="0"/>
          </a:p>
          <a:p>
            <a:pPr marL="685800" lvl="1" algn="l">
              <a:buFont typeface="Wingdings" pitchFamily="2" charset="2"/>
              <a:buChar char="§"/>
            </a:pPr>
            <a:r>
              <a:rPr lang="en-GB" sz="1800" dirty="0" smtClean="0"/>
              <a:t>Need more information on the beam tails, </a:t>
            </a:r>
            <a:r>
              <a:rPr lang="en-GB" sz="1800" b="1" dirty="0" smtClean="0"/>
              <a:t>coronagraph</a:t>
            </a:r>
            <a:r>
              <a:rPr lang="en-GB" sz="1800" dirty="0" smtClean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4715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067694"/>
            <a:ext cx="7920000" cy="540000"/>
          </a:xfrm>
        </p:spPr>
        <p:txBody>
          <a:bodyPr/>
          <a:lstStyle/>
          <a:p>
            <a:r>
              <a:rPr lang="en-US" dirty="0" smtClean="0"/>
              <a:t>Lifetime observations in 2016</a:t>
            </a:r>
            <a:endParaRPr lang="en-US" sz="18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642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95486"/>
            <a:ext cx="8003232" cy="432048"/>
          </a:xfrm>
        </p:spPr>
        <p:txBody>
          <a:bodyPr>
            <a:noAutofit/>
          </a:bodyPr>
          <a:lstStyle/>
          <a:p>
            <a:r>
              <a:rPr lang="en-GB" dirty="0" smtClean="0"/>
              <a:t>Luminosity loss in 2016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275856" y="4443958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pic>
        <p:nvPicPr>
          <p:cNvPr id="1028" name="Picture 4" descr="ntegratedLumiLoss_tot_time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9" t="6913" r="14804" b="3565"/>
          <a:stretch/>
        </p:blipFill>
        <p:spPr bwMode="auto">
          <a:xfrm>
            <a:off x="179512" y="627534"/>
            <a:ext cx="5112569" cy="390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220072" y="699543"/>
            <a:ext cx="3528393" cy="4248472"/>
          </a:xfrm>
        </p:spPr>
        <p:txBody>
          <a:bodyPr>
            <a:normAutofit fontScale="92500" lnSpcReduction="10000"/>
          </a:bodyPr>
          <a:lstStyle/>
          <a:p>
            <a:pPr marL="288000" lvl="1" indent="0" algn="l">
              <a:buNone/>
            </a:pPr>
            <a:r>
              <a:rPr lang="en-US" sz="2000" dirty="0" smtClean="0"/>
              <a:t>The integrated</a:t>
            </a:r>
            <a:r>
              <a:rPr lang="en-US" sz="2000" b="1" dirty="0" smtClean="0"/>
              <a:t> luminosity loss </a:t>
            </a:r>
            <a:r>
              <a:rPr lang="en-US" sz="2000" dirty="0" smtClean="0"/>
              <a:t>along</a:t>
            </a:r>
            <a:r>
              <a:rPr lang="en-US" sz="2000" b="1" dirty="0" smtClean="0"/>
              <a:t> </a:t>
            </a:r>
            <a:r>
              <a:rPr lang="en-US" sz="2000" dirty="0" smtClean="0"/>
              <a:t>the</a:t>
            </a:r>
            <a:r>
              <a:rPr lang="en-US" sz="2000" b="1" dirty="0" smtClean="0"/>
              <a:t> </a:t>
            </a:r>
            <a:r>
              <a:rPr lang="en-US" sz="2000" dirty="0" smtClean="0"/>
              <a:t>fills</a:t>
            </a:r>
            <a:r>
              <a:rPr lang="en-US" sz="2000" b="1" dirty="0" smtClean="0"/>
              <a:t> </a:t>
            </a:r>
            <a:r>
              <a:rPr lang="en-US" sz="2000" dirty="0" smtClean="0"/>
              <a:t>from: </a:t>
            </a:r>
          </a:p>
          <a:p>
            <a:pPr marL="630900" lvl="1" indent="-342900" algn="l"/>
            <a:r>
              <a:rPr lang="en-US" sz="2000" dirty="0" smtClean="0"/>
              <a:t>emittance blow-up (compared to the expected evolution)</a:t>
            </a:r>
            <a:r>
              <a:rPr lang="en-GB" sz="2000" dirty="0" smtClean="0"/>
              <a:t>, extending </a:t>
            </a:r>
            <a:r>
              <a:rPr lang="en-GB" sz="2000" dirty="0"/>
              <a:t>for the entire fill duration.</a:t>
            </a:r>
            <a:endParaRPr lang="en-US" sz="2000" dirty="0" smtClean="0"/>
          </a:p>
          <a:p>
            <a:pPr marL="630900" lvl="1" indent="-342900" algn="l"/>
            <a:r>
              <a:rPr lang="en-US" sz="2000" dirty="0" smtClean="0"/>
              <a:t>beam losses </a:t>
            </a:r>
            <a:r>
              <a:rPr lang="en-GB" sz="2000" dirty="0" smtClean="0"/>
              <a:t>localised in the </a:t>
            </a:r>
            <a:r>
              <a:rPr lang="en-GB" sz="2000" b="1" dirty="0" smtClean="0"/>
              <a:t>first few hours</a:t>
            </a:r>
            <a:r>
              <a:rPr lang="en-GB" sz="2000" dirty="0" smtClean="0"/>
              <a:t>.</a:t>
            </a:r>
          </a:p>
          <a:p>
            <a:pPr marL="288000" lvl="1" indent="0" algn="l">
              <a:buNone/>
            </a:pPr>
            <a:endParaRPr lang="en-GB" sz="2000" dirty="0" smtClean="0"/>
          </a:p>
          <a:p>
            <a:pPr marL="288000" lvl="1" indent="0" algn="l">
              <a:buNone/>
            </a:pPr>
            <a:r>
              <a:rPr lang="en-GB" sz="2000" dirty="0" smtClean="0"/>
              <a:t>The contribution of losses is up to </a:t>
            </a:r>
            <a:r>
              <a:rPr lang="en-GB" sz="2000" b="1" dirty="0" smtClean="0"/>
              <a:t>2~3 %</a:t>
            </a:r>
            <a:r>
              <a:rPr lang="en-GB" sz="2000" dirty="0" smtClean="0"/>
              <a:t>, while</a:t>
            </a:r>
            <a:r>
              <a:rPr lang="en-GB" sz="2000" b="1" dirty="0" smtClean="0"/>
              <a:t> </a:t>
            </a:r>
            <a:r>
              <a:rPr lang="en-GB" sz="2000" dirty="0" smtClean="0"/>
              <a:t>the crossing reduction came with a </a:t>
            </a:r>
            <a:r>
              <a:rPr lang="en-GB" sz="2000" b="1" dirty="0" smtClean="0"/>
              <a:t>10 %</a:t>
            </a:r>
            <a:r>
              <a:rPr lang="en-GB" sz="2000" dirty="0" smtClean="0"/>
              <a:t> increase.</a:t>
            </a:r>
          </a:p>
          <a:p>
            <a:pPr marL="288000" lvl="1" indent="0" algn="l">
              <a:buNone/>
            </a:pPr>
            <a:r>
              <a:rPr lang="en-GB" sz="2000" b="1" dirty="0" smtClean="0"/>
              <a:t>Trading</a:t>
            </a:r>
            <a:r>
              <a:rPr lang="en-GB" sz="2000" dirty="0" smtClean="0"/>
              <a:t> DA for performances can be worth the losses.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7th HL-LHC Collaboration Meeting</a:t>
            </a:r>
            <a:endParaRPr lang="en-GB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1739046" y="966667"/>
            <a:ext cx="2808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/>
              <a:t>Some uncertainty from BSRT recalibrations</a:t>
            </a:r>
            <a:endParaRPr lang="en-US" sz="1000" dirty="0"/>
          </a:p>
        </p:txBody>
      </p:sp>
      <p:sp>
        <p:nvSpPr>
          <p:cNvPr id="9" name="Down Arrow 8"/>
          <p:cNvSpPr/>
          <p:nvPr/>
        </p:nvSpPr>
        <p:spPr>
          <a:xfrm>
            <a:off x="4283968" y="1212888"/>
            <a:ext cx="144016" cy="422758"/>
          </a:xfrm>
          <a:prstGeom prst="downArrow">
            <a:avLst/>
          </a:prstGeom>
          <a:solidFill>
            <a:srgbClr val="104282"/>
          </a:solidFill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441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455152" cy="705332"/>
          </a:xfrm>
        </p:spPr>
        <p:txBody>
          <a:bodyPr>
            <a:normAutofit/>
          </a:bodyPr>
          <a:lstStyle/>
          <a:p>
            <a:r>
              <a:rPr lang="en-US" dirty="0" smtClean="0"/>
              <a:t>Performance with crossing angle steps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69" y="776146"/>
            <a:ext cx="4027411" cy="1812335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9160" y="2618656"/>
            <a:ext cx="4320000" cy="194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92" y="2620484"/>
            <a:ext cx="4320000" cy="1944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9328" y="1668780"/>
            <a:ext cx="673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150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144524" y="1627633"/>
            <a:ext cx="673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140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563624" y="1472185"/>
            <a:ext cx="896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130 </a:t>
            </a:r>
            <a:r>
              <a:rPr lang="en-US" sz="1200" dirty="0"/>
              <a:t>µrad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459736" y="1040131"/>
            <a:ext cx="1100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120 µrad </a:t>
            </a:r>
            <a:endParaRPr lang="en-US" sz="12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427984" y="914401"/>
            <a:ext cx="4104016" cy="1585341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/>
              <a:t>Perform integration with:</a:t>
            </a:r>
          </a:p>
          <a:p>
            <a:pPr lvl="1" algn="l"/>
            <a:r>
              <a:rPr lang="en-US" sz="1600" dirty="0" smtClean="0"/>
              <a:t>Measured </a:t>
            </a:r>
            <a:r>
              <a:rPr lang="en-US" sz="1600" dirty="0"/>
              <a:t>(fill </a:t>
            </a:r>
            <a:r>
              <a:rPr lang="en-US" sz="1600" dirty="0" smtClean="0"/>
              <a:t>6054) cross section and realistic crossing angle steps,</a:t>
            </a:r>
          </a:p>
          <a:p>
            <a:pPr lvl="1" algn="l"/>
            <a:r>
              <a:rPr lang="en-US" sz="1600" dirty="0" smtClean="0"/>
              <a:t>Cross section fitted on the first 2h and fixed crossing angle.</a:t>
            </a:r>
            <a:endParaRPr lang="en-US" sz="1600" dirty="0"/>
          </a:p>
          <a:p>
            <a:pPr algn="l"/>
            <a:r>
              <a:rPr lang="en-US" sz="2000" dirty="0" smtClean="0"/>
              <a:t>Aggressive </a:t>
            </a:r>
            <a:r>
              <a:rPr lang="en-US" sz="2000" dirty="0"/>
              <a:t>crossing steps, still ~3% gain of integrated luminosity.</a:t>
            </a:r>
          </a:p>
          <a:p>
            <a:pPr algn="l"/>
            <a:endParaRPr lang="en-US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383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along the fill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7533"/>
            <a:ext cx="4112154" cy="29268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7th HL-LHC Collaboration Meeting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627533"/>
            <a:ext cx="4114800" cy="29278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59832" y="98757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991917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2000" y="3797627"/>
            <a:ext cx="784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Normalized </a:t>
            </a:r>
            <a:r>
              <a:rPr lang="en-US" dirty="0">
                <a:solidFill>
                  <a:schemeClr val="accent5"/>
                </a:solidFill>
              </a:rPr>
              <a:t>loss-rate, approaches burn-off limit within first </a:t>
            </a:r>
            <a:r>
              <a:rPr lang="en-US" b="1" dirty="0" smtClean="0">
                <a:solidFill>
                  <a:schemeClr val="accent5"/>
                </a:solidFill>
              </a:rPr>
              <a:t>2-3h</a:t>
            </a:r>
            <a:r>
              <a:rPr lang="en-US" dirty="0" smtClean="0">
                <a:solidFill>
                  <a:schemeClr val="accent5"/>
                </a:solidFill>
              </a:rPr>
              <a:t>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Observed </a:t>
            </a:r>
            <a:r>
              <a:rPr lang="en-US" b="1" dirty="0" smtClean="0">
                <a:solidFill>
                  <a:schemeClr val="accent5"/>
                </a:solidFill>
              </a:rPr>
              <a:t>correlations</a:t>
            </a:r>
            <a:r>
              <a:rPr lang="en-US" dirty="0" smtClean="0">
                <a:solidFill>
                  <a:schemeClr val="accent5"/>
                </a:solidFill>
              </a:rPr>
              <a:t> between early losses and DA along the 2016.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68988" y="3467204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729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hour losses along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noProof="0" smtClean="0"/>
              <a:t>7th HL-LHC Collaboration Meeting</a:t>
            </a:r>
            <a:endParaRPr lang="en-GB" noProof="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044048" y="1105865"/>
            <a:ext cx="7078582" cy="3265265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Shape 456"/>
          <p:cNvPicPr preferRelativeResize="0"/>
          <p:nvPr/>
        </p:nvPicPr>
        <p:blipFill rotWithShape="1">
          <a:blip r:embed="rId3">
            <a:alphaModFix/>
          </a:blip>
          <a:srcRect l="4752" r="6352"/>
          <a:stretch/>
        </p:blipFill>
        <p:spPr>
          <a:xfrm>
            <a:off x="523668" y="627534"/>
            <a:ext cx="8008772" cy="39424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Straight Connector 5"/>
          <p:cNvCxnSpPr/>
          <p:nvPr/>
        </p:nvCxnSpPr>
        <p:spPr>
          <a:xfrm flipV="1">
            <a:off x="1209675" y="3112022"/>
            <a:ext cx="7005638" cy="238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Shape 457"/>
          <p:cNvSpPr/>
          <p:nvPr/>
        </p:nvSpPr>
        <p:spPr>
          <a:xfrm>
            <a:off x="2998414" y="1037221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2" name="Shape 458"/>
          <p:cNvSpPr txBox="1"/>
          <p:nvPr/>
        </p:nvSpPr>
        <p:spPr>
          <a:xfrm rot="-5400000">
            <a:off x="1756185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Transition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to BCMS</a:t>
            </a:r>
          </a:p>
        </p:txBody>
      </p:sp>
      <p:sp>
        <p:nvSpPr>
          <p:cNvPr id="13" name="Shape 459"/>
          <p:cNvSpPr/>
          <p:nvPr/>
        </p:nvSpPr>
        <p:spPr>
          <a:xfrm>
            <a:off x="5548666" y="1027696"/>
            <a:ext cx="290903" cy="3147774"/>
          </a:xfrm>
          <a:prstGeom prst="rect">
            <a:avLst/>
          </a:prstGeom>
          <a:solidFill>
            <a:srgbClr val="C0C0C0">
              <a:alpha val="49803"/>
            </a:srgbClr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9" name="TextBox 18"/>
          <p:cNvSpPr txBox="1"/>
          <p:nvPr/>
        </p:nvSpPr>
        <p:spPr>
          <a:xfrm>
            <a:off x="6796764" y="3075806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Burnoff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Limit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886575" y="1878806"/>
            <a:ext cx="9525" cy="61198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48707" y="1766281"/>
            <a:ext cx="1572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B1 </a:t>
            </a:r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Tune</a:t>
            </a:r>
            <a:r>
              <a:rPr lang="it-IT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dirty="0" err="1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</a:t>
            </a:r>
            <a:endParaRPr lang="en-US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Shape 460"/>
          <p:cNvSpPr txBox="1"/>
          <p:nvPr/>
        </p:nvSpPr>
        <p:spPr>
          <a:xfrm rot="-5400000">
            <a:off x="4309603" y="2412521"/>
            <a:ext cx="2758414" cy="32690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en-US" sz="1300" dirty="0" smtClean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Crossing </a:t>
            </a:r>
            <a:r>
              <a:rPr lang="en-US" sz="1300" dirty="0">
                <a:solidFill>
                  <a:srgbClr val="4C4C4C"/>
                </a:solidFill>
                <a:latin typeface="Arial"/>
                <a:ea typeface="Arial"/>
                <a:cs typeface="Arial"/>
                <a:sym typeface="Arial"/>
              </a:rPr>
              <a:t>angle </a:t>
            </a:r>
            <a:r>
              <a:rPr lang="en-US" sz="1300" dirty="0" smtClean="0">
                <a:solidFill>
                  <a:srgbClr val="4C4C4C"/>
                </a:solidFill>
              </a:rPr>
              <a:t>reduction</a:t>
            </a:r>
            <a:endParaRPr lang="en-US" sz="1300" dirty="0">
              <a:solidFill>
                <a:srgbClr val="4C4C4C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6960703" y="1239602"/>
            <a:ext cx="72008" cy="72008"/>
          </a:xfrm>
          <a:prstGeom prst="ellipse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020272" y="1105865"/>
            <a:ext cx="10540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err="1" smtClean="0"/>
              <a:t>Beam</a:t>
            </a:r>
            <a:r>
              <a:rPr lang="it-IT" sz="1400" dirty="0" smtClean="0"/>
              <a:t> 1</a:t>
            </a:r>
          </a:p>
          <a:p>
            <a:r>
              <a:rPr lang="it-IT" sz="1400" dirty="0" err="1" smtClean="0"/>
              <a:t>Beam</a:t>
            </a:r>
            <a:r>
              <a:rPr lang="it-IT" sz="1400" dirty="0" smtClean="0"/>
              <a:t> 2</a:t>
            </a:r>
            <a:endParaRPr lang="en-US" sz="1400" dirty="0"/>
          </a:p>
        </p:txBody>
      </p:sp>
      <p:sp>
        <p:nvSpPr>
          <p:cNvPr id="17" name="Oval 16"/>
          <p:cNvSpPr/>
          <p:nvPr/>
        </p:nvSpPr>
        <p:spPr>
          <a:xfrm>
            <a:off x="6965627" y="1451707"/>
            <a:ext cx="72008" cy="7200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403648" y="3651870"/>
            <a:ext cx="1432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F. Antoniou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63888" y="3221563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</a:rPr>
              <a:t>Larger DA over this period</a:t>
            </a:r>
            <a:endParaRPr lang="en-US" dirty="0">
              <a:solidFill>
                <a:schemeClr val="accent3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298843" y="3836536"/>
            <a:ext cx="2249823" cy="0"/>
          </a:xfrm>
          <a:prstGeom prst="straightConnector1">
            <a:avLst/>
          </a:prstGeom>
          <a:ln>
            <a:solidFill>
              <a:schemeClr val="accent3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798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 follow up along 2016 Run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7520" y="1059582"/>
            <a:ext cx="2920677" cy="216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443" y="1059582"/>
            <a:ext cx="3165061" cy="216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4" r="7368" b="-1584"/>
          <a:stretch/>
        </p:blipFill>
        <p:spPr>
          <a:xfrm>
            <a:off x="313224" y="1059582"/>
            <a:ext cx="2641598" cy="216000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7544" y="3293911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Reduction of emittance, increasing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5 to 6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04129" y="3293911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Tune adjustment restoring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5 to 6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84240" y="3293911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sz="1600" dirty="0" smtClean="0">
                <a:solidFill>
                  <a:schemeClr val="accent5"/>
                </a:solidFill>
              </a:rPr>
              <a:t>Reduction of crossing angle, reducing the DA from </a:t>
            </a:r>
            <a:r>
              <a:rPr lang="en-US" sz="1600" b="1" dirty="0" smtClean="0">
                <a:solidFill>
                  <a:schemeClr val="accent5"/>
                </a:solidFill>
              </a:rPr>
              <a:t>6 to 5 </a:t>
            </a:r>
            <a:r>
              <a:rPr lang="el-GR" sz="1600" b="1" dirty="0" smtClean="0">
                <a:solidFill>
                  <a:schemeClr val="accent5"/>
                </a:solidFill>
              </a:rPr>
              <a:t>σ</a:t>
            </a:r>
            <a:endParaRPr lang="en-US" sz="1600" b="1" dirty="0" smtClean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568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067694"/>
            <a:ext cx="7920000" cy="540000"/>
          </a:xfrm>
        </p:spPr>
        <p:txBody>
          <a:bodyPr/>
          <a:lstStyle/>
          <a:p>
            <a:r>
              <a:rPr lang="en-US" dirty="0" smtClean="0"/>
              <a:t>Lifetime observations in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1507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23" y="618108"/>
            <a:ext cx="5580237" cy="3946284"/>
          </a:xfrm>
        </p:spPr>
      </p:pic>
      <p:grpSp>
        <p:nvGrpSpPr>
          <p:cNvPr id="4" name="Group 3"/>
          <p:cNvGrpSpPr/>
          <p:nvPr/>
        </p:nvGrpSpPr>
        <p:grpSpPr>
          <a:xfrm>
            <a:off x="1619672" y="2159735"/>
            <a:ext cx="2058040" cy="857345"/>
            <a:chOff x="1259632" y="2159735"/>
            <a:chExt cx="2418080" cy="857345"/>
          </a:xfrm>
        </p:grpSpPr>
        <p:cxnSp>
          <p:nvCxnSpPr>
            <p:cNvPr id="8" name="Straight Arrow Connector 7"/>
            <p:cNvCxnSpPr/>
            <p:nvPr/>
          </p:nvCxnSpPr>
          <p:spPr>
            <a:xfrm flipH="1">
              <a:off x="2959738" y="2187487"/>
              <a:ext cx="717974" cy="0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2986830" y="2159735"/>
              <a:ext cx="3388" cy="316404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2268856" y="2476139"/>
              <a:ext cx="717974" cy="0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1259632" y="2723428"/>
              <a:ext cx="1039704" cy="12700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2299336" y="2442475"/>
              <a:ext cx="3388" cy="293653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259632" y="2736127"/>
              <a:ext cx="0" cy="280953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Crossing angle anti-leveling: a test for DA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68144" y="843558"/>
            <a:ext cx="30238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>
                <a:solidFill>
                  <a:schemeClr val="accent5"/>
                </a:solidFill>
              </a:rPr>
              <a:t>Each intensity allows for a specific </a:t>
            </a:r>
            <a:r>
              <a:rPr lang="en-US" b="1" dirty="0">
                <a:solidFill>
                  <a:schemeClr val="accent5"/>
                </a:solidFill>
              </a:rPr>
              <a:t>crossing </a:t>
            </a:r>
            <a:r>
              <a:rPr lang="en-US" b="1" dirty="0" smtClean="0">
                <a:solidFill>
                  <a:schemeClr val="accent5"/>
                </a:solidFill>
              </a:rPr>
              <a:t>angle </a:t>
            </a:r>
            <a:r>
              <a:rPr lang="en-US" dirty="0">
                <a:solidFill>
                  <a:schemeClr val="accent5"/>
                </a:solidFill>
              </a:rPr>
              <a:t>in terms of </a:t>
            </a:r>
            <a:r>
              <a:rPr lang="en-US" dirty="0" smtClean="0">
                <a:solidFill>
                  <a:schemeClr val="accent5"/>
                </a:solidFill>
              </a:rPr>
              <a:t>DA.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Steps for crossing angle </a:t>
            </a:r>
            <a:r>
              <a:rPr lang="en-US" b="1" dirty="0" smtClean="0">
                <a:solidFill>
                  <a:schemeClr val="accent5"/>
                </a:solidFill>
              </a:rPr>
              <a:t>reduction</a:t>
            </a:r>
            <a:r>
              <a:rPr lang="en-US" dirty="0" smtClean="0">
                <a:solidFill>
                  <a:schemeClr val="accent5"/>
                </a:solidFill>
              </a:rPr>
              <a:t> based on DA simulations.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Steps translated into </a:t>
            </a:r>
            <a:r>
              <a:rPr lang="en-US" b="1" dirty="0" smtClean="0">
                <a:solidFill>
                  <a:schemeClr val="accent5"/>
                </a:solidFill>
              </a:rPr>
              <a:t>time</a:t>
            </a:r>
            <a:r>
              <a:rPr lang="en-US" dirty="0" smtClean="0">
                <a:solidFill>
                  <a:schemeClr val="accent5"/>
                </a:solidFill>
              </a:rPr>
              <a:t> for operation…</a:t>
            </a:r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32" name="Rectangle 31"/>
          <p:cNvSpPr/>
          <p:nvPr/>
        </p:nvSpPr>
        <p:spPr>
          <a:xfrm>
            <a:off x="4894188" y="4299942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 et al.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643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23" y="618249"/>
            <a:ext cx="5577837" cy="3946284"/>
          </a:xfrm>
        </p:spPr>
      </p:pic>
      <p:cxnSp>
        <p:nvCxnSpPr>
          <p:cNvPr id="10" name="Straight Arrow Connector 9"/>
          <p:cNvCxnSpPr/>
          <p:nvPr/>
        </p:nvCxnSpPr>
        <p:spPr>
          <a:xfrm flipH="1">
            <a:off x="2985217" y="2186306"/>
            <a:ext cx="717974" cy="0"/>
          </a:xfrm>
          <a:prstGeom prst="straightConnector1">
            <a:avLst/>
          </a:prstGeom>
          <a:ln w="31750">
            <a:solidFill>
              <a:srgbClr val="00B0F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/>
        </p:nvGrpSpPr>
        <p:grpSpPr>
          <a:xfrm>
            <a:off x="2526691" y="2192858"/>
            <a:ext cx="484293" cy="754193"/>
            <a:chOff x="2531404" y="2211710"/>
            <a:chExt cx="484293" cy="754193"/>
          </a:xfrm>
        </p:grpSpPr>
        <p:cxnSp>
          <p:nvCxnSpPr>
            <p:cNvPr id="11" name="Straight Arrow Connector 10"/>
            <p:cNvCxnSpPr/>
            <p:nvPr/>
          </p:nvCxnSpPr>
          <p:spPr>
            <a:xfrm flipH="1">
              <a:off x="3012309" y="2211710"/>
              <a:ext cx="3388" cy="316404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2531405" y="2528114"/>
              <a:ext cx="480905" cy="0"/>
            </a:xfrm>
            <a:prstGeom prst="straightConnector1">
              <a:avLst/>
            </a:prstGeom>
            <a:ln w="31750">
              <a:solidFill>
                <a:srgbClr val="00B0F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2531404" y="2528114"/>
              <a:ext cx="0" cy="437789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012160" y="1275606"/>
            <a:ext cx="28798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Reduction steps not always applied at the right intensity.</a:t>
            </a:r>
          </a:p>
          <a:p>
            <a:pPr marL="285750" indent="-285750">
              <a:buClr>
                <a:schemeClr val="accent6"/>
              </a:buClr>
              <a:buFont typeface="Wingdings" pitchFamily="2" charset="2"/>
              <a:buChar char="§"/>
            </a:pPr>
            <a:r>
              <a:rPr lang="en-US" dirty="0" smtClean="0">
                <a:solidFill>
                  <a:schemeClr val="accent5"/>
                </a:solidFill>
              </a:rPr>
              <a:t>Sometimes resulting in </a:t>
            </a:r>
            <a:r>
              <a:rPr lang="en-US" b="1" dirty="0" smtClean="0">
                <a:solidFill>
                  <a:schemeClr val="accent5"/>
                </a:solidFill>
              </a:rPr>
              <a:t>aggressive</a:t>
            </a:r>
            <a:r>
              <a:rPr lang="en-US" dirty="0" smtClean="0">
                <a:solidFill>
                  <a:schemeClr val="accent5"/>
                </a:solidFill>
              </a:rPr>
              <a:t> settings.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 smtClean="0"/>
              <a:t>Crossing angle anti-leveling: a test for DA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7th HL-LHC Collaboration Meeting</a:t>
            </a:r>
            <a:endParaRPr lang="en-GB" noProof="0" dirty="0"/>
          </a:p>
        </p:txBody>
      </p:sp>
      <p:sp>
        <p:nvSpPr>
          <p:cNvPr id="20" name="Rectangle 19"/>
          <p:cNvSpPr/>
          <p:nvPr/>
        </p:nvSpPr>
        <p:spPr>
          <a:xfrm>
            <a:off x="4894188" y="4299942"/>
            <a:ext cx="23262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N</a:t>
            </a:r>
            <a:r>
              <a:rPr lang="en-US" b="1" dirty="0" smtClean="0">
                <a:solidFill>
                  <a:srgbClr val="00CCFF"/>
                </a:solidFill>
                <a:ea typeface="Bookman Old Style" charset="0"/>
                <a:cs typeface="Bookman Old Style" charset="0"/>
              </a:rPr>
              <a:t>. Karastathis et al.</a:t>
            </a:r>
            <a:endParaRPr lang="en-US" dirty="0">
              <a:ea typeface="Bookman Old Style" charset="0"/>
              <a:cs typeface="Bookman Old Style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26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CD65B3-E8D1-4001-8E0C-4AF8A697297C}">
  <ds:schemaRefs>
    <ds:schemaRef ds:uri="http://schemas.microsoft.com/office/infopath/2007/PartnerControls"/>
    <ds:schemaRef ds:uri="http://schemas.microsoft.com/office/2006/metadata/propertie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properties/metaAttributes"/>
    <ds:schemaRef ds:uri="http://schemas.microsoft.com/office/2006/metadata/contentType"/>
    <ds:schemaRef ds:uri="8946e33d-fd2f-4ae4-8ee9-d90c129cdf9e"/>
    <ds:schemaRef ds:uri="http://schemas.microsoft.com/office/2006/metadata/properties"/>
    <ds:schemaRef ds:uri="http://www.w3.org/2001/XMLSchema"/>
    <ds:schemaRef ds:uri="http://schemas.microsoft.com/office/infopath/2007/PartnerControls"/>
    <ds:schemaRef ds:uri="http://schemas.microsoft.com/office/2006/documentManagement/types"/>
    <ds:schemaRef ds:uri="http://schemas.microsoft.com/internal/obd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4585</TotalTime>
  <Words>1846</Words>
  <Application>Microsoft Office PowerPoint</Application>
  <PresentationFormat>On-screen Show (16:9)</PresentationFormat>
  <Paragraphs>283</Paragraphs>
  <Slides>32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Thème Office</vt:lpstr>
      <vt:lpstr>Dynamic aperture requirements from lifetime considerations</vt:lpstr>
      <vt:lpstr>Scope and Outline</vt:lpstr>
      <vt:lpstr>Lifetime observations in 2016</vt:lpstr>
      <vt:lpstr>Losses along the fill</vt:lpstr>
      <vt:lpstr>1st hour losses along 2016</vt:lpstr>
      <vt:lpstr>DA follow up along 2016 Run</vt:lpstr>
      <vt:lpstr>Lifetime observations in 2017</vt:lpstr>
      <vt:lpstr>Crossing angle anti-leveling: a test for DA</vt:lpstr>
      <vt:lpstr>Crossing angle anti-leveling: a test for DA</vt:lpstr>
      <vt:lpstr>Crossing angle anti-leveling: a test for DA</vt:lpstr>
      <vt:lpstr>Fill 6061: Continuous variation of crossing angle </vt:lpstr>
      <vt:lpstr>Putting all together</vt:lpstr>
      <vt:lpstr>Lifetime vs DA</vt:lpstr>
      <vt:lpstr>Lifetime vs DA</vt:lpstr>
      <vt:lpstr>Lifetime vs DA</vt:lpstr>
      <vt:lpstr>Lifetime vs DA</vt:lpstr>
      <vt:lpstr>Lifetime vs DA</vt:lpstr>
      <vt:lpstr>DA in the HL-LHC at injection</vt:lpstr>
      <vt:lpstr>Simulating Losses</vt:lpstr>
      <vt:lpstr>Steps toward losses and lifetime simulations</vt:lpstr>
      <vt:lpstr>Beam profile and tail content </vt:lpstr>
      <vt:lpstr>Finding the parameters of the distribution</vt:lpstr>
      <vt:lpstr>DA evolution over long time scales</vt:lpstr>
      <vt:lpstr>DA evolution over long time scales</vt:lpstr>
      <vt:lpstr>DA evolution over long time scales</vt:lpstr>
      <vt:lpstr>DA evolution over long time scales</vt:lpstr>
      <vt:lpstr>Losses for the LHC at injection</vt:lpstr>
      <vt:lpstr>Benchmarking over the 2016 Run</vt:lpstr>
      <vt:lpstr>Conclusions</vt:lpstr>
      <vt:lpstr>Backup</vt:lpstr>
      <vt:lpstr>Luminosity loss in 2016 </vt:lpstr>
      <vt:lpstr>Performance with crossing angle steps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Dario</cp:lastModifiedBy>
  <cp:revision>162</cp:revision>
  <dcterms:created xsi:type="dcterms:W3CDTF">2016-02-12T09:02:01Z</dcterms:created>
  <dcterms:modified xsi:type="dcterms:W3CDTF">2017-11-14T22:37:40Z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