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263" r:id="rId5"/>
    <p:sldId id="267" r:id="rId6"/>
    <p:sldId id="301" r:id="rId7"/>
    <p:sldId id="298" r:id="rId8"/>
    <p:sldId id="312" r:id="rId9"/>
    <p:sldId id="299" r:id="rId10"/>
    <p:sldId id="300" r:id="rId11"/>
    <p:sldId id="270" r:id="rId12"/>
    <p:sldId id="302" r:id="rId13"/>
    <p:sldId id="271" r:id="rId14"/>
    <p:sldId id="303" r:id="rId15"/>
    <p:sldId id="304" r:id="rId16"/>
    <p:sldId id="273" r:id="rId17"/>
    <p:sldId id="274" r:id="rId18"/>
    <p:sldId id="306" r:id="rId19"/>
    <p:sldId id="296" r:id="rId20"/>
    <p:sldId id="313" r:id="rId21"/>
    <p:sldId id="314" r:id="rId22"/>
    <p:sldId id="315" r:id="rId23"/>
    <p:sldId id="316" r:id="rId24"/>
    <p:sldId id="317" r:id="rId25"/>
    <p:sldId id="318" r:id="rId26"/>
    <p:sldId id="294" r:id="rId27"/>
    <p:sldId id="281" r:id="rId28"/>
    <p:sldId id="307" r:id="rId29"/>
    <p:sldId id="308" r:id="rId30"/>
    <p:sldId id="284" r:id="rId31"/>
    <p:sldId id="266" r:id="rId32"/>
    <p:sldId id="285" r:id="rId33"/>
    <p:sldId id="320" r:id="rId34"/>
    <p:sldId id="322" r:id="rId35"/>
    <p:sldId id="321" r:id="rId36"/>
    <p:sldId id="323" r:id="rId37"/>
    <p:sldId id="324" r:id="rId3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1DF32"/>
    <a:srgbClr val="81FF3B"/>
    <a:srgbClr val="FF5063"/>
    <a:srgbClr val="A87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83"/>
    <p:restoredTop sz="93842"/>
  </p:normalViewPr>
  <p:slideViewPr>
    <p:cSldViewPr snapToObjects="1" showGuides="1">
      <p:cViewPr>
        <p:scale>
          <a:sx n="150" d="100"/>
          <a:sy n="150" d="100"/>
        </p:scale>
        <p:origin x="2112" y="60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png"/><Relationship Id="rId5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5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35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emf"/><Relationship Id="rId3" Type="http://schemas.openxmlformats.org/officeDocument/2006/relationships/image" Target="../media/image39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0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348880"/>
            <a:ext cx="7200000" cy="1041648"/>
          </a:xfrm>
        </p:spPr>
        <p:txBody>
          <a:bodyPr/>
          <a:lstStyle/>
          <a:p>
            <a:pPr algn="ctr"/>
            <a:r>
              <a:rPr lang="en-US" dirty="0" smtClean="0"/>
              <a:t>Field quality to achieve the required lifetime goals (with beam-beam)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56704" y="3861048"/>
            <a:ext cx="7109792" cy="99060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G. </a:t>
            </a:r>
            <a:r>
              <a:rPr lang="en-GB" dirty="0" err="1" smtClean="0"/>
              <a:t>Arduini</a:t>
            </a:r>
            <a:r>
              <a:rPr lang="en-GB" dirty="0" smtClean="0"/>
              <a:t>, S. </a:t>
            </a:r>
            <a:r>
              <a:rPr lang="en-GB" dirty="0" err="1" smtClean="0"/>
              <a:t>Fartoukh</a:t>
            </a:r>
            <a:r>
              <a:rPr lang="en-GB" dirty="0"/>
              <a:t>, </a:t>
            </a:r>
            <a:r>
              <a:rPr lang="en-GB" u="sng" dirty="0" smtClean="0"/>
              <a:t>N. </a:t>
            </a:r>
            <a:r>
              <a:rPr lang="en-GB" u="sng" dirty="0"/>
              <a:t>Karastathis</a:t>
            </a:r>
            <a:r>
              <a:rPr lang="en-GB" dirty="0"/>
              <a:t>, </a:t>
            </a:r>
            <a:r>
              <a:rPr lang="en-GB" dirty="0" err="1"/>
              <a:t>R.de</a:t>
            </a:r>
            <a:r>
              <a:rPr lang="en-GB" dirty="0"/>
              <a:t> Maria</a:t>
            </a:r>
            <a:r>
              <a:rPr lang="en-GB" dirty="0" smtClean="0"/>
              <a:t>, E. </a:t>
            </a:r>
            <a:r>
              <a:rPr lang="en-GB" dirty="0" err="1" smtClean="0"/>
              <a:t>Metral</a:t>
            </a:r>
            <a:r>
              <a:rPr lang="en-GB" dirty="0" smtClean="0"/>
              <a:t>, Y. </a:t>
            </a:r>
            <a:r>
              <a:rPr lang="en-GB" dirty="0" err="1" smtClean="0"/>
              <a:t>Papaphilippou</a:t>
            </a:r>
            <a:r>
              <a:rPr lang="en-GB" dirty="0" smtClean="0"/>
              <a:t>, D. Pellegrini, R. </a:t>
            </a:r>
            <a:r>
              <a:rPr lang="en-GB" dirty="0" err="1" smtClean="0"/>
              <a:t>Tomàs</a:t>
            </a:r>
            <a:r>
              <a:rPr lang="en-GB" dirty="0" smtClean="0"/>
              <a:t> Garcia</a:t>
            </a:r>
            <a:endParaRPr lang="el-GR" dirty="0" smtClean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HL-LHC Collaboration Meeting - 15.11.2017, CIEMAT, Madrid, Spain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104" y="1431312"/>
            <a:ext cx="5767200" cy="480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Start of Collisions: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charset="0"/>
                              </a:rPr>
                              <m:t>𝒃</m:t>
                            </m:r>
                          </m:sub>
                        </m:sSub>
                        <m:r>
                          <a:rPr lang="en-US" b="1" i="1" smtClean="0">
                            <a:latin typeface="Cambria Math" charset="0"/>
                          </a:rPr>
                          <m:t>=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∙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charset="0"/>
                          </a:rPr>
                          <m:t>𝟏𝟏</m:t>
                        </m:r>
                      </m:sup>
                    </m:sSup>
                    <m:r>
                      <a:rPr lang="en-US" b="1" i="1" smtClean="0">
                        <a:latin typeface="Cambria Math" charset="0"/>
                      </a:rPr>
                      <m:t>𝒑𝒑𝒃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9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23528" y="320368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aggressive</a:t>
            </a:r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547664" y="3388350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6994736" y="2224942"/>
            <a:ext cx="2202002" cy="445607"/>
            <a:chOff x="7951859" y="1423809"/>
            <a:chExt cx="2202002" cy="445607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956376" y="1556792"/>
              <a:ext cx="2880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951859" y="1730916"/>
              <a:ext cx="288032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252978" y="1423809"/>
              <a:ext cx="6138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DA [</a:t>
              </a:r>
              <a:r>
                <a:rPr lang="el-GR" sz="1200" dirty="0" smtClean="0"/>
                <a:t>σ]</a:t>
              </a:r>
              <a:endParaRPr lang="en-US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Luminosity [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20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34</m:t>
                          </m:r>
                        </m:sup>
                      </m:sSup>
                      <m:r>
                        <a:rPr lang="en-US" sz="1200" b="0" i="1" smtClean="0">
                          <a:latin typeface="Cambria Math" charset="0"/>
                        </a:rPr>
                        <m:t>𝐻𝑧</m:t>
                      </m:r>
                      <m:r>
                        <a:rPr lang="en-US" sz="1200" b="0" i="1" smtClean="0">
                          <a:latin typeface="Cambria Math" charset="0"/>
                        </a:rPr>
                        <m:t>/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l-GR" sz="1200" dirty="0" smtClean="0"/>
                    <a:t>]</a:t>
                  </a:r>
                  <a:endParaRPr lang="en-US" sz="12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5-Point Star 24"/>
          <p:cNvSpPr/>
          <p:nvPr/>
        </p:nvSpPr>
        <p:spPr>
          <a:xfrm>
            <a:off x="7017972" y="2996952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>
            <a:off x="3898392" y="4437112"/>
            <a:ext cx="241560" cy="24156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>
            <a:off x="7043613" y="3789040"/>
            <a:ext cx="241560" cy="24156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5-Point Star 29"/>
          <p:cNvSpPr/>
          <p:nvPr/>
        </p:nvSpPr>
        <p:spPr>
          <a:xfrm>
            <a:off x="7016689" y="3259448"/>
            <a:ext cx="241560" cy="241560"/>
          </a:xfrm>
          <a:prstGeom prst="star5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304425" y="2996952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Baseline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7297013" y="3246635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Relaxed (6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7295855" y="3501008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Aggressive (5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6993453" y="2717510"/>
            <a:ext cx="288032" cy="0"/>
          </a:xfrm>
          <a:prstGeom prst="line">
            <a:avLst/>
          </a:prstGeom>
          <a:ln>
            <a:solidFill>
              <a:srgbClr val="A87E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307415" y="2579011"/>
            <a:ext cx="1952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r.m.s Length of Luminous </a:t>
            </a:r>
          </a:p>
          <a:p>
            <a:r>
              <a:rPr lang="en-US" sz="1200" dirty="0" smtClean="0"/>
              <a:t>Region [</a:t>
            </a:r>
            <a:r>
              <a:rPr lang="en-US" sz="1200" i="1" dirty="0" smtClean="0"/>
              <a:t>cm</a:t>
            </a:r>
            <a:r>
              <a:rPr lang="el-GR" sz="1200" dirty="0" smtClean="0"/>
              <a:t>]</a:t>
            </a:r>
            <a:endParaRPr lang="en-US" sz="1200" dirty="0"/>
          </a:p>
        </p:txBody>
      </p:sp>
      <p:sp>
        <p:nvSpPr>
          <p:cNvPr id="39" name="5-Point Star 38"/>
          <p:cNvSpPr/>
          <p:nvPr/>
        </p:nvSpPr>
        <p:spPr>
          <a:xfrm>
            <a:off x="2576847" y="3495184"/>
            <a:ext cx="241560" cy="24156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304425" y="3793814"/>
            <a:ext cx="1677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Ultimate Relaxed (6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36" name="5-Point Star 35"/>
          <p:cNvSpPr/>
          <p:nvPr/>
        </p:nvSpPr>
        <p:spPr>
          <a:xfrm>
            <a:off x="2987824" y="3495184"/>
            <a:ext cx="241560" cy="241560"/>
          </a:xfrm>
          <a:prstGeom prst="star5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1DF32"/>
              </a:solidFill>
            </a:endParaRPr>
          </a:p>
        </p:txBody>
      </p:sp>
      <p:sp>
        <p:nvSpPr>
          <p:cNvPr id="38" name="5-Point Star 37"/>
          <p:cNvSpPr/>
          <p:nvPr/>
        </p:nvSpPr>
        <p:spPr>
          <a:xfrm>
            <a:off x="7031853" y="3501008"/>
            <a:ext cx="241560" cy="24156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467544" y="233958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relaxed</a:t>
            </a:r>
            <a:endParaRPr lang="en-US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403648" y="2526344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5-Point Star 49"/>
          <p:cNvSpPr/>
          <p:nvPr/>
        </p:nvSpPr>
        <p:spPr>
          <a:xfrm>
            <a:off x="4644008" y="3757221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0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104" y="1431312"/>
            <a:ext cx="5767200" cy="480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Start of Collisions: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charset="0"/>
                              </a:rPr>
                              <m:t>𝒃</m:t>
                            </m:r>
                          </m:sub>
                        </m:sSub>
                        <m:r>
                          <a:rPr lang="en-US" b="1" i="1" smtClean="0">
                            <a:latin typeface="Cambria Math" charset="0"/>
                          </a:rPr>
                          <m:t>=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∙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charset="0"/>
                          </a:rPr>
                          <m:t>𝟏𝟏</m:t>
                        </m:r>
                      </m:sup>
                    </m:sSup>
                    <m:r>
                      <a:rPr lang="en-US" b="1" i="1" smtClean="0">
                        <a:latin typeface="Cambria Math" charset="0"/>
                      </a:rPr>
                      <m:t>𝒑𝒑𝒃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9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23528" y="320368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aggressive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547664" y="3388350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6994736" y="2224942"/>
            <a:ext cx="2202002" cy="445607"/>
            <a:chOff x="7951859" y="1423809"/>
            <a:chExt cx="2202002" cy="445607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956376" y="1556792"/>
              <a:ext cx="2880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951859" y="1730916"/>
              <a:ext cx="288032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252978" y="1423809"/>
              <a:ext cx="6138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DA [</a:t>
              </a:r>
              <a:r>
                <a:rPr lang="el-GR" sz="1200" dirty="0" smtClean="0"/>
                <a:t>σ]</a:t>
              </a:r>
              <a:endParaRPr lang="en-US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Luminosity [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20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34</m:t>
                          </m:r>
                        </m:sup>
                      </m:sSup>
                      <m:r>
                        <a:rPr lang="en-US" sz="1200" b="0" i="1" smtClean="0">
                          <a:latin typeface="Cambria Math" charset="0"/>
                        </a:rPr>
                        <m:t>𝐻𝑧</m:t>
                      </m:r>
                      <m:r>
                        <a:rPr lang="en-US" sz="1200" b="0" i="1" smtClean="0">
                          <a:latin typeface="Cambria Math" charset="0"/>
                        </a:rPr>
                        <m:t>/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l-GR" sz="1200" dirty="0" smtClean="0"/>
                    <a:t>]</a:t>
                  </a:r>
                  <a:endParaRPr lang="en-US" sz="12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5-Point Star 24"/>
          <p:cNvSpPr/>
          <p:nvPr/>
        </p:nvSpPr>
        <p:spPr>
          <a:xfrm>
            <a:off x="7017972" y="2996952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>
            <a:off x="3898392" y="4437112"/>
            <a:ext cx="241560" cy="24156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>
            <a:off x="7043613" y="3789040"/>
            <a:ext cx="241560" cy="24156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5-Point Star 29"/>
          <p:cNvSpPr/>
          <p:nvPr/>
        </p:nvSpPr>
        <p:spPr>
          <a:xfrm>
            <a:off x="7016689" y="3259448"/>
            <a:ext cx="241560" cy="241560"/>
          </a:xfrm>
          <a:prstGeom prst="star5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304425" y="2996952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Baseline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7297013" y="3246635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Relaxed (6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7295855" y="3501008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Aggressive (5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542007" y="836712"/>
            <a:ext cx="8439479" cy="76964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Reduction of </a:t>
            </a:r>
            <a:r>
              <a:rPr lang="en-US" sz="2000" b="1" dirty="0" smtClean="0"/>
              <a:t>crossing angle</a:t>
            </a:r>
            <a:r>
              <a:rPr lang="en-US" sz="2000" dirty="0" smtClean="0"/>
              <a:t> at </a:t>
            </a:r>
            <a:r>
              <a:rPr lang="en-US" sz="2000" b="1" dirty="0" smtClean="0">
                <a:solidFill>
                  <a:schemeClr val="accent3"/>
                </a:solidFill>
              </a:rPr>
              <a:t>constant luminosity</a:t>
            </a:r>
            <a:r>
              <a:rPr lang="en-US" sz="2000" dirty="0" smtClean="0"/>
              <a:t>, reduces </a:t>
            </a:r>
            <a:r>
              <a:rPr lang="en-US" sz="2000" b="1" dirty="0" smtClean="0">
                <a:solidFill>
                  <a:srgbClr val="A87E00"/>
                </a:solidFill>
              </a:rPr>
              <a:t>pileup</a:t>
            </a:r>
            <a:r>
              <a:rPr lang="en-US" sz="2000" dirty="0" smtClean="0">
                <a:solidFill>
                  <a:srgbClr val="A87E00"/>
                </a:solidFill>
              </a:rPr>
              <a:t> </a:t>
            </a:r>
            <a:r>
              <a:rPr lang="en-US" sz="2000" dirty="0" smtClean="0"/>
              <a:t>(by elongating the luminous region) and </a:t>
            </a:r>
            <a:r>
              <a:rPr lang="en-US" sz="2000" b="1" dirty="0" smtClean="0">
                <a:solidFill>
                  <a:srgbClr val="7030A0"/>
                </a:solidFill>
              </a:rPr>
              <a:t>triplet irradiation</a:t>
            </a:r>
            <a:r>
              <a:rPr lang="en-US" sz="2000" dirty="0" smtClean="0"/>
              <a:t>.</a:t>
            </a:r>
            <a:endParaRPr lang="en-US" sz="2000" i="1" dirty="0" smtClean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6993453" y="2717510"/>
            <a:ext cx="288032" cy="0"/>
          </a:xfrm>
          <a:prstGeom prst="line">
            <a:avLst/>
          </a:prstGeom>
          <a:ln>
            <a:solidFill>
              <a:srgbClr val="A87E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307415" y="2579011"/>
            <a:ext cx="1952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r.m.s Length of Luminous </a:t>
            </a:r>
          </a:p>
          <a:p>
            <a:r>
              <a:rPr lang="en-US" sz="1200" dirty="0" smtClean="0"/>
              <a:t>Region [</a:t>
            </a:r>
            <a:r>
              <a:rPr lang="en-US" sz="1200" i="1" dirty="0" smtClean="0"/>
              <a:t>cm</a:t>
            </a:r>
            <a:r>
              <a:rPr lang="el-GR" sz="1200" dirty="0" smtClean="0"/>
              <a:t>]</a:t>
            </a:r>
            <a:endParaRPr lang="en-US" sz="1200" dirty="0"/>
          </a:p>
        </p:txBody>
      </p:sp>
      <p:sp>
        <p:nvSpPr>
          <p:cNvPr id="39" name="5-Point Star 38"/>
          <p:cNvSpPr/>
          <p:nvPr/>
        </p:nvSpPr>
        <p:spPr>
          <a:xfrm>
            <a:off x="2576847" y="3495184"/>
            <a:ext cx="241560" cy="24156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304425" y="3793814"/>
            <a:ext cx="1677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Ultimate Relaxed (6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563888" y="3861048"/>
            <a:ext cx="1105656" cy="0"/>
          </a:xfrm>
          <a:prstGeom prst="straightConnector1">
            <a:avLst/>
          </a:prstGeom>
          <a:ln>
            <a:solidFill>
              <a:srgbClr val="FFFF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550932"/>
              </p:ext>
            </p:extLst>
          </p:nvPr>
        </p:nvGraphicFramePr>
        <p:xfrm>
          <a:off x="35496" y="4365104"/>
          <a:ext cx="1938096" cy="2100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032"/>
                <a:gridCol w="646032"/>
                <a:gridCol w="646032"/>
              </a:tblGrid>
              <a:tr h="4240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Scenario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Half-crossing angle [</a:t>
                      </a:r>
                      <a:r>
                        <a:rPr lang="el-GR" sz="800" dirty="0" smtClean="0"/>
                        <a:t>μ</a:t>
                      </a:r>
                      <a:r>
                        <a:rPr lang="en-US" sz="800" dirty="0" smtClean="0"/>
                        <a:t>rad]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900" dirty="0" smtClean="0"/>
                        <a:t>β* [</a:t>
                      </a:r>
                      <a:r>
                        <a:rPr lang="en-US" sz="900" dirty="0" smtClean="0"/>
                        <a:t>cm]</a:t>
                      </a:r>
                      <a:endParaRPr lang="en-US" sz="900" dirty="0"/>
                    </a:p>
                  </a:txBody>
                  <a:tcPr/>
                </a:tc>
              </a:tr>
              <a:tr h="23970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Baseline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250</a:t>
                      </a:r>
                      <a:r>
                        <a:rPr lang="el-GR" sz="900" baseline="0" dirty="0" smtClean="0"/>
                        <a:t> (21.8σ)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64</a:t>
                      </a:r>
                      <a:endParaRPr lang="en-US" sz="900" dirty="0"/>
                    </a:p>
                  </a:txBody>
                  <a:tcPr/>
                </a:tc>
              </a:tr>
              <a:tr h="23970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Relaxed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154</a:t>
                      </a:r>
                      <a:r>
                        <a:rPr lang="el-GR" sz="900" dirty="0" smtClean="0"/>
                        <a:t> (14.0σ)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69</a:t>
                      </a:r>
                      <a:endParaRPr lang="en-US" sz="900" dirty="0"/>
                    </a:p>
                  </a:txBody>
                  <a:tcPr/>
                </a:tc>
              </a:tr>
              <a:tr h="239707"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Aggressive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133</a:t>
                      </a:r>
                      <a:endParaRPr lang="el-GR" sz="900" dirty="0" smtClean="0"/>
                    </a:p>
                    <a:p>
                      <a:pPr algn="ctr"/>
                      <a:r>
                        <a:rPr lang="el-GR" sz="900" dirty="0" smtClean="0"/>
                        <a:t>(12.1σ)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69</a:t>
                      </a:r>
                      <a:endParaRPr lang="en-US" sz="900" dirty="0"/>
                    </a:p>
                  </a:txBody>
                  <a:tcPr/>
                </a:tc>
              </a:tr>
              <a:tr h="424098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Ultimate</a:t>
                      </a:r>
                      <a:r>
                        <a:rPr lang="en-US" sz="900" baseline="0" dirty="0" smtClean="0"/>
                        <a:t> Relaxed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209</a:t>
                      </a:r>
                      <a:r>
                        <a:rPr lang="el-GR" sz="900" dirty="0" smtClean="0"/>
                        <a:t> (15.1σ)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44</a:t>
                      </a:r>
                      <a:endParaRPr lang="en-US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" name="5-Point Star 35"/>
          <p:cNvSpPr/>
          <p:nvPr/>
        </p:nvSpPr>
        <p:spPr>
          <a:xfrm>
            <a:off x="2987824" y="3495184"/>
            <a:ext cx="241560" cy="241560"/>
          </a:xfrm>
          <a:prstGeom prst="star5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1DF32"/>
              </a:solidFill>
            </a:endParaRPr>
          </a:p>
        </p:txBody>
      </p:sp>
      <p:sp>
        <p:nvSpPr>
          <p:cNvPr id="38" name="5-Point Star 37"/>
          <p:cNvSpPr/>
          <p:nvPr/>
        </p:nvSpPr>
        <p:spPr>
          <a:xfrm>
            <a:off x="7031853" y="3501008"/>
            <a:ext cx="241560" cy="24156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67544" y="233958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relaxed</a:t>
            </a:r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403648" y="2526344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5-Point Star 44"/>
          <p:cNvSpPr/>
          <p:nvPr/>
        </p:nvSpPr>
        <p:spPr>
          <a:xfrm>
            <a:off x="4644008" y="3757221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55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31312"/>
            <a:ext cx="5767200" cy="4806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Start of Collisions: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charset="0"/>
                              </a:rPr>
                              <m:t>𝒃</m:t>
                            </m:r>
                          </m:sub>
                        </m:sSub>
                        <m:r>
                          <a:rPr lang="en-US" b="1" i="1" smtClean="0">
                            <a:latin typeface="Cambria Math" charset="0"/>
                          </a:rPr>
                          <m:t>=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𝟏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𝟗</m:t>
                        </m:r>
                        <m:r>
                          <a:rPr lang="en-US" b="1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∙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charset="0"/>
                          </a:rPr>
                          <m:t>𝟏𝟏</m:t>
                        </m:r>
                      </m:sup>
                    </m:sSup>
                    <m:r>
                      <a:rPr lang="en-US" b="1" i="1" smtClean="0">
                        <a:latin typeface="Cambria Math" charset="0"/>
                      </a:rPr>
                      <m:t>𝒑𝒑𝒃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9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467544" y="233958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relaxed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3528" y="320368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aggressive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403648" y="2526344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547664" y="3388350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6994736" y="2224942"/>
            <a:ext cx="2202002" cy="445607"/>
            <a:chOff x="7951859" y="1423809"/>
            <a:chExt cx="2202002" cy="445607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956376" y="1556792"/>
              <a:ext cx="2880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951859" y="1730916"/>
              <a:ext cx="288032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252978" y="1423809"/>
              <a:ext cx="6138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DA [</a:t>
              </a:r>
              <a:r>
                <a:rPr lang="el-GR" sz="1200" dirty="0" smtClean="0"/>
                <a:t>σ]</a:t>
              </a:r>
              <a:endParaRPr lang="en-US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Luminosity [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20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34</m:t>
                          </m:r>
                        </m:sup>
                      </m:sSup>
                      <m:r>
                        <a:rPr lang="en-US" sz="1200" b="0" i="1" smtClean="0">
                          <a:latin typeface="Cambria Math" charset="0"/>
                        </a:rPr>
                        <m:t>𝐻𝑧</m:t>
                      </m:r>
                      <m:r>
                        <a:rPr lang="en-US" sz="1200" b="0" i="1" smtClean="0">
                          <a:latin typeface="Cambria Math" charset="0"/>
                        </a:rPr>
                        <m:t>/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l-GR" sz="1200" dirty="0" smtClean="0"/>
                    <a:t>]</a:t>
                  </a:r>
                  <a:endParaRPr lang="en-US" sz="12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5-Point Star 24"/>
          <p:cNvSpPr/>
          <p:nvPr/>
        </p:nvSpPr>
        <p:spPr>
          <a:xfrm>
            <a:off x="7017972" y="2996952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5-Point Star 28"/>
          <p:cNvSpPr/>
          <p:nvPr/>
        </p:nvSpPr>
        <p:spPr>
          <a:xfrm>
            <a:off x="7043613" y="3789040"/>
            <a:ext cx="241560" cy="24156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5-Point Star 29"/>
          <p:cNvSpPr/>
          <p:nvPr/>
        </p:nvSpPr>
        <p:spPr>
          <a:xfrm>
            <a:off x="7016689" y="3259448"/>
            <a:ext cx="241560" cy="241560"/>
          </a:xfrm>
          <a:prstGeom prst="star5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304425" y="2996952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Baseline</a:t>
            </a:r>
            <a:endParaRPr lang="en-US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7297013" y="3246635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Relaxed (6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7295855" y="3501008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Aggressive (5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542007" y="836712"/>
            <a:ext cx="8439479" cy="76964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Draw the levelling path by following </a:t>
            </a:r>
            <a:r>
              <a:rPr lang="en-US" sz="2000" b="1" dirty="0" err="1" smtClean="0"/>
              <a:t>iso</a:t>
            </a:r>
            <a:r>
              <a:rPr lang="en-US" sz="2000" b="1" dirty="0" smtClean="0"/>
              <a:t>-DA</a:t>
            </a:r>
            <a:r>
              <a:rPr lang="en-US" sz="2000" dirty="0" smtClean="0"/>
              <a:t> and </a:t>
            </a:r>
            <a:r>
              <a:rPr lang="en-US" sz="2000" b="1" dirty="0" err="1" smtClean="0">
                <a:solidFill>
                  <a:srgbClr val="FF0000"/>
                </a:solidFill>
              </a:rPr>
              <a:t>iso</a:t>
            </a:r>
            <a:r>
              <a:rPr lang="en-US" sz="2000" b="1" dirty="0" smtClean="0">
                <a:solidFill>
                  <a:srgbClr val="FF0000"/>
                </a:solidFill>
              </a:rPr>
              <a:t>-Luminosity </a:t>
            </a:r>
            <a:r>
              <a:rPr lang="en-US" sz="2000" dirty="0" smtClean="0"/>
              <a:t>configurations when bunch intensity decays</a:t>
            </a:r>
            <a:endParaRPr lang="en-US" sz="2000" i="1" dirty="0" smtClean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6993453" y="2717510"/>
            <a:ext cx="288032" cy="0"/>
          </a:xfrm>
          <a:prstGeom prst="line">
            <a:avLst/>
          </a:prstGeom>
          <a:ln>
            <a:solidFill>
              <a:srgbClr val="A87E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307415" y="2579011"/>
            <a:ext cx="1952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r.m.s Length of Luminous </a:t>
            </a:r>
          </a:p>
          <a:p>
            <a:r>
              <a:rPr lang="en-US" sz="1200" dirty="0" smtClean="0"/>
              <a:t>Region [</a:t>
            </a:r>
            <a:r>
              <a:rPr lang="en-US" sz="1200" i="1" dirty="0" smtClean="0"/>
              <a:t>cm</a:t>
            </a:r>
            <a:r>
              <a:rPr lang="el-GR" sz="1200" dirty="0" smtClean="0"/>
              <a:t>]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7304425" y="3793814"/>
            <a:ext cx="1677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Ultimate Relaxed (6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472506"/>
              </p:ext>
            </p:extLst>
          </p:nvPr>
        </p:nvGraphicFramePr>
        <p:xfrm>
          <a:off x="35496" y="4365104"/>
          <a:ext cx="1938096" cy="2100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032"/>
                <a:gridCol w="646032"/>
                <a:gridCol w="646032"/>
              </a:tblGrid>
              <a:tr h="4240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Scenario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Half-crossing angle [</a:t>
                      </a:r>
                      <a:r>
                        <a:rPr lang="el-GR" sz="800" dirty="0" smtClean="0"/>
                        <a:t>μ</a:t>
                      </a:r>
                      <a:r>
                        <a:rPr lang="en-US" sz="800" dirty="0" smtClean="0"/>
                        <a:t>rad]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900" dirty="0" smtClean="0"/>
                        <a:t>β* [</a:t>
                      </a:r>
                      <a:r>
                        <a:rPr lang="en-US" sz="900" dirty="0" smtClean="0"/>
                        <a:t>cm]</a:t>
                      </a:r>
                      <a:endParaRPr lang="en-US" sz="900" dirty="0"/>
                    </a:p>
                  </a:txBody>
                  <a:tcPr/>
                </a:tc>
              </a:tr>
              <a:tr h="23970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Baseline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250</a:t>
                      </a:r>
                      <a:r>
                        <a:rPr lang="el-GR" sz="900" dirty="0" smtClean="0"/>
                        <a:t> (18.3σ)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45</a:t>
                      </a:r>
                      <a:endParaRPr lang="en-US" sz="900" dirty="0"/>
                    </a:p>
                  </a:txBody>
                  <a:tcPr/>
                </a:tc>
              </a:tr>
              <a:tr h="23970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Relaxed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183</a:t>
                      </a:r>
                      <a:endParaRPr lang="el-GR" sz="900" dirty="0" smtClean="0"/>
                    </a:p>
                    <a:p>
                      <a:pPr algn="ctr"/>
                      <a:r>
                        <a:rPr lang="el-GR" sz="900" dirty="0" smtClean="0"/>
                        <a:t>(14.1σ)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50</a:t>
                      </a:r>
                      <a:endParaRPr lang="en-US" sz="900" dirty="0"/>
                    </a:p>
                  </a:txBody>
                  <a:tcPr/>
                </a:tc>
              </a:tr>
              <a:tr h="239707"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Aggressive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162</a:t>
                      </a:r>
                      <a:endParaRPr lang="el-GR" sz="900" dirty="0" smtClean="0"/>
                    </a:p>
                    <a:p>
                      <a:pPr algn="ctr"/>
                      <a:r>
                        <a:rPr lang="el-GR" sz="900" dirty="0" smtClean="0"/>
                        <a:t>(12.6σ)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51</a:t>
                      </a:r>
                      <a:endParaRPr lang="en-US" sz="900" dirty="0"/>
                    </a:p>
                  </a:txBody>
                  <a:tcPr/>
                </a:tc>
              </a:tr>
              <a:tr h="424098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Ultimate</a:t>
                      </a:r>
                      <a:r>
                        <a:rPr lang="en-US" sz="900" baseline="0" dirty="0" smtClean="0"/>
                        <a:t> Relaxed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251</a:t>
                      </a:r>
                      <a:endParaRPr lang="el-GR" sz="900" dirty="0" smtClean="0"/>
                    </a:p>
                    <a:p>
                      <a:pPr algn="ctr"/>
                      <a:r>
                        <a:rPr lang="el-GR" sz="900" dirty="0" smtClean="0"/>
                        <a:t>(14.5σ)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28</a:t>
                      </a:r>
                      <a:endParaRPr lang="en-US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" name="5-Point Star 37"/>
          <p:cNvSpPr/>
          <p:nvPr/>
        </p:nvSpPr>
        <p:spPr>
          <a:xfrm>
            <a:off x="7031853" y="3501008"/>
            <a:ext cx="241560" cy="24156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5-Point Star 39"/>
          <p:cNvSpPr/>
          <p:nvPr/>
        </p:nvSpPr>
        <p:spPr>
          <a:xfrm>
            <a:off x="3538352" y="4195552"/>
            <a:ext cx="241560" cy="241560"/>
          </a:xfrm>
          <a:prstGeom prst="star5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5-Point Star 41"/>
          <p:cNvSpPr/>
          <p:nvPr/>
        </p:nvSpPr>
        <p:spPr>
          <a:xfrm>
            <a:off x="3106594" y="4195552"/>
            <a:ext cx="241560" cy="24156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5-Point Star 42"/>
          <p:cNvSpPr/>
          <p:nvPr/>
        </p:nvSpPr>
        <p:spPr>
          <a:xfrm>
            <a:off x="4690480" y="5059648"/>
            <a:ext cx="241560" cy="24156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5-Point Star 43"/>
          <p:cNvSpPr/>
          <p:nvPr/>
        </p:nvSpPr>
        <p:spPr>
          <a:xfrm>
            <a:off x="4644008" y="4411576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14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41129"/>
            <a:ext cx="5762880" cy="480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Levelling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pSp>
        <p:nvGrpSpPr>
          <p:cNvPr id="19" name="Group 18"/>
          <p:cNvGrpSpPr/>
          <p:nvPr/>
        </p:nvGrpSpPr>
        <p:grpSpPr>
          <a:xfrm>
            <a:off x="6994736" y="2224942"/>
            <a:ext cx="2202002" cy="445607"/>
            <a:chOff x="7951859" y="1423809"/>
            <a:chExt cx="2202002" cy="445607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956376" y="1556792"/>
              <a:ext cx="2880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951859" y="1730916"/>
              <a:ext cx="288032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252978" y="1423809"/>
              <a:ext cx="6138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DA [</a:t>
              </a:r>
              <a:r>
                <a:rPr lang="el-GR" sz="1200" dirty="0" smtClean="0"/>
                <a:t>σ]</a:t>
              </a:r>
              <a:endParaRPr lang="en-US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Luminosity [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20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34</m:t>
                          </m:r>
                        </m:sup>
                      </m:sSup>
                      <m:r>
                        <a:rPr lang="en-US" sz="1200" b="0" i="1" smtClean="0">
                          <a:latin typeface="Cambria Math" charset="0"/>
                        </a:rPr>
                        <m:t>𝐻𝑧</m:t>
                      </m:r>
                      <m:r>
                        <a:rPr lang="en-US" sz="1200" b="0" i="1" smtClean="0">
                          <a:latin typeface="Cambria Math" charset="0"/>
                        </a:rPr>
                        <m:t>/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l-GR" sz="1200" dirty="0" smtClean="0"/>
                    <a:t>]</a:t>
                  </a:r>
                  <a:endParaRPr lang="en-US" sz="12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5-Point Star 25"/>
          <p:cNvSpPr/>
          <p:nvPr/>
        </p:nvSpPr>
        <p:spPr>
          <a:xfrm>
            <a:off x="4242661" y="3305920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/>
          <p:cNvSpPr/>
          <p:nvPr/>
        </p:nvSpPr>
        <p:spPr>
          <a:xfrm>
            <a:off x="4114416" y="3645024"/>
            <a:ext cx="241560" cy="241560"/>
          </a:xfrm>
          <a:prstGeom prst="star5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5-Point Star 27"/>
          <p:cNvSpPr/>
          <p:nvPr/>
        </p:nvSpPr>
        <p:spPr>
          <a:xfrm>
            <a:off x="5770600" y="3115432"/>
            <a:ext cx="241560" cy="24156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787152"/>
                <a:ext cx="8651264" cy="769640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 smtClean="0"/>
                  <a:t>To determine the exact point in which we exit the levelling</a:t>
                </a:r>
                <a:r>
                  <a:rPr lang="el-GR" sz="1600" dirty="0"/>
                  <a:t> </a:t>
                </a:r>
                <a:r>
                  <a:rPr lang="en-US" sz="1600" dirty="0" smtClean="0"/>
                  <a:t>we search for which </a:t>
                </a:r>
                <a:r>
                  <a:rPr lang="en-US" sz="1600" b="1" dirty="0" smtClean="0"/>
                  <a:t>intensity</a:t>
                </a:r>
                <a:r>
                  <a:rPr lang="en-US" sz="1600" dirty="0" smtClean="0"/>
                  <a:t> and </a:t>
                </a:r>
                <a:r>
                  <a:rPr lang="en-US" sz="1600" b="1" dirty="0" smtClean="0"/>
                  <a:t>crossing</a:t>
                </a:r>
                <a:r>
                  <a:rPr lang="en-US" sz="1600" dirty="0" smtClean="0"/>
                  <a:t> </a:t>
                </a:r>
                <a:r>
                  <a:rPr lang="en-US" sz="1600" b="1" dirty="0" smtClean="0"/>
                  <a:t>angle</a:t>
                </a:r>
                <a:r>
                  <a:rPr lang="en-US" sz="1600" dirty="0" smtClean="0"/>
                  <a:t> we reach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l-GR" sz="1600" b="0" i="1" smtClean="0">
                            <a:latin typeface="Cambria Math" charset="0"/>
                          </a:rPr>
                          <m:t>𝛽</m:t>
                        </m:r>
                      </m:e>
                      <m:sup>
                        <m:r>
                          <a:rPr lang="el-GR" sz="1600" b="0" i="1" smtClean="0">
                            <a:latin typeface="Cambria Math" charset="0"/>
                          </a:rPr>
                          <m:t>∗</m:t>
                        </m:r>
                      </m:sup>
                    </m:sSup>
                    <m:r>
                      <a:rPr lang="el-GR" sz="1600" b="0" i="1" smtClean="0">
                        <a:latin typeface="Cambria Math" charset="0"/>
                      </a:rPr>
                      <m:t>=15</m:t>
                    </m:r>
                    <m:r>
                      <a:rPr lang="en-US" sz="1600" b="0" i="1" smtClean="0">
                        <a:latin typeface="Cambria Math" charset="0"/>
                      </a:rPr>
                      <m:t>𝑐𝑚</m:t>
                    </m:r>
                  </m:oMath>
                </a14:m>
                <a:endParaRPr lang="en-US" sz="1600" b="0" dirty="0" smtClean="0"/>
              </a:p>
            </p:txBody>
          </p:sp>
        </mc:Choice>
        <mc:Fallback xmlns="">
          <p:sp>
            <p:nvSpPr>
              <p:cNvPr id="3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787152"/>
                <a:ext cx="8651264" cy="769640"/>
              </a:xfrm>
              <a:blipFill rotWithShape="0">
                <a:blip r:embed="rId4"/>
                <a:stretch>
                  <a:fillRect l="-1339" t="-7937" r="-19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5-Point Star 38"/>
          <p:cNvSpPr/>
          <p:nvPr/>
        </p:nvSpPr>
        <p:spPr>
          <a:xfrm>
            <a:off x="3826384" y="4293096"/>
            <a:ext cx="241560" cy="24156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632829"/>
              </p:ext>
            </p:extLst>
          </p:nvPr>
        </p:nvGraphicFramePr>
        <p:xfrm>
          <a:off x="35496" y="4365104"/>
          <a:ext cx="1938096" cy="2100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032"/>
                <a:gridCol w="646032"/>
                <a:gridCol w="646032"/>
              </a:tblGrid>
              <a:tr h="424098"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Scenario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dirty="0" smtClean="0"/>
                        <a:t>Half-crossing angle [</a:t>
                      </a:r>
                      <a:r>
                        <a:rPr lang="el-GR" sz="800" dirty="0" smtClean="0"/>
                        <a:t>μ</a:t>
                      </a:r>
                      <a:r>
                        <a:rPr lang="en-US" sz="800" dirty="0" smtClean="0"/>
                        <a:t>rad]</a:t>
                      </a:r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I</a:t>
                      </a:r>
                      <a:r>
                        <a:rPr lang="el-GR" sz="900" dirty="0" smtClean="0"/>
                        <a:t> [</a:t>
                      </a:r>
                      <a:r>
                        <a:rPr lang="en-US" sz="900" dirty="0" smtClean="0"/>
                        <a:t>ppb]</a:t>
                      </a:r>
                      <a:endParaRPr lang="en-US" sz="900" dirty="0"/>
                    </a:p>
                  </a:txBody>
                  <a:tcPr/>
                </a:tc>
              </a:tr>
              <a:tr h="23970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Baseline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250</a:t>
                      </a:r>
                      <a:r>
                        <a:rPr lang="el-GR" sz="900" dirty="0" smtClean="0"/>
                        <a:t> (10.5σ)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1.22</a:t>
                      </a:r>
                      <a:endParaRPr lang="en-US" sz="900" dirty="0"/>
                    </a:p>
                  </a:txBody>
                  <a:tcPr/>
                </a:tc>
              </a:tr>
              <a:tr h="239707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Relaxed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235</a:t>
                      </a:r>
                      <a:endParaRPr lang="el-GR" sz="900" dirty="0" smtClean="0"/>
                    </a:p>
                    <a:p>
                      <a:pPr algn="ctr"/>
                      <a:r>
                        <a:rPr lang="el-GR" sz="900" dirty="0" smtClean="0"/>
                        <a:t>(9.9σ)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1.19</a:t>
                      </a:r>
                      <a:endParaRPr lang="en-US" sz="900" dirty="0"/>
                    </a:p>
                  </a:txBody>
                  <a:tcPr/>
                </a:tc>
              </a:tr>
              <a:tr h="239707">
                <a:tc>
                  <a:txBody>
                    <a:bodyPr/>
                    <a:lstStyle/>
                    <a:p>
                      <a:pPr algn="ctr"/>
                      <a:r>
                        <a:rPr lang="en-US" sz="700" dirty="0" smtClean="0"/>
                        <a:t>Aggressive</a:t>
                      </a:r>
                      <a:endParaRPr 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207</a:t>
                      </a:r>
                      <a:r>
                        <a:rPr lang="el-GR" sz="900" dirty="0" smtClean="0"/>
                        <a:t> (8.8σ)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1.13</a:t>
                      </a:r>
                      <a:endParaRPr lang="en-US" sz="900" dirty="0"/>
                    </a:p>
                  </a:txBody>
                  <a:tcPr/>
                </a:tc>
              </a:tr>
              <a:tr h="424098"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Ultimate</a:t>
                      </a:r>
                      <a:r>
                        <a:rPr lang="en-US" sz="900" baseline="0" dirty="0" smtClean="0"/>
                        <a:t> Relaxed</a:t>
                      </a:r>
                      <a:endParaRPr lang="en-US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260</a:t>
                      </a:r>
                      <a:r>
                        <a:rPr lang="el-GR" sz="900" baseline="0" dirty="0" smtClean="0"/>
                        <a:t> (11σ</a:t>
                      </a:r>
                      <a:r>
                        <a:rPr lang="en-US" sz="900" baseline="0" dirty="0" smtClean="0"/>
                        <a:t>)</a:t>
                      </a:r>
                      <a:endParaRPr lang="el-GR" sz="9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 smtClean="0"/>
                        <a:t>1.53</a:t>
                      </a:r>
                      <a:endParaRPr lang="en-US" sz="9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" name="5-Point Star 37"/>
          <p:cNvSpPr/>
          <p:nvPr/>
        </p:nvSpPr>
        <p:spPr>
          <a:xfrm>
            <a:off x="7017972" y="2996952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5-Point Star 41"/>
          <p:cNvSpPr/>
          <p:nvPr/>
        </p:nvSpPr>
        <p:spPr>
          <a:xfrm>
            <a:off x="7043613" y="3789040"/>
            <a:ext cx="241560" cy="24156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5-Point Star 42"/>
          <p:cNvSpPr/>
          <p:nvPr/>
        </p:nvSpPr>
        <p:spPr>
          <a:xfrm>
            <a:off x="7016689" y="3259448"/>
            <a:ext cx="241560" cy="241560"/>
          </a:xfrm>
          <a:prstGeom prst="star5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7304425" y="2996952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Baseline</a:t>
            </a:r>
            <a:endParaRPr lang="en-US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7297013" y="3246635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Relaxed (6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46" name="TextBox 45"/>
          <p:cNvSpPr txBox="1"/>
          <p:nvPr/>
        </p:nvSpPr>
        <p:spPr>
          <a:xfrm>
            <a:off x="7295855" y="3501008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Aggressive (5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7304425" y="3793814"/>
            <a:ext cx="1677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Ultimate Relaxed (6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48" name="5-Point Star 47"/>
          <p:cNvSpPr/>
          <p:nvPr/>
        </p:nvSpPr>
        <p:spPr>
          <a:xfrm>
            <a:off x="7031853" y="3501008"/>
            <a:ext cx="241560" cy="24156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75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Parameters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509" y="1412776"/>
            <a:ext cx="5616624" cy="26210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509" y="3888375"/>
            <a:ext cx="5600571" cy="2613600"/>
          </a:xfrm>
          <a:prstGeom prst="rect">
            <a:avLst/>
          </a:prstGeom>
        </p:spPr>
      </p:pic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395536" y="764704"/>
            <a:ext cx="8568952" cy="76964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For the adaptive scenarios, include </a:t>
            </a:r>
            <a:r>
              <a:rPr lang="en-US" sz="2000" b="1" dirty="0" smtClean="0"/>
              <a:t>crossing angle “anti-levelling”</a:t>
            </a:r>
            <a:r>
              <a:rPr lang="en-US" sz="2000" dirty="0" smtClean="0"/>
              <a:t> </a:t>
            </a:r>
            <a:r>
              <a:rPr lang="en-US" sz="2000" i="1" dirty="0" err="1" smtClean="0"/>
              <a:t>à</a:t>
            </a:r>
            <a:r>
              <a:rPr lang="en-US" sz="2000" i="1" dirty="0" smtClean="0"/>
              <a:t> la </a:t>
            </a:r>
            <a:r>
              <a:rPr lang="en-US" sz="2000" dirty="0" smtClean="0"/>
              <a:t>LHC after the end of levelling</a:t>
            </a:r>
            <a:endParaRPr lang="en-US" sz="2000" b="1" i="1" dirty="0" smtClean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49148" y="5301208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anti-levelling</a:t>
            </a:r>
            <a:endParaRPr lang="en-US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2276872"/>
            <a:ext cx="2377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Slightly delay the end</a:t>
            </a:r>
          </a:p>
          <a:p>
            <a:r>
              <a:rPr lang="en-US" i="1" dirty="0" smtClean="0"/>
              <a:t>of levelling</a:t>
            </a:r>
            <a:endParaRPr lang="en-US" i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2267744" y="5157192"/>
            <a:ext cx="43924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004048" y="4365105"/>
            <a:ext cx="1584176" cy="1224136"/>
          </a:xfrm>
          <a:prstGeom prst="rect">
            <a:avLst/>
          </a:prstGeom>
          <a:solidFill>
            <a:schemeClr val="bg1">
              <a:lumMod val="75000"/>
              <a:alpha val="2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6645755" y="4839543"/>
            <a:ext cx="1728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B0F0"/>
                </a:solidFill>
              </a:rPr>
              <a:t>max crabbing</a:t>
            </a:r>
          </a:p>
          <a:p>
            <a:r>
              <a:rPr lang="en-US" i="1" dirty="0" smtClean="0">
                <a:solidFill>
                  <a:srgbClr val="00B0F0"/>
                </a:solidFill>
              </a:rPr>
              <a:t>angle: 380</a:t>
            </a:r>
            <a:r>
              <a:rPr lang="el-GR" i="1" dirty="0" smtClean="0">
                <a:solidFill>
                  <a:srgbClr val="00B0F0"/>
                </a:solidFill>
              </a:rPr>
              <a:t>μ</a:t>
            </a:r>
            <a:r>
              <a:rPr lang="en-US" i="1" dirty="0" smtClean="0">
                <a:solidFill>
                  <a:srgbClr val="00B0F0"/>
                </a:solidFill>
              </a:rPr>
              <a:t>rad</a:t>
            </a:r>
            <a:endParaRPr lang="en-US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5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802" y="1187355"/>
            <a:ext cx="5623714" cy="262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Parameters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6830546" y="1864756"/>
                <a:ext cx="231345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i="1" dirty="0" smtClean="0">
                    <a:ea typeface="Cambria Math" charset="0"/>
                    <a:cs typeface="Cambria Math" charset="0"/>
                  </a:rPr>
                  <a:t>Integrated luminosity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≈2</m:t>
                    </m:r>
                    <m:sSup>
                      <m:sSup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𝑓𝑏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i="1" dirty="0" smtClean="0"/>
                  <a:t> for 12h fill</a:t>
                </a:r>
                <a:endParaRPr lang="en-US" i="1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0546" y="1864756"/>
                <a:ext cx="2313454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2105" t="-5660" r="-1579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6802" y="3828936"/>
            <a:ext cx="5623714" cy="26244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692596" y="4438302"/>
            <a:ext cx="232627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Elongating luminous </a:t>
            </a:r>
          </a:p>
          <a:p>
            <a:r>
              <a:rPr lang="en-US" i="1" dirty="0" smtClean="0"/>
              <a:t>region by ~15%</a:t>
            </a:r>
          </a:p>
          <a:p>
            <a:r>
              <a:rPr lang="en-US" i="1" dirty="0" smtClean="0">
                <a:sym typeface="Wingdings"/>
              </a:rPr>
              <a:t> </a:t>
            </a:r>
            <a:r>
              <a:rPr lang="en-US" i="1" dirty="0" smtClean="0"/>
              <a:t>reducing the peak</a:t>
            </a:r>
          </a:p>
          <a:p>
            <a:r>
              <a:rPr lang="en-US" i="1" dirty="0" smtClean="0"/>
              <a:t>pileup density by 7%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9785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Field Multipole Errors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542008" y="836712"/>
            <a:ext cx="7920000" cy="5256584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Estimate the effect of the multipolar errors on the DA with beam-beam.</a:t>
            </a:r>
          </a:p>
          <a:p>
            <a:endParaRPr lang="en-US" sz="2000" dirty="0" smtClean="0"/>
          </a:p>
          <a:p>
            <a:r>
              <a:rPr lang="en-US" sz="2000" dirty="0" smtClean="0"/>
              <a:t>Track particles using </a:t>
            </a:r>
            <a:r>
              <a:rPr lang="el-GR" sz="2000" dirty="0" smtClean="0"/>
              <a:t>60 </a:t>
            </a:r>
            <a:r>
              <a:rPr lang="en-US" sz="2000" dirty="0" smtClean="0"/>
              <a:t>realizations of the machine (seeds)</a:t>
            </a:r>
          </a:p>
          <a:p>
            <a:endParaRPr lang="en-US" sz="2000" dirty="0" smtClean="0"/>
          </a:p>
          <a:p>
            <a:r>
              <a:rPr lang="en-US" sz="2000" dirty="0" smtClean="0"/>
              <a:t>Apply field errors from table “errortable_v5”.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 smtClean="0"/>
          </a:p>
          <a:p>
            <a:r>
              <a:rPr lang="en-US" sz="2000" dirty="0" smtClean="0"/>
              <a:t>Not correcting for D2 and MCBXF </a:t>
            </a:r>
            <a:r>
              <a:rPr lang="en-US" sz="2000" dirty="0" smtClean="0">
                <a:sym typeface="Wingdings"/>
              </a:rPr>
              <a:t> under study (</a:t>
            </a: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/>
              </a:rPr>
              <a:t>Massimo et al</a:t>
            </a:r>
            <a:r>
              <a:rPr lang="en-US" sz="2000" dirty="0" smtClean="0">
                <a:sym typeface="Wingdings"/>
              </a:rPr>
              <a:t>)</a:t>
            </a:r>
          </a:p>
          <a:p>
            <a:endParaRPr lang="en-US" sz="2000" dirty="0" smtClean="0"/>
          </a:p>
          <a:p>
            <a:r>
              <a:rPr lang="en-US" sz="2000" dirty="0" smtClean="0"/>
              <a:t>We focus on a few interesting configurations at the start and at the end of the levelling:</a:t>
            </a:r>
          </a:p>
          <a:p>
            <a:pPr lvl="1"/>
            <a:r>
              <a:rPr lang="en-US" sz="1600" dirty="0" smtClean="0"/>
              <a:t>Aggressive, Relaxed adaptive Scenarios</a:t>
            </a:r>
          </a:p>
          <a:p>
            <a:pPr lvl="1"/>
            <a:r>
              <a:rPr lang="en-US" sz="1600" dirty="0" smtClean="0"/>
              <a:t>Baseline Nominal Scenario</a:t>
            </a:r>
          </a:p>
          <a:p>
            <a:pPr lvl="1"/>
            <a:r>
              <a:rPr lang="en-US" sz="1600" dirty="0" smtClean="0"/>
              <a:t>Ultimate Scenario</a:t>
            </a:r>
          </a:p>
          <a:p>
            <a:endParaRPr lang="en-US" sz="2000" dirty="0" smtClean="0"/>
          </a:p>
          <a:p>
            <a:r>
              <a:rPr lang="en-US" sz="2000" dirty="0" smtClean="0"/>
              <a:t>We perform a statistical analysis in terms of minimum and average DA of the results over the 5 angles and 5 amplitude ranges.</a:t>
            </a:r>
            <a:endParaRPr lang="en-US" sz="2000" dirty="0"/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7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856" y="980728"/>
            <a:ext cx="6190560" cy="515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Errors at the </a:t>
            </a:r>
            <a:r>
              <a:rPr lang="en-US" dirty="0" smtClean="0"/>
              <a:t>End of Levelling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3" name="Oval 12"/>
          <p:cNvSpPr/>
          <p:nvPr/>
        </p:nvSpPr>
        <p:spPr>
          <a:xfrm>
            <a:off x="4443050" y="4005064"/>
            <a:ext cx="257900" cy="25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715846" y="3370175"/>
            <a:ext cx="257900" cy="25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972636" y="2879083"/>
            <a:ext cx="257900" cy="25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515576" y="2792833"/>
            <a:ext cx="257900" cy="258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4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02947"/>
            <a:ext cx="6086295" cy="28402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393" y="1090656"/>
            <a:ext cx="6094286" cy="2844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393" y="3784641"/>
            <a:ext cx="6094286" cy="2844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004" y="3784641"/>
            <a:ext cx="6094286" cy="284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Errors at the </a:t>
            </a:r>
            <a:r>
              <a:rPr lang="en-US" dirty="0" smtClean="0"/>
              <a:t>End of </a:t>
            </a:r>
            <a:r>
              <a:rPr lang="en-US" dirty="0"/>
              <a:t>Levelling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352636" y="1453426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Aggressive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64088" y="139617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Relaxed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728" y="5877272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Baseline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79598" y="5877272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Ultimate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52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Errors at the </a:t>
            </a:r>
            <a:r>
              <a:rPr lang="en-US" dirty="0" smtClean="0"/>
              <a:t>End of </a:t>
            </a:r>
            <a:r>
              <a:rPr lang="en-US" dirty="0"/>
              <a:t>Levelling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5" y="1062847"/>
            <a:ext cx="9144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3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96752"/>
            <a:ext cx="7920000" cy="4906963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Working Point Optimization</a:t>
            </a:r>
          </a:p>
          <a:p>
            <a:pPr lvl="1"/>
            <a:r>
              <a:rPr lang="en-US" sz="1800" dirty="0" smtClean="0"/>
              <a:t>Start of Collisions</a:t>
            </a:r>
          </a:p>
          <a:p>
            <a:pPr lvl="1"/>
            <a:r>
              <a:rPr lang="en-US" sz="1800" dirty="0" smtClean="0"/>
              <a:t>End of levelling to achieve Dynamic Aperture (DA) targets</a:t>
            </a:r>
          </a:p>
          <a:p>
            <a:pPr lvl="1"/>
            <a:r>
              <a:rPr lang="en-US" sz="1800" dirty="0" smtClean="0"/>
              <a:t>During the course of the levelling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b="1" dirty="0" smtClean="0"/>
              <a:t>Operational Scenarios</a:t>
            </a:r>
          </a:p>
          <a:p>
            <a:pPr lvl="1"/>
            <a:r>
              <a:rPr lang="en-US" sz="1800" dirty="0" smtClean="0"/>
              <a:t>Adaptive crossing angle levelling scenario </a:t>
            </a:r>
          </a:p>
          <a:p>
            <a:pPr lvl="1"/>
            <a:r>
              <a:rPr lang="en-US" sz="1800" dirty="0" smtClean="0"/>
              <a:t>Baseline </a:t>
            </a:r>
          </a:p>
          <a:p>
            <a:pPr lvl="1"/>
            <a:endParaRPr lang="en-US" sz="1800" dirty="0" smtClean="0"/>
          </a:p>
          <a:p>
            <a:r>
              <a:rPr lang="en-US" sz="1800" b="1" dirty="0" smtClean="0"/>
              <a:t>Effect of field imperfections on DA</a:t>
            </a:r>
          </a:p>
          <a:p>
            <a:endParaRPr lang="en-US" sz="1800" dirty="0" smtClean="0"/>
          </a:p>
          <a:p>
            <a:r>
              <a:rPr lang="en-US" sz="1800" b="1" dirty="0" smtClean="0"/>
              <a:t>Summary</a:t>
            </a:r>
            <a:endParaRPr lang="en-US" sz="1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1444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Errors at the </a:t>
            </a:r>
            <a:r>
              <a:rPr lang="en-US" dirty="0" smtClean="0"/>
              <a:t>End of </a:t>
            </a:r>
            <a:r>
              <a:rPr lang="en-US" dirty="0"/>
              <a:t>Levelling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2008" y="5589240"/>
            <a:ext cx="7920000" cy="50405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Average spread of the various realizations of 0.</a:t>
            </a:r>
            <a:r>
              <a:rPr lang="el-GR" sz="2000" dirty="0" smtClean="0"/>
              <a:t>3σ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5" y="1062847"/>
            <a:ext cx="9144000" cy="4267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31550" y="397299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4.3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29102" y="314096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5.6σ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66114" y="349120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5.1σ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2447" y="357218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70C0"/>
                </a:solidFill>
              </a:rPr>
              <a:t>5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r>
              <a:rPr lang="el-GR" dirty="0" smtClean="0">
                <a:solidFill>
                  <a:srgbClr val="0070C0"/>
                </a:solidFill>
              </a:rPr>
              <a:t>2σ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31840" y="2602505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70C0"/>
                </a:solidFill>
              </a:rPr>
              <a:t>6.6σ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25057" y="306697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70C0"/>
                </a:solidFill>
              </a:rPr>
              <a:t>6.0σ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19287" y="338123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B050"/>
                </a:solidFill>
              </a:rPr>
              <a:t>5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r>
              <a:rPr lang="en-US" dirty="0">
                <a:solidFill>
                  <a:srgbClr val="00B050"/>
                </a:solidFill>
              </a:rPr>
              <a:t>4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72991" y="2429627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B050"/>
                </a:solidFill>
              </a:rPr>
              <a:t>6.</a:t>
            </a:r>
            <a:r>
              <a:rPr lang="en-US" dirty="0" smtClean="0">
                <a:solidFill>
                  <a:srgbClr val="00B050"/>
                </a:solidFill>
              </a:rPr>
              <a:t>9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61763" y="274942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B050"/>
                </a:solidFill>
              </a:rPr>
              <a:t>6.</a:t>
            </a:r>
            <a:r>
              <a:rPr lang="en-US" dirty="0" smtClean="0">
                <a:solidFill>
                  <a:srgbClr val="00B050"/>
                </a:solidFill>
              </a:rPr>
              <a:t>4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391" y="358949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C000"/>
                </a:solidFill>
              </a:rPr>
              <a:t>5</a:t>
            </a:r>
            <a:r>
              <a:rPr lang="en-US" dirty="0" smtClean="0">
                <a:solidFill>
                  <a:srgbClr val="FFC000"/>
                </a:solidFill>
              </a:rPr>
              <a:t>.0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32391" y="2602505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C000"/>
                </a:solidFill>
              </a:rPr>
              <a:t>6.6σ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93479" y="2971837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C000"/>
                </a:solidFill>
              </a:rPr>
              <a:t>6.0σ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67002" y="4517511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STD: 0.3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82740" y="4517511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STD: 0.3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73393" y="4517511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STD: 0.3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13650" y="4517511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STD: 0.3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25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Errors at the </a:t>
            </a:r>
            <a:r>
              <a:rPr lang="en-US" dirty="0" smtClean="0"/>
              <a:t>End of </a:t>
            </a:r>
            <a:r>
              <a:rPr lang="en-US" dirty="0"/>
              <a:t>Levelling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93" y="1241213"/>
            <a:ext cx="9144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3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Errors at the </a:t>
            </a:r>
            <a:r>
              <a:rPr lang="en-US" dirty="0" smtClean="0"/>
              <a:t>End of </a:t>
            </a:r>
            <a:r>
              <a:rPr lang="en-US" dirty="0"/>
              <a:t>Levelling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93" y="1241213"/>
            <a:ext cx="9144000" cy="4267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61713" y="374769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5.0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7066" y="277145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</a:t>
            </a:r>
            <a:r>
              <a:rPr lang="el-GR" dirty="0" smtClean="0">
                <a:solidFill>
                  <a:srgbClr val="FF0000"/>
                </a:solidFill>
              </a:rPr>
              <a:t>.</a:t>
            </a:r>
            <a:r>
              <a:rPr lang="en-US" dirty="0" smtClean="0">
                <a:solidFill>
                  <a:srgbClr val="FF0000"/>
                </a:solidFill>
              </a:rPr>
              <a:t>8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53052" y="3190147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5.</a:t>
            </a:r>
            <a:r>
              <a:rPr lang="en-US" dirty="0" smtClean="0">
                <a:solidFill>
                  <a:srgbClr val="FF0000"/>
                </a:solidFill>
              </a:rPr>
              <a:t>9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80494" y="303740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6.5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86326" y="231623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7</a:t>
            </a:r>
            <a:r>
              <a:rPr lang="el-GR" dirty="0" smtClean="0">
                <a:solidFill>
                  <a:srgbClr val="0070C0"/>
                </a:solidFill>
              </a:rPr>
              <a:t>.</a:t>
            </a:r>
            <a:r>
              <a:rPr lang="en-US" dirty="0" smtClean="0">
                <a:solidFill>
                  <a:srgbClr val="0070C0"/>
                </a:solidFill>
              </a:rPr>
              <a:t>5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7171" y="258697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7</a:t>
            </a:r>
            <a:r>
              <a:rPr lang="el-GR" dirty="0" smtClean="0">
                <a:solidFill>
                  <a:srgbClr val="0070C0"/>
                </a:solidFill>
              </a:rPr>
              <a:t>.0σ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29424" y="279279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6.8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76225" y="200269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8</a:t>
            </a:r>
            <a:r>
              <a:rPr lang="el-GR" dirty="0" smtClean="0">
                <a:solidFill>
                  <a:srgbClr val="00B050"/>
                </a:solidFill>
              </a:rPr>
              <a:t>.</a:t>
            </a:r>
            <a:r>
              <a:rPr lang="en-US" dirty="0" smtClean="0">
                <a:solidFill>
                  <a:srgbClr val="00B050"/>
                </a:solidFill>
              </a:rPr>
              <a:t>2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3545" y="2322035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7</a:t>
            </a:r>
            <a:r>
              <a:rPr lang="el-GR" dirty="0" smtClean="0">
                <a:solidFill>
                  <a:srgbClr val="00B050"/>
                </a:solidFill>
              </a:rPr>
              <a:t>.</a:t>
            </a:r>
            <a:r>
              <a:rPr lang="en-US" dirty="0" smtClean="0">
                <a:solidFill>
                  <a:srgbClr val="00B050"/>
                </a:solidFill>
              </a:rPr>
              <a:t>5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08796" y="329846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6.1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08796" y="221763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7.8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53848" y="277053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C000"/>
                </a:solidFill>
              </a:rPr>
              <a:t>6.</a:t>
            </a:r>
            <a:r>
              <a:rPr lang="en-US" dirty="0">
                <a:solidFill>
                  <a:srgbClr val="FFC000"/>
                </a:solidFill>
              </a:rPr>
              <a:t>8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31640" y="4674570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STD: 0.3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47136" y="4674570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STD: 0.3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05240" y="4669186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STD: 0.3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08796" y="4669186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STD: 0.4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542008" y="5589240"/>
            <a:ext cx="7920000" cy="504056"/>
          </a:xfrm>
        </p:spPr>
        <p:txBody>
          <a:bodyPr>
            <a:normAutofit fontScale="92500"/>
          </a:bodyPr>
          <a:lstStyle/>
          <a:p>
            <a:r>
              <a:rPr lang="en-US" sz="2000" dirty="0" smtClean="0"/>
              <a:t>Average spread of the various realizations of 0.</a:t>
            </a:r>
            <a:r>
              <a:rPr lang="el-GR" sz="2000" dirty="0" smtClean="0"/>
              <a:t>3σ</a:t>
            </a:r>
            <a:r>
              <a:rPr lang="en-US" sz="2000" dirty="0" smtClean="0"/>
              <a:t> (0.4</a:t>
            </a:r>
            <a:r>
              <a:rPr lang="el-GR" sz="2000" dirty="0" smtClean="0"/>
              <a:t>σ</a:t>
            </a:r>
            <a:r>
              <a:rPr lang="en-US" sz="2000" dirty="0" smtClean="0"/>
              <a:t> for ultimate)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25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Errors at the Start of Levelling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grpSp>
        <p:nvGrpSpPr>
          <p:cNvPr id="3" name="Group 2"/>
          <p:cNvGrpSpPr/>
          <p:nvPr/>
        </p:nvGrpSpPr>
        <p:grpSpPr>
          <a:xfrm>
            <a:off x="1875305" y="1226975"/>
            <a:ext cx="5762880" cy="4802400"/>
            <a:chOff x="1875305" y="1226975"/>
            <a:chExt cx="5762880" cy="48024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5305" y="1226975"/>
              <a:ext cx="5762880" cy="4802400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>
              <a:off x="2915816" y="3284686"/>
              <a:ext cx="257900" cy="25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305988" y="3284984"/>
              <a:ext cx="257900" cy="258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4994571" y="3545717"/>
              <a:ext cx="257900" cy="258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296907" y="4251120"/>
              <a:ext cx="257900" cy="258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061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964" y="1099873"/>
            <a:ext cx="5808857" cy="2710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7" y="1106752"/>
            <a:ext cx="5808857" cy="2710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Errors at the Start of Levelling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7" y="3826670"/>
            <a:ext cx="5808857" cy="2710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2963" y="3825550"/>
            <a:ext cx="5808857" cy="2710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74227" y="1453426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Aggressive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10368" y="1316719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Relaxed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9319" y="5877272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Baseline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10368" y="5849203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Ultimate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1059" y="1292809"/>
            <a:ext cx="2952328" cy="11996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941059" y="4028568"/>
            <a:ext cx="2952328" cy="11996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54330" y="4157464"/>
            <a:ext cx="2952328" cy="11996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436096" y="4030573"/>
            <a:ext cx="2952328" cy="11996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391625" y="1292809"/>
            <a:ext cx="2952328" cy="11996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rot="19456384">
            <a:off x="488024" y="322019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Preliminary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0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7264"/>
            <a:ext cx="9144000" cy="426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Errors at the Start of Levelling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2008" y="5589240"/>
            <a:ext cx="7920000" cy="50405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Spread of 0.3</a:t>
            </a:r>
            <a:r>
              <a:rPr lang="el-GR" sz="2000" dirty="0" smtClean="0"/>
              <a:t>σ, </a:t>
            </a:r>
            <a:r>
              <a:rPr lang="en-US" sz="2000" dirty="0" smtClean="0"/>
              <a:t>with the exception of the aggressive at </a:t>
            </a:r>
            <a:r>
              <a:rPr lang="el-GR" sz="2000" dirty="0" smtClean="0"/>
              <a:t>~</a:t>
            </a:r>
            <a:r>
              <a:rPr lang="en-US" sz="2000" dirty="0" smtClean="0"/>
              <a:t>0.1</a:t>
            </a:r>
            <a:r>
              <a:rPr lang="el-GR" sz="2000" dirty="0" smtClean="0"/>
              <a:t>σ</a:t>
            </a:r>
            <a:endParaRPr lang="en-US" sz="2000" dirty="0"/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1172" y="422593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4.6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1172" y="355273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5.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6338" y="392206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4.8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2401" y="360988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70C0"/>
                </a:solidFill>
              </a:rPr>
              <a:t>5</a:t>
            </a:r>
            <a:r>
              <a:rPr lang="en-US" dirty="0" smtClean="0">
                <a:solidFill>
                  <a:srgbClr val="0070C0"/>
                </a:solidFill>
              </a:rPr>
              <a:t>.3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79471" y="292494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0070C0"/>
                </a:solidFill>
              </a:rPr>
              <a:t>6.3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23963" y="3425217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5</a:t>
            </a:r>
            <a:r>
              <a:rPr lang="el-GR" dirty="0" smtClean="0">
                <a:solidFill>
                  <a:srgbClr val="0070C0"/>
                </a:solidFill>
              </a:rPr>
              <a:t>.</a:t>
            </a:r>
            <a:r>
              <a:rPr lang="en-US" dirty="0" smtClean="0">
                <a:solidFill>
                  <a:srgbClr val="0070C0"/>
                </a:solidFill>
              </a:rPr>
              <a:t>7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94533" y="339086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B050"/>
                </a:solidFill>
              </a:rPr>
              <a:t>5</a:t>
            </a:r>
            <a:r>
              <a:rPr lang="en-US" dirty="0" smtClean="0">
                <a:solidFill>
                  <a:srgbClr val="00B050"/>
                </a:solidFill>
              </a:rPr>
              <a:t>.9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94533" y="2535535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7</a:t>
            </a:r>
            <a:r>
              <a:rPr lang="el-GR" dirty="0" smtClean="0">
                <a:solidFill>
                  <a:srgbClr val="00B050"/>
                </a:solidFill>
              </a:rPr>
              <a:t>.</a:t>
            </a:r>
            <a:r>
              <a:rPr lang="en-US" dirty="0" smtClean="0">
                <a:solidFill>
                  <a:srgbClr val="00B050"/>
                </a:solidFill>
              </a:rPr>
              <a:t>3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37184" y="289358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00B050"/>
                </a:solidFill>
              </a:rPr>
              <a:t>6.</a:t>
            </a:r>
            <a:r>
              <a:rPr lang="en-US" dirty="0" smtClean="0">
                <a:solidFill>
                  <a:srgbClr val="00B050"/>
                </a:solidFill>
              </a:rPr>
              <a:t>7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06412" y="354900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C000"/>
                </a:solidFill>
              </a:rPr>
              <a:t>5</a:t>
            </a:r>
            <a:r>
              <a:rPr lang="en-US" dirty="0" smtClean="0">
                <a:solidFill>
                  <a:srgbClr val="FFC000"/>
                </a:solidFill>
              </a:rPr>
              <a:t>.8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06412" y="255561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7.2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58250" y="291422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C000"/>
                </a:solidFill>
              </a:rPr>
              <a:t>6.</a:t>
            </a:r>
            <a:r>
              <a:rPr lang="en-US" dirty="0" smtClean="0">
                <a:solidFill>
                  <a:srgbClr val="FFC000"/>
                </a:solidFill>
              </a:rPr>
              <a:t>6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38499" y="4796833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STD: 0.1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10091" y="4796833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STD: 0.3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94533" y="4791681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STD: 0.3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63834" y="4791681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STD: 0.3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15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5400"/>
            <a:ext cx="9144000" cy="426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Errors at the Start of Levelling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2008" y="5589240"/>
            <a:ext cx="7920000" cy="50405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Spread of 0.2</a:t>
            </a:r>
            <a:r>
              <a:rPr lang="el-GR" sz="2000" dirty="0" smtClean="0"/>
              <a:t>σ, </a:t>
            </a:r>
            <a:r>
              <a:rPr lang="en-US" sz="2000" dirty="0" smtClean="0"/>
              <a:t>with the exception of the aggressive at </a:t>
            </a:r>
            <a:r>
              <a:rPr lang="el-GR" sz="2000" dirty="0" smtClean="0"/>
              <a:t>~</a:t>
            </a:r>
            <a:r>
              <a:rPr lang="en-US" sz="2000" dirty="0" smtClean="0"/>
              <a:t>0.1</a:t>
            </a:r>
            <a:r>
              <a:rPr lang="el-GR" sz="2000" dirty="0" smtClean="0"/>
              <a:t>σ</a:t>
            </a:r>
            <a:endParaRPr lang="en-US" sz="2000" dirty="0"/>
          </a:p>
          <a:p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3371" y="401389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4.9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350100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5.</a:t>
            </a:r>
            <a:r>
              <a:rPr lang="en-US" dirty="0" smtClean="0">
                <a:solidFill>
                  <a:srgbClr val="FF0000"/>
                </a:solidFill>
              </a:rPr>
              <a:t>3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3167" y="3807987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olidFill>
                  <a:srgbClr val="FF0000"/>
                </a:solidFill>
              </a:rPr>
              <a:t>5.1σ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9996" y="3419708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6.0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9996" y="2627620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6.8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19201" y="313167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6.3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2150" y="2465335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7.5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62833" y="178870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8.7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6712" y="2168147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8.0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04107" y="3087823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6.5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04107" y="235387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7</a:t>
            </a:r>
            <a:r>
              <a:rPr lang="el-GR" dirty="0" smtClean="0">
                <a:solidFill>
                  <a:srgbClr val="FFC000"/>
                </a:solidFill>
              </a:rPr>
              <a:t>.</a:t>
            </a:r>
            <a:r>
              <a:rPr lang="en-US" dirty="0" smtClean="0">
                <a:solidFill>
                  <a:srgbClr val="FFC000"/>
                </a:solidFill>
              </a:rPr>
              <a:t>7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81502" y="271890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7</a:t>
            </a:r>
            <a:r>
              <a:rPr lang="el-GR" dirty="0" smtClean="0">
                <a:solidFill>
                  <a:srgbClr val="FFC000"/>
                </a:solidFill>
              </a:rPr>
              <a:t>.0σ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87629" y="4758860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STD: 0.1</a:t>
            </a:r>
            <a:r>
              <a:rPr lang="el-GR" dirty="0" smtClean="0">
                <a:solidFill>
                  <a:srgbClr val="FF0000"/>
                </a:solidFill>
              </a:rPr>
              <a:t>σ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26251" y="4758860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STD: 0.2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20862" y="4758860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STD: 0.2</a:t>
            </a:r>
            <a:r>
              <a:rPr lang="el-GR" dirty="0" smtClean="0">
                <a:solidFill>
                  <a:srgbClr val="00B050"/>
                </a:solidFill>
              </a:rPr>
              <a:t>σ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49303" y="4762024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STD: 0.2</a:t>
            </a:r>
            <a:r>
              <a:rPr lang="el-GR" dirty="0" smtClean="0">
                <a:solidFill>
                  <a:srgbClr val="FFC000"/>
                </a:solidFill>
              </a:rPr>
              <a:t>σ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9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smtClean="0"/>
              <a:t>Summary </a:t>
            </a:r>
            <a:r>
              <a:rPr lang="en-US" dirty="0" smtClean="0"/>
              <a:t>and Overview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86459" y="548680"/>
                <a:ext cx="8208032" cy="5040560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en-US" sz="1400" b="1" u="sng" dirty="0" smtClean="0"/>
                  <a:t>Operational Scenario</a:t>
                </a:r>
              </a:p>
              <a:p>
                <a:r>
                  <a:rPr lang="en-US" sz="1400" dirty="0" smtClean="0"/>
                  <a:t>Operational </a:t>
                </a:r>
                <a:r>
                  <a:rPr lang="en-US" sz="1400" i="1" dirty="0" smtClean="0"/>
                  <a:t>long-term stability</a:t>
                </a:r>
                <a:r>
                  <a:rPr lang="en-US" sz="1400" dirty="0" smtClean="0"/>
                  <a:t> with a scenario with </a:t>
                </a:r>
                <a:r>
                  <a:rPr lang="en-US" sz="1400" dirty="0" smtClean="0">
                    <a:solidFill>
                      <a:srgbClr val="7030A0"/>
                    </a:solidFill>
                  </a:rPr>
                  <a:t>high chromaticity</a:t>
                </a:r>
                <a:r>
                  <a:rPr lang="en-US" sz="1400" dirty="0" smtClean="0"/>
                  <a:t> and </a:t>
                </a:r>
                <a:r>
                  <a:rPr lang="en-US" sz="1400" dirty="0" err="1" smtClean="0">
                    <a:solidFill>
                      <a:srgbClr val="7030A0"/>
                    </a:solidFill>
                  </a:rPr>
                  <a:t>octupole</a:t>
                </a:r>
                <a:r>
                  <a:rPr lang="en-US" sz="1400" dirty="0" smtClean="0">
                    <a:solidFill>
                      <a:srgbClr val="7030A0"/>
                    </a:solidFill>
                  </a:rPr>
                  <a:t> current</a:t>
                </a:r>
                <a:r>
                  <a:rPr lang="en-US" sz="1400" dirty="0" smtClean="0"/>
                  <a:t> requires </a:t>
                </a:r>
                <a:r>
                  <a:rPr lang="en-US" sz="1400" dirty="0" smtClean="0">
                    <a:solidFill>
                      <a:srgbClr val="00B050"/>
                    </a:solidFill>
                  </a:rPr>
                  <a:t>mitigation through WP optimization</a:t>
                </a:r>
                <a:endParaRPr lang="en-US" sz="1400" dirty="0" smtClean="0"/>
              </a:p>
              <a:p>
                <a:pPr lvl="1"/>
                <a:r>
                  <a:rPr lang="en-US" sz="1400" dirty="0" smtClean="0"/>
                  <a:t>Suggested WP at the start of levelling: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charset="0"/>
                          </a:rPr>
                          <m:t>𝑄𝑥</m:t>
                        </m:r>
                        <m:r>
                          <a:rPr lang="en-US" sz="1400" b="0" i="1" smtClean="0">
                            <a:latin typeface="Cambria Math" charset="0"/>
                          </a:rPr>
                          <m:t>, </m:t>
                        </m:r>
                        <m:r>
                          <a:rPr lang="en-US" sz="1400" b="0" i="1" smtClean="0">
                            <a:latin typeface="Cambria Math" charset="0"/>
                          </a:rPr>
                          <m:t>𝑄𝑦</m:t>
                        </m:r>
                      </m:e>
                    </m:d>
                    <m:r>
                      <a:rPr lang="en-US" sz="1400" b="0" i="1" smtClean="0">
                        <a:latin typeface="Cambria Math" charset="0"/>
                      </a:rPr>
                      <m:t>=</m:t>
                    </m:r>
                    <m:d>
                      <m:dPr>
                        <m:ctrlPr>
                          <a:rPr lang="en-US" sz="14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charset="0"/>
                          </a:rPr>
                          <m:t>62.320, 60.325</m:t>
                        </m:r>
                      </m:e>
                    </m:d>
                  </m:oMath>
                </a14:m>
                <a:endParaRPr lang="en-US" sz="1400" dirty="0" smtClean="0"/>
              </a:p>
              <a:p>
                <a:pPr lvl="1"/>
                <a:r>
                  <a:rPr lang="en-US" sz="1400" dirty="0" smtClean="0">
                    <a:sym typeface="Wingdings"/>
                  </a:rPr>
                  <a:t>Suggested WP at the end of levelling :</a:t>
                </a:r>
                <a:r>
                  <a:rPr lang="en-US" sz="1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charset="0"/>
                          </a:rPr>
                          <m:t>𝑄𝑥</m:t>
                        </m:r>
                        <m:r>
                          <a:rPr lang="en-US" sz="1400" i="1">
                            <a:latin typeface="Cambria Math" charset="0"/>
                          </a:rPr>
                          <m:t>, </m:t>
                        </m:r>
                        <m:r>
                          <a:rPr lang="en-US" sz="1400" i="1">
                            <a:latin typeface="Cambria Math" charset="0"/>
                          </a:rPr>
                          <m:t>𝑄𝑦</m:t>
                        </m:r>
                      </m:e>
                    </m:d>
                    <m:r>
                      <a:rPr lang="en-US" sz="1400" i="1">
                        <a:latin typeface="Cambria Math" charset="0"/>
                      </a:rPr>
                      <m:t>=</m:t>
                    </m:r>
                    <m:d>
                      <m:dPr>
                        <m:ctrlPr>
                          <a:rPr lang="en-US" sz="14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charset="0"/>
                          </a:rPr>
                          <m:t>62.3</m:t>
                        </m:r>
                        <m:r>
                          <a:rPr lang="en-US" sz="1400" b="0" i="1" smtClean="0">
                            <a:latin typeface="Cambria Math" charset="0"/>
                          </a:rPr>
                          <m:t>15</m:t>
                        </m:r>
                        <m:r>
                          <a:rPr lang="en-US" sz="1400" i="1">
                            <a:latin typeface="Cambria Math" charset="0"/>
                          </a:rPr>
                          <m:t>, 60.32</m:t>
                        </m:r>
                        <m:r>
                          <a:rPr lang="en-US" sz="1400" b="0" i="1" smtClean="0">
                            <a:latin typeface="Cambria Math" charset="0"/>
                          </a:rPr>
                          <m:t>0</m:t>
                        </m:r>
                      </m:e>
                    </m:d>
                  </m:oMath>
                </a14:m>
                <a:endParaRPr lang="en-US" sz="1400" dirty="0" smtClean="0"/>
              </a:p>
              <a:p>
                <a:r>
                  <a:rPr lang="en-US" sz="1400" dirty="0" smtClean="0">
                    <a:sym typeface="Wingdings"/>
                  </a:rPr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charset="0"/>
                            <a:sym typeface="Wingdings"/>
                          </a:rPr>
                        </m:ctrlPr>
                      </m:sSupPr>
                      <m:e>
                        <m:r>
                          <a:rPr lang="el-GR" sz="1400" i="1">
                            <a:latin typeface="Cambria Math" charset="0"/>
                            <a:sym typeface="Wingdings"/>
                          </a:rPr>
                          <m:t>𝛽</m:t>
                        </m:r>
                      </m:e>
                      <m:sup>
                        <m:r>
                          <a:rPr lang="en-US" sz="1400" i="1">
                            <a:latin typeface="Cambria Math" charset="0"/>
                            <a:sym typeface="Wingdings"/>
                          </a:rPr>
                          <m:t>∗</m:t>
                        </m:r>
                      </m:sup>
                    </m:sSup>
                    <m:r>
                      <a:rPr lang="en-US" sz="1400" i="1">
                        <a:latin typeface="Cambria Math" charset="0"/>
                        <a:sym typeface="Wingdings"/>
                      </a:rPr>
                      <m:t>=15</m:t>
                    </m:r>
                    <m:r>
                      <a:rPr lang="en-US" sz="1400" i="1">
                        <a:latin typeface="Cambria Math" charset="0"/>
                        <a:sym typeface="Wingdings"/>
                      </a:rPr>
                      <m:t>𝑐𝑚</m:t>
                    </m:r>
                  </m:oMath>
                </a14:m>
                <a:r>
                  <a:rPr lang="en-US" sz="1400" dirty="0" smtClean="0"/>
                  <a:t>, DA of </a:t>
                </a:r>
                <a:r>
                  <a:rPr lang="el-GR" sz="1400" dirty="0" smtClean="0"/>
                  <a:t>6σ </a:t>
                </a:r>
                <a:r>
                  <a:rPr lang="en-US" sz="1400" u="sng" dirty="0" smtClean="0"/>
                  <a:t>cannot</a:t>
                </a:r>
                <a:r>
                  <a:rPr lang="en-US" sz="1400" dirty="0" smtClean="0"/>
                  <a:t> be reached with </a:t>
                </a:r>
                <a:r>
                  <a:rPr lang="en-US" sz="1400" b="1" dirty="0" smtClean="0"/>
                  <a:t>maximum </a:t>
                </a:r>
                <a:r>
                  <a:rPr lang="en-US" sz="1400" b="1" dirty="0" err="1" smtClean="0"/>
                  <a:t>octupole</a:t>
                </a:r>
                <a:r>
                  <a:rPr lang="en-US" sz="1400" b="1" dirty="0" smtClean="0"/>
                  <a:t> current </a:t>
                </a:r>
                <a:r>
                  <a:rPr lang="en-US" sz="1400" dirty="0" smtClean="0"/>
                  <a:t>(-570A) and </a:t>
                </a:r>
                <a:r>
                  <a:rPr lang="en-US" sz="1400" b="1" dirty="0" smtClean="0"/>
                  <a:t>high chromaticity</a:t>
                </a:r>
              </a:p>
              <a:p>
                <a:pPr lvl="1"/>
                <a:r>
                  <a:rPr lang="en-US" sz="1400" dirty="0" smtClean="0"/>
                  <a:t>Here used -300A, possibility to slightly increase it for </a:t>
                </a:r>
                <a:r>
                  <a:rPr lang="en-US" sz="1400" b="1" dirty="0" smtClean="0"/>
                  <a:t>stability </a:t>
                </a:r>
                <a:r>
                  <a:rPr lang="en-US" sz="1400" b="1" dirty="0" smtClean="0"/>
                  <a:t>margin </a:t>
                </a:r>
                <a:r>
                  <a:rPr lang="en-US" sz="1400" dirty="0" smtClean="0"/>
                  <a:t>(</a:t>
                </a:r>
                <a:r>
                  <a:rPr lang="en-US" sz="1400" i="1" dirty="0" smtClean="0">
                    <a:solidFill>
                      <a:srgbClr val="00B0F0"/>
                    </a:solidFill>
                  </a:rPr>
                  <a:t>see Elias’ talk</a:t>
                </a:r>
                <a:r>
                  <a:rPr lang="en-US" sz="1400" dirty="0" smtClean="0"/>
                  <a:t>)</a:t>
                </a:r>
                <a:endParaRPr lang="en-US" sz="1400" dirty="0" smtClean="0"/>
              </a:p>
              <a:p>
                <a:pPr marL="457200" lvl="1" indent="0">
                  <a:buNone/>
                </a:pPr>
                <a:r>
                  <a:rPr lang="en-US" sz="1400" b="1" dirty="0" smtClean="0">
                    <a:sym typeface="Wingdings"/>
                  </a:rPr>
                  <a:t> We have extracted all the available margin in terms of DA, given the restrictions and the requirements</a:t>
                </a:r>
              </a:p>
              <a:p>
                <a:pPr marL="457200" lvl="1" indent="0">
                  <a:buNone/>
                </a:pPr>
                <a:r>
                  <a:rPr lang="en-US" sz="1400" b="1" dirty="0" smtClean="0">
                    <a:sym typeface="Wingdings"/>
                  </a:rPr>
                  <a:t> Studying scenarios that provide more margin, either by trading in operational complexity, or by adopting mitigation methods (e.g. BBLR compensation </a:t>
                </a:r>
                <a:r>
                  <a:rPr lang="en-US" sz="1400" i="1" dirty="0" smtClean="0">
                    <a:sym typeface="Wingdings"/>
                  </a:rPr>
                  <a:t>(</a:t>
                </a:r>
                <a:r>
                  <a:rPr lang="en-US" sz="1400" i="1" dirty="0" smtClean="0">
                    <a:solidFill>
                      <a:srgbClr val="00B0F0"/>
                    </a:solidFill>
                    <a:sym typeface="Wingdings"/>
                  </a:rPr>
                  <a:t>see Guido’s talk</a:t>
                </a:r>
                <a:r>
                  <a:rPr lang="en-US" sz="1400" i="1" dirty="0" smtClean="0">
                    <a:sym typeface="Wingdings"/>
                  </a:rPr>
                  <a:t>))</a:t>
                </a:r>
                <a:endParaRPr lang="en-US" sz="1400" i="1" dirty="0" smtClean="0"/>
              </a:p>
              <a:p>
                <a:r>
                  <a:rPr lang="en-US" sz="1400" dirty="0" smtClean="0"/>
                  <a:t>The </a:t>
                </a:r>
                <a:r>
                  <a:rPr lang="en-US" sz="1400" b="1" dirty="0" smtClean="0"/>
                  <a:t>ultimate scenario</a:t>
                </a:r>
                <a:r>
                  <a:rPr lang="en-US" sz="1400" dirty="0" smtClean="0"/>
                  <a:t>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400" i="1">
                            <a:latin typeface="Cambria Math" charset="0"/>
                            <a:sym typeface="Wingdings"/>
                          </a:rPr>
                        </m:ctrlPr>
                      </m:sSupPr>
                      <m:e>
                        <m:r>
                          <a:rPr lang="el-GR" sz="1400" i="1">
                            <a:latin typeface="Cambria Math" charset="0"/>
                            <a:sym typeface="Wingdings"/>
                          </a:rPr>
                          <m:t>𝛽</m:t>
                        </m:r>
                      </m:e>
                      <m:sup>
                        <m:r>
                          <a:rPr lang="en-US" sz="1400" i="1">
                            <a:latin typeface="Cambria Math" charset="0"/>
                            <a:sym typeface="Wingdings"/>
                          </a:rPr>
                          <m:t>∗</m:t>
                        </m:r>
                      </m:sup>
                    </m:sSup>
                    <m:r>
                      <a:rPr lang="en-US" sz="1400" i="1">
                        <a:latin typeface="Cambria Math" charset="0"/>
                        <a:sym typeface="Wingdings"/>
                      </a:rPr>
                      <m:t>=15</m:t>
                    </m:r>
                    <m:r>
                      <a:rPr lang="en-US" sz="1400" i="1">
                        <a:latin typeface="Cambria Math" charset="0"/>
                        <a:sym typeface="Wingdings"/>
                      </a:rPr>
                      <m:t>𝑐𝑚</m:t>
                    </m:r>
                  </m:oMath>
                </a14:m>
                <a:r>
                  <a:rPr lang="en-US" sz="1400" dirty="0" smtClean="0"/>
                  <a:t> requires larger crossing angle than allowed by aperture </a:t>
                </a:r>
                <a:r>
                  <a:rPr lang="en-US" sz="1400" dirty="0" smtClean="0">
                    <a:sym typeface="Wingdings"/>
                  </a:rPr>
                  <a:t> need additional mitigation techniques to be feasible</a:t>
                </a:r>
                <a:endParaRPr lang="en-US" sz="1400" dirty="0" smtClean="0"/>
              </a:p>
              <a:p>
                <a:r>
                  <a:rPr lang="en-US" sz="1400" dirty="0" smtClean="0"/>
                  <a:t>Adaptive crossing angle levelling scenario has the advantage of reduced </a:t>
                </a:r>
                <a:r>
                  <a:rPr lang="en-US" sz="1400" b="1" dirty="0" smtClean="0"/>
                  <a:t>pile-up density </a:t>
                </a:r>
                <a:r>
                  <a:rPr lang="en-US" sz="1400" dirty="0" smtClean="0"/>
                  <a:t>and</a:t>
                </a:r>
                <a:r>
                  <a:rPr lang="en-US" sz="1400" b="1" dirty="0" smtClean="0"/>
                  <a:t> </a:t>
                </a:r>
                <a:r>
                  <a:rPr lang="en-US" sz="1400" dirty="0" smtClean="0"/>
                  <a:t>potential reduction of </a:t>
                </a:r>
                <a:r>
                  <a:rPr lang="en-US" sz="1400" b="1" dirty="0" smtClean="0"/>
                  <a:t>triplet irradiation </a:t>
                </a:r>
                <a:r>
                  <a:rPr lang="en-US" sz="1400" i="1" dirty="0" smtClean="0"/>
                  <a:t>(</a:t>
                </a:r>
                <a:r>
                  <a:rPr lang="en-US" sz="1400" i="1" dirty="0" smtClean="0">
                    <a:solidFill>
                      <a:srgbClr val="00B0F0"/>
                    </a:solidFill>
                  </a:rPr>
                  <a:t>see Francesco’s talk</a:t>
                </a:r>
                <a:r>
                  <a:rPr lang="en-US" sz="1400" i="1" dirty="0" smtClean="0"/>
                  <a:t>)</a:t>
                </a:r>
                <a:r>
                  <a:rPr lang="en-US" sz="1400" dirty="0" smtClean="0"/>
                  <a:t>.</a:t>
                </a:r>
              </a:p>
              <a:p>
                <a:r>
                  <a:rPr lang="en-US" sz="1400" dirty="0" smtClean="0">
                    <a:sym typeface="Wingdings"/>
                  </a:rPr>
                  <a:t>The details of bringing the beams to collision have to be refined with respect to the crossing angle and DA at the regime of high </a:t>
                </a:r>
                <a:r>
                  <a:rPr lang="en-US" sz="1400" dirty="0" err="1" smtClean="0">
                    <a:sym typeface="Wingdings"/>
                  </a:rPr>
                  <a:t>octupole</a:t>
                </a:r>
                <a:r>
                  <a:rPr lang="en-US" sz="1400" dirty="0" smtClean="0">
                    <a:sym typeface="Wingdings"/>
                  </a:rPr>
                  <a:t> current and chromaticity.</a:t>
                </a:r>
                <a:r>
                  <a:rPr lang="en-US" sz="1400" b="1" dirty="0">
                    <a:sym typeface="Wingdings"/>
                  </a:rPr>
                  <a:t/>
                </a:r>
                <a:br>
                  <a:rPr lang="en-US" sz="1400" b="1" dirty="0">
                    <a:sym typeface="Wingdings"/>
                  </a:rPr>
                </a:br>
                <a:r>
                  <a:rPr lang="en-US" sz="1400" b="1" dirty="0" smtClean="0">
                    <a:sym typeface="Wingdings"/>
                  </a:rPr>
                  <a:t/>
                </a:r>
                <a:br>
                  <a:rPr lang="en-US" sz="1400" b="1" dirty="0" smtClean="0">
                    <a:sym typeface="Wingdings"/>
                  </a:rPr>
                </a:br>
                <a:endParaRPr lang="en-US" sz="1400" dirty="0" smtClean="0">
                  <a:sym typeface="Wingdings"/>
                </a:endParaRPr>
              </a:p>
              <a:p>
                <a:pPr marL="0" indent="0">
                  <a:buNone/>
                </a:pPr>
                <a:r>
                  <a:rPr lang="en-US" sz="1400" b="1" u="sng" dirty="0" smtClean="0">
                    <a:sym typeface="Wingdings"/>
                  </a:rPr>
                  <a:t>Field Quality</a:t>
                </a:r>
              </a:p>
              <a:p>
                <a:r>
                  <a:rPr lang="en-US" sz="1400" dirty="0" smtClean="0">
                    <a:sym typeface="Wingdings"/>
                  </a:rPr>
                  <a:t>The specified field quality </a:t>
                </a:r>
                <a:r>
                  <a:rPr lang="en-US" sz="1400" dirty="0" smtClean="0">
                    <a:sym typeface="Wingdings"/>
                  </a:rPr>
                  <a:t>(</a:t>
                </a:r>
                <a:r>
                  <a:rPr lang="en-US" sz="1400" i="1" dirty="0" smtClean="0">
                    <a:solidFill>
                      <a:srgbClr val="00B0F0"/>
                    </a:solidFill>
                    <a:sym typeface="Wingdings"/>
                  </a:rPr>
                  <a:t>see Yuri’s talk</a:t>
                </a:r>
                <a:r>
                  <a:rPr lang="en-US" sz="1400" dirty="0" smtClean="0">
                    <a:sym typeface="Wingdings"/>
                  </a:rPr>
                  <a:t>) seems </a:t>
                </a:r>
                <a:r>
                  <a:rPr lang="en-US" sz="1400" b="1" dirty="0" smtClean="0">
                    <a:sym typeface="Wingdings"/>
                  </a:rPr>
                  <a:t>adequate</a:t>
                </a:r>
                <a:r>
                  <a:rPr lang="en-US" sz="1400" dirty="0" smtClean="0">
                    <a:sym typeface="Wingdings"/>
                  </a:rPr>
                  <a:t>: </a:t>
                </a:r>
                <a:r>
                  <a:rPr lang="en-US" sz="1400" i="1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  <a:sym typeface="Wingdings"/>
                  </a:rPr>
                  <a:t>field errors remain in the shadow of the beam-beam effects</a:t>
                </a:r>
              </a:p>
              <a:p>
                <a:r>
                  <a:rPr lang="en-US" sz="1400" b="1" dirty="0" smtClean="0"/>
                  <a:t>Average spread</a:t>
                </a:r>
                <a:r>
                  <a:rPr lang="en-US" sz="1400" dirty="0" smtClean="0"/>
                  <a:t> at the crucial points of levelling DA </a:t>
                </a:r>
                <a:r>
                  <a:rPr lang="en-US" sz="1400" b="1" dirty="0" smtClean="0"/>
                  <a:t>0.3</a:t>
                </a:r>
                <a:r>
                  <a:rPr lang="el-GR" sz="1400" b="1" dirty="0" smtClean="0"/>
                  <a:t>σ</a:t>
                </a:r>
                <a:r>
                  <a:rPr lang="en-US" sz="1400" dirty="0" smtClean="0"/>
                  <a:t>.</a:t>
                </a:r>
              </a:p>
            </p:txBody>
          </p:sp>
        </mc:Choice>
        <mc:Fallback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6459" y="548680"/>
                <a:ext cx="8208032" cy="5040560"/>
              </a:xfrm>
              <a:blipFill rotWithShape="0">
                <a:blip r:embed="rId2"/>
                <a:stretch>
                  <a:fillRect l="-1337" t="-1088" r="-1263" b="-14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902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85360" y="6370025"/>
            <a:ext cx="6627000" cy="360000"/>
          </a:xfrm>
        </p:spPr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532323" y="4413712"/>
            <a:ext cx="3933073" cy="943000"/>
          </a:xfrm>
        </p:spPr>
        <p:txBody>
          <a:bodyPr/>
          <a:lstStyle/>
          <a:p>
            <a:r>
              <a:rPr lang="en-US" sz="1400" i="1" dirty="0" smtClean="0"/>
              <a:t>and many thanks to all the                 volunteers!</a:t>
            </a:r>
            <a:endParaRPr lang="en-US" sz="1400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4684582"/>
            <a:ext cx="724299" cy="767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1351800" y="2709000"/>
            <a:ext cx="6440400" cy="16344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513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Setup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86744" y="885195"/>
                <a:ext cx="7920000" cy="4906963"/>
              </a:xfrm>
            </p:spPr>
            <p:txBody>
              <a:bodyPr>
                <a:normAutofit fontScale="85000" lnSpcReduction="20000"/>
              </a:bodyPr>
              <a:lstStyle/>
              <a:p>
                <a:pPr lvl="1"/>
                <a:r>
                  <a:rPr lang="en-US" sz="1600" b="1" u="sng" dirty="0" smtClean="0"/>
                  <a:t>Optics and Collisions</a:t>
                </a:r>
              </a:p>
              <a:p>
                <a:pPr lvl="1"/>
                <a:r>
                  <a:rPr lang="en-US" sz="1600" dirty="0" smtClean="0"/>
                  <a:t>HL-LHC </a:t>
                </a:r>
                <a:r>
                  <a:rPr lang="en-US" sz="1600" dirty="0"/>
                  <a:t>v1.3 optics, </a:t>
                </a:r>
                <a:r>
                  <a:rPr lang="en-US" sz="1600" dirty="0" smtClean="0"/>
                  <a:t>baseline (MS10 included) </a:t>
                </a:r>
                <a:r>
                  <a:rPr lang="en-US" sz="1600" i="1" dirty="0"/>
                  <a:t>(</a:t>
                </a:r>
                <a:r>
                  <a:rPr lang="en-US" sz="1600" i="1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see Riccardo’s talk</a:t>
                </a:r>
                <a:r>
                  <a:rPr lang="en-US" sz="1600" i="1" dirty="0"/>
                  <a:t>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charset="0"/>
                          </a:rPr>
                          <m:t>𝐼</m:t>
                        </m:r>
                      </m:e>
                      <m:sub>
                        <m:r>
                          <a:rPr lang="en-US" sz="1600" i="1">
                            <a:latin typeface="Cambria Math" charset="0"/>
                          </a:rPr>
                          <m:t>𝑀𝑂</m:t>
                        </m:r>
                      </m:sub>
                    </m:sSub>
                    <m:r>
                      <a:rPr lang="en-US" sz="1600" i="1">
                        <a:latin typeface="Cambria Math" charset="0"/>
                      </a:rPr>
                      <m:t>=−300</m:t>
                    </m:r>
                    <m:r>
                      <a:rPr lang="en-US" sz="1600" i="1">
                        <a:latin typeface="Cambria Math" charset="0"/>
                      </a:rPr>
                      <m:t>𝐴</m:t>
                    </m:r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charset="0"/>
                          </a:rPr>
                          <m:t>𝑄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</a:rPr>
                          <m:t>′</m:t>
                        </m:r>
                      </m:sup>
                    </m:sSup>
                    <m:r>
                      <a:rPr lang="en-US" sz="1600" i="1">
                        <a:latin typeface="Cambria Math" charset="0"/>
                      </a:rPr>
                      <m:t>=15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 dirty="0">
                    <a:sym typeface="Wingdings"/>
                  </a:rPr>
                  <a:t> </a:t>
                </a:r>
                <a:r>
                  <a:rPr lang="en-US" sz="1600" dirty="0"/>
                  <a:t>WP optimization required</a:t>
                </a:r>
              </a:p>
              <a:p>
                <a:pPr lvl="1"/>
                <a:r>
                  <a:rPr lang="en-US" sz="1600" dirty="0"/>
                  <a:t>Collisions: IP1/5/8 head-on, IP2 halo at 5</a:t>
                </a:r>
                <a:r>
                  <a:rPr lang="el-GR" sz="1600" dirty="0" smtClean="0"/>
                  <a:t>σ</a:t>
                </a:r>
                <a:endParaRPr lang="en-US" sz="1600" dirty="0"/>
              </a:p>
              <a:p>
                <a:pPr lvl="1"/>
                <a:r>
                  <a:rPr lang="en-US" sz="1600" dirty="0" smtClean="0"/>
                  <a:t>2 CC per IP per side, max </a:t>
                </a:r>
                <a:r>
                  <a:rPr lang="en-US" sz="1600" dirty="0"/>
                  <a:t>crab </a:t>
                </a:r>
                <a:r>
                  <a:rPr lang="en-US" sz="1600" dirty="0" smtClean="0"/>
                  <a:t>angle (full) </a:t>
                </a:r>
                <a:r>
                  <a:rPr lang="en-US" sz="1600" dirty="0"/>
                  <a:t>380</a:t>
                </a:r>
                <a:r>
                  <a:rPr lang="el-GR" sz="1600" dirty="0"/>
                  <a:t>μ</a:t>
                </a:r>
                <a:r>
                  <a:rPr lang="en-US" sz="1600" dirty="0" smtClean="0"/>
                  <a:t>rad (6.8MV)</a:t>
                </a:r>
              </a:p>
              <a:p>
                <a:pPr lvl="1"/>
                <a:r>
                  <a:rPr lang="en-US" sz="1600" dirty="0"/>
                  <a:t>Assuming constant round beams 2.5</a:t>
                </a:r>
                <a:r>
                  <a:rPr lang="el-GR" sz="1600" dirty="0"/>
                  <a:t>μ</a:t>
                </a:r>
                <a:r>
                  <a:rPr lang="en-US" sz="1600" dirty="0"/>
                  <a:t>m </a:t>
                </a:r>
                <a:r>
                  <a:rPr lang="en-US" sz="1600" dirty="0" smtClean="0"/>
                  <a:t>emittance </a:t>
                </a:r>
                <a:r>
                  <a:rPr lang="en-US" sz="1600" i="1" dirty="0" smtClean="0"/>
                  <a:t>(</a:t>
                </a:r>
                <a:r>
                  <a:rPr lang="en-US" sz="1600" i="1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see </a:t>
                </a:r>
                <a:r>
                  <a:rPr lang="en-US" sz="1600" i="1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Stefania’s </a:t>
                </a:r>
                <a:r>
                  <a:rPr lang="en-US" sz="1600" i="1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talk</a:t>
                </a:r>
                <a:r>
                  <a:rPr lang="en-US" sz="1600" i="1" dirty="0"/>
                  <a:t>)</a:t>
                </a:r>
              </a:p>
              <a:p>
                <a:pPr lvl="1"/>
                <a:endParaRPr lang="en-US" sz="1600" b="1" dirty="0"/>
              </a:p>
              <a:p>
                <a:pPr lvl="1"/>
                <a:endParaRPr lang="en-US" sz="1600" dirty="0" smtClean="0"/>
              </a:p>
              <a:p>
                <a:pPr lvl="1"/>
                <a:r>
                  <a:rPr lang="en-US" sz="1600" b="1" u="sng" dirty="0" err="1" smtClean="0"/>
                  <a:t>LHCb</a:t>
                </a:r>
                <a:endParaRPr lang="en-US" sz="1600" b="1" u="sng" dirty="0" smtClean="0"/>
              </a:p>
              <a:p>
                <a:pPr lvl="1"/>
                <a:r>
                  <a:rPr lang="en-US" sz="1600" dirty="0" smtClean="0"/>
                  <a:t>Negative </a:t>
                </a:r>
                <a:r>
                  <a:rPr lang="en-US" sz="1600" dirty="0"/>
                  <a:t>dipole </a:t>
                </a:r>
                <a:r>
                  <a:rPr lang="en-US" sz="1600" dirty="0" smtClean="0"/>
                  <a:t>polarity </a:t>
                </a:r>
                <a:r>
                  <a:rPr lang="en-US" sz="1600" dirty="0" smtClean="0">
                    <a:sym typeface="Wingdings"/>
                  </a:rPr>
                  <a:t> subtract from the external crossing angle</a:t>
                </a:r>
                <a:endParaRPr lang="en-US" sz="1600" dirty="0" smtClean="0"/>
              </a:p>
              <a:p>
                <a:pPr lvl="1"/>
                <a:r>
                  <a:rPr lang="en-US" sz="1600" dirty="0" smtClean="0"/>
                  <a:t>Luminosity is levelled </a:t>
                </a:r>
                <a:r>
                  <a:rPr lang="en-US" sz="1600" dirty="0"/>
                  <a:t>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charset="0"/>
                          </a:rPr>
                          <m:t>2</m:t>
                        </m:r>
                        <m:r>
                          <a:rPr lang="en-US" sz="16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∙</m:t>
                        </m:r>
                        <m:r>
                          <a:rPr lang="en-US" sz="1600" i="1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</a:rPr>
                          <m:t>33</m:t>
                        </m:r>
                      </m:sup>
                    </m:sSup>
                    <m:r>
                      <a:rPr lang="en-US" sz="1600" i="1">
                        <a:latin typeface="Cambria Math" charset="0"/>
                      </a:rPr>
                      <m:t>𝐻𝑧</m:t>
                    </m:r>
                    <m:r>
                      <a:rPr lang="en-US" sz="1600" i="1">
                        <a:latin typeface="Cambria Math" charset="0"/>
                      </a:rPr>
                      <m:t>/</m:t>
                    </m:r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charset="0"/>
                          </a:rPr>
                          <m:t>𝑐𝑚</m:t>
                        </m:r>
                      </m:e>
                      <m:sup>
                        <m:r>
                          <a:rPr lang="en-US" sz="1600" i="1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 smtClean="0"/>
                  <a:t> </a:t>
                </a:r>
              </a:p>
              <a:p>
                <a:pPr lvl="1"/>
                <a:endParaRPr lang="en-US" sz="1600" dirty="0"/>
              </a:p>
              <a:p>
                <a:pPr lvl="1"/>
                <a:r>
                  <a:rPr lang="en-US" sz="1600" b="1" u="sng" dirty="0" smtClean="0"/>
                  <a:t>Tracking with </a:t>
                </a:r>
                <a:r>
                  <a:rPr lang="en-US" sz="1600" b="1" u="sng" dirty="0" err="1" smtClean="0"/>
                  <a:t>SixTrack</a:t>
                </a:r>
                <a:endParaRPr lang="en-US" sz="1600" b="1" u="sng" dirty="0" smtClean="0"/>
              </a:p>
              <a:p>
                <a:pPr lvl="1"/>
                <a:r>
                  <a:rPr lang="en-US" sz="1600" dirty="0" smtClean="0"/>
                  <a:t>1M turns </a:t>
                </a:r>
              </a:p>
              <a:p>
                <a:pPr lvl="1"/>
                <a:r>
                  <a:rPr lang="en-US" sz="1600" dirty="0" smtClean="0"/>
                  <a:t>5 angles in the (</a:t>
                </a:r>
                <a:r>
                  <a:rPr lang="en-US" sz="1600" dirty="0" err="1" smtClean="0"/>
                  <a:t>x,y</a:t>
                </a:r>
                <a:r>
                  <a:rPr lang="en-US" sz="1600" dirty="0" smtClean="0"/>
                  <a:t>) space</a:t>
                </a:r>
              </a:p>
              <a:p>
                <a:pPr lvl="1"/>
                <a:r>
                  <a:rPr lang="en-US" sz="1600" dirty="0" smtClean="0"/>
                  <a:t>Amplitudes in the range 0</a:t>
                </a:r>
                <a:r>
                  <a:rPr lang="el-GR" sz="1600" dirty="0" smtClean="0"/>
                  <a:t>σ</a:t>
                </a:r>
                <a:r>
                  <a:rPr lang="en-US" sz="1600" dirty="0" smtClean="0"/>
                  <a:t>-10</a:t>
                </a:r>
                <a:r>
                  <a:rPr lang="el-GR" sz="1600" dirty="0" smtClean="0"/>
                  <a:t>σ</a:t>
                </a:r>
                <a:endParaRPr lang="en-US" sz="1600" dirty="0" smtClean="0"/>
              </a:p>
              <a:p>
                <a:pPr lvl="1"/>
                <a:r>
                  <a:rPr lang="en-US" sz="1600" dirty="0" smtClean="0"/>
                  <a:t>Estimator: minimum Dynamic Aperture over the angles and amplitudes</a:t>
                </a:r>
                <a:endParaRPr lang="en-US" sz="1600" dirty="0"/>
              </a:p>
              <a:p>
                <a:pPr lvl="1"/>
                <a:endParaRPr lang="en-US" sz="1600" dirty="0" smtClean="0"/>
              </a:p>
              <a:p>
                <a:pPr lvl="1"/>
                <a:endParaRPr lang="en-US" sz="1600" dirty="0" smtClean="0"/>
              </a:p>
              <a:p>
                <a:pPr lvl="1"/>
                <a:r>
                  <a:rPr lang="en-US" sz="1600" b="1" u="sng" dirty="0" smtClean="0"/>
                  <a:t>Targets</a:t>
                </a:r>
                <a:r>
                  <a:rPr lang="el-GR" sz="1600" b="1" u="sng" dirty="0" smtClean="0"/>
                  <a:t> </a:t>
                </a:r>
                <a:r>
                  <a:rPr lang="en-US" sz="1600" i="1" dirty="0"/>
                  <a:t>(</a:t>
                </a:r>
                <a:r>
                  <a:rPr lang="en-US" sz="1600" i="1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see </a:t>
                </a:r>
                <a:r>
                  <a:rPr lang="en-US" sz="1600" i="1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Dario’s talk</a:t>
                </a:r>
                <a:r>
                  <a:rPr lang="en-US" sz="1600" i="1" dirty="0" smtClean="0"/>
                  <a:t>)</a:t>
                </a:r>
                <a:endParaRPr lang="en-US" sz="1600" b="1" u="sng" dirty="0"/>
              </a:p>
              <a:p>
                <a:pPr lvl="1"/>
                <a:r>
                  <a:rPr lang="en-US" sz="1600" dirty="0" smtClean="0"/>
                  <a:t>6</a:t>
                </a:r>
                <a:r>
                  <a:rPr lang="el-GR" sz="1600" dirty="0" smtClean="0"/>
                  <a:t>σ </a:t>
                </a:r>
                <a:r>
                  <a:rPr lang="el-GR" sz="1600" dirty="0" smtClean="0">
                    <a:sym typeface="Wingdings"/>
                  </a:rPr>
                  <a:t> </a:t>
                </a:r>
                <a:r>
                  <a:rPr lang="en-US" sz="1600" dirty="0" smtClean="0">
                    <a:sym typeface="Wingdings"/>
                  </a:rPr>
                  <a:t>”Relaxed”</a:t>
                </a:r>
              </a:p>
              <a:p>
                <a:pPr lvl="1"/>
                <a:r>
                  <a:rPr lang="en-US" sz="1600" dirty="0" smtClean="0">
                    <a:sym typeface="Wingdings"/>
                  </a:rPr>
                  <a:t>5</a:t>
                </a:r>
                <a:r>
                  <a:rPr lang="el-GR" sz="1600" dirty="0" smtClean="0">
                    <a:sym typeface="Wingdings"/>
                  </a:rPr>
                  <a:t>σ</a:t>
                </a:r>
                <a:r>
                  <a:rPr lang="en-US" sz="1600" dirty="0" smtClean="0">
                    <a:sym typeface="Wingdings"/>
                  </a:rPr>
                  <a:t>  ”Aggressive”</a:t>
                </a:r>
                <a:endParaRPr lang="en-US" sz="1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6744" y="885195"/>
                <a:ext cx="7920000" cy="4906963"/>
              </a:xfrm>
              <a:blipFill rotWithShape="0">
                <a:blip r:embed="rId2"/>
                <a:stretch>
                  <a:fillRect t="-1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1422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Positive </a:t>
            </a:r>
            <a:r>
              <a:rPr lang="en-US" dirty="0" err="1" smtClean="0"/>
              <a:t>Octupoles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063975"/>
            <a:ext cx="3754080" cy="3128400"/>
          </a:xfrm>
          <a:prstGeom prst="rect">
            <a:avLst/>
          </a:prstGeom>
        </p:spPr>
      </p:pic>
      <p:sp>
        <p:nvSpPr>
          <p:cNvPr id="39" name="Oval 38"/>
          <p:cNvSpPr/>
          <p:nvPr/>
        </p:nvSpPr>
        <p:spPr>
          <a:xfrm>
            <a:off x="4197147" y="3346374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942144" y="2950035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585987" y="3329286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3470325" y="3023103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(.31, .32)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798128" y="2604781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(.320, .325)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91974" y="3617990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rgbClr val="00B050"/>
                </a:solidFill>
              </a:rPr>
              <a:t>(.</a:t>
            </a:r>
            <a:r>
              <a:rPr lang="en-US" sz="1400" b="1" smtClean="0">
                <a:solidFill>
                  <a:srgbClr val="00B050"/>
                </a:solidFill>
              </a:rPr>
              <a:t>315, </a:t>
            </a:r>
            <a:r>
              <a:rPr lang="en-US" sz="1400" b="1">
                <a:solidFill>
                  <a:srgbClr val="00B050"/>
                </a:solidFill>
              </a:rPr>
              <a:t>.</a:t>
            </a:r>
            <a:r>
              <a:rPr lang="en-US" sz="1400" b="1" smtClean="0">
                <a:solidFill>
                  <a:srgbClr val="00B050"/>
                </a:solidFill>
              </a:rPr>
              <a:t>320)</a:t>
            </a:r>
            <a:endParaRPr lang="en-US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50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Levelling with WP of start of levelling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051466"/>
            <a:ext cx="6203032" cy="516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5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Evolution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3429000"/>
            <a:ext cx="5623714" cy="262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305" y="846154"/>
            <a:ext cx="5623714" cy="26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78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Chroma / </a:t>
            </a:r>
            <a:r>
              <a:rPr lang="en-US" dirty="0" err="1" smtClean="0"/>
              <a:t>Octupoles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00" y="977900"/>
            <a:ext cx="6680200" cy="48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36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Chroma / </a:t>
            </a:r>
            <a:r>
              <a:rPr lang="en-US" dirty="0" err="1" smtClean="0"/>
              <a:t>Octupoles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864" y="1364825"/>
            <a:ext cx="7020272" cy="497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94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878424"/>
            <a:ext cx="6639840" cy="55332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US" dirty="0" smtClean="0"/>
              <a:t>Working Point Optimization: Start of Collisions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-39781" y="3659963"/>
            <a:ext cx="130356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i="1" dirty="0" smtClean="0">
                <a:solidFill>
                  <a:srgbClr val="00B0F0"/>
                </a:solidFill>
              </a:rPr>
              <a:t>D. Pellegrini</a:t>
            </a:r>
            <a:r>
              <a:rPr lang="el-GR" sz="1050" b="1" i="1" dirty="0" smtClean="0">
                <a:solidFill>
                  <a:srgbClr val="00B0F0"/>
                </a:solidFill>
              </a:rPr>
              <a:t> </a:t>
            </a:r>
            <a:r>
              <a:rPr lang="en-US" sz="1050" b="1" i="1" dirty="0" smtClean="0">
                <a:solidFill>
                  <a:srgbClr val="00B0F0"/>
                </a:solidFill>
              </a:rPr>
              <a:t>et. al</a:t>
            </a:r>
            <a:endParaRPr lang="en-US" sz="1050" b="1" i="1" dirty="0">
              <a:solidFill>
                <a:srgbClr val="00B0F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557659" y="3524483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537285" y="2708920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2394005" y="3216706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(.31, .32)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60192" y="2401143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(.320, .325)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394005" y="1772816"/>
            <a:ext cx="4338235" cy="3744416"/>
          </a:xfrm>
          <a:prstGeom prst="line">
            <a:avLst/>
          </a:prstGeom>
          <a:ln w="31750">
            <a:solidFill>
              <a:schemeClr val="accent2">
                <a:lumMod val="20000"/>
                <a:lumOff val="80000"/>
                <a:alpha val="69000"/>
              </a:schemeClr>
            </a:solidFill>
            <a:prstDash val="sysDas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186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16" y="692696"/>
            <a:ext cx="3754080" cy="31284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403" y="690921"/>
            <a:ext cx="3715200" cy="3096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801" y="3734037"/>
            <a:ext cx="3754415" cy="3128679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12000" y="116632"/>
            <a:ext cx="7920000" cy="720000"/>
          </a:xfrm>
        </p:spPr>
        <p:txBody>
          <a:bodyPr/>
          <a:lstStyle/>
          <a:p>
            <a:r>
              <a:rPr lang="en-US" dirty="0" smtClean="0"/>
              <a:t>Working Point Optimization: </a:t>
            </a:r>
            <a:r>
              <a:rPr lang="el-GR" dirty="0" smtClean="0"/>
              <a:t>β*=</a:t>
            </a:r>
            <a:r>
              <a:rPr lang="en-US" dirty="0" smtClean="0"/>
              <a:t>15cm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-39781" y="3659963"/>
            <a:ext cx="130356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i="1" dirty="0" smtClean="0">
                <a:solidFill>
                  <a:srgbClr val="00B0F0"/>
                </a:solidFill>
              </a:rPr>
              <a:t>D. Pellegrini</a:t>
            </a:r>
            <a:r>
              <a:rPr lang="el-GR" sz="1050" b="1" i="1" dirty="0" smtClean="0">
                <a:solidFill>
                  <a:srgbClr val="00B0F0"/>
                </a:solidFill>
              </a:rPr>
              <a:t> </a:t>
            </a:r>
            <a:r>
              <a:rPr lang="en-US" sz="1050" b="1" i="1" dirty="0" smtClean="0">
                <a:solidFill>
                  <a:srgbClr val="00B0F0"/>
                </a:solidFill>
              </a:rPr>
              <a:t>et. al</a:t>
            </a:r>
            <a:endParaRPr lang="en-US" sz="1050" b="1" i="1" dirty="0">
              <a:solidFill>
                <a:srgbClr val="00B0F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011225" y="1960698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123728" y="1988840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4097184" y="5030261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843808" y="1556792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732240" y="1556792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529072" y="2049338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826928" y="4620376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4467515" y="5030261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1343131" y="2123033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(.31, .32)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197579" y="4876372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(.31, .32)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51893" y="1497544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(.31, .32)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660272" y="1265450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(.320, .325)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00530" y="1229020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(.320, .325)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711016" y="4270237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(.320, .325)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801043" y="5447815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rgbClr val="00B050"/>
                </a:solidFill>
              </a:rPr>
              <a:t>(.</a:t>
            </a:r>
            <a:r>
              <a:rPr lang="en-US" sz="1400" b="1" smtClean="0">
                <a:solidFill>
                  <a:srgbClr val="00B050"/>
                </a:solidFill>
              </a:rPr>
              <a:t>315, </a:t>
            </a:r>
            <a:r>
              <a:rPr lang="en-US" sz="1400" b="1">
                <a:solidFill>
                  <a:srgbClr val="00B050"/>
                </a:solidFill>
              </a:rPr>
              <a:t>.</a:t>
            </a:r>
            <a:r>
              <a:rPr lang="en-US" sz="1400" b="1" smtClean="0">
                <a:solidFill>
                  <a:srgbClr val="00B050"/>
                </a:solidFill>
              </a:rPr>
              <a:t>320)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883" y="2222636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rgbClr val="00B050"/>
                </a:solidFill>
              </a:rPr>
              <a:t>(.</a:t>
            </a:r>
            <a:r>
              <a:rPr lang="en-US" sz="1400" b="1" smtClean="0">
                <a:solidFill>
                  <a:srgbClr val="00B050"/>
                </a:solidFill>
              </a:rPr>
              <a:t>315, </a:t>
            </a:r>
            <a:r>
              <a:rPr lang="en-US" sz="1400" b="1">
                <a:solidFill>
                  <a:srgbClr val="00B050"/>
                </a:solidFill>
              </a:rPr>
              <a:t>.</a:t>
            </a:r>
            <a:r>
              <a:rPr lang="en-US" sz="1400" b="1" smtClean="0">
                <a:solidFill>
                  <a:srgbClr val="00B050"/>
                </a:solidFill>
              </a:rPr>
              <a:t>320)</a:t>
            </a:r>
            <a:endParaRPr lang="en-US" sz="1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59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32" y="3745800"/>
            <a:ext cx="3715200" cy="3096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888" y="712721"/>
            <a:ext cx="3754080" cy="31284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34246"/>
            <a:ext cx="3754080" cy="3128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635" y="10496"/>
            <a:ext cx="7920000" cy="720000"/>
          </a:xfrm>
        </p:spPr>
        <p:txBody>
          <a:bodyPr/>
          <a:lstStyle/>
          <a:p>
            <a:r>
              <a:rPr lang="en-US" dirty="0" smtClean="0"/>
              <a:t>Working Point Optimization: During Fill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17" name="Oval 16"/>
          <p:cNvSpPr/>
          <p:nvPr/>
        </p:nvSpPr>
        <p:spPr>
          <a:xfrm>
            <a:off x="1715071" y="2141792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638765" y="1730205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202002" y="2114376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05800" y="2119405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716440" y="1667978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292083" y="2114341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717357" y="5128337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646512" y="4634984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195736" y="5103706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861373" y="5557545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(.</a:t>
            </a:r>
            <a:r>
              <a:rPr lang="en-US" sz="1400" b="1" dirty="0" smtClean="0">
                <a:solidFill>
                  <a:srgbClr val="00B050"/>
                </a:solidFill>
              </a:rPr>
              <a:t>315, </a:t>
            </a:r>
            <a:r>
              <a:rPr lang="en-US" sz="1400" b="1" dirty="0">
                <a:solidFill>
                  <a:srgbClr val="00B050"/>
                </a:solidFill>
              </a:rPr>
              <a:t>.</a:t>
            </a:r>
            <a:r>
              <a:rPr lang="en-US" sz="1400" b="1" dirty="0" smtClean="0">
                <a:solidFill>
                  <a:srgbClr val="00B050"/>
                </a:solidFill>
              </a:rPr>
              <a:t>320)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42894" y="2303616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rgbClr val="00B050"/>
                </a:solidFill>
              </a:rPr>
              <a:t>(.</a:t>
            </a:r>
            <a:r>
              <a:rPr lang="en-US" sz="1400" b="1" smtClean="0">
                <a:solidFill>
                  <a:srgbClr val="00B050"/>
                </a:solidFill>
              </a:rPr>
              <a:t>315, </a:t>
            </a:r>
            <a:r>
              <a:rPr lang="en-US" sz="1400" b="1">
                <a:solidFill>
                  <a:srgbClr val="00B050"/>
                </a:solidFill>
              </a:rPr>
              <a:t>.</a:t>
            </a:r>
            <a:r>
              <a:rPr lang="en-US" sz="1400" b="1" smtClean="0">
                <a:solidFill>
                  <a:srgbClr val="00B050"/>
                </a:solidFill>
              </a:rPr>
              <a:t>320)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51997" y="2335501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rgbClr val="00B050"/>
                </a:solidFill>
              </a:rPr>
              <a:t>(.</a:t>
            </a:r>
            <a:r>
              <a:rPr lang="en-US" sz="1400" b="1" smtClean="0">
                <a:solidFill>
                  <a:srgbClr val="00B050"/>
                </a:solidFill>
              </a:rPr>
              <a:t>315, </a:t>
            </a:r>
            <a:r>
              <a:rPr lang="en-US" sz="1400" b="1">
                <a:solidFill>
                  <a:srgbClr val="00B050"/>
                </a:solidFill>
              </a:rPr>
              <a:t>.</a:t>
            </a:r>
            <a:r>
              <a:rPr lang="en-US" sz="1400" b="1" smtClean="0">
                <a:solidFill>
                  <a:srgbClr val="00B050"/>
                </a:solidFill>
              </a:rPr>
              <a:t>320)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169869" y="2263421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(.31, .32)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41877" y="4446485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(.31, .32)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51893" y="1497544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(.31, .32)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646547" y="1350348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(.320, .325)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00530" y="1229020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(.320, .325)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627784" y="4221088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(.320, .325)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888" y="3743221"/>
            <a:ext cx="3754080" cy="3128400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5812691" y="5138337"/>
            <a:ext cx="144016" cy="144016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716440" y="4706992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193640" y="5138337"/>
            <a:ext cx="144016" cy="144016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726086" y="5288331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B050"/>
                </a:solidFill>
              </a:rPr>
              <a:t>(.</a:t>
            </a:r>
            <a:r>
              <a:rPr lang="en-US" sz="1400" b="1" dirty="0" smtClean="0">
                <a:solidFill>
                  <a:srgbClr val="00B050"/>
                </a:solidFill>
              </a:rPr>
              <a:t>315, </a:t>
            </a:r>
            <a:r>
              <a:rPr lang="en-US" sz="1400" b="1" dirty="0">
                <a:solidFill>
                  <a:srgbClr val="00B050"/>
                </a:solidFill>
              </a:rPr>
              <a:t>.</a:t>
            </a:r>
            <a:r>
              <a:rPr lang="en-US" sz="1400" b="1" dirty="0" smtClean="0">
                <a:solidFill>
                  <a:srgbClr val="00B050"/>
                </a:solidFill>
              </a:rPr>
              <a:t>320)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04437" y="4693444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(.31, .32)</a:t>
            </a:r>
            <a:endParaRPr lang="en-US" sz="1400" b="1" dirty="0">
              <a:solidFill>
                <a:srgbClr val="FFFF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732240" y="4275122"/>
            <a:ext cx="1098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(.320, .325)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44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Adaptive Crossing Angle Levelling Scenario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1219200"/>
                <a:ext cx="8352488" cy="4906963"/>
              </a:xfrm>
            </p:spPr>
            <p:txBody>
              <a:bodyPr>
                <a:normAutofit/>
              </a:bodyPr>
              <a:lstStyle/>
              <a:p>
                <a:pPr marL="342900" lvl="1" indent="-342900"/>
                <a:r>
                  <a:rPr lang="en-US" sz="1800" b="1" dirty="0" smtClean="0"/>
                  <a:t>HL-LHC baseline operational scenarios presented by </a:t>
                </a:r>
                <a:r>
                  <a:rPr lang="en-US" sz="1800" b="1" i="1" dirty="0" smtClean="0">
                    <a:solidFill>
                      <a:srgbClr val="00B0F0"/>
                    </a:solidFill>
                  </a:rPr>
                  <a:t>Rogelio</a:t>
                </a:r>
              </a:p>
              <a:p>
                <a:pPr marL="742950" lvl="2" indent="-342900"/>
                <a:r>
                  <a:rPr lang="en-US" sz="1800" dirty="0" smtClean="0"/>
                  <a:t>Fixed crossing angle at 250</a:t>
                </a:r>
                <a:r>
                  <a:rPr lang="el-GR" sz="1800" dirty="0" smtClean="0"/>
                  <a:t>μ</a:t>
                </a:r>
                <a:r>
                  <a:rPr lang="en-US" sz="1800" dirty="0" smtClean="0"/>
                  <a:t>rad </a:t>
                </a:r>
              </a:p>
              <a:p>
                <a:pPr marL="742950" lvl="2" indent="-342900"/>
                <a:r>
                  <a:rPr lang="en-US" sz="1800" dirty="0" smtClean="0"/>
                  <a:t>Adapting </a:t>
                </a:r>
                <a:r>
                  <a:rPr lang="el-GR" sz="1800" dirty="0" smtClean="0"/>
                  <a:t>β</a:t>
                </a:r>
                <a:r>
                  <a:rPr lang="en-US" sz="1800" dirty="0" smtClean="0"/>
                  <a:t>* during the intensity decay to level luminosity at </a:t>
                </a:r>
                <a14:m>
                  <m:oMath xmlns:m="http://schemas.openxmlformats.org/officeDocument/2006/math">
                    <m:r>
                      <a:rPr lang="en-US" sz="1800" i="1">
                        <a:latin typeface="Cambria Math" charset="0"/>
                      </a:rPr>
                      <m:t>5</m:t>
                    </m:r>
                    <m:r>
                      <a:rPr lang="en-US" sz="1800" i="1">
                        <a:latin typeface="Cambria Math" charset="0"/>
                        <a:ea typeface="Cambria Math" charset="0"/>
                        <a:cs typeface="Cambria Math" charset="0"/>
                      </a:rPr>
                      <m:t>∙</m:t>
                    </m:r>
                    <m:sSup>
                      <m:sSupPr>
                        <m:ctrlPr>
                          <a:rPr lang="en-US" sz="18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latin typeface="Cambria Math" charset="0"/>
                          </a:rPr>
                          <m:t>34</m:t>
                        </m:r>
                      </m:sup>
                    </m:sSup>
                    <m:r>
                      <a:rPr lang="en-US" sz="1800" b="0" i="1" smtClean="0">
                        <a:latin typeface="Cambria Math" charset="0"/>
                      </a:rPr>
                      <m:t>𝐻𝑧</m:t>
                    </m:r>
                    <m:r>
                      <a:rPr lang="en-US" sz="1800" b="0" i="1" smtClean="0">
                        <a:latin typeface="Cambria Math" charset="0"/>
                      </a:rPr>
                      <m:t>/</m:t>
                    </m:r>
                    <m:sSup>
                      <m:sSupPr>
                        <m:ctrlPr>
                          <a:rPr lang="en-US" sz="18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latin typeface="Cambria Math" charset="0"/>
                          </a:rPr>
                          <m:t>𝑐𝑚</m:t>
                        </m:r>
                      </m:e>
                      <m:sup>
                        <m:r>
                          <a:rPr lang="en-US" sz="18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 smtClean="0"/>
                  <a:t> (nominal) or </a:t>
                </a:r>
                <a14:m>
                  <m:oMath xmlns:m="http://schemas.openxmlformats.org/officeDocument/2006/math">
                    <m:r>
                      <a:rPr lang="en-US" sz="1800" b="0" i="0" smtClean="0">
                        <a:latin typeface="Cambria Math" charset="0"/>
                      </a:rPr>
                      <m:t>7.</m:t>
                    </m:r>
                    <m:r>
                      <a:rPr lang="en-US" sz="1800" i="1">
                        <a:latin typeface="Cambria Math" charset="0"/>
                      </a:rPr>
                      <m:t>5</m:t>
                    </m:r>
                    <m:r>
                      <a:rPr lang="en-US" sz="1800" i="1">
                        <a:latin typeface="Cambria Math" charset="0"/>
                        <a:ea typeface="Cambria Math" charset="0"/>
                        <a:cs typeface="Cambria Math" charset="0"/>
                      </a:rPr>
                      <m:t>∙</m:t>
                    </m:r>
                    <m:sSup>
                      <m:sSupPr>
                        <m:ctrlPr>
                          <a:rPr lang="en-US" sz="18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1800" i="1">
                            <a:latin typeface="Cambria Math" charset="0"/>
                          </a:rPr>
                          <m:t>34</m:t>
                        </m:r>
                      </m:sup>
                    </m:sSup>
                    <m:r>
                      <a:rPr lang="en-US" sz="1800" i="1">
                        <a:latin typeface="Cambria Math" charset="0"/>
                      </a:rPr>
                      <m:t>𝐻𝑧</m:t>
                    </m:r>
                    <m:r>
                      <a:rPr lang="en-US" sz="1800" i="1">
                        <a:latin typeface="Cambria Math" charset="0"/>
                      </a:rPr>
                      <m:t>/</m:t>
                    </m:r>
                    <m:sSup>
                      <m:sSupPr>
                        <m:ctrlPr>
                          <a:rPr lang="en-US" sz="18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800" i="1">
                            <a:latin typeface="Cambria Math" charset="0"/>
                          </a:rPr>
                          <m:t>𝑐𝑚</m:t>
                        </m:r>
                      </m:e>
                      <m:sup>
                        <m:r>
                          <a:rPr lang="en-US" sz="1800" i="1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800" dirty="0"/>
                  <a:t> </a:t>
                </a:r>
                <a:r>
                  <a:rPr lang="en-US" sz="1800" dirty="0" smtClean="0"/>
                  <a:t>(ultimate)</a:t>
                </a:r>
              </a:p>
              <a:p>
                <a:pPr marL="342900" lvl="1" indent="-342900"/>
                <a:endParaRPr lang="en-US" sz="1800" dirty="0" smtClean="0"/>
              </a:p>
              <a:p>
                <a:pPr marL="342900" lvl="1" indent="-342900"/>
                <a:r>
                  <a:rPr lang="en-US" sz="1800" dirty="0" smtClean="0"/>
                  <a:t>In terms of Dynamic Aperture, the baseline scenario leaves </a:t>
                </a:r>
                <a:r>
                  <a:rPr lang="en-US" sz="1800" b="1" dirty="0" smtClean="0"/>
                  <a:t>some margin</a:t>
                </a:r>
                <a:r>
                  <a:rPr lang="en-US" sz="1800" dirty="0" smtClean="0"/>
                  <a:t> to </a:t>
                </a:r>
                <a:r>
                  <a:rPr lang="en-US" sz="1800" dirty="0" err="1" smtClean="0"/>
                  <a:t>enchance</a:t>
                </a:r>
                <a:r>
                  <a:rPr lang="en-US" sz="1800" dirty="0" smtClean="0"/>
                  <a:t> performance by adapting the crossing angle as </a:t>
                </a:r>
                <a:r>
                  <a:rPr lang="el-GR" sz="1800" dirty="0" smtClean="0"/>
                  <a:t>β* </a:t>
                </a:r>
                <a:r>
                  <a:rPr lang="en-US" sz="1800" dirty="0" smtClean="0"/>
                  <a:t>evolves.</a:t>
                </a:r>
              </a:p>
              <a:p>
                <a:pPr marL="342900" lvl="1" indent="-342900"/>
                <a:endParaRPr lang="en-US" sz="1800" dirty="0" smtClean="0"/>
              </a:p>
              <a:p>
                <a:r>
                  <a:rPr lang="en-US" sz="1800" i="1" u="sng" dirty="0" smtClean="0"/>
                  <a:t>Adaptive Crossing Angle Levelling Scenario:</a:t>
                </a:r>
              </a:p>
              <a:p>
                <a:pPr lvl="1"/>
                <a:r>
                  <a:rPr lang="en-US" sz="1800" dirty="0" smtClean="0"/>
                  <a:t>As </a:t>
                </a:r>
                <a:r>
                  <a:rPr lang="en-US" sz="1800" b="1" dirty="0" smtClean="0"/>
                  <a:t>bunch intensity decays</a:t>
                </a:r>
                <a:r>
                  <a:rPr lang="en-US" sz="1800" dirty="0" smtClean="0"/>
                  <a:t> and </a:t>
                </a:r>
                <a:r>
                  <a:rPr lang="el-GR" sz="1800" b="1" dirty="0" smtClean="0"/>
                  <a:t>β* </a:t>
                </a:r>
                <a:r>
                  <a:rPr lang="en-US" sz="1800" b="1" dirty="0" smtClean="0"/>
                  <a:t>is reduced</a:t>
                </a:r>
                <a:r>
                  <a:rPr lang="en-US" sz="1800" dirty="0" smtClean="0"/>
                  <a:t> gradually, draw an alternative levelling path, keeping </a:t>
                </a:r>
              </a:p>
              <a:p>
                <a:pPr lvl="2">
                  <a:buFont typeface="Courier New" charset="0"/>
                  <a:buChar char="o"/>
                </a:pPr>
                <a:r>
                  <a:rPr lang="en-US" sz="1800" dirty="0" smtClean="0"/>
                  <a:t>the </a:t>
                </a:r>
                <a:r>
                  <a:rPr lang="en-US" sz="1800" b="1" dirty="0" smtClean="0"/>
                  <a:t>Dynamic Aperture constant</a:t>
                </a:r>
                <a:r>
                  <a:rPr lang="en-US" sz="1800" dirty="0" smtClean="0"/>
                  <a:t> at a target to ensure lifetime</a:t>
                </a:r>
              </a:p>
              <a:p>
                <a:pPr lvl="2">
                  <a:buFont typeface="Courier New" charset="0"/>
                  <a:buChar char="o"/>
                </a:pPr>
                <a:r>
                  <a:rPr lang="en-US" sz="1800" b="1" dirty="0" smtClean="0"/>
                  <a:t>Luminosity constant</a:t>
                </a:r>
                <a:r>
                  <a:rPr lang="en-US" sz="1800" dirty="0" smtClean="0"/>
                  <a:t> at the target scenario</a:t>
                </a:r>
              </a:p>
              <a:p>
                <a:pPr lvl="2">
                  <a:buFont typeface="Courier New" charset="0"/>
                  <a:buChar char="o"/>
                </a:pPr>
                <a:r>
                  <a:rPr lang="en-US" sz="1800" dirty="0" smtClean="0"/>
                  <a:t>This is possible by adapting also the </a:t>
                </a:r>
                <a:r>
                  <a:rPr lang="en-US" sz="1800" b="1" dirty="0" smtClean="0"/>
                  <a:t>crossing angle</a:t>
                </a:r>
                <a:r>
                  <a:rPr lang="en-US" sz="1800" dirty="0" smtClean="0"/>
                  <a:t>.</a:t>
                </a: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1219200"/>
                <a:ext cx="8352488" cy="4906963"/>
              </a:xfrm>
              <a:blipFill rotWithShape="0">
                <a:blip r:embed="rId2"/>
                <a:stretch>
                  <a:fillRect l="-1532" t="-1615" r="-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68654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43259"/>
            <a:ext cx="5762880" cy="4802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Start of Collisions: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charset="0"/>
                              </a:rPr>
                              <m:t>𝒃</m:t>
                            </m:r>
                          </m:sub>
                        </m:sSub>
                        <m:r>
                          <a:rPr lang="en-US" b="1" i="1" smtClean="0">
                            <a:latin typeface="Cambria Math" charset="0"/>
                          </a:rPr>
                          <m:t>=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∙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charset="0"/>
                          </a:rPr>
                          <m:t>𝟏𝟏</m:t>
                        </m:r>
                      </m:sup>
                    </m:sSup>
                    <m:r>
                      <a:rPr lang="en-US" b="1" i="1" smtClean="0">
                        <a:latin typeface="Cambria Math" charset="0"/>
                      </a:rPr>
                      <m:t>𝒑𝒑𝒃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9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23528" y="320368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aggressive</a:t>
            </a:r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547664" y="3388350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6999253" y="2224942"/>
            <a:ext cx="910424" cy="276999"/>
            <a:chOff x="7956376" y="1423809"/>
            <a:chExt cx="910424" cy="276999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956376" y="1556792"/>
              <a:ext cx="2880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252978" y="1423809"/>
              <a:ext cx="6138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DA [</a:t>
              </a:r>
              <a:r>
                <a:rPr lang="el-GR" sz="1200" dirty="0" smtClean="0"/>
                <a:t>σ]</a:t>
              </a:r>
              <a:endParaRPr lang="en-US" sz="1200" dirty="0"/>
            </a:p>
          </p:txBody>
        </p:sp>
      </p:grpSp>
      <p:sp>
        <p:nvSpPr>
          <p:cNvPr id="29" name="5-Point Star 28"/>
          <p:cNvSpPr/>
          <p:nvPr/>
        </p:nvSpPr>
        <p:spPr>
          <a:xfrm>
            <a:off x="4644008" y="3763504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5-Point Star 38"/>
          <p:cNvSpPr/>
          <p:nvPr/>
        </p:nvSpPr>
        <p:spPr>
          <a:xfrm>
            <a:off x="7017972" y="2996952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7304425" y="2996952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Baseline</a:t>
            </a:r>
            <a:endParaRPr lang="en-US" sz="1200" dirty="0"/>
          </a:p>
        </p:txBody>
      </p:sp>
      <p:sp>
        <p:nvSpPr>
          <p:cNvPr id="47" name="TextBox 46"/>
          <p:cNvSpPr txBox="1"/>
          <p:nvPr/>
        </p:nvSpPr>
        <p:spPr>
          <a:xfrm>
            <a:off x="467544" y="233958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relaxed</a:t>
            </a:r>
            <a:endParaRPr lang="en-US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1403648" y="2526344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97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424" y="1434912"/>
            <a:ext cx="5762880" cy="4802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Start of Collisions: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 smtClean="0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charset="0"/>
                              </a:rPr>
                              <m:t>𝒃</m:t>
                            </m:r>
                          </m:sub>
                        </m:sSub>
                        <m:r>
                          <a:rPr lang="en-US" b="1" i="1" smtClean="0">
                            <a:latin typeface="Cambria Math" charset="0"/>
                          </a:rPr>
                          <m:t>=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.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𝟐</m:t>
                        </m:r>
                        <m:r>
                          <a:rPr lang="en-US" b="1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∙</m:t>
                        </m:r>
                        <m:r>
                          <a:rPr lang="en-US" b="1" i="1" smtClean="0">
                            <a:latin typeface="Cambria Math" charset="0"/>
                          </a:rPr>
                          <m:t>𝟏𝟎</m:t>
                        </m:r>
                      </m:e>
                      <m:sup>
                        <m:r>
                          <a:rPr lang="en-US" b="1" i="1" smtClean="0">
                            <a:latin typeface="Cambria Math" charset="0"/>
                          </a:rPr>
                          <m:t>𝟏𝟏</m:t>
                        </m:r>
                      </m:sup>
                    </m:sSup>
                    <m:r>
                      <a:rPr lang="en-US" b="1" i="1" smtClean="0">
                        <a:latin typeface="Cambria Math" charset="0"/>
                      </a:rPr>
                      <m:t>𝒑𝒑𝒃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b="-9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N. Karastathis | 7</a:t>
            </a:r>
            <a:r>
              <a:rPr lang="en-GB" baseline="30000" noProof="0" dirty="0" smtClean="0"/>
              <a:t>th</a:t>
            </a:r>
            <a:r>
              <a:rPr lang="en-GB" noProof="0" dirty="0" smtClean="0"/>
              <a:t> HL-LHC Collaboration Meeting | 15.11.2017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23528" y="320368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aggressive</a:t>
            </a:r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547664" y="3388350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6994736" y="2224942"/>
            <a:ext cx="2202002" cy="445607"/>
            <a:chOff x="7951859" y="1423809"/>
            <a:chExt cx="2202002" cy="445607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7956376" y="1556792"/>
              <a:ext cx="28803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951859" y="1730916"/>
              <a:ext cx="288032" cy="0"/>
            </a:xfrm>
            <a:prstGeom prst="line">
              <a:avLst/>
            </a:prstGeom>
            <a:ln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252978" y="1423809"/>
              <a:ext cx="6138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DA [</a:t>
              </a:r>
              <a:r>
                <a:rPr lang="el-GR" sz="1200" dirty="0" smtClean="0"/>
                <a:t>σ]</a:t>
              </a:r>
              <a:endParaRPr lang="en-US" sz="12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 smtClean="0"/>
                    <a:t>Luminosity [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20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34</m:t>
                          </m:r>
                        </m:sup>
                      </m:sSup>
                      <m:r>
                        <a:rPr lang="en-US" sz="1200" b="0" i="1" smtClean="0">
                          <a:latin typeface="Cambria Math" charset="0"/>
                        </a:rPr>
                        <m:t>𝐻𝑧</m:t>
                      </m:r>
                      <m:r>
                        <a:rPr lang="en-US" sz="1200" b="0" i="1" smtClean="0">
                          <a:latin typeface="Cambria Math" charset="0"/>
                        </a:rPr>
                        <m:t>/</m:t>
                      </m:r>
                      <m:sSup>
                        <m:sSupPr>
                          <m:ctrlPr>
                            <a:rPr lang="en-US" sz="12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lang="el-GR" sz="1200" dirty="0" smtClean="0"/>
                    <a:t>]</a:t>
                  </a:r>
                  <a:endParaRPr lang="en-US" sz="1200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6" name="5-Point Star 25"/>
          <p:cNvSpPr/>
          <p:nvPr/>
        </p:nvSpPr>
        <p:spPr>
          <a:xfrm>
            <a:off x="4644008" y="3757221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5-Point Star 26"/>
          <p:cNvSpPr/>
          <p:nvPr/>
        </p:nvSpPr>
        <p:spPr>
          <a:xfrm>
            <a:off x="3020567" y="3515661"/>
            <a:ext cx="241560" cy="241560"/>
          </a:xfrm>
          <a:prstGeom prst="star5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1DF32"/>
              </a:solidFill>
            </a:endParaRPr>
          </a:p>
        </p:txBody>
      </p:sp>
      <p:sp>
        <p:nvSpPr>
          <p:cNvPr id="28" name="5-Point Star 27"/>
          <p:cNvSpPr/>
          <p:nvPr/>
        </p:nvSpPr>
        <p:spPr>
          <a:xfrm>
            <a:off x="3923928" y="4437112"/>
            <a:ext cx="241560" cy="24156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836712"/>
                <a:ext cx="8439479" cy="769640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 smtClean="0"/>
                  <a:t>Disregarding lifetime concerns, peak </a:t>
                </a:r>
                <a:r>
                  <a:rPr lang="en-US" sz="2000" b="1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luminosity</a:t>
                </a:r>
                <a:r>
                  <a:rPr lang="en-US" sz="2000" dirty="0" smtClean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en-US" sz="2000" dirty="0" smtClean="0"/>
                  <a:t>at 15cm: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~1.4</m:t>
                        </m:r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∙</m:t>
                        </m:r>
                        <m:r>
                          <a:rPr lang="en-US" sz="2000" b="0" i="1" smtClean="0">
                            <a:latin typeface="Cambria Math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charset="0"/>
                          </a:rPr>
                          <m:t>35</m:t>
                        </m:r>
                      </m:sup>
                    </m:sSup>
                    <m:r>
                      <a:rPr lang="en-US" sz="2000" b="0" i="1" smtClean="0">
                        <a:latin typeface="Cambria Math" charset="0"/>
                      </a:rPr>
                      <m:t>𝐻𝑧</m:t>
                    </m:r>
                    <m:r>
                      <a:rPr lang="en-US" sz="2000" b="0" i="1" smtClean="0">
                        <a:latin typeface="Cambria Math" charset="0"/>
                      </a:rPr>
                      <m:t>/</m:t>
                    </m:r>
                    <m:sSup>
                      <m:sSup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𝑐𝑚</m:t>
                        </m:r>
                      </m:e>
                      <m:sup>
                        <m:r>
                          <a:rPr lang="en-US" sz="2000" b="0" i="1" smtClean="0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i="1" dirty="0" smtClean="0"/>
                  <a:t> </a:t>
                </a:r>
                <a:r>
                  <a:rPr lang="en-US" sz="2000" dirty="0" smtClean="0">
                    <a:sym typeface="Wingdings"/>
                  </a:rPr>
                  <a:t> Pileup &gt; 300 </a:t>
                </a:r>
                <a:r>
                  <a:rPr lang="en-US" sz="2000" dirty="0" err="1" smtClean="0">
                    <a:sym typeface="Wingdings"/>
                  </a:rPr>
                  <a:t>evts</a:t>
                </a:r>
                <a:r>
                  <a:rPr lang="en-US" sz="2000" i="1" dirty="0" smtClean="0">
                    <a:sym typeface="Wingdings"/>
                  </a:rPr>
                  <a:t> </a:t>
                </a:r>
                <a:endParaRPr lang="en-US" sz="2000" i="1" dirty="0" smtClean="0"/>
              </a:p>
            </p:txBody>
          </p:sp>
        </mc:Choice>
        <mc:Fallback xmlns="">
          <p:sp>
            <p:nvSpPr>
              <p:cNvPr id="3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836712"/>
                <a:ext cx="8439479" cy="769640"/>
              </a:xfrm>
              <a:blipFill rotWithShape="0">
                <a:blip r:embed="rId5"/>
                <a:stretch>
                  <a:fillRect l="-1734" t="-94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5-Point Star 36"/>
          <p:cNvSpPr/>
          <p:nvPr/>
        </p:nvSpPr>
        <p:spPr>
          <a:xfrm>
            <a:off x="2598048" y="3501008"/>
            <a:ext cx="241560" cy="24156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5-Point Star 45"/>
          <p:cNvSpPr/>
          <p:nvPr/>
        </p:nvSpPr>
        <p:spPr>
          <a:xfrm>
            <a:off x="7017972" y="2996952"/>
            <a:ext cx="241560" cy="241560"/>
          </a:xfrm>
          <a:prstGeom prst="star5">
            <a:avLst/>
          </a:prstGeom>
          <a:solidFill>
            <a:srgbClr val="81FF3B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5-Point Star 46"/>
          <p:cNvSpPr/>
          <p:nvPr/>
        </p:nvSpPr>
        <p:spPr>
          <a:xfrm>
            <a:off x="7043613" y="3789040"/>
            <a:ext cx="241560" cy="241560"/>
          </a:xfrm>
          <a:prstGeom prst="star5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5-Point Star 47"/>
          <p:cNvSpPr/>
          <p:nvPr/>
        </p:nvSpPr>
        <p:spPr>
          <a:xfrm>
            <a:off x="7016689" y="3259448"/>
            <a:ext cx="241560" cy="241560"/>
          </a:xfrm>
          <a:prstGeom prst="star5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7304425" y="2996952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Baseline</a:t>
            </a:r>
            <a:endParaRPr lang="en-US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7297013" y="3246635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Relaxed (6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7295855" y="3501008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Aggressive (5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7304425" y="3793814"/>
            <a:ext cx="1677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Ultimate Relaxed (6</a:t>
            </a:r>
            <a:r>
              <a:rPr lang="el-GR" sz="1200" dirty="0" smtClean="0"/>
              <a:t>σ)</a:t>
            </a:r>
            <a:endParaRPr lang="en-US" sz="1200" dirty="0"/>
          </a:p>
        </p:txBody>
      </p:sp>
      <p:sp>
        <p:nvSpPr>
          <p:cNvPr id="53" name="5-Point Star 52"/>
          <p:cNvSpPr/>
          <p:nvPr/>
        </p:nvSpPr>
        <p:spPr>
          <a:xfrm>
            <a:off x="7031853" y="3501008"/>
            <a:ext cx="241560" cy="241560"/>
          </a:xfrm>
          <a:prstGeom prst="star5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467544" y="233958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relaxed</a:t>
            </a:r>
            <a:endParaRPr lang="en-US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1403648" y="2526344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5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FD16E5A0-EF6C-AE45-B290-8F1BB241D924}" vid="{0B5AA7B2-4FD8-8D49-AC50-6F4EB7994E4B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8946e33d-fd2f-4ae4-8ee9-d90c129cdf9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HiLumi_4_3</Template>
  <TotalTime>2492</TotalTime>
  <Words>2170</Words>
  <Application>Microsoft Macintosh PowerPoint</Application>
  <PresentationFormat>On-screen Show (4:3)</PresentationFormat>
  <Paragraphs>394</Paragraphs>
  <Slides>34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Calibri</vt:lpstr>
      <vt:lpstr>Cambria Math</vt:lpstr>
      <vt:lpstr>Courier New</vt:lpstr>
      <vt:lpstr>Wingdings</vt:lpstr>
      <vt:lpstr>Arial</vt:lpstr>
      <vt:lpstr>Thème Office</vt:lpstr>
      <vt:lpstr>Field quality to achieve the required lifetime goals (with beam-beam)</vt:lpstr>
      <vt:lpstr>Outline</vt:lpstr>
      <vt:lpstr>Simulation Setup</vt:lpstr>
      <vt:lpstr>Working Point Optimization: Start of Collisions</vt:lpstr>
      <vt:lpstr>Working Point Optimization: β*=15cm</vt:lpstr>
      <vt:lpstr>Working Point Optimization: During Fill</vt:lpstr>
      <vt:lpstr>Adaptive Crossing Angle Levelling Scenario</vt:lpstr>
      <vt:lpstr>Start of Collisions: 〖N_b=2.2∙10〗^11 ppb</vt:lpstr>
      <vt:lpstr>Start of Collisions: 〖N_b=2.2∙10〗^11 ppb</vt:lpstr>
      <vt:lpstr>Start of Collisions: 〖N_b=2.2∙10〗^11 ppb</vt:lpstr>
      <vt:lpstr>Start of Collisions: 〖N_b=2.2∙10〗^11 ppb</vt:lpstr>
      <vt:lpstr>Start of Collisions: 〖N_b=1.9∙10〗^11 ppb</vt:lpstr>
      <vt:lpstr>End of Levelling</vt:lpstr>
      <vt:lpstr>Evolution of Parameters</vt:lpstr>
      <vt:lpstr>Evolution of Parameters</vt:lpstr>
      <vt:lpstr>Effect of Field Multipole Errors</vt:lpstr>
      <vt:lpstr>Field Errors at the End of Levelling</vt:lpstr>
      <vt:lpstr>Field Errors at the End of Levelling</vt:lpstr>
      <vt:lpstr>Field Errors at the End of Levelling</vt:lpstr>
      <vt:lpstr>Field Errors at the End of Levelling</vt:lpstr>
      <vt:lpstr>Field Errors at the End of Levelling</vt:lpstr>
      <vt:lpstr>Field Errors at the End of Levelling</vt:lpstr>
      <vt:lpstr>Field Errors at the Start of Levelling</vt:lpstr>
      <vt:lpstr>Field Errors at the Start of Levelling</vt:lpstr>
      <vt:lpstr>Field Errors at the Start of Levelling</vt:lpstr>
      <vt:lpstr>Field Errors at the Start of Levelling</vt:lpstr>
      <vt:lpstr>Summary and Overview</vt:lpstr>
      <vt:lpstr>Thank you for your attention</vt:lpstr>
      <vt:lpstr>PowerPoint Presentation</vt:lpstr>
      <vt:lpstr>Positive Octupoles</vt:lpstr>
      <vt:lpstr>End of Levelling with WP of start of levelling</vt:lpstr>
      <vt:lpstr>Parameter Evolution</vt:lpstr>
      <vt:lpstr>Low Chroma / Octupoles</vt:lpstr>
      <vt:lpstr>High Chroma / Octupoles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 quality to achieve the required lifetime goals (with beam-beam)</dc:title>
  <dc:creator>Nikos Karastathis</dc:creator>
  <cp:lastModifiedBy>Nikos Karastathis</cp:lastModifiedBy>
  <cp:revision>124</cp:revision>
  <cp:lastPrinted>2017-11-15T07:51:35Z</cp:lastPrinted>
  <dcterms:created xsi:type="dcterms:W3CDTF">2017-11-06T03:53:50Z</dcterms:created>
  <dcterms:modified xsi:type="dcterms:W3CDTF">2017-11-15T08:55:45Z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