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87" r:id="rId5"/>
    <p:sldId id="299" r:id="rId6"/>
    <p:sldId id="288" r:id="rId7"/>
    <p:sldId id="290" r:id="rId8"/>
    <p:sldId id="289" r:id="rId9"/>
    <p:sldId id="295" r:id="rId10"/>
    <p:sldId id="294" r:id="rId11"/>
    <p:sldId id="292" r:id="rId12"/>
    <p:sldId id="296" r:id="rId13"/>
    <p:sldId id="297" r:id="rId14"/>
    <p:sldId id="301" r:id="rId15"/>
    <p:sldId id="310" r:id="rId16"/>
    <p:sldId id="302" r:id="rId17"/>
    <p:sldId id="303" r:id="rId18"/>
    <p:sldId id="304" r:id="rId19"/>
    <p:sldId id="305" r:id="rId20"/>
    <p:sldId id="311" r:id="rId21"/>
    <p:sldId id="308" r:id="rId22"/>
    <p:sldId id="307" r:id="rId23"/>
    <p:sldId id="306" r:id="rId24"/>
    <p:sldId id="309" r:id="rId25"/>
  </p:sldIdLst>
  <p:sldSz cx="6858000" cy="51435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8500"/>
    <a:srgbClr val="0000FF"/>
    <a:srgbClr val="A200A2"/>
    <a:srgbClr val="FF0000"/>
    <a:srgbClr val="F09890"/>
    <a:srgbClr val="7BC5DC"/>
    <a:srgbClr val="00FF99"/>
    <a:srgbClr val="3998BE"/>
    <a:srgbClr val="3B9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48" autoAdjust="0"/>
    <p:restoredTop sz="96395" autoAdjust="0"/>
  </p:normalViewPr>
  <p:slideViewPr>
    <p:cSldViewPr snapToObjects="1" showGuides="1">
      <p:cViewPr>
        <p:scale>
          <a:sx n="175" d="100"/>
          <a:sy n="175" d="100"/>
        </p:scale>
        <p:origin x="1072" y="720"/>
      </p:cViewPr>
      <p:guideLst>
        <p:guide orient="horz" pos="3204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148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538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255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594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993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86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500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453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0592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593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727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570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598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17551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 smtClean="0"/>
              <a:t>Presentation title - line 1 - Arial 30pt - bold HiLumi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28700" y="4767263"/>
            <a:ext cx="473175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Thomas Jones - STFC - 21/04/16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" y="4597718"/>
            <a:ext cx="513872" cy="506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95" y="4597718"/>
            <a:ext cx="408334" cy="50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>
            <a:lvl1pPr marL="257175" indent="-257175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57213" indent="-214313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8572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2001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5430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40768" y="4767263"/>
            <a:ext cx="4970250" cy="270000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b="1" dirty="0" smtClean="0"/>
              <a:t>James Mitchell</a:t>
            </a:r>
            <a:r>
              <a:rPr lang="fr-FR" dirty="0" smtClean="0"/>
              <a:t> – j.a.mitchell@lancaster.ac.uk – 15/11/16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13" y="68835"/>
            <a:ext cx="513872" cy="506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66" y="68835"/>
            <a:ext cx="408334" cy="506164"/>
          </a:xfrm>
          <a:prstGeom prst="rect">
            <a:avLst/>
          </a:prstGeom>
        </p:spPr>
      </p:pic>
      <p:pic>
        <p:nvPicPr>
          <p:cNvPr id="1026" name="Picture 2" descr="http://hilumilhc.web.cern.ch/sites/hilumilhc.web.cern.ch/files/HiLumi-logo-REF-S_website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" t="12978"/>
          <a:stretch/>
        </p:blipFill>
        <p:spPr bwMode="auto">
          <a:xfrm>
            <a:off x="438132" y="138728"/>
            <a:ext cx="870830" cy="36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44624" y="4473345"/>
            <a:ext cx="1123852" cy="621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70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70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49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9000" y="342900"/>
            <a:ext cx="594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9000" y="3829050"/>
            <a:ext cx="594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31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460162" y="3486150"/>
            <a:ext cx="5938838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013850" y="4767263"/>
            <a:ext cx="48303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342900" y="4552950"/>
            <a:ext cx="3429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2892" y="4406900"/>
            <a:ext cx="460058" cy="603250"/>
          </a:xfrm>
          <a:prstGeom prst="rect">
            <a:avLst/>
          </a:prstGeom>
        </p:spPr>
      </p:pic>
      <p:pic>
        <p:nvPicPr>
          <p:cNvPr id="15" name="Picture 14" descr="STFCLargeColour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126" y="594741"/>
            <a:ext cx="1512168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4767263"/>
            <a:ext cx="4570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r>
              <a:rPr lang="fr-FR" b="1" dirty="0" smtClean="0"/>
              <a:t>James Mitchell</a:t>
            </a:r>
            <a:r>
              <a:rPr lang="fr-FR" dirty="0" smtClean="0"/>
              <a:t> – Lancaster </a:t>
            </a:r>
            <a:r>
              <a:rPr lang="fr-FR" dirty="0" err="1" smtClean="0"/>
              <a:t>University</a:t>
            </a:r>
            <a:r>
              <a:rPr lang="fr-FR" dirty="0" smtClean="0"/>
              <a:t> – 15/11/16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6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4" Type="http://schemas.openxmlformats.org/officeDocument/2006/relationships/image" Target="../media/image52.png"/><Relationship Id="rId5" Type="http://schemas.openxmlformats.org/officeDocument/2006/relationships/image" Target="../media/image43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edms.cern.ch/ui/#!master/navigator/document?P:1771791600:1242869639:subDoc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lum bright="70000" contrast="-70000"/>
          </a:blip>
          <a:srcRect l="19281" t="20010" r="32761" b="11718"/>
          <a:stretch/>
        </p:blipFill>
        <p:spPr>
          <a:xfrm>
            <a:off x="-99392" y="-20538"/>
            <a:ext cx="6984775" cy="5184576"/>
          </a:xfrm>
          <a:prstGeom prst="rect">
            <a:avLst/>
          </a:prstGeom>
          <a:blipFill dpi="0" rotWithShape="1">
            <a:blip r:embed="rId3">
              <a:alphaModFix amt="14000"/>
              <a:lum bright="70000" contrast="-70000"/>
            </a:blip>
            <a:srcRect/>
            <a:tile tx="0" ty="0" sx="100000" sy="100000" flip="none" algn="tl"/>
          </a:blip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688" y="1758338"/>
            <a:ext cx="5709413" cy="957428"/>
          </a:xfrm>
          <a:solidFill>
            <a:srgbClr val="3998BE"/>
          </a:solidFill>
        </p:spPr>
        <p:txBody>
          <a:bodyPr/>
          <a:lstStyle/>
          <a:p>
            <a:pPr algn="ctr">
              <a:lnSpc>
                <a:spcPts val="3500"/>
              </a:lnSpc>
            </a:pPr>
            <a:r>
              <a:rPr lang="en-GB" sz="2400" dirty="0" smtClean="0">
                <a:solidFill>
                  <a:schemeClr val="bg1"/>
                </a:solidFill>
              </a:rPr>
              <a:t>DQW HOM Measurements, Analysis and Application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6713" y="2931790"/>
            <a:ext cx="5400000" cy="936104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/>
              <a:t>J. A. Mitchell </a:t>
            </a:r>
            <a:r>
              <a:rPr lang="en-GB" b="1" baseline="30000" dirty="0" smtClean="0"/>
              <a:t>1, 2</a:t>
            </a:r>
          </a:p>
          <a:p>
            <a:pPr algn="ctr"/>
            <a:endParaRPr lang="en-GB" sz="300" b="1" dirty="0" smtClean="0"/>
          </a:p>
          <a:p>
            <a:r>
              <a:rPr lang="en-GB" baseline="30000" dirty="0" smtClean="0"/>
              <a:t>1</a:t>
            </a:r>
            <a:r>
              <a:rPr lang="en-GB" dirty="0" smtClean="0"/>
              <a:t>Engineering </a:t>
            </a:r>
            <a:r>
              <a:rPr lang="en-GB" dirty="0"/>
              <a:t>Department, Lancaster </a:t>
            </a:r>
            <a:r>
              <a:rPr lang="en-GB" dirty="0" smtClean="0"/>
              <a:t>University		</a:t>
            </a:r>
            <a:r>
              <a:rPr lang="en-GB" i="1" dirty="0" smtClean="0"/>
              <a:t>Graeme Burt</a:t>
            </a:r>
            <a:endParaRPr lang="en-GB" i="1" dirty="0"/>
          </a:p>
          <a:p>
            <a:r>
              <a:rPr lang="en-GB" baseline="30000" dirty="0"/>
              <a:t>2</a:t>
            </a:r>
            <a:r>
              <a:rPr lang="en-GB" dirty="0"/>
              <a:t>BE-RF Section, </a:t>
            </a:r>
            <a:r>
              <a:rPr lang="en-GB" dirty="0" smtClean="0"/>
              <a:t>CERN</a:t>
            </a:r>
            <a:r>
              <a:rPr lang="en-GB" dirty="0"/>
              <a:t>	</a:t>
            </a:r>
            <a:r>
              <a:rPr lang="en-GB" dirty="0" smtClean="0"/>
              <a:t>						</a:t>
            </a:r>
            <a:r>
              <a:rPr lang="en-GB" i="1" dirty="0" smtClean="0"/>
              <a:t>Rama Calaga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836713" y="4011910"/>
            <a:ext cx="5399999" cy="442260"/>
          </a:xfrm>
        </p:spPr>
        <p:txBody>
          <a:bodyPr>
            <a:noAutofit/>
          </a:bodyPr>
          <a:lstStyle/>
          <a:p>
            <a:pPr algn="ctr"/>
            <a:r>
              <a:rPr lang="en-GB" sz="1100" b="0" dirty="0"/>
              <a:t>7</a:t>
            </a:r>
            <a:r>
              <a:rPr lang="en-GB" sz="1100" b="0" dirty="0" smtClean="0"/>
              <a:t>th </a:t>
            </a:r>
            <a:r>
              <a:rPr lang="en-GB" sz="1100" b="0" dirty="0"/>
              <a:t>HL-LHC Collaboration Meeting</a:t>
            </a:r>
          </a:p>
          <a:p>
            <a:pPr algn="ctr"/>
            <a:r>
              <a:rPr lang="en-GB" sz="1100" b="0" dirty="0" smtClean="0"/>
              <a:t>CIEMAT, Madrid, 13-16 </a:t>
            </a:r>
            <a:r>
              <a:rPr lang="en-GB" sz="1100" b="0" dirty="0"/>
              <a:t>November 2016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1368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772" y="1174147"/>
            <a:ext cx="1863807" cy="14724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5" r="6536"/>
          <a:stretch/>
        </p:blipFill>
        <p:spPr>
          <a:xfrm>
            <a:off x="2283549" y="1419622"/>
            <a:ext cx="2513603" cy="1611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Analytical Tolerance </a:t>
            </a:r>
            <a:r>
              <a:rPr lang="en-GB" dirty="0"/>
              <a:t>Study</a:t>
            </a:r>
            <a:br>
              <a:rPr lang="en-GB" dirty="0"/>
            </a:br>
            <a:r>
              <a:rPr lang="en-GB" b="0" i="1" dirty="0"/>
              <a:t>Cavity </a:t>
            </a:r>
            <a:r>
              <a:rPr lang="en-GB" b="0" i="1" dirty="0" smtClean="0"/>
              <a:t>Power Spectra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Resulting longitudinal power from HL-LHC parameters calculated.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8920" y="1994597"/>
            <a:ext cx="1894427" cy="384583"/>
          </a:xfrm>
          <a:prstGeom prst="rect">
            <a:avLst/>
          </a:prstGeom>
          <a:solidFill>
            <a:schemeClr val="bg1">
              <a:alpha val="3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4509120" y="2209925"/>
            <a:ext cx="864096" cy="276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File:Magnifying glass icon.sv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72732" y="2431724"/>
            <a:ext cx="156435" cy="156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2004" y="3580463"/>
            <a:ext cx="1288835" cy="21842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39" y="3233770"/>
            <a:ext cx="2278481" cy="1800000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2790885" y="3408065"/>
            <a:ext cx="1195903" cy="105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-6192" y="4881890"/>
            <a:ext cx="49885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/>
              <a:t>[2, 3]</a:t>
            </a:r>
            <a:endParaRPr lang="en-GB" sz="105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31" y="3231963"/>
            <a:ext cx="227848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35" y="1554517"/>
            <a:ext cx="1950619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48" y="1779206"/>
            <a:ext cx="2734177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1779206"/>
            <a:ext cx="2734177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Analytical Tolerance </a:t>
            </a:r>
            <a:r>
              <a:rPr lang="en-GB" dirty="0" smtClean="0"/>
              <a:t>Study</a:t>
            </a:r>
            <a:br>
              <a:rPr lang="en-GB" dirty="0" smtClean="0"/>
            </a:br>
            <a:r>
              <a:rPr lang="en-GB" b="0" i="1" dirty="0" smtClean="0"/>
              <a:t>Problematic </a:t>
            </a:r>
            <a:r>
              <a:rPr lang="en-GB" b="0" i="1" dirty="0" smtClean="0"/>
              <a:t>Mode</a:t>
            </a:r>
            <a:endParaRPr lang="en-GB" b="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Applying a frequency offset to the modes shows that there is one mode solely capable of substantially increasing the power.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72229" y="1337171"/>
            <a:ext cx="4461478" cy="369332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shift of 0.3% of 958.87 MHz mode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53136" y="2008165"/>
            <a:ext cx="1319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Shift of +3.14 MHz to 958.87 MHz mode.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2"/>
              <p:cNvSpPr txBox="1">
                <a:spLocks/>
              </p:cNvSpPr>
              <p:nvPr/>
            </p:nvSpPr>
            <p:spPr>
              <a:xfrm>
                <a:off x="459000" y="4011910"/>
                <a:ext cx="5940000" cy="108012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257175" indent="-257175" algn="ctr" defTabSz="342900" rtl="0" eaLnBrk="1" latinLnBrk="0" hangingPunct="1">
                  <a:spcBef>
                    <a:spcPct val="20000"/>
                  </a:spcBef>
                  <a:buClrTx/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1pPr>
                <a:lvl2pPr marL="557213" indent="-214313" algn="ctr" defTabSz="342900" rtl="0" eaLnBrk="1" latinLnBrk="0" hangingPunct="1">
                  <a:spcBef>
                    <a:spcPct val="20000"/>
                  </a:spcBef>
                  <a:buClrTx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2pPr>
                <a:lvl3pPr marL="857250" indent="-171450" algn="ctr" defTabSz="342900" rtl="0" eaLnBrk="1" latinLnBrk="0" hangingPunct="1">
                  <a:spcBef>
                    <a:spcPct val="20000"/>
                  </a:spcBef>
                  <a:buClrTx/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3pPr>
                <a:lvl4pPr marL="1200150" indent="-171450" algn="ctr" defTabSz="342900" rtl="0" eaLnBrk="1" latinLnBrk="0" hangingPunct="1">
                  <a:spcBef>
                    <a:spcPct val="20000"/>
                  </a:spcBef>
                  <a:buClrTx/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4pPr>
                <a:lvl5pPr marL="1543050" indent="-171450" algn="ctr" defTabSz="342900" rtl="0" eaLnBrk="1" latinLnBrk="0" hangingPunct="1">
                  <a:spcBef>
                    <a:spcPct val="20000"/>
                  </a:spcBef>
                  <a:buClrTx/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000" dirty="0" smtClean="0"/>
                  <a:t>From the spread quantified, this corresponds to: 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000" b="0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GB" sz="1000" dirty="0" smtClean="0"/>
                  <a:t>0.00317</a:t>
                </a:r>
                <a:endParaRPr lang="en-GB" sz="1000" dirty="0" smtClean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900" dirty="0" smtClean="0"/>
                  <a:t>This value </a:t>
                </a:r>
                <a:r>
                  <a:rPr lang="en-GB" sz="900" u="sng" dirty="0" smtClean="0"/>
                  <a:t>is within the measured spread</a:t>
                </a:r>
                <a:r>
                  <a:rPr lang="en-GB" sz="900" dirty="0" smtClean="0"/>
                  <a:t> of 0.00224 ± 0.00294</a:t>
                </a:r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000" dirty="0" smtClean="0"/>
                  <a:t>The frequency of this mode in CERN-DQW-001 was </a:t>
                </a:r>
                <a:r>
                  <a:rPr lang="en-GB" sz="1000" u="sng" dirty="0" smtClean="0"/>
                  <a:t>962.25 MHz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900" dirty="0" smtClean="0">
                    <a:sym typeface="Wingdings" panose="05000000000000000000" pitchFamily="2" charset="2"/>
                  </a:rPr>
                  <a:t>330 kHz above spectral line </a:t>
                </a:r>
                <a:r>
                  <a:rPr lang="en-GB" sz="900" dirty="0" smtClean="0">
                    <a:sym typeface="Wingdings" panose="05000000000000000000" pitchFamily="2" charset="2"/>
                  </a:rPr>
                  <a:t>frequency</a:t>
                </a:r>
                <a:r>
                  <a:rPr lang="en-GB" sz="900" dirty="0" smtClean="0">
                    <a:sym typeface="Wingdings" panose="05000000000000000000" pitchFamily="2" charset="2"/>
                  </a:rPr>
                  <a:t>.</a:t>
                </a:r>
                <a:endParaRPr lang="en-GB" sz="900" dirty="0" smtClean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000" dirty="0" smtClean="0"/>
                  <a:t>From the cold </a:t>
                </a:r>
                <a:r>
                  <a:rPr lang="en-GB" sz="1000" dirty="0" smtClean="0">
                    <a:sym typeface="Wingdings" panose="05000000000000000000" pitchFamily="2" charset="2"/>
                  </a:rPr>
                  <a:t> </a:t>
                </a:r>
                <a:r>
                  <a:rPr lang="en-GB" sz="1000" dirty="0" smtClean="0"/>
                  <a:t>warm shift of -1.45 MHz observed the current predicted frequencies at cold are: </a:t>
                </a:r>
                <a:r>
                  <a:rPr lang="en-GB" sz="1000" b="1" u="sng" dirty="0" smtClean="0"/>
                  <a:t>962.034 and 962.253 MHz</a:t>
                </a:r>
                <a:r>
                  <a:rPr lang="en-GB" sz="1000" dirty="0" smtClean="0"/>
                  <a:t> respectively for </a:t>
                </a:r>
                <a:r>
                  <a:rPr lang="en-GB" sz="1000" b="1" u="sng" dirty="0" smtClean="0"/>
                  <a:t>SPS cavity 1 and 2</a:t>
                </a:r>
                <a:r>
                  <a:rPr lang="en-GB" sz="1000" dirty="0"/>
                  <a:t> </a:t>
                </a:r>
                <a:r>
                  <a:rPr lang="en-GB" sz="1000" dirty="0" smtClean="0"/>
                  <a:t>using warm measurements on the string assembly.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100" dirty="0" smtClean="0"/>
              </a:p>
            </p:txBody>
          </p:sp>
        </mc:Choice>
        <mc:Fallback>
          <p:sp>
            <p:nvSpPr>
              <p:cNvPr id="2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00" y="4011910"/>
                <a:ext cx="5940000" cy="1080120"/>
              </a:xfrm>
              <a:prstGeom prst="rect">
                <a:avLst/>
              </a:prstGeom>
              <a:blipFill rotWithShape="0">
                <a:blip r:embed="rId5"/>
                <a:stretch>
                  <a:fillRect l="-1231" t="-20339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69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Analytical Tolerance </a:t>
            </a:r>
            <a:r>
              <a:rPr lang="en-GB" dirty="0" smtClean="0"/>
              <a:t>Study</a:t>
            </a:r>
            <a:br>
              <a:rPr lang="en-GB" dirty="0" smtClean="0"/>
            </a:br>
            <a:r>
              <a:rPr lang="en-GB" b="0" i="1" dirty="0" smtClean="0"/>
              <a:t>Problematic Modes</a:t>
            </a:r>
            <a:endParaRPr lang="en-GB" b="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05" y="1408485"/>
            <a:ext cx="4896544" cy="36418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0526" y="789738"/>
            <a:ext cx="6290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900" dirty="0"/>
              <a:t>From the cold </a:t>
            </a:r>
            <a:r>
              <a:rPr lang="en-GB" sz="900" dirty="0">
                <a:sym typeface="Wingdings" panose="05000000000000000000" pitchFamily="2" charset="2"/>
              </a:rPr>
              <a:t> </a:t>
            </a:r>
            <a:r>
              <a:rPr lang="en-GB" sz="900" dirty="0"/>
              <a:t>warm shift of -1.45 MHz observed the current predicted frequencies at cold are: </a:t>
            </a:r>
            <a:r>
              <a:rPr lang="en-GB" sz="900" b="1" u="sng" dirty="0"/>
              <a:t>962.034 and 962.253 MHz</a:t>
            </a:r>
            <a:r>
              <a:rPr lang="en-GB" sz="900" dirty="0"/>
              <a:t> respectively for </a:t>
            </a:r>
            <a:r>
              <a:rPr lang="en-GB" sz="900" b="1" u="sng" dirty="0"/>
              <a:t>SPS cavity 1 and 2</a:t>
            </a:r>
            <a:r>
              <a:rPr lang="en-GB" sz="900" dirty="0"/>
              <a:t> using warm measurements on the string assembly.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7192" y="1635646"/>
            <a:ext cx="158417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power would result in HL-LHC?</a:t>
            </a:r>
            <a:endParaRPr lang="en-GB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962.034 MHz</a:t>
            </a:r>
          </a:p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1727 W</a:t>
            </a:r>
          </a:p>
          <a:p>
            <a:pPr algn="ctr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962.253 MHz</a:t>
            </a:r>
          </a:p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309 W</a:t>
            </a:r>
          </a:p>
          <a:p>
            <a:pPr algn="ctr"/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*The mode frequencies have risen past the worst case scenario – showing feasibility of the 11 kW power generation.</a:t>
            </a:r>
            <a:endParaRPr lang="en-GB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4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endParaRPr lang="en-GB" b="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699542"/>
            <a:ext cx="5940000" cy="1230786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HOM coupler improvements: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100" b="1" u="sng" dirty="0"/>
              <a:t>Improve the ease of manufacture</a:t>
            </a:r>
            <a:r>
              <a:rPr lang="en-GB" sz="1100" b="1" u="sng" dirty="0" smtClean="0"/>
              <a:t>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dirty="0" smtClean="0"/>
              <a:t>Damp impedance thresholds to below the documented thresholds.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dirty="0" smtClean="0"/>
              <a:t>Further damp the mode at 959 MHz </a:t>
            </a:r>
            <a:r>
              <a:rPr lang="en-GB" sz="1200" dirty="0" smtClean="0">
                <a:sym typeface="Wingdings" panose="05000000000000000000" pitchFamily="2" charset="2"/>
              </a:rPr>
              <a:t> reduce power below 1 kW.</a:t>
            </a:r>
            <a:endParaRPr lang="en-GB" sz="12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524" y="1661373"/>
            <a:ext cx="2808312" cy="28083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056" y="1796231"/>
            <a:ext cx="2520280" cy="2448272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1474128" y="2447897"/>
            <a:ext cx="1872208" cy="617632"/>
          </a:xfrm>
          <a:prstGeom prst="roundRect">
            <a:avLst/>
          </a:prstGeom>
          <a:solidFill>
            <a:srgbClr val="00FF99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Raised bend section</a:t>
            </a:r>
            <a:endParaRPr lang="en-GB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Shell can be extruded rather than machined from bulk</a:t>
            </a:r>
            <a:endParaRPr lang="en-GB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98460" y="2987957"/>
            <a:ext cx="1368152" cy="1121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415940" y="2801773"/>
            <a:ext cx="2005820" cy="693784"/>
          </a:xfrm>
          <a:prstGeom prst="roundRect">
            <a:avLst/>
          </a:prstGeom>
          <a:solidFill>
            <a:srgbClr val="F09890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Rectangular cross-section for shaft and stub 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Easier machining</a:t>
            </a:r>
            <a:endParaRPr lang="en-GB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4664338" y="2077937"/>
            <a:ext cx="1999099" cy="513194"/>
          </a:xfrm>
          <a:prstGeom prst="roundRect">
            <a:avLst/>
          </a:prstGeom>
          <a:solidFill>
            <a:srgbClr val="7BC5DC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section on jacket</a:t>
            </a:r>
          </a:p>
          <a:p>
            <a:pPr algn="ctr"/>
            <a:r>
              <a:rPr lang="en-GB" sz="1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Easier to weld stub to jacket</a:t>
            </a:r>
            <a:endParaRPr lang="en-GB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077480" y="2219655"/>
            <a:ext cx="647664" cy="275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1864" y="4257254"/>
            <a:ext cx="2604948" cy="8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br>
              <a:rPr lang="en-GB" dirty="0" smtClean="0"/>
            </a:br>
            <a:r>
              <a:rPr lang="en-GB" b="0" i="1" dirty="0" smtClean="0"/>
              <a:t>RF Improvements</a:t>
            </a:r>
            <a:endParaRPr lang="en-GB" b="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6096" y="915566"/>
            <a:ext cx="5940000" cy="1027754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HOM coupler improvements: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dirty="0"/>
              <a:t>Improve the ease of manufacture</a:t>
            </a:r>
            <a:r>
              <a:rPr lang="en-GB" sz="1200" dirty="0" smtClean="0"/>
              <a:t>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b="1" u="sng" dirty="0" smtClean="0"/>
              <a:t>Damp impedance thresholds to below the documented thresholds.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b="1" u="sng" dirty="0" smtClean="0"/>
              <a:t>Further damp the mode at 959 MHz </a:t>
            </a:r>
            <a:r>
              <a:rPr lang="en-GB" sz="1200" b="1" u="sng" dirty="0" smtClean="0">
                <a:sym typeface="Wingdings" panose="05000000000000000000" pitchFamily="2" charset="2"/>
              </a:rPr>
              <a:t> reduce power below 1 kW.</a:t>
            </a:r>
            <a:endParaRPr lang="en-GB" sz="1200" b="1" u="sng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6" y="2787774"/>
            <a:ext cx="2209492" cy="211605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7012" y="2092835"/>
            <a:ext cx="5493184" cy="10277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557213" indent="-214313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8572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2001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5430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n-GB" sz="1200" dirty="0" smtClean="0"/>
              <a:t>By altering the geometries of the HOM coupler, the transmission response was altered to better damp modes above the impedance threshold.</a:t>
            </a:r>
          </a:p>
          <a:p>
            <a:pPr marL="0" indent="0" algn="just">
              <a:buNone/>
            </a:pPr>
            <a:endParaRPr lang="en-GB" sz="1200" b="1" u="sng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1841" r="8799"/>
          <a:stretch/>
        </p:blipFill>
        <p:spPr>
          <a:xfrm>
            <a:off x="2826232" y="2793553"/>
            <a:ext cx="1661620" cy="19741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9"/>
          <a:stretch/>
        </p:blipFill>
        <p:spPr>
          <a:xfrm>
            <a:off x="3601061" y="3250880"/>
            <a:ext cx="2815132" cy="1686648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2197984" y="2604462"/>
            <a:ext cx="648072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6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br>
              <a:rPr lang="en-GB" dirty="0" smtClean="0"/>
            </a:br>
            <a:r>
              <a:rPr lang="en-GB" b="0" i="1" dirty="0" smtClean="0"/>
              <a:t>New Cavity Impedance Spectra</a:t>
            </a:r>
            <a:endParaRPr lang="en-GB" b="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554" y="771550"/>
            <a:ext cx="2050634" cy="16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54" y="773460"/>
            <a:ext cx="2050634" cy="16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888" y="771550"/>
            <a:ext cx="2050634" cy="16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23" y="2679942"/>
            <a:ext cx="2076923" cy="16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54" y="2679942"/>
            <a:ext cx="2050634" cy="16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46" y="2679942"/>
            <a:ext cx="2050634" cy="1620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458496" y="2393460"/>
            <a:ext cx="0" cy="394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73016" y="2391550"/>
            <a:ext cx="0" cy="394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89240" y="2393460"/>
            <a:ext cx="0" cy="394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81116" y="4407774"/>
            <a:ext cx="188988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959 MHz mode: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dirty="0" smtClean="0"/>
              <a:t>Q: 1E4 </a:t>
            </a:r>
            <a:r>
              <a:rPr lang="en-GB" sz="1200" dirty="0" smtClean="0">
                <a:sym typeface="Wingdings" panose="05000000000000000000" pitchFamily="2" charset="2"/>
              </a:rPr>
              <a:t> 0.0</a:t>
            </a:r>
            <a:r>
              <a:rPr lang="en-GB" sz="1200" dirty="0" smtClean="0"/>
              <a:t>57E4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200" dirty="0" err="1" smtClean="0"/>
              <a:t>R</a:t>
            </a:r>
            <a:r>
              <a:rPr lang="en-GB" sz="1200" baseline="-25000" dirty="0" err="1" smtClean="0"/>
              <a:t>l</a:t>
            </a:r>
            <a:r>
              <a:rPr lang="en-GB" sz="1200" dirty="0" smtClean="0"/>
              <a:t>: 1E5 </a:t>
            </a:r>
            <a:r>
              <a:rPr lang="en-GB" sz="1200" dirty="0" smtClean="0">
                <a:sym typeface="Wingdings" panose="05000000000000000000" pitchFamily="2" charset="2"/>
              </a:rPr>
              <a:t> 0.056E5</a:t>
            </a:r>
            <a:endParaRPr lang="en-GB" sz="1200" baseline="-25000" dirty="0" smtClean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755504" y="4572425"/>
            <a:ext cx="2609960" cy="4405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557213" indent="-214313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8572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2001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543050" indent="-171450" algn="ctr" defTabSz="3429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400" b="1" u="sng" dirty="0" smtClean="0"/>
              <a:t>All modes apart from one (1920 MHz) are below threshold.</a:t>
            </a:r>
          </a:p>
        </p:txBody>
      </p:sp>
    </p:spTree>
    <p:extLst>
      <p:ext uri="{BB962C8B-B14F-4D97-AF65-F5344CB8AC3E}">
        <p14:creationId xmlns:p14="http://schemas.microsoft.com/office/powerpoint/2010/main" val="31883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39" y="1023118"/>
            <a:ext cx="2278481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799" y="1023118"/>
            <a:ext cx="2278481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38" y="3076006"/>
            <a:ext cx="2278481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479" y="3108279"/>
            <a:ext cx="2278481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br>
              <a:rPr lang="en-GB" dirty="0" smtClean="0"/>
            </a:br>
            <a:r>
              <a:rPr lang="en-GB" b="0" i="1" dirty="0" smtClean="0"/>
              <a:t>New Cavity Power Spectra</a:t>
            </a:r>
            <a:endParaRPr lang="en-GB" b="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268760" y="872937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  <a:endParaRPr lang="en-GB" sz="10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6479" y="872937"/>
            <a:ext cx="23214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Detrimental mode shifted</a:t>
            </a:r>
            <a:endParaRPr lang="en-GB" sz="10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29000" y="1126853"/>
            <a:ext cx="0" cy="37491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08720" y="2965698"/>
            <a:ext cx="50891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-152453" y="3758773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HOM Coupler</a:t>
            </a:r>
            <a:endParaRPr lang="en-GB" sz="10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52453" y="1676995"/>
            <a:ext cx="1656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HOM coupler</a:t>
            </a:r>
            <a:endParaRPr lang="en-GB" sz="10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76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br>
              <a:rPr lang="en-GB" dirty="0" smtClean="0"/>
            </a:br>
            <a:r>
              <a:rPr lang="en-GB" b="0" i="1" dirty="0" smtClean="0"/>
              <a:t>New power with 960 MHz mode deviation</a:t>
            </a:r>
            <a:endParaRPr lang="en-GB" b="0" i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45" y="2456112"/>
            <a:ext cx="3630253" cy="2700000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6096" y="915566"/>
            <a:ext cx="5940000" cy="1224136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Power generated with deviation of the mode at ~ 960 MHz is much lower for the new HOM coupler.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Frequency has changed slightly meaning that the shift necessary for maximum power has reduced from 0.3% to 0.2%.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However, the power produced has reduced by a factor of 15.</a:t>
            </a:r>
          </a:p>
          <a:p>
            <a:pPr marL="0" indent="0" algn="l">
              <a:buNone/>
            </a:pPr>
            <a:endParaRPr lang="en-GB" sz="1200" b="1" u="sng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505" y="2456112"/>
            <a:ext cx="363025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Coupler Design Changes</a:t>
            </a:r>
            <a:br>
              <a:rPr lang="en-GB" dirty="0" smtClean="0"/>
            </a:br>
            <a:r>
              <a:rPr lang="en-GB" b="0" i="1" dirty="0" smtClean="0"/>
              <a:t>Further Analysis</a:t>
            </a:r>
            <a:endParaRPr lang="en-GB" b="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6096" y="915566"/>
                <a:ext cx="5940000" cy="2304256"/>
              </a:xfrm>
            </p:spPr>
            <p:txBody>
              <a:bodyPr>
                <a:normAutofit/>
              </a:bodyPr>
              <a:lstStyle/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 smtClean="0"/>
                  <a:t>The integrated power with the mode exactly on 960 MHz has reduced from: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200" dirty="0" smtClean="0"/>
                  <a:t>11 kW to 742 W</a:t>
                </a:r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 smtClean="0"/>
                  <a:t>However, the mode frequency has shifted from 958.87 MHz to 960.1 MHz.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200" b="0" dirty="0" smtClean="0"/>
                  <a:t>At 960 MHz: </a:t>
                </a:r>
                <a:endParaRPr lang="en-GB" sz="1200" b="0" i="1" dirty="0" smtClean="0">
                  <a:latin typeface="Cambria Math" panose="02040503050406030204" pitchFamily="18" charset="0"/>
                </a:endParaRPr>
              </a:p>
              <a:p>
                <a:pPr lvl="1" algn="l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2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=15.6 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096" y="915566"/>
                <a:ext cx="5940000" cy="2304256"/>
              </a:xfrm>
              <a:blipFill>
                <a:blip r:embed="rId3"/>
                <a:stretch>
                  <a:fillRect l="-1745" t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111" y="2906608"/>
            <a:ext cx="3062619" cy="1728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8388"/>
          <a:stretch/>
        </p:blipFill>
        <p:spPr>
          <a:xfrm>
            <a:off x="2242244" y="1783538"/>
            <a:ext cx="1908212" cy="97403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466380" y="1856692"/>
            <a:ext cx="0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76682" y="2013919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16 cm</a:t>
            </a:r>
            <a:endParaRPr lang="en-GB" sz="1100" dirty="0"/>
          </a:p>
        </p:txBody>
      </p:sp>
      <p:sp>
        <p:nvSpPr>
          <p:cNvPr id="13" name="Rectangle 12"/>
          <p:cNvSpPr/>
          <p:nvPr/>
        </p:nvSpPr>
        <p:spPr>
          <a:xfrm>
            <a:off x="543128" y="3432121"/>
            <a:ext cx="2540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Coupler geometries which effect the frequency of this mode are being investigated.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018" y="1707654"/>
            <a:ext cx="2135138" cy="11258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28632" y="4654723"/>
            <a:ext cx="5794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addition, it was commented that the distance between the hook and capacitive jacket should be increased.  This has now been performed and has a minimal effect on the mode damping.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62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Directionality</a:t>
            </a:r>
            <a:endParaRPr lang="en-GB" b="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6096" y="915566"/>
            <a:ext cx="5940000" cy="1152128"/>
          </a:xfrm>
        </p:spPr>
        <p:txBody>
          <a:bodyPr>
            <a:normAutofit fontScale="92500"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It is important to take into account that mode power is not equally split through each coupler.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Using the ratio of the external Q-factors corresponding to individual port simulations it is possible to see how the extracted power is distributed.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000" dirty="0" smtClean="0">
                <a:sym typeface="Wingdings" panose="05000000000000000000" pitchFamily="2" charset="2"/>
              </a:rPr>
              <a:t> The simulations assume no power is extracted by the FPC or beam pipes and do not take into account </a:t>
            </a:r>
            <a:r>
              <a:rPr lang="en-GB" sz="1000" dirty="0" err="1">
                <a:sym typeface="Wingdings" panose="05000000000000000000" pitchFamily="2" charset="2"/>
              </a:rPr>
              <a:t>O</a:t>
            </a:r>
            <a:r>
              <a:rPr lang="en-GB" sz="1000" dirty="0" err="1" smtClean="0">
                <a:sym typeface="Wingdings" panose="05000000000000000000" pitchFamily="2" charset="2"/>
              </a:rPr>
              <a:t>hmic</a:t>
            </a:r>
            <a:r>
              <a:rPr lang="en-GB" sz="1000" dirty="0" smtClean="0">
                <a:sym typeface="Wingdings" panose="05000000000000000000" pitchFamily="2" charset="2"/>
              </a:rPr>
              <a:t> losses in the cavity.</a:t>
            </a:r>
            <a:endParaRPr lang="en-GB" sz="1000" dirty="0" smtClean="0"/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Multiplying the mode impedance by the percentage will give a power spectrum for each coupler.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/>
          <a:stretch/>
        </p:blipFill>
        <p:spPr>
          <a:xfrm>
            <a:off x="215982" y="2371578"/>
            <a:ext cx="4504449" cy="23604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6838" y="2263976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current HOM coupler design:</a:t>
            </a:r>
            <a:endParaRPr lang="en-GB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8006" y="2467226"/>
            <a:ext cx="1698664" cy="1794588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651822" y="2444973"/>
            <a:ext cx="576064" cy="617632"/>
          </a:xfrm>
          <a:prstGeom prst="round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52583" y="3089422"/>
            <a:ext cx="275303" cy="215378"/>
          </a:xfrm>
          <a:prstGeom prst="roundRect">
            <a:avLst/>
          </a:prstGeom>
          <a:solidFill>
            <a:srgbClr val="A200A2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84079" y="3644182"/>
            <a:ext cx="443807" cy="380698"/>
          </a:xfrm>
          <a:prstGeom prst="round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435798" y="3680005"/>
            <a:ext cx="310106" cy="617632"/>
          </a:xfrm>
          <a:prstGeom prst="roundRect">
            <a:avLst/>
          </a:prstGeom>
          <a:solidFill>
            <a:srgbClr val="008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00" y="914400"/>
            <a:ext cx="5940000" cy="3961605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Tests of the DQW with HOM couplers.</a:t>
            </a:r>
          </a:p>
          <a:p>
            <a:pPr lvl="1" algn="l"/>
            <a:r>
              <a:rPr lang="en-GB" dirty="0" smtClean="0"/>
              <a:t>Measurements taken.</a:t>
            </a:r>
          </a:p>
          <a:p>
            <a:pPr lvl="1" algn="l"/>
            <a:r>
              <a:rPr lang="en-GB" dirty="0" smtClean="0"/>
              <a:t>Measurement deviation from simulations.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Impedance and power for HL-LHC.</a:t>
            </a:r>
          </a:p>
          <a:p>
            <a:pPr lvl="1" algn="l"/>
            <a:r>
              <a:rPr lang="en-GB" dirty="0" smtClean="0"/>
              <a:t>Current scenario.</a:t>
            </a:r>
          </a:p>
          <a:p>
            <a:pPr lvl="1" algn="l"/>
            <a:r>
              <a:rPr lang="en-GB" dirty="0" smtClean="0"/>
              <a:t>Mode tolerance study.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HOM coupler design re-visited.</a:t>
            </a:r>
          </a:p>
          <a:p>
            <a:pPr lvl="1" algn="l"/>
            <a:r>
              <a:rPr lang="en-GB" dirty="0" smtClean="0"/>
              <a:t>Damping the impedance below the threshold.</a:t>
            </a:r>
          </a:p>
          <a:p>
            <a:pPr lvl="1" algn="l"/>
            <a:r>
              <a:rPr lang="en-GB" dirty="0" smtClean="0"/>
              <a:t>New spectral power.</a:t>
            </a:r>
          </a:p>
          <a:p>
            <a:pPr marL="0" indent="0" algn="l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0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b="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6096" y="915566"/>
                <a:ext cx="5940000" cy="4032448"/>
              </a:xfrm>
            </p:spPr>
            <p:txBody>
              <a:bodyPr>
                <a:normAutofit/>
              </a:bodyPr>
              <a:lstStyle/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 smtClean="0"/>
                  <a:t>Tests of the DQW crab cavity with HOM couplers</a:t>
                </a:r>
              </a:p>
              <a:p>
                <a:pPr algn="l">
                  <a:buFont typeface="Wingdings" panose="05000000000000000000" pitchFamily="2" charset="2"/>
                  <a:buChar char="§"/>
                </a:pPr>
                <a:endParaRPr lang="en-GB" sz="14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Mode parameter </a:t>
                </a:r>
                <a:r>
                  <a:rPr lang="en-GB" sz="1400" dirty="0" smtClean="0"/>
                  <a:t>measurements</a:t>
                </a:r>
                <a:endParaRPr lang="en-GB" sz="1400" dirty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100" dirty="0"/>
                  <a:t>Analysis – deviation from </a:t>
                </a:r>
                <a:r>
                  <a:rPr lang="en-GB" sz="1100" dirty="0" smtClean="0"/>
                  <a:t>simulated</a:t>
                </a:r>
                <a:r>
                  <a:rPr lang="en-GB" sz="1100" dirty="0"/>
                  <a:t> </a:t>
                </a:r>
                <a:r>
                  <a:rPr lang="en-GB" sz="1100" dirty="0" smtClean="0"/>
                  <a:t> </a:t>
                </a:r>
                <a:r>
                  <a:rPr lang="en-GB" sz="1100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100" b="0" i="1" smtClean="0">
                            <a:latin typeface="Cambria Math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1100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Δ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num>
                      <m:den>
                        <m:r>
                          <a:rPr lang="en-GB" sz="11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den>
                    </m:f>
                    <m:r>
                      <a:rPr lang="en-GB" sz="11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m:rPr>
                        <m:nor/>
                      </m:rPr>
                      <a:rPr lang="en-GB" sz="1100" dirty="0"/>
                      <m:t>0.00224</m:t>
                    </m:r>
                    <m:r>
                      <m:rPr>
                        <m:nor/>
                      </m:rPr>
                      <a:rPr lang="en-GB" sz="1100" b="0" i="0" dirty="0" smtClean="0"/>
                      <m:t> </m:t>
                    </m:r>
                    <m:r>
                      <a:rPr lang="en-GB" sz="1100" b="0" i="1" dirty="0" smtClean="0">
                        <a:latin typeface="Cambria Math" panose="02040503050406030204" pitchFamily="18" charset="0"/>
                      </a:rPr>
                      <m:t>±0.00294</m:t>
                    </m:r>
                  </m:oMath>
                </a14:m>
                <a:endParaRPr lang="en-GB" sz="1100" dirty="0" smtClean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1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Analysis </a:t>
                </a:r>
                <a:r>
                  <a:rPr lang="en-GB" sz="1400" dirty="0" smtClean="0"/>
                  <a:t>for </a:t>
                </a:r>
                <a:r>
                  <a:rPr lang="en-GB" sz="1400" dirty="0"/>
                  <a:t>HL-LHC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Impedance and power calculations.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Tolerance study and problematic </a:t>
                </a:r>
                <a:r>
                  <a:rPr lang="en-GB" sz="1000" dirty="0" smtClean="0"/>
                  <a:t>scenario</a:t>
                </a:r>
                <a:r>
                  <a:rPr lang="en-GB" sz="1000" dirty="0"/>
                  <a:t> </a:t>
                </a:r>
                <a:r>
                  <a:rPr lang="en-GB" sz="1000" dirty="0" smtClean="0"/>
                  <a:t> </a:t>
                </a:r>
                <a:r>
                  <a:rPr lang="en-GB" sz="1000" dirty="0" smtClean="0">
                    <a:sym typeface="Wingdings" panose="05000000000000000000" pitchFamily="2" charset="2"/>
                  </a:rPr>
                  <a:t> Mode at 960 MHz can produce large power.</a:t>
                </a:r>
                <a:endParaRPr lang="en-GB" sz="1000" dirty="0" smtClean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0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HOM Coupler Re-design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Manufacture </a:t>
                </a:r>
                <a:r>
                  <a:rPr lang="en-GB" sz="1000" dirty="0" smtClean="0"/>
                  <a:t>improvements.</a:t>
                </a:r>
                <a:endParaRPr lang="en-GB" sz="1000" dirty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Meeting the impedance </a:t>
                </a:r>
                <a:r>
                  <a:rPr lang="en-GB" sz="1000" dirty="0" smtClean="0"/>
                  <a:t>threshold.</a:t>
                </a:r>
                <a:endParaRPr lang="en-GB" sz="1000" dirty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Reducing the </a:t>
                </a:r>
                <a:r>
                  <a:rPr lang="en-GB" sz="1000" dirty="0" smtClean="0"/>
                  <a:t>power  </a:t>
                </a:r>
                <a:r>
                  <a:rPr lang="en-GB" sz="1000" dirty="0" smtClean="0">
                    <a:sym typeface="Wingdings" panose="05000000000000000000" pitchFamily="2" charset="2"/>
                  </a:rPr>
                  <a:t> </a:t>
                </a:r>
                <a:r>
                  <a:rPr lang="en-GB" sz="1000" u="sng" dirty="0"/>
                  <a:t>11 kW to 742 </a:t>
                </a:r>
                <a:r>
                  <a:rPr lang="en-GB" sz="1000" u="sng" dirty="0" smtClean="0"/>
                  <a:t>W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0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Further HOM coupler investigations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r>
                  <a:rPr lang="en-GB" sz="1000" dirty="0"/>
                  <a:t>Shifting the frequency of the 960 MHz mode whilst keeping the spectral damping sufficient</a:t>
                </a:r>
                <a:r>
                  <a:rPr lang="en-GB" sz="1000" dirty="0" smtClean="0"/>
                  <a:t>.</a:t>
                </a:r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0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r>
                  <a:rPr lang="en-GB" sz="1400" dirty="0"/>
                  <a:t>Taking into account the power does not ‘split’ </a:t>
                </a:r>
                <a:r>
                  <a:rPr lang="en-GB" sz="1400" dirty="0" smtClean="0"/>
                  <a:t>evenly.</a:t>
                </a:r>
                <a:endParaRPr lang="en-GB" sz="1400" dirty="0"/>
              </a:p>
              <a:p>
                <a:pPr lvl="1" algn="l">
                  <a:buFont typeface="Wingdings" panose="05000000000000000000" pitchFamily="2" charset="2"/>
                  <a:buChar char="§"/>
                </a:pPr>
                <a:endParaRPr lang="en-GB" sz="10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endParaRPr lang="en-GB" sz="14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endParaRPr lang="en-GB" sz="1400" dirty="0"/>
              </a:p>
              <a:p>
                <a:pPr algn="l">
                  <a:buFont typeface="Wingdings" panose="05000000000000000000" pitchFamily="2" charset="2"/>
                  <a:buChar char="§"/>
                </a:pPr>
                <a:endParaRPr lang="en-GB" sz="1400" dirty="0"/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096" y="915566"/>
                <a:ext cx="5940000" cy="4032448"/>
              </a:xfrm>
              <a:blipFill>
                <a:blip r:embed="rId3"/>
                <a:stretch>
                  <a:fillRect l="-1745" t="-1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000" y="3219822"/>
            <a:ext cx="5940000" cy="54000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b="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6096" y="3867894"/>
            <a:ext cx="5940000" cy="1224136"/>
          </a:xfrm>
        </p:spPr>
        <p:txBody>
          <a:bodyPr>
            <a:normAutofit/>
          </a:bodyPr>
          <a:lstStyle/>
          <a:p>
            <a:pPr marL="228600" indent="-228600" algn="l">
              <a:buFont typeface="+mj-lt"/>
              <a:buAutoNum type="arabicPeriod"/>
            </a:pPr>
            <a:r>
              <a:rPr lang="en-US" sz="900" i="1" dirty="0"/>
              <a:t>Paula </a:t>
            </a:r>
            <a:r>
              <a:rPr lang="en-US" sz="900" i="1" dirty="0" err="1"/>
              <a:t>Freijedo</a:t>
            </a:r>
            <a:r>
              <a:rPr lang="en-US" sz="900" dirty="0"/>
              <a:t>, “</a:t>
            </a:r>
            <a:r>
              <a:rPr lang="en-GB" sz="900" dirty="0"/>
              <a:t>HL-LHC: Quality - Non Conformity Report </a:t>
            </a:r>
            <a:r>
              <a:rPr lang="en-US" sz="900" dirty="0"/>
              <a:t>”. EDMS 1759686: </a:t>
            </a:r>
            <a:r>
              <a:rPr lang="en-US" sz="900" dirty="0">
                <a:hlinkClick r:id="rId3"/>
              </a:rPr>
              <a:t>https://edms.cern.ch/ui/#!</a:t>
            </a:r>
            <a:r>
              <a:rPr lang="en-US" sz="900" dirty="0" smtClean="0">
                <a:hlinkClick r:id="rId3"/>
              </a:rPr>
              <a:t>master/navigator/document?P:1771791600:1242869639:subDocs</a:t>
            </a:r>
            <a:endParaRPr lang="en-US" sz="900" dirty="0" smtClean="0"/>
          </a:p>
          <a:p>
            <a:pPr marL="228600" indent="-228600" algn="l">
              <a:buFont typeface="+mj-lt"/>
              <a:buAutoNum type="arabicPeriod"/>
            </a:pPr>
            <a:endParaRPr lang="en-US" sz="900" dirty="0"/>
          </a:p>
          <a:p>
            <a:pPr marL="228600" indent="-228600" algn="l">
              <a:buFont typeface="+mj-lt"/>
              <a:buAutoNum type="arabicPeriod"/>
            </a:pPr>
            <a:r>
              <a:rPr lang="en-GB" sz="900" dirty="0" smtClean="0"/>
              <a:t>I. Karpov</a:t>
            </a:r>
            <a:r>
              <a:rPr lang="en-GB" sz="900" dirty="0"/>
              <a:t>, Beam dynamics studies for FCC-</a:t>
            </a:r>
            <a:r>
              <a:rPr lang="en-GB" sz="900" dirty="0" err="1"/>
              <a:t>ee</a:t>
            </a:r>
            <a:r>
              <a:rPr lang="en-GB" sz="900" dirty="0"/>
              <a:t>, 30 May 2017</a:t>
            </a:r>
            <a:r>
              <a:rPr lang="en-GB" sz="900" dirty="0" smtClean="0"/>
              <a:t>.</a:t>
            </a:r>
          </a:p>
          <a:p>
            <a:pPr marL="228600" indent="-228600" algn="l">
              <a:buFont typeface="+mj-lt"/>
              <a:buAutoNum type="arabicPeriod"/>
            </a:pPr>
            <a:endParaRPr lang="en-GB" sz="900" dirty="0"/>
          </a:p>
          <a:p>
            <a:pPr marL="228600" indent="-228600" algn="l">
              <a:buFont typeface="+mj-lt"/>
              <a:buAutoNum type="arabicPeriod"/>
            </a:pPr>
            <a:r>
              <a:rPr lang="en-GB" sz="900" dirty="0"/>
              <a:t>F. </a:t>
            </a:r>
            <a:r>
              <a:rPr lang="en-GB" sz="900" dirty="0" err="1"/>
              <a:t>Caspers</a:t>
            </a:r>
            <a:r>
              <a:rPr lang="en-GB" sz="900" dirty="0"/>
              <a:t> et al., IMPEDANCE MEASUREMENT OF THE SPS </a:t>
            </a:r>
            <a:r>
              <a:rPr lang="en-GB" sz="900" dirty="0" smtClean="0"/>
              <a:t>MKE KICKER </a:t>
            </a:r>
            <a:r>
              <a:rPr lang="en-GB" sz="900" dirty="0"/>
              <a:t>BY MEANS OF THE COAXIAL </a:t>
            </a:r>
            <a:r>
              <a:rPr lang="en-GB" sz="900" dirty="0" smtClean="0"/>
              <a:t>WIRE METHOD</a:t>
            </a:r>
            <a:r>
              <a:rPr lang="en-GB" sz="900" dirty="0"/>
              <a:t>, PS/RF/Note </a:t>
            </a:r>
            <a:r>
              <a:rPr lang="en-GB" sz="900" dirty="0" smtClean="0"/>
              <a:t>2000-004</a:t>
            </a:r>
            <a:r>
              <a:rPr lang="en-GB" sz="900" dirty="0"/>
              <a:t>.</a:t>
            </a:r>
            <a:endParaRPr lang="en-US" sz="900" dirty="0" smtClean="0"/>
          </a:p>
          <a:p>
            <a:pPr marL="0" indent="0" algn="l">
              <a:buNone/>
            </a:pPr>
            <a:endParaRPr lang="en-US" sz="900" dirty="0"/>
          </a:p>
          <a:p>
            <a:pPr marL="0" indent="0" algn="l">
              <a:buNone/>
            </a:pPr>
            <a:endParaRPr lang="en-US" sz="9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9000" y="1599702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GB" sz="4400" dirty="0" smtClean="0"/>
              <a:t>Questions?</a:t>
            </a:r>
            <a:endParaRPr lang="en-GB" sz="4400" b="0" i="1" dirty="0"/>
          </a:p>
        </p:txBody>
      </p:sp>
    </p:spTree>
    <p:extLst>
      <p:ext uri="{BB962C8B-B14F-4D97-AF65-F5344CB8AC3E}">
        <p14:creationId xmlns:p14="http://schemas.microsoft.com/office/powerpoint/2010/main" val="28225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Tests with HOM Couplers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625802"/>
              </p:ext>
            </p:extLst>
          </p:nvPr>
        </p:nvGraphicFramePr>
        <p:xfrm>
          <a:off x="1520788" y="1072242"/>
          <a:ext cx="3816424" cy="115747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xmlns="" val="3320661449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91819451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865473206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No of HOM Couplers</a:t>
                      </a:r>
                      <a:endParaRPr lang="en-GB" sz="13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 smtClean="0">
                          <a:effectLst/>
                        </a:rPr>
                        <a:t>Cavity</a:t>
                      </a:r>
                      <a:endParaRPr lang="en-GB" sz="13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Helium Vessel?</a:t>
                      </a:r>
                      <a:endParaRPr lang="en-GB" sz="13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20560814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1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NWV-DQW-001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N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4053823"/>
                  </a:ext>
                </a:extLst>
              </a:tr>
              <a:tr h="2129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3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CERN-DQW-001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Y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377399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1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7BC5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NWV-DQW-002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7BC5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350" u="none" strike="noStrike" dirty="0">
                          <a:effectLst/>
                        </a:rPr>
                        <a:t>N</a:t>
                      </a:r>
                      <a:endParaRPr lang="en-GB" sz="13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7BC5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8717335"/>
                  </a:ext>
                </a:extLst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/>
          <a:stretch/>
        </p:blipFill>
        <p:spPr>
          <a:xfrm>
            <a:off x="2414421" y="2571750"/>
            <a:ext cx="1800827" cy="2163362"/>
          </a:xfrm>
          <a:prstGeom prst="rect">
            <a:avLst/>
          </a:prstGeom>
          <a:ln w="38100">
            <a:solidFill>
              <a:srgbClr val="00FF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1"/>
          <a:stretch/>
        </p:blipFill>
        <p:spPr>
          <a:xfrm>
            <a:off x="392357" y="2571750"/>
            <a:ext cx="1800200" cy="2160000"/>
          </a:xfrm>
          <a:prstGeom prst="rect">
            <a:avLst/>
          </a:prstGeom>
          <a:ln w="38100">
            <a:solidFill>
              <a:srgbClr val="F09890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r="982" b="4570"/>
          <a:stretch/>
        </p:blipFill>
        <p:spPr>
          <a:xfrm>
            <a:off x="4437112" y="2571750"/>
            <a:ext cx="1800200" cy="2160000"/>
          </a:xfrm>
          <a:prstGeom prst="rect">
            <a:avLst/>
          </a:prstGeom>
          <a:ln w="38100">
            <a:solidFill>
              <a:srgbClr val="7BC5DC"/>
            </a:solidFill>
          </a:ln>
        </p:spPr>
      </p:pic>
      <p:cxnSp>
        <p:nvCxnSpPr>
          <p:cNvPr id="28" name="Straight Arrow Connector 27"/>
          <p:cNvCxnSpPr/>
          <p:nvPr/>
        </p:nvCxnSpPr>
        <p:spPr>
          <a:xfrm>
            <a:off x="1302668" y="1673746"/>
            <a:ext cx="288032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02668" y="1902470"/>
            <a:ext cx="288032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420888" y="477232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Tuesday, A. </a:t>
            </a:r>
            <a:r>
              <a:rPr lang="en-US" sz="600" dirty="0" err="1" smtClean="0"/>
              <a:t>Castilla</a:t>
            </a:r>
            <a:r>
              <a:rPr lang="en-US" sz="600" dirty="0" smtClean="0"/>
              <a:t> </a:t>
            </a:r>
            <a:r>
              <a:rPr lang="en-US" sz="600" dirty="0" err="1" smtClean="0"/>
              <a:t>Loeza</a:t>
            </a:r>
            <a:r>
              <a:rPr lang="en-US" sz="600" dirty="0" smtClean="0"/>
              <a:t>, CERN DQW cold tests summary [1730]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20579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9" r="4518"/>
          <a:stretch/>
        </p:blipFill>
        <p:spPr>
          <a:xfrm>
            <a:off x="188641" y="2079910"/>
            <a:ext cx="3096344" cy="19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Tests with HOM Couplers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JLAB Spectral </a:t>
            </a:r>
            <a:r>
              <a:rPr lang="en-GB" b="0" i="1" dirty="0"/>
              <a:t>M</a:t>
            </a:r>
            <a:r>
              <a:rPr lang="en-GB" b="0" i="1" dirty="0" smtClean="0"/>
              <a:t>easurements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640566" y="2271976"/>
            <a:ext cx="988234" cy="1494000"/>
          </a:xfrm>
          <a:prstGeom prst="rect">
            <a:avLst/>
          </a:prstGeom>
          <a:solidFill>
            <a:srgbClr val="F09890">
              <a:alpha val="25098"/>
            </a:srgb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14289"/>
            <a:ext cx="5940000" cy="874806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S</a:t>
            </a:r>
            <a:r>
              <a:rPr lang="en-GB" sz="1400" baseline="-25000" dirty="0" smtClean="0"/>
              <a:t>21</a:t>
            </a:r>
            <a:r>
              <a:rPr lang="en-GB" sz="1400" dirty="0" smtClean="0"/>
              <a:t> measurements between HOM coupler and cold test Power Coupler (PC).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Temperatures: 300, 4.5 and 2 K.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400" dirty="0" smtClean="0"/>
              <a:t>Discrete frequency bands taken and stitched for increased resolution.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" r="5352"/>
          <a:stretch/>
        </p:blipFill>
        <p:spPr>
          <a:xfrm>
            <a:off x="3284985" y="2643758"/>
            <a:ext cx="3096344" cy="198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762134" y="2832778"/>
            <a:ext cx="2448000" cy="1494000"/>
          </a:xfrm>
          <a:prstGeom prst="rect">
            <a:avLst/>
          </a:prstGeom>
          <a:solidFill>
            <a:srgbClr val="F09890">
              <a:alpha val="25098"/>
            </a:srgb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47718" y="2079910"/>
            <a:ext cx="142242" cy="166842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52755" y="1851670"/>
            <a:ext cx="2014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en-GB" sz="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-off </a:t>
            </a: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2.09 GHz</a:t>
            </a:r>
          </a:p>
          <a:p>
            <a:r>
              <a:rPr lang="en-GB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coated flanges on both beam pipes.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 t="7226" r="6182"/>
          <a:stretch/>
        </p:blipFill>
        <p:spPr>
          <a:xfrm>
            <a:off x="909481" y="1851670"/>
            <a:ext cx="4895784" cy="3266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Tests with HOM </a:t>
            </a:r>
            <a:r>
              <a:rPr lang="en-GB" dirty="0" smtClean="0"/>
              <a:t>Couplers</a:t>
            </a:r>
            <a:br>
              <a:rPr lang="en-GB" dirty="0" smtClean="0"/>
            </a:br>
            <a:r>
              <a:rPr lang="en-GB" b="0" i="1" dirty="0" smtClean="0"/>
              <a:t>CERN </a:t>
            </a:r>
            <a:r>
              <a:rPr lang="en-GB" b="0" i="1" dirty="0"/>
              <a:t>Spectral Measurements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9000" y="908916"/>
            <a:ext cx="5940000" cy="1303111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5 ports with couplers (PC, PU</a:t>
            </a:r>
            <a:r>
              <a:rPr lang="en-GB" sz="1200" dirty="0"/>
              <a:t>, HOMC1, </a:t>
            </a:r>
            <a:r>
              <a:rPr lang="en-GB" sz="1200" dirty="0" smtClean="0"/>
              <a:t>HOMC2, HOMC3).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8 port configurations measured to measure all modes.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Temperatures: 300 and 2 K.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200" dirty="0" smtClean="0"/>
              <a:t>Discrete frequency bands taken and stitched for increased resolution.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1037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221" y="1633617"/>
            <a:ext cx="3189874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Tests with HOM </a:t>
            </a:r>
            <a:r>
              <a:rPr lang="en-GB" dirty="0" smtClean="0"/>
              <a:t>Couplers</a:t>
            </a:r>
            <a:br>
              <a:rPr lang="en-GB" dirty="0" smtClean="0"/>
            </a:br>
            <a:r>
              <a:rPr lang="en-GB" b="0" i="1" dirty="0" smtClean="0"/>
              <a:t>HOM Measurements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Narrow frequency bands measured at centre frequency of mode.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Frequency and </a:t>
            </a:r>
            <a:r>
              <a:rPr lang="en-GB" sz="1600" dirty="0"/>
              <a:t>Q-factor recorded using Lorentzian fit function.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48" y="1635646"/>
            <a:ext cx="3189873" cy="25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84784" y="156363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JLAB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4664" y="1563639"/>
            <a:ext cx="89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5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221" y="1635646"/>
            <a:ext cx="3189874" cy="25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Tests with HOM Couplers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HOM Measurements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Narrow frequency bands measured at centre frequency of mode.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Frequency and Q-factor recorded using Lorentzian fit function.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47" y="1635646"/>
            <a:ext cx="3189874" cy="252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84784" y="156363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JLAB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4664" y="1563639"/>
            <a:ext cx="89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2164" y="4347850"/>
            <a:ext cx="21602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JLAB cavity is </a:t>
            </a:r>
            <a:r>
              <a:rPr lang="en-GB" sz="11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tuned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correct fundamental frequency.</a:t>
            </a:r>
            <a:endParaRPr lang="en-GB" sz="1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1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403 MHz</a:t>
            </a:r>
            <a:endParaRPr lang="en-GB" sz="1100" i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3634" y="4204440"/>
            <a:ext cx="2725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Cavity </a:t>
            </a:r>
            <a:r>
              <a:rPr lang="en-GB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+5mm retraction on all HOM couplers (non-conformity error) [1].</a:t>
            </a:r>
          </a:p>
          <a:p>
            <a:pPr algn="ctr"/>
            <a:r>
              <a:rPr lang="en-GB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takes this into </a:t>
            </a:r>
            <a:r>
              <a:rPr lang="en-GB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account.</a:t>
            </a:r>
          </a:p>
          <a:p>
            <a:r>
              <a:rPr lang="en-GB" sz="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source of error:</a:t>
            </a:r>
          </a:p>
          <a:p>
            <a:pPr marL="171450" indent="-171450">
              <a:buFont typeface="Arial" charset="0"/>
              <a:buChar char="•"/>
            </a:pPr>
            <a:r>
              <a:rPr lang="en-GB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on-conformity is not exactly +5mm on all ports.</a:t>
            </a:r>
          </a:p>
          <a:p>
            <a:pPr marL="171450" indent="-171450">
              <a:buFont typeface="Arial" charset="0"/>
              <a:buChar char="•"/>
            </a:pPr>
            <a:r>
              <a:rPr lang="en-GB" sz="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test power coupler and pick-up may perturb some modes.</a:t>
            </a:r>
            <a:endParaRPr lang="en-GB" sz="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903560" y="1755843"/>
            <a:ext cx="301402" cy="539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77272" y="1355890"/>
            <a:ext cx="980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SPS pick-up not used.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88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Frequency and Q Spread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Deviation in measured mode parameters from simulated for CERN-DQW-001 partially dressed test.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Mode tolerances for </a:t>
            </a:r>
            <a:r>
              <a:rPr lang="en-GB" sz="1600" u="sng" dirty="0" smtClean="0"/>
              <a:t>impedance</a:t>
            </a:r>
            <a:r>
              <a:rPr lang="en-GB" sz="1600" dirty="0" smtClean="0"/>
              <a:t>, </a:t>
            </a:r>
            <a:r>
              <a:rPr lang="en-GB" sz="1600" u="sng" dirty="0" smtClean="0"/>
              <a:t>power</a:t>
            </a:r>
            <a:r>
              <a:rPr lang="en-GB" sz="1600" dirty="0" smtClean="0"/>
              <a:t> and </a:t>
            </a:r>
            <a:r>
              <a:rPr lang="en-GB" sz="1600" u="sng" dirty="0" smtClean="0"/>
              <a:t>beam stability</a:t>
            </a:r>
            <a:r>
              <a:rPr lang="en-GB" sz="1600" dirty="0" smtClean="0"/>
              <a:t> simulations.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47" y="1640058"/>
            <a:ext cx="3189874" cy="25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221" y="1640058"/>
            <a:ext cx="3189874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0808" y="4227263"/>
            <a:ext cx="2368324" cy="810000"/>
          </a:xfrm>
          <a:prstGeom prst="rect">
            <a:avLst/>
          </a:prstGeom>
          <a:ln w="38100">
            <a:solidFill>
              <a:srgbClr val="F0989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123354" y="4378347"/>
            <a:ext cx="227564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spread should be applied as a tolerance study.  To do this the current impedance and power spectra should be noted.</a:t>
            </a:r>
            <a:endParaRPr lang="en-GB" sz="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9115" y="4513347"/>
                <a:ext cx="1577471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u="sng" dirty="0" smtClean="0"/>
                  <a:t>For reference</a:t>
                </a:r>
              </a:p>
              <a:p>
                <a:r>
                  <a:rPr lang="en-GB" sz="900" dirty="0" smtClean="0"/>
                  <a:t>At 0.5 GHz: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9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=1.12 </m:t>
                    </m:r>
                    <m:r>
                      <a:rPr lang="en-GB" sz="900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GB" sz="900" b="0" dirty="0" smtClean="0"/>
              </a:p>
              <a:p>
                <a:r>
                  <a:rPr lang="en-GB" sz="900" dirty="0"/>
                  <a:t>At </a:t>
                </a:r>
                <a:r>
                  <a:rPr lang="en-GB" sz="900" dirty="0" smtClean="0"/>
                  <a:t>1.5 </a:t>
                </a:r>
                <a:r>
                  <a:rPr lang="en-GB" sz="900" dirty="0"/>
                  <a:t>GHz: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9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9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900" i="1">
                        <a:latin typeface="Cambria Math" panose="02040503050406030204" pitchFamily="18" charset="0"/>
                      </a:rPr>
                      <m:t>=3.36 </m:t>
                    </m:r>
                    <m:r>
                      <a:rPr lang="en-GB" sz="900" i="1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endParaRPr lang="en-GB" sz="900" b="1" u="sng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15" y="4513347"/>
                <a:ext cx="1577471" cy="507831"/>
              </a:xfrm>
              <a:prstGeom prst="rect">
                <a:avLst/>
              </a:prstGeom>
              <a:blipFill rotWithShape="0">
                <a:blip r:embed="rId5"/>
                <a:stretch>
                  <a:fillRect t="-2381" b="-39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1268760" y="4515966"/>
            <a:ext cx="648072" cy="116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1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Analytical Tolerance Study</a:t>
            </a:r>
            <a:br>
              <a:rPr lang="en-GB" dirty="0" smtClean="0"/>
            </a:br>
            <a:r>
              <a:rPr lang="en-GB" b="0" i="1" dirty="0" smtClean="0"/>
              <a:t>Cavity Impedance Spectra</a:t>
            </a:r>
            <a:endParaRPr lang="en-GB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9000" y="908917"/>
            <a:ext cx="5940000" cy="6547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Impedance spectra calculated in order to calculate the power.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600" dirty="0" smtClean="0"/>
              <a:t>Currently some modes are above</a:t>
            </a:r>
            <a:r>
              <a:rPr lang="en-GB" sz="1600" dirty="0" smtClean="0"/>
              <a:t> thresholds.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3105609"/>
            <a:ext cx="2050634" cy="16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31" y="1485609"/>
            <a:ext cx="2050634" cy="16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12" y="3112642"/>
            <a:ext cx="2050634" cy="16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09121" y="1916888"/>
                <a:ext cx="2140980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 smtClean="0"/>
                  <a:t>Impedance Thresholds</a:t>
                </a:r>
              </a:p>
              <a:p>
                <a:pPr algn="ctr"/>
                <a:r>
                  <a:rPr lang="en-GB" sz="1100" dirty="0" smtClean="0"/>
                  <a:t>Longitudinal: 200 k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1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100" dirty="0" smtClean="0"/>
                  <a:t>/cavity</a:t>
                </a:r>
              </a:p>
              <a:p>
                <a:pPr algn="ctr"/>
                <a:r>
                  <a:rPr lang="en-GB" sz="1100" dirty="0" smtClean="0"/>
                  <a:t>Transverse: 1 M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1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100" dirty="0" smtClean="0"/>
                  <a:t>/m/cavity</a:t>
                </a:r>
                <a:endParaRPr lang="en-GB" sz="11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21" y="1916888"/>
                <a:ext cx="2140980" cy="600164"/>
              </a:xfrm>
              <a:prstGeom prst="rect">
                <a:avLst/>
              </a:prstGeom>
              <a:blipFill>
                <a:blip r:embed="rId6"/>
                <a:stretch>
                  <a:fillRect t="-1010" b="-50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65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B4D459-97E4-4AFB-8B36-8A9BE1329DA8}">
  <ds:schemaRefs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16789</TotalTime>
  <Words>1246</Words>
  <Application>Microsoft Macintosh PowerPoint</Application>
  <PresentationFormat>Custom</PresentationFormat>
  <Paragraphs>194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Calibri</vt:lpstr>
      <vt:lpstr>Cambria Math</vt:lpstr>
      <vt:lpstr>Times New Roman</vt:lpstr>
      <vt:lpstr>Wingdings</vt:lpstr>
      <vt:lpstr>Arial</vt:lpstr>
      <vt:lpstr>Thème Office</vt:lpstr>
      <vt:lpstr>DQW HOM Measurements, Analysis and Application</vt:lpstr>
      <vt:lpstr>Introduction</vt:lpstr>
      <vt:lpstr>DQW Tests with HOM Couplers</vt:lpstr>
      <vt:lpstr>DQW Tests with HOM Couplers JLAB Spectral Measurements</vt:lpstr>
      <vt:lpstr>DQW Tests with HOM Couplers CERN Spectral Measurements</vt:lpstr>
      <vt:lpstr>DQW Tests with HOM Couplers HOM Measurements</vt:lpstr>
      <vt:lpstr>DQW Tests with HOM Couplers HOM Measurements</vt:lpstr>
      <vt:lpstr>Frequency and Q Spread</vt:lpstr>
      <vt:lpstr>Analytical Tolerance Study Cavity Impedance Spectra</vt:lpstr>
      <vt:lpstr>Analytical Tolerance Study Cavity Power Spectra</vt:lpstr>
      <vt:lpstr>Analytical Tolerance Study Problematic Mode</vt:lpstr>
      <vt:lpstr>Analytical Tolerance Study Problematic Modes</vt:lpstr>
      <vt:lpstr>HOM Coupler Design Changes</vt:lpstr>
      <vt:lpstr>HOM Coupler Design Changes RF Improvements</vt:lpstr>
      <vt:lpstr>HOM Coupler Design Changes New Cavity Impedance Spectra</vt:lpstr>
      <vt:lpstr>HOM Coupler Design Changes New Cavity Power Spectra</vt:lpstr>
      <vt:lpstr>HOM Coupler Design Changes New power with 960 MHz mode deviation</vt:lpstr>
      <vt:lpstr>HOM Coupler Design Changes Further Analysis</vt:lpstr>
      <vt:lpstr>Power Directionality</vt:lpstr>
      <vt:lpstr>Conclusion</vt:lpstr>
      <vt:lpstr>References</vt:lpstr>
    </vt:vector>
  </TitlesOfParts>
  <Company>APO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Mitchell, Jamie</cp:lastModifiedBy>
  <cp:revision>394</cp:revision>
  <dcterms:created xsi:type="dcterms:W3CDTF">2016-02-12T09:02:01Z</dcterms:created>
  <dcterms:modified xsi:type="dcterms:W3CDTF">2017-11-14T09:29:07Z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