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tmp" ContentType="image/png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ppt/notesSlides/notesSlide2.xml" ContentType="application/vnd.openxmlformats-officedocument.presentationml.notesSlide+xml"/>
  <Override PartName="/ppt/embeddings/Microsoft_Equation2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3" r:id="rId2"/>
  </p:sldMasterIdLst>
  <p:notesMasterIdLst>
    <p:notesMasterId r:id="rId36"/>
  </p:notesMasterIdLst>
  <p:handoutMasterIdLst>
    <p:handoutMasterId r:id="rId37"/>
  </p:handoutMasterIdLst>
  <p:sldIdLst>
    <p:sldId id="260" r:id="rId3"/>
    <p:sldId id="342" r:id="rId4"/>
    <p:sldId id="322" r:id="rId5"/>
    <p:sldId id="325" r:id="rId6"/>
    <p:sldId id="323" r:id="rId7"/>
    <p:sldId id="309" r:id="rId8"/>
    <p:sldId id="310" r:id="rId9"/>
    <p:sldId id="329" r:id="rId10"/>
    <p:sldId id="330" r:id="rId11"/>
    <p:sldId id="311" r:id="rId12"/>
    <p:sldId id="334" r:id="rId13"/>
    <p:sldId id="312" r:id="rId14"/>
    <p:sldId id="341" r:id="rId15"/>
    <p:sldId id="332" r:id="rId16"/>
    <p:sldId id="333" r:id="rId17"/>
    <p:sldId id="324" r:id="rId18"/>
    <p:sldId id="321" r:id="rId19"/>
    <p:sldId id="314" r:id="rId20"/>
    <p:sldId id="315" r:id="rId21"/>
    <p:sldId id="308" r:id="rId22"/>
    <p:sldId id="317" r:id="rId23"/>
    <p:sldId id="318" r:id="rId24"/>
    <p:sldId id="320" r:id="rId25"/>
    <p:sldId id="319" r:id="rId26"/>
    <p:sldId id="339" r:id="rId27"/>
    <p:sldId id="313" r:id="rId28"/>
    <p:sldId id="326" r:id="rId29"/>
    <p:sldId id="335" r:id="rId30"/>
    <p:sldId id="316" r:id="rId31"/>
    <p:sldId id="327" r:id="rId32"/>
    <p:sldId id="337" r:id="rId33"/>
    <p:sldId id="336" r:id="rId34"/>
    <p:sldId id="340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A1"/>
    <a:srgbClr val="FF0066"/>
    <a:srgbClr val="0C3380"/>
    <a:srgbClr val="00FF00"/>
    <a:srgbClr val="B7C1D4"/>
    <a:srgbClr val="DDDDDF"/>
    <a:srgbClr val="F0F0F1"/>
    <a:srgbClr val="B2B3B6"/>
    <a:srgbClr val="95A8BD"/>
    <a:srgbClr val="749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73" autoAdjust="0"/>
  </p:normalViewPr>
  <p:slideViewPr>
    <p:cSldViewPr>
      <p:cViewPr varScale="1">
        <p:scale>
          <a:sx n="103" d="100"/>
          <a:sy n="103" d="100"/>
        </p:scale>
        <p:origin x="-12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78DE30E-3776-4432-9185-7AB93EEA3F97}" type="datetimeFigureOut">
              <a:rPr lang="en-GB" smtClean="0"/>
              <a:t>15/11/17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19BA6A4-5A45-48F0-B07F-712948ECE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85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E0EA243-E6BB-4EEA-96D1-1C97DAD2D575}" type="datetimeFigureOut">
              <a:rPr lang="en-GB" smtClean="0"/>
              <a:t>15/11/17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98DB602-6F08-4E86-BD0E-894F1F4A1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40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DB602-6F08-4E86-BD0E-894F1F4A1E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31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DB602-6F08-4E86-BD0E-894F1F4A1E8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73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BBB331-807E-414C-A715-D158A750F8B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77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4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0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1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203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21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5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 marL="702900" indent="-342900">
              <a:buFont typeface="Arial" panose="020B0604020202020204" pitchFamily="34" charset="0"/>
              <a:buChar char="•"/>
              <a:defRPr sz="2000"/>
            </a:lvl2pPr>
            <a:lvl3pPr marL="720000" indent="0">
              <a:buFont typeface="Arial" panose="020B0604020202020204" pitchFamily="34" charset="0"/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7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36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3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37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6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60000" indent="-342900">
              <a:buFont typeface="Arial" panose="020B0604020202020204" pitchFamily="34" charset="0"/>
              <a:buChar char="•"/>
              <a:defRPr sz="2000"/>
            </a:lvl1pPr>
            <a:lvl2pPr marL="702900" indent="-342900">
              <a:buFont typeface="Arial" panose="020B0604020202020204" pitchFamily="34" charset="0"/>
              <a:buChar char="•"/>
              <a:defRPr sz="2000"/>
            </a:lvl2pPr>
            <a:lvl3pPr marL="360000"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 marL="720000">
              <a:defRPr sz="1600" baseline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60000" indent="-342900">
              <a:buFont typeface="Arial" panose="020B0604020202020204" pitchFamily="34" charset="0"/>
              <a:buChar char="•"/>
              <a:defRPr sz="2000"/>
            </a:lvl1pPr>
            <a:lvl2pPr marL="360000" indent="0">
              <a:buFont typeface="Arial" panose="020B0604020202020204" pitchFamily="34" charset="0"/>
              <a:buNone/>
              <a:defRPr sz="180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defRPr>
            </a:lvl2pPr>
            <a:lvl3pPr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/>
          <p:cNvSpPr/>
          <p:nvPr userDrawn="1"/>
        </p:nvSpPr>
        <p:spPr>
          <a:xfrm>
            <a:off x="0" y="6400800"/>
            <a:ext cx="9144000" cy="457200"/>
          </a:xfrm>
          <a:prstGeom prst="flowChartProcess">
            <a:avLst/>
          </a:prstGeom>
          <a:gradFill flip="none" rotWithShape="1">
            <a:gsLst>
              <a:gs pos="0">
                <a:srgbClr val="7497C7">
                  <a:alpha val="56000"/>
                </a:srgbClr>
              </a:gs>
              <a:gs pos="50000">
                <a:srgbClr val="B7C1D4">
                  <a:alpha val="50000"/>
                </a:srgbClr>
              </a:gs>
              <a:gs pos="100000">
                <a:srgbClr val="DDDDD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685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3999"/>
            <a:ext cx="8229600" cy="4860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3800" y="6477000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08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9800" y="6477000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4600"/>
        </a:lnSpc>
        <a:spcBef>
          <a:spcPct val="0"/>
        </a:spcBef>
        <a:buNone/>
        <a:defRPr sz="3200" b="1" kern="1200">
          <a:solidFill>
            <a:srgbClr val="0053A1"/>
          </a:solidFill>
          <a:effectLst/>
          <a:latin typeface="PT Sans Captio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itchFamily="2" charset="2"/>
        <a:buNone/>
        <a:defRPr sz="2800" kern="1200">
          <a:solidFill>
            <a:srgbClr val="0053A1"/>
          </a:solidFill>
          <a:latin typeface="PT Sans" pitchFamily="34" charset="0"/>
          <a:ea typeface="+mn-ea"/>
          <a:cs typeface="+mn-cs"/>
        </a:defRPr>
      </a:lvl1pPr>
      <a:lvl2pPr marL="360000" indent="0" algn="l" defTabSz="914400" rtl="0" eaLnBrk="1" latinLnBrk="0" hangingPunct="1">
        <a:spcBef>
          <a:spcPct val="20000"/>
        </a:spcBef>
        <a:buFont typeface="Wingdings" pitchFamily="2" charset="2"/>
        <a:buNone/>
        <a:defRPr sz="2400" kern="1200">
          <a:solidFill>
            <a:srgbClr val="0053A1"/>
          </a:solidFill>
          <a:latin typeface="PT Sans" pitchFamily="34" charset="0"/>
          <a:ea typeface="+mn-ea"/>
          <a:cs typeface="+mn-cs"/>
        </a:defRPr>
      </a:lvl2pPr>
      <a:lvl3pPr marL="7200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rgbClr val="0053A1"/>
          </a:solidFill>
          <a:latin typeface="Georgia" pitchFamily="18" charset="0"/>
          <a:ea typeface="+mn-ea"/>
          <a:cs typeface="+mn-cs"/>
        </a:defRPr>
      </a:lvl3pPr>
      <a:lvl4pPr marL="108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rgbClr val="0053A1"/>
          </a:solidFill>
          <a:latin typeface="Georgia" pitchFamily="18" charset="0"/>
          <a:ea typeface="+mn-ea"/>
          <a:cs typeface="+mn-cs"/>
        </a:defRPr>
      </a:lvl4pPr>
      <a:lvl5pPr marL="144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rgbClr val="0053A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r>
              <a:rPr lang="en-US" smtClean="0"/>
              <a:t>7th HL-LHC meeting, 07/11/2017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PT Sans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08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46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PT Sans Captio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itchFamily="2" charset="2"/>
        <a:buNone/>
        <a:defRPr sz="2800" kern="1200">
          <a:solidFill>
            <a:schemeClr val="tx1"/>
          </a:solidFill>
          <a:latin typeface="PT Sans" pitchFamily="34" charset="0"/>
          <a:ea typeface="+mn-ea"/>
          <a:cs typeface="+mn-cs"/>
        </a:defRPr>
      </a:lvl1pPr>
      <a:lvl2pPr marL="360000" indent="0" algn="l" defTabSz="914400" rtl="0" eaLnBrk="1" latinLnBrk="0" hangingPunct="1">
        <a:spcBef>
          <a:spcPct val="20000"/>
        </a:spcBef>
        <a:buFont typeface="Wingdings" pitchFamily="2" charset="2"/>
        <a:buNone/>
        <a:defRPr sz="2400" kern="1200">
          <a:solidFill>
            <a:schemeClr val="tx1"/>
          </a:solidFill>
          <a:latin typeface="PT Sans" pitchFamily="34" charset="0"/>
          <a:ea typeface="+mn-ea"/>
          <a:cs typeface="+mn-cs"/>
        </a:defRPr>
      </a:lvl2pPr>
      <a:lvl3pPr marL="7200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08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4400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tm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3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3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6.emf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The Main RF System and its Implications for HL-LHC</a:t>
            </a:r>
            <a:endParaRPr lang="en-US" dirty="0">
              <a:solidFill>
                <a:srgbClr val="0053A1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819150" y="3886200"/>
            <a:ext cx="7505700" cy="2133600"/>
          </a:xfrm>
        </p:spPr>
        <p:txBody>
          <a:bodyPr>
            <a:noAutofit/>
          </a:bodyPr>
          <a:lstStyle/>
          <a:p>
            <a:r>
              <a:rPr lang="de-CH" sz="2000" b="1" dirty="0" smtClean="0"/>
              <a:t>P. Baudrenghien, R. Calaga, </a:t>
            </a:r>
          </a:p>
          <a:p>
            <a:r>
              <a:rPr lang="de-CH" sz="2000" b="1" dirty="0" smtClean="0"/>
              <a:t>E. </a:t>
            </a:r>
            <a:r>
              <a:rPr lang="de-CH" sz="2000" b="1" dirty="0" err="1" smtClean="0"/>
              <a:t>Shaposhnikova</a:t>
            </a:r>
            <a:r>
              <a:rPr lang="de-CH" sz="2000" b="1" dirty="0" smtClean="0"/>
              <a:t>, </a:t>
            </a:r>
            <a:r>
              <a:rPr lang="de-CH" sz="2000" b="1" u="sng" dirty="0" smtClean="0"/>
              <a:t>H. Timko</a:t>
            </a:r>
            <a:r>
              <a:rPr lang="de-CH" sz="2000" b="1" dirty="0" smtClean="0"/>
              <a:t>, </a:t>
            </a:r>
          </a:p>
          <a:p>
            <a:pPr>
              <a:spcAft>
                <a:spcPts val="600"/>
              </a:spcAft>
            </a:pPr>
            <a:r>
              <a:rPr lang="de-CH" sz="2000" b="1" dirty="0" smtClean="0"/>
              <a:t> CERN, BE-RF</a:t>
            </a:r>
          </a:p>
        </p:txBody>
      </p:sp>
    </p:spTree>
    <p:extLst>
      <p:ext uri="{BB962C8B-B14F-4D97-AF65-F5344CB8AC3E}">
        <p14:creationId xmlns:p14="http://schemas.microsoft.com/office/powerpoint/2010/main" val="191204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Coupled-Bunch Stability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MDs performed in Run2 confirm that the impedance of the cavity fundamental is not expected to cause CBI at 2.2x10</a:t>
            </a:r>
            <a:r>
              <a:rPr lang="de-CH" baseline="30000" dirty="0" smtClean="0"/>
              <a:t>11</a:t>
            </a:r>
            <a:r>
              <a:rPr lang="de-CH" dirty="0" smtClean="0"/>
              <a:t> ppb.</a:t>
            </a:r>
          </a:p>
          <a:p>
            <a:pPr lvl="1"/>
            <a:r>
              <a:rPr lang="de-CH" dirty="0" smtClean="0"/>
              <a:t>Conclusion: </a:t>
            </a:r>
            <a:r>
              <a:rPr lang="de-CH" dirty="0" smtClean="0">
                <a:solidFill>
                  <a:srgbClr val="FF0066"/>
                </a:solidFill>
              </a:rPr>
              <a:t>sufficient stability margin </a:t>
            </a:r>
            <a:r>
              <a:rPr lang="de-CH" dirty="0" smtClean="0"/>
              <a:t>both for the beam and the RF feedback for HL-LHC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19200" y="3048000"/>
            <a:ext cx="3218132" cy="3036001"/>
            <a:chOff x="609600" y="3048000"/>
            <a:chExt cx="3218132" cy="30360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" y="3048000"/>
              <a:ext cx="3143412" cy="245122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62000" y="5499226"/>
              <a:ext cx="30657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Cavity fundamental impedance w/ &amp; w/o RF feedback</a:t>
              </a:r>
              <a:endParaRPr lang="en-US" sz="1600" b="1" baseline="-25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74133" y="3048000"/>
            <a:ext cx="3200400" cy="3036001"/>
            <a:chOff x="4706805" y="3048000"/>
            <a:chExt cx="3200400" cy="303600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9612" y="3048000"/>
              <a:ext cx="3000588" cy="235832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706805" y="5499226"/>
              <a:ext cx="3200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Exciting the most unstable mode with given settings during the MD</a:t>
              </a:r>
              <a:endParaRPr lang="en-US" sz="1600" b="1" baseline="-25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143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Coupled-Bunch Stability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Total impedance with all HOMs</a:t>
            </a:r>
          </a:p>
          <a:p>
            <a:pPr lvl="1"/>
            <a:r>
              <a:rPr lang="de-CH" dirty="0" smtClean="0"/>
              <a:t>Probing HL-LHC parameters with </a:t>
            </a:r>
            <a:r>
              <a:rPr lang="de-CH" dirty="0"/>
              <a:t>nominal bunch length and reduced emittance (voltage) at arrival to flat top</a:t>
            </a:r>
            <a:endParaRPr lang="en-GB" dirty="0"/>
          </a:p>
          <a:p>
            <a:pPr lvl="1"/>
            <a:r>
              <a:rPr lang="de-CH" dirty="0" smtClean="0"/>
              <a:t>No CBI observed w/ 2200 b, but </a:t>
            </a:r>
            <a:r>
              <a:rPr lang="de-CH" dirty="0" smtClean="0">
                <a:solidFill>
                  <a:srgbClr val="FF0066"/>
                </a:solidFill>
              </a:rPr>
              <a:t>to be confirmed </a:t>
            </a:r>
            <a:r>
              <a:rPr lang="de-CH" dirty="0" smtClean="0"/>
              <a:t>w/ full machine</a:t>
            </a:r>
          </a:p>
          <a:p>
            <a:pPr lvl="2"/>
            <a:r>
              <a:rPr lang="de-CH" dirty="0" smtClean="0"/>
              <a:t>Coupled-bunch threshold is not lower than the single-bunch 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356441">
            <a:off x="7273512" y="5901568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82" y="4065637"/>
            <a:ext cx="4987637" cy="2057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1800" y="3449786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Working 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close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to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the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single-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bunch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stability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</a:t>
            </a:r>
            <a:r>
              <a:rPr lang="de-CH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threshold</a:t>
            </a:r>
            <a:r>
              <a:rPr lang="de-CH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</a:t>
            </a: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(B2)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19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Instabilities at Injection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Persistent injection oscillations and instabilities observed</a:t>
            </a:r>
          </a:p>
          <a:p>
            <a:pPr lvl="1"/>
            <a:r>
              <a:rPr lang="de-CH" dirty="0">
                <a:solidFill>
                  <a:srgbClr val="FF0066"/>
                </a:solidFill>
              </a:rPr>
              <a:t>Amplitude much larger </a:t>
            </a:r>
            <a:r>
              <a:rPr lang="de-CH" dirty="0"/>
              <a:t>than seen on stable phase</a:t>
            </a:r>
            <a:endParaRPr lang="en-GB" dirty="0"/>
          </a:p>
          <a:p>
            <a:pPr lvl="1"/>
            <a:r>
              <a:rPr lang="de-CH" dirty="0" smtClean="0"/>
              <a:t>Stronger on B2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880696" y="2301876"/>
            <a:ext cx="2561952" cy="1907883"/>
            <a:chOff x="5477991" y="1424671"/>
            <a:chExt cx="3108960" cy="2327523"/>
          </a:xfrm>
        </p:grpSpPr>
        <p:pic>
          <p:nvPicPr>
            <p:cNvPr id="8" name="Picture 7" descr="Screen Clippi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6" t="8513"/>
            <a:stretch/>
          </p:blipFill>
          <p:spPr>
            <a:xfrm>
              <a:off x="5477991" y="1424671"/>
              <a:ext cx="3108960" cy="232752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019800" y="3048000"/>
              <a:ext cx="2057400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537784" y="2713300"/>
              <a:ext cx="98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PT Sans" panose="020B0503020203020204" pitchFamily="34" charset="0"/>
                </a:rPr>
                <a:t>~20 min</a:t>
              </a:r>
              <a:endParaRPr lang="en-GB" dirty="0">
                <a:latin typeface="PT Sans" panose="020B0503020203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667648" y="4209759"/>
            <a:ext cx="2781403" cy="2069504"/>
            <a:chOff x="5326380" y="3733800"/>
            <a:chExt cx="3200400" cy="2396994"/>
          </a:xfrm>
        </p:grpSpPr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6380" y="3733800"/>
              <a:ext cx="3200400" cy="2396994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6400800" y="5181600"/>
              <a:ext cx="1295400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497173" y="4856157"/>
              <a:ext cx="1184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PT Sans" panose="020B0503020203020204" pitchFamily="34" charset="0"/>
                </a:rPr>
                <a:t>~20 min</a:t>
              </a:r>
              <a:endParaRPr lang="en-GB" dirty="0">
                <a:latin typeface="PT Sans" panose="020B0503020203020204" pitchFamily="34" charset="0"/>
              </a:endParaRPr>
            </a:p>
          </p:txBody>
        </p:sp>
      </p:grpSp>
      <p:pic>
        <p:nvPicPr>
          <p:cNvPr id="15" name="Content Placeholder 6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79" y="2653396"/>
            <a:ext cx="3406090" cy="241662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4790" y="5114609"/>
            <a:ext cx="4572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The 20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min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of oscillations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lead to ~10 % bunch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lengthening (IBS only 3 %)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and ~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5 %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particle loss for bunches with &lt;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2×10</a:t>
            </a:r>
            <a:r>
              <a:rPr lang="en-GB" sz="1600" b="1" baseline="30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11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ppb!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356441">
            <a:off x="4143065" y="5926056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5965766"/>
            <a:ext cx="1372698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 MD2042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854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rof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19800"/>
            <a:ext cx="3600000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Instabilities at </a:t>
            </a:r>
            <a:r>
              <a:rPr lang="de-CH" dirty="0" err="1" smtClean="0"/>
              <a:t>Injection</a:t>
            </a:r>
            <a:r>
              <a:rPr lang="de-CH" dirty="0" smtClean="0"/>
              <a:t> </a:t>
            </a:r>
            <a:r>
              <a:rPr lang="de-CH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New </a:t>
            </a:r>
            <a:r>
              <a:rPr lang="de-CH" dirty="0" err="1" smtClean="0"/>
              <a:t>diagnostics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LHC: </a:t>
            </a:r>
            <a:r>
              <a:rPr lang="de-CH" dirty="0" err="1" smtClean="0"/>
              <a:t>tomographic</a:t>
            </a:r>
            <a:r>
              <a:rPr lang="de-CH" dirty="0" smtClean="0"/>
              <a:t> </a:t>
            </a:r>
            <a:r>
              <a:rPr lang="de-CH" dirty="0" err="1" smtClean="0"/>
              <a:t>reconstruction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longitudinal </a:t>
            </a:r>
            <a:r>
              <a:rPr lang="de-CH" dirty="0" err="1" smtClean="0"/>
              <a:t>phase</a:t>
            </a:r>
            <a:r>
              <a:rPr lang="de-CH" dirty="0" smtClean="0"/>
              <a:t> </a:t>
            </a:r>
            <a:r>
              <a:rPr lang="de-CH" dirty="0" err="1" smtClean="0"/>
              <a:t>space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high-resolution </a:t>
            </a:r>
            <a:r>
              <a:rPr lang="de-CH" dirty="0" err="1" smtClean="0"/>
              <a:t>bunch</a:t>
            </a:r>
            <a:r>
              <a:rPr lang="de-CH" dirty="0" smtClean="0"/>
              <a:t> </a:t>
            </a:r>
            <a:r>
              <a:rPr lang="de-CH" dirty="0" err="1" smtClean="0"/>
              <a:t>profiles</a:t>
            </a:r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3400" y="5965766"/>
            <a:ext cx="942201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RF team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" name="Picture 19" descr="Watefall_plot_B2_b31168_BSRTCali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200" y="4258800"/>
            <a:ext cx="2880000" cy="2142000"/>
          </a:xfrm>
          <a:prstGeom prst="rect">
            <a:avLst/>
          </a:prstGeom>
        </p:spPr>
      </p:pic>
      <p:pic>
        <p:nvPicPr>
          <p:cNvPr id="19" name="Picture 18" descr="BunchProfiles_plot_B2_b31168_BSRTCali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400" y="2286000"/>
            <a:ext cx="2880000" cy="214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32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Instabilities at </a:t>
            </a:r>
            <a:r>
              <a:rPr lang="de-CH" dirty="0" err="1"/>
              <a:t>Injection</a:t>
            </a:r>
            <a:r>
              <a:rPr lang="de-CH" dirty="0"/>
              <a:t> </a:t>
            </a:r>
            <a:r>
              <a:rPr lang="de-CH" dirty="0" smtClean="0"/>
              <a:t>(3)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24" y="1627163"/>
            <a:ext cx="4799549" cy="3539667"/>
          </a:xfrm>
        </p:spPr>
      </p:pic>
      <p:grpSp>
        <p:nvGrpSpPr>
          <p:cNvPr id="3" name="Group 2"/>
          <p:cNvGrpSpPr/>
          <p:nvPr/>
        </p:nvGrpSpPr>
        <p:grpSpPr>
          <a:xfrm>
            <a:off x="5022781" y="1537900"/>
            <a:ext cx="3997721" cy="3646328"/>
            <a:chOff x="5022781" y="1537900"/>
            <a:chExt cx="3997721" cy="3646328"/>
          </a:xfrm>
        </p:grpSpPr>
        <p:pic>
          <p:nvPicPr>
            <p:cNvPr id="8" name="Content Placeholder 6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2781" y="2112607"/>
              <a:ext cx="3997721" cy="30716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562600" y="1537900"/>
              <a:ext cx="3352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BLonD</a:t>
              </a:r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 </a:t>
              </a:r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simulations with </a:t>
              </a:r>
            </a:p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LHC impedance model</a:t>
              </a:r>
              <a:endParaRPr lang="en-GB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3208283" y="4015477"/>
            <a:ext cx="91440" cy="914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66800" y="1676400"/>
            <a:ext cx="287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450 GeV, phase loop closed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5397427"/>
            <a:ext cx="8305800" cy="66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3A1"/>
                </a:solidFill>
                <a:latin typeface="PT Sans" panose="020B0503020203020204" pitchFamily="34" charset="0"/>
              </a:rPr>
              <a:t>Measured decay time: </a:t>
            </a:r>
            <a:r>
              <a:rPr lang="en-US" dirty="0" smtClean="0">
                <a:solidFill>
                  <a:srgbClr val="FF0066"/>
                </a:solidFill>
                <a:latin typeface="PT Sans" panose="020B0503020203020204" pitchFamily="34" charset="0"/>
              </a:rPr>
              <a:t>300 s</a:t>
            </a:r>
            <a:r>
              <a:rPr lang="en-US" dirty="0" smtClean="0">
                <a:solidFill>
                  <a:srgbClr val="0053A1"/>
                </a:solidFill>
                <a:latin typeface="PT Sans" panose="020B0503020203020204" pitchFamily="34" charset="0"/>
              </a:rPr>
              <a:t> for 1.9×10</a:t>
            </a:r>
            <a:r>
              <a:rPr lang="en-US" baseline="30000" dirty="0" smtClean="0">
                <a:solidFill>
                  <a:srgbClr val="0053A1"/>
                </a:solidFill>
                <a:latin typeface="PT Sans" panose="020B0503020203020204" pitchFamily="34" charset="0"/>
              </a:rPr>
              <a:t>11</a:t>
            </a:r>
            <a:r>
              <a:rPr lang="en-US" dirty="0" smtClean="0">
                <a:solidFill>
                  <a:srgbClr val="0053A1"/>
                </a:solidFill>
                <a:latin typeface="PT Sans" panose="020B0503020203020204" pitchFamily="34" charset="0"/>
              </a:rPr>
              <a:t> ppb, 1.7 ns (4 sigma) at injection</a:t>
            </a:r>
          </a:p>
          <a:p>
            <a:r>
              <a:rPr lang="en-US" dirty="0" smtClean="0">
                <a:solidFill>
                  <a:srgbClr val="0053A1"/>
                </a:solidFill>
                <a:latin typeface="PT Sans" panose="020B0503020203020204" pitchFamily="34" charset="0"/>
              </a:rPr>
              <a:t>Simulated decay time: </a:t>
            </a:r>
            <a:r>
              <a:rPr lang="en-US" dirty="0" smtClean="0">
                <a:solidFill>
                  <a:srgbClr val="FF0066"/>
                </a:solidFill>
                <a:latin typeface="PT Sans" panose="020B0503020203020204" pitchFamily="34" charset="0"/>
              </a:rPr>
              <a:t>~45 </a:t>
            </a:r>
            <a:r>
              <a:rPr lang="en-US" dirty="0" err="1" smtClean="0">
                <a:solidFill>
                  <a:srgbClr val="FF0066"/>
                </a:solidFill>
                <a:latin typeface="PT Sans" panose="020B0503020203020204" pitchFamily="34" charset="0"/>
              </a:rPr>
              <a:t>ms</a:t>
            </a:r>
            <a:endParaRPr lang="en-GB" dirty="0">
              <a:solidFill>
                <a:srgbClr val="FF0066"/>
              </a:solidFill>
              <a:latin typeface="PT Sans" panose="020B05030202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356441">
            <a:off x="7011930" y="5966550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4925150"/>
            <a:ext cx="1372698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 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MD2042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2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Schottky Spectrum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Suggests that the central synchrotron </a:t>
            </a:r>
            <a:r>
              <a:rPr lang="de-CH" dirty="0" err="1" smtClean="0"/>
              <a:t>frequency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injection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smtClean="0"/>
              <a:t>closer to 56.7 Hz than the theoretical 55.2 Hz</a:t>
            </a:r>
          </a:p>
          <a:p>
            <a:pPr lvl="1"/>
            <a:r>
              <a:rPr lang="de-CH" dirty="0" smtClean="0"/>
              <a:t>Could be explained with an RF voltage of </a:t>
            </a:r>
            <a:r>
              <a:rPr lang="de-CH" dirty="0" smtClean="0">
                <a:solidFill>
                  <a:srgbClr val="FF0066"/>
                </a:solidFill>
              </a:rPr>
              <a:t>6.4 MV instead of 6 MV</a:t>
            </a:r>
            <a:endParaRPr lang="en-GB" dirty="0">
              <a:solidFill>
                <a:srgbClr val="FF00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74242" y="2819400"/>
            <a:ext cx="7208715" cy="2520000"/>
            <a:chOff x="813723" y="2814735"/>
            <a:chExt cx="7208715" cy="252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723" y="2814735"/>
              <a:ext cx="3392543" cy="252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2814735"/>
              <a:ext cx="3374238" cy="252000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974242" y="5431476"/>
            <a:ext cx="586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Peak-detected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Schottky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spectrum at injection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048000" y="2795587"/>
            <a:ext cx="1441200" cy="2417607"/>
          </a:xfrm>
          <a:prstGeom prst="ellipse">
            <a:avLst/>
          </a:prstGeom>
          <a:solidFill>
            <a:schemeClr val="bg1">
              <a:lumMod val="50000"/>
              <a:alpha val="2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stCxn id="11" idx="0"/>
          </p:cNvCxnSpPr>
          <p:nvPr/>
        </p:nvCxnSpPr>
        <p:spPr>
          <a:xfrm>
            <a:off x="3768600" y="2795587"/>
            <a:ext cx="1489200" cy="1000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1" idx="4"/>
          </p:cNvCxnSpPr>
          <p:nvPr/>
        </p:nvCxnSpPr>
        <p:spPr>
          <a:xfrm flipV="1">
            <a:off x="3768600" y="5029200"/>
            <a:ext cx="1489200" cy="18399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0356441">
            <a:off x="7011930" y="5966550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3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Bunch Flattening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FF0066"/>
                </a:solidFill>
              </a:rPr>
              <a:t>Bunch length </a:t>
            </a:r>
            <a:r>
              <a:rPr lang="de-CH" dirty="0" smtClean="0"/>
              <a:t>in physics could be </a:t>
            </a:r>
            <a:r>
              <a:rPr lang="de-CH" dirty="0" smtClean="0">
                <a:solidFill>
                  <a:srgbClr val="FF0066"/>
                </a:solidFill>
              </a:rPr>
              <a:t>adjusted</a:t>
            </a:r>
            <a:r>
              <a:rPr lang="de-CH" dirty="0" smtClean="0"/>
              <a:t>, if necessary, using sinusoidal RF phase modulation; operational in the LHC since 2016</a:t>
            </a:r>
          </a:p>
          <a:p>
            <a:pPr lvl="1"/>
            <a:r>
              <a:rPr lang="en-GB" dirty="0"/>
              <a:t>Vertex reconstruction is not accurate enough for </a:t>
            </a:r>
            <a:r>
              <a:rPr lang="en-GB" dirty="0" err="1"/>
              <a:t>LHCb</a:t>
            </a:r>
            <a:r>
              <a:rPr lang="en-GB" dirty="0"/>
              <a:t> for bunch lengths &lt; 0.9 ns (for one polarity)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821" y="4032860"/>
            <a:ext cx="3055653" cy="2291740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246237" y="3063492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3A1"/>
                </a:solidFill>
                <a:latin typeface="PT Sans" panose="020B0503020203020204" pitchFamily="34" charset="0"/>
              </a:rPr>
              <a:t>Increases bunch length by 150-200 </a:t>
            </a:r>
            <a:r>
              <a:rPr lang="en-GB" dirty="0" err="1" smtClean="0">
                <a:solidFill>
                  <a:srgbClr val="0053A1"/>
                </a:solidFill>
                <a:latin typeface="PT Sans" panose="020B0503020203020204" pitchFamily="34" charset="0"/>
              </a:rPr>
              <a:t>ps</a:t>
            </a:r>
            <a:endParaRPr lang="en-GB" dirty="0" smtClean="0">
              <a:solidFill>
                <a:srgbClr val="0053A1"/>
              </a:solidFill>
              <a:latin typeface="PT Sans" panose="020B0503020203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3A1"/>
                </a:solidFill>
                <a:latin typeface="PT Sans" panose="020B0503020203020204" pitchFamily="34" charset="0"/>
              </a:rPr>
              <a:t>Luminosity loss ~2.5-4.5 % in IPs 1&amp;5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3A1"/>
                </a:solidFill>
                <a:latin typeface="PT Sans" panose="020B0503020203020204" pitchFamily="34" charset="0"/>
              </a:rPr>
              <a:t>Loss-free mechanism</a:t>
            </a:r>
            <a:endParaRPr lang="en-GB" dirty="0">
              <a:solidFill>
                <a:srgbClr val="0053A1"/>
              </a:solidFill>
              <a:latin typeface="PT Sans" panose="020B05030202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9474" y="4886342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ATLAS Luminosity, 6</a:t>
            </a:r>
            <a:r>
              <a:rPr lang="en-GB" sz="1600" b="1" baseline="30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th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 August 2016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17616" y="3030938"/>
            <a:ext cx="4114800" cy="3369862"/>
            <a:chOff x="517616" y="3030938"/>
            <a:chExt cx="4114800" cy="336986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3030938"/>
              <a:ext cx="3409591" cy="2785087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17616" y="5816025"/>
              <a:ext cx="4114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Bunch flattening in Stable beams</a:t>
              </a:r>
            </a:p>
            <a:p>
              <a:pPr>
                <a:spcAft>
                  <a:spcPts val="600"/>
                </a:spcAft>
              </a:pPr>
              <a:r>
                <a:rPr lang="en-GB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17</a:t>
              </a:r>
              <a:r>
                <a:rPr lang="en-GB" sz="1600" b="1" baseline="30000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th</a:t>
              </a:r>
              <a:r>
                <a:rPr lang="en-GB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 June 2016 (B2)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0" y="3239125"/>
              <a:ext cx="796800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Symbol" panose="05050102010706020507" pitchFamily="18" charset="2"/>
                <a:buChar char="¾"/>
              </a:pPr>
              <a:r>
                <a:rPr lang="de-CH" sz="1100" dirty="0" err="1" smtClean="0">
                  <a:solidFill>
                    <a:srgbClr val="00B050"/>
                  </a:solidFill>
                  <a:latin typeface="PT Sans" panose="020B0503020203020204" pitchFamily="34" charset="0"/>
                </a:rPr>
                <a:t>Before</a:t>
              </a:r>
              <a:endParaRPr lang="de-CH" sz="1100" dirty="0" smtClean="0">
                <a:solidFill>
                  <a:srgbClr val="00B050"/>
                </a:solidFill>
                <a:latin typeface="PT Sans" panose="020B0503020203020204" pitchFamily="34" charset="0"/>
              </a:endParaRPr>
            </a:p>
            <a:p>
              <a:pPr marL="171450" indent="-171450">
                <a:buFont typeface="Symbol" panose="05050102010706020507" pitchFamily="18" charset="2"/>
                <a:buChar char="¾"/>
              </a:pPr>
              <a:r>
                <a:rPr lang="de-CH" sz="1100" dirty="0" smtClean="0">
                  <a:solidFill>
                    <a:srgbClr val="0000FF"/>
                  </a:solidFill>
                  <a:latin typeface="PT Sans" panose="020B0503020203020204" pitchFamily="34" charset="0"/>
                </a:rPr>
                <a:t>After</a:t>
              </a:r>
              <a:endParaRPr lang="en-US" sz="1100" dirty="0">
                <a:solidFill>
                  <a:srgbClr val="0000FF"/>
                </a:solidFill>
                <a:latin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587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862387"/>
            <a:ext cx="7772400" cy="1362075"/>
          </a:xfrm>
        </p:spPr>
        <p:txBody>
          <a:bodyPr/>
          <a:lstStyle/>
          <a:p>
            <a:r>
              <a:rPr lang="de-CH" dirty="0" smtClean="0"/>
              <a:t>POWER AND FULL DETUNING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/>
          <a:lstStyle/>
          <a:p>
            <a:r>
              <a:rPr lang="de-CH" dirty="0" smtClean="0"/>
              <a:t>Limitations and Experience</a:t>
            </a:r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726795" y="4876800"/>
            <a:ext cx="75057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PT Sans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PT Sans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Acknowledgements: </a:t>
            </a:r>
          </a:p>
          <a:p>
            <a:r>
              <a:rPr lang="de-CH" b="1" dirty="0" smtClean="0"/>
              <a:t>T. Mastorides, O. Brunner, C. Schwick</a:t>
            </a:r>
          </a:p>
        </p:txBody>
      </p:sp>
    </p:spTree>
    <p:extLst>
      <p:ext uri="{BB962C8B-B14F-4D97-AF65-F5344CB8AC3E}">
        <p14:creationId xmlns:p14="http://schemas.microsoft.com/office/powerpoint/2010/main" val="1705059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Available Power at Present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Klystron </a:t>
            </a:r>
            <a:r>
              <a:rPr lang="de-CH" dirty="0" smtClean="0">
                <a:solidFill>
                  <a:srgbClr val="FF0066"/>
                </a:solidFill>
              </a:rPr>
              <a:t>DC power</a:t>
            </a:r>
            <a:r>
              <a:rPr lang="de-CH" dirty="0" smtClean="0"/>
              <a:t>: max. 550 kW</a:t>
            </a:r>
          </a:p>
          <a:p>
            <a:pPr lvl="1"/>
            <a:r>
              <a:rPr lang="de-CH" dirty="0" smtClean="0"/>
              <a:t>Current limited by the power converter, max. ~9.5 A</a:t>
            </a:r>
          </a:p>
          <a:p>
            <a:pPr lvl="1">
              <a:spcAft>
                <a:spcPts val="1200"/>
              </a:spcAft>
            </a:pPr>
            <a:r>
              <a:rPr lang="de-CH" dirty="0" smtClean="0"/>
              <a:t>Voltage limited by the gun tank, max. ~58 kV</a:t>
            </a:r>
            <a:endParaRPr lang="en-GB" dirty="0" smtClean="0"/>
          </a:p>
          <a:p>
            <a:r>
              <a:rPr lang="en-GB" dirty="0" smtClean="0"/>
              <a:t>Klystron </a:t>
            </a:r>
            <a:r>
              <a:rPr lang="en-GB" dirty="0" smtClean="0">
                <a:solidFill>
                  <a:srgbClr val="FF0066"/>
                </a:solidFill>
              </a:rPr>
              <a:t>RF power</a:t>
            </a:r>
            <a:r>
              <a:rPr lang="en-GB" dirty="0" smtClean="0"/>
              <a:t>: limited </a:t>
            </a:r>
            <a:r>
              <a:rPr lang="en-GB" dirty="0"/>
              <a:t>by the klystron </a:t>
            </a:r>
            <a:r>
              <a:rPr lang="en-GB" dirty="0" smtClean="0"/>
              <a:t>efficiency</a:t>
            </a:r>
          </a:p>
          <a:p>
            <a:pPr lvl="1"/>
            <a:r>
              <a:rPr lang="en-GB" dirty="0" smtClean="0"/>
              <a:t>Originally </a:t>
            </a:r>
            <a:r>
              <a:rPr lang="en-GB" dirty="0"/>
              <a:t>the efficiency was </a:t>
            </a:r>
            <a:r>
              <a:rPr lang="en-GB" dirty="0" smtClean="0"/>
              <a:t>~55 %, i.e. </a:t>
            </a:r>
            <a:r>
              <a:rPr lang="en-GB" dirty="0" smtClean="0">
                <a:solidFill>
                  <a:srgbClr val="FF0066"/>
                </a:solidFill>
              </a:rPr>
              <a:t>300 kW</a:t>
            </a:r>
            <a:endParaRPr lang="en-GB" dirty="0" smtClean="0"/>
          </a:p>
          <a:p>
            <a:pPr lvl="1"/>
            <a:r>
              <a:rPr lang="en-GB" dirty="0" smtClean="0"/>
              <a:t>With present settings, </a:t>
            </a:r>
            <a:r>
              <a:rPr lang="en-GB" dirty="0"/>
              <a:t>the efficiency has dropped to </a:t>
            </a:r>
            <a:r>
              <a:rPr lang="en-GB" dirty="0" smtClean="0"/>
              <a:t>~45-50 % </a:t>
            </a:r>
            <a:r>
              <a:rPr lang="en-GB" dirty="0"/>
              <a:t>for most </a:t>
            </a:r>
            <a:r>
              <a:rPr lang="en-GB" dirty="0" smtClean="0"/>
              <a:t>klystrons, i.e. ~250-280 kW</a:t>
            </a:r>
          </a:p>
          <a:p>
            <a:pPr lvl="2"/>
            <a:r>
              <a:rPr lang="en-GB" dirty="0" smtClean="0"/>
              <a:t>Can be reverted to the maximum efficiency settings</a:t>
            </a:r>
            <a:endParaRPr lang="en-GB" dirty="0"/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0800" y="6430388"/>
            <a:ext cx="2895600" cy="288925"/>
          </a:xfrm>
        </p:spPr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24600" y="5410200"/>
            <a:ext cx="2453073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O. Brunner, private comm.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433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Recap: Half-Detuning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Till 2016: constant RF phase &amp; amplitude in beam segment. Large power transients and mean power not minimal (2244 b, fill 4565, 02/11/2015):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5" y="2578126"/>
            <a:ext cx="7620000" cy="381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401859"/>
            <a:ext cx="1548067" cy="188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696200" y="4776267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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present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6200" y="3109472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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absent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7600" y="2247261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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absent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30600" y="2252477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sym typeface="Symbol" panose="05050102010706020507" pitchFamily="18" charset="2"/>
              </a:rPr>
              <a:t>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Beam present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7" name="Right Brace 6"/>
          <p:cNvSpPr/>
          <p:nvPr/>
        </p:nvSpPr>
        <p:spPr>
          <a:xfrm rot="16200000">
            <a:off x="2265705" y="1268479"/>
            <a:ext cx="192991" cy="2743200"/>
          </a:xfrm>
          <a:prstGeom prst="rightBrac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 rot="16200000">
            <a:off x="3789706" y="2486077"/>
            <a:ext cx="192991" cy="304800"/>
          </a:xfrm>
          <a:prstGeom prst="rightBrac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96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dynamics</a:t>
            </a:r>
          </a:p>
          <a:p>
            <a:pPr lvl="1"/>
            <a:r>
              <a:rPr lang="en-US" dirty="0" smtClean="0"/>
              <a:t>Single-bunch loss of Landau damping</a:t>
            </a:r>
          </a:p>
          <a:p>
            <a:pPr lvl="1"/>
            <a:r>
              <a:rPr lang="en-US" dirty="0" smtClean="0"/>
              <a:t>Controlled emittance blow-up</a:t>
            </a:r>
          </a:p>
          <a:p>
            <a:pPr lvl="1"/>
            <a:r>
              <a:rPr lang="en-US" dirty="0" smtClean="0"/>
              <a:t>Multi-bunch stability</a:t>
            </a:r>
          </a:p>
          <a:p>
            <a:pPr lvl="1"/>
            <a:r>
              <a:rPr lang="en-US" dirty="0" smtClean="0"/>
              <a:t>Instabilities at injection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Bunch flattening</a:t>
            </a:r>
          </a:p>
          <a:p>
            <a:r>
              <a:rPr lang="en-US" dirty="0" smtClean="0"/>
              <a:t>RF power and full detuning</a:t>
            </a:r>
          </a:p>
          <a:p>
            <a:pPr lvl="1"/>
            <a:r>
              <a:rPr lang="en-US" dirty="0" smtClean="0"/>
              <a:t>Available power</a:t>
            </a:r>
          </a:p>
          <a:p>
            <a:pPr lvl="1"/>
            <a:r>
              <a:rPr lang="en-US" dirty="0" smtClean="0"/>
              <a:t>Half and full detuning</a:t>
            </a:r>
          </a:p>
          <a:p>
            <a:pPr lvl="1"/>
            <a:r>
              <a:rPr lang="en-US" dirty="0" smtClean="0"/>
              <a:t>Power limitations at injection</a:t>
            </a:r>
          </a:p>
          <a:p>
            <a:pPr lvl="1"/>
            <a:r>
              <a:rPr lang="en-US" dirty="0" smtClean="0"/>
              <a:t>High-harmonic RF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95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Full Detuning: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60925"/>
          </a:xfrm>
        </p:spPr>
        <p:txBody>
          <a:bodyPr>
            <a:normAutofit fontScale="92500"/>
          </a:bodyPr>
          <a:lstStyle/>
          <a:p>
            <a:pPr>
              <a:spcAft>
                <a:spcPts val="20000"/>
              </a:spcAft>
            </a:pPr>
            <a:r>
              <a:rPr lang="de-CH" dirty="0" smtClean="0"/>
              <a:t>Idea: minimize the imaginary (reactive) part of the generator current</a:t>
            </a:r>
          </a:p>
          <a:p>
            <a:r>
              <a:rPr lang="en-GB" sz="2000" dirty="0" smtClean="0">
                <a:ea typeface="Cambria Math" panose="02040503050406030204" pitchFamily="18" charset="0"/>
              </a:rPr>
              <a:t>V</a:t>
            </a:r>
            <a:r>
              <a:rPr lang="en-GB" sz="2000" baseline="-25000" dirty="0" smtClean="0">
                <a:ea typeface="Cambria Math" panose="02040503050406030204" pitchFamily="18" charset="0"/>
              </a:rPr>
              <a:t>0</a:t>
            </a:r>
            <a:r>
              <a:rPr lang="en-GB" sz="2000" dirty="0" smtClean="0">
                <a:ea typeface="Cambria Math" panose="02040503050406030204" pitchFamily="18" charset="0"/>
              </a:rPr>
              <a:t> cavity </a:t>
            </a:r>
            <a:r>
              <a:rPr lang="en-GB" sz="2000" dirty="0" smtClean="0">
                <a:ea typeface="Cambria Math" panose="02040503050406030204" pitchFamily="18" charset="0"/>
              </a:rPr>
              <a:t>voltage amplitude</a:t>
            </a:r>
          </a:p>
          <a:p>
            <a:r>
              <a:rPr lang="en-GB" sz="2000" dirty="0" err="1" smtClean="0"/>
              <a:t>Δ</a:t>
            </a:r>
            <a:r>
              <a:rPr lang="en-GB" sz="2000" dirty="0" err="1" smtClean="0">
                <a:latin typeface="Lucida Grande"/>
                <a:ea typeface="Lucida Grande"/>
                <a:cs typeface="Lucida Grande"/>
              </a:rPr>
              <a:t>ω</a:t>
            </a:r>
            <a:r>
              <a:rPr lang="en-GB" sz="2000" dirty="0" smtClean="0"/>
              <a:t> </a:t>
            </a:r>
            <a:r>
              <a:rPr lang="en-GB" sz="2000" dirty="0" smtClean="0"/>
              <a:t>detuning of the cavity</a:t>
            </a:r>
          </a:p>
          <a:p>
            <a:r>
              <a:rPr lang="en-GB" sz="2000" dirty="0" err="1" smtClean="0">
                <a:latin typeface="Lucida Grande"/>
                <a:ea typeface="Lucida Grande"/>
                <a:cs typeface="Lucida Grande"/>
              </a:rPr>
              <a:t>φ</a:t>
            </a:r>
            <a:r>
              <a:rPr lang="en-GB" sz="2000" dirty="0" smtClean="0"/>
              <a:t>(t) </a:t>
            </a:r>
            <a:r>
              <a:rPr lang="en-GB" sz="2000" dirty="0" smtClean="0"/>
              <a:t>cavity </a:t>
            </a:r>
            <a:r>
              <a:rPr lang="en-GB" sz="2000" dirty="0" smtClean="0"/>
              <a:t>phase along the ring</a:t>
            </a:r>
          </a:p>
          <a:p>
            <a:pPr>
              <a:spcAft>
                <a:spcPts val="1200"/>
              </a:spcAft>
            </a:pPr>
            <a:r>
              <a:rPr lang="en-GB" sz="2000" dirty="0" err="1" smtClean="0"/>
              <a:t>i</a:t>
            </a:r>
            <a:r>
              <a:rPr lang="en-GB" sz="2000" baseline="-25000" dirty="0" err="1" smtClean="0"/>
              <a:t>b</a:t>
            </a:r>
            <a:r>
              <a:rPr lang="en-GB" sz="2000" dirty="0" smtClean="0"/>
              <a:t>(t) beam </a:t>
            </a:r>
            <a:r>
              <a:rPr lang="en-GB" sz="2000" dirty="0" smtClean="0"/>
              <a:t>current amplitude</a:t>
            </a:r>
          </a:p>
          <a:p>
            <a:r>
              <a:rPr lang="de-CH" dirty="0" err="1" smtClean="0"/>
              <a:t>Choose</a:t>
            </a:r>
            <a:r>
              <a:rPr lang="de-CH" dirty="0" smtClean="0"/>
              <a:t> </a:t>
            </a:r>
            <a:r>
              <a:rPr lang="de-CH" dirty="0" err="1" smtClean="0"/>
              <a:t>Δ</a:t>
            </a:r>
            <a:r>
              <a:rPr lang="de-CH" dirty="0" err="1" smtClean="0">
                <a:latin typeface="Lucida Grande"/>
                <a:ea typeface="Lucida Grande"/>
                <a:cs typeface="Lucida Grande"/>
              </a:rPr>
              <a:t>ω</a:t>
            </a:r>
            <a:r>
              <a:rPr lang="de-CH" dirty="0" smtClean="0"/>
              <a:t> </a:t>
            </a:r>
            <a:r>
              <a:rPr lang="en-GB" dirty="0" smtClean="0"/>
              <a:t>and </a:t>
            </a:r>
            <a:r>
              <a:rPr lang="en-GB" dirty="0" err="1" smtClean="0">
                <a:latin typeface="Lucida Grande"/>
                <a:ea typeface="Lucida Grande"/>
                <a:cs typeface="Lucida Grande"/>
              </a:rPr>
              <a:t>φ</a:t>
            </a:r>
            <a:r>
              <a:rPr lang="en-GB" dirty="0" smtClean="0">
                <a:latin typeface="Lucida Grande"/>
                <a:ea typeface="Lucida Grande"/>
                <a:cs typeface="Lucida Grande"/>
              </a:rPr>
              <a:t>(t) </a:t>
            </a:r>
            <a:r>
              <a:rPr lang="en-GB" dirty="0" smtClean="0"/>
              <a:t>such </a:t>
            </a:r>
            <a:r>
              <a:rPr lang="en-GB" dirty="0" smtClean="0"/>
              <a:t>that the </a:t>
            </a:r>
            <a:r>
              <a:rPr lang="en-GB" dirty="0" smtClean="0">
                <a:solidFill>
                  <a:srgbClr val="FF0066"/>
                </a:solidFill>
              </a:rPr>
              <a:t>second term vanishes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33575" y="4489239"/>
            <a:ext cx="2627064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T. </a:t>
            </a:r>
            <a:r>
              <a:rPr lang="en-GB" sz="1600" b="1" dirty="0" err="1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Mastorides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al., PRSTAB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559889"/>
              </p:ext>
            </p:extLst>
          </p:nvPr>
        </p:nvGraphicFramePr>
        <p:xfrm>
          <a:off x="2057400" y="2057400"/>
          <a:ext cx="4772526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3022600" imgH="1447800" progId="Equation.3">
                  <p:embed/>
                </p:oleObj>
              </mc:Choice>
              <mc:Fallback>
                <p:oleObj name="Equation" r:id="rId3" imgW="3022600" imgH="144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7400" y="2057400"/>
                        <a:ext cx="4772526" cy="228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0735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Full Detuning: Experience in Run2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Successfully commissioned in the beginning of 2017</a:t>
            </a:r>
          </a:p>
          <a:p>
            <a:pPr lvl="1"/>
            <a:r>
              <a:rPr lang="de-CH" dirty="0" smtClean="0"/>
              <a:t>Was </a:t>
            </a:r>
            <a:r>
              <a:rPr lang="de-CH" dirty="0" smtClean="0">
                <a:solidFill>
                  <a:srgbClr val="FF0066"/>
                </a:solidFill>
              </a:rPr>
              <a:t>running reliably </a:t>
            </a:r>
            <a:r>
              <a:rPr lang="de-CH" dirty="0" smtClean="0"/>
              <a:t>since</a:t>
            </a:r>
          </a:p>
          <a:p>
            <a:r>
              <a:rPr lang="de-CH" dirty="0" smtClean="0"/>
              <a:t>Logging for cavity voltage amplitude &amp; phase was put in place</a:t>
            </a:r>
          </a:p>
          <a:p>
            <a:pPr lvl="1"/>
            <a:r>
              <a:rPr lang="de-CH" dirty="0" smtClean="0"/>
              <a:t>Experiments use this to predict shift in collision time/position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295400" y="2971800"/>
            <a:ext cx="7772400" cy="3308677"/>
            <a:chOff x="685800" y="3076247"/>
            <a:chExt cx="7772400" cy="3308677"/>
          </a:xfrm>
        </p:grpSpPr>
        <p:pic>
          <p:nvPicPr>
            <p:cNvPr id="7" name="Content Placeholder 10" descr="chart (67)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53" b="8753"/>
            <a:stretch>
              <a:fillRect/>
            </a:stretch>
          </p:blipFill>
          <p:spPr>
            <a:xfrm>
              <a:off x="2749800" y="3245524"/>
              <a:ext cx="5708400" cy="31394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191000" y="3076247"/>
              <a:ext cx="2819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sym typeface="Symbol" panose="05050102010706020507" pitchFamily="18" charset="2"/>
                </a:rPr>
                <a:t> </a:t>
              </a:r>
              <a:r>
                <a:rPr lang="en-GB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Beam absent in grey area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5801" y="3900175"/>
              <a:ext cx="2152833" cy="369332"/>
            </a:xfrm>
            <a:prstGeom prst="rect">
              <a:avLst/>
            </a:prstGeom>
            <a:solidFill>
              <a:schemeClr val="bg1">
                <a:alpha val="4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PT Sans" panose="020B0503020203020204" pitchFamily="34" charset="0"/>
                </a:rPr>
                <a:t>Phase delay Beam 1</a:t>
              </a:r>
              <a:endParaRPr lang="en-US" b="1" dirty="0">
                <a:solidFill>
                  <a:srgbClr val="0000FF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800" y="4475203"/>
              <a:ext cx="2152833" cy="369332"/>
            </a:xfrm>
            <a:prstGeom prst="rect">
              <a:avLst/>
            </a:prstGeom>
            <a:solidFill>
              <a:schemeClr val="bg1">
                <a:alpha val="4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PT Sans" panose="020B0503020203020204" pitchFamily="34" charset="0"/>
                </a:rPr>
                <a:t>Phase delay Beam 2</a:t>
              </a:r>
              <a:endParaRPr lang="en-US" b="1" dirty="0">
                <a:solidFill>
                  <a:srgbClr val="FF0000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5040868"/>
              <a:ext cx="1569276" cy="369332"/>
            </a:xfrm>
            <a:prstGeom prst="rect">
              <a:avLst/>
            </a:prstGeom>
            <a:solidFill>
              <a:schemeClr val="bg1">
                <a:alpha val="4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  <a:latin typeface="PT Sans" panose="020B0503020203020204" pitchFamily="34" charset="0"/>
                </a:rPr>
                <a:t>Shift of IP in Z</a:t>
              </a:r>
              <a:endParaRPr lang="en-US" b="1" dirty="0">
                <a:solidFill>
                  <a:srgbClr val="008000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7890" y="4180867"/>
              <a:ext cx="1868845" cy="369332"/>
            </a:xfrm>
            <a:prstGeom prst="rect">
              <a:avLst/>
            </a:prstGeom>
            <a:solidFill>
              <a:schemeClr val="bg1">
                <a:alpha val="4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  <a:latin typeface="PT Sans" panose="020B0503020203020204" pitchFamily="34" charset="0"/>
                </a:rPr>
                <a:t>Delay of collision</a:t>
              </a:r>
              <a:endParaRPr lang="en-US" b="1" dirty="0">
                <a:solidFill>
                  <a:srgbClr val="FF6600"/>
                </a:solidFill>
                <a:latin typeface="PT Sans" panose="020B0503020203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52400" y="5322838"/>
            <a:ext cx="37338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For HL-LHC 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(in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the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 25 </a:t>
            </a:r>
            <a:r>
              <a:rPr lang="de-CH" sz="1700" dirty="0">
                <a:solidFill>
                  <a:srgbClr val="0053A1"/>
                </a:solidFill>
                <a:latin typeface="PT Sans" pitchFamily="34" charset="0"/>
              </a:rPr>
              <a:t>ns </a:t>
            </a:r>
            <a:r>
              <a:rPr lang="de-CH" sz="1700" dirty="0" err="1">
                <a:solidFill>
                  <a:srgbClr val="0053A1"/>
                </a:solidFill>
                <a:latin typeface="PT Sans" pitchFamily="34" charset="0"/>
              </a:rPr>
              <a:t>standard</a:t>
            </a:r>
            <a:r>
              <a:rPr lang="de-CH" sz="1700" dirty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scheme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and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w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/ a 3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μs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abort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gap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)</a:t>
            </a:r>
            <a:r>
              <a:rPr lang="de-CH" sz="1700" dirty="0" smtClean="0">
                <a:solidFill>
                  <a:srgbClr val="0053A1"/>
                </a:solidFill>
                <a:latin typeface="PT Sans" pitchFamily="34" charset="0"/>
              </a:rPr>
              <a:t>: peak-to-peak </a:t>
            </a:r>
            <a:r>
              <a:rPr lang="de-CH" sz="1700" dirty="0">
                <a:solidFill>
                  <a:srgbClr val="0053A1"/>
                </a:solidFill>
                <a:latin typeface="PT Sans" pitchFamily="34" charset="0"/>
              </a:rPr>
              <a:t>phase </a:t>
            </a:r>
            <a:r>
              <a:rPr lang="de-CH" sz="1700" dirty="0" err="1">
                <a:solidFill>
                  <a:srgbClr val="0053A1"/>
                </a:solidFill>
                <a:latin typeface="PT Sans" pitchFamily="34" charset="0"/>
              </a:rPr>
              <a:t>modulation</a:t>
            </a:r>
            <a:r>
              <a:rPr lang="de-CH" sz="1700" dirty="0">
                <a:solidFill>
                  <a:srgbClr val="0053A1"/>
                </a:solidFill>
                <a:latin typeface="PT Sans" pitchFamily="34" charset="0"/>
              </a:rPr>
              <a:t> </a:t>
            </a:r>
            <a:r>
              <a:rPr lang="de-CH" sz="1700" dirty="0" err="1" smtClean="0">
                <a:solidFill>
                  <a:srgbClr val="0053A1"/>
                </a:solidFill>
                <a:latin typeface="PT Sans" pitchFamily="34" charset="0"/>
              </a:rPr>
              <a:t>is</a:t>
            </a:r>
            <a:endParaRPr lang="de-CH" sz="1700" dirty="0">
              <a:solidFill>
                <a:srgbClr val="0053A1"/>
              </a:solidFill>
              <a:latin typeface="PT Sans" pitchFamily="34" charset="0"/>
            </a:endParaRPr>
          </a:p>
          <a:p>
            <a:pPr algn="ctr"/>
            <a:r>
              <a:rPr lang="de-CH" b="1" dirty="0" smtClean="0">
                <a:solidFill>
                  <a:srgbClr val="FF0066"/>
                </a:solidFill>
                <a:latin typeface="PT Sans" pitchFamily="34" charset="0"/>
              </a:rPr>
              <a:t>70</a:t>
            </a:r>
            <a:r>
              <a:rPr lang="de-CH" b="1" dirty="0" smtClean="0">
                <a:solidFill>
                  <a:srgbClr val="FF0066"/>
                </a:solidFill>
                <a:latin typeface="PT Sans" pitchFamily="34" charset="0"/>
              </a:rPr>
              <a:t> </a:t>
            </a:r>
            <a:r>
              <a:rPr lang="de-CH" b="1" dirty="0" smtClean="0">
                <a:solidFill>
                  <a:srgbClr val="FF0066"/>
                </a:solidFill>
                <a:latin typeface="PT Sans" pitchFamily="34" charset="0"/>
              </a:rPr>
              <a:t>ps</a:t>
            </a:r>
            <a:endParaRPr lang="en-GB" sz="1400" b="1" dirty="0">
              <a:solidFill>
                <a:srgbClr val="FF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376" y="3310526"/>
            <a:ext cx="2306047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</a:t>
            </a:r>
            <a:r>
              <a:rPr lang="en-GB" sz="1600" b="1" dirty="0" err="1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Schwick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LPC meeting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070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Full Detuning: Experience in Run2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With 2017 beam parameters, the (mean) power consumption at arrival to </a:t>
            </a:r>
            <a:r>
              <a:rPr lang="de-CH" dirty="0" smtClean="0">
                <a:solidFill>
                  <a:srgbClr val="FF0066"/>
                </a:solidFill>
              </a:rPr>
              <a:t>flat top </a:t>
            </a:r>
            <a:r>
              <a:rPr lang="de-CH" dirty="0" smtClean="0"/>
              <a:t>was reduced to about </a:t>
            </a:r>
            <a:r>
              <a:rPr lang="de-CH" dirty="0" smtClean="0">
                <a:solidFill>
                  <a:srgbClr val="FF0066"/>
                </a:solidFill>
              </a:rPr>
              <a:t>100 kW </a:t>
            </a:r>
            <a:r>
              <a:rPr lang="de-CH" dirty="0" smtClean="0"/>
              <a:t>in all cavities</a:t>
            </a:r>
          </a:p>
          <a:p>
            <a:pPr lvl="1"/>
            <a:r>
              <a:rPr lang="de-CH" dirty="0" smtClean="0"/>
              <a:t>Power required is independent on beam current</a:t>
            </a:r>
          </a:p>
          <a:p>
            <a:r>
              <a:rPr lang="de-CH" dirty="0" smtClean="0"/>
              <a:t>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00" y="2895600"/>
            <a:ext cx="6673848" cy="33369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8438" y="3124200"/>
            <a:ext cx="157496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66"/>
                </a:solidFill>
                <a:latin typeface="PT Sans" panose="020B0503020203020204" pitchFamily="34" charset="0"/>
              </a:rPr>
              <a:t>03/06/2017</a:t>
            </a:r>
          </a:p>
          <a:p>
            <a:pPr>
              <a:spcAft>
                <a:spcPts val="1200"/>
              </a:spcAft>
            </a:pPr>
            <a:r>
              <a:rPr lang="de-CH" dirty="0" smtClean="0">
                <a:solidFill>
                  <a:srgbClr val="FF0066"/>
                </a:solidFill>
                <a:latin typeface="PT Sans" panose="020B0503020203020204" pitchFamily="34" charset="0"/>
              </a:rPr>
              <a:t>Half detuning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Expect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190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kW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@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1.5 MV, </a:t>
            </a:r>
            <a:endParaRPr lang="en-US" b="1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0.5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A DC</a:t>
            </a:r>
          </a:p>
          <a:p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005515"/>
              </p:ext>
            </p:extLst>
          </p:nvPr>
        </p:nvGraphicFramePr>
        <p:xfrm>
          <a:off x="7239000" y="5155019"/>
          <a:ext cx="103663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Equation" r:id="rId4" imgW="761760" imgH="419040" progId="Equation.3">
                  <p:embed/>
                </p:oleObj>
              </mc:Choice>
              <mc:Fallback>
                <p:oleObj name="Equation" r:id="rId4" imgW="761760" imgH="41904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39000" y="5155019"/>
                        <a:ext cx="1036638" cy="568325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9460" y="6078635"/>
            <a:ext cx="5206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PT Sans" panose="020B0503020203020204" pitchFamily="34" charset="0"/>
              </a:rPr>
              <a:t>Estimated accuracy on power measurement ±20 %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Full Detuning: Experience in Run2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With 2017 beam parameters, the (mean) power consumption at arrival to </a:t>
            </a:r>
            <a:r>
              <a:rPr lang="de-CH" dirty="0" smtClean="0">
                <a:solidFill>
                  <a:srgbClr val="FF0066"/>
                </a:solidFill>
              </a:rPr>
              <a:t>flat top</a:t>
            </a:r>
            <a:r>
              <a:rPr lang="de-CH" dirty="0" smtClean="0"/>
              <a:t> was reduced to about </a:t>
            </a:r>
            <a:r>
              <a:rPr lang="de-CH" dirty="0" smtClean="0">
                <a:solidFill>
                  <a:srgbClr val="FF0066"/>
                </a:solidFill>
              </a:rPr>
              <a:t>100 kW </a:t>
            </a:r>
            <a:r>
              <a:rPr lang="de-CH" dirty="0" smtClean="0"/>
              <a:t>in all cavities</a:t>
            </a:r>
          </a:p>
          <a:p>
            <a:pPr lvl="1"/>
            <a:r>
              <a:rPr lang="de-CH" dirty="0" smtClean="0"/>
              <a:t>Power required is independent on beam current</a:t>
            </a:r>
          </a:p>
          <a:p>
            <a:r>
              <a:rPr lang="de-CH" dirty="0" smtClean="0"/>
              <a:t>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00" y="2895600"/>
            <a:ext cx="6673848" cy="33369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8438" y="3124200"/>
            <a:ext cx="157496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66"/>
                </a:solidFill>
                <a:latin typeface="PT Sans" panose="020B0503020203020204" pitchFamily="34" charset="0"/>
              </a:rPr>
              <a:t>03/11/2017</a:t>
            </a:r>
          </a:p>
          <a:p>
            <a:pPr>
              <a:spcAft>
                <a:spcPts val="1200"/>
              </a:spcAft>
            </a:pPr>
            <a:r>
              <a:rPr lang="de-CH" dirty="0" smtClean="0">
                <a:solidFill>
                  <a:srgbClr val="FF0066"/>
                </a:solidFill>
                <a:latin typeface="PT Sans" panose="020B0503020203020204" pitchFamily="34" charset="0"/>
              </a:rPr>
              <a:t>Full detuning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Expect</a:t>
            </a:r>
          </a:p>
          <a:p>
            <a:r>
              <a:rPr lang="pl-PL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104 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kW at </a:t>
            </a:r>
            <a:endParaRPr lang="de-CH" b="1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  <a:p>
            <a:r>
              <a:rPr lang="pl-PL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1.5 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MV, QL=60k</a:t>
            </a:r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659857"/>
              </p:ext>
            </p:extLst>
          </p:nvPr>
        </p:nvGraphicFramePr>
        <p:xfrm>
          <a:off x="7239000" y="5268569"/>
          <a:ext cx="1078000" cy="5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" name="Equation" r:id="rId4" imgW="888840" imgH="457200" progId="Equation.3">
                  <p:embed/>
                </p:oleObj>
              </mc:Choice>
              <mc:Fallback>
                <p:oleObj name="Equation" r:id="rId4" imgW="888840" imgH="4572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39000" y="5268569"/>
                        <a:ext cx="1078000" cy="554400"/>
                      </a:xfrm>
                      <a:prstGeom prst="rect">
                        <a:avLst/>
                      </a:prstGeom>
                      <a:ln>
                        <a:solidFill>
                          <a:srgbClr val="FF0066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9460" y="6078635"/>
            <a:ext cx="5206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PT Sans" panose="020B0503020203020204" pitchFamily="34" charset="0"/>
              </a:rPr>
              <a:t>Estimated accuracy on power measurement ±20 %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2500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Power Limitations at Injection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The </a:t>
            </a:r>
            <a:r>
              <a:rPr lang="de-CH" dirty="0" smtClean="0">
                <a:solidFill>
                  <a:srgbClr val="FF0066"/>
                </a:solidFill>
              </a:rPr>
              <a:t>half-detuning</a:t>
            </a:r>
            <a:r>
              <a:rPr lang="de-CH" dirty="0" smtClean="0"/>
              <a:t> scheme is still used at </a:t>
            </a:r>
            <a:r>
              <a:rPr lang="de-CH" dirty="0" smtClean="0">
                <a:solidFill>
                  <a:srgbClr val="FF0066"/>
                </a:solidFill>
              </a:rPr>
              <a:t>injection</a:t>
            </a:r>
            <a:r>
              <a:rPr lang="de-CH" dirty="0" smtClean="0"/>
              <a:t>. </a:t>
            </a:r>
          </a:p>
          <a:p>
            <a:r>
              <a:rPr lang="de-CH" dirty="0" smtClean="0"/>
              <a:t>Full detuning is switched on adiabatically before the ramp.</a:t>
            </a:r>
          </a:p>
          <a:p>
            <a:pPr lvl="1"/>
            <a:r>
              <a:rPr lang="de-CH" dirty="0"/>
              <a:t>P</a:t>
            </a:r>
            <a:r>
              <a:rPr lang="de-CH" dirty="0" smtClean="0"/>
              <a:t>ower limitations of today remain</a:t>
            </a:r>
          </a:p>
          <a:p>
            <a:pPr lvl="1"/>
            <a:r>
              <a:rPr lang="de-CH" dirty="0" smtClean="0"/>
              <a:t>Will need 8.5 MV (9.1 MV) instead of 6 MV (6.4 MV) at LHC injection to accomodate for larger dp/p spread coming from SPS after voltage upgrade (10 MV instead of 7 MV at flat top)</a:t>
            </a:r>
          </a:p>
          <a:p>
            <a:pPr lvl="2">
              <a:spcAft>
                <a:spcPts val="1200"/>
              </a:spcAft>
            </a:pPr>
            <a:r>
              <a:rPr lang="de-CH" dirty="0" smtClean="0"/>
              <a:t>To be studied: can we lower the injection voltage at the present?</a:t>
            </a:r>
          </a:p>
          <a:p>
            <a:r>
              <a:rPr lang="de-CH" dirty="0" smtClean="0"/>
              <a:t>Together with the increase in intensity, the power increases by a factor 2.86 in the half-detuning scheme, i.e. </a:t>
            </a:r>
            <a:r>
              <a:rPr lang="de-CH" dirty="0" smtClean="0">
                <a:solidFill>
                  <a:srgbClr val="FF0066"/>
                </a:solidFill>
              </a:rPr>
              <a:t>close to 300 kW</a:t>
            </a:r>
          </a:p>
          <a:p>
            <a:pPr lvl="1"/>
            <a:r>
              <a:rPr lang="de-CH" dirty="0" smtClean="0"/>
              <a:t>Doable with baseline, but there is </a:t>
            </a:r>
            <a:r>
              <a:rPr lang="de-CH" dirty="0" smtClean="0">
                <a:solidFill>
                  <a:srgbClr val="FF0066"/>
                </a:solidFill>
              </a:rPr>
              <a:t>no margin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370822">
            <a:off x="563733" y="5605640"/>
            <a:ext cx="1082410" cy="374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BASELINE</a:t>
            </a:r>
            <a:endParaRPr lang="en-GB" sz="1600" b="1" dirty="0">
              <a:solidFill>
                <a:srgbClr val="FF0066"/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9494551">
            <a:off x="7754044" y="3486471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61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Power Limitations at Injection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If limiting, could think of serveral </a:t>
            </a:r>
            <a:r>
              <a:rPr lang="de-CH" dirty="0" smtClean="0">
                <a:solidFill>
                  <a:srgbClr val="FF0066"/>
                </a:solidFill>
              </a:rPr>
              <a:t>options</a:t>
            </a:r>
            <a:r>
              <a:rPr lang="de-CH" dirty="0" smtClean="0"/>
              <a:t> </a:t>
            </a:r>
          </a:p>
          <a:p>
            <a:pPr lvl="1"/>
            <a:r>
              <a:rPr lang="de-CH" dirty="0" smtClean="0"/>
              <a:t>Introduce voltage phase modulation at SPS flat top to inject into the LHC in the full-detuning scheme?</a:t>
            </a:r>
          </a:p>
          <a:p>
            <a:pPr lvl="2"/>
            <a:r>
              <a:rPr lang="de-CH" dirty="0" smtClean="0"/>
              <a:t>C.f. beam loading in SPS displaces bunches within a batch by ±130 ps</a:t>
            </a:r>
          </a:p>
          <a:p>
            <a:pPr lvl="1"/>
            <a:r>
              <a:rPr lang="de-CH" dirty="0"/>
              <a:t>Upgrade RF </a:t>
            </a:r>
            <a:r>
              <a:rPr lang="de-CH" dirty="0">
                <a:solidFill>
                  <a:srgbClr val="FF0066"/>
                </a:solidFill>
              </a:rPr>
              <a:t>amplifiers</a:t>
            </a:r>
            <a:r>
              <a:rPr lang="de-CH" dirty="0"/>
              <a:t> </a:t>
            </a:r>
            <a:r>
              <a:rPr lang="en-GB" dirty="0"/>
              <a:t>(new klystrons/IOTs, possibly new circulators)</a:t>
            </a:r>
          </a:p>
          <a:p>
            <a:pPr lvl="2"/>
            <a:r>
              <a:rPr lang="en-GB" dirty="0"/>
              <a:t>Not preferable</a:t>
            </a:r>
            <a:endParaRPr lang="de-CH" dirty="0"/>
          </a:p>
          <a:p>
            <a:pPr lvl="1"/>
            <a:r>
              <a:rPr lang="de-CH" dirty="0" smtClean="0"/>
              <a:t>Additional </a:t>
            </a:r>
            <a:r>
              <a:rPr lang="de-CH" dirty="0" smtClean="0">
                <a:solidFill>
                  <a:srgbClr val="FF0066"/>
                </a:solidFill>
              </a:rPr>
              <a:t>400 MHz</a:t>
            </a:r>
            <a:r>
              <a:rPr lang="de-CH" dirty="0" smtClean="0"/>
              <a:t> RF cavity</a:t>
            </a:r>
          </a:p>
          <a:p>
            <a:pPr lvl="2"/>
            <a:r>
              <a:rPr lang="de-CH" dirty="0" smtClean="0"/>
              <a:t>Need less voltage per cavity</a:t>
            </a:r>
          </a:p>
          <a:p>
            <a:pPr lvl="1"/>
            <a:r>
              <a:rPr lang="de-CH" dirty="0" smtClean="0"/>
              <a:t>Additional </a:t>
            </a:r>
            <a:r>
              <a:rPr lang="de-CH" dirty="0" smtClean="0">
                <a:solidFill>
                  <a:srgbClr val="FF0066"/>
                </a:solidFill>
              </a:rPr>
              <a:t>800 MHz </a:t>
            </a:r>
            <a:r>
              <a:rPr lang="de-CH" dirty="0" smtClean="0"/>
              <a:t>RF cavity</a:t>
            </a:r>
          </a:p>
          <a:p>
            <a:pPr lvl="2"/>
            <a:r>
              <a:rPr lang="de-CH" dirty="0" smtClean="0"/>
              <a:t>Preferable for stability and provides also extra voltage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370822">
            <a:off x="136181" y="5060699"/>
            <a:ext cx="1022961" cy="374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OPTIONS</a:t>
            </a:r>
            <a:endParaRPr lang="en-GB" sz="1600" b="1" dirty="0">
              <a:solidFill>
                <a:srgbClr val="FF0066"/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600" y="2286000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76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High-Harmonic RF System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For stability considerations (ramp </a:t>
            </a:r>
            <a:r>
              <a:rPr lang="de-CH" dirty="0"/>
              <a:t>and flat </a:t>
            </a:r>
            <a:r>
              <a:rPr lang="de-CH" dirty="0" smtClean="0"/>
              <a:t>top), the installation of an </a:t>
            </a:r>
            <a:r>
              <a:rPr lang="de-CH" dirty="0" smtClean="0">
                <a:solidFill>
                  <a:srgbClr val="FF0066"/>
                </a:solidFill>
              </a:rPr>
              <a:t>800 MHz </a:t>
            </a:r>
            <a:r>
              <a:rPr lang="de-CH" dirty="0" smtClean="0"/>
              <a:t>RF system is preferred to the 400 MHz one</a:t>
            </a:r>
          </a:p>
          <a:p>
            <a:pPr lvl="1"/>
            <a:r>
              <a:rPr lang="de-CH" dirty="0" smtClean="0"/>
              <a:t>As a </a:t>
            </a:r>
            <a:r>
              <a:rPr lang="de-CH" dirty="0" smtClean="0">
                <a:solidFill>
                  <a:srgbClr val="FF0066"/>
                </a:solidFill>
              </a:rPr>
              <a:t>mitigation of LLD </a:t>
            </a:r>
            <a:r>
              <a:rPr lang="de-CH" dirty="0" smtClean="0"/>
              <a:t>as it increases the spread in the synchrotron frequency distribution</a:t>
            </a:r>
          </a:p>
          <a:p>
            <a:pPr lvl="1"/>
            <a:r>
              <a:rPr lang="de-CH" dirty="0" smtClean="0"/>
              <a:t>To mitigate the bunch length divergence of the controlled emittance </a:t>
            </a:r>
            <a:r>
              <a:rPr lang="de-CH" dirty="0" smtClean="0">
                <a:solidFill>
                  <a:srgbClr val="FF0066"/>
                </a:solidFill>
              </a:rPr>
              <a:t>blow-up</a:t>
            </a:r>
          </a:p>
          <a:p>
            <a:pPr lvl="2"/>
            <a:r>
              <a:rPr lang="de-CH" dirty="0" smtClean="0"/>
              <a:t>All other CERN machines perform the controlled emittance blow-up in </a:t>
            </a:r>
          </a:p>
          <a:p>
            <a:pPr lvl="2"/>
            <a:r>
              <a:rPr lang="de-CH" dirty="0" smtClean="0"/>
              <a:t>double-harmonic RF</a:t>
            </a:r>
          </a:p>
          <a:p>
            <a:pPr lvl="1"/>
            <a:r>
              <a:rPr lang="de-CH" dirty="0" smtClean="0"/>
              <a:t>Also, with an 800 MHz system, having </a:t>
            </a:r>
            <a:r>
              <a:rPr lang="de-CH" dirty="0" smtClean="0">
                <a:solidFill>
                  <a:srgbClr val="FF0066"/>
                </a:solidFill>
              </a:rPr>
              <a:t>shorter bunches </a:t>
            </a:r>
            <a:r>
              <a:rPr lang="de-CH" dirty="0" smtClean="0"/>
              <a:t>becomes feasible again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82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High-Harmonic RF System (2)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425413"/>
              </p:ext>
            </p:extLst>
          </p:nvPr>
        </p:nvGraphicFramePr>
        <p:xfrm>
          <a:off x="5784000" y="1557338"/>
          <a:ext cx="3120000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Acrobat Document" r:id="rId3" imgW="4114665" imgH="3086100" progId="Acrobat.Document.11">
                  <p:embed/>
                </p:oleObj>
              </mc:Choice>
              <mc:Fallback>
                <p:oleObj name="Acrobat Document" r:id="rId3" imgW="4114665" imgH="3086100" progId="Acrobat.Document.11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84000" y="1557338"/>
                        <a:ext cx="3120000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05600" y="1372672"/>
            <a:ext cx="151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GB" b="1" baseline="-25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800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/V</a:t>
            </a:r>
            <a:r>
              <a:rPr lang="en-GB" b="1" baseline="-25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 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2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2217173"/>
            <a:ext cx="2183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Given the full detuning, only </a:t>
            </a:r>
          </a:p>
          <a:p>
            <a:pPr algn="r"/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bunch-shortening mode is feasible</a:t>
            </a:r>
            <a:endParaRPr lang="en-GB" dirty="0">
              <a:solidFill>
                <a:srgbClr val="0053A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4900" y="1557338"/>
            <a:ext cx="312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028636"/>
            <a:ext cx="3120001" cy="2340000"/>
          </a:xfrm>
          <a:prstGeom prst="rect">
            <a:avLst/>
          </a:prstGeom>
        </p:spPr>
      </p:pic>
      <p:pic>
        <p:nvPicPr>
          <p:cNvPr id="12" name="Content Placeholder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546" y="4033818"/>
            <a:ext cx="3120000" cy="23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91546" y="4624916"/>
            <a:ext cx="240005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LHC controlled emittance blow-up in double-harmonic RF:</a:t>
            </a:r>
          </a:p>
          <a:p>
            <a:pPr>
              <a:spcAft>
                <a:spcPts val="1200"/>
              </a:spcAft>
            </a:pPr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flattened bunch core</a:t>
            </a:r>
            <a:endParaRPr lang="en-GB" dirty="0">
              <a:solidFill>
                <a:srgbClr val="0053A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3311" y="3843970"/>
            <a:ext cx="165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GB" b="1" baseline="-25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800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/V</a:t>
            </a:r>
            <a:r>
              <a:rPr lang="en-GB" b="1" baseline="-25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 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0.5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4047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Baseline from RF point of view</a:t>
            </a:r>
          </a:p>
          <a:p>
            <a:pPr lvl="1"/>
            <a:r>
              <a:rPr lang="de-CH" dirty="0" smtClean="0"/>
              <a:t>RF power available: 300 kW</a:t>
            </a:r>
          </a:p>
          <a:p>
            <a:pPr lvl="2"/>
            <a:r>
              <a:rPr lang="de-CH" dirty="0" smtClean="0"/>
              <a:t>If limiting at injection, could install additional 400 MHz cavities</a:t>
            </a:r>
          </a:p>
          <a:p>
            <a:pPr lvl="2"/>
            <a:r>
              <a:rPr lang="de-CH" dirty="0" smtClean="0"/>
              <a:t>For more stability (shorter bunch length), 800 MHz remains an option</a:t>
            </a:r>
          </a:p>
          <a:p>
            <a:pPr lvl="1"/>
            <a:r>
              <a:rPr lang="de-CH" dirty="0" smtClean="0"/>
              <a:t>Full detuning during ramp and on flat top</a:t>
            </a:r>
          </a:p>
          <a:p>
            <a:pPr lvl="1"/>
            <a:r>
              <a:rPr lang="de-CH" dirty="0" smtClean="0"/>
              <a:t>Bunch length: 9 cm r.m.s.</a:t>
            </a:r>
          </a:p>
          <a:p>
            <a:pPr lvl="2">
              <a:spcAft>
                <a:spcPts val="1200"/>
              </a:spcAft>
            </a:pPr>
            <a:r>
              <a:rPr lang="de-CH" dirty="0" smtClean="0"/>
              <a:t>Sufficient single- and coupled-bunch stability margin</a:t>
            </a:r>
          </a:p>
          <a:p>
            <a:r>
              <a:rPr lang="de-CH" dirty="0" smtClean="0"/>
              <a:t>Still some studies to be performed on</a:t>
            </a:r>
          </a:p>
          <a:p>
            <a:pPr lvl="1"/>
            <a:r>
              <a:rPr lang="de-CH" dirty="0" smtClean="0"/>
              <a:t>Divergence of controlled emittance blow-up</a:t>
            </a:r>
          </a:p>
          <a:p>
            <a:pPr lvl="1"/>
            <a:r>
              <a:rPr lang="de-CH" dirty="0" smtClean="0"/>
              <a:t>Instabilities at injection</a:t>
            </a:r>
          </a:p>
          <a:p>
            <a:pPr lvl="1"/>
            <a:r>
              <a:rPr lang="de-CH" dirty="0" smtClean="0"/>
              <a:t>Coupled-bunch instability with full machine</a:t>
            </a:r>
          </a:p>
          <a:p>
            <a:pPr lvl="1"/>
            <a:r>
              <a:rPr lang="de-CH" dirty="0" smtClean="0"/>
              <a:t>Power limitations and minimum voltage at injection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79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tabLst>
                <a:tab pos="576000" algn="l"/>
              </a:tabLst>
            </a:pPr>
            <a:r>
              <a:rPr lang="de-CH" sz="1900" b="1" dirty="0" smtClean="0">
                <a:solidFill>
                  <a:schemeClr val="bg1">
                    <a:lumMod val="50000"/>
                  </a:schemeClr>
                </a:solidFill>
              </a:rPr>
              <a:t>Single-bunch loss of Landau damping</a:t>
            </a:r>
            <a:endParaRPr lang="en-GB" sz="19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tabLst>
                <a:tab pos="576000" algn="l"/>
              </a:tabLst>
            </a:pPr>
            <a:r>
              <a:rPr lang="en-GB" sz="1600" dirty="0" smtClean="0"/>
              <a:t>J</a:t>
            </a:r>
            <a:r>
              <a:rPr lang="en-GB" sz="1600" dirty="0"/>
              <a:t>. Esteban Müller et al., </a:t>
            </a:r>
            <a:r>
              <a:rPr lang="en-GB" sz="1600" i="1" dirty="0"/>
              <a:t>LHC Longitudinal Single-Bunch Stability Threshold</a:t>
            </a:r>
            <a:r>
              <a:rPr lang="en-GB" sz="1600" dirty="0"/>
              <a:t>,</a:t>
            </a:r>
          </a:p>
          <a:p>
            <a:pPr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CERN-ACC-NOTE-2016-0001, (2016).</a:t>
            </a:r>
            <a:endParaRPr lang="de-CH" sz="1600" dirty="0" smtClean="0"/>
          </a:p>
          <a:p>
            <a:pPr lvl="0">
              <a:tabLst>
                <a:tab pos="576000" algn="l"/>
              </a:tabLst>
            </a:pPr>
            <a:r>
              <a:rPr lang="en-GB" sz="1600" dirty="0"/>
              <a:t>J. Esteban Müller, </a:t>
            </a:r>
            <a:r>
              <a:rPr lang="en-GB" sz="1600" i="1" dirty="0"/>
              <a:t>Longitudinal </a:t>
            </a:r>
            <a:r>
              <a:rPr lang="en-GB" sz="1600" i="1" dirty="0" smtClean="0"/>
              <a:t>Intensity Effects </a:t>
            </a:r>
            <a:r>
              <a:rPr lang="en-GB" sz="1600" i="1" dirty="0"/>
              <a:t>in the CERN Large Hadron </a:t>
            </a:r>
            <a:r>
              <a:rPr lang="en-GB" sz="1600" i="1" dirty="0" smtClean="0"/>
              <a:t>Collider</a:t>
            </a:r>
            <a:r>
              <a:rPr lang="en-GB" sz="1600" dirty="0" smtClean="0"/>
              <a:t>,</a:t>
            </a:r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</a:t>
            </a:r>
            <a:r>
              <a:rPr lang="en-GB" sz="1600" dirty="0" smtClean="0"/>
              <a:t>PhD Thesis, doi:10.5075/epfl-thesis-7077, EPFL, </a:t>
            </a:r>
            <a:r>
              <a:rPr lang="en-GB" sz="1600" dirty="0"/>
              <a:t>(2016</a:t>
            </a:r>
            <a:r>
              <a:rPr lang="en-GB" sz="1600" dirty="0" smtClean="0"/>
              <a:t>).</a:t>
            </a:r>
          </a:p>
          <a:p>
            <a:pPr lvl="0">
              <a:tabLst>
                <a:tab pos="576000" algn="l"/>
              </a:tabLst>
            </a:pPr>
            <a:r>
              <a:rPr lang="de-CH" sz="1600" dirty="0" smtClean="0"/>
              <a:t>E. Shaposhnikova and J. Esteban Müller, </a:t>
            </a:r>
            <a:r>
              <a:rPr lang="en-GB" sz="1600" i="1" dirty="0"/>
              <a:t>Longitudinal beam parameters </a:t>
            </a:r>
            <a:r>
              <a:rPr lang="en-GB" sz="1600" i="1" dirty="0" smtClean="0"/>
              <a:t>and stability,</a:t>
            </a:r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de-CH" sz="1600" i="1" dirty="0"/>
              <a:t>	</a:t>
            </a:r>
            <a:r>
              <a:rPr lang="de-CH" sz="1600" dirty="0" smtClean="0"/>
              <a:t>talk at the 6th HL-LHC meeting, 15/11/2017.</a:t>
            </a:r>
          </a:p>
          <a:p>
            <a:pPr lvl="0">
              <a:tabLst>
                <a:tab pos="576000" algn="l"/>
              </a:tabLst>
            </a:pPr>
            <a:r>
              <a:rPr lang="de-CH" sz="1600" dirty="0"/>
              <a:t>E. Shaposhnikova and J. Esteban Müller, </a:t>
            </a:r>
            <a:r>
              <a:rPr lang="en-GB" sz="1600" i="1" dirty="0"/>
              <a:t>Bunch length and particle distribution for (HL-</a:t>
            </a:r>
            <a:r>
              <a:rPr lang="en-GB" sz="1600" i="1" dirty="0" smtClean="0"/>
              <a:t>)LHC,</a:t>
            </a:r>
            <a:endParaRPr lang="en-GB" sz="1600" i="1" dirty="0"/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de-CH" sz="1600" i="1" dirty="0"/>
              <a:t>	</a:t>
            </a:r>
            <a:r>
              <a:rPr lang="de-CH" sz="1600" dirty="0"/>
              <a:t>talk at the HL-LHC WP2 meeting, </a:t>
            </a:r>
            <a:r>
              <a:rPr lang="de-CH" sz="1600" dirty="0" smtClean="0"/>
              <a:t>12/01/2017.</a:t>
            </a:r>
          </a:p>
          <a:p>
            <a:pPr>
              <a:tabLst>
                <a:tab pos="576000" algn="l"/>
              </a:tabLst>
            </a:pPr>
            <a:r>
              <a:rPr lang="de-CH" sz="1900" b="1" dirty="0" smtClean="0">
                <a:solidFill>
                  <a:schemeClr val="bg1">
                    <a:lumMod val="50000"/>
                  </a:schemeClr>
                </a:solidFill>
              </a:rPr>
              <a:t>Coupled-bunch </a:t>
            </a:r>
            <a:r>
              <a:rPr lang="de-CH" sz="1900" b="1" dirty="0">
                <a:solidFill>
                  <a:schemeClr val="bg1">
                    <a:lumMod val="50000"/>
                  </a:schemeClr>
                </a:solidFill>
              </a:rPr>
              <a:t>instabilities</a:t>
            </a:r>
          </a:p>
          <a:p>
            <a:pPr lvl="0">
              <a:tabLst>
                <a:tab pos="576000" algn="l"/>
              </a:tabLst>
            </a:pPr>
            <a:r>
              <a:rPr lang="en-GB" sz="1600" dirty="0"/>
              <a:t>J. Esteban Müller et al., </a:t>
            </a:r>
            <a:r>
              <a:rPr lang="en-GB" sz="1600" i="1" dirty="0"/>
              <a:t>LHC MD 652: Coupled-Bunch Instability with Smaller Emittance (all HOMs)</a:t>
            </a:r>
            <a:r>
              <a:rPr lang="en-GB" sz="1600" dirty="0"/>
              <a:t>, </a:t>
            </a:r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CERN Note CERN-ACC-NOTE-2017-0017, (2017).</a:t>
            </a:r>
          </a:p>
          <a:p>
            <a:pPr lvl="0">
              <a:tabLst>
                <a:tab pos="576000" algn="l"/>
              </a:tabLst>
            </a:pPr>
            <a:r>
              <a:rPr lang="en-GB" sz="1600" dirty="0"/>
              <a:t>T. </a:t>
            </a:r>
            <a:r>
              <a:rPr lang="en-GB" sz="1600" dirty="0" err="1"/>
              <a:t>Mastorides</a:t>
            </a:r>
            <a:r>
              <a:rPr lang="en-GB" sz="1600" dirty="0"/>
              <a:t> et al., </a:t>
            </a:r>
            <a:r>
              <a:rPr lang="en-GB" sz="1600" i="1" dirty="0"/>
              <a:t>RF system models for the CERN Large Hadron Collider with application</a:t>
            </a:r>
          </a:p>
          <a:p>
            <a:pPr lvl="0">
              <a:tabLst>
                <a:tab pos="576000" algn="l"/>
              </a:tabLst>
            </a:pPr>
            <a:r>
              <a:rPr lang="en-GB" sz="1600" i="1" dirty="0"/>
              <a:t>	to longitudinal dynamics</a:t>
            </a:r>
            <a:r>
              <a:rPr lang="en-GB" sz="1600" dirty="0"/>
              <a:t>, PRSTAB </a:t>
            </a:r>
            <a:r>
              <a:rPr lang="en-GB" sz="1600" b="1" dirty="0"/>
              <a:t>13</a:t>
            </a:r>
            <a:r>
              <a:rPr lang="en-GB" sz="1600" dirty="0"/>
              <a:t>, 102801 (2010).</a:t>
            </a:r>
          </a:p>
          <a:p>
            <a:pPr lvl="0">
              <a:tabLst>
                <a:tab pos="576000" algn="l"/>
              </a:tabLst>
            </a:pPr>
            <a:r>
              <a:rPr lang="en-GB" sz="1600" dirty="0"/>
              <a:t>P. </a:t>
            </a:r>
            <a:r>
              <a:rPr lang="en-GB" sz="1600" dirty="0" err="1"/>
              <a:t>Baudrenghien</a:t>
            </a:r>
            <a:r>
              <a:rPr lang="en-GB" sz="1600" dirty="0"/>
              <a:t> and T. </a:t>
            </a:r>
            <a:r>
              <a:rPr lang="en-GB" sz="1600" dirty="0" err="1"/>
              <a:t>Mastorides</a:t>
            </a:r>
            <a:r>
              <a:rPr lang="en-GB" sz="1600" dirty="0"/>
              <a:t>, </a:t>
            </a:r>
            <a:r>
              <a:rPr lang="en-GB" sz="1600" i="1" dirty="0"/>
              <a:t>Fundamental cavity impedance and longitudinal coupled-bunch</a:t>
            </a:r>
          </a:p>
          <a:p>
            <a:pPr lvl="0">
              <a:tabLst>
                <a:tab pos="576000" algn="l"/>
              </a:tabLst>
            </a:pPr>
            <a:r>
              <a:rPr lang="en-GB" sz="1600" i="1" dirty="0"/>
              <a:t>	instabilities at the High Luminosity Large Hadron Collider</a:t>
            </a:r>
            <a:r>
              <a:rPr lang="en-GB" sz="1600" dirty="0"/>
              <a:t> PRSTAB </a:t>
            </a:r>
            <a:r>
              <a:rPr lang="en-GB" sz="1600" b="1" dirty="0"/>
              <a:t>20</a:t>
            </a:r>
            <a:r>
              <a:rPr lang="en-GB" sz="1600" dirty="0"/>
              <a:t>, 011004 (2017). </a:t>
            </a:r>
            <a:endParaRPr lang="de-CH" sz="1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8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862387"/>
            <a:ext cx="7772400" cy="1362075"/>
          </a:xfrm>
        </p:spPr>
        <p:txBody>
          <a:bodyPr/>
          <a:lstStyle/>
          <a:p>
            <a:r>
              <a:rPr lang="de-CH" dirty="0" smtClean="0"/>
              <a:t>BEAM DYNAMICS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/>
          <a:lstStyle/>
          <a:p>
            <a:r>
              <a:rPr lang="de-CH" dirty="0" smtClean="0"/>
              <a:t>Beam Stability and Studies</a:t>
            </a:r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726795" y="4876800"/>
            <a:ext cx="75057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PT Sans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PT Sans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Acknowledgements: </a:t>
            </a:r>
          </a:p>
          <a:p>
            <a:r>
              <a:rPr lang="de-CH" b="1" dirty="0" smtClean="0"/>
              <a:t>J. Esteban Müller, S. Albright, T. Argyropoulos, I. Karpov, A. Lasheen </a:t>
            </a:r>
          </a:p>
        </p:txBody>
      </p:sp>
    </p:spTree>
    <p:extLst>
      <p:ext uri="{BB962C8B-B14F-4D97-AF65-F5344CB8AC3E}">
        <p14:creationId xmlns:p14="http://schemas.microsoft.com/office/powerpoint/2010/main" val="37797459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tabLst>
                <a:tab pos="576000" algn="l"/>
              </a:tabLst>
            </a:pPr>
            <a:r>
              <a:rPr lang="de-CH" sz="1800" b="1" dirty="0">
                <a:solidFill>
                  <a:prstClr val="white">
                    <a:lumMod val="50000"/>
                  </a:prstClr>
                </a:solidFill>
              </a:rPr>
              <a:t>Controlled emittance blow-up and bunch flattening</a:t>
            </a:r>
            <a:endParaRPr lang="de-CH" sz="1800" dirty="0"/>
          </a:p>
          <a:p>
            <a:pPr lvl="0">
              <a:tabLst>
                <a:tab pos="576000" algn="l"/>
              </a:tabLst>
            </a:pPr>
            <a:r>
              <a:rPr lang="en-GB" sz="1600" dirty="0"/>
              <a:t>H. Timko et al., </a:t>
            </a:r>
            <a:r>
              <a:rPr lang="en-GB" sz="1600" i="1" dirty="0"/>
              <a:t>LHC MD 1279: Bunch Flattening in Physics, </a:t>
            </a:r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en-GB" sz="1600" i="1" dirty="0"/>
              <a:t>	</a:t>
            </a:r>
            <a:r>
              <a:rPr lang="en-GB" sz="1600" dirty="0"/>
              <a:t>CERN Note CERN-ACC-NOTE-2017-0019, (2017).</a:t>
            </a:r>
          </a:p>
          <a:p>
            <a:pPr lvl="0">
              <a:tabLst>
                <a:tab pos="576000" algn="l"/>
              </a:tabLst>
            </a:pPr>
            <a:r>
              <a:rPr lang="en-GB" sz="1600" dirty="0"/>
              <a:t>J. Esteban Müller et al., </a:t>
            </a:r>
            <a:r>
              <a:rPr lang="en-GB" sz="1600" i="1" dirty="0"/>
              <a:t>LHC MD 232: Longitudinal Impedance Evaluation,</a:t>
            </a:r>
            <a:r>
              <a:rPr lang="en-GB" sz="1600" dirty="0"/>
              <a:t> </a:t>
            </a:r>
          </a:p>
          <a:p>
            <a:pPr lvl="0"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CERN Note CERN-ACC-NOTE-2017-0016, (2017).</a:t>
            </a:r>
          </a:p>
          <a:p>
            <a:pPr>
              <a:tabLst>
                <a:tab pos="576000" algn="l"/>
              </a:tabLst>
            </a:pPr>
            <a:r>
              <a:rPr lang="de-CH" sz="1800" b="1" dirty="0" smtClean="0">
                <a:solidFill>
                  <a:schemeClr val="bg1">
                    <a:lumMod val="50000"/>
                  </a:schemeClr>
                </a:solidFill>
              </a:rPr>
              <a:t>Full detuning and power</a:t>
            </a:r>
          </a:p>
          <a:p>
            <a:pPr>
              <a:tabLst>
                <a:tab pos="576000" algn="l"/>
              </a:tabLst>
            </a:pPr>
            <a:r>
              <a:rPr lang="en-GB" sz="1600" dirty="0"/>
              <a:t>D. </a:t>
            </a:r>
            <a:r>
              <a:rPr lang="en-GB" sz="1600" dirty="0" err="1"/>
              <a:t>Boussard</a:t>
            </a:r>
            <a:r>
              <a:rPr lang="en-GB" sz="1600" dirty="0"/>
              <a:t>, </a:t>
            </a:r>
            <a:r>
              <a:rPr lang="en-GB" sz="1600" i="1" dirty="0"/>
              <a:t>RF Power Requirements for a High Intensity Proton Collider</a:t>
            </a:r>
            <a:r>
              <a:rPr lang="en-GB" sz="1600" dirty="0"/>
              <a:t>, </a:t>
            </a:r>
            <a:endParaRPr lang="en-GB" sz="1600" dirty="0" smtClean="0"/>
          </a:p>
          <a:p>
            <a:pPr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</a:t>
            </a:r>
            <a:r>
              <a:rPr lang="en-GB" sz="1600" dirty="0" smtClean="0"/>
              <a:t>PAC’91, San Francisco, USA, (1991).</a:t>
            </a:r>
          </a:p>
          <a:p>
            <a:pPr>
              <a:tabLst>
                <a:tab pos="576000" algn="l"/>
              </a:tabLst>
            </a:pPr>
            <a:r>
              <a:rPr lang="en-GB" sz="1600" dirty="0"/>
              <a:t>J. </a:t>
            </a:r>
            <a:r>
              <a:rPr lang="en-GB" sz="1600" dirty="0" err="1"/>
              <a:t>Tückmantel</a:t>
            </a:r>
            <a:r>
              <a:rPr lang="en-GB" sz="1600" dirty="0"/>
              <a:t>, </a:t>
            </a:r>
            <a:r>
              <a:rPr lang="en-GB" sz="1600" i="1" dirty="0" smtClean="0"/>
              <a:t>Adaptive RF Transient Reduction for High Intensity Beams</a:t>
            </a:r>
            <a:r>
              <a:rPr lang="en-GB" sz="1600" dirty="0"/>
              <a:t>, </a:t>
            </a:r>
            <a:endParaRPr lang="en-GB" sz="1600" dirty="0" smtClean="0"/>
          </a:p>
          <a:p>
            <a:pPr>
              <a:spcAft>
                <a:spcPts val="600"/>
              </a:spcAft>
              <a:tabLst>
                <a:tab pos="576000" algn="l"/>
              </a:tabLst>
            </a:pPr>
            <a:r>
              <a:rPr lang="en-GB" sz="1600" dirty="0"/>
              <a:t>	</a:t>
            </a:r>
            <a:r>
              <a:rPr lang="en-GB" sz="1600" dirty="0" smtClean="0"/>
              <a:t>MOPLS006, EPAC’06</a:t>
            </a:r>
            <a:r>
              <a:rPr lang="en-GB" sz="1600" dirty="0"/>
              <a:t>, Edinburgh, Scotland, </a:t>
            </a:r>
            <a:r>
              <a:rPr lang="en-GB" sz="1600" dirty="0" smtClean="0"/>
              <a:t>(2006).</a:t>
            </a:r>
          </a:p>
          <a:p>
            <a:pPr>
              <a:tabLst>
                <a:tab pos="576000" algn="l"/>
              </a:tabLst>
            </a:pPr>
            <a:r>
              <a:rPr lang="en-GB" sz="1600" dirty="0" smtClean="0"/>
              <a:t>P. </a:t>
            </a:r>
            <a:r>
              <a:rPr lang="en-GB" sz="1600" dirty="0" err="1" smtClean="0"/>
              <a:t>Baudrenghien</a:t>
            </a:r>
            <a:r>
              <a:rPr lang="en-GB" sz="1600" dirty="0" smtClean="0"/>
              <a:t> and T. </a:t>
            </a:r>
            <a:r>
              <a:rPr lang="en-GB" sz="1600" dirty="0" err="1" smtClean="0"/>
              <a:t>Mastorides</a:t>
            </a:r>
            <a:r>
              <a:rPr lang="en-GB" sz="1600" dirty="0" smtClean="0"/>
              <a:t>, </a:t>
            </a:r>
            <a:r>
              <a:rPr lang="en-GB" sz="1600" i="1" dirty="0" smtClean="0"/>
              <a:t>Proposal for an RF Roadmap towards Ultimate Intensity in</a:t>
            </a:r>
          </a:p>
          <a:p>
            <a:pPr>
              <a:spcAft>
                <a:spcPts val="600"/>
              </a:spcAft>
              <a:tabLst>
                <a:tab pos="576000" algn="l"/>
              </a:tabLst>
            </a:pPr>
            <a:r>
              <a:rPr lang="en-GB" sz="1600" i="1" dirty="0" smtClean="0"/>
              <a:t>	the LHC </a:t>
            </a:r>
            <a:r>
              <a:rPr lang="en-GB" sz="1600" dirty="0"/>
              <a:t>, MOPPC015, </a:t>
            </a:r>
            <a:r>
              <a:rPr lang="en-GB" sz="1600" dirty="0" smtClean="0"/>
              <a:t>IPAC’12</a:t>
            </a:r>
            <a:r>
              <a:rPr lang="en-GB" sz="1600" dirty="0"/>
              <a:t>, New Orleans, </a:t>
            </a:r>
            <a:r>
              <a:rPr lang="en-GB" sz="1600" dirty="0" smtClean="0"/>
              <a:t>USA</a:t>
            </a:r>
            <a:r>
              <a:rPr lang="en-GB" sz="1600" dirty="0"/>
              <a:t>, </a:t>
            </a:r>
            <a:r>
              <a:rPr lang="en-GB" sz="1600" dirty="0" smtClean="0"/>
              <a:t>(2012).</a:t>
            </a:r>
          </a:p>
          <a:p>
            <a:pPr>
              <a:tabLst>
                <a:tab pos="576000" algn="l"/>
              </a:tabLst>
            </a:pPr>
            <a:r>
              <a:rPr lang="en-GB" sz="1600" dirty="0"/>
              <a:t>T. </a:t>
            </a:r>
            <a:r>
              <a:rPr lang="en-GB" sz="1600" dirty="0" err="1" smtClean="0"/>
              <a:t>Mastorides</a:t>
            </a:r>
            <a:r>
              <a:rPr lang="en-GB" sz="1600" dirty="0" smtClean="0"/>
              <a:t> </a:t>
            </a:r>
            <a:r>
              <a:rPr lang="en-GB" sz="1600" dirty="0"/>
              <a:t>et al., </a:t>
            </a:r>
            <a:r>
              <a:rPr lang="en-GB" sz="1600" i="1" dirty="0"/>
              <a:t>Cavity </a:t>
            </a:r>
            <a:r>
              <a:rPr lang="en-GB" sz="1600" i="1" dirty="0" smtClean="0"/>
              <a:t>Voltage Phase Modulation </a:t>
            </a:r>
            <a:r>
              <a:rPr lang="en-GB" sz="1600" i="1" dirty="0"/>
              <a:t>to </a:t>
            </a:r>
            <a:r>
              <a:rPr lang="en-GB" sz="1600" i="1" dirty="0" smtClean="0"/>
              <a:t>Reduce </a:t>
            </a:r>
            <a:r>
              <a:rPr lang="en-GB" sz="1600" i="1" dirty="0"/>
              <a:t>the </a:t>
            </a:r>
            <a:r>
              <a:rPr lang="en-GB" sz="1600" i="1" dirty="0" smtClean="0"/>
              <a:t>High-Luminosity Large</a:t>
            </a:r>
          </a:p>
          <a:p>
            <a:pPr>
              <a:spcAft>
                <a:spcPts val="600"/>
              </a:spcAft>
              <a:tabLst>
                <a:tab pos="576000" algn="l"/>
              </a:tabLst>
            </a:pPr>
            <a:r>
              <a:rPr lang="en-GB" sz="1600" i="1" dirty="0" smtClean="0"/>
              <a:t>	Hadron </a:t>
            </a:r>
            <a:r>
              <a:rPr lang="en-GB" sz="1600" i="1" dirty="0"/>
              <a:t>Collider RF Power Requirements</a:t>
            </a:r>
            <a:r>
              <a:rPr lang="en-GB" sz="1600" dirty="0"/>
              <a:t>, PRSTAB </a:t>
            </a:r>
            <a:r>
              <a:rPr lang="en-GB" sz="1600" b="1" dirty="0" smtClean="0"/>
              <a:t>20</a:t>
            </a:r>
            <a:r>
              <a:rPr lang="en-GB" sz="1600" dirty="0" smtClean="0"/>
              <a:t>, 101003 </a:t>
            </a:r>
            <a:r>
              <a:rPr lang="en-GB" sz="1600" dirty="0"/>
              <a:t>(2017</a:t>
            </a:r>
            <a:r>
              <a:rPr lang="en-GB" sz="1600" dirty="0" smtClean="0"/>
              <a:t>).</a:t>
            </a:r>
          </a:p>
          <a:p>
            <a:pPr>
              <a:tabLst>
                <a:tab pos="576000" algn="l"/>
              </a:tabLst>
            </a:pPr>
            <a:r>
              <a:rPr lang="en-GB" sz="1600" dirty="0" smtClean="0"/>
              <a:t>C. </a:t>
            </a:r>
            <a:r>
              <a:rPr lang="en-GB" sz="1600" dirty="0" err="1" smtClean="0"/>
              <a:t>Schwick</a:t>
            </a:r>
            <a:r>
              <a:rPr lang="en-GB" sz="1600" dirty="0" smtClean="0"/>
              <a:t> and J. Boyd, </a:t>
            </a:r>
            <a:r>
              <a:rPr lang="en-GB" sz="1600" i="1" dirty="0" smtClean="0"/>
              <a:t>RF Detuning</a:t>
            </a:r>
            <a:r>
              <a:rPr lang="en-GB" sz="1600" dirty="0" smtClean="0"/>
              <a:t>,  talk at the LHC Machine Committee, 5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July 2017.</a:t>
            </a:r>
          </a:p>
          <a:p>
            <a:pPr>
              <a:tabLst>
                <a:tab pos="576000" algn="l"/>
              </a:tabLst>
            </a:pPr>
            <a:r>
              <a:rPr lang="en-GB" sz="1600" dirty="0" smtClean="0"/>
              <a:t>R. </a:t>
            </a:r>
            <a:r>
              <a:rPr lang="en-GB" sz="1600" dirty="0" err="1" smtClean="0"/>
              <a:t>Calaga</a:t>
            </a:r>
            <a:r>
              <a:rPr lang="en-GB" sz="1600" dirty="0" smtClean="0"/>
              <a:t>, </a:t>
            </a:r>
            <a:r>
              <a:rPr lang="en-GB" sz="1600" i="1" dirty="0" smtClean="0"/>
              <a:t>HL-LHC RF Road-map</a:t>
            </a:r>
            <a:r>
              <a:rPr lang="en-GB" sz="1600" dirty="0" smtClean="0"/>
              <a:t>,  </a:t>
            </a:r>
            <a:r>
              <a:rPr lang="en-GB" sz="1600" dirty="0"/>
              <a:t>talk at the </a:t>
            </a:r>
            <a:r>
              <a:rPr lang="en-GB" sz="1600" dirty="0" smtClean="0"/>
              <a:t>Chamonix workshop, 24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September 2014.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tabLst>
                <a:tab pos="576000" algn="l"/>
              </a:tabLst>
            </a:pPr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845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728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Parameters (Slide from 2016)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Longitudinal </a:t>
            </a:r>
            <a:r>
              <a:rPr lang="en-GB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beam parameters </a:t>
            </a:r>
            <a:r>
              <a:rPr lang="en-GB" sz="2000" dirty="0" smtClean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 single- and double-RF </a:t>
            </a:r>
            <a:r>
              <a:rPr lang="en-GB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systems for stable </a:t>
            </a:r>
            <a:r>
              <a:rPr lang="en-GB" sz="2000" dirty="0" smtClean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operation at 7 </a:t>
            </a:r>
            <a:r>
              <a:rPr lang="en-GB" sz="2000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TeV</a:t>
            </a:r>
            <a:r>
              <a:rPr lang="en-GB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dirty="0" smtClean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GB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minimum (average) bunch length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/>
          </p:nvPr>
        </p:nvGraphicFramePr>
        <p:xfrm>
          <a:off x="990600" y="2384643"/>
          <a:ext cx="7162799" cy="269384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288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183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104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5784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4715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74549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effectLst/>
                          <a:latin typeface="PT Sans" panose="020B0503020203020204" pitchFamily="34" charset="0"/>
                        </a:rPr>
                        <a:t>RF system</a:t>
                      </a:r>
                      <a:endParaRPr lang="en-GB" sz="1400" b="1" dirty="0">
                        <a:effectLst/>
                        <a:latin typeface="PT Sans" panose="020B0503020203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V1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[</a:t>
                      </a:r>
                      <a:r>
                        <a:rPr lang="en-GB" sz="1200" dirty="0">
                          <a:effectLst/>
                          <a:latin typeface="PT Sans" panose="020B0503020203020204" pitchFamily="34" charset="0"/>
                        </a:rPr>
                        <a:t>MV]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PT Sans" panose="020B0503020203020204" pitchFamily="34" charset="0"/>
                        </a:rPr>
                        <a:t>V2 </a:t>
                      </a:r>
                      <a:endParaRPr lang="en-GB" sz="1200" b="1" dirty="0" smtClean="0">
                        <a:effectLst/>
                        <a:latin typeface="PT Sans" panose="020B0503020203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dirty="0" smtClean="0">
                        <a:effectLst/>
                        <a:latin typeface="PT Sans" panose="020B0503020203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[</a:t>
                      </a:r>
                      <a:r>
                        <a:rPr lang="en-GB" sz="1200" dirty="0">
                          <a:effectLst/>
                          <a:latin typeface="PT Sans" panose="020B0503020203020204" pitchFamily="34" charset="0"/>
                        </a:rPr>
                        <a:t>MV]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N</a:t>
                      </a:r>
                      <a:r>
                        <a:rPr lang="en-GB" sz="1200" b="1" baseline="-25000" dirty="0" smtClean="0">
                          <a:effectLst/>
                          <a:latin typeface="PT Sans" panose="020B0503020203020204" pitchFamily="34" charset="0"/>
                        </a:rPr>
                        <a:t>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aseline="0" dirty="0" smtClean="0">
                        <a:effectLst/>
                        <a:latin typeface="PT Sans" panose="020B0503020203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effectLst/>
                          <a:latin typeface="PT Sans" panose="020B0503020203020204" pitchFamily="34" charset="0"/>
                        </a:rPr>
                        <a:t>[10</a:t>
                      </a:r>
                      <a:r>
                        <a:rPr lang="en-GB" sz="1200" baseline="30000" dirty="0" smtClean="0">
                          <a:effectLst/>
                          <a:latin typeface="PT Sans" panose="020B0503020203020204" pitchFamily="34" charset="0"/>
                        </a:rPr>
                        <a:t>11</a:t>
                      </a:r>
                      <a:r>
                        <a:rPr lang="en-GB" sz="1200" baseline="0" dirty="0" smtClean="0">
                          <a:effectLst/>
                          <a:latin typeface="PT Sans" panose="020B0503020203020204" pitchFamily="34" charset="0"/>
                        </a:rPr>
                        <a:t>]</a:t>
                      </a:r>
                      <a:endParaRPr lang="en-GB" sz="1200" baseline="0" dirty="0" smtClean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Bunch</a:t>
                      </a:r>
                      <a:r>
                        <a:rPr lang="en-GB" sz="1200" b="1" baseline="0" dirty="0" smtClean="0">
                          <a:effectLst/>
                          <a:latin typeface="PT Sans" panose="020B0503020203020204" pitchFamily="34" charset="0"/>
                        </a:rPr>
                        <a:t> length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 (4</a:t>
                      </a:r>
                      <a:r>
                        <a:rPr lang="el-GR" sz="1200" b="1" dirty="0" smtClean="0">
                          <a:effectLst/>
                          <a:latin typeface="PT Sans" panose="020B0503020203020204" pitchFamily="34" charset="0"/>
                        </a:rPr>
                        <a:t>σ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[ns</a:t>
                      </a:r>
                      <a:r>
                        <a:rPr lang="en-GB" sz="1200" dirty="0">
                          <a:effectLst/>
                          <a:latin typeface="PT Sans" panose="020B0503020203020204" pitchFamily="34" charset="0"/>
                        </a:rPr>
                        <a:t>]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effectLst/>
                          <a:latin typeface="PT Sans" panose="020B0503020203020204" pitchFamily="34" charset="0"/>
                        </a:rPr>
                        <a:t> 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Emittance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(2</a:t>
                      </a:r>
                      <a:r>
                        <a:rPr lang="el-GR" sz="1200" b="1" dirty="0" smtClean="0">
                          <a:effectLst/>
                          <a:latin typeface="PT Sans" panose="020B0503020203020204" pitchFamily="34" charset="0"/>
                        </a:rPr>
                        <a:t>σ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[eVs]</a:t>
                      </a:r>
                      <a:endParaRPr lang="en-GB" sz="1200" dirty="0" smtClean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err="1" smtClean="0">
                          <a:effectLst/>
                          <a:latin typeface="PT Sans" panose="020B0503020203020204" pitchFamily="34" charset="0"/>
                        </a:rPr>
                        <a:t>dE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/E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(2</a:t>
                      </a:r>
                      <a:r>
                        <a:rPr lang="el-GR" sz="1200" b="1" dirty="0" smtClean="0">
                          <a:effectLst/>
                          <a:latin typeface="PT Sans" panose="020B0503020203020204" pitchFamily="34" charset="0"/>
                        </a:rPr>
                        <a:t>σ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)</a:t>
                      </a:r>
                      <a:r>
                        <a:rPr lang="en-GB" sz="1200" b="1" baseline="0" dirty="0" smtClean="0">
                          <a:effectLst/>
                          <a:latin typeface="PT Sans" panose="020B0503020203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effectLst/>
                          <a:latin typeface="PT Sans" panose="020B0503020203020204" pitchFamily="34" charset="0"/>
                        </a:rPr>
                        <a:t>[10</a:t>
                      </a:r>
                      <a:r>
                        <a:rPr lang="en-GB" sz="1200" baseline="30000" dirty="0" smtClean="0">
                          <a:effectLst/>
                          <a:latin typeface="PT Sans" panose="020B0503020203020204" pitchFamily="34" charset="0"/>
                        </a:rPr>
                        <a:t>-4</a:t>
                      </a:r>
                      <a:r>
                        <a:rPr lang="en-GB" sz="1200" baseline="0" dirty="0" smtClean="0">
                          <a:effectLst/>
                          <a:latin typeface="PT Sans" panose="020B0503020203020204" pitchFamily="34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baseline="30000" dirty="0" smtClean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53A1"/>
                          </a:solidFill>
                          <a:effectLst/>
                          <a:latin typeface="PT Sans" panose="020B0503020203020204" pitchFamily="34" charset="0"/>
                        </a:rPr>
                        <a:t>400 MHz </a:t>
                      </a:r>
                      <a:endParaRPr lang="en-GB" sz="1200" b="1" dirty="0">
                        <a:solidFill>
                          <a:srgbClr val="0053A1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16.0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0.0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2.2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1.2 (9 cm </a:t>
                      </a:r>
                      <a:r>
                        <a:rPr lang="en-GB" sz="1200" b="1" dirty="0" err="1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rms</a:t>
                      </a: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)</a:t>
                      </a:r>
                      <a:endParaRPr lang="en-GB" sz="1200" b="1" dirty="0">
                        <a:solidFill>
                          <a:srgbClr val="FF0066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3.0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2.36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PT Sans" panose="020B0503020203020204" pitchFamily="34" charset="0"/>
                        </a:rPr>
                        <a:t>400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 &amp; 800 </a:t>
                      </a:r>
                      <a:r>
                        <a:rPr lang="en-GB" sz="1200" b="1" dirty="0">
                          <a:effectLst/>
                          <a:latin typeface="PT Sans" panose="020B0503020203020204" pitchFamily="34" charset="0"/>
                        </a:rPr>
                        <a:t>MHz 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(BSM)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16.0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8.0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2.2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0.85</a:t>
                      </a:r>
                      <a:endParaRPr lang="en-GB" sz="1200" b="1" dirty="0">
                        <a:solidFill>
                          <a:srgbClr val="FF0066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2.1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2.32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PT Sans" panose="020B0503020203020204" pitchFamily="34" charset="0"/>
                        </a:rPr>
                        <a:t>400</a:t>
                      </a:r>
                      <a:r>
                        <a:rPr lang="en-GB" sz="1200" b="1" baseline="0" dirty="0" smtClean="0">
                          <a:effectLst/>
                          <a:latin typeface="PT Sans" panose="020B0503020203020204" pitchFamily="34" charset="0"/>
                        </a:rPr>
                        <a:t> &amp; 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800 </a:t>
                      </a:r>
                      <a:r>
                        <a:rPr lang="en-GB" sz="1200" b="1" dirty="0">
                          <a:effectLst/>
                          <a:latin typeface="PT Sans" panose="020B0503020203020204" pitchFamily="34" charset="0"/>
                        </a:rPr>
                        <a:t>MHz 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(BSM) 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16.0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4.0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2.2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1</a:t>
                      </a: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.0</a:t>
                      </a:r>
                      <a:endParaRPr lang="en-GB" sz="1200" b="1" dirty="0">
                        <a:solidFill>
                          <a:srgbClr val="FF0066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2.5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PT Sans" panose="020B0503020203020204" pitchFamily="34" charset="0"/>
                        </a:rPr>
                        <a:t> </a:t>
                      </a: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2.34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53A1"/>
                          </a:solidFill>
                          <a:effectLst/>
                          <a:latin typeface="PT Sans" panose="020B0503020203020204" pitchFamily="34" charset="0"/>
                        </a:rPr>
                        <a:t>200 MHz </a:t>
                      </a:r>
                      <a:endParaRPr lang="en-GB" sz="1200" b="1" dirty="0">
                        <a:solidFill>
                          <a:srgbClr val="0053A1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6.0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0.0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2.4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2.3</a:t>
                      </a:r>
                      <a:endParaRPr lang="en-GB" sz="1200" b="1" dirty="0">
                        <a:solidFill>
                          <a:srgbClr val="FF0066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4.85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1.97</a:t>
                      </a:r>
                      <a:endParaRPr lang="en-GB" sz="1200" baseline="30000" dirty="0" smtClean="0">
                        <a:effectLst/>
                        <a:latin typeface="PT Sans" panose="020B0503020203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PT Sans" panose="020B0503020203020204" pitchFamily="34" charset="0"/>
                        </a:rPr>
                        <a:t>200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 &amp; 400 </a:t>
                      </a:r>
                      <a:r>
                        <a:rPr lang="en-GB" sz="1200" b="1" dirty="0">
                          <a:effectLst/>
                          <a:latin typeface="PT Sans" panose="020B0503020203020204" pitchFamily="34" charset="0"/>
                        </a:rPr>
                        <a:t>MHz </a:t>
                      </a:r>
                      <a:r>
                        <a:rPr lang="en-GB" sz="1200" b="1" dirty="0" smtClean="0">
                          <a:effectLst/>
                          <a:latin typeface="PT Sans" panose="020B0503020203020204" pitchFamily="34" charset="0"/>
                        </a:rPr>
                        <a:t>(BSM)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6.0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3.0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2.4</a:t>
                      </a:r>
                      <a:endParaRPr lang="en-GB" sz="1200" b="1" baseline="30000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FF0066"/>
                          </a:solidFill>
                          <a:effectLst/>
                          <a:latin typeface="PT Sans" panose="020B0503020203020204" pitchFamily="34" charset="0"/>
                        </a:rPr>
                        <a:t>1.7</a:t>
                      </a:r>
                      <a:endParaRPr lang="en-GB" sz="1200" b="1" dirty="0">
                        <a:solidFill>
                          <a:srgbClr val="FF0066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3.6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PT Sans" panose="020B0503020203020204" pitchFamily="34" charset="0"/>
                        </a:rPr>
                        <a:t>2.0</a:t>
                      </a:r>
                      <a:endParaRPr lang="en-GB" sz="1200" baseline="30000" dirty="0" smtClean="0">
                        <a:effectLst/>
                        <a:latin typeface="PT Sans" panose="020B0503020203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PT Sans" panose="020B050302020302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5112603"/>
            <a:ext cx="7238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53A1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 on single-bunch stability threshold (loss of Landau damping) for beam</a:t>
            </a:r>
          </a:p>
          <a:p>
            <a:r>
              <a:rPr lang="en-GB" sz="1600" dirty="0" smtClean="0">
                <a:solidFill>
                  <a:srgbClr val="0053A1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GB" sz="1600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 spread in bunch length</a:t>
            </a:r>
            <a:r>
              <a:rPr lang="en-GB" sz="1600" dirty="0" smtClean="0">
                <a:solidFill>
                  <a:srgbClr val="0053A1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assuming </a:t>
            </a:r>
            <a:r>
              <a:rPr lang="en-GB" sz="1600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 margin </a:t>
            </a:r>
            <a:r>
              <a:rPr lang="en-GB" sz="1600" dirty="0" smtClean="0">
                <a:solidFill>
                  <a:srgbClr val="0053A1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(uncertainty in emittance blow-up and effect of SR damping)</a:t>
            </a:r>
            <a:endParaRPr lang="en-GB" sz="1600" dirty="0">
              <a:solidFill>
                <a:srgbClr val="0053A1"/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5931139"/>
            <a:ext cx="3530480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 </a:t>
            </a:r>
            <a:r>
              <a:rPr lang="en-GB" sz="1600" b="1" dirty="0" err="1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Shaposhnikova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6</a:t>
            </a:r>
            <a:r>
              <a:rPr lang="en-GB" sz="1600" b="1" baseline="30000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HL-LHC meeting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370822">
            <a:off x="710293" y="6051449"/>
            <a:ext cx="1082410" cy="374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BASELINE</a:t>
            </a:r>
            <a:endParaRPr lang="en-GB" sz="1600" b="1" dirty="0">
              <a:solidFill>
                <a:srgbClr val="FF0066"/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824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Present LHC Threshold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Single-bunch loss of Landau damping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138" y="2133600"/>
            <a:ext cx="6860924" cy="27178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3600" y="485145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450 GeV, 5 MV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0" y="483891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4 TeV, 12 MV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05600" y="5590090"/>
            <a:ext cx="2143679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E. Müller, PhD thesis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41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Present Stability Threshold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Combined from different measurements:</a:t>
            </a:r>
          </a:p>
          <a:p>
            <a:r>
              <a:rPr lang="de-CH" dirty="0" smtClean="0"/>
              <a:t>LHC effective Im(Z/n</a:t>
            </a:r>
            <a:r>
              <a:rPr lang="de-CH" dirty="0"/>
              <a:t>) = </a:t>
            </a:r>
            <a:r>
              <a:rPr lang="de-CH" dirty="0" smtClean="0"/>
              <a:t>0.09 </a:t>
            </a:r>
            <a:r>
              <a:rPr lang="el-GR" dirty="0"/>
              <a:t>Ω</a:t>
            </a:r>
            <a:endParaRPr lang="de-CH" dirty="0"/>
          </a:p>
          <a:p>
            <a:endParaRPr lang="de-CH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081" y="2538738"/>
            <a:ext cx="3467838" cy="27670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1800" y="4931188"/>
            <a:ext cx="2143679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E. Müller, PhD thesis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805737"/>
              </p:ext>
            </p:extLst>
          </p:nvPr>
        </p:nvGraphicFramePr>
        <p:xfrm>
          <a:off x="2286000" y="5410200"/>
          <a:ext cx="470262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2743200" imgH="444500" progId="Equation.3">
                  <p:embed/>
                </p:oleObj>
              </mc:Choice>
              <mc:Fallback>
                <p:oleObj name="Equation" r:id="rId4" imgW="27432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5410200"/>
                        <a:ext cx="4702629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9882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 of Landau 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Single-bunch loss of Landau damping in long fills observed according to predicted threshold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60" y="2286000"/>
            <a:ext cx="6934200" cy="3467100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57200" y="5787678"/>
            <a:ext cx="791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Bunch length oscillations in physics around 0.9 ns for 1.15×10</a:t>
            </a:r>
            <a:r>
              <a:rPr lang="de-CH" baseline="30000" dirty="0" smtClean="0">
                <a:solidFill>
                  <a:srgbClr val="0053A1"/>
                </a:solidFill>
                <a:latin typeface="PT Sans" panose="020B0503020203020204" pitchFamily="34" charset="0"/>
              </a:rPr>
              <a:t>11</a:t>
            </a:r>
            <a:r>
              <a:rPr lang="de-CH" dirty="0" smtClean="0">
                <a:solidFill>
                  <a:srgbClr val="0053A1"/>
                </a:solidFill>
                <a:latin typeface="PT Sans" panose="020B0503020203020204" pitchFamily="34" charset="0"/>
              </a:rPr>
              <a:t> ppb injected</a:t>
            </a:r>
            <a:endParaRPr lang="en-US" dirty="0">
              <a:solidFill>
                <a:srgbClr val="0053A1"/>
              </a:solidFill>
              <a:latin typeface="PT Sans" panose="020B05030202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3449" y="4724400"/>
            <a:ext cx="17969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Long physics fill</a:t>
            </a:r>
            <a:endParaRPr lang="de-CH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  <a:p>
            <a:r>
              <a:rPr lang="de-CH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06/07/2016</a:t>
            </a:r>
          </a:p>
        </p:txBody>
      </p:sp>
    </p:spTree>
    <p:extLst>
      <p:ext uri="{BB962C8B-B14F-4D97-AF65-F5344CB8AC3E}">
        <p14:creationId xmlns:p14="http://schemas.microsoft.com/office/powerpoint/2010/main" val="372014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Single-Bunch 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0400"/>
              </a:spcAft>
            </a:pPr>
            <a:r>
              <a:rPr lang="de-CH" dirty="0" smtClean="0"/>
              <a:t>Assuming an HL-LHC effective Im(Z/n) = 0.11 </a:t>
            </a:r>
            <a:r>
              <a:rPr lang="el-GR" dirty="0" smtClean="0"/>
              <a:t>Ω</a:t>
            </a:r>
            <a:endParaRPr lang="de-CH" dirty="0" smtClean="0"/>
          </a:p>
          <a:p>
            <a:r>
              <a:rPr lang="de-CH" dirty="0" smtClean="0"/>
              <a:t>Baseline was updated from 7.5 cm to </a:t>
            </a:r>
            <a:r>
              <a:rPr lang="de-CH" dirty="0" smtClean="0">
                <a:solidFill>
                  <a:srgbClr val="FF0066"/>
                </a:solidFill>
              </a:rPr>
              <a:t>9 cm </a:t>
            </a:r>
            <a:r>
              <a:rPr lang="de-CH" dirty="0" smtClean="0"/>
              <a:t>according to our recommendations to mitigate loss of Landau damping</a:t>
            </a:r>
          </a:p>
          <a:p>
            <a:pPr lvl="1"/>
            <a:r>
              <a:rPr lang="de-CH" dirty="0" smtClean="0"/>
              <a:t>For 7 TeV, 16 MV (pure 400 MHz), with 10 % spread in bunch length and 10 % margin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323153" y="2034295"/>
            <a:ext cx="5219968" cy="2451706"/>
            <a:chOff x="1962016" y="1905000"/>
            <a:chExt cx="5219968" cy="245170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2016" y="1905000"/>
              <a:ext cx="5219968" cy="212735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597400" y="3987374"/>
              <a:ext cx="19230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CH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450 GeV, 8 MV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45136" y="3987374"/>
              <a:ext cx="1615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Aft>
                  <a:spcPts val="1200"/>
                </a:spcAft>
              </a:pPr>
              <a:r>
                <a:rPr lang="de-CH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7 TeV,</a:t>
              </a:r>
              <a:r>
                <a:rPr lang="de-CH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sym typeface="Symbol" panose="05050102010706020507" pitchFamily="18" charset="2"/>
                </a:rPr>
                <a:t> </a:t>
              </a:r>
              <a:r>
                <a:rPr lang="de-CH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16 MV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668881" y="3260148"/>
            <a:ext cx="2143679" cy="374571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E. Müller, PhD thesis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370822">
            <a:off x="194918" y="5814912"/>
            <a:ext cx="1082410" cy="374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66"/>
                </a:solidFill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BASELINE</a:t>
            </a:r>
            <a:endParaRPr lang="en-GB" sz="1600" b="1" dirty="0">
              <a:solidFill>
                <a:srgbClr val="FF0066"/>
              </a:solidFill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51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Controlled Emittance Blow-up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Is at the limit of stability at present and could become a problem</a:t>
            </a:r>
          </a:p>
          <a:p>
            <a:pPr lvl="1"/>
            <a:r>
              <a:rPr lang="de-CH" dirty="0" smtClean="0"/>
              <a:t>If operated close to the threshold of LLD, </a:t>
            </a:r>
            <a:r>
              <a:rPr lang="de-CH" dirty="0" smtClean="0">
                <a:solidFill>
                  <a:srgbClr val="FF0066"/>
                </a:solidFill>
              </a:rPr>
              <a:t>bunch lengths diverge</a:t>
            </a:r>
          </a:p>
          <a:p>
            <a:pPr lvl="1"/>
            <a:r>
              <a:rPr lang="de-CH" dirty="0" smtClean="0"/>
              <a:t>Assumed mechanism: via synchrotron frequency shift due to intensity effects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" y="3048000"/>
            <a:ext cx="9144000" cy="2369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382" y="5638800"/>
            <a:ext cx="670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Measurement on 27/08/2015: emittance blow-up with 0.85 ns target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356441">
            <a:off x="7273512" y="5901568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28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Controlled Emittance Blow-up </a:t>
            </a:r>
            <a:r>
              <a:rPr lang="de-CH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84725"/>
          </a:xfrm>
        </p:spPr>
        <p:txBody>
          <a:bodyPr/>
          <a:lstStyle/>
          <a:p>
            <a:r>
              <a:rPr lang="en-GB" dirty="0" smtClean="0"/>
              <a:t>In 2016-17, the target bunch length was </a:t>
            </a:r>
            <a:r>
              <a:rPr lang="en-GB" sz="2200" dirty="0" smtClean="0"/>
              <a:t>1.1 ns </a:t>
            </a:r>
            <a:r>
              <a:rPr lang="en-GB" dirty="0" smtClean="0"/>
              <a:t>for 1.15×10</a:t>
            </a:r>
            <a:r>
              <a:rPr lang="en-GB" baseline="30000" dirty="0" smtClean="0"/>
              <a:t>11</a:t>
            </a:r>
            <a:r>
              <a:rPr lang="en-GB" dirty="0" smtClean="0"/>
              <a:t> ppb</a:t>
            </a:r>
            <a:endParaRPr lang="en-GB" sz="2200" dirty="0" smtClean="0"/>
          </a:p>
          <a:p>
            <a:pPr lvl="1"/>
            <a:r>
              <a:rPr lang="en-GB" dirty="0" smtClean="0"/>
              <a:t>Need to keep a longer bunch length in the first part of the ramp for better convergence</a:t>
            </a:r>
          </a:p>
          <a:p>
            <a:pPr lvl="1"/>
            <a:r>
              <a:rPr lang="de-CH" dirty="0" smtClean="0"/>
              <a:t>Operating </a:t>
            </a:r>
            <a:r>
              <a:rPr lang="de-CH" dirty="0" smtClean="0">
                <a:solidFill>
                  <a:srgbClr val="FF0066"/>
                </a:solidFill>
              </a:rPr>
              <a:t>at the limit</a:t>
            </a:r>
            <a:endParaRPr lang="en-GB" dirty="0" smtClean="0">
              <a:solidFill>
                <a:srgbClr val="FF00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2" y="2834100"/>
            <a:ext cx="4915469" cy="281365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971800"/>
            <a:ext cx="3032208" cy="171450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791200" y="4702583"/>
            <a:ext cx="320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With constant target of 1.1 ns: spread is 410-450 ps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382" y="5638800"/>
            <a:ext cx="4572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With </a:t>
            </a:r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target </a:t>
            </a:r>
            <a:r>
              <a:rPr lang="de-CH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of </a:t>
            </a:r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1.25 ns in the first 2/3 of the ramp: </a:t>
            </a:r>
          </a:p>
          <a:p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spread </a:t>
            </a:r>
            <a:r>
              <a:rPr lang="de-CH" sz="16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is </a:t>
            </a:r>
            <a:r>
              <a:rPr lang="de-CH" sz="16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rPr>
              <a:t>decreased to 120-160 ps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356441">
            <a:off x="7273512" y="5901568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36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Controlled Emittance Blow-up </a:t>
            </a:r>
            <a:r>
              <a:rPr lang="de-CH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84725"/>
          </a:xfrm>
        </p:spPr>
        <p:txBody>
          <a:bodyPr/>
          <a:lstStyle/>
          <a:p>
            <a:pPr indent="-342900"/>
            <a:r>
              <a:rPr lang="en-GB" dirty="0" smtClean="0"/>
              <a:t>Simulations of diffusion show resonant excitation and island creation in phase space; studies to be continued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Timko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7th HL-LHC meeting, 07/11/2017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0356441">
            <a:off x="7273512" y="5901568"/>
            <a:ext cx="1378777" cy="374571"/>
          </a:xfrm>
          <a:prstGeom prst="roundRect">
            <a:avLst/>
          </a:prstGeom>
          <a:gradFill>
            <a:gsLst>
              <a:gs pos="0">
                <a:srgbClr val="FF0066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T Sans" panose="020B05030202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be studied</a:t>
            </a:r>
            <a:endParaRPr lang="en-GB" sz="1600" b="1" dirty="0">
              <a:latin typeface="PT Sans" panose="020B05030202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57200" y="2448848"/>
            <a:ext cx="8246249" cy="3113752"/>
            <a:chOff x="457200" y="2745457"/>
            <a:chExt cx="8246249" cy="311375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745457"/>
              <a:ext cx="2700000" cy="2700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39322" y="5520655"/>
              <a:ext cx="1735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Noise (0-1.1)×f</a:t>
              </a:r>
              <a:r>
                <a:rPr lang="de-CH" sz="1600" b="1" baseline="-25000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s0</a:t>
              </a:r>
              <a:endParaRPr lang="en-US" sz="1600" b="1" baseline="-25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8600" y="2745457"/>
              <a:ext cx="2700000" cy="27000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614561" y="5520655"/>
              <a:ext cx="19280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Noise (0.85-1.1)×f</a:t>
              </a:r>
              <a:r>
                <a:rPr lang="de-CH" sz="1600" b="1" baseline="-25000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s0</a:t>
              </a:r>
              <a:endParaRPr lang="en-US" sz="1600" b="1" baseline="-25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3449" y="2748291"/>
              <a:ext cx="2700000" cy="2700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259505" y="5520655"/>
              <a:ext cx="21878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600" b="1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Modulation at 0.93×f</a:t>
              </a:r>
              <a:r>
                <a:rPr lang="de-CH" sz="1600" b="1" baseline="-25000" dirty="0" smtClean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</a:rPr>
                <a:t>s0</a:t>
              </a:r>
              <a:endParaRPr lang="en-US" sz="1600" b="1" baseline="-25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352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">
      <a:dk1>
        <a:sysClr val="windowText" lastClr="000000"/>
      </a:dk1>
      <a:lt1>
        <a:sysClr val="window" lastClr="FFFFFF"/>
      </a:lt1>
      <a:dk2>
        <a:srgbClr val="2963AD"/>
      </a:dk2>
      <a:lt2>
        <a:srgbClr val="EEECE1"/>
      </a:lt2>
      <a:accent1>
        <a:srgbClr val="2963AD"/>
      </a:accent1>
      <a:accent2>
        <a:srgbClr val="000099"/>
      </a:accent2>
      <a:accent3>
        <a:srgbClr val="008080"/>
      </a:accent3>
      <a:accent4>
        <a:srgbClr val="00CC66"/>
      </a:accent4>
      <a:accent5>
        <a:srgbClr val="33CCCC"/>
      </a:accent5>
      <a:accent6>
        <a:srgbClr val="FF6600"/>
      </a:accent6>
      <a:hlink>
        <a:srgbClr val="0000FF"/>
      </a:hlink>
      <a:folHlink>
        <a:srgbClr val="800080"/>
      </a:folHlink>
    </a:clrScheme>
    <a:fontScheme name="TH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ERN_2013-05">
      <a:dk1>
        <a:sysClr val="windowText" lastClr="000000"/>
      </a:dk1>
      <a:lt1>
        <a:sysClr val="window" lastClr="FFFFFF"/>
      </a:lt1>
      <a:dk2>
        <a:srgbClr val="2963AD"/>
      </a:dk2>
      <a:lt2>
        <a:srgbClr val="EEECE1"/>
      </a:lt2>
      <a:accent1>
        <a:srgbClr val="558ED5"/>
      </a:accent1>
      <a:accent2>
        <a:srgbClr val="1F4F9B"/>
      </a:accent2>
      <a:accent3>
        <a:srgbClr val="008080"/>
      </a:accent3>
      <a:accent4>
        <a:srgbClr val="00CC66"/>
      </a:accent4>
      <a:accent5>
        <a:srgbClr val="33CCCC"/>
      </a:accent5>
      <a:accent6>
        <a:srgbClr val="FF6600"/>
      </a:accent6>
      <a:hlink>
        <a:srgbClr val="FF0066"/>
      </a:hlink>
      <a:folHlink>
        <a:srgbClr val="FF0066"/>
      </a:folHlink>
    </a:clrScheme>
    <a:fontScheme name="TH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38643</TotalTime>
  <Words>2486</Words>
  <Application>Microsoft Macintosh PowerPoint</Application>
  <PresentationFormat>On-screen Show (4:3)</PresentationFormat>
  <Paragraphs>404</Paragraphs>
  <Slides>33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PT Sans Caption</vt:lpstr>
      <vt:lpstr>PT Sans</vt:lpstr>
      <vt:lpstr>Verdana</vt:lpstr>
      <vt:lpstr>Cambria Math</vt:lpstr>
      <vt:lpstr>Tahoma</vt:lpstr>
      <vt:lpstr>Georgia</vt:lpstr>
      <vt:lpstr>Calibri</vt:lpstr>
      <vt:lpstr>Office Theme</vt:lpstr>
      <vt:lpstr>1_Office Theme</vt:lpstr>
      <vt:lpstr>Equation</vt:lpstr>
      <vt:lpstr>Acrobat Document</vt:lpstr>
      <vt:lpstr>Microsoft Equation</vt:lpstr>
      <vt:lpstr>The Main RF System and its Implications for HL-LHC</vt:lpstr>
      <vt:lpstr>Content</vt:lpstr>
      <vt:lpstr>BEAM DYNAMICS</vt:lpstr>
      <vt:lpstr>Present Stability Threshold</vt:lpstr>
      <vt:lpstr>Loss of Landau Damping</vt:lpstr>
      <vt:lpstr>Single-Bunch Stability</vt:lpstr>
      <vt:lpstr>Controlled Emittance Blow-up (1)</vt:lpstr>
      <vt:lpstr>Controlled Emittance Blow-up (2)</vt:lpstr>
      <vt:lpstr>Controlled Emittance Blow-up (3)</vt:lpstr>
      <vt:lpstr>Coupled-Bunch Stability (1)</vt:lpstr>
      <vt:lpstr>Coupled-Bunch Stability (2)</vt:lpstr>
      <vt:lpstr>Instabilities at Injection (1)</vt:lpstr>
      <vt:lpstr>Instabilities at Injection (2)</vt:lpstr>
      <vt:lpstr>Instabilities at Injection (3)</vt:lpstr>
      <vt:lpstr>Schottky Spectrum at Injection</vt:lpstr>
      <vt:lpstr>Bunch Flattening</vt:lpstr>
      <vt:lpstr>POWER AND FULL DETUNING</vt:lpstr>
      <vt:lpstr>Available Power at Present</vt:lpstr>
      <vt:lpstr>Recap: Half-Detuning</vt:lpstr>
      <vt:lpstr>Full Detuning: Concept</vt:lpstr>
      <vt:lpstr>Full Detuning: Experience in Run2</vt:lpstr>
      <vt:lpstr>Full Detuning: Experience in Run2</vt:lpstr>
      <vt:lpstr>Full Detuning: Experience in Run2</vt:lpstr>
      <vt:lpstr>Power Limitations at Injection (1)</vt:lpstr>
      <vt:lpstr>Power Limitations at Injection (2)</vt:lpstr>
      <vt:lpstr>High-Harmonic RF System (1)</vt:lpstr>
      <vt:lpstr>High-Harmonic RF System (2)</vt:lpstr>
      <vt:lpstr>Conclusions</vt:lpstr>
      <vt:lpstr>References (1)</vt:lpstr>
      <vt:lpstr>References (2)</vt:lpstr>
      <vt:lpstr>SPARE SLIDES</vt:lpstr>
      <vt:lpstr>Beam Parameters (Slide from 2016)</vt:lpstr>
      <vt:lpstr>Present LHC Threshold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Helga Timko</dc:creator>
  <cp:lastModifiedBy>Helga Timko</cp:lastModifiedBy>
  <cp:revision>1116</cp:revision>
  <cp:lastPrinted>2017-11-10T14:10:53Z</cp:lastPrinted>
  <dcterms:created xsi:type="dcterms:W3CDTF">2006-08-16T00:00:00Z</dcterms:created>
  <dcterms:modified xsi:type="dcterms:W3CDTF">2017-11-15T09:49:01Z</dcterms:modified>
</cp:coreProperties>
</file>