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4"/>
  </p:notesMasterIdLst>
  <p:sldIdLst>
    <p:sldId id="300" r:id="rId2"/>
    <p:sldId id="356" r:id="rId3"/>
    <p:sldId id="357" r:id="rId4"/>
    <p:sldId id="303" r:id="rId5"/>
    <p:sldId id="304" r:id="rId6"/>
    <p:sldId id="305" r:id="rId7"/>
    <p:sldId id="307" r:id="rId8"/>
    <p:sldId id="306" r:id="rId9"/>
    <p:sldId id="358" r:id="rId10"/>
    <p:sldId id="343" r:id="rId11"/>
    <p:sldId id="359" r:id="rId12"/>
    <p:sldId id="316" r:id="rId13"/>
    <p:sldId id="344" r:id="rId14"/>
    <p:sldId id="315" r:id="rId15"/>
    <p:sldId id="317" r:id="rId16"/>
    <p:sldId id="348" r:id="rId17"/>
    <p:sldId id="349" r:id="rId18"/>
    <p:sldId id="350" r:id="rId19"/>
    <p:sldId id="351" r:id="rId20"/>
    <p:sldId id="360" r:id="rId21"/>
    <p:sldId id="331" r:id="rId22"/>
    <p:sldId id="330" r:id="rId23"/>
    <p:sldId id="289" r:id="rId24"/>
    <p:sldId id="290" r:id="rId25"/>
    <p:sldId id="332" r:id="rId26"/>
    <p:sldId id="361" r:id="rId27"/>
    <p:sldId id="333" r:id="rId28"/>
    <p:sldId id="334" r:id="rId29"/>
    <p:sldId id="335" r:id="rId30"/>
    <p:sldId id="336" r:id="rId31"/>
    <p:sldId id="362" r:id="rId32"/>
    <p:sldId id="338" r:id="rId33"/>
    <p:sldId id="352" r:id="rId34"/>
    <p:sldId id="355" r:id="rId35"/>
    <p:sldId id="299" r:id="rId36"/>
    <p:sldId id="321" r:id="rId37"/>
    <p:sldId id="292" r:id="rId38"/>
    <p:sldId id="264" r:id="rId39"/>
    <p:sldId id="265" r:id="rId40"/>
    <p:sldId id="345" r:id="rId41"/>
    <p:sldId id="346" r:id="rId42"/>
    <p:sldId id="28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7F7F"/>
    <a:srgbClr val="7F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/>
    <p:restoredTop sz="95982"/>
  </p:normalViewPr>
  <p:slideViewPr>
    <p:cSldViewPr snapToGrid="0" snapToObjects="1">
      <p:cViewPr>
        <p:scale>
          <a:sx n="90" d="100"/>
          <a:sy n="90" d="100"/>
        </p:scale>
        <p:origin x="112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CDDC-38E2-A942-B183-A0E3BF1D21E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83061-A213-464A-9D10-E67B75339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219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498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1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15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169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83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429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425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87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0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457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689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623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37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8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45CD-569A-054C-BED2-B08F25C1FC3C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9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png"/><Relationship Id="rId5" Type="http://schemas.openxmlformats.org/officeDocument/2006/relationships/hyperlink" Target="https://cds.cern.ch/record/2289940?ln=en" TargetMode="External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1.gif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3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4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hyperlink" Target="https://cds.cern.ch/record/2217217?ln=en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gif"/><Relationship Id="rId5" Type="http://schemas.openxmlformats.org/officeDocument/2006/relationships/hyperlink" Target="http://cds.cern.ch/record/2260998?ln=e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1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imulation%20studies%20on%20the%20electron%20cloud%20build-up%20inthe%20elements%20of%20the%20LHC%20Arcs%20at%206.5%20TeV" TargetMode="External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50.png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.gif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.png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gif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/>
          <p:nvPr/>
        </p:nvSpPr>
        <p:spPr>
          <a:xfrm>
            <a:off x="474785" y="2357498"/>
            <a:ext cx="8194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Beam induced heat loads on HL-LHC </a:t>
            </a:r>
            <a:r>
              <a:rPr lang="en-US" sz="2800" b="1" smtClean="0">
                <a:solidFill>
                  <a:schemeClr val="tx2"/>
                </a:solidFill>
              </a:rPr>
              <a:t>Beam Screens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92263" y="3136456"/>
            <a:ext cx="6559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G. Iadarola 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input from: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Arduini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D. Berkowitz Zamora, S.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Claudet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P.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Dijkstal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R. De Maria, L.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E.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Metral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7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HL-LHC Collaboration Meeting </a:t>
            </a:r>
            <a:r>
              <a:rPr lang="mr-IN" sz="1600" dirty="0" smtClean="0">
                <a:solidFill>
                  <a:schemeClr val="tx2"/>
                </a:solidFill>
                <a:latin typeface="Calibri" pitchFamily="34" charset="0"/>
              </a:rPr>
              <a:t>–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November 2017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24" y="4711700"/>
            <a:ext cx="2965752" cy="14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Heat </a:t>
            </a:r>
            <a:r>
              <a:rPr lang="en-GB" sz="2400" b="1" smtClean="0">
                <a:solidFill>
                  <a:schemeClr val="tx2"/>
                </a:solidFill>
              </a:rPr>
              <a:t>load estimates for HL-LHC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88802" y="515298"/>
            <a:ext cx="769230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Collaboration between WP2 and WP9</a:t>
            </a:r>
            <a:r>
              <a:rPr lang="en-GB" sz="1700" dirty="0" smtClean="0">
                <a:solidFill>
                  <a:schemeClr val="tx2"/>
                </a:solidFill>
              </a:rPr>
              <a:t> to build a </a:t>
            </a:r>
            <a:r>
              <a:rPr lang="en-GB" sz="1700" b="1" dirty="0" smtClean="0">
                <a:solidFill>
                  <a:srgbClr val="FF0000"/>
                </a:solidFill>
              </a:rPr>
              <a:t>full inventory</a:t>
            </a:r>
            <a:r>
              <a:rPr lang="en-GB" sz="1700" dirty="0" smtClean="0">
                <a:solidFill>
                  <a:schemeClr val="tx2"/>
                </a:solidFill>
              </a:rPr>
              <a:t> of expected beam induced heating on the beam screens for HL-LHC: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Effects taken into account: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Synchrotron radiation </a:t>
            </a:r>
            <a:r>
              <a:rPr lang="en-GB" sz="1700" dirty="0" smtClean="0">
                <a:solidFill>
                  <a:schemeClr val="tx2"/>
                </a:solidFill>
              </a:rPr>
              <a:t>(analytic estimates, relevant only for the arcs)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Impedance heating</a:t>
            </a:r>
            <a:r>
              <a:rPr lang="en-GB" sz="1700" dirty="0" smtClean="0">
                <a:solidFill>
                  <a:schemeClr val="tx2"/>
                </a:solidFill>
              </a:rPr>
              <a:t> (analytic estimate, taking into account effect of temperature, magnetic field, longitudinal weld)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Electron cloud effects </a:t>
            </a:r>
            <a:r>
              <a:rPr lang="en-GB" sz="1700" dirty="0" smtClean="0">
                <a:solidFill>
                  <a:schemeClr val="tx2"/>
                </a:solidFill>
              </a:rPr>
              <a:t>(based on numerical simulations)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Estimates </a:t>
            </a:r>
            <a:r>
              <a:rPr lang="en-GB" sz="1700" b="1" dirty="0" smtClean="0">
                <a:solidFill>
                  <a:srgbClr val="FF0000"/>
                </a:solidFill>
              </a:rPr>
              <a:t>crosschecked</a:t>
            </a:r>
            <a:r>
              <a:rPr lang="en-GB" sz="1700" dirty="0" smtClean="0">
                <a:solidFill>
                  <a:schemeClr val="tx2"/>
                </a:solidFill>
              </a:rPr>
              <a:t> against studies done at the time of the LHC design and against machine observations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6470" y="3418124"/>
            <a:ext cx="5931061" cy="3337006"/>
            <a:chOff x="229709" y="3486704"/>
            <a:chExt cx="5931061" cy="333700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t="6951" r="24989" b="33940"/>
            <a:stretch/>
          </p:blipFill>
          <p:spPr>
            <a:xfrm>
              <a:off x="229709" y="3771900"/>
              <a:ext cx="4845212" cy="277749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28700" y="3486704"/>
              <a:ext cx="3726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 charset="0"/>
                  <a:ea typeface="Calibri" charset="0"/>
                  <a:cs typeface="Calibri" charset="0"/>
                </a:rPr>
                <a:t>Bunch spacing: 100 ns (2015)</a:t>
              </a:r>
              <a:endParaRPr lang="en-US" sz="16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-354" t="95411" r="25343" b="-357"/>
            <a:stretch/>
          </p:blipFill>
          <p:spPr>
            <a:xfrm>
              <a:off x="229709" y="6591300"/>
              <a:ext cx="4845212" cy="23241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76444" t="39303" r="7706" b="20885"/>
            <a:stretch/>
          </p:blipFill>
          <p:spPr>
            <a:xfrm>
              <a:off x="5136989" y="3867150"/>
              <a:ext cx="1023781" cy="18707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47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8675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19092" y="559926"/>
            <a:ext cx="783569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In </a:t>
            </a:r>
            <a:r>
              <a:rPr lang="en-US" sz="1700" b="1" dirty="0" smtClean="0">
                <a:solidFill>
                  <a:srgbClr val="FF0000"/>
                </a:solidFill>
              </a:rPr>
              <a:t>Run 2</a:t>
            </a:r>
            <a:r>
              <a:rPr lang="en-US" sz="1700" dirty="0" smtClean="0">
                <a:solidFill>
                  <a:schemeClr val="tx2"/>
                </a:solidFill>
              </a:rPr>
              <a:t> configuration: small contributions from </a:t>
            </a:r>
            <a:r>
              <a:rPr lang="en-US" sz="1700" b="1" dirty="0" smtClean="0">
                <a:solidFill>
                  <a:srgbClr val="FF0000"/>
                </a:solidFill>
              </a:rPr>
              <a:t>impedance and synchrotron radiation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used large available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margins to cope with e-cloud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When moving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larger beam intensities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(and to 7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TeV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margin reduces strongly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à"/>
              <a:defRPr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2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from </a:t>
            </a:r>
            <a:r>
              <a:rPr lang="en-US" sz="2400" b="1" dirty="0" smtClean="0">
                <a:solidFill>
                  <a:schemeClr val="tx2"/>
                </a:solidFill>
              </a:rPr>
              <a:t>impedance and synchrotron radiation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291" y="1885434"/>
            <a:ext cx="5491418" cy="41185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6081" y="2303950"/>
            <a:ext cx="4249899" cy="337838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2506978" y="2317282"/>
            <a:ext cx="4236196" cy="30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Maximum allowed by cryogenics</a:t>
            </a:r>
            <a:endParaRPr lang="en-US" sz="1200" baseline="300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2504" r="61263" b="82999"/>
          <a:stretch/>
        </p:blipFill>
        <p:spPr>
          <a:xfrm>
            <a:off x="2888381" y="2027647"/>
            <a:ext cx="1873474" cy="2133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7682" r="67237" b="77771"/>
          <a:stretch/>
        </p:blipFill>
        <p:spPr>
          <a:xfrm>
            <a:off x="4983962" y="2022367"/>
            <a:ext cx="1420140" cy="21567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274866" y="2651168"/>
            <a:ext cx="0" cy="2494323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52546" y="2658497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~7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05391" y="2716229"/>
            <a:ext cx="0" cy="2431651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3289" y="363364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e-cloud S12</a:t>
            </a:r>
          </a:p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~6 kW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04385" y="2638370"/>
            <a:ext cx="0" cy="1469657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47622" y="2621475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~4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12046" y="5804748"/>
            <a:ext cx="1360746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2556b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1.1e11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73287" y="5804748"/>
            <a:ext cx="1360747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2748b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2.2e11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7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724636" y="4411884"/>
            <a:ext cx="0" cy="73599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707129" y="451756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e-cloud S34</a:t>
            </a:r>
          </a:p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~2kW</a:t>
            </a:r>
          </a:p>
        </p:txBody>
      </p:sp>
    </p:spTree>
    <p:extLst>
      <p:ext uri="{BB962C8B-B14F-4D97-AF65-F5344CB8AC3E}">
        <p14:creationId xmlns:p14="http://schemas.microsoft.com/office/powerpoint/2010/main" val="153162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from e-cloud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1404" y="466665"/>
            <a:ext cx="8032595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Estimates for the arcs are </a:t>
            </a:r>
            <a:r>
              <a:rPr lang="en-GB" sz="1700" b="1" dirty="0" smtClean="0">
                <a:solidFill>
                  <a:srgbClr val="FF0000"/>
                </a:solidFill>
              </a:rPr>
              <a:t>more delicate</a:t>
            </a:r>
            <a:r>
              <a:rPr lang="en-GB" sz="1700" dirty="0" smtClean="0">
                <a:solidFill>
                  <a:schemeClr val="tx2"/>
                </a:solidFill>
              </a:rPr>
              <a:t> than for IRs due to the important </a:t>
            </a:r>
            <a:r>
              <a:rPr lang="en-GB" sz="1700" b="1" dirty="0" smtClean="0">
                <a:solidFill>
                  <a:srgbClr val="FF0000"/>
                </a:solidFill>
              </a:rPr>
              <a:t>role of photoelectrons </a:t>
            </a:r>
            <a:r>
              <a:rPr lang="en-GB" sz="1700" dirty="0" smtClean="0">
                <a:solidFill>
                  <a:schemeClr val="tx2"/>
                </a:solidFill>
              </a:rPr>
              <a:t>generated by the beam </a:t>
            </a:r>
            <a:r>
              <a:rPr lang="en-GB" sz="1700" b="1" dirty="0" smtClean="0">
                <a:solidFill>
                  <a:srgbClr val="FF0000"/>
                </a:solidFill>
              </a:rPr>
              <a:t>synchrotron radiation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Decided to focus on the present LHC at first to develop a </a:t>
            </a:r>
            <a:r>
              <a:rPr lang="en-GB" sz="1700" b="1" dirty="0" smtClean="0">
                <a:solidFill>
                  <a:srgbClr val="FF0000"/>
                </a:solidFill>
              </a:rPr>
              <a:t>solid model </a:t>
            </a:r>
            <a:r>
              <a:rPr lang="en-GB" sz="1700" dirty="0" smtClean="0">
                <a:solidFill>
                  <a:schemeClr val="tx2"/>
                </a:solidFill>
              </a:rPr>
              <a:t>to be then applied for HL-LHC predictions (performed </a:t>
            </a:r>
            <a:r>
              <a:rPr lang="en-GB" sz="1700" b="1" dirty="0" smtClean="0">
                <a:solidFill>
                  <a:srgbClr val="FF0000"/>
                </a:solidFill>
              </a:rPr>
              <a:t>literature </a:t>
            </a:r>
            <a:r>
              <a:rPr lang="en-GB" sz="1700" b="1" dirty="0">
                <a:solidFill>
                  <a:srgbClr val="FF0000"/>
                </a:solidFill>
              </a:rPr>
              <a:t>review </a:t>
            </a:r>
            <a:r>
              <a:rPr lang="en-GB" sz="1700" dirty="0">
                <a:solidFill>
                  <a:schemeClr val="tx2"/>
                </a:solidFill>
              </a:rPr>
              <a:t>to identify the best available knowledge on </a:t>
            </a:r>
            <a:r>
              <a:rPr lang="en-GB" sz="1700" b="1" dirty="0">
                <a:solidFill>
                  <a:srgbClr val="FF0000"/>
                </a:solidFill>
              </a:rPr>
              <a:t>photoelectron yield for the LHC beam </a:t>
            </a:r>
            <a:r>
              <a:rPr lang="en-GB" sz="1700" b="1" dirty="0" smtClean="0">
                <a:solidFill>
                  <a:srgbClr val="FF0000"/>
                </a:solidFill>
              </a:rPr>
              <a:t>screens, </a:t>
            </a:r>
            <a:r>
              <a:rPr lang="en-GB" sz="1700" dirty="0" smtClean="0">
                <a:solidFill>
                  <a:schemeClr val="tx2"/>
                </a:solidFill>
              </a:rPr>
              <a:t>correctly handling the effect of the saw-tooth)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>
                <a:solidFill>
                  <a:schemeClr val="tx2"/>
                </a:solidFill>
              </a:rPr>
              <a:t>The defined models have been used to simulate </a:t>
            </a: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relevant element </a:t>
            </a:r>
            <a:r>
              <a:rPr lang="en-GB" sz="1700" b="1" dirty="0">
                <a:solidFill>
                  <a:srgbClr val="FF0000"/>
                </a:solidFill>
              </a:rPr>
              <a:t>of the arc half-cell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endParaRPr lang="en-GB" sz="1700" b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9402" y="4895382"/>
            <a:ext cx="9013077" cy="1237784"/>
            <a:chOff x="133815" y="4788284"/>
            <a:chExt cx="8006574" cy="109955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66" t="50432" r="17668"/>
            <a:stretch/>
          </p:blipFill>
          <p:spPr>
            <a:xfrm>
              <a:off x="4973443" y="4799603"/>
              <a:ext cx="3166946" cy="107708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97"/>
            <a:stretch/>
          </p:blipFill>
          <p:spPr>
            <a:xfrm>
              <a:off x="133815" y="4788284"/>
              <a:ext cx="4808189" cy="1099559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</a:t>
            </a:r>
            <a:r>
              <a:rPr lang="en-US" sz="1400" i="1" dirty="0">
                <a:solidFill>
                  <a:schemeClr val="tx2"/>
                </a:solidFill>
                <a:hlinkClick r:id="rId5"/>
              </a:rPr>
              <a:t>CERN-ACC-NOTE-2017-0057</a:t>
            </a:r>
            <a:endParaRPr lang="en-US" sz="14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57" y="3228479"/>
            <a:ext cx="6626087" cy="151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2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10937" r="23077"/>
          <a:stretch/>
        </p:blipFill>
        <p:spPr>
          <a:xfrm>
            <a:off x="4901314" y="3769112"/>
            <a:ext cx="4220303" cy="2931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10214" r="22873"/>
          <a:stretch/>
        </p:blipFill>
        <p:spPr>
          <a:xfrm>
            <a:off x="-122110" y="3745295"/>
            <a:ext cx="4231496" cy="2955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t="10569" r="23233"/>
          <a:stretch/>
        </p:blipFill>
        <p:spPr>
          <a:xfrm>
            <a:off x="4908946" y="691378"/>
            <a:ext cx="4211744" cy="294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79223" t="14693" r="1946" b="12236"/>
          <a:stretch/>
        </p:blipFill>
        <p:spPr>
          <a:xfrm>
            <a:off x="4136037" y="3833454"/>
            <a:ext cx="896558" cy="208750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effect of bunch intensity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2913" y="1005587"/>
            <a:ext cx="4530557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Assessed with </a:t>
            </a:r>
            <a:r>
              <a:rPr lang="en-GB" sz="1700" dirty="0" err="1" smtClean="0">
                <a:solidFill>
                  <a:schemeClr val="tx2"/>
                </a:solidFill>
              </a:rPr>
              <a:t>PyECLOUD</a:t>
            </a:r>
            <a:r>
              <a:rPr lang="en-GB" sz="1700" dirty="0" smtClean="0">
                <a:solidFill>
                  <a:schemeClr val="tx2"/>
                </a:solidFill>
              </a:rPr>
              <a:t> simulations: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dependence</a:t>
            </a:r>
            <a:r>
              <a:rPr lang="en-GB" sz="1700" dirty="0" smtClean="0">
                <a:solidFill>
                  <a:schemeClr val="tx2"/>
                </a:solidFill>
              </a:rPr>
              <a:t> of the heat load </a:t>
            </a:r>
            <a:r>
              <a:rPr lang="en-GB" sz="1700" b="1" dirty="0" smtClean="0">
                <a:solidFill>
                  <a:srgbClr val="FF0000"/>
                </a:solidFill>
              </a:rPr>
              <a:t>on the bunch intensity</a:t>
            </a:r>
            <a:r>
              <a:rPr lang="en-GB" sz="1700" dirty="0" smtClean="0">
                <a:solidFill>
                  <a:schemeClr val="tx2"/>
                </a:solidFill>
              </a:rPr>
              <a:t> strongly depends on the </a:t>
            </a:r>
            <a:r>
              <a:rPr lang="en-GB" sz="1700" b="1" dirty="0" smtClean="0">
                <a:solidFill>
                  <a:srgbClr val="FF0000"/>
                </a:solidFill>
              </a:rPr>
              <a:t>surface properties </a:t>
            </a:r>
            <a:r>
              <a:rPr lang="en-GB" sz="1700" dirty="0" smtClean="0">
                <a:solidFill>
                  <a:schemeClr val="tx2"/>
                </a:solidFill>
              </a:rPr>
              <a:t>(SEY parameter)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expected dependence on the bunch intensity is </a:t>
            </a:r>
            <a:r>
              <a:rPr lang="en-US" sz="1700" b="1" dirty="0" smtClean="0">
                <a:solidFill>
                  <a:srgbClr val="FF0000"/>
                </a:solidFill>
              </a:rPr>
              <a:t>strongly non linear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Full </a:t>
            </a:r>
            <a:r>
              <a:rPr lang="en-US" sz="1700" b="1" dirty="0" smtClean="0">
                <a:solidFill>
                  <a:srgbClr val="FF0000"/>
                </a:solidFill>
              </a:rPr>
              <a:t>experimental validation </a:t>
            </a:r>
            <a:r>
              <a:rPr lang="en-US" sz="1700" dirty="0" smtClean="0">
                <a:solidFill>
                  <a:schemeClr val="tx2"/>
                </a:solidFill>
              </a:rPr>
              <a:t>of these curves </a:t>
            </a:r>
            <a:r>
              <a:rPr lang="en-US" sz="1700" b="1" dirty="0" smtClean="0">
                <a:solidFill>
                  <a:srgbClr val="FF0000"/>
                </a:solidFill>
              </a:rPr>
              <a:t>possible only after LS2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90013" y="7822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Dipole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053" y="38492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Quadrupole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6203" y="385306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Drift</a:t>
            </a:r>
          </a:p>
        </p:txBody>
      </p:sp>
    </p:spTree>
    <p:extLst>
      <p:ext uri="{BB962C8B-B14F-4D97-AF65-F5344CB8AC3E}">
        <p14:creationId xmlns:p14="http://schemas.microsoft.com/office/powerpoint/2010/main" val="21073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" y="1800663"/>
            <a:ext cx="2591023" cy="24687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30" b="48269"/>
          <a:stretch/>
        </p:blipFill>
        <p:spPr>
          <a:xfrm>
            <a:off x="1910889" y="1745452"/>
            <a:ext cx="7899401" cy="2534855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SEY estimates for present 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79715" y="3517458"/>
            <a:ext cx="703144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548507" y="2997200"/>
            <a:ext cx="657060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553112" y="2999470"/>
            <a:ext cx="0" cy="96184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66026" y="429927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1086560" y="3518115"/>
            <a:ext cx="0" cy="44319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212206" y="583426"/>
            <a:ext cx="778193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SEY estimates </a:t>
            </a:r>
            <a:r>
              <a:rPr lang="en-US" sz="1700" dirty="0" smtClean="0">
                <a:solidFill>
                  <a:schemeClr val="tx2"/>
                </a:solidFill>
              </a:rPr>
              <a:t>can be made by comparing </a:t>
            </a:r>
            <a:r>
              <a:rPr lang="en-US" sz="1700" b="1" dirty="0" smtClean="0">
                <a:solidFill>
                  <a:srgbClr val="FF0000"/>
                </a:solidFill>
              </a:rPr>
              <a:t>heat load measurements </a:t>
            </a:r>
            <a:r>
              <a:rPr lang="en-US" sz="1700" dirty="0" smtClean="0">
                <a:solidFill>
                  <a:schemeClr val="tx2"/>
                </a:solidFill>
              </a:rPr>
              <a:t>against simulations for LHC beam parameters (assuming uniform SEY over each half cell)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0150" y="5050275"/>
            <a:ext cx="5891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Avg. high load sectors (S12, S81): 		SEY = ~1.35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Avg. low load sectors (S34, S45, S56, S67): 	SEY = ~1.25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027322" y="4705089"/>
            <a:ext cx="33054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Based on these assumptions: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6121" y="1707555"/>
            <a:ext cx="798653" cy="196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1709" y="148893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86150" y="1488930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06943" y="1923378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450 GeV</a:t>
            </a:r>
          </a:p>
          <a:p>
            <a:pPr algn="r"/>
            <a:r>
              <a:rPr lang="en-US" sz="14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400" b="1" dirty="0" err="1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TeV</a:t>
            </a:r>
            <a:endParaRPr lang="en-US" sz="1400" b="1" dirty="0">
              <a:solidFill>
                <a:srgbClr val="FF7F7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083" y="193663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400" b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400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852509" y="286165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44953" y="336740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8911" y="4852784"/>
            <a:ext cx="8180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8" name="Rectangle 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63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911" y="4852784"/>
            <a:ext cx="8180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20" name="Rectangle 19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9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8911" y="4852784"/>
            <a:ext cx="842935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~10 kW/arc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 not acceptable for HL-LHC</a:t>
            </a:r>
            <a:endParaRPr lang="en-US" sz="1700" b="1" dirty="0">
              <a:solidFill>
                <a:srgbClr val="FF0000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differences among arcs is very important for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863939" y="282736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956383" y="333311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18" name="Rectangle 1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5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8911" y="4852784"/>
            <a:ext cx="825790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~10 kW/arc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 not acceptable for HL-LHC</a:t>
            </a:r>
            <a:endParaRPr lang="en-US" sz="1700" b="1" dirty="0">
              <a:solidFill>
                <a:srgbClr val="FF0000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differences among arcs is very important for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18" name="Rectangle 1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08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9908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5806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51720" y="729546"/>
            <a:ext cx="716821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Impedance</a:t>
            </a:r>
            <a:r>
              <a:rPr lang="en-GB" sz="1700" dirty="0" smtClean="0">
                <a:solidFill>
                  <a:schemeClr val="tx2"/>
                </a:solidFill>
              </a:rPr>
              <a:t> heating: estimated taking into account impact of magnetic fields and temperature (assumed to be 70 K for IP1&amp;5 and 20 K for IP2&amp;8)</a:t>
            </a:r>
            <a:endParaRPr lang="en-GB" sz="1700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e-cloud</a:t>
            </a:r>
            <a:r>
              <a:rPr lang="en-GB" sz="1700" dirty="0" smtClean="0">
                <a:solidFill>
                  <a:schemeClr val="tx2"/>
                </a:solidFill>
              </a:rPr>
              <a:t> heating: studied with </a:t>
            </a:r>
            <a:r>
              <a:rPr lang="en-GB" sz="1700" dirty="0" err="1" smtClean="0">
                <a:solidFill>
                  <a:schemeClr val="tx2"/>
                </a:solidFill>
              </a:rPr>
              <a:t>macroparticle</a:t>
            </a:r>
            <a:r>
              <a:rPr lang="en-GB" sz="1700" dirty="0" smtClean="0">
                <a:solidFill>
                  <a:schemeClr val="tx2"/>
                </a:solidFill>
              </a:rPr>
              <a:t> simulations: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e-cloud </a:t>
            </a:r>
            <a:r>
              <a:rPr lang="en-GB" sz="1700" dirty="0">
                <a:solidFill>
                  <a:schemeClr val="tx2"/>
                </a:solidFill>
              </a:rPr>
              <a:t>mitigation by </a:t>
            </a:r>
            <a:r>
              <a:rPr lang="en-GB" sz="1700" b="1" dirty="0">
                <a:solidFill>
                  <a:srgbClr val="FF0000"/>
                </a:solidFill>
              </a:rPr>
              <a:t>surface treatment (a-C coating) is foreseen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>
                <a:solidFill>
                  <a:srgbClr val="FF0000"/>
                </a:solidFill>
              </a:rPr>
              <a:t>Baffle plates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(with low </a:t>
            </a:r>
            <a:r>
              <a:rPr lang="en-US" sz="1700" dirty="0" smtClean="0">
                <a:solidFill>
                  <a:schemeClr val="tx2"/>
                </a:solidFill>
              </a:rPr>
              <a:t>SEY) </a:t>
            </a:r>
            <a:r>
              <a:rPr lang="en-US" sz="1700" dirty="0">
                <a:solidFill>
                  <a:schemeClr val="tx2"/>
                </a:solidFill>
              </a:rPr>
              <a:t>will be </a:t>
            </a:r>
            <a:r>
              <a:rPr lang="en-US" sz="1700" dirty="0" smtClean="0">
                <a:solidFill>
                  <a:schemeClr val="tx2"/>
                </a:solidFill>
              </a:rPr>
              <a:t>installed </a:t>
            </a:r>
            <a:r>
              <a:rPr lang="en-US" sz="1700" dirty="0">
                <a:solidFill>
                  <a:schemeClr val="tx2"/>
                </a:solidFill>
              </a:rPr>
              <a:t>behind the pumping slots to avoid direct impacts of the electrons on the cold </a:t>
            </a:r>
            <a:r>
              <a:rPr lang="en-US" sz="1700" dirty="0" smtClean="0">
                <a:solidFill>
                  <a:schemeClr val="tx2"/>
                </a:solidFill>
              </a:rPr>
              <a:t>bore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Heavy simulation studies: device needs to be sliced to take into account different time of arrivals, transverse positions and sizes of the two </a:t>
            </a:r>
            <a:r>
              <a:rPr lang="en-GB" sz="1700" dirty="0" smtClean="0">
                <a:solidFill>
                  <a:schemeClr val="tx2"/>
                </a:solidFill>
              </a:rPr>
              <a:t>beams</a:t>
            </a:r>
            <a:endParaRPr lang="en-GB" sz="1700" dirty="0">
              <a:solidFill>
                <a:schemeClr val="tx2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40858" y="3713792"/>
            <a:ext cx="9037982" cy="1787847"/>
            <a:chOff x="106018" y="4524177"/>
            <a:chExt cx="10257182" cy="20290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10"/>
            <a:stretch/>
          </p:blipFill>
          <p:spPr>
            <a:xfrm>
              <a:off x="7712764" y="4524177"/>
              <a:ext cx="2650436" cy="201145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00"/>
            <a:stretch/>
          </p:blipFill>
          <p:spPr>
            <a:xfrm>
              <a:off x="5141844" y="4571006"/>
              <a:ext cx="2597426" cy="198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03"/>
            <a:stretch/>
          </p:blipFill>
          <p:spPr>
            <a:xfrm>
              <a:off x="106018" y="4573200"/>
              <a:ext cx="2580419" cy="198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01"/>
            <a:stretch/>
          </p:blipFill>
          <p:spPr>
            <a:xfrm>
              <a:off x="2637186" y="4573200"/>
              <a:ext cx="2597426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619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008" y="477079"/>
            <a:ext cx="7566992" cy="2837622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0"/>
          <a:stretch/>
        </p:blipFill>
        <p:spPr>
          <a:xfrm>
            <a:off x="1588489" y="3776867"/>
            <a:ext cx="7555511" cy="30808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0330" y="3358921"/>
            <a:ext cx="833561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To asses the impact of having short uncoated sections (bellows, BPMs) we simulated the case in which </a:t>
            </a:r>
            <a:r>
              <a:rPr lang="en-GB" sz="1700" b="1" dirty="0">
                <a:solidFill>
                  <a:srgbClr val="FF0000"/>
                </a:solidFill>
              </a:rPr>
              <a:t>all sections outside the cold masses have </a:t>
            </a:r>
            <a:r>
              <a:rPr lang="en-GB" sz="1700" b="1" dirty="0" err="1">
                <a:solidFill>
                  <a:srgbClr val="FF0000"/>
                </a:solidFill>
              </a:rPr>
              <a:t>SEY</a:t>
            </a:r>
            <a:r>
              <a:rPr lang="en-GB" sz="1700" b="1" baseline="-25000" dirty="0" err="1">
                <a:solidFill>
                  <a:srgbClr val="FF0000"/>
                </a:solidFill>
              </a:rPr>
              <a:t>max</a:t>
            </a:r>
            <a:r>
              <a:rPr lang="en-GB" sz="1700" b="1" dirty="0">
                <a:solidFill>
                  <a:srgbClr val="FF0000"/>
                </a:solidFill>
              </a:rPr>
              <a:t> = 1.3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8904" y="1298209"/>
            <a:ext cx="18089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>
                <a:solidFill>
                  <a:srgbClr val="FF0000"/>
                </a:solidFill>
              </a:rPr>
              <a:t>Coating</a:t>
            </a:r>
            <a:r>
              <a:rPr lang="en-GB" sz="1700" dirty="0" smtClean="0">
                <a:solidFill>
                  <a:schemeClr val="tx2"/>
                </a:solidFill>
              </a:rPr>
              <a:t> with SEY&lt;1.1 </a:t>
            </a:r>
            <a:r>
              <a:rPr lang="en-GB" sz="1700" b="1" dirty="0" smtClean="0">
                <a:solidFill>
                  <a:srgbClr val="FF0000"/>
                </a:solidFill>
              </a:rPr>
              <a:t>provides a strong heat load reduction</a:t>
            </a:r>
            <a:endParaRPr lang="en-GB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7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250" y="965199"/>
            <a:ext cx="5832083" cy="56035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64933" y="531043"/>
            <a:ext cx="5723467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</a:t>
            </a:r>
            <a:r>
              <a:rPr lang="en-GB" sz="2000" b="1" u="sng" smtClean="0">
                <a:solidFill>
                  <a:srgbClr val="FF0000"/>
                </a:solidFill>
              </a:rPr>
              <a:t>in IR1&amp;5</a:t>
            </a:r>
            <a:endParaRPr lang="en-GB" sz="2000" b="1" u="sng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75" y="5617199"/>
            <a:ext cx="28025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6" name="Rectangle 15"/>
          <p:cNvSpPr/>
          <p:nvPr/>
        </p:nvSpPr>
        <p:spPr>
          <a:xfrm>
            <a:off x="205407" y="1218695"/>
            <a:ext cx="236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mtClean="0">
                <a:solidFill>
                  <a:schemeClr val="tx2"/>
                </a:solidFill>
              </a:rPr>
              <a:t>Detailed tables </a:t>
            </a:r>
            <a:r>
              <a:rPr lang="en-GB" dirty="0" smtClean="0">
                <a:solidFill>
                  <a:schemeClr val="tx2"/>
                </a:solidFill>
              </a:rPr>
              <a:t>have </a:t>
            </a:r>
            <a:r>
              <a:rPr lang="en-GB" smtClean="0">
                <a:solidFill>
                  <a:schemeClr val="tx2"/>
                </a:solidFill>
              </a:rPr>
              <a:t>been compiled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1605"/>
          <a:stretch/>
        </p:blipFill>
        <p:spPr>
          <a:xfrm>
            <a:off x="3056391" y="999068"/>
            <a:ext cx="5920209" cy="470746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81867" y="531043"/>
            <a:ext cx="5706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in IR2&amp;8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623471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205407" y="1218695"/>
            <a:ext cx="2365513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</a:rPr>
              <a:t>Detailed tables have been compiled</a:t>
            </a:r>
          </a:p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Studies performed also for Inner Triplets in IR2 and IR8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7265"/>
              </p:ext>
            </p:extLst>
          </p:nvPr>
        </p:nvGraphicFramePr>
        <p:xfrm>
          <a:off x="507274" y="1366299"/>
          <a:ext cx="812945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363"/>
                <a:gridCol w="1801043"/>
                <a:gridCol w="1801043"/>
                <a:gridCol w="2495004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 </a:t>
                      </a:r>
                      <a:r>
                        <a:rPr lang="en-US" baseline="0" dirty="0" smtClean="0"/>
                        <a:t>= 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</a:t>
                      </a:r>
                      <a:r>
                        <a:rPr lang="en-US" baseline="0" dirty="0" smtClean="0"/>
                        <a:t> = 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SEY=1.1 (cold masses)</a:t>
                      </a:r>
                    </a:p>
                    <a:p>
                      <a:pPr algn="ctr"/>
                      <a:r>
                        <a:rPr lang="en-US" dirty="0" smtClean="0"/>
                        <a:t>SEY=1.3</a:t>
                      </a:r>
                      <a:r>
                        <a:rPr lang="en-US" baseline="0" dirty="0" smtClean="0"/>
                        <a:t> (elsewhere)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Inner</a:t>
                      </a:r>
                      <a:r>
                        <a:rPr lang="en-US" b="1" baseline="0" dirty="0" smtClean="0"/>
                        <a:t> Triplet IR1&amp;5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r>
                        <a:rPr lang="en-US" baseline="0" dirty="0" smtClean="0"/>
                        <a:t> 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Inner</a:t>
                      </a:r>
                      <a:r>
                        <a:rPr lang="en-US" b="1" baseline="0" dirty="0" smtClean="0"/>
                        <a:t> Triplet IR2&amp;8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</a:t>
                      </a:r>
                      <a:r>
                        <a:rPr lang="en-US" baseline="0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554768" y="3352129"/>
            <a:ext cx="833561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Large heat load </a:t>
            </a:r>
            <a:r>
              <a:rPr lang="en-GB" sz="1700" b="1" dirty="0" smtClean="0">
                <a:solidFill>
                  <a:srgbClr val="FF0000"/>
                </a:solidFill>
              </a:rPr>
              <a:t>reduction (10-fold) expected from low SEY coating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Significant load added by e-cloud in </a:t>
            </a:r>
            <a:r>
              <a:rPr lang="en-GB" sz="1700" b="1" dirty="0" smtClean="0">
                <a:solidFill>
                  <a:srgbClr val="FF0000"/>
                </a:solidFill>
              </a:rPr>
              <a:t>un-coated drifts</a:t>
            </a:r>
            <a:r>
              <a:rPr lang="en-GB" sz="1700" dirty="0" smtClean="0">
                <a:solidFill>
                  <a:schemeClr val="tx2"/>
                </a:solidFill>
              </a:rPr>
              <a:t> between the cold masses, especially in </a:t>
            </a:r>
            <a:r>
              <a:rPr lang="en-GB" sz="1700" b="1" dirty="0" smtClean="0">
                <a:solidFill>
                  <a:srgbClr val="FF0000"/>
                </a:solidFill>
              </a:rPr>
              <a:t>IR1&amp;5</a:t>
            </a:r>
            <a:r>
              <a:rPr lang="en-GB" sz="1700" dirty="0" smtClean="0">
                <a:solidFill>
                  <a:schemeClr val="tx2"/>
                </a:solidFill>
              </a:rPr>
              <a:t>. Proposed strategy: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Length of uncoated parts should be minimized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Remaining load should be taken into account in the design of new </a:t>
            </a:r>
            <a:r>
              <a:rPr lang="en-GB" sz="1700" dirty="0" err="1" smtClean="0">
                <a:solidFill>
                  <a:schemeClr val="tx2"/>
                </a:solidFill>
              </a:rPr>
              <a:t>cryo</a:t>
            </a:r>
            <a:r>
              <a:rPr lang="en-GB" sz="1700" dirty="0" smtClean="0">
                <a:solidFill>
                  <a:schemeClr val="tx2"/>
                </a:solidFill>
              </a:rPr>
              <a:t> for IR1&amp;5 (info provided to WP9)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Impact on beam stability needs to be crosschecked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Ongoing work: quantify effect of possible </a:t>
            </a:r>
            <a:r>
              <a:rPr lang="en-GB" sz="1700" b="1" dirty="0" smtClean="0">
                <a:solidFill>
                  <a:srgbClr val="FF0000"/>
                </a:solidFill>
              </a:rPr>
              <a:t>electron accumulation</a:t>
            </a:r>
            <a:r>
              <a:rPr lang="en-GB" sz="1700" dirty="0" smtClean="0">
                <a:solidFill>
                  <a:schemeClr val="tx2"/>
                </a:solidFill>
              </a:rPr>
              <a:t> over many turns  in the low SEY range (1.0&lt;SEY&lt;1.1)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351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74983" y="713021"/>
            <a:ext cx="7360021" cy="577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Wingdings" charset="0"/>
              <a:buChar char="à"/>
            </a:pPr>
            <a:endParaRPr lang="en-GB" dirty="0" smtClean="0">
              <a:solidFill>
                <a:schemeClr val="tx2"/>
              </a:solidFill>
            </a:endParaRPr>
          </a:p>
        </p:txBody>
      </p:sp>
      <p:pic>
        <p:nvPicPr>
          <p:cNvPr id="14" name="Picture 13" descr="BSMB_1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3" t="25707" r="24057" b="29709"/>
          <a:stretch/>
        </p:blipFill>
        <p:spPr>
          <a:xfrm>
            <a:off x="4925532" y="2176344"/>
            <a:ext cx="2008310" cy="1712247"/>
          </a:xfrm>
          <a:prstGeom prst="rect">
            <a:avLst/>
          </a:prstGeom>
        </p:spPr>
      </p:pic>
      <p:pic>
        <p:nvPicPr>
          <p:cNvPr id="15" name="Picture 14" descr="BSMB_2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4" t="24564" r="29871" b="28280"/>
          <a:stretch/>
        </p:blipFill>
        <p:spPr>
          <a:xfrm>
            <a:off x="4894171" y="3695335"/>
            <a:ext cx="1732519" cy="1811030"/>
          </a:xfrm>
          <a:prstGeom prst="rect">
            <a:avLst/>
          </a:prstGeom>
        </p:spPr>
      </p:pic>
      <p:pic>
        <p:nvPicPr>
          <p:cNvPr id="16" name="Picture 15" descr="BSMQ_1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3" t="32281" r="28987" b="37139"/>
          <a:stretch/>
        </p:blipFill>
        <p:spPr>
          <a:xfrm>
            <a:off x="6341933" y="5513353"/>
            <a:ext cx="1602259" cy="1174426"/>
          </a:xfrm>
          <a:prstGeom prst="rect">
            <a:avLst/>
          </a:prstGeom>
        </p:spPr>
      </p:pic>
      <p:pic>
        <p:nvPicPr>
          <p:cNvPr id="17" name="Picture 16" descr="BSMQ_2.pn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5" t="30445" r="27915" b="33545"/>
          <a:stretch/>
        </p:blipFill>
        <p:spPr>
          <a:xfrm>
            <a:off x="7277180" y="3948174"/>
            <a:ext cx="1755900" cy="1382968"/>
          </a:xfrm>
          <a:prstGeom prst="rect">
            <a:avLst/>
          </a:prstGeom>
        </p:spPr>
      </p:pic>
      <p:pic>
        <p:nvPicPr>
          <p:cNvPr id="18" name="Picture 17" descr="BSMQ_Q1.png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3" t="30731" r="31354" b="33259"/>
          <a:stretch/>
        </p:blipFill>
        <p:spPr>
          <a:xfrm>
            <a:off x="7512344" y="2364504"/>
            <a:ext cx="1404719" cy="13829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17773" y="1865012"/>
            <a:ext cx="4412975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GB" sz="1700" b="1" dirty="0" smtClean="0">
                <a:solidFill>
                  <a:srgbClr val="FF0000"/>
                </a:solidFill>
              </a:rPr>
              <a:t>Naming convention </a:t>
            </a:r>
            <a:r>
              <a:rPr lang="en-GB" sz="1700" dirty="0" smtClean="0">
                <a:solidFill>
                  <a:schemeClr val="tx2"/>
                </a:solidFill>
              </a:rPr>
              <a:t>used in the following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" t="1829" r="-823" b="40362"/>
          <a:stretch/>
        </p:blipFill>
        <p:spPr>
          <a:xfrm>
            <a:off x="185993" y="2478159"/>
            <a:ext cx="4415905" cy="3005840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1258957" y="662263"/>
            <a:ext cx="764650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Heat load estimates have been carried out also for all cold </a:t>
            </a:r>
            <a:r>
              <a:rPr lang="en-US" b="1" dirty="0" smtClean="0">
                <a:solidFill>
                  <a:srgbClr val="FF0000"/>
                </a:solidFill>
              </a:rPr>
              <a:t>twin-bore magnets in the insertion regions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main results are available at: </a:t>
            </a:r>
            <a:r>
              <a:rPr lang="en-US" dirty="0">
                <a:hlinkClick r:id="rId9"/>
              </a:rPr>
              <a:t>https://</a:t>
            </a:r>
            <a:r>
              <a:rPr lang="en-US" dirty="0" err="1">
                <a:hlinkClick r:id="rId9"/>
              </a:rPr>
              <a:t>cds.cern.ch</a:t>
            </a:r>
            <a:r>
              <a:rPr lang="en-US" dirty="0">
                <a:hlinkClick r:id="rId9"/>
              </a:rPr>
              <a:t>/record/2217217?ln=</a:t>
            </a:r>
            <a:r>
              <a:rPr lang="en-US" dirty="0" err="1">
                <a:hlinkClick r:id="rId9"/>
              </a:rPr>
              <a:t>en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5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andscape_hl_vs_int_BSMQ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0"/>
          <a:stretch/>
        </p:blipFill>
        <p:spPr>
          <a:xfrm>
            <a:off x="387927" y="1170715"/>
            <a:ext cx="8229600" cy="5410200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19200" y="529741"/>
            <a:ext cx="739832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For each chamber type the heat load from </a:t>
            </a:r>
            <a:r>
              <a:rPr lang="en-US" b="1" dirty="0" smtClean="0">
                <a:solidFill>
                  <a:srgbClr val="FF0000"/>
                </a:solidFill>
              </a:rPr>
              <a:t>e-cloud has been evaluated for different magnetic field</a:t>
            </a:r>
            <a:r>
              <a:rPr lang="en-US" dirty="0" smtClean="0">
                <a:solidFill>
                  <a:schemeClr val="tx2"/>
                </a:solidFill>
              </a:rPr>
              <a:t> configurations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68043" y="636518"/>
            <a:ext cx="73600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57" y="1411192"/>
            <a:ext cx="6006221" cy="49940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45994" y="524307"/>
            <a:ext cx="7563148" cy="69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Generated a </a:t>
            </a:r>
            <a:r>
              <a:rPr lang="en-GB" sz="1700" b="1" dirty="0" smtClean="0">
                <a:solidFill>
                  <a:srgbClr val="FF0000"/>
                </a:solidFill>
              </a:rPr>
              <a:t>table</a:t>
            </a:r>
            <a:r>
              <a:rPr lang="en-GB" sz="1700" dirty="0" smtClean="0">
                <a:solidFill>
                  <a:schemeClr val="tx2"/>
                </a:solidFill>
              </a:rPr>
              <a:t> for each IR, combining the estimates from </a:t>
            </a:r>
            <a:r>
              <a:rPr lang="en-GB" sz="1700" b="1" dirty="0" smtClean="0">
                <a:solidFill>
                  <a:srgbClr val="FF0000"/>
                </a:solidFill>
              </a:rPr>
              <a:t>impedance and e-cloud effects</a:t>
            </a:r>
            <a:endParaRPr lang="en-US" sz="1700" dirty="0"/>
          </a:p>
        </p:txBody>
      </p:sp>
      <p:sp>
        <p:nvSpPr>
          <p:cNvPr id="10" name="Rectangle 9"/>
          <p:cNvSpPr/>
          <p:nvPr/>
        </p:nvSpPr>
        <p:spPr>
          <a:xfrm>
            <a:off x="6468066" y="1456823"/>
            <a:ext cx="2472125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 smtClean="0">
                <a:solidFill>
                  <a:srgbClr val="FF0000"/>
                </a:solidFill>
              </a:rPr>
              <a:t>Dipole correctors and “drifts” </a:t>
            </a:r>
            <a:r>
              <a:rPr lang="en-GB" sz="1700" dirty="0" smtClean="0">
                <a:solidFill>
                  <a:schemeClr val="tx2"/>
                </a:solidFill>
              </a:rPr>
              <a:t>can be non-negligible </a:t>
            </a:r>
            <a:r>
              <a:rPr lang="en-GB" sz="1700" dirty="0" err="1" smtClean="0">
                <a:solidFill>
                  <a:schemeClr val="tx2"/>
                </a:solidFill>
              </a:rPr>
              <a:t>w.r.t</a:t>
            </a:r>
            <a:r>
              <a:rPr lang="en-GB" sz="1700" dirty="0" smtClean="0">
                <a:solidFill>
                  <a:schemeClr val="tx2"/>
                </a:solidFill>
              </a:rPr>
              <a:t>. total!</a:t>
            </a:r>
          </a:p>
          <a:p>
            <a:endParaRPr lang="en-GB" sz="1700" dirty="0">
              <a:solidFill>
                <a:schemeClr val="tx2"/>
              </a:solidFill>
            </a:endParaRPr>
          </a:p>
          <a:p>
            <a:r>
              <a:rPr lang="en-GB" sz="1700" dirty="0" smtClean="0">
                <a:solidFill>
                  <a:schemeClr val="tx2"/>
                </a:solidFill>
              </a:rPr>
              <a:t>For SEY =1.3 </a:t>
            </a:r>
            <a:r>
              <a:rPr lang="en-GB" sz="1700" b="1" dirty="0" smtClean="0">
                <a:solidFill>
                  <a:srgbClr val="FF0000"/>
                </a:solidFill>
              </a:rPr>
              <a:t>e-cloud contribution is dominant</a:t>
            </a:r>
          </a:p>
          <a:p>
            <a:endParaRPr lang="en-GB" sz="1700" b="1" dirty="0">
              <a:solidFill>
                <a:srgbClr val="FF0000"/>
              </a:solidFill>
            </a:endParaRPr>
          </a:p>
          <a:p>
            <a:r>
              <a:rPr lang="en-GB" sz="1700" dirty="0" smtClean="0">
                <a:solidFill>
                  <a:srgbClr val="44546A"/>
                </a:solidFill>
              </a:rPr>
              <a:t>Surface treatment providing </a:t>
            </a:r>
            <a:r>
              <a:rPr lang="en-GB" sz="1700" b="1" dirty="0" smtClean="0">
                <a:solidFill>
                  <a:srgbClr val="FF0000"/>
                </a:solidFill>
              </a:rPr>
              <a:t>SEY=1.1 very effective in reducing the heat load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8202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t_load_LSS_histogr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72" y="514350"/>
            <a:ext cx="7590827" cy="3503460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234398" y="3778056"/>
            <a:ext cx="8560904" cy="317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700" dirty="0" smtClean="0">
                <a:solidFill>
                  <a:srgbClr val="44546A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experimental IRs </a:t>
            </a:r>
            <a:r>
              <a:rPr lang="en-US" sz="1700" dirty="0" smtClean="0">
                <a:solidFill>
                  <a:srgbClr val="44546A"/>
                </a:solidFill>
              </a:rPr>
              <a:t>are by far the most critical (due to larger number of cold devices)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Load </a:t>
            </a:r>
            <a:r>
              <a:rPr lang="en-US" sz="1700" b="1" dirty="0">
                <a:solidFill>
                  <a:srgbClr val="FF0000"/>
                </a:solidFill>
              </a:rPr>
              <a:t>IR2 and IR8</a:t>
            </a:r>
            <a:r>
              <a:rPr lang="en-US" sz="1700" dirty="0">
                <a:solidFill>
                  <a:schemeClr val="tx2"/>
                </a:solidFill>
              </a:rPr>
              <a:t> will affect the neighboring arcs 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Low SEY coating of the matching sections is desirable, especially at R2 and L8 which are cooled by less powerful </a:t>
            </a:r>
            <a:r>
              <a:rPr lang="en-US" sz="1700" dirty="0" err="1">
                <a:solidFill>
                  <a:schemeClr val="tx2"/>
                </a:solidFill>
                <a:sym typeface="Wingdings"/>
              </a:rPr>
              <a:t>cryoplants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(see presentation by WP9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IR1 </a:t>
            </a:r>
            <a:r>
              <a:rPr lang="en-US" sz="1700" b="1" dirty="0">
                <a:solidFill>
                  <a:srgbClr val="FF0000"/>
                </a:solidFill>
              </a:rPr>
              <a:t>and IR5 </a:t>
            </a:r>
            <a:r>
              <a:rPr lang="en-US" sz="1700" dirty="0">
                <a:solidFill>
                  <a:schemeClr val="tx2"/>
                </a:solidFill>
              </a:rPr>
              <a:t>will be equipped with </a:t>
            </a:r>
            <a:r>
              <a:rPr lang="en-US" sz="1700" b="1" dirty="0">
                <a:solidFill>
                  <a:srgbClr val="FF0000"/>
                </a:solidFill>
              </a:rPr>
              <a:t>dedicated </a:t>
            </a:r>
            <a:r>
              <a:rPr lang="en-US" sz="1700" b="1" dirty="0" err="1" smtClean="0">
                <a:solidFill>
                  <a:srgbClr val="FF0000"/>
                </a:solidFill>
              </a:rPr>
              <a:t>cryoplants</a:t>
            </a:r>
            <a:r>
              <a:rPr lang="en-US" sz="1700" b="1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if not </a:t>
            </a:r>
            <a:r>
              <a:rPr lang="en-US" sz="1700" smtClean="0">
                <a:solidFill>
                  <a:schemeClr val="tx2"/>
                </a:solidFill>
                <a:sym typeface="Wingdings"/>
              </a:rPr>
              <a:t>coated, load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of matching sections needs to be taken into account in the design (info provided to WP9)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Presently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baffle plates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are installed behind pumping slots of all SAM magnets (to support hydrogen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cryosorber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 if no drawback, this should be kept also for magnets operated at 1.9 K</a:t>
            </a:r>
            <a:endParaRPr lang="en-US" sz="1700" dirty="0">
              <a:solidFill>
                <a:schemeClr val="tx2"/>
              </a:solidFill>
            </a:endParaRP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endParaRPr lang="en-US" sz="1700" dirty="0" smtClean="0">
              <a:solidFill>
                <a:schemeClr val="tx2"/>
              </a:solidFill>
              <a:sym typeface="Wingding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1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6147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12" descr="C:\Heiko\Presentations\2013-10_InjectorChainExoticOptionsRLIUP\BunchPattern8b4e_3split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866" y="3082563"/>
            <a:ext cx="3821545" cy="50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099929" y="555192"/>
            <a:ext cx="81500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(~30 % less bunches </a:t>
            </a:r>
            <a:r>
              <a:rPr lang="en-GB" sz="1700" b="1" dirty="0" err="1" smtClean="0">
                <a:solidFill>
                  <a:srgbClr val="FF0000"/>
                </a:solidFill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</a:rPr>
              <a:t>. nominal)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55003" y="5458912"/>
            <a:ext cx="720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Average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851803" y="5590992"/>
            <a:ext cx="19304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55003" y="5669049"/>
            <a:ext cx="161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Impedan</a:t>
            </a:r>
            <a:r>
              <a:rPr lang="en-US" sz="1100" dirty="0" err="1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e+synch</a:t>
            </a:r>
            <a:r>
              <a:rPr lang="en-US" sz="1100" dirty="0" smtClean="0">
                <a:latin typeface="Arial"/>
                <a:cs typeface="Arial"/>
              </a:rPr>
              <a:t>. rad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851803" y="5801129"/>
            <a:ext cx="193040" cy="0"/>
          </a:xfrm>
          <a:prstGeom prst="line">
            <a:avLst/>
          </a:prstGeom>
          <a:ln w="19050" cmpd="sng"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-105404" y="3421153"/>
            <a:ext cx="4609760" cy="3262484"/>
            <a:chOff x="-105404" y="2144426"/>
            <a:chExt cx="4609760" cy="3262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709" r="24492" b="34445"/>
            <a:stretch/>
          </p:blipFill>
          <p:spPr>
            <a:xfrm>
              <a:off x="-105404" y="2449908"/>
              <a:ext cx="4574206" cy="270163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299089" y="3853813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2013" y="2144426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Standard 25 ns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089740" y="4805080"/>
              <a:ext cx="2066624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-105404" y="5177591"/>
              <a:ext cx="4577781" cy="229319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4358286" y="3421152"/>
            <a:ext cx="4645036" cy="3262485"/>
            <a:chOff x="4358286" y="2144425"/>
            <a:chExt cx="4645036" cy="3262485"/>
          </a:xfrm>
        </p:grpSpPr>
        <p:grpSp>
          <p:nvGrpSpPr>
            <p:cNvPr id="3" name="Group 2"/>
            <p:cNvGrpSpPr/>
            <p:nvPr/>
          </p:nvGrpSpPr>
          <p:grpSpPr>
            <a:xfrm>
              <a:off x="4358286" y="2445256"/>
              <a:ext cx="4645036" cy="2785837"/>
              <a:chOff x="4268473" y="1925997"/>
              <a:chExt cx="4645036" cy="2785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6598" r="24614" b="34536"/>
              <a:stretch/>
            </p:blipFill>
            <p:spPr>
              <a:xfrm>
                <a:off x="4268473" y="1925997"/>
                <a:ext cx="4585964" cy="270628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8708242" y="3326444"/>
                <a:ext cx="205267" cy="13853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072578" y="2144425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“8b+4e”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647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4358286" y="5177591"/>
              <a:ext cx="4577781" cy="229319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/>
          <p:nvPr/>
        </p:nvCxnSpPr>
        <p:spPr>
          <a:xfrm>
            <a:off x="6571686" y="6072570"/>
            <a:ext cx="2066624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02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2" b="35269"/>
          <a:stretch/>
        </p:blipFill>
        <p:spPr>
          <a:xfrm>
            <a:off x="4329962" y="3362383"/>
            <a:ext cx="4468081" cy="309735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83" b="35269"/>
          <a:stretch/>
        </p:blipFill>
        <p:spPr>
          <a:xfrm>
            <a:off x="-93495" y="3362383"/>
            <a:ext cx="4462296" cy="3097356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99929" y="555192"/>
            <a:ext cx="8150087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(~30 % less bunches </a:t>
            </a:r>
            <a:r>
              <a:rPr lang="en-GB" sz="1700" b="1" dirty="0" err="1" smtClean="0">
                <a:solidFill>
                  <a:srgbClr val="FF0000"/>
                </a:solidFill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</a:rPr>
              <a:t>. nominal)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Used in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operation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in the last part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2017 Run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(to mitigate fast losses in 16L2)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496888" indent="-261938">
              <a:lnSpc>
                <a:spcPct val="120000"/>
              </a:lnSpc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tandard 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25 ns trains and 8b4e trains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can be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combined in the same filling scheme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order to adapt the heat load to the available cooling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capacity (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5"/>
              </a:rPr>
              <a:t>tested in MD in 2016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7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1" y="298445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0" y="298445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2152075" y="6497782"/>
            <a:ext cx="454284" cy="1570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4036" y="6377709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38254" y="6377709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6580322" y="6497782"/>
            <a:ext cx="454284" cy="15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5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Summary and conclusions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73590" y="490422"/>
            <a:ext cx="770752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Collaboration </a:t>
            </a:r>
            <a:r>
              <a:rPr lang="en-GB" sz="1700" b="1" dirty="0">
                <a:solidFill>
                  <a:srgbClr val="FF0000"/>
                </a:solidFill>
              </a:rPr>
              <a:t>between WP2 and WP9</a:t>
            </a:r>
            <a:r>
              <a:rPr lang="en-GB" sz="1700" dirty="0">
                <a:solidFill>
                  <a:schemeClr val="tx2"/>
                </a:solidFill>
              </a:rPr>
              <a:t> to build a </a:t>
            </a:r>
            <a:r>
              <a:rPr lang="en-GB" sz="1700" b="1" dirty="0">
                <a:solidFill>
                  <a:srgbClr val="FF0000"/>
                </a:solidFill>
              </a:rPr>
              <a:t>full inventory</a:t>
            </a:r>
            <a:r>
              <a:rPr lang="en-GB" sz="1700" dirty="0">
                <a:solidFill>
                  <a:schemeClr val="tx2"/>
                </a:solidFill>
              </a:rPr>
              <a:t> of expected beam induced heating on the beam screens for </a:t>
            </a:r>
            <a:r>
              <a:rPr lang="en-GB" sz="1700" dirty="0" smtClean="0">
                <a:solidFill>
                  <a:schemeClr val="tx2"/>
                </a:solidFill>
              </a:rPr>
              <a:t>HL-LHC. Main outcomes: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Arc beam screens</a:t>
            </a:r>
            <a:r>
              <a:rPr lang="en-GB" sz="1700" b="1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(assuming that heat load differences are due to different SEY): 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P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resent conditioning state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low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(S34, S45, S56, S67) should allow operation with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beam parameters within the present available cooling capacity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The estimated load for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high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(S12, S23 S78, S81) is of the order of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10 kW (more than presently available)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ongoing work to identify and suppress the source of these differences is fundamental for HL-LHC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Inner Triplets: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l</a:t>
            </a:r>
            <a:r>
              <a:rPr lang="en-GB" sz="1700" dirty="0" smtClean="0">
                <a:solidFill>
                  <a:schemeClr val="tx2"/>
                </a:solidFill>
              </a:rPr>
              <a:t>arge </a:t>
            </a:r>
            <a:r>
              <a:rPr lang="en-GB" sz="1700" dirty="0">
                <a:solidFill>
                  <a:schemeClr val="tx2"/>
                </a:solidFill>
              </a:rPr>
              <a:t>heat load </a:t>
            </a:r>
            <a:r>
              <a:rPr lang="en-GB" sz="1700" b="1" dirty="0">
                <a:solidFill>
                  <a:srgbClr val="FF0000"/>
                </a:solidFill>
              </a:rPr>
              <a:t>reduction (10-fold) expected from low SEY coating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Significant load added by e-cloud in </a:t>
            </a:r>
            <a:r>
              <a:rPr lang="en-GB" sz="1700" b="1" dirty="0">
                <a:solidFill>
                  <a:srgbClr val="FF0000"/>
                </a:solidFill>
              </a:rPr>
              <a:t>un-coated drifts</a:t>
            </a:r>
            <a:r>
              <a:rPr lang="en-GB" sz="1700" dirty="0">
                <a:solidFill>
                  <a:schemeClr val="tx2"/>
                </a:solidFill>
              </a:rPr>
              <a:t> between the cold masses, especially in </a:t>
            </a:r>
            <a:r>
              <a:rPr lang="en-GB" sz="1700" b="1" dirty="0" smtClean="0">
                <a:solidFill>
                  <a:srgbClr val="FF0000"/>
                </a:solidFill>
              </a:rPr>
              <a:t>IR1&amp;5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700" dirty="0" smtClean="0">
                <a:solidFill>
                  <a:schemeClr val="tx2"/>
                </a:solidFill>
              </a:rPr>
              <a:t>length </a:t>
            </a:r>
            <a:r>
              <a:rPr lang="en-GB" sz="1700" dirty="0">
                <a:solidFill>
                  <a:schemeClr val="tx2"/>
                </a:solidFill>
              </a:rPr>
              <a:t>of uncoated parts should be </a:t>
            </a:r>
            <a:r>
              <a:rPr lang="en-GB" sz="1700" dirty="0" smtClean="0">
                <a:solidFill>
                  <a:schemeClr val="tx2"/>
                </a:solidFill>
              </a:rPr>
              <a:t>minimized, remaining </a:t>
            </a:r>
            <a:r>
              <a:rPr lang="en-GB" sz="1700" dirty="0">
                <a:solidFill>
                  <a:schemeClr val="tx2"/>
                </a:solidFill>
              </a:rPr>
              <a:t>load should be taken into account </a:t>
            </a:r>
            <a:r>
              <a:rPr lang="en-GB" sz="1700" dirty="0" smtClean="0">
                <a:solidFill>
                  <a:schemeClr val="tx2"/>
                </a:solidFill>
              </a:rPr>
              <a:t>for </a:t>
            </a:r>
            <a:r>
              <a:rPr lang="en-GB" sz="1700" dirty="0" err="1" smtClean="0">
                <a:solidFill>
                  <a:schemeClr val="tx2"/>
                </a:solidFill>
              </a:rPr>
              <a:t>cryo</a:t>
            </a:r>
            <a:r>
              <a:rPr lang="en-GB" sz="1700" dirty="0" smtClean="0">
                <a:solidFill>
                  <a:schemeClr val="tx2"/>
                </a:solidFill>
              </a:rPr>
              <a:t>-plant design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Other LSS magnets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: </a:t>
            </a:r>
            <a:r>
              <a:rPr lang="en-US" sz="1700" dirty="0">
                <a:solidFill>
                  <a:srgbClr val="44546A"/>
                </a:solidFill>
                <a:sym typeface="Wingdings"/>
              </a:rPr>
              <a:t>t</a:t>
            </a:r>
            <a:r>
              <a:rPr lang="en-US" sz="1700" dirty="0" smtClean="0">
                <a:solidFill>
                  <a:srgbClr val="44546A"/>
                </a:solidFill>
              </a:rPr>
              <a:t>he </a:t>
            </a:r>
            <a:r>
              <a:rPr lang="en-US" sz="1700" b="1" dirty="0">
                <a:solidFill>
                  <a:srgbClr val="FF0000"/>
                </a:solidFill>
              </a:rPr>
              <a:t>experimental IRs </a:t>
            </a:r>
            <a:r>
              <a:rPr lang="en-US" sz="1700" dirty="0">
                <a:solidFill>
                  <a:srgbClr val="44546A"/>
                </a:solidFill>
              </a:rPr>
              <a:t>are by far the most critical (due to larger number of cold devices)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Load in </a:t>
            </a:r>
            <a:r>
              <a:rPr lang="en-US" sz="1700" b="1" dirty="0">
                <a:solidFill>
                  <a:srgbClr val="FF0000"/>
                </a:solidFill>
              </a:rPr>
              <a:t>IR2 and IR8</a:t>
            </a:r>
            <a:r>
              <a:rPr lang="en-US" sz="1700" dirty="0">
                <a:solidFill>
                  <a:schemeClr val="tx2"/>
                </a:solidFill>
              </a:rPr>
              <a:t> will affect the neighboring arcs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Low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SEY coating of the matching sections is desirable, especially at R2 and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L8 (ex-LEP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cryoplants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1700" b="1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If no drawback,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baffle plates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should be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installed behind the pumping slots of all devices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Tests in 2015-16 and operation in 2017 confirmed the effectiveness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8b+4e scheme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for heat load mitigation (HL-LHC backup scenario)</a:t>
            </a:r>
          </a:p>
        </p:txBody>
      </p:sp>
    </p:spTree>
    <p:extLst>
      <p:ext uri="{BB962C8B-B14F-4D97-AF65-F5344CB8AC3E}">
        <p14:creationId xmlns:p14="http://schemas.microsoft.com/office/powerpoint/2010/main" val="86987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0" y="31981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Thanks for </a:t>
            </a:r>
            <a:r>
              <a:rPr lang="en-GB" sz="2400" b="1" smtClean="0">
                <a:solidFill>
                  <a:schemeClr val="tx2"/>
                </a:solidFill>
              </a:rPr>
              <a:t>your attention!</a:t>
            </a:r>
            <a:endParaRPr lang="en-GB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4"/>
          <a:stretch/>
        </p:blipFill>
        <p:spPr>
          <a:xfrm>
            <a:off x="1637732" y="2715904"/>
            <a:ext cx="5868537" cy="4097959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166487" y="623544"/>
            <a:ext cx="7731853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0" lvl="0" indent="-127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Intensity dependence </a:t>
            </a:r>
            <a:r>
              <a:rPr lang="en-US" sz="1600" dirty="0" smtClean="0">
                <a:solidFill>
                  <a:schemeClr val="tx2"/>
                </a:solidFill>
              </a:rPr>
              <a:t>measured in MD in 2016 keeping the same bunch length and filling scheme</a:t>
            </a:r>
          </a:p>
          <a:p>
            <a:pPr marL="285750" lvl="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Measured points are fitting quite well with </a:t>
            </a:r>
            <a:r>
              <a:rPr lang="en-US" sz="1600" b="1" dirty="0" smtClean="0">
                <a:solidFill>
                  <a:srgbClr val="FF0000"/>
                </a:solidFill>
              </a:rPr>
              <a:t>linear dependence </a:t>
            </a:r>
            <a:r>
              <a:rPr lang="en-US" sz="1600" dirty="0" smtClean="0">
                <a:solidFill>
                  <a:schemeClr val="tx2"/>
                </a:solidFill>
              </a:rPr>
              <a:t>with </a:t>
            </a:r>
            <a:r>
              <a:rPr lang="en-US" sz="1600" b="1" dirty="0" smtClean="0">
                <a:solidFill>
                  <a:srgbClr val="FF0000"/>
                </a:solidFill>
              </a:rPr>
              <a:t>intensity threshold </a:t>
            </a:r>
            <a:r>
              <a:rPr lang="en-US" sz="1600" dirty="0" smtClean="0">
                <a:solidFill>
                  <a:schemeClr val="tx2"/>
                </a:solidFill>
              </a:rPr>
              <a:t>in the range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0.4 to 0.7 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x 10</a:t>
            </a:r>
            <a:r>
              <a:rPr lang="en-US" sz="1600" baseline="30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p/bunch</a:t>
            </a:r>
            <a:endParaRPr lang="en-US" sz="16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Dependence is quite steep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effect can be sizable when increasing the bunch charge from 1.1 x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10</a:t>
            </a:r>
            <a:r>
              <a:rPr lang="en-US" sz="1600" baseline="300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p/bunch to 1.3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US" sz="1600" dirty="0">
                <a:solidFill>
                  <a:schemeClr val="tx2"/>
                </a:solidFill>
                <a:sym typeface="Wingdings"/>
              </a:rPr>
              <a:t>x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10</a:t>
            </a:r>
            <a:r>
              <a:rPr lang="en-US" sz="1600" baseline="30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p/bunch </a:t>
            </a:r>
            <a:endParaRPr lang="en-US" sz="1600" dirty="0">
              <a:solidFill>
                <a:schemeClr val="tx2"/>
              </a:solidFill>
              <a:sym typeface="Wingdings"/>
            </a:endParaRPr>
          </a:p>
          <a:p>
            <a:pPr marL="285750" lvl="0" indent="-285750">
              <a:spcBef>
                <a:spcPts val="600"/>
              </a:spcBef>
              <a:buFont typeface="Arial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Heat load estimates: impact of the filling scheme</a:t>
            </a:r>
          </a:p>
        </p:txBody>
      </p:sp>
    </p:spTree>
    <p:extLst>
      <p:ext uri="{BB962C8B-B14F-4D97-AF65-F5344CB8AC3E}">
        <p14:creationId xmlns:p14="http://schemas.microsoft.com/office/powerpoint/2010/main" val="4325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3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27" b="50319"/>
          <a:stretch/>
        </p:blipFill>
        <p:spPr>
          <a:xfrm>
            <a:off x="295208" y="1384300"/>
            <a:ext cx="2803592" cy="2247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0" t="-561" r="-593" b="50880"/>
          <a:stretch/>
        </p:blipFill>
        <p:spPr>
          <a:xfrm>
            <a:off x="3235258" y="1358900"/>
            <a:ext cx="2803592" cy="2247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49962" r="53056" b="-2731"/>
          <a:stretch/>
        </p:blipFill>
        <p:spPr>
          <a:xfrm>
            <a:off x="6175308" y="1333500"/>
            <a:ext cx="2803592" cy="23876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31799" y="3989831"/>
            <a:ext cx="4991101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impact of the photoelectrons</a:t>
            </a:r>
            <a:r>
              <a:rPr lang="en-GB" sz="1700" dirty="0" smtClean="0">
                <a:solidFill>
                  <a:schemeClr val="tx2"/>
                </a:solidFill>
              </a:rPr>
              <a:t> is very </a:t>
            </a:r>
            <a:r>
              <a:rPr lang="en-GB" sz="1700" b="1" dirty="0" smtClean="0">
                <a:solidFill>
                  <a:srgbClr val="FF0000"/>
                </a:solidFill>
              </a:rPr>
              <a:t>strong the drift sections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For the other elements, in the presence of a vertical magnetic field, only photoelectrons from reflected photons (&lt;10%) can be accelerated by the beam and contribute to the heat load</a:t>
            </a: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968999" y="3746499"/>
            <a:ext cx="2476523" cy="2310969"/>
            <a:chOff x="1054546" y="970478"/>
            <a:chExt cx="3391761" cy="29646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39" r="50000" b="4364"/>
            <a:stretch/>
          </p:blipFill>
          <p:spPr>
            <a:xfrm>
              <a:off x="1054546" y="1198774"/>
              <a:ext cx="3391761" cy="2736304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39" name="Rectangle 38"/>
            <p:cNvSpPr/>
            <p:nvPr/>
          </p:nvSpPr>
          <p:spPr>
            <a:xfrm>
              <a:off x="1675936" y="970478"/>
              <a:ext cx="1859242" cy="3750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/>
                  <a:cs typeface="Arial"/>
                  <a:sym typeface="Wingdings" panose="05000000000000000000" pitchFamily="2" charset="2"/>
                </a:rPr>
                <a:t>Dipole</a:t>
              </a:r>
              <a:endParaRPr lang="en-US" sz="1300" b="1" dirty="0">
                <a:latin typeface="Arial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09165" y="4845274"/>
            <a:ext cx="647741" cy="92940"/>
            <a:chOff x="2788863" y="2223333"/>
            <a:chExt cx="783725" cy="10533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788863" y="2278362"/>
              <a:ext cx="78372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788863" y="2223333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88863" y="2278362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422712" y="4298643"/>
            <a:ext cx="1334195" cy="1162996"/>
            <a:chOff x="1958299" y="1603828"/>
            <a:chExt cx="1614289" cy="131804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056318" y="1603828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788863" y="1603828"/>
              <a:ext cx="780284" cy="674534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405818" y="1603828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081322" y="1857804"/>
              <a:ext cx="1487825" cy="41583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58299" y="2273634"/>
              <a:ext cx="1610848" cy="4728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044559" y="2252063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777104" y="2273634"/>
              <a:ext cx="792043" cy="64823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394059" y="2252064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081322" y="2273634"/>
              <a:ext cx="1487825" cy="39426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7748560" y="4800379"/>
            <a:ext cx="37786" cy="1808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1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572" y="1549400"/>
            <a:ext cx="6018265" cy="4621644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t="50242" r="-808" b="-1327"/>
          <a:stretch/>
        </p:blipFill>
        <p:spPr>
          <a:xfrm>
            <a:off x="12700" y="1502726"/>
            <a:ext cx="2844800" cy="23453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t="3930" r="74274" b="85630"/>
          <a:stretch/>
        </p:blipFill>
        <p:spPr>
          <a:xfrm>
            <a:off x="619684" y="4563740"/>
            <a:ext cx="1828753" cy="7226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767348" y="557213"/>
            <a:ext cx="7233793" cy="5522899"/>
            <a:chOff x="1000125" y="465536"/>
            <a:chExt cx="7915275" cy="60432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56191"/>
            <a:stretch/>
          </p:blipFill>
          <p:spPr>
            <a:xfrm>
              <a:off x="4523540" y="465536"/>
              <a:ext cx="2932315" cy="296437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60" t="-608" r="55271" b="50399"/>
            <a:stretch/>
          </p:blipFill>
          <p:spPr>
            <a:xfrm>
              <a:off x="1000125" y="3531976"/>
              <a:ext cx="3125085" cy="29767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80" t="55468" r="36926" b="14843"/>
            <a:stretch/>
          </p:blipFill>
          <p:spPr>
            <a:xfrm>
              <a:off x="7537704" y="756670"/>
              <a:ext cx="1377696" cy="203606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3" b="50933"/>
            <a:stretch/>
          </p:blipFill>
          <p:spPr>
            <a:xfrm>
              <a:off x="1056859" y="605621"/>
              <a:ext cx="2902061" cy="290905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1" r="63015" b="50211"/>
            <a:stretch/>
          </p:blipFill>
          <p:spPr>
            <a:xfrm>
              <a:off x="4369559" y="3500441"/>
              <a:ext cx="3079314" cy="2986086"/>
            </a:xfrm>
            <a:prstGeom prst="rect">
              <a:avLst/>
            </a:prstGeom>
          </p:spPr>
        </p:pic>
      </p:grpSp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42888" y="1428751"/>
            <a:ext cx="13858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Total loads</a:t>
            </a:r>
          </a:p>
          <a:p>
            <a:pPr algn="ctr"/>
            <a:r>
              <a:rPr lang="en-US" sz="1700" dirty="0" smtClean="0">
                <a:solidFill>
                  <a:schemeClr val="tx2"/>
                </a:solidFill>
              </a:rPr>
              <a:t>(assuming SEY uniform in the cell)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320800" y="626669"/>
            <a:ext cx="74732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2"/>
                </a:solidFill>
              </a:rPr>
              <a:t>A </a:t>
            </a:r>
            <a:r>
              <a:rPr lang="en-US" b="1" dirty="0" smtClean="0">
                <a:solidFill>
                  <a:srgbClr val="FF0000"/>
                </a:solidFill>
              </a:rPr>
              <a:t>challenge for LHC operation with 25 ns in Run 2</a:t>
            </a:r>
            <a:r>
              <a:rPr lang="en-US" dirty="0" smtClean="0">
                <a:solidFill>
                  <a:schemeClr val="tx2"/>
                </a:solidFill>
              </a:rPr>
              <a:t>: total load on the </a:t>
            </a:r>
            <a:r>
              <a:rPr lang="en-US" dirty="0" err="1" smtClean="0">
                <a:solidFill>
                  <a:schemeClr val="tx2"/>
                </a:solidFill>
              </a:rPr>
              <a:t>cryo</a:t>
            </a:r>
            <a:r>
              <a:rPr lang="en-US" dirty="0" smtClean="0">
                <a:solidFill>
                  <a:schemeClr val="tx2"/>
                </a:solidFill>
              </a:rPr>
              <a:t>-plants dominated by beam induced heating on arc beam screens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Much </a:t>
            </a:r>
            <a:r>
              <a:rPr lang="en-US" b="1" dirty="0" smtClean="0">
                <a:solidFill>
                  <a:srgbClr val="FF0000"/>
                </a:solidFill>
              </a:rPr>
              <a:t>larger</a:t>
            </a:r>
            <a:r>
              <a:rPr lang="en-US" dirty="0" smtClean="0">
                <a:solidFill>
                  <a:schemeClr val="tx2"/>
                </a:solidFill>
              </a:rPr>
              <a:t> than expected from </a:t>
            </a:r>
            <a:r>
              <a:rPr lang="en-US" b="1" dirty="0" smtClean="0">
                <a:solidFill>
                  <a:srgbClr val="FF0000"/>
                </a:solidFill>
              </a:rPr>
              <a:t>impedance and synchrotron radiation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 </a:t>
            </a:r>
            <a:r>
              <a:rPr lang="en-US" b="1" dirty="0">
                <a:solidFill>
                  <a:srgbClr val="FF0000"/>
                </a:solidFill>
              </a:rPr>
              <a:t>differences observed between </a:t>
            </a:r>
            <a:r>
              <a:rPr lang="en-US" b="1" dirty="0" smtClean="0">
                <a:solidFill>
                  <a:srgbClr val="FF0000"/>
                </a:solidFill>
              </a:rPr>
              <a:t>sectors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Several observed features compatible with </a:t>
            </a:r>
            <a:r>
              <a:rPr lang="en-US" b="1" dirty="0" smtClean="0">
                <a:solidFill>
                  <a:srgbClr val="FF0000"/>
                </a:solidFill>
              </a:rPr>
              <a:t>e-cloud effects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Being followed-up by dedicated </a:t>
            </a:r>
            <a:r>
              <a:rPr lang="en-US" b="1" dirty="0" smtClean="0">
                <a:solidFill>
                  <a:srgbClr val="FF0000"/>
                </a:solidFill>
              </a:rPr>
              <a:t>Task Force </a:t>
            </a:r>
            <a:r>
              <a:rPr lang="en-US" dirty="0" smtClean="0">
                <a:solidFill>
                  <a:schemeClr val="tx2"/>
                </a:solidFill>
              </a:rPr>
              <a:t>led by L. Tavian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45" b="35229"/>
          <a:stretch/>
        </p:blipFill>
        <p:spPr>
          <a:xfrm>
            <a:off x="1157577" y="2901244"/>
            <a:ext cx="5102612" cy="35219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5" t="39079" r="5886" b="28917"/>
          <a:stretch/>
        </p:blipFill>
        <p:spPr>
          <a:xfrm>
            <a:off x="6444377" y="3737766"/>
            <a:ext cx="1514290" cy="1740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93737" r="28501" b="1903"/>
          <a:stretch/>
        </p:blipFill>
        <p:spPr>
          <a:xfrm>
            <a:off x="1157577" y="6434665"/>
            <a:ext cx="5102612" cy="2370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5289" y="6287910"/>
            <a:ext cx="327378" cy="338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smtClean="0">
                <a:solidFill>
                  <a:srgbClr val="1F497D"/>
                </a:solidFill>
              </a:rPr>
              <a:t>LHC experience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4986337"/>
            <a:ext cx="968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Heat load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per half cell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2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3" t="-463" r="-265" b="51518"/>
          <a:stretch/>
        </p:blipFill>
        <p:spPr>
          <a:xfrm>
            <a:off x="-64870" y="1335937"/>
            <a:ext cx="2506133" cy="2486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64" b="48269"/>
          <a:stretch/>
        </p:blipFill>
        <p:spPr>
          <a:xfrm>
            <a:off x="1871133" y="1354238"/>
            <a:ext cx="7899401" cy="2476982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Comparison against simulations - optimistic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63561" y="3083118"/>
            <a:ext cx="71590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74839" y="2562860"/>
            <a:ext cx="665570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471942" y="2565130"/>
            <a:ext cx="0" cy="97132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77456" y="386493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967290" y="3067323"/>
            <a:ext cx="0" cy="47840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3139" y="103786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7580" y="1037865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" r="63015" b="50211"/>
          <a:stretch/>
        </p:blipFill>
        <p:spPr>
          <a:xfrm>
            <a:off x="-124873" y="1319531"/>
            <a:ext cx="2586940" cy="2508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33" y="936626"/>
            <a:ext cx="7899401" cy="5595408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/>
        </p:nvCxnSpPr>
        <p:spPr>
          <a:xfrm flipH="1">
            <a:off x="963561" y="3269926"/>
            <a:ext cx="71590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74839" y="2808669"/>
            <a:ext cx="665570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471942" y="2821858"/>
            <a:ext cx="0" cy="71459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77456" y="386493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967290" y="3264310"/>
            <a:ext cx="0" cy="28141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47800" y="458177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(using averages)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Comparison against simulations - optimistic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9000"/>
            <a:ext cx="6491592" cy="48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9"/>
          <a:stretch/>
        </p:blipFill>
        <p:spPr>
          <a:xfrm>
            <a:off x="4524859" y="999000"/>
            <a:ext cx="4514969" cy="48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6" t="40136" r="16214" b="46765"/>
          <a:stretch/>
        </p:blipFill>
        <p:spPr>
          <a:xfrm>
            <a:off x="4265271" y="5660019"/>
            <a:ext cx="613458" cy="636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1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46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0607"/>
            <a:ext cx="6300000" cy="3057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60"/>
            <a:ext cx="6300000" cy="3057353"/>
          </a:xfrm>
          <a:prstGeom prst="rect">
            <a:avLst/>
          </a:prstGeom>
        </p:spPr>
      </p:pic>
      <p:grpSp>
        <p:nvGrpSpPr>
          <p:cNvPr id="1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801257" y="1249954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23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1257" y="394979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34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06997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419109" y="3750519"/>
            <a:ext cx="1828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412374" y="5264671"/>
            <a:ext cx="2222315" cy="906661"/>
            <a:chOff x="6342926" y="1826668"/>
            <a:chExt cx="2777894" cy="1133326"/>
          </a:xfrm>
        </p:grpSpPr>
        <p:grpSp>
          <p:nvGrpSpPr>
            <p:cNvPr id="21" name="Group 20"/>
            <p:cNvGrpSpPr/>
            <p:nvPr/>
          </p:nvGrpSpPr>
          <p:grpSpPr>
            <a:xfrm>
              <a:off x="6342926" y="1826668"/>
              <a:ext cx="2777894" cy="346248"/>
              <a:chOff x="628650" y="209441"/>
              <a:chExt cx="2777894" cy="34624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650" y="235375"/>
                <a:ext cx="648000" cy="252000"/>
              </a:xfrm>
              <a:prstGeom prst="rect">
                <a:avLst/>
              </a:prstGeom>
              <a:solidFill>
                <a:srgbClr val="7DC0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80160" y="209441"/>
                <a:ext cx="2126384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Synchrotron Radiation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342926" y="2220207"/>
              <a:ext cx="2546431" cy="346249"/>
              <a:chOff x="3988929" y="253471"/>
              <a:chExt cx="2546431" cy="346249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988929" y="281359"/>
                <a:ext cx="648000" cy="2520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644390" y="253471"/>
                <a:ext cx="1890970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Impedance (R.W.)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342926" y="2613746"/>
              <a:ext cx="1726460" cy="346248"/>
              <a:chOff x="5524359" y="1386622"/>
              <a:chExt cx="1726460" cy="34624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524359" y="1411111"/>
                <a:ext cx="648000" cy="252000"/>
              </a:xfrm>
              <a:prstGeom prst="rect">
                <a:avLst/>
              </a:prstGeom>
              <a:solidFill>
                <a:srgbClr val="7A77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168390" y="1386622"/>
                <a:ext cx="1082429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Measured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2419109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</a:t>
            </a:r>
            <a:r>
              <a:rPr lang="en-US" sz="2400" b="1" smtClean="0">
                <a:solidFill>
                  <a:srgbClr val="1F497D"/>
                </a:solidFill>
              </a:rPr>
              <a:t>: dependence on bunch pattern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1177964" y="563467"/>
            <a:ext cx="7687256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/>
              <a:t>A strong dependence on the </a:t>
            </a:r>
            <a:r>
              <a:rPr lang="en-US" sz="1700" b="1" dirty="0" smtClean="0">
                <a:solidFill>
                  <a:srgbClr val="FF0000"/>
                </a:solidFill>
              </a:rPr>
              <a:t>bunch spacing</a:t>
            </a:r>
            <a:r>
              <a:rPr lang="en-US" sz="1700" dirty="0" smtClean="0"/>
              <a:t> is found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490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0607"/>
            <a:ext cx="6300000" cy="305735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19109" y="3622040"/>
            <a:ext cx="1828800" cy="256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60"/>
            <a:ext cx="6300000" cy="3057353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2419109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7"/>
          <p:cNvSpPr txBox="1"/>
          <p:nvPr/>
        </p:nvSpPr>
        <p:spPr>
          <a:xfrm>
            <a:off x="5949387" y="1060520"/>
            <a:ext cx="319461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>
                <a:sym typeface="Wingdings"/>
              </a:rPr>
              <a:t>Normalizing to the number of bunches, we observe an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increase</a:t>
            </a:r>
            <a:r>
              <a:rPr lang="en-US" sz="1700" dirty="0" smtClean="0">
                <a:sym typeface="Wingdings"/>
              </a:rPr>
              <a:t> in specific heat load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by a large factor</a:t>
            </a:r>
            <a:r>
              <a:rPr lang="en-US" sz="1700" dirty="0" smtClean="0">
                <a:sym typeface="Wingdings"/>
              </a:rPr>
              <a:t> between 50 ns and 25 ns bunch spacing</a:t>
            </a:r>
          </a:p>
          <a:p>
            <a:pPr algn="l">
              <a:lnSpc>
                <a:spcPct val="120000"/>
              </a:lnSpc>
            </a:pPr>
            <a:endParaRPr lang="en-US" sz="1700" dirty="0">
              <a:sym typeface="Wingdings"/>
            </a:endParaRPr>
          </a:p>
          <a:p>
            <a:pPr algn="l">
              <a:lnSpc>
                <a:spcPct val="120000"/>
              </a:lnSpc>
            </a:pPr>
            <a:r>
              <a:rPr lang="en-US" sz="1700" dirty="0" smtClean="0">
                <a:sym typeface="Wingdings"/>
              </a:rPr>
              <a:t>This allows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excluding</a:t>
            </a:r>
            <a:r>
              <a:rPr lang="en-US" sz="1700" dirty="0" smtClean="0">
                <a:sym typeface="Wingdings"/>
              </a:rPr>
              <a:t> that a large fraction of the heat load is due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impedance</a:t>
            </a:r>
            <a:r>
              <a:rPr lang="en-US" sz="1700" dirty="0">
                <a:sym typeface="Wingdings"/>
              </a:rPr>
              <a:t> </a:t>
            </a:r>
            <a:r>
              <a:rPr lang="en-US" sz="1700" dirty="0" smtClean="0">
                <a:sym typeface="Wingdings"/>
              </a:rPr>
              <a:t>or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synchrotron radiation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1177964" y="563467"/>
            <a:ext cx="7687256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/>
              <a:t>A strong dependence on the </a:t>
            </a:r>
            <a:r>
              <a:rPr lang="en-US" sz="1700" b="1" dirty="0" smtClean="0">
                <a:solidFill>
                  <a:srgbClr val="FF0000"/>
                </a:solidFill>
              </a:rPr>
              <a:t>bunch spacing</a:t>
            </a:r>
            <a:r>
              <a:rPr lang="en-US" sz="1700" dirty="0" smtClean="0"/>
              <a:t> is found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1257" y="1249954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23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1257" y="394979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34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412374" y="5264671"/>
            <a:ext cx="2222315" cy="906661"/>
            <a:chOff x="6342926" y="1826668"/>
            <a:chExt cx="2777894" cy="1133326"/>
          </a:xfrm>
        </p:grpSpPr>
        <p:grpSp>
          <p:nvGrpSpPr>
            <p:cNvPr id="39" name="Group 38"/>
            <p:cNvGrpSpPr/>
            <p:nvPr/>
          </p:nvGrpSpPr>
          <p:grpSpPr>
            <a:xfrm>
              <a:off x="6342926" y="1826668"/>
              <a:ext cx="2777894" cy="346248"/>
              <a:chOff x="628650" y="209441"/>
              <a:chExt cx="2777894" cy="34624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28650" y="235375"/>
                <a:ext cx="648000" cy="252000"/>
              </a:xfrm>
              <a:prstGeom prst="rect">
                <a:avLst/>
              </a:prstGeom>
              <a:solidFill>
                <a:srgbClr val="7DC0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280160" y="209441"/>
                <a:ext cx="2126384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Synchrotron Radiation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342926" y="2220207"/>
              <a:ext cx="2546431" cy="346249"/>
              <a:chOff x="3988929" y="253471"/>
              <a:chExt cx="2546431" cy="346249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3988929" y="281359"/>
                <a:ext cx="648000" cy="2520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644390" y="253471"/>
                <a:ext cx="1890970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Impedance (R.W.)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6342926" y="2613746"/>
              <a:ext cx="1726460" cy="346248"/>
              <a:chOff x="5524359" y="1386622"/>
              <a:chExt cx="1726460" cy="346248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5524359" y="1411111"/>
                <a:ext cx="648000" cy="252000"/>
              </a:xfrm>
              <a:prstGeom prst="rect">
                <a:avLst/>
              </a:prstGeom>
              <a:solidFill>
                <a:srgbClr val="7A77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168390" y="1386622"/>
                <a:ext cx="1082429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Measured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4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</a:t>
            </a:r>
            <a:r>
              <a:rPr lang="en-US" sz="2400" b="1" smtClean="0">
                <a:solidFill>
                  <a:srgbClr val="1F497D"/>
                </a:solidFill>
              </a:rPr>
              <a:t>: dependence on bunch pattern</a:t>
            </a:r>
            <a:endParaRPr lang="en-US" sz="24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108330" y="1082256"/>
            <a:ext cx="388620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Beam induced </a:t>
            </a:r>
            <a:r>
              <a:rPr lang="en-US" b="1" dirty="0" smtClean="0">
                <a:solidFill>
                  <a:srgbClr val="FF0000"/>
                </a:solidFill>
              </a:rPr>
              <a:t>scrubbing was observed at the beginning of Run 2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No significant evolution is observed since mid 2016 </a:t>
            </a:r>
            <a:r>
              <a:rPr lang="en-US" dirty="0" smtClean="0">
                <a:solidFill>
                  <a:schemeClr val="tx2"/>
                </a:solidFill>
              </a:rPr>
              <a:t>(with the exception of S12 vented in the EYETS 2016-17)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Differences in normalized heat loads among sectors stayed practically unchanged </a:t>
            </a:r>
            <a:r>
              <a:rPr lang="en-US" dirty="0" smtClean="0">
                <a:solidFill>
                  <a:schemeClr val="tx2"/>
                </a:solidFill>
              </a:rPr>
              <a:t>(unaffected by scrubbing)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351" y="868675"/>
            <a:ext cx="4602718" cy="5610912"/>
            <a:chOff x="2733" y="1247088"/>
            <a:chExt cx="4602718" cy="56109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33" y="1443040"/>
              <a:ext cx="4602718" cy="54149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71651" y="1247088"/>
              <a:ext cx="353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6.5 </a:t>
              </a:r>
              <a:r>
                <a:rPr lang="en-US" b="1" dirty="0" err="1" smtClean="0"/>
                <a:t>TeV</a:t>
              </a:r>
              <a:endParaRPr lang="en-US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4962" y="3981596"/>
              <a:ext cx="5822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2015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92452" y="3981596"/>
              <a:ext cx="8255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2016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92462" y="3981596"/>
              <a:ext cx="5822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2017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107727" y="4842155"/>
              <a:ext cx="614855" cy="36260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 rot="19778005">
            <a:off x="2998845" y="4344335"/>
            <a:ext cx="83773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Vented </a:t>
            </a:r>
            <a:endParaRPr lang="en-US" sz="15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8680" y="4059765"/>
            <a:ext cx="896470" cy="1900515"/>
          </a:xfrm>
          <a:prstGeom prst="rect">
            <a:avLst/>
          </a:prstGeom>
        </p:spPr>
      </p:pic>
      <p:sp>
        <p:nvSpPr>
          <p:cNvPr id="2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experience: evolution during Run2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0349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7"/>
          <p:cNvSpPr txBox="1"/>
          <p:nvPr/>
        </p:nvSpPr>
        <p:spPr>
          <a:xfrm>
            <a:off x="1171162" y="506363"/>
            <a:ext cx="7972838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r>
              <a:rPr lang="en-US" sz="1700" dirty="0" smtClean="0"/>
              <a:t>We used the raw data recorded during tests with 25 ns in 2012 at that time to</a:t>
            </a:r>
            <a:r>
              <a:rPr lang="en-US" sz="1700" b="1" dirty="0" smtClean="0">
                <a:solidFill>
                  <a:srgbClr val="FF0000"/>
                </a:solidFill>
              </a:rPr>
              <a:t> reconstruct the cell-cy-cell heat load </a:t>
            </a:r>
            <a:r>
              <a:rPr lang="en-US" sz="1700" b="1" dirty="0" smtClean="0">
                <a:sym typeface="Wingdings"/>
              </a:rPr>
              <a:t>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 smtClean="0"/>
              <a:t>can be directly compared with Run 2 data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73" r="30093"/>
          <a:stretch/>
        </p:blipFill>
        <p:spPr>
          <a:xfrm>
            <a:off x="4280350" y="1590107"/>
            <a:ext cx="4571684" cy="452423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93" r="29883"/>
          <a:stretch/>
        </p:blipFill>
        <p:spPr>
          <a:xfrm>
            <a:off x="0" y="1576461"/>
            <a:ext cx="4571684" cy="45378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7921" y="1277951"/>
            <a:ext cx="34938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</a:rPr>
              <a:t>2012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(after 3 d of scrubbing at 450 GeV)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9239" y="1277951"/>
            <a:ext cx="34392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</a:rPr>
              <a:t>2017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(after 7 d of scrubbing at 450 GeV)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6167" y="4526839"/>
            <a:ext cx="2107533" cy="61555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FF0000"/>
                </a:solidFill>
              </a:rPr>
              <a:t>Differences</a:t>
            </a:r>
            <a:r>
              <a:rPr lang="en-US" sz="1700" dirty="0" smtClean="0">
                <a:solidFill>
                  <a:schemeClr val="tx2"/>
                </a:solidFill>
              </a:rPr>
              <a:t> were not present in 2012! </a:t>
            </a:r>
          </a:p>
        </p:txBody>
      </p:sp>
      <p:cxnSp>
        <p:nvCxnSpPr>
          <p:cNvPr id="29" name="Straight Arrow Connector 28"/>
          <p:cNvCxnSpPr>
            <a:stCxn id="24" idx="2"/>
          </p:cNvCxnSpPr>
          <p:nvPr/>
        </p:nvCxnSpPr>
        <p:spPr>
          <a:xfrm>
            <a:off x="1879934" y="5142392"/>
            <a:ext cx="355266" cy="2480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17367" y="3701339"/>
            <a:ext cx="2412333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2"/>
                </a:solidFill>
              </a:rPr>
              <a:t>In the high load sectors, present loads are </a:t>
            </a:r>
            <a:r>
              <a:rPr lang="en-US" sz="1700" b="1" dirty="0" smtClean="0">
                <a:solidFill>
                  <a:srgbClr val="FF0000"/>
                </a:solidFill>
              </a:rPr>
              <a:t>4 times larger than before LS1</a:t>
            </a:r>
          </a:p>
        </p:txBody>
      </p:sp>
      <p:cxnSp>
        <p:nvCxnSpPr>
          <p:cNvPr id="37" name="Straight Arrow Connector 36"/>
          <p:cNvCxnSpPr>
            <a:stCxn id="36" idx="2"/>
          </p:cNvCxnSpPr>
          <p:nvPr/>
        </p:nvCxnSpPr>
        <p:spPr>
          <a:xfrm flipH="1">
            <a:off x="7239001" y="4578502"/>
            <a:ext cx="584533" cy="3674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076031" y="1720715"/>
            <a:ext cx="188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rains of 72b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at 450 GeV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6131" y="1720715"/>
            <a:ext cx="188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rains of 72b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at 450 GeV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1048" y="3646531"/>
            <a:ext cx="658332" cy="1395663"/>
          </a:xfrm>
          <a:prstGeom prst="rect">
            <a:avLst/>
          </a:prstGeom>
        </p:spPr>
      </p:pic>
      <p:sp>
        <p:nvSpPr>
          <p:cNvPr id="21" name="TextBox 7"/>
          <p:cNvSpPr txBox="1"/>
          <p:nvPr/>
        </p:nvSpPr>
        <p:spPr>
          <a:xfrm>
            <a:off x="510763" y="6088718"/>
            <a:ext cx="7972838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r>
              <a:rPr lang="en-US" sz="1700" dirty="0" smtClean="0"/>
              <a:t>It is </a:t>
            </a:r>
            <a:r>
              <a:rPr lang="en-US" sz="1700" b="1" dirty="0" smtClean="0">
                <a:solidFill>
                  <a:srgbClr val="FF0000"/>
                </a:solidFill>
              </a:rPr>
              <a:t>fundamental to avoid further degradation </a:t>
            </a:r>
            <a:r>
              <a:rPr lang="en-US" sz="1700" dirty="0" smtClean="0"/>
              <a:t>in view of HL-LHC</a:t>
            </a:r>
          </a:p>
        </p:txBody>
      </p:sp>
      <p:sp>
        <p:nvSpPr>
          <p:cNvPr id="3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experience: before and after LS1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6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6080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3329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8949</TotalTime>
  <Words>2616</Words>
  <Application>Microsoft Macintosh PowerPoint</Application>
  <PresentationFormat>On-screen Show (4:3)</PresentationFormat>
  <Paragraphs>326</Paragraphs>
  <Slides>42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Calibri</vt:lpstr>
      <vt:lpstr>Calibri Light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247</cp:revision>
  <dcterms:created xsi:type="dcterms:W3CDTF">2017-10-02T11:31:14Z</dcterms:created>
  <dcterms:modified xsi:type="dcterms:W3CDTF">2017-11-15T11:36:39Z</dcterms:modified>
</cp:coreProperties>
</file>