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69" autoAdjust="0"/>
    <p:restoredTop sz="94515" autoAdjust="0"/>
  </p:normalViewPr>
  <p:slideViewPr>
    <p:cSldViewPr snapToObjects="1" showGuides="1">
      <p:cViewPr varScale="1">
        <p:scale>
          <a:sx n="129" d="100"/>
          <a:sy n="129" d="100"/>
        </p:scale>
        <p:origin x="-336" y="-104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13.11.17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13.11.17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EE1EC7-257A-41FE-9FB2-BF1AB8D29CE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69194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EE1EC7-257A-41FE-9FB2-BF1AB8D29CE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35065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EE1EC7-257A-41FE-9FB2-BF1AB8D29CE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485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EE1EC7-257A-41FE-9FB2-BF1AB8D29CE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7303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EE1EC7-257A-41FE-9FB2-BF1AB8D29CE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49660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EE1EC7-257A-41FE-9FB2-BF1AB8D29CED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37306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EE1EC7-257A-41FE-9FB2-BF1AB8D29CED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95032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EE1EC7-257A-41FE-9FB2-BF1AB8D29CED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65442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F9A643-3F64-4795-BF1E-FE75974C851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95470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Will the magnet survive? =</a:t>
            </a:r>
            <a:r>
              <a:rPr lang="en-GB" baseline="0" dirty="0" smtClean="0"/>
              <a:t> </a:t>
            </a:r>
            <a:r>
              <a:rPr lang="en-GB" dirty="0" smtClean="0"/>
              <a:t>Will it be still operational after beam impact?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EE1EC7-257A-41FE-9FB2-BF1AB8D29CE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09865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EE1EC7-257A-41FE-9FB2-BF1AB8D29CE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92596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EE1EC7-257A-41FE-9FB2-BF1AB8D29CE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6209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EE1EC7-257A-41FE-9FB2-BF1AB8D29CE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30701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F9A643-3F64-4795-BF1E-FE75974C85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36624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F9A643-3F64-4795-BF1E-FE75974C85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4810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F9A643-3F64-4795-BF1E-FE75974C851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67662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EE1EC7-257A-41FE-9FB2-BF1AB8D29CE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5792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V. Raginel, D. Wollmann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1E73-C1A6-4DE3-9029-178D9CFE47F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algn="l"/>
            <a:r>
              <a:rPr lang="en-GB" smtClean="0"/>
              <a:t>V. Raginel, D. Wollmann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662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V. Raginel, D. Wollmann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V. Raginel, D. Wollmann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V. Raginel, D. Wollmann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V. Raginel, D. Wollmann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V. Raginel, D. Wollmann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V. Raginel, D. Wollmann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1843695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558522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FAA1E73-C1A6-4DE3-9029-178D9CFE47F3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3" name="Image 4" descr="bande-01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8"/>
          <a:stretch/>
        </p:blipFill>
        <p:spPr>
          <a:xfrm>
            <a:off x="-2746" y="6511166"/>
            <a:ext cx="9145373" cy="3468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4792" y="415231"/>
            <a:ext cx="2143704" cy="1080000"/>
          </a:xfrm>
          <a:prstGeom prst="rect">
            <a:avLst/>
          </a:prstGeom>
        </p:spPr>
      </p:pic>
      <p:pic>
        <p:nvPicPr>
          <p:cNvPr id="7" name="Picture 6" descr="LogoOutline.ai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9270" y="415231"/>
            <a:ext cx="1080000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832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FAA1E73-C1A6-4DE3-9029-178D9CFE47F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Espace réservé du titre 8"/>
          <p:cNvSpPr>
            <a:spLocks noGrp="1"/>
          </p:cNvSpPr>
          <p:nvPr>
            <p:ph type="title"/>
          </p:nvPr>
        </p:nvSpPr>
        <p:spPr>
          <a:xfrm>
            <a:off x="921332" y="100359"/>
            <a:ext cx="6934721" cy="72000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en-GB" smtClean="0"/>
              <a:t>V. Raginel, D. Wollmann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5486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V. Raginel, D. Wollmann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  <p:sldLayoutId id="2147483660" r:id="rId9"/>
    <p:sldLayoutId id="2147483661" r:id="rId10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jpeg"/><Relationship Id="rId5" Type="http://schemas.openxmlformats.org/officeDocument/2006/relationships/image" Target="../media/image24.jpeg"/><Relationship Id="rId6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tiff"/><Relationship Id="rId6" Type="http://schemas.openxmlformats.org/officeDocument/2006/relationships/image" Target="../media/image29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jpeg"/><Relationship Id="rId5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755576" y="2420888"/>
            <a:ext cx="7992888" cy="1800000"/>
          </a:xfrm>
        </p:spPr>
        <p:txBody>
          <a:bodyPr/>
          <a:lstStyle/>
          <a:p>
            <a:pPr algn="ctr"/>
            <a:r>
              <a:rPr lang="en-GB" sz="2400" dirty="0" smtClean="0"/>
              <a:t>First Experimental Results on Damage Limits of</a:t>
            </a:r>
            <a:br>
              <a:rPr lang="en-GB" sz="2400" dirty="0" smtClean="0"/>
            </a:br>
            <a:r>
              <a:rPr lang="en-GB" sz="2400" dirty="0" smtClean="0"/>
              <a:t>Superconducting </a:t>
            </a:r>
            <a:r>
              <a:rPr lang="en-GB" sz="2400" dirty="0" smtClean="0"/>
              <a:t>Accelerator</a:t>
            </a:r>
            <a:r>
              <a:rPr lang="en-GB" sz="2400" dirty="0"/>
              <a:t> </a:t>
            </a:r>
            <a:r>
              <a:rPr lang="en-GB" sz="2400" dirty="0" smtClean="0"/>
              <a:t>Magnet Components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due to Instantaneous Beam Impact</a:t>
            </a:r>
            <a:endParaRPr lang="en-GB" sz="24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4509120"/>
            <a:ext cx="6480000" cy="990600"/>
          </a:xfrm>
        </p:spPr>
        <p:txBody>
          <a:bodyPr/>
          <a:lstStyle/>
          <a:p>
            <a:r>
              <a:rPr lang="en-GB" dirty="0" smtClean="0">
                <a:solidFill>
                  <a:srgbClr val="595959"/>
                </a:solidFill>
              </a:rPr>
              <a:t>V. </a:t>
            </a:r>
            <a:r>
              <a:rPr lang="en-GB" dirty="0" err="1">
                <a:solidFill>
                  <a:srgbClr val="595959"/>
                </a:solidFill>
              </a:rPr>
              <a:t>Raginel</a:t>
            </a:r>
            <a:r>
              <a:rPr lang="en-GB" b="1" dirty="0">
                <a:solidFill>
                  <a:srgbClr val="595959"/>
                </a:solidFill>
              </a:rPr>
              <a:t>, </a:t>
            </a:r>
            <a:r>
              <a:rPr lang="en-GB" dirty="0">
                <a:solidFill>
                  <a:srgbClr val="595959"/>
                </a:solidFill>
              </a:rPr>
              <a:t>M. </a:t>
            </a:r>
            <a:r>
              <a:rPr lang="en-GB" dirty="0" err="1">
                <a:solidFill>
                  <a:srgbClr val="595959"/>
                </a:solidFill>
              </a:rPr>
              <a:t>Bonura</a:t>
            </a:r>
            <a:r>
              <a:rPr lang="en-GB" dirty="0">
                <a:solidFill>
                  <a:srgbClr val="595959"/>
                </a:solidFill>
              </a:rPr>
              <a:t>, D. </a:t>
            </a:r>
            <a:r>
              <a:rPr lang="en-GB" dirty="0" err="1">
                <a:solidFill>
                  <a:srgbClr val="595959"/>
                </a:solidFill>
              </a:rPr>
              <a:t>Kleiven</a:t>
            </a:r>
            <a:r>
              <a:rPr lang="en-GB" dirty="0">
                <a:solidFill>
                  <a:srgbClr val="595959"/>
                </a:solidFill>
              </a:rPr>
              <a:t>, K. </a:t>
            </a:r>
            <a:r>
              <a:rPr lang="en-GB" dirty="0" err="1">
                <a:solidFill>
                  <a:srgbClr val="595959"/>
                </a:solidFill>
              </a:rPr>
              <a:t>Kulesz</a:t>
            </a:r>
            <a:r>
              <a:rPr lang="en-GB" dirty="0">
                <a:solidFill>
                  <a:srgbClr val="595959"/>
                </a:solidFill>
              </a:rPr>
              <a:t>, M. </a:t>
            </a:r>
            <a:r>
              <a:rPr lang="en-GB" dirty="0" err="1">
                <a:solidFill>
                  <a:srgbClr val="595959"/>
                </a:solidFill>
              </a:rPr>
              <a:t>Mentink</a:t>
            </a:r>
            <a:r>
              <a:rPr lang="en-GB" dirty="0">
                <a:solidFill>
                  <a:srgbClr val="595959"/>
                </a:solidFill>
              </a:rPr>
              <a:t>, R. Schmidt, C. </a:t>
            </a:r>
            <a:r>
              <a:rPr lang="en-GB" dirty="0" err="1">
                <a:solidFill>
                  <a:srgbClr val="595959"/>
                </a:solidFill>
              </a:rPr>
              <a:t>Senatore</a:t>
            </a:r>
            <a:r>
              <a:rPr lang="en-GB" dirty="0">
                <a:solidFill>
                  <a:srgbClr val="595959"/>
                </a:solidFill>
              </a:rPr>
              <a:t>, A. </a:t>
            </a:r>
            <a:r>
              <a:rPr lang="en-GB" dirty="0" err="1">
                <a:solidFill>
                  <a:srgbClr val="595959"/>
                </a:solidFill>
              </a:rPr>
              <a:t>Siemko</a:t>
            </a:r>
            <a:r>
              <a:rPr lang="en-GB" dirty="0">
                <a:solidFill>
                  <a:srgbClr val="595959"/>
                </a:solidFill>
              </a:rPr>
              <a:t>, A. </a:t>
            </a:r>
            <a:r>
              <a:rPr lang="en-GB" dirty="0" err="1">
                <a:solidFill>
                  <a:srgbClr val="595959"/>
                </a:solidFill>
              </a:rPr>
              <a:t>Verweij</a:t>
            </a:r>
            <a:r>
              <a:rPr lang="en-GB" dirty="0">
                <a:solidFill>
                  <a:srgbClr val="595959"/>
                </a:solidFill>
              </a:rPr>
              <a:t>, A. Will, and </a:t>
            </a:r>
            <a:r>
              <a:rPr lang="en-GB" u="sng" dirty="0">
                <a:solidFill>
                  <a:srgbClr val="595959"/>
                </a:solidFill>
              </a:rPr>
              <a:t>D. Wollmann</a:t>
            </a:r>
          </a:p>
          <a:p>
            <a:endParaRPr lang="en-US" dirty="0">
              <a:solidFill>
                <a:srgbClr val="595959"/>
              </a:solidFill>
            </a:endParaRPr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71600" y="5899150"/>
            <a:ext cx="6480000" cy="349250"/>
          </a:xfrm>
        </p:spPr>
        <p:txBody>
          <a:bodyPr/>
          <a:lstStyle/>
          <a:p>
            <a:r>
              <a:rPr lang="en-GB" dirty="0" smtClean="0"/>
              <a:t>7</a:t>
            </a:r>
            <a:r>
              <a:rPr lang="en-GB" baseline="30000" dirty="0" smtClean="0"/>
              <a:t>th</a:t>
            </a:r>
            <a:r>
              <a:rPr lang="en-GB" dirty="0" smtClean="0"/>
              <a:t> HL-LHC Collaboration Meeting, 13.-16.11. 2017, CIEMAT Madrid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18850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53"/>
          <p:cNvSpPr txBox="1">
            <a:spLocks/>
          </p:cNvSpPr>
          <p:nvPr/>
        </p:nvSpPr>
        <p:spPr>
          <a:xfrm>
            <a:off x="1546582" y="3336513"/>
            <a:ext cx="1639788" cy="47987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100000"/>
              <a:buNone/>
            </a:pPr>
            <a:r>
              <a:rPr lang="el-GR" sz="2000" dirty="0" smtClean="0">
                <a:latin typeface="Calibri" panose="020F0502020204030204" pitchFamily="34" charset="0"/>
              </a:rPr>
              <a:t>Δ</a:t>
            </a:r>
            <a:r>
              <a:rPr lang="fr-CH" sz="2000" dirty="0" smtClean="0">
                <a:latin typeface="Calibri" panose="020F0502020204030204" pitchFamily="34" charset="0"/>
              </a:rPr>
              <a:t>M </a:t>
            </a:r>
            <a:r>
              <a:rPr lang="en-GB" sz="2000" dirty="0" smtClean="0"/>
              <a:t>∝ J</a:t>
            </a:r>
            <a:r>
              <a:rPr lang="en-GB" sz="2000" baseline="-25000" dirty="0" smtClean="0"/>
              <a:t>c </a:t>
            </a:r>
            <a:r>
              <a:rPr lang="en-GB" sz="2000" dirty="0" smtClean="0"/>
              <a:t>x </a:t>
            </a:r>
            <a:r>
              <a:rPr lang="en-GB" sz="2000" dirty="0" err="1" smtClean="0"/>
              <a:t>d</a:t>
            </a:r>
            <a:r>
              <a:rPr lang="en-GB" sz="2000" baseline="-25000" dirty="0" err="1"/>
              <a:t>f</a:t>
            </a:r>
            <a:r>
              <a:rPr lang="en-GB" sz="2000" dirty="0" smtClean="0"/>
              <a:t> </a:t>
            </a:r>
            <a:endParaRPr lang="en-GB" sz="2000" baseline="-250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</a:t>
            </a:r>
            <a:r>
              <a:rPr lang="en-GB" baseline="-25000" dirty="0" smtClean="0"/>
              <a:t>c</a:t>
            </a:r>
            <a:r>
              <a:rPr lang="en-GB" dirty="0" smtClean="0"/>
              <a:t> degradation of Nb-Ti</a:t>
            </a:r>
            <a:endParaRPr lang="en-GB" dirty="0"/>
          </a:p>
        </p:txBody>
      </p:sp>
      <p:sp>
        <p:nvSpPr>
          <p:cNvPr id="12" name="Content Placeholder 53"/>
          <p:cNvSpPr txBox="1">
            <a:spLocks/>
          </p:cNvSpPr>
          <p:nvPr/>
        </p:nvSpPr>
        <p:spPr>
          <a:xfrm>
            <a:off x="1546582" y="5434220"/>
            <a:ext cx="2066440" cy="87514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100000"/>
              <a:buNone/>
            </a:pPr>
            <a:r>
              <a:rPr lang="fr-CH" sz="2000" dirty="0" err="1" smtClean="0"/>
              <a:t>F</a:t>
            </a:r>
            <a:r>
              <a:rPr lang="fr-CH" sz="2000" baseline="-25000" dirty="0" err="1" smtClean="0"/>
              <a:t>p</a:t>
            </a:r>
            <a:r>
              <a:rPr lang="fr-CH" sz="2000" dirty="0" smtClean="0"/>
              <a:t> = J</a:t>
            </a:r>
            <a:r>
              <a:rPr lang="fr-CH" sz="2000" baseline="-25000" dirty="0" smtClean="0"/>
              <a:t>c</a:t>
            </a:r>
            <a:r>
              <a:rPr lang="fr-CH" sz="2000" dirty="0" smtClean="0"/>
              <a:t> x B</a:t>
            </a:r>
          </a:p>
          <a:p>
            <a:pPr marL="0" indent="0">
              <a:buSzPct val="100000"/>
              <a:buNone/>
            </a:pPr>
            <a:r>
              <a:rPr lang="fr-CH" sz="2000" dirty="0" smtClean="0"/>
              <a:t>b = B / B</a:t>
            </a:r>
            <a:r>
              <a:rPr lang="fr-CH" sz="2000" baseline="-25000" dirty="0" smtClean="0"/>
              <a:t>c2</a:t>
            </a:r>
            <a:r>
              <a:rPr lang="fr-CH" sz="2000" dirty="0" smtClean="0"/>
              <a:t>(T)</a:t>
            </a:r>
            <a:endParaRPr lang="en-GB" sz="2000" dirty="0" smtClean="0"/>
          </a:p>
        </p:txBody>
      </p:sp>
      <p:grpSp>
        <p:nvGrpSpPr>
          <p:cNvPr id="20" name="Group 19"/>
          <p:cNvGrpSpPr/>
          <p:nvPr/>
        </p:nvGrpSpPr>
        <p:grpSpPr>
          <a:xfrm>
            <a:off x="111520" y="3264125"/>
            <a:ext cx="4104000" cy="2019009"/>
            <a:chOff x="73784" y="4245432"/>
            <a:chExt cx="4104000" cy="2019009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84" y="4245432"/>
              <a:ext cx="4104000" cy="2019009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2366229" y="4328492"/>
              <a:ext cx="328419" cy="159462"/>
            </a:xfrm>
            <a:prstGeom prst="rect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txBody>
            <a:bodyPr wrap="square" lIns="36000" tIns="18000" rIns="0" bIns="18000" rtlCol="0">
              <a:spAutoFit/>
            </a:bodyPr>
            <a:lstStyle/>
            <a:p>
              <a:r>
                <a:rPr lang="en-GB" sz="800" b="1" dirty="0" smtClean="0">
                  <a:solidFill>
                    <a:schemeClr val="accent6">
                      <a:lumMod val="50000"/>
                    </a:schemeClr>
                  </a:solidFill>
                </a:rPr>
                <a:t>@ 6 K</a:t>
              </a:r>
              <a:endParaRPr lang="en-GB" sz="8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71413" y="4325162"/>
              <a:ext cx="328419" cy="159462"/>
            </a:xfrm>
            <a:prstGeom prst="rect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txBody>
            <a:bodyPr wrap="square" lIns="36000" tIns="18000" rIns="0" bIns="18000" rtlCol="0">
              <a:spAutoFit/>
            </a:bodyPr>
            <a:lstStyle/>
            <a:p>
              <a:r>
                <a:rPr lang="en-GB" sz="800" b="1" dirty="0" smtClean="0">
                  <a:solidFill>
                    <a:schemeClr val="accent6">
                      <a:lumMod val="50000"/>
                    </a:schemeClr>
                  </a:solidFill>
                </a:rPr>
                <a:t>@ 6 K</a:t>
              </a:r>
              <a:endParaRPr lang="en-GB" sz="8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0" y="1274363"/>
            <a:ext cx="4215520" cy="2042655"/>
            <a:chOff x="44127" y="919367"/>
            <a:chExt cx="4215520" cy="204265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27" y="919367"/>
              <a:ext cx="4215520" cy="2042655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2459720" y="1051530"/>
              <a:ext cx="328419" cy="159462"/>
            </a:xfrm>
            <a:prstGeom prst="rect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txBody>
            <a:bodyPr wrap="square" lIns="36000" tIns="18000" rIns="0" bIns="18000" rtlCol="0">
              <a:spAutoFit/>
            </a:bodyPr>
            <a:lstStyle/>
            <a:p>
              <a:r>
                <a:rPr lang="en-GB" sz="800" b="1" dirty="0" smtClean="0">
                  <a:solidFill>
                    <a:schemeClr val="accent6">
                      <a:lumMod val="50000"/>
                    </a:schemeClr>
                  </a:solidFill>
                </a:rPr>
                <a:t>@ 6 K</a:t>
              </a:r>
              <a:endParaRPr lang="en-GB" sz="8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64904" y="1048200"/>
              <a:ext cx="328419" cy="159462"/>
            </a:xfrm>
            <a:prstGeom prst="rect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txBody>
            <a:bodyPr wrap="square" lIns="36000" tIns="18000" rIns="0" bIns="18000" rtlCol="0">
              <a:spAutoFit/>
            </a:bodyPr>
            <a:lstStyle/>
            <a:p>
              <a:r>
                <a:rPr lang="en-GB" sz="800" b="1" dirty="0" smtClean="0">
                  <a:solidFill>
                    <a:schemeClr val="accent6">
                      <a:lumMod val="50000"/>
                    </a:schemeClr>
                  </a:solidFill>
                </a:rPr>
                <a:t>@ 6 K</a:t>
              </a:r>
              <a:endParaRPr lang="en-GB" sz="8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2265445" y="1106433"/>
            <a:ext cx="0" cy="4271254"/>
          </a:xfrm>
          <a:prstGeom prst="line">
            <a:avLst/>
          </a:prstGeom>
          <a:ln w="31750">
            <a:solidFill>
              <a:schemeClr val="accent6">
                <a:lumMod val="50000"/>
              </a:schemeClr>
            </a:solidFill>
            <a:prstDash val="das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0" y="983157"/>
            <a:ext cx="22152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595959"/>
                </a:solidFill>
              </a:rPr>
              <a:t>Capacitive discharge</a:t>
            </a:r>
            <a:endParaRPr lang="en-GB" sz="1600" b="1" dirty="0">
              <a:solidFill>
                <a:srgbClr val="595959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06714" y="978320"/>
            <a:ext cx="15747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595959"/>
                </a:solidFill>
              </a:rPr>
              <a:t>Beam impact</a:t>
            </a:r>
            <a:endParaRPr lang="en-GB" sz="1600" b="1" dirty="0">
              <a:solidFill>
                <a:srgbClr val="595959"/>
              </a:solidFill>
            </a:endParaRPr>
          </a:p>
        </p:txBody>
      </p:sp>
      <p:sp>
        <p:nvSpPr>
          <p:cNvPr id="18" name="Content Placeholder 53"/>
          <p:cNvSpPr txBox="1">
            <a:spLocks/>
          </p:cNvSpPr>
          <p:nvPr/>
        </p:nvSpPr>
        <p:spPr>
          <a:xfrm>
            <a:off x="4327784" y="1181899"/>
            <a:ext cx="4789110" cy="539600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</a:pPr>
            <a:r>
              <a:rPr lang="en-GB" sz="2000" b="1" dirty="0" smtClean="0">
                <a:solidFill>
                  <a:srgbClr val="595959"/>
                </a:solidFill>
              </a:rPr>
              <a:t>Capacitive discharge, </a:t>
            </a:r>
            <a:r>
              <a:rPr lang="el-GR" sz="2000" b="1" dirty="0" smtClean="0">
                <a:solidFill>
                  <a:srgbClr val="595959"/>
                </a:solidFill>
              </a:rPr>
              <a:t>Δ</a:t>
            </a:r>
            <a:r>
              <a:rPr lang="fr-CH" sz="2000" b="1" dirty="0" smtClean="0">
                <a:solidFill>
                  <a:srgbClr val="595959"/>
                </a:solidFill>
              </a:rPr>
              <a:t>M </a:t>
            </a:r>
            <a:r>
              <a:rPr lang="en-GB" sz="2000" b="1" dirty="0" smtClean="0">
                <a:solidFill>
                  <a:srgbClr val="595959"/>
                </a:solidFill>
              </a:rPr>
              <a:t>degradation</a:t>
            </a:r>
            <a:r>
              <a:rPr lang="en-GB" sz="2000" dirty="0" smtClean="0">
                <a:solidFill>
                  <a:srgbClr val="595959"/>
                </a:solidFill>
              </a:rPr>
              <a:t> </a:t>
            </a:r>
            <a:r>
              <a:rPr lang="fr-CH" sz="2000" dirty="0">
                <a:solidFill>
                  <a:srgbClr val="595959"/>
                </a:solidFill>
              </a:rPr>
              <a:t>(</a:t>
            </a:r>
            <a:r>
              <a:rPr lang="en-GB" sz="2000" dirty="0" smtClean="0">
                <a:solidFill>
                  <a:srgbClr val="595959"/>
                </a:solidFill>
              </a:rPr>
              <a:t>∝ J</a:t>
            </a:r>
            <a:r>
              <a:rPr lang="en-GB" sz="2000" baseline="-25000" dirty="0" smtClean="0">
                <a:solidFill>
                  <a:srgbClr val="595959"/>
                </a:solidFill>
              </a:rPr>
              <a:t>c</a:t>
            </a:r>
            <a:r>
              <a:rPr lang="en-GB" sz="2000" dirty="0">
                <a:solidFill>
                  <a:srgbClr val="595959"/>
                </a:solidFill>
              </a:rPr>
              <a:t>) </a:t>
            </a:r>
            <a:r>
              <a:rPr lang="en-GB" sz="2000" dirty="0" smtClean="0">
                <a:solidFill>
                  <a:srgbClr val="595959"/>
                </a:solidFill>
              </a:rPr>
              <a:t>above </a:t>
            </a:r>
            <a:r>
              <a:rPr lang="en-GB" sz="2000" b="1" dirty="0" smtClean="0">
                <a:solidFill>
                  <a:srgbClr val="595959"/>
                </a:solidFill>
              </a:rPr>
              <a:t>651</a:t>
            </a:r>
            <a:r>
              <a:rPr lang="en-GB" sz="2000" b="1" dirty="0">
                <a:solidFill>
                  <a:srgbClr val="595959"/>
                </a:solidFill>
              </a:rPr>
              <a:t> K</a:t>
            </a:r>
          </a:p>
          <a:p>
            <a:pPr marL="342900" indent="-342900">
              <a:spcBef>
                <a:spcPts val="18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</a:pPr>
            <a:r>
              <a:rPr lang="en-GB" sz="2000" dirty="0" smtClean="0">
                <a:solidFill>
                  <a:srgbClr val="595959"/>
                </a:solidFill>
              </a:rPr>
              <a:t>After </a:t>
            </a:r>
            <a:r>
              <a:rPr lang="en-GB" sz="2000" b="1" dirty="0" smtClean="0">
                <a:solidFill>
                  <a:srgbClr val="595959"/>
                </a:solidFill>
              </a:rPr>
              <a:t>beam impact, </a:t>
            </a:r>
            <a:r>
              <a:rPr lang="el-GR" sz="2000" b="1" dirty="0" smtClean="0">
                <a:solidFill>
                  <a:srgbClr val="595959"/>
                </a:solidFill>
              </a:rPr>
              <a:t>Δ</a:t>
            </a:r>
            <a:r>
              <a:rPr lang="fr-CH" sz="2000" b="1" dirty="0">
                <a:solidFill>
                  <a:srgbClr val="595959"/>
                </a:solidFill>
              </a:rPr>
              <a:t>M </a:t>
            </a:r>
            <a:r>
              <a:rPr lang="en-GB" sz="2000" b="1" dirty="0" smtClean="0">
                <a:solidFill>
                  <a:srgbClr val="595959"/>
                </a:solidFill>
              </a:rPr>
              <a:t>degradation </a:t>
            </a:r>
            <a:r>
              <a:rPr lang="en-GB" sz="2000" dirty="0" smtClean="0">
                <a:solidFill>
                  <a:srgbClr val="595959"/>
                </a:solidFill>
              </a:rPr>
              <a:t>above </a:t>
            </a:r>
            <a:r>
              <a:rPr lang="en-GB" sz="2000" b="1" dirty="0" smtClean="0">
                <a:solidFill>
                  <a:srgbClr val="595959"/>
                </a:solidFill>
              </a:rPr>
              <a:t>878</a:t>
            </a:r>
            <a:r>
              <a:rPr lang="en-GB" sz="2000" b="1" dirty="0">
                <a:solidFill>
                  <a:srgbClr val="595959"/>
                </a:solidFill>
              </a:rPr>
              <a:t> </a:t>
            </a:r>
            <a:r>
              <a:rPr lang="en-GB" sz="2000" b="1" dirty="0" smtClean="0">
                <a:solidFill>
                  <a:srgbClr val="595959"/>
                </a:solidFill>
              </a:rPr>
              <a:t>K (2.2</a:t>
            </a:r>
            <a:r>
              <a:rPr lang="en-GB" sz="2000" b="1" dirty="0">
                <a:solidFill>
                  <a:srgbClr val="595959"/>
                </a:solidFill>
              </a:rPr>
              <a:t> kJ </a:t>
            </a:r>
            <a:r>
              <a:rPr lang="en-GB" sz="2000" b="1" dirty="0" smtClean="0">
                <a:solidFill>
                  <a:srgbClr val="595959"/>
                </a:solidFill>
              </a:rPr>
              <a:t>cm</a:t>
            </a:r>
            <a:r>
              <a:rPr lang="en-GB" sz="2000" b="1" baseline="30000" dirty="0" smtClean="0">
                <a:solidFill>
                  <a:srgbClr val="595959"/>
                </a:solidFill>
              </a:rPr>
              <a:t>-3</a:t>
            </a:r>
            <a:r>
              <a:rPr lang="en-GB" sz="2000" b="1" dirty="0" smtClean="0">
                <a:solidFill>
                  <a:srgbClr val="595959"/>
                </a:solidFill>
              </a:rPr>
              <a:t>)</a:t>
            </a:r>
          </a:p>
          <a:p>
            <a:pPr marL="342900" indent="-342900">
              <a:spcBef>
                <a:spcPts val="3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</a:pPr>
            <a:r>
              <a:rPr lang="en-GB" sz="2000" dirty="0" err="1" smtClean="0">
                <a:solidFill>
                  <a:srgbClr val="595959"/>
                </a:solidFill>
              </a:rPr>
              <a:t>F</a:t>
            </a:r>
            <a:r>
              <a:rPr lang="en-GB" sz="2000" baseline="-25000" dirty="0" err="1" smtClean="0">
                <a:solidFill>
                  <a:srgbClr val="595959"/>
                </a:solidFill>
              </a:rPr>
              <a:t>p</a:t>
            </a:r>
            <a:r>
              <a:rPr lang="en-GB" sz="2000" dirty="0" smtClean="0">
                <a:solidFill>
                  <a:srgbClr val="595959"/>
                </a:solidFill>
              </a:rPr>
              <a:t> decrease and </a:t>
            </a:r>
            <a:r>
              <a:rPr lang="en-GB" sz="2000" dirty="0" err="1" smtClean="0">
                <a:solidFill>
                  <a:srgbClr val="595959"/>
                </a:solidFill>
              </a:rPr>
              <a:t>F</a:t>
            </a:r>
            <a:r>
              <a:rPr lang="en-GB" sz="2000" baseline="-25000" dirty="0" err="1" smtClean="0">
                <a:solidFill>
                  <a:srgbClr val="595959"/>
                </a:solidFill>
              </a:rPr>
              <a:t>pmax</a:t>
            </a:r>
            <a:r>
              <a:rPr lang="en-GB" sz="2000" dirty="0" smtClean="0">
                <a:solidFill>
                  <a:srgbClr val="595959"/>
                </a:solidFill>
              </a:rPr>
              <a:t> shifts toward lower b</a:t>
            </a:r>
            <a:r>
              <a:rPr lang="en-GB" sz="2000" b="1" dirty="0" smtClean="0">
                <a:solidFill>
                  <a:srgbClr val="595959"/>
                </a:solidFill>
              </a:rPr>
              <a:t>.</a:t>
            </a:r>
          </a:p>
          <a:p>
            <a:pPr marL="342900" indent="-342900">
              <a:buClr>
                <a:schemeClr val="accent6"/>
              </a:buClr>
              <a:buSzPct val="100000"/>
              <a:buFont typeface="Symbol" panose="05050102010706020507" pitchFamily="18" charset="2"/>
              <a:buChar char="Þ"/>
            </a:pPr>
            <a:r>
              <a:rPr lang="en-GB" sz="2000" b="1" dirty="0" smtClean="0">
                <a:solidFill>
                  <a:srgbClr val="595959"/>
                </a:solidFill>
              </a:rPr>
              <a:t>Change of pinning behaviour</a:t>
            </a:r>
          </a:p>
          <a:p>
            <a:pPr marL="342900" indent="-342900">
              <a:spcBef>
                <a:spcPts val="3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</a:pPr>
            <a:r>
              <a:rPr lang="en-GB" sz="2000" dirty="0" smtClean="0">
                <a:solidFill>
                  <a:srgbClr val="595959"/>
                </a:solidFill>
              </a:rPr>
              <a:t>Decrease of B</a:t>
            </a:r>
            <a:r>
              <a:rPr lang="en-GB" sz="2000" baseline="-25000" dirty="0" smtClean="0">
                <a:solidFill>
                  <a:srgbClr val="595959"/>
                </a:solidFill>
              </a:rPr>
              <a:t>c2</a:t>
            </a:r>
            <a:r>
              <a:rPr lang="en-GB" sz="2000" dirty="0" smtClean="0">
                <a:solidFill>
                  <a:srgbClr val="595959"/>
                </a:solidFill>
              </a:rPr>
              <a:t>(T) for T ≥ 916 K in discharge case. </a:t>
            </a:r>
            <a:r>
              <a:rPr lang="en-GB" sz="2000" dirty="0">
                <a:solidFill>
                  <a:srgbClr val="595959"/>
                </a:solidFill>
              </a:rPr>
              <a:t>No </a:t>
            </a:r>
            <a:r>
              <a:rPr lang="en-GB" sz="2000" dirty="0" smtClean="0">
                <a:solidFill>
                  <a:srgbClr val="595959"/>
                </a:solidFill>
              </a:rPr>
              <a:t>decrease </a:t>
            </a:r>
            <a:r>
              <a:rPr lang="en-GB" sz="2000" dirty="0">
                <a:solidFill>
                  <a:srgbClr val="595959"/>
                </a:solidFill>
              </a:rPr>
              <a:t>for </a:t>
            </a:r>
            <a:r>
              <a:rPr lang="en-GB" sz="2000" dirty="0" smtClean="0">
                <a:solidFill>
                  <a:srgbClr val="595959"/>
                </a:solidFill>
              </a:rPr>
              <a:t>beam case.</a:t>
            </a:r>
          </a:p>
          <a:p>
            <a:pPr marL="285750" indent="-285750">
              <a:spcBef>
                <a:spcPts val="1200"/>
              </a:spcBef>
              <a:buClr>
                <a:schemeClr val="accent6"/>
              </a:buClr>
              <a:buSzPct val="100000"/>
              <a:buFont typeface="Symbol" panose="05050102010706020507" pitchFamily="18" charset="2"/>
              <a:buChar char="Þ"/>
            </a:pPr>
            <a:r>
              <a:rPr lang="en-GB" sz="2000" b="1" dirty="0" smtClean="0">
                <a:solidFill>
                  <a:srgbClr val="595959"/>
                </a:solidFill>
              </a:rPr>
              <a:t>Variation of </a:t>
            </a:r>
            <a:r>
              <a:rPr lang="en-GB" sz="2000" b="1" dirty="0" err="1" smtClean="0">
                <a:solidFill>
                  <a:srgbClr val="595959"/>
                </a:solidFill>
              </a:rPr>
              <a:t>Ti</a:t>
            </a:r>
            <a:r>
              <a:rPr lang="en-GB" sz="2000" b="1" dirty="0" smtClean="0">
                <a:solidFill>
                  <a:srgbClr val="595959"/>
                </a:solidFill>
              </a:rPr>
              <a:t> content in filaments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4" y="3195238"/>
            <a:ext cx="4320000" cy="3200871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V. Raginel, D. Wollmann</a:t>
            </a:r>
            <a:endParaRPr lang="en-GB" noProof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881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</a:t>
            </a:r>
            <a:r>
              <a:rPr lang="en-GB" baseline="-25000" dirty="0" smtClean="0"/>
              <a:t>c</a:t>
            </a:r>
            <a:r>
              <a:rPr lang="en-GB" dirty="0" smtClean="0"/>
              <a:t> degradation of Nb-Ti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2068490" y="6309320"/>
            <a:ext cx="43757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buSzPct val="100000"/>
            </a:pPr>
            <a:r>
              <a:rPr lang="en-GB" sz="1000" dirty="0">
                <a:solidFill>
                  <a:schemeClr val="accent6">
                    <a:lumMod val="50000"/>
                  </a:schemeClr>
                </a:solidFill>
              </a:rPr>
              <a:t>* C. </a:t>
            </a:r>
            <a:r>
              <a:rPr lang="en-GB" sz="1000" dirty="0" err="1" smtClean="0">
                <a:solidFill>
                  <a:schemeClr val="accent6">
                    <a:lumMod val="50000"/>
                  </a:schemeClr>
                </a:solidFill>
              </a:rPr>
              <a:t>Scheuerlein</a:t>
            </a:r>
            <a:r>
              <a:rPr lang="en-GB" sz="1000" dirty="0" smtClean="0">
                <a:solidFill>
                  <a:schemeClr val="accent6">
                    <a:lumMod val="50000"/>
                  </a:schemeClr>
                </a:solidFill>
              </a:rPr>
              <a:t> et all., Journal of </a:t>
            </a:r>
            <a:r>
              <a:rPr lang="en-GB" sz="1000" dirty="0">
                <a:solidFill>
                  <a:schemeClr val="accent6">
                    <a:lumMod val="50000"/>
                  </a:schemeClr>
                </a:solidFill>
              </a:rPr>
              <a:t>Physics: Conference Series, vol. 234, no. 2. IOP Publishing, </a:t>
            </a:r>
            <a:r>
              <a:rPr lang="en-GB" sz="1000" dirty="0" smtClean="0">
                <a:solidFill>
                  <a:schemeClr val="accent6">
                    <a:lumMod val="50000"/>
                  </a:schemeClr>
                </a:solidFill>
              </a:rPr>
              <a:t>2010</a:t>
            </a:r>
            <a:endParaRPr lang="en-GB" sz="1000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110216" y="3017046"/>
            <a:ext cx="4211004" cy="3178867"/>
            <a:chOff x="127897" y="988347"/>
            <a:chExt cx="3995775" cy="3016392"/>
          </a:xfrm>
        </p:grpSpPr>
        <p:grpSp>
          <p:nvGrpSpPr>
            <p:cNvPr id="14" name="Group 13"/>
            <p:cNvGrpSpPr/>
            <p:nvPr/>
          </p:nvGrpSpPr>
          <p:grpSpPr>
            <a:xfrm>
              <a:off x="127897" y="988347"/>
              <a:ext cx="3995775" cy="3016392"/>
              <a:chOff x="4235226" y="1039132"/>
              <a:chExt cx="3995775" cy="3016392"/>
            </a:xfrm>
          </p:grpSpPr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35226" y="1039132"/>
                <a:ext cx="3995775" cy="3016392"/>
              </a:xfrm>
              <a:prstGeom prst="rect">
                <a:avLst/>
              </a:prstGeom>
            </p:spPr>
          </p:pic>
          <p:sp>
            <p:nvSpPr>
              <p:cNvPr id="2" name="TextBox 1"/>
              <p:cNvSpPr txBox="1"/>
              <p:nvPr/>
            </p:nvSpPr>
            <p:spPr>
              <a:xfrm>
                <a:off x="5765192" y="3476170"/>
                <a:ext cx="24397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*</a:t>
                </a:r>
                <a:endParaRPr lang="en-GB" sz="12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598695" y="3052431"/>
              <a:ext cx="712401" cy="185806"/>
            </a:xfrm>
            <a:prstGeom prst="rect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lang="en-GB" sz="800" b="1" dirty="0" smtClean="0">
                  <a:solidFill>
                    <a:schemeClr val="accent6">
                      <a:lumMod val="50000"/>
                    </a:schemeClr>
                  </a:solidFill>
                </a:rPr>
                <a:t>@ 4 K and 5 T</a:t>
              </a:r>
              <a:endParaRPr lang="en-GB" sz="8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12" name="Content Placeholder 53"/>
          <p:cNvSpPr txBox="1">
            <a:spLocks/>
          </p:cNvSpPr>
          <p:nvPr/>
        </p:nvSpPr>
        <p:spPr>
          <a:xfrm>
            <a:off x="4175384" y="1029500"/>
            <a:ext cx="4789110" cy="5481666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12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</a:pPr>
            <a:r>
              <a:rPr lang="en-GB" sz="2000" dirty="0" smtClean="0">
                <a:solidFill>
                  <a:srgbClr val="595959"/>
                </a:solidFill>
              </a:rPr>
              <a:t>At T=1157 K (discharge case), </a:t>
            </a:r>
            <a:r>
              <a:rPr lang="en-GB" sz="2000" b="1" dirty="0" smtClean="0">
                <a:solidFill>
                  <a:srgbClr val="595959"/>
                </a:solidFill>
              </a:rPr>
              <a:t>filament merging </a:t>
            </a:r>
            <a:r>
              <a:rPr lang="en-GB" sz="2000" dirty="0" smtClean="0">
                <a:solidFill>
                  <a:srgbClr val="595959"/>
                </a:solidFill>
              </a:rPr>
              <a:t>is observed</a:t>
            </a:r>
          </a:p>
          <a:p>
            <a:pPr marL="342900" indent="-342900">
              <a:spcBef>
                <a:spcPts val="12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</a:pPr>
            <a:r>
              <a:rPr lang="en-US" sz="2000" b="1" dirty="0" err="1" smtClean="0">
                <a:solidFill>
                  <a:srgbClr val="595959"/>
                </a:solidFill>
              </a:rPr>
              <a:t>J</a:t>
            </a:r>
            <a:r>
              <a:rPr lang="en-US" sz="2000" b="1" baseline="-25000" dirty="0" err="1" smtClean="0">
                <a:solidFill>
                  <a:srgbClr val="595959"/>
                </a:solidFill>
              </a:rPr>
              <a:t>c</a:t>
            </a:r>
            <a:r>
              <a:rPr lang="fr-CH" sz="2000" b="1" dirty="0" smtClean="0">
                <a:solidFill>
                  <a:srgbClr val="595959"/>
                </a:solidFill>
              </a:rPr>
              <a:t> decreases </a:t>
            </a:r>
            <a:r>
              <a:rPr lang="en-GB" sz="2000" b="1" dirty="0" smtClean="0">
                <a:solidFill>
                  <a:srgbClr val="595959"/>
                </a:solidFill>
              </a:rPr>
              <a:t>with </a:t>
            </a:r>
            <a:r>
              <a:rPr lang="en-GB" sz="2000" b="1" dirty="0" smtClean="0">
                <a:solidFill>
                  <a:srgbClr val="595959"/>
                </a:solidFill>
              </a:rPr>
              <a:t>increasing exposure </a:t>
            </a:r>
            <a:r>
              <a:rPr lang="en-GB" sz="2000" b="1" dirty="0" smtClean="0">
                <a:solidFill>
                  <a:srgbClr val="595959"/>
                </a:solidFill>
              </a:rPr>
              <a:t>time</a:t>
            </a:r>
            <a:endParaRPr lang="en-GB" sz="2000" dirty="0" smtClean="0">
              <a:solidFill>
                <a:srgbClr val="595959"/>
              </a:solidFill>
            </a:endParaRPr>
          </a:p>
          <a:p>
            <a:pPr marL="285750" indent="-285750">
              <a:spcBef>
                <a:spcPts val="1200"/>
              </a:spcBef>
              <a:buClr>
                <a:schemeClr val="accent6"/>
              </a:buClr>
              <a:buSzPct val="100000"/>
              <a:buFont typeface="Symbol" panose="05050102010706020507" pitchFamily="18" charset="2"/>
              <a:buChar char="Þ"/>
            </a:pPr>
            <a:r>
              <a:rPr lang="en-GB" sz="2000" b="1" dirty="0" smtClean="0">
                <a:solidFill>
                  <a:srgbClr val="595959"/>
                </a:solidFill>
              </a:rPr>
              <a:t>Diffusion</a:t>
            </a:r>
            <a:r>
              <a:rPr lang="en-GB" sz="2000" dirty="0" smtClean="0">
                <a:solidFill>
                  <a:srgbClr val="595959"/>
                </a:solidFill>
              </a:rPr>
              <a:t> </a:t>
            </a:r>
            <a:r>
              <a:rPr lang="en-GB" sz="2000" dirty="0" smtClean="0">
                <a:solidFill>
                  <a:srgbClr val="595959"/>
                </a:solidFill>
              </a:rPr>
              <a:t>process &amp; </a:t>
            </a:r>
            <a:r>
              <a:rPr lang="en-GB" sz="2000" dirty="0" smtClean="0">
                <a:solidFill>
                  <a:srgbClr val="595959"/>
                </a:solidFill>
              </a:rPr>
              <a:t>change of </a:t>
            </a:r>
            <a:r>
              <a:rPr lang="en-GB" sz="2000" b="1" dirty="0" smtClean="0">
                <a:solidFill>
                  <a:srgbClr val="595959"/>
                </a:solidFill>
              </a:rPr>
              <a:t>pinning</a:t>
            </a:r>
            <a:r>
              <a:rPr lang="en-GB" sz="2000" dirty="0" smtClean="0">
                <a:solidFill>
                  <a:srgbClr val="595959"/>
                </a:solidFill>
              </a:rPr>
              <a:t> behaviour</a:t>
            </a:r>
          </a:p>
          <a:p>
            <a:pPr marL="285750" indent="-285750">
              <a:spcBef>
                <a:spcPts val="1200"/>
              </a:spcBef>
              <a:buClr>
                <a:schemeClr val="accent6"/>
              </a:buClr>
              <a:buSzPct val="100000"/>
              <a:buFont typeface="Symbol" panose="05050102010706020507" pitchFamily="18" charset="2"/>
              <a:buChar char="Þ"/>
            </a:pPr>
            <a:r>
              <a:rPr lang="en-GB" sz="2000" dirty="0" smtClean="0">
                <a:solidFill>
                  <a:srgbClr val="595959"/>
                </a:solidFill>
              </a:rPr>
              <a:t>Degradation of J</a:t>
            </a:r>
            <a:r>
              <a:rPr lang="en-GB" sz="2000" baseline="-25000" dirty="0" smtClean="0">
                <a:solidFill>
                  <a:srgbClr val="595959"/>
                </a:solidFill>
              </a:rPr>
              <a:t>c</a:t>
            </a:r>
            <a:r>
              <a:rPr lang="en-GB" sz="2000" dirty="0" smtClean="0">
                <a:solidFill>
                  <a:srgbClr val="595959"/>
                </a:solidFill>
              </a:rPr>
              <a:t> caused by</a:t>
            </a:r>
            <a:r>
              <a:rPr lang="en-GB" sz="2000" b="1" dirty="0" smtClean="0">
                <a:solidFill>
                  <a:srgbClr val="595959"/>
                </a:solidFill>
              </a:rPr>
              <a:t> </a:t>
            </a:r>
            <a:r>
              <a:rPr lang="en-GB" sz="2000" dirty="0" smtClean="0">
                <a:solidFill>
                  <a:srgbClr val="595959"/>
                </a:solidFill>
              </a:rPr>
              <a:t>variations of </a:t>
            </a:r>
            <a:r>
              <a:rPr lang="en-GB" sz="2000" b="1" dirty="0" smtClean="0">
                <a:solidFill>
                  <a:srgbClr val="595959"/>
                </a:solidFill>
              </a:rPr>
              <a:t>α-</a:t>
            </a:r>
            <a:r>
              <a:rPr lang="en-GB" sz="2000" b="1" dirty="0" err="1" smtClean="0">
                <a:solidFill>
                  <a:srgbClr val="595959"/>
                </a:solidFill>
              </a:rPr>
              <a:t>Ti</a:t>
            </a:r>
            <a:r>
              <a:rPr lang="en-GB" sz="2000" b="1" dirty="0" smtClean="0">
                <a:solidFill>
                  <a:srgbClr val="595959"/>
                </a:solidFill>
              </a:rPr>
              <a:t> </a:t>
            </a:r>
            <a:r>
              <a:rPr lang="en-GB" sz="2000" b="1" dirty="0">
                <a:solidFill>
                  <a:srgbClr val="595959"/>
                </a:solidFill>
              </a:rPr>
              <a:t>precipitates size </a:t>
            </a:r>
            <a:r>
              <a:rPr lang="en-GB" sz="2000" dirty="0">
                <a:solidFill>
                  <a:srgbClr val="595959"/>
                </a:solidFill>
              </a:rPr>
              <a:t>and </a:t>
            </a:r>
            <a:r>
              <a:rPr lang="en-GB" sz="2000" dirty="0" smtClean="0">
                <a:solidFill>
                  <a:srgbClr val="595959"/>
                </a:solidFill>
              </a:rPr>
              <a:t>spacing</a:t>
            </a:r>
          </a:p>
          <a:p>
            <a:pPr marL="285750" indent="-285750">
              <a:spcBef>
                <a:spcPts val="1200"/>
              </a:spcBef>
              <a:buClr>
                <a:schemeClr val="accent6"/>
              </a:buClr>
              <a:buSzPct val="100000"/>
              <a:buFont typeface="Symbol" panose="05050102010706020507" pitchFamily="18" charset="2"/>
              <a:buChar char="Þ"/>
            </a:pPr>
            <a:r>
              <a:rPr lang="en-GB" sz="2000" dirty="0" smtClean="0">
                <a:solidFill>
                  <a:srgbClr val="595959"/>
                </a:solidFill>
              </a:rPr>
              <a:t>If higher temperature or longer exposure time, </a:t>
            </a:r>
            <a:r>
              <a:rPr lang="en-GB" sz="2000" dirty="0" err="1" smtClean="0">
                <a:solidFill>
                  <a:srgbClr val="595959"/>
                </a:solidFill>
              </a:rPr>
              <a:t>Ti</a:t>
            </a:r>
            <a:r>
              <a:rPr lang="en-GB" sz="2000" dirty="0" smtClean="0">
                <a:solidFill>
                  <a:srgbClr val="595959"/>
                </a:solidFill>
              </a:rPr>
              <a:t> diffuses outside filaments to form Cu-</a:t>
            </a:r>
            <a:r>
              <a:rPr lang="en-GB" sz="2000" dirty="0" err="1" smtClean="0">
                <a:solidFill>
                  <a:srgbClr val="595959"/>
                </a:solidFill>
              </a:rPr>
              <a:t>Ti</a:t>
            </a:r>
            <a:r>
              <a:rPr lang="en-GB" sz="2000" dirty="0" smtClean="0">
                <a:solidFill>
                  <a:srgbClr val="595959"/>
                </a:solidFill>
              </a:rPr>
              <a:t> compound </a:t>
            </a:r>
            <a:br>
              <a:rPr lang="en-GB" sz="2000" dirty="0" smtClean="0">
                <a:solidFill>
                  <a:srgbClr val="595959"/>
                </a:solidFill>
              </a:rPr>
            </a:br>
            <a:r>
              <a:rPr lang="en-GB" sz="2000" dirty="0" smtClean="0">
                <a:solidFill>
                  <a:srgbClr val="595959"/>
                </a:solidFill>
              </a:rPr>
              <a:t>=&gt; B</a:t>
            </a:r>
            <a:r>
              <a:rPr lang="en-GB" sz="2000" baseline="-25000" dirty="0" smtClean="0">
                <a:solidFill>
                  <a:srgbClr val="595959"/>
                </a:solidFill>
              </a:rPr>
              <a:t>c2</a:t>
            </a:r>
            <a:r>
              <a:rPr lang="en-GB" sz="2000" dirty="0" smtClean="0">
                <a:solidFill>
                  <a:srgbClr val="595959"/>
                </a:solidFill>
              </a:rPr>
              <a:t>(T) reduction, filament merging</a:t>
            </a:r>
          </a:p>
        </p:txBody>
      </p:sp>
      <p:grpSp>
        <p:nvGrpSpPr>
          <p:cNvPr id="16" name="Group 15"/>
          <p:cNvGrpSpPr>
            <a:grpSpLocks noChangeAspect="1"/>
          </p:cNvGrpSpPr>
          <p:nvPr/>
        </p:nvGrpSpPr>
        <p:grpSpPr>
          <a:xfrm>
            <a:off x="172398" y="1107990"/>
            <a:ext cx="3886307" cy="1800000"/>
            <a:chOff x="1036182" y="2518237"/>
            <a:chExt cx="4984098" cy="2308458"/>
          </a:xfrm>
        </p:grpSpPr>
        <p:pic>
          <p:nvPicPr>
            <p:cNvPr id="17" name="Picture 16" descr="G:\Departments\EN\Groups\MME\MM\Metallurgy\activité microscopie\2017\M.Meyer on going\Nb Ti wire\NbTi ref etched 11 10sec.jp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20996"/>
            <a:stretch/>
          </p:blipFill>
          <p:spPr bwMode="auto">
            <a:xfrm>
              <a:off x="1094374" y="2518667"/>
              <a:ext cx="2432246" cy="23080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" name="Picture 17" descr="G:\Departments\EN\Groups\MME\MM\Metallurgy\activité microscopie\2017\M.Meyer on going\Nb Ti wire\NbTi 1000C etched 11 10sec x500 pol.jpg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564" r="1211" b="12231"/>
            <a:stretch/>
          </p:blipFill>
          <p:spPr bwMode="auto">
            <a:xfrm>
              <a:off x="3584812" y="2518237"/>
              <a:ext cx="2435468" cy="230760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9" name="TextBox 18"/>
            <p:cNvSpPr txBox="1"/>
            <p:nvPr/>
          </p:nvSpPr>
          <p:spPr>
            <a:xfrm>
              <a:off x="1036182" y="2518237"/>
              <a:ext cx="5565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Ref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584812" y="2518237"/>
              <a:ext cx="9157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1157 K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V. Raginel, D. Wollmann</a:t>
            </a:r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36" name="TextBox 35"/>
          <p:cNvSpPr txBox="1"/>
          <p:nvPr/>
        </p:nvSpPr>
        <p:spPr>
          <a:xfrm>
            <a:off x="659697" y="4725144"/>
            <a:ext cx="807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Nb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-Ti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7" name="Picture 36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4910794"/>
            <a:ext cx="989379" cy="220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332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</a:t>
            </a:r>
            <a:r>
              <a:rPr lang="en-GB" baseline="-25000" dirty="0"/>
              <a:t>c</a:t>
            </a:r>
            <a:r>
              <a:rPr lang="en-GB" dirty="0"/>
              <a:t> degradation of Nb</a:t>
            </a:r>
            <a:r>
              <a:rPr lang="en-GB" baseline="-25000" dirty="0"/>
              <a:t>3</a:t>
            </a:r>
            <a:r>
              <a:rPr lang="en-GB" dirty="0"/>
              <a:t>Sn</a:t>
            </a:r>
          </a:p>
        </p:txBody>
      </p:sp>
      <p:sp>
        <p:nvSpPr>
          <p:cNvPr id="12" name="Content Placeholder 53"/>
          <p:cNvSpPr txBox="1">
            <a:spLocks/>
          </p:cNvSpPr>
          <p:nvPr/>
        </p:nvSpPr>
        <p:spPr>
          <a:xfrm>
            <a:off x="293002" y="1384319"/>
            <a:ext cx="4706700" cy="4514631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20000"/>
              </a:lnSpc>
              <a:buClr>
                <a:schemeClr val="accent6"/>
              </a:buClr>
              <a:buFont typeface="Wingdings" charset="2"/>
              <a:buChar char="q"/>
            </a:pPr>
            <a:r>
              <a:rPr lang="en-GB" sz="2400" dirty="0" smtClean="0">
                <a:solidFill>
                  <a:srgbClr val="595959"/>
                </a:solidFill>
              </a:rPr>
              <a:t>Capacitive discharge,</a:t>
            </a:r>
            <a:r>
              <a:rPr lang="en-GB" sz="2400" b="1" dirty="0" smtClean="0">
                <a:solidFill>
                  <a:srgbClr val="595959"/>
                </a:solidFill>
              </a:rPr>
              <a:t> </a:t>
            </a:r>
            <a:r>
              <a:rPr lang="en-GB" sz="2400" dirty="0" err="1" smtClean="0">
                <a:solidFill>
                  <a:srgbClr val="595959"/>
                </a:solidFill>
              </a:rPr>
              <a:t>J</a:t>
            </a:r>
            <a:r>
              <a:rPr lang="en-GB" sz="2400" baseline="-25000" dirty="0" err="1" smtClean="0">
                <a:solidFill>
                  <a:srgbClr val="595959"/>
                </a:solidFill>
              </a:rPr>
              <a:t>c</a:t>
            </a:r>
            <a:r>
              <a:rPr lang="fr-CH" sz="2400" dirty="0" smtClean="0">
                <a:solidFill>
                  <a:srgbClr val="595959"/>
                </a:solidFill>
              </a:rPr>
              <a:t> d</a:t>
            </a:r>
            <a:r>
              <a:rPr lang="en-GB" sz="2400" dirty="0" err="1" smtClean="0">
                <a:solidFill>
                  <a:srgbClr val="595959"/>
                </a:solidFill>
              </a:rPr>
              <a:t>egradation</a:t>
            </a:r>
            <a:r>
              <a:rPr lang="en-GB" sz="2400" dirty="0" smtClean="0">
                <a:solidFill>
                  <a:srgbClr val="595959"/>
                </a:solidFill>
              </a:rPr>
              <a:t> </a:t>
            </a:r>
            <a:r>
              <a:rPr lang="en-GB" sz="2400" dirty="0" smtClean="0">
                <a:solidFill>
                  <a:srgbClr val="595959"/>
                </a:solidFill>
              </a:rPr>
              <a:t>for </a:t>
            </a:r>
            <a:r>
              <a:rPr lang="en-GB" sz="2400" b="1" dirty="0" smtClean="0">
                <a:solidFill>
                  <a:srgbClr val="595959"/>
                </a:solidFill>
              </a:rPr>
              <a:t>T &gt;</a:t>
            </a:r>
            <a:r>
              <a:rPr lang="en-GB" sz="2400" b="1" dirty="0">
                <a:solidFill>
                  <a:srgbClr val="595959"/>
                </a:solidFill>
              </a:rPr>
              <a:t> </a:t>
            </a:r>
            <a:r>
              <a:rPr lang="en-GB" sz="2400" b="1" dirty="0" smtClean="0">
                <a:solidFill>
                  <a:srgbClr val="595959"/>
                </a:solidFill>
              </a:rPr>
              <a:t>823 K</a:t>
            </a:r>
            <a:endParaRPr lang="en-GB" sz="2400" b="1" dirty="0">
              <a:solidFill>
                <a:srgbClr val="595959"/>
              </a:solidFill>
            </a:endParaRPr>
          </a:p>
          <a:p>
            <a:pPr marL="342900" indent="-342900">
              <a:lnSpc>
                <a:spcPct val="120000"/>
              </a:lnSpc>
              <a:buClr>
                <a:schemeClr val="accent6"/>
              </a:buClr>
              <a:buFont typeface="Wingdings" charset="2"/>
              <a:buChar char="q"/>
            </a:pPr>
            <a:r>
              <a:rPr lang="en-GB" sz="2400" dirty="0" smtClean="0">
                <a:solidFill>
                  <a:srgbClr val="595959"/>
                </a:solidFill>
              </a:rPr>
              <a:t>All samples </a:t>
            </a:r>
            <a:r>
              <a:rPr lang="en-GB" sz="2400" dirty="0" smtClean="0">
                <a:solidFill>
                  <a:srgbClr val="595959"/>
                </a:solidFill>
              </a:rPr>
              <a:t>degraded </a:t>
            </a:r>
            <a:r>
              <a:rPr lang="en-GB" sz="2400" dirty="0" smtClean="0">
                <a:solidFill>
                  <a:srgbClr val="595959"/>
                </a:solidFill>
              </a:rPr>
              <a:t>after </a:t>
            </a:r>
            <a:r>
              <a:rPr lang="en-GB" sz="2400" b="1" dirty="0" smtClean="0">
                <a:solidFill>
                  <a:srgbClr val="595959"/>
                </a:solidFill>
              </a:rPr>
              <a:t>beam </a:t>
            </a:r>
            <a:r>
              <a:rPr lang="en-GB" sz="2400" b="1" dirty="0" smtClean="0">
                <a:solidFill>
                  <a:srgbClr val="595959"/>
                </a:solidFill>
              </a:rPr>
              <a:t>impact, </a:t>
            </a:r>
            <a:r>
              <a:rPr lang="en-GB" sz="2400" dirty="0" smtClean="0">
                <a:solidFill>
                  <a:srgbClr val="595959"/>
                </a:solidFill>
              </a:rPr>
              <a:t>T </a:t>
            </a:r>
            <a:r>
              <a:rPr lang="en-GB" sz="2400" dirty="0">
                <a:solidFill>
                  <a:srgbClr val="595959"/>
                </a:solidFill>
              </a:rPr>
              <a:t>≥ </a:t>
            </a:r>
            <a:r>
              <a:rPr lang="en-GB" sz="2400" dirty="0" smtClean="0">
                <a:solidFill>
                  <a:srgbClr val="595959"/>
                </a:solidFill>
              </a:rPr>
              <a:t>699 K </a:t>
            </a:r>
            <a:r>
              <a:rPr lang="en-GB" sz="2800" dirty="0">
                <a:solidFill>
                  <a:srgbClr val="595959"/>
                </a:solidFill>
              </a:rPr>
              <a:t>(</a:t>
            </a:r>
            <a:r>
              <a:rPr lang="en-GB" sz="2400" dirty="0" smtClean="0">
                <a:solidFill>
                  <a:srgbClr val="595959"/>
                </a:solidFill>
              </a:rPr>
              <a:t>1.4</a:t>
            </a:r>
            <a:r>
              <a:rPr lang="en-GB" sz="2400" dirty="0">
                <a:solidFill>
                  <a:srgbClr val="595959"/>
                </a:solidFill>
              </a:rPr>
              <a:t> kJ </a:t>
            </a:r>
            <a:r>
              <a:rPr lang="en-GB" sz="2400" dirty="0" smtClean="0">
                <a:solidFill>
                  <a:srgbClr val="595959"/>
                </a:solidFill>
              </a:rPr>
              <a:t>cm</a:t>
            </a:r>
            <a:r>
              <a:rPr lang="en-GB" sz="2400" baseline="30000" dirty="0" smtClean="0">
                <a:solidFill>
                  <a:srgbClr val="595959"/>
                </a:solidFill>
              </a:rPr>
              <a:t>-3</a:t>
            </a:r>
            <a:r>
              <a:rPr lang="en-GB" sz="2400" dirty="0" smtClean="0">
                <a:solidFill>
                  <a:srgbClr val="595959"/>
                </a:solidFill>
              </a:rPr>
              <a:t>)</a:t>
            </a:r>
          </a:p>
          <a:p>
            <a:pPr marL="342900" indent="-342900">
              <a:lnSpc>
                <a:spcPct val="120000"/>
              </a:lnSpc>
              <a:spcBef>
                <a:spcPts val="1200"/>
              </a:spcBef>
              <a:buClr>
                <a:schemeClr val="accent6"/>
              </a:buClr>
              <a:buFont typeface="Wingdings" charset="2"/>
              <a:buChar char="q"/>
            </a:pPr>
            <a:r>
              <a:rPr lang="en-GB" sz="2400" dirty="0" err="1" smtClean="0">
                <a:solidFill>
                  <a:srgbClr val="595959"/>
                </a:solidFill>
              </a:rPr>
              <a:t>F</a:t>
            </a:r>
            <a:r>
              <a:rPr lang="en-GB" sz="2400" baseline="-25000" dirty="0" err="1" smtClean="0">
                <a:solidFill>
                  <a:srgbClr val="595959"/>
                </a:solidFill>
              </a:rPr>
              <a:t>p</a:t>
            </a:r>
            <a:r>
              <a:rPr lang="en-GB" sz="2400" dirty="0" smtClean="0">
                <a:solidFill>
                  <a:srgbClr val="595959"/>
                </a:solidFill>
              </a:rPr>
              <a:t> decrease and no shift of </a:t>
            </a:r>
            <a:r>
              <a:rPr lang="en-GB" sz="2400" dirty="0" err="1" smtClean="0">
                <a:solidFill>
                  <a:srgbClr val="595959"/>
                </a:solidFill>
              </a:rPr>
              <a:t>F</a:t>
            </a:r>
            <a:r>
              <a:rPr lang="en-GB" sz="2400" baseline="-25000" dirty="0" err="1" smtClean="0">
                <a:solidFill>
                  <a:srgbClr val="595959"/>
                </a:solidFill>
              </a:rPr>
              <a:t>pmax</a:t>
            </a:r>
            <a:r>
              <a:rPr lang="en-GB" sz="2400" dirty="0" smtClean="0">
                <a:solidFill>
                  <a:srgbClr val="595959"/>
                </a:solidFill>
              </a:rPr>
              <a:t> </a:t>
            </a:r>
            <a:endParaRPr lang="en-GB" sz="2400" b="1" dirty="0" smtClean="0">
              <a:solidFill>
                <a:srgbClr val="595959"/>
              </a:solidFill>
            </a:endParaRPr>
          </a:p>
          <a:p>
            <a:pPr marL="342900" indent="-342900">
              <a:lnSpc>
                <a:spcPct val="120000"/>
              </a:lnSpc>
              <a:buClr>
                <a:schemeClr val="accent6"/>
              </a:buClr>
              <a:buSzPct val="100000"/>
              <a:buFont typeface="Symbol" panose="05050102010706020507" pitchFamily="18" charset="2"/>
              <a:buChar char="Þ"/>
            </a:pPr>
            <a:r>
              <a:rPr lang="en-GB" sz="2400" b="1" dirty="0" smtClean="0">
                <a:solidFill>
                  <a:srgbClr val="595959"/>
                </a:solidFill>
              </a:rPr>
              <a:t>No change of </a:t>
            </a:r>
            <a:r>
              <a:rPr lang="en-GB" sz="2400" b="1" dirty="0">
                <a:solidFill>
                  <a:srgbClr val="595959"/>
                </a:solidFill>
              </a:rPr>
              <a:t>pinning </a:t>
            </a:r>
            <a:r>
              <a:rPr lang="en-GB" sz="2400" b="1" dirty="0" smtClean="0">
                <a:solidFill>
                  <a:srgbClr val="595959"/>
                </a:solidFill>
              </a:rPr>
              <a:t>behaviour</a:t>
            </a:r>
          </a:p>
          <a:p>
            <a:pPr marL="342900" indent="-342900">
              <a:lnSpc>
                <a:spcPct val="120000"/>
              </a:lnSpc>
              <a:buClr>
                <a:schemeClr val="accent6"/>
              </a:buClr>
              <a:buSzPct val="100000"/>
              <a:buFont typeface="Symbol" panose="05050102010706020507" pitchFamily="18" charset="2"/>
              <a:buChar char="Þ"/>
            </a:pPr>
            <a:r>
              <a:rPr lang="en-GB" sz="2400" b="1" dirty="0" smtClean="0">
                <a:solidFill>
                  <a:srgbClr val="595959"/>
                </a:solidFill>
              </a:rPr>
              <a:t>No grain growth</a:t>
            </a:r>
            <a:r>
              <a:rPr lang="en-GB" sz="2400" dirty="0" smtClean="0">
                <a:solidFill>
                  <a:srgbClr val="595959"/>
                </a:solidFill>
              </a:rPr>
              <a:t> observed (SEM analysis)</a:t>
            </a:r>
          </a:p>
          <a:p>
            <a:pPr marL="342900" indent="-342900">
              <a:lnSpc>
                <a:spcPct val="120000"/>
              </a:lnSpc>
              <a:spcBef>
                <a:spcPts val="1200"/>
              </a:spcBef>
              <a:buClr>
                <a:schemeClr val="accent6"/>
              </a:buClr>
              <a:buFont typeface="Wingdings" panose="05000000000000000000" pitchFamily="2" charset="2"/>
              <a:buChar char="q"/>
            </a:pPr>
            <a:r>
              <a:rPr lang="en-GB" sz="2400" dirty="0" smtClean="0">
                <a:solidFill>
                  <a:srgbClr val="595959"/>
                </a:solidFill>
              </a:rPr>
              <a:t>Decrease of B</a:t>
            </a:r>
            <a:r>
              <a:rPr lang="en-GB" sz="2400" baseline="-25000" dirty="0" smtClean="0">
                <a:solidFill>
                  <a:srgbClr val="595959"/>
                </a:solidFill>
              </a:rPr>
              <a:t>c2</a:t>
            </a:r>
            <a:r>
              <a:rPr lang="en-GB" sz="2400" dirty="0" smtClean="0">
                <a:solidFill>
                  <a:srgbClr val="595959"/>
                </a:solidFill>
              </a:rPr>
              <a:t>(T) not observed, however Tin content measurements are planned</a:t>
            </a:r>
          </a:p>
          <a:p>
            <a:pPr marL="0" indent="0">
              <a:lnSpc>
                <a:spcPct val="120000"/>
              </a:lnSpc>
              <a:spcBef>
                <a:spcPts val="1200"/>
              </a:spcBef>
              <a:buClr>
                <a:schemeClr val="accent6"/>
              </a:buClr>
              <a:buNone/>
            </a:pPr>
            <a:endParaRPr lang="en-GB" sz="2000" dirty="0" smtClean="0">
              <a:solidFill>
                <a:srgbClr val="595959"/>
              </a:solidFill>
            </a:endParaRPr>
          </a:p>
          <a:p>
            <a:pPr marL="0" indent="0">
              <a:lnSpc>
                <a:spcPct val="120000"/>
              </a:lnSpc>
              <a:buSzPct val="100000"/>
              <a:buNone/>
            </a:pPr>
            <a:endParaRPr lang="en-GB" sz="1800" dirty="0" smtClean="0">
              <a:solidFill>
                <a:srgbClr val="595959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928480" y="896047"/>
            <a:ext cx="22152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Capacitive discharge</a:t>
            </a:r>
            <a:endParaRPr lang="en-GB" sz="16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7435194" y="891210"/>
            <a:ext cx="15747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Beam impact</a:t>
            </a:r>
            <a:endParaRPr lang="en-GB" sz="1600" b="1" dirty="0"/>
          </a:p>
        </p:txBody>
      </p:sp>
      <p:grpSp>
        <p:nvGrpSpPr>
          <p:cNvPr id="9" name="Group 8"/>
          <p:cNvGrpSpPr/>
          <p:nvPr/>
        </p:nvGrpSpPr>
        <p:grpSpPr>
          <a:xfrm>
            <a:off x="5035936" y="3194383"/>
            <a:ext cx="4103998" cy="2018360"/>
            <a:chOff x="111521" y="3264450"/>
            <a:chExt cx="4103998" cy="2018360"/>
          </a:xfrm>
        </p:grpSpPr>
        <p:grpSp>
          <p:nvGrpSpPr>
            <p:cNvPr id="20" name="Group 19"/>
            <p:cNvGrpSpPr/>
            <p:nvPr/>
          </p:nvGrpSpPr>
          <p:grpSpPr>
            <a:xfrm>
              <a:off x="111521" y="3264450"/>
              <a:ext cx="4103998" cy="2018360"/>
              <a:chOff x="73785" y="4245757"/>
              <a:chExt cx="4103998" cy="2018360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785" y="4245757"/>
                <a:ext cx="4103998" cy="2018360"/>
              </a:xfrm>
              <a:prstGeom prst="rect">
                <a:avLst/>
              </a:prstGeom>
            </p:spPr>
          </p:pic>
          <p:sp>
            <p:nvSpPr>
              <p:cNvPr id="19" name="TextBox 18"/>
              <p:cNvSpPr txBox="1"/>
              <p:nvPr/>
            </p:nvSpPr>
            <p:spPr>
              <a:xfrm>
                <a:off x="1679321" y="4850134"/>
                <a:ext cx="398241" cy="159462"/>
              </a:xfrm>
              <a:prstGeom prst="rect">
                <a:avLst/>
              </a:prstGeom>
              <a:noFill/>
              <a:ln>
                <a:solidFill>
                  <a:schemeClr val="accent6">
                    <a:lumMod val="50000"/>
                  </a:schemeClr>
                </a:solidFill>
              </a:ln>
            </p:spPr>
            <p:txBody>
              <a:bodyPr wrap="square" lIns="36000" tIns="18000" rIns="0" bIns="18000" rtlCol="0">
                <a:spAutoFit/>
              </a:bodyPr>
              <a:lstStyle/>
              <a:p>
                <a:r>
                  <a:rPr lang="en-GB" sz="800" b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@ 15 K</a:t>
                </a:r>
                <a:endParaRPr lang="en-GB" sz="800" b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3624013" y="4073535"/>
              <a:ext cx="398241" cy="159462"/>
            </a:xfrm>
            <a:prstGeom prst="rect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txBody>
            <a:bodyPr wrap="square" lIns="36000" tIns="18000" rIns="0" bIns="18000" rtlCol="0">
              <a:spAutoFit/>
            </a:bodyPr>
            <a:lstStyle/>
            <a:p>
              <a:r>
                <a:rPr lang="en-GB" sz="800" b="1" dirty="0" smtClean="0">
                  <a:solidFill>
                    <a:schemeClr val="accent6">
                      <a:lumMod val="50000"/>
                    </a:schemeClr>
                  </a:solidFill>
                </a:rPr>
                <a:t>@ 15 K</a:t>
              </a:r>
              <a:endParaRPr lang="en-GB" sz="8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4932756" y="1189324"/>
            <a:ext cx="4206968" cy="2038512"/>
            <a:chOff x="4276" y="1276434"/>
            <a:chExt cx="4206968" cy="2038512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76" y="1276434"/>
              <a:ext cx="4206968" cy="2038512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1717240" y="1917495"/>
              <a:ext cx="398241" cy="159462"/>
            </a:xfrm>
            <a:prstGeom prst="rect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txBody>
            <a:bodyPr wrap="square" lIns="36000" tIns="18000" rIns="0" bIns="18000" rtlCol="0">
              <a:spAutoFit/>
            </a:bodyPr>
            <a:lstStyle/>
            <a:p>
              <a:r>
                <a:rPr lang="en-GB" sz="800" b="1" dirty="0" smtClean="0">
                  <a:solidFill>
                    <a:schemeClr val="accent6">
                      <a:lumMod val="50000"/>
                    </a:schemeClr>
                  </a:solidFill>
                </a:rPr>
                <a:t>@ 15 K</a:t>
              </a:r>
              <a:endParaRPr lang="en-GB" sz="8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679767" y="2136228"/>
              <a:ext cx="398241" cy="159462"/>
            </a:xfrm>
            <a:prstGeom prst="rect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txBody>
            <a:bodyPr wrap="square" lIns="36000" tIns="18000" rIns="0" bIns="18000" rtlCol="0">
              <a:spAutoFit/>
            </a:bodyPr>
            <a:lstStyle/>
            <a:p>
              <a:r>
                <a:rPr lang="en-GB" sz="800" b="1" dirty="0" smtClean="0">
                  <a:solidFill>
                    <a:schemeClr val="accent6">
                      <a:lumMod val="50000"/>
                    </a:schemeClr>
                  </a:solidFill>
                </a:rPr>
                <a:t>@ 15 K</a:t>
              </a:r>
              <a:endParaRPr lang="en-GB" sz="8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7238888" y="999851"/>
            <a:ext cx="0" cy="4271254"/>
          </a:xfrm>
          <a:prstGeom prst="line">
            <a:avLst/>
          </a:prstGeom>
          <a:ln w="31750">
            <a:solidFill>
              <a:schemeClr val="accent6">
                <a:lumMod val="50000"/>
              </a:schemeClr>
            </a:solidFill>
            <a:prstDash val="das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>
            <a:off x="5028470" y="930593"/>
            <a:ext cx="3828574" cy="5069181"/>
            <a:chOff x="5229403" y="1432743"/>
            <a:chExt cx="3828574" cy="5069181"/>
          </a:xfrm>
        </p:grpSpPr>
        <p:grpSp>
          <p:nvGrpSpPr>
            <p:cNvPr id="11" name="Group 10"/>
            <p:cNvGrpSpPr/>
            <p:nvPr/>
          </p:nvGrpSpPr>
          <p:grpSpPr>
            <a:xfrm>
              <a:off x="5229403" y="1432743"/>
              <a:ext cx="3828574" cy="2520000"/>
              <a:chOff x="5229403" y="1432743"/>
              <a:chExt cx="3828574" cy="2520000"/>
            </a:xfrm>
          </p:grpSpPr>
          <p:pic>
            <p:nvPicPr>
              <p:cNvPr id="25" name="Picture 24" descr="G:\Departments\EN\Groups\MME\MM\Metallurgy\activité microscopie\2017\M.Meyer on going\Nb Ti wire\nbti etched\nb3sn 21.tif"/>
              <p:cNvPicPr/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29403" y="1432743"/>
                <a:ext cx="3828574" cy="25200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0" name="Title 1"/>
              <p:cNvSpPr txBox="1">
                <a:spLocks/>
              </p:cNvSpPr>
              <p:nvPr/>
            </p:nvSpPr>
            <p:spPr>
              <a:xfrm>
                <a:off x="5255361" y="1519574"/>
                <a:ext cx="569485" cy="267784"/>
              </a:xfrm>
              <a:prstGeom prst="rect">
                <a:avLst/>
              </a:prstGeom>
            </p:spPr>
            <p:txBody>
              <a:bodyPr vert="horz" lIns="45720" rIns="45720" anchor="ctr">
                <a:noAutofit/>
              </a:bodyPr>
              <a:lstStyle>
                <a:lvl1pPr algn="l" rtl="0" eaLnBrk="1" latinLnBrk="0" hangingPunct="1">
                  <a:spcBef>
                    <a:spcPct val="0"/>
                  </a:spcBef>
                  <a:buNone/>
                  <a:defRPr kumimoji="0" sz="3600" kern="1200">
                    <a:solidFill>
                      <a:schemeClr val="bg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fr-CH" sz="1600" b="1" dirty="0" err="1" smtClean="0">
                    <a:solidFill>
                      <a:srgbClr val="FF0000"/>
                    </a:solidFill>
                  </a:rPr>
                  <a:t>Ref</a:t>
                </a:r>
                <a:r>
                  <a:rPr lang="fr-CH" sz="1600" b="1" dirty="0" smtClean="0">
                    <a:solidFill>
                      <a:srgbClr val="FF0000"/>
                    </a:solidFill>
                  </a:rPr>
                  <a:t>.</a:t>
                </a:r>
                <a:endParaRPr lang="en-GB" sz="1600" b="1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5229403" y="3981924"/>
              <a:ext cx="3359579" cy="2520000"/>
              <a:chOff x="5229403" y="3981924"/>
              <a:chExt cx="3359579" cy="2520000"/>
            </a:xfrm>
          </p:grpSpPr>
          <p:pic>
            <p:nvPicPr>
              <p:cNvPr id="27" name="Picture 26" descr="G:\Departments\EN\Groups\MME\MM\Metallurgy\activité microscopie\2017\M.Meyer on going\Nb Ti wire\nbti etched\nb3sn 100001.tif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29403" y="3981924"/>
                <a:ext cx="3359579" cy="25200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1" name="Title 1"/>
              <p:cNvSpPr txBox="1">
                <a:spLocks/>
              </p:cNvSpPr>
              <p:nvPr/>
            </p:nvSpPr>
            <p:spPr>
              <a:xfrm>
                <a:off x="5255361" y="4143785"/>
                <a:ext cx="788466" cy="267784"/>
              </a:xfrm>
              <a:prstGeom prst="rect">
                <a:avLst/>
              </a:prstGeom>
            </p:spPr>
            <p:txBody>
              <a:bodyPr vert="horz" lIns="45720" rIns="45720" anchor="ctr">
                <a:noAutofit/>
              </a:bodyPr>
              <a:lstStyle>
                <a:lvl1pPr algn="l" rtl="0" eaLnBrk="1" latinLnBrk="0" hangingPunct="1">
                  <a:spcBef>
                    <a:spcPct val="0"/>
                  </a:spcBef>
                  <a:buNone/>
                  <a:defRPr kumimoji="0" sz="46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fr-CH" sz="1600" b="1" dirty="0" smtClean="0">
                    <a:solidFill>
                      <a:srgbClr val="FF0000"/>
                    </a:solidFill>
                  </a:rPr>
                  <a:t>1264 K</a:t>
                </a:r>
                <a:endParaRPr lang="en-GB" sz="1600" b="1" dirty="0">
                  <a:solidFill>
                    <a:srgbClr val="FF0000"/>
                  </a:solidFill>
                </a:endParaRPr>
              </a:p>
            </p:txBody>
          </p:sp>
        </p:grpSp>
      </p:grp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V. Raginel, D. Wollmann</a:t>
            </a:r>
            <a:endParaRPr lang="en-GB" noProof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263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242" y="1854365"/>
            <a:ext cx="4745270" cy="3651070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12000" y="116632"/>
            <a:ext cx="7920000" cy="720000"/>
          </a:xfrm>
        </p:spPr>
        <p:txBody>
          <a:bodyPr/>
          <a:lstStyle/>
          <a:p>
            <a:r>
              <a:rPr lang="en-GB" dirty="0"/>
              <a:t>J</a:t>
            </a:r>
            <a:r>
              <a:rPr lang="en-GB" baseline="-25000" dirty="0"/>
              <a:t>c</a:t>
            </a:r>
            <a:r>
              <a:rPr lang="en-GB" dirty="0"/>
              <a:t> degradation of </a:t>
            </a:r>
            <a:r>
              <a:rPr lang="en-GB" dirty="0" smtClean="0"/>
              <a:t>Nb</a:t>
            </a:r>
            <a:r>
              <a:rPr lang="en-GB" baseline="-25000" dirty="0" smtClean="0"/>
              <a:t>3</a:t>
            </a:r>
            <a:r>
              <a:rPr lang="en-GB" dirty="0" smtClean="0"/>
              <a:t>Sn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8089786" y="2141247"/>
            <a:ext cx="750774" cy="195814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none" lIns="36000" tIns="36000" rIns="36000" bIns="36000" rtlCol="0">
            <a:spAutoFit/>
          </a:bodyPr>
          <a:lstStyle/>
          <a:p>
            <a:r>
              <a:rPr lang="en-GB" sz="800" b="1" dirty="0" smtClean="0">
                <a:solidFill>
                  <a:schemeClr val="accent6">
                    <a:lumMod val="50000"/>
                  </a:schemeClr>
                </a:solidFill>
              </a:rPr>
              <a:t>@ 4 K and 5 T</a:t>
            </a:r>
            <a:endParaRPr lang="en-GB" sz="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Content Placeholder 53"/>
          <p:cNvSpPr txBox="1">
            <a:spLocks/>
          </p:cNvSpPr>
          <p:nvPr/>
        </p:nvSpPr>
        <p:spPr>
          <a:xfrm>
            <a:off x="323528" y="1412776"/>
            <a:ext cx="4111714" cy="40926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800"/>
              </a:spcBef>
              <a:buSzPct val="100000"/>
              <a:buNone/>
            </a:pPr>
            <a:r>
              <a:rPr lang="en-GB" sz="2000" dirty="0" smtClean="0">
                <a:solidFill>
                  <a:srgbClr val="595959"/>
                </a:solidFill>
              </a:rPr>
              <a:t>Contrary </a:t>
            </a:r>
            <a:r>
              <a:rPr lang="en-GB" sz="2000" dirty="0">
                <a:solidFill>
                  <a:srgbClr val="595959"/>
                </a:solidFill>
              </a:rPr>
              <a:t>to Nb-Ti, </a:t>
            </a:r>
            <a:r>
              <a:rPr lang="en-US" sz="2000" b="1" dirty="0" err="1" smtClean="0">
                <a:solidFill>
                  <a:srgbClr val="595959"/>
                </a:solidFill>
              </a:rPr>
              <a:t>J</a:t>
            </a:r>
            <a:r>
              <a:rPr lang="en-US" sz="2000" b="1" baseline="-25000" dirty="0" err="1" smtClean="0">
                <a:solidFill>
                  <a:srgbClr val="595959"/>
                </a:solidFill>
              </a:rPr>
              <a:t>c</a:t>
            </a:r>
            <a:r>
              <a:rPr lang="fr-CH" sz="2000" b="1" dirty="0" smtClean="0">
                <a:solidFill>
                  <a:srgbClr val="595959"/>
                </a:solidFill>
              </a:rPr>
              <a:t> decreases </a:t>
            </a:r>
            <a:r>
              <a:rPr lang="en-GB" sz="2000" b="1" dirty="0" smtClean="0">
                <a:solidFill>
                  <a:srgbClr val="595959"/>
                </a:solidFill>
              </a:rPr>
              <a:t>with </a:t>
            </a:r>
            <a:r>
              <a:rPr lang="en-GB" sz="2000" b="1" dirty="0" smtClean="0">
                <a:solidFill>
                  <a:srgbClr val="595959"/>
                </a:solidFill>
              </a:rPr>
              <a:t>decreasing exposure </a:t>
            </a:r>
            <a:r>
              <a:rPr lang="en-GB" sz="2000" b="1" dirty="0" smtClean="0">
                <a:solidFill>
                  <a:srgbClr val="595959"/>
                </a:solidFill>
              </a:rPr>
              <a:t>time</a:t>
            </a:r>
            <a:endParaRPr lang="en-GB" sz="2000" b="1" dirty="0" smtClean="0">
              <a:solidFill>
                <a:srgbClr val="595959"/>
              </a:solidFill>
            </a:endParaRPr>
          </a:p>
          <a:p>
            <a:pPr marL="342900" indent="-342900">
              <a:spcBef>
                <a:spcPts val="3000"/>
              </a:spcBef>
              <a:buClr>
                <a:schemeClr val="accent6"/>
              </a:buClr>
              <a:buSzPct val="100000"/>
              <a:buFont typeface="Symbol" panose="05050102010706020507" pitchFamily="18" charset="2"/>
              <a:buChar char="Þ"/>
            </a:pPr>
            <a:r>
              <a:rPr lang="en-GB" sz="2000" dirty="0" smtClean="0">
                <a:solidFill>
                  <a:srgbClr val="595959"/>
                </a:solidFill>
              </a:rPr>
              <a:t>Indication degradation due to</a:t>
            </a:r>
            <a:r>
              <a:rPr lang="en-GB" sz="2000" b="1" dirty="0" smtClean="0">
                <a:solidFill>
                  <a:srgbClr val="595959"/>
                </a:solidFill>
              </a:rPr>
              <a:t> beam impact </a:t>
            </a:r>
            <a:r>
              <a:rPr lang="en-GB" sz="2000" dirty="0" smtClean="0">
                <a:solidFill>
                  <a:srgbClr val="595959"/>
                </a:solidFill>
              </a:rPr>
              <a:t>is </a:t>
            </a:r>
            <a:r>
              <a:rPr lang="en-GB" sz="2000" dirty="0">
                <a:solidFill>
                  <a:srgbClr val="595959"/>
                </a:solidFill>
              </a:rPr>
              <a:t>dominated by</a:t>
            </a:r>
            <a:r>
              <a:rPr lang="en-GB" sz="2000" b="1" dirty="0">
                <a:solidFill>
                  <a:srgbClr val="595959"/>
                </a:solidFill>
              </a:rPr>
              <a:t> stresses </a:t>
            </a:r>
            <a:r>
              <a:rPr lang="en-GB" sz="2000" dirty="0">
                <a:solidFill>
                  <a:srgbClr val="595959"/>
                </a:solidFill>
              </a:rPr>
              <a:t>and potentially </a:t>
            </a:r>
            <a:r>
              <a:rPr lang="en-GB" sz="2000" b="1" dirty="0">
                <a:solidFill>
                  <a:srgbClr val="595959"/>
                </a:solidFill>
              </a:rPr>
              <a:t>cracks </a:t>
            </a:r>
            <a:r>
              <a:rPr lang="en-GB" sz="2000" dirty="0">
                <a:solidFill>
                  <a:srgbClr val="595959"/>
                </a:solidFill>
              </a:rPr>
              <a:t>caused by </a:t>
            </a:r>
            <a:r>
              <a:rPr lang="en-GB" sz="2000" b="1" dirty="0">
                <a:solidFill>
                  <a:srgbClr val="595959"/>
                </a:solidFill>
              </a:rPr>
              <a:t>fast heating </a:t>
            </a:r>
            <a:r>
              <a:rPr lang="en-GB" sz="2000" dirty="0">
                <a:solidFill>
                  <a:srgbClr val="595959"/>
                </a:solidFill>
              </a:rPr>
              <a:t>and</a:t>
            </a:r>
            <a:r>
              <a:rPr lang="en-GB" sz="2000" b="1" dirty="0">
                <a:solidFill>
                  <a:srgbClr val="595959"/>
                </a:solidFill>
              </a:rPr>
              <a:t> </a:t>
            </a:r>
            <a:r>
              <a:rPr lang="en-GB" sz="2000" dirty="0">
                <a:solidFill>
                  <a:srgbClr val="595959"/>
                </a:solidFill>
              </a:rPr>
              <a:t>high</a:t>
            </a:r>
            <a:r>
              <a:rPr lang="en-GB" sz="2000" b="1" dirty="0">
                <a:solidFill>
                  <a:srgbClr val="595959"/>
                </a:solidFill>
              </a:rPr>
              <a:t> thermal </a:t>
            </a:r>
            <a:r>
              <a:rPr lang="en-GB" sz="2000" b="1" dirty="0" smtClean="0">
                <a:solidFill>
                  <a:srgbClr val="595959"/>
                </a:solidFill>
              </a:rPr>
              <a:t>gradients</a:t>
            </a:r>
            <a:endParaRPr lang="en-GB" sz="2000" b="1" dirty="0">
              <a:solidFill>
                <a:srgbClr val="595959"/>
              </a:solidFill>
            </a:endParaRPr>
          </a:p>
          <a:p>
            <a:pPr marL="342900" indent="-342900">
              <a:spcBef>
                <a:spcPts val="3000"/>
              </a:spcBef>
              <a:buClr>
                <a:schemeClr val="accent6"/>
              </a:buClr>
              <a:buSzPct val="100000"/>
              <a:buFont typeface="Symbol" panose="05050102010706020507" pitchFamily="18" charset="2"/>
              <a:buChar char="Þ"/>
            </a:pPr>
            <a:r>
              <a:rPr lang="en-GB" sz="2000" dirty="0" smtClean="0">
                <a:solidFill>
                  <a:srgbClr val="595959"/>
                </a:solidFill>
              </a:rPr>
              <a:t>Further investigations to </a:t>
            </a:r>
            <a:r>
              <a:rPr lang="en-GB" sz="2000" dirty="0">
                <a:solidFill>
                  <a:srgbClr val="595959"/>
                </a:solidFill>
              </a:rPr>
              <a:t>identify the </a:t>
            </a:r>
            <a:r>
              <a:rPr lang="en-GB" sz="2000" dirty="0" smtClean="0">
                <a:solidFill>
                  <a:srgbClr val="595959"/>
                </a:solidFill>
              </a:rPr>
              <a:t>origin</a:t>
            </a:r>
            <a:endParaRPr lang="en-GB" sz="2000" dirty="0">
              <a:solidFill>
                <a:srgbClr val="595959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V. </a:t>
            </a:r>
            <a:r>
              <a:rPr lang="fr-FR" noProof="0" dirty="0" err="1" smtClean="0"/>
              <a:t>Raginel</a:t>
            </a:r>
            <a:r>
              <a:rPr lang="fr-FR" noProof="0" dirty="0" smtClean="0"/>
              <a:t>, D. Wollmann</a:t>
            </a:r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68236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18" y="-27384"/>
            <a:ext cx="6934721" cy="720000"/>
          </a:xfrm>
        </p:spPr>
        <p:txBody>
          <a:bodyPr/>
          <a:lstStyle/>
          <a:p>
            <a:r>
              <a:rPr lang="en-GB" dirty="0" smtClean="0"/>
              <a:t>Conclusions and </a:t>
            </a:r>
            <a:r>
              <a:rPr lang="en-GB" dirty="0" smtClean="0"/>
              <a:t>Outlook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7544" y="692696"/>
            <a:ext cx="8526953" cy="5479535"/>
          </a:xfrm>
        </p:spPr>
        <p:txBody>
          <a:bodyPr>
            <a:noAutofit/>
          </a:bodyPr>
          <a:lstStyle/>
          <a:p>
            <a:pPr marL="36512" indent="0">
              <a:lnSpc>
                <a:spcPct val="120000"/>
              </a:lnSpc>
              <a:buSzPct val="100000"/>
              <a:buNone/>
            </a:pPr>
            <a:r>
              <a:rPr lang="en-US" sz="1800" b="1" u="sng" dirty="0" smtClean="0">
                <a:solidFill>
                  <a:srgbClr val="595959"/>
                </a:solidFill>
              </a:rPr>
              <a:t>Polyimide insulation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SzPct val="100000"/>
              <a:buFont typeface="Wingdings" panose="05000000000000000000" pitchFamily="2" charset="2"/>
              <a:buChar char="q"/>
            </a:pPr>
            <a:r>
              <a:rPr lang="en-US" sz="1600" b="1" dirty="0" smtClean="0">
                <a:solidFill>
                  <a:srgbClr val="595959"/>
                </a:solidFill>
              </a:rPr>
              <a:t>No </a:t>
            </a:r>
            <a:r>
              <a:rPr lang="en-US" sz="1600" b="1" dirty="0" smtClean="0">
                <a:solidFill>
                  <a:srgbClr val="595959"/>
                </a:solidFill>
              </a:rPr>
              <a:t>degradation </a:t>
            </a:r>
            <a:r>
              <a:rPr lang="en-US" sz="1600" dirty="0" smtClean="0">
                <a:solidFill>
                  <a:srgbClr val="595959"/>
                </a:solidFill>
              </a:rPr>
              <a:t>induced by beam up </a:t>
            </a:r>
            <a:r>
              <a:rPr lang="en-US" sz="1600" dirty="0">
                <a:solidFill>
                  <a:srgbClr val="595959"/>
                </a:solidFill>
              </a:rPr>
              <a:t>to 1050 </a:t>
            </a:r>
            <a:r>
              <a:rPr lang="en-US" sz="1600" dirty="0" smtClean="0">
                <a:solidFill>
                  <a:srgbClr val="595959"/>
                </a:solidFill>
              </a:rPr>
              <a:t>K, </a:t>
            </a:r>
            <a:r>
              <a:rPr lang="en-US" sz="1600" dirty="0">
                <a:solidFill>
                  <a:srgbClr val="595959"/>
                </a:solidFill>
              </a:rPr>
              <a:t>however observation </a:t>
            </a:r>
            <a:r>
              <a:rPr lang="en-US" sz="1600" dirty="0" smtClean="0">
                <a:solidFill>
                  <a:srgbClr val="595959"/>
                </a:solidFill>
              </a:rPr>
              <a:t>of a </a:t>
            </a:r>
            <a:r>
              <a:rPr lang="en-US" sz="1600" b="1" dirty="0" smtClean="0">
                <a:solidFill>
                  <a:srgbClr val="595959"/>
                </a:solidFill>
              </a:rPr>
              <a:t>weakening for </a:t>
            </a:r>
            <a:r>
              <a:rPr lang="en-US" sz="1600" b="1" dirty="0" smtClean="0">
                <a:solidFill>
                  <a:srgbClr val="595959"/>
                </a:solidFill>
              </a:rPr>
              <a:t>T &gt; 850</a:t>
            </a:r>
            <a:r>
              <a:rPr lang="en-US" sz="1600" b="1" dirty="0" smtClean="0">
                <a:solidFill>
                  <a:srgbClr val="595959"/>
                </a:solidFill>
              </a:rPr>
              <a:t> K (</a:t>
            </a:r>
            <a:r>
              <a:rPr lang="en-GB" sz="1600" b="1" dirty="0" smtClean="0">
                <a:solidFill>
                  <a:srgbClr val="595959"/>
                </a:solidFill>
              </a:rPr>
              <a:t>1.9</a:t>
            </a:r>
            <a:r>
              <a:rPr lang="en-GB" sz="1600" b="1" dirty="0">
                <a:solidFill>
                  <a:srgbClr val="595959"/>
                </a:solidFill>
              </a:rPr>
              <a:t> kJ </a:t>
            </a:r>
            <a:r>
              <a:rPr lang="en-GB" sz="1600" b="1" dirty="0" smtClean="0">
                <a:solidFill>
                  <a:srgbClr val="595959"/>
                </a:solidFill>
              </a:rPr>
              <a:t>cm</a:t>
            </a:r>
            <a:r>
              <a:rPr lang="en-GB" sz="1600" b="1" baseline="30000" dirty="0" smtClean="0">
                <a:solidFill>
                  <a:srgbClr val="595959"/>
                </a:solidFill>
              </a:rPr>
              <a:t>-3</a:t>
            </a:r>
            <a:r>
              <a:rPr lang="en-GB" sz="1600" b="1" dirty="0" smtClean="0">
                <a:solidFill>
                  <a:srgbClr val="595959"/>
                </a:solidFill>
              </a:rPr>
              <a:t>)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SzPct val="100000"/>
              <a:buFont typeface="Wingdings" panose="05000000000000000000" pitchFamily="2" charset="2"/>
              <a:buChar char="q"/>
            </a:pPr>
            <a:r>
              <a:rPr lang="en-US" sz="1600" b="1" dirty="0">
                <a:solidFill>
                  <a:srgbClr val="595959"/>
                </a:solidFill>
              </a:rPr>
              <a:t>Chemical decomposition </a:t>
            </a:r>
            <a:r>
              <a:rPr lang="en-US" sz="1600" dirty="0">
                <a:solidFill>
                  <a:srgbClr val="595959"/>
                </a:solidFill>
              </a:rPr>
              <a:t>due to exposure to high </a:t>
            </a:r>
            <a:r>
              <a:rPr lang="en-US" sz="1600" dirty="0" smtClean="0">
                <a:solidFill>
                  <a:srgbClr val="595959"/>
                </a:solidFill>
              </a:rPr>
              <a:t>temperature</a:t>
            </a:r>
            <a:endParaRPr lang="en-US" sz="1600" b="1" dirty="0" smtClean="0">
              <a:solidFill>
                <a:srgbClr val="595959"/>
              </a:solidFill>
            </a:endParaRPr>
          </a:p>
          <a:p>
            <a:pPr marL="36512" indent="0">
              <a:lnSpc>
                <a:spcPct val="120000"/>
              </a:lnSpc>
              <a:spcBef>
                <a:spcPts val="1200"/>
              </a:spcBef>
              <a:buSzPct val="100000"/>
              <a:buNone/>
            </a:pPr>
            <a:r>
              <a:rPr lang="en-US" sz="1800" b="1" u="sng" dirty="0" smtClean="0">
                <a:solidFill>
                  <a:srgbClr val="595959"/>
                </a:solidFill>
              </a:rPr>
              <a:t>Nb-Ti </a:t>
            </a:r>
            <a:r>
              <a:rPr lang="en-US" sz="1800" b="1" u="sng" dirty="0" smtClean="0">
                <a:solidFill>
                  <a:srgbClr val="595959"/>
                </a:solidFill>
              </a:rPr>
              <a:t>strands</a:t>
            </a:r>
            <a:endParaRPr lang="en-US" sz="1800" b="1" u="sng" dirty="0" smtClean="0">
              <a:solidFill>
                <a:srgbClr val="595959"/>
              </a:solidFill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  <a:buSzPct val="100000"/>
              <a:buFont typeface="Wingdings" panose="05000000000000000000" pitchFamily="2" charset="2"/>
              <a:buChar char="q"/>
            </a:pPr>
            <a:r>
              <a:rPr lang="en-US" sz="1600" b="1" dirty="0" err="1" smtClean="0">
                <a:solidFill>
                  <a:srgbClr val="595959"/>
                </a:solidFill>
              </a:rPr>
              <a:t>J</a:t>
            </a:r>
            <a:r>
              <a:rPr lang="en-US" sz="1600" b="1" baseline="-25000" dirty="0" err="1" smtClean="0">
                <a:solidFill>
                  <a:srgbClr val="595959"/>
                </a:solidFill>
              </a:rPr>
              <a:t>c</a:t>
            </a:r>
            <a:r>
              <a:rPr lang="en-US" sz="1600" b="1" dirty="0" smtClean="0">
                <a:solidFill>
                  <a:srgbClr val="595959"/>
                </a:solidFill>
              </a:rPr>
              <a:t> </a:t>
            </a:r>
            <a:r>
              <a:rPr lang="en-US" sz="1600" b="1" dirty="0" smtClean="0">
                <a:solidFill>
                  <a:srgbClr val="595959"/>
                </a:solidFill>
              </a:rPr>
              <a:t>degradation </a:t>
            </a:r>
            <a:r>
              <a:rPr lang="en-US" sz="1600" dirty="0" smtClean="0">
                <a:solidFill>
                  <a:srgbClr val="595959"/>
                </a:solidFill>
              </a:rPr>
              <a:t>for </a:t>
            </a:r>
            <a:r>
              <a:rPr lang="en-US" sz="1600" dirty="0">
                <a:solidFill>
                  <a:srgbClr val="595959"/>
                </a:solidFill>
              </a:rPr>
              <a:t>peak </a:t>
            </a:r>
            <a:r>
              <a:rPr lang="en-US" sz="1600" dirty="0" smtClean="0">
                <a:solidFill>
                  <a:srgbClr val="595959"/>
                </a:solidFill>
              </a:rPr>
              <a:t>temperatures </a:t>
            </a:r>
            <a:r>
              <a:rPr lang="en-US" sz="1600" dirty="0">
                <a:solidFill>
                  <a:srgbClr val="595959"/>
                </a:solidFill>
              </a:rPr>
              <a:t>above </a:t>
            </a:r>
            <a:r>
              <a:rPr lang="en-US" sz="1600" b="1" dirty="0">
                <a:solidFill>
                  <a:srgbClr val="595959"/>
                </a:solidFill>
              </a:rPr>
              <a:t>900 </a:t>
            </a:r>
            <a:r>
              <a:rPr lang="en-US" sz="1600" b="1" dirty="0" smtClean="0">
                <a:solidFill>
                  <a:srgbClr val="595959"/>
                </a:solidFill>
              </a:rPr>
              <a:t>K</a:t>
            </a:r>
            <a:r>
              <a:rPr lang="en-US" sz="1600" dirty="0">
                <a:solidFill>
                  <a:srgbClr val="595959"/>
                </a:solidFill>
              </a:rPr>
              <a:t> </a:t>
            </a:r>
            <a:r>
              <a:rPr lang="en-GB" sz="1800" dirty="0" smtClean="0">
                <a:solidFill>
                  <a:srgbClr val="595959"/>
                </a:solidFill>
              </a:rPr>
              <a:t>(</a:t>
            </a:r>
            <a:r>
              <a:rPr lang="en-GB" sz="1600" b="1" dirty="0" smtClean="0">
                <a:solidFill>
                  <a:srgbClr val="595959"/>
                </a:solidFill>
              </a:rPr>
              <a:t>2.2</a:t>
            </a:r>
            <a:r>
              <a:rPr lang="en-GB" sz="1600" b="1" dirty="0">
                <a:solidFill>
                  <a:srgbClr val="595959"/>
                </a:solidFill>
              </a:rPr>
              <a:t> kJ </a:t>
            </a:r>
            <a:r>
              <a:rPr lang="en-GB" sz="1600" b="1" dirty="0" smtClean="0">
                <a:solidFill>
                  <a:srgbClr val="595959"/>
                </a:solidFill>
              </a:rPr>
              <a:t>cm</a:t>
            </a:r>
            <a:r>
              <a:rPr lang="en-GB" sz="1600" b="1" baseline="30000" dirty="0" smtClean="0">
                <a:solidFill>
                  <a:srgbClr val="595959"/>
                </a:solidFill>
              </a:rPr>
              <a:t>-3</a:t>
            </a:r>
            <a:r>
              <a:rPr lang="en-GB" sz="1600" b="1" dirty="0" smtClean="0">
                <a:solidFill>
                  <a:srgbClr val="595959"/>
                </a:solidFill>
              </a:rPr>
              <a:t>) </a:t>
            </a:r>
            <a:r>
              <a:rPr lang="en-US" sz="1600" dirty="0" smtClean="0">
                <a:solidFill>
                  <a:srgbClr val="595959"/>
                </a:solidFill>
              </a:rPr>
              <a:t>in case of </a:t>
            </a:r>
            <a:r>
              <a:rPr lang="en-US" sz="1600" dirty="0" smtClean="0">
                <a:solidFill>
                  <a:srgbClr val="595959"/>
                </a:solidFill>
              </a:rPr>
              <a:t>(single) </a:t>
            </a:r>
            <a:r>
              <a:rPr lang="en-US" sz="1600" b="1" dirty="0" smtClean="0">
                <a:solidFill>
                  <a:srgbClr val="595959"/>
                </a:solidFill>
              </a:rPr>
              <a:t>beam impact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SzPct val="100000"/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rgbClr val="595959"/>
                </a:solidFill>
              </a:rPr>
              <a:t>Degradation dominated  by </a:t>
            </a:r>
            <a:r>
              <a:rPr lang="en-US" sz="1600" b="1" dirty="0">
                <a:solidFill>
                  <a:srgbClr val="595959"/>
                </a:solidFill>
              </a:rPr>
              <a:t>diffusion </a:t>
            </a:r>
            <a:r>
              <a:rPr lang="en-US" sz="1600" dirty="0" smtClean="0">
                <a:solidFill>
                  <a:srgbClr val="595959"/>
                </a:solidFill>
              </a:rPr>
              <a:t>processes</a:t>
            </a:r>
            <a:endParaRPr lang="en-US" sz="1600" dirty="0" smtClean="0">
              <a:solidFill>
                <a:srgbClr val="595959"/>
              </a:solidFill>
            </a:endParaRPr>
          </a:p>
          <a:p>
            <a:pPr marL="36512" indent="0">
              <a:lnSpc>
                <a:spcPct val="120000"/>
              </a:lnSpc>
              <a:spcBef>
                <a:spcPts val="1200"/>
              </a:spcBef>
              <a:buSzPct val="100000"/>
              <a:buNone/>
            </a:pPr>
            <a:r>
              <a:rPr lang="en-US" sz="1800" b="1" u="sng" dirty="0" smtClean="0">
                <a:solidFill>
                  <a:srgbClr val="595959"/>
                </a:solidFill>
              </a:rPr>
              <a:t>Nb</a:t>
            </a:r>
            <a:r>
              <a:rPr lang="en-US" sz="1800" b="1" u="sng" baseline="-25000" dirty="0" smtClean="0">
                <a:solidFill>
                  <a:srgbClr val="595959"/>
                </a:solidFill>
              </a:rPr>
              <a:t>3</a:t>
            </a:r>
            <a:r>
              <a:rPr lang="en-US" sz="1800" b="1" u="sng" dirty="0" smtClean="0">
                <a:solidFill>
                  <a:srgbClr val="595959"/>
                </a:solidFill>
              </a:rPr>
              <a:t>Sn </a:t>
            </a:r>
            <a:r>
              <a:rPr lang="en-US" sz="1800" b="1" u="sng" dirty="0" smtClean="0">
                <a:solidFill>
                  <a:srgbClr val="595959"/>
                </a:solidFill>
              </a:rPr>
              <a:t>strands</a:t>
            </a:r>
            <a:endParaRPr lang="en-US" sz="1800" b="1" u="sng" dirty="0" smtClean="0">
              <a:solidFill>
                <a:srgbClr val="595959"/>
              </a:solidFill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  <a:buSzPct val="100000"/>
              <a:buFont typeface="Wingdings" panose="05000000000000000000" pitchFamily="2" charset="2"/>
              <a:buChar char="q"/>
            </a:pPr>
            <a:r>
              <a:rPr lang="en-US" sz="1600" b="1" dirty="0" err="1" smtClean="0">
                <a:solidFill>
                  <a:srgbClr val="595959"/>
                </a:solidFill>
              </a:rPr>
              <a:t>J</a:t>
            </a:r>
            <a:r>
              <a:rPr lang="en-US" sz="1600" b="1" baseline="-25000" dirty="0" err="1" smtClean="0">
                <a:solidFill>
                  <a:srgbClr val="595959"/>
                </a:solidFill>
              </a:rPr>
              <a:t>c</a:t>
            </a:r>
            <a:r>
              <a:rPr lang="en-US" sz="1600" b="1" dirty="0" smtClean="0">
                <a:solidFill>
                  <a:srgbClr val="595959"/>
                </a:solidFill>
              </a:rPr>
              <a:t> </a:t>
            </a:r>
            <a:r>
              <a:rPr lang="en-US" sz="1600" b="1" dirty="0" smtClean="0">
                <a:solidFill>
                  <a:srgbClr val="595959"/>
                </a:solidFill>
              </a:rPr>
              <a:t>degradation due to beam impact </a:t>
            </a:r>
            <a:r>
              <a:rPr lang="en-US" sz="1600" dirty="0" smtClean="0">
                <a:solidFill>
                  <a:srgbClr val="595959"/>
                </a:solidFill>
              </a:rPr>
              <a:t>observed in all samples </a:t>
            </a:r>
            <a:r>
              <a:rPr lang="en-US" sz="1600" dirty="0">
                <a:solidFill>
                  <a:srgbClr val="595959"/>
                </a:solidFill>
              </a:rPr>
              <a:t/>
            </a:r>
            <a:br>
              <a:rPr lang="en-US" sz="1600" dirty="0">
                <a:solidFill>
                  <a:srgbClr val="595959"/>
                </a:solidFill>
              </a:rPr>
            </a:br>
            <a:r>
              <a:rPr lang="en-US" sz="1600" dirty="0" smtClean="0">
                <a:solidFill>
                  <a:srgbClr val="595959"/>
                </a:solidFill>
              </a:rPr>
              <a:t>– lowest peak temperature </a:t>
            </a:r>
            <a:r>
              <a:rPr lang="en-US" sz="1600" b="1" dirty="0" smtClean="0">
                <a:solidFill>
                  <a:srgbClr val="595959"/>
                </a:solidFill>
              </a:rPr>
              <a:t>700 K </a:t>
            </a:r>
            <a:r>
              <a:rPr lang="en-GB" sz="1600" dirty="0" smtClean="0">
                <a:solidFill>
                  <a:srgbClr val="595959"/>
                </a:solidFill>
              </a:rPr>
              <a:t>(</a:t>
            </a:r>
            <a:r>
              <a:rPr lang="en-GB" sz="1600" b="1" dirty="0" smtClean="0">
                <a:solidFill>
                  <a:srgbClr val="595959"/>
                </a:solidFill>
              </a:rPr>
              <a:t>1.4</a:t>
            </a:r>
            <a:r>
              <a:rPr lang="en-GB" sz="1600" b="1" dirty="0">
                <a:solidFill>
                  <a:srgbClr val="595959"/>
                </a:solidFill>
              </a:rPr>
              <a:t> kJ </a:t>
            </a:r>
            <a:r>
              <a:rPr lang="en-GB" sz="1600" b="1" dirty="0" smtClean="0">
                <a:solidFill>
                  <a:srgbClr val="595959"/>
                </a:solidFill>
              </a:rPr>
              <a:t>cm</a:t>
            </a:r>
            <a:r>
              <a:rPr lang="en-GB" sz="1600" b="1" baseline="30000" dirty="0" smtClean="0">
                <a:solidFill>
                  <a:srgbClr val="595959"/>
                </a:solidFill>
              </a:rPr>
              <a:t>-3</a:t>
            </a:r>
            <a:r>
              <a:rPr lang="en-GB" sz="1600" b="1" dirty="0" smtClean="0">
                <a:solidFill>
                  <a:srgbClr val="595959"/>
                </a:solidFill>
              </a:rPr>
              <a:t>)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SzPct val="100000"/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rgbClr val="595959"/>
                </a:solidFill>
              </a:rPr>
              <a:t>Grain growth is excluded. Further investigations to identify degradation </a:t>
            </a:r>
            <a:r>
              <a:rPr lang="en-US" sz="1600" dirty="0" smtClean="0">
                <a:solidFill>
                  <a:srgbClr val="595959"/>
                </a:solidFill>
              </a:rPr>
              <a:t>mechanism</a:t>
            </a:r>
            <a:endParaRPr lang="en-GB" sz="1600" b="1" dirty="0" smtClean="0">
              <a:solidFill>
                <a:srgbClr val="595959"/>
              </a:solidFill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  <a:buSzPct val="100000"/>
              <a:buFont typeface="Wingdings" panose="05000000000000000000" pitchFamily="2" charset="2"/>
              <a:buChar char="q"/>
            </a:pPr>
            <a:r>
              <a:rPr lang="en-US" sz="1600" dirty="0" smtClean="0">
                <a:solidFill>
                  <a:srgbClr val="595959"/>
                </a:solidFill>
              </a:rPr>
              <a:t>Probably caused by </a:t>
            </a:r>
            <a:r>
              <a:rPr lang="en-US" sz="1600" b="1" dirty="0">
                <a:solidFill>
                  <a:srgbClr val="595959"/>
                </a:solidFill>
              </a:rPr>
              <a:t>stresses and cracks </a:t>
            </a:r>
            <a:r>
              <a:rPr lang="en-US" sz="1600" dirty="0">
                <a:solidFill>
                  <a:srgbClr val="595959"/>
                </a:solidFill>
              </a:rPr>
              <a:t>induced by the fast heating and high </a:t>
            </a:r>
            <a:r>
              <a:rPr lang="en-US" sz="1600" b="1" dirty="0">
                <a:solidFill>
                  <a:srgbClr val="595959"/>
                </a:solidFill>
              </a:rPr>
              <a:t>thermal </a:t>
            </a:r>
            <a:r>
              <a:rPr lang="en-US" sz="1600" b="1" dirty="0" smtClean="0">
                <a:solidFill>
                  <a:srgbClr val="595959"/>
                </a:solidFill>
              </a:rPr>
              <a:t>gradients </a:t>
            </a:r>
            <a:endParaRPr lang="en-US" sz="1600" b="1" dirty="0">
              <a:solidFill>
                <a:srgbClr val="595959"/>
              </a:solidFill>
            </a:endParaRPr>
          </a:p>
          <a:p>
            <a:pPr>
              <a:lnSpc>
                <a:spcPct val="120000"/>
              </a:lnSpc>
              <a:spcBef>
                <a:spcPts val="1800"/>
              </a:spcBef>
              <a:buSzPct val="100000"/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595959"/>
                </a:solidFill>
              </a:rPr>
              <a:t>Experimental </a:t>
            </a:r>
            <a:r>
              <a:rPr lang="en-US" sz="1600" b="1" dirty="0" smtClean="0">
                <a:solidFill>
                  <a:srgbClr val="595959"/>
                </a:solidFill>
              </a:rPr>
              <a:t>validation</a:t>
            </a:r>
            <a:r>
              <a:rPr lang="en-US" sz="1600" dirty="0" smtClean="0">
                <a:solidFill>
                  <a:srgbClr val="595959"/>
                </a:solidFill>
              </a:rPr>
              <a:t> of results with beam </a:t>
            </a:r>
            <a:r>
              <a:rPr lang="en-US" sz="1600" dirty="0">
                <a:solidFill>
                  <a:srgbClr val="595959"/>
                </a:solidFill>
              </a:rPr>
              <a:t>at </a:t>
            </a:r>
            <a:r>
              <a:rPr lang="en-US" sz="1600" b="1" dirty="0">
                <a:solidFill>
                  <a:srgbClr val="595959"/>
                </a:solidFill>
              </a:rPr>
              <a:t>liquid Helium </a:t>
            </a:r>
            <a:r>
              <a:rPr lang="en-US" sz="1600" b="1" dirty="0" smtClean="0">
                <a:solidFill>
                  <a:srgbClr val="595959"/>
                </a:solidFill>
              </a:rPr>
              <a:t>temperature</a:t>
            </a:r>
            <a:r>
              <a:rPr lang="en-US" sz="1600" dirty="0" smtClean="0">
                <a:solidFill>
                  <a:srgbClr val="595959"/>
                </a:solidFill>
              </a:rPr>
              <a:t> scheduled for mid-2018</a:t>
            </a:r>
            <a:endParaRPr lang="en-US" sz="1600" dirty="0">
              <a:solidFill>
                <a:srgbClr val="59595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V. Raginel, D. Wollmann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0394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32286"/>
            <a:ext cx="8226854" cy="5019438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000" b="1" dirty="0" smtClean="0"/>
              <a:t>TE/MPE</a:t>
            </a:r>
            <a:r>
              <a:rPr lang="en-GB" sz="2000" dirty="0" smtClean="0"/>
              <a:t>: R.</a:t>
            </a:r>
            <a:r>
              <a:rPr lang="en-GB" sz="2000" dirty="0"/>
              <a:t> </a:t>
            </a:r>
            <a:r>
              <a:rPr lang="en-GB" sz="2000" dirty="0" err="1" smtClean="0"/>
              <a:t>Denz</a:t>
            </a:r>
            <a:r>
              <a:rPr lang="en-GB" sz="2000" dirty="0" smtClean="0"/>
              <a:t>, F. </a:t>
            </a:r>
            <a:r>
              <a:rPr lang="en-GB" sz="2000" dirty="0" err="1" smtClean="0"/>
              <a:t>Boisier</a:t>
            </a:r>
            <a:r>
              <a:rPr lang="en-GB" sz="2000" dirty="0" smtClean="0"/>
              <a:t>, F. Rodrigues-</a:t>
            </a:r>
            <a:r>
              <a:rPr lang="en-GB" sz="2000" dirty="0" err="1" smtClean="0"/>
              <a:t>Mateos</a:t>
            </a:r>
            <a:r>
              <a:rPr lang="en-GB" sz="2000" dirty="0" smtClean="0"/>
              <a:t>, J. </a:t>
            </a:r>
            <a:r>
              <a:rPr lang="en-GB" sz="2000" dirty="0" err="1" smtClean="0"/>
              <a:t>Mourao</a:t>
            </a:r>
            <a:r>
              <a:rPr lang="en-GB" sz="2000" dirty="0" smtClean="0"/>
              <a:t>, M. Favre, M.J. </a:t>
            </a:r>
            <a:r>
              <a:rPr lang="en-GB" sz="2000" dirty="0" err="1" smtClean="0"/>
              <a:t>Bednarek</a:t>
            </a:r>
            <a:r>
              <a:rPr lang="en-GB" sz="2000" dirty="0" smtClean="0"/>
              <a:t>, B. </a:t>
            </a:r>
            <a:r>
              <a:rPr lang="en-GB" sz="2000" dirty="0" err="1" smtClean="0"/>
              <a:t>Auchmann</a:t>
            </a:r>
            <a:r>
              <a:rPr lang="en-GB" sz="2000" dirty="0" smtClean="0"/>
              <a:t>, M. Valette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000" b="1" dirty="0" smtClean="0"/>
              <a:t>TE/MSC</a:t>
            </a:r>
            <a:r>
              <a:rPr lang="en-GB" sz="2000" dirty="0" smtClean="0"/>
              <a:t> : C. </a:t>
            </a:r>
            <a:r>
              <a:rPr lang="en-GB" sz="2000" dirty="0" err="1" smtClean="0"/>
              <a:t>Scheuerlein</a:t>
            </a:r>
            <a:r>
              <a:rPr lang="en-GB" sz="2000" dirty="0" smtClean="0"/>
              <a:t>, A. </a:t>
            </a:r>
            <a:r>
              <a:rPr lang="en-GB" sz="2000" dirty="0" err="1" smtClean="0"/>
              <a:t>Ballarino</a:t>
            </a:r>
            <a:r>
              <a:rPr lang="en-GB" sz="2000" dirty="0" smtClean="0"/>
              <a:t>, D. Richter, A. </a:t>
            </a:r>
            <a:r>
              <a:rPr lang="en-GB" sz="2000" dirty="0" err="1" smtClean="0"/>
              <a:t>Bonasia</a:t>
            </a:r>
            <a:r>
              <a:rPr lang="en-GB" sz="2000" dirty="0" smtClean="0"/>
              <a:t>, S. </a:t>
            </a:r>
            <a:r>
              <a:rPr lang="en-GB" sz="2000" dirty="0" err="1" smtClean="0"/>
              <a:t>Luzieux</a:t>
            </a:r>
            <a:r>
              <a:rPr lang="en-GB" sz="2000" dirty="0" smtClean="0"/>
              <a:t>, G. De </a:t>
            </a:r>
            <a:r>
              <a:rPr lang="en-GB" sz="2000" dirty="0" err="1" smtClean="0"/>
              <a:t>Rijk</a:t>
            </a:r>
            <a:r>
              <a:rPr lang="en-GB" sz="2000" dirty="0" smtClean="0"/>
              <a:t>, N. </a:t>
            </a:r>
            <a:r>
              <a:rPr lang="en-GB" sz="2000" dirty="0" err="1" smtClean="0"/>
              <a:t>Bourcey</a:t>
            </a:r>
            <a:r>
              <a:rPr lang="en-GB" sz="2000" dirty="0" smtClean="0"/>
              <a:t>, D. </a:t>
            </a:r>
            <a:r>
              <a:rPr lang="en-GB" sz="2000" dirty="0" err="1" smtClean="0"/>
              <a:t>Tommasini</a:t>
            </a:r>
            <a:r>
              <a:rPr lang="en-GB" sz="2000" dirty="0" smtClean="0"/>
              <a:t>, R. Lopez, P. </a:t>
            </a:r>
            <a:r>
              <a:rPr lang="en-GB" sz="2000" dirty="0" err="1" smtClean="0"/>
              <a:t>Fessia</a:t>
            </a:r>
            <a:endParaRPr lang="en-GB" sz="20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000" b="1" dirty="0" smtClean="0"/>
              <a:t>TE/VSC</a:t>
            </a:r>
            <a:r>
              <a:rPr lang="en-GB" sz="2000" dirty="0" smtClean="0"/>
              <a:t>: G. </a:t>
            </a:r>
            <a:r>
              <a:rPr lang="en-GB" sz="2000" dirty="0" err="1" smtClean="0"/>
              <a:t>Bregliozzi</a:t>
            </a:r>
            <a:r>
              <a:rPr lang="en-GB" sz="2000" dirty="0" smtClean="0"/>
              <a:t>, J. </a:t>
            </a:r>
            <a:r>
              <a:rPr lang="en-GB" sz="2000" dirty="0" err="1" smtClean="0"/>
              <a:t>Finelle</a:t>
            </a:r>
            <a:endParaRPr lang="en-GB" sz="20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000" b="1" dirty="0" smtClean="0"/>
              <a:t>BE/RF</a:t>
            </a:r>
            <a:r>
              <a:rPr lang="en-GB" sz="2000" dirty="0" smtClean="0"/>
              <a:t>: </a:t>
            </a:r>
            <a:r>
              <a:rPr lang="en-GB" sz="2000" dirty="0"/>
              <a:t>G. </a:t>
            </a:r>
            <a:r>
              <a:rPr lang="en-GB" sz="2000" dirty="0" err="1" smtClean="0"/>
              <a:t>Mcmonagle</a:t>
            </a:r>
            <a:r>
              <a:rPr lang="en-GB" sz="2000" dirty="0" smtClean="0"/>
              <a:t>, G. Ravida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000" b="1" dirty="0" err="1" smtClean="0"/>
              <a:t>HiRadMat</a:t>
            </a:r>
            <a:r>
              <a:rPr lang="en-GB" sz="2000" b="1" dirty="0" smtClean="0"/>
              <a:t> team: </a:t>
            </a:r>
            <a:r>
              <a:rPr lang="en-GB" sz="2000" dirty="0" smtClean="0"/>
              <a:t>A. Fabich, A. </a:t>
            </a:r>
            <a:r>
              <a:rPr lang="en-GB" sz="2000" dirty="0" err="1" smtClean="0"/>
              <a:t>Bouvard</a:t>
            </a:r>
            <a:r>
              <a:rPr lang="en-GB" sz="2000" dirty="0" smtClean="0"/>
              <a:t>, V. </a:t>
            </a:r>
            <a:r>
              <a:rPr lang="en-GB" sz="2000" dirty="0" err="1" smtClean="0"/>
              <a:t>Clerc</a:t>
            </a:r>
            <a:endParaRPr lang="en-GB" sz="20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000" b="1" dirty="0" smtClean="0"/>
              <a:t>EN/MME</a:t>
            </a:r>
            <a:r>
              <a:rPr lang="en-GB" sz="2000" dirty="0" smtClean="0"/>
              <a:t>: M. </a:t>
            </a:r>
            <a:r>
              <a:rPr lang="en-GB" sz="2000" dirty="0" err="1" smtClean="0"/>
              <a:t>Guinchard</a:t>
            </a:r>
            <a:r>
              <a:rPr lang="en-GB" sz="2000" dirty="0" smtClean="0"/>
              <a:t>, O. Sacristan </a:t>
            </a:r>
            <a:r>
              <a:rPr lang="en-GB" sz="2000" dirty="0" err="1" smtClean="0"/>
              <a:t>Frutos</a:t>
            </a:r>
            <a:r>
              <a:rPr lang="en-GB" sz="2000" dirty="0" smtClean="0"/>
              <a:t>, M. Meyer, S. </a:t>
            </a:r>
            <a:r>
              <a:rPr lang="en-GB" sz="2000" dirty="0" err="1" smtClean="0"/>
              <a:t>Sgobba</a:t>
            </a:r>
            <a:endParaRPr lang="en-GB" sz="20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000" b="1" dirty="0" smtClean="0"/>
              <a:t>EN/STI</a:t>
            </a:r>
            <a:r>
              <a:rPr lang="en-GB" sz="2000" dirty="0" smtClean="0"/>
              <a:t>: D. Grenier, A. Lechner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Acknowledgements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V. Raginel, D. Wollmann</a:t>
            </a:r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7705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932607" y="2493318"/>
            <a:ext cx="6858000" cy="1655762"/>
          </a:xfrm>
        </p:spPr>
        <p:txBody>
          <a:bodyPr>
            <a:normAutofit lnSpcReduction="10000"/>
          </a:bodyPr>
          <a:lstStyle/>
          <a:p>
            <a:pPr algn="l"/>
            <a:r>
              <a:rPr lang="en-GB" sz="3200" dirty="0" smtClean="0"/>
              <a:t>Thank you for your </a:t>
            </a:r>
            <a:r>
              <a:rPr lang="en-GB" sz="3200" dirty="0" smtClean="0"/>
              <a:t>attention!</a:t>
            </a:r>
          </a:p>
          <a:p>
            <a:pPr algn="l"/>
            <a:endParaRPr lang="en-GB" sz="3200" dirty="0"/>
          </a:p>
          <a:p>
            <a:pPr algn="l"/>
            <a:r>
              <a:rPr lang="en-GB" sz="3200" dirty="0" smtClean="0"/>
              <a:t>Questions?</a:t>
            </a:r>
            <a:endParaRPr lang="en-GB" sz="32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V. Raginel, D. Wollmann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1E73-C1A6-4DE3-9029-178D9CFE47F3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3408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932607" y="3011319"/>
            <a:ext cx="6858000" cy="1655762"/>
          </a:xfrm>
        </p:spPr>
        <p:txBody>
          <a:bodyPr>
            <a:normAutofit/>
          </a:bodyPr>
          <a:lstStyle/>
          <a:p>
            <a:pPr algn="l"/>
            <a:r>
              <a:rPr lang="en-GB" sz="3200" dirty="0" smtClean="0"/>
              <a:t>Spare slides</a:t>
            </a:r>
            <a:endParaRPr lang="en-GB" sz="32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V. Raginel, D. Wollmann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1E73-C1A6-4DE3-9029-178D9CFE47F3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4244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4264419" y="3127714"/>
            <a:ext cx="4389129" cy="3275387"/>
            <a:chOff x="4288999" y="3322610"/>
            <a:chExt cx="4389129" cy="3275387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88999" y="3322610"/>
              <a:ext cx="4389129" cy="3275387"/>
            </a:xfrm>
            <a:prstGeom prst="rect">
              <a:avLst/>
            </a:prstGeom>
          </p:spPr>
        </p:pic>
        <p:cxnSp>
          <p:nvCxnSpPr>
            <p:cNvPr id="15" name="Straight Arrow Connector 14"/>
            <p:cNvCxnSpPr/>
            <p:nvPr/>
          </p:nvCxnSpPr>
          <p:spPr>
            <a:xfrm>
              <a:off x="5191722" y="4489624"/>
              <a:ext cx="937176" cy="0"/>
            </a:xfrm>
            <a:prstGeom prst="straightConnector1">
              <a:avLst/>
            </a:prstGeom>
            <a:ln>
              <a:solidFill>
                <a:srgbClr val="F18A01"/>
              </a:solidFill>
              <a:prstDash val="sysDash"/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5243719" y="4509153"/>
              <a:ext cx="8851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18A01"/>
                  </a:solidFill>
                </a:rPr>
                <a:t>~7 hours</a:t>
              </a:r>
              <a:endParaRPr lang="en-GB" sz="1400" dirty="0">
                <a:solidFill>
                  <a:srgbClr val="F18A01"/>
                </a:solidFill>
              </a:endParaRPr>
            </a:p>
          </p:txBody>
        </p:sp>
      </p:grp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74320" y="1286634"/>
            <a:ext cx="8570421" cy="2121269"/>
          </a:xfrm>
        </p:spPr>
        <p:txBody>
          <a:bodyPr/>
          <a:lstStyle/>
          <a:p>
            <a:pPr>
              <a:buSzPct val="100000"/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rgbClr val="595959"/>
                </a:solidFill>
              </a:rPr>
              <a:t>Insulated cable </a:t>
            </a:r>
            <a:r>
              <a:rPr lang="en-US" sz="2400" b="1" dirty="0">
                <a:solidFill>
                  <a:srgbClr val="595959"/>
                </a:solidFill>
              </a:rPr>
              <a:t>stacks </a:t>
            </a:r>
            <a:r>
              <a:rPr lang="en-US" sz="2400" b="1" dirty="0" smtClean="0">
                <a:solidFill>
                  <a:srgbClr val="595959"/>
                </a:solidFill>
              </a:rPr>
              <a:t>heated over hours </a:t>
            </a:r>
            <a:r>
              <a:rPr lang="en-US" sz="2400" b="1" dirty="0">
                <a:solidFill>
                  <a:srgbClr val="595959"/>
                </a:solidFill>
              </a:rPr>
              <a:t>in furnace </a:t>
            </a:r>
            <a:r>
              <a:rPr lang="en-US" sz="2400" dirty="0">
                <a:solidFill>
                  <a:srgbClr val="595959"/>
                </a:solidFill>
              </a:rPr>
              <a:t>between </a:t>
            </a:r>
            <a:r>
              <a:rPr lang="en-US" sz="2400" dirty="0" smtClean="0">
                <a:solidFill>
                  <a:srgbClr val="595959"/>
                </a:solidFill>
              </a:rPr>
              <a:t>461 K </a:t>
            </a:r>
            <a:r>
              <a:rPr lang="en-US" sz="2400" dirty="0">
                <a:solidFill>
                  <a:srgbClr val="595959"/>
                </a:solidFill>
              </a:rPr>
              <a:t>and </a:t>
            </a:r>
            <a:r>
              <a:rPr lang="en-US" sz="2400" dirty="0" smtClean="0">
                <a:solidFill>
                  <a:srgbClr val="595959"/>
                </a:solidFill>
              </a:rPr>
              <a:t>864 K </a:t>
            </a:r>
            <a:r>
              <a:rPr lang="en-US" sz="2400" dirty="0">
                <a:solidFill>
                  <a:srgbClr val="595959"/>
                </a:solidFill>
              </a:rPr>
              <a:t>in inert atmosphere (Argon</a:t>
            </a:r>
            <a:r>
              <a:rPr lang="en-US" sz="2400" dirty="0" smtClean="0">
                <a:solidFill>
                  <a:srgbClr val="595959"/>
                </a:solidFill>
              </a:rPr>
              <a:t>).</a:t>
            </a:r>
          </a:p>
          <a:p>
            <a:pPr>
              <a:buSzPct val="100000"/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rgbClr val="595959"/>
                </a:solidFill>
              </a:rPr>
              <a:t>Dielectric strength is measured via </a:t>
            </a:r>
            <a:r>
              <a:rPr lang="en-US" sz="2400" dirty="0">
                <a:solidFill>
                  <a:srgbClr val="595959"/>
                </a:solidFill>
              </a:rPr>
              <a:t>cable-to-cable </a:t>
            </a:r>
            <a:r>
              <a:rPr lang="en-US" sz="2400" b="1" dirty="0" smtClean="0">
                <a:solidFill>
                  <a:srgbClr val="595959"/>
                </a:solidFill>
              </a:rPr>
              <a:t>breakdown voltage measurement</a:t>
            </a:r>
            <a:r>
              <a:rPr lang="en-US" sz="2400" dirty="0" smtClean="0">
                <a:solidFill>
                  <a:srgbClr val="595959"/>
                </a:solidFill>
              </a:rPr>
              <a:t> after heat treatment.</a:t>
            </a:r>
            <a:endParaRPr lang="en-US" sz="2400" dirty="0">
              <a:solidFill>
                <a:srgbClr val="595959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00359"/>
            <a:ext cx="8233181" cy="720000"/>
          </a:xfrm>
        </p:spPr>
        <p:txBody>
          <a:bodyPr/>
          <a:lstStyle/>
          <a:p>
            <a:r>
              <a:rPr lang="en-GB" sz="2800" dirty="0" smtClean="0"/>
              <a:t>Insulation degradation due to hours heating </a:t>
            </a:r>
            <a:endParaRPr lang="en-GB" sz="2800" dirty="0"/>
          </a:p>
        </p:txBody>
      </p:sp>
      <p:sp>
        <p:nvSpPr>
          <p:cNvPr id="12" name="Footer Placeholder 21"/>
          <p:cNvSpPr txBox="1">
            <a:spLocks/>
          </p:cNvSpPr>
          <p:nvPr/>
        </p:nvSpPr>
        <p:spPr>
          <a:xfrm>
            <a:off x="55718" y="6550034"/>
            <a:ext cx="1249451" cy="269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Vivien Raginel</a:t>
            </a:r>
            <a:endParaRPr lang="en-GB" dirty="0"/>
          </a:p>
        </p:txBody>
      </p: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503733" y="3613400"/>
            <a:ext cx="3317807" cy="2049809"/>
            <a:chOff x="634150" y="4768454"/>
            <a:chExt cx="3567532" cy="2204096"/>
          </a:xfrm>
        </p:grpSpPr>
        <p:pic>
          <p:nvPicPr>
            <p:cNvPr id="34" name="Content Placeholder 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11" t="20917" r="7215" b="9284"/>
            <a:stretch/>
          </p:blipFill>
          <p:spPr>
            <a:xfrm>
              <a:off x="634150" y="4768454"/>
              <a:ext cx="3567532" cy="1953021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1309802" y="6664773"/>
              <a:ext cx="202946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Stack of 6 Nb-Ti cables</a:t>
              </a:r>
              <a:endParaRPr lang="en-GB" sz="1400" dirty="0"/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>
              <a:off x="634150" y="5153195"/>
              <a:ext cx="3567532" cy="28575"/>
            </a:xfrm>
            <a:prstGeom prst="straightConnector1">
              <a:avLst/>
            </a:prstGeom>
            <a:ln>
              <a:solidFill>
                <a:schemeClr val="bg2"/>
              </a:solidFill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2057875" y="4794975"/>
              <a:ext cx="8130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solidFill>
                    <a:schemeClr val="bg2"/>
                  </a:solidFill>
                </a:rPr>
                <a:t>25 cm</a:t>
              </a:r>
              <a:endParaRPr lang="en-GB" dirty="0">
                <a:solidFill>
                  <a:schemeClr val="bg2"/>
                </a:solidFill>
              </a:endParaRPr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V. Raginel, D. Wollmann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264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/>
          <p:cNvSpPr/>
          <p:nvPr/>
        </p:nvSpPr>
        <p:spPr>
          <a:xfrm rot="19772402">
            <a:off x="-265464" y="3116462"/>
            <a:ext cx="2039918" cy="45777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-1373" y="1811655"/>
            <a:ext cx="9144000" cy="1285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558" y="-27384"/>
            <a:ext cx="9027970" cy="720000"/>
          </a:xfrm>
        </p:spPr>
        <p:txBody>
          <a:bodyPr/>
          <a:lstStyle/>
          <a:p>
            <a:r>
              <a:rPr lang="en-GB" dirty="0" smtClean="0"/>
              <a:t>Motivation of the study </a:t>
            </a:r>
            <a:r>
              <a:rPr lang="en-GB" dirty="0"/>
              <a:t>– </a:t>
            </a:r>
            <a:r>
              <a:rPr lang="en-GB" dirty="0" smtClean="0"/>
              <a:t>HL-LHC ultra-fast failure</a:t>
            </a:r>
            <a:endParaRPr lang="en-GB" dirty="0"/>
          </a:p>
        </p:txBody>
      </p:sp>
      <p:grpSp>
        <p:nvGrpSpPr>
          <p:cNvPr id="57" name="Group 56"/>
          <p:cNvGrpSpPr/>
          <p:nvPr/>
        </p:nvGrpSpPr>
        <p:grpSpPr>
          <a:xfrm>
            <a:off x="1640132" y="1443630"/>
            <a:ext cx="1687449" cy="2699761"/>
            <a:chOff x="1641505" y="2537100"/>
            <a:chExt cx="1687449" cy="2699761"/>
          </a:xfrm>
        </p:grpSpPr>
        <p:grpSp>
          <p:nvGrpSpPr>
            <p:cNvPr id="13" name="Group 12"/>
            <p:cNvGrpSpPr/>
            <p:nvPr/>
          </p:nvGrpSpPr>
          <p:grpSpPr>
            <a:xfrm>
              <a:off x="2268537" y="2537100"/>
              <a:ext cx="433388" cy="2021921"/>
              <a:chOff x="2592387" y="2537102"/>
              <a:chExt cx="433388" cy="2021921"/>
            </a:xfrm>
          </p:grpSpPr>
          <p:sp>
            <p:nvSpPr>
              <p:cNvPr id="10" name="Rectangle 25"/>
              <p:cNvSpPr>
                <a:spLocks noChangeArrowheads="1"/>
              </p:cNvSpPr>
              <p:nvPr/>
            </p:nvSpPr>
            <p:spPr bwMode="auto">
              <a:xfrm>
                <a:off x="2592388" y="2537102"/>
                <a:ext cx="433387" cy="368023"/>
              </a:xfrm>
              <a:prstGeom prst="rect">
                <a:avLst/>
              </a:prstGeom>
              <a:solidFill>
                <a:srgbClr val="33CC33"/>
              </a:solidFill>
              <a:ln w="12700">
                <a:solidFill>
                  <a:schemeClr val="bg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lnSpc>
                    <a:spcPct val="95000"/>
                  </a:lnSpc>
                  <a:spcBef>
                    <a:spcPct val="40000"/>
                  </a:spcBef>
                </a:pPr>
                <a:endParaRPr lang="de-DE"/>
              </a:p>
            </p:txBody>
          </p:sp>
          <p:sp>
            <p:nvSpPr>
              <p:cNvPr id="11" name="Rectangle 25"/>
              <p:cNvSpPr>
                <a:spLocks noChangeArrowheads="1"/>
              </p:cNvSpPr>
              <p:nvPr/>
            </p:nvSpPr>
            <p:spPr bwMode="auto">
              <a:xfrm>
                <a:off x="2592387" y="4191000"/>
                <a:ext cx="433387" cy="368023"/>
              </a:xfrm>
              <a:prstGeom prst="rect">
                <a:avLst/>
              </a:prstGeom>
              <a:solidFill>
                <a:srgbClr val="33CC33"/>
              </a:solidFill>
              <a:ln w="12700">
                <a:solidFill>
                  <a:schemeClr val="bg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lnSpc>
                    <a:spcPct val="95000"/>
                  </a:lnSpc>
                  <a:spcBef>
                    <a:spcPct val="40000"/>
                  </a:spcBef>
                </a:pPr>
                <a:endParaRPr lang="de-DE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2592388" y="2537102"/>
                <a:ext cx="433387" cy="2021921"/>
              </a:xfrm>
              <a:prstGeom prst="rect">
                <a:avLst/>
              </a:prstGeom>
              <a:noFill/>
              <a:ln w="19050">
                <a:solidFill>
                  <a:schemeClr val="bg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1641505" y="4590530"/>
              <a:ext cx="168744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Injection kicker magnet</a:t>
              </a:r>
              <a:endParaRPr lang="en-GB" dirty="0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3954707" y="1084576"/>
            <a:ext cx="1687449" cy="3387450"/>
            <a:chOff x="3956080" y="2178046"/>
            <a:chExt cx="1687449" cy="3387450"/>
          </a:xfrm>
        </p:grpSpPr>
        <p:grpSp>
          <p:nvGrpSpPr>
            <p:cNvPr id="18" name="Group 17"/>
            <p:cNvGrpSpPr/>
            <p:nvPr/>
          </p:nvGrpSpPr>
          <p:grpSpPr>
            <a:xfrm>
              <a:off x="4515866" y="2178046"/>
              <a:ext cx="433388" cy="2700200"/>
              <a:chOff x="4515866" y="2178046"/>
              <a:chExt cx="433388" cy="2700200"/>
            </a:xfrm>
          </p:grpSpPr>
          <p:sp>
            <p:nvSpPr>
              <p:cNvPr id="16" name="Rectangle 38"/>
              <p:cNvSpPr>
                <a:spLocks noChangeArrowheads="1"/>
              </p:cNvSpPr>
              <p:nvPr/>
            </p:nvSpPr>
            <p:spPr bwMode="auto">
              <a:xfrm>
                <a:off x="4515866" y="3871771"/>
                <a:ext cx="433388" cy="1006475"/>
              </a:xfrm>
              <a:prstGeom prst="rect">
                <a:avLst/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lnSpc>
                    <a:spcPct val="95000"/>
                  </a:lnSpc>
                  <a:spcBef>
                    <a:spcPct val="40000"/>
                  </a:spcBef>
                </a:pPr>
                <a:endParaRPr lang="de-DE"/>
              </a:p>
            </p:txBody>
          </p:sp>
          <p:sp>
            <p:nvSpPr>
              <p:cNvPr id="17" name="Rectangle 38"/>
              <p:cNvSpPr>
                <a:spLocks noChangeArrowheads="1"/>
              </p:cNvSpPr>
              <p:nvPr/>
            </p:nvSpPr>
            <p:spPr bwMode="auto">
              <a:xfrm>
                <a:off x="4515866" y="2178046"/>
                <a:ext cx="433388" cy="1006475"/>
              </a:xfrm>
              <a:prstGeom prst="rect">
                <a:avLst/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lnSpc>
                    <a:spcPct val="95000"/>
                  </a:lnSpc>
                  <a:spcBef>
                    <a:spcPct val="40000"/>
                  </a:spcBef>
                </a:pPr>
                <a:endParaRPr lang="de-DE"/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3956080" y="4919165"/>
              <a:ext cx="168744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Injection absorber</a:t>
              </a:r>
              <a:endParaRPr lang="en-GB" dirty="0"/>
            </a:p>
          </p:txBody>
        </p:sp>
      </p:grpSp>
      <p:cxnSp>
        <p:nvCxnSpPr>
          <p:cNvPr id="24" name="Straight Arrow Connector 23"/>
          <p:cNvCxnSpPr>
            <a:stCxn id="7" idx="3"/>
            <a:endCxn id="9" idx="3"/>
          </p:cNvCxnSpPr>
          <p:nvPr/>
        </p:nvCxnSpPr>
        <p:spPr>
          <a:xfrm>
            <a:off x="2277591" y="2404869"/>
            <a:ext cx="6865036" cy="49724"/>
          </a:xfrm>
          <a:prstGeom prst="straightConnector1">
            <a:avLst/>
          </a:prstGeom>
          <a:ln>
            <a:solidFill>
              <a:schemeClr val="bg1"/>
            </a:solidFill>
            <a:prstDash val="das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5" name="Group 54"/>
          <p:cNvGrpSpPr/>
          <p:nvPr/>
        </p:nvGrpSpPr>
        <p:grpSpPr>
          <a:xfrm>
            <a:off x="6637551" y="1443630"/>
            <a:ext cx="2219325" cy="2688709"/>
            <a:chOff x="6638924" y="2537100"/>
            <a:chExt cx="2219325" cy="2688709"/>
          </a:xfrm>
        </p:grpSpPr>
        <p:grpSp>
          <p:nvGrpSpPr>
            <p:cNvPr id="31" name="Group 30"/>
            <p:cNvGrpSpPr/>
            <p:nvPr/>
          </p:nvGrpSpPr>
          <p:grpSpPr>
            <a:xfrm>
              <a:off x="6638924" y="2537100"/>
              <a:ext cx="2219325" cy="2021921"/>
              <a:chOff x="2592387" y="2537102"/>
              <a:chExt cx="433388" cy="2021921"/>
            </a:xfrm>
          </p:grpSpPr>
          <p:sp>
            <p:nvSpPr>
              <p:cNvPr id="32" name="Rectangle 25"/>
              <p:cNvSpPr>
                <a:spLocks noChangeArrowheads="1"/>
              </p:cNvSpPr>
              <p:nvPr/>
            </p:nvSpPr>
            <p:spPr bwMode="auto">
              <a:xfrm>
                <a:off x="2592388" y="2537102"/>
                <a:ext cx="433387" cy="368023"/>
              </a:xfrm>
              <a:prstGeom prst="rect">
                <a:avLst/>
              </a:prstGeom>
              <a:solidFill>
                <a:schemeClr val="tx2"/>
              </a:solidFill>
              <a:ln w="12700">
                <a:solidFill>
                  <a:schemeClr val="bg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lnSpc>
                    <a:spcPct val="95000"/>
                  </a:lnSpc>
                  <a:spcBef>
                    <a:spcPct val="40000"/>
                  </a:spcBef>
                </a:pPr>
                <a:endParaRPr lang="de-DE"/>
              </a:p>
            </p:txBody>
          </p:sp>
          <p:sp>
            <p:nvSpPr>
              <p:cNvPr id="33" name="Rectangle 25"/>
              <p:cNvSpPr>
                <a:spLocks noChangeArrowheads="1"/>
              </p:cNvSpPr>
              <p:nvPr/>
            </p:nvSpPr>
            <p:spPr bwMode="auto">
              <a:xfrm>
                <a:off x="2592387" y="4191000"/>
                <a:ext cx="433387" cy="368023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bg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lnSpc>
                    <a:spcPct val="95000"/>
                  </a:lnSpc>
                  <a:spcBef>
                    <a:spcPct val="40000"/>
                  </a:spcBef>
                </a:pPr>
                <a:endParaRPr lang="de-DE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2592388" y="2537102"/>
                <a:ext cx="433387" cy="2021921"/>
              </a:xfrm>
              <a:prstGeom prst="rect">
                <a:avLst/>
              </a:prstGeom>
              <a:noFill/>
              <a:ln w="19050">
                <a:solidFill>
                  <a:schemeClr val="bg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6699274" y="4579478"/>
              <a:ext cx="215897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Superconducting magnet</a:t>
              </a:r>
              <a:endParaRPr lang="en-GB" dirty="0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4924522" y="2373780"/>
            <a:ext cx="1736373" cy="808978"/>
            <a:chOff x="4925895" y="3467250"/>
            <a:chExt cx="1736373" cy="808978"/>
          </a:xfrm>
        </p:grpSpPr>
        <p:cxnSp>
          <p:nvCxnSpPr>
            <p:cNvPr id="30" name="Straight Arrow Connector 29"/>
            <p:cNvCxnSpPr/>
            <p:nvPr/>
          </p:nvCxnSpPr>
          <p:spPr>
            <a:xfrm flipV="1">
              <a:off x="4949255" y="3758822"/>
              <a:ext cx="1689669" cy="21076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flipV="1">
              <a:off x="4949250" y="3947120"/>
              <a:ext cx="1689674" cy="6973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>
              <a:off x="4949250" y="4051360"/>
              <a:ext cx="1689674" cy="7700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>
              <a:off x="4949245" y="4119477"/>
              <a:ext cx="1689674" cy="15675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4925895" y="3467250"/>
              <a:ext cx="17363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particle shower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601423" y="2665067"/>
            <a:ext cx="2351926" cy="849803"/>
            <a:chOff x="6602796" y="3726472"/>
            <a:chExt cx="2351926" cy="849803"/>
          </a:xfrm>
        </p:grpSpPr>
        <p:sp>
          <p:nvSpPr>
            <p:cNvPr id="50" name="Explosion 2 49"/>
            <p:cNvSpPr/>
            <p:nvPr/>
          </p:nvSpPr>
          <p:spPr>
            <a:xfrm>
              <a:off x="6638919" y="4059252"/>
              <a:ext cx="530201" cy="517023"/>
            </a:xfrm>
            <a:prstGeom prst="irregularSeal2">
              <a:avLst/>
            </a:prstGeom>
            <a:solidFill>
              <a:srgbClr val="F18A01"/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6602796" y="3726472"/>
              <a:ext cx="23519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18A01"/>
                  </a:solidFill>
                </a:rPr>
                <a:t>Quench ! Damage ?</a:t>
              </a:r>
              <a:endParaRPr lang="en-GB" b="1" dirty="0">
                <a:solidFill>
                  <a:srgbClr val="F18A01"/>
                </a:solidFill>
              </a:endParaRPr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138030" y="4449493"/>
            <a:ext cx="8981224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Clr>
                <a:schemeClr val="accent6"/>
              </a:buClr>
              <a:buFont typeface="Wingdings" panose="05000000000000000000" pitchFamily="2" charset="2"/>
              <a:buChar char="q"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One such event per year in today’s LHC. No damage. </a:t>
            </a:r>
          </a:p>
          <a:p>
            <a:pPr marL="285750" indent="-285750"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q"/>
            </a:pP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 HL-LHC beam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peak energy deposition of 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100 Jcm</a:t>
            </a:r>
            <a:r>
              <a:rPr lang="en-GB" b="1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-3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 the D1 magnet without mask </a:t>
            </a: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[1] </a:t>
            </a: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– similar in Q5 in case of asynchronous beam dump </a:t>
            </a: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[2].</a:t>
            </a:r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spcAft>
                <a:spcPts val="600"/>
              </a:spcAft>
              <a:buClr>
                <a:schemeClr val="accent6"/>
              </a:buClr>
              <a:buFont typeface="Symbol" panose="05050102010706020507" pitchFamily="18" charset="2"/>
              <a:buChar char="Þ"/>
            </a:pP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Will the magnets survive?</a:t>
            </a:r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Clr>
                <a:schemeClr val="accent6"/>
              </a:buClr>
              <a:buFont typeface="Symbol" panose="05050102010706020507" pitchFamily="18" charset="2"/>
              <a:buChar char="Þ"/>
            </a:pP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What are the damage 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mechanisms </a:t>
            </a: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and limits of superconducting magnets ?</a:t>
            </a:r>
          </a:p>
          <a:p>
            <a:pPr marL="285750" indent="-285750">
              <a:buClr>
                <a:schemeClr val="accent6"/>
              </a:buClr>
              <a:buFont typeface="Symbol" panose="05050102010706020507" pitchFamily="18" charset="2"/>
              <a:buChar char="Þ"/>
            </a:pPr>
            <a:endParaRPr lang="en-GB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64" name="Straight Arrow Connector 63"/>
          <p:cNvCxnSpPr>
            <a:endCxn id="27" idx="1"/>
          </p:cNvCxnSpPr>
          <p:nvPr/>
        </p:nvCxnSpPr>
        <p:spPr>
          <a:xfrm flipV="1">
            <a:off x="114658" y="2402597"/>
            <a:ext cx="2183635" cy="1333014"/>
          </a:xfrm>
          <a:prstGeom prst="straightConnector1">
            <a:avLst/>
          </a:prstGeom>
          <a:ln>
            <a:solidFill>
              <a:schemeClr val="bg1"/>
            </a:solidFill>
            <a:prstDash val="das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6" name="Group 75"/>
          <p:cNvGrpSpPr/>
          <p:nvPr/>
        </p:nvGrpSpPr>
        <p:grpSpPr>
          <a:xfrm>
            <a:off x="9054" y="2075102"/>
            <a:ext cx="2268537" cy="432966"/>
            <a:chOff x="9054" y="2501822"/>
            <a:chExt cx="2268537" cy="432966"/>
          </a:xfrm>
        </p:grpSpPr>
        <p:sp>
          <p:nvSpPr>
            <p:cNvPr id="7" name="Right Arrow 6"/>
            <p:cNvSpPr/>
            <p:nvPr/>
          </p:nvSpPr>
          <p:spPr>
            <a:xfrm>
              <a:off x="9054" y="2728389"/>
              <a:ext cx="2268537" cy="206399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548266" y="2501822"/>
              <a:ext cx="11528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0000"/>
                  </a:solidFill>
                </a:rPr>
                <a:t>LHC </a:t>
              </a:r>
              <a:r>
                <a:rPr lang="en-GB" sz="1400" dirty="0">
                  <a:solidFill>
                    <a:srgbClr val="FF0000"/>
                  </a:solidFill>
                </a:rPr>
                <a:t>BEAM </a:t>
              </a:r>
            </a:p>
          </p:txBody>
        </p:sp>
      </p:grpSp>
      <p:sp>
        <p:nvSpPr>
          <p:cNvPr id="27" name="Right Arrow 26"/>
          <p:cNvSpPr/>
          <p:nvPr/>
        </p:nvSpPr>
        <p:spPr>
          <a:xfrm rot="628977">
            <a:off x="2279361" y="2495161"/>
            <a:ext cx="2268537" cy="22761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29" name="Rectangle 28"/>
          <p:cNvSpPr/>
          <p:nvPr/>
        </p:nvSpPr>
        <p:spPr>
          <a:xfrm>
            <a:off x="55718" y="940906"/>
            <a:ext cx="2644833" cy="400110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2000" dirty="0" smtClean="0"/>
              <a:t>Injection Failure LHC</a:t>
            </a:r>
            <a:endParaRPr lang="en-GB" sz="2000" dirty="0"/>
          </a:p>
        </p:txBody>
      </p:sp>
      <p:sp>
        <p:nvSpPr>
          <p:cNvPr id="41" name="TextBox 40"/>
          <p:cNvSpPr txBox="1"/>
          <p:nvPr/>
        </p:nvSpPr>
        <p:spPr>
          <a:xfrm>
            <a:off x="1946821" y="6237312"/>
            <a:ext cx="70176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 smtClean="0">
                <a:solidFill>
                  <a:schemeClr val="accent6">
                    <a:lumMod val="50000"/>
                  </a:schemeClr>
                </a:solidFill>
              </a:rPr>
              <a:t>[1] </a:t>
            </a:r>
            <a:r>
              <a:rPr lang="en-GB" sz="800" dirty="0">
                <a:solidFill>
                  <a:schemeClr val="accent6">
                    <a:lumMod val="50000"/>
                  </a:schemeClr>
                </a:solidFill>
              </a:rPr>
              <a:t>A. Lechner et all, Protection of superconducting magnets in case of accidental beam losses during HL-LHC injection, In Proceedings of </a:t>
            </a:r>
            <a:r>
              <a:rPr lang="en-GB" sz="800" dirty="0" smtClean="0">
                <a:solidFill>
                  <a:schemeClr val="accent6">
                    <a:lumMod val="50000"/>
                  </a:schemeClr>
                </a:solidFill>
              </a:rPr>
              <a:t>IPAC15</a:t>
            </a:r>
          </a:p>
          <a:p>
            <a:r>
              <a:rPr lang="fr-CH" sz="800" dirty="0" smtClean="0">
                <a:solidFill>
                  <a:schemeClr val="accent6">
                    <a:lumMod val="50000"/>
                  </a:schemeClr>
                </a:solidFill>
              </a:rPr>
              <a:t>[2] </a:t>
            </a:r>
            <a:r>
              <a:rPr lang="en-GB" sz="800" dirty="0">
                <a:solidFill>
                  <a:schemeClr val="accent6">
                    <a:lumMod val="50000"/>
                  </a:schemeClr>
                </a:solidFill>
              </a:rPr>
              <a:t>B. </a:t>
            </a:r>
            <a:r>
              <a:rPr lang="en-GB" sz="800" dirty="0" err="1">
                <a:solidFill>
                  <a:schemeClr val="accent6">
                    <a:lumMod val="50000"/>
                  </a:schemeClr>
                </a:solidFill>
              </a:rPr>
              <a:t>Auchmann</a:t>
            </a:r>
            <a:r>
              <a:rPr lang="en-GB" sz="800" dirty="0">
                <a:solidFill>
                  <a:schemeClr val="accent6">
                    <a:lumMod val="50000"/>
                  </a:schemeClr>
                </a:solidFill>
              </a:rPr>
              <a:t> et all, Quench and Damage Levels for Q4 and Q5 Magnets near Point 6, CERN EDMS 1355063, 2014</a:t>
            </a:r>
            <a:endParaRPr lang="en-GB" sz="8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V. Raginel, D. Wollmann</a:t>
            </a:r>
            <a:endParaRPr lang="en-GB" noProof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57029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27" grpId="0" animBg="1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8850" y="56974"/>
            <a:ext cx="6934721" cy="720000"/>
          </a:xfrm>
        </p:spPr>
        <p:txBody>
          <a:bodyPr/>
          <a:lstStyle/>
          <a:p>
            <a:pPr algn="l"/>
            <a:r>
              <a:rPr lang="en-GB" dirty="0" smtClean="0"/>
              <a:t>Beam – matter interaction</a:t>
            </a:r>
            <a:endParaRPr lang="en-GB" dirty="0"/>
          </a:p>
        </p:txBody>
      </p:sp>
      <p:grpSp>
        <p:nvGrpSpPr>
          <p:cNvPr id="24" name="Group 23"/>
          <p:cNvGrpSpPr/>
          <p:nvPr/>
        </p:nvGrpSpPr>
        <p:grpSpPr>
          <a:xfrm>
            <a:off x="611560" y="3068960"/>
            <a:ext cx="7978986" cy="3006798"/>
            <a:chOff x="-432559" y="2310569"/>
            <a:chExt cx="7978986" cy="3006798"/>
          </a:xfrm>
        </p:grpSpPr>
        <p:sp>
          <p:nvSpPr>
            <p:cNvPr id="13" name="TextBox 12"/>
            <p:cNvSpPr txBox="1"/>
            <p:nvPr/>
          </p:nvSpPr>
          <p:spPr>
            <a:xfrm>
              <a:off x="4028879" y="3198415"/>
              <a:ext cx="35175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solidFill>
                    <a:srgbClr val="0093BE"/>
                  </a:solidFill>
                </a:rPr>
                <a:t>Damage experiment on solid copper</a:t>
              </a:r>
            </a:p>
            <a:p>
              <a:pPr algn="ctr"/>
              <a:endParaRPr lang="en-GB" sz="1400" dirty="0" smtClean="0">
                <a:solidFill>
                  <a:srgbClr val="0093BE"/>
                </a:solidFill>
              </a:endParaRPr>
            </a:p>
            <a:p>
              <a:pPr algn="ctr"/>
              <a:r>
                <a:rPr lang="en-GB" sz="1100" dirty="0" smtClean="0">
                  <a:solidFill>
                    <a:srgbClr val="0093BE"/>
                  </a:solidFill>
                </a:rPr>
                <a:t>Burkart</a:t>
              </a:r>
              <a:r>
                <a:rPr lang="en-GB" sz="1100" dirty="0">
                  <a:solidFill>
                    <a:srgbClr val="0093BE"/>
                  </a:solidFill>
                </a:rPr>
                <a:t>, F., et al. </a:t>
              </a:r>
              <a:r>
                <a:rPr lang="en-GB" sz="1100" i="1" dirty="0" smtClean="0">
                  <a:solidFill>
                    <a:srgbClr val="0093BE"/>
                  </a:solidFill>
                </a:rPr>
                <a:t>Journal </a:t>
              </a:r>
              <a:r>
                <a:rPr lang="en-GB" sz="1100" i="1" dirty="0">
                  <a:solidFill>
                    <a:srgbClr val="0093BE"/>
                  </a:solidFill>
                </a:rPr>
                <a:t>of Applied Physics</a:t>
              </a:r>
              <a:r>
                <a:rPr lang="en-GB" sz="1100" dirty="0">
                  <a:solidFill>
                    <a:srgbClr val="0093BE"/>
                  </a:solidFill>
                </a:rPr>
                <a:t> 118.5 (2015): 055902.</a:t>
              </a:r>
              <a:r>
                <a:rPr lang="en-GB" sz="1100" dirty="0" smtClean="0">
                  <a:solidFill>
                    <a:srgbClr val="0093BE"/>
                  </a:solidFill>
                </a:rPr>
                <a:t> </a:t>
              </a:r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295" t="10703" r="10984" b="5531"/>
            <a:stretch/>
          </p:blipFill>
          <p:spPr bwMode="auto">
            <a:xfrm>
              <a:off x="-267277" y="2310569"/>
              <a:ext cx="4130874" cy="3006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5" name="Straight Arrow Connector 14"/>
            <p:cNvCxnSpPr/>
            <p:nvPr/>
          </p:nvCxnSpPr>
          <p:spPr>
            <a:xfrm flipH="1">
              <a:off x="-432559" y="3698900"/>
              <a:ext cx="574266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12942" y="764704"/>
            <a:ext cx="8623554" cy="2318677"/>
          </a:xfrm>
        </p:spPr>
        <p:txBody>
          <a:bodyPr>
            <a:noAutofit/>
          </a:bodyPr>
          <a:lstStyle/>
          <a:p>
            <a:pPr marL="36512" indent="0">
              <a:buNone/>
            </a:pPr>
            <a:r>
              <a:rPr lang="en-GB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fast (</a:t>
            </a:r>
            <a:r>
              <a:rPr lang="el-GR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μ</a:t>
            </a:r>
            <a:r>
              <a:rPr lang="fr-CH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s) </a:t>
            </a:r>
            <a:r>
              <a:rPr lang="en-GB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interaction of an high energy beam with matter </a:t>
            </a:r>
            <a:r>
              <a:rPr lang="en-GB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leads to:</a:t>
            </a:r>
          </a:p>
          <a:p>
            <a:pPr lvl="1">
              <a:spcBef>
                <a:spcPts val="0"/>
              </a:spcBef>
              <a:buSzPct val="100000"/>
              <a:buFont typeface="Wingdings" charset="2"/>
              <a:buChar char="q"/>
            </a:pPr>
            <a:r>
              <a:rPr lang="en-GB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Temperature rise </a:t>
            </a:r>
            <a:r>
              <a:rPr lang="en-GB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Ieading</a:t>
            </a:r>
            <a:r>
              <a:rPr lang="en-GB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in the worst cases to phase transition (melting, vaporization, plasma ….).</a:t>
            </a:r>
          </a:p>
          <a:p>
            <a:pPr lvl="1">
              <a:spcBef>
                <a:spcPts val="0"/>
              </a:spcBef>
              <a:buSzPct val="100000"/>
              <a:buFont typeface="Wingdings" charset="2"/>
              <a:buChar char="q"/>
            </a:pPr>
            <a:r>
              <a:rPr lang="en-GB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Dynamic stresses </a:t>
            </a:r>
            <a:r>
              <a:rPr lang="en-GB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that can lead to extended mechanical damage - deformations, cracks. </a:t>
            </a:r>
          </a:p>
          <a:p>
            <a:pPr marL="447675" lvl="1" indent="0">
              <a:buSzPct val="100000"/>
              <a:buNone/>
            </a:pPr>
            <a:endParaRPr lang="en-GB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GB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>
              <a:buNone/>
            </a:pPr>
            <a:endParaRPr lang="en-GB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V. </a:t>
            </a:r>
            <a:r>
              <a:rPr lang="fr-FR" noProof="0" dirty="0" err="1" smtClean="0"/>
              <a:t>Raginel</a:t>
            </a:r>
            <a:r>
              <a:rPr lang="fr-FR" noProof="0" dirty="0" smtClean="0"/>
              <a:t>, D. Wollmann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659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6" t="8334" b="5526"/>
          <a:stretch/>
        </p:blipFill>
        <p:spPr>
          <a:xfrm>
            <a:off x="5307755" y="1556792"/>
            <a:ext cx="3783546" cy="1395803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V. </a:t>
            </a:r>
            <a:r>
              <a:rPr lang="en-GB" dirty="0" err="1" smtClean="0"/>
              <a:t>Raginel</a:t>
            </a:r>
            <a:r>
              <a:rPr lang="en-GB" dirty="0" smtClean="0"/>
              <a:t>, D. Wollmann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1E73-C1A6-4DE3-9029-178D9CFE47F3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5" name="Content Placeholder 53"/>
          <p:cNvSpPr txBox="1">
            <a:spLocks/>
          </p:cNvSpPr>
          <p:nvPr/>
        </p:nvSpPr>
        <p:spPr>
          <a:xfrm>
            <a:off x="335180" y="4225960"/>
            <a:ext cx="4863076" cy="177148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20675">
              <a:buClr>
                <a:schemeClr val="accent6"/>
              </a:buClr>
              <a:buSzPct val="100000"/>
              <a:buFont typeface="Symbol" panose="05050102010706020507" pitchFamily="18" charset="2"/>
              <a:buChar char="Þ"/>
            </a:pPr>
            <a:r>
              <a:rPr lang="en-GB" sz="2400" dirty="0" smtClean="0">
                <a:solidFill>
                  <a:srgbClr val="595959"/>
                </a:solidFill>
              </a:rPr>
              <a:t>Reduction of the J</a:t>
            </a:r>
            <a:r>
              <a:rPr lang="en-GB" sz="2400" baseline="-25000" dirty="0" smtClean="0">
                <a:solidFill>
                  <a:srgbClr val="595959"/>
                </a:solidFill>
              </a:rPr>
              <a:t>c</a:t>
            </a:r>
            <a:r>
              <a:rPr lang="en-GB" sz="2400" dirty="0" smtClean="0">
                <a:solidFill>
                  <a:srgbClr val="595959"/>
                </a:solidFill>
              </a:rPr>
              <a:t> induced by:</a:t>
            </a:r>
          </a:p>
          <a:p>
            <a:pPr marL="609600" lvl="1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</a:pPr>
            <a:r>
              <a:rPr lang="en-GB" sz="2400" dirty="0" smtClean="0">
                <a:solidFill>
                  <a:srgbClr val="595959"/>
                </a:solidFill>
              </a:rPr>
              <a:t>High temperature </a:t>
            </a:r>
          </a:p>
          <a:p>
            <a:pPr marL="609600" lvl="1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</a:pPr>
            <a:r>
              <a:rPr lang="en-GB" sz="2400" dirty="0" smtClean="0">
                <a:solidFill>
                  <a:srgbClr val="595959"/>
                </a:solidFill>
              </a:rPr>
              <a:t>Mechanical stress, deformation and cracks</a:t>
            </a:r>
            <a:endParaRPr lang="en-GB" sz="2400" baseline="-25000" dirty="0" smtClean="0">
              <a:solidFill>
                <a:srgbClr val="595959"/>
              </a:solidFill>
            </a:endParaRPr>
          </a:p>
          <a:p>
            <a:pPr algn="ctr">
              <a:buFont typeface="Symbol" panose="05050102010706020507" pitchFamily="18" charset="2"/>
              <a:buChar char="Þ"/>
            </a:pPr>
            <a:endParaRPr lang="en-GB" sz="2000" baseline="-25000" dirty="0">
              <a:solidFill>
                <a:srgbClr val="595959"/>
              </a:solidFill>
            </a:endParaRPr>
          </a:p>
        </p:txBody>
      </p:sp>
      <p:sp>
        <p:nvSpPr>
          <p:cNvPr id="33" name="Title 7"/>
          <p:cNvSpPr txBox="1">
            <a:spLocks/>
          </p:cNvSpPr>
          <p:nvPr/>
        </p:nvSpPr>
        <p:spPr>
          <a:xfrm>
            <a:off x="156966" y="84149"/>
            <a:ext cx="8879530" cy="72000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>
                <a:solidFill>
                  <a:schemeClr val="bg2"/>
                </a:solidFill>
              </a:rPr>
              <a:t>Magnets most sensitive parts</a:t>
            </a:r>
            <a:endParaRPr lang="en-GB" dirty="0">
              <a:solidFill>
                <a:schemeClr val="bg2"/>
              </a:solidFill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 flipV="1">
            <a:off x="9433709" y="4148440"/>
            <a:ext cx="399011" cy="2334"/>
          </a:xfrm>
          <a:prstGeom prst="line">
            <a:avLst/>
          </a:prstGeom>
          <a:ln w="12700">
            <a:solidFill>
              <a:schemeClr val="bg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5176237" y="4208446"/>
            <a:ext cx="3595660" cy="2028866"/>
            <a:chOff x="4582160" y="2283438"/>
            <a:chExt cx="3595660" cy="2028866"/>
          </a:xfrm>
        </p:grpSpPr>
        <p:grpSp>
          <p:nvGrpSpPr>
            <p:cNvPr id="18" name="Gruppieren 20"/>
            <p:cNvGrpSpPr/>
            <p:nvPr/>
          </p:nvGrpSpPr>
          <p:grpSpPr>
            <a:xfrm>
              <a:off x="4582160" y="3881417"/>
              <a:ext cx="3595660" cy="430887"/>
              <a:chOff x="2776973" y="5289297"/>
              <a:chExt cx="3624028" cy="561051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4981569" y="5289297"/>
                <a:ext cx="1419432" cy="561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100" dirty="0">
                    <a:solidFill>
                      <a:srgbClr val="595959"/>
                    </a:solidFill>
                  </a:rPr>
                  <a:t>Nb</a:t>
                </a:r>
                <a:r>
                  <a:rPr lang="en-GB" sz="1100" baseline="-25000" dirty="0">
                    <a:solidFill>
                      <a:srgbClr val="595959"/>
                    </a:solidFill>
                  </a:rPr>
                  <a:t>3</a:t>
                </a:r>
                <a:r>
                  <a:rPr lang="en-GB" sz="1100" dirty="0">
                    <a:solidFill>
                      <a:srgbClr val="595959"/>
                    </a:solidFill>
                  </a:rPr>
                  <a:t>Sn </a:t>
                </a:r>
                <a:r>
                  <a:rPr lang="en-GB" sz="1100" dirty="0" smtClean="0">
                    <a:solidFill>
                      <a:srgbClr val="595959"/>
                    </a:solidFill>
                  </a:rPr>
                  <a:t>RRP type (HL-LHC triplet)</a:t>
                </a:r>
                <a:endParaRPr lang="en-GB" sz="1100" dirty="0">
                  <a:solidFill>
                    <a:srgbClr val="595959"/>
                  </a:solidFill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2776973" y="5385305"/>
                <a:ext cx="2356727" cy="3406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100" dirty="0" err="1" smtClean="0">
                    <a:solidFill>
                      <a:srgbClr val="595959"/>
                    </a:solidFill>
                  </a:rPr>
                  <a:t>Nb-Ti</a:t>
                </a:r>
                <a:r>
                  <a:rPr lang="en-GB" sz="1100" dirty="0" smtClean="0">
                    <a:solidFill>
                      <a:srgbClr val="595959"/>
                    </a:solidFill>
                  </a:rPr>
                  <a:t> strands (LHC dipole)</a:t>
                </a:r>
                <a:endParaRPr lang="en-GB" sz="1100" dirty="0">
                  <a:solidFill>
                    <a:srgbClr val="595959"/>
                  </a:solidFill>
                </a:endParaRPr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6521685" y="2283438"/>
              <a:ext cx="1615859" cy="1596740"/>
              <a:chOff x="6370373" y="1902613"/>
              <a:chExt cx="1615859" cy="1596740"/>
            </a:xfrm>
          </p:grpSpPr>
          <p:pic>
            <p:nvPicPr>
              <p:cNvPr id="49" name="Picture 48" descr="G:\Departments\EN\Groups\MME\MM\Metallurgy\activité microscopie\2017\M.Meyer on going\Nb Ti wire\surface\nbsn ref 200 etched.jpg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808" t="13374" r="38243" b="15955"/>
              <a:stretch/>
            </p:blipFill>
            <p:spPr bwMode="auto">
              <a:xfrm>
                <a:off x="6418013" y="1902613"/>
                <a:ext cx="1568219" cy="1596740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31" name="Straight Connector 30"/>
              <p:cNvCxnSpPr/>
              <p:nvPr/>
            </p:nvCxnSpPr>
            <p:spPr>
              <a:xfrm flipV="1">
                <a:off x="6462187" y="3447025"/>
                <a:ext cx="399011" cy="2334"/>
              </a:xfrm>
              <a:prstGeom prst="line">
                <a:avLst/>
              </a:prstGeom>
              <a:ln w="12700">
                <a:solidFill>
                  <a:schemeClr val="bg1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TextBox 36"/>
              <p:cNvSpPr txBox="1"/>
              <p:nvPr/>
            </p:nvSpPr>
            <p:spPr>
              <a:xfrm>
                <a:off x="6370373" y="3248646"/>
                <a:ext cx="54053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b="1" dirty="0" smtClean="0">
                    <a:solidFill>
                      <a:srgbClr val="595959"/>
                    </a:solidFill>
                  </a:rPr>
                  <a:t>200 </a:t>
                </a:r>
                <a:r>
                  <a:rPr lang="el-GR" sz="800" b="1" dirty="0" smtClean="0">
                    <a:solidFill>
                      <a:srgbClr val="595959"/>
                    </a:solidFill>
                  </a:rPr>
                  <a:t>μ</a:t>
                </a:r>
                <a:r>
                  <a:rPr lang="fr-CH" sz="800" b="1" dirty="0" smtClean="0">
                    <a:solidFill>
                      <a:srgbClr val="595959"/>
                    </a:solidFill>
                  </a:rPr>
                  <a:t>m</a:t>
                </a:r>
                <a:endParaRPr lang="en-GB" sz="800" b="1" dirty="0">
                  <a:solidFill>
                    <a:srgbClr val="595959"/>
                  </a:solidFill>
                </a:endParaRPr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4646911" y="2283438"/>
              <a:ext cx="1719648" cy="1699619"/>
              <a:chOff x="4370513" y="1920240"/>
              <a:chExt cx="1719648" cy="1699619"/>
            </a:xfrm>
          </p:grpSpPr>
          <p:pic>
            <p:nvPicPr>
              <p:cNvPr id="64" name="Picture 63" descr="G:\Departments\EN\Groups\MME\MM\Metallurgy\activité microscopie\2017\M.Meyer on going\Nb Ti wire\surface\Nbti ref 200.jpg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251" t="5908" r="17772" b="6716"/>
              <a:stretch/>
            </p:blipFill>
            <p:spPr bwMode="auto">
              <a:xfrm>
                <a:off x="4405746" y="1920240"/>
                <a:ext cx="1684415" cy="1699619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65" name="TextBox 64"/>
              <p:cNvSpPr txBox="1"/>
              <p:nvPr/>
            </p:nvSpPr>
            <p:spPr>
              <a:xfrm>
                <a:off x="4370513" y="3342497"/>
                <a:ext cx="54053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b="1" dirty="0" smtClean="0">
                    <a:solidFill>
                      <a:srgbClr val="595959"/>
                    </a:solidFill>
                  </a:rPr>
                  <a:t>200 </a:t>
                </a:r>
                <a:r>
                  <a:rPr lang="el-GR" sz="800" b="1" dirty="0" smtClean="0">
                    <a:solidFill>
                      <a:srgbClr val="595959"/>
                    </a:solidFill>
                  </a:rPr>
                  <a:t>μ</a:t>
                </a:r>
                <a:r>
                  <a:rPr lang="fr-CH" sz="800" b="1" dirty="0" smtClean="0">
                    <a:solidFill>
                      <a:srgbClr val="595959"/>
                    </a:solidFill>
                  </a:rPr>
                  <a:t>m</a:t>
                </a:r>
                <a:endParaRPr lang="en-GB" sz="800" b="1" dirty="0">
                  <a:solidFill>
                    <a:srgbClr val="595959"/>
                  </a:solidFill>
                </a:endParaRPr>
              </a:p>
            </p:txBody>
          </p:sp>
          <p:cxnSp>
            <p:nvCxnSpPr>
              <p:cNvPr id="66" name="Straight Connector 65"/>
              <p:cNvCxnSpPr/>
              <p:nvPr/>
            </p:nvCxnSpPr>
            <p:spPr>
              <a:xfrm flipV="1">
                <a:off x="4441275" y="3541031"/>
                <a:ext cx="399011" cy="2334"/>
              </a:xfrm>
              <a:prstGeom prst="line">
                <a:avLst/>
              </a:prstGeom>
              <a:ln w="12700">
                <a:solidFill>
                  <a:schemeClr val="bg1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2" name="Content Placeholder 53"/>
          <p:cNvSpPr txBox="1">
            <a:spLocks/>
          </p:cNvSpPr>
          <p:nvPr/>
        </p:nvSpPr>
        <p:spPr>
          <a:xfrm>
            <a:off x="317860" y="1855105"/>
            <a:ext cx="5185763" cy="1612525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>
              <a:spcBef>
                <a:spcPts val="600"/>
              </a:spcBef>
              <a:buClr>
                <a:schemeClr val="accent6"/>
              </a:buClr>
              <a:buSzPct val="100000"/>
              <a:buFont typeface="Symbol" panose="05050102010706020507" pitchFamily="18" charset="2"/>
              <a:buChar char="Þ"/>
            </a:pPr>
            <a:r>
              <a:rPr lang="en-GB" sz="2400" dirty="0" smtClean="0">
                <a:solidFill>
                  <a:srgbClr val="595959"/>
                </a:solidFill>
              </a:rPr>
              <a:t>Decomposition of the polyimide when expose to high temperature</a:t>
            </a:r>
          </a:p>
          <a:p>
            <a:pPr marL="768668" lvl="1" indent="-357188">
              <a:spcBef>
                <a:spcPts val="6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</a:pPr>
            <a:r>
              <a:rPr lang="en-GB" sz="2400" dirty="0" smtClean="0">
                <a:solidFill>
                  <a:srgbClr val="595959"/>
                </a:solidFill>
              </a:rPr>
              <a:t>Reduction of the dielectric strength</a:t>
            </a:r>
          </a:p>
        </p:txBody>
      </p:sp>
      <p:sp>
        <p:nvSpPr>
          <p:cNvPr id="34" name="Content Placeholder 53"/>
          <p:cNvSpPr txBox="1">
            <a:spLocks/>
          </p:cNvSpPr>
          <p:nvPr/>
        </p:nvSpPr>
        <p:spPr>
          <a:xfrm>
            <a:off x="238201" y="3603018"/>
            <a:ext cx="5265422" cy="396378"/>
          </a:xfrm>
          <a:prstGeom prst="rect">
            <a:avLst/>
          </a:prstGeom>
          <a:ln w="25400">
            <a:noFill/>
          </a:ln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GB" sz="2000" b="1" dirty="0">
                <a:solidFill>
                  <a:srgbClr val="595959"/>
                </a:solidFill>
              </a:rPr>
              <a:t>Nb-Ti and Nb</a:t>
            </a:r>
            <a:r>
              <a:rPr lang="en-GB" sz="2000" b="1" baseline="-25000" dirty="0">
                <a:solidFill>
                  <a:srgbClr val="595959"/>
                </a:solidFill>
              </a:rPr>
              <a:t>3</a:t>
            </a:r>
            <a:r>
              <a:rPr lang="en-GB" sz="2000" b="1" dirty="0">
                <a:solidFill>
                  <a:srgbClr val="595959"/>
                </a:solidFill>
              </a:rPr>
              <a:t>Sn </a:t>
            </a:r>
            <a:r>
              <a:rPr lang="en-GB" sz="2000" b="1" dirty="0" smtClean="0">
                <a:solidFill>
                  <a:srgbClr val="595959"/>
                </a:solidFill>
              </a:rPr>
              <a:t>superconducting </a:t>
            </a:r>
            <a:r>
              <a:rPr lang="en-GB" sz="2000" b="1" dirty="0">
                <a:solidFill>
                  <a:srgbClr val="595959"/>
                </a:solidFill>
              </a:rPr>
              <a:t>cables</a:t>
            </a:r>
          </a:p>
        </p:txBody>
      </p:sp>
      <p:sp>
        <p:nvSpPr>
          <p:cNvPr id="4" name="Rectangle 3"/>
          <p:cNvSpPr/>
          <p:nvPr/>
        </p:nvSpPr>
        <p:spPr>
          <a:xfrm>
            <a:off x="5737648" y="3016471"/>
            <a:ext cx="351705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 err="1">
                <a:solidFill>
                  <a:srgbClr val="595959"/>
                </a:solidFill>
                <a:latin typeface="Arial" panose="020B0604020202020204" pitchFamily="34" charset="0"/>
              </a:rPr>
              <a:t>Fessia</a:t>
            </a:r>
            <a:r>
              <a:rPr lang="en-GB" sz="1100" dirty="0">
                <a:solidFill>
                  <a:srgbClr val="595959"/>
                </a:solidFill>
                <a:latin typeface="Arial" panose="020B0604020202020204" pitchFamily="34" charset="0"/>
              </a:rPr>
              <a:t>, </a:t>
            </a:r>
            <a:r>
              <a:rPr lang="en-GB" sz="1100" dirty="0" smtClean="0">
                <a:solidFill>
                  <a:srgbClr val="595959"/>
                </a:solidFill>
                <a:latin typeface="Arial" panose="020B0604020202020204" pitchFamily="34" charset="0"/>
              </a:rPr>
              <a:t>P., </a:t>
            </a:r>
            <a:r>
              <a:rPr lang="en-GB" sz="1100" dirty="0">
                <a:solidFill>
                  <a:srgbClr val="595959"/>
                </a:solidFill>
                <a:latin typeface="Arial" panose="020B0604020202020204" pitchFamily="34" charset="0"/>
              </a:rPr>
              <a:t>et </a:t>
            </a:r>
            <a:r>
              <a:rPr lang="en-GB" sz="1100" dirty="0" smtClean="0">
                <a:solidFill>
                  <a:srgbClr val="595959"/>
                </a:solidFill>
                <a:latin typeface="Arial" panose="020B0604020202020204" pitchFamily="34" charset="0"/>
              </a:rPr>
              <a:t>al.</a:t>
            </a:r>
            <a:r>
              <a:rPr lang="en-GB" sz="1100" dirty="0">
                <a:solidFill>
                  <a:srgbClr val="595959"/>
                </a:solidFill>
                <a:latin typeface="Arial" panose="020B0604020202020204" pitchFamily="34" charset="0"/>
              </a:rPr>
              <a:t> </a:t>
            </a:r>
            <a:r>
              <a:rPr lang="en-GB" sz="1100" i="1" dirty="0">
                <a:solidFill>
                  <a:srgbClr val="595959"/>
                </a:solidFill>
                <a:latin typeface="Arial" panose="020B0604020202020204" pitchFamily="34" charset="0"/>
              </a:rPr>
              <a:t>IEEE Transactions on Applied Superconductivity</a:t>
            </a:r>
            <a:r>
              <a:rPr lang="en-GB" sz="1100" dirty="0">
                <a:solidFill>
                  <a:srgbClr val="595959"/>
                </a:solidFill>
                <a:latin typeface="Arial" panose="020B0604020202020204" pitchFamily="34" charset="0"/>
              </a:rPr>
              <a:t> 20.3 (2010): 1622-1625.</a:t>
            </a:r>
            <a:endParaRPr lang="en-GB" sz="1100" dirty="0">
              <a:solidFill>
                <a:srgbClr val="595959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4816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>
                <a:solidFill>
                  <a:srgbClr val="595959"/>
                </a:solidFill>
              </a:rPr>
              <a:t>Polyimide </a:t>
            </a:r>
            <a:r>
              <a:rPr lang="en-US" sz="2400" b="1" dirty="0" err="1" smtClean="0">
                <a:solidFill>
                  <a:srgbClr val="595959"/>
                </a:solidFill>
              </a:rPr>
              <a:t>insultation</a:t>
            </a:r>
            <a:endParaRPr lang="en-US" sz="2400" b="1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2805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Content Placeholder 53"/>
          <p:cNvSpPr txBox="1">
            <a:spLocks/>
          </p:cNvSpPr>
          <p:nvPr/>
        </p:nvSpPr>
        <p:spPr>
          <a:xfrm>
            <a:off x="229986" y="1052736"/>
            <a:ext cx="8734508" cy="49792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</a:pPr>
            <a:r>
              <a:rPr lang="en-GB" sz="2000" b="1" dirty="0" smtClean="0">
                <a:solidFill>
                  <a:srgbClr val="595959"/>
                </a:solidFill>
              </a:rPr>
              <a:t>Polyimide insulation degradation due to heating over hours </a:t>
            </a:r>
            <a:r>
              <a:rPr lang="en-GB" sz="1200" dirty="0" smtClean="0">
                <a:solidFill>
                  <a:srgbClr val="595959"/>
                </a:solidFill>
              </a:rPr>
              <a:t>[1]</a:t>
            </a:r>
          </a:p>
          <a:p>
            <a:pPr marL="754380" lvl="1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</a:pPr>
            <a:r>
              <a:rPr lang="en-GB" sz="1800" b="1" dirty="0" smtClean="0">
                <a:solidFill>
                  <a:srgbClr val="595959"/>
                </a:solidFill>
              </a:rPr>
              <a:t>Cable stacks </a:t>
            </a:r>
            <a:r>
              <a:rPr lang="en-US" sz="1800" b="1" dirty="0" smtClean="0">
                <a:solidFill>
                  <a:srgbClr val="595959"/>
                </a:solidFill>
              </a:rPr>
              <a:t>heated </a:t>
            </a:r>
            <a:r>
              <a:rPr lang="en-US" sz="1800" b="1" dirty="0">
                <a:solidFill>
                  <a:srgbClr val="595959"/>
                </a:solidFill>
              </a:rPr>
              <a:t>over hours </a:t>
            </a:r>
            <a:r>
              <a:rPr lang="en-US" sz="1800" dirty="0">
                <a:solidFill>
                  <a:srgbClr val="595959"/>
                </a:solidFill>
              </a:rPr>
              <a:t>in furnace between </a:t>
            </a:r>
            <a:r>
              <a:rPr lang="en-US" sz="1800" dirty="0" smtClean="0">
                <a:solidFill>
                  <a:srgbClr val="595959"/>
                </a:solidFill>
              </a:rPr>
              <a:t>~460</a:t>
            </a:r>
            <a:r>
              <a:rPr lang="en-US" sz="1800" dirty="0">
                <a:solidFill>
                  <a:srgbClr val="595959"/>
                </a:solidFill>
              </a:rPr>
              <a:t> K and </a:t>
            </a:r>
            <a:r>
              <a:rPr lang="en-US" sz="1800" dirty="0" smtClean="0">
                <a:solidFill>
                  <a:srgbClr val="595959"/>
                </a:solidFill>
              </a:rPr>
              <a:t>~860</a:t>
            </a:r>
            <a:r>
              <a:rPr lang="en-US" sz="1800" dirty="0">
                <a:solidFill>
                  <a:srgbClr val="595959"/>
                </a:solidFill>
              </a:rPr>
              <a:t> </a:t>
            </a:r>
            <a:r>
              <a:rPr lang="en-US" sz="1800" dirty="0" smtClean="0">
                <a:solidFill>
                  <a:srgbClr val="595959"/>
                </a:solidFill>
              </a:rPr>
              <a:t>K.</a:t>
            </a:r>
          </a:p>
          <a:p>
            <a:pPr marL="754380" lvl="1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</a:pPr>
            <a:r>
              <a:rPr lang="en-US" sz="1800" dirty="0" smtClean="0">
                <a:solidFill>
                  <a:srgbClr val="595959"/>
                </a:solidFill>
              </a:rPr>
              <a:t>Polyimide </a:t>
            </a:r>
            <a:r>
              <a:rPr lang="en-US" sz="1800" b="1" dirty="0" smtClean="0">
                <a:solidFill>
                  <a:srgbClr val="595959"/>
                </a:solidFill>
              </a:rPr>
              <a:t>dielectric </a:t>
            </a:r>
            <a:r>
              <a:rPr lang="en-US" sz="1800" b="1" dirty="0">
                <a:solidFill>
                  <a:srgbClr val="595959"/>
                </a:solidFill>
              </a:rPr>
              <a:t>strength </a:t>
            </a:r>
            <a:r>
              <a:rPr lang="en-US" sz="1800" b="1" dirty="0" smtClean="0">
                <a:solidFill>
                  <a:srgbClr val="595959"/>
                </a:solidFill>
              </a:rPr>
              <a:t>measured</a:t>
            </a:r>
            <a:r>
              <a:rPr lang="en-US" sz="1800" dirty="0" smtClean="0">
                <a:solidFill>
                  <a:srgbClr val="595959"/>
                </a:solidFill>
              </a:rPr>
              <a:t> with high voltage.</a:t>
            </a:r>
          </a:p>
          <a:p>
            <a:pPr marL="342900" indent="-342900">
              <a:spcBef>
                <a:spcPts val="18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</a:pPr>
            <a:r>
              <a:rPr lang="en-GB" sz="2000" b="1" dirty="0">
                <a:solidFill>
                  <a:srgbClr val="595959"/>
                </a:solidFill>
              </a:rPr>
              <a:t> J</a:t>
            </a:r>
            <a:r>
              <a:rPr lang="en-GB" sz="2000" b="1" baseline="-25000" dirty="0">
                <a:solidFill>
                  <a:srgbClr val="595959"/>
                </a:solidFill>
              </a:rPr>
              <a:t>c</a:t>
            </a:r>
            <a:r>
              <a:rPr lang="en-GB" sz="2000" b="1" dirty="0">
                <a:solidFill>
                  <a:srgbClr val="595959"/>
                </a:solidFill>
              </a:rPr>
              <a:t> </a:t>
            </a:r>
            <a:r>
              <a:rPr lang="en-US" sz="2000" b="1" dirty="0" smtClean="0">
                <a:solidFill>
                  <a:srgbClr val="595959"/>
                </a:solidFill>
              </a:rPr>
              <a:t>degradation of Nb-Ti </a:t>
            </a:r>
            <a:r>
              <a:rPr lang="en-US" sz="2000" b="1" dirty="0">
                <a:solidFill>
                  <a:srgbClr val="595959"/>
                </a:solidFill>
              </a:rPr>
              <a:t>and Nb</a:t>
            </a:r>
            <a:r>
              <a:rPr lang="en-US" sz="2000" b="1" baseline="-25000" dirty="0">
                <a:solidFill>
                  <a:srgbClr val="595959"/>
                </a:solidFill>
              </a:rPr>
              <a:t>3</a:t>
            </a:r>
            <a:r>
              <a:rPr lang="en-US" sz="2000" b="1" dirty="0">
                <a:solidFill>
                  <a:srgbClr val="595959"/>
                </a:solidFill>
              </a:rPr>
              <a:t>Sn </a:t>
            </a:r>
            <a:r>
              <a:rPr lang="en-US" sz="2000" b="1" dirty="0" smtClean="0">
                <a:solidFill>
                  <a:srgbClr val="595959"/>
                </a:solidFill>
              </a:rPr>
              <a:t>due to heating over seconds </a:t>
            </a:r>
            <a:r>
              <a:rPr lang="en-GB" sz="1200" dirty="0" smtClean="0">
                <a:solidFill>
                  <a:srgbClr val="595959"/>
                </a:solidFill>
              </a:rPr>
              <a:t>[2]</a:t>
            </a:r>
            <a:endParaRPr lang="en-US" sz="1200" b="1" dirty="0" smtClean="0">
              <a:solidFill>
                <a:srgbClr val="595959"/>
              </a:solidFill>
            </a:endParaRPr>
          </a:p>
          <a:p>
            <a:pPr marL="754380" lvl="1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</a:pPr>
            <a:r>
              <a:rPr lang="en-US" sz="1800" dirty="0" smtClean="0">
                <a:solidFill>
                  <a:srgbClr val="595959"/>
                </a:solidFill>
              </a:rPr>
              <a:t>Nb-Ti and Nb</a:t>
            </a:r>
            <a:r>
              <a:rPr lang="en-US" sz="1800" baseline="-25000" dirty="0" smtClean="0">
                <a:solidFill>
                  <a:srgbClr val="595959"/>
                </a:solidFill>
              </a:rPr>
              <a:t>3</a:t>
            </a:r>
            <a:r>
              <a:rPr lang="en-US" sz="1800" dirty="0" smtClean="0">
                <a:solidFill>
                  <a:srgbClr val="595959"/>
                </a:solidFill>
              </a:rPr>
              <a:t>Sn single strands heated up between ~640 K and ~1250 K using a </a:t>
            </a:r>
            <a:r>
              <a:rPr lang="en-US" sz="1800" b="1" dirty="0" smtClean="0">
                <a:solidFill>
                  <a:srgbClr val="595959"/>
                </a:solidFill>
              </a:rPr>
              <a:t>capacitive discharge</a:t>
            </a:r>
            <a:r>
              <a:rPr lang="en-US" sz="1800" dirty="0" smtClean="0">
                <a:solidFill>
                  <a:srgbClr val="595959"/>
                </a:solidFill>
              </a:rPr>
              <a:t>.</a:t>
            </a:r>
          </a:p>
          <a:p>
            <a:pPr marL="754380" lvl="1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</a:pPr>
            <a:r>
              <a:rPr lang="en-US" sz="1800" dirty="0" smtClean="0">
                <a:solidFill>
                  <a:srgbClr val="595959"/>
                </a:solidFill>
              </a:rPr>
              <a:t>Strand </a:t>
            </a:r>
            <a:r>
              <a:rPr lang="en-US" sz="1800" dirty="0">
                <a:solidFill>
                  <a:srgbClr val="595959"/>
                </a:solidFill>
              </a:rPr>
              <a:t>were in air at room temperature</a:t>
            </a:r>
            <a:r>
              <a:rPr lang="en-US" sz="1800" dirty="0" smtClean="0">
                <a:solidFill>
                  <a:srgbClr val="595959"/>
                </a:solidFill>
              </a:rPr>
              <a:t>.</a:t>
            </a:r>
          </a:p>
          <a:p>
            <a:pPr marL="754380" lvl="1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</a:pPr>
            <a:r>
              <a:rPr lang="en-US" sz="1800" b="1" dirty="0" smtClean="0">
                <a:solidFill>
                  <a:srgbClr val="595959"/>
                </a:solidFill>
              </a:rPr>
              <a:t>J</a:t>
            </a:r>
            <a:r>
              <a:rPr lang="en-US" sz="1800" b="1" baseline="-25000" dirty="0" smtClean="0">
                <a:solidFill>
                  <a:srgbClr val="595959"/>
                </a:solidFill>
              </a:rPr>
              <a:t>c</a:t>
            </a:r>
            <a:r>
              <a:rPr lang="en-US" sz="1800" b="1" dirty="0" smtClean="0">
                <a:solidFill>
                  <a:srgbClr val="595959"/>
                </a:solidFill>
              </a:rPr>
              <a:t> </a:t>
            </a:r>
            <a:r>
              <a:rPr lang="en-US" sz="1800" b="1" dirty="0">
                <a:solidFill>
                  <a:srgbClr val="595959"/>
                </a:solidFill>
              </a:rPr>
              <a:t>degradation measured </a:t>
            </a:r>
            <a:r>
              <a:rPr lang="en-US" sz="1800" dirty="0" smtClean="0">
                <a:solidFill>
                  <a:srgbClr val="595959"/>
                </a:solidFill>
              </a:rPr>
              <a:t>via</a:t>
            </a:r>
            <a:br>
              <a:rPr lang="en-US" sz="1800" dirty="0" smtClean="0">
                <a:solidFill>
                  <a:srgbClr val="595959"/>
                </a:solidFill>
              </a:rPr>
            </a:br>
            <a:r>
              <a:rPr lang="en-US" sz="1800" dirty="0" smtClean="0">
                <a:solidFill>
                  <a:srgbClr val="595959"/>
                </a:solidFill>
              </a:rPr>
              <a:t> </a:t>
            </a:r>
            <a:r>
              <a:rPr lang="en-US" sz="1800" dirty="0">
                <a:solidFill>
                  <a:srgbClr val="595959"/>
                </a:solidFill>
              </a:rPr>
              <a:t>magnetization </a:t>
            </a:r>
            <a:r>
              <a:rPr lang="en-US" sz="1800" dirty="0" smtClean="0">
                <a:solidFill>
                  <a:srgbClr val="595959"/>
                </a:solidFill>
              </a:rPr>
              <a:t>measurements</a:t>
            </a:r>
          </a:p>
          <a:p>
            <a:pPr marL="754380" lvl="1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</a:pPr>
            <a:r>
              <a:rPr lang="en-US" sz="1800" dirty="0" smtClean="0">
                <a:solidFill>
                  <a:srgbClr val="595959"/>
                </a:solidFill>
              </a:rPr>
              <a:t>Identification of degradation mechanisms </a:t>
            </a:r>
            <a:br>
              <a:rPr lang="en-US" sz="1800" dirty="0" smtClean="0">
                <a:solidFill>
                  <a:srgbClr val="595959"/>
                </a:solidFill>
              </a:rPr>
            </a:br>
            <a:r>
              <a:rPr lang="en-US" sz="1800" dirty="0" smtClean="0">
                <a:solidFill>
                  <a:srgbClr val="595959"/>
                </a:solidFill>
              </a:rPr>
              <a:t>via microscopic </a:t>
            </a:r>
            <a:r>
              <a:rPr lang="en-US" sz="1800" dirty="0" smtClean="0">
                <a:solidFill>
                  <a:srgbClr val="595959"/>
                </a:solidFill>
              </a:rPr>
              <a:t>analysis</a:t>
            </a:r>
            <a:endParaRPr lang="en-GB" sz="2000" b="1" dirty="0" smtClean="0">
              <a:solidFill>
                <a:srgbClr val="595959"/>
              </a:solidFill>
            </a:endParaRPr>
          </a:p>
          <a:p>
            <a:pPr marL="342900" indent="-342900">
              <a:spcBef>
                <a:spcPts val="3000"/>
              </a:spcBef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</a:pPr>
            <a:r>
              <a:rPr lang="en-GB" sz="2000" b="1" dirty="0" smtClean="0">
                <a:solidFill>
                  <a:srgbClr val="595959"/>
                </a:solidFill>
              </a:rPr>
              <a:t>Degradation </a:t>
            </a:r>
            <a:r>
              <a:rPr lang="en-GB" sz="2000" dirty="0" smtClean="0">
                <a:solidFill>
                  <a:srgbClr val="595959"/>
                </a:solidFill>
              </a:rPr>
              <a:t>of</a:t>
            </a:r>
            <a:r>
              <a:rPr lang="en-GB" sz="2000" b="1" dirty="0" smtClean="0">
                <a:solidFill>
                  <a:srgbClr val="595959"/>
                </a:solidFill>
              </a:rPr>
              <a:t> </a:t>
            </a:r>
            <a:r>
              <a:rPr lang="en-GB" sz="2000" dirty="0" smtClean="0">
                <a:solidFill>
                  <a:srgbClr val="595959"/>
                </a:solidFill>
              </a:rPr>
              <a:t>polyimide insulation and of Nb-Ti &amp; </a:t>
            </a:r>
            <a:r>
              <a:rPr lang="en-US" sz="2000" dirty="0">
                <a:solidFill>
                  <a:srgbClr val="595959"/>
                </a:solidFill>
              </a:rPr>
              <a:t>Nb</a:t>
            </a:r>
            <a:r>
              <a:rPr lang="en-US" sz="2000" baseline="-25000" dirty="0">
                <a:solidFill>
                  <a:srgbClr val="595959"/>
                </a:solidFill>
              </a:rPr>
              <a:t>3</a:t>
            </a:r>
            <a:r>
              <a:rPr lang="en-US" sz="2000" dirty="0">
                <a:solidFill>
                  <a:srgbClr val="595959"/>
                </a:solidFill>
              </a:rPr>
              <a:t>Sn </a:t>
            </a:r>
            <a:r>
              <a:rPr lang="en-GB" sz="2000" dirty="0" smtClean="0">
                <a:solidFill>
                  <a:srgbClr val="595959"/>
                </a:solidFill>
              </a:rPr>
              <a:t>critical current density </a:t>
            </a:r>
            <a:r>
              <a:rPr lang="en-US" sz="2000" b="1" dirty="0" smtClean="0">
                <a:solidFill>
                  <a:srgbClr val="595959"/>
                </a:solidFill>
              </a:rPr>
              <a:t>induced</a:t>
            </a:r>
            <a:r>
              <a:rPr lang="en-US" sz="2000" dirty="0" smtClean="0">
                <a:solidFill>
                  <a:srgbClr val="595959"/>
                </a:solidFill>
              </a:rPr>
              <a:t> </a:t>
            </a:r>
            <a:r>
              <a:rPr lang="en-GB" sz="2000" b="1" dirty="0" smtClean="0">
                <a:solidFill>
                  <a:srgbClr val="595959"/>
                </a:solidFill>
              </a:rPr>
              <a:t>by </a:t>
            </a:r>
            <a:r>
              <a:rPr lang="en-GB" sz="2000" dirty="0" smtClean="0">
                <a:solidFill>
                  <a:srgbClr val="595959"/>
                </a:solidFill>
              </a:rPr>
              <a:t>impact</a:t>
            </a:r>
            <a:r>
              <a:rPr lang="en-GB" sz="2000" dirty="0" smtClean="0">
                <a:solidFill>
                  <a:srgbClr val="595959"/>
                </a:solidFill>
              </a:rPr>
              <a:t> of a 440 </a:t>
            </a:r>
            <a:r>
              <a:rPr lang="en-GB" sz="2000" dirty="0" smtClean="0">
                <a:solidFill>
                  <a:srgbClr val="595959"/>
                </a:solidFill>
              </a:rPr>
              <a:t>GeV proton</a:t>
            </a:r>
            <a:r>
              <a:rPr lang="en-GB" sz="2000" b="1" dirty="0" smtClean="0">
                <a:solidFill>
                  <a:srgbClr val="595959"/>
                </a:solidFill>
              </a:rPr>
              <a:t> </a:t>
            </a:r>
            <a:r>
              <a:rPr lang="en-GB" sz="2000" b="1" dirty="0" smtClean="0">
                <a:solidFill>
                  <a:srgbClr val="595959"/>
                </a:solidFill>
              </a:rPr>
              <a:t>beam</a:t>
            </a:r>
            <a:endParaRPr lang="en-GB" sz="2000" dirty="0" smtClean="0">
              <a:solidFill>
                <a:srgbClr val="595959"/>
              </a:solidFill>
            </a:endParaRPr>
          </a:p>
        </p:txBody>
      </p:sp>
      <p:sp>
        <p:nvSpPr>
          <p:cNvPr id="33" name="Title 7"/>
          <p:cNvSpPr txBox="1">
            <a:spLocks/>
          </p:cNvSpPr>
          <p:nvPr/>
        </p:nvSpPr>
        <p:spPr>
          <a:xfrm>
            <a:off x="356160" y="83442"/>
            <a:ext cx="7204265" cy="72000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>
                <a:solidFill>
                  <a:srgbClr val="0093BE"/>
                </a:solidFill>
              </a:rPr>
              <a:t>Experimental </a:t>
            </a:r>
            <a:r>
              <a:rPr lang="en-GB" dirty="0" smtClean="0">
                <a:solidFill>
                  <a:srgbClr val="0093BE"/>
                </a:solidFill>
              </a:rPr>
              <a:t>Road </a:t>
            </a:r>
            <a:r>
              <a:rPr lang="en-GB" dirty="0">
                <a:solidFill>
                  <a:srgbClr val="0093BE"/>
                </a:solidFill>
              </a:rPr>
              <a:t>M</a:t>
            </a:r>
            <a:r>
              <a:rPr lang="en-GB" dirty="0" smtClean="0">
                <a:solidFill>
                  <a:srgbClr val="0093BE"/>
                </a:solidFill>
              </a:rPr>
              <a:t>ap</a:t>
            </a:r>
            <a:endParaRPr lang="en-GB" dirty="0">
              <a:solidFill>
                <a:srgbClr val="0093BE"/>
              </a:solidFill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 flipV="1">
            <a:off x="9433709" y="4148440"/>
            <a:ext cx="399011" cy="2334"/>
          </a:xfrm>
          <a:prstGeom prst="line">
            <a:avLst/>
          </a:prstGeom>
          <a:ln w="12700">
            <a:solidFill>
              <a:schemeClr val="bg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2924944"/>
            <a:ext cx="3232259" cy="19442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13220" y="6114782"/>
            <a:ext cx="58510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solidFill>
                  <a:schemeClr val="accent6">
                    <a:lumMod val="50000"/>
                  </a:schemeClr>
                </a:solidFill>
              </a:rPr>
              <a:t>[1] V. Raginel, </a:t>
            </a:r>
            <a:r>
              <a:rPr lang="en-GB" sz="800" dirty="0">
                <a:solidFill>
                  <a:schemeClr val="accent6">
                    <a:lumMod val="50000"/>
                  </a:schemeClr>
                </a:solidFill>
              </a:rPr>
              <a:t>et al, </a:t>
            </a:r>
            <a:r>
              <a:rPr lang="en-GB" sz="800" dirty="0" smtClean="0">
                <a:solidFill>
                  <a:schemeClr val="accent6">
                    <a:lumMod val="50000"/>
                  </a:schemeClr>
                </a:solidFill>
              </a:rPr>
              <a:t>“Degradation </a:t>
            </a:r>
            <a:r>
              <a:rPr lang="en-GB" sz="800" dirty="0">
                <a:solidFill>
                  <a:schemeClr val="accent6">
                    <a:lumMod val="50000"/>
                  </a:schemeClr>
                </a:solidFill>
              </a:rPr>
              <a:t>of the insulation of the LHC main dipole </a:t>
            </a:r>
            <a:r>
              <a:rPr lang="en-GB" sz="800" dirty="0" smtClean="0">
                <a:solidFill>
                  <a:schemeClr val="accent6">
                    <a:lumMod val="50000"/>
                  </a:schemeClr>
                </a:solidFill>
              </a:rPr>
              <a:t>cable when </a:t>
            </a:r>
            <a:r>
              <a:rPr lang="en-GB" sz="800" dirty="0">
                <a:solidFill>
                  <a:schemeClr val="accent6">
                    <a:lumMod val="50000"/>
                  </a:schemeClr>
                </a:solidFill>
              </a:rPr>
              <a:t>exposed to high </a:t>
            </a:r>
            <a:r>
              <a:rPr lang="en-GB" sz="800" dirty="0" smtClean="0">
                <a:solidFill>
                  <a:schemeClr val="accent6">
                    <a:lumMod val="50000"/>
                  </a:schemeClr>
                </a:solidFill>
              </a:rPr>
              <a:t>temperatures”, IPAC’16</a:t>
            </a:r>
          </a:p>
          <a:p>
            <a:r>
              <a:rPr lang="en-GB" sz="800" dirty="0" smtClean="0">
                <a:solidFill>
                  <a:schemeClr val="accent6">
                    <a:lumMod val="50000"/>
                  </a:schemeClr>
                </a:solidFill>
              </a:rPr>
              <a:t>[</a:t>
            </a:r>
            <a:r>
              <a:rPr lang="en-GB" sz="800" dirty="0">
                <a:solidFill>
                  <a:schemeClr val="accent6">
                    <a:lumMod val="50000"/>
                  </a:schemeClr>
                </a:solidFill>
              </a:rPr>
              <a:t>2] </a:t>
            </a:r>
            <a:r>
              <a:rPr lang="en-GB" sz="800" dirty="0" smtClean="0">
                <a:solidFill>
                  <a:schemeClr val="accent6">
                    <a:lumMod val="50000"/>
                  </a:schemeClr>
                </a:solidFill>
              </a:rPr>
              <a:t>V</a:t>
            </a:r>
            <a:r>
              <a:rPr lang="en-GB" sz="800" dirty="0">
                <a:solidFill>
                  <a:schemeClr val="accent6">
                    <a:lumMod val="50000"/>
                  </a:schemeClr>
                </a:solidFill>
              </a:rPr>
              <a:t>. Raginel, et al, </a:t>
            </a:r>
            <a:r>
              <a:rPr lang="en-GB" sz="800" dirty="0" smtClean="0">
                <a:solidFill>
                  <a:schemeClr val="accent6">
                    <a:lumMod val="50000"/>
                  </a:schemeClr>
                </a:solidFill>
              </a:rPr>
              <a:t>“Change </a:t>
            </a:r>
            <a:r>
              <a:rPr lang="en-GB" sz="800" dirty="0">
                <a:solidFill>
                  <a:schemeClr val="accent6">
                    <a:lumMod val="50000"/>
                  </a:schemeClr>
                </a:solidFill>
              </a:rPr>
              <a:t>of critical current density in Nb-Ti </a:t>
            </a:r>
            <a:r>
              <a:rPr lang="en-GB" sz="800" dirty="0" smtClean="0">
                <a:solidFill>
                  <a:schemeClr val="accent6">
                    <a:lumMod val="50000"/>
                  </a:schemeClr>
                </a:solidFill>
              </a:rPr>
              <a:t>and Nb3Sn </a:t>
            </a:r>
            <a:r>
              <a:rPr lang="en-GB" sz="800" dirty="0">
                <a:solidFill>
                  <a:schemeClr val="accent6">
                    <a:lumMod val="50000"/>
                  </a:schemeClr>
                </a:solidFill>
              </a:rPr>
              <a:t>strands after millisecond </a:t>
            </a:r>
            <a:r>
              <a:rPr lang="en-GB" sz="800" dirty="0" smtClean="0">
                <a:solidFill>
                  <a:schemeClr val="accent6">
                    <a:lumMod val="50000"/>
                  </a:schemeClr>
                </a:solidFill>
              </a:rPr>
              <a:t>heating”, IPAC’17</a:t>
            </a: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 smtClean="0"/>
              <a:t>V. </a:t>
            </a:r>
            <a:r>
              <a:rPr lang="en-GB" dirty="0" err="1" smtClean="0"/>
              <a:t>Raginel</a:t>
            </a:r>
            <a:r>
              <a:rPr lang="en-GB" dirty="0" smtClean="0"/>
              <a:t>, D. Wollmann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FAA1E73-C1A6-4DE3-9029-178D9CFE47F3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5880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5415"/>
            <a:ext cx="8226854" cy="542461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595959"/>
                </a:solidFill>
              </a:rPr>
              <a:t>At CERN </a:t>
            </a:r>
            <a:r>
              <a:rPr lang="en-US" dirty="0" err="1" smtClean="0">
                <a:solidFill>
                  <a:srgbClr val="595959"/>
                </a:solidFill>
              </a:rPr>
              <a:t>HiRadMat</a:t>
            </a:r>
            <a:r>
              <a:rPr lang="en-US" dirty="0" smtClean="0">
                <a:solidFill>
                  <a:srgbClr val="595959"/>
                </a:solidFill>
              </a:rPr>
              <a:t> facility </a:t>
            </a:r>
            <a:r>
              <a:rPr lang="en-US" dirty="0" smtClean="0">
                <a:solidFill>
                  <a:srgbClr val="595959"/>
                </a:solidFill>
              </a:rPr>
              <a:t>sending </a:t>
            </a:r>
            <a:r>
              <a:rPr lang="en-US" dirty="0" smtClean="0">
                <a:solidFill>
                  <a:srgbClr val="595959"/>
                </a:solidFill>
              </a:rPr>
              <a:t>440 GeV proton beam pulses on:</a:t>
            </a:r>
          </a:p>
          <a:p>
            <a:endParaRPr lang="en-US" dirty="0" smtClean="0">
              <a:solidFill>
                <a:srgbClr val="595959"/>
              </a:solidFill>
            </a:endParaRPr>
          </a:p>
          <a:p>
            <a:endParaRPr lang="en-US" dirty="0" smtClean="0">
              <a:solidFill>
                <a:srgbClr val="595959"/>
              </a:solidFill>
            </a:endParaRPr>
          </a:p>
          <a:p>
            <a:endParaRPr lang="en-US" dirty="0" smtClean="0">
              <a:solidFill>
                <a:srgbClr val="595959"/>
              </a:solidFill>
            </a:endParaRPr>
          </a:p>
          <a:p>
            <a:endParaRPr lang="en-US" dirty="0" smtClean="0">
              <a:solidFill>
                <a:srgbClr val="595959"/>
              </a:solidFill>
            </a:endParaRPr>
          </a:p>
          <a:p>
            <a:endParaRPr lang="en-US" dirty="0" smtClean="0">
              <a:solidFill>
                <a:srgbClr val="595959"/>
              </a:solidFill>
            </a:endParaRPr>
          </a:p>
          <a:p>
            <a:endParaRPr lang="en-US" dirty="0" smtClean="0">
              <a:solidFill>
                <a:srgbClr val="595959"/>
              </a:solidFill>
            </a:endParaRPr>
          </a:p>
          <a:p>
            <a:endParaRPr lang="en-US" dirty="0" smtClean="0">
              <a:solidFill>
                <a:srgbClr val="595959"/>
              </a:solidFill>
            </a:endParaRPr>
          </a:p>
          <a:p>
            <a:endParaRPr lang="en-US" dirty="0" smtClean="0">
              <a:solidFill>
                <a:srgbClr val="595959"/>
              </a:solidFill>
            </a:endParaRPr>
          </a:p>
          <a:p>
            <a:r>
              <a:rPr lang="en-US" dirty="0" smtClean="0">
                <a:solidFill>
                  <a:srgbClr val="595959"/>
                </a:solidFill>
              </a:rPr>
              <a:t>Samples at room temperature within an inert atmosphere (Argon). </a:t>
            </a:r>
          </a:p>
          <a:p>
            <a:endParaRPr lang="en-US" dirty="0" smtClean="0">
              <a:solidFill>
                <a:srgbClr val="595959"/>
              </a:solidFill>
            </a:endParaRPr>
          </a:p>
          <a:p>
            <a:endParaRPr lang="en-US" dirty="0" smtClean="0">
              <a:solidFill>
                <a:srgbClr val="595959"/>
              </a:solidFill>
            </a:endParaRPr>
          </a:p>
          <a:p>
            <a:endParaRPr lang="en-US" dirty="0">
              <a:solidFill>
                <a:srgbClr val="595959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0614" y="100359"/>
            <a:ext cx="7035439" cy="720000"/>
          </a:xfrm>
        </p:spPr>
        <p:txBody>
          <a:bodyPr/>
          <a:lstStyle/>
          <a:p>
            <a:r>
              <a:rPr lang="en-GB" sz="3200" dirty="0" smtClean="0"/>
              <a:t>Beam Experiment: Samples</a:t>
            </a:r>
            <a:endParaRPr lang="en-GB" sz="3200" dirty="0"/>
          </a:p>
        </p:txBody>
      </p:sp>
      <p:grpSp>
        <p:nvGrpSpPr>
          <p:cNvPr id="7" name="Group 6"/>
          <p:cNvGrpSpPr/>
          <p:nvPr/>
        </p:nvGrpSpPr>
        <p:grpSpPr>
          <a:xfrm>
            <a:off x="457200" y="2008964"/>
            <a:ext cx="3464559" cy="2994426"/>
            <a:chOff x="5322554" y="1024918"/>
            <a:chExt cx="3464559" cy="2994426"/>
          </a:xfrm>
        </p:grpSpPr>
        <p:grpSp>
          <p:nvGrpSpPr>
            <p:cNvPr id="8" name="Group 7"/>
            <p:cNvGrpSpPr/>
            <p:nvPr/>
          </p:nvGrpSpPr>
          <p:grpSpPr>
            <a:xfrm>
              <a:off x="5322554" y="1024918"/>
              <a:ext cx="3464559" cy="2994426"/>
              <a:chOff x="2969740" y="830033"/>
              <a:chExt cx="3464559" cy="2994426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283" r="26171"/>
              <a:stretch/>
            </p:blipFill>
            <p:spPr>
              <a:xfrm rot="5400000">
                <a:off x="3017032" y="782741"/>
                <a:ext cx="2994426" cy="3089010"/>
              </a:xfrm>
              <a:prstGeom prst="rect">
                <a:avLst/>
              </a:prstGeom>
            </p:spPr>
          </p:pic>
          <p:sp>
            <p:nvSpPr>
              <p:cNvPr id="11" name="TextBox 10"/>
              <p:cNvSpPr txBox="1"/>
              <p:nvPr/>
            </p:nvSpPr>
            <p:spPr>
              <a:xfrm>
                <a:off x="4135539" y="2172111"/>
                <a:ext cx="229876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 smtClean="0">
                    <a:solidFill>
                      <a:schemeClr val="bg1"/>
                    </a:solidFill>
                  </a:rPr>
                  <a:t>30 Nb-Ti cables</a:t>
                </a:r>
              </a:p>
              <a:p>
                <a:r>
                  <a:rPr lang="en-GB" b="1" dirty="0" smtClean="0">
                    <a:solidFill>
                      <a:schemeClr val="bg1"/>
                    </a:solidFill>
                  </a:rPr>
                  <a:t>~ 5 cm</a:t>
                </a:r>
                <a:endParaRPr lang="en-GB" b="1" dirty="0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9" name="Straight Arrow Connector 8"/>
            <p:cNvCxnSpPr/>
            <p:nvPr/>
          </p:nvCxnSpPr>
          <p:spPr>
            <a:xfrm>
              <a:off x="6395310" y="1749238"/>
              <a:ext cx="0" cy="1374680"/>
            </a:xfrm>
            <a:prstGeom prst="straightConnector1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3639252" y="2183577"/>
            <a:ext cx="5344032" cy="2474094"/>
            <a:chOff x="925674" y="3303142"/>
            <a:chExt cx="7548372" cy="349462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029" b="9694"/>
            <a:stretch/>
          </p:blipFill>
          <p:spPr>
            <a:xfrm rot="10800000">
              <a:off x="925674" y="3303142"/>
              <a:ext cx="7548372" cy="3494624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3482242" y="3337673"/>
              <a:ext cx="3331664" cy="5216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FFFF"/>
                  </a:solidFill>
                </a:rPr>
                <a:t>Nb-Ti  &amp; Nb</a:t>
              </a:r>
              <a:r>
                <a:rPr lang="en-GB" b="1" baseline="-25000" dirty="0" smtClean="0">
                  <a:solidFill>
                    <a:srgbClr val="FFFFFF"/>
                  </a:solidFill>
                </a:rPr>
                <a:t>3</a:t>
              </a:r>
              <a:r>
                <a:rPr lang="en-GB" b="1" dirty="0" smtClean="0">
                  <a:solidFill>
                    <a:srgbClr val="FFFFFF"/>
                  </a:solidFill>
                </a:rPr>
                <a:t>Sn strands</a:t>
              </a:r>
              <a:endParaRPr lang="en-GB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V. Raginel, D. Wollmann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39306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19"/>
          <p:cNvSpPr>
            <a:spLocks noGrp="1"/>
          </p:cNvSpPr>
          <p:nvPr>
            <p:ph idx="1"/>
          </p:nvPr>
        </p:nvSpPr>
        <p:spPr>
          <a:xfrm>
            <a:off x="612000" y="1008394"/>
            <a:ext cx="7920000" cy="4906963"/>
          </a:xfrm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16632"/>
            <a:ext cx="7920000" cy="720000"/>
          </a:xfrm>
        </p:spPr>
        <p:txBody>
          <a:bodyPr/>
          <a:lstStyle/>
          <a:p>
            <a:r>
              <a:rPr lang="en-GB" dirty="0" smtClean="0"/>
              <a:t>Experimental setup</a:t>
            </a:r>
            <a:endParaRPr lang="en-US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143000" y="3391232"/>
            <a:ext cx="6858000" cy="16557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Second Picture with the tank open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6324601" y="2894344"/>
            <a:ext cx="47624" cy="127635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0728"/>
            <a:ext cx="9144000" cy="5143500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1228725" y="1459068"/>
            <a:ext cx="7524864" cy="3619517"/>
            <a:chOff x="1228725" y="673083"/>
            <a:chExt cx="7524864" cy="3619517"/>
          </a:xfrm>
        </p:grpSpPr>
        <p:grpSp>
          <p:nvGrpSpPr>
            <p:cNvPr id="13" name="Group 12"/>
            <p:cNvGrpSpPr/>
            <p:nvPr/>
          </p:nvGrpSpPr>
          <p:grpSpPr>
            <a:xfrm>
              <a:off x="1228725" y="673083"/>
              <a:ext cx="5114925" cy="3619517"/>
              <a:chOff x="1228725" y="673083"/>
              <a:chExt cx="5114925" cy="3619517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1228725" y="673083"/>
                <a:ext cx="2286000" cy="1679592"/>
              </a:xfrm>
              <a:prstGeom prst="rect">
                <a:avLst/>
              </a:prstGeom>
              <a:noFill/>
              <a:ln w="38100">
                <a:solidFill>
                  <a:schemeClr val="tx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3951396" y="719877"/>
                <a:ext cx="2392254" cy="1632797"/>
              </a:xfrm>
              <a:prstGeom prst="rect">
                <a:avLst/>
              </a:prstGeom>
              <a:noFill/>
              <a:ln w="38100">
                <a:solidFill>
                  <a:schemeClr val="tx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3857625" y="2723651"/>
                <a:ext cx="2457450" cy="1559424"/>
              </a:xfrm>
              <a:prstGeom prst="rect">
                <a:avLst/>
              </a:prstGeom>
              <a:noFill/>
              <a:ln w="38100">
                <a:solidFill>
                  <a:schemeClr val="tx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1257301" y="2764646"/>
                <a:ext cx="2286000" cy="1527954"/>
              </a:xfrm>
              <a:prstGeom prst="rect">
                <a:avLst/>
              </a:prstGeom>
              <a:noFill/>
              <a:ln w="38100">
                <a:solidFill>
                  <a:schemeClr val="tx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6454829" y="1049635"/>
              <a:ext cx="22987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Nb-Ti cable stacks </a:t>
              </a:r>
            </a:p>
            <a:p>
              <a:r>
                <a:rPr lang="en-GB" b="1" dirty="0" smtClean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in steels moulds</a:t>
              </a:r>
              <a:endParaRPr lang="en-GB" b="1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1956660" y="1442393"/>
            <a:ext cx="5339489" cy="3642693"/>
            <a:chOff x="1957317" y="719877"/>
            <a:chExt cx="5339489" cy="3642693"/>
          </a:xfrm>
        </p:grpSpPr>
        <p:grpSp>
          <p:nvGrpSpPr>
            <p:cNvPr id="72" name="Group 71"/>
            <p:cNvGrpSpPr/>
            <p:nvPr/>
          </p:nvGrpSpPr>
          <p:grpSpPr>
            <a:xfrm>
              <a:off x="3531660" y="719877"/>
              <a:ext cx="423018" cy="3642693"/>
              <a:chOff x="3531660" y="719877"/>
              <a:chExt cx="423018" cy="3642693"/>
            </a:xfrm>
          </p:grpSpPr>
          <p:sp>
            <p:nvSpPr>
              <p:cNvPr id="74" name="Rectangle 73"/>
              <p:cNvSpPr/>
              <p:nvPr/>
            </p:nvSpPr>
            <p:spPr>
              <a:xfrm>
                <a:off x="3559922" y="719877"/>
                <a:ext cx="394756" cy="1632797"/>
              </a:xfrm>
              <a:prstGeom prst="rect">
                <a:avLst/>
              </a:prstGeom>
              <a:noFill/>
              <a:ln w="38100">
                <a:solidFill>
                  <a:srgbClr val="DA2A37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3531660" y="2729773"/>
                <a:ext cx="394756" cy="1632797"/>
              </a:xfrm>
              <a:prstGeom prst="rect">
                <a:avLst/>
              </a:prstGeom>
              <a:noFill/>
              <a:ln w="38100">
                <a:solidFill>
                  <a:srgbClr val="DA2A37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3" name="TextBox 72"/>
            <p:cNvSpPr txBox="1"/>
            <p:nvPr/>
          </p:nvSpPr>
          <p:spPr>
            <a:xfrm>
              <a:off x="1957317" y="2360325"/>
              <a:ext cx="53394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DA2A37"/>
                  </a:solidFill>
                </a:rPr>
                <a:t>Nb-Ti and Nb</a:t>
              </a:r>
              <a:r>
                <a:rPr lang="en-GB" b="1" baseline="-25000" dirty="0" smtClean="0">
                  <a:solidFill>
                    <a:srgbClr val="DA2A37"/>
                  </a:solidFill>
                </a:rPr>
                <a:t>3</a:t>
              </a:r>
              <a:r>
                <a:rPr lang="en-GB" b="1" dirty="0" smtClean="0">
                  <a:solidFill>
                    <a:srgbClr val="DA2A37"/>
                  </a:solidFill>
                </a:rPr>
                <a:t>Sn strands fixed on a steel plate</a:t>
              </a:r>
              <a:endParaRPr lang="en-GB" b="1" dirty="0">
                <a:solidFill>
                  <a:srgbClr val="DA2A37"/>
                </a:solidFill>
              </a:endParaRPr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V. </a:t>
            </a:r>
            <a:r>
              <a:rPr lang="fr-FR" noProof="0" dirty="0" err="1" smtClean="0"/>
              <a:t>Raginel</a:t>
            </a:r>
            <a:r>
              <a:rPr lang="fr-FR" noProof="0" dirty="0" smtClean="0"/>
              <a:t>, D. Wollmann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9014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612000" y="1008394"/>
            <a:ext cx="7920000" cy="4906963"/>
          </a:xfrm>
        </p:spPr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8676456" y="6356350"/>
            <a:ext cx="360040" cy="360000"/>
          </a:xfrm>
        </p:spPr>
        <p:txBody>
          <a:bodyPr/>
          <a:lstStyle/>
          <a:p>
            <a:fld id="{0C2FBB0A-547C-47E0-B5CF-329C4C9818AC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143000" y="3391232"/>
            <a:ext cx="6858000" cy="16557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Second Picture with the tank open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6324601" y="2894344"/>
            <a:ext cx="47624" cy="127635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0728"/>
            <a:ext cx="9144000" cy="5143500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149079" y="2261431"/>
            <a:ext cx="8953500" cy="594340"/>
            <a:chOff x="139554" y="2491287"/>
            <a:chExt cx="8953500" cy="594340"/>
          </a:xfrm>
        </p:grpSpPr>
        <p:grpSp>
          <p:nvGrpSpPr>
            <p:cNvPr id="21" name="Group 20"/>
            <p:cNvGrpSpPr/>
            <p:nvPr/>
          </p:nvGrpSpPr>
          <p:grpSpPr>
            <a:xfrm>
              <a:off x="139554" y="2501048"/>
              <a:ext cx="8953500" cy="584579"/>
              <a:chOff x="66675" y="3519142"/>
              <a:chExt cx="8953500" cy="774439"/>
            </a:xfrm>
          </p:grpSpPr>
          <p:cxnSp>
            <p:nvCxnSpPr>
              <p:cNvPr id="32" name="Straight Arrow Connector 31"/>
              <p:cNvCxnSpPr/>
              <p:nvPr/>
            </p:nvCxnSpPr>
            <p:spPr>
              <a:xfrm>
                <a:off x="66675" y="3938232"/>
                <a:ext cx="8953500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 w="med" len="med"/>
                <a:tailEnd type="triangl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tangle 32"/>
              <p:cNvSpPr/>
              <p:nvPr/>
            </p:nvSpPr>
            <p:spPr>
              <a:xfrm>
                <a:off x="1071069" y="3519142"/>
                <a:ext cx="7314384" cy="774439"/>
              </a:xfrm>
              <a:prstGeom prst="rect">
                <a:avLst/>
              </a:prstGeom>
              <a:blipFill>
                <a:blip r:embed="rId4">
                  <a:alphaModFix amt="60000"/>
                </a:blip>
                <a:stretch>
                  <a:fillRect/>
                </a:stretch>
              </a:blip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203178" y="2491287"/>
              <a:ext cx="10860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b="1" dirty="0" smtClean="0">
                  <a:solidFill>
                    <a:srgbClr val="FF0000"/>
                  </a:solidFill>
                </a:rPr>
                <a:t>6x10</a:t>
              </a:r>
              <a:r>
                <a:rPr lang="fr-CH" sz="1600" b="1" baseline="30000" dirty="0" smtClean="0">
                  <a:solidFill>
                    <a:srgbClr val="FF0000"/>
                  </a:solidFill>
                </a:rPr>
                <a:t>11</a:t>
              </a:r>
              <a:r>
                <a:rPr lang="fr-CH" sz="1600" b="1" dirty="0" smtClean="0">
                  <a:solidFill>
                    <a:srgbClr val="FF0000"/>
                  </a:solidFill>
                </a:rPr>
                <a:t> p+</a:t>
              </a:r>
              <a:endParaRPr lang="en-GB" sz="16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70277" y="4385979"/>
            <a:ext cx="8997523" cy="584579"/>
            <a:chOff x="95531" y="2501047"/>
            <a:chExt cx="8997523" cy="584579"/>
          </a:xfrm>
        </p:grpSpPr>
        <p:grpSp>
          <p:nvGrpSpPr>
            <p:cNvPr id="37" name="Group 36"/>
            <p:cNvGrpSpPr/>
            <p:nvPr/>
          </p:nvGrpSpPr>
          <p:grpSpPr>
            <a:xfrm>
              <a:off x="139554" y="2501047"/>
              <a:ext cx="8953500" cy="584579"/>
              <a:chOff x="66675" y="3519142"/>
              <a:chExt cx="8953500" cy="774439"/>
            </a:xfrm>
          </p:grpSpPr>
          <p:cxnSp>
            <p:nvCxnSpPr>
              <p:cNvPr id="48" name="Straight Arrow Connector 47"/>
              <p:cNvCxnSpPr/>
              <p:nvPr/>
            </p:nvCxnSpPr>
            <p:spPr>
              <a:xfrm>
                <a:off x="66675" y="3938232"/>
                <a:ext cx="8953500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 w="med" len="med"/>
                <a:tailEnd type="triangl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Rectangle 48"/>
              <p:cNvSpPr/>
              <p:nvPr/>
            </p:nvSpPr>
            <p:spPr>
              <a:xfrm>
                <a:off x="1071069" y="3519142"/>
                <a:ext cx="7314384" cy="774439"/>
              </a:xfrm>
              <a:prstGeom prst="rect">
                <a:avLst/>
              </a:prstGeom>
              <a:blipFill>
                <a:blip r:embed="rId4">
                  <a:alphaModFix amt="60000"/>
                </a:blip>
                <a:stretch>
                  <a:fillRect/>
                </a:stretch>
              </a:blip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0" name="TextBox 39"/>
            <p:cNvSpPr txBox="1"/>
            <p:nvPr/>
          </p:nvSpPr>
          <p:spPr>
            <a:xfrm>
              <a:off x="95531" y="2528861"/>
              <a:ext cx="126509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b="1" dirty="0" smtClean="0">
                  <a:solidFill>
                    <a:srgbClr val="FF0000"/>
                  </a:solidFill>
                </a:rPr>
                <a:t>2.6x10</a:t>
              </a:r>
              <a:r>
                <a:rPr lang="fr-CH" sz="1600" b="1" baseline="30000" dirty="0" smtClean="0">
                  <a:solidFill>
                    <a:srgbClr val="FF0000"/>
                  </a:solidFill>
                </a:rPr>
                <a:t>12</a:t>
              </a:r>
              <a:r>
                <a:rPr lang="fr-CH" sz="1600" b="1" dirty="0" smtClean="0">
                  <a:solidFill>
                    <a:srgbClr val="FF0000"/>
                  </a:solidFill>
                </a:rPr>
                <a:t> p+</a:t>
              </a:r>
              <a:endParaRPr lang="en-GB" sz="16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80408" y="3644270"/>
            <a:ext cx="8968342" cy="584580"/>
            <a:chOff x="66511" y="2920856"/>
            <a:chExt cx="8968342" cy="584580"/>
          </a:xfrm>
        </p:grpSpPr>
        <p:grpSp>
          <p:nvGrpSpPr>
            <p:cNvPr id="53" name="Group 52"/>
            <p:cNvGrpSpPr/>
            <p:nvPr/>
          </p:nvGrpSpPr>
          <p:grpSpPr>
            <a:xfrm>
              <a:off x="81353" y="2920856"/>
              <a:ext cx="8953500" cy="584580"/>
              <a:chOff x="8474" y="4075287"/>
              <a:chExt cx="8953500" cy="774439"/>
            </a:xfrm>
          </p:grpSpPr>
          <p:cxnSp>
            <p:nvCxnSpPr>
              <p:cNvPr id="64" name="Straight Arrow Connector 63"/>
              <p:cNvCxnSpPr/>
              <p:nvPr/>
            </p:nvCxnSpPr>
            <p:spPr>
              <a:xfrm>
                <a:off x="8474" y="4512983"/>
                <a:ext cx="8953500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 w="med" len="med"/>
                <a:tailEnd type="triangl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Rectangle 64"/>
              <p:cNvSpPr/>
              <p:nvPr/>
            </p:nvSpPr>
            <p:spPr>
              <a:xfrm>
                <a:off x="1041443" y="4075287"/>
                <a:ext cx="7314384" cy="774439"/>
              </a:xfrm>
              <a:prstGeom prst="rect">
                <a:avLst/>
              </a:prstGeom>
              <a:blipFill>
                <a:blip r:embed="rId4">
                  <a:alphaModFix amt="60000"/>
                </a:blip>
                <a:stretch>
                  <a:fillRect/>
                </a:stretch>
              </a:blip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6" name="TextBox 55"/>
            <p:cNvSpPr txBox="1"/>
            <p:nvPr/>
          </p:nvSpPr>
          <p:spPr>
            <a:xfrm>
              <a:off x="66511" y="2920856"/>
              <a:ext cx="126509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b="1" dirty="0" smtClean="0">
                  <a:solidFill>
                    <a:srgbClr val="FF0000"/>
                  </a:solidFill>
                </a:rPr>
                <a:t>1.3x10</a:t>
              </a:r>
              <a:r>
                <a:rPr lang="fr-CH" sz="1600" b="1" baseline="30000" dirty="0" smtClean="0">
                  <a:solidFill>
                    <a:srgbClr val="FF0000"/>
                  </a:solidFill>
                </a:rPr>
                <a:t>12</a:t>
              </a:r>
              <a:r>
                <a:rPr lang="fr-CH" sz="1600" b="1" dirty="0" smtClean="0">
                  <a:solidFill>
                    <a:srgbClr val="FF0000"/>
                  </a:solidFill>
                </a:rPr>
                <a:t> p+</a:t>
              </a:r>
              <a:endParaRPr lang="en-GB" sz="16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133029" y="1639606"/>
            <a:ext cx="8953500" cy="596548"/>
            <a:chOff x="133029" y="1850412"/>
            <a:chExt cx="8953500" cy="596548"/>
          </a:xfrm>
        </p:grpSpPr>
        <p:sp>
          <p:nvSpPr>
            <p:cNvPr id="67" name="Rectangle 66"/>
            <p:cNvSpPr/>
            <p:nvPr/>
          </p:nvSpPr>
          <p:spPr>
            <a:xfrm>
              <a:off x="1153473" y="1862381"/>
              <a:ext cx="7314384" cy="584579"/>
            </a:xfrm>
            <a:prstGeom prst="rect">
              <a:avLst/>
            </a:prstGeom>
            <a:blipFill>
              <a:blip r:embed="rId4">
                <a:alphaModFix amt="60000"/>
              </a:blip>
              <a:stretch>
                <a:fillRect/>
              </a:stretch>
            </a:blip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8" name="Straight Arrow Connector 67"/>
            <p:cNvCxnSpPr/>
            <p:nvPr/>
          </p:nvCxnSpPr>
          <p:spPr>
            <a:xfrm>
              <a:off x="133029" y="2179219"/>
              <a:ext cx="8953500" cy="0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>
              <a:off x="283327" y="1850412"/>
              <a:ext cx="4603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p+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3381209" y="4398714"/>
            <a:ext cx="8579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 smtClean="0">
                <a:solidFill>
                  <a:schemeClr val="accent6">
                    <a:lumMod val="50000"/>
                  </a:schemeClr>
                </a:solidFill>
              </a:rPr>
              <a:t>933 K  1026 K </a:t>
            </a:r>
            <a:endParaRPr lang="en-GB" sz="1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710670" y="4967877"/>
            <a:ext cx="8579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  <a:t>1035 K</a:t>
            </a:r>
            <a:endParaRPr lang="en-GB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926835" y="4967877"/>
            <a:ext cx="8579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  <a:t>823 K</a:t>
            </a:r>
            <a:endParaRPr lang="en-GB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280160" y="4967877"/>
            <a:ext cx="8579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  <a:t>445 K</a:t>
            </a:r>
            <a:endParaRPr lang="en-GB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479223" y="4972712"/>
            <a:ext cx="8579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  <a:t>706 K</a:t>
            </a:r>
            <a:endParaRPr lang="en-GB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695388" y="4972712"/>
            <a:ext cx="8579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  <a:t>882 K</a:t>
            </a:r>
            <a:endParaRPr lang="en-GB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911553" y="4972712"/>
            <a:ext cx="8579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  <a:t>960 K</a:t>
            </a:r>
            <a:endParaRPr lang="en-GB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612000" y="116632"/>
            <a:ext cx="7920000" cy="720000"/>
          </a:xfrm>
        </p:spPr>
        <p:txBody>
          <a:bodyPr/>
          <a:lstStyle/>
          <a:p>
            <a:r>
              <a:rPr lang="en-GB" dirty="0" smtClean="0"/>
              <a:t>Experimental setup</a:t>
            </a:r>
            <a:endParaRPr lang="en-US" dirty="0"/>
          </a:p>
        </p:txBody>
      </p:sp>
      <p:sp>
        <p:nvSpPr>
          <p:cNvPr id="50" name="Footer Placeholder 2"/>
          <p:cNvSpPr txBox="1">
            <a:spLocks/>
          </p:cNvSpPr>
          <p:nvPr/>
        </p:nvSpPr>
        <p:spPr>
          <a:xfrm>
            <a:off x="1905000" y="6356350"/>
            <a:ext cx="6627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mtClean="0"/>
              <a:t>V. Raginel, D. Wollmann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628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324" y="900000"/>
            <a:ext cx="4637672" cy="3463761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Polyimide insulation degradation</a:t>
            </a:r>
            <a:endParaRPr lang="en-GB" dirty="0"/>
          </a:p>
        </p:txBody>
      </p:sp>
      <p:sp>
        <p:nvSpPr>
          <p:cNvPr id="24" name="Content Placeholder 53"/>
          <p:cNvSpPr txBox="1">
            <a:spLocks/>
          </p:cNvSpPr>
          <p:nvPr/>
        </p:nvSpPr>
        <p:spPr>
          <a:xfrm>
            <a:off x="229986" y="4364780"/>
            <a:ext cx="8069953" cy="1872532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20000"/>
              </a:lnSpc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</a:pPr>
            <a:r>
              <a:rPr lang="en-GB" sz="2200" b="1" dirty="0">
                <a:solidFill>
                  <a:srgbClr val="595959"/>
                </a:solidFill>
              </a:rPr>
              <a:t>Degradation </a:t>
            </a:r>
            <a:r>
              <a:rPr lang="en-GB" sz="2200" b="1" dirty="0" smtClean="0">
                <a:solidFill>
                  <a:srgbClr val="595959"/>
                </a:solidFill>
              </a:rPr>
              <a:t>due to</a:t>
            </a:r>
            <a:r>
              <a:rPr lang="en-GB" sz="2200" dirty="0" smtClean="0">
                <a:solidFill>
                  <a:srgbClr val="595959"/>
                </a:solidFill>
              </a:rPr>
              <a:t> </a:t>
            </a:r>
            <a:r>
              <a:rPr lang="en-GB" sz="2200" b="1" dirty="0" smtClean="0">
                <a:solidFill>
                  <a:srgbClr val="595959"/>
                </a:solidFill>
              </a:rPr>
              <a:t>chemical decomposition </a:t>
            </a:r>
            <a:r>
              <a:rPr lang="en-GB" sz="2200" dirty="0" smtClean="0">
                <a:solidFill>
                  <a:srgbClr val="595959"/>
                </a:solidFill>
              </a:rPr>
              <a:t>as function of temperature and exposure time.</a:t>
            </a:r>
            <a:endParaRPr lang="en-GB" sz="2200" b="1" dirty="0" smtClean="0">
              <a:solidFill>
                <a:srgbClr val="595959"/>
              </a:solidFill>
            </a:endParaRPr>
          </a:p>
          <a:p>
            <a:pPr marL="342900" indent="-342900">
              <a:lnSpc>
                <a:spcPct val="120000"/>
              </a:lnSpc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</a:pPr>
            <a:r>
              <a:rPr lang="en-GB" sz="2200" b="1" dirty="0" smtClean="0">
                <a:solidFill>
                  <a:srgbClr val="595959"/>
                </a:solidFill>
              </a:rPr>
              <a:t>No degradation measured after beam impact </a:t>
            </a:r>
            <a:r>
              <a:rPr lang="en-GB" sz="2200" dirty="0" smtClean="0">
                <a:solidFill>
                  <a:srgbClr val="595959"/>
                </a:solidFill>
              </a:rPr>
              <a:t>– temperature up to ~1050 K (2.5 kJ </a:t>
            </a:r>
            <a:r>
              <a:rPr lang="en-GB" sz="2400" dirty="0" smtClean="0">
                <a:solidFill>
                  <a:srgbClr val="595959"/>
                </a:solidFill>
              </a:rPr>
              <a:t>cm</a:t>
            </a:r>
            <a:r>
              <a:rPr lang="en-GB" sz="2400" baseline="30000" dirty="0" smtClean="0">
                <a:solidFill>
                  <a:srgbClr val="595959"/>
                </a:solidFill>
              </a:rPr>
              <a:t>-3</a:t>
            </a:r>
            <a:r>
              <a:rPr lang="en-GB" sz="2400" dirty="0" smtClean="0">
                <a:solidFill>
                  <a:srgbClr val="595959"/>
                </a:solidFill>
              </a:rPr>
              <a:t>)</a:t>
            </a:r>
            <a:r>
              <a:rPr lang="en-GB" sz="2400" baseline="30000" dirty="0" smtClean="0">
                <a:solidFill>
                  <a:srgbClr val="595959"/>
                </a:solidFill>
              </a:rPr>
              <a:t> </a:t>
            </a:r>
            <a:r>
              <a:rPr lang="en-GB" sz="2200" dirty="0" smtClean="0">
                <a:solidFill>
                  <a:srgbClr val="595959"/>
                </a:solidFill>
              </a:rPr>
              <a:t>for few ~</a:t>
            </a:r>
            <a:r>
              <a:rPr lang="en-GB" sz="2200" dirty="0" err="1" smtClean="0">
                <a:solidFill>
                  <a:srgbClr val="595959"/>
                </a:solidFill>
              </a:rPr>
              <a:t>ms</a:t>
            </a:r>
            <a:endParaRPr lang="en-GB" sz="2200" dirty="0" smtClean="0">
              <a:solidFill>
                <a:srgbClr val="595959"/>
              </a:solidFill>
            </a:endParaRPr>
          </a:p>
          <a:p>
            <a:pPr marL="754380" lvl="1" indent="-342900">
              <a:lnSpc>
                <a:spcPct val="120000"/>
              </a:lnSpc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</a:pPr>
            <a:r>
              <a:rPr lang="en-GB" sz="1900" b="1" dirty="0" smtClean="0">
                <a:solidFill>
                  <a:srgbClr val="595959"/>
                </a:solidFill>
              </a:rPr>
              <a:t>Weakening of the insulation </a:t>
            </a:r>
            <a:r>
              <a:rPr lang="en-GB" sz="1900" dirty="0" smtClean="0">
                <a:solidFill>
                  <a:srgbClr val="595959"/>
                </a:solidFill>
              </a:rPr>
              <a:t>at the point of the beam impact was observed for </a:t>
            </a:r>
            <a:r>
              <a:rPr lang="en-GB" sz="1900" b="1" dirty="0" smtClean="0">
                <a:solidFill>
                  <a:srgbClr val="595959"/>
                </a:solidFill>
              </a:rPr>
              <a:t>T &gt; 850 K (1.9 kJ cm</a:t>
            </a:r>
            <a:r>
              <a:rPr lang="en-GB" sz="1900" b="1" baseline="30000" dirty="0" smtClean="0">
                <a:solidFill>
                  <a:srgbClr val="595959"/>
                </a:solidFill>
              </a:rPr>
              <a:t>-3</a:t>
            </a:r>
            <a:r>
              <a:rPr lang="en-GB" sz="1900" b="1" dirty="0" smtClean="0">
                <a:solidFill>
                  <a:srgbClr val="595959"/>
                </a:solidFill>
              </a:rPr>
              <a:t>).</a:t>
            </a:r>
            <a:endParaRPr lang="en-GB" sz="1900" dirty="0" smtClean="0">
              <a:solidFill>
                <a:srgbClr val="595959"/>
              </a:solidFill>
            </a:endParaRPr>
          </a:p>
          <a:p>
            <a:pPr marL="754380" lvl="1" indent="-342900">
              <a:lnSpc>
                <a:spcPct val="120000"/>
              </a:lnSpc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</a:pPr>
            <a:endParaRPr lang="en-GB" sz="2000" dirty="0" smtClean="0">
              <a:solidFill>
                <a:srgbClr val="595959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V. Raginel, D. Wollmann</a:t>
            </a:r>
            <a:endParaRPr lang="en-GB" noProof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grpSp>
        <p:nvGrpSpPr>
          <p:cNvPr id="26" name="Group 25"/>
          <p:cNvGrpSpPr/>
          <p:nvPr/>
        </p:nvGrpSpPr>
        <p:grpSpPr>
          <a:xfrm>
            <a:off x="506761" y="1046781"/>
            <a:ext cx="3738770" cy="2670251"/>
            <a:chOff x="4890539" y="1063169"/>
            <a:chExt cx="3738770" cy="2670251"/>
          </a:xfrm>
        </p:grpSpPr>
        <p:grpSp>
          <p:nvGrpSpPr>
            <p:cNvPr id="27" name="Group 26"/>
            <p:cNvGrpSpPr/>
            <p:nvPr/>
          </p:nvGrpSpPr>
          <p:grpSpPr>
            <a:xfrm>
              <a:off x="4935723" y="1063169"/>
              <a:ext cx="3468805" cy="2385197"/>
              <a:chOff x="5411971" y="3249806"/>
              <a:chExt cx="3468805" cy="2385197"/>
            </a:xfrm>
          </p:grpSpPr>
          <p:pic>
            <p:nvPicPr>
              <p:cNvPr id="29" name="Picture 28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520" t="28796" r="17399" b="16250"/>
              <a:stretch/>
            </p:blipFill>
            <p:spPr>
              <a:xfrm>
                <a:off x="5411971" y="3249806"/>
                <a:ext cx="3468805" cy="2385197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/>
            </p:nvSpPr>
            <p:spPr>
              <a:xfrm>
                <a:off x="7194811" y="4148730"/>
                <a:ext cx="159530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beam impact</a:t>
                </a:r>
                <a:endParaRPr lang="en-GB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  <p:grpSp>
            <p:nvGrpSpPr>
              <p:cNvPr id="31" name="Group 30"/>
              <p:cNvGrpSpPr/>
              <p:nvPr/>
            </p:nvGrpSpPr>
            <p:grpSpPr>
              <a:xfrm>
                <a:off x="6713220" y="3593226"/>
                <a:ext cx="481591" cy="1182306"/>
                <a:chOff x="6713220" y="3593226"/>
                <a:chExt cx="481591" cy="1182306"/>
              </a:xfrm>
            </p:grpSpPr>
            <p:grpSp>
              <p:nvGrpSpPr>
                <p:cNvPr id="32" name="Group 31"/>
                <p:cNvGrpSpPr>
                  <a:grpSpLocks noChangeAspect="1"/>
                </p:cNvGrpSpPr>
                <p:nvPr/>
              </p:nvGrpSpPr>
              <p:grpSpPr>
                <a:xfrm>
                  <a:off x="6713220" y="3593226"/>
                  <a:ext cx="384048" cy="1182306"/>
                  <a:chOff x="2887980" y="3318906"/>
                  <a:chExt cx="358140" cy="1477883"/>
                </a:xfrm>
              </p:grpSpPr>
              <p:sp>
                <p:nvSpPr>
                  <p:cNvPr id="38" name="Oval 37"/>
                  <p:cNvSpPr/>
                  <p:nvPr/>
                </p:nvSpPr>
                <p:spPr>
                  <a:xfrm>
                    <a:off x="2887980" y="4522431"/>
                    <a:ext cx="358140" cy="274358"/>
                  </a:xfrm>
                  <a:prstGeom prst="ellipse">
                    <a:avLst/>
                  </a:prstGeom>
                  <a:noFill/>
                  <a:ln w="28575">
                    <a:solidFill>
                      <a:srgbClr val="21B8FF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9" name="Oval 38"/>
                  <p:cNvSpPr/>
                  <p:nvPr/>
                </p:nvSpPr>
                <p:spPr>
                  <a:xfrm>
                    <a:off x="2887980" y="4168048"/>
                    <a:ext cx="358140" cy="274357"/>
                  </a:xfrm>
                  <a:prstGeom prst="ellipse">
                    <a:avLst/>
                  </a:prstGeom>
                  <a:noFill/>
                  <a:ln w="28575"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0" name="Oval 39"/>
                  <p:cNvSpPr/>
                  <p:nvPr/>
                </p:nvSpPr>
                <p:spPr>
                  <a:xfrm>
                    <a:off x="2887980" y="3902526"/>
                    <a:ext cx="358140" cy="274357"/>
                  </a:xfrm>
                  <a:prstGeom prst="ellipse">
                    <a:avLst/>
                  </a:prstGeom>
                  <a:noFill/>
                  <a:ln w="28575">
                    <a:solidFill>
                      <a:srgbClr val="21B8FF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1" name="Oval 40"/>
                  <p:cNvSpPr/>
                  <p:nvPr/>
                </p:nvSpPr>
                <p:spPr>
                  <a:xfrm>
                    <a:off x="2887980" y="3618100"/>
                    <a:ext cx="358140" cy="274357"/>
                  </a:xfrm>
                  <a:prstGeom prst="ellipse">
                    <a:avLst/>
                  </a:prstGeom>
                  <a:noFill/>
                  <a:ln w="28575">
                    <a:solidFill>
                      <a:srgbClr val="21B8FF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2" name="Oval 41"/>
                  <p:cNvSpPr/>
                  <p:nvPr/>
                </p:nvSpPr>
                <p:spPr>
                  <a:xfrm>
                    <a:off x="2887980" y="3318906"/>
                    <a:ext cx="358140" cy="274357"/>
                  </a:xfrm>
                  <a:prstGeom prst="ellipse">
                    <a:avLst/>
                  </a:prstGeom>
                  <a:noFill/>
                  <a:ln w="28575">
                    <a:solidFill>
                      <a:srgbClr val="21B8FF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cxnSp>
              <p:nvCxnSpPr>
                <p:cNvPr id="33" name="Straight Connector 32"/>
                <p:cNvCxnSpPr>
                  <a:stCxn id="30" idx="1"/>
                  <a:endCxn id="42" idx="6"/>
                </p:cNvCxnSpPr>
                <p:nvPr/>
              </p:nvCxnSpPr>
              <p:spPr>
                <a:xfrm flipH="1" flipV="1">
                  <a:off x="7097268" y="3702969"/>
                  <a:ext cx="97543" cy="630427"/>
                </a:xfrm>
                <a:prstGeom prst="line">
                  <a:avLst/>
                </a:prstGeom>
                <a:ln w="12700">
                  <a:solidFill>
                    <a:srgbClr val="21B8FF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>
                  <a:stCxn id="30" idx="1"/>
                  <a:endCxn id="41" idx="6"/>
                </p:cNvCxnSpPr>
                <p:nvPr/>
              </p:nvCxnSpPr>
              <p:spPr>
                <a:xfrm flipH="1" flipV="1">
                  <a:off x="7097268" y="3942324"/>
                  <a:ext cx="97543" cy="391072"/>
                </a:xfrm>
                <a:prstGeom prst="line">
                  <a:avLst/>
                </a:prstGeom>
                <a:ln w="12700">
                  <a:solidFill>
                    <a:srgbClr val="21B8FF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>
                  <a:stCxn id="30" idx="1"/>
                  <a:endCxn id="40" idx="6"/>
                </p:cNvCxnSpPr>
                <p:nvPr/>
              </p:nvCxnSpPr>
              <p:spPr>
                <a:xfrm flipH="1" flipV="1">
                  <a:off x="7097268" y="4169865"/>
                  <a:ext cx="97543" cy="163531"/>
                </a:xfrm>
                <a:prstGeom prst="line">
                  <a:avLst/>
                </a:prstGeom>
                <a:ln w="12700">
                  <a:solidFill>
                    <a:srgbClr val="21B8FF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>
                  <a:stCxn id="30" idx="1"/>
                  <a:endCxn id="39" idx="6"/>
                </p:cNvCxnSpPr>
                <p:nvPr/>
              </p:nvCxnSpPr>
              <p:spPr>
                <a:xfrm flipH="1">
                  <a:off x="7097268" y="4333396"/>
                  <a:ext cx="97543" cy="48886"/>
                </a:xfrm>
                <a:prstGeom prst="line">
                  <a:avLst/>
                </a:prstGeom>
                <a:ln w="12700">
                  <a:solidFill>
                    <a:srgbClr val="21B8FF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>
                  <a:stCxn id="30" idx="1"/>
                  <a:endCxn id="38" idx="6"/>
                </p:cNvCxnSpPr>
                <p:nvPr/>
              </p:nvCxnSpPr>
              <p:spPr>
                <a:xfrm flipH="1">
                  <a:off x="7097268" y="4333396"/>
                  <a:ext cx="97543" cy="332393"/>
                </a:xfrm>
                <a:prstGeom prst="line">
                  <a:avLst/>
                </a:prstGeom>
                <a:ln w="12700">
                  <a:solidFill>
                    <a:srgbClr val="21B8FF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8" name="TextBox 27"/>
            <p:cNvSpPr txBox="1"/>
            <p:nvPr/>
          </p:nvSpPr>
          <p:spPr>
            <a:xfrm>
              <a:off x="4890539" y="3456421"/>
              <a:ext cx="37387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Side view of a Nb-Ti cable stack after beam impact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617912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HiLumi-Pres-Template-4-3-CSR2016</Template>
  <TotalTime>10315</TotalTime>
  <Words>960</Words>
  <Application>Microsoft Macintosh PowerPoint</Application>
  <PresentationFormat>On-screen Show (4:3)</PresentationFormat>
  <Paragraphs>220</Paragraphs>
  <Slides>18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Thème Office</vt:lpstr>
      <vt:lpstr>First Experimental Results on Damage Limits of Superconducting Accelerator Magnet Components due to Instantaneous Beam Impact</vt:lpstr>
      <vt:lpstr>Motivation of the study – HL-LHC ultra-fast failure</vt:lpstr>
      <vt:lpstr>Beam – matter interaction</vt:lpstr>
      <vt:lpstr>PowerPoint Presentation</vt:lpstr>
      <vt:lpstr>PowerPoint Presentation</vt:lpstr>
      <vt:lpstr>Beam Experiment: Samples</vt:lpstr>
      <vt:lpstr>Experimental setup</vt:lpstr>
      <vt:lpstr>Experimental setup</vt:lpstr>
      <vt:lpstr>Polyimide insulation degradation</vt:lpstr>
      <vt:lpstr>Jc degradation of Nb-Ti</vt:lpstr>
      <vt:lpstr>Jc degradation of Nb-Ti</vt:lpstr>
      <vt:lpstr>Jc degradation of Nb3Sn</vt:lpstr>
      <vt:lpstr>Jc degradation of Nb3Sn</vt:lpstr>
      <vt:lpstr>Conclusions and Outlook</vt:lpstr>
      <vt:lpstr>Acknowledgements</vt:lpstr>
      <vt:lpstr>PowerPoint Presentation</vt:lpstr>
      <vt:lpstr>PowerPoint Presentation</vt:lpstr>
      <vt:lpstr>Insulation degradation due to hours heating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2016 WPxxx – Equipment / System</dc:title>
  <dc:creator>Cecile Noels</dc:creator>
  <cp:lastModifiedBy>Daniel Wollmann</cp:lastModifiedBy>
  <cp:revision>274</cp:revision>
  <cp:lastPrinted>2017-11-09T10:45:56Z</cp:lastPrinted>
  <dcterms:created xsi:type="dcterms:W3CDTF">2016-08-24T12:27:25Z</dcterms:created>
  <dcterms:modified xsi:type="dcterms:W3CDTF">2017-11-14T13:51:46Z</dcterms:modified>
</cp:coreProperties>
</file>