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9" r:id="rId1"/>
  </p:sldMasterIdLst>
  <p:notesMasterIdLst>
    <p:notesMasterId r:id="rId16"/>
  </p:notesMasterIdLst>
  <p:handoutMasterIdLst>
    <p:handoutMasterId r:id="rId17"/>
  </p:handoutMasterIdLst>
  <p:sldIdLst>
    <p:sldId id="1425" r:id="rId2"/>
    <p:sldId id="1644" r:id="rId3"/>
    <p:sldId id="1646" r:id="rId4"/>
    <p:sldId id="1656" r:id="rId5"/>
    <p:sldId id="1657" r:id="rId6"/>
    <p:sldId id="1647" r:id="rId7"/>
    <p:sldId id="1645" r:id="rId8"/>
    <p:sldId id="1658" r:id="rId9"/>
    <p:sldId id="1648" r:id="rId10"/>
    <p:sldId id="1650" r:id="rId11"/>
    <p:sldId id="1652" r:id="rId12"/>
    <p:sldId id="1653" r:id="rId13"/>
    <p:sldId id="1654" r:id="rId14"/>
    <p:sldId id="1651" r:id="rId15"/>
  </p:sldIdLst>
  <p:sldSz cx="9144000" cy="6858000" type="screen4x3"/>
  <p:notesSz cx="6797675" cy="9928225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510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6561"/>
    <a:srgbClr val="9AF62A"/>
    <a:srgbClr val="F80C06"/>
    <a:srgbClr val="2BF560"/>
    <a:srgbClr val="DBE7FF"/>
    <a:srgbClr val="FF0000"/>
    <a:srgbClr val="0000FF"/>
    <a:srgbClr val="CC0000"/>
    <a:srgbClr val="ACAC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6408" autoAdjust="0"/>
    <p:restoredTop sz="95267" autoAdjust="0"/>
  </p:normalViewPr>
  <p:slideViewPr>
    <p:cSldViewPr snapToObjects="1">
      <p:cViewPr varScale="1">
        <p:scale>
          <a:sx n="115" d="100"/>
          <a:sy n="115" d="100"/>
        </p:scale>
        <p:origin x="2274" y="84"/>
      </p:cViewPr>
      <p:guideLst>
        <p:guide orient="horz" pos="2160"/>
        <p:guide pos="5103"/>
      </p:guideLst>
    </p:cSldViewPr>
  </p:slideViewPr>
  <p:outlineViewPr>
    <p:cViewPr>
      <p:scale>
        <a:sx n="33" d="100"/>
        <a:sy n="33" d="100"/>
      </p:scale>
      <p:origin x="0" y="6125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862" y="0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71544C-6647-7A44-A30B-40518DF4CE46}" type="datetimeFigureOut">
              <a:rPr lang="en-US" smtClean="0"/>
              <a:pPr/>
              <a:t>11/14/2017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79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862" y="9429779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1DEE20-7222-3F4B-902C-214D1A5332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26950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fld id="{1EE94C69-A77A-4829-890D-081FF2A6740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1731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5603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spcBef>
                  <a:spcPct val="0"/>
                </a:spcBef>
              </a:pPr>
              <a:endParaRPr lang="en-US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25604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>
                <a:spcBef>
                  <a:spcPct val="0"/>
                </a:spcBef>
              </a:pPr>
              <a:endParaRPr lang="en-US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grpSp>
          <p:nvGrpSpPr>
            <p:cNvPr id="25605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25606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07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08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09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0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1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2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3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4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5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25616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LMC, 20/09/2017</a:t>
            </a:r>
            <a:endParaRPr lang="en-US"/>
          </a:p>
        </p:txBody>
      </p:sp>
      <p:sp>
        <p:nvSpPr>
          <p:cNvPr id="25617" name="Rectangle 17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MD4, Jan Uythoven</a:t>
            </a:r>
            <a:endParaRPr lang="en-US"/>
          </a:p>
        </p:txBody>
      </p:sp>
      <p:sp>
        <p:nvSpPr>
          <p:cNvPr id="25618" name="Rectangle 18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fld id="{42080964-D815-4D51-9BE1-AC88875DFBA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561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38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562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MD4, Jan Uythoven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9DD70A9-BAE9-49B5-BB4A-4022358022C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LMC, 20/09/2017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5400"/>
            <a:ext cx="2112963" cy="6283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400"/>
            <a:ext cx="6191250" cy="6283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MD4, Jan Uythoven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E8FBF62-69F5-429E-9AEA-628EF2B2989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LMC, 20/09/2017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632575"/>
            <a:ext cx="2895600" cy="25241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MD4, Jan Uythoven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632575"/>
            <a:ext cx="2133600" cy="252413"/>
          </a:xfrm>
        </p:spPr>
        <p:txBody>
          <a:bodyPr/>
          <a:lstStyle>
            <a:lvl1pPr>
              <a:defRPr/>
            </a:lvl1pPr>
          </a:lstStyle>
          <a:p>
            <a:fld id="{C49955D0-AFF1-4FD6-B1E6-F241286C4CD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34925" y="6616700"/>
            <a:ext cx="2133600" cy="2682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LMC, 20/09/2017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196975"/>
            <a:ext cx="8229600" cy="511175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632575"/>
            <a:ext cx="2895600" cy="25241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MD4, Jan Uythoven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902450" y="6632575"/>
            <a:ext cx="2133600" cy="252413"/>
          </a:xfrm>
        </p:spPr>
        <p:txBody>
          <a:bodyPr/>
          <a:lstStyle>
            <a:lvl1pPr>
              <a:defRPr/>
            </a:lvl1pPr>
          </a:lstStyle>
          <a:p>
            <a:fld id="{4F3283CE-86ED-4A5A-9952-48D6A180EE0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34925" y="6616700"/>
            <a:ext cx="2133600" cy="2682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LMC, 20/09/2017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ewlhc logo1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85800" y="1295400"/>
            <a:ext cx="8128000" cy="4597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>
          <a:xfrm>
            <a:off x="204788" y="6553200"/>
            <a:ext cx="1199009" cy="198438"/>
          </a:xfr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LMC, 20/09/2017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764402" y="6553200"/>
            <a:ext cx="5615189" cy="198438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MD4, Jan Uythoven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8433851" y="6553200"/>
            <a:ext cx="495837" cy="198438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F5548BC7-4E35-4494-AD1E-CD52997EA5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570" y="116540"/>
            <a:ext cx="8229600" cy="52387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7C3E7D3-E8A8-4E1B-881E-DBC7929F152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915770" y="6632575"/>
            <a:ext cx="4032560" cy="252413"/>
          </a:xfrm>
        </p:spPr>
        <p:txBody>
          <a:bodyPr/>
          <a:lstStyle/>
          <a:p>
            <a:r>
              <a:rPr lang="en-US" dirty="0" smtClean="0"/>
              <a:t>Interlocking, Jan Uythoven</a:t>
            </a:r>
            <a:endParaRPr lang="en-US" dirty="0"/>
          </a:p>
        </p:txBody>
      </p:sp>
      <p:sp>
        <p:nvSpPr>
          <p:cNvPr id="7" name="Date Placeholder 5"/>
          <p:cNvSpPr>
            <a:spLocks noGrp="1"/>
          </p:cNvSpPr>
          <p:nvPr>
            <p:ph type="dt" sz="half" idx="12"/>
          </p:nvPr>
        </p:nvSpPr>
        <p:spPr>
          <a:xfrm>
            <a:off x="34924" y="6616700"/>
            <a:ext cx="3456926" cy="26828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HL Annual Meeting, 14/11/2017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MD4, Jan Uythoven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E0ED20-7A76-4972-AE92-35B37E63204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LMC, 20/09/2017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MD4, Jan Uythoven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8C3C834-58DF-41D7-88B7-80F9B44404A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LMC, 20/09/2017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MD4, Jan Uythoven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5E1D296-40C6-4194-BE1B-ED8CF69751C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LMC, 20/09/2017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MD4, Jan Uythoven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0D66058-8582-419F-AA3B-A79C8D77E78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LMC, 20/09/2017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MD4, Jan Uythoven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5627ED7-E218-4887-B885-6131837B135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LMC, 20/09/2017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MD4, Jan Uythoven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55E8A60-F04D-4DB5-AB5E-D47017D00F3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LMC, 20/09/2017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MD4, Jan Uythoven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76E6735-74B0-4165-999F-8C826942DD7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LMC, 20/09/2017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2895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/>
            </a:lvl1pPr>
          </a:lstStyle>
          <a:p>
            <a:r>
              <a:rPr lang="en-US" smtClean="0"/>
              <a:t>MD4, Jan Uythoven</a:t>
            </a:r>
            <a:endParaRPr 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fld id="{212BBE4B-11BF-433F-B4D5-C48334632EB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459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1403559" y="25400"/>
            <a:ext cx="751025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459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459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5" y="6616700"/>
            <a:ext cx="21336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/>
            </a:lvl1pPr>
          </a:lstStyle>
          <a:p>
            <a:r>
              <a:rPr lang="en-US" smtClean="0"/>
              <a:t>LMC, 20/09/2017</a:t>
            </a:r>
            <a:endParaRPr lang="en-US" dirty="0"/>
          </a:p>
        </p:txBody>
      </p:sp>
      <p:sp>
        <p:nvSpPr>
          <p:cNvPr id="24593" name="Line 17"/>
          <p:cNvSpPr>
            <a:spLocks noChangeShapeType="1"/>
          </p:cNvSpPr>
          <p:nvPr/>
        </p:nvSpPr>
        <p:spPr bwMode="auto">
          <a:xfrm>
            <a:off x="684213" y="620713"/>
            <a:ext cx="8280400" cy="0"/>
          </a:xfrm>
          <a:prstGeom prst="line">
            <a:avLst/>
          </a:prstGeom>
          <a:noFill/>
          <a:ln w="25400" cap="sq">
            <a:solidFill>
              <a:schemeClr val="bg2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1" y="1"/>
            <a:ext cx="1224169" cy="59025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24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000">
          <a:solidFill>
            <a:srgbClr val="0000FF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2699740" y="2492870"/>
            <a:ext cx="6660290" cy="1410022"/>
          </a:xfrm>
        </p:spPr>
        <p:txBody>
          <a:bodyPr/>
          <a:lstStyle/>
          <a:p>
            <a:r>
              <a:rPr lang="en-US" sz="3600" dirty="0"/>
              <a:t>Interlocking for </a:t>
            </a:r>
            <a:r>
              <a:rPr lang="en-US" sz="3600" dirty="0" err="1"/>
              <a:t>HiLumi</a:t>
            </a:r>
            <a:r>
              <a:rPr lang="en-US" sz="3600" dirty="0"/>
              <a:t> </a:t>
            </a:r>
            <a:r>
              <a:rPr lang="en-US" sz="3600"/>
              <a:t>– </a:t>
            </a:r>
            <a:r>
              <a:rPr lang="en-US" sz="3600" smtClean="0"/>
              <a:t/>
            </a:r>
            <a:br>
              <a:rPr lang="en-US" sz="3600" smtClean="0"/>
            </a:br>
            <a:r>
              <a:rPr lang="en-US" sz="3600" smtClean="0"/>
              <a:t>What </a:t>
            </a:r>
            <a:r>
              <a:rPr lang="en-US" sz="3600" dirty="0"/>
              <a:t>will be different</a:t>
            </a:r>
            <a:r>
              <a:rPr lang="en-US" sz="3600" dirty="0" smtClean="0"/>
              <a:t>?</a:t>
            </a:r>
            <a:br>
              <a:rPr lang="en-US" sz="3600" dirty="0" smtClean="0"/>
            </a:br>
            <a:r>
              <a:rPr lang="en-GB" sz="4000" dirty="0"/>
              <a:t/>
            </a:r>
            <a:br>
              <a:rPr lang="en-GB" sz="4000" dirty="0"/>
            </a:br>
            <a:r>
              <a:rPr lang="en-GB" sz="2000" i="1" dirty="0" smtClean="0"/>
              <a:t>HL Annual Meeting Madrid 13 – 16 November 2017</a:t>
            </a:r>
            <a:endParaRPr lang="en-GB" sz="2000" i="1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467430" y="4581160"/>
            <a:ext cx="8351640" cy="1247750"/>
          </a:xfrm>
        </p:spPr>
        <p:txBody>
          <a:bodyPr/>
          <a:lstStyle/>
          <a:p>
            <a:pPr algn="ctr"/>
            <a:r>
              <a:rPr lang="en-US" dirty="0" smtClean="0"/>
              <a:t>J. Uythoven </a:t>
            </a:r>
            <a:br>
              <a:rPr lang="en-US" dirty="0" smtClean="0"/>
            </a:br>
            <a:r>
              <a:rPr lang="en-GB" sz="2000" dirty="0" smtClean="0"/>
              <a:t>Many thanks to A. Antoine</a:t>
            </a:r>
            <a:r>
              <a:rPr lang="en-GB" sz="2000" dirty="0"/>
              <a:t>, </a:t>
            </a:r>
            <a:r>
              <a:rPr lang="en-GB" sz="2000" dirty="0" smtClean="0"/>
              <a:t>A</a:t>
            </a:r>
            <a:r>
              <a:rPr lang="en-GB" sz="2000" dirty="0"/>
              <a:t>. </a:t>
            </a:r>
            <a:r>
              <a:rPr lang="en-GB" sz="2000" dirty="0" smtClean="0"/>
              <a:t>Balatsoukas, R. Bruce, D. Hugle, </a:t>
            </a:r>
            <a:br>
              <a:rPr lang="en-GB" sz="2000" dirty="0" smtClean="0"/>
            </a:br>
            <a:r>
              <a:rPr lang="en-GB" sz="2000" dirty="0" smtClean="0"/>
              <a:t>C. Martin, R. Mompo, </a:t>
            </a:r>
            <a:r>
              <a:rPr lang="en-GB" sz="2000" dirty="0" smtClean="0"/>
              <a:t>I</a:t>
            </a:r>
            <a:r>
              <a:rPr lang="en-GB" sz="2000" dirty="0" smtClean="0"/>
              <a:t>. Romera, R. Secondo, J. Steckert, </a:t>
            </a:r>
            <a:br>
              <a:rPr lang="en-GB" sz="2000" dirty="0" smtClean="0"/>
            </a:br>
            <a:r>
              <a:rPr lang="en-GB" sz="2000" dirty="0" smtClean="0"/>
              <a:t>M. Valette, D</a:t>
            </a:r>
            <a:r>
              <a:rPr lang="en-GB" sz="2000" dirty="0"/>
              <a:t>. </a:t>
            </a:r>
            <a:r>
              <a:rPr lang="en-GB" sz="2000" dirty="0" smtClean="0"/>
              <a:t>Wollmann</a:t>
            </a:r>
            <a:endParaRPr lang="en-US" sz="20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590" y="0"/>
            <a:ext cx="2915770" cy="167901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7564" y="177486"/>
            <a:ext cx="2945443" cy="1296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89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HL </a:t>
            </a:r>
            <a:r>
              <a:rPr lang="en-US" dirty="0" smtClean="0"/>
              <a:t>Systems – New Collimators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6840"/>
            <a:ext cx="8229600" cy="5111750"/>
          </a:xfrm>
        </p:spPr>
        <p:txBody>
          <a:bodyPr/>
          <a:lstStyle/>
          <a:p>
            <a:endParaRPr lang="en-GB" sz="2000" dirty="0"/>
          </a:p>
          <a:p>
            <a:r>
              <a:rPr lang="en-GB" sz="1800" dirty="0" smtClean="0"/>
              <a:t>Wire in-jaw collimator</a:t>
            </a:r>
          </a:p>
          <a:p>
            <a:pPr lvl="1"/>
            <a:r>
              <a:rPr lang="en-GB" sz="1600" dirty="0" smtClean="0"/>
              <a:t>Not part of the baseline but already 2 </a:t>
            </a:r>
            <a:r>
              <a:rPr lang="en-GB" sz="1600" dirty="0" smtClean="0">
                <a:sym typeface="Wingdings" panose="05000000000000000000" pitchFamily="2" charset="2"/>
              </a:rPr>
              <a:t> 4 </a:t>
            </a:r>
            <a:r>
              <a:rPr lang="en-GB" sz="1600" dirty="0" smtClean="0"/>
              <a:t>installed in the LHC</a:t>
            </a:r>
          </a:p>
          <a:p>
            <a:pPr lvl="1"/>
            <a:r>
              <a:rPr lang="en-GB" sz="1600" dirty="0" smtClean="0"/>
              <a:t>The overheating of the wire is protected by a connection to the </a:t>
            </a:r>
            <a:r>
              <a:rPr lang="en-GB" sz="1600" b="1" dirty="0" smtClean="0">
                <a:solidFill>
                  <a:srgbClr val="FF0000"/>
                </a:solidFill>
              </a:rPr>
              <a:t>WIC</a:t>
            </a:r>
            <a:r>
              <a:rPr lang="en-GB" sz="1600" dirty="0" smtClean="0"/>
              <a:t> – standard warm magnet interlock control system – based on voltage measurement over the wire</a:t>
            </a:r>
          </a:p>
          <a:p>
            <a:pPr lvl="2"/>
            <a:r>
              <a:rPr lang="en-GB" sz="1400" dirty="0" smtClean="0"/>
              <a:t>Voltage measurement will need a more reliable solution – </a:t>
            </a:r>
            <a:r>
              <a:rPr lang="en-GB" sz="1400" dirty="0"/>
              <a:t>isolation amplifier </a:t>
            </a:r>
            <a:r>
              <a:rPr lang="en-GB" sz="1400" dirty="0" smtClean="0"/>
              <a:t>etc. – </a:t>
            </a:r>
            <a:r>
              <a:rPr lang="en-GB" sz="1400" dirty="0"/>
              <a:t>if it becomes </a:t>
            </a:r>
            <a:r>
              <a:rPr lang="en-GB" sz="1400" dirty="0" smtClean="0"/>
              <a:t>baseline</a:t>
            </a:r>
          </a:p>
          <a:p>
            <a:pPr lvl="1"/>
            <a:r>
              <a:rPr lang="en-GB" sz="1600" dirty="0" smtClean="0"/>
              <a:t>No dangerous failure modes to the beam detected, but to be interlocked</a:t>
            </a:r>
          </a:p>
          <a:p>
            <a:r>
              <a:rPr lang="en-GB" sz="1800" dirty="0" smtClean="0"/>
              <a:t>If crystal becomes part of baseline, few more </a:t>
            </a:r>
            <a:r>
              <a:rPr lang="en-GB" sz="1800" dirty="0" smtClean="0"/>
              <a:t>changes to the interlocking, </a:t>
            </a:r>
            <a:r>
              <a:rPr lang="en-GB" sz="1800" dirty="0" smtClean="0"/>
              <a:t>but nothing fundamental</a:t>
            </a:r>
          </a:p>
          <a:p>
            <a:r>
              <a:rPr lang="en-GB" sz="1800" dirty="0"/>
              <a:t>TCTs and TCLs</a:t>
            </a:r>
          </a:p>
          <a:p>
            <a:pPr lvl="1"/>
            <a:r>
              <a:rPr lang="en-GB" sz="1600" dirty="0"/>
              <a:t>No difference relative to today</a:t>
            </a:r>
          </a:p>
          <a:p>
            <a:pPr lvl="1"/>
            <a:r>
              <a:rPr lang="en-GB" sz="1600" dirty="0"/>
              <a:t>Possibly SIS interlocks on the TCT BPMs</a:t>
            </a:r>
            <a:endParaRPr lang="en-GB" sz="1800" dirty="0"/>
          </a:p>
          <a:p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Interlocking,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HL Annual Meeting, 14/11/2017</a:t>
            </a:r>
            <a:endParaRPr lang="en-US" dirty="0"/>
          </a:p>
        </p:txBody>
      </p:sp>
      <p:pic>
        <p:nvPicPr>
          <p:cNvPr id="7" name="Picture 3" descr="\\cern.ch\dfs\Users\l\lgentini\Desktop\TCTW 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56540" y="764630"/>
            <a:ext cx="2412710" cy="2086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1"/>
          <p:cNvSpPr>
            <a:spLocks/>
          </p:cNvSpPr>
          <p:nvPr/>
        </p:nvSpPr>
        <p:spPr bwMode="auto">
          <a:xfrm>
            <a:off x="7830688" y="1627023"/>
            <a:ext cx="1051471" cy="226591"/>
          </a:xfrm>
          <a:prstGeom prst="borderCallout2">
            <a:avLst>
              <a:gd name="adj1" fmla="val 50862"/>
              <a:gd name="adj2" fmla="val -513"/>
              <a:gd name="adj3" fmla="val 49447"/>
              <a:gd name="adj4" fmla="val -29310"/>
              <a:gd name="adj5" fmla="val 64244"/>
              <a:gd name="adj6" fmla="val -39189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000" b="1" dirty="0" smtClean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BBLRC wire</a:t>
            </a:r>
            <a:endParaRPr lang="en-GB" sz="1000" b="1" dirty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9" name="AutoShape 1"/>
          <p:cNvSpPr>
            <a:spLocks/>
          </p:cNvSpPr>
          <p:nvPr/>
        </p:nvSpPr>
        <p:spPr bwMode="auto">
          <a:xfrm>
            <a:off x="7843454" y="1092517"/>
            <a:ext cx="1192596" cy="380480"/>
          </a:xfrm>
          <a:prstGeom prst="borderCallout2">
            <a:avLst>
              <a:gd name="adj1" fmla="val 50222"/>
              <a:gd name="adj2" fmla="val -138"/>
              <a:gd name="adj3" fmla="val 50527"/>
              <a:gd name="adj4" fmla="val -14294"/>
              <a:gd name="adj5" fmla="val 132816"/>
              <a:gd name="adj6" fmla="val -36936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000" b="1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Tungsten inserts</a:t>
            </a:r>
          </a:p>
          <a:p>
            <a:pPr algn="ctr">
              <a:spcAft>
                <a:spcPts val="0"/>
              </a:spcAft>
            </a:pPr>
            <a:r>
              <a:rPr lang="en-GB" sz="1000" b="1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(Inermet® IT180)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94832" y="955092"/>
            <a:ext cx="2475906" cy="1609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39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Interlocking Hardware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All interlock systems will by the time of LS3 have obsolete electronics, V2 of all interlock systems:</a:t>
            </a:r>
          </a:p>
          <a:p>
            <a:pPr lvl="1"/>
            <a:r>
              <a:rPr lang="en-GB" dirty="0" smtClean="0"/>
              <a:t>BIS2, SMP2, </a:t>
            </a:r>
            <a:r>
              <a:rPr lang="en-GB" dirty="0"/>
              <a:t>PIC2, </a:t>
            </a:r>
            <a:r>
              <a:rPr lang="en-GB" dirty="0" smtClean="0"/>
              <a:t>FMCM2, WIC2</a:t>
            </a:r>
          </a:p>
          <a:p>
            <a:r>
              <a:rPr lang="en-GB" dirty="0" smtClean="0"/>
              <a:t>Following the above, the Functional Specification of these systems is not going to be very different from the present </a:t>
            </a:r>
            <a:r>
              <a:rPr lang="en-GB" dirty="0" smtClean="0"/>
              <a:t>systems -  see previous slides</a:t>
            </a:r>
            <a:endParaRPr lang="en-GB" dirty="0" smtClean="0"/>
          </a:p>
          <a:p>
            <a:r>
              <a:rPr lang="en-GB" dirty="0" smtClean="0"/>
              <a:t>Only system where development has started is the Beam Interlock System BIS, with the intermediate version BIS1.23 which </a:t>
            </a:r>
            <a:r>
              <a:rPr lang="en-GB" i="1" dirty="0" smtClean="0"/>
              <a:t>could</a:t>
            </a:r>
            <a:r>
              <a:rPr lang="en-GB" dirty="0" smtClean="0"/>
              <a:t> be implemented for 2023 if required</a:t>
            </a:r>
          </a:p>
          <a:p>
            <a:pPr lvl="1"/>
            <a:r>
              <a:rPr lang="en-GB" dirty="0" smtClean="0"/>
              <a:t>Optical part of the BIS: weakest part of a strong system – for which an alternative is presently being studied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Interlocking,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HL Annual Meeting, 14/11/2017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18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Interlock System Developments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Interlocking,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HL Annual Meeting, 14/11/2017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803" y="3718302"/>
            <a:ext cx="2904833" cy="2277156"/>
          </a:xfrm>
          <a:prstGeom prst="rect">
            <a:avLst/>
          </a:prstGeom>
        </p:spPr>
      </p:pic>
      <p:sp>
        <p:nvSpPr>
          <p:cNvPr id="8" name="Text Placeholder 2"/>
          <p:cNvSpPr txBox="1">
            <a:spLocks/>
          </p:cNvSpPr>
          <p:nvPr/>
        </p:nvSpPr>
        <p:spPr bwMode="auto">
          <a:xfrm>
            <a:off x="510803" y="3313001"/>
            <a:ext cx="3043800" cy="419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 fontScale="92500" lnSpcReduction="10000"/>
          </a:bodyPr>
          <a:lstStyle>
            <a:defPPr>
              <a:defRPr lang="en-US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dirty="0" smtClean="0"/>
              <a:t>Two new BIS loops have been installed in parallel of the operation LHC BIS loops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6302890" y="2080051"/>
            <a:ext cx="181886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u="sng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New SFP module:</a:t>
            </a:r>
            <a:br>
              <a:rPr lang="en-US" sz="1400" u="sng" dirty="0" smtClean="0"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4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- Industrial standard</a:t>
            </a:r>
            <a:br>
              <a:rPr lang="en-US" sz="1400" dirty="0" smtClean="0"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4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- High output power</a:t>
            </a:r>
            <a:br>
              <a:rPr lang="en-US" sz="1400" dirty="0" smtClean="0"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4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- Low temp drift</a:t>
            </a:r>
            <a:br>
              <a:rPr lang="en-US" sz="1400" dirty="0" smtClean="0"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4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- Monitoring function</a:t>
            </a:r>
            <a:endParaRPr lang="en-US" sz="1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2472" y="851823"/>
            <a:ext cx="1416224" cy="105044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842068" y="2061281"/>
            <a:ext cx="189703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u="sng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Current CIBO module:</a:t>
            </a:r>
            <a:br>
              <a:rPr lang="en-US" sz="1400" u="sng" dirty="0" smtClean="0"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4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- Home made</a:t>
            </a:r>
            <a:br>
              <a:rPr lang="en-US" sz="1400" dirty="0" smtClean="0"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4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- Low power margin</a:t>
            </a:r>
            <a:br>
              <a:rPr lang="en-US" sz="1400" dirty="0" smtClean="0"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4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- High temp drift</a:t>
            </a:r>
            <a:br>
              <a:rPr lang="en-US" sz="1400" dirty="0" smtClean="0"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4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- No monitoring </a:t>
            </a:r>
            <a:endParaRPr lang="en-US" sz="14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8845" y="860344"/>
            <a:ext cx="1430062" cy="1052139"/>
          </a:xfrm>
          <a:prstGeom prst="rect">
            <a:avLst/>
          </a:prstGeom>
        </p:spPr>
      </p:pic>
      <p:sp>
        <p:nvSpPr>
          <p:cNvPr id="13" name="Right Arrow 12"/>
          <p:cNvSpPr/>
          <p:nvPr/>
        </p:nvSpPr>
        <p:spPr bwMode="auto">
          <a:xfrm>
            <a:off x="5709908" y="1195914"/>
            <a:ext cx="558844" cy="381000"/>
          </a:xfrm>
          <a:prstGeom prst="rightArrow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  <a:effectLst/>
        </p:spPr>
        <p:txBody>
          <a:bodyPr rtlCol="0" anchor="ctr"/>
          <a:lstStyle/>
          <a:p>
            <a:pPr marL="342900" indent="-342900" algn="ctr">
              <a:buFontTx/>
              <a:buNone/>
            </a:pP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193229" y="5619285"/>
            <a:ext cx="41510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Measured attenuation of new LHC optical </a:t>
            </a:r>
            <a:r>
              <a:rPr lang="en-US" sz="1600" dirty="0" err="1" smtClean="0">
                <a:latin typeface="Calibri" panose="020F0502020204030204" pitchFamily="34" charset="0"/>
                <a:cs typeface="Times New Roman" panose="02020603050405020304" pitchFamily="18" charset="0"/>
              </a:rPr>
              <a:t>fibre</a:t>
            </a:r>
            <a:r>
              <a:rPr lang="en-US" sz="16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links installed in the LHC: Very Stable !</a:t>
            </a:r>
            <a:br>
              <a:rPr lang="en-US" sz="1600" dirty="0" smtClean="0"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600" i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Don’t need to disconnect to measure the power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69022" y="3388328"/>
            <a:ext cx="3335947" cy="217117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8630" y="772627"/>
            <a:ext cx="2259647" cy="2476975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>
          <a:xfrm>
            <a:off x="2729287" y="5126249"/>
            <a:ext cx="390698" cy="465513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977870" y="4602446"/>
            <a:ext cx="167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Few </a:t>
            </a:r>
            <a:r>
              <a:rPr lang="en-GB" sz="1400" i="1" u="sng" dirty="0" smtClean="0"/>
              <a:t>explained</a:t>
            </a:r>
            <a:r>
              <a:rPr lang="en-GB" sz="1400" dirty="0" smtClean="0"/>
              <a:t> exceptions</a:t>
            </a: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1529447" y="3994860"/>
            <a:ext cx="19209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Data Aug – Oct 2017</a:t>
            </a:r>
            <a:endParaRPr lang="en-GB" sz="12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07380" y="5940778"/>
            <a:ext cx="41510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Delay in </a:t>
            </a:r>
            <a:r>
              <a:rPr lang="en-US" sz="1600" dirty="0" smtClean="0">
                <a:latin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s </a:t>
            </a:r>
            <a:r>
              <a:rPr lang="en-US" sz="16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between operational and test loop local permit when beams are dumped: OK</a:t>
            </a:r>
          </a:p>
        </p:txBody>
      </p:sp>
    </p:spTree>
    <p:extLst>
      <p:ext uri="{BB962C8B-B14F-4D97-AF65-F5344CB8AC3E}">
        <p14:creationId xmlns:p14="http://schemas.microsoft.com/office/powerpoint/2010/main" val="278986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BIS </a:t>
            </a:r>
            <a:r>
              <a:rPr lang="en-GB" dirty="0" smtClean="0">
                <a:sym typeface="Wingdings" panose="05000000000000000000" pitchFamily="2" charset="2"/>
              </a:rPr>
              <a:t> BIS 1.23  BIS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789" y="972162"/>
            <a:ext cx="4042790" cy="5111750"/>
          </a:xfrm>
        </p:spPr>
        <p:txBody>
          <a:bodyPr/>
          <a:lstStyle/>
          <a:p>
            <a:r>
              <a:rPr lang="en-GB" sz="1800" dirty="0" smtClean="0"/>
              <a:t>Expected changes in </a:t>
            </a:r>
            <a:r>
              <a:rPr lang="en-GB" sz="1800" dirty="0"/>
              <a:t>F</a:t>
            </a:r>
            <a:r>
              <a:rPr lang="en-GB" sz="1800" dirty="0" smtClean="0"/>
              <a:t>unctional </a:t>
            </a:r>
            <a:r>
              <a:rPr lang="en-GB" sz="1800" dirty="0"/>
              <a:t>S</a:t>
            </a:r>
            <a:r>
              <a:rPr lang="en-GB" sz="1800" dirty="0" smtClean="0"/>
              <a:t>pecification</a:t>
            </a:r>
          </a:p>
          <a:p>
            <a:pPr lvl="1"/>
            <a:r>
              <a:rPr lang="en-GB" sz="1600" dirty="0" smtClean="0"/>
              <a:t>Number of users per Beam Interlock Crate</a:t>
            </a:r>
          </a:p>
          <a:p>
            <a:pPr lvl="1"/>
            <a:r>
              <a:rPr lang="en-GB" sz="1600" dirty="0" smtClean="0"/>
              <a:t>Also issue for SPS</a:t>
            </a:r>
          </a:p>
          <a:p>
            <a:pPr lvl="1"/>
            <a:r>
              <a:rPr lang="en-GB" sz="1600" dirty="0" smtClean="0"/>
              <a:t>Rigidity of inputs B1 – B2 – Both Beams and Maskable or not</a:t>
            </a:r>
          </a:p>
          <a:p>
            <a:r>
              <a:rPr lang="en-GB" sz="1800" dirty="0" smtClean="0"/>
              <a:t>Expected changes Technical Specification</a:t>
            </a:r>
          </a:p>
          <a:p>
            <a:pPr lvl="1"/>
            <a:r>
              <a:rPr lang="en-GB" sz="1600" dirty="0" smtClean="0"/>
              <a:t>Power monitoring of optical loops</a:t>
            </a:r>
          </a:p>
          <a:p>
            <a:pPr lvl="1"/>
            <a:r>
              <a:rPr lang="en-GB" sz="1600" dirty="0" smtClean="0"/>
              <a:t>Bus system – stay with VME ?</a:t>
            </a:r>
          </a:p>
          <a:p>
            <a:pPr lvl="1"/>
            <a:r>
              <a:rPr lang="en-GB" sz="1600" dirty="0" smtClean="0"/>
              <a:t>Use of a third optical loop for monitoring ?</a:t>
            </a:r>
          </a:p>
          <a:p>
            <a:pPr lvl="1"/>
            <a:r>
              <a:rPr lang="en-GB" sz="1600" dirty="0" smtClean="0"/>
              <a:t>Link to Safe Machine Parameters</a:t>
            </a:r>
          </a:p>
          <a:p>
            <a:r>
              <a:rPr lang="en-GB" sz="2000" dirty="0" smtClean="0"/>
              <a:t>Unchanged</a:t>
            </a:r>
          </a:p>
          <a:p>
            <a:pPr lvl="1"/>
            <a:r>
              <a:rPr lang="en-GB" sz="1600" dirty="0" smtClean="0"/>
              <a:t>Reliability</a:t>
            </a:r>
          </a:p>
          <a:p>
            <a:pPr lvl="1"/>
            <a:r>
              <a:rPr lang="en-GB" sz="1600" dirty="0" smtClean="0"/>
              <a:t>Delay</a:t>
            </a:r>
          </a:p>
          <a:p>
            <a:pPr lvl="1"/>
            <a:r>
              <a:rPr lang="en-GB" sz="1600" dirty="0" smtClean="0"/>
              <a:t>Modularity and scalability</a:t>
            </a:r>
          </a:p>
          <a:p>
            <a:pPr lvl="1"/>
            <a:r>
              <a:rPr lang="en-GB" sz="1600" dirty="0" smtClean="0"/>
              <a:t>Standard User Inputs</a:t>
            </a:r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Interlocking,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HL Annual Meeting, 14/11/2017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8729" y="1052671"/>
            <a:ext cx="3837321" cy="338447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88860" y="575781"/>
            <a:ext cx="4490750" cy="396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LS2*            LS3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012200" y="581951"/>
            <a:ext cx="23703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*</a:t>
            </a:r>
            <a:r>
              <a:rPr lang="en-GB" sz="1600" i="1" dirty="0" smtClean="0"/>
              <a:t>If required</a:t>
            </a:r>
            <a:endParaRPr lang="en-GB" sz="16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5292100" y="4653170"/>
            <a:ext cx="3384470" cy="156966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u="sng" dirty="0" smtClean="0"/>
              <a:t>BIS 1.23 Tests: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 smtClean="0"/>
              <a:t>For 2018 include additional TSU from Beam Dumping System in the test loop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 smtClean="0"/>
              <a:t>Introduction of ‘False’ frequency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63459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Conclusions: Interlocking HL-LHC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240" y="764630"/>
            <a:ext cx="8476360" cy="5111750"/>
          </a:xfrm>
        </p:spPr>
        <p:txBody>
          <a:bodyPr/>
          <a:lstStyle/>
          <a:p>
            <a:r>
              <a:rPr lang="en-GB" sz="1800" dirty="0" smtClean="0"/>
              <a:t>HL-LHC will be more critical to operate</a:t>
            </a:r>
          </a:p>
          <a:p>
            <a:pPr lvl="1"/>
            <a:r>
              <a:rPr lang="en-GB" sz="1600" dirty="0" smtClean="0"/>
              <a:t>Very high intensity bunches, fast instabilities – like 16L2 – need a very reliable beam interlocking system</a:t>
            </a:r>
          </a:p>
          <a:p>
            <a:pPr lvl="1"/>
            <a:r>
              <a:rPr lang="en-GB" sz="1600" dirty="0" smtClean="0"/>
              <a:t>The criticality of having </a:t>
            </a:r>
            <a:r>
              <a:rPr lang="en-GB" sz="1600" dirty="0" smtClean="0">
                <a:solidFill>
                  <a:srgbClr val="FF0000"/>
                </a:solidFill>
              </a:rPr>
              <a:t>depleted tails </a:t>
            </a:r>
            <a:r>
              <a:rPr lang="en-GB" sz="1600" dirty="0" smtClean="0"/>
              <a:t>and the presence of </a:t>
            </a:r>
            <a:r>
              <a:rPr lang="en-GB" sz="1600" dirty="0" smtClean="0">
                <a:solidFill>
                  <a:srgbClr val="FF0000"/>
                </a:solidFill>
              </a:rPr>
              <a:t>witness bunches </a:t>
            </a:r>
            <a:r>
              <a:rPr lang="en-GB" sz="1600" dirty="0" smtClean="0"/>
              <a:t>need to be studied in further detail for specific failure modes</a:t>
            </a:r>
          </a:p>
          <a:p>
            <a:pPr lvl="1"/>
            <a:r>
              <a:rPr lang="en-GB" sz="1600" dirty="0" smtClean="0"/>
              <a:t>This might require new (redundant) hardware; fast detection systems in IP7; </a:t>
            </a:r>
            <a:r>
              <a:rPr lang="en-GB" sz="1600" dirty="0" err="1" smtClean="0"/>
              <a:t>dI</a:t>
            </a:r>
            <a:r>
              <a:rPr lang="en-GB" sz="1600" dirty="0" smtClean="0"/>
              <a:t>/</a:t>
            </a:r>
            <a:r>
              <a:rPr lang="en-GB" sz="1600" dirty="0" err="1" smtClean="0"/>
              <a:t>dt</a:t>
            </a:r>
            <a:r>
              <a:rPr lang="en-GB" sz="1600" dirty="0" smtClean="0"/>
              <a:t> on witness bunch with ADT?</a:t>
            </a:r>
          </a:p>
          <a:p>
            <a:pPr lvl="1"/>
            <a:r>
              <a:rPr lang="en-GB" sz="1600" dirty="0" smtClean="0"/>
              <a:t>If BB wire collimator: more reliable interlocking as input to the WIC required</a:t>
            </a:r>
          </a:p>
          <a:p>
            <a:r>
              <a:rPr lang="en-GB" sz="1800" dirty="0" smtClean="0"/>
              <a:t>Effect on the interlock systems</a:t>
            </a:r>
          </a:p>
          <a:p>
            <a:pPr lvl="1"/>
            <a:r>
              <a:rPr lang="en-GB" sz="1600" dirty="0" smtClean="0"/>
              <a:t>Additional clients to the BIS which would be covered by present system</a:t>
            </a:r>
          </a:p>
          <a:p>
            <a:pPr lvl="1"/>
            <a:r>
              <a:rPr lang="en-GB" sz="1600" dirty="0" smtClean="0"/>
              <a:t>Minor effect on the V2 of the present interlock system is </a:t>
            </a:r>
            <a:r>
              <a:rPr lang="en-GB" sz="1600" dirty="0" smtClean="0"/>
              <a:t>expected</a:t>
            </a:r>
            <a:endParaRPr lang="en-GB" sz="1600" dirty="0" smtClean="0"/>
          </a:p>
          <a:p>
            <a:pPr lvl="1"/>
            <a:r>
              <a:rPr lang="en-GB" sz="1600" dirty="0" smtClean="0"/>
              <a:t>BIS V2 will </a:t>
            </a:r>
            <a:r>
              <a:rPr lang="en-GB" sz="1600" dirty="0" smtClean="0">
                <a:solidFill>
                  <a:srgbClr val="FF0000"/>
                </a:solidFill>
              </a:rPr>
              <a:t>not</a:t>
            </a:r>
            <a:r>
              <a:rPr lang="en-GB" sz="1600" dirty="0" smtClean="0"/>
              <a:t> need to be faster – fast failures to be caught by the beam at the TCP/TCS in point 7</a:t>
            </a:r>
          </a:p>
          <a:p>
            <a:pPr lvl="1"/>
            <a:r>
              <a:rPr lang="en-GB" sz="1600" dirty="0" smtClean="0"/>
              <a:t>PIC V1 for 11 T might need to link two quench loops in hardware </a:t>
            </a:r>
            <a:r>
              <a:rPr lang="en-GB" sz="1600" dirty="0" smtClean="0"/>
              <a:t>– non standard – </a:t>
            </a:r>
            <a:r>
              <a:rPr lang="en-GB" sz="1600" dirty="0" smtClean="0"/>
              <a:t>study of failure modes ongoing to determine if this required</a:t>
            </a:r>
          </a:p>
          <a:p>
            <a:pPr lvl="1"/>
            <a:r>
              <a:rPr lang="en-GB" sz="1600" dirty="0" smtClean="0"/>
              <a:t>PIC V2 design needs further input / study of requirements for inner triplet protection</a:t>
            </a:r>
          </a:p>
          <a:p>
            <a:r>
              <a:rPr lang="en-GB" sz="2000" dirty="0" smtClean="0"/>
              <a:t>BIS V2</a:t>
            </a:r>
          </a:p>
          <a:p>
            <a:pPr lvl="1"/>
            <a:r>
              <a:rPr lang="en-GB" sz="1600" dirty="0" smtClean="0"/>
              <a:t>First promising tests in the LHC of new optical loops using SFP. Tests with TSU foreseen for 2018.</a:t>
            </a:r>
          </a:p>
          <a:p>
            <a:pPr lvl="1"/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Interlocking,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HL Annual Meeting, 14/11/2017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57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8590" y="511175"/>
            <a:ext cx="8229600" cy="523875"/>
          </a:xfrm>
        </p:spPr>
        <p:txBody>
          <a:bodyPr/>
          <a:lstStyle/>
          <a:p>
            <a:r>
              <a:rPr lang="en-US" dirty="0"/>
              <a:t>Interlocking for </a:t>
            </a:r>
            <a:r>
              <a:rPr lang="en-US" dirty="0" err="1"/>
              <a:t>HiLumi</a:t>
            </a:r>
            <a:r>
              <a:rPr lang="en-US" dirty="0"/>
              <a:t> –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Why it will be different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9094"/>
            <a:ext cx="8229600" cy="5111750"/>
          </a:xfrm>
        </p:spPr>
        <p:txBody>
          <a:bodyPr/>
          <a:lstStyle/>
          <a:p>
            <a:r>
              <a:rPr lang="en-GB" dirty="0" smtClean="0"/>
              <a:t>Differences because of new HL systems – new hardware to be interlocked with different failure modes</a:t>
            </a:r>
          </a:p>
          <a:p>
            <a:pPr lvl="1"/>
            <a:r>
              <a:rPr lang="en-GB" dirty="0" smtClean="0"/>
              <a:t>11 T magnets in Point 7</a:t>
            </a:r>
          </a:p>
          <a:p>
            <a:pPr lvl="1"/>
            <a:r>
              <a:rPr lang="en-GB" dirty="0" smtClean="0"/>
              <a:t>Inner triplet CLIQ and Quench </a:t>
            </a:r>
            <a:r>
              <a:rPr lang="en-GB" dirty="0" smtClean="0"/>
              <a:t>Heaters</a:t>
            </a:r>
            <a:endParaRPr lang="en-GB" dirty="0" smtClean="0"/>
          </a:p>
          <a:p>
            <a:pPr lvl="1"/>
            <a:r>
              <a:rPr lang="en-GB" dirty="0" smtClean="0"/>
              <a:t>Crab Cavities</a:t>
            </a:r>
          </a:p>
          <a:p>
            <a:pPr lvl="1"/>
            <a:r>
              <a:rPr lang="en-GB" dirty="0" smtClean="0"/>
              <a:t>Hollow e-lens (optional)</a:t>
            </a:r>
          </a:p>
          <a:p>
            <a:pPr lvl="1"/>
            <a:r>
              <a:rPr lang="en-GB" dirty="0" smtClean="0"/>
              <a:t>Beam-Beam wire compensators (optional)</a:t>
            </a:r>
            <a:endParaRPr lang="en-GB" dirty="0"/>
          </a:p>
          <a:p>
            <a:pPr lvl="1"/>
            <a:r>
              <a:rPr lang="en-GB" dirty="0" smtClean="0"/>
              <a:t>New collimators (TCTs and TCLs)</a:t>
            </a:r>
          </a:p>
          <a:p>
            <a:r>
              <a:rPr lang="en-GB" dirty="0" smtClean="0"/>
              <a:t>New interlocking hardware</a:t>
            </a:r>
          </a:p>
          <a:p>
            <a:r>
              <a:rPr lang="en-GB" dirty="0" smtClean="0"/>
              <a:t>New Failure modes due to different operational parameters – pushing performance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Interlocking,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HL Annual Meeting, 14/11/2017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876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03"/>
          <a:stretch/>
        </p:blipFill>
        <p:spPr bwMode="auto">
          <a:xfrm>
            <a:off x="4478646" y="794720"/>
            <a:ext cx="4196080" cy="217551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HL Systems: 11 T Magnet (1/3)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2508" y="840470"/>
            <a:ext cx="4474850" cy="5540940"/>
          </a:xfrm>
        </p:spPr>
        <p:txBody>
          <a:bodyPr/>
          <a:lstStyle/>
          <a:p>
            <a:r>
              <a:rPr lang="en-US" sz="2000" dirty="0" smtClean="0"/>
              <a:t>Two standard RB dipoles replaced by 11 T dipoles at Point 7, </a:t>
            </a:r>
            <a:br>
              <a:rPr lang="en-US" sz="2000" dirty="0" smtClean="0"/>
            </a:br>
            <a:r>
              <a:rPr lang="en-US" sz="2000" dirty="0" smtClean="0"/>
              <a:t>giving the additional required</a:t>
            </a:r>
            <a:br>
              <a:rPr lang="en-US" sz="2000" dirty="0" smtClean="0"/>
            </a:br>
            <a:r>
              <a:rPr lang="en-US" sz="2000" dirty="0" smtClean="0"/>
              <a:t>space for collimators in the </a:t>
            </a:r>
            <a:r>
              <a:rPr lang="en-US" sz="2000" dirty="0" err="1" smtClean="0"/>
              <a:t>centre</a:t>
            </a:r>
            <a:r>
              <a:rPr lang="en-US" sz="2000" dirty="0" smtClean="0"/>
              <a:t>.</a:t>
            </a:r>
          </a:p>
          <a:p>
            <a:pPr lvl="1"/>
            <a:r>
              <a:rPr lang="en-US" sz="1800" dirty="0" smtClean="0"/>
              <a:t>MBA.B8L7 &amp; MBB.B8R7</a:t>
            </a:r>
          </a:p>
          <a:p>
            <a:r>
              <a:rPr lang="en-US" sz="2000" dirty="0" smtClean="0"/>
              <a:t>The 11 T magnets are connected in series with the RB circuit</a:t>
            </a:r>
          </a:p>
          <a:p>
            <a:r>
              <a:rPr lang="en-US" sz="2000" dirty="0" smtClean="0"/>
              <a:t>Difference in transfer function between 11 T and standard RB dipoles compensated by a </a:t>
            </a:r>
            <a:r>
              <a:rPr lang="en-US" sz="2000" b="1" dirty="0" smtClean="0">
                <a:solidFill>
                  <a:srgbClr val="FF0000"/>
                </a:solidFill>
              </a:rPr>
              <a:t>trim circuit</a:t>
            </a:r>
            <a:r>
              <a:rPr lang="en-US" sz="2000" dirty="0" smtClean="0"/>
              <a:t> powering the11 T magnets</a:t>
            </a:r>
          </a:p>
          <a:p>
            <a:pPr lvl="1"/>
            <a:r>
              <a:rPr lang="en-US" sz="1800" dirty="0" smtClean="0"/>
              <a:t>Trim current between -200 A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(-</a:t>
            </a:r>
            <a:r>
              <a:rPr lang="en-US" sz="1800" dirty="0" smtClean="0"/>
              <a:t>250 A) and +150 A (+100 A)</a:t>
            </a:r>
          </a:p>
          <a:p>
            <a:pPr lvl="1"/>
            <a:r>
              <a:rPr lang="en-US" sz="1800" dirty="0" smtClean="0"/>
              <a:t>Installed in the odd side of the IP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Interlocking,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HL Annual Meeting, 14/11/2017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076070" y="640415"/>
            <a:ext cx="39599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See </a:t>
            </a:r>
            <a:r>
              <a:rPr lang="en-GB" dirty="0" err="1" smtClean="0"/>
              <a:t>edms</a:t>
            </a:r>
            <a:r>
              <a:rPr lang="en-GB" dirty="0"/>
              <a:t> </a:t>
            </a:r>
            <a:r>
              <a:rPr lang="en-GB" dirty="0" smtClean="0"/>
              <a:t>#1764166, 4.3</a:t>
            </a:r>
            <a:endParaRPr lang="en-GB" dirty="0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5796170" y="407252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1" name="Content Placeholder 4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001" t="-6557" r="22839" b="6557"/>
          <a:stretch/>
        </p:blipFill>
        <p:spPr bwMode="auto">
          <a:xfrm>
            <a:off x="3295710" y="2891301"/>
            <a:ext cx="5740340" cy="269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Content Placeholder 4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686" t="36062" r="1309" b="37710"/>
          <a:stretch/>
        </p:blipFill>
        <p:spPr bwMode="auto">
          <a:xfrm>
            <a:off x="6516270" y="5581027"/>
            <a:ext cx="1775839" cy="97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946069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HL Systems: 11 T </a:t>
            </a:r>
            <a:r>
              <a:rPr lang="en-US" dirty="0" smtClean="0"/>
              <a:t>Magnet (2/3)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670"/>
            <a:ext cx="8564036" cy="4823710"/>
          </a:xfrm>
        </p:spPr>
        <p:txBody>
          <a:bodyPr/>
          <a:lstStyle/>
          <a:p>
            <a:r>
              <a:rPr lang="en-GB" sz="2000" dirty="0" smtClean="0"/>
              <a:t>Required interlocking of the trim circuit:</a:t>
            </a:r>
          </a:p>
          <a:p>
            <a:endParaRPr lang="en-GB" sz="2000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sz="2000" dirty="0" smtClean="0"/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Interlocking,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HL Annual Meeting, 14/11/2017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4680011"/>
              </p:ext>
            </p:extLst>
          </p:nvPr>
        </p:nvGraphicFramePr>
        <p:xfrm>
          <a:off x="539439" y="1738813"/>
          <a:ext cx="7561052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8591">
                  <a:extLst>
                    <a:ext uri="{9D8B030D-6E8A-4147-A177-3AD203B41FA5}">
                      <a16:colId xmlns:a16="http://schemas.microsoft.com/office/drawing/2014/main" val="1771861699"/>
                    </a:ext>
                  </a:extLst>
                </a:gridCol>
                <a:gridCol w="864120">
                  <a:extLst>
                    <a:ext uri="{9D8B030D-6E8A-4147-A177-3AD203B41FA5}">
                      <a16:colId xmlns:a16="http://schemas.microsoft.com/office/drawing/2014/main" val="3897287286"/>
                    </a:ext>
                  </a:extLst>
                </a:gridCol>
                <a:gridCol w="722086">
                  <a:extLst>
                    <a:ext uri="{9D8B030D-6E8A-4147-A177-3AD203B41FA5}">
                      <a16:colId xmlns:a16="http://schemas.microsoft.com/office/drawing/2014/main" val="68627096"/>
                    </a:ext>
                  </a:extLst>
                </a:gridCol>
                <a:gridCol w="815558">
                  <a:extLst>
                    <a:ext uri="{9D8B030D-6E8A-4147-A177-3AD203B41FA5}">
                      <a16:colId xmlns:a16="http://schemas.microsoft.com/office/drawing/2014/main" val="760091897"/>
                    </a:ext>
                  </a:extLst>
                </a:gridCol>
                <a:gridCol w="910697">
                  <a:extLst>
                    <a:ext uri="{9D8B030D-6E8A-4147-A177-3AD203B41FA5}">
                      <a16:colId xmlns:a16="http://schemas.microsoft.com/office/drawing/2014/main" val="1171247043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r>
                        <a:rPr lang="en-GB" dirty="0" smtClean="0"/>
                        <a:t>Event</a:t>
                      </a:r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Action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90867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Dump</a:t>
                      </a:r>
                      <a:endParaRPr lang="en-GB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FPA</a:t>
                      </a:r>
                      <a:br>
                        <a:rPr lang="en-GB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Both</a:t>
                      </a:r>
                      <a:endParaRPr lang="en-GB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SPA</a:t>
                      </a:r>
                      <a:br>
                        <a:rPr lang="en-GB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main</a:t>
                      </a:r>
                      <a:endParaRPr lang="en-GB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SPA</a:t>
                      </a:r>
                      <a:br>
                        <a:rPr lang="en-GB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Trim</a:t>
                      </a:r>
                      <a:endParaRPr lang="en-GB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71517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Quench</a:t>
                      </a:r>
                      <a:r>
                        <a:rPr lang="en-GB" baseline="0" dirty="0" smtClean="0"/>
                        <a:t> of RB or 11 T circuit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X*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1577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Powering failure RB circuit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55996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Powering failure Trim circuit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78699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Switch</a:t>
                      </a:r>
                      <a:r>
                        <a:rPr lang="en-GB" baseline="0" dirty="0" smtClean="0"/>
                        <a:t> opening requested by PC of RB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86673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Cryo</a:t>
                      </a:r>
                      <a:r>
                        <a:rPr lang="en-GB" dirty="0" smtClean="0"/>
                        <a:t> failure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0604572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436120" y="4804931"/>
            <a:ext cx="18722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* </a:t>
            </a:r>
            <a:r>
              <a:rPr lang="en-GB" sz="1800" i="1" dirty="0" smtClean="0"/>
              <a:t>How ?</a:t>
            </a:r>
            <a:endParaRPr lang="en-GB" sz="1800" i="1" dirty="0"/>
          </a:p>
        </p:txBody>
      </p:sp>
    </p:spTree>
    <p:extLst>
      <p:ext uri="{BB962C8B-B14F-4D97-AF65-F5344CB8AC3E}">
        <p14:creationId xmlns:p14="http://schemas.microsoft.com/office/powerpoint/2010/main" val="361729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 bwMode="auto">
          <a:xfrm>
            <a:off x="1887203" y="1910343"/>
            <a:ext cx="295161" cy="6753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HL Systems: 11 T </a:t>
            </a:r>
            <a:r>
              <a:rPr lang="en-US" dirty="0" smtClean="0"/>
              <a:t>Magnet (3/3)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096" y="3390428"/>
            <a:ext cx="8229600" cy="2448055"/>
          </a:xfrm>
        </p:spPr>
        <p:txBody>
          <a:bodyPr/>
          <a:lstStyle/>
          <a:p>
            <a:r>
              <a:rPr lang="en-GB" sz="1800" dirty="0" smtClean="0"/>
              <a:t>Independent operation of main and trim circuits</a:t>
            </a:r>
          </a:p>
          <a:p>
            <a:pPr lvl="1"/>
            <a:r>
              <a:rPr lang="en-GB" sz="1600" dirty="0" smtClean="0"/>
              <a:t>Clear diagnostics in case of trim PC interlock</a:t>
            </a:r>
          </a:p>
          <a:p>
            <a:pPr lvl="1"/>
            <a:r>
              <a:rPr lang="en-GB" sz="1600" dirty="0" smtClean="0"/>
              <a:t>No changes to general PIC layout – trim circuit will be like any other circuit</a:t>
            </a:r>
          </a:p>
          <a:p>
            <a:pPr lvl="1"/>
            <a:r>
              <a:rPr lang="en-GB" sz="1600" dirty="0" smtClean="0"/>
              <a:t>The trim quench loop will be opened by the PIC in case of demand by the Global Protection being active </a:t>
            </a:r>
            <a:r>
              <a:rPr lang="en-GB" sz="16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no hardware modification of PIC required</a:t>
            </a:r>
          </a:p>
          <a:p>
            <a:pPr lvl="1"/>
            <a:r>
              <a:rPr lang="en-GB" sz="16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Possibility</a:t>
            </a:r>
            <a:r>
              <a:rPr lang="en-GB" sz="1600" dirty="0" smtClean="0">
                <a:sym typeface="Wingdings" panose="05000000000000000000" pitchFamily="2" charset="2"/>
              </a:rPr>
              <a:t> to back-up the Global Protection function between the two circuits in </a:t>
            </a:r>
            <a:r>
              <a:rPr lang="en-GB" sz="16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hardware</a:t>
            </a:r>
            <a:r>
              <a:rPr lang="en-GB" sz="1600" dirty="0" smtClean="0">
                <a:sym typeface="Wingdings" panose="05000000000000000000" pitchFamily="2" charset="2"/>
              </a:rPr>
              <a:t>, linking the two loops </a:t>
            </a:r>
          </a:p>
          <a:p>
            <a:pPr lvl="2"/>
            <a:r>
              <a:rPr lang="en-GB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This would require some new hardware development and would make these 2 PICs </a:t>
            </a:r>
            <a:r>
              <a:rPr lang="en-GB" sz="16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non standard</a:t>
            </a:r>
          </a:p>
          <a:p>
            <a:pPr lvl="2"/>
            <a:r>
              <a:rPr lang="en-GB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To be determined if this is required  check of detailed </a:t>
            </a:r>
            <a:r>
              <a:rPr lang="en-GB" sz="16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failure </a:t>
            </a:r>
            <a:r>
              <a:rPr lang="en-GB" sz="16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modes</a:t>
            </a:r>
            <a:r>
              <a:rPr lang="en-GB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, </a:t>
            </a:r>
            <a:r>
              <a:rPr lang="en-GB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could not performing a FPA on the trim circuit damage the magnet?</a:t>
            </a:r>
          </a:p>
          <a:p>
            <a:pPr lvl="1"/>
            <a:endParaRPr lang="en-GB" sz="1800" dirty="0" smtClean="0">
              <a:sym typeface="Wingdings" panose="05000000000000000000" pitchFamily="2" charset="2"/>
            </a:endParaRPr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Interlocking,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HL Annual Meeting, 14/11/2017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0" y="892365"/>
            <a:ext cx="8966375" cy="2056947"/>
            <a:chOff x="63500" y="3973313"/>
            <a:chExt cx="8966375" cy="2056947"/>
          </a:xfrm>
        </p:grpSpPr>
        <p:grpSp>
          <p:nvGrpSpPr>
            <p:cNvPr id="9" name="Group 8"/>
            <p:cNvGrpSpPr/>
            <p:nvPr/>
          </p:nvGrpSpPr>
          <p:grpSpPr>
            <a:xfrm>
              <a:off x="63500" y="3973313"/>
              <a:ext cx="8966375" cy="2011428"/>
              <a:chOff x="86912" y="2479724"/>
              <a:chExt cx="8966375" cy="2011428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6147061" y="3800460"/>
                <a:ext cx="2640712" cy="239546"/>
              </a:xfrm>
              <a:prstGeom prst="rect">
                <a:avLst/>
              </a:prstGeom>
              <a:noFill/>
              <a:ln w="25400">
                <a:solidFill>
                  <a:srgbClr val="FF66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3" name="Group 12"/>
              <p:cNvGrpSpPr/>
              <p:nvPr/>
            </p:nvGrpSpPr>
            <p:grpSpPr>
              <a:xfrm>
                <a:off x="8327111" y="3114508"/>
                <a:ext cx="726176" cy="1114386"/>
                <a:chOff x="8276089" y="1461152"/>
                <a:chExt cx="726176" cy="1114386"/>
              </a:xfrm>
            </p:grpSpPr>
            <p:sp>
              <p:nvSpPr>
                <p:cNvPr id="34" name="Rectangle 33"/>
                <p:cNvSpPr/>
                <p:nvPr/>
              </p:nvSpPr>
              <p:spPr>
                <a:xfrm>
                  <a:off x="8367287" y="1487069"/>
                  <a:ext cx="544265" cy="1088469"/>
                </a:xfrm>
                <a:prstGeom prst="rect">
                  <a:avLst/>
                </a:prstGeom>
                <a:noFill/>
                <a:ln>
                  <a:solidFill>
                    <a:schemeClr val="accent6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TextBox 34"/>
                <p:cNvSpPr txBox="1"/>
                <p:nvPr/>
              </p:nvSpPr>
              <p:spPr>
                <a:xfrm>
                  <a:off x="8276089" y="1461152"/>
                  <a:ext cx="726176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dirty="0" smtClean="0"/>
                    <a:t>PC 13kA</a:t>
                  </a:r>
                  <a:endParaRPr lang="en-US" sz="1400" dirty="0"/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7131557" y="3140424"/>
                <a:ext cx="726176" cy="1088470"/>
                <a:chOff x="6963904" y="1487068"/>
                <a:chExt cx="726176" cy="1088470"/>
              </a:xfrm>
            </p:grpSpPr>
            <p:sp>
              <p:nvSpPr>
                <p:cNvPr id="32" name="Rectangle 31"/>
                <p:cNvSpPr/>
                <p:nvPr/>
              </p:nvSpPr>
              <p:spPr>
                <a:xfrm>
                  <a:off x="7041658" y="1487069"/>
                  <a:ext cx="544265" cy="1088469"/>
                </a:xfrm>
                <a:prstGeom prst="rect">
                  <a:avLst/>
                </a:prstGeom>
                <a:noFill/>
                <a:ln>
                  <a:solidFill>
                    <a:schemeClr val="accent6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TextBox 32"/>
                <p:cNvSpPr txBox="1"/>
                <p:nvPr/>
              </p:nvSpPr>
              <p:spPr>
                <a:xfrm>
                  <a:off x="6963904" y="1487068"/>
                  <a:ext cx="726176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dirty="0" smtClean="0"/>
                    <a:t>PIC</a:t>
                  </a:r>
                </a:p>
                <a:p>
                  <a:pPr algn="ctr"/>
                  <a:r>
                    <a:rPr lang="en-US" sz="1400" dirty="0" smtClean="0"/>
                    <a:t>even</a:t>
                  </a:r>
                  <a:endParaRPr lang="en-US" sz="1400" dirty="0"/>
                </a:p>
              </p:txBody>
            </p:sp>
          </p:grpSp>
          <p:grpSp>
            <p:nvGrpSpPr>
              <p:cNvPr id="15" name="Group 14"/>
              <p:cNvGrpSpPr/>
              <p:nvPr/>
            </p:nvGrpSpPr>
            <p:grpSpPr>
              <a:xfrm>
                <a:off x="5836180" y="3140425"/>
                <a:ext cx="726176" cy="1088469"/>
                <a:chOff x="5305675" y="1487069"/>
                <a:chExt cx="726176" cy="1088469"/>
              </a:xfrm>
            </p:grpSpPr>
            <p:sp>
              <p:nvSpPr>
                <p:cNvPr id="30" name="Rectangle 29"/>
                <p:cNvSpPr/>
                <p:nvPr/>
              </p:nvSpPr>
              <p:spPr>
                <a:xfrm>
                  <a:off x="5390831" y="1487069"/>
                  <a:ext cx="544265" cy="1088469"/>
                </a:xfrm>
                <a:prstGeom prst="rect">
                  <a:avLst/>
                </a:prstGeom>
                <a:noFill/>
                <a:ln>
                  <a:solidFill>
                    <a:schemeClr val="accent6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>
                  <a:off x="5305675" y="1507438"/>
                  <a:ext cx="72617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dirty="0" smtClean="0"/>
                    <a:t>QPS</a:t>
                  </a:r>
                  <a:endParaRPr lang="en-US" sz="1400" dirty="0"/>
                </a:p>
              </p:txBody>
            </p:sp>
          </p:grpSp>
          <p:grpSp>
            <p:nvGrpSpPr>
              <p:cNvPr id="16" name="Group 15"/>
              <p:cNvGrpSpPr/>
              <p:nvPr/>
            </p:nvGrpSpPr>
            <p:grpSpPr>
              <a:xfrm>
                <a:off x="2812532" y="3105867"/>
                <a:ext cx="726176" cy="1088469"/>
                <a:chOff x="5305675" y="1487069"/>
                <a:chExt cx="726176" cy="1088469"/>
              </a:xfrm>
            </p:grpSpPr>
            <p:sp>
              <p:nvSpPr>
                <p:cNvPr id="28" name="Rectangle 27"/>
                <p:cNvSpPr/>
                <p:nvPr/>
              </p:nvSpPr>
              <p:spPr>
                <a:xfrm>
                  <a:off x="5390831" y="1487069"/>
                  <a:ext cx="544265" cy="1088469"/>
                </a:xfrm>
                <a:prstGeom prst="rect">
                  <a:avLst/>
                </a:prstGeom>
                <a:noFill/>
                <a:ln>
                  <a:solidFill>
                    <a:schemeClr val="accent6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5305675" y="1520396"/>
                  <a:ext cx="72617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dirty="0" smtClean="0"/>
                    <a:t>QPS</a:t>
                  </a:r>
                  <a:endParaRPr lang="en-US" sz="1400" dirty="0"/>
                </a:p>
              </p:txBody>
            </p:sp>
          </p:grpSp>
          <p:grpSp>
            <p:nvGrpSpPr>
              <p:cNvPr id="17" name="Group 16"/>
              <p:cNvGrpSpPr/>
              <p:nvPr/>
            </p:nvGrpSpPr>
            <p:grpSpPr>
              <a:xfrm>
                <a:off x="1724669" y="3054034"/>
                <a:ext cx="726176" cy="1140302"/>
                <a:chOff x="1478448" y="3054034"/>
                <a:chExt cx="726176" cy="1140302"/>
              </a:xfrm>
            </p:grpSpPr>
            <p:sp>
              <p:nvSpPr>
                <p:cNvPr id="26" name="Rectangle 25"/>
                <p:cNvSpPr/>
                <p:nvPr/>
              </p:nvSpPr>
              <p:spPr>
                <a:xfrm>
                  <a:off x="1582120" y="3105867"/>
                  <a:ext cx="544265" cy="1088469"/>
                </a:xfrm>
                <a:prstGeom prst="rect">
                  <a:avLst/>
                </a:prstGeom>
                <a:noFill/>
                <a:ln>
                  <a:solidFill>
                    <a:schemeClr val="accent6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1478448" y="3054034"/>
                  <a:ext cx="726176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dirty="0" smtClean="0"/>
                    <a:t>PIC</a:t>
                  </a:r>
                  <a:br>
                    <a:rPr lang="en-US" sz="1400" dirty="0" smtClean="0"/>
                  </a:br>
                  <a:r>
                    <a:rPr lang="en-US" sz="1400" dirty="0" smtClean="0"/>
                    <a:t>odd</a:t>
                  </a:r>
                  <a:endParaRPr lang="en-US" sz="1400" dirty="0"/>
                </a:p>
              </p:txBody>
            </p:sp>
          </p:grpSp>
          <p:sp>
            <p:nvSpPr>
              <p:cNvPr id="18" name="Rectangle 17"/>
              <p:cNvSpPr/>
              <p:nvPr/>
            </p:nvSpPr>
            <p:spPr>
              <a:xfrm>
                <a:off x="3368456" y="3497702"/>
                <a:ext cx="2604704" cy="273219"/>
              </a:xfrm>
              <a:prstGeom prst="rect">
                <a:avLst/>
              </a:prstGeom>
              <a:noFill/>
              <a:ln w="25400">
                <a:solidFill>
                  <a:srgbClr val="008000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886804" y="2945351"/>
                <a:ext cx="152839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rgbClr val="008000"/>
                    </a:solidFill>
                  </a:rPr>
                  <a:t>3 km QPS </a:t>
                </a:r>
              </a:p>
              <a:p>
                <a:pPr algn="ctr"/>
                <a:r>
                  <a:rPr lang="en-US" sz="1400" dirty="0" smtClean="0">
                    <a:solidFill>
                      <a:srgbClr val="008000"/>
                    </a:solidFill>
                  </a:rPr>
                  <a:t>RB quench loop</a:t>
                </a:r>
                <a:endParaRPr lang="en-US" sz="1400" dirty="0">
                  <a:solidFill>
                    <a:srgbClr val="008000"/>
                  </a:solidFill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069398" y="2479724"/>
                <a:ext cx="362080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rgbClr val="FF6600"/>
                    </a:solidFill>
                  </a:rPr>
                  <a:t>PIC RB quench loop even side</a:t>
                </a:r>
                <a:endParaRPr lang="en-US" sz="1400" dirty="0">
                  <a:solidFill>
                    <a:srgbClr val="FF6600"/>
                  </a:solidFill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2053833" y="3563594"/>
                <a:ext cx="1140721" cy="207327"/>
              </a:xfrm>
              <a:prstGeom prst="rect">
                <a:avLst/>
              </a:prstGeom>
              <a:noFill/>
              <a:ln w="25400">
                <a:solidFill>
                  <a:srgbClr val="FF66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86912" y="2487015"/>
                <a:ext cx="392846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rgbClr val="FF6600"/>
                    </a:solidFill>
                  </a:rPr>
                  <a:t>PIC RB quench loop odd side</a:t>
                </a:r>
                <a:endParaRPr lang="en-US" sz="1400" dirty="0">
                  <a:solidFill>
                    <a:srgbClr val="FF6600"/>
                  </a:solidFill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 rot="16200000">
                <a:off x="-473097" y="3189659"/>
                <a:ext cx="195665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2D9DFF"/>
                    </a:solidFill>
                  </a:rPr>
                  <a:t>11 T trim proposal</a:t>
                </a:r>
                <a:endParaRPr lang="en-US" dirty="0">
                  <a:solidFill>
                    <a:srgbClr val="2D9DFF"/>
                  </a:solidFill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003433" y="3084551"/>
                <a:ext cx="544265" cy="1088469"/>
              </a:xfrm>
              <a:prstGeom prst="rect">
                <a:avLst/>
              </a:prstGeom>
              <a:noFill/>
              <a:ln>
                <a:solidFill>
                  <a:schemeClr val="accent6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912235" y="3071592"/>
                <a:ext cx="72617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/>
                  <a:t>PC ±250A</a:t>
                </a:r>
                <a:endParaRPr lang="en-US" sz="1400" dirty="0"/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653548" y="5722483"/>
              <a:ext cx="19697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800000"/>
                  </a:solidFill>
                </a:rPr>
                <a:t>PIC 11T quench loop</a:t>
              </a:r>
            </a:p>
          </p:txBody>
        </p:sp>
      </p:grpSp>
      <p:sp>
        <p:nvSpPr>
          <p:cNvPr id="36" name="Rectangle 35"/>
          <p:cNvSpPr/>
          <p:nvPr/>
        </p:nvSpPr>
        <p:spPr>
          <a:xfrm>
            <a:off x="1118854" y="2299072"/>
            <a:ext cx="948212" cy="199370"/>
          </a:xfrm>
          <a:prstGeom prst="rect">
            <a:avLst/>
          </a:prstGeom>
          <a:noFill/>
          <a:ln w="2540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ight Arrow 37"/>
          <p:cNvSpPr/>
          <p:nvPr/>
        </p:nvSpPr>
        <p:spPr bwMode="auto">
          <a:xfrm rot="12283011" flipV="1">
            <a:off x="2439928" y="2646091"/>
            <a:ext cx="924834" cy="156138"/>
          </a:xfrm>
          <a:prstGeom prst="rightArrow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146069" y="2692266"/>
            <a:ext cx="5655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Requirement of new PIC functionality linking two  hardware loops to be confirmed – check failure mode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30536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8581" y="3221095"/>
            <a:ext cx="3685865" cy="31925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HL Systems: Inner Triplet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630"/>
            <a:ext cx="8578850" cy="2437895"/>
          </a:xfrm>
        </p:spPr>
        <p:txBody>
          <a:bodyPr/>
          <a:lstStyle/>
          <a:p>
            <a:r>
              <a:rPr lang="en-GB" sz="1800" dirty="0" smtClean="0"/>
              <a:t>Quench Protection using novel CLIQ system being defined in detail</a:t>
            </a:r>
          </a:p>
          <a:p>
            <a:pPr lvl="1"/>
            <a:r>
              <a:rPr lang="en-GB" sz="1600" dirty="0" smtClean="0"/>
              <a:t>Re-triggering of Quench Heaters and CLIQs in case off erratic being defined in detail</a:t>
            </a:r>
          </a:p>
          <a:p>
            <a:pPr lvl="2"/>
            <a:r>
              <a:rPr lang="en-GB" sz="1400" dirty="0" smtClean="0"/>
              <a:t>Protection of the circuits &amp; magnets</a:t>
            </a:r>
          </a:p>
          <a:p>
            <a:pPr lvl="2"/>
            <a:r>
              <a:rPr lang="en-GB" sz="1400" dirty="0" smtClean="0"/>
              <a:t>Need to ensure to dump the beam before firing the Quench Heaters</a:t>
            </a:r>
          </a:p>
          <a:p>
            <a:r>
              <a:rPr lang="en-GB" sz="1800" dirty="0"/>
              <a:t>A faster quench loop controller </a:t>
            </a:r>
            <a:r>
              <a:rPr lang="en-GB" sz="1800" dirty="0" smtClean="0"/>
              <a:t>as for the main circuits ?</a:t>
            </a:r>
            <a:r>
              <a:rPr lang="en-GB" sz="1800" dirty="0" smtClean="0">
                <a:sym typeface="Wingdings" panose="05000000000000000000" pitchFamily="2" charset="2"/>
              </a:rPr>
              <a:t> </a:t>
            </a:r>
            <a:endParaRPr lang="en-GB" sz="1800" dirty="0">
              <a:sym typeface="Wingdings" panose="05000000000000000000" pitchFamily="2" charset="2"/>
            </a:endParaRPr>
          </a:p>
          <a:p>
            <a:pPr lvl="1"/>
            <a:r>
              <a:rPr lang="en-GB" sz="1400" dirty="0" smtClean="0"/>
              <a:t>Does </a:t>
            </a:r>
            <a:r>
              <a:rPr lang="en-GB" sz="1400" dirty="0"/>
              <a:t>the </a:t>
            </a:r>
            <a:r>
              <a:rPr lang="en-GB" sz="1400" dirty="0" smtClean="0"/>
              <a:t>PIC quench </a:t>
            </a:r>
            <a:r>
              <a:rPr lang="en-GB" sz="1400" dirty="0"/>
              <a:t>loop need its own source for the triplet as well?</a:t>
            </a:r>
          </a:p>
          <a:p>
            <a:pPr lvl="1"/>
            <a:r>
              <a:rPr lang="en-GB" sz="1400" dirty="0" smtClean="0"/>
              <a:t>Do we need better / different / faster PIC diagnostics, can </a:t>
            </a:r>
            <a:r>
              <a:rPr lang="en-GB" sz="1400" dirty="0"/>
              <a:t>this affect the </a:t>
            </a:r>
            <a:r>
              <a:rPr lang="en-GB" sz="1400" b="1" dirty="0">
                <a:solidFill>
                  <a:srgbClr val="FF0000"/>
                </a:solidFill>
              </a:rPr>
              <a:t>PIC2 </a:t>
            </a:r>
            <a:r>
              <a:rPr lang="en-GB" sz="1400" b="1" dirty="0" smtClean="0">
                <a:solidFill>
                  <a:srgbClr val="FF0000"/>
                </a:solidFill>
              </a:rPr>
              <a:t>design</a:t>
            </a:r>
            <a:endParaRPr lang="en-GB" sz="1400" dirty="0"/>
          </a:p>
          <a:p>
            <a:pPr lvl="1"/>
            <a:r>
              <a:rPr lang="en-GB" sz="1400" b="1" dirty="0">
                <a:solidFill>
                  <a:srgbClr val="FF0000"/>
                </a:solidFill>
              </a:rPr>
              <a:t>More details </a:t>
            </a:r>
            <a:r>
              <a:rPr lang="en-GB" sz="1400" b="1" dirty="0" smtClean="0">
                <a:solidFill>
                  <a:srgbClr val="FF0000"/>
                </a:solidFill>
              </a:rPr>
              <a:t>needed</a:t>
            </a:r>
            <a:endParaRPr lang="en-GB" sz="1400" dirty="0" smtClean="0"/>
          </a:p>
          <a:p>
            <a:r>
              <a:rPr lang="en-GB" sz="1600" dirty="0" smtClean="0"/>
              <a:t>Failure </a:t>
            </a:r>
            <a:r>
              <a:rPr lang="en-GB" sz="1600" dirty="0"/>
              <a:t>Analysis HL Inner Triplet Protection using System Theoretic Process Analysis (STPA</a:t>
            </a:r>
            <a:r>
              <a:rPr lang="en-GB" sz="1600" dirty="0" smtClean="0"/>
              <a:t>):  MSc.-thesis by Dennis Hugle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Interlocking,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HL Annual Meeting, 14/11/2017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012" y="3574220"/>
            <a:ext cx="4262936" cy="2686659"/>
          </a:xfrm>
          <a:prstGeom prst="rect">
            <a:avLst/>
          </a:prstGeom>
        </p:spPr>
      </p:pic>
      <p:sp>
        <p:nvSpPr>
          <p:cNvPr id="10" name="Left-Right Arrow 9"/>
          <p:cNvSpPr/>
          <p:nvPr/>
        </p:nvSpPr>
        <p:spPr>
          <a:xfrm>
            <a:off x="4505093" y="4271788"/>
            <a:ext cx="914400" cy="356840"/>
          </a:xfrm>
          <a:prstGeom prst="left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4599051" y="6016643"/>
            <a:ext cx="44279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i="1" dirty="0" smtClean="0">
                <a:solidFill>
                  <a:srgbClr val="FF0000"/>
                </a:solidFill>
              </a:rPr>
              <a:t>150 Potentially unsafe control actions which need to be checked &amp; covered</a:t>
            </a:r>
            <a:endParaRPr lang="en-GB" sz="18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55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29065" y="3266049"/>
            <a:ext cx="4172446" cy="3129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410" y="980660"/>
            <a:ext cx="4679788" cy="330944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HL Systems – Crab Cavities (1/2)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41538" y="763150"/>
            <a:ext cx="5294512" cy="5111750"/>
          </a:xfrm>
        </p:spPr>
        <p:txBody>
          <a:bodyPr/>
          <a:lstStyle/>
          <a:p>
            <a:r>
              <a:rPr lang="en-US" sz="2000" dirty="0" smtClean="0"/>
              <a:t>First Milestone is the installation of two HL-LHC crab cavity modules in a single </a:t>
            </a:r>
            <a:r>
              <a:rPr lang="en-US" sz="2000" dirty="0" err="1" smtClean="0"/>
              <a:t>cryomodule</a:t>
            </a:r>
            <a:r>
              <a:rPr lang="en-US" sz="2000" dirty="0" smtClean="0"/>
              <a:t> in the </a:t>
            </a:r>
            <a:r>
              <a:rPr lang="en-US" sz="2000" b="1" dirty="0" smtClean="0">
                <a:solidFill>
                  <a:srgbClr val="FF0000"/>
                </a:solidFill>
              </a:rPr>
              <a:t>SPS for 2018</a:t>
            </a:r>
            <a:endParaRPr lang="en-US" sz="2000" b="1" dirty="0">
              <a:solidFill>
                <a:srgbClr val="FF0000"/>
              </a:solidFill>
            </a:endParaRPr>
          </a:p>
          <a:p>
            <a:r>
              <a:rPr lang="en-US" sz="2000" dirty="0" smtClean="0"/>
              <a:t>Spec in </a:t>
            </a:r>
            <a:r>
              <a:rPr lang="en-US" sz="2000" dirty="0" err="1" smtClean="0"/>
              <a:t>edms</a:t>
            </a:r>
            <a:r>
              <a:rPr lang="en-US" sz="2000" dirty="0" smtClean="0"/>
              <a:t> #1843638 (under prep.)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Interlocking,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HL Annual Meeting, 14/11/2017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42954" y="4830717"/>
            <a:ext cx="50407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Test programme foresees to check on cavity failure modes  </a:t>
            </a:r>
            <a:br>
              <a:rPr lang="en-GB" dirty="0" smtClean="0"/>
            </a:br>
            <a:r>
              <a:rPr lang="en-GB" dirty="0" smtClean="0"/>
              <a:t>Resonant excitation in case of phase detuning failures at low voltage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268048" y="4830716"/>
            <a:ext cx="19442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SPS vertical aperture</a:t>
            </a:r>
            <a:endParaRPr lang="en-GB" sz="14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7452400" y="4090195"/>
            <a:ext cx="13098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55 GeV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048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HL Systems – Crab Cavities </a:t>
            </a:r>
            <a:r>
              <a:rPr lang="en-US" dirty="0" smtClean="0"/>
              <a:t>(2/2</a:t>
            </a:r>
            <a:r>
              <a:rPr lang="en-US" dirty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650"/>
            <a:ext cx="8435400" cy="5111750"/>
          </a:xfrm>
        </p:spPr>
        <p:txBody>
          <a:bodyPr/>
          <a:lstStyle/>
          <a:p>
            <a:r>
              <a:rPr lang="en-GB" sz="2000" dirty="0" smtClean="0"/>
              <a:t>SPS </a:t>
            </a:r>
          </a:p>
          <a:p>
            <a:pPr lvl="1"/>
            <a:r>
              <a:rPr lang="en-GB" sz="1800" dirty="0" smtClean="0"/>
              <a:t>Interlocking based on two User Inputs to the BIS</a:t>
            </a:r>
          </a:p>
          <a:p>
            <a:pPr lvl="1"/>
            <a:r>
              <a:rPr lang="en-GB" sz="1800" dirty="0" smtClean="0"/>
              <a:t>SPS Ring BIS </a:t>
            </a:r>
            <a:r>
              <a:rPr lang="en-GB" sz="1800" dirty="0" smtClean="0">
                <a:sym typeface="Wingdings" panose="05000000000000000000" pitchFamily="2" charset="2"/>
              </a:rPr>
              <a:t> equivalent in the LHC: needs one CIBU</a:t>
            </a:r>
          </a:p>
          <a:p>
            <a:pPr lvl="2"/>
            <a:r>
              <a:rPr lang="en-GB" sz="1600" dirty="0" smtClean="0">
                <a:sym typeface="Wingdings" panose="05000000000000000000" pitchFamily="2" charset="2"/>
              </a:rPr>
              <a:t>RF should be OK, including HOM power</a:t>
            </a:r>
          </a:p>
          <a:p>
            <a:pPr lvl="2"/>
            <a:r>
              <a:rPr lang="en-GB" sz="1600" dirty="0" smtClean="0">
                <a:sym typeface="Wingdings" panose="05000000000000000000" pitchFamily="2" charset="2"/>
              </a:rPr>
              <a:t>Additional BLMs and BPMs: </a:t>
            </a:r>
            <a:r>
              <a:rPr lang="en-GB" sz="1600" i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to be checked if we need them for HL</a:t>
            </a:r>
            <a:endParaRPr lang="en-GB" sz="1600" i="1" dirty="0" smtClean="0">
              <a:solidFill>
                <a:srgbClr val="FF0000"/>
              </a:solidFill>
            </a:endParaRPr>
          </a:p>
          <a:p>
            <a:pPr lvl="1"/>
            <a:r>
              <a:rPr lang="en-GB" sz="1800" dirty="0" smtClean="0"/>
              <a:t>SPS extraction BIS if cavity is ‘in beam’ </a:t>
            </a:r>
            <a:r>
              <a:rPr lang="en-GB" sz="1800" dirty="0" smtClean="0">
                <a:sym typeface="Wingdings" panose="05000000000000000000" pitchFamily="2" charset="2"/>
              </a:rPr>
              <a:t> aperture restriction, does not apply to LHC</a:t>
            </a:r>
            <a:endParaRPr lang="en-GB" sz="1800" dirty="0" smtClean="0"/>
          </a:p>
          <a:p>
            <a:pPr lvl="1"/>
            <a:r>
              <a:rPr lang="en-GB" sz="1800" dirty="0" smtClean="0"/>
              <a:t>Interlocking for Personal Safety due to dark current (different chapter, for SPS the CC will be an EIS)</a:t>
            </a:r>
          </a:p>
          <a:p>
            <a:r>
              <a:rPr lang="en-GB" sz="2000" dirty="0" smtClean="0"/>
              <a:t>HL-LHC</a:t>
            </a:r>
          </a:p>
          <a:p>
            <a:pPr lvl="1"/>
            <a:r>
              <a:rPr lang="en-GB" sz="1800" dirty="0" smtClean="0"/>
              <a:t>Need most likely one CC BIS entry in case of CC problems</a:t>
            </a:r>
          </a:p>
          <a:p>
            <a:pPr lvl="1"/>
            <a:r>
              <a:rPr lang="en-GB" sz="1800" dirty="0" smtClean="0"/>
              <a:t>Fast crab cavity failure modes and effect on beam under study</a:t>
            </a:r>
          </a:p>
          <a:p>
            <a:pPr lvl="2"/>
            <a:r>
              <a:rPr lang="en-GB" b="1" dirty="0">
                <a:solidFill>
                  <a:srgbClr val="FF0000"/>
                </a:solidFill>
              </a:rPr>
              <a:t>Learn from the beam experiments in the SPS</a:t>
            </a:r>
          </a:p>
          <a:p>
            <a:pPr lvl="1"/>
            <a:r>
              <a:rPr lang="en-GB" sz="1800" dirty="0" smtClean="0"/>
              <a:t>Up to 1.5 σ / turn </a:t>
            </a:r>
            <a:r>
              <a:rPr lang="en-GB" sz="1800" dirty="0" smtClean="0">
                <a:sym typeface="Wingdings" panose="05000000000000000000" pitchFamily="2" charset="2"/>
              </a:rPr>
              <a:t> fast detection at the Primary Collimators (see later)</a:t>
            </a:r>
          </a:p>
          <a:p>
            <a:pPr lvl="1"/>
            <a:r>
              <a:rPr lang="en-GB" sz="18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Need fast detection – not a faster BIS</a:t>
            </a:r>
          </a:p>
          <a:p>
            <a:pPr lvl="2"/>
            <a:r>
              <a:rPr lang="en-GB" sz="1600" dirty="0" smtClean="0">
                <a:sym typeface="Wingdings" panose="05000000000000000000" pitchFamily="2" charset="2"/>
              </a:rPr>
              <a:t>BIS signal travel time from IP7 to IP6 is already very fast (not redundant)</a:t>
            </a:r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Interlocking,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HL Annual Meeting, 14/11/2017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4163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5820" y="623539"/>
            <a:ext cx="5280285" cy="3184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HL </a:t>
            </a:r>
            <a:r>
              <a:rPr lang="en-US" dirty="0" smtClean="0"/>
              <a:t>Systems – Hollow e-lens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0257"/>
            <a:ext cx="8363390" cy="5111750"/>
          </a:xfrm>
        </p:spPr>
        <p:txBody>
          <a:bodyPr/>
          <a:lstStyle/>
          <a:p>
            <a:r>
              <a:rPr lang="en-GB" sz="2000" dirty="0" smtClean="0"/>
              <a:t>Not baseline. Will need to have an input to the </a:t>
            </a:r>
            <a:r>
              <a:rPr lang="en-GB" sz="2000" b="1" dirty="0" smtClean="0">
                <a:solidFill>
                  <a:srgbClr val="FF0000"/>
                </a:solidFill>
              </a:rPr>
              <a:t>PIC</a:t>
            </a:r>
            <a:r>
              <a:rPr lang="en-GB" sz="2000" dirty="0" smtClean="0"/>
              <a:t>,</a:t>
            </a:r>
            <a:br>
              <a:rPr lang="en-GB" sz="2000" dirty="0" smtClean="0"/>
            </a:br>
            <a:r>
              <a:rPr lang="en-GB" sz="2000" dirty="0" smtClean="0"/>
              <a:t>like other </a:t>
            </a:r>
            <a:r>
              <a:rPr lang="en-GB" sz="2000" dirty="0" err="1" smtClean="0"/>
              <a:t>sc</a:t>
            </a:r>
            <a:r>
              <a:rPr lang="en-GB" sz="2000" dirty="0" smtClean="0"/>
              <a:t> magnets</a:t>
            </a:r>
          </a:p>
          <a:p>
            <a:pPr lvl="1"/>
            <a:r>
              <a:rPr lang="en-GB" sz="1600" dirty="0" smtClean="0"/>
              <a:t>Interlock on solenoids and bends</a:t>
            </a:r>
          </a:p>
          <a:p>
            <a:pPr lvl="1"/>
            <a:r>
              <a:rPr lang="en-GB" sz="1600" dirty="0" smtClean="0"/>
              <a:t>In case of quench, missing dipole</a:t>
            </a:r>
            <a:br>
              <a:rPr lang="en-GB" sz="1600" dirty="0" smtClean="0"/>
            </a:br>
            <a:r>
              <a:rPr lang="en-GB" sz="1600" dirty="0" smtClean="0"/>
              <a:t>kick could cause losses</a:t>
            </a:r>
          </a:p>
          <a:p>
            <a:pPr lvl="1"/>
            <a:r>
              <a:rPr lang="en-GB" sz="1600" b="1" dirty="0" smtClean="0">
                <a:solidFill>
                  <a:srgbClr val="FF0000"/>
                </a:solidFill>
              </a:rPr>
              <a:t>To be checked if reaction </a:t>
            </a:r>
            <a:br>
              <a:rPr lang="en-GB" sz="1600" b="1" dirty="0" smtClean="0">
                <a:solidFill>
                  <a:srgbClr val="FF0000"/>
                </a:solidFill>
              </a:rPr>
            </a:br>
            <a:r>
              <a:rPr lang="en-GB" sz="1600" b="1" dirty="0" smtClean="0">
                <a:solidFill>
                  <a:srgbClr val="FF0000"/>
                </a:solidFill>
              </a:rPr>
              <a:t>time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b="1" dirty="0" smtClean="0">
                <a:solidFill>
                  <a:srgbClr val="FF0000"/>
                </a:solidFill>
              </a:rPr>
              <a:t>is an issue</a:t>
            </a:r>
          </a:p>
          <a:p>
            <a:pPr lvl="1"/>
            <a:endParaRPr lang="en-GB" sz="1600" dirty="0"/>
          </a:p>
          <a:p>
            <a:pPr lvl="1"/>
            <a:endParaRPr lang="en-GB" sz="1600" dirty="0" smtClean="0"/>
          </a:p>
          <a:p>
            <a:pPr lvl="1"/>
            <a:endParaRPr lang="en-GB" sz="1600" dirty="0" smtClean="0"/>
          </a:p>
          <a:p>
            <a:r>
              <a:rPr lang="en-GB" sz="2000" dirty="0" smtClean="0"/>
              <a:t>The challenge will be the operation without beam tails</a:t>
            </a:r>
          </a:p>
          <a:p>
            <a:pPr lvl="1"/>
            <a:r>
              <a:rPr lang="en-GB" sz="1600" dirty="0" smtClean="0"/>
              <a:t>No tails – BLMs don’t see the big losses coming </a:t>
            </a:r>
            <a:r>
              <a:rPr lang="en-GB" sz="1600" dirty="0" smtClean="0">
                <a:sym typeface="Wingdings" panose="05000000000000000000" pitchFamily="2" charset="2"/>
              </a:rPr>
              <a:t> core of the beam directly hitting the collimator  very fast rise time of losses</a:t>
            </a:r>
          </a:p>
          <a:p>
            <a:pPr lvl="1"/>
            <a:r>
              <a:rPr lang="en-GB" sz="1600" dirty="0" smtClean="0">
                <a:sym typeface="Wingdings" panose="05000000000000000000" pitchFamily="2" charset="2"/>
              </a:rPr>
              <a:t>Mitigate by </a:t>
            </a:r>
            <a:r>
              <a:rPr lang="en-GB" sz="16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witness bunches </a:t>
            </a:r>
            <a:r>
              <a:rPr lang="en-GB" sz="1600" dirty="0" smtClean="0">
                <a:sym typeface="Wingdings" panose="05000000000000000000" pitchFamily="2" charset="2"/>
              </a:rPr>
              <a:t>with untouched or blown-up halo</a:t>
            </a:r>
          </a:p>
          <a:p>
            <a:pPr lvl="1"/>
            <a:r>
              <a:rPr lang="en-GB" sz="1600" dirty="0" smtClean="0">
                <a:sym typeface="Wingdings" panose="05000000000000000000" pitchFamily="2" charset="2"/>
              </a:rPr>
              <a:t>If important for machine protection: </a:t>
            </a:r>
            <a:r>
              <a:rPr lang="en-GB" sz="16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how can we in hardware guarantee the presence of tails</a:t>
            </a:r>
            <a:r>
              <a:rPr lang="en-GB" sz="1600" dirty="0" smtClean="0">
                <a:sym typeface="Wingdings" panose="05000000000000000000" pitchFamily="2" charset="2"/>
              </a:rPr>
              <a:t> ?</a:t>
            </a:r>
          </a:p>
          <a:p>
            <a:pPr lvl="2"/>
            <a:r>
              <a:rPr lang="en-GB" sz="1400" dirty="0" smtClean="0">
                <a:sym typeface="Wingdings" panose="05000000000000000000" pitchFamily="2" charset="2"/>
              </a:rPr>
              <a:t>This might be one input to the BIS, but we need the detection system !</a:t>
            </a:r>
          </a:p>
          <a:p>
            <a:pPr lvl="1"/>
            <a:r>
              <a:rPr lang="en-GB" sz="1600" dirty="0" smtClean="0">
                <a:sym typeface="Wingdings" panose="05000000000000000000" pitchFamily="2" charset="2"/>
              </a:rPr>
              <a:t>If depleted halo is obligatory (like for crab cavity failures)  </a:t>
            </a:r>
            <a:r>
              <a:rPr lang="en-GB" sz="16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need to interlock as well on depletion of tails of the majority of the bunches</a:t>
            </a:r>
            <a:r>
              <a:rPr lang="en-GB" sz="1600" dirty="0" smtClean="0">
                <a:sym typeface="Wingdings" panose="05000000000000000000" pitchFamily="2" charset="2"/>
              </a:rPr>
              <a:t>  need more details !</a:t>
            </a:r>
          </a:p>
          <a:p>
            <a:pPr marL="457200" lvl="1" indent="0">
              <a:buNone/>
            </a:pPr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Interlocking,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HL Annual Meeting, 14/11/2017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16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83103</TotalTime>
  <Words>1438</Words>
  <Application>Microsoft Office PowerPoint</Application>
  <PresentationFormat>On-screen Show (4:3)</PresentationFormat>
  <Paragraphs>222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Arial Black</vt:lpstr>
      <vt:lpstr>Calibri</vt:lpstr>
      <vt:lpstr>Symbol</vt:lpstr>
      <vt:lpstr>Times New Roman</vt:lpstr>
      <vt:lpstr>Wingdings</vt:lpstr>
      <vt:lpstr>Pixel</vt:lpstr>
      <vt:lpstr>Interlocking for HiLumi –  What will be different?  HL Annual Meeting Madrid 13 – 16 November 2017</vt:lpstr>
      <vt:lpstr>Interlocking for HiLumi –  Why it will be different</vt:lpstr>
      <vt:lpstr>New HL Systems: 11 T Magnet (1/3)</vt:lpstr>
      <vt:lpstr>New HL Systems: 11 T Magnet (2/3)</vt:lpstr>
      <vt:lpstr>New HL Systems: 11 T Magnet (3/3)</vt:lpstr>
      <vt:lpstr>New HL Systems: Inner Triplet</vt:lpstr>
      <vt:lpstr>New HL Systems – Crab Cavities (1/2)</vt:lpstr>
      <vt:lpstr>New HL Systems – Crab Cavities (2/2)</vt:lpstr>
      <vt:lpstr>New HL Systems – Hollow e-lens</vt:lpstr>
      <vt:lpstr>New HL Systems – New Collimators</vt:lpstr>
      <vt:lpstr>New Interlocking Hardware</vt:lpstr>
      <vt:lpstr>Beam Interlock System Developments</vt:lpstr>
      <vt:lpstr>BIS  BIS 1.23  BIS 2</vt:lpstr>
      <vt:lpstr>Conclusions: Interlocking HL-LHC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 2017 interlocks</dc:title>
  <dc:creator>Jan.Uythoven@cern.ch</dc:creator>
  <cp:lastModifiedBy>Jan Uythoven</cp:lastModifiedBy>
  <cp:revision>4362</cp:revision>
  <cp:lastPrinted>2013-03-06T10:39:49Z</cp:lastPrinted>
  <dcterms:created xsi:type="dcterms:W3CDTF">2010-07-26T05:43:59Z</dcterms:created>
  <dcterms:modified xsi:type="dcterms:W3CDTF">2017-11-14T08:17:05Z</dcterms:modified>
</cp:coreProperties>
</file>