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262" r:id="rId6"/>
    <p:sldId id="267" r:id="rId7"/>
    <p:sldId id="273" r:id="rId8"/>
    <p:sldId id="280" r:id="rId9"/>
    <p:sldId id="274" r:id="rId10"/>
    <p:sldId id="276" r:id="rId11"/>
    <p:sldId id="277" r:id="rId12"/>
    <p:sldId id="278" r:id="rId13"/>
    <p:sldId id="266" r:id="rId14"/>
    <p:sldId id="290" r:id="rId15"/>
    <p:sldId id="291" r:id="rId16"/>
    <p:sldId id="282" r:id="rId17"/>
    <p:sldId id="284" r:id="rId18"/>
    <p:sldId id="286" r:id="rId19"/>
    <p:sldId id="292" r:id="rId20"/>
    <p:sldId id="293" r:id="rId21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1F21"/>
    <a:srgbClr val="17BECF"/>
    <a:srgbClr val="E47AC3"/>
    <a:srgbClr val="FF7F0F"/>
    <a:srgbClr val="D52021"/>
    <a:srgbClr val="0EBCCD"/>
    <a:srgbClr val="B9BA18"/>
    <a:srgbClr val="8F60BA"/>
    <a:srgbClr val="7A7A7A"/>
    <a:srgbClr val="874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426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4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Crab Cavity </a:t>
            </a:r>
            <a:r>
              <a:rPr lang="en-GB" dirty="0" smtClean="0"/>
              <a:t>failures:</a:t>
            </a:r>
            <a:br>
              <a:rPr lang="en-GB" dirty="0" smtClean="0"/>
            </a:br>
            <a:r>
              <a:rPr lang="en-GB" dirty="0" smtClean="0"/>
              <a:t>parameters </a:t>
            </a:r>
            <a:r>
              <a:rPr lang="en-GB" dirty="0"/>
              <a:t>and combined failures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u="sng" dirty="0"/>
              <a:t>Matthieu Valette</a:t>
            </a:r>
            <a:r>
              <a:rPr lang="en-GB" dirty="0"/>
              <a:t>, D. </a:t>
            </a:r>
            <a:r>
              <a:rPr lang="en-GB" dirty="0" err="1"/>
              <a:t>Wollmann</a:t>
            </a:r>
            <a:r>
              <a:rPr lang="en-GB" dirty="0"/>
              <a:t>, B. </a:t>
            </a:r>
            <a:r>
              <a:rPr lang="en-GB" dirty="0" smtClean="0"/>
              <a:t>Lindstrom, </a:t>
            </a:r>
          </a:p>
          <a:p>
            <a:r>
              <a:rPr lang="en-GB" dirty="0" smtClean="0"/>
              <a:t>A. Santamaria Garcia, K. </a:t>
            </a:r>
            <a:r>
              <a:rPr lang="en-GB" smtClean="0"/>
              <a:t>Sjobak</a:t>
            </a:r>
            <a:endParaRPr lang="en-GB" dirty="0" smtClean="0"/>
          </a:p>
          <a:p>
            <a:r>
              <a:rPr lang="en-GB" dirty="0" smtClean="0"/>
              <a:t>CERN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HiLumi</a:t>
            </a:r>
            <a:r>
              <a:rPr lang="en-GB" dirty="0"/>
              <a:t> meeting – Madrid - </a:t>
            </a:r>
            <a:r>
              <a:rPr lang="en-GB" dirty="0" smtClean="0"/>
              <a:t>14 </a:t>
            </a:r>
            <a:r>
              <a:rPr lang="en-GB" dirty="0"/>
              <a:t>November 2017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attention,</a:t>
            </a:r>
            <a:br>
              <a:rPr lang="en-US" dirty="0" smtClean="0"/>
            </a:br>
            <a:r>
              <a:rPr lang="en-US" dirty="0" smtClean="0"/>
              <a:t>any questions 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29000"/>
            <a:ext cx="3894950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283" y="0"/>
            <a:ext cx="3894950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949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89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320" y="3429001"/>
            <a:ext cx="3894950" cy="3428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" y="3429001"/>
            <a:ext cx="3894950" cy="3428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320" y="0"/>
            <a:ext cx="3894950" cy="342899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" y="0"/>
            <a:ext cx="386169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43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optics are simulated with transfer matrixes, the only input needed are the phases advances: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Crab Cavities Failure Studies 6th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Arc 5"/>
          <p:cNvSpPr/>
          <p:nvPr/>
        </p:nvSpPr>
        <p:spPr>
          <a:xfrm flipH="1">
            <a:off x="2089830" y="2403136"/>
            <a:ext cx="3054096" cy="2980944"/>
          </a:xfrm>
          <a:prstGeom prst="arc">
            <a:avLst>
              <a:gd name="adj1" fmla="val 16320997"/>
              <a:gd name="adj2" fmla="val 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flipH="1" flipV="1">
            <a:off x="2089830" y="2892285"/>
            <a:ext cx="3054096" cy="2980944"/>
          </a:xfrm>
          <a:prstGeom prst="arc">
            <a:avLst>
              <a:gd name="adj1" fmla="val 16320997"/>
              <a:gd name="adj2" fmla="val 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>
            <a:off x="2553126" y="2403136"/>
            <a:ext cx="3054096" cy="2980944"/>
          </a:xfrm>
          <a:prstGeom prst="arc">
            <a:avLst>
              <a:gd name="adj1" fmla="val 16320997"/>
              <a:gd name="adj2" fmla="val 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flipV="1">
            <a:off x="2553126" y="2892285"/>
            <a:ext cx="3054096" cy="2980944"/>
          </a:xfrm>
          <a:prstGeom prst="arc">
            <a:avLst>
              <a:gd name="adj1" fmla="val 16320997"/>
              <a:gd name="adj2" fmla="val 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329854" y="3893608"/>
            <a:ext cx="5040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29854" y="4297256"/>
            <a:ext cx="5040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331956" y="4077800"/>
            <a:ext cx="5040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>
            <a:off x="5355184" y="4130719"/>
            <a:ext cx="5040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55334" y="5792762"/>
            <a:ext cx="161544" cy="1754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3623156" y="5793631"/>
            <a:ext cx="175474" cy="173737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 flipH="1">
            <a:off x="3778947" y="5792762"/>
            <a:ext cx="342427" cy="175475"/>
            <a:chOff x="4404360" y="2467800"/>
            <a:chExt cx="342427" cy="175475"/>
          </a:xfrm>
        </p:grpSpPr>
        <p:sp>
          <p:nvSpPr>
            <p:cNvPr id="22" name="Rectangle 21"/>
            <p:cNvSpPr/>
            <p:nvPr/>
          </p:nvSpPr>
          <p:spPr>
            <a:xfrm>
              <a:off x="4404360" y="2467800"/>
              <a:ext cx="161544" cy="17547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/>
            <p:nvPr/>
          </p:nvSpPr>
          <p:spPr>
            <a:xfrm rot="5400000">
              <a:off x="4572182" y="2468669"/>
              <a:ext cx="175474" cy="173737"/>
            </a:xfrm>
            <a:prstGeom prst="triangl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Straight Connector 23"/>
          <p:cNvCxnSpPr/>
          <p:nvPr/>
        </p:nvCxnSpPr>
        <p:spPr>
          <a:xfrm rot="16200000">
            <a:off x="1837792" y="4130718"/>
            <a:ext cx="5040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Curved Left Arrow 26"/>
          <p:cNvSpPr/>
          <p:nvPr/>
        </p:nvSpPr>
        <p:spPr>
          <a:xfrm rot="10800000">
            <a:off x="2595200" y="2870069"/>
            <a:ext cx="1016237" cy="2451979"/>
          </a:xfrm>
          <a:prstGeom prst="curvedLef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884865" y="3836325"/>
            <a:ext cx="1853193" cy="55130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Beam 1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1956" y="5334909"/>
            <a:ext cx="151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err="1" smtClean="0">
                <a:solidFill>
                  <a:schemeClr val="accent6"/>
                </a:solidFill>
              </a:rPr>
              <a:t>Q</a:t>
            </a:r>
            <a:r>
              <a:rPr lang="en-GB" sz="2400" i="1" baseline="-25000" dirty="0" err="1" smtClean="0">
                <a:solidFill>
                  <a:schemeClr val="accent6"/>
                </a:solidFill>
              </a:rPr>
              <a:t>x</a:t>
            </a:r>
            <a:r>
              <a:rPr lang="en-GB" sz="2400" i="1" dirty="0" smtClean="0">
                <a:solidFill>
                  <a:schemeClr val="accent6"/>
                </a:solidFill>
              </a:rPr>
              <a:t>/</a:t>
            </a:r>
            <a:r>
              <a:rPr lang="en-GB" sz="2400" i="1" dirty="0" err="1" smtClean="0">
                <a:solidFill>
                  <a:schemeClr val="accent6"/>
                </a:solidFill>
              </a:rPr>
              <a:t>Q</a:t>
            </a:r>
            <a:r>
              <a:rPr lang="en-GB" sz="2400" i="1" baseline="-25000" dirty="0" err="1" smtClean="0">
                <a:solidFill>
                  <a:schemeClr val="accent6"/>
                </a:solidFill>
              </a:rPr>
              <a:t>y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68344" y="3005054"/>
            <a:ext cx="151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solidFill>
                  <a:schemeClr val="accent6"/>
                </a:solidFill>
              </a:rPr>
              <a:t>φ</a:t>
            </a:r>
            <a:r>
              <a:rPr lang="en-GB" sz="2400" i="1" baseline="-25000" dirty="0" smtClean="0">
                <a:solidFill>
                  <a:schemeClr val="accent6"/>
                </a:solidFill>
              </a:rPr>
              <a:t>CC-&gt;TCP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35281" y="5305697"/>
            <a:ext cx="151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solidFill>
                  <a:schemeClr val="accent6"/>
                </a:solidFill>
              </a:rPr>
              <a:t>φ</a:t>
            </a:r>
            <a:r>
              <a:rPr lang="en-GB" sz="2400" i="1" baseline="-25000" dirty="0" smtClean="0">
                <a:solidFill>
                  <a:schemeClr val="accent6"/>
                </a:solidFill>
              </a:rPr>
              <a:t>IP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33930" y="3826298"/>
            <a:ext cx="1836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chemeClr val="accent6"/>
                </a:solidFill>
              </a:rPr>
              <a:t>Collimation*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61217" y="5870478"/>
            <a:ext cx="2035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chemeClr val="accent6"/>
                </a:solidFill>
              </a:rPr>
              <a:t>CC normal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00554" y="5878087"/>
            <a:ext cx="151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chemeClr val="accent6"/>
                </a:solidFill>
              </a:rPr>
              <a:t>CC failing</a:t>
            </a:r>
            <a:endParaRPr lang="en-US" sz="2400" i="1" baseline="-25000" dirty="0">
              <a:solidFill>
                <a:schemeClr val="accent6"/>
              </a:solidFill>
            </a:endParaRPr>
          </a:p>
        </p:txBody>
      </p:sp>
      <p:cxnSp>
        <p:nvCxnSpPr>
          <p:cNvPr id="39" name="Straight Connector 38"/>
          <p:cNvCxnSpPr>
            <a:stCxn id="6" idx="0"/>
            <a:endCxn id="8" idx="0"/>
          </p:cNvCxnSpPr>
          <p:nvPr/>
        </p:nvCxnSpPr>
        <p:spPr>
          <a:xfrm>
            <a:off x="3564428" y="2404015"/>
            <a:ext cx="56819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6795" y="4078358"/>
            <a:ext cx="1578703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000" b="1" dirty="0" smtClean="0">
                <a:ln/>
                <a:solidFill>
                  <a:schemeClr val="accent4"/>
                </a:solidFill>
              </a:rPr>
              <a:t>This parameter is the only variable in this study</a:t>
            </a:r>
            <a:endParaRPr lang="en-US" sz="2000" b="1" dirty="0">
              <a:ln/>
              <a:solidFill>
                <a:schemeClr val="accent4"/>
              </a:solidFill>
            </a:endParaRPr>
          </a:p>
        </p:txBody>
      </p:sp>
      <p:cxnSp>
        <p:nvCxnSpPr>
          <p:cNvPr id="42" name="Straight Arrow Connector 41"/>
          <p:cNvCxnSpPr>
            <a:stCxn id="40" idx="0"/>
          </p:cNvCxnSpPr>
          <p:nvPr/>
        </p:nvCxnSpPr>
        <p:spPr>
          <a:xfrm flipV="1">
            <a:off x="976147" y="3466719"/>
            <a:ext cx="324333" cy="611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228184" y="2841684"/>
                <a:ext cx="21756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accent6"/>
                    </a:solidFill>
                  </a:rPr>
                  <a:t>*Only TCPs are considered since the TCS are 2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600" dirty="0" smtClean="0">
                    <a:solidFill>
                      <a:schemeClr val="accent6"/>
                    </a:solidFill>
                  </a:rPr>
                  <a:t> further </a:t>
                </a:r>
                <a:endParaRPr lang="en-US" sz="1600" baseline="-250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2841684"/>
                <a:ext cx="2175602" cy="830997"/>
              </a:xfrm>
              <a:prstGeom prst="rect">
                <a:avLst/>
              </a:prstGeom>
              <a:blipFill rotWithShape="0">
                <a:blip r:embed="rId2"/>
                <a:stretch>
                  <a:fillRect t="-2206" r="-1401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5988253" y="4786690"/>
            <a:ext cx="2550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6"/>
                </a:solidFill>
              </a:rPr>
              <a:t>As a multi turn effect the effect of the failure mostly depends on</a:t>
            </a:r>
          </a:p>
          <a:p>
            <a:pPr algn="ctr"/>
            <a:r>
              <a:rPr lang="en-GB" sz="1600" dirty="0" smtClean="0">
                <a:solidFill>
                  <a:schemeClr val="accent6"/>
                </a:solidFill>
              </a:rPr>
              <a:t>Q-</a:t>
            </a:r>
            <a:r>
              <a:rPr lang="el-GR" sz="1600" i="1" dirty="0">
                <a:solidFill>
                  <a:schemeClr val="accent6"/>
                </a:solidFill>
              </a:rPr>
              <a:t>φ</a:t>
            </a:r>
            <a:r>
              <a:rPr lang="en-GB" sz="1600" i="1" baseline="-25000" dirty="0">
                <a:solidFill>
                  <a:schemeClr val="accent6"/>
                </a:solidFill>
              </a:rPr>
              <a:t>CC-&gt;TCP</a:t>
            </a:r>
            <a:endParaRPr lang="en-US" sz="1600" i="1" baseline="-25000" dirty="0">
              <a:solidFill>
                <a:schemeClr val="accent6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the tune was kept constant in this study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42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9" y="2060848"/>
            <a:ext cx="3936437" cy="2952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63" y="2062582"/>
            <a:ext cx="3936437" cy="2952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tilted beam distribution is then reconstructed from the position of these three particles.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distribution is then integrated from the aperture limit, this proportion of the beam is </a:t>
            </a:r>
            <a:r>
              <a:rPr lang="en-US" dirty="0" err="1" smtClean="0"/>
              <a:t>thenlost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Crab Cavities Failure Studies 6th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115616" y="2708920"/>
            <a:ext cx="25202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15616" y="4365104"/>
            <a:ext cx="25202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0613" y="252425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5.7</a:t>
            </a:r>
            <a:r>
              <a:rPr lang="el-GR" b="1" dirty="0" smtClean="0">
                <a:ln/>
                <a:solidFill>
                  <a:schemeClr val="accent4"/>
                </a:solidFill>
              </a:rPr>
              <a:t>σ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0613" y="418043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 smtClean="0">
                <a:ln/>
                <a:solidFill>
                  <a:schemeClr val="accent4"/>
                </a:solidFill>
              </a:rPr>
              <a:t>5.7</a:t>
            </a:r>
            <a:r>
              <a:rPr lang="el-GR" b="1" dirty="0" smtClean="0">
                <a:ln/>
                <a:solidFill>
                  <a:schemeClr val="accent4"/>
                </a:solidFill>
              </a:rPr>
              <a:t>σ</a:t>
            </a:r>
            <a:endParaRPr lang="en-US" b="1" dirty="0">
              <a:ln/>
              <a:solidFill>
                <a:schemeClr val="accent4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34482" y="2348880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19810" y="2342706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849909" y="2333986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183161" y="2330932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2516413" y="2338378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794574" y="2352295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184369" y="2330932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223789" y="4371278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09117" y="4365104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839216" y="4368158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172468" y="4365104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505720" y="4372550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818658" y="4365104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173676" y="4365104"/>
            <a:ext cx="385190" cy="36309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4973" y="1987548"/>
            <a:ext cx="30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distribution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31391" y="2002186"/>
            <a:ext cx="306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Distribution integrals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1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3"/>
            <a:ext cx="7920000" cy="187220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results from these calculations are here compared with </a:t>
            </a:r>
            <a:r>
              <a:rPr lang="en-US" dirty="0" err="1" smtClean="0"/>
              <a:t>SixTrack</a:t>
            </a:r>
            <a:r>
              <a:rPr lang="en-US" dirty="0" smtClean="0"/>
              <a:t> simulations done for the 4 sets of Crab Cavities (2 IP*2 Beams) for two reference failure cases: </a:t>
            </a:r>
          </a:p>
          <a:p>
            <a:pPr lvl="1"/>
            <a:r>
              <a:rPr lang="en-US" dirty="0" smtClean="0"/>
              <a:t>60 degrees phase jump</a:t>
            </a:r>
          </a:p>
          <a:p>
            <a:pPr lvl="1"/>
            <a:r>
              <a:rPr lang="en-US" dirty="0" smtClean="0"/>
              <a:t>60 degrees per turn detuning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Crab Cavities Failure Studies 6th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08920"/>
            <a:ext cx="4608512" cy="3456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138" y="2708920"/>
            <a:ext cx="4608512" cy="3456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27684" y="270413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jump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8698" y="27153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etuning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86334" y="3536029"/>
            <a:ext cx="2074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Very important losses (&gt;&gt;damage limits) are underestimated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07261" y="6048573"/>
            <a:ext cx="4516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Losses for low phase advances are overestimated (conservative)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4741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1234435"/>
            <a:ext cx="5852172" cy="4389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6769" y="1412776"/>
            <a:ext cx="631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Crabbing @TCP in the first few turns of a CC failure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274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7246566" cy="5434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908720"/>
            <a:ext cx="631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</a:t>
            </a:r>
            <a:r>
              <a:rPr lang="en-US" dirty="0" err="1" smtClean="0"/>
              <a:t>wrt</a:t>
            </a:r>
            <a:r>
              <a:rPr lang="en-US" dirty="0" smtClean="0"/>
              <a:t> phase advance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7812" y="2911003"/>
            <a:ext cx="27854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5º</a:t>
            </a:r>
            <a:endParaRPr lang="en-US" sz="1400" dirty="0"/>
          </a:p>
          <a:p>
            <a:r>
              <a:rPr lang="en-US" sz="1400" dirty="0"/>
              <a:t>8</a:t>
            </a:r>
            <a:r>
              <a:rPr lang="en-US" sz="1400" dirty="0" smtClean="0"/>
              <a:t>º</a:t>
            </a:r>
            <a:endParaRPr lang="en-US" sz="1400" dirty="0"/>
          </a:p>
          <a:p>
            <a:r>
              <a:rPr lang="en-US" sz="1400" dirty="0" smtClean="0"/>
              <a:t>11º</a:t>
            </a:r>
            <a:endParaRPr lang="en-US" sz="1400" dirty="0"/>
          </a:p>
          <a:p>
            <a:r>
              <a:rPr lang="en-US" sz="1400" dirty="0" smtClean="0"/>
              <a:t>14º</a:t>
            </a:r>
            <a:endParaRPr lang="en-US" sz="1400" dirty="0"/>
          </a:p>
          <a:p>
            <a:r>
              <a:rPr lang="en-US" sz="1400" dirty="0" smtClean="0"/>
              <a:t>17º</a:t>
            </a:r>
            <a:endParaRPr lang="en-US" sz="1400" dirty="0"/>
          </a:p>
          <a:p>
            <a:r>
              <a:rPr lang="en-US" sz="1400" dirty="0" smtClean="0"/>
              <a:t>20º</a:t>
            </a:r>
            <a:endParaRPr lang="en-US" sz="1400" dirty="0"/>
          </a:p>
          <a:p>
            <a:r>
              <a:rPr lang="en-US" sz="1400" dirty="0" smtClean="0"/>
              <a:t>23º</a:t>
            </a:r>
            <a:endParaRPr lang="en-US" sz="1400" dirty="0"/>
          </a:p>
          <a:p>
            <a:r>
              <a:rPr lang="en-US" sz="1400" dirty="0" smtClean="0"/>
              <a:t>26º</a:t>
            </a:r>
            <a:endParaRPr lang="en-US" sz="1400" dirty="0"/>
          </a:p>
          <a:p>
            <a:r>
              <a:rPr lang="en-US" sz="1400" dirty="0" smtClean="0"/>
              <a:t>29º</a:t>
            </a:r>
            <a:endParaRPr lang="en-US" sz="1400" dirty="0"/>
          </a:p>
          <a:p>
            <a:r>
              <a:rPr lang="en-US" sz="1400" dirty="0" smtClean="0"/>
              <a:t>32º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6372200" y="3158186"/>
            <a:ext cx="526939" cy="216024"/>
          </a:xfrm>
          <a:prstGeom prst="rect">
            <a:avLst/>
          </a:prstGeom>
          <a:solidFill>
            <a:srgbClr val="5EB75E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76026" y="3383045"/>
            <a:ext cx="526939" cy="216024"/>
          </a:xfrm>
          <a:prstGeom prst="rect">
            <a:avLst/>
          </a:prstGeom>
          <a:solidFill>
            <a:srgbClr val="874E4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70937" y="3602079"/>
            <a:ext cx="526939" cy="216024"/>
          </a:xfrm>
          <a:prstGeom prst="rect">
            <a:avLst/>
          </a:prstGeom>
          <a:solidFill>
            <a:srgbClr val="7A7A7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76026" y="3815288"/>
            <a:ext cx="526939" cy="216024"/>
          </a:xfrm>
          <a:prstGeom prst="rect">
            <a:avLst/>
          </a:prstGeom>
          <a:solidFill>
            <a:srgbClr val="8F60B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72600" y="4031312"/>
            <a:ext cx="526939" cy="216024"/>
          </a:xfrm>
          <a:prstGeom prst="rect">
            <a:avLst/>
          </a:prstGeom>
          <a:solidFill>
            <a:srgbClr val="B9BA1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76026" y="4253356"/>
            <a:ext cx="526939" cy="216024"/>
          </a:xfrm>
          <a:prstGeom prst="rect">
            <a:avLst/>
          </a:prstGeom>
          <a:solidFill>
            <a:srgbClr val="D51F2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376026" y="4457730"/>
            <a:ext cx="526939" cy="216024"/>
          </a:xfrm>
          <a:prstGeom prst="rect">
            <a:avLst/>
          </a:prstGeom>
          <a:solidFill>
            <a:srgbClr val="17BEC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74873" y="4673754"/>
            <a:ext cx="526939" cy="216024"/>
          </a:xfrm>
          <a:prstGeom prst="rect">
            <a:avLst/>
          </a:prstGeom>
          <a:solidFill>
            <a:srgbClr val="FF7F0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72202" y="4878518"/>
            <a:ext cx="526939" cy="216024"/>
          </a:xfrm>
          <a:prstGeom prst="rect">
            <a:avLst/>
          </a:prstGeom>
          <a:solidFill>
            <a:srgbClr val="E47AC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76026" y="2956306"/>
            <a:ext cx="526939" cy="216024"/>
          </a:xfrm>
          <a:prstGeom prst="rect">
            <a:avLst/>
          </a:prstGeom>
          <a:solidFill>
            <a:srgbClr val="1672B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5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Introduction: Crab Cavity failure studies</a:t>
            </a:r>
          </a:p>
          <a:p>
            <a:pPr lvl="1"/>
            <a:r>
              <a:rPr lang="en-GB" dirty="0" smtClean="0"/>
              <a:t>Main failure parameters</a:t>
            </a:r>
          </a:p>
          <a:p>
            <a:pPr lvl="1"/>
            <a:r>
              <a:rPr lang="en-GB" dirty="0" smtClean="0"/>
              <a:t>Dependency of losses on phase advance</a:t>
            </a:r>
          </a:p>
          <a:p>
            <a:pPr lvl="1"/>
            <a:r>
              <a:rPr lang="en-GB" dirty="0" smtClean="0"/>
              <a:t>Passive protection from phase advance</a:t>
            </a:r>
          </a:p>
          <a:p>
            <a:pPr lvl="1"/>
            <a:r>
              <a:rPr lang="en-GB" dirty="0" smtClean="0"/>
              <a:t>Interlocking</a:t>
            </a:r>
          </a:p>
          <a:p>
            <a:r>
              <a:rPr lang="en-GB" dirty="0" smtClean="0"/>
              <a:t>Combined failures associated with CC failures</a:t>
            </a:r>
          </a:p>
          <a:p>
            <a:pPr lvl="1"/>
            <a:r>
              <a:rPr lang="en-GB" dirty="0" smtClean="0"/>
              <a:t>Missing beam-beam kick scenarios during dumps</a:t>
            </a:r>
          </a:p>
          <a:p>
            <a:pPr lvl="1"/>
            <a:r>
              <a:rPr lang="en-GB" dirty="0" smtClean="0"/>
              <a:t>Associated orbit shift and losses</a:t>
            </a:r>
          </a:p>
          <a:p>
            <a:r>
              <a:rPr lang="en-GB" dirty="0" smtClean="0"/>
              <a:t>Conclusion and outlook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Cavities Failures Studies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dirty="0" smtClean="0"/>
                  <a:t>Crab Cavities (CC) will be installed in the LHC to compensate for the geometrical factor luminosity loss.</a:t>
                </a:r>
                <a:endParaRPr lang="en-US" dirty="0" smtClean="0"/>
              </a:p>
              <a:p>
                <a:r>
                  <a:rPr lang="en-US" dirty="0" smtClean="0"/>
                  <a:t>Transverse deflecting voltage of  </a:t>
                </a:r>
                <a:r>
                  <a:rPr lang="en-US" b="1" dirty="0" smtClean="0"/>
                  <a:t>3.4 MV ↔ kick up to 1.6 </a:t>
                </a:r>
                <a:r>
                  <a:rPr lang="el-GR" b="1" dirty="0" smtClean="0"/>
                  <a:t>σ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with </a:t>
                </a:r>
                <a:r>
                  <a:rPr lang="en-US" b="1" dirty="0" smtClean="0"/>
                  <a:t>short timescales:</a:t>
                </a:r>
              </a:p>
              <a:p>
                <a:pPr marL="0" indent="0" algn="ctr">
                  <a:buNone/>
                </a:pPr>
                <a:r>
                  <a:rPr lang="en-US" b="1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𝑑𝑒𝑐𝑎𝑦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𝑡𝑢𝑟𝑛𝑠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29 °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𝑡𝑢𝑟𝑛</m:t>
                    </m:r>
                  </m:oMath>
                </a14:m>
                <a:endParaRPr lang="fr-CH" b="0" dirty="0" smtClean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sz="2100" dirty="0" smtClean="0"/>
                  <a:t>		</a:t>
                </a:r>
                <a:r>
                  <a:rPr lang="en-US" sz="2100" i="1" dirty="0" smtClean="0"/>
                  <a:t>(from physical limitation on worst case failure scenarios)</a:t>
                </a:r>
              </a:p>
              <a:p>
                <a:pPr marL="0" indent="0" algn="ctr">
                  <a:buNone/>
                </a:pPr>
                <a:endParaRPr lang="en-US" sz="2100" dirty="0" smtClean="0"/>
              </a:p>
              <a:p>
                <a:r>
                  <a:rPr lang="en-GB" dirty="0" smtClean="0"/>
                  <a:t>Failures </a:t>
                </a:r>
                <a:r>
                  <a:rPr lang="en-GB" dirty="0"/>
                  <a:t>have </a:t>
                </a:r>
                <a:r>
                  <a:rPr lang="en-GB" dirty="0" smtClean="0"/>
                  <a:t>been studied [1] and </a:t>
                </a:r>
                <a:r>
                  <a:rPr lang="en-GB" dirty="0"/>
                  <a:t>the </a:t>
                </a:r>
                <a:r>
                  <a:rPr lang="en-GB" b="1" dirty="0"/>
                  <a:t>main parameters have been </a:t>
                </a:r>
                <a:r>
                  <a:rPr lang="en-GB" b="1" dirty="0" smtClean="0"/>
                  <a:t>identified</a:t>
                </a:r>
                <a:r>
                  <a:rPr lang="en-GB" dirty="0" smtClean="0"/>
                  <a:t>:</a:t>
                </a:r>
              </a:p>
              <a:p>
                <a:pPr lvl="1"/>
                <a:r>
                  <a:rPr lang="en-US" u="sng" dirty="0"/>
                  <a:t>Cavity RF field </a:t>
                </a:r>
                <a:r>
                  <a:rPr lang="en-US" dirty="0"/>
                  <a:t>(phase, voltage, frequency</a:t>
                </a:r>
                <a:r>
                  <a:rPr lang="en-US" dirty="0" smtClean="0"/>
                  <a:t>): </a:t>
                </a:r>
                <a:r>
                  <a:rPr lang="en-US" dirty="0"/>
                  <a:t>with ongoing </a:t>
                </a:r>
                <a:r>
                  <a:rPr lang="en-US" dirty="0" smtClean="0"/>
                  <a:t>efforts [2] </a:t>
                </a:r>
                <a:r>
                  <a:rPr lang="en-US" dirty="0"/>
                  <a:t>to model the field behavior during a quench and the coupling to the </a:t>
                </a:r>
                <a:r>
                  <a:rPr lang="en-US" dirty="0" smtClean="0"/>
                  <a:t>beam.</a:t>
                </a:r>
              </a:p>
              <a:p>
                <a:pPr lvl="1"/>
                <a:r>
                  <a:rPr lang="en-US" u="sng" dirty="0" smtClean="0"/>
                  <a:t>Beam distribution:</a:t>
                </a:r>
                <a:r>
                  <a:rPr lang="en-US" dirty="0" smtClean="0"/>
                  <a:t> </a:t>
                </a:r>
                <a:r>
                  <a:rPr lang="en-US" dirty="0"/>
                  <a:t>with high importance of the energy ratio in the last 2 </a:t>
                </a:r>
                <a:r>
                  <a:rPr lang="el-GR" dirty="0"/>
                  <a:t>σ</a:t>
                </a:r>
                <a:r>
                  <a:rPr lang="en-US" dirty="0"/>
                  <a:t> of the </a:t>
                </a:r>
                <a:r>
                  <a:rPr lang="en-US" dirty="0" smtClean="0"/>
                  <a:t>distribution (up to 1% in beam scraping measurements).</a:t>
                </a:r>
                <a:endParaRPr lang="en-US" u="sng" dirty="0"/>
              </a:p>
              <a:p>
                <a:pPr lvl="1"/>
                <a:r>
                  <a:rPr lang="en-US" u="sng" dirty="0"/>
                  <a:t>Phase </a:t>
                </a:r>
                <a:r>
                  <a:rPr lang="en-US" u="sng" dirty="0" smtClean="0"/>
                  <a:t>advance:</a:t>
                </a:r>
                <a:r>
                  <a:rPr lang="en-US" dirty="0" smtClean="0"/>
                  <a:t> from </a:t>
                </a:r>
                <a:r>
                  <a:rPr lang="en-US" dirty="0"/>
                  <a:t>the CC to the collimators.</a:t>
                </a:r>
              </a:p>
              <a:p>
                <a:endParaRPr lang="en-GB" dirty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154" t="-3230" r="-2538" b="-2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80632" y="6116883"/>
            <a:ext cx="30598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[1, Crab </a:t>
            </a:r>
            <a:r>
              <a:rPr lang="en-US" sz="1000" dirty="0">
                <a:solidFill>
                  <a:schemeClr val="bg2"/>
                </a:solidFill>
              </a:rPr>
              <a:t>Cavity Failure Studies Meetings </a:t>
            </a:r>
            <a:r>
              <a:rPr lang="en-US" sz="1000" dirty="0" smtClean="0">
                <a:solidFill>
                  <a:schemeClr val="bg2"/>
                </a:solidFill>
              </a:rPr>
              <a:t>1-8]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632" y="6278779"/>
            <a:ext cx="71907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[2, </a:t>
            </a:r>
            <a:r>
              <a:rPr lang="en-GB" sz="1000" dirty="0" err="1" smtClean="0">
                <a:solidFill>
                  <a:schemeClr val="bg2"/>
                </a:solidFill>
              </a:rPr>
              <a:t>Modeling</a:t>
            </a:r>
            <a:r>
              <a:rPr lang="en-GB" sz="1000" dirty="0" smtClean="0">
                <a:solidFill>
                  <a:schemeClr val="bg2"/>
                </a:solidFill>
              </a:rPr>
              <a:t> </a:t>
            </a:r>
            <a:r>
              <a:rPr lang="en-GB" sz="1000" dirty="0">
                <a:solidFill>
                  <a:schemeClr val="bg2"/>
                </a:solidFill>
              </a:rPr>
              <a:t>the Low Level RF Response on the </a:t>
            </a:r>
            <a:r>
              <a:rPr lang="en-GB" sz="1000" dirty="0" smtClean="0">
                <a:solidFill>
                  <a:schemeClr val="bg2"/>
                </a:solidFill>
              </a:rPr>
              <a:t>Beam during </a:t>
            </a:r>
            <a:r>
              <a:rPr lang="en-GB" sz="1000" dirty="0">
                <a:solidFill>
                  <a:schemeClr val="bg2"/>
                </a:solidFill>
              </a:rPr>
              <a:t>Crab Cavity Quench, IPAC’17, K. </a:t>
            </a:r>
            <a:r>
              <a:rPr lang="en-GB" sz="1000" dirty="0" err="1">
                <a:solidFill>
                  <a:schemeClr val="bg2"/>
                </a:solidFill>
              </a:rPr>
              <a:t>Sjobak</a:t>
            </a:r>
            <a:r>
              <a:rPr lang="en-GB" sz="1000" dirty="0">
                <a:solidFill>
                  <a:schemeClr val="bg2"/>
                </a:solidFill>
              </a:rPr>
              <a:t> </a:t>
            </a:r>
            <a:r>
              <a:rPr lang="en-GB" sz="1000" i="1" dirty="0">
                <a:solidFill>
                  <a:schemeClr val="bg2"/>
                </a:solidFill>
              </a:rPr>
              <a:t>et al.</a:t>
            </a:r>
            <a:r>
              <a:rPr lang="en-US" sz="1000" dirty="0">
                <a:solidFill>
                  <a:schemeClr val="bg2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8427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to the collimation system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losses during failures </a:t>
            </a:r>
            <a:r>
              <a:rPr lang="en-US" dirty="0" smtClean="0"/>
              <a:t>studied until now (voltage drop, phase jump, detuning) </a:t>
            </a:r>
            <a:r>
              <a:rPr lang="en-US" b="1" dirty="0" smtClean="0"/>
              <a:t>depends strongly on the phase advance</a:t>
            </a:r>
            <a:r>
              <a:rPr lang="en-US" dirty="0" smtClean="0"/>
              <a:t> from the CC to the TCP [3].</a:t>
            </a:r>
          </a:p>
          <a:p>
            <a:pPr lvl="1"/>
            <a:r>
              <a:rPr lang="en-US" dirty="0" smtClean="0"/>
              <a:t>E.g. 5-turn losses for a 60⁰/turn detuning of 2 CC out of 4:    		ATLAS B2: 0.03% </a:t>
            </a:r>
            <a:r>
              <a:rPr lang="en-US" dirty="0"/>
              <a:t>(</a:t>
            </a:r>
            <a:r>
              <a:rPr lang="en-US" dirty="0" smtClean="0"/>
              <a:t>16⁰)	CMS B1: 2.04% (-134⁰)</a:t>
            </a:r>
          </a:p>
          <a:p>
            <a:r>
              <a:rPr lang="en-US" dirty="0"/>
              <a:t>Using a simple model (linear optics + analytical calculation of the losses), </a:t>
            </a:r>
            <a:r>
              <a:rPr lang="en-US" b="1" dirty="0"/>
              <a:t>the phase advance</a:t>
            </a:r>
            <a:r>
              <a:rPr lang="en-US" dirty="0"/>
              <a:t> from CC to collimators </a:t>
            </a:r>
            <a:r>
              <a:rPr lang="en-US" b="1" dirty="0"/>
              <a:t>was scanned</a:t>
            </a:r>
            <a:r>
              <a:rPr lang="en-US" dirty="0"/>
              <a:t>, assuming a 29⁰/turn detuning failure for 1 CC out of </a:t>
            </a:r>
            <a:r>
              <a:rPr lang="en-US" dirty="0" smtClean="0"/>
              <a:t>2:</a:t>
            </a:r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b="1" dirty="0" smtClean="0"/>
              <a:t>phase </a:t>
            </a:r>
            <a:r>
              <a:rPr lang="en-US" b="1" dirty="0"/>
              <a:t>advance </a:t>
            </a:r>
            <a:r>
              <a:rPr lang="en-US" b="1" dirty="0" smtClean="0"/>
              <a:t>below 25⁰</a:t>
            </a:r>
            <a:r>
              <a:rPr lang="en-US" dirty="0" smtClean="0"/>
              <a:t>, allows keeping the </a:t>
            </a:r>
            <a:r>
              <a:rPr lang="en-US" b="1" dirty="0" smtClean="0"/>
              <a:t>losses before dump below damage limits</a:t>
            </a:r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en-US" dirty="0" smtClean="0"/>
              <a:t>0.15% of HL-LHC beam)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80632" y="6278779"/>
            <a:ext cx="71907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[3, </a:t>
            </a:r>
            <a:r>
              <a:rPr lang="en-GB" sz="1000" dirty="0" smtClean="0">
                <a:solidFill>
                  <a:schemeClr val="bg2"/>
                </a:solidFill>
              </a:rPr>
              <a:t>Time </a:t>
            </a:r>
            <a:r>
              <a:rPr lang="en-GB" sz="1000" dirty="0">
                <a:solidFill>
                  <a:schemeClr val="bg2"/>
                </a:solidFill>
              </a:rPr>
              <a:t>Scale of Crab Cavity Failures Relevant for </a:t>
            </a:r>
            <a:r>
              <a:rPr lang="en-GB" sz="1000" dirty="0" err="1">
                <a:solidFill>
                  <a:schemeClr val="bg2"/>
                </a:solidFill>
              </a:rPr>
              <a:t>HighLumi</a:t>
            </a:r>
            <a:r>
              <a:rPr lang="en-GB" sz="1000" dirty="0">
                <a:solidFill>
                  <a:schemeClr val="bg2"/>
                </a:solidFill>
              </a:rPr>
              <a:t> LHC</a:t>
            </a:r>
            <a:r>
              <a:rPr lang="en-US" sz="1000" dirty="0">
                <a:solidFill>
                  <a:schemeClr val="bg2"/>
                </a:solidFill>
              </a:rPr>
              <a:t>, IPAC’16, A. Santamaria Garcia </a:t>
            </a:r>
            <a:r>
              <a:rPr lang="en-US" sz="1000" i="1" dirty="0">
                <a:solidFill>
                  <a:schemeClr val="bg2"/>
                </a:solidFill>
              </a:rPr>
              <a:t>et al.</a:t>
            </a:r>
            <a:r>
              <a:rPr lang="en-US" sz="1000" dirty="0">
                <a:solidFill>
                  <a:schemeClr val="bg2"/>
                </a:solidFill>
              </a:rPr>
              <a:t>]</a:t>
            </a:r>
            <a:endParaRPr lang="en-GB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8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62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Relying on phase advance for protection implies:</a:t>
            </a:r>
          </a:p>
          <a:p>
            <a:pPr lvl="1"/>
            <a:r>
              <a:rPr lang="en-US" dirty="0" smtClean="0"/>
              <a:t>Reliable phase adv. from the CC to the TCPs during a failure, i.e. a </a:t>
            </a:r>
            <a:r>
              <a:rPr lang="en-US" b="1" dirty="0" smtClean="0"/>
              <a:t>new interlock on phase adv. </a:t>
            </a:r>
            <a:r>
              <a:rPr lang="en-US" dirty="0" smtClean="0"/>
              <a:t>(as for the TCT [4]) needs to be studied and proposed.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reliable and fast (&lt;1 turn) interlock from the CC </a:t>
            </a:r>
            <a:r>
              <a:rPr lang="en-US" dirty="0" smtClean="0"/>
              <a:t>field: </a:t>
            </a:r>
            <a:r>
              <a:rPr lang="en-GB" dirty="0"/>
              <a:t>very fast </a:t>
            </a:r>
            <a:r>
              <a:rPr lang="en-GB" dirty="0" smtClean="0"/>
              <a:t>failures </a:t>
            </a:r>
            <a:r>
              <a:rPr lang="en-GB" dirty="0"/>
              <a:t>of the crab cavities need to be already taken into </a:t>
            </a:r>
            <a:r>
              <a:rPr lang="en-GB" dirty="0" smtClean="0"/>
              <a:t>account during </a:t>
            </a:r>
            <a:r>
              <a:rPr lang="en-GB" dirty="0"/>
              <a:t>the </a:t>
            </a:r>
            <a:r>
              <a:rPr lang="en-GB" b="1" dirty="0"/>
              <a:t>early stage</a:t>
            </a:r>
            <a:r>
              <a:rPr lang="en-GB" dirty="0"/>
              <a:t> </a:t>
            </a:r>
            <a:r>
              <a:rPr lang="en-GB" b="1" dirty="0"/>
              <a:t>of</a:t>
            </a:r>
            <a:r>
              <a:rPr lang="en-GB" dirty="0"/>
              <a:t> the low level </a:t>
            </a:r>
            <a:r>
              <a:rPr lang="en-GB" b="1" dirty="0"/>
              <a:t>electronics development</a:t>
            </a:r>
            <a:r>
              <a:rPr lang="en-US" b="1" dirty="0" smtClean="0"/>
              <a:t> </a:t>
            </a:r>
            <a:r>
              <a:rPr lang="en-US" dirty="0" smtClean="0"/>
              <a:t>and</a:t>
            </a:r>
            <a:r>
              <a:rPr lang="en-US" b="1" dirty="0" smtClean="0"/>
              <a:t> benefit from the SPS tests of 2018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Verifying that no other aperture restriction is exposed due to avoiding the TCP: </a:t>
            </a:r>
            <a:r>
              <a:rPr lang="en-US" b="1" dirty="0" err="1" smtClean="0"/>
              <a:t>SixTrack</a:t>
            </a:r>
            <a:r>
              <a:rPr lang="en-US" b="1" dirty="0" smtClean="0"/>
              <a:t> simulations (with 4 CC) show the TCS damage limit is not reached within 50 turns for ATLAS B2 (15</a:t>
            </a:r>
            <a:r>
              <a:rPr lang="en-US" b="1" dirty="0" smtClean="0">
                <a:latin typeface="Calibri" panose="020F0502020204030204" pitchFamily="34" charset="0"/>
              </a:rPr>
              <a:t>⁰</a:t>
            </a:r>
            <a:r>
              <a:rPr lang="en-US" b="1" dirty="0" smtClean="0"/>
              <a:t>).</a:t>
            </a:r>
            <a:endParaRPr lang="en-GB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80632" y="6278779"/>
            <a:ext cx="71907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[4, </a:t>
            </a:r>
            <a:r>
              <a:rPr lang="en-US" sz="1000" dirty="0">
                <a:solidFill>
                  <a:schemeClr val="bg2"/>
                </a:solidFill>
              </a:rPr>
              <a:t>PC Interlock status, MPP 19/6/17, K. Fuchsberger, M. </a:t>
            </a:r>
            <a:r>
              <a:rPr lang="en-US" sz="1000" dirty="0" err="1" smtClean="0">
                <a:solidFill>
                  <a:schemeClr val="bg2"/>
                </a:solidFill>
              </a:rPr>
              <a:t>Schaumann</a:t>
            </a:r>
            <a:r>
              <a:rPr lang="en-US" sz="1000" dirty="0" smtClean="0">
                <a:solidFill>
                  <a:schemeClr val="bg2"/>
                </a:solidFill>
              </a:rPr>
              <a:t>]</a:t>
            </a:r>
            <a:endParaRPr lang="en-GB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1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failures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previous considerations allow </a:t>
            </a:r>
            <a:r>
              <a:rPr lang="en-US" b="1" dirty="0" smtClean="0"/>
              <a:t>little margin </a:t>
            </a:r>
            <a:r>
              <a:rPr lang="en-US" dirty="0" smtClean="0"/>
              <a:t>and don’t take </a:t>
            </a:r>
            <a:r>
              <a:rPr lang="en-US" b="1" dirty="0"/>
              <a:t>combined failures</a:t>
            </a:r>
            <a:r>
              <a:rPr lang="en-US" b="1" dirty="0" smtClean="0"/>
              <a:t> </a:t>
            </a:r>
            <a:r>
              <a:rPr lang="en-US" dirty="0" smtClean="0"/>
              <a:t>into account.</a:t>
            </a:r>
          </a:p>
          <a:p>
            <a:r>
              <a:rPr lang="en-US" dirty="0" smtClean="0"/>
              <a:t> Synchronous </a:t>
            </a:r>
            <a:r>
              <a:rPr lang="en-US" b="1" dirty="0" smtClean="0"/>
              <a:t>failure of other equipment </a:t>
            </a:r>
            <a:r>
              <a:rPr lang="en-US" dirty="0" smtClean="0"/>
              <a:t>is </a:t>
            </a:r>
            <a:r>
              <a:rPr lang="en-US" b="1" dirty="0" smtClean="0"/>
              <a:t>interlocked</a:t>
            </a:r>
            <a:r>
              <a:rPr lang="en-US" dirty="0" smtClean="0"/>
              <a:t> against and usually involves </a:t>
            </a:r>
            <a:r>
              <a:rPr lang="en-US" b="1" dirty="0" smtClean="0"/>
              <a:t>longer timescales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Correlated failures have to be studied:</a:t>
            </a:r>
          </a:p>
          <a:p>
            <a:pPr lvl="1"/>
            <a:r>
              <a:rPr lang="en-US" dirty="0" smtClean="0"/>
              <a:t>CC are independent systems but are coupled via the beam loading and it should be </a:t>
            </a:r>
            <a:r>
              <a:rPr lang="en-US" b="1" dirty="0" smtClean="0"/>
              <a:t>verified via FLUKA </a:t>
            </a:r>
            <a:r>
              <a:rPr lang="en-US" dirty="0" smtClean="0"/>
              <a:t>simulations if a large </a:t>
            </a:r>
            <a:r>
              <a:rPr lang="en-US" b="1" dirty="0" smtClean="0"/>
              <a:t>UFO can quench two CCs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loss of long range beam-beam (LRBB) kick </a:t>
            </a:r>
            <a:r>
              <a:rPr lang="en-US" dirty="0" smtClean="0"/>
              <a:t>has already been identified [5] as a source of orbit shift for Hi-</a:t>
            </a:r>
            <a:r>
              <a:rPr lang="en-US" dirty="0" err="1" smtClean="0"/>
              <a:t>Lumi</a:t>
            </a:r>
            <a:r>
              <a:rPr lang="en-US" dirty="0" smtClean="0"/>
              <a:t> and would happen systematically in case of CC failure, due to the dump.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80632" y="6278779"/>
            <a:ext cx="71907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[5, </a:t>
            </a:r>
            <a:r>
              <a:rPr lang="en-US" sz="1000" dirty="0">
                <a:solidFill>
                  <a:schemeClr val="bg2"/>
                </a:solidFill>
              </a:rPr>
              <a:t>PhD dissertation, T. Baer, Hamburg 2013</a:t>
            </a:r>
            <a:r>
              <a:rPr lang="en-US" sz="1000" dirty="0" smtClean="0">
                <a:solidFill>
                  <a:schemeClr val="bg2"/>
                </a:solidFill>
              </a:rPr>
              <a:t>]</a:t>
            </a:r>
            <a:endParaRPr lang="en-GB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beam-beam kick scenarios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822360"/>
            <a:ext cx="7920000" cy="268693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delay of up to two turns</a:t>
            </a:r>
            <a:r>
              <a:rPr lang="en-US" dirty="0" smtClean="0"/>
              <a:t> can occur </a:t>
            </a:r>
            <a:r>
              <a:rPr lang="en-US" b="1" dirty="0" smtClean="0"/>
              <a:t>between the dumps of B1 &amp; B2</a:t>
            </a:r>
            <a:r>
              <a:rPr lang="en-US" dirty="0" smtClean="0"/>
              <a:t>.</a:t>
            </a:r>
          </a:p>
          <a:p>
            <a:r>
              <a:rPr lang="en-US" dirty="0" smtClean="0"/>
              <a:t>Due to the non-synchronicity of the abort gaps in IR6 and the position of the crossing IPs, there are </a:t>
            </a:r>
            <a:r>
              <a:rPr lang="en-US" b="1" dirty="0" smtClean="0"/>
              <a:t>several different scenarios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orbit offsets associated with these various scenarios were simulated with MAD-X.</a:t>
            </a:r>
          </a:p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078" y="3509293"/>
            <a:ext cx="3368922" cy="3348708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758908" y="4074563"/>
            <a:ext cx="235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25% of the beam will see BB only in </a:t>
            </a:r>
            <a:r>
              <a:rPr lang="en-US" dirty="0" err="1" smtClean="0">
                <a:solidFill>
                  <a:srgbClr val="00B0F0"/>
                </a:solidFill>
              </a:rPr>
              <a:t>LHCb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3271" y="4720894"/>
            <a:ext cx="2355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50% of the beam will see missing BB from CMS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23503" y="5360300"/>
            <a:ext cx="2355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25% of the beam will see missing BB from ALICE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4276911" y="484443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Orbit shift after dump of B2 in </a:t>
            </a:r>
            <a:r>
              <a:rPr lang="en-US" dirty="0" smtClean="0">
                <a:solidFill>
                  <a:srgbClr val="00B0F0"/>
                </a:solidFill>
              </a:rPr>
              <a:t>scenario 1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34" y="4152903"/>
            <a:ext cx="2127452" cy="211139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9" y="4152901"/>
            <a:ext cx="2320128" cy="211139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85" y="3867875"/>
            <a:ext cx="2271959" cy="2424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84"/>
          <a:stretch/>
        </p:blipFill>
        <p:spPr>
          <a:xfrm>
            <a:off x="246961" y="3867874"/>
            <a:ext cx="2250504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1" y="3867875"/>
            <a:ext cx="2127453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372"/>
          <a:stretch/>
        </p:blipFill>
        <p:spPr>
          <a:xfrm>
            <a:off x="354034" y="3920743"/>
            <a:ext cx="2127452" cy="23726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66" y="3862217"/>
            <a:ext cx="2288015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67" r="-1"/>
          <a:stretch/>
        </p:blipFill>
        <p:spPr>
          <a:xfrm>
            <a:off x="161841" y="3862217"/>
            <a:ext cx="2337368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93" b="1"/>
          <a:stretch/>
        </p:blipFill>
        <p:spPr>
          <a:xfrm>
            <a:off x="360948" y="3920743"/>
            <a:ext cx="2127452" cy="23726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19" y="3873531"/>
            <a:ext cx="2127453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82" y="3856560"/>
            <a:ext cx="2127453" cy="24244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57" y="3864239"/>
            <a:ext cx="2127453" cy="24485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00"/>
          <a:stretch/>
        </p:blipFill>
        <p:spPr>
          <a:xfrm>
            <a:off x="190825" y="3846952"/>
            <a:ext cx="2320128" cy="24350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" name="TextBox 34"/>
          <p:cNvSpPr txBox="1"/>
          <p:nvPr/>
        </p:nvSpPr>
        <p:spPr>
          <a:xfrm>
            <a:off x="161840" y="3615951"/>
            <a:ext cx="221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for B1: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56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2" grpId="0"/>
      <p:bldP spid="49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losses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7858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Within 2 turns of a CC failure, a </a:t>
            </a:r>
            <a:r>
              <a:rPr lang="en-US" b="1" dirty="0" smtClean="0"/>
              <a:t>residual crabbing of up to 1 </a:t>
            </a:r>
            <a:r>
              <a:rPr lang="el-GR" b="1" dirty="0" smtClean="0"/>
              <a:t>σ</a:t>
            </a:r>
            <a:r>
              <a:rPr lang="en-US" dirty="0" smtClean="0"/>
              <a:t> could be observed in the collimation area.</a:t>
            </a:r>
          </a:p>
          <a:p>
            <a:r>
              <a:rPr lang="en-US" dirty="0" smtClean="0"/>
              <a:t>The losses were </a:t>
            </a:r>
            <a:r>
              <a:rPr lang="en-US" b="1" dirty="0" smtClean="0"/>
              <a:t>estimated analytically </a:t>
            </a:r>
            <a:r>
              <a:rPr lang="en-US" dirty="0" smtClean="0"/>
              <a:t>from the tilted distribution and the offset, and weighted according to each LRBB kick loss scenario.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529978"/>
              </p:ext>
            </p:extLst>
          </p:nvPr>
        </p:nvGraphicFramePr>
        <p:xfrm>
          <a:off x="611998" y="4005064"/>
          <a:ext cx="648028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94">
                  <a:extLst>
                    <a:ext uri="{9D8B030D-6E8A-4147-A177-3AD203B41FA5}">
                      <a16:colId xmlns="" xmlns:a16="http://schemas.microsoft.com/office/drawing/2014/main" val="3807711969"/>
                    </a:ext>
                  </a:extLst>
                </a:gridCol>
                <a:gridCol w="2160094">
                  <a:extLst>
                    <a:ext uri="{9D8B030D-6E8A-4147-A177-3AD203B41FA5}">
                      <a16:colId xmlns="" xmlns:a16="http://schemas.microsoft.com/office/drawing/2014/main" val="2123490596"/>
                    </a:ext>
                  </a:extLst>
                </a:gridCol>
                <a:gridCol w="2160094">
                  <a:extLst>
                    <a:ext uri="{9D8B030D-6E8A-4147-A177-3AD203B41FA5}">
                      <a16:colId xmlns="" xmlns:a16="http://schemas.microsoft.com/office/drawing/2014/main" val="2892596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CC</a:t>
                      </a:r>
                      <a:r>
                        <a:rPr lang="en-US" baseline="0" dirty="0" smtClean="0"/>
                        <a:t> failing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turn dump delay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turn dump delay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19500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ATLAS / B1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0.070%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51282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ATLAS / B2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0.069%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9584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CMS / B1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0.236</a:t>
                      </a:r>
                      <a:r>
                        <a:rPr lang="en-GB" b="1" dirty="0" smtClean="0"/>
                        <a:t>%</a:t>
                      </a:r>
                      <a:endParaRPr lang="en-US" b="1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549428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CMS / B2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0.019%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0.105%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65091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0.010%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0.060%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43000220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236296" y="4526183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Above collimation damage limit</a:t>
            </a:r>
          </a:p>
          <a:p>
            <a:pPr algn="ctr"/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0.15% of full beam)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985539" y="5301208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6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1115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losses caused by a CC failure are </a:t>
            </a:r>
            <a:r>
              <a:rPr lang="en-US" b="1" dirty="0" smtClean="0"/>
              <a:t>strongly phase advance dependent</a:t>
            </a:r>
            <a:r>
              <a:rPr lang="en-US" dirty="0" smtClean="0"/>
              <a:t>. It is therefore possible to mitigate these failures by adjusting this parameter (especially for CMS B1).</a:t>
            </a:r>
          </a:p>
          <a:p>
            <a:r>
              <a:rPr lang="en-US" dirty="0" smtClean="0"/>
              <a:t>Correlated failures exist, such as the missing beam-beam kick due to the dump of the other beam.</a:t>
            </a:r>
          </a:p>
          <a:p>
            <a:r>
              <a:rPr lang="en-US" dirty="0" smtClean="0"/>
              <a:t>A dedicated </a:t>
            </a:r>
            <a:r>
              <a:rPr lang="en-US" b="1" dirty="0" smtClean="0"/>
              <a:t>interlock from the CC, </a:t>
            </a:r>
            <a:r>
              <a:rPr lang="en-US" dirty="0" smtClean="0"/>
              <a:t>based on field and phase, is necessary and should </a:t>
            </a:r>
            <a:r>
              <a:rPr lang="en-US" b="1" dirty="0" smtClean="0"/>
              <a:t>request the dump of both beams</a:t>
            </a:r>
            <a:r>
              <a:rPr lang="en-US" dirty="0" smtClean="0"/>
              <a:t>, to limit delays to one turn.</a:t>
            </a:r>
          </a:p>
          <a:p>
            <a:r>
              <a:rPr lang="en-US" b="1" dirty="0" smtClean="0"/>
              <a:t>Other combined failures </a:t>
            </a:r>
            <a:r>
              <a:rPr lang="en-US" dirty="0" smtClean="0"/>
              <a:t>such as the quench of two CC due to an UFO are still to be studied.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CC failures: parameters and combined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1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www.w3.org/XML/1998/namespace"/>
    <ds:schemaRef ds:uri="8946e33d-fd2f-4ae4-8ee9-d90c129cdf9e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4066</TotalTime>
  <Words>1278</Words>
  <Application>Microsoft Office PowerPoint</Application>
  <PresentationFormat>On-screen Show (4:3)</PresentationFormat>
  <Paragraphs>165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Thème Office</vt:lpstr>
      <vt:lpstr>Crab Cavity failures: parameters and combined failures</vt:lpstr>
      <vt:lpstr>Outline</vt:lpstr>
      <vt:lpstr>Crab Cavities Failures Studies</vt:lpstr>
      <vt:lpstr>Phase advance to the collimation system</vt:lpstr>
      <vt:lpstr>Interlocking</vt:lpstr>
      <vt:lpstr>Combined failures</vt:lpstr>
      <vt:lpstr>Missing beam-beam kick scenarios</vt:lpstr>
      <vt:lpstr>Associated losses</vt:lpstr>
      <vt:lpstr>Conclusion and outlook</vt:lpstr>
      <vt:lpstr>Thank you for your attention, any questions ?</vt:lpstr>
      <vt:lpstr>PowerPoint Presentation</vt:lpstr>
      <vt:lpstr>PowerPoint Presentation</vt:lpstr>
      <vt:lpstr>Model</vt:lpstr>
      <vt:lpstr>Model</vt:lpstr>
      <vt:lpstr>Results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Matthieu Valette</cp:lastModifiedBy>
  <cp:revision>108</cp:revision>
  <cp:lastPrinted>2017-11-08T11:25:34Z</cp:lastPrinted>
  <dcterms:created xsi:type="dcterms:W3CDTF">2016-02-12T10:02:27Z</dcterms:created>
  <dcterms:modified xsi:type="dcterms:W3CDTF">2017-11-14T00:18:27Z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