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86" r:id="rId6"/>
    <p:sldId id="287" r:id="rId7"/>
    <p:sldId id="273" r:id="rId8"/>
    <p:sldId id="279" r:id="rId9"/>
    <p:sldId id="281" r:id="rId10"/>
    <p:sldId id="282" r:id="rId11"/>
    <p:sldId id="288" r:id="rId12"/>
    <p:sldId id="266" r:id="rId13"/>
    <p:sldId id="290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4" d="100"/>
          <a:sy n="84" d="100"/>
        </p:scale>
        <p:origin x="1426" y="8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M. Valette - QH &amp; CLIQ - HiLumi meeting - Madrid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CLIQ and </a:t>
            </a:r>
            <a:r>
              <a:rPr lang="en-GB" dirty="0" smtClean="0"/>
              <a:t>Quench Heater firing:</a:t>
            </a:r>
            <a:br>
              <a:rPr lang="en-GB" dirty="0" smtClean="0"/>
            </a:br>
            <a:r>
              <a:rPr lang="en-GB" dirty="0" smtClean="0"/>
              <a:t>effect </a:t>
            </a:r>
            <a:r>
              <a:rPr lang="en-GB" dirty="0"/>
              <a:t>on the beam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u="sng" dirty="0" smtClean="0"/>
              <a:t>Matthieu Valette</a:t>
            </a:r>
            <a:r>
              <a:rPr lang="en-GB" dirty="0" smtClean="0"/>
              <a:t>, D. </a:t>
            </a:r>
            <a:r>
              <a:rPr lang="en-GB" dirty="0" err="1" smtClean="0"/>
              <a:t>Wollmann</a:t>
            </a:r>
            <a:r>
              <a:rPr lang="en-GB" dirty="0" smtClean="0"/>
              <a:t>, B. Lindstrom, E. </a:t>
            </a:r>
            <a:r>
              <a:rPr lang="en-GB" dirty="0" err="1" smtClean="0"/>
              <a:t>Ravaioli</a:t>
            </a:r>
            <a:r>
              <a:rPr lang="en-GB" dirty="0" smtClean="0"/>
              <a:t>, L. Bortot, A. Fernandez Navarro</a:t>
            </a:r>
          </a:p>
          <a:p>
            <a:r>
              <a:rPr lang="en-GB" dirty="0" smtClean="0"/>
              <a:t>CERN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HiLumi</a:t>
            </a:r>
            <a:r>
              <a:rPr lang="en-GB" dirty="0" smtClean="0"/>
              <a:t> meeting – Madrid - 15 November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3" y="476672"/>
            <a:ext cx="9153525" cy="28670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47" y="3435561"/>
            <a:ext cx="9134475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509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966" y="4405828"/>
            <a:ext cx="3267034" cy="245027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80783" y="4391250"/>
            <a:ext cx="1979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5"/>
                </a:solidFill>
              </a:rPr>
              <a:t>Measured and simulated orbit change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observation to LHC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19200"/>
            <a:ext cx="5517859" cy="4906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2016, before </a:t>
            </a:r>
            <a:r>
              <a:rPr lang="en-US" b="1" dirty="0" smtClean="0"/>
              <a:t>dumps with quenches</a:t>
            </a:r>
            <a:r>
              <a:rPr lang="en-US" dirty="0" smtClean="0"/>
              <a:t>: fast (&lt;1 turn) but small </a:t>
            </a:r>
            <a:r>
              <a:rPr lang="en-US" b="1" dirty="0" smtClean="0"/>
              <a:t>vertical orbit shift</a:t>
            </a:r>
            <a:r>
              <a:rPr lang="en-US" dirty="0" smtClean="0"/>
              <a:t> of the LHC beam.</a:t>
            </a:r>
          </a:p>
          <a:p>
            <a:endParaRPr lang="en-US" dirty="0"/>
          </a:p>
          <a:p>
            <a:r>
              <a:rPr lang="en-US" b="1" dirty="0" smtClean="0"/>
              <a:t>QH firing </a:t>
            </a:r>
            <a:r>
              <a:rPr lang="en-US" dirty="0" smtClean="0"/>
              <a:t>is a potential cause, the </a:t>
            </a:r>
            <a:r>
              <a:rPr lang="en-US" b="1" dirty="0" smtClean="0"/>
              <a:t>induced magnetic field </a:t>
            </a:r>
            <a:r>
              <a:rPr lang="en-US" dirty="0" smtClean="0"/>
              <a:t>was simulated in COMSOL.</a:t>
            </a:r>
          </a:p>
          <a:p>
            <a:endParaRPr lang="en-US" dirty="0" smtClean="0"/>
          </a:p>
          <a:p>
            <a:r>
              <a:rPr lang="en-US" dirty="0" smtClean="0"/>
              <a:t>Confirmed in an </a:t>
            </a:r>
            <a:r>
              <a:rPr lang="en-US" b="1" dirty="0" smtClean="0"/>
              <a:t>LHC test</a:t>
            </a:r>
            <a:r>
              <a:rPr lang="en-US" dirty="0" smtClean="0"/>
              <a:t>  and fits the MAD-X simulations.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5909642" y="764618"/>
            <a:ext cx="3234358" cy="817404"/>
            <a:chOff x="6280783" y="256687"/>
            <a:chExt cx="3234358" cy="81740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0783" y="256687"/>
              <a:ext cx="3234358" cy="791138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7510483" y="759146"/>
              <a:ext cx="152990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408915" y="704759"/>
              <a:ext cx="17823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5"/>
                  </a:solidFill>
                </a:rPr>
                <a:t>35 turns, ~3ms</a:t>
              </a:r>
              <a:endParaRPr lang="en-US" dirty="0">
                <a:solidFill>
                  <a:schemeClr val="accent5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7513820" y="383298"/>
              <a:ext cx="0" cy="36132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rot="16200000">
              <a:off x="7115924" y="309017"/>
              <a:ext cx="389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accent5"/>
                  </a:solidFill>
                </a:rPr>
                <a:t>10</a:t>
              </a:r>
              <a:r>
                <a:rPr lang="fr-FR" sz="1000" dirty="0" smtClean="0">
                  <a:solidFill>
                    <a:schemeClr val="accent5"/>
                  </a:solidFill>
                </a:rPr>
                <a:t>µ</a:t>
              </a:r>
              <a:r>
                <a:rPr lang="en-GB" sz="1000" dirty="0" smtClean="0">
                  <a:solidFill>
                    <a:schemeClr val="accent5"/>
                  </a:solidFill>
                </a:rPr>
                <a:t>m</a:t>
              </a:r>
              <a:endParaRPr lang="en-US" sz="1000" dirty="0">
                <a:solidFill>
                  <a:schemeClr val="accent5"/>
                </a:solidFill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567" y="1807388"/>
            <a:ext cx="2927821" cy="25984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87613" y="1593321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5"/>
                </a:solidFill>
              </a:rPr>
              <a:t>QH induced magnetic field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25526" y="1824747"/>
            <a:ext cx="4297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5"/>
                </a:solidFill>
              </a:rPr>
              <a:t>(T)</a:t>
            </a:r>
            <a:endParaRPr lang="en-GB" sz="105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5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 uiExpand="1" build="p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728" y="824089"/>
            <a:ext cx="468793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LHC MB is protected by </a:t>
            </a:r>
            <a:r>
              <a:rPr lang="en-US" b="1" dirty="0" smtClean="0"/>
              <a:t>4 QH strips </a:t>
            </a:r>
            <a:r>
              <a:rPr lang="en-US" dirty="0" smtClean="0"/>
              <a:t>powered with </a:t>
            </a:r>
            <a:r>
              <a:rPr lang="en-US" b="1" dirty="0" smtClean="0"/>
              <a:t>80 A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Some HL-LHC magnets will be protected with up to </a:t>
            </a:r>
            <a:r>
              <a:rPr lang="en-US" b="1" dirty="0" smtClean="0"/>
              <a:t>24 strips with 134/200 A,     </a:t>
            </a:r>
            <a:r>
              <a:rPr lang="en-US" dirty="0" smtClean="0"/>
              <a:t>e.g. MQXF: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 analysis was done         for the QH kicks of             HL-LHC magnets.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171308"/>
              </p:ext>
            </p:extLst>
          </p:nvPr>
        </p:nvGraphicFramePr>
        <p:xfrm>
          <a:off x="5083658" y="1033003"/>
          <a:ext cx="4056113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618">
                  <a:extLst>
                    <a:ext uri="{9D8B030D-6E8A-4147-A177-3AD203B41FA5}">
                      <a16:colId xmlns:a16="http://schemas.microsoft.com/office/drawing/2014/main" xmlns="" val="65931681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732754410"/>
                    </a:ext>
                  </a:extLst>
                </a:gridCol>
                <a:gridCol w="858942">
                  <a:extLst>
                    <a:ext uri="{9D8B030D-6E8A-4147-A177-3AD203B41FA5}">
                      <a16:colId xmlns:a16="http://schemas.microsoft.com/office/drawing/2014/main" xmlns="" val="3555526395"/>
                    </a:ext>
                  </a:extLst>
                </a:gridCol>
                <a:gridCol w="1050425">
                  <a:extLst>
                    <a:ext uri="{9D8B030D-6E8A-4147-A177-3AD203B41FA5}">
                      <a16:colId xmlns:a16="http://schemas.microsoft.com/office/drawing/2014/main" xmlns="" val="2448803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Magnet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 (</a:t>
                      </a:r>
                      <a:r>
                        <a:rPr lang="en-US" dirty="0" err="1" smtClean="0"/>
                        <a:t>T.m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US" baseline="0" dirty="0" smtClean="0"/>
                        <a:t> (m)</a:t>
                      </a:r>
                      <a:endParaRPr lang="en-GB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kick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(</a:t>
                      </a:r>
                      <a:r>
                        <a:rPr lang="el-GR" baseline="0" dirty="0" smtClean="0"/>
                        <a:t>σ</a:t>
                      </a:r>
                      <a:r>
                        <a:rPr lang="en-US" baseline="0" dirty="0" smtClean="0"/>
                        <a:t>)</a:t>
                      </a:r>
                      <a:endParaRPr lang="en-GB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893630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MB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0.49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1213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MQ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5442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D1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0.008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18</a:t>
                      </a:r>
                      <a:r>
                        <a:rPr lang="en-US" b="1" baseline="0" dirty="0" smtClean="0"/>
                        <a:t> km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1.98</a:t>
                      </a:r>
                      <a:endParaRPr lang="en-GB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50285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D2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0.0125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5.8km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2.44</a:t>
                      </a:r>
                      <a:endParaRPr lang="en-GB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36686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38592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Triplet</a:t>
                      </a:r>
                      <a:r>
                        <a:rPr lang="en-US" dirty="0" smtClean="0"/>
                        <a:t> w/out IL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0.11</a:t>
                      </a:r>
                      <a:endParaRPr lang="en-GB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4.5km</a:t>
                      </a:r>
                    </a:p>
                    <a:p>
                      <a:pPr algn="ctr"/>
                      <a:r>
                        <a:rPr lang="en-US" b="1" dirty="0" smtClean="0"/>
                        <a:t>-</a:t>
                      </a:r>
                    </a:p>
                    <a:p>
                      <a:pPr algn="ctr"/>
                      <a:r>
                        <a:rPr lang="en-US" b="1" dirty="0" smtClean="0"/>
                        <a:t>21km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28.8</a:t>
                      </a:r>
                      <a:endParaRPr lang="en-GB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21566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Triplet</a:t>
                      </a:r>
                      <a:r>
                        <a:rPr lang="en-US" dirty="0" smtClean="0"/>
                        <a:t> with IL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0.20</a:t>
                      </a:r>
                      <a:endParaRPr lang="en-GB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52.0</a:t>
                      </a:r>
                      <a:endParaRPr lang="en-GB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8981669"/>
                  </a:ext>
                </a:extLst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 rot="5400000">
            <a:off x="2631011" y="3101097"/>
            <a:ext cx="1210117" cy="1186676"/>
            <a:chOff x="704512" y="1635534"/>
            <a:chExt cx="4720465" cy="462902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919" y="1853092"/>
              <a:ext cx="4163044" cy="416304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 bwMode="auto">
            <a:xfrm rot="3877335">
              <a:off x="4888262" y="2888715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 rot="5400000">
              <a:off x="5082077" y="3567592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 rot="9195718">
              <a:off x="3827281" y="5939936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 rot="10800000">
              <a:off x="3151375" y="6112163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 rot="10800000">
              <a:off x="2519257" y="6112163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 rot="10800000">
              <a:off x="3151375" y="1635535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 rot="10800000">
              <a:off x="2519257" y="1635534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 rot="5400000">
              <a:off x="5082077" y="4177192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 rot="5400000">
              <a:off x="514012" y="3567592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 rot="5400000">
              <a:off x="514012" y="4177192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 rot="9195718">
              <a:off x="1825790" y="1832002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 rot="17742119">
              <a:off x="700268" y="2881668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 rot="17742119">
              <a:off x="4889437" y="4866345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 rot="3877335">
              <a:off x="697162" y="4850448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 rot="1721712">
              <a:off x="1805711" y="5946790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 rot="1721712">
              <a:off x="3820223" y="1822009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 rot="9195718">
              <a:off x="2348710" y="2793084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 rot="9195718">
              <a:off x="3263109" y="4951662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 rot="1219873">
              <a:off x="3181717" y="2769157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 rot="1219873">
              <a:off x="2381137" y="4975589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 rot="17436979">
              <a:off x="1708068" y="3484367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rot="17436979">
              <a:off x="3951644" y="4186943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 rot="4299880">
              <a:off x="3942646" y="3465151"/>
              <a:ext cx="533400" cy="1524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 rot="4299880">
              <a:off x="1699072" y="4179305"/>
              <a:ext cx="533400" cy="152400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816857" y="5537984"/>
                <a:ext cx="2806153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𝐾𝑖𝑐𝑘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𝑄𝐻</m:t>
                          </m:r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𝑚𝑎𝑔𝑛𝑒𝑡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𝑚𝑎𝑔𝑛𝑒𝑡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857" y="5537984"/>
                <a:ext cx="2806153" cy="8183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Content Placeholder 2"/>
          <p:cNvSpPr txBox="1">
            <a:spLocks/>
          </p:cNvSpPr>
          <p:nvPr/>
        </p:nvSpPr>
        <p:spPr>
          <a:xfrm>
            <a:off x="4499992" y="4671206"/>
            <a:ext cx="4366808" cy="1998154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The triplet QH have very large kicks</a:t>
            </a:r>
            <a:r>
              <a:rPr lang="en-US" dirty="0" smtClean="0"/>
              <a:t>, beam would end up in aperture if fired before the dump </a:t>
            </a:r>
            <a:r>
              <a:rPr lang="en-US" b="1" dirty="0" smtClean="0">
                <a:solidFill>
                  <a:srgbClr val="FF0000"/>
                </a:solidFill>
              </a:rPr>
              <a:t>=&gt; Ensure the beam is dumped before these QH are fired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59286" y="427722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Optics: HLLHCv1.2</a:t>
            </a:r>
            <a:endParaRPr lang="en-GB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70966" y="397189"/>
            <a:ext cx="1773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kicks &gt; 1.2 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are dangerous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14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uiExpand="1" build="p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mitigations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5336763" cy="522616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the previous table: </a:t>
            </a:r>
            <a:r>
              <a:rPr lang="en-US" b="1" dirty="0" smtClean="0"/>
              <a:t>all QH kicks add up </a:t>
            </a:r>
            <a:r>
              <a:rPr lang="en-US" dirty="0" smtClean="0"/>
              <a:t>and are fired at the same time.</a:t>
            </a:r>
          </a:p>
          <a:p>
            <a:r>
              <a:rPr lang="en-US" dirty="0" smtClean="0"/>
              <a:t>Can be </a:t>
            </a:r>
            <a:r>
              <a:rPr lang="en-US" b="1" dirty="0" smtClean="0"/>
              <a:t>mitigated</a:t>
            </a:r>
            <a:r>
              <a:rPr lang="en-US" dirty="0" smtClean="0"/>
              <a:t> by the triggering causing a dump and delays.</a:t>
            </a:r>
          </a:p>
          <a:p>
            <a:r>
              <a:rPr lang="en-US" dirty="0" smtClean="0"/>
              <a:t>Remaining failure case: </a:t>
            </a:r>
            <a:r>
              <a:rPr lang="en-US" b="1" dirty="0" smtClean="0"/>
              <a:t>spurious triggering</a:t>
            </a:r>
            <a:r>
              <a:rPr lang="en-US" dirty="0" smtClean="0"/>
              <a:t> of one circuit.</a:t>
            </a:r>
          </a:p>
          <a:p>
            <a:r>
              <a:rPr lang="en-US" b="1" dirty="0" smtClean="0"/>
              <a:t>Alternative connection schemes</a:t>
            </a:r>
            <a:r>
              <a:rPr lang="en-US" dirty="0" smtClean="0"/>
              <a:t> would allow:</a:t>
            </a:r>
          </a:p>
          <a:p>
            <a:pPr lvl="1"/>
            <a:r>
              <a:rPr lang="en-US" b="1" dirty="0" smtClean="0"/>
              <a:t>reducing the kick</a:t>
            </a:r>
            <a:r>
              <a:rPr lang="en-US" dirty="0" smtClean="0"/>
              <a:t> from the Q2b </a:t>
            </a:r>
          </a:p>
          <a:p>
            <a:pPr lvl="2"/>
            <a:r>
              <a:rPr lang="en-US" dirty="0" smtClean="0"/>
              <a:t>IL QH from 2.4 </a:t>
            </a:r>
            <a:r>
              <a:rPr lang="el-GR" dirty="0" smtClean="0"/>
              <a:t>σ</a:t>
            </a:r>
            <a:r>
              <a:rPr lang="en-US" dirty="0" smtClean="0"/>
              <a:t> to 1.7 </a:t>
            </a:r>
            <a:r>
              <a:rPr lang="el-GR" dirty="0" smtClean="0"/>
              <a:t>σ</a:t>
            </a:r>
            <a:endParaRPr lang="en-US" dirty="0"/>
          </a:p>
          <a:p>
            <a:pPr lvl="2"/>
            <a:r>
              <a:rPr lang="en-US" dirty="0" smtClean="0"/>
              <a:t>OL QH from 1.7 to 1.2 </a:t>
            </a:r>
            <a:r>
              <a:rPr lang="el-GR" dirty="0" smtClean="0"/>
              <a:t>σ</a:t>
            </a:r>
            <a:endParaRPr lang="en-US" dirty="0" smtClean="0"/>
          </a:p>
          <a:p>
            <a:pPr lvl="1"/>
            <a:r>
              <a:rPr lang="en-US" dirty="0" smtClean="0"/>
              <a:t>having a </a:t>
            </a:r>
            <a:r>
              <a:rPr lang="en-US" b="1" dirty="0" smtClean="0"/>
              <a:t>quadrupole field </a:t>
            </a:r>
            <a:r>
              <a:rPr lang="en-US" dirty="0" smtClean="0"/>
              <a:t>in the   11 T-dipole instead of a dipole kick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917947" y="3322986"/>
            <a:ext cx="3843218" cy="2473270"/>
            <a:chOff x="5021092" y="909891"/>
            <a:chExt cx="3843218" cy="2473270"/>
          </a:xfrm>
        </p:grpSpPr>
        <p:grpSp>
          <p:nvGrpSpPr>
            <p:cNvPr id="7" name="Group 6"/>
            <p:cNvGrpSpPr/>
            <p:nvPr/>
          </p:nvGrpSpPr>
          <p:grpSpPr>
            <a:xfrm>
              <a:off x="5868144" y="909891"/>
              <a:ext cx="2996166" cy="2473270"/>
              <a:chOff x="1777391" y="2596814"/>
              <a:chExt cx="2996166" cy="2473270"/>
            </a:xfrm>
          </p:grpSpPr>
          <p:pic>
            <p:nvPicPr>
              <p:cNvPr id="18" name="Picture 207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775" t="29718" r="58112" b="30727"/>
              <a:stretch>
                <a:fillRect/>
              </a:stretch>
            </p:blipFill>
            <p:spPr bwMode="auto">
              <a:xfrm>
                <a:off x="1899735" y="3140968"/>
                <a:ext cx="1982486" cy="16557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9" name="TextBox 68"/>
              <p:cNvSpPr txBox="1"/>
              <p:nvPr/>
            </p:nvSpPr>
            <p:spPr>
              <a:xfrm>
                <a:off x="3720347" y="3073868"/>
                <a:ext cx="18065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+</a:t>
                </a:r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3498249" y="3980905"/>
                <a:ext cx="18065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-</a:t>
                </a:r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698684" y="3613971"/>
                <a:ext cx="18065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+</a:t>
                </a:r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3524306" y="2601268"/>
                <a:ext cx="18065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-</a:t>
                </a:r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 flipH="1">
                <a:off x="1799054" y="3069414"/>
                <a:ext cx="18065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+</a:t>
                </a:r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 flipH="1">
                <a:off x="2037688" y="3976451"/>
                <a:ext cx="18065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-</a:t>
                </a:r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 flipH="1">
                <a:off x="1777391" y="3609517"/>
                <a:ext cx="18065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+</a:t>
                </a:r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 flipH="1">
                <a:off x="2063745" y="2596814"/>
                <a:ext cx="18065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-</a:t>
                </a:r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2037253" y="4762307"/>
                <a:ext cx="2736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5"/>
                    </a:solidFill>
                  </a:rPr>
                  <a:t>Courtesy S. </a:t>
                </a:r>
                <a:r>
                  <a:rPr lang="en-US" sz="1400" dirty="0" err="1" smtClean="0">
                    <a:solidFill>
                      <a:schemeClr val="accent5"/>
                    </a:solidFill>
                  </a:rPr>
                  <a:t>Izquierdo</a:t>
                </a:r>
                <a:endParaRPr lang="en-GB" sz="1400" dirty="0"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128" name="TextBox 127"/>
            <p:cNvSpPr txBox="1"/>
            <p:nvPr/>
          </p:nvSpPr>
          <p:spPr>
            <a:xfrm>
              <a:off x="5021092" y="1789670"/>
              <a:ext cx="115628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5"/>
                  </a:solidFill>
                </a:rPr>
                <a:t>~0.11 T.m</a:t>
              </a:r>
              <a:r>
                <a:rPr lang="en-US" sz="1400" baseline="30000" dirty="0" smtClean="0">
                  <a:solidFill>
                    <a:schemeClr val="accent5"/>
                  </a:solidFill>
                </a:rPr>
                <a:t>-1</a:t>
              </a:r>
            </a:p>
            <a:p>
              <a:r>
                <a:rPr lang="en-US" sz="1400" dirty="0" smtClean="0">
                  <a:solidFill>
                    <a:schemeClr val="accent5"/>
                  </a:solidFill>
                </a:rPr>
                <a:t>Compared to 200 </a:t>
              </a:r>
              <a:r>
                <a:rPr lang="en-US" sz="1400" dirty="0">
                  <a:solidFill>
                    <a:schemeClr val="accent5"/>
                  </a:solidFill>
                </a:rPr>
                <a:t>T.m</a:t>
              </a:r>
              <a:r>
                <a:rPr lang="en-US" sz="1400" baseline="30000" dirty="0">
                  <a:solidFill>
                    <a:schemeClr val="accent5"/>
                  </a:solidFill>
                </a:rPr>
                <a:t>-1</a:t>
              </a:r>
              <a:r>
                <a:rPr lang="en-US" sz="1400" dirty="0" smtClean="0">
                  <a:solidFill>
                    <a:schemeClr val="accent5"/>
                  </a:solidFill>
                </a:rPr>
                <a:t> for the arc quads with similar </a:t>
              </a:r>
              <a:r>
                <a:rPr lang="el-GR" sz="1400" dirty="0" smtClean="0">
                  <a:solidFill>
                    <a:schemeClr val="accent5"/>
                  </a:solidFill>
                </a:rPr>
                <a:t>β</a:t>
              </a:r>
              <a:endParaRPr lang="en-GB" sz="14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QH &amp; CLIQ - HiLumi meeting - Madrid 2017</a:t>
            </a:r>
            <a:endParaRPr lang="en-GB" noProof="0"/>
          </a:p>
        </p:txBody>
      </p:sp>
      <p:grpSp>
        <p:nvGrpSpPr>
          <p:cNvPr id="119" name="Group 118"/>
          <p:cNvGrpSpPr/>
          <p:nvPr/>
        </p:nvGrpSpPr>
        <p:grpSpPr>
          <a:xfrm rot="5400000">
            <a:off x="6416177" y="1043709"/>
            <a:ext cx="2493524" cy="2445224"/>
            <a:chOff x="3106599" y="2004963"/>
            <a:chExt cx="2493524" cy="2445224"/>
          </a:xfrm>
        </p:grpSpPr>
        <p:pic>
          <p:nvPicPr>
            <p:cNvPr id="120" name="Picture 1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8418" y="2119885"/>
              <a:ext cx="2199074" cy="2199074"/>
            </a:xfrm>
            <a:prstGeom prst="rect">
              <a:avLst/>
            </a:prstGeom>
          </p:spPr>
        </p:pic>
        <p:sp>
          <p:nvSpPr>
            <p:cNvPr id="121" name="Rectangle 120"/>
            <p:cNvSpPr/>
            <p:nvPr/>
          </p:nvSpPr>
          <p:spPr bwMode="auto">
            <a:xfrm rot="3877335">
              <a:off x="5316611" y="2666940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2" name="Rectangle 121"/>
            <p:cNvSpPr/>
            <p:nvPr/>
          </p:nvSpPr>
          <p:spPr bwMode="auto">
            <a:xfrm rot="5400000">
              <a:off x="5418991" y="3025547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 rot="9195718">
              <a:off x="4756162" y="4278707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 rot="10800000">
              <a:off x="4399123" y="4369684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 rot="10800000">
              <a:off x="4065215" y="4369684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6" name="Rectangle 125"/>
            <p:cNvSpPr/>
            <p:nvPr/>
          </p:nvSpPr>
          <p:spPr bwMode="auto">
            <a:xfrm rot="10800000">
              <a:off x="4399123" y="2004963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9" name="Rectangle 128"/>
            <p:cNvSpPr/>
            <p:nvPr/>
          </p:nvSpPr>
          <p:spPr bwMode="auto">
            <a:xfrm rot="10800000">
              <a:off x="4065215" y="2004963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0" name="Rectangle 129"/>
            <p:cNvSpPr/>
            <p:nvPr/>
          </p:nvSpPr>
          <p:spPr bwMode="auto">
            <a:xfrm rot="5400000">
              <a:off x="5418991" y="3347561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1" name="Rectangle 130"/>
            <p:cNvSpPr/>
            <p:nvPr/>
          </p:nvSpPr>
          <p:spPr bwMode="auto">
            <a:xfrm rot="5400000">
              <a:off x="3005970" y="3025547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2" name="Rectangle 131"/>
            <p:cNvSpPr/>
            <p:nvPr/>
          </p:nvSpPr>
          <p:spPr bwMode="auto">
            <a:xfrm rot="5400000">
              <a:off x="3005970" y="3347561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3" name="Rectangle 132"/>
            <p:cNvSpPr/>
            <p:nvPr/>
          </p:nvSpPr>
          <p:spPr bwMode="auto">
            <a:xfrm rot="9195718">
              <a:off x="3698900" y="2108745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Rectangle 133"/>
            <p:cNvSpPr/>
            <p:nvPr/>
          </p:nvSpPr>
          <p:spPr bwMode="auto">
            <a:xfrm rot="17742119">
              <a:off x="3104358" y="2663217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5" name="Rectangle 134"/>
            <p:cNvSpPr/>
            <p:nvPr/>
          </p:nvSpPr>
          <p:spPr bwMode="auto">
            <a:xfrm rot="17742119">
              <a:off x="5317232" y="3711597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6" name="Rectangle 135"/>
            <p:cNvSpPr/>
            <p:nvPr/>
          </p:nvSpPr>
          <p:spPr bwMode="auto">
            <a:xfrm rot="3877335">
              <a:off x="3102717" y="3703199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7" name="Rectangle 136"/>
            <p:cNvSpPr/>
            <p:nvPr/>
          </p:nvSpPr>
          <p:spPr bwMode="auto">
            <a:xfrm rot="1721712">
              <a:off x="3688294" y="4282328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Rectangle 137"/>
            <p:cNvSpPr/>
            <p:nvPr/>
          </p:nvSpPr>
          <p:spPr bwMode="auto">
            <a:xfrm rot="1721712">
              <a:off x="4752433" y="2103466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9" name="Rectangle 138"/>
            <p:cNvSpPr/>
            <p:nvPr/>
          </p:nvSpPr>
          <p:spPr bwMode="auto">
            <a:xfrm rot="9195718">
              <a:off x="3975126" y="2616424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0" name="Rectangle 139"/>
            <p:cNvSpPr/>
            <p:nvPr/>
          </p:nvSpPr>
          <p:spPr bwMode="auto">
            <a:xfrm rot="9195718">
              <a:off x="4458145" y="3756664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1" name="Rectangle 140"/>
            <p:cNvSpPr/>
            <p:nvPr/>
          </p:nvSpPr>
          <p:spPr bwMode="auto">
            <a:xfrm rot="1219873">
              <a:off x="4415151" y="2603785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2" name="Rectangle 141"/>
            <p:cNvSpPr/>
            <p:nvPr/>
          </p:nvSpPr>
          <p:spPr bwMode="auto">
            <a:xfrm rot="1219873">
              <a:off x="3992255" y="3769304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3" name="Rectangle 142"/>
            <p:cNvSpPr/>
            <p:nvPr/>
          </p:nvSpPr>
          <p:spPr bwMode="auto">
            <a:xfrm rot="17436979">
              <a:off x="3636715" y="2981585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4" name="Rectangle 143"/>
            <p:cNvSpPr/>
            <p:nvPr/>
          </p:nvSpPr>
          <p:spPr bwMode="auto">
            <a:xfrm rot="17436979">
              <a:off x="4821855" y="3352712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Rectangle 144"/>
            <p:cNvSpPr/>
            <p:nvPr/>
          </p:nvSpPr>
          <p:spPr bwMode="auto">
            <a:xfrm rot="4299880">
              <a:off x="4817102" y="2971434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6" name="Rectangle 145"/>
            <p:cNvSpPr/>
            <p:nvPr/>
          </p:nvSpPr>
          <p:spPr bwMode="auto">
            <a:xfrm rot="4299880">
              <a:off x="3631963" y="3348677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147" name="Straight Connector 146"/>
          <p:cNvCxnSpPr>
            <a:stCxn id="143" idx="2"/>
            <a:endCxn id="142" idx="0"/>
          </p:cNvCxnSpPr>
          <p:nvPr/>
        </p:nvCxnSpPr>
        <p:spPr bwMode="auto">
          <a:xfrm flipH="1">
            <a:off x="7118703" y="1728230"/>
            <a:ext cx="735802" cy="331852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148" name="Straight Connector 147"/>
          <p:cNvCxnSpPr>
            <a:stCxn id="134" idx="2"/>
          </p:cNvCxnSpPr>
          <p:nvPr/>
        </p:nvCxnSpPr>
        <p:spPr bwMode="auto">
          <a:xfrm flipH="1">
            <a:off x="6525672" y="1194469"/>
            <a:ext cx="1643917" cy="921623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149" name="Straight Connector 148"/>
          <p:cNvCxnSpPr>
            <a:stCxn id="131" idx="0"/>
          </p:cNvCxnSpPr>
          <p:nvPr/>
        </p:nvCxnSpPr>
        <p:spPr bwMode="auto">
          <a:xfrm flipH="1">
            <a:off x="6620669" y="1100063"/>
            <a:ext cx="1204047" cy="646357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152" name="Straight Connector 151"/>
          <p:cNvCxnSpPr>
            <a:stCxn id="139" idx="0"/>
            <a:endCxn id="140" idx="2"/>
          </p:cNvCxnSpPr>
          <p:nvPr/>
        </p:nvCxnSpPr>
        <p:spPr bwMode="auto">
          <a:xfrm flipH="1">
            <a:off x="7129547" y="2047077"/>
            <a:ext cx="1068344" cy="446800"/>
          </a:xfrm>
          <a:prstGeom prst="line">
            <a:avLst/>
          </a:prstGeom>
          <a:ln>
            <a:headEnd type="oval" w="lg" len="lg"/>
            <a:tailEnd type="oval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133" idx="0"/>
            <a:endCxn id="123" idx="2"/>
          </p:cNvCxnSpPr>
          <p:nvPr/>
        </p:nvCxnSpPr>
        <p:spPr bwMode="auto">
          <a:xfrm flipH="1">
            <a:off x="6607504" y="1770851"/>
            <a:ext cx="2098066" cy="1021043"/>
          </a:xfrm>
          <a:prstGeom prst="line">
            <a:avLst/>
          </a:prstGeom>
          <a:ln>
            <a:headEnd type="oval" w="lg" len="lg"/>
            <a:tailEnd type="oval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>
            <a:stCxn id="129" idx="0"/>
            <a:endCxn id="124" idx="2"/>
          </p:cNvCxnSpPr>
          <p:nvPr/>
        </p:nvCxnSpPr>
        <p:spPr bwMode="auto">
          <a:xfrm flipH="1">
            <a:off x="6520831" y="2119057"/>
            <a:ext cx="2284218" cy="333908"/>
          </a:xfrm>
          <a:prstGeom prst="line">
            <a:avLst/>
          </a:prstGeom>
          <a:ln>
            <a:headEnd type="oval" w="lg" len="lg"/>
            <a:tailEnd type="oval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20256389">
            <a:off x="7201501" y="2304750"/>
            <a:ext cx="1111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baseline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 rot="20256389">
            <a:off x="5892374" y="1256376"/>
            <a:ext cx="1453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ysClr val="windowText" lastClr="000000"/>
                </a:solidFill>
              </a:rPr>
              <a:t>alternative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 flipH="1">
            <a:off x="7080959" y="4519219"/>
            <a:ext cx="12640" cy="444307"/>
          </a:xfrm>
          <a:prstGeom prst="line">
            <a:avLst/>
          </a:prstGeom>
          <a:ln>
            <a:headEnd type="oval" w="lg" len="lg"/>
            <a:tailEnd type="oval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 bwMode="auto">
          <a:xfrm flipH="1">
            <a:off x="7283066" y="4168062"/>
            <a:ext cx="7226" cy="1165127"/>
          </a:xfrm>
          <a:prstGeom prst="line">
            <a:avLst/>
          </a:prstGeom>
          <a:ln>
            <a:headEnd type="oval" w="lg" len="lg"/>
            <a:tailEnd type="oval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 bwMode="auto">
          <a:xfrm>
            <a:off x="8541573" y="4162460"/>
            <a:ext cx="228766" cy="406357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H="1">
            <a:off x="8541573" y="4962585"/>
            <a:ext cx="218728" cy="351656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oval" w="lg" len="lg"/>
            <a:tailEnd type="oval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82373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t="5208" r="3809"/>
          <a:stretch/>
        </p:blipFill>
        <p:spPr>
          <a:xfrm>
            <a:off x="-2401" y="3140968"/>
            <a:ext cx="9146401" cy="303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Spurious CLIQ discharge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83568" y="5808692"/>
            <a:ext cx="2664296" cy="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32501" y="6245273"/>
            <a:ext cx="1257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dirty="0" smtClean="0">
                <a:solidFill>
                  <a:srgbClr val="0070C0"/>
                </a:solidFill>
              </a:rPr>
              <a:t>I</a:t>
            </a:r>
            <a:r>
              <a:rPr lang="sv-SE" sz="3200" baseline="-25000" dirty="0" smtClean="0">
                <a:solidFill>
                  <a:srgbClr val="0070C0"/>
                </a:solidFill>
              </a:rPr>
              <a:t>nominal</a:t>
            </a:r>
            <a:endParaRPr lang="en-US" sz="3200" baseline="-25000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83568" y="5736684"/>
            <a:ext cx="1014010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756068" y="5736684"/>
            <a:ext cx="623437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94133" y="4757082"/>
            <a:ext cx="65434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v-SE" sz="2000" dirty="0" smtClean="0">
                <a:solidFill>
                  <a:srgbClr val="FF0000"/>
                </a:solidFill>
              </a:rPr>
              <a:t>I</a:t>
            </a:r>
            <a:r>
              <a:rPr lang="sv-SE" sz="2000" baseline="-25000" dirty="0" smtClean="0">
                <a:solidFill>
                  <a:srgbClr val="FF0000"/>
                </a:solidFill>
              </a:rPr>
              <a:t>CLIQ</a:t>
            </a:r>
            <a:endParaRPr lang="en-US" sz="2000" baseline="-25000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>
            <a:endCxn id="8" idx="1"/>
          </p:cNvCxnSpPr>
          <p:nvPr/>
        </p:nvCxnSpPr>
        <p:spPr>
          <a:xfrm>
            <a:off x="1709410" y="5888661"/>
            <a:ext cx="423091" cy="6490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2798789" y="5149761"/>
            <a:ext cx="117027" cy="5834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436342" y="5736684"/>
            <a:ext cx="891718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961670" y="5471988"/>
            <a:ext cx="425455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000" y="1018511"/>
            <a:ext cx="7920000" cy="4906963"/>
          </a:xfrm>
        </p:spPr>
        <p:txBody>
          <a:bodyPr/>
          <a:lstStyle/>
          <a:p>
            <a:r>
              <a:rPr lang="en-US" dirty="0" smtClean="0"/>
              <a:t>The triplet will also be protected by </a:t>
            </a:r>
            <a:r>
              <a:rPr lang="en-US" b="1" dirty="0" smtClean="0"/>
              <a:t>CLIQ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2 kA </a:t>
            </a:r>
            <a:r>
              <a:rPr lang="en-US" dirty="0" smtClean="0"/>
              <a:t>discharged </a:t>
            </a:r>
            <a:r>
              <a:rPr lang="en-US" b="1" dirty="0" smtClean="0"/>
              <a:t>in the coils </a:t>
            </a:r>
            <a:r>
              <a:rPr lang="en-US" dirty="0" smtClean="0"/>
              <a:t>if fired.</a:t>
            </a:r>
          </a:p>
          <a:p>
            <a:r>
              <a:rPr lang="en-US" dirty="0" smtClean="0"/>
              <a:t>Same considerations as for the QH:       </a:t>
            </a:r>
            <a:r>
              <a:rPr lang="en-US" b="1" dirty="0" smtClean="0"/>
              <a:t>spurious firing</a:t>
            </a:r>
            <a:r>
              <a:rPr lang="en-US" dirty="0" smtClean="0"/>
              <a:t> as the main failure case.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623891" y="5881245"/>
            <a:ext cx="1257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dirty="0" smtClean="0">
                <a:solidFill>
                  <a:srgbClr val="0070C0"/>
                </a:solidFill>
              </a:rPr>
              <a:t>I</a:t>
            </a:r>
            <a:r>
              <a:rPr lang="sv-SE" sz="3200" baseline="-25000" dirty="0" smtClean="0">
                <a:solidFill>
                  <a:srgbClr val="0070C0"/>
                </a:solidFill>
              </a:rPr>
              <a:t>nominal</a:t>
            </a:r>
            <a:endParaRPr lang="en-US" sz="3200" baseline="-25000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21133" y="4757082"/>
            <a:ext cx="65434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v-SE" sz="2000" dirty="0" smtClean="0">
                <a:solidFill>
                  <a:srgbClr val="FF0000"/>
                </a:solidFill>
              </a:rPr>
              <a:t>I</a:t>
            </a:r>
            <a:r>
              <a:rPr lang="sv-SE" sz="2000" baseline="-25000" dirty="0" smtClean="0">
                <a:solidFill>
                  <a:srgbClr val="FF0000"/>
                </a:solidFill>
              </a:rPr>
              <a:t>CLIQ</a:t>
            </a:r>
            <a:endParaRPr lang="en-US" sz="2000" baseline="-25000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>
            <a:endCxn id="16" idx="1"/>
          </p:cNvCxnSpPr>
          <p:nvPr/>
        </p:nvCxnSpPr>
        <p:spPr>
          <a:xfrm>
            <a:off x="5284439" y="5808116"/>
            <a:ext cx="339452" cy="365517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985635" y="5127281"/>
            <a:ext cx="117027" cy="5834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722092" y="5733256"/>
            <a:ext cx="425455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770514" y="5808692"/>
            <a:ext cx="1332148" cy="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124869" y="5736684"/>
            <a:ext cx="623437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770515" y="5736684"/>
            <a:ext cx="354354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5075426" y="5468394"/>
            <a:ext cx="289292" cy="1069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78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6" grpId="0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Magnetic Field Simulations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7410277"/>
                  </p:ext>
                </p:extLst>
              </p:nvPr>
            </p:nvGraphicFramePr>
            <p:xfrm>
              <a:off x="0" y="5008442"/>
              <a:ext cx="5698188" cy="12180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3955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512168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1486228">
                      <a:extLst>
                        <a:ext uri="{9D8B030D-6E8A-4147-A177-3AD203B41FA5}">
                          <a16:colId xmlns:a16="http://schemas.microsoft.com/office/drawing/2014/main" xmlns="" val="20004"/>
                        </a:ext>
                      </a:extLst>
                    </a:gridCol>
                  </a:tblGrid>
                  <a:tr h="476803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dirty="0" err="1" smtClean="0"/>
                            <a:t>Bn</a:t>
                          </a:r>
                          <a:r>
                            <a:rPr lang="sv-SE" dirty="0" smtClean="0"/>
                            <a:t> [</a:t>
                          </a:r>
                          <a:r>
                            <a:rPr lang="sv-SE" dirty="0" err="1" smtClean="0"/>
                            <a:t>mT</a:t>
                          </a:r>
                          <a:r>
                            <a:rPr lang="sv-SE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v-SE" dirty="0" smtClean="0"/>
                            <a:t>Bs [</a:t>
                          </a:r>
                          <a:r>
                            <a:rPr lang="sv-SE" dirty="0" err="1" smtClean="0"/>
                            <a:t>mT</a:t>
                          </a:r>
                          <a:r>
                            <a:rPr lang="sv-SE" dirty="0" smtClean="0"/>
                            <a:t>]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sv-SE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sv-SE" i="1" dirty="0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b="1" i="1" dirty="0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num>
                                <m:den>
                                  <m:r>
                                    <a:rPr lang="sv-SE" i="1" dirty="0" smtClean="0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oMath>
                          </a14:m>
                          <a:r>
                            <a:rPr lang="sv-SE" dirty="0" smtClean="0"/>
                            <a:t> [mT.m</a:t>
                          </a:r>
                          <a:r>
                            <a:rPr lang="sv-SE" baseline="30000" dirty="0" smtClean="0"/>
                            <a:t>-1</a:t>
                          </a:r>
                          <a:r>
                            <a:rPr lang="sv-SE" dirty="0" smtClean="0"/>
                            <a:t>]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sv-SE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sv-SE" i="1" dirty="0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b="1" i="1" baseline="30000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b="1" i="1" baseline="0" dirty="0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num>
                                <m:den>
                                  <m:r>
                                    <a:rPr lang="sv-SE" i="1" dirty="0" smtClean="0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  <m:r>
                                    <a:rPr lang="en-US" b="1" i="1" baseline="30000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sv-SE" dirty="0" smtClean="0"/>
                            <a:t> [mT.m</a:t>
                          </a:r>
                          <a:r>
                            <a:rPr lang="sv-SE" baseline="30000" dirty="0" smtClean="0"/>
                            <a:t>-2</a:t>
                          </a:r>
                          <a:r>
                            <a:rPr lang="sv-SE" dirty="0" smtClean="0"/>
                            <a:t>]</a:t>
                          </a:r>
                          <a:endParaRPr lang="en-GB" dirty="0" smtClean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272459"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Q2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~0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/>
                            <a:t>~0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229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203</a:t>
                          </a:r>
                          <a:endParaRPr lang="en-GB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272459"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Q3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47.5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47.5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49.6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27000</a:t>
                          </a:r>
                          <a:endParaRPr lang="en-GB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7410277"/>
                  </p:ext>
                </p:extLst>
              </p:nvPr>
            </p:nvGraphicFramePr>
            <p:xfrm>
              <a:off x="0" y="5008442"/>
              <a:ext cx="5698188" cy="12180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395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121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8622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86537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dirty="0" err="1" smtClean="0"/>
                            <a:t>Bn</a:t>
                          </a:r>
                          <a:r>
                            <a:rPr lang="sv-SE" dirty="0" smtClean="0"/>
                            <a:t> [</a:t>
                          </a:r>
                          <a:r>
                            <a:rPr lang="sv-SE" dirty="0" err="1" smtClean="0"/>
                            <a:t>mT</a:t>
                          </a:r>
                          <a:r>
                            <a:rPr lang="sv-SE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v-SE" dirty="0" smtClean="0"/>
                            <a:t>Bs [</a:t>
                          </a:r>
                          <a:r>
                            <a:rPr lang="sv-SE" dirty="0" err="1" smtClean="0"/>
                            <a:t>mT</a:t>
                          </a:r>
                          <a:r>
                            <a:rPr lang="sv-SE" dirty="0" smtClean="0"/>
                            <a:t>]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9435" t="-6250" r="-100000" b="-1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84016" t="-6250" r="-1639" b="-17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Q2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~0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/>
                            <a:t>~0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229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203</a:t>
                          </a:r>
                          <a:endParaRPr lang="en-GB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Q3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47.5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47.5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49.6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sv-SE" b="1" dirty="0" smtClean="0"/>
                            <a:t>27000</a:t>
                          </a:r>
                          <a:endParaRPr lang="en-GB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188" y="3799840"/>
            <a:ext cx="3445812" cy="30581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188" y="741682"/>
            <a:ext cx="3445811" cy="30581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98019" y="5032696"/>
            <a:ext cx="84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dirty="0" smtClean="0">
                <a:solidFill>
                  <a:schemeClr val="accent5">
                    <a:alpha val="65000"/>
                  </a:schemeClr>
                </a:solidFill>
              </a:rPr>
              <a:t>Q3</a:t>
            </a:r>
            <a:endParaRPr lang="en-GB" sz="3200" dirty="0">
              <a:solidFill>
                <a:schemeClr val="accent5">
                  <a:alpha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92676" y="1977474"/>
            <a:ext cx="84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dirty="0" smtClean="0">
                <a:solidFill>
                  <a:schemeClr val="accent5">
                    <a:alpha val="65000"/>
                  </a:schemeClr>
                </a:solidFill>
              </a:rPr>
              <a:t>Q2</a:t>
            </a:r>
            <a:endParaRPr lang="en-GB" sz="3200" dirty="0">
              <a:solidFill>
                <a:schemeClr val="accent5">
                  <a:alpha val="65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12000" y="900001"/>
            <a:ext cx="5086188" cy="4132696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CLIQ discharge </a:t>
            </a:r>
            <a:r>
              <a:rPr lang="en-US" dirty="0" smtClean="0"/>
              <a:t>in one of the </a:t>
            </a:r>
            <a:r>
              <a:rPr lang="en-US" b="1" dirty="0" smtClean="0"/>
              <a:t>Q2</a:t>
            </a:r>
            <a:r>
              <a:rPr lang="en-US" dirty="0" smtClean="0"/>
              <a:t> magnets would </a:t>
            </a:r>
            <a:r>
              <a:rPr lang="en-US" b="1" dirty="0" smtClean="0"/>
              <a:t>reduce its focusing gradient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Due to </a:t>
            </a:r>
            <a:r>
              <a:rPr lang="en-US" b="1" dirty="0" smtClean="0"/>
              <a:t>asymmetry</a:t>
            </a:r>
            <a:r>
              <a:rPr lang="en-US" dirty="0" smtClean="0"/>
              <a:t>, a discharge in a </a:t>
            </a:r>
            <a:r>
              <a:rPr lang="en-US" b="1" dirty="0" smtClean="0"/>
              <a:t>Q1 or Q3</a:t>
            </a:r>
            <a:r>
              <a:rPr lang="en-US" dirty="0" smtClean="0"/>
              <a:t> magnet would have </a:t>
            </a:r>
            <a:r>
              <a:rPr lang="en-US" b="1" dirty="0" smtClean="0"/>
              <a:t>dipole components </a:t>
            </a:r>
            <a:r>
              <a:rPr lang="en-US" dirty="0" smtClean="0"/>
              <a:t>in the beam area.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26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Beam Tracking Simulations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559" y="3736400"/>
            <a:ext cx="3893441" cy="31216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5474338" y="3845315"/>
            <a:ext cx="951908" cy="26901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03614" y="3921773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LHC – D1 failure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474338" y="6002842"/>
            <a:ext cx="131125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785593" y="6006385"/>
            <a:ext cx="0" cy="5619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45549" y="6037084"/>
            <a:ext cx="733573" cy="212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1</a:t>
            </a:r>
            <a:r>
              <a:rPr lang="sv-SE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sv-SE" dirty="0" smtClean="0">
                <a:solidFill>
                  <a:srgbClr val="FF0000"/>
                </a:solidFill>
              </a:rPr>
              <a:t> – 4 </a:t>
            </a:r>
            <a:r>
              <a:rPr lang="sv-SE" dirty="0" err="1" smtClean="0">
                <a:solidFill>
                  <a:srgbClr val="FF0000"/>
                </a:solidFill>
              </a:rPr>
              <a:t>ms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789563"/>
              </p:ext>
            </p:extLst>
          </p:nvPr>
        </p:nvGraphicFramePr>
        <p:xfrm>
          <a:off x="1304843" y="5937169"/>
          <a:ext cx="3843221" cy="904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71014">
                  <a:extLst>
                    <a:ext uri="{9D8B030D-6E8A-4147-A177-3AD203B41FA5}">
                      <a16:colId xmlns:a16="http://schemas.microsoft.com/office/drawing/2014/main" xmlns="" val="2346785455"/>
                    </a:ext>
                  </a:extLst>
                </a:gridCol>
              </a:tblGrid>
              <a:tr h="301491">
                <a:tc>
                  <a:txBody>
                    <a:bodyPr/>
                    <a:lstStyle/>
                    <a:p>
                      <a:pPr algn="ctr"/>
                      <a:r>
                        <a:rPr lang="sv-SE" sz="1200" dirty="0" err="1" smtClean="0"/>
                        <a:t>Time</a:t>
                      </a:r>
                      <a:r>
                        <a:rPr lang="sv-SE" sz="1200" baseline="0" dirty="0" smtClean="0"/>
                        <a:t> [</a:t>
                      </a:r>
                      <a:r>
                        <a:rPr lang="sv-SE" sz="1200" baseline="0" dirty="0" err="1" smtClean="0"/>
                        <a:t>ms</a:t>
                      </a:r>
                      <a:r>
                        <a:rPr lang="sv-SE" sz="1200" baseline="0" dirty="0" smtClean="0"/>
                        <a:t>]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200" dirty="0" smtClean="0"/>
                        <a:t>I_CLIQ [A]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Relative current change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1491">
                <a:tc>
                  <a:txBody>
                    <a:bodyPr/>
                    <a:lstStyle/>
                    <a:p>
                      <a:pPr algn="ctr"/>
                      <a:r>
                        <a:rPr lang="sv-SE" sz="1200" b="1" dirty="0" smtClean="0"/>
                        <a:t>2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200" b="1" dirty="0" smtClean="0"/>
                        <a:t>310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1.9%</a:t>
                      </a:r>
                      <a:endParaRPr lang="en-GB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1491">
                <a:tc>
                  <a:txBody>
                    <a:bodyPr/>
                    <a:lstStyle/>
                    <a:p>
                      <a:pPr algn="ctr"/>
                      <a:r>
                        <a:rPr lang="sv-SE" sz="1200" b="1" dirty="0" smtClean="0"/>
                        <a:t>4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200" b="1" dirty="0" smtClean="0"/>
                        <a:t>620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3.8%</a:t>
                      </a:r>
                      <a:endParaRPr lang="en-GB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713" y="695271"/>
            <a:ext cx="3962637" cy="303934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998019" y="5032696"/>
            <a:ext cx="84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dirty="0" smtClean="0">
                <a:solidFill>
                  <a:schemeClr val="accent5">
                    <a:alpha val="65000"/>
                  </a:schemeClr>
                </a:solidFill>
              </a:rPr>
              <a:t>Q3</a:t>
            </a:r>
            <a:endParaRPr lang="en-GB" sz="3200" dirty="0">
              <a:solidFill>
                <a:schemeClr val="accent5">
                  <a:alpha val="6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92676" y="1977474"/>
            <a:ext cx="84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dirty="0" smtClean="0">
                <a:solidFill>
                  <a:schemeClr val="accent5">
                    <a:alpha val="65000"/>
                  </a:schemeClr>
                </a:solidFill>
              </a:rPr>
              <a:t>Q2</a:t>
            </a:r>
            <a:endParaRPr lang="en-GB" sz="3200" dirty="0">
              <a:solidFill>
                <a:schemeClr val="accent5">
                  <a:alpha val="6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ontent Placeholder 19"/>
              <p:cNvSpPr>
                <a:spLocks noGrp="1"/>
              </p:cNvSpPr>
              <p:nvPr>
                <p:ph idx="1"/>
              </p:nvPr>
            </p:nvSpPr>
            <p:spPr>
              <a:xfrm>
                <a:off x="323529" y="972008"/>
                <a:ext cx="4896544" cy="497727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Q2: focusing change causes </a:t>
                </a:r>
                <a:r>
                  <a:rPr lang="el-GR" b="1" dirty="0"/>
                  <a:t>β</a:t>
                </a:r>
                <a:r>
                  <a:rPr lang="en-US" b="1" dirty="0"/>
                  <a:t>-</a:t>
                </a:r>
                <a:r>
                  <a:rPr lang="sv-SE" b="1" dirty="0" smtClean="0"/>
                  <a:t>beating</a:t>
                </a:r>
                <a:r>
                  <a:rPr lang="sv-SE" dirty="0" smtClean="0"/>
                  <a:t> up to </a:t>
                </a:r>
                <a:r>
                  <a:rPr lang="sv-SE" dirty="0" smtClean="0"/>
                  <a:t>20</a:t>
                </a:r>
                <a:r>
                  <a:rPr lang="sv-SE" dirty="0" smtClean="0"/>
                  <a:t>% </a:t>
                </a:r>
                <a:r>
                  <a:rPr lang="sv-SE" dirty="0" smtClean="0"/>
                  <a:t>in </a:t>
                </a:r>
                <a:r>
                  <a:rPr lang="sv-SE" dirty="0" smtClean="0"/>
                  <a:t>2.2 </a:t>
                </a:r>
                <a:r>
                  <a:rPr lang="sv-SE" dirty="0" smtClean="0"/>
                  <a:t>ms @TCPs and TCTs:</a:t>
                </a:r>
              </a:p>
              <a:p>
                <a:pPr lvl="1"/>
                <a:r>
                  <a:rPr lang="sv-SE" dirty="0" smtClean="0"/>
                  <a:t>The </a:t>
                </a:r>
                <a:r>
                  <a:rPr lang="sv-SE" b="1" dirty="0" smtClean="0"/>
                  <a:t>TCTs would not be exposed </a:t>
                </a:r>
                <a:r>
                  <a:rPr lang="sv-SE" dirty="0" smtClean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sv-SE" dirty="0" smtClean="0"/>
                  <a:t> increased beam size vs 5.2 </a:t>
                </a:r>
                <a:r>
                  <a:rPr lang="el-GR" dirty="0" smtClean="0"/>
                  <a:t>σ</a:t>
                </a:r>
                <a:r>
                  <a:rPr lang="en-US" dirty="0" smtClean="0"/>
                  <a:t> retraction)</a:t>
                </a:r>
              </a:p>
              <a:p>
                <a:pPr lvl="1"/>
                <a:r>
                  <a:rPr lang="en-US" dirty="0" smtClean="0"/>
                  <a:t>Similar </a:t>
                </a:r>
                <a:r>
                  <a:rPr lang="el-GR" dirty="0" smtClean="0"/>
                  <a:t>β</a:t>
                </a:r>
                <a:r>
                  <a:rPr lang="en-US" dirty="0" smtClean="0"/>
                  <a:t>-changes @TCDQ does </a:t>
                </a:r>
                <a:r>
                  <a:rPr lang="en-US" b="1" dirty="0" smtClean="0"/>
                  <a:t>not expose the TCTs to a dump</a:t>
                </a:r>
              </a:p>
              <a:p>
                <a:pPr lvl="1"/>
                <a:r>
                  <a:rPr lang="en-US" b="1" dirty="0" smtClean="0"/>
                  <a:t>TCPs </a:t>
                </a:r>
                <a:r>
                  <a:rPr lang="en-US" dirty="0" smtClean="0"/>
                  <a:t>would see </a:t>
                </a:r>
                <a:r>
                  <a:rPr lang="en-US" b="1" dirty="0" smtClean="0"/>
                  <a:t>large losses</a:t>
                </a:r>
              </a:p>
              <a:p>
                <a:r>
                  <a:rPr lang="en-US" dirty="0" smtClean="0"/>
                  <a:t>Q3: </a:t>
                </a:r>
                <a:r>
                  <a:rPr lang="en-US" b="1" dirty="0" smtClean="0"/>
                  <a:t>fast dipole kick </a:t>
                </a:r>
                <a:r>
                  <a:rPr lang="en-US" dirty="0" smtClean="0"/>
                  <a:t>to the beam of </a:t>
                </a:r>
                <a:r>
                  <a:rPr lang="en-US" b="1" dirty="0" smtClean="0"/>
                  <a:t>1 </a:t>
                </a:r>
                <a:r>
                  <a:rPr lang="el-GR" b="1" dirty="0" smtClean="0"/>
                  <a:t>σ</a:t>
                </a:r>
                <a:r>
                  <a:rPr lang="en-US" b="1" dirty="0" smtClean="0"/>
                  <a:t> in 4 </a:t>
                </a:r>
                <a:r>
                  <a:rPr lang="en-US" b="1" dirty="0" err="1" smtClean="0"/>
                  <a:t>ms</a:t>
                </a:r>
                <a:r>
                  <a:rPr lang="en-US" dirty="0" err="1" smtClean="0"/>
                  <a:t>.</a:t>
                </a:r>
                <a:endParaRPr lang="en-US" dirty="0"/>
              </a:p>
              <a:p>
                <a:r>
                  <a:rPr lang="en-US" dirty="0" smtClean="0"/>
                  <a:t>A beam </a:t>
                </a:r>
                <a:r>
                  <a:rPr lang="en-US" b="1" dirty="0" smtClean="0"/>
                  <a:t>dump must be triggered</a:t>
                </a:r>
                <a:r>
                  <a:rPr lang="en-US" dirty="0" smtClean="0"/>
                  <a:t> when a CLIQ unit fires.</a:t>
                </a:r>
                <a:endParaRPr lang="en-GB" dirty="0"/>
              </a:p>
            </p:txBody>
          </p:sp>
        </mc:Choice>
        <mc:Fallback>
          <p:sp>
            <p:nvSpPr>
              <p:cNvPr id="20" name="Content Placeholder 1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9" y="972008"/>
                <a:ext cx="4896544" cy="4977272"/>
              </a:xfrm>
              <a:blipFill rotWithShape="0">
                <a:blip r:embed="rId4"/>
                <a:stretch>
                  <a:fillRect l="-3736" t="-3550" r="-4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7482263" y="403624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Optics: HLLHCv1.2</a:t>
            </a:r>
            <a:endParaRPr lang="en-GB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5526546" y="2791503"/>
            <a:ext cx="55762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084168" y="2825745"/>
            <a:ext cx="0" cy="3872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12457" y="2900082"/>
            <a:ext cx="226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20 % – 2 </a:t>
            </a:r>
            <a:r>
              <a:rPr lang="sv-SE" dirty="0" smtClean="0">
                <a:solidFill>
                  <a:srgbClr val="FF0000"/>
                </a:solidFill>
              </a:rPr>
              <a:t>ms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91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3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Kicks </a:t>
            </a:r>
            <a:r>
              <a:rPr lang="en-US" sz="2000" b="1" dirty="0"/>
              <a:t>from QHs </a:t>
            </a:r>
            <a:r>
              <a:rPr lang="en-US" sz="2000" dirty="0"/>
              <a:t>in most </a:t>
            </a:r>
            <a:r>
              <a:rPr lang="en-US" sz="2000" b="1" dirty="0"/>
              <a:t>HL-LHC superconducting magnets </a:t>
            </a:r>
            <a:r>
              <a:rPr lang="en-US" sz="2000" dirty="0"/>
              <a:t>were </a:t>
            </a:r>
            <a:r>
              <a:rPr lang="en-US" sz="2000" dirty="0" smtClean="0"/>
              <a:t>calculated</a:t>
            </a:r>
            <a:r>
              <a:rPr lang="en-US" sz="2000" dirty="0" smtClean="0"/>
              <a:t>: </a:t>
            </a:r>
            <a:r>
              <a:rPr lang="en-US" sz="2000" b="1" dirty="0" smtClean="0"/>
              <a:t>v</a:t>
            </a:r>
            <a:r>
              <a:rPr lang="en-US" sz="2000" b="1" dirty="0" smtClean="0"/>
              <a:t>ery </a:t>
            </a:r>
            <a:r>
              <a:rPr lang="en-US" sz="2000" b="1" dirty="0"/>
              <a:t>large kicks </a:t>
            </a:r>
            <a:r>
              <a:rPr lang="en-US" sz="2000" dirty="0"/>
              <a:t>are to be expected for the </a:t>
            </a:r>
            <a:r>
              <a:rPr lang="en-US" sz="2000" b="1" dirty="0"/>
              <a:t>triplets and IPDs</a:t>
            </a:r>
            <a:r>
              <a:rPr lang="en-US" sz="2000" dirty="0"/>
              <a:t>.</a:t>
            </a:r>
          </a:p>
          <a:p>
            <a:r>
              <a:rPr lang="en-US" sz="2000" dirty="0"/>
              <a:t>This effect can be </a:t>
            </a:r>
            <a:r>
              <a:rPr lang="en-US" sz="2000" b="1" dirty="0"/>
              <a:t>mitigated</a:t>
            </a:r>
            <a:r>
              <a:rPr lang="en-US" sz="2000" dirty="0"/>
              <a:t> by </a:t>
            </a:r>
            <a:r>
              <a:rPr lang="en-US" sz="2000" b="1" dirty="0"/>
              <a:t>faster interlocking </a:t>
            </a:r>
            <a:r>
              <a:rPr lang="en-US" sz="2000" dirty="0"/>
              <a:t>on QH firing</a:t>
            </a:r>
            <a:r>
              <a:rPr lang="en-US" sz="2000" dirty="0" smtClean="0"/>
              <a:t>.</a:t>
            </a:r>
          </a:p>
          <a:p>
            <a:r>
              <a:rPr lang="en-US" sz="2000" b="1" dirty="0"/>
              <a:t>Spurious firing </a:t>
            </a:r>
            <a:r>
              <a:rPr lang="en-US" sz="2000" dirty="0"/>
              <a:t>can not be interlocked against and is very fast (&lt;1 turn for MB)</a:t>
            </a:r>
          </a:p>
          <a:p>
            <a:pPr lvl="1"/>
            <a:r>
              <a:rPr lang="en-US" sz="1600" b="1" dirty="0" smtClean="0"/>
              <a:t>Additional </a:t>
            </a:r>
            <a:r>
              <a:rPr lang="en-US" sz="1600" b="1" dirty="0"/>
              <a:t>mitigation: </a:t>
            </a:r>
            <a:r>
              <a:rPr lang="en-US" sz="1600" dirty="0"/>
              <a:t>lower the dipole kick of QH by using </a:t>
            </a:r>
            <a:r>
              <a:rPr lang="en-US" sz="1600" b="1" dirty="0"/>
              <a:t>different connection schemes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b="1" dirty="0" smtClean="0"/>
              <a:t>Extra reaction </a:t>
            </a:r>
            <a:r>
              <a:rPr lang="en-US" sz="1600" b="1" dirty="0" smtClean="0"/>
              <a:t>time </a:t>
            </a:r>
            <a:r>
              <a:rPr lang="en-US" sz="1600" dirty="0" smtClean="0"/>
              <a:t>might come</a:t>
            </a:r>
            <a:r>
              <a:rPr lang="en-US" sz="1600" b="1" dirty="0" smtClean="0"/>
              <a:t> </a:t>
            </a:r>
            <a:r>
              <a:rPr lang="en-US" sz="1600" b="1" dirty="0" smtClean="0"/>
              <a:t>from long cables </a:t>
            </a:r>
            <a:r>
              <a:rPr lang="en-US" sz="1600" dirty="0" smtClean="0"/>
              <a:t>to the power supply for MQXF, to be studied</a:t>
            </a:r>
            <a:r>
              <a:rPr lang="en-US" sz="1600" dirty="0" smtClean="0"/>
              <a:t>.</a:t>
            </a:r>
            <a:endParaRPr lang="sv-SE" sz="2000" b="1" dirty="0"/>
          </a:p>
          <a:p>
            <a:endParaRPr lang="sv-SE" sz="2000" b="1" dirty="0" smtClean="0"/>
          </a:p>
          <a:p>
            <a:r>
              <a:rPr lang="sv-SE" sz="2000" b="1" dirty="0" smtClean="0"/>
              <a:t>CLIQ </a:t>
            </a:r>
            <a:r>
              <a:rPr lang="sv-SE" sz="2000" b="1" dirty="0" smtClean="0"/>
              <a:t>discharge </a:t>
            </a:r>
            <a:r>
              <a:rPr lang="sv-SE" sz="2000" b="1" dirty="0"/>
              <a:t>in Q2:</a:t>
            </a:r>
            <a:r>
              <a:rPr lang="sv-SE" sz="2000" dirty="0"/>
              <a:t> </a:t>
            </a:r>
            <a:r>
              <a:rPr lang="sv-SE" sz="2000" dirty="0" smtClean="0"/>
              <a:t>slowly rising </a:t>
            </a:r>
            <a:r>
              <a:rPr lang="el-GR" sz="2000" dirty="0" smtClean="0"/>
              <a:t>β</a:t>
            </a:r>
            <a:r>
              <a:rPr lang="en-US" sz="2000" dirty="0" smtClean="0"/>
              <a:t>-</a:t>
            </a:r>
            <a:r>
              <a:rPr lang="sv-SE" sz="2000" dirty="0" smtClean="0"/>
              <a:t>beating, no exposure of</a:t>
            </a:r>
            <a:r>
              <a:rPr lang="en-US" sz="2000" dirty="0" smtClean="0"/>
              <a:t> </a:t>
            </a:r>
            <a:r>
              <a:rPr lang="en-US" sz="2000" dirty="0" smtClean="0"/>
              <a:t>TCTs </a:t>
            </a:r>
            <a:r>
              <a:rPr lang="en-US" sz="2000" dirty="0" smtClean="0"/>
              <a:t>to be expected, </a:t>
            </a:r>
            <a:r>
              <a:rPr lang="en-US" sz="2000" dirty="0" smtClean="0"/>
              <a:t>but </a:t>
            </a:r>
            <a:r>
              <a:rPr lang="en-US" sz="2000" b="1" dirty="0" smtClean="0"/>
              <a:t>large losses </a:t>
            </a:r>
            <a:r>
              <a:rPr lang="en-US" sz="2000" b="1" dirty="0" smtClean="0"/>
              <a:t>in </a:t>
            </a:r>
            <a:r>
              <a:rPr lang="en-US" sz="2000" b="1" dirty="0" smtClean="0"/>
              <a:t>IR7</a:t>
            </a:r>
            <a:r>
              <a:rPr lang="en-US" sz="2000" dirty="0" smtClean="0"/>
              <a:t>.</a:t>
            </a:r>
            <a:endParaRPr lang="sv-SE" sz="2000" dirty="0"/>
          </a:p>
          <a:p>
            <a:r>
              <a:rPr lang="sv-SE" sz="2000" b="1" dirty="0" smtClean="0"/>
              <a:t>CLIQ </a:t>
            </a:r>
            <a:r>
              <a:rPr lang="sv-SE" sz="2000" b="1" dirty="0"/>
              <a:t>discharge in Q3: </a:t>
            </a:r>
            <a:r>
              <a:rPr lang="sv-SE" sz="2000" dirty="0"/>
              <a:t>Orbit changes too </a:t>
            </a:r>
            <a:r>
              <a:rPr lang="sv-SE" sz="2000" dirty="0" smtClean="0"/>
              <a:t>fast to </a:t>
            </a:r>
            <a:r>
              <a:rPr lang="sv-SE" sz="2000" dirty="0"/>
              <a:t>rely on </a:t>
            </a:r>
            <a:r>
              <a:rPr lang="sv-SE" sz="2000" dirty="0" smtClean="0"/>
              <a:t>QPS.</a:t>
            </a:r>
          </a:p>
          <a:p>
            <a:endParaRPr lang="sv-SE" sz="2000" dirty="0" smtClean="0"/>
          </a:p>
          <a:p>
            <a:pPr marL="0" indent="0">
              <a:buNone/>
            </a:pPr>
            <a:r>
              <a:rPr lang="sv-SE" sz="2000" dirty="0" smtClean="0"/>
              <a:t>	=&gt; </a:t>
            </a:r>
            <a:r>
              <a:rPr lang="sv-SE" sz="2000" dirty="0" smtClean="0"/>
              <a:t>It </a:t>
            </a:r>
            <a:r>
              <a:rPr lang="sv-SE" sz="2000" dirty="0" smtClean="0"/>
              <a:t>is necessary to </a:t>
            </a:r>
            <a:r>
              <a:rPr lang="sv-SE" sz="2000" b="1" dirty="0" smtClean="0"/>
              <a:t>interlock </a:t>
            </a:r>
            <a:r>
              <a:rPr lang="sv-SE" sz="2000" b="1" dirty="0" smtClean="0"/>
              <a:t>the CLIQ units </a:t>
            </a:r>
            <a:r>
              <a:rPr lang="sv-SE" sz="2000" dirty="0" smtClean="0"/>
              <a:t>on discharge.</a:t>
            </a:r>
            <a:endParaRPr lang="sv-SE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809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attention,</a:t>
            </a:r>
            <a:br>
              <a:rPr lang="en-GB" dirty="0"/>
            </a:br>
            <a:r>
              <a:rPr lang="en-GB" dirty="0"/>
              <a:t>any questions ?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QH &amp; CLIQ - HiLumi meeting - Madrid 2017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8946e33d-fd2f-4ae4-8ee9-d90c129cdf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4137</TotalTime>
  <Words>752</Words>
  <Application>Microsoft Office PowerPoint</Application>
  <PresentationFormat>On-screen Show (4:3)</PresentationFormat>
  <Paragraphs>163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Wingdings</vt:lpstr>
      <vt:lpstr>Thème Office</vt:lpstr>
      <vt:lpstr>CLIQ and Quench Heater firing: effect on the beam</vt:lpstr>
      <vt:lpstr>From observation to LHC tests</vt:lpstr>
      <vt:lpstr>Simulation results</vt:lpstr>
      <vt:lpstr>Possible mitigations</vt:lpstr>
      <vt:lpstr>Spurious CLIQ discharge</vt:lpstr>
      <vt:lpstr>Magnetic Field Simulations</vt:lpstr>
      <vt:lpstr>Beam Tracking Simulations</vt:lpstr>
      <vt:lpstr>Conclusions &amp; outlook</vt:lpstr>
      <vt:lpstr>Thank you for your attention, any questions ?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Matthieu Valette</cp:lastModifiedBy>
  <cp:revision>72</cp:revision>
  <dcterms:created xsi:type="dcterms:W3CDTF">2016-02-12T10:02:27Z</dcterms:created>
  <dcterms:modified xsi:type="dcterms:W3CDTF">2017-11-13T21:25:38Z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