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3" r:id="rId5"/>
    <p:sldId id="285" r:id="rId6"/>
    <p:sldId id="305" r:id="rId7"/>
    <p:sldId id="286" r:id="rId8"/>
    <p:sldId id="287" r:id="rId9"/>
    <p:sldId id="288" r:id="rId10"/>
    <p:sldId id="268" r:id="rId11"/>
    <p:sldId id="290" r:id="rId12"/>
    <p:sldId id="289" r:id="rId13"/>
    <p:sldId id="269" r:id="rId14"/>
    <p:sldId id="294" r:id="rId15"/>
    <p:sldId id="295" r:id="rId16"/>
    <p:sldId id="275" r:id="rId17"/>
    <p:sldId id="296" r:id="rId18"/>
    <p:sldId id="302" r:id="rId19"/>
    <p:sldId id="303" r:id="rId20"/>
    <p:sldId id="304" r:id="rId21"/>
    <p:sldId id="283" r:id="rId22"/>
    <p:sldId id="266" r:id="rId23"/>
    <p:sldId id="291" r:id="rId24"/>
    <p:sldId id="292" r:id="rId25"/>
    <p:sldId id="297" r:id="rId26"/>
    <p:sldId id="298" r:id="rId27"/>
    <p:sldId id="299" r:id="rId28"/>
    <p:sldId id="301" r:id="rId29"/>
    <p:sldId id="293" r:id="rId3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9" d="100"/>
          <a:sy n="109" d="100"/>
        </p:scale>
        <p:origin x="-1074" y="-7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90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Triplet and TCT protection during asynchronous dump in HL-LHC 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R. </a:t>
            </a:r>
            <a:r>
              <a:rPr lang="en-GB" dirty="0" smtClean="0"/>
              <a:t>Bruce, S. </a:t>
            </a:r>
            <a:r>
              <a:rPr lang="en-GB" dirty="0" err="1" smtClean="0"/>
              <a:t>Redaelli</a:t>
            </a:r>
            <a:endParaRPr lang="en-GB" dirty="0"/>
          </a:p>
          <a:p>
            <a:r>
              <a:rPr lang="en-GB" dirty="0" smtClean="0"/>
              <a:t>Acknowledgement: </a:t>
            </a:r>
            <a:r>
              <a:rPr lang="en-GB" dirty="0" smtClean="0"/>
              <a:t>C. </a:t>
            </a:r>
            <a:r>
              <a:rPr lang="en-GB" dirty="0" err="1" smtClean="0"/>
              <a:t>Bracco</a:t>
            </a:r>
            <a:r>
              <a:rPr lang="en-GB" dirty="0" smtClean="0"/>
              <a:t>, </a:t>
            </a:r>
            <a:r>
              <a:rPr lang="en-GB" dirty="0" smtClean="0"/>
              <a:t>F. </a:t>
            </a:r>
            <a:r>
              <a:rPr lang="en-GB" dirty="0" err="1" smtClean="0"/>
              <a:t>Cerutti</a:t>
            </a:r>
            <a:r>
              <a:rPr lang="en-GB" dirty="0" smtClean="0"/>
              <a:t>, S. Mallows, A</a:t>
            </a:r>
            <a:r>
              <a:rPr lang="en-GB" dirty="0" smtClean="0"/>
              <a:t>. </a:t>
            </a:r>
            <a:r>
              <a:rPr lang="en-GB" dirty="0" err="1" smtClean="0"/>
              <a:t>Mereghetti</a:t>
            </a:r>
            <a:r>
              <a:rPr lang="en-GB" dirty="0" smtClean="0"/>
              <a:t>, </a:t>
            </a:r>
            <a:r>
              <a:rPr lang="en-GB" dirty="0" smtClean="0"/>
              <a:t>E. </a:t>
            </a:r>
            <a:r>
              <a:rPr lang="en-GB" dirty="0" err="1" smtClean="0"/>
              <a:t>Quaranta</a:t>
            </a:r>
            <a:r>
              <a:rPr lang="en-GB" dirty="0" smtClean="0"/>
              <a:t>, A. </a:t>
            </a:r>
            <a:r>
              <a:rPr lang="en-GB" dirty="0" err="1" smtClean="0"/>
              <a:t>Sbrizzi</a:t>
            </a:r>
            <a:r>
              <a:rPr lang="en-GB" dirty="0" smtClean="0"/>
              <a:t>, A. </a:t>
            </a:r>
            <a:r>
              <a:rPr lang="en-GB" dirty="0" err="1" smtClean="0"/>
              <a:t>Tsinganis</a:t>
            </a:r>
            <a:endParaRPr lang="en-GB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HL-LHC TCC 4/5/2017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worry not only about damage to the TCTs themselves, but also to the downstream elements</a:t>
            </a:r>
          </a:p>
          <a:p>
            <a:pPr lvl="1"/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Experiments</a:t>
            </a:r>
          </a:p>
          <a:p>
            <a:r>
              <a:rPr lang="en-US" dirty="0" smtClean="0"/>
              <a:t>Set up FLUKA study of shower from TCTs during </a:t>
            </a:r>
            <a:r>
              <a:rPr lang="en-US" dirty="0" err="1" smtClean="0"/>
              <a:t>asynch</a:t>
            </a:r>
            <a:r>
              <a:rPr lang="en-US" dirty="0" smtClean="0"/>
              <a:t>. dump</a:t>
            </a:r>
          </a:p>
          <a:p>
            <a:pPr lvl="1"/>
            <a:r>
              <a:rPr lang="en-US" dirty="0" smtClean="0"/>
              <a:t>Results in next talk (A. </a:t>
            </a:r>
            <a:r>
              <a:rPr lang="en-US" dirty="0" err="1" smtClean="0"/>
              <a:t>Tsinganis</a:t>
            </a:r>
            <a:r>
              <a:rPr lang="en-US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70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Cases studied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cases considered</a:t>
            </a:r>
          </a:p>
          <a:p>
            <a:pPr lvl="1"/>
            <a:r>
              <a:rPr lang="en-US" dirty="0"/>
              <a:t>Old “bad” phase advance in HL-LHC v1.2</a:t>
            </a:r>
          </a:p>
          <a:p>
            <a:pPr lvl="1"/>
            <a:r>
              <a:rPr lang="en-US" dirty="0" smtClean="0"/>
              <a:t>HL-LHC </a:t>
            </a:r>
            <a:r>
              <a:rPr lang="en-US" dirty="0"/>
              <a:t>v1.3, with “good” phase advance</a:t>
            </a:r>
          </a:p>
          <a:p>
            <a:pPr lvl="1"/>
            <a:r>
              <a:rPr lang="en-US" dirty="0" smtClean="0"/>
              <a:t>Impacts </a:t>
            </a:r>
            <a:r>
              <a:rPr lang="en-US" dirty="0"/>
              <a:t>on TCT4 or TCT6</a:t>
            </a:r>
          </a:p>
          <a:p>
            <a:pPr lvl="1"/>
            <a:r>
              <a:rPr lang="en-US" dirty="0"/>
              <a:t>Different TCT materials </a:t>
            </a:r>
          </a:p>
          <a:p>
            <a:pPr lvl="2"/>
            <a:r>
              <a:rPr lang="en-US" dirty="0" err="1"/>
              <a:t>Inermet</a:t>
            </a:r>
            <a:r>
              <a:rPr lang="en-US" dirty="0"/>
              <a:t> (tungsten): material of present LHC TCTs</a:t>
            </a:r>
          </a:p>
          <a:p>
            <a:pPr lvl="2"/>
            <a:r>
              <a:rPr lang="en-US" dirty="0" err="1"/>
              <a:t>CuCD</a:t>
            </a:r>
            <a:r>
              <a:rPr lang="en-US" dirty="0"/>
              <a:t> (copper-diamond) : Improve TCT robustness by factor 15-20, but worse protection </a:t>
            </a:r>
            <a:r>
              <a:rPr lang="en-US" dirty="0" err="1"/>
              <a:t>expetced</a:t>
            </a:r>
            <a:r>
              <a:rPr lang="en-US" dirty="0"/>
              <a:t> since lighter material</a:t>
            </a:r>
          </a:p>
          <a:p>
            <a:pPr lvl="2"/>
            <a:r>
              <a:rPr lang="en-US" dirty="0" err="1"/>
              <a:t>MoGr</a:t>
            </a:r>
            <a:r>
              <a:rPr lang="en-US" dirty="0"/>
              <a:t> (Molybdenum graphite): Even lighter and more </a:t>
            </a:r>
            <a:r>
              <a:rPr lang="en-US" dirty="0" smtClean="0"/>
              <a:t>robust</a:t>
            </a:r>
          </a:p>
          <a:p>
            <a:r>
              <a:rPr lang="en-US" dirty="0" smtClean="0"/>
              <a:t>In all cases, simulating IR5 (worst case)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23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Scenario: bad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Primary beam </a:t>
            </a:r>
            <a:r>
              <a:rPr lang="en-US" dirty="0" smtClean="0"/>
              <a:t>hit the TCT</a:t>
            </a:r>
          </a:p>
          <a:p>
            <a:r>
              <a:rPr lang="en-US" dirty="0" smtClean="0"/>
              <a:t>Study case where margin TCT-triplet is exhausted</a:t>
            </a:r>
          </a:p>
          <a:p>
            <a:r>
              <a:rPr lang="en-US" dirty="0" smtClean="0"/>
              <a:t>Track protons kicked by dump kickers in IR6 (using HL v1.2 phase advance) to TCTs</a:t>
            </a:r>
          </a:p>
          <a:p>
            <a:r>
              <a:rPr lang="en-US" dirty="0" smtClean="0"/>
              <a:t>Rescale coordinates to fit the opening of the TCT in HL-LHC v1.3 </a:t>
            </a:r>
          </a:p>
          <a:p>
            <a:pPr lvl="1"/>
            <a:r>
              <a:rPr lang="en-US" dirty="0" smtClean="0"/>
              <a:t>can then use same FLUKA geometry for both cases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Impacts from </a:t>
            </a:r>
            <a:r>
              <a:rPr lang="en-US" i="1" dirty="0" smtClean="0">
                <a:solidFill>
                  <a:schemeClr val="accent4"/>
                </a:solidFill>
              </a:rPr>
              <a:t>single bunch</a:t>
            </a:r>
          </a:p>
          <a:p>
            <a:pPr lvl="1"/>
            <a:r>
              <a:rPr lang="en-US" dirty="0" smtClean="0"/>
              <a:t>Pessimistic case in terms of impact distribution and comparable to earlier studies</a:t>
            </a:r>
          </a:p>
          <a:p>
            <a:pPr lvl="2"/>
            <a:r>
              <a:rPr lang="en-US" dirty="0" smtClean="0"/>
              <a:t>Scaling to other scenario 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Full bunch</a:t>
            </a:r>
            <a:r>
              <a:rPr lang="en-US" dirty="0" smtClean="0"/>
              <a:t>, with 2 </a:t>
            </a:r>
            <a:r>
              <a:rPr lang="el-GR" dirty="0" smtClean="0"/>
              <a:t>σ</a:t>
            </a:r>
            <a:r>
              <a:rPr lang="en-US" dirty="0" smtClean="0"/>
              <a:t> impact parameter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Half bunch </a:t>
            </a:r>
            <a:r>
              <a:rPr lang="en-US" dirty="0" smtClean="0"/>
              <a:t>hitting edge of TCT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9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of triplet, </a:t>
            </a:r>
            <a:r>
              <a:rPr lang="en-US" dirty="0"/>
              <a:t>HL-LHC v1.2, </a:t>
            </a:r>
            <a:r>
              <a:rPr lang="el-GR" dirty="0"/>
              <a:t>β</a:t>
            </a:r>
            <a:r>
              <a:rPr lang="en-US" dirty="0"/>
              <a:t>*=15 cm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095904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For pessimistic case with maximum impact on downstream elements: </a:t>
            </a:r>
          </a:p>
          <a:p>
            <a:pPr lvl="1"/>
            <a:r>
              <a:rPr lang="en-US" dirty="0"/>
              <a:t>Open TCT until it is on the limit of protecting the triplet aperture</a:t>
            </a:r>
          </a:p>
          <a:p>
            <a:pPr lvl="1"/>
            <a:r>
              <a:rPr lang="en-US" dirty="0"/>
              <a:t>Open IR6 TCDQs to allow primary impacts on TCTs</a:t>
            </a:r>
          </a:p>
          <a:p>
            <a:pPr lvl="1"/>
            <a:r>
              <a:rPr lang="en-US" dirty="0"/>
              <a:t>Simulates the case of imperfect machine (errors in IR6 and/or IR5)</a:t>
            </a:r>
          </a:p>
          <a:p>
            <a:r>
              <a:rPr lang="en-US" sz="2400" dirty="0" smtClean="0"/>
              <a:t>For FLUKA study, assuming TCT setting of </a:t>
            </a:r>
            <a:r>
              <a:rPr lang="en-US" sz="2400" dirty="0" smtClean="0"/>
              <a:t>15.7 </a:t>
            </a:r>
            <a:r>
              <a:rPr lang="el-GR" sz="2400" dirty="0" smtClean="0"/>
              <a:t>σ</a:t>
            </a:r>
            <a:r>
              <a:rPr lang="en-US" sz="2400" dirty="0" smtClean="0"/>
              <a:t> (for 2.5 </a:t>
            </a:r>
            <a:r>
              <a:rPr lang="el-GR" sz="2400" dirty="0" smtClean="0"/>
              <a:t>μ</a:t>
            </a:r>
            <a:r>
              <a:rPr lang="en-US" sz="2400" dirty="0" smtClean="0"/>
              <a:t>m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5796136" y="9000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IR5, B2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666" y="1251722"/>
            <a:ext cx="5403334" cy="273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666" y="3985055"/>
            <a:ext cx="5363334" cy="274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480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Scenario: good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271385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Dominated by secondary beam </a:t>
            </a:r>
            <a:r>
              <a:rPr lang="en-US" dirty="0" err="1" smtClean="0"/>
              <a:t>outscattered</a:t>
            </a:r>
            <a:r>
              <a:rPr lang="en-US" dirty="0" smtClean="0"/>
              <a:t> in IR6 </a:t>
            </a:r>
            <a:r>
              <a:rPr lang="en-US" dirty="0" smtClean="0"/>
              <a:t>collimators</a:t>
            </a:r>
          </a:p>
          <a:p>
            <a:r>
              <a:rPr lang="en-US" dirty="0"/>
              <a:t>Keep TCT and IR6 at nominal settings</a:t>
            </a:r>
          </a:p>
          <a:p>
            <a:pPr lvl="1"/>
            <a:r>
              <a:rPr lang="en-US" dirty="0"/>
              <a:t>TCTs at 10.9 </a:t>
            </a:r>
            <a:r>
              <a:rPr lang="el-GR" dirty="0"/>
              <a:t>σ</a:t>
            </a:r>
            <a:r>
              <a:rPr lang="en-US" dirty="0"/>
              <a:t> and TCDQ at 10.6 – previous </a:t>
            </a:r>
            <a:r>
              <a:rPr lang="en-US" dirty="0" smtClean="0"/>
              <a:t>baseline</a:t>
            </a:r>
            <a:endParaRPr lang="en-US" dirty="0" smtClean="0"/>
          </a:p>
          <a:p>
            <a:r>
              <a:rPr lang="en-US" dirty="0" smtClean="0"/>
              <a:t>Fractions of several 16 bunches hit</a:t>
            </a:r>
          </a:p>
          <a:p>
            <a:r>
              <a:rPr lang="en-US" dirty="0" smtClean="0"/>
              <a:t>In total, around 1E10 protons hitting TCT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717032"/>
            <a:ext cx="4572009" cy="2752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21203" y="4581128"/>
            <a:ext cx="1783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Normalized to </a:t>
            </a:r>
            <a:br>
              <a:rPr lang="en-US" dirty="0" smtClean="0"/>
            </a:br>
            <a:r>
              <a:rPr lang="en-US" dirty="0" smtClean="0"/>
              <a:t>2.2E11 p/bunch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88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of triplet, </a:t>
            </a:r>
            <a:r>
              <a:rPr lang="en-US" dirty="0"/>
              <a:t>HL-LHC </a:t>
            </a:r>
            <a:r>
              <a:rPr lang="en-US" dirty="0" smtClean="0"/>
              <a:t>v1.3, </a:t>
            </a:r>
            <a:r>
              <a:rPr lang="el-GR" dirty="0"/>
              <a:t>β</a:t>
            </a:r>
            <a:r>
              <a:rPr lang="en-US" dirty="0"/>
              <a:t>*=15 cm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1512168"/>
          </a:xfrm>
        </p:spPr>
        <p:txBody>
          <a:bodyPr>
            <a:normAutofit/>
          </a:bodyPr>
          <a:lstStyle/>
          <a:p>
            <a:r>
              <a:rPr lang="en-US" dirty="0" smtClean="0"/>
              <a:t>Variation of losses with TCT setting</a:t>
            </a:r>
          </a:p>
          <a:p>
            <a:r>
              <a:rPr lang="en-US" dirty="0" smtClean="0"/>
              <a:t>Losses appear in triplet with TCT around 14 </a:t>
            </a:r>
            <a:r>
              <a:rPr lang="el-GR" dirty="0" smtClean="0"/>
              <a:t>σ</a:t>
            </a:r>
            <a:r>
              <a:rPr lang="en-US" dirty="0" smtClean="0"/>
              <a:t> (2.5 </a:t>
            </a:r>
            <a:r>
              <a:rPr lang="el-GR" dirty="0" smtClean="0"/>
              <a:t>μ</a:t>
            </a:r>
            <a:r>
              <a:rPr lang="en-US" dirty="0" smtClean="0"/>
              <a:t>m </a:t>
            </a:r>
            <a:r>
              <a:rPr lang="en-US" dirty="0" err="1" smtClean="0"/>
              <a:t>emittance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2" y="2852936"/>
            <a:ext cx="7680953" cy="3447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89901" y="284364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IR5, B2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32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impacts in both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115212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Secondary losses distributed over both jaws and much more spread out</a:t>
            </a:r>
          </a:p>
          <a:p>
            <a:r>
              <a:rPr lang="en-US" dirty="0" smtClean="0"/>
              <a:t>FLUKA results for the different cases: see next talk A. </a:t>
            </a:r>
            <a:r>
              <a:rPr lang="en-US" dirty="0" err="1" smtClean="0"/>
              <a:t>Tsinganis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53848"/>
            <a:ext cx="5546774" cy="4155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08104" y="6011996"/>
            <a:ext cx="2180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 by A. </a:t>
            </a:r>
            <a:r>
              <a:rPr lang="en-US" dirty="0" err="1" smtClean="0"/>
              <a:t>Tsinganis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1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Ideally, </a:t>
            </a:r>
            <a:r>
              <a:rPr lang="en-US" dirty="0" smtClean="0">
                <a:solidFill>
                  <a:schemeClr val="accent6"/>
                </a:solidFill>
              </a:rPr>
              <a:t>energy deposition studies </a:t>
            </a:r>
            <a:r>
              <a:rPr lang="en-US" dirty="0" smtClean="0"/>
              <a:t>in downstream </a:t>
            </a:r>
            <a:r>
              <a:rPr lang="en-US" dirty="0"/>
              <a:t>elements </a:t>
            </a:r>
            <a:r>
              <a:rPr lang="en-US" dirty="0" smtClean="0"/>
              <a:t>and the damage limits </a:t>
            </a:r>
            <a:r>
              <a:rPr lang="en-US" dirty="0" smtClean="0">
                <a:solidFill>
                  <a:schemeClr val="accent6"/>
                </a:solidFill>
              </a:rPr>
              <a:t>could be used to decide on TCT material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Choose material where the largest number of protons impacting the TCT is tolerated </a:t>
            </a:r>
            <a:r>
              <a:rPr lang="en-US" dirty="0" smtClean="0"/>
              <a:t>without damage to any element (TCT, magnets detector)</a:t>
            </a:r>
          </a:p>
          <a:p>
            <a:r>
              <a:rPr lang="en-US" dirty="0" smtClean="0"/>
              <a:t>Damage limit of experiments evolving</a:t>
            </a:r>
          </a:p>
          <a:p>
            <a:pPr lvl="1"/>
            <a:r>
              <a:rPr lang="en-US" b="1" dirty="0" smtClean="0">
                <a:solidFill>
                  <a:schemeClr val="accent6"/>
                </a:solidFill>
              </a:rPr>
              <a:t>ATLAS: </a:t>
            </a:r>
            <a:r>
              <a:rPr lang="en-US" dirty="0" err="1" smtClean="0"/>
              <a:t>HiRadMat</a:t>
            </a:r>
            <a:r>
              <a:rPr lang="en-US" dirty="0" smtClean="0"/>
              <a:t> </a:t>
            </a:r>
            <a:r>
              <a:rPr lang="en-US" dirty="0"/>
              <a:t>tests indicate that </a:t>
            </a:r>
            <a:r>
              <a:rPr lang="en-US" dirty="0" smtClean="0"/>
              <a:t>damage </a:t>
            </a:r>
            <a:r>
              <a:rPr lang="en-US" dirty="0"/>
              <a:t>limit on current IBL could be significantly higher (at least a factor ~1000) than the lower limit previously </a:t>
            </a:r>
            <a:r>
              <a:rPr lang="en-US" dirty="0" smtClean="0"/>
              <a:t>measured of 1E10 MIPs / cm^2 (see talk B. Di </a:t>
            </a:r>
            <a:r>
              <a:rPr lang="en-US" dirty="0" err="1" smtClean="0"/>
              <a:t>Girolamo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>
                <a:solidFill>
                  <a:schemeClr val="accent6"/>
                </a:solidFill>
              </a:rPr>
              <a:t>CMS: </a:t>
            </a:r>
            <a:r>
              <a:rPr lang="en-US" dirty="0" smtClean="0"/>
              <a:t>Previous </a:t>
            </a:r>
            <a:r>
              <a:rPr lang="en-US" dirty="0"/>
              <a:t>limit of 1E9 MIPs/cm^2 believed to be too </a:t>
            </a:r>
            <a:r>
              <a:rPr lang="en-US" dirty="0" smtClean="0"/>
              <a:t>pessimistic – under study. Hope </a:t>
            </a:r>
            <a:r>
              <a:rPr lang="en-US" dirty="0"/>
              <a:t>to have an update in a few </a:t>
            </a:r>
            <a:r>
              <a:rPr lang="en-US" dirty="0" smtClean="0"/>
              <a:t>months</a:t>
            </a:r>
          </a:p>
          <a:p>
            <a:r>
              <a:rPr lang="en-US" dirty="0" smtClean="0"/>
              <a:t>Additional consideration: </a:t>
            </a:r>
            <a:r>
              <a:rPr lang="en-US" dirty="0" smtClean="0">
                <a:solidFill>
                  <a:schemeClr val="accent6"/>
                </a:solidFill>
              </a:rPr>
              <a:t>experimental background from TCTs. Impact of material</a:t>
            </a:r>
            <a:r>
              <a:rPr lang="en-US" dirty="0" smtClean="0"/>
              <a:t> choice to be quantified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03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42317"/>
            <a:ext cx="7920000" cy="490696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bg2"/>
                </a:solidFill>
              </a:rPr>
              <a:t>Risk of damage to TCTs and triplets could impose major performance limitations</a:t>
            </a:r>
          </a:p>
          <a:p>
            <a:r>
              <a:rPr lang="en-US" sz="2000" dirty="0" smtClean="0"/>
              <a:t>Two ways of mitigating</a:t>
            </a:r>
          </a:p>
          <a:p>
            <a:pPr lvl="1"/>
            <a:r>
              <a:rPr lang="en-US" sz="1600" dirty="0" smtClean="0">
                <a:solidFill>
                  <a:srgbClr val="00B050"/>
                </a:solidFill>
              </a:rPr>
              <a:t>Improved optics </a:t>
            </a:r>
            <a:r>
              <a:rPr lang="en-US" sz="1600" dirty="0" smtClean="0"/>
              <a:t>with </a:t>
            </a:r>
            <a:r>
              <a:rPr lang="en-US" sz="1600" dirty="0" err="1" smtClean="0"/>
              <a:t>rematched</a:t>
            </a:r>
            <a:r>
              <a:rPr lang="en-US" sz="1600" dirty="0" smtClean="0"/>
              <a:t> phase advance between dump kicker and TCT</a:t>
            </a:r>
          </a:p>
          <a:p>
            <a:pPr lvl="1"/>
            <a:r>
              <a:rPr lang="en-US" sz="1600" dirty="0" smtClean="0"/>
              <a:t>More </a:t>
            </a:r>
            <a:r>
              <a:rPr lang="en-US" sz="1600" dirty="0" smtClean="0">
                <a:solidFill>
                  <a:srgbClr val="00B050"/>
                </a:solidFill>
              </a:rPr>
              <a:t>robust TCTs</a:t>
            </a:r>
            <a:endParaRPr lang="en-US" sz="1600" dirty="0" smtClean="0">
              <a:solidFill>
                <a:srgbClr val="00B050"/>
              </a:solidFill>
            </a:endParaRPr>
          </a:p>
          <a:p>
            <a:r>
              <a:rPr lang="en-US" sz="2000" dirty="0" smtClean="0">
                <a:solidFill>
                  <a:srgbClr val="00B050"/>
                </a:solidFill>
              </a:rPr>
              <a:t>HL-LHC </a:t>
            </a:r>
            <a:r>
              <a:rPr lang="en-US" sz="2000" dirty="0" smtClean="0">
                <a:solidFill>
                  <a:srgbClr val="00B050"/>
                </a:solidFill>
              </a:rPr>
              <a:t>v1.3: Improved phase advance. </a:t>
            </a:r>
          </a:p>
          <a:p>
            <a:pPr lvl="1"/>
            <a:r>
              <a:rPr lang="en-US" sz="1800" dirty="0" smtClean="0"/>
              <a:t>Very large improvement in losses on TCTs / triplets compared to v1.2 seen</a:t>
            </a:r>
          </a:p>
          <a:p>
            <a:pPr lvl="1"/>
            <a:r>
              <a:rPr lang="en-US" sz="1800" dirty="0" smtClean="0"/>
              <a:t>Only secondary protons reach TCTs in realistic </a:t>
            </a:r>
            <a:r>
              <a:rPr lang="en-US" sz="1800" dirty="0" smtClean="0"/>
              <a:t>cases – below estimated tungsten damage limit with good margin</a:t>
            </a:r>
          </a:p>
          <a:p>
            <a:r>
              <a:rPr lang="en-US" sz="2200" dirty="0" smtClean="0"/>
              <a:t>Study of </a:t>
            </a:r>
            <a:r>
              <a:rPr lang="en-US" sz="2200" dirty="0" smtClean="0">
                <a:solidFill>
                  <a:schemeClr val="bg2"/>
                </a:solidFill>
              </a:rPr>
              <a:t>risk of damage on downstream elements due to shower from TCT</a:t>
            </a:r>
          </a:p>
          <a:p>
            <a:pPr lvl="1"/>
            <a:r>
              <a:rPr lang="en-US" sz="1800" dirty="0" smtClean="0"/>
              <a:t>Tracking studies for several scenarios – starting conditions at face of TCT passe</a:t>
            </a:r>
            <a:r>
              <a:rPr lang="en-US" sz="1800" dirty="0" smtClean="0"/>
              <a:t>d to FLUKA (see next talk A. </a:t>
            </a:r>
            <a:r>
              <a:rPr lang="en-US" sz="1800" dirty="0" err="1" smtClean="0"/>
              <a:t>Tsinganis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Energy deposition and accurate damage limits to be used for decision on material</a:t>
            </a:r>
          </a:p>
          <a:p>
            <a:endParaRPr lang="en-US" sz="2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24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</a:t>
            </a:r>
            <a:r>
              <a:rPr lang="en-GB" smtClean="0"/>
              <a:t>your attention!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Risk of hitting and damaging sensitive elements during asynchronous beam dumps</a:t>
            </a:r>
          </a:p>
          <a:p>
            <a:pPr lvl="1"/>
            <a:r>
              <a:rPr lang="en-US" dirty="0" smtClean="0"/>
              <a:t>TCTs and triplets most exposed, need to stay sufficiently far behind the dump protection</a:t>
            </a:r>
          </a:p>
          <a:p>
            <a:pPr lvl="1"/>
            <a:r>
              <a:rPr lang="en-US" dirty="0" smtClean="0"/>
              <a:t>Lower limit on normalized triplet aperture =&gt; limit on </a:t>
            </a:r>
            <a:r>
              <a:rPr lang="el-GR" dirty="0" smtClean="0"/>
              <a:t>β</a:t>
            </a:r>
            <a:r>
              <a:rPr lang="en-US" dirty="0" smtClean="0"/>
              <a:t>* =&gt; major performance limitation of the LHC </a:t>
            </a:r>
          </a:p>
          <a:p>
            <a:r>
              <a:rPr lang="en-US" dirty="0" smtClean="0"/>
              <a:t>Need to study asynchronous beam dumps in detail also for HL-LHC. </a:t>
            </a:r>
            <a:r>
              <a:rPr lang="en-US" dirty="0" smtClean="0">
                <a:solidFill>
                  <a:schemeClr val="accent6"/>
                </a:solidFill>
              </a:rPr>
              <a:t>Limits on performance?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27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SixTrack</a:t>
            </a:r>
            <a:r>
              <a:rPr lang="en-US" dirty="0" smtClean="0"/>
              <a:t> with collimation, one simulation per bunch (different kick angles)</a:t>
            </a:r>
          </a:p>
          <a:p>
            <a:r>
              <a:rPr lang="en-US" dirty="0" smtClean="0"/>
              <a:t>Baseline </a:t>
            </a:r>
            <a:r>
              <a:rPr lang="en-US" dirty="0"/>
              <a:t>HL collimator settings (CERN-ACC-2017-0051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Explore different TCT configurations and optics</a:t>
            </a:r>
          </a:p>
          <a:p>
            <a:pPr lvl="1"/>
            <a:r>
              <a:rPr lang="en-US" dirty="0" smtClean="0"/>
              <a:t>TCT4, TCT6 or TCT5 (installed just upstream of Q4)</a:t>
            </a:r>
          </a:p>
          <a:p>
            <a:r>
              <a:rPr lang="en-US" dirty="0" smtClean="0"/>
              <a:t>On second turn, bunch receives kicks from each MKD</a:t>
            </a:r>
          </a:p>
          <a:p>
            <a:r>
              <a:rPr lang="en-US" dirty="0" smtClean="0"/>
              <a:t>Single module pre-fire type 2 assumed (waveforms provided by M. Fraser)</a:t>
            </a:r>
          </a:p>
          <a:p>
            <a:r>
              <a:rPr lang="en-US" dirty="0" smtClean="0"/>
              <a:t>Post-processing: sum losses over all bunches, normalize to HL bunch intensity at top energy 2.2E11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8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HL-LHC v1.2, </a:t>
            </a:r>
            <a:r>
              <a:rPr lang="el-GR" dirty="0" smtClean="0"/>
              <a:t>β</a:t>
            </a:r>
            <a:r>
              <a:rPr lang="en-US" dirty="0" smtClean="0"/>
              <a:t>*=15 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165618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Worst case: IR5 B2</a:t>
            </a:r>
          </a:p>
          <a:p>
            <a:r>
              <a:rPr lang="en-US" dirty="0" smtClean="0"/>
              <a:t>All collimators kept constant, scan in TCT setting, TCT4+6 both in</a:t>
            </a:r>
          </a:p>
          <a:p>
            <a:r>
              <a:rPr lang="en-US" dirty="0" smtClean="0"/>
              <a:t>Conclusion: risk for damaging losses with imperfect (smaller) TCT setting (“bad” phase)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28" y="2813375"/>
            <a:ext cx="7728572" cy="400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02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Phases: IR5 B2 TCTs, </a:t>
            </a:r>
            <a:r>
              <a:rPr lang="en-US" dirty="0"/>
              <a:t>HL-LHC v1.2, </a:t>
            </a:r>
            <a:r>
              <a:rPr lang="el-GR" dirty="0"/>
              <a:t>β</a:t>
            </a:r>
            <a:r>
              <a:rPr lang="en-US" dirty="0"/>
              <a:t>*=15 cm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few degrees of phase advance between TCT6 and triplet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302700"/>
              </p:ext>
            </p:extLst>
          </p:nvPr>
        </p:nvGraphicFramePr>
        <p:xfrm>
          <a:off x="1331640" y="2492896"/>
          <a:ext cx="6096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Fractional phase advance from MKD.O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TCTPH.6R5.B2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TCTPH.5R5.B2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TCTPH.4R5.B2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103.5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Q3R5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Q1R5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104.3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21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Triplet losses (log scale)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When TCT setting is inside triplet aperture, TCT4 protects better (direct shadowing at almost same phase)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13" y="2348880"/>
            <a:ext cx="7690477" cy="416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7664" y="2483604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IR5, B2, v1.2, 15cm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5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of triplet losses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139905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 triplet is also at bad phase, it starts intercepting primary losses when the TCT is open enough</a:t>
            </a:r>
          </a:p>
          <a:p>
            <a:pPr lvl="1"/>
            <a:r>
              <a:rPr lang="en-US" dirty="0" smtClean="0"/>
              <a:t>In these simulations, IR6 open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26" y="2618254"/>
            <a:ext cx="7700001" cy="373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4977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TCDQ at same setting as TCSP?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434800" cy="228180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Cases shown so far assume TCDQ at 10.6 </a:t>
            </a:r>
            <a:r>
              <a:rPr lang="el-GR" dirty="0" smtClean="0"/>
              <a:t>σ</a:t>
            </a:r>
            <a:r>
              <a:rPr lang="en-US" dirty="0" smtClean="0"/>
              <a:t> and TCSP at 10.1 </a:t>
            </a:r>
            <a:r>
              <a:rPr lang="el-GR" dirty="0" smtClean="0"/>
              <a:t>σ</a:t>
            </a:r>
            <a:endParaRPr lang="en-US" dirty="0" smtClean="0"/>
          </a:p>
          <a:p>
            <a:r>
              <a:rPr lang="en-US" dirty="0" smtClean="0"/>
              <a:t>Recent studies C. </a:t>
            </a:r>
            <a:r>
              <a:rPr lang="en-US" dirty="0" err="1" smtClean="0"/>
              <a:t>Bracco</a:t>
            </a:r>
            <a:r>
              <a:rPr lang="en-US" dirty="0" smtClean="0"/>
              <a:t>, A. </a:t>
            </a:r>
            <a:r>
              <a:rPr lang="en-US" dirty="0" err="1" smtClean="0"/>
              <a:t>Lechner</a:t>
            </a:r>
            <a:r>
              <a:rPr lang="en-US" dirty="0" smtClean="0"/>
              <a:t>: maybe we could allow TCDQ also at 10.1 </a:t>
            </a:r>
            <a:r>
              <a:rPr lang="el-GR" dirty="0" smtClean="0"/>
              <a:t>σ</a:t>
            </a:r>
            <a:r>
              <a:rPr lang="en-US" dirty="0" smtClean="0"/>
              <a:t>?</a:t>
            </a:r>
          </a:p>
          <a:p>
            <a:r>
              <a:rPr lang="en-US" dirty="0" smtClean="0"/>
              <a:t>Significantly reduces the secondary protons exiting IR6</a:t>
            </a:r>
          </a:p>
          <a:p>
            <a:r>
              <a:rPr lang="en-US" dirty="0" smtClean="0"/>
              <a:t>Triplet losses below simulated statistics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0" y="3431774"/>
            <a:ext cx="7714286" cy="321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4615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space of TCTs / triplets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527952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TCT4 is closer to triplet in phase</a:t>
            </a:r>
          </a:p>
          <a:p>
            <a:r>
              <a:rPr lang="en-US" dirty="0" smtClean="0"/>
              <a:t>TCT6 is closer to 90 </a:t>
            </a:r>
            <a:r>
              <a:rPr lang="en-US" dirty="0" err="1" smtClean="0"/>
              <a:t>deg</a:t>
            </a:r>
            <a:r>
              <a:rPr lang="en-US" dirty="0" smtClean="0"/>
              <a:t> (102 </a:t>
            </a:r>
            <a:r>
              <a:rPr lang="en-US" dirty="0" err="1" smtClean="0"/>
              <a:t>deg</a:t>
            </a:r>
            <a:r>
              <a:rPr lang="en-US" dirty="0" smtClean="0"/>
              <a:t>, phase increasing downstream) </a:t>
            </a:r>
          </a:p>
          <a:p>
            <a:r>
              <a:rPr lang="en-US" dirty="0" smtClean="0"/>
              <a:t>At the same setting in </a:t>
            </a:r>
            <a:r>
              <a:rPr lang="el-GR" dirty="0" smtClean="0"/>
              <a:t>σ</a:t>
            </a:r>
            <a:r>
              <a:rPr lang="en-US" dirty="0" smtClean="0"/>
              <a:t>, TCT6 </a:t>
            </a:r>
            <a:r>
              <a:rPr lang="en-US" dirty="0"/>
              <a:t>intercepts </a:t>
            </a:r>
            <a:r>
              <a:rPr lang="en-US" dirty="0" smtClean="0"/>
              <a:t>slightly more </a:t>
            </a:r>
            <a:r>
              <a:rPr lang="en-US" dirty="0"/>
              <a:t>of the core </a:t>
            </a:r>
            <a:r>
              <a:rPr lang="en-US" dirty="0" smtClean="0"/>
              <a:t>than TCT4</a:t>
            </a:r>
          </a:p>
          <a:p>
            <a:r>
              <a:rPr lang="en-US" dirty="0" smtClean="0"/>
              <a:t>When TCT is more open than triplet (in </a:t>
            </a:r>
            <a:r>
              <a:rPr lang="el-GR" dirty="0"/>
              <a:t>σ</a:t>
            </a:r>
            <a:r>
              <a:rPr lang="en-US" dirty="0" smtClean="0"/>
              <a:t>), TCT6 protects better</a:t>
            </a:r>
          </a:p>
          <a:p>
            <a:r>
              <a:rPr lang="en-US" dirty="0" smtClean="0"/>
              <a:t>If phase would be between 0 and 90 </a:t>
            </a:r>
            <a:r>
              <a:rPr lang="en-US" dirty="0" err="1" smtClean="0"/>
              <a:t>deg</a:t>
            </a:r>
            <a:r>
              <a:rPr lang="en-US" dirty="0" smtClean="0"/>
              <a:t>, TCT4 would instead protect better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64258"/>
            <a:ext cx="4695239" cy="476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526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layout in HL v1.3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04" y="1340768"/>
            <a:ext cx="9198952" cy="424847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99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setup for </a:t>
            </a:r>
            <a:r>
              <a:rPr lang="en-US" dirty="0" err="1" smtClean="0"/>
              <a:t>asynch</a:t>
            </a:r>
            <a:r>
              <a:rPr lang="en-US" dirty="0" smtClean="0"/>
              <a:t>.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960000" cy="4906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Studies with </a:t>
            </a:r>
            <a:r>
              <a:rPr lang="en-US" sz="2000" dirty="0" err="1" smtClean="0"/>
              <a:t>SixTrack</a:t>
            </a:r>
            <a:r>
              <a:rPr lang="en-US" sz="2000" dirty="0" smtClean="0"/>
              <a:t>, several bunches receiving different kicks tracked separately, full collimation system in place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First bunches: small kicks, pass through the whole ring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Later bunches: large kicks, hit TCDQ, TCDS or are extracted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Intermediate range of bunches risk to hit TCTs and aperture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Need to simulate only these bunches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60220"/>
            <a:ext cx="3808484" cy="395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3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previous simulations of </a:t>
            </a:r>
            <a:r>
              <a:rPr lang="en-US" dirty="0" err="1"/>
              <a:t>asynch</a:t>
            </a:r>
            <a:r>
              <a:rPr lang="en-US" dirty="0"/>
              <a:t>. dump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483325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Sensitivity study: Simulate losses on </a:t>
            </a:r>
            <a:r>
              <a:rPr lang="en-US" sz="2400" dirty="0"/>
              <a:t>tungsten </a:t>
            </a:r>
            <a:r>
              <a:rPr lang="en-US" sz="2400" dirty="0" smtClean="0"/>
              <a:t>TCTs as function of setting</a:t>
            </a:r>
          </a:p>
          <a:p>
            <a:r>
              <a:rPr lang="en-US" sz="2400" dirty="0" smtClean="0">
                <a:solidFill>
                  <a:schemeClr val="accent6"/>
                </a:solidFill>
              </a:rPr>
              <a:t>Up to HL-LHC v1.2, risk for critical losses on TCTs</a:t>
            </a:r>
          </a:p>
          <a:p>
            <a:pPr lvl="1"/>
            <a:r>
              <a:rPr lang="en-US" sz="2000" dirty="0" smtClean="0"/>
              <a:t>Phase advance between </a:t>
            </a:r>
            <a:br>
              <a:rPr lang="en-US" sz="2000" dirty="0" smtClean="0"/>
            </a:br>
            <a:r>
              <a:rPr lang="en-US" sz="2000" dirty="0" smtClean="0"/>
              <a:t>dump kickers and </a:t>
            </a:r>
            <a:br>
              <a:rPr lang="en-US" sz="2000" dirty="0" smtClean="0"/>
            </a:br>
            <a:r>
              <a:rPr lang="en-US" sz="2000" dirty="0" smtClean="0"/>
              <a:t>some TCTs close </a:t>
            </a:r>
            <a:br>
              <a:rPr lang="en-US" sz="2000" dirty="0" smtClean="0"/>
            </a:br>
            <a:r>
              <a:rPr lang="en-US" sz="2000" dirty="0" smtClean="0"/>
              <a:t>to 90 </a:t>
            </a:r>
            <a:r>
              <a:rPr lang="en-US" sz="2000" dirty="0" err="1" smtClean="0"/>
              <a:t>deg</a:t>
            </a:r>
            <a:endParaRPr lang="en-US" sz="2000" dirty="0" smtClean="0"/>
          </a:p>
          <a:p>
            <a:r>
              <a:rPr lang="en-US" sz="2400" dirty="0" smtClean="0">
                <a:solidFill>
                  <a:schemeClr val="accent6"/>
                </a:solidFill>
              </a:rPr>
              <a:t>Needed significant </a:t>
            </a:r>
            <a:br>
              <a:rPr lang="en-US" sz="2400" dirty="0" smtClean="0">
                <a:solidFill>
                  <a:schemeClr val="accent6"/>
                </a:solidFill>
              </a:rPr>
            </a:br>
            <a:r>
              <a:rPr lang="en-US" sz="2400" dirty="0" smtClean="0">
                <a:solidFill>
                  <a:schemeClr val="accent6"/>
                </a:solidFill>
              </a:rPr>
              <a:t>retraction between </a:t>
            </a:r>
            <a:br>
              <a:rPr lang="en-US" sz="2400" dirty="0" smtClean="0">
                <a:solidFill>
                  <a:schemeClr val="accent6"/>
                </a:solidFill>
              </a:rPr>
            </a:br>
            <a:r>
              <a:rPr lang="en-US" sz="2400" dirty="0" smtClean="0">
                <a:solidFill>
                  <a:schemeClr val="accent6"/>
                </a:solidFill>
              </a:rPr>
              <a:t>TCDQ and TCTs </a:t>
            </a:r>
            <a:r>
              <a:rPr lang="en-US" sz="2400" dirty="0" smtClean="0"/>
              <a:t>to</a:t>
            </a:r>
            <a:br>
              <a:rPr lang="en-US" sz="2400" dirty="0" smtClean="0"/>
            </a:br>
            <a:r>
              <a:rPr lang="en-US" sz="2400" dirty="0" smtClean="0"/>
              <a:t>ensure safety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3849960" y="2492896"/>
            <a:ext cx="5114528" cy="4032448"/>
            <a:chOff x="3849960" y="2492896"/>
            <a:chExt cx="5114528" cy="403244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9960" y="2492896"/>
              <a:ext cx="5114528" cy="3498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499992" y="5940569"/>
              <a:ext cx="43358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E. </a:t>
              </a:r>
              <a:r>
                <a:rPr lang="en-US" sz="1600" i="1" dirty="0" err="1" smtClean="0"/>
                <a:t>Quaranta</a:t>
              </a:r>
              <a:r>
                <a:rPr lang="en-US" sz="1600" i="1" dirty="0"/>
                <a:t> et al., </a:t>
              </a:r>
              <a:r>
                <a:rPr lang="en-US" sz="1600" i="1" dirty="0" smtClean="0"/>
                <a:t>PRAB 20</a:t>
              </a:r>
              <a:r>
                <a:rPr lang="en-US" sz="1600" i="1" dirty="0"/>
                <a:t>, 091002 (2017</a:t>
              </a:r>
              <a:r>
                <a:rPr lang="en-US" sz="1600" i="1" dirty="0" smtClean="0"/>
                <a:t>)</a:t>
              </a:r>
              <a:br>
                <a:rPr lang="en-US" sz="1600" i="1" dirty="0" smtClean="0"/>
              </a:br>
              <a:r>
                <a:rPr lang="en-US" sz="1600" i="1" dirty="0" smtClean="0"/>
                <a:t>7 </a:t>
              </a:r>
              <a:r>
                <a:rPr lang="en-US" sz="1600" i="1" dirty="0" err="1" smtClean="0"/>
                <a:t>Tev</a:t>
              </a:r>
              <a:r>
                <a:rPr lang="en-US" sz="1600" i="1" dirty="0" smtClean="0"/>
                <a:t>, </a:t>
              </a:r>
              <a:r>
                <a:rPr lang="el-GR" sz="1600" i="1" dirty="0" smtClean="0"/>
                <a:t>β</a:t>
              </a:r>
              <a:r>
                <a:rPr lang="en-US" sz="1600" i="1" dirty="0" smtClean="0"/>
                <a:t>*=15 cm, TCSP/TCDQ at 10.1/10.6 </a:t>
              </a:r>
              <a:r>
                <a:rPr lang="el-GR" sz="1600" i="1" dirty="0" smtClean="0"/>
                <a:t>σ</a:t>
              </a:r>
              <a:r>
                <a:rPr lang="en-US" sz="1600" i="1" dirty="0" smtClean="0"/>
                <a:t> </a:t>
              </a:r>
              <a:endParaRPr lang="en-US" sz="1600" i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208929" y="5733256"/>
              <a:ext cx="8194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in 3.5 </a:t>
              </a:r>
              <a:r>
                <a:rPr lang="el-GR" sz="1200" dirty="0" smtClean="0"/>
                <a:t>μ</a:t>
              </a:r>
              <a:r>
                <a:rPr lang="en-US" sz="1200" dirty="0" smtClean="0"/>
                <a:t>m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96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94236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2 options to mitigate limitation (both being pursued)</a:t>
            </a:r>
          </a:p>
          <a:p>
            <a:pPr lvl="1"/>
            <a:r>
              <a:rPr lang="en-US" sz="2000" dirty="0" smtClean="0"/>
              <a:t>Upgrade to </a:t>
            </a:r>
            <a:r>
              <a:rPr lang="en-US" sz="2000" dirty="0" smtClean="0">
                <a:solidFill>
                  <a:srgbClr val="00B050"/>
                </a:solidFill>
              </a:rPr>
              <a:t>more robust TCTs</a:t>
            </a:r>
            <a:r>
              <a:rPr lang="en-US" sz="2000" dirty="0" smtClean="0"/>
              <a:t>. Need to make sure that downstream magnets are still protected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</a:rPr>
              <a:t>Rematch phase advance </a:t>
            </a:r>
            <a:r>
              <a:rPr lang="en-US" sz="2000" dirty="0" smtClean="0"/>
              <a:t>between dump kickers and TCTs to be close to zero</a:t>
            </a:r>
          </a:p>
          <a:p>
            <a:pPr lvl="2"/>
            <a:r>
              <a:rPr lang="en-US" sz="1800" dirty="0" smtClean="0"/>
              <a:t>done in the LHC – made it possible to reach </a:t>
            </a:r>
            <a:r>
              <a:rPr lang="el-GR" sz="1800" dirty="0" smtClean="0"/>
              <a:t>β</a:t>
            </a:r>
            <a:r>
              <a:rPr lang="en-US" sz="1800" dirty="0" smtClean="0"/>
              <a:t>*=40 cm in 2016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179512" y="2895955"/>
            <a:ext cx="8712968" cy="3413365"/>
            <a:chOff x="251520" y="3400011"/>
            <a:chExt cx="8712968" cy="3413365"/>
          </a:xfrm>
        </p:grpSpPr>
        <p:grpSp>
          <p:nvGrpSpPr>
            <p:cNvPr id="10" name="Group 9"/>
            <p:cNvGrpSpPr/>
            <p:nvPr/>
          </p:nvGrpSpPr>
          <p:grpSpPr>
            <a:xfrm>
              <a:off x="251520" y="3400011"/>
              <a:ext cx="8712968" cy="3413365"/>
              <a:chOff x="3665596" y="3337447"/>
              <a:chExt cx="8712968" cy="3413365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65596" y="3337447"/>
                <a:ext cx="8672239" cy="3413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8964488" y="6165304"/>
                <a:ext cx="34140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solidFill>
                      <a:schemeClr val="tx1"/>
                    </a:solidFill>
                  </a:rPr>
                  <a:t>R. Bruce et al., NIM </a:t>
                </a:r>
                <a:r>
                  <a:rPr lang="en-US" sz="1400" i="1" dirty="0">
                    <a:solidFill>
                      <a:schemeClr val="tx1"/>
                    </a:solidFill>
                  </a:rPr>
                  <a:t>A  848 (2017) </a:t>
                </a:r>
                <a:r>
                  <a:rPr lang="en-US" sz="1400" i="1" dirty="0" smtClean="0">
                    <a:solidFill>
                      <a:schemeClr val="tx1"/>
                    </a:solidFill>
                  </a:rPr>
                  <a:t>19–30</a:t>
                </a:r>
                <a:endParaRPr lang="en-US" sz="1400" i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259632" y="5085184"/>
              <a:ext cx="15488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666FF"/>
                  </a:solidFill>
                </a:rPr>
                <a:t>“good” phase</a:t>
              </a:r>
              <a:endParaRPr lang="en-US" dirty="0">
                <a:solidFill>
                  <a:srgbClr val="6666F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520998">
              <a:off x="1990614" y="4070514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“bad” phase</a:t>
              </a:r>
              <a:endParaRPr 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471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</a:t>
            </a:r>
            <a:r>
              <a:rPr lang="en-US" dirty="0"/>
              <a:t> </a:t>
            </a:r>
            <a:r>
              <a:rPr lang="en-US" dirty="0" smtClean="0"/>
              <a:t>phase advance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9"/>
            <a:ext cx="7920000" cy="28803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new optics v1.3, significant improvement of phase advance between dump kickers and TCTs </a:t>
            </a:r>
            <a:r>
              <a:rPr lang="en-US" sz="2400" dirty="0" smtClean="0"/>
              <a:t>(see talk R</a:t>
            </a:r>
            <a:r>
              <a:rPr lang="en-US" sz="2400" dirty="0" smtClean="0"/>
              <a:t>. De </a:t>
            </a:r>
            <a:r>
              <a:rPr lang="en-US" sz="2400" dirty="0" smtClean="0"/>
              <a:t>Maria)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437275"/>
              </p:ext>
            </p:extLst>
          </p:nvPr>
        </p:nvGraphicFramePr>
        <p:xfrm>
          <a:off x="620464" y="2420888"/>
          <a:ext cx="8128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180"/>
                <a:gridCol w="1656080"/>
                <a:gridCol w="1656080"/>
                <a:gridCol w="1656080"/>
                <a:gridCol w="15925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TCT6 IR1 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TCT6 IR5 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TCT6 IR1 B2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TCT6 IR5 B2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HL-LHC v1.2 15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106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285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137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101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HL-LHC v1.3 15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180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155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154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152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7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of allowed settings </a:t>
            </a:r>
            <a:r>
              <a:rPr lang="en-US" dirty="0" err="1" smtClean="0"/>
              <a:t>vs</a:t>
            </a:r>
            <a:r>
              <a:rPr lang="en-US" dirty="0" smtClean="0"/>
              <a:t>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375622"/>
          </a:xfrm>
        </p:spPr>
        <p:txBody>
          <a:bodyPr>
            <a:normAutofit/>
          </a:bodyPr>
          <a:lstStyle/>
          <a:p>
            <a:r>
              <a:rPr lang="en-US" sz="2400" dirty="0"/>
              <a:t>Achieved phase in HL v1.3 allows tighter TCTs and </a:t>
            </a:r>
            <a:r>
              <a:rPr lang="en-US" sz="2400" dirty="0" smtClean="0"/>
              <a:t>aperture</a:t>
            </a:r>
          </a:p>
          <a:p>
            <a:r>
              <a:rPr lang="en-US" sz="2400" dirty="0" smtClean="0"/>
              <a:t>Calculation of protected aperture for different MKD-TCT phase advance (see talk R. Bruce later today)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1204846" y="2564904"/>
            <a:ext cx="6319482" cy="3578433"/>
            <a:chOff x="1278986" y="1967702"/>
            <a:chExt cx="6319482" cy="357843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55"/>
            <a:stretch/>
          </p:blipFill>
          <p:spPr bwMode="auto">
            <a:xfrm>
              <a:off x="1545532" y="1967702"/>
              <a:ext cx="6052936" cy="3578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 rot="16200000">
              <a:off x="90359" y="3753531"/>
              <a:ext cx="27158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800100" lvl="2" indent="-400050"/>
              <a:r>
                <a:rPr lang="en-US" sz="1600" i="1" dirty="0"/>
                <a:t>CERN-ACC-2017-0051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4932040" y="5970766"/>
            <a:ext cx="27158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2" indent="-400050"/>
            <a:r>
              <a:rPr lang="en-US" sz="1600" i="1" dirty="0"/>
              <a:t>CERN-ACC-2017-0051</a:t>
            </a:r>
          </a:p>
        </p:txBody>
      </p:sp>
    </p:spTree>
    <p:extLst>
      <p:ext uri="{BB962C8B-B14F-4D97-AF65-F5344CB8AC3E}">
        <p14:creationId xmlns:p14="http://schemas.microsoft.com/office/powerpoint/2010/main" val="360964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TCT losses in HL-LHC v1.3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4906963"/>
          </a:xfrm>
        </p:spPr>
        <p:txBody>
          <a:bodyPr/>
          <a:lstStyle/>
          <a:p>
            <a:r>
              <a:rPr lang="en-US" dirty="0" smtClean="0"/>
              <a:t>Conclusion: tungsten TCTs well below damage limit for </a:t>
            </a:r>
            <a:r>
              <a:rPr lang="en-US" i="1" dirty="0" smtClean="0"/>
              <a:t>secondary impacts</a:t>
            </a:r>
          </a:p>
          <a:p>
            <a:r>
              <a:rPr lang="en-US" dirty="0" smtClean="0"/>
              <a:t>New operational setting at 10.4 </a:t>
            </a:r>
            <a:r>
              <a:rPr lang="el-GR" dirty="0" smtClean="0"/>
              <a:t>σ</a:t>
            </a:r>
            <a:r>
              <a:rPr lang="en-US" dirty="0" smtClean="0"/>
              <a:t> is fine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2017.11.15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99005"/>
            <a:ext cx="7776864" cy="356629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403648" y="3284984"/>
            <a:ext cx="4824536" cy="0"/>
          </a:xfrm>
          <a:prstGeom prst="line">
            <a:avLst/>
          </a:prstGeom>
          <a:ln>
            <a:solidFill>
              <a:schemeClr val="accent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47028" y="3049215"/>
            <a:ext cx="2481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4"/>
                </a:solidFill>
              </a:rPr>
              <a:t>Damage, spread-out impacts</a:t>
            </a:r>
            <a:endParaRPr lang="en-US" sz="14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19730</TotalTime>
  <Words>1549</Words>
  <Application>Microsoft Office PowerPoint</Application>
  <PresentationFormat>On-screen Show (4:3)</PresentationFormat>
  <Paragraphs>234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Thème Office</vt:lpstr>
      <vt:lpstr>Triplet and TCT protection during asynchronous dump in HL-LHC  </vt:lpstr>
      <vt:lpstr>Introduction</vt:lpstr>
      <vt:lpstr>IR layout in HL v1.3</vt:lpstr>
      <vt:lpstr>Simulation setup for asynch. dump</vt:lpstr>
      <vt:lpstr>Recap: previous simulations of asynch. dump</vt:lpstr>
      <vt:lpstr>Possible solutions</vt:lpstr>
      <vt:lpstr>HL-LHC phase advance</vt:lpstr>
      <vt:lpstr>Calculation of allowed settings vs phase</vt:lpstr>
      <vt:lpstr>Simulated TCT losses in HL-LHC v1.3</vt:lpstr>
      <vt:lpstr>Additional considerations</vt:lpstr>
      <vt:lpstr>Cases studied</vt:lpstr>
      <vt:lpstr>Scenario: bad phase</vt:lpstr>
      <vt:lpstr>Protection of triplet, HL-LHC v1.2, β*=15 cm </vt:lpstr>
      <vt:lpstr>Scenario: good phase</vt:lpstr>
      <vt:lpstr>Protection of triplet, HL-LHC v1.3, β*=15 cm</vt:lpstr>
      <vt:lpstr>Comparison of impacts in both scenarios</vt:lpstr>
      <vt:lpstr>Next steps</vt:lpstr>
      <vt:lpstr>Conclusions</vt:lpstr>
      <vt:lpstr>Thanks for your attention!</vt:lpstr>
      <vt:lpstr>Simulation setup</vt:lpstr>
      <vt:lpstr>Results: HL-LHC v1.2, β*=15 cm</vt:lpstr>
      <vt:lpstr>Phases: IR5 B2 TCTs, HL-LHC v1.2, β*=15 cm  </vt:lpstr>
      <vt:lpstr>Triplet losses (log scale)</vt:lpstr>
      <vt:lpstr>Decomposition of triplet losses</vt:lpstr>
      <vt:lpstr>TCDQ at same setting as TCSP? </vt:lpstr>
      <vt:lpstr>Phase space of TCTs / triplets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Rodeirk B</cp:lastModifiedBy>
  <cp:revision>209</cp:revision>
  <dcterms:created xsi:type="dcterms:W3CDTF">2016-02-12T10:02:27Z</dcterms:created>
  <dcterms:modified xsi:type="dcterms:W3CDTF">2017-11-15T12:43:51Z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