
<file path=[Content_Types].xml><?xml version="1.0" encoding="utf-8"?>
<Types xmlns="http://schemas.openxmlformats.org/package/2006/content-types"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23"/>
  </p:notesMasterIdLst>
  <p:handoutMasterIdLst>
    <p:handoutMasterId r:id="rId24"/>
  </p:handoutMasterIdLst>
  <p:sldIdLst>
    <p:sldId id="263" r:id="rId5"/>
    <p:sldId id="267" r:id="rId6"/>
    <p:sldId id="301" r:id="rId7"/>
    <p:sldId id="300" r:id="rId8"/>
    <p:sldId id="286" r:id="rId9"/>
    <p:sldId id="268" r:id="rId10"/>
    <p:sldId id="302" r:id="rId11"/>
    <p:sldId id="304" r:id="rId12"/>
    <p:sldId id="284" r:id="rId13"/>
    <p:sldId id="288" r:id="rId14"/>
    <p:sldId id="293" r:id="rId15"/>
    <p:sldId id="294" r:id="rId16"/>
    <p:sldId id="295" r:id="rId17"/>
    <p:sldId id="272" r:id="rId18"/>
    <p:sldId id="276" r:id="rId19"/>
    <p:sldId id="280" r:id="rId20"/>
    <p:sldId id="271" r:id="rId21"/>
    <p:sldId id="266" r:id="rId22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Objects="1" showGuides="1">
      <p:cViewPr varScale="1">
        <p:scale>
          <a:sx n="70" d="100"/>
          <a:sy n="70" d="100"/>
        </p:scale>
        <p:origin x="-108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15/11/2017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246515553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15/11/2017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153190874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2819400"/>
            <a:ext cx="72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smtClean="0"/>
              <a:t>Presentation title - line 1 - Arial 30pt - bold HiLumi dark grey - line 2</a:t>
            </a:r>
            <a:br>
              <a:rPr lang="en-GB" noProof="0" smtClean="0"/>
            </a:br>
            <a:r>
              <a:rPr lang="en-GB" noProof="0" smtClean="0"/>
              <a:t>line 3</a:t>
            </a:r>
            <a:br>
              <a:rPr lang="en-GB" noProof="0" smtClean="0"/>
            </a:br>
            <a:r>
              <a:rPr lang="en-GB" noProof="0" smtClean="0"/>
              <a:t>line 4   </a:t>
            </a:r>
            <a:endParaRPr lang="en-GB" noProof="0"/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800600"/>
            <a:ext cx="648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 smtClean="0"/>
              <a:t>Author(s</a:t>
            </a:r>
            <a:r>
              <a:rPr lang="en-GB" noProof="0" dirty="0" smtClean="0"/>
              <a:t>)  - Arial 20 pt –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990600" y="6356350"/>
            <a:ext cx="6690000" cy="36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en-GB" noProof="0" smtClean="0"/>
              <a:t>Impact from asynchronous beam dump on the HL-LHC IR5 TCTs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5899150"/>
            <a:ext cx="648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1219200"/>
            <a:ext cx="7920000" cy="4906963"/>
          </a:xfrm>
        </p:spPr>
        <p:txBody>
          <a:bodyPr lIns="0" tIns="0" rIns="0" bIns="0"/>
          <a:lstStyle/>
          <a:p>
            <a:pPr lvl="0"/>
            <a:r>
              <a:rPr lang="en-GB" noProof="0" dirty="0" smtClean="0"/>
              <a:t>Click to modify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GB" noProof="0" smtClean="0"/>
              <a:t>Impact from asynchronous beam dump on the HL-LHC IR5 TCTs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215232"/>
            <a:ext cx="4040188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20574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215232"/>
            <a:ext cx="4041775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5" y="2057400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GB" noProof="0" smtClean="0"/>
              <a:t>Impact from asynchronous beam dump on the HL-LHC IR5 TCTs</a:t>
            </a:r>
            <a:endParaRPr lang="en-GB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GB" noProof="0" smtClean="0"/>
              <a:t>Impact from asynchronous beam dump on the HL-LHC IR5 TCTs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3200" cy="360000"/>
          </a:xfrm>
        </p:spPr>
        <p:txBody>
          <a:bodyPr/>
          <a:lstStyle/>
          <a:p>
            <a:r>
              <a:rPr lang="en-GB" noProof="0" smtClean="0"/>
              <a:t>Impact from asynchronous beam dump on the HL-LHC IR5 TCTs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457200"/>
            <a:ext cx="7920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5105400"/>
            <a:ext cx="7920000" cy="990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 smtClean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0800" cy="360000"/>
          </a:xfrm>
        </p:spPr>
        <p:txBody>
          <a:bodyPr/>
          <a:lstStyle/>
          <a:p>
            <a:r>
              <a:rPr lang="en-GB" noProof="0" smtClean="0"/>
              <a:t>Impact from asynchronous beam dump on the HL-LHC IR5 TCTs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4648200"/>
            <a:ext cx="7918450" cy="38100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 smtClean="0"/>
              <a:t>Image title</a:t>
            </a:r>
            <a:endParaRPr lang="en-GB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709000"/>
            <a:ext cx="64404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 smtClean="0"/>
              <a:t>Thank you message....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219200" y="6356350"/>
            <a:ext cx="6573000" cy="360000"/>
          </a:xfrm>
        </p:spPr>
        <p:txBody>
          <a:bodyPr/>
          <a:lstStyle/>
          <a:p>
            <a:r>
              <a:rPr lang="en-GB" noProof="0" smtClean="0"/>
              <a:t>Impact from asynchronous beam dump on the HL-LHC IR5 TCTs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4953000"/>
            <a:ext cx="64404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 smtClean="0"/>
              <a:t>Credits if needed: reference 1, reference 2 ...</a:t>
            </a:r>
            <a:endParaRPr lang="en-GB" noProof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371600"/>
            <a:ext cx="792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 smtClean="0"/>
              <a:t>Click to edit Master texts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GB" noProof="0" smtClean="0"/>
              <a:t>Impact from asynchronous beam dump on the HL-LHC IR5 TCTs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646799/" TargetMode="External"/><Relationship Id="rId2" Type="http://schemas.openxmlformats.org/officeDocument/2006/relationships/hyperlink" Target="https://indico.cern.ch/event/549979/contributions/2295233/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371600" y="2819400"/>
            <a:ext cx="7160840" cy="1800000"/>
          </a:xfrm>
        </p:spPr>
        <p:txBody>
          <a:bodyPr/>
          <a:lstStyle/>
          <a:p>
            <a:r>
              <a:rPr lang="en-GB" dirty="0" smtClean="0"/>
              <a:t>Consequences of asynchronous beam dump on TCTs 4 &amp; 6 of IR5</a:t>
            </a:r>
            <a:endParaRPr lang="en-GB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4800600"/>
            <a:ext cx="6480000" cy="716632"/>
          </a:xfrm>
        </p:spPr>
        <p:txBody>
          <a:bodyPr>
            <a:normAutofit/>
          </a:bodyPr>
          <a:lstStyle/>
          <a:p>
            <a:r>
              <a:rPr lang="en-GB" dirty="0" smtClean="0"/>
              <a:t>A. Tsinganis, </a:t>
            </a:r>
            <a:r>
              <a:rPr lang="en-GB" dirty="0"/>
              <a:t>F. </a:t>
            </a:r>
            <a:r>
              <a:rPr lang="en-GB" dirty="0" err="1" smtClean="0"/>
              <a:t>Cerutti</a:t>
            </a:r>
            <a:r>
              <a:rPr lang="en-GB" dirty="0" smtClean="0"/>
              <a:t> </a:t>
            </a:r>
            <a:r>
              <a:rPr lang="en-GB" dirty="0"/>
              <a:t>(</a:t>
            </a:r>
            <a:r>
              <a:rPr lang="en-GB" dirty="0" smtClean="0"/>
              <a:t>EN/STI)</a:t>
            </a:r>
            <a:endParaRPr lang="en-GB" dirty="0"/>
          </a:p>
          <a:p>
            <a:r>
              <a:rPr lang="en-GB" i="1" dirty="0" smtClean="0">
                <a:solidFill>
                  <a:schemeClr val="bg1">
                    <a:lumMod val="50000"/>
                  </a:schemeClr>
                </a:solidFill>
              </a:rPr>
              <a:t>R. Bruce, S. </a:t>
            </a:r>
            <a:r>
              <a:rPr lang="en-GB" i="1" dirty="0" err="1" smtClean="0">
                <a:solidFill>
                  <a:schemeClr val="bg1">
                    <a:lumMod val="50000"/>
                  </a:schemeClr>
                </a:solidFill>
              </a:rPr>
              <a:t>Redaelli</a:t>
            </a:r>
            <a:r>
              <a:rPr lang="en-GB" i="1" dirty="0" smtClean="0">
                <a:solidFill>
                  <a:schemeClr val="bg1">
                    <a:lumMod val="50000"/>
                  </a:schemeClr>
                </a:solidFill>
              </a:rPr>
              <a:t> (BE/ABP)</a:t>
            </a:r>
            <a:endParaRPr lang="en-US" b="1" dirty="0">
              <a:solidFill>
                <a:schemeClr val="bg2"/>
              </a:solidFill>
            </a:endParaRP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4"/>
          </p:nvPr>
        </p:nvSpPr>
        <p:spPr/>
        <p:txBody>
          <a:bodyPr>
            <a:normAutofit fontScale="92500"/>
          </a:bodyPr>
          <a:lstStyle/>
          <a:p>
            <a:r>
              <a:rPr lang="en-GB" dirty="0"/>
              <a:t>7</a:t>
            </a:r>
            <a:r>
              <a:rPr lang="en-GB" baseline="30000" dirty="0"/>
              <a:t>th</a:t>
            </a:r>
            <a:r>
              <a:rPr lang="en-GB" dirty="0"/>
              <a:t> Annual </a:t>
            </a:r>
            <a:r>
              <a:rPr lang="en-GB" dirty="0" err="1"/>
              <a:t>HiLumi</a:t>
            </a:r>
            <a:r>
              <a:rPr lang="en-GB" dirty="0"/>
              <a:t> Collaboration Meeting – Madrid, November 13-16, 2016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-27384"/>
            <a:ext cx="7920000" cy="720000"/>
          </a:xfrm>
        </p:spPr>
        <p:txBody>
          <a:bodyPr/>
          <a:lstStyle/>
          <a:p>
            <a:r>
              <a:rPr lang="en-GB" dirty="0" smtClean="0"/>
              <a:t>D2 - Q5 exposure (“pessimistic” case)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4752440"/>
            <a:ext cx="8532000" cy="1690749"/>
          </a:xfrm>
        </p:spPr>
        <p:txBody>
          <a:bodyPr>
            <a:normAutofit fontScale="62500" lnSpcReduction="20000"/>
          </a:bodyPr>
          <a:lstStyle/>
          <a:p>
            <a:pPr>
              <a:lnSpc>
                <a:spcPct val="120000"/>
              </a:lnSpc>
            </a:pPr>
            <a:r>
              <a:rPr lang="en-US" dirty="0" smtClean="0"/>
              <a:t>Max value approaching 10 J/cm</a:t>
            </a:r>
            <a:r>
              <a:rPr lang="en-US" baseline="30000" dirty="0" smtClean="0"/>
              <a:t>3</a:t>
            </a:r>
            <a:r>
              <a:rPr lang="en-US" dirty="0" smtClean="0"/>
              <a:t> </a:t>
            </a:r>
            <a:r>
              <a:rPr lang="en-US" dirty="0"/>
              <a:t>(</a:t>
            </a:r>
            <a:r>
              <a:rPr lang="en-US" dirty="0" err="1"/>
              <a:t>MoGr</a:t>
            </a:r>
            <a:r>
              <a:rPr lang="en-US" dirty="0"/>
              <a:t>), still far from expected damage limit</a:t>
            </a:r>
            <a:endParaRPr lang="en-GB" dirty="0"/>
          </a:p>
          <a:p>
            <a:pPr>
              <a:lnSpc>
                <a:spcPct val="120000"/>
              </a:lnSpc>
            </a:pPr>
            <a:r>
              <a:rPr lang="en-GB" dirty="0" smtClean="0"/>
              <a:t>Strong dependence on jaw material </a:t>
            </a:r>
            <a:r>
              <a:rPr lang="en-US" dirty="0" smtClean="0"/>
              <a:t>choice</a:t>
            </a:r>
            <a:endParaRPr lang="en-US" dirty="0"/>
          </a:p>
          <a:p>
            <a:pPr>
              <a:lnSpc>
                <a:spcPct val="120000"/>
              </a:lnSpc>
            </a:pPr>
            <a:r>
              <a:rPr lang="en-US" dirty="0" smtClean="0"/>
              <a:t>&lt;20 J/cm</a:t>
            </a:r>
            <a:r>
              <a:rPr lang="en-US" baseline="30000" dirty="0" smtClean="0"/>
              <a:t>3</a:t>
            </a:r>
            <a:r>
              <a:rPr lang="en-US" dirty="0" smtClean="0"/>
              <a:t> in Q5 beam screen (for </a:t>
            </a:r>
            <a:r>
              <a:rPr lang="en-US" dirty="0" err="1" smtClean="0"/>
              <a:t>MoGr</a:t>
            </a:r>
            <a:r>
              <a:rPr lang="en-US" dirty="0" smtClean="0"/>
              <a:t> full bunch – worst case)</a:t>
            </a:r>
          </a:p>
          <a:p>
            <a:pPr>
              <a:lnSpc>
                <a:spcPct val="120000"/>
              </a:lnSpc>
            </a:pPr>
            <a:r>
              <a:rPr lang="en-US" dirty="0" smtClean="0"/>
              <a:t>The damage limit cannot be approached even with the envisaged Q5 aperture reduction to 56mm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Impact from asynchronous beam dump on the HL-LHC IR5 TCTs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10</a:t>
            </a:fld>
            <a:endParaRPr lang="fr-FR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672" y="574736"/>
            <a:ext cx="5904656" cy="4133259"/>
          </a:xfrm>
          <a:prstGeom prst="rect">
            <a:avLst/>
          </a:prstGeom>
        </p:spPr>
      </p:pic>
      <p:cxnSp>
        <p:nvCxnSpPr>
          <p:cNvPr id="8" name="Straight Connector 7"/>
          <p:cNvCxnSpPr/>
          <p:nvPr/>
        </p:nvCxnSpPr>
        <p:spPr>
          <a:xfrm>
            <a:off x="2304304" y="3317900"/>
            <a:ext cx="5004000" cy="0"/>
          </a:xfrm>
          <a:prstGeom prst="line">
            <a:avLst/>
          </a:prstGeom>
          <a:ln w="12700">
            <a:solidFill>
              <a:schemeClr val="tx2"/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5436096" y="2996300"/>
            <a:ext cx="16561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tx2"/>
                </a:solidFill>
              </a:rPr>
              <a:t>20mJ/cm</a:t>
            </a:r>
            <a:r>
              <a:rPr lang="en-US" baseline="30000" dirty="0" smtClean="0">
                <a:solidFill>
                  <a:schemeClr val="tx2"/>
                </a:solidFill>
              </a:rPr>
              <a:t>3</a:t>
            </a:r>
            <a:endParaRPr lang="en-US" dirty="0" smtClean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10783480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Triplet - D1 </a:t>
            </a:r>
            <a:r>
              <a:rPr lang="en-GB" dirty="0"/>
              <a:t>exposure (“pessimistic” case)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37250" y="5160607"/>
            <a:ext cx="7920000" cy="1040979"/>
          </a:xfrm>
        </p:spPr>
        <p:txBody>
          <a:bodyPr>
            <a:normAutofit/>
          </a:bodyPr>
          <a:lstStyle/>
          <a:p>
            <a:pPr>
              <a:lnSpc>
                <a:spcPct val="120000"/>
              </a:lnSpc>
            </a:pPr>
            <a:r>
              <a:rPr lang="en-GB" sz="2000" dirty="0" smtClean="0"/>
              <a:t>Values drop in the triplet-D1 region, but quenches are not excluded</a:t>
            </a:r>
            <a:endParaRPr lang="en-GB" sz="20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Impact from asynchronous beam dump on the HL-LHC IR5 TCTs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11</a:t>
            </a:fld>
            <a:endParaRPr lang="fr-FR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672" y="836712"/>
            <a:ext cx="5904655" cy="4133259"/>
          </a:xfrm>
          <a:prstGeom prst="rect">
            <a:avLst/>
          </a:prstGeom>
        </p:spPr>
      </p:pic>
      <p:cxnSp>
        <p:nvCxnSpPr>
          <p:cNvPr id="8" name="Straight Connector 7"/>
          <p:cNvCxnSpPr/>
          <p:nvPr/>
        </p:nvCxnSpPr>
        <p:spPr>
          <a:xfrm>
            <a:off x="2267744" y="2340788"/>
            <a:ext cx="5040000" cy="0"/>
          </a:xfrm>
          <a:prstGeom prst="line">
            <a:avLst/>
          </a:prstGeom>
          <a:ln w="12700">
            <a:solidFill>
              <a:schemeClr val="tx2"/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5076056" y="2021208"/>
            <a:ext cx="1440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>
                <a:solidFill>
                  <a:schemeClr val="tx2"/>
                </a:solidFill>
              </a:rPr>
              <a:t>20mJ/cm</a:t>
            </a:r>
            <a:r>
              <a:rPr lang="en-US" baseline="30000" dirty="0" smtClean="0">
                <a:solidFill>
                  <a:schemeClr val="tx2"/>
                </a:solidFill>
              </a:rPr>
              <a:t>3</a:t>
            </a:r>
            <a:endParaRPr lang="en-US" baseline="300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78852734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2880" y="180000"/>
            <a:ext cx="8229600" cy="720000"/>
          </a:xfrm>
        </p:spPr>
        <p:txBody>
          <a:bodyPr/>
          <a:lstStyle/>
          <a:p>
            <a:r>
              <a:rPr lang="en-GB" dirty="0" smtClean="0"/>
              <a:t>D2 - Q5 exposure: comparison of the two cases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5124325"/>
            <a:ext cx="7920000" cy="1040979"/>
          </a:xfrm>
        </p:spPr>
        <p:txBody>
          <a:bodyPr>
            <a:normAutofit fontScale="77500" lnSpcReduction="20000"/>
          </a:bodyPr>
          <a:lstStyle/>
          <a:p>
            <a:pPr>
              <a:lnSpc>
                <a:spcPct val="120000"/>
              </a:lnSpc>
            </a:pPr>
            <a:r>
              <a:rPr lang="en-GB" dirty="0" smtClean="0"/>
              <a:t>Peak energy density values are about </a:t>
            </a:r>
            <a:r>
              <a:rPr lang="en-GB" u="sng" dirty="0" smtClean="0"/>
              <a:t>20-30 times lower in the realistic case</a:t>
            </a:r>
            <a:r>
              <a:rPr lang="en-GB" dirty="0" smtClean="0"/>
              <a:t> compared with the pessimistic case, mainly scaling with the impacting population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Impact from asynchronous beam dump on the HL-LHC IR5 TCTs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12</a:t>
            </a:fld>
            <a:endParaRPr lang="fr-FR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672" y="879918"/>
            <a:ext cx="5904655" cy="4133258"/>
          </a:xfrm>
          <a:prstGeom prst="rect">
            <a:avLst/>
          </a:prstGeom>
        </p:spPr>
      </p:pic>
      <p:cxnSp>
        <p:nvCxnSpPr>
          <p:cNvPr id="8" name="Straight Connector 7"/>
          <p:cNvCxnSpPr/>
          <p:nvPr/>
        </p:nvCxnSpPr>
        <p:spPr>
          <a:xfrm>
            <a:off x="2244288" y="2935782"/>
            <a:ext cx="5076000" cy="0"/>
          </a:xfrm>
          <a:prstGeom prst="line">
            <a:avLst/>
          </a:prstGeom>
          <a:ln w="12700">
            <a:solidFill>
              <a:schemeClr val="tx2"/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5076056" y="2608110"/>
            <a:ext cx="1440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>
                <a:solidFill>
                  <a:schemeClr val="tx2"/>
                </a:solidFill>
              </a:rPr>
              <a:t>20mJ/cm</a:t>
            </a:r>
            <a:r>
              <a:rPr lang="en-US" baseline="30000" dirty="0" smtClean="0">
                <a:solidFill>
                  <a:schemeClr val="tx2"/>
                </a:solidFill>
              </a:rPr>
              <a:t>3</a:t>
            </a:r>
            <a:endParaRPr lang="en-US" baseline="300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64298229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24000" y="180000"/>
            <a:ext cx="7462800" cy="720000"/>
          </a:xfrm>
        </p:spPr>
        <p:txBody>
          <a:bodyPr/>
          <a:lstStyle/>
          <a:p>
            <a:r>
              <a:rPr lang="en-GB" dirty="0" smtClean="0"/>
              <a:t>Triplet - D1 </a:t>
            </a:r>
            <a:r>
              <a:rPr lang="en-GB" dirty="0"/>
              <a:t>exposure: comparison of the two cases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5181167"/>
            <a:ext cx="7920000" cy="541498"/>
          </a:xfrm>
        </p:spPr>
        <p:txBody>
          <a:bodyPr>
            <a:normAutofit/>
          </a:bodyPr>
          <a:lstStyle/>
          <a:p>
            <a:pPr>
              <a:lnSpc>
                <a:spcPct val="120000"/>
              </a:lnSpc>
            </a:pPr>
            <a:r>
              <a:rPr lang="en-GB" sz="2000" dirty="0" smtClean="0"/>
              <a:t>Values below ~ 1 </a:t>
            </a:r>
            <a:r>
              <a:rPr lang="en-GB" sz="2000" dirty="0" err="1" smtClean="0"/>
              <a:t>mJ</a:t>
            </a:r>
            <a:r>
              <a:rPr lang="en-GB" sz="2000" dirty="0" smtClean="0"/>
              <a:t>/cm</a:t>
            </a:r>
            <a:r>
              <a:rPr lang="en-GB" sz="2000" baseline="30000" dirty="0" smtClean="0"/>
              <a:t>3</a:t>
            </a:r>
            <a:r>
              <a:rPr lang="en-GB" sz="2000" dirty="0" smtClean="0"/>
              <a:t> in the realistic case</a:t>
            </a:r>
            <a:endParaRPr lang="en-GB" sz="20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Impact from asynchronous beam dump on the HL-LHC IR5 TCTs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13</a:t>
            </a:fld>
            <a:endParaRPr lang="fr-FR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672" y="879918"/>
            <a:ext cx="5904654" cy="4133258"/>
          </a:xfrm>
          <a:prstGeom prst="rect">
            <a:avLst/>
          </a:prstGeom>
        </p:spPr>
      </p:pic>
      <p:cxnSp>
        <p:nvCxnSpPr>
          <p:cNvPr id="8" name="Straight Connector 7"/>
          <p:cNvCxnSpPr/>
          <p:nvPr/>
        </p:nvCxnSpPr>
        <p:spPr>
          <a:xfrm>
            <a:off x="4500464" y="1700584"/>
            <a:ext cx="2808000" cy="0"/>
          </a:xfrm>
          <a:prstGeom prst="line">
            <a:avLst/>
          </a:prstGeom>
          <a:ln w="12700">
            <a:solidFill>
              <a:schemeClr val="tx2"/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2325464" y="1700584"/>
            <a:ext cx="324000" cy="0"/>
          </a:xfrm>
          <a:prstGeom prst="line">
            <a:avLst/>
          </a:prstGeom>
          <a:ln w="12700">
            <a:solidFill>
              <a:schemeClr val="tx2"/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5076056" y="1408250"/>
            <a:ext cx="1440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>
                <a:solidFill>
                  <a:schemeClr val="tx2"/>
                </a:solidFill>
              </a:rPr>
              <a:t>20mJ/cm</a:t>
            </a:r>
            <a:r>
              <a:rPr lang="en-US" baseline="30000" dirty="0" smtClean="0">
                <a:solidFill>
                  <a:schemeClr val="tx2"/>
                </a:solidFill>
              </a:rPr>
              <a:t>3</a:t>
            </a:r>
            <a:endParaRPr lang="en-US" baseline="300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09688975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Leakage to the experiment: particle population</a:t>
            </a:r>
            <a:br>
              <a:rPr lang="en-GB" dirty="0" smtClean="0"/>
            </a:br>
            <a:r>
              <a:rPr lang="en-GB" u="sng" dirty="0" smtClean="0"/>
              <a:t>Full bunch impact on </a:t>
            </a:r>
            <a:r>
              <a:rPr lang="en-GB" u="sng" dirty="0" err="1" smtClean="0"/>
              <a:t>MoGr</a:t>
            </a:r>
            <a:r>
              <a:rPr lang="en-GB" u="sng" dirty="0" smtClean="0"/>
              <a:t> jaw</a:t>
            </a:r>
            <a:endParaRPr lang="en-GB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Particles crossing the scoring plane at 22.6m</a:t>
            </a:r>
          </a:p>
          <a:p>
            <a:pPr lvl="1"/>
            <a:r>
              <a:rPr lang="en-US" dirty="0" smtClean="0"/>
              <a:t>Impact on TCT4:</a:t>
            </a:r>
            <a:endParaRPr lang="en-GB" dirty="0" smtClean="0"/>
          </a:p>
          <a:p>
            <a:pPr lvl="2"/>
            <a:r>
              <a:rPr lang="en-GB" dirty="0" smtClean="0"/>
              <a:t>85% photons</a:t>
            </a:r>
          </a:p>
          <a:p>
            <a:pPr lvl="2"/>
            <a:r>
              <a:rPr lang="en-GB" dirty="0" smtClean="0"/>
              <a:t>10% neutrons</a:t>
            </a:r>
          </a:p>
          <a:p>
            <a:pPr lvl="2"/>
            <a:r>
              <a:rPr lang="en-GB" dirty="0" smtClean="0"/>
              <a:t>0.1% protons</a:t>
            </a:r>
          </a:p>
          <a:p>
            <a:pPr lvl="1"/>
            <a:r>
              <a:rPr lang="en-US" dirty="0" smtClean="0"/>
              <a:t>Impact on TCT6:</a:t>
            </a:r>
          </a:p>
          <a:p>
            <a:pPr lvl="2"/>
            <a:r>
              <a:rPr lang="en-GB" dirty="0" smtClean="0"/>
              <a:t>92% </a:t>
            </a:r>
            <a:r>
              <a:rPr lang="en-GB" dirty="0"/>
              <a:t>photons</a:t>
            </a:r>
          </a:p>
          <a:p>
            <a:pPr lvl="2"/>
            <a:r>
              <a:rPr lang="en-GB" dirty="0" smtClean="0"/>
              <a:t>2% </a:t>
            </a:r>
            <a:r>
              <a:rPr lang="en-GB" dirty="0"/>
              <a:t>neutrons</a:t>
            </a:r>
          </a:p>
          <a:p>
            <a:pPr lvl="2"/>
            <a:r>
              <a:rPr lang="en-GB" dirty="0"/>
              <a:t>0.1% </a:t>
            </a:r>
            <a:r>
              <a:rPr lang="en-GB" dirty="0" smtClean="0"/>
              <a:t>protons</a:t>
            </a:r>
          </a:p>
          <a:p>
            <a:r>
              <a:rPr lang="en-US" dirty="0" smtClean="0"/>
              <a:t>Total population one order of magnitude lower for the TCT6 impact (4.8x10</a:t>
            </a:r>
            <a:r>
              <a:rPr lang="en-US" baseline="30000" dirty="0" smtClean="0"/>
              <a:t>13</a:t>
            </a:r>
            <a:r>
              <a:rPr lang="en-US" dirty="0" smtClean="0"/>
              <a:t> vs 3.2x10</a:t>
            </a:r>
            <a:r>
              <a:rPr lang="en-US" baseline="30000" dirty="0" smtClean="0"/>
              <a:t>12</a:t>
            </a:r>
            <a:r>
              <a:rPr lang="en-US" dirty="0" smtClean="0"/>
              <a:t>)</a:t>
            </a:r>
            <a:endParaRPr lang="en-GB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Impact from asynchronous beam dump on the HL-LHC IR5 TCTs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14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369452315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Photons</a:t>
            </a:r>
            <a:br>
              <a:rPr lang="en-GB" dirty="0" smtClean="0"/>
            </a:br>
            <a:r>
              <a:rPr lang="en-GB" sz="2000" dirty="0" smtClean="0"/>
              <a:t>(transport threshold = 100keV)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Impact from asynchronous beam dump on the HL-LHC IR5 TCTs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15</a:t>
            </a:fld>
            <a:endParaRPr lang="fr-FR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624" y="1340768"/>
            <a:ext cx="3001042" cy="262800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4006860"/>
            <a:ext cx="2998741" cy="2469872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948306" y="971436"/>
            <a:ext cx="34796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>
                <a:solidFill>
                  <a:srgbClr val="008000"/>
                </a:solidFill>
              </a:rPr>
              <a:t>MoGr</a:t>
            </a:r>
            <a:r>
              <a:rPr lang="en-US" b="1" dirty="0" smtClean="0">
                <a:solidFill>
                  <a:srgbClr val="008000"/>
                </a:solidFill>
              </a:rPr>
              <a:t>, full bunch on TCT4</a:t>
            </a:r>
            <a:endParaRPr lang="en-US" b="1" dirty="0">
              <a:solidFill>
                <a:srgbClr val="008000"/>
              </a:solidFill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08" y="1340768"/>
            <a:ext cx="3001042" cy="2624527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4866790" y="964070"/>
            <a:ext cx="34796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>
                <a:solidFill>
                  <a:srgbClr val="7030A0"/>
                </a:solidFill>
              </a:rPr>
              <a:t>MoGr</a:t>
            </a:r>
            <a:r>
              <a:rPr lang="en-US" b="1" dirty="0" smtClean="0">
                <a:solidFill>
                  <a:srgbClr val="7030A0"/>
                </a:solidFill>
              </a:rPr>
              <a:t>, full bunch on TCT6</a:t>
            </a:r>
            <a:endParaRPr lang="en-US" b="1" dirty="0">
              <a:solidFill>
                <a:srgbClr val="7030A0"/>
              </a:solidFill>
            </a:endParaRPr>
          </a:p>
        </p:txBody>
      </p:sp>
      <p:sp>
        <p:nvSpPr>
          <p:cNvPr id="17" name="Content Placeholder 2"/>
          <p:cNvSpPr>
            <a:spLocks noGrp="1"/>
          </p:cNvSpPr>
          <p:nvPr>
            <p:ph idx="1"/>
          </p:nvPr>
        </p:nvSpPr>
        <p:spPr>
          <a:xfrm>
            <a:off x="612000" y="4644625"/>
            <a:ext cx="3815984" cy="1016623"/>
          </a:xfrm>
        </p:spPr>
        <p:txBody>
          <a:bodyPr>
            <a:normAutofit fontScale="85000" lnSpcReduction="20000"/>
          </a:bodyPr>
          <a:lstStyle/>
          <a:p>
            <a:pPr>
              <a:lnSpc>
                <a:spcPct val="110000"/>
              </a:lnSpc>
            </a:pPr>
            <a:r>
              <a:rPr lang="en-US" dirty="0" smtClean="0"/>
              <a:t>About one order of magnitude decrease when impacting on TCT6</a:t>
            </a:r>
          </a:p>
        </p:txBody>
      </p:sp>
    </p:spTree>
    <p:extLst>
      <p:ext uri="{BB962C8B-B14F-4D97-AF65-F5344CB8AC3E}">
        <p14:creationId xmlns="" xmlns:p14="http://schemas.microsoft.com/office/powerpoint/2010/main" val="150410013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Neutrons</a:t>
            </a:r>
            <a:br>
              <a:rPr lang="en-GB" dirty="0" smtClean="0"/>
            </a:br>
            <a:r>
              <a:rPr lang="en-GB" sz="2000" dirty="0" smtClean="0">
                <a:solidFill>
                  <a:srgbClr val="0093BE"/>
                </a:solidFill>
              </a:rPr>
              <a:t>(no transport threshold)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Impact from asynchronous beam dump on the HL-LHC IR5 TCTs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16</a:t>
            </a:fld>
            <a:endParaRPr lang="fr-FR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7624" y="1332292"/>
            <a:ext cx="3001042" cy="2627999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3992789"/>
            <a:ext cx="2998740" cy="2546203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9350" y="1338835"/>
            <a:ext cx="3001042" cy="2624527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948306" y="971436"/>
            <a:ext cx="34796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>
                <a:solidFill>
                  <a:srgbClr val="008000"/>
                </a:solidFill>
              </a:rPr>
              <a:t>MoGr</a:t>
            </a:r>
            <a:r>
              <a:rPr lang="en-US" b="1" dirty="0" smtClean="0">
                <a:solidFill>
                  <a:srgbClr val="008000"/>
                </a:solidFill>
              </a:rPr>
              <a:t>, full bunch on TCT4</a:t>
            </a:r>
            <a:endParaRPr lang="en-US" b="1" dirty="0">
              <a:solidFill>
                <a:srgbClr val="008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866790" y="964070"/>
            <a:ext cx="34796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>
                <a:solidFill>
                  <a:srgbClr val="7030A0"/>
                </a:solidFill>
              </a:rPr>
              <a:t>MoGr</a:t>
            </a:r>
            <a:r>
              <a:rPr lang="en-US" b="1" dirty="0" smtClean="0">
                <a:solidFill>
                  <a:srgbClr val="7030A0"/>
                </a:solidFill>
              </a:rPr>
              <a:t>, full bunch on TCT6</a:t>
            </a:r>
            <a:endParaRPr lang="en-US" b="1" dirty="0">
              <a:solidFill>
                <a:srgbClr val="7030A0"/>
              </a:solidFill>
            </a:endParaRPr>
          </a:p>
        </p:txBody>
      </p:sp>
      <p:sp>
        <p:nvSpPr>
          <p:cNvPr id="18" name="Content Placeholder 2"/>
          <p:cNvSpPr>
            <a:spLocks noGrp="1"/>
          </p:cNvSpPr>
          <p:nvPr>
            <p:ph idx="1"/>
          </p:nvPr>
        </p:nvSpPr>
        <p:spPr>
          <a:xfrm>
            <a:off x="612000" y="4644625"/>
            <a:ext cx="3815984" cy="1016623"/>
          </a:xfrm>
        </p:spPr>
        <p:txBody>
          <a:bodyPr>
            <a:normAutofit fontScale="85000" lnSpcReduction="20000"/>
          </a:bodyPr>
          <a:lstStyle/>
          <a:p>
            <a:pPr>
              <a:lnSpc>
                <a:spcPct val="110000"/>
              </a:lnSpc>
            </a:pPr>
            <a:r>
              <a:rPr lang="en-US" dirty="0" smtClean="0"/>
              <a:t>Decrease up to two orders of magnitude when impacting on TCT6</a:t>
            </a:r>
          </a:p>
        </p:txBody>
      </p:sp>
    </p:spTree>
    <p:extLst>
      <p:ext uri="{BB962C8B-B14F-4D97-AF65-F5344CB8AC3E}">
        <p14:creationId xmlns="" xmlns:p14="http://schemas.microsoft.com/office/powerpoint/2010/main" val="150410013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Summary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980728"/>
            <a:ext cx="8074800" cy="5184576"/>
          </a:xfrm>
        </p:spPr>
        <p:txBody>
          <a:bodyPr>
            <a:normAutofit fontScale="85000" lnSpcReduction="10000"/>
          </a:bodyPr>
          <a:lstStyle/>
          <a:p>
            <a:pPr marL="342900" lvl="1" indent="-342900">
              <a:lnSpc>
                <a:spcPct val="120000"/>
              </a:lnSpc>
              <a:tabLst>
                <a:tab pos="450850" algn="l"/>
              </a:tabLst>
            </a:pPr>
            <a:r>
              <a:rPr lang="en-US" dirty="0" smtClean="0"/>
              <a:t>The present baseline, featuring TCT pairs both in cell 4 and 6, is shown to </a:t>
            </a:r>
            <a:r>
              <a:rPr lang="en-US" dirty="0"/>
              <a:t>stay safely below the </a:t>
            </a:r>
            <a:r>
              <a:rPr lang="en-US" dirty="0" smtClean="0"/>
              <a:t>material damage threshold (over the Q1-Q5 region) in case of an asynchronous beam dump, </a:t>
            </a:r>
            <a:r>
              <a:rPr lang="en-US" u="sng" dirty="0"/>
              <a:t>for all TCT jaw material </a:t>
            </a:r>
            <a:r>
              <a:rPr lang="en-US" u="sng" dirty="0" smtClean="0"/>
              <a:t>options</a:t>
            </a:r>
            <a:r>
              <a:rPr lang="en-US" dirty="0" smtClean="0"/>
              <a:t>.</a:t>
            </a:r>
          </a:p>
          <a:p>
            <a:pPr marL="342900" lvl="1" indent="-342900">
              <a:lnSpc>
                <a:spcPct val="120000"/>
              </a:lnSpc>
              <a:tabLst>
                <a:tab pos="450850" algn="l"/>
              </a:tabLst>
            </a:pPr>
            <a:r>
              <a:rPr lang="en-US" dirty="0" smtClean="0"/>
              <a:t>Still, the </a:t>
            </a:r>
            <a:r>
              <a:rPr lang="en-US" b="1" dirty="0" smtClean="0"/>
              <a:t>choice of jaw material </a:t>
            </a:r>
            <a:r>
              <a:rPr lang="en-US" dirty="0" smtClean="0"/>
              <a:t>naturally leads </a:t>
            </a:r>
            <a:r>
              <a:rPr lang="en-US" dirty="0"/>
              <a:t>to significant variations </a:t>
            </a:r>
            <a:r>
              <a:rPr lang="en-US" dirty="0" smtClean="0"/>
              <a:t>in terms of protection effectiveness on one side and collimator robustness on the other. </a:t>
            </a:r>
          </a:p>
          <a:p>
            <a:pPr marL="342900" lvl="1" indent="-342900">
              <a:lnSpc>
                <a:spcPct val="120000"/>
              </a:lnSpc>
              <a:tabLst>
                <a:tab pos="450850" algn="l"/>
              </a:tabLst>
            </a:pPr>
            <a:r>
              <a:rPr lang="en-US" b="1" dirty="0"/>
              <a:t>Quench</a:t>
            </a:r>
            <a:r>
              <a:rPr lang="en-US" dirty="0"/>
              <a:t> occurrence </a:t>
            </a:r>
            <a:r>
              <a:rPr lang="en-US" dirty="0" smtClean="0"/>
              <a:t>is not considered here as a relevant criterion (TCTs are not designed to prevent quenches in case of failures). </a:t>
            </a:r>
          </a:p>
          <a:p>
            <a:pPr marL="342900" lvl="1" indent="-342900">
              <a:lnSpc>
                <a:spcPct val="120000"/>
              </a:lnSpc>
              <a:tabLst>
                <a:tab pos="450850" algn="l"/>
              </a:tabLst>
            </a:pPr>
            <a:r>
              <a:rPr lang="en-US" dirty="0" smtClean="0"/>
              <a:t>The </a:t>
            </a:r>
            <a:r>
              <a:rPr lang="en-US" b="1" dirty="0" smtClean="0"/>
              <a:t>realistic scenario </a:t>
            </a:r>
            <a:r>
              <a:rPr lang="en-US" dirty="0" smtClean="0"/>
              <a:t>(with fractions of several bunches scattered on the TCT) further improves the picture.</a:t>
            </a:r>
            <a:endParaRPr lang="en-US" dirty="0"/>
          </a:p>
          <a:p>
            <a:pPr marL="342900" lvl="1" indent="-342900">
              <a:lnSpc>
                <a:spcPct val="120000"/>
              </a:lnSpc>
              <a:tabLst>
                <a:tab pos="450850" algn="l"/>
              </a:tabLst>
            </a:pPr>
            <a:r>
              <a:rPr lang="en-US" dirty="0" smtClean="0"/>
              <a:t>The </a:t>
            </a:r>
            <a:r>
              <a:rPr lang="en-US" b="1" dirty="0" smtClean="0"/>
              <a:t>leakage to the experiment </a:t>
            </a:r>
            <a:r>
              <a:rPr lang="en-US" dirty="0" smtClean="0"/>
              <a:t>from an impact on TCT6 is clearly reduced by the distant origin compared with an impact on TCT4.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Impact from asynchronous beam dump on the HL-LHC IR5 TCTs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17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283322079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Impact from asynchronous beam dump on the HL-LHC IR5 TCTs</a:t>
            </a:r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18</a:t>
            </a:fld>
            <a:endParaRPr lang="fr-FR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Outline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Introduction</a:t>
            </a:r>
          </a:p>
          <a:p>
            <a:r>
              <a:rPr lang="en-US" dirty="0" smtClean="0"/>
              <a:t>Impact on TCTH4 </a:t>
            </a:r>
            <a:r>
              <a:rPr lang="en-US" b="1" baseline="30000" dirty="0" smtClean="0">
                <a:solidFill>
                  <a:srgbClr val="C00000"/>
                </a:solidFill>
              </a:rPr>
              <a:t>*</a:t>
            </a:r>
          </a:p>
          <a:p>
            <a:r>
              <a:rPr lang="en-US" dirty="0"/>
              <a:t>I</a:t>
            </a:r>
            <a:r>
              <a:rPr lang="en-US" dirty="0" smtClean="0"/>
              <a:t>mpact on TCTH6 </a:t>
            </a:r>
            <a:r>
              <a:rPr lang="en-US" b="1" baseline="30000" dirty="0" smtClean="0">
                <a:solidFill>
                  <a:srgbClr val="C00000"/>
                </a:solidFill>
              </a:rPr>
              <a:t>**</a:t>
            </a:r>
            <a:endParaRPr lang="en-GB" b="1" baseline="30000" dirty="0" smtClean="0">
              <a:solidFill>
                <a:srgbClr val="C00000"/>
              </a:solidFill>
            </a:endParaRPr>
          </a:p>
          <a:p>
            <a:r>
              <a:rPr lang="en-US" dirty="0" smtClean="0"/>
              <a:t>Leakage to the experiment</a:t>
            </a:r>
            <a:endParaRPr lang="en-GB" dirty="0" smtClean="0"/>
          </a:p>
          <a:p>
            <a:r>
              <a:rPr lang="en-GB" dirty="0" smtClean="0"/>
              <a:t>Summary</a:t>
            </a:r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  <a:tabLst>
                <a:tab pos="266700" algn="l"/>
              </a:tabLst>
            </a:pPr>
            <a:r>
              <a:rPr lang="en-US" b="1" baseline="30000" dirty="0" smtClean="0">
                <a:solidFill>
                  <a:srgbClr val="C00000"/>
                </a:solidFill>
              </a:rPr>
              <a:t>*</a:t>
            </a:r>
            <a:r>
              <a:rPr lang="en-US" baseline="30000" dirty="0" smtClean="0"/>
              <a:t>  	</a:t>
            </a:r>
            <a:r>
              <a:rPr lang="en-US" b="1" baseline="30000" dirty="0" smtClean="0"/>
              <a:t>6th </a:t>
            </a:r>
            <a:r>
              <a:rPr lang="en-US" b="1" baseline="30000" dirty="0" err="1" smtClean="0"/>
              <a:t>HiLumi</a:t>
            </a:r>
            <a:r>
              <a:rPr lang="en-US" b="1" baseline="30000" dirty="0" smtClean="0"/>
              <a:t> Annual Meeting (Paris)</a:t>
            </a:r>
            <a:r>
              <a:rPr lang="en-US" baseline="30000" dirty="0" smtClean="0"/>
              <a:t> 	</a:t>
            </a:r>
            <a:r>
              <a:rPr lang="en-US" baseline="30000" dirty="0" smtClean="0">
                <a:hlinkClick r:id="rId2"/>
              </a:rPr>
              <a:t>https</a:t>
            </a:r>
            <a:r>
              <a:rPr lang="en-US" baseline="30000" dirty="0">
                <a:hlinkClick r:id="rId2"/>
              </a:rPr>
              <a:t>://indico.cern.ch/event/549979/contributions/2295233</a:t>
            </a:r>
            <a:r>
              <a:rPr lang="en-US" baseline="30000" dirty="0" smtClean="0">
                <a:hlinkClick r:id="rId2"/>
              </a:rPr>
              <a:t>/</a:t>
            </a:r>
            <a:endParaRPr lang="en-US" baseline="30000" dirty="0" smtClean="0"/>
          </a:p>
          <a:p>
            <a:pPr marL="0" indent="0">
              <a:buNone/>
            </a:pPr>
            <a:endParaRPr lang="en-US" baseline="30000" dirty="0" smtClean="0"/>
          </a:p>
          <a:p>
            <a:pPr marL="0" indent="0">
              <a:buNone/>
              <a:tabLst>
                <a:tab pos="266700" algn="l"/>
              </a:tabLst>
            </a:pPr>
            <a:r>
              <a:rPr lang="en-US" b="1" baseline="30000" dirty="0" smtClean="0">
                <a:solidFill>
                  <a:srgbClr val="C00000"/>
                </a:solidFill>
              </a:rPr>
              <a:t>**</a:t>
            </a:r>
            <a:r>
              <a:rPr lang="en-US" baseline="30000" dirty="0" smtClean="0"/>
              <a:t> 	</a:t>
            </a:r>
            <a:r>
              <a:rPr lang="en-US" b="1" baseline="30000" dirty="0" err="1" smtClean="0"/>
              <a:t>ColUSM</a:t>
            </a:r>
            <a:r>
              <a:rPr lang="en-US" b="1" baseline="30000" dirty="0" smtClean="0"/>
              <a:t> #89</a:t>
            </a:r>
          </a:p>
          <a:p>
            <a:pPr marL="0" indent="0">
              <a:buNone/>
              <a:tabLst>
                <a:tab pos="266700" algn="l"/>
              </a:tabLst>
            </a:pPr>
            <a:r>
              <a:rPr lang="en-GB" baseline="30000" dirty="0" smtClean="0"/>
              <a:t>	</a:t>
            </a:r>
            <a:r>
              <a:rPr lang="en-GB" baseline="30000" dirty="0" smtClean="0">
                <a:hlinkClick r:id="rId3"/>
              </a:rPr>
              <a:t>https</a:t>
            </a:r>
            <a:r>
              <a:rPr lang="en-GB" baseline="30000" dirty="0">
                <a:hlinkClick r:id="rId3"/>
              </a:rPr>
              <a:t>://indico.cern.ch/event/646799</a:t>
            </a:r>
            <a:r>
              <a:rPr lang="en-GB" baseline="30000" dirty="0" smtClean="0">
                <a:hlinkClick r:id="rId3"/>
              </a:rPr>
              <a:t>/</a:t>
            </a:r>
            <a:endParaRPr lang="en-GB" baseline="30000" dirty="0" smtClean="0"/>
          </a:p>
          <a:p>
            <a:pPr marL="0" indent="0">
              <a:buNone/>
            </a:pPr>
            <a:endParaRPr lang="en-GB" baseline="300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Impact from asynchronous beam dump on the HL-LHC IR5 TCTs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172180565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44624"/>
            <a:ext cx="7920000" cy="720000"/>
          </a:xfrm>
        </p:spPr>
        <p:txBody>
          <a:bodyPr/>
          <a:lstStyle/>
          <a:p>
            <a:r>
              <a:rPr lang="en-GB" dirty="0" smtClean="0"/>
              <a:t>Introduction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764625"/>
            <a:ext cx="7920000" cy="2664375"/>
          </a:xfrm>
        </p:spPr>
        <p:txBody>
          <a:bodyPr>
            <a:normAutofit fontScale="70000" lnSpcReduction="20000"/>
          </a:bodyPr>
          <a:lstStyle/>
          <a:p>
            <a:pPr>
              <a:lnSpc>
                <a:spcPct val="120000"/>
              </a:lnSpc>
            </a:pPr>
            <a:r>
              <a:rPr lang="en-US" dirty="0" smtClean="0"/>
              <a:t>Goal: evaluation of </a:t>
            </a:r>
            <a:r>
              <a:rPr lang="en-US" dirty="0"/>
              <a:t>impact from asynchronous beam dump on TCTH4 or </a:t>
            </a:r>
            <a:r>
              <a:rPr lang="en-US" dirty="0" smtClean="0"/>
              <a:t>TCTH6 (IR5) on:</a:t>
            </a:r>
            <a:endParaRPr lang="en-US" dirty="0"/>
          </a:p>
          <a:p>
            <a:pPr lvl="1">
              <a:lnSpc>
                <a:spcPct val="120000"/>
              </a:lnSpc>
            </a:pPr>
            <a:r>
              <a:rPr lang="en-US" dirty="0" smtClean="0"/>
              <a:t>The triplet and matching section magnets and beam screen</a:t>
            </a:r>
          </a:p>
          <a:p>
            <a:pPr lvl="1">
              <a:lnSpc>
                <a:spcPct val="120000"/>
              </a:lnSpc>
            </a:pPr>
            <a:r>
              <a:rPr lang="en-US" dirty="0" smtClean="0"/>
              <a:t>The experiment</a:t>
            </a:r>
          </a:p>
          <a:p>
            <a:pPr>
              <a:lnSpc>
                <a:spcPct val="120000"/>
              </a:lnSpc>
            </a:pPr>
            <a:r>
              <a:rPr lang="en-US" dirty="0" smtClean="0"/>
              <a:t>Different scenarios studied </a:t>
            </a:r>
            <a:r>
              <a:rPr lang="en-US" i="1" dirty="0" smtClean="0"/>
              <a:t>(as shown in previous talk by </a:t>
            </a:r>
            <a:r>
              <a:rPr lang="en-US" i="1" u="sng" dirty="0" smtClean="0"/>
              <a:t>R. Bruce</a:t>
            </a:r>
            <a:r>
              <a:rPr lang="en-US" i="1" dirty="0" smtClean="0"/>
              <a:t>)</a:t>
            </a:r>
          </a:p>
          <a:p>
            <a:pPr marL="914400" lvl="1" indent="-457200">
              <a:lnSpc>
                <a:spcPct val="120000"/>
              </a:lnSpc>
              <a:buFont typeface="+mj-lt"/>
              <a:buAutoNum type="arabicPeriod"/>
            </a:pPr>
            <a:r>
              <a:rPr lang="en-US" dirty="0" smtClean="0"/>
              <a:t>“Pessimistic” case: single </a:t>
            </a:r>
            <a:r>
              <a:rPr lang="en-US" dirty="0"/>
              <a:t>(half or full) </a:t>
            </a:r>
            <a:r>
              <a:rPr lang="en-US" dirty="0" smtClean="0"/>
              <a:t>bunch impact on one jaw</a:t>
            </a:r>
          </a:p>
          <a:p>
            <a:pPr marL="914400" lvl="1" indent="-457200">
              <a:lnSpc>
                <a:spcPct val="120000"/>
              </a:lnSpc>
              <a:buFont typeface="+mj-lt"/>
              <a:buAutoNum type="arabicPeriod"/>
            </a:pPr>
            <a:r>
              <a:rPr lang="en-US" dirty="0" smtClean="0"/>
              <a:t>“Realistic” case: fractions </a:t>
            </a:r>
            <a:r>
              <a:rPr lang="en-US" dirty="0"/>
              <a:t>of several bunches impact on both </a:t>
            </a:r>
            <a:r>
              <a:rPr lang="en-US" dirty="0" smtClean="0"/>
              <a:t>jaws </a:t>
            </a:r>
            <a:r>
              <a:rPr lang="en-US" b="1" dirty="0" smtClean="0">
                <a:solidFill>
                  <a:srgbClr val="C00000"/>
                </a:solidFill>
              </a:rPr>
              <a:t>*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Impact from asynchronous beam dump on the HL-LHC IR5 TCTs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7744" y="3032790"/>
            <a:ext cx="4608512" cy="345638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5292080" y="4720818"/>
            <a:ext cx="35618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>
                <a:solidFill>
                  <a:schemeClr val="accent6"/>
                </a:solidFill>
              </a:rPr>
              <a:t>1</a:t>
            </a:r>
            <a:endParaRPr lang="en-GB" sz="1600" b="1" dirty="0">
              <a:solidFill>
                <a:schemeClr val="accent6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3311367" y="4004728"/>
            <a:ext cx="35618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>
                <a:solidFill>
                  <a:schemeClr val="accent6"/>
                </a:solidFill>
              </a:rPr>
              <a:t>2</a:t>
            </a:r>
            <a:endParaRPr lang="en-GB" sz="1600" b="1" dirty="0">
              <a:solidFill>
                <a:schemeClr val="accent6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6876256" y="3266064"/>
            <a:ext cx="18893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i="1" dirty="0" smtClean="0">
                <a:solidFill>
                  <a:srgbClr val="C00000"/>
                </a:solidFill>
              </a:rPr>
              <a:t>*</a:t>
            </a:r>
            <a:r>
              <a:rPr lang="en-US" i="1" dirty="0" smtClean="0">
                <a:solidFill>
                  <a:srgbClr val="C00000"/>
                </a:solidFill>
              </a:rPr>
              <a:t> Only 10</a:t>
            </a:r>
            <a:r>
              <a:rPr lang="en-US" i="1" baseline="30000" dirty="0" smtClean="0">
                <a:solidFill>
                  <a:srgbClr val="C00000"/>
                </a:solidFill>
              </a:rPr>
              <a:t>10</a:t>
            </a:r>
            <a:r>
              <a:rPr lang="en-US" i="1" dirty="0" smtClean="0">
                <a:solidFill>
                  <a:srgbClr val="C00000"/>
                </a:solidFill>
              </a:rPr>
              <a:t> protons impacting in total</a:t>
            </a:r>
            <a:endParaRPr lang="en-US" i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94668790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67944" y="44624"/>
            <a:ext cx="4464056" cy="569250"/>
          </a:xfrm>
        </p:spPr>
        <p:txBody>
          <a:bodyPr/>
          <a:lstStyle/>
          <a:p>
            <a:r>
              <a:rPr lang="en-GB" dirty="0" smtClean="0"/>
              <a:t>FLUKA model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 smtClean="0"/>
              <a:t>Impact from asynchronous beam dump on the HL-LHC IR5 TCTs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686800" y="6354072"/>
            <a:ext cx="360000" cy="360000"/>
          </a:xfrm>
        </p:spPr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  <p:sp>
        <p:nvSpPr>
          <p:cNvPr id="13" name="Rectangle 12"/>
          <p:cNvSpPr/>
          <p:nvPr/>
        </p:nvSpPr>
        <p:spPr>
          <a:xfrm rot="21540000">
            <a:off x="418382" y="424624"/>
            <a:ext cx="3434472" cy="554325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chemeClr val="accent3"/>
            </a:solidFill>
            <a:prstDash val="sysDash"/>
          </a:ln>
          <a:effectLst/>
          <a:scene3d>
            <a:camera prst="isometricRightUp">
              <a:rot lat="900000" lon="21300000" rev="0"/>
            </a:camera>
            <a:lightRig rig="threePt" dir="t"/>
          </a:scene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16633" t="5151" r="18128" b="9134"/>
          <a:stretch/>
        </p:blipFill>
        <p:spPr>
          <a:xfrm>
            <a:off x="740255" y="616672"/>
            <a:ext cx="7933695" cy="6036504"/>
          </a:xfrm>
          <a:prstGeom prst="rect">
            <a:avLst/>
          </a:prstGeom>
        </p:spPr>
      </p:pic>
      <p:cxnSp>
        <p:nvCxnSpPr>
          <p:cNvPr id="11" name="Straight Connector 10"/>
          <p:cNvCxnSpPr/>
          <p:nvPr/>
        </p:nvCxnSpPr>
        <p:spPr>
          <a:xfrm>
            <a:off x="847334" y="3263004"/>
            <a:ext cx="5334" cy="399269"/>
          </a:xfrm>
          <a:prstGeom prst="line">
            <a:avLst/>
          </a:prstGeom>
          <a:ln>
            <a:solidFill>
              <a:schemeClr val="accent3"/>
            </a:solidFill>
            <a:prstDash val="sys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852668" y="3272257"/>
            <a:ext cx="136418" cy="1"/>
          </a:xfrm>
          <a:prstGeom prst="line">
            <a:avLst/>
          </a:prstGeom>
          <a:ln>
            <a:solidFill>
              <a:schemeClr val="accent3"/>
            </a:solidFill>
            <a:prstDash val="sys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852668" y="4025793"/>
            <a:ext cx="6912" cy="324000"/>
          </a:xfrm>
          <a:prstGeom prst="line">
            <a:avLst/>
          </a:prstGeom>
          <a:ln>
            <a:solidFill>
              <a:schemeClr val="accent3"/>
            </a:solidFill>
            <a:prstDash val="sys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 flipH="1">
            <a:off x="852668" y="4015800"/>
            <a:ext cx="249947" cy="19987"/>
          </a:xfrm>
          <a:prstGeom prst="line">
            <a:avLst/>
          </a:prstGeom>
          <a:ln>
            <a:solidFill>
              <a:schemeClr val="accent3"/>
            </a:solidFill>
            <a:prstDash val="sys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1956903" y="478413"/>
            <a:ext cx="1905000" cy="646331"/>
          </a:xfrm>
          <a:prstGeom prst="rect">
            <a:avLst/>
          </a:prstGeom>
          <a:noFill/>
          <a:scene3d>
            <a:camera prst="orthographicFront">
              <a:rot lat="1680000" lon="21300000" rev="0"/>
            </a:camera>
            <a:lightRig rig="threePt" dir="t"/>
          </a:scene3d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accent3"/>
                </a:solidFill>
              </a:rPr>
              <a:t>Interface plane at 22.6m</a:t>
            </a:r>
            <a:endParaRPr lang="en-US" b="1" dirty="0">
              <a:solidFill>
                <a:schemeClr val="accent3"/>
              </a:solidFill>
            </a:endParaRPr>
          </a:p>
        </p:txBody>
      </p:sp>
      <p:cxnSp>
        <p:nvCxnSpPr>
          <p:cNvPr id="8" name="Straight Arrow Connector 7"/>
          <p:cNvCxnSpPr/>
          <p:nvPr/>
        </p:nvCxnSpPr>
        <p:spPr>
          <a:xfrm flipH="1">
            <a:off x="4975612" y="4580671"/>
            <a:ext cx="748516" cy="486947"/>
          </a:xfrm>
          <a:prstGeom prst="straightConnector1">
            <a:avLst/>
          </a:prstGeom>
          <a:ln>
            <a:solidFill>
              <a:schemeClr val="accent3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5580723" y="4252212"/>
            <a:ext cx="1080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accent3"/>
                </a:solidFill>
              </a:rPr>
              <a:t>TCTH4</a:t>
            </a:r>
            <a:endParaRPr lang="en-US" b="1" dirty="0">
              <a:solidFill>
                <a:schemeClr val="accent3"/>
              </a:solidFill>
            </a:endParaRPr>
          </a:p>
        </p:txBody>
      </p:sp>
      <p:cxnSp>
        <p:nvCxnSpPr>
          <p:cNvPr id="21" name="Straight Arrow Connector 20"/>
          <p:cNvCxnSpPr/>
          <p:nvPr/>
        </p:nvCxnSpPr>
        <p:spPr>
          <a:xfrm flipH="1">
            <a:off x="7996301" y="5016752"/>
            <a:ext cx="231577" cy="924254"/>
          </a:xfrm>
          <a:prstGeom prst="straightConnector1">
            <a:avLst/>
          </a:prstGeom>
          <a:ln>
            <a:solidFill>
              <a:schemeClr val="accent3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7687818" y="4690099"/>
            <a:ext cx="1080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accent3"/>
                </a:solidFill>
              </a:rPr>
              <a:t>TCTH6</a:t>
            </a:r>
            <a:endParaRPr lang="en-US" b="1" dirty="0">
              <a:solidFill>
                <a:schemeClr val="accent3"/>
              </a:solidFill>
            </a:endParaRPr>
          </a:p>
        </p:txBody>
      </p:sp>
      <p:cxnSp>
        <p:nvCxnSpPr>
          <p:cNvPr id="25" name="Straight Connector 24"/>
          <p:cNvCxnSpPr/>
          <p:nvPr/>
        </p:nvCxnSpPr>
        <p:spPr>
          <a:xfrm>
            <a:off x="866723" y="5530685"/>
            <a:ext cx="0" cy="164003"/>
          </a:xfrm>
          <a:prstGeom prst="line">
            <a:avLst/>
          </a:prstGeom>
          <a:ln>
            <a:solidFill>
              <a:schemeClr val="accent3"/>
            </a:solidFill>
            <a:prstDash val="sys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 flipH="1">
            <a:off x="859580" y="5508317"/>
            <a:ext cx="145944" cy="0"/>
          </a:xfrm>
          <a:prstGeom prst="line">
            <a:avLst/>
          </a:prstGeom>
          <a:ln>
            <a:solidFill>
              <a:schemeClr val="accent3"/>
            </a:solidFill>
            <a:prstDash val="sys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>
            <a:off x="827584" y="714725"/>
            <a:ext cx="0" cy="216024"/>
          </a:xfrm>
          <a:prstGeom prst="line">
            <a:avLst/>
          </a:prstGeom>
          <a:ln>
            <a:solidFill>
              <a:schemeClr val="accent3"/>
            </a:solidFill>
            <a:prstDash val="sys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5" name="Content Placeholder 2"/>
          <p:cNvSpPr>
            <a:spLocks noGrp="1"/>
          </p:cNvSpPr>
          <p:nvPr>
            <p:ph idx="1"/>
          </p:nvPr>
        </p:nvSpPr>
        <p:spPr>
          <a:xfrm>
            <a:off x="4357198" y="647140"/>
            <a:ext cx="4607290" cy="3429932"/>
          </a:xfrm>
        </p:spPr>
        <p:txBody>
          <a:bodyPr>
            <a:normAutofit fontScale="62500" lnSpcReduction="20000"/>
          </a:bodyPr>
          <a:lstStyle/>
          <a:p>
            <a:pPr>
              <a:lnSpc>
                <a:spcPct val="120000"/>
              </a:lnSpc>
            </a:pPr>
            <a:r>
              <a:rPr lang="en-US" dirty="0" smtClean="0"/>
              <a:t>Losses from </a:t>
            </a:r>
            <a:r>
              <a:rPr lang="en-US" dirty="0" err="1" smtClean="0"/>
              <a:t>SixTrack</a:t>
            </a:r>
            <a:r>
              <a:rPr lang="en-US" dirty="0" smtClean="0"/>
              <a:t> loaded at appropriate location (TCT4 or TCT6)</a:t>
            </a:r>
            <a:endParaRPr lang="en-GB" baseline="30000" dirty="0" smtClean="0"/>
          </a:p>
          <a:p>
            <a:pPr>
              <a:lnSpc>
                <a:spcPct val="120000"/>
              </a:lnSpc>
            </a:pPr>
            <a:r>
              <a:rPr lang="en-US" dirty="0" smtClean="0"/>
              <a:t>Radiation propagated towards the experiment, recorded at interface plane</a:t>
            </a:r>
          </a:p>
          <a:p>
            <a:pPr>
              <a:lnSpc>
                <a:spcPct val="120000"/>
              </a:lnSpc>
            </a:pPr>
            <a:r>
              <a:rPr lang="en-GB" dirty="0"/>
              <a:t>Jaw materials considered:</a:t>
            </a:r>
          </a:p>
          <a:p>
            <a:pPr lvl="1">
              <a:lnSpc>
                <a:spcPct val="120000"/>
              </a:lnSpc>
            </a:pPr>
            <a:r>
              <a:rPr lang="en-GB" u="sng" dirty="0" err="1"/>
              <a:t>Inermet</a:t>
            </a:r>
            <a:endParaRPr lang="en-GB" u="sng" dirty="0"/>
          </a:p>
          <a:p>
            <a:pPr lvl="2">
              <a:lnSpc>
                <a:spcPct val="120000"/>
              </a:lnSpc>
            </a:pPr>
            <a:r>
              <a:rPr lang="en-GB" dirty="0"/>
              <a:t>heavier, higher local absorption and damage, better protection</a:t>
            </a:r>
          </a:p>
          <a:p>
            <a:pPr lvl="1">
              <a:lnSpc>
                <a:spcPct val="120000"/>
              </a:lnSpc>
            </a:pPr>
            <a:r>
              <a:rPr lang="en-GB" u="sng" dirty="0"/>
              <a:t>Molybdenum graphite</a:t>
            </a:r>
          </a:p>
          <a:p>
            <a:pPr lvl="2">
              <a:lnSpc>
                <a:spcPct val="120000"/>
              </a:lnSpc>
            </a:pPr>
            <a:r>
              <a:rPr lang="en-GB" dirty="0"/>
              <a:t>lighter, lower local absorption and damage, weaker protection</a:t>
            </a:r>
          </a:p>
          <a:p>
            <a:pPr lvl="1">
              <a:lnSpc>
                <a:spcPct val="120000"/>
              </a:lnSpc>
            </a:pPr>
            <a:r>
              <a:rPr lang="en-GB" u="sng" dirty="0"/>
              <a:t>Copper-diamond</a:t>
            </a:r>
          </a:p>
          <a:p>
            <a:pPr lvl="2">
              <a:lnSpc>
                <a:spcPct val="120000"/>
              </a:lnSpc>
            </a:pPr>
            <a:r>
              <a:rPr lang="en-GB" dirty="0"/>
              <a:t>an intermediate </a:t>
            </a:r>
            <a:r>
              <a:rPr lang="en-GB" dirty="0" smtClean="0"/>
              <a:t>case</a:t>
            </a:r>
            <a:endParaRPr lang="en-US" dirty="0"/>
          </a:p>
          <a:p>
            <a:pPr marL="0" indent="0">
              <a:lnSpc>
                <a:spcPct val="120000"/>
              </a:lnSpc>
              <a:buNone/>
            </a:pPr>
            <a:endParaRPr lang="en-GB" baseline="30000" dirty="0"/>
          </a:p>
        </p:txBody>
      </p:sp>
      <p:sp>
        <p:nvSpPr>
          <p:cNvPr id="41" name="Arc 40"/>
          <p:cNvSpPr/>
          <p:nvPr/>
        </p:nvSpPr>
        <p:spPr>
          <a:xfrm>
            <a:off x="831356" y="719488"/>
            <a:ext cx="765073" cy="676130"/>
          </a:xfrm>
          <a:custGeom>
            <a:avLst/>
            <a:gdLst>
              <a:gd name="connsiteX0" fmla="*/ 422173 w 844346"/>
              <a:gd name="connsiteY0" fmla="*/ 0 h 133059"/>
              <a:gd name="connsiteX1" fmla="*/ 844346 w 844346"/>
              <a:gd name="connsiteY1" fmla="*/ 66530 h 133059"/>
              <a:gd name="connsiteX2" fmla="*/ 422173 w 844346"/>
              <a:gd name="connsiteY2" fmla="*/ 66530 h 133059"/>
              <a:gd name="connsiteX3" fmla="*/ 422173 w 844346"/>
              <a:gd name="connsiteY3" fmla="*/ 0 h 133059"/>
              <a:gd name="connsiteX0" fmla="*/ 422173 w 844346"/>
              <a:gd name="connsiteY0" fmla="*/ 0 h 133059"/>
              <a:gd name="connsiteX1" fmla="*/ 844346 w 844346"/>
              <a:gd name="connsiteY1" fmla="*/ 66530 h 133059"/>
              <a:gd name="connsiteX0" fmla="*/ 302419 w 724592"/>
              <a:gd name="connsiteY0" fmla="*/ 14288 h 80818"/>
              <a:gd name="connsiteX1" fmla="*/ 724592 w 724592"/>
              <a:gd name="connsiteY1" fmla="*/ 80818 h 80818"/>
              <a:gd name="connsiteX2" fmla="*/ 302419 w 724592"/>
              <a:gd name="connsiteY2" fmla="*/ 80818 h 80818"/>
              <a:gd name="connsiteX3" fmla="*/ 302419 w 724592"/>
              <a:gd name="connsiteY3" fmla="*/ 14288 h 80818"/>
              <a:gd name="connsiteX0" fmla="*/ 0 w 724592"/>
              <a:gd name="connsiteY0" fmla="*/ 0 h 80818"/>
              <a:gd name="connsiteX1" fmla="*/ 724592 w 724592"/>
              <a:gd name="connsiteY1" fmla="*/ 80818 h 80818"/>
              <a:gd name="connsiteX0" fmla="*/ 302419 w 724592"/>
              <a:gd name="connsiteY0" fmla="*/ 14288 h 299893"/>
              <a:gd name="connsiteX1" fmla="*/ 724592 w 724592"/>
              <a:gd name="connsiteY1" fmla="*/ 80818 h 299893"/>
              <a:gd name="connsiteX2" fmla="*/ 288132 w 724592"/>
              <a:gd name="connsiteY2" fmla="*/ 299893 h 299893"/>
              <a:gd name="connsiteX3" fmla="*/ 302419 w 724592"/>
              <a:gd name="connsiteY3" fmla="*/ 14288 h 299893"/>
              <a:gd name="connsiteX0" fmla="*/ 0 w 724592"/>
              <a:gd name="connsiteY0" fmla="*/ 0 h 299893"/>
              <a:gd name="connsiteX1" fmla="*/ 724592 w 724592"/>
              <a:gd name="connsiteY1" fmla="*/ 80818 h 299893"/>
              <a:gd name="connsiteX0" fmla="*/ 438150 w 860323"/>
              <a:gd name="connsiteY0" fmla="*/ 0 h 285605"/>
              <a:gd name="connsiteX1" fmla="*/ 860323 w 860323"/>
              <a:gd name="connsiteY1" fmla="*/ 66530 h 285605"/>
              <a:gd name="connsiteX2" fmla="*/ 423863 w 860323"/>
              <a:gd name="connsiteY2" fmla="*/ 285605 h 285605"/>
              <a:gd name="connsiteX3" fmla="*/ 438150 w 860323"/>
              <a:gd name="connsiteY3" fmla="*/ 0 h 285605"/>
              <a:gd name="connsiteX0" fmla="*/ 0 w 860323"/>
              <a:gd name="connsiteY0" fmla="*/ 4762 h 285605"/>
              <a:gd name="connsiteX1" fmla="*/ 860323 w 860323"/>
              <a:gd name="connsiteY1" fmla="*/ 66530 h 285605"/>
              <a:gd name="connsiteX0" fmla="*/ 438150 w 860323"/>
              <a:gd name="connsiteY0" fmla="*/ 0 h 285605"/>
              <a:gd name="connsiteX1" fmla="*/ 860323 w 860323"/>
              <a:gd name="connsiteY1" fmla="*/ 66530 h 285605"/>
              <a:gd name="connsiteX2" fmla="*/ 423863 w 860323"/>
              <a:gd name="connsiteY2" fmla="*/ 285605 h 285605"/>
              <a:gd name="connsiteX3" fmla="*/ 438150 w 860323"/>
              <a:gd name="connsiteY3" fmla="*/ 0 h 285605"/>
              <a:gd name="connsiteX0" fmla="*/ 0 w 860323"/>
              <a:gd name="connsiteY0" fmla="*/ 4762 h 285605"/>
              <a:gd name="connsiteX1" fmla="*/ 765073 w 860323"/>
              <a:gd name="connsiteY1" fmla="*/ 107012 h 285605"/>
              <a:gd name="connsiteX0" fmla="*/ 976313 w 1056554"/>
              <a:gd name="connsiteY0" fmla="*/ 519113 h 519113"/>
              <a:gd name="connsiteX1" fmla="*/ 860323 w 1056554"/>
              <a:gd name="connsiteY1" fmla="*/ 61768 h 519113"/>
              <a:gd name="connsiteX2" fmla="*/ 423863 w 1056554"/>
              <a:gd name="connsiteY2" fmla="*/ 280843 h 519113"/>
              <a:gd name="connsiteX3" fmla="*/ 976313 w 1056554"/>
              <a:gd name="connsiteY3" fmla="*/ 519113 h 519113"/>
              <a:gd name="connsiteX0" fmla="*/ 0 w 1056554"/>
              <a:gd name="connsiteY0" fmla="*/ 0 h 519113"/>
              <a:gd name="connsiteX1" fmla="*/ 765073 w 1056554"/>
              <a:gd name="connsiteY1" fmla="*/ 102250 h 519113"/>
              <a:gd name="connsiteX0" fmla="*/ 423863 w 860323"/>
              <a:gd name="connsiteY0" fmla="*/ 280843 h 280843"/>
              <a:gd name="connsiteX1" fmla="*/ 860323 w 860323"/>
              <a:gd name="connsiteY1" fmla="*/ 61768 h 280843"/>
              <a:gd name="connsiteX2" fmla="*/ 423863 w 860323"/>
              <a:gd name="connsiteY2" fmla="*/ 280843 h 280843"/>
              <a:gd name="connsiteX0" fmla="*/ 0 w 860323"/>
              <a:gd name="connsiteY0" fmla="*/ 0 h 280843"/>
              <a:gd name="connsiteX1" fmla="*/ 765073 w 860323"/>
              <a:gd name="connsiteY1" fmla="*/ 102250 h 280843"/>
              <a:gd name="connsiteX0" fmla="*/ 423863 w 846035"/>
              <a:gd name="connsiteY0" fmla="*/ 280843 h 649937"/>
              <a:gd name="connsiteX1" fmla="*/ 846035 w 846035"/>
              <a:gd name="connsiteY1" fmla="*/ 649937 h 649937"/>
              <a:gd name="connsiteX2" fmla="*/ 423863 w 846035"/>
              <a:gd name="connsiteY2" fmla="*/ 280843 h 649937"/>
              <a:gd name="connsiteX0" fmla="*/ 0 w 846035"/>
              <a:gd name="connsiteY0" fmla="*/ 0 h 649937"/>
              <a:gd name="connsiteX1" fmla="*/ 765073 w 846035"/>
              <a:gd name="connsiteY1" fmla="*/ 102250 h 649937"/>
              <a:gd name="connsiteX0" fmla="*/ 423863 w 765073"/>
              <a:gd name="connsiteY0" fmla="*/ 280843 h 676130"/>
              <a:gd name="connsiteX1" fmla="*/ 524566 w 765073"/>
              <a:gd name="connsiteY1" fmla="*/ 676130 h 676130"/>
              <a:gd name="connsiteX2" fmla="*/ 423863 w 765073"/>
              <a:gd name="connsiteY2" fmla="*/ 280843 h 676130"/>
              <a:gd name="connsiteX0" fmla="*/ 0 w 765073"/>
              <a:gd name="connsiteY0" fmla="*/ 0 h 676130"/>
              <a:gd name="connsiteX1" fmla="*/ 765073 w 765073"/>
              <a:gd name="connsiteY1" fmla="*/ 102250 h 676130"/>
              <a:gd name="connsiteX0" fmla="*/ 423863 w 765073"/>
              <a:gd name="connsiteY0" fmla="*/ 280843 h 676130"/>
              <a:gd name="connsiteX1" fmla="*/ 524566 w 765073"/>
              <a:gd name="connsiteY1" fmla="*/ 676130 h 676130"/>
              <a:gd name="connsiteX2" fmla="*/ 423863 w 765073"/>
              <a:gd name="connsiteY2" fmla="*/ 280843 h 676130"/>
              <a:gd name="connsiteX0" fmla="*/ 0 w 765073"/>
              <a:gd name="connsiteY0" fmla="*/ 0 h 676130"/>
              <a:gd name="connsiteX1" fmla="*/ 765073 w 765073"/>
              <a:gd name="connsiteY1" fmla="*/ 102250 h 6761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765073" h="676130" stroke="0" extrusionOk="0">
                <a:moveTo>
                  <a:pt x="423863" y="280843"/>
                </a:moveTo>
                <a:lnTo>
                  <a:pt x="524566" y="676130"/>
                </a:lnTo>
                <a:lnTo>
                  <a:pt x="423863" y="280843"/>
                </a:lnTo>
                <a:close/>
              </a:path>
              <a:path w="765073" h="676130" fill="none">
                <a:moveTo>
                  <a:pt x="0" y="0"/>
                </a:moveTo>
                <a:cubicBezTo>
                  <a:pt x="233160" y="0"/>
                  <a:pt x="607910" y="22643"/>
                  <a:pt x="765073" y="102250"/>
                </a:cubicBezTo>
              </a:path>
            </a:pathLst>
          </a:custGeom>
          <a:ln>
            <a:solidFill>
              <a:srgbClr val="C00000"/>
            </a:solidFill>
            <a:prstDash val="sys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1" name="TextBox 60"/>
          <p:cNvSpPr txBox="1"/>
          <p:nvPr/>
        </p:nvSpPr>
        <p:spPr>
          <a:xfrm>
            <a:off x="-413028" y="4989115"/>
            <a:ext cx="9809564" cy="46166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isometricOffAxis2Left">
                <a:rot lat="1200000" lon="2580000" rev="60000"/>
              </a:camera>
              <a:lightRig rig="threePt" dir="t"/>
            </a:scene3d>
          </a:bodyPr>
          <a:lstStyle/>
          <a:p>
            <a:pPr defTabSz="457200"/>
            <a:r>
              <a:rPr lang="en-GB" sz="2400" b="1" dirty="0" smtClean="0">
                <a:solidFill>
                  <a:srgbClr val="FFC000"/>
                </a:solidFill>
                <a:latin typeface="Arial"/>
              </a:rPr>
              <a:t>Q1    Q2     Q3 CP  D1                    TAXN    D2               Q4            Q5</a:t>
            </a:r>
            <a:endParaRPr lang="en-GB" sz="2400" b="1" dirty="0">
              <a:solidFill>
                <a:srgbClr val="FFC000"/>
              </a:solidFill>
              <a:latin typeface="Arial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58692262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Impact on TCT4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Impact from asynchronous beam dump on the HL-LHC IR5 TCTs</a:t>
            </a:r>
            <a:endParaRPr lang="en-GB" noProof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2386469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Triplet - D1 exposure (“</a:t>
            </a:r>
            <a:r>
              <a:rPr lang="en-GB" dirty="0"/>
              <a:t>pessimistic” case)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5085184"/>
            <a:ext cx="8254800" cy="1271166"/>
          </a:xfrm>
        </p:spPr>
        <p:txBody>
          <a:bodyPr>
            <a:normAutofit fontScale="62500" lnSpcReduction="20000"/>
          </a:bodyPr>
          <a:lstStyle/>
          <a:p>
            <a:pPr>
              <a:lnSpc>
                <a:spcPct val="120000"/>
              </a:lnSpc>
            </a:pPr>
            <a:r>
              <a:rPr lang="en-GB" dirty="0" smtClean="0"/>
              <a:t>All values well below </a:t>
            </a:r>
            <a:r>
              <a:rPr lang="en-GB" b="1" dirty="0" smtClean="0"/>
              <a:t>damage limit (&gt;1 kJ/cm</a:t>
            </a:r>
            <a:r>
              <a:rPr lang="en-GB" b="1" baseline="30000" dirty="0" smtClean="0"/>
              <a:t>3</a:t>
            </a:r>
            <a:r>
              <a:rPr lang="en-GB" b="1" dirty="0" smtClean="0"/>
              <a:t>) </a:t>
            </a:r>
            <a:r>
              <a:rPr lang="en-GB" dirty="0" smtClean="0"/>
              <a:t>(</a:t>
            </a:r>
            <a:r>
              <a:rPr lang="en-GB" u="sng" dirty="0" smtClean="0"/>
              <a:t>D. </a:t>
            </a:r>
            <a:r>
              <a:rPr lang="en-GB" u="sng" dirty="0" err="1" smtClean="0"/>
              <a:t>Wollman</a:t>
            </a:r>
            <a:r>
              <a:rPr lang="en-GB" dirty="0" smtClean="0"/>
              <a:t> talk on Tue PM)</a:t>
            </a:r>
          </a:p>
          <a:p>
            <a:pPr>
              <a:lnSpc>
                <a:spcPct val="120000"/>
              </a:lnSpc>
            </a:pPr>
            <a:r>
              <a:rPr lang="en-GB" dirty="0" smtClean="0"/>
              <a:t>Values higher </a:t>
            </a:r>
            <a:r>
              <a:rPr lang="en-GB" dirty="0"/>
              <a:t>by at least a factor of 10 with </a:t>
            </a:r>
            <a:r>
              <a:rPr lang="en-GB" dirty="0" err="1"/>
              <a:t>MoGr</a:t>
            </a:r>
            <a:r>
              <a:rPr lang="en-GB" dirty="0"/>
              <a:t> TCT4</a:t>
            </a:r>
          </a:p>
          <a:p>
            <a:pPr>
              <a:lnSpc>
                <a:spcPct val="120000"/>
              </a:lnSpc>
            </a:pPr>
            <a:r>
              <a:rPr lang="en-GB" dirty="0" smtClean="0"/>
              <a:t>(Only D1 would quench with </a:t>
            </a:r>
            <a:r>
              <a:rPr lang="en-GB" dirty="0" err="1" smtClean="0"/>
              <a:t>Inermet</a:t>
            </a:r>
            <a:r>
              <a:rPr lang="en-GB" dirty="0" smtClean="0"/>
              <a:t> TCT4)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 smtClean="0"/>
              <a:t>Impact from asynchronous beam dump on the HL-LHC IR5 TCTs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672" y="836712"/>
            <a:ext cx="5904656" cy="4133260"/>
          </a:xfrm>
          <a:prstGeom prst="rect">
            <a:avLst/>
          </a:prstGeom>
        </p:spPr>
      </p:pic>
      <p:cxnSp>
        <p:nvCxnSpPr>
          <p:cNvPr id="8" name="Straight Connector 7"/>
          <p:cNvCxnSpPr/>
          <p:nvPr/>
        </p:nvCxnSpPr>
        <p:spPr>
          <a:xfrm>
            <a:off x="2142592" y="3204738"/>
            <a:ext cx="6588000" cy="0"/>
          </a:xfrm>
          <a:prstGeom prst="line">
            <a:avLst/>
          </a:prstGeom>
          <a:ln w="12700">
            <a:solidFill>
              <a:schemeClr val="tx2"/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7290592" y="2889694"/>
            <a:ext cx="16561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tx2"/>
                </a:solidFill>
              </a:rPr>
              <a:t>20mJ/cm</a:t>
            </a:r>
            <a:r>
              <a:rPr lang="en-US" baseline="30000" dirty="0" smtClean="0">
                <a:solidFill>
                  <a:schemeClr val="tx2"/>
                </a:solidFill>
              </a:rPr>
              <a:t>3</a:t>
            </a:r>
            <a:endParaRPr lang="en-US" dirty="0" smtClean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70838085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Leakage to experiment: Photons</a:t>
            </a:r>
            <a:br>
              <a:rPr lang="en-GB" dirty="0" smtClean="0"/>
            </a:br>
            <a:r>
              <a:rPr lang="en-GB" sz="2000" dirty="0" smtClean="0"/>
              <a:t>(transport threshold = 100keV)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smtClean="0"/>
              <a:t>Impact from asynchronous beam dump on the HL-LHC IR5 TCTs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403647" y="989013"/>
            <a:ext cx="3001042" cy="26280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403648" y="3747111"/>
            <a:ext cx="3001042" cy="2628000"/>
          </a:xfrm>
          <a:prstGeom prst="rect">
            <a:avLst/>
          </a:prstGeom>
        </p:spPr>
      </p:pic>
      <p:pic>
        <p:nvPicPr>
          <p:cNvPr id="11" name="Picture 10" descr="Photons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88024" y="1143396"/>
            <a:ext cx="2998741" cy="2546204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179511" y="2060848"/>
            <a:ext cx="136815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>
                <a:solidFill>
                  <a:srgbClr val="002060"/>
                </a:solidFill>
              </a:rPr>
              <a:t>Inermet</a:t>
            </a:r>
            <a:r>
              <a:rPr lang="en-US" b="1" dirty="0" smtClean="0">
                <a:solidFill>
                  <a:srgbClr val="002060"/>
                </a:solidFill>
              </a:rPr>
              <a:t>,</a:t>
            </a:r>
          </a:p>
          <a:p>
            <a:r>
              <a:rPr lang="en-US" b="1" dirty="0" smtClean="0">
                <a:solidFill>
                  <a:srgbClr val="002060"/>
                </a:solidFill>
              </a:rPr>
              <a:t>half bunch</a:t>
            </a:r>
            <a:endParaRPr lang="en-US" b="1" dirty="0">
              <a:solidFill>
                <a:srgbClr val="00206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51520" y="4725144"/>
            <a:ext cx="136815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>
                <a:solidFill>
                  <a:srgbClr val="008000"/>
                </a:solidFill>
              </a:rPr>
              <a:t>MoGr</a:t>
            </a:r>
            <a:r>
              <a:rPr lang="en-US" b="1" dirty="0" smtClean="0">
                <a:solidFill>
                  <a:srgbClr val="008000"/>
                </a:solidFill>
              </a:rPr>
              <a:t>,</a:t>
            </a:r>
          </a:p>
          <a:p>
            <a:r>
              <a:rPr lang="en-US" b="1" dirty="0" smtClean="0">
                <a:solidFill>
                  <a:srgbClr val="008000"/>
                </a:solidFill>
              </a:rPr>
              <a:t>full bunch</a:t>
            </a:r>
            <a:endParaRPr lang="en-US" b="1" dirty="0">
              <a:solidFill>
                <a:srgbClr val="008000"/>
              </a:solidFill>
            </a:endParaRPr>
          </a:p>
        </p:txBody>
      </p:sp>
      <p:sp>
        <p:nvSpPr>
          <p:cNvPr id="13" name="Content Placeholder 2"/>
          <p:cNvSpPr>
            <a:spLocks noGrp="1"/>
          </p:cNvSpPr>
          <p:nvPr>
            <p:ph idx="1"/>
          </p:nvPr>
        </p:nvSpPr>
        <p:spPr>
          <a:xfrm>
            <a:off x="4716016" y="4644625"/>
            <a:ext cx="3815984" cy="1016623"/>
          </a:xfrm>
        </p:spPr>
        <p:txBody>
          <a:bodyPr>
            <a:normAutofit fontScale="85000" lnSpcReduction="20000"/>
          </a:bodyPr>
          <a:lstStyle/>
          <a:p>
            <a:pPr>
              <a:lnSpc>
                <a:spcPct val="110000"/>
              </a:lnSpc>
            </a:pPr>
            <a:r>
              <a:rPr lang="en-US" dirty="0" smtClean="0"/>
              <a:t>One order of magnitude increase with </a:t>
            </a:r>
            <a:r>
              <a:rPr lang="en-US" dirty="0" err="1" smtClean="0"/>
              <a:t>MoGr</a:t>
            </a:r>
            <a:r>
              <a:rPr lang="en-US" dirty="0" smtClean="0"/>
              <a:t> with respect to </a:t>
            </a:r>
            <a:r>
              <a:rPr lang="en-US" dirty="0" err="1" smtClean="0"/>
              <a:t>Inermet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xmlns="" val="150410013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Leakage to experiment: Neutrons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smtClean="0"/>
              <a:t>Impact from asynchronous beam dump on the HL-LHC IR5 TCTs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8</a:t>
            </a:fld>
            <a:endParaRPr lang="fr-FR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03647" y="989013"/>
            <a:ext cx="3001042" cy="2627999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03648" y="3747111"/>
            <a:ext cx="3001042" cy="2627999"/>
          </a:xfrm>
          <a:prstGeom prst="rect">
            <a:avLst/>
          </a:prstGeom>
        </p:spPr>
      </p:pic>
      <p:pic>
        <p:nvPicPr>
          <p:cNvPr id="11" name="Picture 10" descr="Photons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88024" y="1152541"/>
            <a:ext cx="2998741" cy="2546203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179511" y="2060848"/>
            <a:ext cx="136815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>
                <a:solidFill>
                  <a:srgbClr val="002060"/>
                </a:solidFill>
              </a:rPr>
              <a:t>Inermet</a:t>
            </a:r>
            <a:r>
              <a:rPr lang="en-US" b="1" dirty="0" smtClean="0">
                <a:solidFill>
                  <a:srgbClr val="002060"/>
                </a:solidFill>
              </a:rPr>
              <a:t>,</a:t>
            </a:r>
          </a:p>
          <a:p>
            <a:r>
              <a:rPr lang="en-US" b="1" dirty="0" smtClean="0">
                <a:solidFill>
                  <a:srgbClr val="002060"/>
                </a:solidFill>
              </a:rPr>
              <a:t>half bunch</a:t>
            </a:r>
            <a:endParaRPr lang="en-US" b="1" dirty="0">
              <a:solidFill>
                <a:srgbClr val="00206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51520" y="4725144"/>
            <a:ext cx="136815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>
                <a:solidFill>
                  <a:srgbClr val="008000"/>
                </a:solidFill>
              </a:rPr>
              <a:t>MoGr</a:t>
            </a:r>
            <a:r>
              <a:rPr lang="en-US" b="1" dirty="0" smtClean="0">
                <a:solidFill>
                  <a:srgbClr val="008000"/>
                </a:solidFill>
              </a:rPr>
              <a:t>,</a:t>
            </a:r>
          </a:p>
          <a:p>
            <a:r>
              <a:rPr lang="en-US" b="1" dirty="0" smtClean="0">
                <a:solidFill>
                  <a:srgbClr val="008000"/>
                </a:solidFill>
              </a:rPr>
              <a:t>full bunch</a:t>
            </a:r>
            <a:endParaRPr lang="en-US" b="1" dirty="0">
              <a:solidFill>
                <a:srgbClr val="008000"/>
              </a:solidFill>
            </a:endParaRPr>
          </a:p>
        </p:txBody>
      </p:sp>
      <p:sp>
        <p:nvSpPr>
          <p:cNvPr id="13" name="Content Placeholder 2"/>
          <p:cNvSpPr>
            <a:spLocks noGrp="1"/>
          </p:cNvSpPr>
          <p:nvPr>
            <p:ph idx="1"/>
          </p:nvPr>
        </p:nvSpPr>
        <p:spPr>
          <a:xfrm>
            <a:off x="4716016" y="4644625"/>
            <a:ext cx="3815984" cy="1016623"/>
          </a:xfrm>
        </p:spPr>
        <p:txBody>
          <a:bodyPr>
            <a:normAutofit fontScale="85000" lnSpcReduction="20000"/>
          </a:bodyPr>
          <a:lstStyle/>
          <a:p>
            <a:pPr>
              <a:lnSpc>
                <a:spcPct val="110000"/>
              </a:lnSpc>
            </a:pPr>
            <a:r>
              <a:rPr lang="en-US" dirty="0" smtClean="0"/>
              <a:t>One order of magnitude increase with </a:t>
            </a:r>
            <a:r>
              <a:rPr lang="en-US" dirty="0" err="1" smtClean="0"/>
              <a:t>MoGr</a:t>
            </a:r>
            <a:r>
              <a:rPr lang="en-US" dirty="0" smtClean="0"/>
              <a:t> with respect to </a:t>
            </a:r>
            <a:r>
              <a:rPr lang="en-US" dirty="0" err="1" smtClean="0"/>
              <a:t>Inermet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xmlns="" val="150410013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Impact on TCT6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Impact from asynchronous beam dump on the HL-LHC IR5 TCTs</a:t>
            </a:r>
            <a:endParaRPr lang="en-GB" noProof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9</a:t>
            </a:fld>
            <a:endParaRPr lang="fr-FR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ABA85A245EC45AA49FA36F10E0232" ma:contentTypeVersion="0" ma:contentTypeDescription="Create a new document." ma:contentTypeScope="" ma:versionID="fe794e4fbed14c28a784f2d1bcf4a181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1b05d82d297216baf5b26c55225140df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BE4D6EDC-997E-4C63-BA6A-04B542778425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66DBE946-B9EC-4725-8CBA-6570A08FF09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15EC2627-59DE-4D3C-BDE1-4405272E797C}">
  <ds:schemaRefs>
    <ds:schemaRef ds:uri="http://schemas.microsoft.com/office/2006/documentManagement/types"/>
    <ds:schemaRef ds:uri="http://purl.org/dc/elements/1.1/"/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10258</TotalTime>
  <Words>885</Words>
  <Application>Microsoft Office PowerPoint</Application>
  <PresentationFormat>On-screen Show (4:3)</PresentationFormat>
  <Paragraphs>133</Paragraphs>
  <Slides>18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Thème Office</vt:lpstr>
      <vt:lpstr>Consequences of asynchronous beam dump on TCTs 4 &amp; 6 of IR5</vt:lpstr>
      <vt:lpstr>Outline</vt:lpstr>
      <vt:lpstr>Introduction</vt:lpstr>
      <vt:lpstr>FLUKA model</vt:lpstr>
      <vt:lpstr>Impact on TCT4</vt:lpstr>
      <vt:lpstr>Triplet - D1 exposure (“pessimistic” case)</vt:lpstr>
      <vt:lpstr>Leakage to experiment: Photons (transport threshold = 100keV)</vt:lpstr>
      <vt:lpstr>Leakage to experiment: Neutrons</vt:lpstr>
      <vt:lpstr>Impact on TCT6</vt:lpstr>
      <vt:lpstr>D2 - Q5 exposure (“pessimistic” case)</vt:lpstr>
      <vt:lpstr>Triplet - D1 exposure (“pessimistic” case)</vt:lpstr>
      <vt:lpstr>D2 - Q5 exposure: comparison of the two cases</vt:lpstr>
      <vt:lpstr>Triplet - D1 exposure: comparison of the two cases</vt:lpstr>
      <vt:lpstr>Leakage to the experiment: particle population Full bunch impact on MoGr jaw</vt:lpstr>
      <vt:lpstr>Photons (transport threshold = 100keV)</vt:lpstr>
      <vt:lpstr>Neutrons (no transport threshold)</vt:lpstr>
      <vt:lpstr>Summary</vt:lpstr>
      <vt:lpstr>Slide 18</vt:lpstr>
    </vt:vector>
  </TitlesOfParts>
  <Company>APO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André-Pierre OLIVIER</dc:creator>
  <cp:lastModifiedBy>Andrew</cp:lastModifiedBy>
  <cp:revision>283</cp:revision>
  <dcterms:created xsi:type="dcterms:W3CDTF">2016-01-11T14:38:10Z</dcterms:created>
  <dcterms:modified xsi:type="dcterms:W3CDTF">2017-11-15T12:52:58Z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0x010100689ABA85A245EC45AA49FA36F10E0232</vt:lpwstr>
  </property>
</Properties>
</file>