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62" r:id="rId5"/>
    <p:sldId id="263" r:id="rId6"/>
    <p:sldId id="265" r:id="rId7"/>
    <p:sldId id="276" r:id="rId8"/>
    <p:sldId id="267" r:id="rId9"/>
    <p:sldId id="274" r:id="rId10"/>
    <p:sldId id="275" r:id="rId11"/>
    <p:sldId id="283" r:id="rId12"/>
    <p:sldId id="271" r:id="rId13"/>
    <p:sldId id="273" r:id="rId14"/>
    <p:sldId id="277" r:id="rId15"/>
    <p:sldId id="278" r:id="rId16"/>
    <p:sldId id="266" r:id="rId17"/>
    <p:sldId id="268" r:id="rId18"/>
    <p:sldId id="280" r:id="rId19"/>
    <p:sldId id="272" r:id="rId20"/>
    <p:sldId id="282" r:id="rId21"/>
    <p:sldId id="269" r:id="rId22"/>
    <p:sldId id="281" r:id="rId23"/>
    <p:sldId id="270" r:id="rId24"/>
    <p:sldId id="279" r:id="rId25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7" autoAdjust="0"/>
    <p:restoredTop sz="94643"/>
  </p:normalViewPr>
  <p:slideViewPr>
    <p:cSldViewPr snapToObjects="1" showGuides="1">
      <p:cViewPr varScale="1">
        <p:scale>
          <a:sx n="93" d="100"/>
          <a:sy n="93" d="100"/>
        </p:scale>
        <p:origin x="293" y="7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-979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11/11/2017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11/11/2017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499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448872" cy="1800000"/>
          </a:xfrm>
        </p:spPr>
        <p:txBody>
          <a:bodyPr/>
          <a:lstStyle/>
          <a:p>
            <a:r>
              <a:rPr lang="en-GB" dirty="0" smtClean="0"/>
              <a:t>Status of Hardware for quench detection and circuit monitoring for HL-LHC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59274"/>
            <a:ext cx="6872808" cy="137398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Jens Steckert</a:t>
            </a:r>
          </a:p>
          <a:p>
            <a:endParaRPr lang="en-GB" dirty="0" smtClean="0"/>
          </a:p>
          <a:p>
            <a:r>
              <a:rPr lang="en-US" dirty="0" smtClean="0"/>
              <a:t>Acknowledgements:</a:t>
            </a:r>
            <a:endParaRPr lang="en-GB" dirty="0" smtClean="0"/>
          </a:p>
          <a:p>
            <a:r>
              <a:rPr lang="en-GB" dirty="0" smtClean="0"/>
              <a:t>D. </a:t>
            </a:r>
            <a:r>
              <a:rPr lang="en-GB" dirty="0" smtClean="0"/>
              <a:t>Blasco Serrano, </a:t>
            </a:r>
            <a:r>
              <a:rPr lang="en-GB" dirty="0" smtClean="0"/>
              <a:t>R. Denz</a:t>
            </a:r>
            <a:r>
              <a:rPr lang="en-GB" dirty="0" smtClean="0"/>
              <a:t>, </a:t>
            </a:r>
            <a:r>
              <a:rPr lang="en-GB" dirty="0"/>
              <a:t>S. </a:t>
            </a:r>
            <a:r>
              <a:rPr lang="en-GB" dirty="0" smtClean="0"/>
              <a:t>Georgakakis, </a:t>
            </a:r>
            <a:r>
              <a:rPr lang="en-GB" dirty="0"/>
              <a:t>J</a:t>
            </a:r>
            <a:r>
              <a:rPr lang="en-GB" dirty="0" smtClean="0"/>
              <a:t>. Kopal, E. </a:t>
            </a:r>
            <a:r>
              <a:rPr lang="en-GB" dirty="0" smtClean="0"/>
              <a:t>de </a:t>
            </a:r>
            <a:r>
              <a:rPr lang="en-GB" dirty="0" smtClean="0"/>
              <a:t>Matteis, J. Spasic </a:t>
            </a:r>
            <a:r>
              <a:rPr lang="en-GB" smtClean="0"/>
              <a:t>&amp; </a:t>
            </a:r>
            <a:br>
              <a:rPr lang="en-GB" smtClean="0"/>
            </a:br>
            <a:r>
              <a:rPr lang="en-GB" smtClean="0"/>
              <a:t>TE-MPE-EP </a:t>
            </a:r>
            <a:r>
              <a:rPr lang="en-GB" dirty="0" smtClean="0"/>
              <a:t>colleagues</a:t>
            </a:r>
          </a:p>
          <a:p>
            <a:endParaRPr lang="en-GB" dirty="0" smtClean="0"/>
          </a:p>
          <a:p>
            <a:r>
              <a:rPr lang="en-GB" dirty="0" smtClean="0"/>
              <a:t>Thanks to G. Willering &amp; SM18 crew for SM18 tests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58986" y="6248400"/>
            <a:ext cx="6480000" cy="349250"/>
          </a:xfrm>
        </p:spPr>
        <p:txBody>
          <a:bodyPr/>
          <a:lstStyle/>
          <a:p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HiLumi Collaboration Meeting</a:t>
            </a:r>
            <a:r>
              <a:rPr lang="en-GB" dirty="0" smtClean="0"/>
              <a:t>, Madrid, 13-16 Nov. 2017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uQDS version 2.0, system overview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052736"/>
            <a:ext cx="7059184" cy="4888962"/>
          </a:xfrm>
          <a:prstGeom prst="rect">
            <a:avLst/>
          </a:prstGeom>
        </p:spPr>
      </p:pic>
      <p:sp>
        <p:nvSpPr>
          <p:cNvPr id="8" name="Parallelogram 7"/>
          <p:cNvSpPr/>
          <p:nvPr/>
        </p:nvSpPr>
        <p:spPr>
          <a:xfrm rot="1801297">
            <a:off x="3704865" y="1973562"/>
            <a:ext cx="3660762" cy="984616"/>
          </a:xfrm>
          <a:prstGeom prst="parallelogram">
            <a:avLst>
              <a:gd name="adj" fmla="val 57561"/>
            </a:avLst>
          </a:prstGeom>
          <a:noFill/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1094844"/>
            <a:ext cx="2531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Front-end channels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Analogue, high voltage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298321" y="1866808"/>
            <a:ext cx="3375839" cy="193085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24602" y="4059182"/>
            <a:ext cx="1159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Galvanic </a:t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insulation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2.5kV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 rot="1817211">
            <a:off x="1857391" y="2391439"/>
            <a:ext cx="1795077" cy="1183406"/>
          </a:xfrm>
          <a:prstGeom prst="parallelogram">
            <a:avLst>
              <a:gd name="adj" fmla="val 56360"/>
            </a:avLst>
          </a:prstGeom>
          <a:noFill/>
          <a:ln w="5397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Parallelogram 16"/>
          <p:cNvSpPr/>
          <p:nvPr/>
        </p:nvSpPr>
        <p:spPr>
          <a:xfrm rot="1768047">
            <a:off x="2862836" y="3282119"/>
            <a:ext cx="2751204" cy="1276947"/>
          </a:xfrm>
          <a:prstGeom prst="parallelogram">
            <a:avLst>
              <a:gd name="adj" fmla="val 59893"/>
            </a:avLst>
          </a:prstGeom>
          <a:noFill/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219662" y="347412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Digital platform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80319" y="1707925"/>
            <a:ext cx="175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Redundant power supplies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03983" y="5229200"/>
            <a:ext cx="1830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uQDS v2.0</a:t>
            </a:r>
          </a:p>
          <a:p>
            <a:r>
              <a:rPr lang="en-GB" dirty="0" smtClean="0"/>
              <a:t>Chassis 3U, 19”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545315" y="5229200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Digital mid-plane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5218500" y="4017515"/>
            <a:ext cx="361612" cy="115831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81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2000" y="3212976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Application of uQDS to the 11T magnet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72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 of uQDS to the 11T magnet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514401"/>
            <a:ext cx="7920000" cy="461176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Detect asymmetric and symmetric quenches</a:t>
            </a:r>
          </a:p>
          <a:p>
            <a:r>
              <a:rPr lang="en-GB" dirty="0" smtClean="0"/>
              <a:t>Detect quenches of the interconnection bus-bar</a:t>
            </a:r>
          </a:p>
          <a:p>
            <a:r>
              <a:rPr lang="en-GB" dirty="0" smtClean="0"/>
              <a:t>Cover all bus-bars in the magnet assembly</a:t>
            </a:r>
          </a:p>
          <a:p>
            <a:r>
              <a:rPr lang="en-GB" dirty="0" smtClean="0"/>
              <a:t>Monitoring of the quench heaters</a:t>
            </a:r>
          </a:p>
          <a:p>
            <a:r>
              <a:rPr lang="en-GB" dirty="0" smtClean="0"/>
              <a:t>Allow circuit current dependent </a:t>
            </a:r>
            <a:r>
              <a:rPr lang="en-GB" dirty="0" smtClean="0"/>
              <a:t>settings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Quench detection </a:t>
            </a:r>
            <a:r>
              <a:rPr lang="en-GB" dirty="0" smtClean="0"/>
              <a:t>crates will </a:t>
            </a:r>
            <a:r>
              <a:rPr lang="en-GB" dirty="0" smtClean="0"/>
              <a:t>be located in the “RR” area ~75m away from the magnet</a:t>
            </a:r>
          </a:p>
          <a:p>
            <a:r>
              <a:rPr lang="en-GB" dirty="0" smtClean="0"/>
              <a:t>Quench heaters will be located as close as possible to the </a:t>
            </a:r>
            <a:r>
              <a:rPr lang="en-GB" dirty="0" smtClean="0"/>
              <a:t>magnet while monitorin</a:t>
            </a:r>
            <a:r>
              <a:rPr lang="en-GB" dirty="0" smtClean="0"/>
              <a:t>g resides in “RR” area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023119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Requirements:</a:t>
            </a:r>
            <a:endParaRPr lang="en-GB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9551" y="3933056"/>
            <a:ext cx="3047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Integration boundaries: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404805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uQDS for 11T magnet: integration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36413" y="1494980"/>
            <a:ext cx="3236161" cy="33132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dirty="0" smtClean="0"/>
              <a:t>RR77 (RR73)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872936" y="2359912"/>
            <a:ext cx="5210953" cy="13680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GB" dirty="0" smtClean="0"/>
              <a:t>Tunnel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384511" y="2692903"/>
            <a:ext cx="683155" cy="28803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>
                <a:solidFill>
                  <a:schemeClr val="tx1"/>
                </a:solidFill>
              </a:rPr>
              <a:t>MQ.8R7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49153" y="2694268"/>
            <a:ext cx="909350" cy="288032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11T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324827" y="2698796"/>
            <a:ext cx="909350" cy="288032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11T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025259" y="2698795"/>
            <a:ext cx="215460" cy="2796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398092" y="6054275"/>
            <a:ext cx="8130514" cy="369332"/>
            <a:chOff x="860884" y="4077072"/>
            <a:chExt cx="6618602" cy="369332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860884" y="4077072"/>
              <a:ext cx="661860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067944" y="4077072"/>
              <a:ext cx="7297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~100m</a:t>
              </a:r>
              <a:endParaRPr lang="en-GB" dirty="0"/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>
            <a:off x="3856549" y="2217642"/>
            <a:ext cx="79001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861046" y="1942923"/>
            <a:ext cx="671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Beam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212847" y="3010439"/>
            <a:ext cx="837530" cy="28803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8 x HDS</a:t>
            </a:r>
            <a:endParaRPr lang="en-GB" sz="1100" dirty="0"/>
          </a:p>
        </p:txBody>
      </p:sp>
      <p:sp>
        <p:nvSpPr>
          <p:cNvPr id="22" name="Rectangle 21"/>
          <p:cNvSpPr/>
          <p:nvPr/>
        </p:nvSpPr>
        <p:spPr>
          <a:xfrm>
            <a:off x="4084969" y="3010439"/>
            <a:ext cx="837530" cy="28803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8 x HDS</a:t>
            </a:r>
            <a:endParaRPr lang="en-GB" sz="1100" dirty="0"/>
          </a:p>
        </p:txBody>
      </p:sp>
      <p:cxnSp>
        <p:nvCxnSpPr>
          <p:cNvPr id="28" name="Elbow Connector 27"/>
          <p:cNvCxnSpPr>
            <a:endCxn id="21" idx="2"/>
          </p:cNvCxnSpPr>
          <p:nvPr/>
        </p:nvCxnSpPr>
        <p:spPr>
          <a:xfrm flipV="1">
            <a:off x="3003748" y="3298471"/>
            <a:ext cx="5627864" cy="850609"/>
          </a:xfrm>
          <a:prstGeom prst="bentConnector2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endCxn id="22" idx="2"/>
          </p:cNvCxnSpPr>
          <p:nvPr/>
        </p:nvCxnSpPr>
        <p:spPr>
          <a:xfrm flipV="1">
            <a:off x="3003748" y="3298471"/>
            <a:ext cx="1499986" cy="557098"/>
          </a:xfrm>
          <a:prstGeom prst="bentConnector2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512166" y="3855569"/>
            <a:ext cx="2125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U_HDS, I_HDS, HDS trigger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3507685" y="2703900"/>
            <a:ext cx="414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7166427" y="2692903"/>
            <a:ext cx="909350" cy="288032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MB.A9R7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8174539" y="2692903"/>
            <a:ext cx="909350" cy="288032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MB.B9R7</a:t>
            </a:r>
            <a:endParaRPr lang="en-GB" dirty="0"/>
          </a:p>
        </p:txBody>
      </p:sp>
      <p:sp>
        <p:nvSpPr>
          <p:cNvPr id="52" name="Cube 51"/>
          <p:cNvSpPr/>
          <p:nvPr/>
        </p:nvSpPr>
        <p:spPr>
          <a:xfrm>
            <a:off x="968783" y="3727932"/>
            <a:ext cx="2030712" cy="714494"/>
          </a:xfrm>
          <a:prstGeom prst="cube">
            <a:avLst/>
          </a:prstGeom>
          <a:ln w="12700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11T HDS mon + </a:t>
            </a:r>
            <a:r>
              <a:rPr lang="en-GB" sz="1400" dirty="0" smtClean="0"/>
              <a:t>trg</a:t>
            </a:r>
            <a:r>
              <a:rPr lang="en-GB" sz="1400" dirty="0" smtClean="0"/>
              <a:t>. Fan-out</a:t>
            </a:r>
            <a:endParaRPr lang="en-GB" sz="1400" dirty="0"/>
          </a:p>
        </p:txBody>
      </p:sp>
      <p:sp>
        <p:nvSpPr>
          <p:cNvPr id="50" name="Cube 49"/>
          <p:cNvSpPr/>
          <p:nvPr/>
        </p:nvSpPr>
        <p:spPr>
          <a:xfrm>
            <a:off x="979715" y="2779378"/>
            <a:ext cx="2030712" cy="669314"/>
          </a:xfrm>
          <a:prstGeom prst="cube">
            <a:avLst/>
          </a:prstGeom>
          <a:ln w="127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11T uQDS A</a:t>
            </a:r>
            <a:endParaRPr lang="en-GB" dirty="0"/>
          </a:p>
        </p:txBody>
      </p:sp>
      <p:sp>
        <p:nvSpPr>
          <p:cNvPr id="51" name="Cube 50"/>
          <p:cNvSpPr/>
          <p:nvPr/>
        </p:nvSpPr>
        <p:spPr>
          <a:xfrm>
            <a:off x="982661" y="2151803"/>
            <a:ext cx="2032019" cy="664248"/>
          </a:xfrm>
          <a:prstGeom prst="cube">
            <a:avLst/>
          </a:prstGeom>
          <a:ln w="12700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11T uQDS B</a:t>
            </a:r>
            <a:endParaRPr lang="en-GB" dirty="0"/>
          </a:p>
        </p:txBody>
      </p:sp>
      <p:cxnSp>
        <p:nvCxnSpPr>
          <p:cNvPr id="56" name="Straight Connector 55"/>
          <p:cNvCxnSpPr/>
          <p:nvPr/>
        </p:nvCxnSpPr>
        <p:spPr>
          <a:xfrm>
            <a:off x="724817" y="2509770"/>
            <a:ext cx="0" cy="16393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-208219" y="3325901"/>
            <a:ext cx="1432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Trigger links</a:t>
            </a:r>
            <a:endParaRPr lang="en-GB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724817" y="4132568"/>
            <a:ext cx="24396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4829273" y="1772816"/>
            <a:ext cx="0" cy="7451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3461121" y="1772816"/>
            <a:ext cx="136815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461121" y="1789125"/>
            <a:ext cx="0" cy="135528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6125417" y="1628800"/>
            <a:ext cx="0" cy="88916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3317105" y="1628800"/>
            <a:ext cx="280831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H="1">
            <a:off x="3003748" y="3130297"/>
            <a:ext cx="457374" cy="0"/>
          </a:xfrm>
          <a:prstGeom prst="line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3010427" y="2564904"/>
            <a:ext cx="457372" cy="0"/>
          </a:xfrm>
          <a:prstGeom prst="line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3317105" y="1628800"/>
            <a:ext cx="0" cy="135213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2999495" y="2969270"/>
            <a:ext cx="313356" cy="0"/>
          </a:xfrm>
          <a:prstGeom prst="line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>
            <a:off x="3003749" y="2420888"/>
            <a:ext cx="317610" cy="0"/>
          </a:xfrm>
          <a:prstGeom prst="line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tangle 104"/>
          <p:cNvSpPr/>
          <p:nvPr/>
        </p:nvSpPr>
        <p:spPr>
          <a:xfrm>
            <a:off x="4365696" y="2512071"/>
            <a:ext cx="592807" cy="174941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IFS x2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5637310" y="2509770"/>
            <a:ext cx="596867" cy="174941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IFS x2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 flipH="1">
            <a:off x="6019156" y="1817817"/>
            <a:ext cx="212521" cy="353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6248158" y="1621249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physical cables,</a:t>
            </a:r>
          </a:p>
          <a:p>
            <a:r>
              <a:rPr lang="en-GB" dirty="0" smtClean="0"/>
              <a:t>2 per IFS</a:t>
            </a:r>
            <a:endParaRPr lang="en-GB" dirty="0"/>
          </a:p>
        </p:txBody>
      </p:sp>
      <p:cxnSp>
        <p:nvCxnSpPr>
          <p:cNvPr id="112" name="Straight Connector 111"/>
          <p:cNvCxnSpPr/>
          <p:nvPr/>
        </p:nvCxnSpPr>
        <p:spPr>
          <a:xfrm flipV="1">
            <a:off x="4752828" y="1921653"/>
            <a:ext cx="190144" cy="569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4868806" y="18318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</a:t>
            </a:r>
            <a:endParaRPr lang="en-GB" dirty="0"/>
          </a:p>
        </p:txBody>
      </p:sp>
      <p:cxnSp>
        <p:nvCxnSpPr>
          <p:cNvPr id="116" name="Straight Connector 115"/>
          <p:cNvCxnSpPr/>
          <p:nvPr/>
        </p:nvCxnSpPr>
        <p:spPr>
          <a:xfrm flipH="1">
            <a:off x="1424770" y="1895318"/>
            <a:ext cx="4543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1424821" y="1885488"/>
            <a:ext cx="12886" cy="4237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1444897" y="2816051"/>
            <a:ext cx="0" cy="1088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1424770" y="3448692"/>
            <a:ext cx="0" cy="1088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H="1">
            <a:off x="846799" y="3557585"/>
            <a:ext cx="5796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358634" y="1494980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RB Interlock loop</a:t>
            </a:r>
            <a:endParaRPr lang="en-GB" dirty="0"/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735749" y="3144408"/>
            <a:ext cx="246912" cy="100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735749" y="2522407"/>
            <a:ext cx="2439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846799" y="1912302"/>
            <a:ext cx="0" cy="16574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H="1">
            <a:off x="403402" y="1912302"/>
            <a:ext cx="4543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2" name="Right Brace 151"/>
          <p:cNvSpPr/>
          <p:nvPr/>
        </p:nvSpPr>
        <p:spPr>
          <a:xfrm rot="5400000">
            <a:off x="1814015" y="3800638"/>
            <a:ext cx="248289" cy="240482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3" name="TextBox 152"/>
          <p:cNvSpPr txBox="1"/>
          <p:nvPr/>
        </p:nvSpPr>
        <p:spPr>
          <a:xfrm>
            <a:off x="1100802" y="5120666"/>
            <a:ext cx="20553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Connection to Controls </a:t>
            </a:r>
            <a:br>
              <a:rPr lang="en-GB" sz="1400" dirty="0" smtClean="0"/>
            </a:br>
            <a:r>
              <a:rPr lang="en-GB" sz="1400" dirty="0" smtClean="0"/>
              <a:t>via WorldFIP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4337753" y="4285029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HDS cabling not fully defined yet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726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11T instrumentation/channel 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3699841"/>
            <a:ext cx="7920000" cy="2738087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8x pole voltages for asymmetric and symmetric quench detection</a:t>
            </a:r>
          </a:p>
          <a:p>
            <a:r>
              <a:rPr lang="en-GB" sz="2000" dirty="0" smtClean="0"/>
              <a:t>2x interconnection bus-bar for bus-bar protection</a:t>
            </a:r>
          </a:p>
          <a:p>
            <a:r>
              <a:rPr lang="en-GB" sz="2000" dirty="0" smtClean="0"/>
              <a:t>1x total magnet voltage</a:t>
            </a:r>
          </a:p>
          <a:p>
            <a:r>
              <a:rPr lang="en-GB" sz="2000" dirty="0" smtClean="0"/>
              <a:t>1x circuit current (for current dependent settings)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GB" sz="2000" dirty="0" smtClean="0">
                <a:sym typeface="Wingdings" panose="05000000000000000000" pitchFamily="2" charset="2"/>
              </a:rPr>
              <a:t>12 channels per QDS box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GB" sz="2000" dirty="0" smtClean="0">
                <a:sym typeface="Wingdings" panose="05000000000000000000" pitchFamily="2" charset="2"/>
              </a:rPr>
              <a:t>Fully redundant </a:t>
            </a:r>
            <a:r>
              <a:rPr lang="en-GB" sz="2000" dirty="0">
                <a:sym typeface="Wingdings" panose="05000000000000000000" pitchFamily="2" charset="2"/>
              </a:rPr>
              <a:t>scheme </a:t>
            </a:r>
            <a:r>
              <a:rPr lang="en-GB" sz="2000" dirty="0" smtClean="0">
                <a:sym typeface="Wingdings" panose="05000000000000000000" pitchFamily="2" charset="2"/>
              </a:rPr>
              <a:t>(</a:t>
            </a:r>
            <a:r>
              <a:rPr lang="en-GB" sz="2000" dirty="0">
                <a:sym typeface="Wingdings" panose="05000000000000000000" pitchFamily="2" charset="2"/>
              </a:rPr>
              <a:t>V</a:t>
            </a:r>
            <a:r>
              <a:rPr lang="en-GB" sz="2000" dirty="0" smtClean="0">
                <a:sym typeface="Wingdings" panose="05000000000000000000" pitchFamily="2" charset="2"/>
              </a:rPr>
              <a:t>taps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r>
              <a:rPr lang="en-GB" sz="2000" dirty="0" smtClean="0">
                <a:sym typeface="Wingdings" panose="05000000000000000000" pitchFamily="2" charset="2"/>
              </a:rPr>
              <a:t> cables  </a:t>
            </a:r>
            <a:r>
              <a:rPr lang="en-GB" sz="2000" dirty="0">
                <a:sym typeface="Wingdings" panose="05000000000000000000" pitchFamily="2" charset="2"/>
              </a:rPr>
              <a:t>QDS boxes) </a:t>
            </a:r>
            <a:endParaRPr lang="en-GB" sz="20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en-GB" sz="2000" dirty="0" smtClean="0">
                <a:sym typeface="Wingdings" panose="05000000000000000000" pitchFamily="2" charset="2"/>
              </a:rPr>
              <a:t>All </a:t>
            </a:r>
            <a:r>
              <a:rPr lang="en-GB" sz="2000" dirty="0" smtClean="0">
                <a:sym typeface="Wingdings" panose="05000000000000000000" pitchFamily="2" charset="2"/>
              </a:rPr>
              <a:t>superconducting splices </a:t>
            </a:r>
            <a:r>
              <a:rPr lang="en-GB" sz="2000" dirty="0" smtClean="0">
                <a:sym typeface="Wingdings" panose="05000000000000000000" pitchFamily="2" charset="2"/>
              </a:rPr>
              <a:t>&amp; bus-bars covered</a:t>
            </a:r>
            <a:br>
              <a:rPr lang="en-GB" sz="2000" dirty="0" smtClean="0">
                <a:sym typeface="Wingdings" panose="05000000000000000000" pitchFamily="2" charset="2"/>
              </a:rPr>
            </a:b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132" name="Picture 1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776079"/>
            <a:ext cx="7855818" cy="281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73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11T Quench 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Comparisons between pole voltages used for quench detection </a:t>
            </a:r>
          </a:p>
          <a:p>
            <a:r>
              <a:rPr lang="en-GB" dirty="0" smtClean="0"/>
              <a:t>Fast detection between neighbouring poles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(SM18 saw good </a:t>
            </a:r>
            <a:r>
              <a:rPr lang="en-GB" dirty="0" smtClean="0"/>
              <a:t>common mode rejection)</a:t>
            </a:r>
          </a:p>
          <a:p>
            <a:r>
              <a:rPr lang="en-GB" dirty="0" smtClean="0"/>
              <a:t>Detection of symmetric quenches by comparing pole voltages further apart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 	Exact algorithms to be </a:t>
            </a:r>
            <a:r>
              <a:rPr lang="en-GB" dirty="0" smtClean="0">
                <a:sym typeface="Wingdings" panose="05000000000000000000" pitchFamily="2" charset="2"/>
              </a:rPr>
              <a:t>defined !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	(</a:t>
            </a:r>
            <a:r>
              <a:rPr lang="en-GB" dirty="0" smtClean="0">
                <a:sym typeface="Wingdings" panose="05000000000000000000" pitchFamily="2" charset="2"/>
              </a:rPr>
              <a:t>instrumentation </a:t>
            </a:r>
            <a:r>
              <a:rPr lang="en-GB" dirty="0" smtClean="0">
                <a:sym typeface="Wingdings" panose="05000000000000000000" pitchFamily="2" charset="2"/>
              </a:rPr>
              <a:t>should </a:t>
            </a:r>
            <a:r>
              <a:rPr lang="en-GB" dirty="0" smtClean="0">
                <a:sym typeface="Wingdings" panose="05000000000000000000" pitchFamily="2" charset="2"/>
              </a:rPr>
              <a:t>permit a wide range of </a:t>
            </a:r>
            <a:r>
              <a:rPr lang="en-GB" dirty="0" smtClean="0">
                <a:sym typeface="Wingdings" panose="05000000000000000000" pitchFamily="2" charset="2"/>
              </a:rPr>
              <a:t>				detection </a:t>
            </a:r>
            <a:r>
              <a:rPr lang="en-GB" dirty="0" smtClean="0">
                <a:sym typeface="Wingdings" panose="05000000000000000000" pitchFamily="2" charset="2"/>
              </a:rPr>
              <a:t>schemes)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To evade flux-jumps and other noise a time discrimination filter will be used</a:t>
            </a:r>
          </a:p>
          <a:p>
            <a:r>
              <a:rPr lang="en-GB" dirty="0" smtClean="0"/>
              <a:t>Length of time discrimination filter can be set as a function of the circuit current </a:t>
            </a:r>
            <a:r>
              <a:rPr lang="en-GB" dirty="0" smtClean="0"/>
              <a:t> (Susana’s talk </a:t>
            </a:r>
            <a:r>
              <a:rPr lang="en-GB" dirty="0" smtClean="0"/>
              <a:t>for the circuit review</a:t>
            </a:r>
            <a:r>
              <a:rPr lang="en-GB" dirty="0" smtClean="0"/>
              <a:t>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ym typeface="Wingdings" panose="05000000000000000000" pitchFamily="2" charset="2"/>
              </a:rPr>
              <a:t> filter out flux-jumps at low </a:t>
            </a:r>
            <a:r>
              <a:rPr lang="en-GB" dirty="0" smtClean="0">
                <a:sym typeface="Wingdings" panose="05000000000000000000" pitchFamily="2" charset="2"/>
              </a:rPr>
              <a:t>currents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594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164" y="207600"/>
            <a:ext cx="7920000" cy="720000"/>
          </a:xfrm>
        </p:spPr>
        <p:txBody>
          <a:bodyPr/>
          <a:lstStyle/>
          <a:p>
            <a:r>
              <a:rPr lang="en-GB" dirty="0" smtClean="0"/>
              <a:t>11T trigger &amp; HDS controller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Receive trigger from QDS box A and B</a:t>
            </a:r>
          </a:p>
          <a:p>
            <a:r>
              <a:rPr lang="en-GB" dirty="0" smtClean="0"/>
              <a:t>Provide safe </a:t>
            </a:r>
            <a:r>
              <a:rPr lang="en-GB" dirty="0" smtClean="0"/>
              <a:t>trigger fan-out </a:t>
            </a:r>
            <a:br>
              <a:rPr lang="en-GB" dirty="0" smtClean="0"/>
            </a:br>
            <a:r>
              <a:rPr lang="en-GB" dirty="0" smtClean="0"/>
              <a:t>(2 x uQDS to 16x DQHDS)</a:t>
            </a:r>
          </a:p>
          <a:p>
            <a:r>
              <a:rPr lang="en-GB" dirty="0" smtClean="0"/>
              <a:t>Monitor quench heater voltage &amp; current </a:t>
            </a:r>
            <a:br>
              <a:rPr lang="en-GB" dirty="0" smtClean="0"/>
            </a:br>
            <a:r>
              <a:rPr lang="en-GB" dirty="0" smtClean="0"/>
              <a:t>(uses 4x DQHSU card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 Type test concerning cable length upcoming 	(HDS diagnostics cables have to be extended 	from 1m (RB)  ~100m (11T))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846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2000" y="3212976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Some results from SM18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302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SM18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Follow Nb3Sn magnet development by “testing” uQDS on </a:t>
            </a:r>
            <a:r>
              <a:rPr lang="en-GB" dirty="0" smtClean="0"/>
              <a:t>the new </a:t>
            </a:r>
            <a:r>
              <a:rPr lang="en-GB" dirty="0" smtClean="0"/>
              <a:t>magnets</a:t>
            </a:r>
          </a:p>
          <a:p>
            <a:r>
              <a:rPr lang="en-GB" dirty="0" smtClean="0"/>
              <a:t>Study flux-jumps, quench precursors, oscillations etc.</a:t>
            </a:r>
          </a:p>
          <a:p>
            <a:r>
              <a:rPr lang="en-GB" dirty="0" smtClean="0"/>
              <a:t>Estimate what level of filtering is necessary</a:t>
            </a: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>
                <a:sym typeface="Wingdings" panose="05000000000000000000" pitchFamily="2" charset="2"/>
              </a:rPr>
              <a:t>Lots of noise/fast transients present in </a:t>
            </a:r>
            <a:r>
              <a:rPr lang="en-GB" dirty="0" smtClean="0">
                <a:sym typeface="Wingdings" panose="05000000000000000000" pitchFamily="2" charset="2"/>
              </a:rPr>
              <a:t>	measurements </a:t>
            </a:r>
            <a:r>
              <a:rPr lang="en-GB" dirty="0" smtClean="0">
                <a:sym typeface="Wingdings" panose="05000000000000000000" pitchFamily="2" charset="2"/>
              </a:rPr>
              <a:t>due to power converter </a:t>
            </a:r>
            <a:r>
              <a:rPr lang="en-GB" dirty="0" smtClean="0">
                <a:sym typeface="Wingdings" panose="05000000000000000000" pitchFamily="2" charset="2"/>
              </a:rPr>
              <a:t/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	(</a:t>
            </a:r>
            <a:r>
              <a:rPr lang="en-GB" dirty="0" smtClean="0">
                <a:sym typeface="Wingdings" panose="05000000000000000000" pitchFamily="2" charset="2"/>
              </a:rPr>
              <a:t>Thyristor</a:t>
            </a:r>
            <a:r>
              <a:rPr lang="en-GB" dirty="0" smtClean="0">
                <a:sym typeface="Wingdings" panose="05000000000000000000" pitchFamily="2" charset="2"/>
              </a:rPr>
              <a:t> based)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152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SM18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3663173"/>
          </a:xfrm>
        </p:spPr>
        <p:txBody>
          <a:bodyPr>
            <a:noAutofit/>
          </a:bodyPr>
          <a:lstStyle/>
          <a:p>
            <a:r>
              <a:rPr lang="en-GB" sz="2000" dirty="0" smtClean="0"/>
              <a:t>Participated in test </a:t>
            </a:r>
            <a:r>
              <a:rPr lang="en-GB" sz="2000" dirty="0" smtClean="0"/>
              <a:t>of </a:t>
            </a:r>
            <a:r>
              <a:rPr lang="en-GB" sz="2000" dirty="0" smtClean="0"/>
              <a:t>11T 2m </a:t>
            </a:r>
            <a:r>
              <a:rPr lang="en-GB" sz="2000" dirty="0" smtClean="0"/>
              <a:t>model magnet (double aperture)</a:t>
            </a:r>
          </a:p>
          <a:p>
            <a:r>
              <a:rPr lang="en-GB" sz="2000" dirty="0" smtClean="0"/>
              <a:t>Sampling rate of 500ksps, raw data transmitted via USB2.0</a:t>
            </a:r>
          </a:p>
          <a:p>
            <a:r>
              <a:rPr lang="en-GB" sz="2000" dirty="0" smtClean="0"/>
              <a:t>Signal processing offline: </a:t>
            </a:r>
          </a:p>
          <a:p>
            <a:pPr lvl="1"/>
            <a:r>
              <a:rPr lang="en-GB" sz="1800" dirty="0" smtClean="0"/>
              <a:t>10us width median filter</a:t>
            </a:r>
          </a:p>
          <a:p>
            <a:pPr lvl="1"/>
            <a:r>
              <a:rPr lang="en-GB" sz="1800" dirty="0" smtClean="0"/>
              <a:t>50kHz 10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order Bessel low-pass</a:t>
            </a:r>
          </a:p>
          <a:p>
            <a:pPr lvl="1"/>
            <a:r>
              <a:rPr lang="en-GB" sz="1800" dirty="0" smtClean="0"/>
              <a:t>Decimation by 5</a:t>
            </a:r>
          </a:p>
          <a:p>
            <a:r>
              <a:rPr lang="en-GB" sz="2000" dirty="0" smtClean="0"/>
              <a:t>Following plots show aperture 1 only </a:t>
            </a:r>
            <a:br>
              <a:rPr lang="en-GB" sz="2000" dirty="0" smtClean="0"/>
            </a:br>
            <a:r>
              <a:rPr lang="en-GB" sz="2000" dirty="0" smtClean="0"/>
              <a:t>(112 and 109) during first training ramp to ~</a:t>
            </a:r>
            <a:r>
              <a:rPr lang="en-GB" sz="2000" dirty="0" smtClean="0"/>
              <a:t>11kA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Model magnet constructed from non-final conductor</a:t>
            </a:r>
          </a:p>
          <a:p>
            <a:pPr marL="457200" lvl="1" indent="0">
              <a:buNone/>
            </a:pPr>
            <a:r>
              <a:rPr lang="en-US" sz="1600" dirty="0" smtClean="0">
                <a:sym typeface="Wingdings" panose="05000000000000000000" pitchFamily="2" charset="2"/>
              </a:rPr>
              <a:t> Results not representative for final 11T magnet 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</a:p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4778769"/>
            <a:ext cx="3393808" cy="14585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499257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AP1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483767" y="568331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AP2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3275856" y="4778769"/>
            <a:ext cx="2880320" cy="79208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95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uQDS concept</a:t>
            </a:r>
          </a:p>
          <a:p>
            <a:r>
              <a:rPr lang="en-GB" dirty="0" smtClean="0"/>
              <a:t>uQDS components &amp; specification</a:t>
            </a:r>
            <a:endParaRPr lang="en-GB" dirty="0"/>
          </a:p>
          <a:p>
            <a:r>
              <a:rPr lang="en-GB" dirty="0" smtClean="0"/>
              <a:t>Status of Digital Platform</a:t>
            </a:r>
          </a:p>
          <a:p>
            <a:r>
              <a:rPr lang="en-GB" dirty="0" smtClean="0"/>
              <a:t>Status of frontend channel</a:t>
            </a:r>
          </a:p>
          <a:p>
            <a:r>
              <a:rPr lang="en-GB" dirty="0" smtClean="0"/>
              <a:t>Application of uQDS to 11T magnet</a:t>
            </a:r>
          </a:p>
          <a:p>
            <a:r>
              <a:rPr lang="en-GB" dirty="0" smtClean="0"/>
              <a:t>Results from </a:t>
            </a:r>
            <a:r>
              <a:rPr lang="en-GB" dirty="0" smtClean="0"/>
              <a:t>11T SM18 </a:t>
            </a:r>
            <a:r>
              <a:rPr lang="en-GB" dirty="0" smtClean="0"/>
              <a:t>measurements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393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SM18 measurements 11T prototype Nov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08632"/>
            <a:ext cx="6372200" cy="477174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345774" y="3300394"/>
            <a:ext cx="504056" cy="129614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32" y="897507"/>
            <a:ext cx="4251496" cy="32364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899999"/>
            <a:ext cx="4307761" cy="3271887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7373878" y="4255189"/>
            <a:ext cx="230430" cy="60638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5517232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2m model magnet </a:t>
            </a:r>
            <a:r>
              <a:rPr lang="en-US" dirty="0" smtClean="0"/>
              <a:t>made from non- </a:t>
            </a:r>
            <a:r>
              <a:rPr lang="en-US" dirty="0" smtClean="0"/>
              <a:t>final cable ! 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829" y="2647129"/>
            <a:ext cx="5322059" cy="395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3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Conclusion/Outlook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Development is progressing well</a:t>
            </a:r>
          </a:p>
          <a:p>
            <a:r>
              <a:rPr lang="en-GB" dirty="0" smtClean="0"/>
              <a:t>Basic design of 11T QDS defined</a:t>
            </a:r>
          </a:p>
          <a:p>
            <a:r>
              <a:rPr lang="en-GB" dirty="0" smtClean="0"/>
              <a:t>Instrumentation of 11T defined</a:t>
            </a:r>
          </a:p>
          <a:p>
            <a:r>
              <a:rPr lang="en-GB" dirty="0" smtClean="0"/>
              <a:t>Integration studies ongoing, major points clear</a:t>
            </a:r>
          </a:p>
          <a:p>
            <a:endParaRPr lang="en-GB" dirty="0"/>
          </a:p>
          <a:p>
            <a:r>
              <a:rPr lang="en-GB" dirty="0" smtClean="0"/>
              <a:t>Version 2.0 of uQDS expected end of this year</a:t>
            </a:r>
          </a:p>
          <a:p>
            <a:r>
              <a:rPr lang="en-GB" dirty="0" smtClean="0"/>
              <a:t>Final version for 11T QDS next year</a:t>
            </a:r>
          </a:p>
          <a:p>
            <a:r>
              <a:rPr lang="en-GB" dirty="0" smtClean="0"/>
              <a:t>IT QDS on base of uQDS for 11T </a:t>
            </a:r>
            <a:endParaRPr lang="en-GB" dirty="0" smtClean="0"/>
          </a:p>
          <a:p>
            <a:r>
              <a:rPr lang="en-US" dirty="0" smtClean="0"/>
              <a:t>Looking forward to test final QDS on final 11T in SM18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546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uQDS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3933056"/>
            <a:ext cx="7920000" cy="230425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Generic solution for various QDS tasks</a:t>
            </a:r>
            <a:endParaRPr lang="en-GB" sz="2400" dirty="0" smtClean="0"/>
          </a:p>
          <a:p>
            <a:r>
              <a:rPr lang="en-GB" sz="2400" dirty="0" smtClean="0"/>
              <a:t>Multiple insulated front-end </a:t>
            </a:r>
            <a:r>
              <a:rPr lang="en-GB" sz="2400" dirty="0" smtClean="0"/>
              <a:t>channels connected to one logic device performing the QDS task</a:t>
            </a:r>
          </a:p>
          <a:p>
            <a:r>
              <a:rPr lang="en-GB" sz="2400" dirty="0" smtClean="0"/>
              <a:t>QDS function defined by FPGA </a:t>
            </a:r>
            <a:r>
              <a:rPr lang="en-GB" sz="2400" dirty="0" smtClean="0"/>
              <a:t>configuration</a:t>
            </a:r>
            <a:endParaRPr lang="en-GB" sz="2400" dirty="0" smtClean="0"/>
          </a:p>
          <a:p>
            <a:r>
              <a:rPr lang="en-GB" sz="2400" dirty="0" smtClean="0"/>
              <a:t>Front-ends flexible enough to cope with all </a:t>
            </a:r>
            <a:r>
              <a:rPr lang="en-GB" sz="2400" dirty="0" smtClean="0"/>
              <a:t>required </a:t>
            </a:r>
            <a:r>
              <a:rPr lang="en-GB" sz="2400" dirty="0" smtClean="0"/>
              <a:t>input </a:t>
            </a:r>
            <a:r>
              <a:rPr lang="en-GB" sz="2400" dirty="0" smtClean="0"/>
              <a:t>signals ranges &amp; resolutions</a:t>
            </a:r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000322"/>
            <a:ext cx="6559997" cy="253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4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uQDS 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Digital platform </a:t>
            </a:r>
            <a:r>
              <a:rPr lang="en-GB" dirty="0" smtClean="0"/>
              <a:t>houses FPGA, interlocks and communication interface. Performs quench detection algorithms</a:t>
            </a:r>
          </a:p>
          <a:p>
            <a:r>
              <a:rPr lang="en-GB" b="1" dirty="0" smtClean="0"/>
              <a:t>Mid-plane </a:t>
            </a:r>
            <a:r>
              <a:rPr lang="en-GB" dirty="0" smtClean="0"/>
              <a:t>connects Front-end with Digital </a:t>
            </a:r>
            <a:r>
              <a:rPr lang="en-GB" dirty="0" smtClean="0"/>
              <a:t>platform and power supplies</a:t>
            </a:r>
            <a:endParaRPr lang="en-GB" dirty="0" smtClean="0"/>
          </a:p>
          <a:p>
            <a:r>
              <a:rPr lang="en-GB" b="1" dirty="0" smtClean="0"/>
              <a:t>Frontend</a:t>
            </a:r>
            <a:r>
              <a:rPr lang="en-GB" dirty="0" smtClean="0"/>
              <a:t> amplifies signal, digitizes and provides galvanic insulation</a:t>
            </a:r>
          </a:p>
          <a:p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628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the digital platform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Right Arrow 6"/>
          <p:cNvSpPr/>
          <p:nvPr/>
        </p:nvSpPr>
        <p:spPr>
          <a:xfrm>
            <a:off x="2407157" y="1632541"/>
            <a:ext cx="811383" cy="5760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635896" y="1484784"/>
            <a:ext cx="1440160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V1.5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>
            <a:off x="5729831" y="1663042"/>
            <a:ext cx="760652" cy="5760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2708920"/>
            <a:ext cx="2448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First board with </a:t>
            </a:r>
            <a:r>
              <a:rPr lang="en-GB" dirty="0" smtClean="0"/>
              <a:t>Microsemi</a:t>
            </a:r>
            <a:r>
              <a:rPr lang="en-GB" dirty="0" smtClean="0"/>
              <a:t> IGLOO2 (M2GL060)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Hosts up to 3 frontends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Communication via RS485 (2.5Mbit)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 	</a:t>
            </a:r>
            <a:r>
              <a:rPr lang="en-GB" dirty="0" smtClean="0"/>
              <a:t>Proof of concept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203848" y="2708920"/>
            <a:ext cx="24482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Intel Cyclone V</a:t>
            </a:r>
            <a:r>
              <a:rPr lang="en-GB" dirty="0" smtClean="0"/>
              <a:t> dev. </a:t>
            </a:r>
            <a:r>
              <a:rPr lang="en-GB" dirty="0" smtClean="0"/>
              <a:t>board on carrier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Supports channel carrier with 6 frontends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Communication via USB 2.0 and RS485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 	</a:t>
            </a:r>
            <a:r>
              <a:rPr lang="en-GB" dirty="0" smtClean="0"/>
              <a:t>Intermediate            	solution for SM18 	and LHC tests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156176" y="2708920"/>
            <a:ext cx="24482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Based on IGLOO2 (M2GL150)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Supports up to 16 front-ends via </a:t>
            </a:r>
            <a:r>
              <a:rPr lang="en-GB" dirty="0" smtClean="0"/>
              <a:t>mid-plane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Communication via RS485, USB 2.0, USB 3.0 or WorldFIP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 	First prototype for 	11T QDS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1281880"/>
            <a:ext cx="1833618" cy="126990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66489" y="2127926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v2.0</a:t>
            </a:r>
            <a:endParaRPr lang="en-GB" sz="2400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5337" y="1250912"/>
            <a:ext cx="2331712" cy="13193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83896" y="2102676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v</a:t>
            </a:r>
            <a:r>
              <a:rPr lang="en-GB" sz="2000" b="1" dirty="0" smtClean="0">
                <a:solidFill>
                  <a:schemeClr val="bg1"/>
                </a:solidFill>
              </a:rPr>
              <a:t>1.5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906" y="1420846"/>
            <a:ext cx="2108023" cy="109617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676240" y="2054756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v</a:t>
            </a:r>
            <a:r>
              <a:rPr lang="en-GB" sz="2000" b="1" dirty="0" smtClean="0">
                <a:solidFill>
                  <a:schemeClr val="bg1"/>
                </a:solidFill>
              </a:rPr>
              <a:t>1.0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60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Front-end channel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0000"/>
            <a:ext cx="8064456" cy="545635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Design/Prototyping process started already end of 2015</a:t>
            </a:r>
          </a:p>
          <a:p>
            <a:r>
              <a:rPr lang="en-GB" sz="2400" dirty="0" smtClean="0"/>
              <a:t>Challenging design (20bit/1Msps), final verification by prototype testing only </a:t>
            </a:r>
            <a:br>
              <a:rPr lang="en-GB" sz="2400" dirty="0" smtClean="0"/>
            </a:br>
            <a:r>
              <a:rPr lang="en-GB" sz="2400" dirty="0" smtClean="0"/>
              <a:t>(Calculations/SPICE do not show noise…)</a:t>
            </a:r>
          </a:p>
          <a:p>
            <a:r>
              <a:rPr lang="en-GB" sz="2400" dirty="0" smtClean="0"/>
              <a:t>Several </a:t>
            </a:r>
            <a:r>
              <a:rPr lang="en-GB" sz="2400" dirty="0" smtClean="0"/>
              <a:t>prototypes built and evaluated in LHC and SM18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First </a:t>
            </a:r>
            <a:r>
              <a:rPr lang="en-GB" sz="2400" dirty="0" smtClean="0">
                <a:sym typeface="Wingdings" panose="05000000000000000000" pitchFamily="2" charset="2"/>
              </a:rPr>
              <a:t>uQDSv2.0 compatible </a:t>
            </a:r>
            <a:r>
              <a:rPr lang="en-GB" sz="2400" dirty="0" smtClean="0">
                <a:sym typeface="Wingdings" panose="05000000000000000000" pitchFamily="2" charset="2"/>
              </a:rPr>
              <a:t>version </a:t>
            </a:r>
            <a:r>
              <a:rPr lang="en-GB" sz="2400" dirty="0" smtClean="0">
                <a:sym typeface="Wingdings" panose="05000000000000000000" pitchFamily="2" charset="2"/>
              </a:rPr>
              <a:t>expected end of this year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Serves as universal QDS </a:t>
            </a:r>
            <a:br>
              <a:rPr lang="en-GB" sz="2400" dirty="0" smtClean="0">
                <a:sym typeface="Wingdings" panose="05000000000000000000" pitchFamily="2" charset="2"/>
              </a:rPr>
            </a:br>
            <a:r>
              <a:rPr lang="en-GB" sz="2400" dirty="0" smtClean="0">
                <a:sym typeface="Wingdings" panose="05000000000000000000" pitchFamily="2" charset="2"/>
              </a:rPr>
              <a:t>data acquisition channel 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Covers </a:t>
            </a:r>
            <a:r>
              <a:rPr lang="en-GB" sz="2400" dirty="0" smtClean="0">
                <a:sym typeface="Wingdings" panose="05000000000000000000" pitchFamily="2" charset="2"/>
              </a:rPr>
              <a:t>all existing quench</a:t>
            </a:r>
            <a:br>
              <a:rPr lang="en-GB" sz="2400" dirty="0" smtClean="0">
                <a:sym typeface="Wingdings" panose="05000000000000000000" pitchFamily="2" charset="2"/>
              </a:rPr>
            </a:br>
            <a:r>
              <a:rPr lang="en-GB" sz="2400" dirty="0" smtClean="0">
                <a:sym typeface="Wingdings" panose="05000000000000000000" pitchFamily="2" charset="2"/>
              </a:rPr>
              <a:t>detector requirements </a:t>
            </a:r>
          </a:p>
          <a:p>
            <a:endParaRPr lang="en-GB" sz="2400" dirty="0" smtClean="0">
              <a:sym typeface="Wingdings" panose="05000000000000000000" pitchFamily="2" charset="2"/>
            </a:endParaRPr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3407453" y="4178676"/>
            <a:ext cx="2636007" cy="451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Resolution [bits]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02615" y="6201419"/>
            <a:ext cx="2952713" cy="48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ADC sample rate [Hz]</a:t>
            </a:r>
            <a:endParaRPr lang="en-GB" dirty="0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5" y="3189259"/>
            <a:ext cx="4464496" cy="320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1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88" y="755490"/>
            <a:ext cx="5392978" cy="3033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Front-end channel specifications/design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892704"/>
              </p:ext>
            </p:extLst>
          </p:nvPr>
        </p:nvGraphicFramePr>
        <p:xfrm>
          <a:off x="5071523" y="3685404"/>
          <a:ext cx="3615277" cy="2670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5158">
                  <a:extLst>
                    <a:ext uri="{9D8B030D-6E8A-4147-A177-3AD203B41FA5}">
                      <a16:colId xmlns:a16="http://schemas.microsoft.com/office/drawing/2014/main" val="3959590639"/>
                    </a:ext>
                  </a:extLst>
                </a:gridCol>
                <a:gridCol w="1680119">
                  <a:extLst>
                    <a:ext uri="{9D8B030D-6E8A-4147-A177-3AD203B41FA5}">
                      <a16:colId xmlns:a16="http://schemas.microsoft.com/office/drawing/2014/main" val="1718762465"/>
                    </a:ext>
                  </a:extLst>
                </a:gridCol>
              </a:tblGrid>
              <a:tr h="27816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Parameter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Value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3115503"/>
                  </a:ext>
                </a:extLst>
              </a:tr>
              <a:tr h="388663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Resolution</a:t>
                      </a:r>
                      <a:r>
                        <a:rPr lang="en-GB" sz="1100" baseline="0" dirty="0" smtClean="0"/>
                        <a:t> (20-bit ADC)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105nV/LSB </a:t>
                      </a:r>
                      <a:r>
                        <a:rPr lang="en-GB" sz="1100" dirty="0" smtClean="0"/>
                        <a:t>.. </a:t>
                      </a:r>
                      <a:r>
                        <a:rPr lang="en-GB" sz="1100" dirty="0" smtClean="0"/>
                        <a:t>48uV/LSB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290241"/>
                  </a:ext>
                </a:extLst>
              </a:tr>
              <a:tr h="27816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ADC speed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Up</a:t>
                      </a:r>
                      <a:r>
                        <a:rPr lang="en-GB" sz="1100" baseline="0" dirty="0" smtClean="0"/>
                        <a:t> to 1Msp/s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376654"/>
                  </a:ext>
                </a:extLst>
              </a:tr>
              <a:tr h="708739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Analogue</a:t>
                      </a:r>
                      <a:r>
                        <a:rPr lang="en-GB" sz="1100" baseline="0" dirty="0" smtClean="0"/>
                        <a:t> bandwidth/ gain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aseline="0" dirty="0" smtClean="0"/>
                        <a:t>150kHz @ G=1</a:t>
                      </a:r>
                      <a:br>
                        <a:rPr lang="en-GB" sz="1100" baseline="0" dirty="0" smtClean="0"/>
                      </a:br>
                      <a:r>
                        <a:rPr lang="en-GB" sz="1100" baseline="0" dirty="0" smtClean="0"/>
                        <a:t>140kHz @ G=9</a:t>
                      </a:r>
                      <a:br>
                        <a:rPr lang="en-GB" sz="1100" baseline="0" dirty="0" smtClean="0"/>
                      </a:br>
                      <a:r>
                        <a:rPr lang="en-GB" sz="1100" baseline="0" dirty="0" smtClean="0"/>
                        <a:t>84kHz @ G=45</a:t>
                      </a:r>
                    </a:p>
                    <a:p>
                      <a:r>
                        <a:rPr lang="en-GB" sz="1100" baseline="0" dirty="0" smtClean="0"/>
                        <a:t>12kHz @ G=450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471595"/>
                  </a:ext>
                </a:extLst>
              </a:tr>
              <a:tr h="249556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Active input voltage range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+/-50mV .. 22.5V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617594"/>
                  </a:ext>
                </a:extLst>
              </a:tr>
              <a:tr h="388663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Max differential input</a:t>
                      </a:r>
                      <a:r>
                        <a:rPr lang="en-GB" sz="1100" baseline="0" dirty="0" smtClean="0"/>
                        <a:t> voltage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1kV/1s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961294"/>
                  </a:ext>
                </a:extLst>
              </a:tr>
              <a:tr h="27816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Galvanic</a:t>
                      </a:r>
                      <a:r>
                        <a:rPr lang="en-GB" sz="1100" baseline="0" dirty="0" smtClean="0"/>
                        <a:t> insulation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2.5kV/20min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641399"/>
                  </a:ext>
                </a:extLst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393010" y="3115942"/>
            <a:ext cx="4203027" cy="2961404"/>
            <a:chOff x="393010" y="3115942"/>
            <a:chExt cx="4203027" cy="296140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3010" y="3115942"/>
              <a:ext cx="3582344" cy="296140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275856" y="5661248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v6.6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75354" y="3945778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v5.6</a:t>
              </a:r>
              <a:endParaRPr lang="en-GB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45368" y="1043442"/>
            <a:ext cx="8326232" cy="2206690"/>
            <a:chOff x="745368" y="1043442"/>
            <a:chExt cx="8326232" cy="220669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50262" y="1268760"/>
              <a:ext cx="3621338" cy="1981372"/>
            </a:xfrm>
            <a:prstGeom prst="rect">
              <a:avLst/>
            </a:prstGeom>
          </p:spPr>
        </p:pic>
        <p:sp>
          <p:nvSpPr>
            <p:cNvPr id="14" name="Rounded Rectangle 13"/>
            <p:cNvSpPr/>
            <p:nvPr/>
          </p:nvSpPr>
          <p:spPr>
            <a:xfrm>
              <a:off x="745368" y="1043442"/>
              <a:ext cx="1882416" cy="1017406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5501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Front-end channel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71385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Generation 7 based on v5.6 circuit currently in prototype assembly</a:t>
            </a:r>
          </a:p>
          <a:p>
            <a:r>
              <a:rPr lang="en-US" sz="2400" dirty="0" smtClean="0"/>
              <a:t>Form factor increased again to euro card size (220 mm x 100 mm) to fit in uQDS </a:t>
            </a:r>
            <a:r>
              <a:rPr lang="en-US" sz="2400" dirty="0"/>
              <a:t>v</a:t>
            </a:r>
            <a:r>
              <a:rPr lang="en-US" sz="2400" dirty="0" smtClean="0"/>
              <a:t>2.0 box and leave enough space for future options</a:t>
            </a:r>
          </a:p>
          <a:p>
            <a:r>
              <a:rPr lang="en-US" sz="2400" dirty="0" smtClean="0"/>
              <a:t>Optimization of DC-DC converter filtering</a:t>
            </a:r>
          </a:p>
          <a:p>
            <a:r>
              <a:rPr lang="en-US" sz="2400" dirty="0" smtClean="0"/>
              <a:t>Intensive high voltage stress testing upcoming</a:t>
            </a:r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98000"/>
            <a:ext cx="6627000" cy="360000"/>
          </a:xfrm>
        </p:spPr>
        <p:txBody>
          <a:bodyPr/>
          <a:lstStyle/>
          <a:p>
            <a:r>
              <a:rPr lang="en-GB" dirty="0"/>
              <a:t>Status of Hardware for quench detection and circuit monitoring for HL-LHC</a:t>
            </a:r>
          </a:p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075" y="4027840"/>
            <a:ext cx="5473849" cy="231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9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Specifications of uQDS box 2.0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Up to 16 front-end </a:t>
            </a:r>
            <a:r>
              <a:rPr lang="en-GB" sz="2400" dirty="0" smtClean="0"/>
              <a:t>channel interfaces</a:t>
            </a:r>
            <a:endParaRPr lang="en-GB" sz="2400" dirty="0" smtClean="0"/>
          </a:p>
          <a:p>
            <a:r>
              <a:rPr lang="en-GB" sz="2400" dirty="0" smtClean="0"/>
              <a:t>Microsemi</a:t>
            </a:r>
            <a:r>
              <a:rPr lang="en-GB" sz="2400" dirty="0" smtClean="0"/>
              <a:t> IGLOO2 FLASH FPGA for processing</a:t>
            </a:r>
          </a:p>
          <a:p>
            <a:r>
              <a:rPr lang="en-GB" sz="2400" dirty="0" smtClean="0"/>
              <a:t>Four Interlocks, PhotoMOS based </a:t>
            </a:r>
            <a:r>
              <a:rPr lang="en-GB" sz="2400" dirty="0" smtClean="0"/>
              <a:t>T</a:t>
            </a:r>
            <a:r>
              <a:rPr lang="en-GB" sz="2400" baseline="-25000" dirty="0" smtClean="0"/>
              <a:t>open</a:t>
            </a:r>
            <a:r>
              <a:rPr lang="en-GB" sz="2400" dirty="0" smtClean="0"/>
              <a:t> &lt;1ms</a:t>
            </a:r>
          </a:p>
          <a:p>
            <a:r>
              <a:rPr lang="en-GB" sz="2400" dirty="0" smtClean="0"/>
              <a:t>Supports WorldFIP or future field bus via FMC </a:t>
            </a:r>
            <a:r>
              <a:rPr lang="en-GB" sz="2400" dirty="0" smtClean="0"/>
              <a:t>extension slot</a:t>
            </a:r>
            <a:endParaRPr lang="en-GB" sz="2400" dirty="0" smtClean="0"/>
          </a:p>
          <a:p>
            <a:r>
              <a:rPr lang="en-GB" sz="2400" dirty="0" smtClean="0"/>
              <a:t>Supports USB2.0 + USB3.0 for fast data read-out in test </a:t>
            </a:r>
            <a:r>
              <a:rPr lang="en-GB" sz="2400" dirty="0" smtClean="0"/>
              <a:t>facilities</a:t>
            </a:r>
            <a:endParaRPr lang="en-GB" sz="2400" dirty="0" smtClean="0"/>
          </a:p>
          <a:p>
            <a:r>
              <a:rPr lang="en-GB" sz="2400" dirty="0" smtClean="0"/>
              <a:t>Redundant power supplies</a:t>
            </a:r>
          </a:p>
          <a:p>
            <a:r>
              <a:rPr lang="en-GB" sz="2400" dirty="0" smtClean="0"/>
              <a:t>Radiation tolerant up to RR73/RR77 environment (~</a:t>
            </a:r>
            <a:r>
              <a:rPr lang="en-GB" sz="2400" dirty="0" smtClean="0"/>
              <a:t>1Gy/a, 50..100Gy TID)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>
                <a:sym typeface="Wingdings" panose="05000000000000000000" pitchFamily="2" charset="2"/>
              </a:rPr>
              <a:t> 	Preliminary specifications, final hardware will evolve to  	v2.x with optimized specifications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Status of Hardware for quench detection and circuit monitoring for HL-LHC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125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AF4B4FB-2D1B-43AD-8D61-9453953838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872C54E-84E5-44B5-A4E6-E63841D57A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5F1974-8BF4-40F8-A094-6D0042E24DA8}">
  <ds:schemaRefs>
    <ds:schemaRef ds:uri="8946e33d-fd2f-4ae4-8ee9-d90c129cdf9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41914</TotalTime>
  <Words>1031</Words>
  <Application>Microsoft Office PowerPoint</Application>
  <PresentationFormat>On-screen Show (4:3)</PresentationFormat>
  <Paragraphs>222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Thème Office</vt:lpstr>
      <vt:lpstr>Status of Hardware for quench detection and circuit monitoring for HL-LHC</vt:lpstr>
      <vt:lpstr>Topics</vt:lpstr>
      <vt:lpstr>uQDS concept</vt:lpstr>
      <vt:lpstr>uQDS components</vt:lpstr>
      <vt:lpstr>Status of the digital platform</vt:lpstr>
      <vt:lpstr>Front-end channel status</vt:lpstr>
      <vt:lpstr>Front-end channel specifications/design</vt:lpstr>
      <vt:lpstr>Front-end channel outlook</vt:lpstr>
      <vt:lpstr>Specifications of uQDS box 2.0</vt:lpstr>
      <vt:lpstr>uQDS version 2.0, system overview</vt:lpstr>
      <vt:lpstr>PowerPoint Presentation</vt:lpstr>
      <vt:lpstr>Application of uQDS to the 11T magnet</vt:lpstr>
      <vt:lpstr>uQDS for 11T magnet: integration</vt:lpstr>
      <vt:lpstr>11T instrumentation/channel distribution</vt:lpstr>
      <vt:lpstr>11T Quench detection</vt:lpstr>
      <vt:lpstr>11T trigger &amp; HDS controller</vt:lpstr>
      <vt:lpstr>PowerPoint Presentation</vt:lpstr>
      <vt:lpstr>SM18 measurements</vt:lpstr>
      <vt:lpstr>SM18 measurements</vt:lpstr>
      <vt:lpstr>SM18 measurements 11T prototype Nov 2017</vt:lpstr>
      <vt:lpstr>Conclusion/Outlook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Jens Steckert</cp:lastModifiedBy>
  <cp:revision>243</cp:revision>
  <cp:lastPrinted>2016-07-29T16:13:17Z</cp:lastPrinted>
  <dcterms:created xsi:type="dcterms:W3CDTF">2016-02-12T10:02:27Z</dcterms:created>
  <dcterms:modified xsi:type="dcterms:W3CDTF">2017-11-15T13:14:20Z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