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2" r:id="rId5"/>
    <p:sldId id="280" r:id="rId6"/>
    <p:sldId id="270" r:id="rId7"/>
    <p:sldId id="291" r:id="rId8"/>
    <p:sldId id="294" r:id="rId9"/>
    <p:sldId id="297" r:id="rId10"/>
    <p:sldId id="290" r:id="rId11"/>
    <p:sldId id="288" r:id="rId12"/>
    <p:sldId id="293" r:id="rId13"/>
    <p:sldId id="295" r:id="rId14"/>
    <p:sldId id="296" r:id="rId15"/>
    <p:sldId id="284" r:id="rId16"/>
    <p:sldId id="287" r:id="rId17"/>
    <p:sldId id="292" r:id="rId18"/>
    <p:sldId id="274" r:id="rId19"/>
    <p:sldId id="285" r:id="rId20"/>
    <p:sldId id="298" r:id="rId21"/>
    <p:sldId id="299" r:id="rId22"/>
  </p:sldIdLst>
  <p:sldSz cx="9144000" cy="6858000" type="screen4x3"/>
  <p:notesSz cx="7102475" cy="102346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/>
    <p:restoredTop sz="94643"/>
  </p:normalViewPr>
  <p:slideViewPr>
    <p:cSldViewPr snapToObjects="1" showGuides="1">
      <p:cViewPr>
        <p:scale>
          <a:sx n="100" d="100"/>
          <a:sy n="100" d="100"/>
        </p:scale>
        <p:origin x="1914" y="282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7739" cy="511730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511730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31/10/2017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7739" cy="511730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1730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7739" cy="511730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0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31/10/2017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8" tIns="47389" rIns="94778" bIns="47389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861442"/>
            <a:ext cx="5681980" cy="4605576"/>
          </a:xfrm>
          <a:prstGeom prst="rect">
            <a:avLst/>
          </a:prstGeom>
        </p:spPr>
        <p:txBody>
          <a:bodyPr vert="horz" lIns="94778" tIns="47389" rIns="94778" bIns="47389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7739" cy="511730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0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4990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0016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6111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15894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9359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5605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7039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8489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49434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545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246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4559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0684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2140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6147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7408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2439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7259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448872" cy="1041648"/>
          </a:xfrm>
        </p:spPr>
        <p:txBody>
          <a:bodyPr/>
          <a:lstStyle/>
          <a:p>
            <a:r>
              <a:rPr lang="en-GB" dirty="0" smtClean="0"/>
              <a:t>Detailed </a:t>
            </a:r>
            <a:r>
              <a:rPr lang="en-GB" dirty="0"/>
              <a:t>global view on protection and detection of the circuits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91966"/>
            <a:ext cx="5432648" cy="1957313"/>
          </a:xfrm>
        </p:spPr>
        <p:txBody>
          <a:bodyPr>
            <a:noAutofit/>
          </a:bodyPr>
          <a:lstStyle/>
          <a:p>
            <a:r>
              <a:rPr lang="en-GB" sz="1600" dirty="0" smtClean="0"/>
              <a:t>R. </a:t>
            </a:r>
            <a:r>
              <a:rPr lang="en-GB" sz="1600" dirty="0" smtClean="0"/>
              <a:t>Denz</a:t>
            </a:r>
            <a:endParaRPr lang="en-GB" sz="1600" dirty="0" smtClean="0"/>
          </a:p>
          <a:p>
            <a:r>
              <a:rPr lang="en-GB" sz="1600" dirty="0" smtClean="0"/>
              <a:t>Acknowledgements:</a:t>
            </a:r>
          </a:p>
          <a:p>
            <a:r>
              <a:rPr lang="en-GB" sz="1600" dirty="0" smtClean="0"/>
              <a:t>A. Ballarino</a:t>
            </a:r>
            <a:r>
              <a:rPr lang="en-GB" sz="1600" dirty="0"/>
              <a:t>, S. Izquierdo </a:t>
            </a:r>
            <a:r>
              <a:rPr lang="en-GB" sz="1600" dirty="0" smtClean="0"/>
              <a:t>Bermudez, G</a:t>
            </a:r>
            <a:r>
              <a:rPr lang="en-GB" sz="1600" dirty="0" smtClean="0"/>
              <a:t>. Kirby, M. Mentink, F</a:t>
            </a:r>
            <a:r>
              <a:rPr lang="en-GB" sz="1600" dirty="0" smtClean="0"/>
              <a:t>. </a:t>
            </a:r>
            <a:r>
              <a:rPr lang="en-GB" sz="1600" dirty="0" smtClean="0"/>
              <a:t>Rodriguez Mateos, H. </a:t>
            </a:r>
            <a:r>
              <a:rPr lang="en-GB" sz="1600" dirty="0" smtClean="0"/>
              <a:t>Prin, </a:t>
            </a:r>
            <a:r>
              <a:rPr lang="en-GB" sz="1600" dirty="0" smtClean="0"/>
              <a:t>A</a:t>
            </a:r>
            <a:r>
              <a:rPr lang="en-GB" sz="1600" dirty="0" smtClean="0"/>
              <a:t>. Siemko, </a:t>
            </a:r>
            <a:r>
              <a:rPr lang="en-GB" sz="1600" dirty="0"/>
              <a:t>J</a:t>
            </a:r>
            <a:r>
              <a:rPr lang="en-GB" sz="1600" dirty="0" smtClean="0"/>
              <a:t>. Steckert</a:t>
            </a:r>
            <a:r>
              <a:rPr lang="en-GB" sz="1600" dirty="0" smtClean="0"/>
              <a:t>, A. Verweij, D</a:t>
            </a:r>
            <a:r>
              <a:rPr lang="en-GB" sz="1600" dirty="0" smtClean="0"/>
              <a:t>. </a:t>
            </a:r>
            <a:r>
              <a:rPr lang="en-GB" sz="1600" dirty="0" smtClean="0"/>
              <a:t>Wollmann, S. Yammine</a:t>
            </a:r>
            <a:endParaRPr lang="en-GB" sz="16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6104086"/>
            <a:ext cx="6480000" cy="349250"/>
          </a:xfrm>
        </p:spPr>
        <p:txBody>
          <a:bodyPr/>
          <a:lstStyle/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HL-LHC Collaboration Meeting, </a:t>
            </a:r>
            <a:r>
              <a:rPr lang="en-GB" dirty="0" smtClean="0"/>
              <a:t>Madrid, </a:t>
            </a:r>
            <a:r>
              <a:rPr lang="en-GB" dirty="0" smtClean="0"/>
              <a:t>November </a:t>
            </a:r>
            <a:r>
              <a:rPr lang="en-GB" dirty="0" smtClean="0"/>
              <a:t>16</a:t>
            </a:r>
            <a:r>
              <a:rPr lang="en-GB" baseline="30000" dirty="0" smtClean="0"/>
              <a:t>th</a:t>
            </a:r>
            <a:r>
              <a:rPr lang="en-GB" dirty="0" smtClean="0"/>
              <a:t> 2017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2593" y="5445224"/>
            <a:ext cx="1834207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Inner triplet – bus-bar quench detection scheme</a:t>
            </a: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836712"/>
            <a:ext cx="8424936" cy="3331199"/>
          </a:xfrm>
          <a:prstGeom prst="rect">
            <a:avLst/>
          </a:prstGeom>
        </p:spPr>
      </p:pic>
      <p:sp>
        <p:nvSpPr>
          <p:cNvPr id="11" name="Content Placeholder 22"/>
          <p:cNvSpPr>
            <a:spLocks noGrp="1"/>
          </p:cNvSpPr>
          <p:nvPr>
            <p:ph idx="1"/>
          </p:nvPr>
        </p:nvSpPr>
        <p:spPr>
          <a:xfrm>
            <a:off x="298892" y="4424398"/>
            <a:ext cx="8546215" cy="2132920"/>
          </a:xfrm>
        </p:spPr>
        <p:txBody>
          <a:bodyPr>
            <a:normAutofit/>
          </a:bodyPr>
          <a:lstStyle/>
          <a:p>
            <a:r>
              <a:rPr lang="en-GB" sz="1900" dirty="0" smtClean="0"/>
              <a:t>Bus-bar </a:t>
            </a:r>
            <a:r>
              <a:rPr lang="en-GB" sz="1900" dirty="0"/>
              <a:t>protection underneath current leads A and E: </a:t>
            </a:r>
            <a:r>
              <a:rPr lang="en-GB" sz="1900" dirty="0" smtClean="0"/>
              <a:t>2 x 2 </a:t>
            </a:r>
            <a:r>
              <a:rPr lang="en-GB" sz="1900" dirty="0"/>
              <a:t>QDS </a:t>
            </a:r>
            <a:r>
              <a:rPr lang="en-GB" sz="1900" dirty="0" smtClean="0"/>
              <a:t>channels </a:t>
            </a:r>
            <a:r>
              <a:rPr lang="en-GB" sz="1900" dirty="0"/>
              <a:t>monitoring </a:t>
            </a:r>
            <a:r>
              <a:rPr lang="en-GB" sz="1900" dirty="0" smtClean="0"/>
              <a:t>bus-bars</a:t>
            </a:r>
            <a:endParaRPr lang="en-GB" sz="1900" dirty="0"/>
          </a:p>
          <a:p>
            <a:r>
              <a:rPr lang="en-GB" sz="1900" dirty="0" smtClean="0"/>
              <a:t>Bus-bar </a:t>
            </a:r>
            <a:r>
              <a:rPr lang="en-GB" sz="1900" dirty="0"/>
              <a:t>protection for T-sections between Q1a-Q2a, and Q2b-Q3a: </a:t>
            </a:r>
            <a:r>
              <a:rPr lang="en-GB" sz="1900" dirty="0" smtClean="0"/>
              <a:t>2 x 3  </a:t>
            </a:r>
            <a:r>
              <a:rPr lang="en-GB" sz="1900" dirty="0"/>
              <a:t>QDS </a:t>
            </a:r>
            <a:r>
              <a:rPr lang="en-GB" sz="1900" dirty="0" smtClean="0"/>
              <a:t>channels </a:t>
            </a:r>
            <a:r>
              <a:rPr lang="en-GB" sz="1900" dirty="0"/>
              <a:t>monitoring </a:t>
            </a:r>
            <a:r>
              <a:rPr lang="en-GB" sz="1900" dirty="0" smtClean="0"/>
              <a:t>bus-bars</a:t>
            </a:r>
            <a:endParaRPr lang="en-GB" sz="1900" dirty="0"/>
          </a:p>
          <a:p>
            <a:r>
              <a:rPr lang="en-GB" sz="1900" dirty="0" smtClean="0"/>
              <a:t>Bus-bar </a:t>
            </a:r>
            <a:r>
              <a:rPr lang="en-GB" sz="1900" dirty="0"/>
              <a:t>between Q2a and Q2b is monitored by the magnet </a:t>
            </a:r>
            <a:r>
              <a:rPr lang="en-GB" sz="1900" dirty="0" smtClean="0"/>
              <a:t>QDSs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297425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Inner triplet – instrumentation summary</a:t>
            </a: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769529"/>
              </p:ext>
            </p:extLst>
          </p:nvPr>
        </p:nvGraphicFramePr>
        <p:xfrm>
          <a:off x="427920" y="1268760"/>
          <a:ext cx="8424936" cy="2133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627885831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60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Summary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Qty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aseline="0" dirty="0" smtClean="0"/>
                        <a:t>Voltage taps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/>
                        <a:t>QDS channels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6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Magnets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6 x 2 x 7 or 6 x 2 x 5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12 (Q1) + 6 (Q2) + 6 (Q3)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9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HTS</a:t>
                      </a:r>
                      <a:r>
                        <a:rPr lang="en-US" sz="1600" baseline="0" dirty="0" smtClean="0"/>
                        <a:t> leads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5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5 x</a:t>
                      </a:r>
                      <a:r>
                        <a:rPr lang="en-US" sz="1600" baseline="0" dirty="0" smtClean="0"/>
                        <a:t> 2 x 4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9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 link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5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5 x 2 x 2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995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Total</a:t>
                      </a:r>
                      <a:endParaRPr lang="en-GB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endParaRPr lang="en-GB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 smtClean="0"/>
                        <a:t>164 or 120</a:t>
                      </a:r>
                      <a:endParaRPr lang="en-GB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1" dirty="0" smtClean="0"/>
                        <a:t>54</a:t>
                      </a:r>
                      <a:endParaRPr lang="en-GB" sz="16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Content Placeholder 22"/>
          <p:cNvSpPr>
            <a:spLocks noGrp="1"/>
          </p:cNvSpPr>
          <p:nvPr>
            <p:ph idx="1"/>
          </p:nvPr>
        </p:nvSpPr>
        <p:spPr>
          <a:xfrm>
            <a:off x="427920" y="3645024"/>
            <a:ext cx="8546215" cy="2132920"/>
          </a:xfrm>
        </p:spPr>
        <p:txBody>
          <a:bodyPr>
            <a:normAutofit/>
          </a:bodyPr>
          <a:lstStyle/>
          <a:p>
            <a:r>
              <a:rPr lang="en-US" sz="1900" dirty="0" smtClean="0"/>
              <a:t>Final voltage tap configuration still to be confirmed.</a:t>
            </a:r>
          </a:p>
          <a:p>
            <a:r>
              <a:rPr lang="en-US" sz="1900" dirty="0" smtClean="0"/>
              <a:t>Routing of voltage taps and required twisting to be confirmed.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353403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Inner triplet – correctors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Orbit correctors (MCBXF):</a:t>
            </a:r>
            <a:endParaRPr lang="en-GB" sz="2400" dirty="0" smtClean="0"/>
          </a:p>
          <a:p>
            <a:pPr lvl="1"/>
            <a:r>
              <a:rPr lang="en-GB" sz="2000" dirty="0" smtClean="0"/>
              <a:t>QDS:</a:t>
            </a:r>
            <a:r>
              <a:rPr lang="en-US" sz="2000" dirty="0"/>
              <a:t> magnets</a:t>
            </a:r>
            <a:r>
              <a:rPr lang="en-US" sz="2000" dirty="0" smtClean="0"/>
              <a:t>, </a:t>
            </a:r>
            <a:r>
              <a:rPr lang="en-US" sz="2000" dirty="0"/>
              <a:t>bus-bars, MgB</a:t>
            </a:r>
            <a:r>
              <a:rPr lang="en-US" sz="2000" baseline="-25000" dirty="0"/>
              <a:t>2</a:t>
            </a:r>
            <a:r>
              <a:rPr lang="en-US" sz="2000" dirty="0"/>
              <a:t> links, HTS </a:t>
            </a:r>
            <a:r>
              <a:rPr lang="en-US" sz="2000" dirty="0" smtClean="0"/>
              <a:t>leads</a:t>
            </a:r>
          </a:p>
          <a:p>
            <a:pPr lvl="1"/>
            <a:r>
              <a:rPr lang="en-US" sz="2000" dirty="0" smtClean="0"/>
              <a:t>Protection systems: </a:t>
            </a:r>
            <a:r>
              <a:rPr lang="en-US" sz="2000" dirty="0"/>
              <a:t>energy extraction by PC </a:t>
            </a:r>
            <a:r>
              <a:rPr lang="en-US" sz="2000" dirty="0" smtClean="0"/>
              <a:t>crowbar; optional energy extraction systems</a:t>
            </a:r>
          </a:p>
          <a:p>
            <a:r>
              <a:rPr lang="en-US" sz="2400" dirty="0" smtClean="0"/>
              <a:t>Superferric order 2 (MQSXF):</a:t>
            </a:r>
          </a:p>
          <a:p>
            <a:pPr lvl="1"/>
            <a:r>
              <a:rPr lang="en-US" sz="2000" dirty="0" smtClean="0"/>
              <a:t>QDS: magnets</a:t>
            </a:r>
            <a:r>
              <a:rPr lang="en-US" sz="2000" dirty="0"/>
              <a:t>, bus-bars, MgB</a:t>
            </a:r>
            <a:r>
              <a:rPr lang="en-US" sz="2000" baseline="-25000" dirty="0"/>
              <a:t>2</a:t>
            </a:r>
            <a:r>
              <a:rPr lang="en-US" sz="2000" dirty="0"/>
              <a:t> links, HTS </a:t>
            </a:r>
            <a:r>
              <a:rPr lang="en-US" sz="2000" dirty="0" smtClean="0"/>
              <a:t>leads</a:t>
            </a:r>
          </a:p>
          <a:p>
            <a:pPr lvl="1"/>
            <a:r>
              <a:rPr lang="en-US" sz="2000" dirty="0" smtClean="0"/>
              <a:t>Protection systems: </a:t>
            </a:r>
            <a:r>
              <a:rPr lang="en-US" sz="2000" dirty="0"/>
              <a:t>energy extraction by PC crowbar; </a:t>
            </a:r>
            <a:r>
              <a:rPr lang="en-US" sz="2000" dirty="0" smtClean="0"/>
              <a:t>optional energy extraction systems</a:t>
            </a:r>
          </a:p>
          <a:p>
            <a:r>
              <a:rPr lang="en-US" sz="2400" dirty="0" smtClean="0"/>
              <a:t>Superferric order 3, 4, 5, 6:</a:t>
            </a:r>
          </a:p>
          <a:p>
            <a:pPr lvl="1"/>
            <a:r>
              <a:rPr lang="en-US" sz="2000" dirty="0"/>
              <a:t>QDS: </a:t>
            </a:r>
            <a:r>
              <a:rPr lang="en-US" sz="2000" dirty="0" smtClean="0"/>
              <a:t>MgB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</a:t>
            </a:r>
            <a:r>
              <a:rPr lang="en-US" sz="2000" dirty="0"/>
              <a:t>links, HTS </a:t>
            </a:r>
            <a:r>
              <a:rPr lang="en-US" sz="2000" dirty="0" smtClean="0"/>
              <a:t>leads</a:t>
            </a:r>
          </a:p>
          <a:p>
            <a:pPr lvl="1"/>
            <a:r>
              <a:rPr lang="en-US" sz="2000" dirty="0" smtClean="0"/>
              <a:t>Protection systems: energy extraction by PC crowbar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GB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5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D1, D2 and D2 corrector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D1 and D2 dipoles:</a:t>
            </a:r>
            <a:endParaRPr lang="en-GB" sz="2400" dirty="0"/>
          </a:p>
          <a:p>
            <a:pPr lvl="1"/>
            <a:r>
              <a:rPr lang="en-US" sz="2000" dirty="0"/>
              <a:t>QDS: magnets, bus-bars, MgB</a:t>
            </a:r>
            <a:r>
              <a:rPr lang="en-US" sz="2000" baseline="-25000" dirty="0"/>
              <a:t>2</a:t>
            </a:r>
            <a:r>
              <a:rPr lang="en-US" sz="2000" dirty="0"/>
              <a:t> links, HTS leads</a:t>
            </a:r>
          </a:p>
          <a:p>
            <a:pPr lvl="1"/>
            <a:r>
              <a:rPr lang="en-US" sz="2000" dirty="0"/>
              <a:t>Dedicated QDS for the different elements; detection settings can be specified </a:t>
            </a:r>
            <a:r>
              <a:rPr lang="en-US" sz="2000" dirty="0" smtClean="0"/>
              <a:t>accordingly</a:t>
            </a:r>
          </a:p>
          <a:p>
            <a:pPr lvl="1"/>
            <a:r>
              <a:rPr lang="en-US" sz="2000" dirty="0" smtClean="0"/>
              <a:t>Protection systems: quench heaters</a:t>
            </a:r>
          </a:p>
          <a:p>
            <a:pPr lvl="1"/>
            <a:r>
              <a:rPr lang="en-US" sz="2000" dirty="0" smtClean="0"/>
              <a:t>4 (D1) x DQHDS, 8 (D2) x DQHDS  </a:t>
            </a:r>
          </a:p>
          <a:p>
            <a:r>
              <a:rPr lang="en-US" sz="2400" dirty="0" smtClean="0"/>
              <a:t>D2 corrector</a:t>
            </a:r>
          </a:p>
          <a:p>
            <a:pPr lvl="1"/>
            <a:r>
              <a:rPr lang="en-US" sz="2000" dirty="0"/>
              <a:t>QDS: magnets, bus-bars, MgB</a:t>
            </a:r>
            <a:r>
              <a:rPr lang="en-US" sz="2000" baseline="-25000" dirty="0"/>
              <a:t>2</a:t>
            </a:r>
            <a:r>
              <a:rPr lang="en-US" sz="2000" dirty="0"/>
              <a:t> links, HTS </a:t>
            </a:r>
            <a:r>
              <a:rPr lang="en-US" sz="2000" dirty="0" smtClean="0"/>
              <a:t>leads</a:t>
            </a:r>
          </a:p>
          <a:p>
            <a:pPr lvl="1"/>
            <a:r>
              <a:rPr lang="en-US" sz="2000" dirty="0" smtClean="0"/>
              <a:t>Protection: </a:t>
            </a:r>
            <a:r>
              <a:rPr lang="en-US" sz="2000" dirty="0"/>
              <a:t>energy extraction by PC crowbar; optional energy extraction </a:t>
            </a:r>
            <a:r>
              <a:rPr lang="en-US" sz="2000" dirty="0" smtClean="0"/>
              <a:t>system</a:t>
            </a:r>
          </a:p>
          <a:p>
            <a:pPr lvl="1"/>
            <a:r>
              <a:rPr lang="en-US" sz="2000" dirty="0" smtClean="0"/>
              <a:t>As the CCT magnet could experience symmetric quenches, each of  the two apertures will be equipped with a non-central tap </a:t>
            </a:r>
            <a:endParaRPr lang="en-US" sz="2000" dirty="0"/>
          </a:p>
          <a:p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6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Q4, Q5 and Q6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QDS</a:t>
            </a:r>
            <a:r>
              <a:rPr lang="en-US" sz="2400" dirty="0"/>
              <a:t>: </a:t>
            </a:r>
            <a:r>
              <a:rPr lang="en-US" sz="2400" dirty="0" smtClean="0"/>
              <a:t>magnets</a:t>
            </a:r>
            <a:r>
              <a:rPr lang="en-US" sz="2400" dirty="0"/>
              <a:t>, bus-bars, </a:t>
            </a:r>
            <a:r>
              <a:rPr lang="en-US" sz="2400" dirty="0" smtClean="0"/>
              <a:t>HTS leads </a:t>
            </a:r>
            <a:r>
              <a:rPr lang="en-US" sz="2400" dirty="0" smtClean="0">
                <a:sym typeface="Wingdings" panose="05000000000000000000" pitchFamily="2" charset="2"/>
              </a:rPr>
              <a:t> r</a:t>
            </a:r>
            <a:r>
              <a:rPr lang="en-US" sz="2400" dirty="0" smtClean="0"/>
              <a:t>efurbished </a:t>
            </a:r>
            <a:r>
              <a:rPr lang="en-US" sz="2400" dirty="0"/>
              <a:t>existing LHC </a:t>
            </a:r>
            <a:r>
              <a:rPr lang="en-US" sz="2400" dirty="0" smtClean="0"/>
              <a:t>systems adding additional features</a:t>
            </a:r>
            <a:endParaRPr lang="en-US" sz="2400" dirty="0"/>
          </a:p>
          <a:p>
            <a:pPr lvl="1"/>
            <a:r>
              <a:rPr lang="en-US" sz="2000" dirty="0" smtClean="0"/>
              <a:t>Dedicated </a:t>
            </a:r>
            <a:r>
              <a:rPr lang="en-US" sz="2000" dirty="0"/>
              <a:t>QDS for the different elements; detection settings can be specified </a:t>
            </a:r>
            <a:r>
              <a:rPr lang="en-US" sz="2000" dirty="0" smtClean="0"/>
              <a:t>accordingly</a:t>
            </a:r>
          </a:p>
          <a:p>
            <a:pPr lvl="1"/>
            <a:r>
              <a:rPr lang="en-US" sz="2000" dirty="0" smtClean="0"/>
              <a:t>Enhanced quench heater circuit supervision</a:t>
            </a:r>
          </a:p>
          <a:p>
            <a:pPr lvl="1"/>
            <a:r>
              <a:rPr lang="en-US" sz="2000" dirty="0" smtClean="0"/>
              <a:t>Improved symmetric quench detection with the help of </a:t>
            </a:r>
            <a:r>
              <a:rPr lang="en-US" sz="2000" dirty="0" err="1" smtClean="0"/>
              <a:t>didt</a:t>
            </a:r>
            <a:r>
              <a:rPr lang="en-US" sz="2000" dirty="0" smtClean="0"/>
              <a:t> sensors</a:t>
            </a:r>
          </a:p>
          <a:p>
            <a:r>
              <a:rPr lang="en-US" sz="2400" dirty="0" smtClean="0"/>
              <a:t>Protection systems: quench </a:t>
            </a:r>
            <a:r>
              <a:rPr lang="en-US" sz="2400" dirty="0"/>
              <a:t>heaters </a:t>
            </a:r>
            <a:endParaRPr lang="en-US" sz="2400" dirty="0" smtClean="0"/>
          </a:p>
          <a:p>
            <a:r>
              <a:rPr lang="en-US" sz="2400" dirty="0" smtClean="0"/>
              <a:t>Q4, Q5 and Q6 correctors</a:t>
            </a:r>
          </a:p>
          <a:p>
            <a:pPr lvl="1"/>
            <a:r>
              <a:rPr lang="en-US" sz="2000" dirty="0" smtClean="0"/>
              <a:t>Protection by PC crowbar detection by PC as presently implemented in LHC for 60 A and 120 A corrector circuits</a:t>
            </a:r>
            <a:endParaRPr lang="en-US" sz="2000" dirty="0"/>
          </a:p>
          <a:p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5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11 T dipoles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QDS: </a:t>
            </a:r>
          </a:p>
          <a:p>
            <a:pPr lvl="1"/>
            <a:r>
              <a:rPr lang="en-GB" sz="2000" dirty="0" smtClean="0"/>
              <a:t>Magnet and bus-bars inside 11 T assembly</a:t>
            </a:r>
          </a:p>
          <a:p>
            <a:pPr lvl="1"/>
            <a:r>
              <a:rPr lang="en-US" sz="2000" dirty="0" smtClean="0"/>
              <a:t>nQPS layer of RB circuits needs to be re-configured after installation of 11 T dipoles</a:t>
            </a:r>
            <a:endParaRPr lang="en-GB" sz="2000" dirty="0" smtClean="0"/>
          </a:p>
          <a:p>
            <a:r>
              <a:rPr lang="en-US" sz="2400" dirty="0" smtClean="0"/>
              <a:t>Protection systems</a:t>
            </a:r>
            <a:r>
              <a:rPr lang="en-US" sz="2400" dirty="0"/>
              <a:t>: </a:t>
            </a:r>
            <a:endParaRPr lang="en-US" sz="2400" dirty="0" smtClean="0"/>
          </a:p>
          <a:p>
            <a:pPr lvl="1"/>
            <a:r>
              <a:rPr lang="en-US" sz="2000" dirty="0" smtClean="0"/>
              <a:t>Quench heaters, energy extraction systems of main circuits</a:t>
            </a:r>
          </a:p>
          <a:p>
            <a:pPr lvl="1"/>
            <a:r>
              <a:rPr lang="en-US" sz="2000" dirty="0" smtClean="0"/>
              <a:t>2 x 8 DQHDS</a:t>
            </a:r>
          </a:p>
          <a:p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8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11 T – instrumentation scheme</a:t>
            </a: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044" y="917435"/>
            <a:ext cx="7992448" cy="54507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048" y="2031584"/>
            <a:ext cx="8077903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24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11 T – instrumentation summary</a:t>
            </a: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7026" y="1628800"/>
            <a:ext cx="8434800" cy="25853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</a:t>
            </a:r>
            <a:r>
              <a:rPr lang="en-GB" dirty="0"/>
              <a:t>total 16 </a:t>
            </a:r>
            <a:r>
              <a:rPr lang="en-GB" dirty="0" smtClean="0"/>
              <a:t>magnet </a:t>
            </a:r>
            <a:r>
              <a:rPr lang="en-GB" dirty="0"/>
              <a:t>voltages, four bus-bar voltages, two total magnet voltages and  two circuit currents are treated by the redundant </a:t>
            </a:r>
            <a:r>
              <a:rPr lang="en-GB" dirty="0" smtClean="0"/>
              <a:t>QDS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Detection of aperture symmetric quenches will be assured by comparing MBHA with MBHB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choice of taps will always include bus-bars and splices around the concerned magnet pole so that all internal bus-bars are covered by </a:t>
            </a:r>
            <a:r>
              <a:rPr lang="en-GB" dirty="0" smtClean="0"/>
              <a:t>QDS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nQPS for RB.A67 and RB.A78 needs to be re-configured as 11 T dipole cannot be used as reference magnet 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as well </a:t>
            </a:r>
            <a:r>
              <a:rPr lang="en-US" dirty="0" smtClean="0"/>
              <a:t>LHC-MBH-ES-0001 EDMS 1764166 (under approval)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538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Summary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304737" y="1137518"/>
            <a:ext cx="8839263" cy="4906963"/>
          </a:xfrm>
        </p:spPr>
        <p:txBody>
          <a:bodyPr>
            <a:normAutofit/>
          </a:bodyPr>
          <a:lstStyle/>
          <a:p>
            <a:r>
              <a:rPr lang="en-GB" sz="2200" dirty="0" smtClean="0"/>
              <a:t>Definition of protection of the various HL-LHC superconducting circuits advancing well and almost concluded</a:t>
            </a:r>
          </a:p>
          <a:p>
            <a:pPr lvl="1"/>
            <a:r>
              <a:rPr lang="en-US" sz="2000" dirty="0" smtClean="0"/>
              <a:t>Still some open questions like optional energy extraction systems</a:t>
            </a:r>
            <a:endParaRPr lang="en-GB" sz="2000" dirty="0" smtClean="0"/>
          </a:p>
          <a:p>
            <a:r>
              <a:rPr lang="en-GB" sz="2200" dirty="0" smtClean="0"/>
              <a:t>Detailed implementation of instrumentation schemes started</a:t>
            </a:r>
          </a:p>
          <a:p>
            <a:pPr lvl="1"/>
            <a:r>
              <a:rPr lang="en-GB" sz="2000" dirty="0" smtClean="0"/>
              <a:t>Completed for </a:t>
            </a:r>
            <a:r>
              <a:rPr lang="en-GB" sz="2000" dirty="0"/>
              <a:t>11 </a:t>
            </a:r>
            <a:r>
              <a:rPr lang="en-GB" sz="2000" dirty="0" smtClean="0"/>
              <a:t>T dipoles</a:t>
            </a:r>
          </a:p>
          <a:p>
            <a:pPr lvl="1"/>
            <a:r>
              <a:rPr lang="en-GB" sz="2000" dirty="0" smtClean="0"/>
              <a:t>Some details to be clarified for inner triplets</a:t>
            </a:r>
          </a:p>
          <a:p>
            <a:pPr lvl="1"/>
            <a:r>
              <a:rPr lang="en-GB" sz="2000" dirty="0" smtClean="0"/>
              <a:t>Still to be done for D1, D2, correctors etc.</a:t>
            </a:r>
          </a:p>
          <a:p>
            <a:r>
              <a:rPr lang="en-GB" sz="2200" dirty="0" smtClean="0"/>
              <a:t>Quench detection algorithms and settings established</a:t>
            </a:r>
          </a:p>
          <a:p>
            <a:pPr lvl="1"/>
            <a:r>
              <a:rPr lang="en-GB" sz="2000" dirty="0" smtClean="0"/>
              <a:t>Based on present knowledge about the magnets and other superconducting elements</a:t>
            </a:r>
          </a:p>
          <a:p>
            <a:pPr lvl="1"/>
            <a:r>
              <a:rPr lang="en-GB" sz="2000" dirty="0" smtClean="0"/>
              <a:t>Final validation after tests with prototypes   </a:t>
            </a:r>
            <a:r>
              <a:rPr lang="en-GB" sz="2000" dirty="0" smtClean="0"/>
              <a:t>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23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Circuit Table v7.2-1 </a:t>
            </a: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98" y="928538"/>
            <a:ext cx="8442533" cy="386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18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Instrumentation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All </a:t>
            </a:r>
            <a:r>
              <a:rPr lang="en-US" sz="2400" dirty="0" smtClean="0"/>
              <a:t>voltage taps used for quench detection are redundant</a:t>
            </a:r>
          </a:p>
          <a:p>
            <a:r>
              <a:rPr lang="en-US" sz="2400" dirty="0" smtClean="0"/>
              <a:t>All corrector circuits requiring active quench detection systems are equipped at least with a midpoint voltage tap</a:t>
            </a:r>
          </a:p>
          <a:p>
            <a:pPr lvl="1"/>
            <a:r>
              <a:rPr lang="en-US" sz="2000" dirty="0" smtClean="0"/>
              <a:t>In specific cases the “midpoint” voltage tap must be located asymmetrically</a:t>
            </a:r>
          </a:p>
          <a:p>
            <a:pPr lvl="1"/>
            <a:r>
              <a:rPr lang="en-US" sz="2000" dirty="0" smtClean="0"/>
              <a:t>In case dedicated detection systems for the bus-bars are regarded as useful, the respective voltage taps must be provided</a:t>
            </a:r>
          </a:p>
          <a:p>
            <a:r>
              <a:rPr lang="en-US" sz="2400" dirty="0" smtClean="0"/>
              <a:t>HTS leads and MgB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links will be equipped with their respective voltage taps</a:t>
            </a:r>
          </a:p>
          <a:p>
            <a:pPr lvl="1"/>
            <a:r>
              <a:rPr lang="en-US" sz="2000" dirty="0" smtClean="0"/>
              <a:t>Routing of the link instrumentation wires through the cold part is not required</a:t>
            </a:r>
            <a:endParaRPr lang="en-US" sz="2400" dirty="0" smtClean="0"/>
          </a:p>
          <a:p>
            <a:r>
              <a:rPr lang="en-US" sz="2400" dirty="0" smtClean="0"/>
              <a:t>Voltage taps may be specified and added for diagnostic purposes only; the corresponding signals can be processed by the QPS supervision     </a:t>
            </a:r>
            <a:endParaRPr lang="en-GB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0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Current sensors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467544" y="900000"/>
            <a:ext cx="7344376" cy="4906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Dedicated c</a:t>
            </a:r>
            <a:r>
              <a:rPr lang="en-US" sz="2400" dirty="0" smtClean="0"/>
              <a:t>urrent sensors for quench detection systems will be used for all the circuits requiring current depending detection settings</a:t>
            </a:r>
          </a:p>
          <a:p>
            <a:pPr lvl="1"/>
            <a:r>
              <a:rPr lang="en-US" sz="2000" dirty="0" smtClean="0"/>
              <a:t>Nb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Sn magnets, corrector circuits</a:t>
            </a:r>
          </a:p>
          <a:p>
            <a:pPr lvl="1"/>
            <a:r>
              <a:rPr lang="en-US" sz="2000" dirty="0" smtClean="0"/>
              <a:t>Required resolution is low </a:t>
            </a:r>
            <a:r>
              <a:rPr lang="en-US" sz="2000" dirty="0" smtClean="0">
                <a:sym typeface="Wingdings" panose="05000000000000000000" pitchFamily="2" charset="2"/>
              </a:rPr>
              <a:t> resistive part of HTS current lead could serve as sensor</a:t>
            </a:r>
            <a:r>
              <a:rPr lang="en-US" sz="2000" dirty="0" smtClean="0"/>
              <a:t> </a:t>
            </a:r>
          </a:p>
          <a:p>
            <a:r>
              <a:rPr lang="en-US" sz="2400" dirty="0" smtClean="0"/>
              <a:t>Newly developed </a:t>
            </a:r>
            <a:r>
              <a:rPr lang="en-US" sz="2400" dirty="0" err="1" smtClean="0"/>
              <a:t>didt</a:t>
            </a:r>
            <a:r>
              <a:rPr lang="en-US" sz="2400" dirty="0" smtClean="0"/>
              <a:t> sensors will be installed for various purposes: </a:t>
            </a:r>
          </a:p>
          <a:p>
            <a:pPr lvl="1"/>
            <a:r>
              <a:rPr lang="en-US" sz="2000" dirty="0" smtClean="0"/>
              <a:t>Improved symmetric quench detection, e.g. for Q4, Q5, Q6</a:t>
            </a:r>
          </a:p>
          <a:p>
            <a:pPr lvl="1"/>
            <a:r>
              <a:rPr lang="en-US" sz="2000" dirty="0" smtClean="0"/>
              <a:t>Better compatibility of certain corrector magnet circuits with HL-LHC operational requirements e.g. higher acceleration, fast feed back</a:t>
            </a:r>
          </a:p>
          <a:p>
            <a:pPr lvl="2"/>
            <a:r>
              <a:rPr lang="en-US" dirty="0" smtClean="0"/>
              <a:t>IT orbit correctors in point 2 and 8, </a:t>
            </a:r>
            <a:r>
              <a:rPr lang="en-US" dirty="0" err="1" smtClean="0"/>
              <a:t>sextupole</a:t>
            </a:r>
            <a:r>
              <a:rPr lang="en-US" dirty="0" smtClean="0"/>
              <a:t> correctors …</a:t>
            </a:r>
            <a:r>
              <a:rPr lang="en-US" sz="2000" dirty="0" smtClean="0"/>
              <a:t>    </a:t>
            </a:r>
          </a:p>
          <a:p>
            <a:pPr lvl="1"/>
            <a:endParaRPr lang="en-GB" sz="1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2059" y="4818958"/>
            <a:ext cx="1694186" cy="157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3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Interlocks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539552" y="914654"/>
            <a:ext cx="8280480" cy="4906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HL-LHC interlock architecture is derived from the standard LHC interlock specification </a:t>
            </a:r>
          </a:p>
          <a:p>
            <a:r>
              <a:rPr lang="en-US" sz="2400" dirty="0" smtClean="0"/>
              <a:t>Hardwired interlocks:</a:t>
            </a:r>
          </a:p>
          <a:p>
            <a:pPr lvl="1"/>
            <a:r>
              <a:rPr lang="en-US" sz="2000" dirty="0" smtClean="0"/>
              <a:t>Current loops linking the power converter(s), the powering interlock controller (PIC), the energy extraction system (if applicable) and the quench detection systems.</a:t>
            </a:r>
          </a:p>
          <a:p>
            <a:pPr lvl="1"/>
            <a:r>
              <a:rPr lang="en-US" sz="2000" dirty="0" smtClean="0"/>
              <a:t>Any rupture of the current loop will stop the power converter. The PIC initiates a beam dump request via the beam interlock controller.</a:t>
            </a:r>
          </a:p>
          <a:p>
            <a:pPr lvl="1"/>
            <a:r>
              <a:rPr lang="en-US" sz="2000" dirty="0" smtClean="0"/>
              <a:t>CLIQ and quench heater power supplies (DQHDS) are directly triggered by the quench detection systems (active high); these units will be equipped with redundant trigger inputs.</a:t>
            </a:r>
          </a:p>
          <a:p>
            <a:pPr lvl="1"/>
            <a:r>
              <a:rPr lang="en-US" sz="2000" dirty="0" smtClean="0"/>
              <a:t>In case of a self-triggering CLIQ unit all CLIQ units will fired</a:t>
            </a:r>
          </a:p>
          <a:p>
            <a:r>
              <a:rPr lang="en-US" sz="2400" dirty="0" smtClean="0"/>
              <a:t>HL-LHC will use redundant fast interlocks</a:t>
            </a:r>
          </a:p>
          <a:p>
            <a:pPr lvl="1"/>
            <a:r>
              <a:rPr lang="en-US" sz="2000" dirty="0" smtClean="0"/>
              <a:t>Beams will be dumped prior to CLIQ and DQHDS activation</a:t>
            </a:r>
          </a:p>
          <a:p>
            <a:pPr lvl="1"/>
            <a:endParaRPr lang="en-US" sz="20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2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Detection settings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460457" y="5001355"/>
            <a:ext cx="8280480" cy="464915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 smtClean="0"/>
              <a:t>Detection settings are still preliminary (besides the ±100 mV, 10 </a:t>
            </a:r>
            <a:r>
              <a:rPr lang="en-US" sz="2400" dirty="0" err="1" smtClean="0"/>
              <a:t>ms</a:t>
            </a:r>
            <a:r>
              <a:rPr lang="en-US" sz="2400" dirty="0" smtClean="0"/>
              <a:t> of course …) and need to be confirmed.</a:t>
            </a:r>
            <a:endParaRPr lang="en-US" sz="20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147740"/>
              </p:ext>
            </p:extLst>
          </p:nvPr>
        </p:nvGraphicFramePr>
        <p:xfrm>
          <a:off x="373721" y="898445"/>
          <a:ext cx="8522625" cy="3810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8231">
                  <a:extLst>
                    <a:ext uri="{9D8B030D-6E8A-4147-A177-3AD203B41FA5}">
                      <a16:colId xmlns:a16="http://schemas.microsoft.com/office/drawing/2014/main" val="2627885831"/>
                    </a:ext>
                  </a:extLst>
                </a:gridCol>
                <a:gridCol w="1248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851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Element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Threshold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Evaluation time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Remark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3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MQXF,</a:t>
                      </a:r>
                      <a:r>
                        <a:rPr lang="en-US" sz="1600" baseline="0" dirty="0" smtClean="0"/>
                        <a:t> MBXF, MBRD, MBH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±100 mV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10 </a:t>
                      </a:r>
                      <a:r>
                        <a:rPr lang="en-US" sz="1600" dirty="0" err="1" smtClean="0"/>
                        <a:t>ms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Higher thresholds at lower currents may be required e.g. ±200 mV for</a:t>
                      </a:r>
                      <a:r>
                        <a:rPr lang="en-US" sz="1600" baseline="0" dirty="0" smtClean="0"/>
                        <a:t> I &lt; 2 kA</a:t>
                      </a:r>
                      <a:r>
                        <a:rPr lang="en-US" sz="1600" dirty="0" smtClean="0"/>
                        <a:t> 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9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Corrector magnets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±100 mV</a:t>
                      </a:r>
                      <a:endParaRPr lang="en-GB" sz="16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10 </a:t>
                      </a:r>
                      <a:r>
                        <a:rPr lang="en-US" sz="1600" dirty="0" err="1" smtClean="0"/>
                        <a:t>ms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Longer evaluation times may be required in certain cases. High threshold at low current recommended e.g.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±2 V for I &lt; 50 A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43992834"/>
                  </a:ext>
                </a:extLst>
              </a:tr>
              <a:tr h="3509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HTS lead - resistive</a:t>
                      </a:r>
                      <a:r>
                        <a:rPr lang="en-US" sz="1600" baseline="0" dirty="0" smtClean="0"/>
                        <a:t> part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±100 mV</a:t>
                      </a:r>
                      <a:endParaRPr lang="en-GB" sz="16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1 sec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9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HTS</a:t>
                      </a:r>
                      <a:r>
                        <a:rPr lang="en-US" sz="1600" baseline="0" dirty="0" smtClean="0"/>
                        <a:t> lead – HTS part 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±1 mV - ±5 mV</a:t>
                      </a:r>
                      <a:endParaRPr lang="en-GB" sz="16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100 </a:t>
                      </a:r>
                      <a:r>
                        <a:rPr lang="en-US" sz="1600" dirty="0" err="1" smtClean="0"/>
                        <a:t>ms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9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MgB</a:t>
                      </a:r>
                      <a:r>
                        <a:rPr lang="en-US" sz="1600" baseline="-25000" dirty="0" smtClean="0"/>
                        <a:t>2</a:t>
                      </a:r>
                      <a:r>
                        <a:rPr lang="en-US" sz="1600" dirty="0" smtClean="0"/>
                        <a:t> cables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50 mV – 100 mV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100 </a:t>
                      </a:r>
                      <a:r>
                        <a:rPr lang="en-US" sz="1600" dirty="0" err="1" smtClean="0"/>
                        <a:t>ms</a:t>
                      </a:r>
                      <a:endParaRPr lang="en-GB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endParaRPr lang="en-GB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8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Inner triplets</a:t>
            </a:r>
            <a:endParaRPr lang="en-GB" sz="2400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4906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Q</a:t>
            </a:r>
            <a:r>
              <a:rPr lang="en-US" sz="2400" dirty="0" smtClean="0"/>
              <a:t>uench </a:t>
            </a:r>
            <a:r>
              <a:rPr lang="en-US" sz="2400" b="1" dirty="0" smtClean="0"/>
              <a:t>D</a:t>
            </a:r>
            <a:r>
              <a:rPr lang="en-US" sz="2400" dirty="0" smtClean="0"/>
              <a:t>etection </a:t>
            </a:r>
            <a:r>
              <a:rPr lang="en-US" sz="2400" b="1" dirty="0" smtClean="0"/>
              <a:t>S</a:t>
            </a:r>
            <a:r>
              <a:rPr lang="en-US" sz="2400" dirty="0" smtClean="0"/>
              <a:t>ystems (QDS):</a:t>
            </a:r>
          </a:p>
          <a:p>
            <a:pPr lvl="1"/>
            <a:r>
              <a:rPr lang="en-US" sz="2000" dirty="0" smtClean="0"/>
              <a:t>Magnets, bus-bars, MgB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links, HTS leads</a:t>
            </a:r>
          </a:p>
          <a:p>
            <a:pPr lvl="1"/>
            <a:r>
              <a:rPr lang="en-US" sz="2000" dirty="0" smtClean="0"/>
              <a:t>Dedicated QDS for the different elements; detection settings can be specified accordingly</a:t>
            </a:r>
          </a:p>
          <a:p>
            <a:r>
              <a:rPr lang="en-US" sz="2400" dirty="0" smtClean="0"/>
              <a:t>Protection systems:</a:t>
            </a:r>
          </a:p>
          <a:p>
            <a:pPr lvl="1"/>
            <a:r>
              <a:rPr lang="en-US" sz="2000" dirty="0" smtClean="0"/>
              <a:t>Quench heaters (inner &amp; outer layer), CLIQ</a:t>
            </a:r>
          </a:p>
          <a:p>
            <a:pPr lvl="2"/>
            <a:r>
              <a:rPr lang="en-US" sz="1600" dirty="0" smtClean="0"/>
              <a:t>24 + 48 DQHDS, 6 CLIQ units</a:t>
            </a:r>
          </a:p>
          <a:p>
            <a:r>
              <a:rPr lang="en-US" sz="2400" dirty="0" smtClean="0"/>
              <a:t>Protection strategy:</a:t>
            </a:r>
          </a:p>
          <a:p>
            <a:pPr lvl="1"/>
            <a:r>
              <a:rPr lang="en-US" sz="2000" dirty="0" smtClean="0"/>
              <a:t>Any detection trigger will activate all CLIQ and Quench Heater  Discharge Power Supplies (DQHDS) </a:t>
            </a:r>
            <a:endParaRPr lang="en-US" sz="2000" dirty="0" smtClean="0"/>
          </a:p>
          <a:p>
            <a:pPr lvl="1"/>
            <a:endParaRPr lang="en-GB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1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Inner triplet – instrumentation scheme Q1a &amp; Q1b</a:t>
            </a: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Content Placeholder 22"/>
          <p:cNvSpPr>
            <a:spLocks noGrp="1"/>
          </p:cNvSpPr>
          <p:nvPr>
            <p:ph idx="1"/>
          </p:nvPr>
        </p:nvSpPr>
        <p:spPr>
          <a:xfrm>
            <a:off x="255226" y="4004186"/>
            <a:ext cx="8869743" cy="4906963"/>
          </a:xfrm>
        </p:spPr>
        <p:txBody>
          <a:bodyPr>
            <a:normAutofit/>
          </a:bodyPr>
          <a:lstStyle/>
          <a:p>
            <a:r>
              <a:rPr lang="en-GB" sz="2000" dirty="0"/>
              <a:t>Q1a and Q1b each have unique individual currents, so that a finer subdivision of balanced sections is needed</a:t>
            </a:r>
          </a:p>
          <a:p>
            <a:r>
              <a:rPr lang="en-GB" sz="2000" dirty="0" smtClean="0"/>
              <a:t>Two </a:t>
            </a:r>
            <a:r>
              <a:rPr lang="en-GB" sz="2000" dirty="0"/>
              <a:t>layers of quench detection, and two-fold </a:t>
            </a:r>
            <a:r>
              <a:rPr lang="en-GB" sz="2000" dirty="0" smtClean="0"/>
              <a:t>QDS </a:t>
            </a:r>
            <a:r>
              <a:rPr lang="en-GB" sz="2000" dirty="0"/>
              <a:t>redundancy </a:t>
            </a:r>
          </a:p>
          <a:p>
            <a:pPr lvl="1"/>
            <a:r>
              <a:rPr lang="en-GB" sz="1800" dirty="0" smtClean="0"/>
              <a:t>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layer</a:t>
            </a:r>
            <a:r>
              <a:rPr lang="en-GB" sz="1800" dirty="0"/>
              <a:t>: balanced individual poles </a:t>
            </a:r>
            <a:r>
              <a:rPr lang="en-GB" sz="1800" dirty="0" smtClean="0"/>
              <a:t>(e.g. </a:t>
            </a:r>
            <a:r>
              <a:rPr lang="en-GB" sz="1800" dirty="0"/>
              <a:t>pole 1 vs pole 4) </a:t>
            </a:r>
            <a:r>
              <a:rPr lang="en-GB" sz="1800" dirty="0" smtClean="0">
                <a:sym typeface="Wingdings" panose="05000000000000000000" pitchFamily="2" charset="2"/>
              </a:rPr>
              <a:t></a:t>
            </a:r>
            <a:r>
              <a:rPr lang="en-GB" sz="1800" dirty="0" smtClean="0"/>
              <a:t> 2 x QDS channels</a:t>
            </a:r>
            <a:endParaRPr lang="en-GB" sz="1800" dirty="0"/>
          </a:p>
          <a:p>
            <a:pPr lvl="1"/>
            <a:r>
              <a:rPr lang="en-GB" sz="1800" dirty="0" smtClean="0"/>
              <a:t>2</a:t>
            </a:r>
            <a:r>
              <a:rPr lang="en-GB" sz="1800" baseline="30000" dirty="0" smtClean="0"/>
              <a:t>nd</a:t>
            </a:r>
            <a:r>
              <a:rPr lang="en-GB" sz="1800" dirty="0" smtClean="0"/>
              <a:t> layer</a:t>
            </a:r>
            <a:r>
              <a:rPr lang="en-GB" sz="1800" dirty="0"/>
              <a:t>: balanced groups of two poles </a:t>
            </a:r>
            <a:r>
              <a:rPr lang="en-GB" sz="1800" dirty="0" smtClean="0"/>
              <a:t>(e.g. </a:t>
            </a:r>
            <a:r>
              <a:rPr lang="en-GB" sz="1800" dirty="0"/>
              <a:t>poles 1+4 vs 2+3) </a:t>
            </a:r>
            <a:r>
              <a:rPr lang="en-GB" sz="1800" dirty="0" smtClean="0">
                <a:sym typeface="Wingdings" panose="05000000000000000000" pitchFamily="2" charset="2"/>
              </a:rPr>
              <a:t> </a:t>
            </a:r>
            <a:r>
              <a:rPr lang="en-GB" sz="1800" dirty="0" smtClean="0"/>
              <a:t>2 x QDS channels</a:t>
            </a:r>
            <a:endParaRPr lang="en-GB" sz="1800" dirty="0"/>
          </a:p>
          <a:p>
            <a:pPr lvl="1"/>
            <a:r>
              <a:rPr lang="en-GB" sz="1800" dirty="0"/>
              <a:t>Total: 12 </a:t>
            </a:r>
            <a:r>
              <a:rPr lang="en-GB" sz="1800" dirty="0" smtClean="0"/>
              <a:t>x QDS channels for </a:t>
            </a:r>
            <a:r>
              <a:rPr lang="en-GB" sz="1800" dirty="0"/>
              <a:t>Q1</a:t>
            </a:r>
          </a:p>
          <a:p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756721"/>
            <a:ext cx="7528452" cy="32474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4414" y="1643544"/>
            <a:ext cx="459354" cy="4893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3920" y="1662335"/>
            <a:ext cx="453944" cy="48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26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Inner triplet – instrumentation scheme Q2 &amp; Q3</a:t>
            </a: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Content Placeholder 22"/>
          <p:cNvSpPr>
            <a:spLocks noGrp="1"/>
          </p:cNvSpPr>
          <p:nvPr>
            <p:ph idx="1"/>
          </p:nvPr>
        </p:nvSpPr>
        <p:spPr>
          <a:xfrm>
            <a:off x="381944" y="4293096"/>
            <a:ext cx="8546215" cy="2132920"/>
          </a:xfrm>
        </p:spPr>
        <p:txBody>
          <a:bodyPr>
            <a:normAutofit lnSpcReduction="10000"/>
          </a:bodyPr>
          <a:lstStyle/>
          <a:p>
            <a:r>
              <a:rPr lang="en-GB" sz="1900" dirty="0" smtClean="0"/>
              <a:t>Same </a:t>
            </a:r>
            <a:r>
              <a:rPr lang="en-GB" sz="1900" dirty="0"/>
              <a:t>current for: Q2a and Q2b, and Q3a and </a:t>
            </a:r>
            <a:r>
              <a:rPr lang="en-GB" sz="1900" dirty="0" smtClean="0"/>
              <a:t>Q3b </a:t>
            </a:r>
            <a:r>
              <a:rPr lang="en-GB" sz="1900" dirty="0" smtClean="0">
                <a:sym typeface="Wingdings" panose="05000000000000000000" pitchFamily="2" charset="2"/>
              </a:rPr>
              <a:t> </a:t>
            </a:r>
            <a:r>
              <a:rPr lang="en-GB" sz="1900" dirty="0" smtClean="0"/>
              <a:t>less </a:t>
            </a:r>
            <a:r>
              <a:rPr lang="en-GB" sz="1900" dirty="0"/>
              <a:t>QDS detectors are needed</a:t>
            </a:r>
          </a:p>
          <a:p>
            <a:r>
              <a:rPr lang="en-GB" sz="1900" dirty="0" smtClean="0"/>
              <a:t>Groups </a:t>
            </a:r>
            <a:r>
              <a:rPr lang="en-GB" sz="1900" dirty="0"/>
              <a:t>of two poles are balanced against each other </a:t>
            </a:r>
            <a:r>
              <a:rPr lang="en-GB" sz="1900" dirty="0" smtClean="0"/>
              <a:t>(e.g. poles </a:t>
            </a:r>
            <a:r>
              <a:rPr lang="en-GB" sz="1900" dirty="0"/>
              <a:t>1 </a:t>
            </a:r>
            <a:r>
              <a:rPr lang="en-GB" sz="1900" dirty="0" smtClean="0"/>
              <a:t>&amp; </a:t>
            </a:r>
            <a:r>
              <a:rPr lang="en-GB" sz="1900" dirty="0"/>
              <a:t>4 versus 2 </a:t>
            </a:r>
            <a:r>
              <a:rPr lang="en-GB" sz="1900" dirty="0" smtClean="0"/>
              <a:t>&amp; </a:t>
            </a:r>
            <a:r>
              <a:rPr lang="en-GB" sz="1900" dirty="0"/>
              <a:t>3) </a:t>
            </a:r>
            <a:r>
              <a:rPr lang="en-GB" sz="1900" dirty="0" smtClean="0">
                <a:sym typeface="Wingdings" panose="05000000000000000000" pitchFamily="2" charset="2"/>
              </a:rPr>
              <a:t></a:t>
            </a:r>
            <a:r>
              <a:rPr lang="en-GB" sz="1900" dirty="0" smtClean="0"/>
              <a:t> 2 x QDS channels</a:t>
            </a:r>
            <a:endParaRPr lang="en-GB" sz="1900" dirty="0"/>
          </a:p>
          <a:p>
            <a:r>
              <a:rPr lang="en-GB" sz="1900" dirty="0"/>
              <a:t>Magnets are balanced against each other (Magnet a vs b) </a:t>
            </a:r>
            <a:r>
              <a:rPr lang="en-GB" sz="1900" dirty="0" smtClean="0">
                <a:sym typeface="Wingdings" panose="05000000000000000000" pitchFamily="2" charset="2"/>
              </a:rPr>
              <a:t> </a:t>
            </a:r>
            <a:r>
              <a:rPr lang="en-GB" sz="1900" dirty="0" smtClean="0"/>
              <a:t>2 x QDS channels</a:t>
            </a:r>
            <a:endParaRPr lang="en-GB" sz="1900" dirty="0"/>
          </a:p>
          <a:p>
            <a:r>
              <a:rPr lang="en-GB" sz="1900" dirty="0"/>
              <a:t>Total: </a:t>
            </a:r>
            <a:r>
              <a:rPr lang="en-GB" sz="1900" dirty="0" smtClean="0"/>
              <a:t>6 x QDS channels </a:t>
            </a:r>
            <a:r>
              <a:rPr lang="en-GB" sz="1900" dirty="0"/>
              <a:t>for Q2, and </a:t>
            </a:r>
            <a:r>
              <a:rPr lang="en-GB" sz="1900" dirty="0" smtClean="0"/>
              <a:t>6 x QDS channels </a:t>
            </a:r>
            <a:r>
              <a:rPr lang="en-GB" sz="1900" dirty="0"/>
              <a:t>for Q3</a:t>
            </a:r>
          </a:p>
          <a:p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033" y="835817"/>
            <a:ext cx="7970036" cy="34451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1772816"/>
            <a:ext cx="459354" cy="4893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5816" y="1772816"/>
            <a:ext cx="453944" cy="48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40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F4B4FB-2D1B-43AD-8D61-945395383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5F1974-8BF4-40F8-A094-6D0042E24DA8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45598</TotalTime>
  <Words>1352</Words>
  <Application>Microsoft Office PowerPoint</Application>
  <PresentationFormat>On-screen Show (4:3)</PresentationFormat>
  <Paragraphs>188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Thème Office</vt:lpstr>
      <vt:lpstr>Detailed global view on protection and detection of the circuits  </vt:lpstr>
      <vt:lpstr>Circuit Table v7.2-1 </vt:lpstr>
      <vt:lpstr>Instrumentation</vt:lpstr>
      <vt:lpstr>Current sensors</vt:lpstr>
      <vt:lpstr>Interlocks</vt:lpstr>
      <vt:lpstr>Detection settings</vt:lpstr>
      <vt:lpstr>Inner triplets</vt:lpstr>
      <vt:lpstr>Inner triplet – instrumentation scheme Q1a &amp; Q1b</vt:lpstr>
      <vt:lpstr>Inner triplet – instrumentation scheme Q2 &amp; Q3</vt:lpstr>
      <vt:lpstr>Inner triplet – bus-bar quench detection scheme</vt:lpstr>
      <vt:lpstr>Inner triplet – instrumentation summary</vt:lpstr>
      <vt:lpstr>Inner triplet – correctors</vt:lpstr>
      <vt:lpstr>D1, D2 and D2 corrector</vt:lpstr>
      <vt:lpstr>Q4, Q5 and Q6</vt:lpstr>
      <vt:lpstr>11 T dipoles</vt:lpstr>
      <vt:lpstr>11 T – instrumentation scheme</vt:lpstr>
      <vt:lpstr>11 T – instrumentation summary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Reiner Denz</cp:lastModifiedBy>
  <cp:revision>352</cp:revision>
  <cp:lastPrinted>2017-11-07T16:20:33Z</cp:lastPrinted>
  <dcterms:created xsi:type="dcterms:W3CDTF">2016-02-12T10:02:27Z</dcterms:created>
  <dcterms:modified xsi:type="dcterms:W3CDTF">2017-11-10T13:52:02Z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