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63"/>
  </p:notesMasterIdLst>
  <p:handoutMasterIdLst>
    <p:handoutMasterId r:id="rId64"/>
  </p:handoutMasterIdLst>
  <p:sldIdLst>
    <p:sldId id="256" r:id="rId5"/>
    <p:sldId id="366" r:id="rId6"/>
    <p:sldId id="462" r:id="rId7"/>
    <p:sldId id="463" r:id="rId8"/>
    <p:sldId id="459" r:id="rId9"/>
    <p:sldId id="369" r:id="rId10"/>
    <p:sldId id="371" r:id="rId11"/>
    <p:sldId id="372" r:id="rId12"/>
    <p:sldId id="379" r:id="rId13"/>
    <p:sldId id="373" r:id="rId14"/>
    <p:sldId id="375" r:id="rId15"/>
    <p:sldId id="383" r:id="rId16"/>
    <p:sldId id="460" r:id="rId17"/>
    <p:sldId id="387" r:id="rId18"/>
    <p:sldId id="388" r:id="rId19"/>
    <p:sldId id="394" r:id="rId20"/>
    <p:sldId id="391" r:id="rId21"/>
    <p:sldId id="393" r:id="rId22"/>
    <p:sldId id="461" r:id="rId23"/>
    <p:sldId id="410" r:id="rId24"/>
    <p:sldId id="416" r:id="rId25"/>
    <p:sldId id="417" r:id="rId26"/>
    <p:sldId id="419" r:id="rId27"/>
    <p:sldId id="423" r:id="rId28"/>
    <p:sldId id="424" r:id="rId29"/>
    <p:sldId id="425" r:id="rId30"/>
    <p:sldId id="464" r:id="rId31"/>
    <p:sldId id="353" r:id="rId32"/>
    <p:sldId id="465" r:id="rId33"/>
    <p:sldId id="432" r:id="rId34"/>
    <p:sldId id="433" r:id="rId35"/>
    <p:sldId id="435" r:id="rId36"/>
    <p:sldId id="434" r:id="rId37"/>
    <p:sldId id="437" r:id="rId38"/>
    <p:sldId id="438" r:id="rId39"/>
    <p:sldId id="440" r:id="rId40"/>
    <p:sldId id="466" r:id="rId41"/>
    <p:sldId id="446" r:id="rId42"/>
    <p:sldId id="445" r:id="rId43"/>
    <p:sldId id="449" r:id="rId44"/>
    <p:sldId id="450" r:id="rId45"/>
    <p:sldId id="454" r:id="rId46"/>
    <p:sldId id="360" r:id="rId47"/>
    <p:sldId id="443" r:id="rId48"/>
    <p:sldId id="469" r:id="rId49"/>
    <p:sldId id="359" r:id="rId50"/>
    <p:sldId id="453" r:id="rId51"/>
    <p:sldId id="457" r:id="rId52"/>
    <p:sldId id="363" r:id="rId53"/>
    <p:sldId id="303" r:id="rId54"/>
    <p:sldId id="470" r:id="rId55"/>
    <p:sldId id="368" r:id="rId56"/>
    <p:sldId id="370" r:id="rId57"/>
    <p:sldId id="412" r:id="rId58"/>
    <p:sldId id="390" r:id="rId59"/>
    <p:sldId id="411" r:id="rId60"/>
    <p:sldId id="376" r:id="rId61"/>
    <p:sldId id="420" r:id="rId6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a:srgbClr val="0432FF"/>
    <a:srgbClr val="AB7942"/>
    <a:srgbClr val="F7F6B6"/>
    <a:srgbClr val="D0EDA5"/>
    <a:srgbClr val="00FDFF"/>
    <a:srgbClr val="F7F2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97"/>
    <p:restoredTop sz="95272"/>
  </p:normalViewPr>
  <p:slideViewPr>
    <p:cSldViewPr snapToGrid="0" snapToObjects="1" showGuides="1">
      <p:cViewPr>
        <p:scale>
          <a:sx n="91" d="100"/>
          <a:sy n="91" d="100"/>
        </p:scale>
        <p:origin x="1160" y="328"/>
      </p:cViewPr>
      <p:guideLst>
        <p:guide orient="horz" pos="2160"/>
        <p:guide pos="2880"/>
      </p:guideLst>
    </p:cSldViewPr>
  </p:slideViewPr>
  <p:notesTextViewPr>
    <p:cViewPr>
      <p:scale>
        <a:sx n="100" d="100"/>
        <a:sy n="100" d="100"/>
      </p:scale>
      <p:origin x="0" y="0"/>
    </p:cViewPr>
  </p:notesTextViewPr>
  <p:sorterViewPr>
    <p:cViewPr>
      <p:scale>
        <a:sx n="30" d="100"/>
        <a:sy n="30" d="100"/>
      </p:scale>
      <p:origin x="0" y="0"/>
    </p:cViewPr>
  </p:sorterViewPr>
  <p:notesViewPr>
    <p:cSldViewPr snapToGrid="0" snapToObjects="1">
      <p:cViewPr varScale="1">
        <p:scale>
          <a:sx n="79" d="100"/>
          <a:sy n="79" d="100"/>
        </p:scale>
        <p:origin x="2616" y="2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14/11/2017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71608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14/11/2017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708012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938239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41</a:t>
            </a:fld>
            <a:endParaRPr lang="fr-FR"/>
          </a:p>
        </p:txBody>
      </p:sp>
    </p:spTree>
    <p:extLst>
      <p:ext uri="{BB962C8B-B14F-4D97-AF65-F5344CB8AC3E}">
        <p14:creationId xmlns:p14="http://schemas.microsoft.com/office/powerpoint/2010/main" val="1200587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52</a:t>
            </a:fld>
            <a:endParaRPr lang="fr-FR"/>
          </a:p>
        </p:txBody>
      </p:sp>
    </p:spTree>
    <p:extLst>
      <p:ext uri="{BB962C8B-B14F-4D97-AF65-F5344CB8AC3E}">
        <p14:creationId xmlns:p14="http://schemas.microsoft.com/office/powerpoint/2010/main" val="571420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53</a:t>
            </a:fld>
            <a:endParaRPr lang="fr-FR"/>
          </a:p>
        </p:txBody>
      </p:sp>
    </p:spTree>
    <p:extLst>
      <p:ext uri="{BB962C8B-B14F-4D97-AF65-F5344CB8AC3E}">
        <p14:creationId xmlns:p14="http://schemas.microsoft.com/office/powerpoint/2010/main" val="891112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57</a:t>
            </a:fld>
            <a:endParaRPr lang="fr-FR"/>
          </a:p>
        </p:txBody>
      </p:sp>
    </p:spTree>
    <p:extLst>
      <p:ext uri="{BB962C8B-B14F-4D97-AF65-F5344CB8AC3E}">
        <p14:creationId xmlns:p14="http://schemas.microsoft.com/office/powerpoint/2010/main" val="1618532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824889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998735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127221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661150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014270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678508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1539744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917775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861000" cy="360000"/>
          </a:xfrm>
        </p:spPr>
        <p:txBody>
          <a:bodyPr lIns="0" tIns="0" rIns="0" bIns="0" anchor="b" anchorCtr="0"/>
          <a:lstStyle>
            <a:lvl1pPr algn="ctr">
              <a:defRPr>
                <a:solidFill>
                  <a:schemeClr val="accent1"/>
                </a:solidFill>
              </a:defRPr>
            </a:lvl1pPr>
          </a:lstStyle>
          <a:p>
            <a:r>
              <a:rPr lang="fr-FR" smtClean="0"/>
              <a:t>T. Nakamoto, Progress on Beam Separation Superconducting Dipole Magnet (D1) R&amp;D for HL-LHC, 7th HL-LHC Collaboration Meeting, CIEMAT, Madrid, Nov. 14, 2017</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402080" y="6445363"/>
            <a:ext cx="6781800" cy="360000"/>
          </a:xfrm>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413510" y="6357620"/>
            <a:ext cx="6758940" cy="360000"/>
          </a:xfrm>
        </p:spPr>
        <p:txBody>
          <a:bodyPr/>
          <a:lstStyle>
            <a:lvl1pPr algn="ctr">
              <a:defRPr/>
            </a:lvl1pPr>
          </a:lstStyle>
          <a:p>
            <a:r>
              <a:rPr lang="fr-FR" smtClean="0"/>
              <a:t>T. Nakamoto, Progress on Beam Separation Superconducting Dipole Magnet (D1) R&amp;D for HL-LHC, 7th HL-LHC Collaboration Meeting, CIEMAT, Madrid, Nov. 14, 2017</a:t>
            </a:r>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234440" y="6356350"/>
            <a:ext cx="7011810" cy="360000"/>
          </a:xfrm>
        </p:spPr>
        <p:txBody>
          <a:bodyPr/>
          <a:lstStyle>
            <a:lvl1pPr algn="ctr">
              <a:defRPr/>
            </a:lvl1pPr>
          </a:lstStyle>
          <a:p>
            <a:r>
              <a:rPr lang="fr-FR" smtClean="0"/>
              <a:t>T. Nakamoto, Progress on Beam Separation Superconducting Dipole Magnet (D1) R&amp;D for HL-LHC, 7th HL-LHC Collaboration Meeting, CIEMAT, Madrid, Nov. 14, 2017</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 Nakamoto, Progress on Beam Separation Superconducting Dipole Magnet (D1) R&amp;D for HL-LHC, 7th HL-LHC Collaboration Meeting, CIEMAT, Madrid, Nov. 14, 2017</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gif"/><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tiff"/><Relationship Id="rId4" Type="http://schemas.openxmlformats.org/officeDocument/2006/relationships/image" Target="../media/image27.jpeg"/><Relationship Id="rId5"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emf"/><Relationship Id="rId3"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image" Target="../media/image32.emf"/><Relationship Id="rId4" Type="http://schemas.openxmlformats.org/officeDocument/2006/relationships/image" Target="../media/image33.tiff"/><Relationship Id="rId1" Type="http://schemas.openxmlformats.org/officeDocument/2006/relationships/slideLayout" Target="../slideLayouts/slideLayout2.xml"/><Relationship Id="rId2" Type="http://schemas.openxmlformats.org/officeDocument/2006/relationships/image" Target="../media/image31.tiff"/></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jpeg"/><Relationship Id="rId5" Type="http://schemas.openxmlformats.org/officeDocument/2006/relationships/image" Target="../media/image36.jpeg"/><Relationship Id="rId6"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NULL"/><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NULL"/><Relationship Id="rId6"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image" Target="NUL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0.png"/><Relationship Id="rId5"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NUL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emf"/><Relationship Id="rId4" Type="http://schemas.openxmlformats.org/officeDocument/2006/relationships/image" Target="../media/image51.emf"/><Relationship Id="rId5" Type="http://schemas.openxmlformats.org/officeDocument/2006/relationships/image" Target="../media/image52.emf"/><Relationship Id="rId6" Type="http://schemas.openxmlformats.org/officeDocument/2006/relationships/image" Target="../media/image22.png"/><Relationship Id="rId7" Type="http://schemas.openxmlformats.org/officeDocument/2006/relationships/image" Target="../media/image53.tiff"/><Relationship Id="rId8"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 Id="rId3" Type="http://schemas.openxmlformats.org/officeDocument/2006/relationships/image" Target="../media/image5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emf"/><Relationship Id="rId3" Type="http://schemas.openxmlformats.org/officeDocument/2006/relationships/image" Target="../media/image5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emf"/><Relationship Id="rId3" Type="http://schemas.openxmlformats.org/officeDocument/2006/relationships/image" Target="../media/image60.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emf"/><Relationship Id="rId3" Type="http://schemas.openxmlformats.org/officeDocument/2006/relationships/image" Target="../media/image62.emf"/></Relationships>
</file>

<file path=ppt/slides/_rels/slide34.xml.rels><?xml version="1.0" encoding="UTF-8" standalone="yes"?>
<Relationships xmlns="http://schemas.openxmlformats.org/package/2006/relationships"><Relationship Id="rId3" Type="http://schemas.openxmlformats.org/officeDocument/2006/relationships/image" Target="../media/image64.emf"/><Relationship Id="rId4" Type="http://schemas.openxmlformats.org/officeDocument/2006/relationships/image" Target="../media/image65.emf"/><Relationship Id="rId5" Type="http://schemas.openxmlformats.org/officeDocument/2006/relationships/image" Target="../media/image22.png"/><Relationship Id="rId6" Type="http://schemas.openxmlformats.org/officeDocument/2006/relationships/image" Target="../media/image66.emf"/><Relationship Id="rId1" Type="http://schemas.openxmlformats.org/officeDocument/2006/relationships/slideLayout" Target="../slideLayouts/slideLayout2.xml"/><Relationship Id="rId2" Type="http://schemas.openxmlformats.org/officeDocument/2006/relationships/image" Target="../media/image6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tiff"/><Relationship Id="rId3" Type="http://schemas.openxmlformats.org/officeDocument/2006/relationships/image" Target="../media/image68.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41.xml.rels><?xml version="1.0" encoding="UTF-8" standalone="yes"?>
<Relationships xmlns="http://schemas.openxmlformats.org/package/2006/relationships"><Relationship Id="rId3" Type="http://schemas.openxmlformats.org/officeDocument/2006/relationships/image" Target="../media/image72.jpg"/><Relationship Id="rId4" Type="http://schemas.openxmlformats.org/officeDocument/2006/relationships/image" Target="../media/image73.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jpg"/><Relationship Id="rId3" Type="http://schemas.openxmlformats.org/officeDocument/2006/relationships/image" Target="../media/image75.emf"/></Relationships>
</file>

<file path=ppt/slides/_rels/slide43.xml.rels><?xml version="1.0" encoding="UTF-8" standalone="yes"?>
<Relationships xmlns="http://schemas.openxmlformats.org/package/2006/relationships"><Relationship Id="rId3" Type="http://schemas.openxmlformats.org/officeDocument/2006/relationships/image" Target="../media/image77.JPG"/><Relationship Id="rId4" Type="http://schemas.openxmlformats.org/officeDocument/2006/relationships/image" Target="../media/image78.JPG"/><Relationship Id="rId1" Type="http://schemas.openxmlformats.org/officeDocument/2006/relationships/slideLayout" Target="../slideLayouts/slideLayout2.xml"/><Relationship Id="rId2" Type="http://schemas.openxmlformats.org/officeDocument/2006/relationships/image" Target="../media/image7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jpeg"/><Relationship Id="rId3" Type="http://schemas.openxmlformats.org/officeDocument/2006/relationships/image" Target="../media/image80.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2.emf"/><Relationship Id="rId4" Type="http://schemas.openxmlformats.org/officeDocument/2006/relationships/image" Target="../media/image83.emf"/><Relationship Id="rId5" Type="http://schemas.openxmlformats.org/officeDocument/2006/relationships/image" Target="../media/image84.emf"/><Relationship Id="rId1" Type="http://schemas.openxmlformats.org/officeDocument/2006/relationships/slideLayout" Target="../slideLayouts/slideLayout2.xml"/><Relationship Id="rId2" Type="http://schemas.openxmlformats.org/officeDocument/2006/relationships/image" Target="../media/image81.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tiff"/><Relationship Id="rId3" Type="http://schemas.openxmlformats.org/officeDocument/2006/relationships/image" Target="../media/image87.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5" Type="http://schemas.openxmlformats.org/officeDocument/2006/relationships/image" Target="../media/image11.jpg"/><Relationship Id="rId6" Type="http://schemas.openxmlformats.org/officeDocument/2006/relationships/image" Target="../media/image12.jpg"/><Relationship Id="rId7"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89.png"/><Relationship Id="rId5" Type="http://schemas.openxmlformats.org/officeDocument/2006/relationships/image" Target="../media/image90.emf"/><Relationship Id="rId6"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 Id="rId3" Type="http://schemas.openxmlformats.org/officeDocument/2006/relationships/image" Target="../media/image93.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 Id="rId3" Type="http://schemas.openxmlformats.org/officeDocument/2006/relationships/image" Target="../media/image9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 Id="rId3" Type="http://schemas.openxmlformats.org/officeDocument/2006/relationships/image" Target="../media/image96.png"/></Relationships>
</file>

<file path=ppt/slides/_rels/slide57.xml.rels><?xml version="1.0" encoding="UTF-8" standalone="yes"?>
<Relationships xmlns="http://schemas.openxmlformats.org/package/2006/relationships"><Relationship Id="rId3" Type="http://schemas.openxmlformats.org/officeDocument/2006/relationships/image" Target="../media/image72.jpg"/><Relationship Id="rId4" Type="http://schemas.openxmlformats.org/officeDocument/2006/relationships/image" Target="../media/image97.emf"/><Relationship Id="rId5" Type="http://schemas.openxmlformats.org/officeDocument/2006/relationships/image" Target="../media/image98.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png"/><Relationship Id="rId3" Type="http://schemas.openxmlformats.org/officeDocument/2006/relationships/image" Target="NUL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873405" y="3209694"/>
            <a:ext cx="5296829" cy="581722"/>
          </a:xfrm>
        </p:spPr>
        <p:txBody>
          <a:bodyPr/>
          <a:lstStyle/>
          <a:p>
            <a:r>
              <a:rPr lang="en-GB" sz="3200" smtClean="0">
                <a:ea typeface="Calibri" charset="0"/>
                <a:cs typeface="Calibri" charset="0"/>
              </a:rPr>
              <a:t>Status of D1 Development</a:t>
            </a:r>
            <a:endParaRPr lang="en-GB" sz="3200" dirty="0">
              <a:ea typeface="Calibri" charset="0"/>
              <a:cs typeface="Calibri" charset="0"/>
            </a:endParaRPr>
          </a:p>
        </p:txBody>
      </p:sp>
      <p:sp>
        <p:nvSpPr>
          <p:cNvPr id="3" name="Sous-titre 2"/>
          <p:cNvSpPr>
            <a:spLocks noGrp="1"/>
          </p:cNvSpPr>
          <p:nvPr>
            <p:ph type="subTitle" idx="1"/>
          </p:nvPr>
        </p:nvSpPr>
        <p:spPr>
          <a:xfrm>
            <a:off x="1371600" y="4800600"/>
            <a:ext cx="6149340" cy="990600"/>
          </a:xfrm>
        </p:spPr>
        <p:txBody>
          <a:bodyPr/>
          <a:lstStyle/>
          <a:p>
            <a:r>
              <a:rPr lang="en-GB" b="1" dirty="0" smtClean="0">
                <a:latin typeface="+mj-lt"/>
                <a:ea typeface="Calibri" charset="0"/>
                <a:cs typeface="Calibri" charset="0"/>
              </a:rPr>
              <a:t>Tatsushi NAKAMOTO (KEK)</a:t>
            </a:r>
          </a:p>
          <a:p>
            <a:r>
              <a:rPr lang="en-GB" altLang="ja-JP" b="1" dirty="0">
                <a:solidFill>
                  <a:schemeClr val="tx2"/>
                </a:solidFill>
                <a:latin typeface="+mj-lt"/>
                <a:ea typeface="Calibri" charset="0"/>
                <a:cs typeface="Calibri" charset="0"/>
              </a:rPr>
              <a:t>On behalf of CERN-KEK Collaboration for </a:t>
            </a:r>
            <a:r>
              <a:rPr lang="en-GB" altLang="ja-JP" b="1" dirty="0" smtClean="0">
                <a:solidFill>
                  <a:schemeClr val="tx2"/>
                </a:solidFill>
                <a:latin typeface="+mj-lt"/>
                <a:ea typeface="Calibri" charset="0"/>
                <a:cs typeface="Calibri" charset="0"/>
              </a:rPr>
              <a:t>D1 Development for HL-LHC</a:t>
            </a:r>
            <a:endParaRPr lang="en-GB" altLang="ja-JP" b="1" dirty="0">
              <a:solidFill>
                <a:schemeClr val="tx2"/>
              </a:solidFill>
              <a:latin typeface="+mj-lt"/>
              <a:ea typeface="Calibri" charset="0"/>
              <a:cs typeface="Calibri" charset="0"/>
            </a:endParaRPr>
          </a:p>
          <a:p>
            <a:endParaRPr lang="en-GB" dirty="0">
              <a:latin typeface="+mj-lt"/>
              <a:ea typeface="Calibri" charset="0"/>
              <a:cs typeface="Calibri" charset="0"/>
            </a:endParaRPr>
          </a:p>
        </p:txBody>
      </p:sp>
      <p:sp>
        <p:nvSpPr>
          <p:cNvPr id="4" name="Espace réservé du texte 3"/>
          <p:cNvSpPr>
            <a:spLocks noGrp="1"/>
          </p:cNvSpPr>
          <p:nvPr>
            <p:ph type="body" sz="quarter" idx="14"/>
          </p:nvPr>
        </p:nvSpPr>
        <p:spPr>
          <a:xfrm>
            <a:off x="1382751" y="6508750"/>
            <a:ext cx="6480000" cy="349250"/>
          </a:xfrm>
        </p:spPr>
        <p:txBody>
          <a:bodyPr>
            <a:normAutofit/>
          </a:bodyPr>
          <a:lstStyle/>
          <a:p>
            <a:pPr algn="ctr"/>
            <a:r>
              <a:rPr lang="en-US" altLang="ja-JP" dirty="0" smtClean="0">
                <a:latin typeface="+mj-lt"/>
                <a:ea typeface="Calibri" charset="0"/>
                <a:cs typeface="Calibri" charset="0"/>
              </a:rPr>
              <a:t>7th HL-LHC Collaboration Meeting, CIEMAT, Madrid, Nov. 14, 2017</a:t>
            </a:r>
            <a:endParaRPr kumimoji="1" lang="ja-JP" altLang="en-US" dirty="0">
              <a:latin typeface="+mj-lt"/>
              <a:ea typeface="Calibri" charset="0"/>
              <a:cs typeface="Calibri" charset="0"/>
            </a:endParaRPr>
          </a:p>
        </p:txBody>
      </p:sp>
      <p:pic>
        <p:nvPicPr>
          <p:cNvPr id="5" name="図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41620" y="352923"/>
            <a:ext cx="1352446" cy="774384"/>
          </a:xfrm>
          <a:prstGeom prst="rect">
            <a:avLst/>
          </a:prstGeom>
        </p:spPr>
      </p:pic>
      <p:pic>
        <p:nvPicPr>
          <p:cNvPr id="6" name="Picture 3" descr="200px-CERN_logo.svg.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58136" y="190371"/>
            <a:ext cx="1133494" cy="1099488"/>
          </a:xfrm>
          <a:prstGeom prst="rect">
            <a:avLst/>
          </a:prstGeom>
        </p:spPr>
      </p:pic>
    </p:spTree>
    <p:extLst>
      <p:ext uri="{BB962C8B-B14F-4D97-AF65-F5344CB8AC3E}">
        <p14:creationId xmlns:p14="http://schemas.microsoft.com/office/powerpoint/2010/main" val="1377583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66375"/>
            <a:ext cx="7920000" cy="720000"/>
          </a:xfrm>
        </p:spPr>
        <p:txBody>
          <a:bodyPr/>
          <a:lstStyle/>
          <a:p>
            <a:r>
              <a:rPr lang="en-US" altLang="ja-JP" dirty="0" smtClean="0"/>
              <a:t>Temperature and ramp rate dependence</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10</a:t>
            </a:fld>
            <a:endParaRPr lang="fr-FR"/>
          </a:p>
        </p:txBody>
      </p:sp>
      <p:sp>
        <p:nvSpPr>
          <p:cNvPr id="9" name="テキスト ボックス 8"/>
          <p:cNvSpPr txBox="1"/>
          <p:nvPr/>
        </p:nvSpPr>
        <p:spPr>
          <a:xfrm>
            <a:off x="2410690" y="2277775"/>
            <a:ext cx="723275" cy="369332"/>
          </a:xfrm>
          <a:prstGeom prst="rect">
            <a:avLst/>
          </a:prstGeom>
          <a:noFill/>
        </p:spPr>
        <p:txBody>
          <a:bodyPr wrap="none" rtlCol="0">
            <a:spAutoFit/>
          </a:bodyPr>
          <a:lstStyle/>
          <a:p>
            <a:r>
              <a:rPr kumimoji="1" lang="en-US" altLang="ja-JP" smtClean="0">
                <a:solidFill>
                  <a:srgbClr val="0432FF"/>
                </a:solidFill>
              </a:rPr>
              <a:t>4.4 K</a:t>
            </a:r>
            <a:endParaRPr kumimoji="1" lang="ja-JP" altLang="en-US" dirty="0">
              <a:solidFill>
                <a:srgbClr val="0432FF"/>
              </a:solidFill>
            </a:endParaRPr>
          </a:p>
        </p:txBody>
      </p:sp>
      <p:sp>
        <p:nvSpPr>
          <p:cNvPr id="10" name="テキスト ボックス 9"/>
          <p:cNvSpPr txBox="1"/>
          <p:nvPr/>
        </p:nvSpPr>
        <p:spPr>
          <a:xfrm>
            <a:off x="2903703" y="1863488"/>
            <a:ext cx="723275" cy="369332"/>
          </a:xfrm>
          <a:prstGeom prst="rect">
            <a:avLst/>
          </a:prstGeom>
          <a:noFill/>
        </p:spPr>
        <p:txBody>
          <a:bodyPr wrap="none" rtlCol="0">
            <a:spAutoFit/>
          </a:bodyPr>
          <a:lstStyle/>
          <a:p>
            <a:r>
              <a:rPr kumimoji="1" lang="en-US" altLang="ja-JP" smtClean="0">
                <a:solidFill>
                  <a:srgbClr val="FF0000"/>
                </a:solidFill>
              </a:rPr>
              <a:t>1.9 K</a:t>
            </a:r>
            <a:endParaRPr kumimoji="1" lang="ja-JP" altLang="en-US" dirty="0">
              <a:solidFill>
                <a:srgbClr val="FF0000"/>
              </a:solidFill>
            </a:endParaRPr>
          </a:p>
        </p:txBody>
      </p:sp>
      <p:sp>
        <p:nvSpPr>
          <p:cNvPr id="11" name="テキスト ボックス 10"/>
          <p:cNvSpPr txBox="1"/>
          <p:nvPr/>
        </p:nvSpPr>
        <p:spPr>
          <a:xfrm>
            <a:off x="5388435" y="1495475"/>
            <a:ext cx="723275" cy="369332"/>
          </a:xfrm>
          <a:prstGeom prst="rect">
            <a:avLst/>
          </a:prstGeom>
          <a:noFill/>
        </p:spPr>
        <p:txBody>
          <a:bodyPr wrap="none" rtlCol="0">
            <a:spAutoFit/>
          </a:bodyPr>
          <a:lstStyle/>
          <a:p>
            <a:r>
              <a:rPr kumimoji="1" lang="en-US" altLang="ja-JP" smtClean="0">
                <a:solidFill>
                  <a:srgbClr val="008F00"/>
                </a:solidFill>
              </a:rPr>
              <a:t>2.1 K</a:t>
            </a:r>
            <a:endParaRPr kumimoji="1" lang="ja-JP" altLang="en-US" dirty="0">
              <a:solidFill>
                <a:srgbClr val="008F00"/>
              </a:solidFill>
            </a:endParaRPr>
          </a:p>
        </p:txBody>
      </p:sp>
      <p:sp>
        <p:nvSpPr>
          <p:cNvPr id="12" name="テキスト ボックス 11"/>
          <p:cNvSpPr txBox="1"/>
          <p:nvPr/>
        </p:nvSpPr>
        <p:spPr>
          <a:xfrm>
            <a:off x="3627764" y="1551870"/>
            <a:ext cx="755271" cy="338554"/>
          </a:xfrm>
          <a:prstGeom prst="rect">
            <a:avLst/>
          </a:prstGeom>
          <a:noFill/>
        </p:spPr>
        <p:txBody>
          <a:bodyPr wrap="none" rtlCol="0">
            <a:spAutoFit/>
          </a:bodyPr>
          <a:lstStyle/>
          <a:p>
            <a:r>
              <a:rPr kumimoji="1" lang="en-US" altLang="ja-JP" sz="1600" dirty="0"/>
              <a:t>5</a:t>
            </a:r>
            <a:r>
              <a:rPr kumimoji="1" lang="en-US" altLang="ja-JP" sz="1600" dirty="0" smtClean="0"/>
              <a:t>0 A/s</a:t>
            </a:r>
            <a:endParaRPr kumimoji="1" lang="ja-JP" altLang="en-US" sz="1600" dirty="0"/>
          </a:p>
        </p:txBody>
      </p:sp>
      <p:sp>
        <p:nvSpPr>
          <p:cNvPr id="14" name="テキスト ボックス 13"/>
          <p:cNvSpPr txBox="1"/>
          <p:nvPr/>
        </p:nvSpPr>
        <p:spPr>
          <a:xfrm>
            <a:off x="3868900" y="1319435"/>
            <a:ext cx="869084" cy="338554"/>
          </a:xfrm>
          <a:prstGeom prst="rect">
            <a:avLst/>
          </a:prstGeom>
          <a:noFill/>
        </p:spPr>
        <p:txBody>
          <a:bodyPr wrap="none" rtlCol="0">
            <a:spAutoFit/>
          </a:bodyPr>
          <a:lstStyle/>
          <a:p>
            <a:r>
              <a:rPr kumimoji="1" lang="en-US" altLang="ja-JP" sz="1600" dirty="0" smtClean="0"/>
              <a:t>100 A/s</a:t>
            </a:r>
            <a:endParaRPr kumimoji="1" lang="ja-JP" altLang="en-US" sz="1600" dirty="0"/>
          </a:p>
        </p:txBody>
      </p:sp>
      <p:sp>
        <p:nvSpPr>
          <p:cNvPr id="15" name="テキスト ボックス 14"/>
          <p:cNvSpPr txBox="1"/>
          <p:nvPr/>
        </p:nvSpPr>
        <p:spPr>
          <a:xfrm>
            <a:off x="4113009" y="1111110"/>
            <a:ext cx="869084" cy="338554"/>
          </a:xfrm>
          <a:prstGeom prst="rect">
            <a:avLst/>
          </a:prstGeom>
          <a:noFill/>
        </p:spPr>
        <p:txBody>
          <a:bodyPr wrap="none" rtlCol="0">
            <a:spAutoFit/>
          </a:bodyPr>
          <a:lstStyle/>
          <a:p>
            <a:r>
              <a:rPr kumimoji="1" lang="en-US" altLang="ja-JP" sz="1600" dirty="0" smtClean="0"/>
              <a:t>150 A/s</a:t>
            </a:r>
            <a:endParaRPr kumimoji="1" lang="ja-JP" altLang="en-US" sz="1600" dirty="0"/>
          </a:p>
        </p:txBody>
      </p:sp>
      <p:sp>
        <p:nvSpPr>
          <p:cNvPr id="16" name="テキスト ボックス 15"/>
          <p:cNvSpPr txBox="1"/>
          <p:nvPr/>
        </p:nvSpPr>
        <p:spPr>
          <a:xfrm>
            <a:off x="4433484" y="887832"/>
            <a:ext cx="869084" cy="338554"/>
          </a:xfrm>
          <a:prstGeom prst="rect">
            <a:avLst/>
          </a:prstGeom>
          <a:noFill/>
        </p:spPr>
        <p:txBody>
          <a:bodyPr wrap="none" rtlCol="0">
            <a:spAutoFit/>
          </a:bodyPr>
          <a:lstStyle/>
          <a:p>
            <a:r>
              <a:rPr kumimoji="1" lang="en-US" altLang="ja-JP" sz="1600" smtClean="0"/>
              <a:t>200 A/s</a:t>
            </a:r>
            <a:endParaRPr kumimoji="1" lang="ja-JP" altLang="en-US" sz="1600" dirty="0"/>
          </a:p>
        </p:txBody>
      </p:sp>
      <p:cxnSp>
        <p:nvCxnSpPr>
          <p:cNvPr id="18" name="直線矢印コネクタ 17"/>
          <p:cNvCxnSpPr/>
          <p:nvPr/>
        </p:nvCxnSpPr>
        <p:spPr>
          <a:xfrm>
            <a:off x="4121048" y="1809387"/>
            <a:ext cx="173889" cy="179109"/>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a:off x="4473565" y="1617471"/>
            <a:ext cx="80143" cy="279989"/>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p:nvPr/>
        </p:nvCxnSpPr>
        <p:spPr>
          <a:xfrm>
            <a:off x="4741961" y="1413832"/>
            <a:ext cx="57696" cy="514533"/>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5" name="直線矢印コネクタ 24"/>
          <p:cNvCxnSpPr/>
          <p:nvPr/>
        </p:nvCxnSpPr>
        <p:spPr>
          <a:xfrm>
            <a:off x="4986070" y="1158433"/>
            <a:ext cx="60432" cy="675535"/>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7" name="直線矢印コネクタ 26"/>
          <p:cNvCxnSpPr/>
          <p:nvPr/>
        </p:nvCxnSpPr>
        <p:spPr>
          <a:xfrm flipH="1">
            <a:off x="5293347" y="1413832"/>
            <a:ext cx="9221" cy="395555"/>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9" name="テキスト ボックス 28"/>
          <p:cNvSpPr txBox="1"/>
          <p:nvPr/>
        </p:nvSpPr>
        <p:spPr>
          <a:xfrm>
            <a:off x="5016286" y="1156921"/>
            <a:ext cx="755271" cy="338554"/>
          </a:xfrm>
          <a:prstGeom prst="rect">
            <a:avLst/>
          </a:prstGeom>
          <a:noFill/>
        </p:spPr>
        <p:txBody>
          <a:bodyPr wrap="none" rtlCol="0">
            <a:spAutoFit/>
          </a:bodyPr>
          <a:lstStyle/>
          <a:p>
            <a:r>
              <a:rPr kumimoji="1" lang="en-US" altLang="ja-JP" sz="1600" dirty="0"/>
              <a:t>1</a:t>
            </a:r>
            <a:r>
              <a:rPr kumimoji="1" lang="en-US" altLang="ja-JP" sz="1600" dirty="0" smtClean="0"/>
              <a:t>0 A/s</a:t>
            </a:r>
            <a:endParaRPr kumimoji="1" lang="ja-JP" altLang="en-US" sz="1600" dirty="0"/>
          </a:p>
        </p:txBody>
      </p:sp>
      <p:cxnSp>
        <p:nvCxnSpPr>
          <p:cNvPr id="30" name="直線矢印コネクタ 29"/>
          <p:cNvCxnSpPr/>
          <p:nvPr/>
        </p:nvCxnSpPr>
        <p:spPr>
          <a:xfrm>
            <a:off x="3499731" y="1721147"/>
            <a:ext cx="562222" cy="367054"/>
          </a:xfrm>
          <a:prstGeom prst="straightConnector1">
            <a:avLst/>
          </a:prstGeom>
          <a:ln w="1270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2" name="テキスト ボックス 31"/>
          <p:cNvSpPr txBox="1"/>
          <p:nvPr/>
        </p:nvSpPr>
        <p:spPr>
          <a:xfrm>
            <a:off x="2839916" y="1510864"/>
            <a:ext cx="755271" cy="338554"/>
          </a:xfrm>
          <a:prstGeom prst="rect">
            <a:avLst/>
          </a:prstGeom>
          <a:noFill/>
        </p:spPr>
        <p:txBody>
          <a:bodyPr wrap="none" rtlCol="0">
            <a:spAutoFit/>
          </a:bodyPr>
          <a:lstStyle/>
          <a:p>
            <a:r>
              <a:rPr kumimoji="1" lang="en-US" altLang="ja-JP" sz="1600" dirty="0"/>
              <a:t>1</a:t>
            </a:r>
            <a:r>
              <a:rPr kumimoji="1" lang="en-US" altLang="ja-JP" sz="1600" dirty="0" smtClean="0"/>
              <a:t>0 A/s</a:t>
            </a:r>
            <a:endParaRPr kumimoji="1" lang="ja-JP" altLang="en-US" sz="1600" dirty="0"/>
          </a:p>
        </p:txBody>
      </p:sp>
      <p:sp>
        <p:nvSpPr>
          <p:cNvPr id="33" name="テキスト ボックス 32"/>
          <p:cNvSpPr txBox="1"/>
          <p:nvPr/>
        </p:nvSpPr>
        <p:spPr>
          <a:xfrm>
            <a:off x="6838645" y="957221"/>
            <a:ext cx="2198166" cy="646331"/>
          </a:xfrm>
          <a:prstGeom prst="rect">
            <a:avLst/>
          </a:prstGeom>
          <a:noFill/>
        </p:spPr>
        <p:txBody>
          <a:bodyPr wrap="none" rtlCol="0">
            <a:spAutoFit/>
          </a:bodyPr>
          <a:lstStyle/>
          <a:p>
            <a:r>
              <a:rPr kumimoji="1" lang="en-US" altLang="ja-JP" dirty="0" smtClean="0"/>
              <a:t>Ramp rate is 10 A/s</a:t>
            </a:r>
          </a:p>
          <a:p>
            <a:r>
              <a:rPr kumimoji="1" lang="en-US" altLang="ja-JP" dirty="0" smtClean="0"/>
              <a:t>if not stated.</a:t>
            </a:r>
            <a:endParaRPr kumimoji="1" lang="ja-JP" altLang="en-US" dirty="0"/>
          </a:p>
        </p:txBody>
      </p:sp>
      <p:sp>
        <p:nvSpPr>
          <p:cNvPr id="3" name="コンテンツ プレースホルダー 2"/>
          <p:cNvSpPr>
            <a:spLocks noGrp="1"/>
          </p:cNvSpPr>
          <p:nvPr>
            <p:ph idx="1"/>
          </p:nvPr>
        </p:nvSpPr>
        <p:spPr>
          <a:xfrm>
            <a:off x="1338943" y="4262868"/>
            <a:ext cx="7076632" cy="2595132"/>
          </a:xfrm>
          <a:solidFill>
            <a:schemeClr val="bg1"/>
          </a:solidFill>
        </p:spPr>
        <p:txBody>
          <a:bodyPr>
            <a:normAutofit/>
          </a:bodyPr>
          <a:lstStyle/>
          <a:p>
            <a:r>
              <a:rPr lang="en-US" altLang="ja-JP" sz="1800" dirty="0" smtClean="0"/>
              <a:t>Temperature dependence</a:t>
            </a:r>
          </a:p>
          <a:p>
            <a:pPr lvl="1"/>
            <a:r>
              <a:rPr lang="en-US" altLang="ja-JP" sz="1800" dirty="0" err="1" smtClean="0"/>
              <a:t>I</a:t>
            </a:r>
            <a:r>
              <a:rPr lang="en-US" altLang="ja-JP" sz="1800" baseline="-25000" dirty="0" err="1" smtClean="0"/>
              <a:t>q</a:t>
            </a:r>
            <a:r>
              <a:rPr lang="en-US" altLang="ja-JP" sz="1800" dirty="0" smtClean="0"/>
              <a:t> at 4.4 K ~ 100% of SSL</a:t>
            </a:r>
          </a:p>
          <a:p>
            <a:pPr lvl="1"/>
            <a:r>
              <a:rPr lang="en-US" altLang="ja-JP" sz="1800" dirty="0" err="1" smtClean="0"/>
              <a:t>I</a:t>
            </a:r>
            <a:r>
              <a:rPr lang="en-US" altLang="ja-JP" sz="1800" baseline="-25000" dirty="0" err="1" smtClean="0"/>
              <a:t>q</a:t>
            </a:r>
            <a:r>
              <a:rPr lang="en-US" altLang="ja-JP" sz="1800" dirty="0" smtClean="0"/>
              <a:t> at 2.1 K is comparable to </a:t>
            </a:r>
            <a:r>
              <a:rPr lang="en-US" altLang="ja-JP" sz="1800" dirty="0" err="1" smtClean="0"/>
              <a:t>Iq</a:t>
            </a:r>
            <a:r>
              <a:rPr lang="en-US" altLang="ja-JP" sz="1800" dirty="0" smtClean="0"/>
              <a:t> at 1.9 K</a:t>
            </a:r>
            <a:r>
              <a:rPr lang="en-US" altLang="ja-JP" sz="1800" dirty="0" smtClean="0">
                <a:sym typeface="Wingdings"/>
              </a:rPr>
              <a:t> </a:t>
            </a:r>
          </a:p>
          <a:p>
            <a:pPr marL="457200" lvl="1" indent="0">
              <a:buNone/>
            </a:pPr>
            <a:r>
              <a:rPr lang="en-US" altLang="ja-JP" sz="1800" dirty="0" smtClean="0">
                <a:sym typeface="Wingdings"/>
              </a:rPr>
              <a:t>     </a:t>
            </a:r>
            <a:r>
              <a:rPr lang="en-US" altLang="ja-JP" sz="1800" dirty="0" err="1" smtClean="0">
                <a:sym typeface="Wingdings"/>
              </a:rPr>
              <a:t>I</a:t>
            </a:r>
            <a:r>
              <a:rPr lang="en-US" altLang="ja-JP" sz="1800" baseline="-25000" dirty="0" err="1" smtClean="0">
                <a:sym typeface="Wingdings"/>
              </a:rPr>
              <a:t>q</a:t>
            </a:r>
            <a:r>
              <a:rPr lang="en-US" altLang="ja-JP" sz="1800" dirty="0" smtClean="0">
                <a:sym typeface="Wingdings"/>
              </a:rPr>
              <a:t> is limited by Lorentz force.</a:t>
            </a:r>
          </a:p>
          <a:p>
            <a:pPr lvl="1"/>
            <a:r>
              <a:rPr lang="en-US" altLang="ja-JP" sz="1800" dirty="0" smtClean="0">
                <a:sym typeface="Wingdings"/>
              </a:rPr>
              <a:t>I</a:t>
            </a:r>
            <a:r>
              <a:rPr lang="en-US" altLang="ja-JP" sz="1800" baseline="-25000" dirty="0" smtClean="0">
                <a:sym typeface="Wingdings"/>
              </a:rPr>
              <a:t>max</a:t>
            </a:r>
            <a:r>
              <a:rPr lang="en-US" altLang="ja-JP" sz="1800" dirty="0" smtClean="0">
                <a:sym typeface="Wingdings"/>
              </a:rPr>
              <a:t> through the tests = 13.548 kA (88% of SSL at 2.1 K)</a:t>
            </a:r>
            <a:endParaRPr lang="en-US" altLang="ja-JP" sz="1800" dirty="0" smtClean="0"/>
          </a:p>
          <a:p>
            <a:r>
              <a:rPr kumimoji="1" lang="en-US" altLang="ja-JP" sz="1800" dirty="0" smtClean="0"/>
              <a:t>Ramp rate dependence</a:t>
            </a:r>
          </a:p>
          <a:p>
            <a:pPr lvl="1"/>
            <a:r>
              <a:rPr lang="en-US" altLang="ja-JP" sz="1800" dirty="0" err="1" smtClean="0"/>
              <a:t>I</a:t>
            </a:r>
            <a:r>
              <a:rPr lang="en-US" altLang="ja-JP" sz="1800" baseline="-25000" dirty="0" err="1" smtClean="0"/>
              <a:t>q</a:t>
            </a:r>
            <a:r>
              <a:rPr lang="en-US" altLang="ja-JP" sz="1800" dirty="0" smtClean="0"/>
              <a:t> increases despite of increasing ramp rate.</a:t>
            </a:r>
          </a:p>
          <a:p>
            <a:pPr marL="457200" lvl="1" indent="0">
              <a:buNone/>
            </a:pPr>
            <a:r>
              <a:rPr lang="en-US" altLang="ja-JP" sz="1800" dirty="0" smtClean="0">
                <a:sym typeface="Wingdings"/>
              </a:rPr>
              <a:t>     The magnet was still under training.</a:t>
            </a:r>
            <a:endParaRPr lang="en-US" altLang="ja-JP" sz="1800" dirty="0" smtClean="0"/>
          </a:p>
        </p:txBody>
      </p:sp>
      <p:pic>
        <p:nvPicPr>
          <p:cNvPr id="8" name="図 7"/>
          <p:cNvPicPr>
            <a:picLocks noChangeAspect="1"/>
          </p:cNvPicPr>
          <p:nvPr/>
        </p:nvPicPr>
        <p:blipFill rotWithShape="1">
          <a:blip r:embed="rId2">
            <a:extLst>
              <a:ext uri="{28A0092B-C50C-407E-A947-70E740481C1C}">
                <a14:useLocalDpi xmlns:a14="http://schemas.microsoft.com/office/drawing/2010/main" val="0"/>
              </a:ext>
            </a:extLst>
          </a:blip>
          <a:srcRect l="2883" t="30303" r="9351" b="24646"/>
          <a:stretch/>
        </p:blipFill>
        <p:spPr>
          <a:xfrm>
            <a:off x="1787237" y="318094"/>
            <a:ext cx="5541818" cy="4025490"/>
          </a:xfrm>
          <a:prstGeom prst="rect">
            <a:avLst/>
          </a:prstGeom>
        </p:spPr>
      </p:pic>
    </p:spTree>
    <p:extLst>
      <p:ext uri="{BB962C8B-B14F-4D97-AF65-F5344CB8AC3E}">
        <p14:creationId xmlns:p14="http://schemas.microsoft.com/office/powerpoint/2010/main" val="107050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37500"/>
            <a:ext cx="7920000" cy="720000"/>
          </a:xfrm>
        </p:spPr>
        <p:txBody>
          <a:bodyPr/>
          <a:lstStyle/>
          <a:p>
            <a:r>
              <a:rPr kumimoji="1" lang="en-US" altLang="ja-JP" dirty="0" smtClean="0"/>
              <a:t>Coil pre-stress in </a:t>
            </a:r>
            <a:r>
              <a:rPr kumimoji="1" lang="en-US" altLang="ja-JP" smtClean="0"/>
              <a:t>the straight section</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図 5"/>
          <p:cNvPicPr>
            <a:picLocks noChangeAspect="1"/>
          </p:cNvPicPr>
          <p:nvPr/>
        </p:nvPicPr>
        <p:blipFill rotWithShape="1">
          <a:blip r:embed="rId3">
            <a:extLst>
              <a:ext uri="{28A0092B-C50C-407E-A947-70E740481C1C}">
                <a14:useLocalDpi xmlns:a14="http://schemas.microsoft.com/office/drawing/2010/main" val="0"/>
              </a:ext>
            </a:extLst>
          </a:blip>
          <a:srcRect l="23692" t="13598" r="23692" b="10856"/>
          <a:stretch/>
        </p:blipFill>
        <p:spPr>
          <a:xfrm>
            <a:off x="121725" y="902287"/>
            <a:ext cx="4643230" cy="4711113"/>
          </a:xfrm>
          <a:prstGeom prst="rect">
            <a:avLst/>
          </a:prstGeom>
        </p:spPr>
      </p:pic>
      <p:cxnSp>
        <p:nvCxnSpPr>
          <p:cNvPr id="8" name="直線コネクタ 7"/>
          <p:cNvCxnSpPr/>
          <p:nvPr/>
        </p:nvCxnSpPr>
        <p:spPr>
          <a:xfrm flipV="1">
            <a:off x="3451893" y="1687470"/>
            <a:ext cx="0" cy="3293685"/>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flipV="1">
            <a:off x="3914147" y="1681167"/>
            <a:ext cx="0" cy="3293685"/>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2687956" y="1764180"/>
            <a:ext cx="995065" cy="356441"/>
          </a:xfrm>
          <a:prstGeom prst="rect">
            <a:avLst/>
          </a:prstGeom>
          <a:solidFill>
            <a:schemeClr val="bg1"/>
          </a:solidFill>
        </p:spPr>
        <p:txBody>
          <a:bodyPr wrap="none" rtlCol="0">
            <a:spAutoFit/>
          </a:bodyPr>
          <a:lstStyle/>
          <a:p>
            <a:r>
              <a:rPr kumimoji="1" lang="en-US" altLang="ja-JP" smtClean="0"/>
              <a:t>Nominal</a:t>
            </a:r>
            <a:endParaRPr kumimoji="1" lang="ja-JP" altLang="en-US" dirty="0"/>
          </a:p>
        </p:txBody>
      </p:sp>
      <p:sp>
        <p:nvSpPr>
          <p:cNvPr id="13" name="テキスト ボックス 12"/>
          <p:cNvSpPr txBox="1"/>
          <p:nvPr/>
        </p:nvSpPr>
        <p:spPr>
          <a:xfrm>
            <a:off x="3465911" y="2051938"/>
            <a:ext cx="995065" cy="356441"/>
          </a:xfrm>
          <a:prstGeom prst="rect">
            <a:avLst/>
          </a:prstGeom>
          <a:solidFill>
            <a:schemeClr val="bg1"/>
          </a:solidFill>
        </p:spPr>
        <p:txBody>
          <a:bodyPr wrap="none" rtlCol="0">
            <a:spAutoFit/>
          </a:bodyPr>
          <a:lstStyle/>
          <a:p>
            <a:r>
              <a:rPr kumimoji="1" lang="en-US" altLang="ja-JP" dirty="0" smtClean="0"/>
              <a:t>Ultimate</a:t>
            </a:r>
            <a:endParaRPr kumimoji="1" lang="ja-JP" altLang="en-US" dirty="0"/>
          </a:p>
        </p:txBody>
      </p:sp>
      <p:pic>
        <p:nvPicPr>
          <p:cNvPr id="14" name="図 13"/>
          <p:cNvPicPr>
            <a:picLocks noChangeAspect="1"/>
          </p:cNvPicPr>
          <p:nvPr/>
        </p:nvPicPr>
        <p:blipFill rotWithShape="1">
          <a:blip r:embed="rId4">
            <a:extLst>
              <a:ext uri="{28A0092B-C50C-407E-A947-70E740481C1C}">
                <a14:useLocalDpi xmlns:a14="http://schemas.microsoft.com/office/drawing/2010/main" val="0"/>
              </a:ext>
            </a:extLst>
          </a:blip>
          <a:srcRect l="23022" t="23782" r="24444" b="10294"/>
          <a:stretch/>
        </p:blipFill>
        <p:spPr>
          <a:xfrm>
            <a:off x="4521221" y="1533388"/>
            <a:ext cx="4622779" cy="4099362"/>
          </a:xfrm>
          <a:prstGeom prst="rect">
            <a:avLst/>
          </a:prstGeom>
        </p:spPr>
      </p:pic>
      <p:cxnSp>
        <p:nvCxnSpPr>
          <p:cNvPr id="16" name="直線コネクタ 15"/>
          <p:cNvCxnSpPr/>
          <p:nvPr/>
        </p:nvCxnSpPr>
        <p:spPr>
          <a:xfrm flipV="1">
            <a:off x="7902210" y="1659953"/>
            <a:ext cx="0" cy="3293685"/>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7595473" y="1901763"/>
            <a:ext cx="995065" cy="356441"/>
          </a:xfrm>
          <a:prstGeom prst="rect">
            <a:avLst/>
          </a:prstGeom>
          <a:solidFill>
            <a:schemeClr val="bg1"/>
          </a:solidFill>
        </p:spPr>
        <p:txBody>
          <a:bodyPr wrap="none" rtlCol="0">
            <a:spAutoFit/>
          </a:bodyPr>
          <a:lstStyle/>
          <a:p>
            <a:r>
              <a:rPr kumimoji="1" lang="en-US" altLang="ja-JP" smtClean="0"/>
              <a:t>Nominal</a:t>
            </a:r>
            <a:endParaRPr kumimoji="1" lang="ja-JP" altLang="en-US" dirty="0"/>
          </a:p>
        </p:txBody>
      </p:sp>
      <p:cxnSp>
        <p:nvCxnSpPr>
          <p:cNvPr id="22" name="直線矢印コネクタ 21"/>
          <p:cNvCxnSpPr/>
          <p:nvPr/>
        </p:nvCxnSpPr>
        <p:spPr>
          <a:xfrm flipH="1" flipV="1">
            <a:off x="4460976" y="1166575"/>
            <a:ext cx="1146878" cy="157783"/>
          </a:xfrm>
          <a:prstGeom prst="straightConnector1">
            <a:avLst/>
          </a:prstGeom>
          <a:ln w="1905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5271317" y="1917607"/>
            <a:ext cx="2108269" cy="369332"/>
          </a:xfrm>
          <a:prstGeom prst="rect">
            <a:avLst/>
          </a:prstGeom>
          <a:noFill/>
        </p:spPr>
        <p:txBody>
          <a:bodyPr wrap="none" rtlCol="0">
            <a:spAutoFit/>
          </a:bodyPr>
          <a:lstStyle/>
          <a:p>
            <a:r>
              <a:rPr kumimoji="1" lang="en-US" altLang="ja-JP" dirty="0" smtClean="0"/>
              <a:t>Before reassembly</a:t>
            </a:r>
            <a:endParaRPr kumimoji="1" lang="ja-JP" altLang="en-US" dirty="0"/>
          </a:p>
        </p:txBody>
      </p:sp>
      <p:sp>
        <p:nvSpPr>
          <p:cNvPr id="26" name="テキスト ボックス 25"/>
          <p:cNvSpPr txBox="1"/>
          <p:nvPr/>
        </p:nvSpPr>
        <p:spPr>
          <a:xfrm>
            <a:off x="786885" y="1867272"/>
            <a:ext cx="1915909" cy="369332"/>
          </a:xfrm>
          <a:prstGeom prst="rect">
            <a:avLst/>
          </a:prstGeom>
          <a:noFill/>
        </p:spPr>
        <p:txBody>
          <a:bodyPr wrap="none" rtlCol="0">
            <a:spAutoFit/>
          </a:bodyPr>
          <a:lstStyle/>
          <a:p>
            <a:r>
              <a:rPr kumimoji="1" lang="en-US" altLang="ja-JP" dirty="0" smtClean="0">
                <a:solidFill>
                  <a:srgbClr val="FF0000"/>
                </a:solidFill>
              </a:rPr>
              <a:t>After reassembly</a:t>
            </a:r>
            <a:endParaRPr kumimoji="1" lang="ja-JP" altLang="en-US" dirty="0">
              <a:solidFill>
                <a:srgbClr val="FF0000"/>
              </a:solidFill>
            </a:endParaRPr>
          </a:p>
        </p:txBody>
      </p:sp>
      <p:sp>
        <p:nvSpPr>
          <p:cNvPr id="28" name="テキスト ボックス 27"/>
          <p:cNvSpPr txBox="1"/>
          <p:nvPr/>
        </p:nvSpPr>
        <p:spPr>
          <a:xfrm>
            <a:off x="607532" y="403929"/>
            <a:ext cx="4673074" cy="646331"/>
          </a:xfrm>
          <a:prstGeom prst="rect">
            <a:avLst/>
          </a:prstGeom>
          <a:noFill/>
        </p:spPr>
        <p:txBody>
          <a:bodyPr wrap="none" rtlCol="0">
            <a:spAutoFit/>
          </a:bodyPr>
          <a:lstStyle/>
          <a:p>
            <a:r>
              <a:rPr kumimoji="1" lang="en-US" altLang="ja-JP" b="1" dirty="0" smtClean="0"/>
              <a:t>Coil </a:t>
            </a:r>
            <a:r>
              <a:rPr kumimoji="1" lang="en-US" altLang="ja-JP" b="1" smtClean="0"/>
              <a:t>pre-stress measured</a:t>
            </a:r>
          </a:p>
          <a:p>
            <a:r>
              <a:rPr kumimoji="1" lang="en-US" altLang="ja-JP" b="1" dirty="0" smtClean="0"/>
              <a:t>using the strain gauges at the collar pole</a:t>
            </a:r>
            <a:endParaRPr kumimoji="1" lang="ja-JP" altLang="en-US" b="1" dirty="0"/>
          </a:p>
        </p:txBody>
      </p:sp>
      <p:grpSp>
        <p:nvGrpSpPr>
          <p:cNvPr id="7" name="図形グループ 6"/>
          <p:cNvGrpSpPr/>
          <p:nvPr/>
        </p:nvGrpSpPr>
        <p:grpSpPr>
          <a:xfrm>
            <a:off x="5725931" y="440166"/>
            <a:ext cx="2313169" cy="873564"/>
            <a:chOff x="5479293" y="369899"/>
            <a:chExt cx="3183363" cy="1202190"/>
          </a:xfrm>
        </p:grpSpPr>
        <p:pic>
          <p:nvPicPr>
            <p:cNvPr id="19" name="図 18"/>
            <p:cNvPicPr>
              <a:picLocks noChangeAspect="1"/>
            </p:cNvPicPr>
            <p:nvPr/>
          </p:nvPicPr>
          <p:blipFill rotWithShape="1">
            <a:blip r:embed="rId5">
              <a:extLst>
                <a:ext uri="{28A0092B-C50C-407E-A947-70E740481C1C}">
                  <a14:useLocalDpi xmlns:a14="http://schemas.microsoft.com/office/drawing/2010/main" val="0"/>
                </a:ext>
              </a:extLst>
            </a:blip>
            <a:srcRect l="20833" t="53785" r="8956" b="10862"/>
            <a:stretch/>
          </p:blipFill>
          <p:spPr>
            <a:xfrm>
              <a:off x="5479293" y="369899"/>
              <a:ext cx="3183363" cy="1202190"/>
            </a:xfrm>
            <a:prstGeom prst="rect">
              <a:avLst/>
            </a:prstGeom>
          </p:spPr>
        </p:pic>
        <p:sp>
          <p:nvSpPr>
            <p:cNvPr id="21" name="円/楕円 20"/>
            <p:cNvSpPr/>
            <p:nvPr/>
          </p:nvSpPr>
          <p:spPr>
            <a:xfrm>
              <a:off x="6651636" y="916372"/>
              <a:ext cx="356461" cy="35646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7160495" y="913791"/>
              <a:ext cx="356461" cy="35646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3" name="コンテンツ プレースホルダー 2"/>
          <p:cNvSpPr>
            <a:spLocks noGrp="1"/>
          </p:cNvSpPr>
          <p:nvPr>
            <p:ph idx="1"/>
          </p:nvPr>
        </p:nvSpPr>
        <p:spPr>
          <a:xfrm>
            <a:off x="308982" y="5586605"/>
            <a:ext cx="8565075" cy="1271395"/>
          </a:xfrm>
          <a:solidFill>
            <a:schemeClr val="bg1"/>
          </a:solidFill>
        </p:spPr>
        <p:txBody>
          <a:bodyPr>
            <a:noAutofit/>
          </a:bodyPr>
          <a:lstStyle/>
          <a:p>
            <a:r>
              <a:rPr lang="en-US" altLang="ja-JP" sz="1800" dirty="0" smtClean="0">
                <a:solidFill>
                  <a:schemeClr val="tx1"/>
                </a:solidFill>
              </a:rPr>
              <a:t>In half of the measured points, </a:t>
            </a:r>
            <a:r>
              <a:rPr lang="en-US" altLang="ja-JP" sz="1800" dirty="0">
                <a:solidFill>
                  <a:schemeClr val="tx1"/>
                </a:solidFill>
              </a:rPr>
              <a:t>c</a:t>
            </a:r>
            <a:r>
              <a:rPr lang="en-US" altLang="ja-JP" sz="1800" dirty="0" smtClean="0">
                <a:solidFill>
                  <a:schemeClr val="tx1"/>
                </a:solidFill>
              </a:rPr>
              <a:t>oil pre-stress still increases at the nominal current in #1b, which is much better than #1.</a:t>
            </a:r>
          </a:p>
          <a:p>
            <a:r>
              <a:rPr lang="en-US" altLang="ja-JP" sz="1800" dirty="0" smtClean="0">
                <a:solidFill>
                  <a:schemeClr val="tx1"/>
                </a:solidFill>
              </a:rPr>
              <a:t>The plateau was observed for all strain gauges at the ultimate current.</a:t>
            </a:r>
          </a:p>
          <a:p>
            <a:r>
              <a:rPr lang="en-US" altLang="ja-JP" sz="1800" dirty="0" smtClean="0">
                <a:solidFill>
                  <a:schemeClr val="tx1"/>
                </a:solidFill>
              </a:rPr>
              <a:t>Coil pre-stress should be further increased by 10-15 MPa.</a:t>
            </a:r>
            <a:endParaRPr kumimoji="1" lang="ja-JP" altLang="en-US" sz="1800" dirty="0">
              <a:solidFill>
                <a:schemeClr val="tx1"/>
              </a:solidFill>
            </a:endParaRPr>
          </a:p>
        </p:txBody>
      </p:sp>
      <p:sp>
        <p:nvSpPr>
          <p:cNvPr id="20" name="テキスト ボックス 19"/>
          <p:cNvSpPr txBox="1"/>
          <p:nvPr/>
        </p:nvSpPr>
        <p:spPr>
          <a:xfrm>
            <a:off x="5607854" y="1140722"/>
            <a:ext cx="2416046" cy="584775"/>
          </a:xfrm>
          <a:prstGeom prst="rect">
            <a:avLst/>
          </a:prstGeom>
          <a:noFill/>
        </p:spPr>
        <p:txBody>
          <a:bodyPr wrap="none" rtlCol="0">
            <a:spAutoFit/>
          </a:bodyPr>
          <a:lstStyle/>
          <a:p>
            <a:r>
              <a:rPr kumimoji="1" lang="en-US" altLang="ja-JP" sz="1600" dirty="0" smtClean="0"/>
              <a:t>Both sides of collar pole</a:t>
            </a:r>
          </a:p>
          <a:p>
            <a:r>
              <a:rPr kumimoji="1" lang="en-US" altLang="ja-JP" sz="1600" dirty="0" smtClean="0"/>
              <a:t>x 3 longitudinal positions</a:t>
            </a:r>
            <a:endParaRPr kumimoji="1" lang="ja-JP" altLang="en-US" sz="1600" dirty="0"/>
          </a:p>
        </p:txBody>
      </p:sp>
      <p:sp>
        <p:nvSpPr>
          <p:cNvPr id="9" name="テキスト ボックス 8"/>
          <p:cNvSpPr txBox="1"/>
          <p:nvPr/>
        </p:nvSpPr>
        <p:spPr>
          <a:xfrm>
            <a:off x="914400" y="2400301"/>
            <a:ext cx="805029" cy="523220"/>
          </a:xfrm>
          <a:prstGeom prst="rect">
            <a:avLst/>
          </a:prstGeom>
          <a:noFill/>
        </p:spPr>
        <p:txBody>
          <a:bodyPr wrap="none" rtlCol="0">
            <a:spAutoFit/>
          </a:bodyPr>
          <a:lstStyle/>
          <a:p>
            <a:r>
              <a:rPr kumimoji="1" lang="en-US" altLang="ja-JP" sz="2800" b="1" dirty="0" smtClean="0">
                <a:solidFill>
                  <a:srgbClr val="FF0000"/>
                </a:solidFill>
              </a:rPr>
              <a:t>#1b</a:t>
            </a:r>
            <a:endParaRPr kumimoji="1" lang="ja-JP" altLang="en-US" sz="2800" b="1" dirty="0">
              <a:solidFill>
                <a:srgbClr val="FF0000"/>
              </a:solidFill>
            </a:endParaRPr>
          </a:p>
        </p:txBody>
      </p:sp>
      <p:sp>
        <p:nvSpPr>
          <p:cNvPr id="24" name="テキスト ボックス 23"/>
          <p:cNvSpPr txBox="1"/>
          <p:nvPr/>
        </p:nvSpPr>
        <p:spPr>
          <a:xfrm>
            <a:off x="5338763" y="2381251"/>
            <a:ext cx="585417" cy="523220"/>
          </a:xfrm>
          <a:prstGeom prst="rect">
            <a:avLst/>
          </a:prstGeom>
          <a:noFill/>
        </p:spPr>
        <p:txBody>
          <a:bodyPr wrap="none" rtlCol="0">
            <a:spAutoFit/>
          </a:bodyPr>
          <a:lstStyle/>
          <a:p>
            <a:r>
              <a:rPr kumimoji="1" lang="en-US" altLang="ja-JP" sz="2800" b="1" dirty="0" smtClean="0">
                <a:solidFill>
                  <a:srgbClr val="FF0000"/>
                </a:solidFill>
              </a:rPr>
              <a:t>#1</a:t>
            </a:r>
            <a:endParaRPr kumimoji="1" lang="ja-JP" altLang="en-US" sz="2800" b="1" dirty="0">
              <a:solidFill>
                <a:srgbClr val="FF0000"/>
              </a:solidFill>
            </a:endParaRPr>
          </a:p>
        </p:txBody>
      </p:sp>
    </p:spTree>
    <p:extLst>
      <p:ext uri="{BB962C8B-B14F-4D97-AF65-F5344CB8AC3E}">
        <p14:creationId xmlns:p14="http://schemas.microsoft.com/office/powerpoint/2010/main" val="946003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6454"/>
            <a:ext cx="7920000" cy="720000"/>
          </a:xfrm>
        </p:spPr>
        <p:txBody>
          <a:bodyPr/>
          <a:lstStyle/>
          <a:p>
            <a:r>
              <a:rPr kumimoji="1" lang="en-US" altLang="ja-JP" dirty="0" smtClean="0"/>
              <a:t>Coils after magnet test (#1b, after </a:t>
            </a:r>
            <a:r>
              <a:rPr lang="en-US" altLang="ja-JP" dirty="0" smtClean="0"/>
              <a:t>magnet</a:t>
            </a:r>
            <a:r>
              <a:rPr kumimoji="1" lang="en-US" altLang="ja-JP" dirty="0" smtClean="0"/>
              <a:t> test)</a:t>
            </a:r>
            <a:endParaRPr kumimoji="1" lang="ja-JP" altLang="en-US" dirty="0"/>
          </a:p>
        </p:txBody>
      </p:sp>
      <p:sp>
        <p:nvSpPr>
          <p:cNvPr id="3" name="コンテンツ プレースホルダー 2"/>
          <p:cNvSpPr>
            <a:spLocks noGrp="1"/>
          </p:cNvSpPr>
          <p:nvPr>
            <p:ph idx="1"/>
          </p:nvPr>
        </p:nvSpPr>
        <p:spPr>
          <a:xfrm>
            <a:off x="875234" y="5100442"/>
            <a:ext cx="7920000" cy="1365820"/>
          </a:xfrm>
        </p:spPr>
        <p:txBody>
          <a:bodyPr>
            <a:normAutofit fontScale="92500" lnSpcReduction="20000"/>
          </a:bodyPr>
          <a:lstStyle/>
          <a:p>
            <a:r>
              <a:rPr lang="en-US" altLang="ja-JP" sz="1800" dirty="0" smtClean="0">
                <a:solidFill>
                  <a:schemeClr val="tx1"/>
                </a:solidFill>
              </a:rPr>
              <a:t>Cable deformation towards the coil bore was observed even in #1b.</a:t>
            </a:r>
          </a:p>
          <a:p>
            <a:r>
              <a:rPr lang="en-US" altLang="ja-JP" sz="1800" dirty="0" smtClean="0">
                <a:solidFill>
                  <a:schemeClr val="tx1"/>
                </a:solidFill>
              </a:rPr>
              <a:t>Large deformation occurred in the turns same as #1.</a:t>
            </a:r>
          </a:p>
          <a:p>
            <a:r>
              <a:rPr lang="en-US" altLang="ja-JP" sz="1800" dirty="0" smtClean="0">
                <a:solidFill>
                  <a:schemeClr val="tx1"/>
                </a:solidFill>
              </a:rPr>
              <a:t>The largely deformed turns coincide with ones at which quench started.</a:t>
            </a:r>
          </a:p>
          <a:p>
            <a:pPr marL="0" indent="0">
              <a:buNone/>
            </a:pPr>
            <a:r>
              <a:rPr lang="ja-JP" altLang="en-US" sz="1800" dirty="0" smtClean="0">
                <a:solidFill>
                  <a:schemeClr val="tx1"/>
                </a:solidFill>
              </a:rPr>
              <a:t>　　</a:t>
            </a:r>
            <a:r>
              <a:rPr lang="en-US" altLang="ja-JP" sz="1800" dirty="0">
                <a:solidFill>
                  <a:schemeClr val="tx1"/>
                </a:solidFill>
              </a:rPr>
              <a:t> </a:t>
            </a:r>
            <a:r>
              <a:rPr lang="en-US" altLang="ja-JP" sz="1800" dirty="0" smtClean="0">
                <a:solidFill>
                  <a:schemeClr val="tx1"/>
                </a:solidFill>
              </a:rPr>
              <a:t>But, it has not been clarified if such cable deformation can cause quench.</a:t>
            </a:r>
          </a:p>
          <a:p>
            <a:pPr marL="0" indent="0">
              <a:buNone/>
            </a:pPr>
            <a:r>
              <a:rPr lang="en-US" altLang="ja-JP" sz="1800" dirty="0" smtClean="0">
                <a:solidFill>
                  <a:schemeClr val="tx1"/>
                </a:solidFill>
                <a:sym typeface="Wingdings"/>
              </a:rPr>
              <a:t>      Mechanical support of the cable at coil end should be reinforced.</a:t>
            </a:r>
            <a:endParaRPr lang="en-US" altLang="ja-JP" sz="1800" dirty="0" smtClean="0">
              <a:solidFill>
                <a:schemeClr val="tx1"/>
              </a:solidFill>
            </a:endParaRPr>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12</a:t>
            </a:fld>
            <a:endParaRPr lang="fr-FR"/>
          </a:p>
        </p:txBody>
      </p:sp>
      <p:pic>
        <p:nvPicPr>
          <p:cNvPr id="6" name="図 5"/>
          <p:cNvPicPr>
            <a:picLocks noChangeAspect="1"/>
          </p:cNvPicPr>
          <p:nvPr/>
        </p:nvPicPr>
        <p:blipFill rotWithShape="1">
          <a:blip r:embed="rId3">
            <a:extLst>
              <a:ext uri="{28A0092B-C50C-407E-A947-70E740481C1C}">
                <a14:useLocalDpi xmlns:a14="http://schemas.microsoft.com/office/drawing/2010/main" val="0"/>
              </a:ext>
            </a:extLst>
          </a:blip>
          <a:srcRect t="22222"/>
          <a:stretch/>
        </p:blipFill>
        <p:spPr>
          <a:xfrm>
            <a:off x="4906800" y="606564"/>
            <a:ext cx="3699164" cy="4315691"/>
          </a:xfrm>
          <a:prstGeom prst="rect">
            <a:avLst/>
          </a:prstGeom>
        </p:spPr>
      </p:pic>
      <p:pic>
        <p:nvPicPr>
          <p:cNvPr id="8" name="図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2561917" y="133179"/>
            <a:ext cx="1588081" cy="2782477"/>
          </a:xfrm>
          <a:prstGeom prst="rect">
            <a:avLst/>
          </a:prstGeom>
        </p:spPr>
      </p:pic>
      <p:sp>
        <p:nvSpPr>
          <p:cNvPr id="10" name="テキスト ボックス 9"/>
          <p:cNvSpPr txBox="1"/>
          <p:nvPr/>
        </p:nvSpPr>
        <p:spPr>
          <a:xfrm>
            <a:off x="3079581" y="1396160"/>
            <a:ext cx="534121" cy="307777"/>
          </a:xfrm>
          <a:prstGeom prst="rect">
            <a:avLst/>
          </a:prstGeom>
          <a:noFill/>
        </p:spPr>
        <p:txBody>
          <a:bodyPr wrap="none" rtlCol="0">
            <a:spAutoFit/>
          </a:bodyPr>
          <a:lstStyle/>
          <a:p>
            <a:r>
              <a:rPr lang="en-US" altLang="ja-JP" sz="1400" smtClean="0">
                <a:latin typeface="Arial"/>
                <a:cs typeface="Arial"/>
              </a:rPr>
              <a:t>CB2</a:t>
            </a:r>
            <a:endParaRPr kumimoji="1" lang="ja-JP" altLang="en-US" sz="1400" dirty="0">
              <a:latin typeface="Arial"/>
              <a:cs typeface="Arial"/>
            </a:endParaRPr>
          </a:p>
        </p:txBody>
      </p:sp>
      <p:sp>
        <p:nvSpPr>
          <p:cNvPr id="11" name="テキスト ボックス 10"/>
          <p:cNvSpPr txBox="1"/>
          <p:nvPr/>
        </p:nvSpPr>
        <p:spPr>
          <a:xfrm>
            <a:off x="3498807" y="1396160"/>
            <a:ext cx="534121" cy="307777"/>
          </a:xfrm>
          <a:prstGeom prst="rect">
            <a:avLst/>
          </a:prstGeom>
          <a:noFill/>
        </p:spPr>
        <p:txBody>
          <a:bodyPr wrap="none" rtlCol="0">
            <a:spAutoFit/>
          </a:bodyPr>
          <a:lstStyle/>
          <a:p>
            <a:r>
              <a:rPr lang="en-US" altLang="ja-JP" sz="1400" dirty="0" smtClean="0">
                <a:latin typeface="Arial"/>
                <a:cs typeface="Arial"/>
              </a:rPr>
              <a:t>CB3</a:t>
            </a:r>
            <a:endParaRPr kumimoji="1" lang="ja-JP" altLang="en-US" sz="1400" dirty="0">
              <a:latin typeface="Arial"/>
              <a:cs typeface="Arial"/>
            </a:endParaRPr>
          </a:p>
        </p:txBody>
      </p:sp>
      <p:sp>
        <p:nvSpPr>
          <p:cNvPr id="12" name="テキスト ボックス 11"/>
          <p:cNvSpPr txBox="1"/>
          <p:nvPr/>
        </p:nvSpPr>
        <p:spPr>
          <a:xfrm>
            <a:off x="3932561" y="1396160"/>
            <a:ext cx="534121" cy="307777"/>
          </a:xfrm>
          <a:prstGeom prst="rect">
            <a:avLst/>
          </a:prstGeom>
          <a:noFill/>
        </p:spPr>
        <p:txBody>
          <a:bodyPr wrap="none" rtlCol="0">
            <a:spAutoFit/>
          </a:bodyPr>
          <a:lstStyle/>
          <a:p>
            <a:r>
              <a:rPr lang="en-US" altLang="ja-JP" sz="1400" dirty="0" smtClean="0">
                <a:latin typeface="Arial"/>
                <a:cs typeface="Arial"/>
              </a:rPr>
              <a:t>CB4</a:t>
            </a:r>
            <a:endParaRPr kumimoji="1" lang="ja-JP" altLang="en-US" sz="1400" dirty="0">
              <a:latin typeface="Arial"/>
              <a:cs typeface="Arial"/>
            </a:endParaRPr>
          </a:p>
        </p:txBody>
      </p:sp>
      <p:grpSp>
        <p:nvGrpSpPr>
          <p:cNvPr id="13" name="図形グループ 12"/>
          <p:cNvGrpSpPr/>
          <p:nvPr/>
        </p:nvGrpSpPr>
        <p:grpSpPr>
          <a:xfrm>
            <a:off x="37576" y="609215"/>
            <a:ext cx="1933238" cy="1736706"/>
            <a:chOff x="1022523" y="739716"/>
            <a:chExt cx="2743825" cy="2464889"/>
          </a:xfrm>
        </p:grpSpPr>
        <p:pic>
          <p:nvPicPr>
            <p:cNvPr id="14" name="図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2523" y="739716"/>
              <a:ext cx="2743825" cy="2464889"/>
            </a:xfrm>
            <a:prstGeom prst="rect">
              <a:avLst/>
            </a:prstGeom>
          </p:spPr>
        </p:pic>
        <p:sp>
          <p:nvSpPr>
            <p:cNvPr id="15" name="テキスト ボックス 14"/>
            <p:cNvSpPr txBox="1"/>
            <p:nvPr/>
          </p:nvSpPr>
          <p:spPr>
            <a:xfrm>
              <a:off x="1344557" y="762477"/>
              <a:ext cx="709083" cy="408595"/>
            </a:xfrm>
            <a:prstGeom prst="rect">
              <a:avLst/>
            </a:prstGeom>
            <a:noFill/>
          </p:spPr>
          <p:txBody>
            <a:bodyPr wrap="none" rtlCol="0">
              <a:spAutoFit/>
            </a:bodyPr>
            <a:lstStyle/>
            <a:p>
              <a:r>
                <a:rPr kumimoji="1" lang="en-US" altLang="ja-JP" sz="1400" smtClean="0">
                  <a:latin typeface="Arial"/>
                  <a:cs typeface="Arial"/>
                </a:rPr>
                <a:t>CB4</a:t>
              </a:r>
              <a:endParaRPr kumimoji="1" lang="ja-JP" altLang="en-US" sz="1400" dirty="0">
                <a:latin typeface="Arial"/>
                <a:cs typeface="Arial"/>
              </a:endParaRPr>
            </a:p>
          </p:txBody>
        </p:sp>
        <p:sp>
          <p:nvSpPr>
            <p:cNvPr id="16" name="テキスト ボックス 15"/>
            <p:cNvSpPr txBox="1"/>
            <p:nvPr/>
          </p:nvSpPr>
          <p:spPr>
            <a:xfrm>
              <a:off x="1950820" y="1059675"/>
              <a:ext cx="709083" cy="408595"/>
            </a:xfrm>
            <a:prstGeom prst="rect">
              <a:avLst/>
            </a:prstGeom>
            <a:noFill/>
          </p:spPr>
          <p:txBody>
            <a:bodyPr wrap="none" rtlCol="0">
              <a:spAutoFit/>
            </a:bodyPr>
            <a:lstStyle/>
            <a:p>
              <a:r>
                <a:rPr kumimoji="1" lang="en-US" altLang="ja-JP" sz="1400" smtClean="0">
                  <a:latin typeface="Arial"/>
                  <a:cs typeface="Arial"/>
                </a:rPr>
                <a:t>CB3</a:t>
              </a:r>
              <a:endParaRPr kumimoji="1" lang="ja-JP" altLang="en-US" sz="1400" dirty="0">
                <a:latin typeface="Arial"/>
                <a:cs typeface="Arial"/>
              </a:endParaRPr>
            </a:p>
          </p:txBody>
        </p:sp>
        <p:sp>
          <p:nvSpPr>
            <p:cNvPr id="17" name="テキスト ボックス 16"/>
            <p:cNvSpPr txBox="1"/>
            <p:nvPr/>
          </p:nvSpPr>
          <p:spPr>
            <a:xfrm>
              <a:off x="2447192" y="1537653"/>
              <a:ext cx="709083" cy="408595"/>
            </a:xfrm>
            <a:prstGeom prst="rect">
              <a:avLst/>
            </a:prstGeom>
            <a:noFill/>
          </p:spPr>
          <p:txBody>
            <a:bodyPr wrap="none" rtlCol="0">
              <a:spAutoFit/>
            </a:bodyPr>
            <a:lstStyle/>
            <a:p>
              <a:r>
                <a:rPr kumimoji="1" lang="en-US" altLang="ja-JP" sz="1400" dirty="0" smtClean="0">
                  <a:latin typeface="Arial"/>
                  <a:cs typeface="Arial"/>
                </a:rPr>
                <a:t>CB2</a:t>
              </a:r>
              <a:endParaRPr kumimoji="1" lang="ja-JP" altLang="en-US" sz="1400" dirty="0">
                <a:latin typeface="Arial"/>
                <a:cs typeface="Arial"/>
              </a:endParaRPr>
            </a:p>
          </p:txBody>
        </p:sp>
        <p:sp>
          <p:nvSpPr>
            <p:cNvPr id="18" name="テキスト ボックス 17"/>
            <p:cNvSpPr txBox="1"/>
            <p:nvPr/>
          </p:nvSpPr>
          <p:spPr>
            <a:xfrm>
              <a:off x="2778489" y="2302417"/>
              <a:ext cx="709083" cy="408595"/>
            </a:xfrm>
            <a:prstGeom prst="rect">
              <a:avLst/>
            </a:prstGeom>
            <a:noFill/>
          </p:spPr>
          <p:txBody>
            <a:bodyPr wrap="none" rtlCol="0">
              <a:spAutoFit/>
            </a:bodyPr>
            <a:lstStyle/>
            <a:p>
              <a:r>
                <a:rPr kumimoji="1" lang="en-US" altLang="ja-JP" sz="1400" smtClean="0">
                  <a:latin typeface="Arial"/>
                  <a:cs typeface="Arial"/>
                </a:rPr>
                <a:t>CB1</a:t>
              </a:r>
              <a:endParaRPr kumimoji="1" lang="ja-JP" altLang="en-US" sz="1400" dirty="0">
                <a:latin typeface="Arial"/>
                <a:cs typeface="Arial"/>
              </a:endParaRPr>
            </a:p>
          </p:txBody>
        </p:sp>
      </p:grpSp>
      <p:sp>
        <p:nvSpPr>
          <p:cNvPr id="19" name="テキスト ボックス 18"/>
          <p:cNvSpPr txBox="1"/>
          <p:nvPr/>
        </p:nvSpPr>
        <p:spPr>
          <a:xfrm>
            <a:off x="5407294" y="1884256"/>
            <a:ext cx="2646878" cy="923330"/>
          </a:xfrm>
          <a:prstGeom prst="rect">
            <a:avLst/>
          </a:prstGeom>
          <a:noFill/>
        </p:spPr>
        <p:txBody>
          <a:bodyPr wrap="none" rtlCol="0">
            <a:spAutoFit/>
          </a:bodyPr>
          <a:lstStyle/>
          <a:p>
            <a:r>
              <a:rPr kumimoji="1" lang="en-US" altLang="ja-JP" b="1" dirty="0" smtClean="0">
                <a:solidFill>
                  <a:schemeClr val="bg1"/>
                </a:solidFill>
              </a:rPr>
              <a:t>Largest deformation</a:t>
            </a:r>
          </a:p>
          <a:p>
            <a:r>
              <a:rPr kumimoji="1" lang="en-US" altLang="ja-JP" b="1" dirty="0" smtClean="0">
                <a:solidFill>
                  <a:schemeClr val="bg1"/>
                </a:solidFill>
              </a:rPr>
              <a:t>(CB1B innermost turn,</a:t>
            </a:r>
          </a:p>
          <a:p>
            <a:r>
              <a:rPr kumimoji="1" lang="en-US" altLang="ja-JP" b="1" dirty="0" smtClean="0">
                <a:solidFill>
                  <a:schemeClr val="bg1"/>
                </a:solidFill>
              </a:rPr>
              <a:t>26-27 turn)</a:t>
            </a:r>
            <a:endParaRPr kumimoji="1" lang="ja-JP" altLang="en-US" b="1" dirty="0">
              <a:solidFill>
                <a:schemeClr val="bg1"/>
              </a:solidFill>
            </a:endParaRPr>
          </a:p>
        </p:txBody>
      </p:sp>
      <p:cxnSp>
        <p:nvCxnSpPr>
          <p:cNvPr id="21" name="直線矢印コネクタ 20"/>
          <p:cNvCxnSpPr/>
          <p:nvPr/>
        </p:nvCxnSpPr>
        <p:spPr>
          <a:xfrm flipH="1">
            <a:off x="6442364" y="2764409"/>
            <a:ext cx="13854" cy="519118"/>
          </a:xfrm>
          <a:prstGeom prst="straightConnector1">
            <a:avLst/>
          </a:prstGeom>
          <a:ln w="28575">
            <a:solidFill>
              <a:schemeClr val="bg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pic>
        <p:nvPicPr>
          <p:cNvPr id="22" name="図 21"/>
          <p:cNvPicPr>
            <a:picLocks noChangeAspect="1"/>
          </p:cNvPicPr>
          <p:nvPr/>
        </p:nvPicPr>
        <p:blipFill rotWithShape="1">
          <a:blip r:embed="rId6">
            <a:extLst>
              <a:ext uri="{28A0092B-C50C-407E-A947-70E740481C1C}">
                <a14:useLocalDpi xmlns:a14="http://schemas.microsoft.com/office/drawing/2010/main" val="0"/>
              </a:ext>
            </a:extLst>
          </a:blip>
          <a:srcRect l="26243" t="16953" r="17424" b="22582"/>
          <a:stretch/>
        </p:blipFill>
        <p:spPr>
          <a:xfrm>
            <a:off x="1322694" y="2457423"/>
            <a:ext cx="3382938" cy="2420734"/>
          </a:xfrm>
          <a:prstGeom prst="rect">
            <a:avLst/>
          </a:prstGeom>
        </p:spPr>
      </p:pic>
      <p:sp>
        <p:nvSpPr>
          <p:cNvPr id="23" name="テキスト ボックス 22"/>
          <p:cNvSpPr txBox="1"/>
          <p:nvPr/>
        </p:nvSpPr>
        <p:spPr>
          <a:xfrm>
            <a:off x="1446292" y="3088045"/>
            <a:ext cx="3236784" cy="923330"/>
          </a:xfrm>
          <a:prstGeom prst="rect">
            <a:avLst/>
          </a:prstGeom>
          <a:noFill/>
        </p:spPr>
        <p:txBody>
          <a:bodyPr wrap="none" rtlCol="0">
            <a:spAutoFit/>
          </a:bodyPr>
          <a:lstStyle/>
          <a:p>
            <a:r>
              <a:rPr kumimoji="1" lang="en-US" altLang="ja-JP" b="1" dirty="0" smtClean="0">
                <a:solidFill>
                  <a:schemeClr val="bg1"/>
                </a:solidFill>
              </a:rPr>
              <a:t>Second largest deformation</a:t>
            </a:r>
          </a:p>
          <a:p>
            <a:r>
              <a:rPr kumimoji="1" lang="en-US" altLang="ja-JP" b="1" dirty="0">
                <a:solidFill>
                  <a:schemeClr val="bg1"/>
                </a:solidFill>
              </a:rPr>
              <a:t>(</a:t>
            </a:r>
            <a:r>
              <a:rPr kumimoji="1" lang="en-US" altLang="ja-JP" b="1" dirty="0" smtClean="0">
                <a:solidFill>
                  <a:schemeClr val="bg1"/>
                </a:solidFill>
              </a:rPr>
              <a:t>CB2 innermost turn,</a:t>
            </a:r>
          </a:p>
          <a:p>
            <a:r>
              <a:rPr kumimoji="1" lang="en-US" altLang="ja-JP" b="1" dirty="0" smtClean="0">
                <a:solidFill>
                  <a:schemeClr val="bg1"/>
                </a:solidFill>
              </a:rPr>
              <a:t>12-13 turn)</a:t>
            </a:r>
            <a:endParaRPr kumimoji="1" lang="ja-JP" altLang="en-US" b="1" dirty="0">
              <a:solidFill>
                <a:schemeClr val="bg1"/>
              </a:solidFill>
            </a:endParaRPr>
          </a:p>
        </p:txBody>
      </p:sp>
      <p:cxnSp>
        <p:nvCxnSpPr>
          <p:cNvPr id="24" name="直線矢印コネクタ 23"/>
          <p:cNvCxnSpPr/>
          <p:nvPr/>
        </p:nvCxnSpPr>
        <p:spPr>
          <a:xfrm flipH="1">
            <a:off x="3000309" y="4084154"/>
            <a:ext cx="6927" cy="259559"/>
          </a:xfrm>
          <a:prstGeom prst="straightConnector1">
            <a:avLst/>
          </a:prstGeom>
          <a:ln w="28575">
            <a:solidFill>
              <a:schemeClr val="bg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1697095" y="1272707"/>
            <a:ext cx="654346" cy="307777"/>
          </a:xfrm>
          <a:prstGeom prst="rect">
            <a:avLst/>
          </a:prstGeom>
          <a:noFill/>
        </p:spPr>
        <p:txBody>
          <a:bodyPr wrap="none" rtlCol="0">
            <a:spAutoFit/>
          </a:bodyPr>
          <a:lstStyle/>
          <a:p>
            <a:r>
              <a:rPr kumimoji="1" lang="en-US" altLang="ja-JP" sz="1400" smtClean="0">
                <a:latin typeface="Arial"/>
                <a:cs typeface="Arial"/>
              </a:rPr>
              <a:t>CB1A</a:t>
            </a:r>
            <a:endParaRPr kumimoji="1" lang="ja-JP" altLang="en-US" sz="1400" dirty="0">
              <a:latin typeface="Arial"/>
              <a:cs typeface="Arial"/>
            </a:endParaRPr>
          </a:p>
        </p:txBody>
      </p:sp>
      <p:sp>
        <p:nvSpPr>
          <p:cNvPr id="26" name="テキスト ボックス 25"/>
          <p:cNvSpPr txBox="1"/>
          <p:nvPr/>
        </p:nvSpPr>
        <p:spPr>
          <a:xfrm>
            <a:off x="2168152" y="1452817"/>
            <a:ext cx="654346" cy="307777"/>
          </a:xfrm>
          <a:prstGeom prst="rect">
            <a:avLst/>
          </a:prstGeom>
          <a:noFill/>
        </p:spPr>
        <p:txBody>
          <a:bodyPr wrap="none" rtlCol="0">
            <a:spAutoFit/>
          </a:bodyPr>
          <a:lstStyle/>
          <a:p>
            <a:r>
              <a:rPr kumimoji="1" lang="en-US" altLang="ja-JP" sz="1400" dirty="0" smtClean="0">
                <a:latin typeface="Arial"/>
                <a:cs typeface="Arial"/>
              </a:rPr>
              <a:t>CB1B</a:t>
            </a:r>
            <a:endParaRPr kumimoji="1" lang="ja-JP" altLang="en-US" sz="1400" dirty="0">
              <a:latin typeface="Arial"/>
              <a:cs typeface="Arial"/>
            </a:endParaRPr>
          </a:p>
        </p:txBody>
      </p:sp>
    </p:spTree>
    <p:extLst>
      <p:ext uri="{BB962C8B-B14F-4D97-AF65-F5344CB8AC3E}">
        <p14:creationId xmlns:p14="http://schemas.microsoft.com/office/powerpoint/2010/main" val="1783262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rgbClr val="FF0000"/>
                </a:solidFill>
              </a:rPr>
              <a:t>Test results of MBXFS1b</a:t>
            </a:r>
          </a:p>
          <a:p>
            <a:pPr lvl="1"/>
            <a:r>
              <a:rPr kumimoji="1" lang="en-US" altLang="ja-JP" b="1" dirty="0" smtClean="0">
                <a:solidFill>
                  <a:schemeClr val="bg2"/>
                </a:solidFill>
              </a:rPr>
              <a:t>Training Quench</a:t>
            </a:r>
          </a:p>
          <a:p>
            <a:pPr lvl="1"/>
            <a:r>
              <a:rPr kumimoji="1" lang="en-US" altLang="ja-JP" b="1" dirty="0" smtClean="0">
                <a:solidFill>
                  <a:srgbClr val="FF0000"/>
                </a:solidFill>
              </a:rPr>
              <a:t>Quench Protection Studies</a:t>
            </a:r>
          </a:p>
          <a:p>
            <a:pPr lvl="1"/>
            <a:r>
              <a:rPr kumimoji="1" lang="en-US" altLang="ja-JP" b="1" dirty="0" smtClean="0">
                <a:solidFill>
                  <a:schemeClr val="bg2"/>
                </a:solidFill>
              </a:rPr>
              <a:t>Magnetic Field Measurement</a:t>
            </a:r>
          </a:p>
          <a:p>
            <a:r>
              <a:rPr kumimoji="1" lang="en-US" altLang="ja-JP" b="1" dirty="0">
                <a:solidFill>
                  <a:schemeClr val="bg2"/>
                </a:solidFill>
              </a:rPr>
              <a:t>Development of 2</a:t>
            </a:r>
            <a:r>
              <a:rPr kumimoji="1" lang="en-US" altLang="ja-JP" b="1" baseline="30000" dirty="0">
                <a:solidFill>
                  <a:schemeClr val="bg2"/>
                </a:solidFill>
              </a:rPr>
              <a:t>nd</a:t>
            </a:r>
            <a:r>
              <a:rPr kumimoji="1" lang="en-US" altLang="ja-JP" b="1" dirty="0">
                <a:solidFill>
                  <a:schemeClr val="bg2"/>
                </a:solidFill>
              </a:rPr>
              <a:t> 2-m Model: MBXFS2</a:t>
            </a:r>
          </a:p>
          <a:p>
            <a:pPr lvl="1"/>
            <a:r>
              <a:rPr kumimoji="1" lang="en-US" altLang="ja-JP" b="1" dirty="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119050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75069"/>
            <a:ext cx="7920000" cy="720000"/>
          </a:xfrm>
        </p:spPr>
        <p:txBody>
          <a:bodyPr/>
          <a:lstStyle/>
          <a:p>
            <a:r>
              <a:rPr kumimoji="1" lang="en-US" altLang="ja-JP" dirty="0" smtClean="0"/>
              <a:t>Parameters for </a:t>
            </a:r>
            <a:r>
              <a:rPr kumimoji="1" lang="en-US" altLang="ja-JP" smtClean="0"/>
              <a:t>quench simulation</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14</a:t>
            </a:fld>
            <a:endParaRPr lang="fr-FR"/>
          </a:p>
        </p:txBody>
      </p:sp>
      <p:grpSp>
        <p:nvGrpSpPr>
          <p:cNvPr id="93" name="図形グループ 92"/>
          <p:cNvGrpSpPr/>
          <p:nvPr/>
        </p:nvGrpSpPr>
        <p:grpSpPr>
          <a:xfrm>
            <a:off x="1076024" y="1049902"/>
            <a:ext cx="7261772" cy="4009271"/>
            <a:chOff x="27024388" y="6377505"/>
            <a:chExt cx="7261772" cy="4009271"/>
          </a:xfrm>
        </p:grpSpPr>
        <p:cxnSp>
          <p:nvCxnSpPr>
            <p:cNvPr id="64" name="直線矢印コネクタ 63"/>
            <p:cNvCxnSpPr/>
            <p:nvPr/>
          </p:nvCxnSpPr>
          <p:spPr>
            <a:xfrm>
              <a:off x="27512321" y="9886327"/>
              <a:ext cx="6140247" cy="1092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rot="16200000" flipV="1">
              <a:off x="26608569" y="8328704"/>
              <a:ext cx="3125525" cy="1157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a:off x="28165540" y="9272995"/>
              <a:ext cx="1817435" cy="142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V="1">
              <a:off x="28165536" y="7570472"/>
              <a:ext cx="2139849" cy="73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H="1" flipV="1">
              <a:off x="29056575" y="6655970"/>
              <a:ext cx="1" cy="3252861"/>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rot="16200000" flipV="1">
              <a:off x="28350758" y="8288185"/>
              <a:ext cx="3264436"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30302532" y="6739271"/>
              <a:ext cx="297960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71" name="フリーフォーム 70"/>
            <p:cNvSpPr/>
            <p:nvPr/>
          </p:nvSpPr>
          <p:spPr>
            <a:xfrm>
              <a:off x="30305384" y="7568889"/>
              <a:ext cx="3299160" cy="2338355"/>
            </a:xfrm>
            <a:custGeom>
              <a:avLst/>
              <a:gdLst>
                <a:gd name="connsiteX0" fmla="*/ 0 w 3670479"/>
                <a:gd name="connsiteY0" fmla="*/ 0 h 1738648"/>
                <a:gd name="connsiteX1" fmla="*/ 476518 w 3670479"/>
                <a:gd name="connsiteY1" fmla="*/ 154547 h 1738648"/>
                <a:gd name="connsiteX2" fmla="*/ 862884 w 3670479"/>
                <a:gd name="connsiteY2" fmla="*/ 463640 h 1738648"/>
                <a:gd name="connsiteX3" fmla="*/ 1146220 w 3670479"/>
                <a:gd name="connsiteY3" fmla="*/ 875764 h 1738648"/>
                <a:gd name="connsiteX4" fmla="*/ 1365160 w 3670479"/>
                <a:gd name="connsiteY4" fmla="*/ 1159099 h 1738648"/>
                <a:gd name="connsiteX5" fmla="*/ 1674253 w 3670479"/>
                <a:gd name="connsiteY5" fmla="*/ 1416676 h 1738648"/>
                <a:gd name="connsiteX6" fmla="*/ 2189408 w 3670479"/>
                <a:gd name="connsiteY6" fmla="*/ 1584102 h 1738648"/>
                <a:gd name="connsiteX7" fmla="*/ 2975020 w 3670479"/>
                <a:gd name="connsiteY7" fmla="*/ 1674254 h 1738648"/>
                <a:gd name="connsiteX8" fmla="*/ 3670479 w 3670479"/>
                <a:gd name="connsiteY8" fmla="*/ 1738648 h 1738648"/>
                <a:gd name="connsiteX0" fmla="*/ 0 w 3670479"/>
                <a:gd name="connsiteY0" fmla="*/ 0 h 1738648"/>
                <a:gd name="connsiteX1" fmla="*/ 476518 w 3670479"/>
                <a:gd name="connsiteY1" fmla="*/ 154547 h 1738648"/>
                <a:gd name="connsiteX2" fmla="*/ 862884 w 3670479"/>
                <a:gd name="connsiteY2" fmla="*/ 463640 h 1738648"/>
                <a:gd name="connsiteX3" fmla="*/ 1146220 w 3670479"/>
                <a:gd name="connsiteY3" fmla="*/ 875764 h 1738648"/>
                <a:gd name="connsiteX4" fmla="*/ 1365160 w 3670479"/>
                <a:gd name="connsiteY4" fmla="*/ 1159099 h 1738648"/>
                <a:gd name="connsiteX5" fmla="*/ 1674253 w 3670479"/>
                <a:gd name="connsiteY5" fmla="*/ 1416676 h 1738648"/>
                <a:gd name="connsiteX6" fmla="*/ 2189408 w 3670479"/>
                <a:gd name="connsiteY6" fmla="*/ 1584102 h 1738648"/>
                <a:gd name="connsiteX7" fmla="*/ 2975020 w 3670479"/>
                <a:gd name="connsiteY7" fmla="*/ 1674254 h 1738648"/>
                <a:gd name="connsiteX8" fmla="*/ 3670479 w 3670479"/>
                <a:gd name="connsiteY8" fmla="*/ 1738648 h 1738648"/>
                <a:gd name="connsiteX0" fmla="*/ 0 w 3670479"/>
                <a:gd name="connsiteY0" fmla="*/ 0 h 1738648"/>
                <a:gd name="connsiteX1" fmla="*/ 476518 w 3670479"/>
                <a:gd name="connsiteY1" fmla="*/ 154547 h 1738648"/>
                <a:gd name="connsiteX2" fmla="*/ 862884 w 3670479"/>
                <a:gd name="connsiteY2" fmla="*/ 463640 h 1738648"/>
                <a:gd name="connsiteX3" fmla="*/ 1146220 w 3670479"/>
                <a:gd name="connsiteY3" fmla="*/ 875764 h 1738648"/>
                <a:gd name="connsiteX4" fmla="*/ 1365160 w 3670479"/>
                <a:gd name="connsiteY4" fmla="*/ 1159099 h 1738648"/>
                <a:gd name="connsiteX5" fmla="*/ 1674253 w 3670479"/>
                <a:gd name="connsiteY5" fmla="*/ 1416676 h 1738648"/>
                <a:gd name="connsiteX6" fmla="*/ 2189408 w 3670479"/>
                <a:gd name="connsiteY6" fmla="*/ 1584102 h 1738648"/>
                <a:gd name="connsiteX7" fmla="*/ 2975020 w 3670479"/>
                <a:gd name="connsiteY7" fmla="*/ 1674254 h 1738648"/>
                <a:gd name="connsiteX8" fmla="*/ 3670479 w 3670479"/>
                <a:gd name="connsiteY8" fmla="*/ 1738648 h 173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70479" h="1738648">
                  <a:moveTo>
                    <a:pt x="0" y="0"/>
                  </a:moveTo>
                  <a:cubicBezTo>
                    <a:pt x="165979" y="6375"/>
                    <a:pt x="332704" y="77274"/>
                    <a:pt x="476518" y="154547"/>
                  </a:cubicBezTo>
                  <a:cubicBezTo>
                    <a:pt x="620332" y="231820"/>
                    <a:pt x="751267" y="343437"/>
                    <a:pt x="862884" y="463640"/>
                  </a:cubicBezTo>
                  <a:cubicBezTo>
                    <a:pt x="974501" y="583843"/>
                    <a:pt x="1062507" y="759854"/>
                    <a:pt x="1146220" y="875764"/>
                  </a:cubicBezTo>
                  <a:cubicBezTo>
                    <a:pt x="1229933" y="991674"/>
                    <a:pt x="1277155" y="1068947"/>
                    <a:pt x="1365160" y="1159099"/>
                  </a:cubicBezTo>
                  <a:cubicBezTo>
                    <a:pt x="1453166" y="1249251"/>
                    <a:pt x="1536878" y="1345842"/>
                    <a:pt x="1674253" y="1416676"/>
                  </a:cubicBezTo>
                  <a:cubicBezTo>
                    <a:pt x="1811628" y="1487510"/>
                    <a:pt x="1972614" y="1541172"/>
                    <a:pt x="2189408" y="1584102"/>
                  </a:cubicBezTo>
                  <a:cubicBezTo>
                    <a:pt x="2406202" y="1627032"/>
                    <a:pt x="2728175" y="1648496"/>
                    <a:pt x="2975020" y="1674254"/>
                  </a:cubicBezTo>
                  <a:cubicBezTo>
                    <a:pt x="3221865" y="1700012"/>
                    <a:pt x="3507347" y="1680693"/>
                    <a:pt x="3670479" y="1738648"/>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72" name="テキスト ボックス 71"/>
            <p:cNvSpPr txBox="1"/>
            <p:nvPr/>
          </p:nvSpPr>
          <p:spPr>
            <a:xfrm>
              <a:off x="30582444" y="6418088"/>
              <a:ext cx="2708229" cy="369332"/>
            </a:xfrm>
            <a:prstGeom prst="rect">
              <a:avLst/>
            </a:prstGeom>
            <a:noFill/>
          </p:spPr>
          <p:txBody>
            <a:bodyPr wrap="square" rtlCol="0">
              <a:spAutoFit/>
            </a:bodyPr>
            <a:lstStyle/>
            <a:p>
              <a:r>
                <a:rPr kumimoji="1" lang="en-US" altLang="ja-JP" sz="1800" b="1" dirty="0" smtClean="0">
                  <a:solidFill>
                    <a:srgbClr val="00B050"/>
                  </a:solidFill>
                </a:rPr>
                <a:t>Current decay</a:t>
              </a:r>
              <a:endParaRPr kumimoji="1" lang="ja-JP" altLang="en-US" sz="1800" b="1" dirty="0">
                <a:solidFill>
                  <a:srgbClr val="00B050"/>
                </a:solidFill>
              </a:endParaRPr>
            </a:p>
          </p:txBody>
        </p:sp>
        <p:sp>
          <p:nvSpPr>
            <p:cNvPr id="73" name="テキスト ボックス 72"/>
            <p:cNvSpPr txBox="1"/>
            <p:nvPr/>
          </p:nvSpPr>
          <p:spPr>
            <a:xfrm>
              <a:off x="28207132" y="9999243"/>
              <a:ext cx="1066291" cy="277406"/>
            </a:xfrm>
            <a:prstGeom prst="rect">
              <a:avLst/>
            </a:prstGeom>
            <a:noFill/>
            <a:ln>
              <a:solidFill>
                <a:schemeClr val="tx1"/>
              </a:solidFill>
            </a:ln>
          </p:spPr>
          <p:txBody>
            <a:bodyPr wrap="square" rtlCol="0" anchor="ctr">
              <a:spAutoFit/>
            </a:bodyPr>
            <a:lstStyle/>
            <a:p>
              <a:pPr algn="ctr"/>
              <a:r>
                <a:rPr kumimoji="1" lang="en-US" altLang="ja-JP" sz="1400" dirty="0" smtClean="0"/>
                <a:t>Quench</a:t>
              </a:r>
              <a:endParaRPr kumimoji="1" lang="ja-JP" altLang="en-US" sz="1400" dirty="0"/>
            </a:p>
          </p:txBody>
        </p:sp>
        <p:sp>
          <p:nvSpPr>
            <p:cNvPr id="74" name="テキスト ボックス 73"/>
            <p:cNvSpPr txBox="1"/>
            <p:nvPr/>
          </p:nvSpPr>
          <p:spPr>
            <a:xfrm>
              <a:off x="29332834" y="10078999"/>
              <a:ext cx="1906541" cy="307777"/>
            </a:xfrm>
            <a:prstGeom prst="rect">
              <a:avLst/>
            </a:prstGeom>
            <a:noFill/>
            <a:ln>
              <a:solidFill>
                <a:schemeClr val="tx1"/>
              </a:solidFill>
            </a:ln>
          </p:spPr>
          <p:txBody>
            <a:bodyPr wrap="square" rtlCol="0" anchor="ctr">
              <a:spAutoFit/>
            </a:bodyPr>
            <a:lstStyle/>
            <a:p>
              <a:pPr algn="ctr"/>
              <a:r>
                <a:rPr kumimoji="1" lang="en-US" altLang="ja-JP" sz="1400" dirty="0" smtClean="0"/>
                <a:t>Shut off &amp; QPH On</a:t>
              </a:r>
            </a:p>
          </p:txBody>
        </p:sp>
        <p:cxnSp>
          <p:nvCxnSpPr>
            <p:cNvPr id="75" name="直線矢印コネクタ 74"/>
            <p:cNvCxnSpPr/>
            <p:nvPr/>
          </p:nvCxnSpPr>
          <p:spPr>
            <a:xfrm flipV="1">
              <a:off x="29982973" y="9838688"/>
              <a:ext cx="0" cy="2260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27024388" y="8811946"/>
              <a:ext cx="1306257" cy="646331"/>
            </a:xfrm>
            <a:prstGeom prst="rect">
              <a:avLst/>
            </a:prstGeom>
            <a:noFill/>
          </p:spPr>
          <p:txBody>
            <a:bodyPr wrap="square" rtlCol="0">
              <a:spAutoFit/>
            </a:bodyPr>
            <a:lstStyle/>
            <a:p>
              <a:r>
                <a:rPr lang="en-US" altLang="ja-JP" sz="1800" dirty="0" smtClean="0"/>
                <a:t>Voltage</a:t>
              </a:r>
            </a:p>
            <a:p>
              <a:r>
                <a:rPr lang="en-US" altLang="ja-JP" sz="1800" dirty="0"/>
                <a:t>t</a:t>
              </a:r>
              <a:r>
                <a:rPr lang="en-US" altLang="ja-JP" sz="1800" dirty="0" smtClean="0"/>
                <a:t>hreshold</a:t>
              </a:r>
            </a:p>
          </p:txBody>
        </p:sp>
        <p:sp>
          <p:nvSpPr>
            <p:cNvPr id="77" name="テキスト ボックス 76"/>
            <p:cNvSpPr txBox="1"/>
            <p:nvPr/>
          </p:nvSpPr>
          <p:spPr>
            <a:xfrm>
              <a:off x="28122347" y="7498797"/>
              <a:ext cx="1229744" cy="369332"/>
            </a:xfrm>
            <a:prstGeom prst="rect">
              <a:avLst/>
            </a:prstGeom>
            <a:noFill/>
          </p:spPr>
          <p:txBody>
            <a:bodyPr wrap="square" rtlCol="0">
              <a:spAutoFit/>
            </a:bodyPr>
            <a:lstStyle/>
            <a:p>
              <a:r>
                <a:rPr kumimoji="1" lang="en-US" altLang="ja-JP" sz="1800" dirty="0" smtClean="0">
                  <a:solidFill>
                    <a:srgbClr val="002060"/>
                  </a:solidFill>
                </a:rPr>
                <a:t>Current</a:t>
              </a:r>
              <a:endParaRPr kumimoji="1" lang="ja-JP" altLang="en-US" sz="1800" dirty="0">
                <a:solidFill>
                  <a:srgbClr val="002060"/>
                </a:solidFill>
              </a:endParaRPr>
            </a:p>
          </p:txBody>
        </p:sp>
        <p:sp>
          <p:nvSpPr>
            <p:cNvPr id="78" name="テキスト ボックス 77"/>
            <p:cNvSpPr txBox="1"/>
            <p:nvPr/>
          </p:nvSpPr>
          <p:spPr>
            <a:xfrm>
              <a:off x="31696732" y="8188433"/>
              <a:ext cx="1628447" cy="369332"/>
            </a:xfrm>
            <a:prstGeom prst="rect">
              <a:avLst/>
            </a:prstGeom>
            <a:noFill/>
          </p:spPr>
          <p:txBody>
            <a:bodyPr wrap="square" rtlCol="0">
              <a:spAutoFit/>
            </a:bodyPr>
            <a:lstStyle/>
            <a:p>
              <a:r>
                <a:rPr lang="en-US" altLang="ja-JP" sz="1800" dirty="0" smtClean="0">
                  <a:solidFill>
                    <a:srgbClr val="FF0000"/>
                  </a:solidFill>
                </a:rPr>
                <a:t>Coil voltage</a:t>
              </a:r>
              <a:endParaRPr kumimoji="1" lang="ja-JP" altLang="en-US" sz="1800" dirty="0">
                <a:solidFill>
                  <a:srgbClr val="FF0000"/>
                </a:solidFill>
              </a:endParaRPr>
            </a:p>
          </p:txBody>
        </p:sp>
        <p:sp>
          <p:nvSpPr>
            <p:cNvPr id="79" name="フリーフォーム 78"/>
            <p:cNvSpPr/>
            <p:nvPr/>
          </p:nvSpPr>
          <p:spPr>
            <a:xfrm flipV="1">
              <a:off x="29056575" y="7413108"/>
              <a:ext cx="3841051" cy="2472568"/>
            </a:xfrm>
            <a:custGeom>
              <a:avLst/>
              <a:gdLst>
                <a:gd name="connsiteX0" fmla="*/ 0 w 3670479"/>
                <a:gd name="connsiteY0" fmla="*/ 0 h 1738648"/>
                <a:gd name="connsiteX1" fmla="*/ 476518 w 3670479"/>
                <a:gd name="connsiteY1" fmla="*/ 154547 h 1738648"/>
                <a:gd name="connsiteX2" fmla="*/ 862884 w 3670479"/>
                <a:gd name="connsiteY2" fmla="*/ 463640 h 1738648"/>
                <a:gd name="connsiteX3" fmla="*/ 1146220 w 3670479"/>
                <a:gd name="connsiteY3" fmla="*/ 875764 h 1738648"/>
                <a:gd name="connsiteX4" fmla="*/ 1365160 w 3670479"/>
                <a:gd name="connsiteY4" fmla="*/ 1159099 h 1738648"/>
                <a:gd name="connsiteX5" fmla="*/ 1674253 w 3670479"/>
                <a:gd name="connsiteY5" fmla="*/ 1416676 h 1738648"/>
                <a:gd name="connsiteX6" fmla="*/ 2189408 w 3670479"/>
                <a:gd name="connsiteY6" fmla="*/ 1584102 h 1738648"/>
                <a:gd name="connsiteX7" fmla="*/ 2975020 w 3670479"/>
                <a:gd name="connsiteY7" fmla="*/ 1674254 h 1738648"/>
                <a:gd name="connsiteX8" fmla="*/ 3670479 w 3670479"/>
                <a:gd name="connsiteY8" fmla="*/ 1738648 h 1738648"/>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2189408 w 3670479"/>
                <a:gd name="connsiteY6" fmla="*/ 1687067 h 1841613"/>
                <a:gd name="connsiteX7" fmla="*/ 2975020 w 3670479"/>
                <a:gd name="connsiteY7" fmla="*/ 1777219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2975020 w 3670479"/>
                <a:gd name="connsiteY7" fmla="*/ 1777219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2975020 w 3670479"/>
                <a:gd name="connsiteY7" fmla="*/ 1777219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3150987 w 3670479"/>
                <a:gd name="connsiteY7" fmla="*/ 556313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2953879 w 3670479"/>
                <a:gd name="connsiteY7" fmla="*/ 872427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2953879 w 3670479"/>
                <a:gd name="connsiteY7" fmla="*/ 872427 h 1841613"/>
                <a:gd name="connsiteX8" fmla="*/ 3670479 w 3670479"/>
                <a:gd name="connsiteY8" fmla="*/ 1841613 h 1841613"/>
                <a:gd name="connsiteX0" fmla="*/ 0 w 3670479"/>
                <a:gd name="connsiteY0" fmla="*/ 0 h 1841613"/>
                <a:gd name="connsiteX1" fmla="*/ 476518 w 3670479"/>
                <a:gd name="connsiteY1" fmla="*/ 257512 h 1841613"/>
                <a:gd name="connsiteX2" fmla="*/ 862884 w 3670479"/>
                <a:gd name="connsiteY2" fmla="*/ 566605 h 1841613"/>
                <a:gd name="connsiteX3" fmla="*/ 1146220 w 3670479"/>
                <a:gd name="connsiteY3" fmla="*/ 978729 h 1841613"/>
                <a:gd name="connsiteX4" fmla="*/ 1365160 w 3670479"/>
                <a:gd name="connsiteY4" fmla="*/ 1262064 h 1841613"/>
                <a:gd name="connsiteX5" fmla="*/ 1674253 w 3670479"/>
                <a:gd name="connsiteY5" fmla="*/ 1519641 h 1841613"/>
                <a:gd name="connsiteX6" fmla="*/ 1990221 w 3670479"/>
                <a:gd name="connsiteY6" fmla="*/ 1649950 h 1841613"/>
                <a:gd name="connsiteX7" fmla="*/ 2953879 w 3670479"/>
                <a:gd name="connsiteY7" fmla="*/ 872427 h 1841613"/>
                <a:gd name="connsiteX8" fmla="*/ 3670479 w 3670479"/>
                <a:gd name="connsiteY8" fmla="*/ 1841613 h 1841613"/>
                <a:gd name="connsiteX0" fmla="*/ 0 w 4340549"/>
                <a:gd name="connsiteY0" fmla="*/ 10537 h 1666214"/>
                <a:gd name="connsiteX1" fmla="*/ 476518 w 4340549"/>
                <a:gd name="connsiteY1" fmla="*/ 268049 h 1666214"/>
                <a:gd name="connsiteX2" fmla="*/ 862884 w 4340549"/>
                <a:gd name="connsiteY2" fmla="*/ 577142 h 1666214"/>
                <a:gd name="connsiteX3" fmla="*/ 1146220 w 4340549"/>
                <a:gd name="connsiteY3" fmla="*/ 989266 h 1666214"/>
                <a:gd name="connsiteX4" fmla="*/ 1365160 w 4340549"/>
                <a:gd name="connsiteY4" fmla="*/ 1272601 h 1666214"/>
                <a:gd name="connsiteX5" fmla="*/ 1674253 w 4340549"/>
                <a:gd name="connsiteY5" fmla="*/ 1530178 h 1666214"/>
                <a:gd name="connsiteX6" fmla="*/ 1990221 w 4340549"/>
                <a:gd name="connsiteY6" fmla="*/ 1660487 h 1666214"/>
                <a:gd name="connsiteX7" fmla="*/ 2953879 w 4340549"/>
                <a:gd name="connsiteY7" fmla="*/ 882964 h 1666214"/>
                <a:gd name="connsiteX8" fmla="*/ 4340549 w 4340549"/>
                <a:gd name="connsiteY8" fmla="*/ 57955 h 1666214"/>
                <a:gd name="connsiteX0" fmla="*/ 0 w 4340549"/>
                <a:gd name="connsiteY0" fmla="*/ 0 h 1655677"/>
                <a:gd name="connsiteX1" fmla="*/ 476518 w 4340549"/>
                <a:gd name="connsiteY1" fmla="*/ 257512 h 1655677"/>
                <a:gd name="connsiteX2" fmla="*/ 862884 w 4340549"/>
                <a:gd name="connsiteY2" fmla="*/ 566605 h 1655677"/>
                <a:gd name="connsiteX3" fmla="*/ 1146220 w 4340549"/>
                <a:gd name="connsiteY3" fmla="*/ 978729 h 1655677"/>
                <a:gd name="connsiteX4" fmla="*/ 1365160 w 4340549"/>
                <a:gd name="connsiteY4" fmla="*/ 1262064 h 1655677"/>
                <a:gd name="connsiteX5" fmla="*/ 1674253 w 4340549"/>
                <a:gd name="connsiteY5" fmla="*/ 1519641 h 1655677"/>
                <a:gd name="connsiteX6" fmla="*/ 1990221 w 4340549"/>
                <a:gd name="connsiteY6" fmla="*/ 1649950 h 1655677"/>
                <a:gd name="connsiteX7" fmla="*/ 2953879 w 4340549"/>
                <a:gd name="connsiteY7" fmla="*/ 872427 h 1655677"/>
                <a:gd name="connsiteX8" fmla="*/ 4340549 w 4340549"/>
                <a:gd name="connsiteY8" fmla="*/ 47418 h 1655677"/>
                <a:gd name="connsiteX0" fmla="*/ 0 w 4188976"/>
                <a:gd name="connsiteY0" fmla="*/ 0 h 1655677"/>
                <a:gd name="connsiteX1" fmla="*/ 476518 w 4188976"/>
                <a:gd name="connsiteY1" fmla="*/ 257512 h 1655677"/>
                <a:gd name="connsiteX2" fmla="*/ 862884 w 4188976"/>
                <a:gd name="connsiteY2" fmla="*/ 566605 h 1655677"/>
                <a:gd name="connsiteX3" fmla="*/ 1146220 w 4188976"/>
                <a:gd name="connsiteY3" fmla="*/ 978729 h 1655677"/>
                <a:gd name="connsiteX4" fmla="*/ 1365160 w 4188976"/>
                <a:gd name="connsiteY4" fmla="*/ 1262064 h 1655677"/>
                <a:gd name="connsiteX5" fmla="*/ 1674253 w 4188976"/>
                <a:gd name="connsiteY5" fmla="*/ 1519641 h 1655677"/>
                <a:gd name="connsiteX6" fmla="*/ 1990221 w 4188976"/>
                <a:gd name="connsiteY6" fmla="*/ 1649950 h 1655677"/>
                <a:gd name="connsiteX7" fmla="*/ 2953879 w 4188976"/>
                <a:gd name="connsiteY7" fmla="*/ 872427 h 1655677"/>
                <a:gd name="connsiteX8" fmla="*/ 4188976 w 4188976"/>
                <a:gd name="connsiteY8" fmla="*/ 9354 h 1655677"/>
                <a:gd name="connsiteX0" fmla="*/ 0 w 4188976"/>
                <a:gd name="connsiteY0" fmla="*/ 0 h 1655677"/>
                <a:gd name="connsiteX1" fmla="*/ 476518 w 4188976"/>
                <a:gd name="connsiteY1" fmla="*/ 257512 h 1655677"/>
                <a:gd name="connsiteX2" fmla="*/ 862884 w 4188976"/>
                <a:gd name="connsiteY2" fmla="*/ 566605 h 1655677"/>
                <a:gd name="connsiteX3" fmla="*/ 1146220 w 4188976"/>
                <a:gd name="connsiteY3" fmla="*/ 978729 h 1655677"/>
                <a:gd name="connsiteX4" fmla="*/ 1365160 w 4188976"/>
                <a:gd name="connsiteY4" fmla="*/ 1262064 h 1655677"/>
                <a:gd name="connsiteX5" fmla="*/ 1674253 w 4188976"/>
                <a:gd name="connsiteY5" fmla="*/ 1519641 h 1655677"/>
                <a:gd name="connsiteX6" fmla="*/ 1990221 w 4188976"/>
                <a:gd name="connsiteY6" fmla="*/ 1649950 h 1655677"/>
                <a:gd name="connsiteX7" fmla="*/ 2953879 w 4188976"/>
                <a:gd name="connsiteY7" fmla="*/ 872427 h 1655677"/>
                <a:gd name="connsiteX8" fmla="*/ 4188976 w 4188976"/>
                <a:gd name="connsiteY8" fmla="*/ 9354 h 1655677"/>
                <a:gd name="connsiteX0" fmla="*/ 0 w 4188976"/>
                <a:gd name="connsiteY0" fmla="*/ 0 h 1655677"/>
                <a:gd name="connsiteX1" fmla="*/ 476518 w 4188976"/>
                <a:gd name="connsiteY1" fmla="*/ 257512 h 1655677"/>
                <a:gd name="connsiteX2" fmla="*/ 862884 w 4188976"/>
                <a:gd name="connsiteY2" fmla="*/ 566605 h 1655677"/>
                <a:gd name="connsiteX3" fmla="*/ 1146220 w 4188976"/>
                <a:gd name="connsiteY3" fmla="*/ 978729 h 1655677"/>
                <a:gd name="connsiteX4" fmla="*/ 1365160 w 4188976"/>
                <a:gd name="connsiteY4" fmla="*/ 1262064 h 1655677"/>
                <a:gd name="connsiteX5" fmla="*/ 1674253 w 4188976"/>
                <a:gd name="connsiteY5" fmla="*/ 1519641 h 1655677"/>
                <a:gd name="connsiteX6" fmla="*/ 1990221 w 4188976"/>
                <a:gd name="connsiteY6" fmla="*/ 1649950 h 1655677"/>
                <a:gd name="connsiteX7" fmla="*/ 3129847 w 4188976"/>
                <a:gd name="connsiteY7" fmla="*/ 719550 h 1655677"/>
                <a:gd name="connsiteX8" fmla="*/ 4188976 w 4188976"/>
                <a:gd name="connsiteY8" fmla="*/ 9354 h 1655677"/>
                <a:gd name="connsiteX0" fmla="*/ 0 w 4188976"/>
                <a:gd name="connsiteY0" fmla="*/ 0 h 1655677"/>
                <a:gd name="connsiteX1" fmla="*/ 476518 w 4188976"/>
                <a:gd name="connsiteY1" fmla="*/ 257512 h 1655677"/>
                <a:gd name="connsiteX2" fmla="*/ 862884 w 4188976"/>
                <a:gd name="connsiteY2" fmla="*/ 566605 h 1655677"/>
                <a:gd name="connsiteX3" fmla="*/ 1146220 w 4188976"/>
                <a:gd name="connsiteY3" fmla="*/ 978729 h 1655677"/>
                <a:gd name="connsiteX4" fmla="*/ 1365160 w 4188976"/>
                <a:gd name="connsiteY4" fmla="*/ 1262064 h 1655677"/>
                <a:gd name="connsiteX5" fmla="*/ 1674253 w 4188976"/>
                <a:gd name="connsiteY5" fmla="*/ 1519641 h 1655677"/>
                <a:gd name="connsiteX6" fmla="*/ 1990221 w 4188976"/>
                <a:gd name="connsiteY6" fmla="*/ 1649950 h 1655677"/>
                <a:gd name="connsiteX7" fmla="*/ 3129847 w 4188976"/>
                <a:gd name="connsiteY7" fmla="*/ 719550 h 1655677"/>
                <a:gd name="connsiteX8" fmla="*/ 4188976 w 4188976"/>
                <a:gd name="connsiteY8" fmla="*/ 9354 h 1655677"/>
                <a:gd name="connsiteX0" fmla="*/ 0 w 4188976"/>
                <a:gd name="connsiteY0" fmla="*/ 0 h 1655677"/>
                <a:gd name="connsiteX1" fmla="*/ 476518 w 4188976"/>
                <a:gd name="connsiteY1" fmla="*/ 257512 h 1655677"/>
                <a:gd name="connsiteX2" fmla="*/ 862884 w 4188976"/>
                <a:gd name="connsiteY2" fmla="*/ 566605 h 1655677"/>
                <a:gd name="connsiteX3" fmla="*/ 1146220 w 4188976"/>
                <a:gd name="connsiteY3" fmla="*/ 978729 h 1655677"/>
                <a:gd name="connsiteX4" fmla="*/ 1365160 w 4188976"/>
                <a:gd name="connsiteY4" fmla="*/ 1262064 h 1655677"/>
                <a:gd name="connsiteX5" fmla="*/ 1674253 w 4188976"/>
                <a:gd name="connsiteY5" fmla="*/ 1519641 h 1655677"/>
                <a:gd name="connsiteX6" fmla="*/ 1990221 w 4188976"/>
                <a:gd name="connsiteY6" fmla="*/ 1649950 h 1655677"/>
                <a:gd name="connsiteX7" fmla="*/ 3129847 w 4188976"/>
                <a:gd name="connsiteY7" fmla="*/ 719550 h 1655677"/>
                <a:gd name="connsiteX8" fmla="*/ 4188976 w 4188976"/>
                <a:gd name="connsiteY8" fmla="*/ 9354 h 1655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88976" h="1655677">
                  <a:moveTo>
                    <a:pt x="0" y="0"/>
                  </a:moveTo>
                  <a:cubicBezTo>
                    <a:pt x="166352" y="38637"/>
                    <a:pt x="332704" y="163078"/>
                    <a:pt x="476518" y="257512"/>
                  </a:cubicBezTo>
                  <a:cubicBezTo>
                    <a:pt x="620332" y="351946"/>
                    <a:pt x="751267" y="446402"/>
                    <a:pt x="862884" y="566605"/>
                  </a:cubicBezTo>
                  <a:cubicBezTo>
                    <a:pt x="974501" y="686808"/>
                    <a:pt x="1062507" y="862819"/>
                    <a:pt x="1146220" y="978729"/>
                  </a:cubicBezTo>
                  <a:cubicBezTo>
                    <a:pt x="1229933" y="1094639"/>
                    <a:pt x="1277155" y="1171912"/>
                    <a:pt x="1365160" y="1262064"/>
                  </a:cubicBezTo>
                  <a:cubicBezTo>
                    <a:pt x="1453166" y="1352216"/>
                    <a:pt x="1570076" y="1454993"/>
                    <a:pt x="1674253" y="1519641"/>
                  </a:cubicBezTo>
                  <a:cubicBezTo>
                    <a:pt x="1778430" y="1584289"/>
                    <a:pt x="1773427" y="1607020"/>
                    <a:pt x="1990221" y="1649950"/>
                  </a:cubicBezTo>
                  <a:cubicBezTo>
                    <a:pt x="2368856" y="1655677"/>
                    <a:pt x="2850910" y="1016292"/>
                    <a:pt x="3129847" y="719550"/>
                  </a:cubicBezTo>
                  <a:cubicBezTo>
                    <a:pt x="3646426" y="119771"/>
                    <a:pt x="3810237" y="21905"/>
                    <a:pt x="4188976" y="9354"/>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cxnSp>
          <p:nvCxnSpPr>
            <p:cNvPr id="80" name="直線コネクタ 79"/>
            <p:cNvCxnSpPr/>
            <p:nvPr/>
          </p:nvCxnSpPr>
          <p:spPr>
            <a:xfrm flipH="1" flipV="1">
              <a:off x="33293062" y="6645199"/>
              <a:ext cx="12228" cy="3252055"/>
            </a:xfrm>
            <a:prstGeom prst="line">
              <a:avLst/>
            </a:prstGeom>
          </p:spPr>
          <p:style>
            <a:lnRef idx="1">
              <a:schemeClr val="accent1"/>
            </a:lnRef>
            <a:fillRef idx="0">
              <a:schemeClr val="accent1"/>
            </a:fillRef>
            <a:effectRef idx="0">
              <a:schemeClr val="accent1"/>
            </a:effectRef>
            <a:fontRef idx="minor">
              <a:schemeClr val="tx1"/>
            </a:fontRef>
          </p:style>
        </p:cxnSp>
        <p:sp>
          <p:nvSpPr>
            <p:cNvPr id="81" name="テキスト ボックス 80"/>
            <p:cNvSpPr txBox="1"/>
            <p:nvPr/>
          </p:nvSpPr>
          <p:spPr>
            <a:xfrm>
              <a:off x="28783955" y="6868039"/>
              <a:ext cx="1264219" cy="646331"/>
            </a:xfrm>
            <a:prstGeom prst="rect">
              <a:avLst/>
            </a:prstGeom>
            <a:noFill/>
          </p:spPr>
          <p:txBody>
            <a:bodyPr wrap="square" rtlCol="0">
              <a:spAutoFit/>
            </a:bodyPr>
            <a:lstStyle/>
            <a:p>
              <a:pPr algn="r"/>
              <a:r>
                <a:rPr lang="en-US" altLang="ja-JP" sz="1800" dirty="0" smtClean="0"/>
                <a:t>Validation</a:t>
              </a:r>
            </a:p>
            <a:p>
              <a:pPr algn="r"/>
              <a:r>
                <a:rPr kumimoji="1" lang="en-US" altLang="ja-JP" sz="1800" dirty="0" smtClean="0"/>
                <a:t>time</a:t>
              </a:r>
              <a:endParaRPr kumimoji="1" lang="ja-JP" altLang="en-US" sz="1800" dirty="0"/>
            </a:p>
          </p:txBody>
        </p:sp>
        <p:cxnSp>
          <p:nvCxnSpPr>
            <p:cNvPr id="82" name="直線コネクタ 81"/>
            <p:cNvCxnSpPr/>
            <p:nvPr/>
          </p:nvCxnSpPr>
          <p:spPr>
            <a:xfrm flipV="1">
              <a:off x="29700467" y="6823640"/>
              <a:ext cx="0" cy="306428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3" name="直線矢印コネクタ 82"/>
            <p:cNvCxnSpPr/>
            <p:nvPr/>
          </p:nvCxnSpPr>
          <p:spPr>
            <a:xfrm>
              <a:off x="29701362" y="6896635"/>
              <a:ext cx="281612" cy="142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p:nvPr/>
          </p:nvCxnSpPr>
          <p:spPr>
            <a:xfrm>
              <a:off x="29056571" y="6740809"/>
              <a:ext cx="926401" cy="179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5" name="テキスト ボックス 84"/>
            <p:cNvSpPr txBox="1"/>
            <p:nvPr/>
          </p:nvSpPr>
          <p:spPr>
            <a:xfrm>
              <a:off x="28619404" y="6377505"/>
              <a:ext cx="1961323" cy="369332"/>
            </a:xfrm>
            <a:prstGeom prst="rect">
              <a:avLst/>
            </a:prstGeom>
            <a:noFill/>
          </p:spPr>
          <p:txBody>
            <a:bodyPr wrap="square" rtlCol="0">
              <a:spAutoFit/>
            </a:bodyPr>
            <a:lstStyle/>
            <a:p>
              <a:r>
                <a:rPr kumimoji="1" lang="en-US" altLang="ja-JP" sz="1800" b="1" dirty="0" smtClean="0">
                  <a:solidFill>
                    <a:srgbClr val="00B050"/>
                  </a:solidFill>
                </a:rPr>
                <a:t>Detection time</a:t>
              </a:r>
              <a:endParaRPr kumimoji="1" lang="ja-JP" altLang="en-US" sz="1800" b="1" dirty="0">
                <a:solidFill>
                  <a:srgbClr val="00B050"/>
                </a:solidFill>
              </a:endParaRPr>
            </a:p>
          </p:txBody>
        </p:sp>
        <p:sp>
          <p:nvSpPr>
            <p:cNvPr id="86" name="円弧 85"/>
            <p:cNvSpPr/>
            <p:nvPr/>
          </p:nvSpPr>
          <p:spPr>
            <a:xfrm rot="10800000">
              <a:off x="29976510" y="7098870"/>
              <a:ext cx="4309650" cy="2793715"/>
            </a:xfrm>
            <a:prstGeom prst="arc">
              <a:avLst/>
            </a:prstGeom>
            <a:ln w="28575">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7" name="直線コネクタ 86"/>
            <p:cNvCxnSpPr/>
            <p:nvPr/>
          </p:nvCxnSpPr>
          <p:spPr>
            <a:xfrm flipV="1">
              <a:off x="30311069" y="6645199"/>
              <a:ext cx="0" cy="32543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88" name="テキスト ボックス 87"/>
            <p:cNvSpPr txBox="1"/>
            <p:nvPr/>
          </p:nvSpPr>
          <p:spPr>
            <a:xfrm>
              <a:off x="30998829" y="9352793"/>
              <a:ext cx="684803" cy="369332"/>
            </a:xfrm>
            <a:prstGeom prst="rect">
              <a:avLst/>
            </a:prstGeom>
            <a:noFill/>
          </p:spPr>
          <p:txBody>
            <a:bodyPr wrap="none" rtlCol="0">
              <a:spAutoFit/>
            </a:bodyPr>
            <a:lstStyle/>
            <a:p>
              <a:r>
                <a:rPr kumimoji="1" lang="en-US" altLang="ja-JP" sz="1800" smtClean="0">
                  <a:solidFill>
                    <a:schemeClr val="accent6"/>
                  </a:solidFill>
                </a:rPr>
                <a:t>QPH</a:t>
              </a:r>
              <a:endParaRPr kumimoji="1" lang="ja-JP" altLang="en-US" sz="1800" dirty="0">
                <a:solidFill>
                  <a:schemeClr val="accent6"/>
                </a:solidFill>
              </a:endParaRPr>
            </a:p>
          </p:txBody>
        </p:sp>
        <p:cxnSp>
          <p:nvCxnSpPr>
            <p:cNvPr id="89" name="直線コネクタ 88"/>
            <p:cNvCxnSpPr/>
            <p:nvPr/>
          </p:nvCxnSpPr>
          <p:spPr>
            <a:xfrm flipV="1">
              <a:off x="29982149" y="8481021"/>
              <a:ext cx="0" cy="1409891"/>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a:off x="29979989" y="6902263"/>
              <a:ext cx="322543"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29936028" y="6875235"/>
              <a:ext cx="3441073" cy="646331"/>
            </a:xfrm>
            <a:prstGeom prst="rect">
              <a:avLst/>
            </a:prstGeom>
            <a:noFill/>
          </p:spPr>
          <p:txBody>
            <a:bodyPr wrap="square" rtlCol="0">
              <a:spAutoFit/>
            </a:bodyPr>
            <a:lstStyle/>
            <a:p>
              <a:r>
                <a:rPr lang="en-US" altLang="ja-JP" sz="1800" b="1" dirty="0" smtClean="0">
                  <a:solidFill>
                    <a:srgbClr val="00B050"/>
                  </a:solidFill>
                </a:rPr>
                <a:t>Quench delay time </a:t>
              </a:r>
            </a:p>
            <a:p>
              <a:r>
                <a:rPr lang="en-US" altLang="ja-JP" sz="1800" dirty="0" smtClean="0"/>
                <a:t>&amp; Decay start (Quench by QPH)</a:t>
              </a:r>
              <a:endParaRPr kumimoji="1" lang="ja-JP" altLang="en-US" sz="1800" dirty="0"/>
            </a:p>
          </p:txBody>
        </p:sp>
        <p:sp>
          <p:nvSpPr>
            <p:cNvPr id="92" name="テキスト ボックス 91"/>
            <p:cNvSpPr txBox="1"/>
            <p:nvPr/>
          </p:nvSpPr>
          <p:spPr>
            <a:xfrm>
              <a:off x="32943295" y="9879143"/>
              <a:ext cx="874264" cy="347713"/>
            </a:xfrm>
            <a:prstGeom prst="rect">
              <a:avLst/>
            </a:prstGeom>
            <a:noFill/>
          </p:spPr>
          <p:txBody>
            <a:bodyPr wrap="square" rtlCol="0">
              <a:spAutoFit/>
            </a:bodyPr>
            <a:lstStyle/>
            <a:p>
              <a:r>
                <a:rPr kumimoji="1" lang="en-US" altLang="ja-JP" sz="1400" dirty="0" smtClean="0"/>
                <a:t>Time</a:t>
              </a:r>
              <a:endParaRPr kumimoji="1" lang="ja-JP" altLang="en-US" sz="1400" dirty="0"/>
            </a:p>
          </p:txBody>
        </p:sp>
      </p:grpSp>
      <p:sp>
        <p:nvSpPr>
          <p:cNvPr id="3" name="コンテンツ プレースホルダー 2"/>
          <p:cNvSpPr>
            <a:spLocks noGrp="1"/>
          </p:cNvSpPr>
          <p:nvPr>
            <p:ph idx="1"/>
          </p:nvPr>
        </p:nvSpPr>
        <p:spPr>
          <a:xfrm>
            <a:off x="2217172" y="5264384"/>
            <a:ext cx="4956309" cy="1112321"/>
          </a:xfrm>
          <a:solidFill>
            <a:schemeClr val="bg1"/>
          </a:solidFill>
        </p:spPr>
        <p:txBody>
          <a:bodyPr>
            <a:normAutofit/>
          </a:bodyPr>
          <a:lstStyle/>
          <a:p>
            <a:r>
              <a:rPr lang="en-US" altLang="ja-JP" sz="2000" dirty="0" smtClean="0"/>
              <a:t>Spot heater test </a:t>
            </a:r>
            <a:r>
              <a:rPr lang="en-US" altLang="ja-JP" sz="2000" dirty="0" smtClean="0">
                <a:sym typeface="Wingdings"/>
              </a:rPr>
              <a:t> </a:t>
            </a:r>
            <a:r>
              <a:rPr lang="en-US" altLang="ja-JP" sz="2000" dirty="0" smtClean="0">
                <a:solidFill>
                  <a:srgbClr val="FF0000"/>
                </a:solidFill>
                <a:sym typeface="Wingdings"/>
              </a:rPr>
              <a:t>Detection time</a:t>
            </a:r>
          </a:p>
          <a:p>
            <a:r>
              <a:rPr kumimoji="1" lang="en-US" altLang="ja-JP" sz="2000" dirty="0" smtClean="0">
                <a:sym typeface="Wingdings"/>
              </a:rPr>
              <a:t>QPH test  </a:t>
            </a:r>
            <a:r>
              <a:rPr kumimoji="1" lang="en-US" altLang="ja-JP" sz="2000" dirty="0" smtClean="0">
                <a:solidFill>
                  <a:srgbClr val="FF0000"/>
                </a:solidFill>
                <a:sym typeface="Wingdings"/>
              </a:rPr>
              <a:t>Delay time</a:t>
            </a:r>
          </a:p>
          <a:p>
            <a:r>
              <a:rPr lang="en-US" altLang="ja-JP" sz="2000" dirty="0" smtClean="0">
                <a:sym typeface="Wingdings"/>
              </a:rPr>
              <a:t>Full energy dump test  </a:t>
            </a:r>
            <a:r>
              <a:rPr lang="en-US" altLang="ja-JP" sz="2000" dirty="0" smtClean="0">
                <a:solidFill>
                  <a:srgbClr val="FF0000"/>
                </a:solidFill>
                <a:sym typeface="Wingdings"/>
              </a:rPr>
              <a:t>Current decay</a:t>
            </a:r>
            <a:endParaRPr kumimoji="1" lang="ja-JP" altLang="en-US" sz="2000" dirty="0">
              <a:solidFill>
                <a:srgbClr val="FF0000"/>
              </a:solidFill>
            </a:endParaRPr>
          </a:p>
        </p:txBody>
      </p:sp>
    </p:spTree>
    <p:extLst>
      <p:ext uri="{BB962C8B-B14F-4D97-AF65-F5344CB8AC3E}">
        <p14:creationId xmlns:p14="http://schemas.microsoft.com/office/powerpoint/2010/main" val="906921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15</a:t>
            </a:fld>
            <a:endParaRPr lang="fr-FR"/>
          </a:p>
        </p:txBody>
      </p:sp>
      <p:sp>
        <p:nvSpPr>
          <p:cNvPr id="7" name="Titre 1"/>
          <p:cNvSpPr>
            <a:spLocks noGrp="1"/>
          </p:cNvSpPr>
          <p:nvPr>
            <p:ph type="title"/>
          </p:nvPr>
        </p:nvSpPr>
        <p:spPr>
          <a:xfrm>
            <a:off x="612000" y="-124802"/>
            <a:ext cx="7920000" cy="720000"/>
          </a:xfrm>
        </p:spPr>
        <p:txBody>
          <a:bodyPr/>
          <a:lstStyle/>
          <a:p>
            <a:r>
              <a:rPr lang="en-GB" dirty="0" smtClean="0"/>
              <a:t>Spot heater test</a:t>
            </a:r>
            <a:endParaRPr lang="en-GB" dirty="0"/>
          </a:p>
        </p:txBody>
      </p:sp>
      <p:sp>
        <p:nvSpPr>
          <p:cNvPr id="8" name="コンテンツ プレースホルダー 8"/>
          <p:cNvSpPr>
            <a:spLocks noGrp="1"/>
          </p:cNvSpPr>
          <p:nvPr>
            <p:ph idx="1"/>
          </p:nvPr>
        </p:nvSpPr>
        <p:spPr>
          <a:xfrm>
            <a:off x="766800" y="595198"/>
            <a:ext cx="7920000" cy="1953554"/>
          </a:xfrm>
        </p:spPr>
        <p:txBody>
          <a:bodyPr>
            <a:normAutofit/>
          </a:bodyPr>
          <a:lstStyle/>
          <a:p>
            <a:r>
              <a:rPr kumimoji="1" lang="en-US" altLang="ja-JP" sz="2000" dirty="0" smtClean="0"/>
              <a:t>Two spot heaters for each coil (</a:t>
            </a:r>
            <a:r>
              <a:rPr kumimoji="1" lang="en-US" altLang="ja-JP" sz="2000" dirty="0" smtClean="0">
                <a:solidFill>
                  <a:srgbClr val="FF0000"/>
                </a:solidFill>
              </a:rPr>
              <a:t>high field</a:t>
            </a:r>
            <a:r>
              <a:rPr kumimoji="1" lang="en-US" altLang="ja-JP" sz="2000" dirty="0" smtClean="0"/>
              <a:t>, </a:t>
            </a:r>
            <a:r>
              <a:rPr kumimoji="1" lang="en-US" altLang="ja-JP" sz="2000" dirty="0" smtClean="0">
                <a:solidFill>
                  <a:srgbClr val="0432FF"/>
                </a:solidFill>
              </a:rPr>
              <a:t>low field </a:t>
            </a:r>
            <a:r>
              <a:rPr kumimoji="1" lang="en-US" altLang="ja-JP" sz="2000" dirty="0" smtClean="0"/>
              <a:t>regions)</a:t>
            </a:r>
          </a:p>
          <a:p>
            <a:r>
              <a:rPr kumimoji="1" lang="en-US" altLang="ja-JP" sz="2000" dirty="0" smtClean="0"/>
              <a:t>At each magnet current, amplitude and duration of pulsed current to a SPH were adjusted until quench occurred.</a:t>
            </a:r>
          </a:p>
          <a:p>
            <a:r>
              <a:rPr kumimoji="1" lang="en-US" altLang="ja-JP" sz="2000" dirty="0" smtClean="0"/>
              <a:t>Maximum current to the magnet: 12.2 kA</a:t>
            </a:r>
          </a:p>
          <a:p>
            <a:r>
              <a:rPr kumimoji="1" lang="en-US" altLang="ja-JP" sz="2000" dirty="0" smtClean="0">
                <a:solidFill>
                  <a:srgbClr val="FF0000"/>
                </a:solidFill>
              </a:rPr>
              <a:t>Detection time </a:t>
            </a:r>
            <a:r>
              <a:rPr kumimoji="1" lang="en-US" altLang="ja-JP" sz="2000" dirty="0" smtClean="0"/>
              <a:t>was evaluated from balanced voltage rise.</a:t>
            </a:r>
          </a:p>
          <a:p>
            <a:endParaRPr kumimoji="1" lang="en-US" altLang="ja-JP" sz="2000" dirty="0" smtClean="0"/>
          </a:p>
          <a:p>
            <a:endParaRPr kumimoji="1" lang="en-US" altLang="ja-JP" sz="2000" dirty="0" smtClean="0"/>
          </a:p>
        </p:txBody>
      </p:sp>
      <p:grpSp>
        <p:nvGrpSpPr>
          <p:cNvPr id="9" name="図形グループ 8"/>
          <p:cNvGrpSpPr/>
          <p:nvPr/>
        </p:nvGrpSpPr>
        <p:grpSpPr>
          <a:xfrm>
            <a:off x="4889616" y="2786220"/>
            <a:ext cx="3244700" cy="1561898"/>
            <a:chOff x="2799383" y="3705396"/>
            <a:chExt cx="6334784" cy="3049368"/>
          </a:xfrm>
        </p:grpSpPr>
        <p:pic>
          <p:nvPicPr>
            <p:cNvPr id="10" name="図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9383" y="3705396"/>
              <a:ext cx="6334784" cy="3049368"/>
            </a:xfrm>
            <a:prstGeom prst="rect">
              <a:avLst/>
            </a:prstGeom>
            <a:solidFill>
              <a:schemeClr val="accent4">
                <a:lumMod val="75000"/>
              </a:schemeClr>
            </a:solidFill>
            <a:ln>
              <a:noFill/>
            </a:ln>
          </p:spPr>
        </p:pic>
        <p:sp>
          <p:nvSpPr>
            <p:cNvPr id="11" name="正方形/長方形 10"/>
            <p:cNvSpPr/>
            <p:nvPr/>
          </p:nvSpPr>
          <p:spPr>
            <a:xfrm>
              <a:off x="3527464" y="4631985"/>
              <a:ext cx="344572" cy="107283"/>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6808312" y="2630625"/>
            <a:ext cx="1326004" cy="369332"/>
          </a:xfrm>
          <a:prstGeom prst="rect">
            <a:avLst/>
          </a:prstGeom>
          <a:noFill/>
        </p:spPr>
        <p:txBody>
          <a:bodyPr wrap="none" rtlCol="0">
            <a:spAutoFit/>
          </a:bodyPr>
          <a:lstStyle/>
          <a:p>
            <a:r>
              <a:rPr kumimoji="1" lang="en-US" altLang="ja-JP" dirty="0" smtClean="0">
                <a:solidFill>
                  <a:schemeClr val="accent6"/>
                </a:solidFill>
              </a:rPr>
              <a:t>Return end</a:t>
            </a:r>
            <a:endParaRPr kumimoji="1" lang="ja-JP" altLang="en-US" dirty="0">
              <a:solidFill>
                <a:schemeClr val="accent6"/>
              </a:solidFill>
            </a:endParaRPr>
          </a:p>
        </p:txBody>
      </p:sp>
      <p:grpSp>
        <p:nvGrpSpPr>
          <p:cNvPr id="13" name="図形グループ 12"/>
          <p:cNvGrpSpPr/>
          <p:nvPr/>
        </p:nvGrpSpPr>
        <p:grpSpPr>
          <a:xfrm>
            <a:off x="1100240" y="2786220"/>
            <a:ext cx="3491069" cy="1599581"/>
            <a:chOff x="26784" y="549275"/>
            <a:chExt cx="6655215" cy="3049368"/>
          </a:xfrm>
        </p:grpSpPr>
        <p:pic>
          <p:nvPicPr>
            <p:cNvPr id="14" name="図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784" y="549275"/>
              <a:ext cx="6655215" cy="3049368"/>
            </a:xfrm>
            <a:prstGeom prst="rect">
              <a:avLst/>
            </a:prstGeom>
          </p:spPr>
        </p:pic>
        <p:sp>
          <p:nvSpPr>
            <p:cNvPr id="15" name="正方形/長方形 14"/>
            <p:cNvSpPr/>
            <p:nvPr/>
          </p:nvSpPr>
          <p:spPr>
            <a:xfrm>
              <a:off x="981635" y="3267523"/>
              <a:ext cx="344572" cy="107283"/>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6" name="図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5718091" y="4427809"/>
            <a:ext cx="2066198" cy="1549650"/>
          </a:xfrm>
          <a:prstGeom prst="rect">
            <a:avLst/>
          </a:prstGeom>
          <a:ln>
            <a:solidFill>
              <a:schemeClr val="accent6"/>
            </a:solidFill>
          </a:ln>
        </p:spPr>
      </p:pic>
      <p:sp>
        <p:nvSpPr>
          <p:cNvPr id="17" name="テキスト ボックス 16"/>
          <p:cNvSpPr txBox="1"/>
          <p:nvPr/>
        </p:nvSpPr>
        <p:spPr>
          <a:xfrm>
            <a:off x="5134233" y="5949841"/>
            <a:ext cx="3233912" cy="338554"/>
          </a:xfrm>
          <a:prstGeom prst="rect">
            <a:avLst/>
          </a:prstGeom>
          <a:noFill/>
        </p:spPr>
        <p:txBody>
          <a:bodyPr wrap="square" rtlCol="0">
            <a:spAutoFit/>
          </a:bodyPr>
          <a:lstStyle/>
          <a:p>
            <a:r>
              <a:rPr kumimoji="1" lang="en-US" altLang="ja-JP" sz="1600" b="1" dirty="0" smtClean="0"/>
              <a:t>Spot heater at </a:t>
            </a:r>
            <a:r>
              <a:rPr lang="en-US" altLang="ja-JP" sz="1600" b="1" dirty="0" smtClean="0">
                <a:solidFill>
                  <a:srgbClr val="FF0000"/>
                </a:solidFill>
              </a:rPr>
              <a:t>h</a:t>
            </a:r>
            <a:r>
              <a:rPr kumimoji="1" lang="en-US" altLang="ja-JP" sz="1600" b="1" dirty="0" smtClean="0">
                <a:solidFill>
                  <a:srgbClr val="FF0000"/>
                </a:solidFill>
              </a:rPr>
              <a:t>igh field </a:t>
            </a:r>
            <a:r>
              <a:rPr kumimoji="1" lang="en-US" altLang="ja-JP" sz="1600" b="1" dirty="0" smtClean="0"/>
              <a:t>region</a:t>
            </a:r>
            <a:endParaRPr kumimoji="1" lang="ja-JP" altLang="en-US" sz="1600" b="1" dirty="0"/>
          </a:p>
        </p:txBody>
      </p:sp>
      <p:sp>
        <p:nvSpPr>
          <p:cNvPr id="18" name="テキスト ボックス 17"/>
          <p:cNvSpPr txBox="1"/>
          <p:nvPr/>
        </p:nvSpPr>
        <p:spPr>
          <a:xfrm>
            <a:off x="1208633" y="2666638"/>
            <a:ext cx="1146468" cy="369332"/>
          </a:xfrm>
          <a:prstGeom prst="rect">
            <a:avLst/>
          </a:prstGeom>
          <a:noFill/>
        </p:spPr>
        <p:txBody>
          <a:bodyPr wrap="none" rtlCol="0">
            <a:spAutoFit/>
          </a:bodyPr>
          <a:lstStyle/>
          <a:p>
            <a:r>
              <a:rPr kumimoji="1" lang="en-US" altLang="ja-JP" dirty="0" smtClean="0">
                <a:solidFill>
                  <a:schemeClr val="accent6"/>
                </a:solidFill>
              </a:rPr>
              <a:t>Lead end</a:t>
            </a:r>
            <a:endParaRPr kumimoji="1" lang="ja-JP" altLang="en-US" dirty="0">
              <a:solidFill>
                <a:schemeClr val="accent6"/>
              </a:solidFill>
            </a:endParaRPr>
          </a:p>
        </p:txBody>
      </p:sp>
      <p:pic>
        <p:nvPicPr>
          <p:cNvPr id="19" name="図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1854959" y="4430108"/>
            <a:ext cx="2063135" cy="1547351"/>
          </a:xfrm>
          <a:prstGeom prst="rect">
            <a:avLst/>
          </a:prstGeom>
          <a:ln>
            <a:solidFill>
              <a:schemeClr val="accent6"/>
            </a:solidFill>
          </a:ln>
        </p:spPr>
      </p:pic>
      <p:sp>
        <p:nvSpPr>
          <p:cNvPr id="20" name="テキスト ボックス 19"/>
          <p:cNvSpPr txBox="1"/>
          <p:nvPr/>
        </p:nvSpPr>
        <p:spPr>
          <a:xfrm>
            <a:off x="1312592" y="5949841"/>
            <a:ext cx="3147868" cy="338554"/>
          </a:xfrm>
          <a:prstGeom prst="rect">
            <a:avLst/>
          </a:prstGeom>
          <a:noFill/>
        </p:spPr>
        <p:txBody>
          <a:bodyPr wrap="square" rtlCol="0">
            <a:spAutoFit/>
          </a:bodyPr>
          <a:lstStyle/>
          <a:p>
            <a:r>
              <a:rPr kumimoji="1" lang="en-US" altLang="ja-JP" sz="1600" b="1" dirty="0" smtClean="0"/>
              <a:t>Spot heater at </a:t>
            </a:r>
            <a:r>
              <a:rPr lang="en-US" altLang="ja-JP" sz="1600" b="1" dirty="0" smtClean="0">
                <a:solidFill>
                  <a:srgbClr val="0432FF"/>
                </a:solidFill>
              </a:rPr>
              <a:t>l</a:t>
            </a:r>
            <a:r>
              <a:rPr kumimoji="1" lang="en-US" altLang="ja-JP" sz="1600" b="1" dirty="0" smtClean="0">
                <a:solidFill>
                  <a:srgbClr val="0432FF"/>
                </a:solidFill>
              </a:rPr>
              <a:t>ow field </a:t>
            </a:r>
            <a:r>
              <a:rPr kumimoji="1" lang="en-US" altLang="ja-JP" sz="1600" b="1" dirty="0" smtClean="0"/>
              <a:t>region</a:t>
            </a:r>
            <a:endParaRPr kumimoji="1" lang="ja-JP" altLang="en-US" sz="1600" b="1" dirty="0"/>
          </a:p>
        </p:txBody>
      </p:sp>
      <p:cxnSp>
        <p:nvCxnSpPr>
          <p:cNvPr id="21" name="直線矢印コネクタ 20"/>
          <p:cNvCxnSpPr/>
          <p:nvPr/>
        </p:nvCxnSpPr>
        <p:spPr>
          <a:xfrm>
            <a:off x="1719242" y="4308026"/>
            <a:ext cx="213507" cy="291984"/>
          </a:xfrm>
          <a:prstGeom prst="straightConnector1">
            <a:avLst/>
          </a:prstGeom>
          <a:ln>
            <a:solidFill>
              <a:schemeClr val="accent6"/>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2" name="直線矢印コネクタ 21"/>
          <p:cNvCxnSpPr/>
          <p:nvPr/>
        </p:nvCxnSpPr>
        <p:spPr>
          <a:xfrm>
            <a:off x="5350787" y="3344639"/>
            <a:ext cx="461511" cy="1083170"/>
          </a:xfrm>
          <a:prstGeom prst="straightConnector1">
            <a:avLst/>
          </a:prstGeom>
          <a:ln>
            <a:solidFill>
              <a:schemeClr val="accent6"/>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3" name="円/楕円 22"/>
          <p:cNvSpPr/>
          <p:nvPr/>
        </p:nvSpPr>
        <p:spPr>
          <a:xfrm>
            <a:off x="5943600" y="4791941"/>
            <a:ext cx="1840689" cy="831273"/>
          </a:xfrm>
          <a:prstGeom prst="ellipse">
            <a:avLst/>
          </a:prstGeom>
          <a:noFill/>
          <a:ln w="28575">
            <a:solidFill>
              <a:schemeClr val="accent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円/楕円 23"/>
          <p:cNvSpPr/>
          <p:nvPr/>
        </p:nvSpPr>
        <p:spPr>
          <a:xfrm>
            <a:off x="2258824" y="5413940"/>
            <a:ext cx="1066270" cy="569490"/>
          </a:xfrm>
          <a:prstGeom prst="ellipse">
            <a:avLst/>
          </a:prstGeom>
          <a:noFill/>
          <a:ln w="28575">
            <a:solidFill>
              <a:schemeClr val="accent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31955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323" y="4365104"/>
            <a:ext cx="9055677" cy="1843435"/>
          </a:xfrm>
        </p:spPr>
        <p:txBody>
          <a:bodyPr>
            <a:noAutofit/>
          </a:bodyPr>
          <a:lstStyle/>
          <a:p>
            <a:r>
              <a:rPr lang="en-US" altLang="ja-JP" sz="1800" b="1" dirty="0" smtClean="0">
                <a:solidFill>
                  <a:schemeClr val="tx1"/>
                </a:solidFill>
              </a:rPr>
              <a:t>Quench detection time :</a:t>
            </a:r>
          </a:p>
          <a:p>
            <a:pPr lvl="1"/>
            <a:r>
              <a:rPr lang="en-US" altLang="ja-JP" sz="1800" b="1" dirty="0" smtClean="0">
                <a:solidFill>
                  <a:srgbClr val="FF0000"/>
                </a:solidFill>
              </a:rPr>
              <a:t>Time to </a:t>
            </a:r>
            <a:r>
              <a:rPr lang="en-US" altLang="ja-JP" sz="1800" b="1" dirty="0">
                <a:solidFill>
                  <a:srgbClr val="FF0000"/>
                </a:solidFill>
              </a:rPr>
              <a:t>b</a:t>
            </a:r>
            <a:r>
              <a:rPr lang="en-US" altLang="ja-JP" sz="1800" b="1" dirty="0" smtClean="0">
                <a:solidFill>
                  <a:srgbClr val="FF0000"/>
                </a:solidFill>
              </a:rPr>
              <a:t>alance voltage (</a:t>
            </a:r>
            <a:r>
              <a:rPr lang="en-US" altLang="ja-JP" sz="1800" b="1" dirty="0" err="1" smtClean="0">
                <a:solidFill>
                  <a:srgbClr val="FF0000"/>
                </a:solidFill>
              </a:rPr>
              <a:t>ΔV</a:t>
            </a:r>
            <a:r>
              <a:rPr lang="en-US" altLang="ja-JP" sz="1800" b="1" baseline="-25000" dirty="0" err="1" smtClean="0">
                <a:solidFill>
                  <a:srgbClr val="FF0000"/>
                </a:solidFill>
              </a:rPr>
              <a:t>bal</a:t>
            </a:r>
            <a:r>
              <a:rPr lang="en-US" altLang="ja-JP" sz="1800" b="1" dirty="0" smtClean="0">
                <a:solidFill>
                  <a:srgbClr val="FF0000"/>
                </a:solidFill>
              </a:rPr>
              <a:t>=0.1V) +  10msec validation</a:t>
            </a:r>
          </a:p>
          <a:p>
            <a:r>
              <a:rPr lang="en-US" altLang="ja-JP" sz="1800" dirty="0" smtClean="0"/>
              <a:t>Measurements taken at MBXFS01 and MBXFS01b (right fig.) </a:t>
            </a:r>
            <a:endParaRPr lang="en-US" altLang="ja-JP" sz="1800" dirty="0"/>
          </a:p>
          <a:p>
            <a:pPr lvl="1"/>
            <a:r>
              <a:rPr lang="en-US" altLang="ja-JP" sz="1800" dirty="0" smtClean="0"/>
              <a:t>Confirmed the reproducibility at I=9.5kA</a:t>
            </a:r>
          </a:p>
          <a:p>
            <a:pPr lvl="1"/>
            <a:r>
              <a:rPr lang="en-US" altLang="ja-JP" sz="1800" dirty="0" smtClean="0"/>
              <a:t>Detection time @ operation current (~12kA) : </a:t>
            </a:r>
            <a:r>
              <a:rPr lang="en-US" altLang="ja-JP" sz="1800" b="1" dirty="0" smtClean="0">
                <a:solidFill>
                  <a:srgbClr val="FF0000"/>
                </a:solidFill>
              </a:rPr>
              <a:t> 20 </a:t>
            </a:r>
            <a:r>
              <a:rPr lang="en-US" altLang="ja-JP" sz="1800" b="1" dirty="0" err="1" smtClean="0">
                <a:solidFill>
                  <a:srgbClr val="FF0000"/>
                </a:solidFill>
              </a:rPr>
              <a:t>ms</a:t>
            </a:r>
            <a:r>
              <a:rPr lang="en-US" altLang="ja-JP" sz="1800" b="1" dirty="0" smtClean="0">
                <a:solidFill>
                  <a:srgbClr val="FF0000"/>
                </a:solidFill>
              </a:rPr>
              <a:t> </a:t>
            </a:r>
            <a:r>
              <a:rPr lang="en-US" altLang="ja-JP" sz="1800" b="1" dirty="0" smtClean="0"/>
              <a:t>/</a:t>
            </a:r>
            <a:r>
              <a:rPr lang="en-US" altLang="ja-JP" sz="1800" b="1" dirty="0" smtClean="0">
                <a:solidFill>
                  <a:srgbClr val="FF0000"/>
                </a:solidFill>
              </a:rPr>
              <a:t> </a:t>
            </a:r>
            <a:r>
              <a:rPr lang="en-US" altLang="ja-JP" sz="1800" b="1" dirty="0" smtClean="0">
                <a:solidFill>
                  <a:srgbClr val="0432FF"/>
                </a:solidFill>
              </a:rPr>
              <a:t>50 </a:t>
            </a:r>
            <a:r>
              <a:rPr lang="en-US" altLang="ja-JP" sz="1800" b="1" dirty="0" err="1" smtClean="0">
                <a:solidFill>
                  <a:srgbClr val="0432FF"/>
                </a:solidFill>
              </a:rPr>
              <a:t>ms</a:t>
            </a:r>
            <a:r>
              <a:rPr lang="en-US" altLang="ja-JP" sz="1800" dirty="0" smtClean="0"/>
              <a:t>  for </a:t>
            </a:r>
            <a:r>
              <a:rPr lang="en-US" altLang="ja-JP" sz="1800" b="1" dirty="0" smtClean="0">
                <a:solidFill>
                  <a:srgbClr val="FF0000"/>
                </a:solidFill>
              </a:rPr>
              <a:t>High </a:t>
            </a:r>
            <a:r>
              <a:rPr lang="en-US" altLang="ja-JP" sz="1800" dirty="0" smtClean="0"/>
              <a:t> / </a:t>
            </a:r>
            <a:r>
              <a:rPr lang="en-US" altLang="ja-JP" sz="1800" b="1" dirty="0" smtClean="0">
                <a:solidFill>
                  <a:srgbClr val="0432FF"/>
                </a:solidFill>
              </a:rPr>
              <a:t>Low </a:t>
            </a:r>
            <a:r>
              <a:rPr lang="en-US" altLang="ja-JP" sz="1800" dirty="0" smtClean="0"/>
              <a:t>field region</a:t>
            </a:r>
            <a:endParaRPr lang="en-US" sz="1800" dirty="0"/>
          </a:p>
        </p:txBody>
      </p:sp>
      <p:pic>
        <p:nvPicPr>
          <p:cNvPr id="8" name="Picture 7"/>
          <p:cNvPicPr>
            <a:picLocks noChangeAspect="1"/>
          </p:cNvPicPr>
          <p:nvPr/>
        </p:nvPicPr>
        <p:blipFill>
          <a:blip r:embed="rId2"/>
          <a:stretch>
            <a:fillRect/>
          </a:stretch>
        </p:blipFill>
        <p:spPr>
          <a:xfrm>
            <a:off x="-368298" y="1025235"/>
            <a:ext cx="5436083" cy="3283913"/>
          </a:xfrm>
          <a:prstGeom prst="rect">
            <a:avLst/>
          </a:prstGeom>
        </p:spPr>
      </p:pic>
      <p:pic>
        <p:nvPicPr>
          <p:cNvPr id="9" name="Picture 8"/>
          <p:cNvPicPr>
            <a:picLocks noChangeAspect="1"/>
          </p:cNvPicPr>
          <p:nvPr/>
        </p:nvPicPr>
        <p:blipFill>
          <a:blip r:embed="rId3"/>
          <a:stretch>
            <a:fillRect/>
          </a:stretch>
        </p:blipFill>
        <p:spPr>
          <a:xfrm rot="5400000">
            <a:off x="4801653" y="-172347"/>
            <a:ext cx="4691528" cy="4981454"/>
          </a:xfrm>
          <a:prstGeom prst="rect">
            <a:avLst/>
          </a:prstGeom>
        </p:spPr>
      </p:pic>
      <p:sp>
        <p:nvSpPr>
          <p:cNvPr id="10" name="TextBox 9"/>
          <p:cNvSpPr txBox="1"/>
          <p:nvPr/>
        </p:nvSpPr>
        <p:spPr>
          <a:xfrm>
            <a:off x="5784717" y="3282373"/>
            <a:ext cx="1568247" cy="646331"/>
          </a:xfrm>
          <a:prstGeom prst="rect">
            <a:avLst/>
          </a:prstGeom>
          <a:noFill/>
        </p:spPr>
        <p:txBody>
          <a:bodyPr wrap="square" rtlCol="0">
            <a:spAutoFit/>
          </a:bodyPr>
          <a:lstStyle/>
          <a:p>
            <a:r>
              <a:rPr lang="en-US" b="1" dirty="0" smtClean="0"/>
              <a:t>Low B field</a:t>
            </a:r>
          </a:p>
          <a:p>
            <a:r>
              <a:rPr lang="en-US" b="1" dirty="0" smtClean="0">
                <a:solidFill>
                  <a:srgbClr val="FF0000"/>
                </a:solidFill>
              </a:rPr>
              <a:t>High B field</a:t>
            </a:r>
            <a:endParaRPr lang="en-US" b="1" dirty="0">
              <a:solidFill>
                <a:srgbClr val="FF0000"/>
              </a:solidFill>
            </a:endParaRPr>
          </a:p>
        </p:txBody>
      </p:sp>
      <p:sp>
        <p:nvSpPr>
          <p:cNvPr id="2" name="Title 1"/>
          <p:cNvSpPr>
            <a:spLocks noGrp="1"/>
          </p:cNvSpPr>
          <p:nvPr>
            <p:ph type="title"/>
          </p:nvPr>
        </p:nvSpPr>
        <p:spPr>
          <a:xfrm>
            <a:off x="199159" y="-387424"/>
            <a:ext cx="7886700" cy="1325563"/>
          </a:xfrm>
        </p:spPr>
        <p:txBody>
          <a:bodyPr/>
          <a:lstStyle/>
          <a:p>
            <a:r>
              <a:rPr lang="en-US" dirty="0" smtClean="0"/>
              <a:t>Quench detection time evaluated by SPH </a:t>
            </a:r>
            <a:endParaRPr lang="en-US" dirty="0"/>
          </a:p>
        </p:txBody>
      </p:sp>
      <p:sp>
        <p:nvSpPr>
          <p:cNvPr id="11" name="Round Single Corner Rectangle 10"/>
          <p:cNvSpPr/>
          <p:nvPr/>
        </p:nvSpPr>
        <p:spPr>
          <a:xfrm>
            <a:off x="3187700" y="1025235"/>
            <a:ext cx="1333500" cy="256265"/>
          </a:xfrm>
          <a:prstGeom prst="round1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1"/>
          <p:cNvSpPr>
            <a:spLocks noGrp="1"/>
          </p:cNvSpPr>
          <p:nvPr>
            <p:ph type="sldNum" sz="quarter" idx="12"/>
          </p:nvPr>
        </p:nvSpPr>
        <p:spPr/>
        <p:txBody>
          <a:bodyPr/>
          <a:lstStyle/>
          <a:p>
            <a:fld id="{9520899C-CD95-694F-B17E-7F2283EFD5D1}" type="slidenum">
              <a:rPr lang="en-US" smtClean="0"/>
              <a:t>16</a:t>
            </a:fld>
            <a:endParaRPr lang="en-US"/>
          </a:p>
        </p:txBody>
      </p:sp>
      <p:sp>
        <p:nvSpPr>
          <p:cNvPr id="14" name="角丸四角形 13"/>
          <p:cNvSpPr/>
          <p:nvPr/>
        </p:nvSpPr>
        <p:spPr>
          <a:xfrm rot="2698535">
            <a:off x="5140464" y="1755878"/>
            <a:ext cx="3172496" cy="728663"/>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rot="1644430">
            <a:off x="7411517" y="2771108"/>
            <a:ext cx="1328796" cy="934363"/>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929438" y="1514476"/>
            <a:ext cx="527709" cy="461665"/>
          </a:xfrm>
          <a:prstGeom prst="rect">
            <a:avLst/>
          </a:prstGeom>
          <a:noFill/>
        </p:spPr>
        <p:txBody>
          <a:bodyPr wrap="none" rtlCol="0">
            <a:spAutoFit/>
          </a:bodyPr>
          <a:lstStyle/>
          <a:p>
            <a:r>
              <a:rPr kumimoji="1" lang="en-US" altLang="ja-JP" sz="2400" b="1" smtClean="0"/>
              <a:t>#1</a:t>
            </a:r>
            <a:endParaRPr kumimoji="1" lang="ja-JP" altLang="en-US" sz="2400" b="1" dirty="0"/>
          </a:p>
        </p:txBody>
      </p:sp>
      <p:sp>
        <p:nvSpPr>
          <p:cNvPr id="17" name="テキスト ボックス 16"/>
          <p:cNvSpPr txBox="1"/>
          <p:nvPr/>
        </p:nvSpPr>
        <p:spPr>
          <a:xfrm>
            <a:off x="8210550" y="2424114"/>
            <a:ext cx="715260" cy="461665"/>
          </a:xfrm>
          <a:prstGeom prst="rect">
            <a:avLst/>
          </a:prstGeom>
          <a:noFill/>
        </p:spPr>
        <p:txBody>
          <a:bodyPr wrap="none" rtlCol="0">
            <a:spAutoFit/>
          </a:bodyPr>
          <a:lstStyle/>
          <a:p>
            <a:r>
              <a:rPr kumimoji="1" lang="en-US" altLang="ja-JP" sz="2400" b="1" dirty="0" smtClean="0"/>
              <a:t>#1b</a:t>
            </a:r>
            <a:endParaRPr kumimoji="1" lang="ja-JP" altLang="en-US" sz="2400" b="1" dirty="0"/>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3298958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43850"/>
            <a:ext cx="7920000" cy="720000"/>
          </a:xfrm>
        </p:spPr>
        <p:txBody>
          <a:bodyPr/>
          <a:lstStyle/>
          <a:p>
            <a:r>
              <a:rPr kumimoji="1" lang="en-US" altLang="ja-JP" dirty="0" smtClean="0"/>
              <a:t>Delay time</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smtClean="0"/>
              <a:t>T. Nakamoto, Progress on Beam Separation Superconducting Dipole Magnet (D1) R&amp;D for HL-LHC, 7th HL-LHC Collaboration Meeting, CIEMAT, Madrid, Nov. 14, 2017</a:t>
            </a:r>
            <a:endParaRPr lang="en-GB" noProof="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17</a:t>
            </a:fld>
            <a:endParaRPr lang="fr-FR"/>
          </a:p>
        </p:txBody>
      </p:sp>
      <p:sp>
        <p:nvSpPr>
          <p:cNvPr id="8" name="コンテンツ プレースホルダー 2"/>
          <p:cNvSpPr txBox="1">
            <a:spLocks/>
          </p:cNvSpPr>
          <p:nvPr/>
        </p:nvSpPr>
        <p:spPr>
          <a:xfrm>
            <a:off x="1228619" y="4915972"/>
            <a:ext cx="6892364" cy="1826490"/>
          </a:xfrm>
          <a:prstGeom prst="rect">
            <a:avLst/>
          </a:prstGeom>
          <a:solidFill>
            <a:schemeClr val="bg1"/>
          </a:solid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en-US" altLang="ja-JP" sz="2000" dirty="0" smtClean="0"/>
              <a:t>Definition of delay time:</a:t>
            </a:r>
          </a:p>
          <a:p>
            <a:pPr marL="0" indent="0">
              <a:buNone/>
            </a:pPr>
            <a:r>
              <a:rPr lang="en-US" altLang="ja-JP" sz="2000" dirty="0" smtClean="0">
                <a:solidFill>
                  <a:srgbClr val="0432FF"/>
                </a:solidFill>
              </a:rPr>
              <a:t>     Time difference between QPH firing and the onset of </a:t>
            </a:r>
            <a:r>
              <a:rPr lang="en-US" altLang="ja-JP" sz="2000" dirty="0" err="1" smtClean="0">
                <a:solidFill>
                  <a:srgbClr val="0432FF"/>
                </a:solidFill>
              </a:rPr>
              <a:t>V</a:t>
            </a:r>
            <a:r>
              <a:rPr lang="en-US" altLang="ja-JP" sz="2000" baseline="-25000" dirty="0" err="1" smtClean="0">
                <a:solidFill>
                  <a:srgbClr val="0432FF"/>
                </a:solidFill>
              </a:rPr>
              <a:t>bal</a:t>
            </a:r>
            <a:endParaRPr lang="en-US" altLang="ja-JP" sz="2000" baseline="-25000" dirty="0" smtClean="0">
              <a:solidFill>
                <a:srgbClr val="0432FF"/>
              </a:solidFill>
            </a:endParaRPr>
          </a:p>
          <a:p>
            <a:r>
              <a:rPr lang="en-US" altLang="ja-JP" sz="2000" dirty="0" smtClean="0"/>
              <a:t>Delay time up to 12.5 kA could be successfully evaluated.</a:t>
            </a:r>
          </a:p>
          <a:p>
            <a:r>
              <a:rPr lang="en-US" altLang="ja-JP" sz="2000" dirty="0" smtClean="0"/>
              <a:t>Minimum required peak power density to induce quench at 688 A (</a:t>
            </a:r>
            <a:r>
              <a:rPr lang="en-US" altLang="ja-JP" sz="2000" i="1" dirty="0" err="1" smtClean="0"/>
              <a:t>I</a:t>
            </a:r>
            <a:r>
              <a:rPr lang="en-US" altLang="ja-JP" sz="2000" i="1" baseline="-25000" dirty="0" err="1" smtClean="0"/>
              <a:t>inj</a:t>
            </a:r>
            <a:r>
              <a:rPr lang="en-US" altLang="ja-JP" sz="2000" dirty="0" smtClean="0"/>
              <a:t>) =</a:t>
            </a:r>
            <a:r>
              <a:rPr lang="en-US" altLang="ja-JP" sz="2000" b="1" dirty="0" smtClean="0">
                <a:solidFill>
                  <a:srgbClr val="FF0000"/>
                </a:solidFill>
              </a:rPr>
              <a:t>0.35 W/mm</a:t>
            </a:r>
            <a:r>
              <a:rPr lang="en-US" altLang="ja-JP" sz="2000" b="1" baseline="30000" dirty="0" smtClean="0">
                <a:solidFill>
                  <a:srgbClr val="FF0000"/>
                </a:solidFill>
              </a:rPr>
              <a:t>2 </a:t>
            </a:r>
          </a:p>
        </p:txBody>
      </p:sp>
      <p:sp>
        <p:nvSpPr>
          <p:cNvPr id="3" name="テキスト ボックス 2"/>
          <p:cNvSpPr txBox="1"/>
          <p:nvPr/>
        </p:nvSpPr>
        <p:spPr>
          <a:xfrm>
            <a:off x="5947549" y="3379969"/>
            <a:ext cx="2890535" cy="646331"/>
          </a:xfrm>
          <a:prstGeom prst="rect">
            <a:avLst/>
          </a:prstGeom>
          <a:noFill/>
        </p:spPr>
        <p:txBody>
          <a:bodyPr wrap="none" rtlCol="0">
            <a:spAutoFit/>
          </a:bodyPr>
          <a:lstStyle/>
          <a:p>
            <a:r>
              <a:rPr kumimoji="1" lang="en-US" altLang="ja-JP" dirty="0" smtClean="0"/>
              <a:t>Only one out of four QPHs</a:t>
            </a:r>
          </a:p>
          <a:p>
            <a:r>
              <a:rPr kumimoji="1" lang="en-US" altLang="ja-JP" dirty="0" smtClean="0"/>
              <a:t>was fired.</a:t>
            </a:r>
            <a:endParaRPr kumimoji="1" lang="ja-JP" altLang="en-US" dirty="0"/>
          </a:p>
        </p:txBody>
      </p:sp>
      <p:grpSp>
        <p:nvGrpSpPr>
          <p:cNvPr id="9" name="図形グループ 8"/>
          <p:cNvGrpSpPr/>
          <p:nvPr/>
        </p:nvGrpSpPr>
        <p:grpSpPr>
          <a:xfrm>
            <a:off x="14440" y="186146"/>
            <a:ext cx="3474438" cy="2666083"/>
            <a:chOff x="3749108" y="492359"/>
            <a:chExt cx="5369215" cy="4120027"/>
          </a:xfrm>
        </p:grpSpPr>
        <p:pic>
          <p:nvPicPr>
            <p:cNvPr id="35" name="図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49108" y="492359"/>
              <a:ext cx="5369215" cy="4120027"/>
            </a:xfrm>
            <a:prstGeom prst="rect">
              <a:avLst/>
            </a:prstGeom>
          </p:spPr>
        </p:pic>
        <p:cxnSp>
          <p:nvCxnSpPr>
            <p:cNvPr id="36" name="直線コネクタ 35"/>
            <p:cNvCxnSpPr/>
            <p:nvPr/>
          </p:nvCxnSpPr>
          <p:spPr>
            <a:xfrm>
              <a:off x="5163233" y="2505296"/>
              <a:ext cx="2044800" cy="31145"/>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4860833" y="1352880"/>
              <a:ext cx="1857600" cy="0"/>
            </a:xfrm>
            <a:prstGeom prst="line">
              <a:avLst/>
            </a:prstGeom>
            <a:ln w="28575">
              <a:solidFill>
                <a:srgbClr val="FFC000"/>
              </a:solidFill>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5170514" y="899860"/>
              <a:ext cx="1307961" cy="332936"/>
            </a:xfrm>
            <a:prstGeom prst="rect">
              <a:avLst/>
            </a:prstGeom>
            <a:solidFill>
              <a:srgbClr val="FFC000"/>
            </a:solidFill>
          </p:spPr>
          <p:txBody>
            <a:bodyPr wrap="none" lIns="0" tIns="0" rIns="0" bIns="0" rtlCol="0">
              <a:spAutoFit/>
            </a:bodyPr>
            <a:lstStyle/>
            <a:p>
              <a:r>
                <a:rPr kumimoji="1" lang="en-US" altLang="ja-JP" sz="1400" dirty="0" smtClean="0"/>
                <a:t>Delay time</a:t>
              </a:r>
              <a:endParaRPr kumimoji="1" lang="ja-JP" altLang="en-US" sz="1400" dirty="0"/>
            </a:p>
          </p:txBody>
        </p:sp>
        <p:sp>
          <p:nvSpPr>
            <p:cNvPr id="39" name="テキスト ボックス 38"/>
            <p:cNvSpPr txBox="1"/>
            <p:nvPr/>
          </p:nvSpPr>
          <p:spPr>
            <a:xfrm>
              <a:off x="5103965" y="2683683"/>
              <a:ext cx="1439747" cy="812521"/>
            </a:xfrm>
            <a:prstGeom prst="rect">
              <a:avLst/>
            </a:prstGeom>
            <a:noFill/>
          </p:spPr>
          <p:txBody>
            <a:bodyPr wrap="none" rtlCol="0">
              <a:spAutoFit/>
            </a:bodyPr>
            <a:lstStyle/>
            <a:p>
              <a:pPr>
                <a:lnSpc>
                  <a:spcPts val="1700"/>
                </a:lnSpc>
              </a:pPr>
              <a:r>
                <a:rPr kumimoji="1" lang="en-US" altLang="ja-JP" sz="1400" dirty="0" smtClean="0">
                  <a:solidFill>
                    <a:srgbClr val="FF0000"/>
                  </a:solidFill>
                </a:rPr>
                <a:t>Balanced</a:t>
              </a:r>
            </a:p>
            <a:p>
              <a:r>
                <a:rPr kumimoji="1" lang="en-US" altLang="ja-JP" sz="1400" dirty="0" smtClean="0">
                  <a:solidFill>
                    <a:srgbClr val="FF0000"/>
                  </a:solidFill>
                </a:rPr>
                <a:t>voltage</a:t>
              </a:r>
              <a:endParaRPr kumimoji="1" lang="ja-JP" altLang="en-US" sz="1400" dirty="0">
                <a:solidFill>
                  <a:srgbClr val="FF0000"/>
                </a:solidFill>
              </a:endParaRPr>
            </a:p>
          </p:txBody>
        </p:sp>
        <p:sp>
          <p:nvSpPr>
            <p:cNvPr id="40" name="テキスト ボックス 39"/>
            <p:cNvSpPr txBox="1"/>
            <p:nvPr/>
          </p:nvSpPr>
          <p:spPr>
            <a:xfrm>
              <a:off x="6896933" y="1583455"/>
              <a:ext cx="1177164" cy="795380"/>
            </a:xfrm>
            <a:prstGeom prst="rect">
              <a:avLst/>
            </a:prstGeom>
            <a:noFill/>
          </p:spPr>
          <p:txBody>
            <a:bodyPr wrap="none" rtlCol="0">
              <a:spAutoFit/>
            </a:bodyPr>
            <a:lstStyle/>
            <a:p>
              <a:pPr>
                <a:lnSpc>
                  <a:spcPts val="1700"/>
                </a:lnSpc>
              </a:pPr>
              <a:r>
                <a:rPr kumimoji="1" lang="en-US" altLang="ja-JP" sz="1400" dirty="0" smtClean="0">
                  <a:solidFill>
                    <a:srgbClr val="0432FF"/>
                  </a:solidFill>
                </a:rPr>
                <a:t>QPH</a:t>
              </a:r>
            </a:p>
            <a:p>
              <a:pPr>
                <a:lnSpc>
                  <a:spcPts val="1700"/>
                </a:lnSpc>
              </a:pPr>
              <a:r>
                <a:rPr kumimoji="1" lang="en-US" altLang="ja-JP" sz="1400" dirty="0" smtClean="0">
                  <a:solidFill>
                    <a:srgbClr val="0432FF"/>
                  </a:solidFill>
                </a:rPr>
                <a:t>voltage</a:t>
              </a:r>
              <a:endParaRPr kumimoji="1" lang="ja-JP" altLang="en-US" sz="1400" dirty="0">
                <a:solidFill>
                  <a:srgbClr val="0432FF"/>
                </a:solidFill>
              </a:endParaRPr>
            </a:p>
          </p:txBody>
        </p:sp>
        <p:sp>
          <p:nvSpPr>
            <p:cNvPr id="41" name="テキスト ボックス 40"/>
            <p:cNvSpPr txBox="1"/>
            <p:nvPr/>
          </p:nvSpPr>
          <p:spPr>
            <a:xfrm>
              <a:off x="4693960" y="676197"/>
              <a:ext cx="466210" cy="475623"/>
            </a:xfrm>
            <a:prstGeom prst="rect">
              <a:avLst/>
            </a:prstGeom>
            <a:solidFill>
              <a:schemeClr val="bg1"/>
            </a:solidFill>
          </p:spPr>
          <p:txBody>
            <a:bodyPr wrap="none" rtlCol="0">
              <a:spAutoFit/>
            </a:bodyPr>
            <a:lstStyle/>
            <a:p>
              <a:r>
                <a:rPr kumimoji="1" lang="en-US" altLang="ja-JP" sz="1400" dirty="0" smtClean="0"/>
                <a:t>t</a:t>
              </a:r>
              <a:r>
                <a:rPr kumimoji="1" lang="en-US" altLang="ja-JP" sz="1400" baseline="-25000" dirty="0"/>
                <a:t>0</a:t>
              </a:r>
              <a:endParaRPr kumimoji="1" lang="ja-JP" altLang="en-US" sz="1400" baseline="-25000" dirty="0"/>
            </a:p>
          </p:txBody>
        </p:sp>
        <p:sp>
          <p:nvSpPr>
            <p:cNvPr id="42" name="テキスト ボックス 41"/>
            <p:cNvSpPr txBox="1"/>
            <p:nvPr/>
          </p:nvSpPr>
          <p:spPr>
            <a:xfrm>
              <a:off x="6508907" y="676197"/>
              <a:ext cx="566883" cy="475623"/>
            </a:xfrm>
            <a:prstGeom prst="rect">
              <a:avLst/>
            </a:prstGeom>
            <a:solidFill>
              <a:schemeClr val="bg1"/>
            </a:solidFill>
          </p:spPr>
          <p:txBody>
            <a:bodyPr wrap="none" rtlCol="0">
              <a:spAutoFit/>
            </a:bodyPr>
            <a:lstStyle/>
            <a:p>
              <a:r>
                <a:rPr kumimoji="1" lang="en-US" altLang="ja-JP" sz="1400" dirty="0" err="1" smtClean="0"/>
                <a:t>t</a:t>
              </a:r>
              <a:r>
                <a:rPr kumimoji="1" lang="en-US" altLang="ja-JP" sz="1400" baseline="-25000" dirty="0" err="1" smtClean="0"/>
                <a:t>eff</a:t>
              </a:r>
              <a:endParaRPr kumimoji="1" lang="ja-JP" altLang="en-US" sz="1400" baseline="-25000" dirty="0"/>
            </a:p>
          </p:txBody>
        </p:sp>
      </p:grpSp>
      <p:pic>
        <p:nvPicPr>
          <p:cNvPr id="6" name="図 5"/>
          <p:cNvPicPr>
            <a:picLocks noChangeAspect="1"/>
          </p:cNvPicPr>
          <p:nvPr/>
        </p:nvPicPr>
        <p:blipFill rotWithShape="1">
          <a:blip r:embed="rId3" cstate="screen">
            <a:extLst>
              <a:ext uri="{28A0092B-C50C-407E-A947-70E740481C1C}">
                <a14:useLocalDpi xmlns:a14="http://schemas.microsoft.com/office/drawing/2010/main"/>
              </a:ext>
            </a:extLst>
          </a:blip>
          <a:srcRect l="11579" t="25263" r="17894" b="7315"/>
          <a:stretch/>
        </p:blipFill>
        <p:spPr>
          <a:xfrm>
            <a:off x="3620573" y="580471"/>
            <a:ext cx="5520531" cy="3958155"/>
          </a:xfrm>
          <a:prstGeom prst="rect">
            <a:avLst/>
          </a:prstGeom>
        </p:spPr>
      </p:pic>
      <p:cxnSp>
        <p:nvCxnSpPr>
          <p:cNvPr id="7" name="直線コネクタ 6"/>
          <p:cNvCxnSpPr/>
          <p:nvPr/>
        </p:nvCxnSpPr>
        <p:spPr>
          <a:xfrm>
            <a:off x="5422076" y="693910"/>
            <a:ext cx="0" cy="3511556"/>
          </a:xfrm>
          <a:prstGeom prst="line">
            <a:avLst/>
          </a:prstGeom>
          <a:ln w="19050">
            <a:solidFill>
              <a:schemeClr val="accent6"/>
            </a:solidFill>
            <a:prstDash val="sysDash"/>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4521188" y="720417"/>
            <a:ext cx="1859650" cy="553284"/>
          </a:xfrm>
          <a:prstGeom prst="rect">
            <a:avLst/>
          </a:prstGeom>
          <a:solidFill>
            <a:schemeClr val="bg1"/>
          </a:solidFill>
        </p:spPr>
        <p:txBody>
          <a:bodyPr wrap="none" rtlCol="0">
            <a:spAutoFit/>
          </a:bodyPr>
          <a:lstStyle/>
          <a:p>
            <a:r>
              <a:rPr kumimoji="1" lang="en-US" altLang="ja-JP" smtClean="0">
                <a:solidFill>
                  <a:schemeClr val="accent6"/>
                </a:solidFill>
              </a:rPr>
              <a:t>Minimum required</a:t>
            </a:r>
            <a:endParaRPr kumimoji="1" lang="en-US" altLang="ja-JP" dirty="0" smtClean="0">
              <a:solidFill>
                <a:schemeClr val="accent6"/>
              </a:solidFill>
            </a:endParaRPr>
          </a:p>
          <a:p>
            <a:r>
              <a:rPr kumimoji="1" lang="en-US" altLang="ja-JP" dirty="0" smtClean="0">
                <a:solidFill>
                  <a:schemeClr val="accent6"/>
                </a:solidFill>
              </a:rPr>
              <a:t>peak power density</a:t>
            </a:r>
            <a:endParaRPr kumimoji="1" lang="ja-JP" altLang="en-US" dirty="0">
              <a:solidFill>
                <a:schemeClr val="accent6"/>
              </a:solidFill>
            </a:endParaRPr>
          </a:p>
        </p:txBody>
      </p:sp>
      <p:sp>
        <p:nvSpPr>
          <p:cNvPr id="46" name="テキスト ボックス 45"/>
          <p:cNvSpPr txBox="1"/>
          <p:nvPr/>
        </p:nvSpPr>
        <p:spPr>
          <a:xfrm rot="16200000">
            <a:off x="2622718" y="1519322"/>
            <a:ext cx="2146742" cy="276999"/>
          </a:xfrm>
          <a:prstGeom prst="rect">
            <a:avLst/>
          </a:prstGeom>
          <a:solidFill>
            <a:schemeClr val="bg1"/>
          </a:solidFill>
        </p:spPr>
        <p:txBody>
          <a:bodyPr wrap="none" tIns="0" bIns="0" rtlCol="0">
            <a:spAutoFit/>
          </a:bodyPr>
          <a:lstStyle/>
          <a:p>
            <a:r>
              <a:rPr kumimoji="1" lang="en-US" altLang="ja-JP" b="1" dirty="0" smtClean="0"/>
              <a:t>Delay time (</a:t>
            </a:r>
            <a:r>
              <a:rPr kumimoji="1" lang="en-US" altLang="ja-JP" b="1" dirty="0" err="1" smtClean="0"/>
              <a:t>msec</a:t>
            </a:r>
            <a:r>
              <a:rPr kumimoji="1" lang="en-US" altLang="ja-JP" b="1" dirty="0" smtClean="0"/>
              <a:t>)</a:t>
            </a:r>
            <a:endParaRPr kumimoji="1" lang="ja-JP" altLang="en-US" b="1" dirty="0"/>
          </a:p>
        </p:txBody>
      </p:sp>
      <p:sp>
        <p:nvSpPr>
          <p:cNvPr id="47" name="テキスト ボックス 46"/>
          <p:cNvSpPr txBox="1"/>
          <p:nvPr/>
        </p:nvSpPr>
        <p:spPr>
          <a:xfrm>
            <a:off x="5546102" y="4372196"/>
            <a:ext cx="3377848" cy="276999"/>
          </a:xfrm>
          <a:prstGeom prst="rect">
            <a:avLst/>
          </a:prstGeom>
          <a:solidFill>
            <a:schemeClr val="bg1"/>
          </a:solidFill>
        </p:spPr>
        <p:txBody>
          <a:bodyPr wrap="none" tIns="0" bIns="0" rtlCol="0">
            <a:spAutoFit/>
          </a:bodyPr>
          <a:lstStyle/>
          <a:p>
            <a:r>
              <a:rPr kumimoji="1" lang="en-US" altLang="ja-JP" b="1" dirty="0" smtClean="0"/>
              <a:t>Peak power density (W/mm</a:t>
            </a:r>
            <a:r>
              <a:rPr kumimoji="1" lang="en-US" altLang="ja-JP" b="1" baseline="30000" dirty="0" smtClean="0"/>
              <a:t>2</a:t>
            </a:r>
            <a:r>
              <a:rPr kumimoji="1" lang="en-US" altLang="ja-JP" b="1" dirty="0" smtClean="0"/>
              <a:t>)</a:t>
            </a:r>
            <a:endParaRPr kumimoji="1" lang="ja-JP" altLang="en-US" b="1" dirty="0"/>
          </a:p>
        </p:txBody>
      </p:sp>
      <p:grpSp>
        <p:nvGrpSpPr>
          <p:cNvPr id="10" name="図形グループ 9"/>
          <p:cNvGrpSpPr/>
          <p:nvPr/>
        </p:nvGrpSpPr>
        <p:grpSpPr>
          <a:xfrm>
            <a:off x="306087" y="2731731"/>
            <a:ext cx="3508304" cy="1947281"/>
            <a:chOff x="2753775" y="746109"/>
            <a:chExt cx="3508304" cy="1947281"/>
          </a:xfrm>
        </p:grpSpPr>
        <p:pic>
          <p:nvPicPr>
            <p:cNvPr id="12" name="図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65680" y="930775"/>
              <a:ext cx="1786827" cy="1743386"/>
            </a:xfrm>
            <a:prstGeom prst="rect">
              <a:avLst/>
            </a:prstGeom>
          </p:spPr>
        </p:pic>
        <p:sp>
          <p:nvSpPr>
            <p:cNvPr id="13" name="正方形/長方形 12"/>
            <p:cNvSpPr/>
            <p:nvPr/>
          </p:nvSpPr>
          <p:spPr>
            <a:xfrm rot="18454654">
              <a:off x="3691172" y="1089010"/>
              <a:ext cx="361447"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rot="2888318" flipH="1">
              <a:off x="5257477" y="1093558"/>
              <a:ext cx="383109"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rot="2263823" flipH="1">
              <a:off x="5049416" y="894063"/>
              <a:ext cx="383109"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rot="19336177">
              <a:off x="3848330" y="916810"/>
              <a:ext cx="383109"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17" name="図形グループ 16"/>
            <p:cNvGrpSpPr/>
            <p:nvPr/>
          </p:nvGrpSpPr>
          <p:grpSpPr>
            <a:xfrm flipV="1">
              <a:off x="3765680" y="2232740"/>
              <a:ext cx="467270" cy="460650"/>
              <a:chOff x="6893548" y="367614"/>
              <a:chExt cx="507444" cy="500255"/>
            </a:xfrm>
          </p:grpSpPr>
          <p:sp>
            <p:nvSpPr>
              <p:cNvPr id="31" name="正方形/長方形 30"/>
              <p:cNvSpPr/>
              <p:nvPr/>
            </p:nvSpPr>
            <p:spPr>
              <a:xfrm rot="18454654">
                <a:off x="6814275" y="554619"/>
                <a:ext cx="392523" cy="2339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rot="19336177">
                <a:off x="6984945" y="367614"/>
                <a:ext cx="416047" cy="2339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8" name="正方形/長方形 17"/>
            <p:cNvSpPr/>
            <p:nvPr/>
          </p:nvSpPr>
          <p:spPr>
            <a:xfrm rot="18711682" flipH="1" flipV="1">
              <a:off x="5290794" y="2262175"/>
              <a:ext cx="383109"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rot="19336177" flipH="1" flipV="1">
              <a:off x="5099359" y="2469884"/>
              <a:ext cx="383109" cy="21545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4514577" y="870606"/>
              <a:ext cx="283401" cy="25876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518944" y="2424498"/>
              <a:ext cx="283401" cy="25876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フリーフォーム 21"/>
            <p:cNvSpPr/>
            <p:nvPr/>
          </p:nvSpPr>
          <p:spPr>
            <a:xfrm>
              <a:off x="5469892" y="1504043"/>
              <a:ext cx="49295" cy="157273"/>
            </a:xfrm>
            <a:custGeom>
              <a:avLst/>
              <a:gdLst>
                <a:gd name="connsiteX0" fmla="*/ 0 w 88900"/>
                <a:gd name="connsiteY0" fmla="*/ 0 h 283633"/>
                <a:gd name="connsiteX1" fmla="*/ 55033 w 88900"/>
                <a:gd name="connsiteY1" fmla="*/ 139700 h 283633"/>
                <a:gd name="connsiteX2" fmla="*/ 88900 w 88900"/>
                <a:gd name="connsiteY2" fmla="*/ 283633 h 283633"/>
              </a:gdLst>
              <a:ahLst/>
              <a:cxnLst>
                <a:cxn ang="0">
                  <a:pos x="connsiteX0" y="connsiteY0"/>
                </a:cxn>
                <a:cxn ang="0">
                  <a:pos x="connsiteX1" y="connsiteY1"/>
                </a:cxn>
                <a:cxn ang="0">
                  <a:pos x="connsiteX2" y="connsiteY2"/>
                </a:cxn>
              </a:cxnLst>
              <a:rect l="l" t="t" r="r" b="b"/>
              <a:pathLst>
                <a:path w="88900" h="283633">
                  <a:moveTo>
                    <a:pt x="0" y="0"/>
                  </a:moveTo>
                  <a:cubicBezTo>
                    <a:pt x="20108" y="46214"/>
                    <a:pt x="40216" y="92428"/>
                    <a:pt x="55033" y="139700"/>
                  </a:cubicBezTo>
                  <a:cubicBezTo>
                    <a:pt x="69850" y="186972"/>
                    <a:pt x="88900" y="283633"/>
                    <a:pt x="88900" y="283633"/>
                  </a:cubicBezTo>
                </a:path>
              </a:pathLst>
            </a:cu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3" name="フリーフォーム 22"/>
            <p:cNvSpPr/>
            <p:nvPr/>
          </p:nvSpPr>
          <p:spPr>
            <a:xfrm flipH="1">
              <a:off x="3781279" y="1498165"/>
              <a:ext cx="49295" cy="157273"/>
            </a:xfrm>
            <a:custGeom>
              <a:avLst/>
              <a:gdLst>
                <a:gd name="connsiteX0" fmla="*/ 0 w 88900"/>
                <a:gd name="connsiteY0" fmla="*/ 0 h 283633"/>
                <a:gd name="connsiteX1" fmla="*/ 55033 w 88900"/>
                <a:gd name="connsiteY1" fmla="*/ 139700 h 283633"/>
                <a:gd name="connsiteX2" fmla="*/ 88900 w 88900"/>
                <a:gd name="connsiteY2" fmla="*/ 283633 h 283633"/>
              </a:gdLst>
              <a:ahLst/>
              <a:cxnLst>
                <a:cxn ang="0">
                  <a:pos x="connsiteX0" y="connsiteY0"/>
                </a:cxn>
                <a:cxn ang="0">
                  <a:pos x="connsiteX1" y="connsiteY1"/>
                </a:cxn>
                <a:cxn ang="0">
                  <a:pos x="connsiteX2" y="connsiteY2"/>
                </a:cxn>
              </a:cxnLst>
              <a:rect l="l" t="t" r="r" b="b"/>
              <a:pathLst>
                <a:path w="88900" h="283633">
                  <a:moveTo>
                    <a:pt x="0" y="0"/>
                  </a:moveTo>
                  <a:cubicBezTo>
                    <a:pt x="20108" y="46214"/>
                    <a:pt x="40216" y="92428"/>
                    <a:pt x="55033" y="139700"/>
                  </a:cubicBezTo>
                  <a:cubicBezTo>
                    <a:pt x="69850" y="186972"/>
                    <a:pt x="88900" y="283633"/>
                    <a:pt x="88900" y="283633"/>
                  </a:cubicBezTo>
                </a:path>
              </a:pathLst>
            </a:cu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flipV="1">
              <a:off x="5469892" y="1951858"/>
              <a:ext cx="49295" cy="157273"/>
            </a:xfrm>
            <a:custGeom>
              <a:avLst/>
              <a:gdLst>
                <a:gd name="connsiteX0" fmla="*/ 0 w 88900"/>
                <a:gd name="connsiteY0" fmla="*/ 0 h 283633"/>
                <a:gd name="connsiteX1" fmla="*/ 55033 w 88900"/>
                <a:gd name="connsiteY1" fmla="*/ 139700 h 283633"/>
                <a:gd name="connsiteX2" fmla="*/ 88900 w 88900"/>
                <a:gd name="connsiteY2" fmla="*/ 283633 h 283633"/>
              </a:gdLst>
              <a:ahLst/>
              <a:cxnLst>
                <a:cxn ang="0">
                  <a:pos x="connsiteX0" y="connsiteY0"/>
                </a:cxn>
                <a:cxn ang="0">
                  <a:pos x="connsiteX1" y="connsiteY1"/>
                </a:cxn>
                <a:cxn ang="0">
                  <a:pos x="connsiteX2" y="connsiteY2"/>
                </a:cxn>
              </a:cxnLst>
              <a:rect l="l" t="t" r="r" b="b"/>
              <a:pathLst>
                <a:path w="88900" h="283633">
                  <a:moveTo>
                    <a:pt x="0" y="0"/>
                  </a:moveTo>
                  <a:cubicBezTo>
                    <a:pt x="20108" y="46214"/>
                    <a:pt x="40216" y="92428"/>
                    <a:pt x="55033" y="139700"/>
                  </a:cubicBezTo>
                  <a:cubicBezTo>
                    <a:pt x="69850" y="186972"/>
                    <a:pt x="88900" y="283633"/>
                    <a:pt x="88900" y="283633"/>
                  </a:cubicBezTo>
                </a:path>
              </a:pathLst>
            </a:cu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フリーフォーム 24"/>
            <p:cNvSpPr/>
            <p:nvPr/>
          </p:nvSpPr>
          <p:spPr>
            <a:xfrm flipH="1" flipV="1">
              <a:off x="3791558" y="1957250"/>
              <a:ext cx="49295" cy="157273"/>
            </a:xfrm>
            <a:custGeom>
              <a:avLst/>
              <a:gdLst>
                <a:gd name="connsiteX0" fmla="*/ 0 w 88900"/>
                <a:gd name="connsiteY0" fmla="*/ 0 h 283633"/>
                <a:gd name="connsiteX1" fmla="*/ 55033 w 88900"/>
                <a:gd name="connsiteY1" fmla="*/ 139700 h 283633"/>
                <a:gd name="connsiteX2" fmla="*/ 88900 w 88900"/>
                <a:gd name="connsiteY2" fmla="*/ 283633 h 283633"/>
              </a:gdLst>
              <a:ahLst/>
              <a:cxnLst>
                <a:cxn ang="0">
                  <a:pos x="connsiteX0" y="connsiteY0"/>
                </a:cxn>
                <a:cxn ang="0">
                  <a:pos x="connsiteX1" y="connsiteY1"/>
                </a:cxn>
                <a:cxn ang="0">
                  <a:pos x="connsiteX2" y="connsiteY2"/>
                </a:cxn>
              </a:cxnLst>
              <a:rect l="l" t="t" r="r" b="b"/>
              <a:pathLst>
                <a:path w="88900" h="283633">
                  <a:moveTo>
                    <a:pt x="0" y="0"/>
                  </a:moveTo>
                  <a:cubicBezTo>
                    <a:pt x="20108" y="46214"/>
                    <a:pt x="40216" y="92428"/>
                    <a:pt x="55033" y="139700"/>
                  </a:cubicBezTo>
                  <a:cubicBezTo>
                    <a:pt x="69850" y="186972"/>
                    <a:pt x="88900" y="283633"/>
                    <a:pt x="88900" y="283633"/>
                  </a:cubicBezTo>
                </a:path>
              </a:pathLst>
            </a:cu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5449036" y="1340631"/>
              <a:ext cx="813043" cy="369332"/>
            </a:xfrm>
            <a:prstGeom prst="rect">
              <a:avLst/>
            </a:prstGeom>
            <a:noFill/>
          </p:spPr>
          <p:txBody>
            <a:bodyPr wrap="none" rtlCol="0">
              <a:spAutoFit/>
            </a:bodyPr>
            <a:lstStyle/>
            <a:p>
              <a:r>
                <a:rPr kumimoji="1" lang="en-US" altLang="ja-JP" dirty="0" smtClean="0">
                  <a:solidFill>
                    <a:srgbClr val="FF0000"/>
                  </a:solidFill>
                </a:rPr>
                <a:t>QPH1</a:t>
              </a:r>
              <a:endParaRPr kumimoji="1" lang="ja-JP" altLang="en-US" dirty="0">
                <a:solidFill>
                  <a:srgbClr val="FF0000"/>
                </a:solidFill>
              </a:endParaRPr>
            </a:p>
          </p:txBody>
        </p:sp>
        <p:sp>
          <p:nvSpPr>
            <p:cNvPr id="27" name="テキスト ボックス 26"/>
            <p:cNvSpPr txBox="1"/>
            <p:nvPr/>
          </p:nvSpPr>
          <p:spPr>
            <a:xfrm>
              <a:off x="3035354" y="1340631"/>
              <a:ext cx="813043" cy="369332"/>
            </a:xfrm>
            <a:prstGeom prst="rect">
              <a:avLst/>
            </a:prstGeom>
            <a:noFill/>
          </p:spPr>
          <p:txBody>
            <a:bodyPr wrap="none" rtlCol="0">
              <a:spAutoFit/>
            </a:bodyPr>
            <a:lstStyle/>
            <a:p>
              <a:r>
                <a:rPr kumimoji="1" lang="en-US" altLang="ja-JP" dirty="0" smtClean="0">
                  <a:solidFill>
                    <a:srgbClr val="FF0000"/>
                  </a:solidFill>
                </a:rPr>
                <a:t>QPH2</a:t>
              </a:r>
              <a:endParaRPr kumimoji="1" lang="ja-JP" altLang="en-US" dirty="0">
                <a:solidFill>
                  <a:srgbClr val="FF0000"/>
                </a:solidFill>
              </a:endParaRPr>
            </a:p>
          </p:txBody>
        </p:sp>
        <p:sp>
          <p:nvSpPr>
            <p:cNvPr id="28" name="テキスト ボックス 27"/>
            <p:cNvSpPr txBox="1"/>
            <p:nvPr/>
          </p:nvSpPr>
          <p:spPr>
            <a:xfrm>
              <a:off x="3035354" y="1888969"/>
              <a:ext cx="813043" cy="369332"/>
            </a:xfrm>
            <a:prstGeom prst="rect">
              <a:avLst/>
            </a:prstGeom>
            <a:noFill/>
          </p:spPr>
          <p:txBody>
            <a:bodyPr wrap="none" rtlCol="0">
              <a:spAutoFit/>
            </a:bodyPr>
            <a:lstStyle/>
            <a:p>
              <a:r>
                <a:rPr kumimoji="1" lang="en-US" altLang="ja-JP" dirty="0" smtClean="0">
                  <a:solidFill>
                    <a:srgbClr val="FF0000"/>
                  </a:solidFill>
                </a:rPr>
                <a:t>QPH3</a:t>
              </a:r>
              <a:endParaRPr kumimoji="1" lang="ja-JP" altLang="en-US" dirty="0">
                <a:solidFill>
                  <a:srgbClr val="FF0000"/>
                </a:solidFill>
              </a:endParaRPr>
            </a:p>
          </p:txBody>
        </p:sp>
        <p:sp>
          <p:nvSpPr>
            <p:cNvPr id="29" name="テキスト ボックス 28"/>
            <p:cNvSpPr txBox="1"/>
            <p:nvPr/>
          </p:nvSpPr>
          <p:spPr>
            <a:xfrm>
              <a:off x="5449036" y="1888969"/>
              <a:ext cx="813043" cy="369332"/>
            </a:xfrm>
            <a:prstGeom prst="rect">
              <a:avLst/>
            </a:prstGeom>
            <a:noFill/>
          </p:spPr>
          <p:txBody>
            <a:bodyPr wrap="none" rtlCol="0">
              <a:spAutoFit/>
            </a:bodyPr>
            <a:lstStyle/>
            <a:p>
              <a:r>
                <a:rPr kumimoji="1" lang="en-US" altLang="ja-JP" dirty="0" smtClean="0">
                  <a:solidFill>
                    <a:srgbClr val="FF0000"/>
                  </a:solidFill>
                </a:rPr>
                <a:t>QPH4</a:t>
              </a:r>
              <a:endParaRPr kumimoji="1" lang="ja-JP" altLang="en-US" dirty="0">
                <a:solidFill>
                  <a:srgbClr val="FF0000"/>
                </a:solidFill>
              </a:endParaRPr>
            </a:p>
          </p:txBody>
        </p:sp>
        <p:sp>
          <p:nvSpPr>
            <p:cNvPr id="30" name="テキスト ボックス 29"/>
            <p:cNvSpPr txBox="1"/>
            <p:nvPr/>
          </p:nvSpPr>
          <p:spPr>
            <a:xfrm>
              <a:off x="2753775" y="746109"/>
              <a:ext cx="1552669" cy="369332"/>
            </a:xfrm>
            <a:prstGeom prst="rect">
              <a:avLst/>
            </a:prstGeom>
            <a:noFill/>
          </p:spPr>
          <p:txBody>
            <a:bodyPr wrap="none" rtlCol="0">
              <a:spAutoFit/>
            </a:bodyPr>
            <a:lstStyle/>
            <a:p>
              <a:r>
                <a:rPr kumimoji="1" lang="en-US" altLang="ja-JP" smtClean="0"/>
                <a:t>View from LE</a:t>
              </a:r>
              <a:endParaRPr kumimoji="1" lang="ja-JP" altLang="en-US" dirty="0"/>
            </a:p>
          </p:txBody>
        </p:sp>
      </p:grpSp>
      <p:sp>
        <p:nvSpPr>
          <p:cNvPr id="33" name="テキスト ボックス 32"/>
          <p:cNvSpPr txBox="1"/>
          <p:nvPr/>
        </p:nvSpPr>
        <p:spPr>
          <a:xfrm>
            <a:off x="1684026" y="3202388"/>
            <a:ext cx="967188" cy="369332"/>
          </a:xfrm>
          <a:prstGeom prst="rect">
            <a:avLst/>
          </a:prstGeom>
          <a:noFill/>
        </p:spPr>
        <p:txBody>
          <a:bodyPr wrap="none" rtlCol="0">
            <a:spAutoFit/>
          </a:bodyPr>
          <a:lstStyle/>
          <a:p>
            <a:r>
              <a:rPr kumimoji="1" lang="en-US" altLang="ja-JP" smtClean="0"/>
              <a:t>Top coil</a:t>
            </a:r>
            <a:endParaRPr kumimoji="1" lang="ja-JP" altLang="en-US" dirty="0"/>
          </a:p>
        </p:txBody>
      </p:sp>
      <p:sp>
        <p:nvSpPr>
          <p:cNvPr id="34" name="テキスト ボックス 33"/>
          <p:cNvSpPr txBox="1"/>
          <p:nvPr/>
        </p:nvSpPr>
        <p:spPr>
          <a:xfrm>
            <a:off x="1543521" y="3911379"/>
            <a:ext cx="1326004" cy="369332"/>
          </a:xfrm>
          <a:prstGeom prst="rect">
            <a:avLst/>
          </a:prstGeom>
          <a:noFill/>
        </p:spPr>
        <p:txBody>
          <a:bodyPr wrap="none" rtlCol="0">
            <a:spAutoFit/>
          </a:bodyPr>
          <a:lstStyle/>
          <a:p>
            <a:r>
              <a:rPr kumimoji="1" lang="en-US" altLang="ja-JP" smtClean="0"/>
              <a:t>Bottom coil</a:t>
            </a:r>
            <a:endParaRPr kumimoji="1" lang="ja-JP" altLang="en-US" dirty="0"/>
          </a:p>
        </p:txBody>
      </p:sp>
    </p:spTree>
    <p:extLst>
      <p:ext uri="{BB962C8B-B14F-4D97-AF65-F5344CB8AC3E}">
        <p14:creationId xmlns:p14="http://schemas.microsoft.com/office/powerpoint/2010/main" val="2927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0794" y="-57152"/>
            <a:ext cx="7920000" cy="720000"/>
          </a:xfrm>
        </p:spPr>
        <p:txBody>
          <a:bodyPr/>
          <a:lstStyle/>
          <a:p>
            <a:r>
              <a:rPr kumimoji="1" lang="en-US" altLang="ja-JP" dirty="0" smtClean="0"/>
              <a:t>MIITs and dissipated energy</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18</a:t>
            </a:fld>
            <a:endParaRPr lang="fr-FR"/>
          </a:p>
        </p:txBody>
      </p:sp>
      <p:grpSp>
        <p:nvGrpSpPr>
          <p:cNvPr id="10" name="図形グループ 9"/>
          <p:cNvGrpSpPr/>
          <p:nvPr/>
        </p:nvGrpSpPr>
        <p:grpSpPr>
          <a:xfrm>
            <a:off x="387297" y="518732"/>
            <a:ext cx="4173497" cy="4032401"/>
            <a:chOff x="2600326" y="451864"/>
            <a:chExt cx="4173497" cy="4032401"/>
          </a:xfrm>
        </p:grpSpPr>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52656" t="14792" b="22500"/>
            <a:stretch/>
          </p:blipFill>
          <p:spPr>
            <a:xfrm>
              <a:off x="2600326" y="451864"/>
              <a:ext cx="4059193" cy="4032401"/>
            </a:xfrm>
            <a:prstGeom prst="rect">
              <a:avLst/>
            </a:prstGeom>
          </p:spPr>
        </p:pic>
        <p:sp>
          <p:nvSpPr>
            <p:cNvPr id="8" name="テキスト ボックス 7"/>
            <p:cNvSpPr txBox="1"/>
            <p:nvPr/>
          </p:nvSpPr>
          <p:spPr>
            <a:xfrm rot="16200000">
              <a:off x="1556523" y="1629589"/>
              <a:ext cx="2487720" cy="400110"/>
            </a:xfrm>
            <a:prstGeom prst="rect">
              <a:avLst/>
            </a:prstGeom>
            <a:solidFill>
              <a:schemeClr val="bg1"/>
            </a:solidFill>
          </p:spPr>
          <p:txBody>
            <a:bodyPr wrap="square" rtlCol="0">
              <a:spAutoFit/>
            </a:bodyPr>
            <a:lstStyle/>
            <a:p>
              <a:r>
                <a:rPr kumimoji="1" lang="en-US" altLang="ja-JP" sz="2000" b="1" smtClean="0"/>
                <a:t>       MIITs                   </a:t>
              </a:r>
              <a:endParaRPr kumimoji="1" lang="ja-JP" altLang="en-US" sz="2000" b="1" dirty="0"/>
            </a:p>
          </p:txBody>
        </p:sp>
        <p:sp>
          <p:nvSpPr>
            <p:cNvPr id="9" name="テキスト ボックス 8"/>
            <p:cNvSpPr txBox="1"/>
            <p:nvPr/>
          </p:nvSpPr>
          <p:spPr>
            <a:xfrm>
              <a:off x="3680601" y="4112731"/>
              <a:ext cx="3093222" cy="307777"/>
            </a:xfrm>
            <a:prstGeom prst="rect">
              <a:avLst/>
            </a:prstGeom>
            <a:solidFill>
              <a:schemeClr val="bg1"/>
            </a:solidFill>
          </p:spPr>
          <p:txBody>
            <a:bodyPr wrap="square" tIns="0" bIns="0" rtlCol="0">
              <a:spAutoFit/>
            </a:bodyPr>
            <a:lstStyle/>
            <a:p>
              <a:r>
                <a:rPr kumimoji="1" lang="en-US" altLang="ja-JP" sz="2000" b="1" dirty="0" smtClean="0"/>
                <a:t>Magnet current (</a:t>
              </a:r>
              <a:r>
                <a:rPr kumimoji="1" lang="en-US" altLang="ja-JP" sz="2000" b="1" smtClean="0"/>
                <a:t>kA)</a:t>
              </a:r>
              <a:endParaRPr kumimoji="1" lang="ja-JP" altLang="en-US" sz="2000" b="1" dirty="0"/>
            </a:p>
          </p:txBody>
        </p:sp>
      </p:grpSp>
      <p:pic>
        <p:nvPicPr>
          <p:cNvPr id="12" name="図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65006" y="662848"/>
            <a:ext cx="4059913" cy="1199858"/>
          </a:xfrm>
          <a:prstGeom prst="rect">
            <a:avLst/>
          </a:prstGeom>
        </p:spPr>
      </p:pic>
      <p:sp>
        <p:nvSpPr>
          <p:cNvPr id="13" name="下矢印 12"/>
          <p:cNvSpPr/>
          <p:nvPr/>
        </p:nvSpPr>
        <p:spPr>
          <a:xfrm>
            <a:off x="6580649" y="1875921"/>
            <a:ext cx="428625" cy="454561"/>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6"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3334" t="23585" r="16666" b="11374"/>
          <a:stretch/>
        </p:blipFill>
        <p:spPr>
          <a:xfrm>
            <a:off x="5238626" y="2799697"/>
            <a:ext cx="2490032" cy="1518312"/>
          </a:xfrm>
          <a:prstGeom prst="rect">
            <a:avLst/>
          </a:prstGeom>
        </p:spPr>
      </p:pic>
      <p:sp>
        <p:nvSpPr>
          <p:cNvPr id="17" name="テキスト ボックス 16"/>
          <p:cNvSpPr txBox="1"/>
          <p:nvPr/>
        </p:nvSpPr>
        <p:spPr>
          <a:xfrm>
            <a:off x="5211054" y="4266262"/>
            <a:ext cx="2561920" cy="307777"/>
          </a:xfrm>
          <a:prstGeom prst="rect">
            <a:avLst/>
          </a:prstGeom>
          <a:noFill/>
        </p:spPr>
        <p:txBody>
          <a:bodyPr wrap="none" rtlCol="0">
            <a:spAutoFit/>
          </a:bodyPr>
          <a:lstStyle/>
          <a:p>
            <a:r>
              <a:rPr kumimoji="1" lang="en-US" altLang="ja-JP" sz="1400" i="1" dirty="0" smtClean="0"/>
              <a:t>QPH similar to MQXF’s one</a:t>
            </a:r>
            <a:r>
              <a:rPr kumimoji="1" lang="is-IS" altLang="ja-JP" sz="1400" i="1" dirty="0" smtClean="0"/>
              <a:t>…</a:t>
            </a:r>
            <a:endParaRPr kumimoji="1" lang="ja-JP" altLang="en-US" sz="1400" i="1" dirty="0"/>
          </a:p>
        </p:txBody>
      </p:sp>
      <p:pic>
        <p:nvPicPr>
          <p:cNvPr id="18" name="Immagine 2"/>
          <p:cNvPicPr>
            <a:picLocks noChangeAspect="1"/>
          </p:cNvPicPr>
          <p:nvPr/>
        </p:nvPicPr>
        <p:blipFill rotWithShape="1">
          <a:blip r:embed="rId6">
            <a:extLst>
              <a:ext uri="{28A0092B-C50C-407E-A947-70E740481C1C}">
                <a14:useLocalDpi xmlns:a14="http://schemas.microsoft.com/office/drawing/2010/main" val="0"/>
              </a:ext>
            </a:extLst>
          </a:blip>
          <a:srcRect t="16425"/>
          <a:stretch/>
        </p:blipFill>
        <p:spPr>
          <a:xfrm>
            <a:off x="4765006" y="2331921"/>
            <a:ext cx="2681288" cy="681338"/>
          </a:xfrm>
          <a:prstGeom prst="rect">
            <a:avLst/>
          </a:prstGeom>
        </p:spPr>
      </p:pic>
      <p:sp>
        <p:nvSpPr>
          <p:cNvPr id="19" name="テキスト ボックス 18"/>
          <p:cNvSpPr txBox="1"/>
          <p:nvPr/>
        </p:nvSpPr>
        <p:spPr>
          <a:xfrm>
            <a:off x="7764810" y="2487123"/>
            <a:ext cx="527709" cy="830997"/>
          </a:xfrm>
          <a:prstGeom prst="rect">
            <a:avLst/>
          </a:prstGeom>
          <a:noFill/>
        </p:spPr>
        <p:txBody>
          <a:bodyPr wrap="none" rtlCol="0">
            <a:spAutoFit/>
          </a:bodyPr>
          <a:lstStyle/>
          <a:p>
            <a:r>
              <a:rPr kumimoji="1" lang="en-US" altLang="ja-JP" sz="4800" smtClean="0"/>
              <a:t>?</a:t>
            </a:r>
            <a:endParaRPr kumimoji="1" lang="ja-JP" altLang="en-US" sz="4800" dirty="0"/>
          </a:p>
        </p:txBody>
      </p:sp>
      <p:sp>
        <p:nvSpPr>
          <p:cNvPr id="20" name="コンテンツ プレースホルダー 2"/>
          <p:cNvSpPr>
            <a:spLocks noGrp="1"/>
          </p:cNvSpPr>
          <p:nvPr>
            <p:ph idx="1"/>
          </p:nvPr>
        </p:nvSpPr>
        <p:spPr>
          <a:xfrm>
            <a:off x="525477" y="4885195"/>
            <a:ext cx="8739818" cy="686930"/>
          </a:xfrm>
        </p:spPr>
        <p:txBody>
          <a:bodyPr>
            <a:normAutofit/>
          </a:bodyPr>
          <a:lstStyle/>
          <a:p>
            <a:r>
              <a:rPr lang="en-US" altLang="ja-JP" sz="2000" dirty="0" smtClean="0">
                <a:solidFill>
                  <a:schemeClr val="tx1"/>
                </a:solidFill>
              </a:rPr>
              <a:t>As a result of full energy dump test, MIITs reached the allowable limit (MIITs=32 at 300 K) even at 10.5 kA (while </a:t>
            </a:r>
            <a:r>
              <a:rPr lang="en-US" altLang="ja-JP" sz="2000" dirty="0" err="1" smtClean="0">
                <a:solidFill>
                  <a:schemeClr val="tx1"/>
                </a:solidFill>
              </a:rPr>
              <a:t>I</a:t>
            </a:r>
            <a:r>
              <a:rPr lang="en-US" altLang="ja-JP" sz="2000" baseline="-25000" dirty="0" err="1" smtClean="0">
                <a:solidFill>
                  <a:schemeClr val="tx1"/>
                </a:solidFill>
              </a:rPr>
              <a:t>nom</a:t>
            </a:r>
            <a:r>
              <a:rPr lang="en-US" altLang="ja-JP" sz="2000" dirty="0" smtClean="0">
                <a:solidFill>
                  <a:schemeClr val="tx1"/>
                </a:solidFill>
              </a:rPr>
              <a:t>=12 kA).</a:t>
            </a:r>
          </a:p>
        </p:txBody>
      </p:sp>
      <p:sp>
        <p:nvSpPr>
          <p:cNvPr id="21" name="テキスト ボックス 20"/>
          <p:cNvSpPr txBox="1"/>
          <p:nvPr/>
        </p:nvSpPr>
        <p:spPr>
          <a:xfrm>
            <a:off x="1889997" y="3473380"/>
            <a:ext cx="2403222" cy="369332"/>
          </a:xfrm>
          <a:prstGeom prst="rect">
            <a:avLst/>
          </a:prstGeom>
          <a:noFill/>
        </p:spPr>
        <p:txBody>
          <a:bodyPr wrap="none" rtlCol="0">
            <a:spAutoFit/>
          </a:bodyPr>
          <a:lstStyle/>
          <a:p>
            <a:r>
              <a:rPr kumimoji="1" lang="en-US" altLang="ja-JP" smtClean="0">
                <a:solidFill>
                  <a:srgbClr val="FF0000"/>
                </a:solidFill>
              </a:rPr>
              <a:t>Full energy dump test</a:t>
            </a:r>
            <a:endParaRPr kumimoji="1" lang="ja-JP" altLang="en-US" dirty="0">
              <a:solidFill>
                <a:srgbClr val="FF0000"/>
              </a:solidFill>
            </a:endParaRPr>
          </a:p>
        </p:txBody>
      </p:sp>
      <p:sp>
        <p:nvSpPr>
          <p:cNvPr id="3" name="テキスト ボックス 2"/>
          <p:cNvSpPr txBox="1"/>
          <p:nvPr/>
        </p:nvSpPr>
        <p:spPr>
          <a:xfrm>
            <a:off x="2049954" y="5686426"/>
            <a:ext cx="5722447" cy="830997"/>
          </a:xfrm>
          <a:prstGeom prst="rect">
            <a:avLst/>
          </a:prstGeom>
          <a:noFill/>
        </p:spPr>
        <p:txBody>
          <a:bodyPr wrap="square" rtlCol="0">
            <a:spAutoFit/>
          </a:bodyPr>
          <a:lstStyle/>
          <a:p>
            <a:r>
              <a:rPr lang="en-US" altLang="ja-JP" sz="2400" b="1" dirty="0">
                <a:solidFill>
                  <a:srgbClr val="FF0000"/>
                </a:solidFill>
              </a:rPr>
              <a:t>New design of QPHs needed to reduce the peak temperature</a:t>
            </a:r>
            <a:r>
              <a:rPr lang="en-US" altLang="ja-JP" sz="2400" b="1" dirty="0" smtClean="0">
                <a:solidFill>
                  <a:srgbClr val="FF0000"/>
                </a:solidFill>
              </a:rPr>
              <a:t>.</a:t>
            </a:r>
            <a:endParaRPr lang="en-US" altLang="ja-JP" sz="2400" b="1" dirty="0">
              <a:solidFill>
                <a:srgbClr val="FF0000"/>
              </a:solidFill>
            </a:endParaRPr>
          </a:p>
        </p:txBody>
      </p:sp>
      <p:sp>
        <p:nvSpPr>
          <p:cNvPr id="6" name="テキスト ボックス 5"/>
          <p:cNvSpPr txBox="1"/>
          <p:nvPr/>
        </p:nvSpPr>
        <p:spPr>
          <a:xfrm>
            <a:off x="2614613" y="2986089"/>
            <a:ext cx="1620957" cy="461665"/>
          </a:xfrm>
          <a:prstGeom prst="rect">
            <a:avLst/>
          </a:prstGeom>
          <a:noFill/>
        </p:spPr>
        <p:txBody>
          <a:bodyPr wrap="none" rtlCol="0">
            <a:spAutoFit/>
          </a:bodyPr>
          <a:lstStyle/>
          <a:p>
            <a:r>
              <a:rPr kumimoji="1" lang="en-US" altLang="ja-JP" sz="2400" b="1" smtClean="0"/>
              <a:t>MBXFS1b</a:t>
            </a:r>
            <a:endParaRPr kumimoji="1" lang="ja-JP" altLang="en-US" sz="2400" b="1" dirty="0"/>
          </a:p>
        </p:txBody>
      </p:sp>
    </p:spTree>
    <p:extLst>
      <p:ext uri="{BB962C8B-B14F-4D97-AF65-F5344CB8AC3E}">
        <p14:creationId xmlns:p14="http://schemas.microsoft.com/office/powerpoint/2010/main" val="86665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P spid="19"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rgbClr val="FF0000"/>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rgbClr val="FF0000"/>
                </a:solidFill>
              </a:rPr>
              <a:t>Magnetic Field Measurement</a:t>
            </a:r>
          </a:p>
          <a:p>
            <a:r>
              <a:rPr kumimoji="1" lang="en-US" altLang="ja-JP" b="1" dirty="0">
                <a:solidFill>
                  <a:schemeClr val="bg2"/>
                </a:solidFill>
              </a:rPr>
              <a:t>Development of 2</a:t>
            </a:r>
            <a:r>
              <a:rPr kumimoji="1" lang="en-US" altLang="ja-JP" b="1" baseline="30000" dirty="0">
                <a:solidFill>
                  <a:schemeClr val="bg2"/>
                </a:solidFill>
              </a:rPr>
              <a:t>nd</a:t>
            </a:r>
            <a:r>
              <a:rPr kumimoji="1" lang="en-US" altLang="ja-JP" b="1" dirty="0">
                <a:solidFill>
                  <a:schemeClr val="bg2"/>
                </a:solidFill>
              </a:rPr>
              <a:t> 2-m Model: MBXFS2</a:t>
            </a:r>
          </a:p>
          <a:p>
            <a:pPr lvl="1"/>
            <a:r>
              <a:rPr kumimoji="1" lang="en-US" altLang="ja-JP" b="1" dirty="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688379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chemeClr val="bg2"/>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chemeClr val="bg2"/>
                </a:solidFill>
              </a:rPr>
              <a:t>Development of 2</a:t>
            </a:r>
            <a:r>
              <a:rPr kumimoji="1" lang="en-US" altLang="ja-JP" b="1" baseline="30000" dirty="0">
                <a:solidFill>
                  <a:schemeClr val="bg2"/>
                </a:solidFill>
              </a:rPr>
              <a:t>nd</a:t>
            </a:r>
            <a:r>
              <a:rPr kumimoji="1" lang="en-US" altLang="ja-JP" b="1" dirty="0">
                <a:solidFill>
                  <a:schemeClr val="bg2"/>
                </a:solidFill>
              </a:rPr>
              <a:t> 2-m Model: MBXFS2</a:t>
            </a:r>
          </a:p>
          <a:p>
            <a:pPr lvl="1"/>
            <a:r>
              <a:rPr kumimoji="1" lang="en-US" altLang="ja-JP" b="1" dirty="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31968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80000"/>
            <a:ext cx="3174188" cy="720000"/>
          </a:xfrm>
        </p:spPr>
        <p:txBody>
          <a:bodyPr/>
          <a:lstStyle/>
          <a:p>
            <a:pPr algn="l"/>
            <a:r>
              <a:rPr kumimoji="1" lang="en-US" altLang="ja-JP" dirty="0"/>
              <a:t>Menus</a:t>
            </a:r>
            <a:endParaRPr kumimoji="1" lang="ja-JP" altLang="en-US" dirty="0"/>
          </a:p>
        </p:txBody>
      </p:sp>
      <p:sp>
        <p:nvSpPr>
          <p:cNvPr id="4" name="コンテンツ プレースホルダー 2"/>
          <p:cNvSpPr txBox="1">
            <a:spLocks/>
          </p:cNvSpPr>
          <p:nvPr/>
        </p:nvSpPr>
        <p:spPr>
          <a:xfrm>
            <a:off x="182971" y="1038475"/>
            <a:ext cx="4879742" cy="5462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latin typeface="+mj-lt"/>
              </a:rPr>
              <a:t>DC loop</a:t>
            </a:r>
          </a:p>
          <a:p>
            <a:pPr lvl="1"/>
            <a:r>
              <a:rPr lang="en-US" altLang="ja-JP" dirty="0">
                <a:latin typeface="+mj-lt"/>
              </a:rPr>
              <a:t>MFM at the magnet center</a:t>
            </a:r>
          </a:p>
          <a:p>
            <a:pPr lvl="1"/>
            <a:r>
              <a:rPr lang="en-US" altLang="ja-JP" dirty="0">
                <a:latin typeface="+mj-lt"/>
              </a:rPr>
              <a:t>0 A </a:t>
            </a:r>
            <a:r>
              <a:rPr lang="ja-JP" altLang="en-US" dirty="0">
                <a:latin typeface="+mj-lt"/>
              </a:rPr>
              <a:t>→ </a:t>
            </a:r>
            <a:r>
              <a:rPr lang="en-US" altLang="ja-JP" dirty="0">
                <a:latin typeface="+mj-lt"/>
              </a:rPr>
              <a:t>12.2 kA </a:t>
            </a:r>
            <a:r>
              <a:rPr lang="ja-JP" altLang="en-US" dirty="0">
                <a:latin typeface="+mj-lt"/>
              </a:rPr>
              <a:t>→</a:t>
            </a:r>
            <a:r>
              <a:rPr lang="en-US" altLang="ja-JP" dirty="0">
                <a:latin typeface="+mj-lt"/>
              </a:rPr>
              <a:t> </a:t>
            </a:r>
            <a:r>
              <a:rPr lang="en-US" altLang="ja-JP" dirty="0" smtClean="0">
                <a:latin typeface="+mj-lt"/>
              </a:rPr>
              <a:t>0A</a:t>
            </a:r>
            <a:endParaRPr lang="en-US" altLang="ja-JP" dirty="0">
              <a:latin typeface="+mj-lt"/>
            </a:endParaRPr>
          </a:p>
          <a:p>
            <a:pPr lvl="1"/>
            <a:r>
              <a:rPr lang="en-US" altLang="ja-JP" dirty="0">
                <a:latin typeface="+mj-lt"/>
              </a:rPr>
              <a:t>Transfer Function</a:t>
            </a:r>
          </a:p>
          <a:p>
            <a:pPr lvl="1"/>
            <a:r>
              <a:rPr lang="en-US" altLang="ja-JP" dirty="0">
                <a:latin typeface="+mj-lt"/>
              </a:rPr>
              <a:t>Current dependence of multipole components</a:t>
            </a:r>
          </a:p>
          <a:p>
            <a:pPr lvl="1"/>
            <a:endParaRPr lang="en-US" altLang="ja-JP" dirty="0">
              <a:latin typeface="+mj-lt"/>
            </a:endParaRPr>
          </a:p>
          <a:p>
            <a:r>
              <a:rPr lang="en-US" altLang="ja-JP" sz="2400" dirty="0">
                <a:latin typeface="+mj-lt"/>
              </a:rPr>
              <a:t>Z scan</a:t>
            </a:r>
          </a:p>
          <a:p>
            <a:pPr lvl="1"/>
            <a:r>
              <a:rPr lang="en-US" altLang="ja-JP" dirty="0">
                <a:latin typeface="+mj-lt"/>
              </a:rPr>
              <a:t>Long rotating coils</a:t>
            </a:r>
          </a:p>
          <a:p>
            <a:pPr lvl="1"/>
            <a:r>
              <a:rPr lang="en-US" altLang="ja-JP" dirty="0">
                <a:latin typeface="+mj-lt"/>
              </a:rPr>
              <a:t>688 A, 1 kA, 2kA, … 12 </a:t>
            </a:r>
            <a:r>
              <a:rPr lang="en-US" altLang="ja-JP" dirty="0" smtClean="0">
                <a:latin typeface="+mj-lt"/>
              </a:rPr>
              <a:t>kA</a:t>
            </a:r>
            <a:endParaRPr lang="en-US" altLang="ja-JP" dirty="0">
              <a:latin typeface="+mj-lt"/>
            </a:endParaRPr>
          </a:p>
          <a:p>
            <a:pPr lvl="1"/>
            <a:r>
              <a:rPr lang="en-US" altLang="ja-JP" dirty="0">
                <a:latin typeface="+mj-lt"/>
              </a:rPr>
              <a:t>Field distribution along the magnet.</a:t>
            </a:r>
          </a:p>
          <a:p>
            <a:pPr lvl="1"/>
            <a:r>
              <a:rPr lang="en-US" altLang="ja-JP" dirty="0">
                <a:latin typeface="+mj-lt"/>
              </a:rPr>
              <a:t>Field integral </a:t>
            </a:r>
          </a:p>
        </p:txBody>
      </p:sp>
      <p:pic>
        <p:nvPicPr>
          <p:cNvPr id="5" name="図 4">
            <a:extLst>
              <a:ext uri="{FF2B5EF4-FFF2-40B4-BE49-F238E27FC236}">
                <a16:creationId xmlns:a16="http://schemas.microsoft.com/office/drawing/2014/main" xmlns="" id="{7197D280-4D32-469E-A8BB-2C28444718D5}"/>
              </a:ext>
            </a:extLst>
          </p:cNvPr>
          <p:cNvPicPr>
            <a:picLocks noChangeAspect="1"/>
          </p:cNvPicPr>
          <p:nvPr/>
        </p:nvPicPr>
        <p:blipFill>
          <a:blip r:embed="rId2"/>
          <a:stretch>
            <a:fillRect/>
          </a:stretch>
        </p:blipFill>
        <p:spPr>
          <a:xfrm>
            <a:off x="4607153" y="149087"/>
            <a:ext cx="4008917" cy="3880209"/>
          </a:xfrm>
          <a:prstGeom prst="rect">
            <a:avLst/>
          </a:prstGeom>
        </p:spPr>
      </p:pic>
      <p:sp>
        <p:nvSpPr>
          <p:cNvPr id="6" name="テキスト ボックス 5">
            <a:extLst>
              <a:ext uri="{FF2B5EF4-FFF2-40B4-BE49-F238E27FC236}">
                <a16:creationId xmlns:a16="http://schemas.microsoft.com/office/drawing/2014/main" xmlns="" id="{F7E1A3B6-CAB8-4784-A989-2BF0B1F60A0D}"/>
              </a:ext>
            </a:extLst>
          </p:cNvPr>
          <p:cNvSpPr txBox="1"/>
          <p:nvPr/>
        </p:nvSpPr>
        <p:spPr>
          <a:xfrm>
            <a:off x="6397097" y="322749"/>
            <a:ext cx="1140184" cy="523220"/>
          </a:xfrm>
          <a:prstGeom prst="rect">
            <a:avLst/>
          </a:prstGeom>
          <a:solidFill>
            <a:schemeClr val="accent4">
              <a:lumMod val="20000"/>
              <a:lumOff val="80000"/>
            </a:schemeClr>
          </a:solidFill>
        </p:spPr>
        <p:txBody>
          <a:bodyPr wrap="none" rtlCol="0">
            <a:spAutoFit/>
          </a:bodyPr>
          <a:lstStyle/>
          <a:p>
            <a:r>
              <a:rPr kumimoji="1" lang="en-US" altLang="ja-JP" sz="1400" dirty="0">
                <a:solidFill>
                  <a:srgbClr val="008F00"/>
                </a:solidFill>
              </a:rPr>
              <a:t>DC loop</a:t>
            </a:r>
          </a:p>
          <a:p>
            <a:r>
              <a:rPr kumimoji="1" lang="en-US" altLang="ja-JP" sz="1400" dirty="0">
                <a:solidFill>
                  <a:srgbClr val="008F00"/>
                </a:solidFill>
              </a:rPr>
              <a:t>Z-scan(short)</a:t>
            </a:r>
            <a:endParaRPr kumimoji="1" lang="ja-JP" altLang="en-US" sz="1400" dirty="0">
              <a:solidFill>
                <a:srgbClr val="008F00"/>
              </a:solidFill>
            </a:endParaRPr>
          </a:p>
        </p:txBody>
      </p:sp>
      <p:sp>
        <p:nvSpPr>
          <p:cNvPr id="7" name="テキスト ボックス 6">
            <a:extLst>
              <a:ext uri="{FF2B5EF4-FFF2-40B4-BE49-F238E27FC236}">
                <a16:creationId xmlns:a16="http://schemas.microsoft.com/office/drawing/2014/main" xmlns="" id="{28860CE0-DE56-427C-81E3-E783D8735DE4}"/>
              </a:ext>
            </a:extLst>
          </p:cNvPr>
          <p:cNvSpPr txBox="1"/>
          <p:nvPr/>
        </p:nvSpPr>
        <p:spPr>
          <a:xfrm>
            <a:off x="5681038" y="2097583"/>
            <a:ext cx="1072858" cy="523220"/>
          </a:xfrm>
          <a:prstGeom prst="rect">
            <a:avLst/>
          </a:prstGeom>
          <a:solidFill>
            <a:schemeClr val="accent4">
              <a:lumMod val="20000"/>
              <a:lumOff val="80000"/>
            </a:schemeClr>
          </a:solidFill>
        </p:spPr>
        <p:txBody>
          <a:bodyPr wrap="none" rtlCol="0">
            <a:spAutoFit/>
          </a:bodyPr>
          <a:lstStyle/>
          <a:p>
            <a:r>
              <a:rPr kumimoji="1" lang="en-US" altLang="ja-JP" sz="1400" dirty="0">
                <a:solidFill>
                  <a:srgbClr val="008F00"/>
                </a:solidFill>
              </a:rPr>
              <a:t>DC loop</a:t>
            </a:r>
          </a:p>
          <a:p>
            <a:r>
              <a:rPr kumimoji="1" lang="en-US" altLang="ja-JP" sz="1400" dirty="0">
                <a:solidFill>
                  <a:srgbClr val="008F00"/>
                </a:solidFill>
              </a:rPr>
              <a:t>Z-scan(long)</a:t>
            </a:r>
            <a:endParaRPr kumimoji="1" lang="ja-JP" altLang="en-US" sz="1400" dirty="0">
              <a:solidFill>
                <a:srgbClr val="008F00"/>
              </a:solidFill>
            </a:endParaRPr>
          </a:p>
        </p:txBody>
      </p:sp>
      <p:cxnSp>
        <p:nvCxnSpPr>
          <p:cNvPr id="9" name="直線矢印コネクタ 8">
            <a:extLst>
              <a:ext uri="{FF2B5EF4-FFF2-40B4-BE49-F238E27FC236}">
                <a16:creationId xmlns:a16="http://schemas.microsoft.com/office/drawing/2014/main" xmlns="" id="{116CE736-3F20-4E7C-B04B-00EA092059BE}"/>
              </a:ext>
            </a:extLst>
          </p:cNvPr>
          <p:cNvCxnSpPr>
            <a:cxnSpLocks/>
            <a:stCxn id="6" idx="1"/>
          </p:cNvCxnSpPr>
          <p:nvPr/>
        </p:nvCxnSpPr>
        <p:spPr>
          <a:xfrm flipH="1">
            <a:off x="6000335" y="584359"/>
            <a:ext cx="396762" cy="63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xmlns="" id="{26411DAA-BD6A-4AD1-8FB5-41AC73665EDA}"/>
              </a:ext>
            </a:extLst>
          </p:cNvPr>
          <p:cNvCxnSpPr>
            <a:cxnSpLocks/>
            <a:stCxn id="7" idx="0"/>
          </p:cNvCxnSpPr>
          <p:nvPr/>
        </p:nvCxnSpPr>
        <p:spPr>
          <a:xfrm flipH="1" flipV="1">
            <a:off x="5696463" y="1243417"/>
            <a:ext cx="521004" cy="85416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681038" y="284133"/>
            <a:ext cx="0" cy="3313832"/>
          </a:xfrm>
          <a:prstGeom prst="line">
            <a:avLst/>
          </a:prstGeom>
          <a:ln w="19050">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766272" y="-50997"/>
            <a:ext cx="930191" cy="369332"/>
          </a:xfrm>
          <a:prstGeom prst="rect">
            <a:avLst/>
          </a:prstGeom>
          <a:noFill/>
        </p:spPr>
        <p:txBody>
          <a:bodyPr wrap="none" rtlCol="0">
            <a:spAutoFit/>
          </a:bodyPr>
          <a:lstStyle/>
          <a:p>
            <a:r>
              <a:rPr kumimoji="1" lang="en-US" altLang="ja-JP" dirty="0">
                <a:solidFill>
                  <a:srgbClr val="92D050"/>
                </a:solidFill>
              </a:rPr>
              <a:t>1</a:t>
            </a:r>
            <a:r>
              <a:rPr kumimoji="1" lang="en-US" altLang="ja-JP" baseline="30000" dirty="0">
                <a:solidFill>
                  <a:srgbClr val="92D050"/>
                </a:solidFill>
              </a:rPr>
              <a:t>st</a:t>
            </a:r>
            <a:r>
              <a:rPr kumimoji="1" lang="en-US" altLang="ja-JP" dirty="0">
                <a:solidFill>
                  <a:srgbClr val="92D050"/>
                </a:solidFill>
              </a:rPr>
              <a:t> cycle</a:t>
            </a:r>
            <a:endParaRPr kumimoji="1" lang="ja-JP" altLang="en-US" dirty="0">
              <a:solidFill>
                <a:srgbClr val="92D050"/>
              </a:solidFill>
            </a:endParaRPr>
          </a:p>
        </p:txBody>
      </p:sp>
      <p:sp>
        <p:nvSpPr>
          <p:cNvPr id="23" name="テキスト ボックス 22"/>
          <p:cNvSpPr txBox="1"/>
          <p:nvPr/>
        </p:nvSpPr>
        <p:spPr>
          <a:xfrm>
            <a:off x="5739105" y="-50997"/>
            <a:ext cx="980012" cy="369332"/>
          </a:xfrm>
          <a:prstGeom prst="rect">
            <a:avLst/>
          </a:prstGeom>
          <a:noFill/>
        </p:spPr>
        <p:txBody>
          <a:bodyPr wrap="none" rtlCol="0">
            <a:spAutoFit/>
          </a:bodyPr>
          <a:lstStyle/>
          <a:p>
            <a:r>
              <a:rPr kumimoji="1" lang="en-US" altLang="ja-JP" dirty="0">
                <a:solidFill>
                  <a:srgbClr val="92D050"/>
                </a:solidFill>
              </a:rPr>
              <a:t>2</a:t>
            </a:r>
            <a:r>
              <a:rPr kumimoji="1" lang="en-US" altLang="ja-JP" baseline="30000" dirty="0">
                <a:solidFill>
                  <a:srgbClr val="92D050"/>
                </a:solidFill>
              </a:rPr>
              <a:t>nd</a:t>
            </a:r>
            <a:r>
              <a:rPr kumimoji="1" lang="en-US" altLang="ja-JP" dirty="0">
                <a:solidFill>
                  <a:srgbClr val="92D050"/>
                </a:solidFill>
              </a:rPr>
              <a:t> cycle</a:t>
            </a:r>
            <a:endParaRPr kumimoji="1" lang="ja-JP" altLang="en-US" dirty="0">
              <a:solidFill>
                <a:srgbClr val="92D050"/>
              </a:solidFill>
            </a:endParaRPr>
          </a:p>
        </p:txBody>
      </p:sp>
      <p:sp>
        <p:nvSpPr>
          <p:cNvPr id="3" name="フッター プレースホルダー 2"/>
          <p:cNvSpPr>
            <a:spLocks noGrp="1"/>
          </p:cNvSpPr>
          <p:nvPr>
            <p:ph type="ftr" sz="quarter" idx="11"/>
          </p:nvPr>
        </p:nvSpPr>
        <p:spPr/>
        <p:txBody>
          <a:bodyPr/>
          <a:lstStyle/>
          <a:p>
            <a:pPr algn="ctr"/>
            <a:r>
              <a:rPr lang="fr-FR" smtClean="0"/>
              <a:t>T</a:t>
            </a:r>
            <a:r>
              <a:rPr lang="fr-FR" dirty="0" smtClean="0"/>
              <a:t>. Nakamoto, Progress on </a:t>
            </a:r>
            <a:r>
              <a:rPr lang="fr-FR" dirty="0" err="1" smtClean="0"/>
              <a:t>Beam</a:t>
            </a:r>
            <a:r>
              <a:rPr lang="fr-FR" dirty="0" smtClean="0"/>
              <a:t> </a:t>
            </a:r>
            <a:r>
              <a:rPr lang="fr-FR" dirty="0" err="1" smtClean="0"/>
              <a:t>Separation</a:t>
            </a:r>
            <a:r>
              <a:rPr lang="fr-FR" dirty="0" smtClean="0"/>
              <a:t> </a:t>
            </a:r>
            <a:r>
              <a:rPr lang="fr-FR" dirty="0" err="1" smtClean="0"/>
              <a:t>Superconducting</a:t>
            </a:r>
            <a:r>
              <a:rPr lang="fr-FR" dirty="0" smtClean="0"/>
              <a:t> </a:t>
            </a:r>
            <a:r>
              <a:rPr lang="fr-FR" dirty="0" err="1" smtClean="0"/>
              <a:t>Dipole</a:t>
            </a:r>
            <a:r>
              <a:rPr lang="fr-FR" dirty="0" smtClean="0"/>
              <a:t> </a:t>
            </a:r>
            <a:r>
              <a:rPr lang="fr-FR" dirty="0" err="1" smtClean="0"/>
              <a:t>Magnet</a:t>
            </a:r>
            <a:r>
              <a:rPr lang="fr-FR" dirty="0" smtClean="0"/>
              <a:t> (D1) R&amp;D for HL-LHC, 7th HL-LHC Collaboration Meeting, CIEMAT, Madrid, Nov. 14, 2017</a:t>
            </a:r>
            <a:endParaRPr lang="en-GB" dirty="0"/>
          </a:p>
        </p:txBody>
      </p:sp>
      <p:sp>
        <p:nvSpPr>
          <p:cNvPr id="11" name="スライド番号プレースホルダー 10"/>
          <p:cNvSpPr>
            <a:spLocks noGrp="1"/>
          </p:cNvSpPr>
          <p:nvPr>
            <p:ph type="sldNum" sz="quarter" idx="12"/>
          </p:nvPr>
        </p:nvSpPr>
        <p:spPr/>
        <p:txBody>
          <a:bodyPr/>
          <a:lstStyle/>
          <a:p>
            <a:fld id="{BFDCA1C4-9514-7B4F-976F-D92F7E296653}" type="slidenum">
              <a:rPr lang="fr-FR" smtClean="0"/>
              <a:pPr/>
              <a:t>20</a:t>
            </a:fld>
            <a:endParaRPr lang="fr-FR"/>
          </a:p>
        </p:txBody>
      </p:sp>
      <p:sp>
        <p:nvSpPr>
          <p:cNvPr id="8" name="コンテンツ プレースホルダー 2">
            <a:extLst>
              <a:ext uri="{FF2B5EF4-FFF2-40B4-BE49-F238E27FC236}">
                <a16:creationId xmlns:a16="http://schemas.microsoft.com/office/drawing/2014/main" xmlns="" id="{E534EBE9-A448-47BA-AF26-BBB25B769D02}"/>
              </a:ext>
            </a:extLst>
          </p:cNvPr>
          <p:cNvSpPr txBox="1">
            <a:spLocks/>
          </p:cNvSpPr>
          <p:nvPr/>
        </p:nvSpPr>
        <p:spPr>
          <a:xfrm>
            <a:off x="4676106" y="4180030"/>
            <a:ext cx="4253582" cy="2377934"/>
          </a:xfrm>
          <a:prstGeom prst="rect">
            <a:avLst/>
          </a:prstGeom>
          <a:solidFill>
            <a:schemeClr val="bg1"/>
          </a:solidFill>
          <a:ln>
            <a:solidFill>
              <a:schemeClr val="accent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1800" dirty="0"/>
              <a:t>Training of </a:t>
            </a:r>
            <a:r>
              <a:rPr lang="en-US" altLang="ja-JP" sz="1800" dirty="0" smtClean="0"/>
              <a:t>MBXFS1b</a:t>
            </a:r>
            <a:endParaRPr lang="en-US" altLang="ja-JP" sz="1800" dirty="0"/>
          </a:p>
          <a:p>
            <a:pPr lvl="1"/>
            <a:r>
              <a:rPr lang="en-US" altLang="ja-JP" sz="1800" dirty="0"/>
              <a:t>Nominal current after two quenches</a:t>
            </a:r>
          </a:p>
          <a:p>
            <a:pPr lvl="1"/>
            <a:r>
              <a:rPr lang="en-US" altLang="ja-JP" sz="1800" dirty="0"/>
              <a:t>Ultimate current after 5 quenches</a:t>
            </a:r>
          </a:p>
          <a:p>
            <a:pPr lvl="1"/>
            <a:r>
              <a:rPr lang="en-US" altLang="ja-JP" sz="1800" dirty="0"/>
              <a:t>Current holding: 13 kA for 1 min, 12 kA for 1hour.  </a:t>
            </a:r>
          </a:p>
          <a:p>
            <a:pPr lvl="1"/>
            <a:r>
              <a:rPr lang="en-US" altLang="ja-JP" sz="1800" dirty="0"/>
              <a:t>Magnetic Field Measurement  was done after quench training</a:t>
            </a:r>
            <a:r>
              <a:rPr lang="en-US" altLang="ja-JP" sz="1800" dirty="0" smtClean="0"/>
              <a:t>.</a:t>
            </a:r>
            <a:endParaRPr lang="en-US" altLang="ja-JP" sz="1800" b="1" dirty="0"/>
          </a:p>
        </p:txBody>
      </p:sp>
    </p:spTree>
    <p:extLst>
      <p:ext uri="{BB962C8B-B14F-4D97-AF65-F5344CB8AC3E}">
        <p14:creationId xmlns:p14="http://schemas.microsoft.com/office/powerpoint/2010/main" val="7523266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512" y="1"/>
            <a:ext cx="4248150" cy="849086"/>
          </a:xfrm>
        </p:spPr>
        <p:txBody>
          <a:bodyPr/>
          <a:lstStyle/>
          <a:p>
            <a:r>
              <a:rPr kumimoji="1" lang="en-US" altLang="ja-JP" dirty="0"/>
              <a:t>Transfer Function</a:t>
            </a:r>
            <a:endParaRPr kumimoji="1" lang="ja-JP" altLang="en-US" dirty="0"/>
          </a:p>
        </p:txBody>
      </p:sp>
      <p:sp>
        <p:nvSpPr>
          <p:cNvPr id="3" name="コンテンツ プレースホルダー 2"/>
          <p:cNvSpPr>
            <a:spLocks noGrp="1"/>
          </p:cNvSpPr>
          <p:nvPr>
            <p:ph idx="1"/>
          </p:nvPr>
        </p:nvSpPr>
        <p:spPr>
          <a:xfrm>
            <a:off x="1138317" y="5401809"/>
            <a:ext cx="7662784" cy="1189037"/>
          </a:xfrm>
        </p:spPr>
        <p:txBody>
          <a:bodyPr>
            <a:normAutofit/>
          </a:bodyPr>
          <a:lstStyle/>
          <a:p>
            <a:r>
              <a:rPr lang="en-US" altLang="ja-JP" sz="2000" dirty="0"/>
              <a:t>ROXIE 3D: Calculated as an average B1 over z = ±175 mm</a:t>
            </a:r>
            <a:endParaRPr kumimoji="1" lang="en-US" altLang="ja-JP" sz="2000" dirty="0"/>
          </a:p>
          <a:p>
            <a:r>
              <a:rPr lang="en-US" altLang="ja-JP" sz="2000" dirty="0"/>
              <a:t>Magnet exhibited saturation at currents greater than 5-6 kA.</a:t>
            </a:r>
          </a:p>
          <a:p>
            <a:r>
              <a:rPr lang="en-US" altLang="ja-JP" sz="2000" dirty="0"/>
              <a:t>Measurements are consistent with the ROXIE 3D calculation.  </a:t>
            </a:r>
          </a:p>
          <a:p>
            <a:endParaRPr lang="en-US" altLang="ja-JP" sz="2000" dirty="0"/>
          </a:p>
          <a:p>
            <a:endParaRPr kumimoji="1" lang="en-US" altLang="ja-JP" sz="2000" dirty="0"/>
          </a:p>
          <a:p>
            <a:endParaRPr lang="en-US" altLang="ja-JP" sz="2000" dirty="0"/>
          </a:p>
          <a:p>
            <a:pPr marL="0" indent="0">
              <a:buNone/>
            </a:pPr>
            <a:endParaRPr lang="en-US" altLang="ja-JP" sz="2000" dirty="0"/>
          </a:p>
        </p:txBody>
      </p:sp>
      <p:sp>
        <p:nvSpPr>
          <p:cNvPr id="9" name="スライド番号プレースホルダー 8"/>
          <p:cNvSpPr>
            <a:spLocks noGrp="1"/>
          </p:cNvSpPr>
          <p:nvPr>
            <p:ph type="sldNum" sz="quarter" idx="12"/>
          </p:nvPr>
        </p:nvSpPr>
        <p:spPr/>
        <p:txBody>
          <a:bodyPr/>
          <a:lstStyle/>
          <a:p>
            <a:fld id="{4D82783D-F63C-4C1E-96A7-7091CEC75640}" type="slidenum">
              <a:rPr kumimoji="1" lang="ja-JP" altLang="en-US" smtClean="0"/>
              <a:t>21</a:t>
            </a:fld>
            <a:endParaRPr kumimoji="1" lang="ja-JP" altLang="en-US"/>
          </a:p>
        </p:txBody>
      </p:sp>
      <p:sp>
        <p:nvSpPr>
          <p:cNvPr id="4" name="正方形/長方形 3"/>
          <p:cNvSpPr/>
          <p:nvPr/>
        </p:nvSpPr>
        <p:spPr>
          <a:xfrm>
            <a:off x="5796595" y="2459504"/>
            <a:ext cx="3242902" cy="646331"/>
          </a:xfrm>
          <a:prstGeom prst="rect">
            <a:avLst/>
          </a:prstGeom>
        </p:spPr>
        <p:txBody>
          <a:bodyPr wrap="square">
            <a:spAutoFit/>
          </a:bodyPr>
          <a:lstStyle/>
          <a:p>
            <a:r>
              <a:rPr lang="en-US" altLang="ja-JP" dirty="0" err="1"/>
              <a:t>R</a:t>
            </a:r>
            <a:r>
              <a:rPr lang="en-US" altLang="ja-JP" baseline="-25000" dirty="0" err="1"/>
              <a:t>ref</a:t>
            </a:r>
            <a:r>
              <a:rPr lang="en-US" altLang="ja-JP" dirty="0"/>
              <a:t> in all of ROXIE calculations was taken to be 50 mm.</a:t>
            </a:r>
          </a:p>
        </p:txBody>
      </p:sp>
      <p:pic>
        <p:nvPicPr>
          <p:cNvPr id="7" name="図 6"/>
          <p:cNvPicPr>
            <a:picLocks noChangeAspect="1"/>
          </p:cNvPicPr>
          <p:nvPr/>
        </p:nvPicPr>
        <p:blipFill>
          <a:blip r:embed="rId2"/>
          <a:stretch>
            <a:fillRect/>
          </a:stretch>
        </p:blipFill>
        <p:spPr>
          <a:xfrm>
            <a:off x="864542" y="705476"/>
            <a:ext cx="4932053" cy="4680000"/>
          </a:xfrm>
          <a:prstGeom prst="rect">
            <a:avLst/>
          </a:prstGeom>
        </p:spPr>
      </p:pic>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xmlns="" id="{D1AC06CC-B9AE-496F-BC0A-A2C3AA03DD28}"/>
                  </a:ext>
                </a:extLst>
              </p:cNvPr>
              <p:cNvSpPr txBox="1"/>
              <p:nvPr/>
            </p:nvSpPr>
            <p:spPr>
              <a:xfrm>
                <a:off x="6381722" y="1510623"/>
                <a:ext cx="1888432" cy="804579"/>
              </a:xfrm>
              <a:prstGeom prst="rect">
                <a:avLst/>
              </a:prstGeom>
              <a:solidFill>
                <a:schemeClr val="bg1"/>
              </a:solidFill>
              <a:ln>
                <a:solidFill>
                  <a:srgbClr val="FFC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ea typeface="Times New Roman" charset="0"/>
                          <a:cs typeface="Times New Roman" charset="0"/>
                        </a:rPr>
                        <m:t>𝑇</m:t>
                      </m:r>
                      <m:r>
                        <a:rPr kumimoji="1" lang="en-US" altLang="ja-JP" b="0" i="1" smtClean="0">
                          <a:latin typeface="Cambria Math" panose="02040503050406030204" pitchFamily="18" charset="0"/>
                          <a:ea typeface="Times New Roman" charset="0"/>
                          <a:cs typeface="Times New Roman" charset="0"/>
                        </a:rPr>
                        <m:t>.</m:t>
                      </m:r>
                      <m:r>
                        <a:rPr kumimoji="1" lang="en-US" altLang="ja-JP" b="0" i="1" smtClean="0">
                          <a:latin typeface="Cambria Math" panose="02040503050406030204" pitchFamily="18" charset="0"/>
                          <a:ea typeface="Times New Roman" charset="0"/>
                          <a:cs typeface="Times New Roman" charset="0"/>
                        </a:rPr>
                        <m:t>𝐹</m:t>
                      </m:r>
                      <m:r>
                        <a:rPr kumimoji="1" lang="en-US" altLang="ja-JP" b="0" i="1" smtClean="0">
                          <a:latin typeface="Cambria Math" panose="02040503050406030204" pitchFamily="18" charset="0"/>
                          <a:ea typeface="Times New Roman" charset="0"/>
                          <a:cs typeface="Times New Roman" charset="0"/>
                        </a:rPr>
                        <m:t>.</m:t>
                      </m:r>
                      <m:d>
                        <m:dPr>
                          <m:ctrlPr>
                            <a:rPr kumimoji="1" lang="en-US" altLang="ja-JP" b="0" i="1" smtClean="0">
                              <a:latin typeface="Cambria Math" charset="0"/>
                              <a:ea typeface="Times New Roman" charset="0"/>
                              <a:cs typeface="Times New Roman" charset="0"/>
                            </a:rPr>
                          </m:ctrlPr>
                        </m:dPr>
                        <m:e>
                          <m:r>
                            <a:rPr kumimoji="1" lang="en-US" altLang="ja-JP" b="0" i="1" smtClean="0">
                              <a:latin typeface="Cambria Math" charset="0"/>
                              <a:ea typeface="Times New Roman" charset="0"/>
                              <a:cs typeface="Times New Roman" charset="0"/>
                            </a:rPr>
                            <m:t>𝐼</m:t>
                          </m:r>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𝑧</m:t>
                          </m:r>
                          <m:r>
                            <a:rPr kumimoji="1" lang="en-US" altLang="ja-JP" b="0" i="1" smtClean="0">
                              <a:latin typeface="Cambria Math" charset="0"/>
                              <a:ea typeface="Times New Roman" charset="0"/>
                              <a:cs typeface="Times New Roman" charset="0"/>
                            </a:rPr>
                            <m:t>=0</m:t>
                          </m:r>
                        </m:e>
                      </m:d>
                      <m:r>
                        <a:rPr kumimoji="1" lang="en-US" altLang="ja-JP" b="0" i="1" smtClean="0">
                          <a:latin typeface="Cambria Math" charset="0"/>
                          <a:ea typeface="Times New Roman" charset="0"/>
                          <a:cs typeface="Times New Roman" charset="0"/>
                        </a:rPr>
                        <m:t>=</m:t>
                      </m:r>
                    </m:oMath>
                  </m:oMathPara>
                </a14:m>
                <a:endParaRPr kumimoji="1" lang="en-US" altLang="ja-JP" b="0" i="1" dirty="0">
                  <a:latin typeface="Times New Roman" charset="0"/>
                  <a:ea typeface="Times New Roman" charset="0"/>
                  <a:cs typeface="Times New Roman" charset="0"/>
                </a:endParaRPr>
              </a:p>
              <a:p>
                <a:pPr/>
                <a14:m>
                  <m:oMathPara xmlns:m="http://schemas.openxmlformats.org/officeDocument/2006/math">
                    <m:oMathParaPr>
                      <m:jc m:val="centerGroup"/>
                    </m:oMathParaPr>
                    <m:oMath xmlns:m="http://schemas.openxmlformats.org/officeDocument/2006/math">
                      <m:f>
                        <m:fPr>
                          <m:ctrlPr>
                            <a:rPr kumimoji="1" lang="bg-BG" altLang="ja-JP" b="0" i="1" smtClean="0">
                              <a:latin typeface="Cambria Math" charset="0"/>
                              <a:ea typeface="Times New Roman" charset="0"/>
                              <a:cs typeface="Times New Roman" charset="0"/>
                            </a:rPr>
                          </m:ctrlPr>
                        </m:fPr>
                        <m:num>
                          <m:sSub>
                            <m:sSubPr>
                              <m:ctrlPr>
                                <a:rPr kumimoji="1" lang="en-US" altLang="ja-JP" b="0" i="1" smtClean="0">
                                  <a:latin typeface="Cambria Math" charset="0"/>
                                  <a:ea typeface="Times New Roman" charset="0"/>
                                  <a:cs typeface="Times New Roman" charset="0"/>
                                </a:rPr>
                              </m:ctrlPr>
                            </m:sSubPr>
                            <m:e>
                              <m:r>
                                <a:rPr kumimoji="1" lang="en-US" altLang="ja-JP" b="0" i="1" smtClean="0">
                                  <a:latin typeface="Cambria Math" charset="0"/>
                                  <a:ea typeface="Times New Roman" charset="0"/>
                                  <a:cs typeface="Times New Roman" charset="0"/>
                                </a:rPr>
                                <m:t>𝐵</m:t>
                              </m:r>
                            </m:e>
                            <m:sub>
                              <m:r>
                                <a:rPr kumimoji="1" lang="en-US" altLang="ja-JP" b="0" i="1" smtClean="0">
                                  <a:latin typeface="Cambria Math" panose="02040503050406030204" pitchFamily="18" charset="0"/>
                                  <a:ea typeface="Times New Roman" charset="0"/>
                                  <a:cs typeface="Times New Roman" charset="0"/>
                                </a:rPr>
                                <m:t>1</m:t>
                              </m:r>
                            </m:sub>
                          </m:sSub>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𝐼</m:t>
                          </m:r>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𝑧</m:t>
                          </m:r>
                          <m:r>
                            <a:rPr kumimoji="1" lang="en-US" altLang="ja-JP" b="0" i="1" smtClean="0">
                              <a:latin typeface="Cambria Math" charset="0"/>
                              <a:ea typeface="Times New Roman" charset="0"/>
                              <a:cs typeface="Times New Roman" charset="0"/>
                            </a:rPr>
                            <m:t>=0)</m:t>
                          </m:r>
                        </m:num>
                        <m:den>
                          <m:r>
                            <a:rPr lang="en-US" altLang="ja-JP" i="1" smtClean="0">
                              <a:latin typeface="Cambria Math" panose="02040503050406030204" pitchFamily="18" charset="0"/>
                              <a:ea typeface="Times New Roman" charset="0"/>
                              <a:cs typeface="Times New Roman" charset="0"/>
                            </a:rPr>
                            <m:t>𝐶</m:t>
                          </m:r>
                          <m:r>
                            <a:rPr lang="en-US" altLang="ja-JP" b="0" i="1" smtClean="0">
                              <a:latin typeface="Cambria Math" panose="02040503050406030204" pitchFamily="18" charset="0"/>
                              <a:ea typeface="Times New Roman" charset="0"/>
                              <a:cs typeface="Times New Roman" charset="0"/>
                            </a:rPr>
                            <m:t>𝑢𝑟𝑟𝑒𝑛𝑡</m:t>
                          </m:r>
                        </m:den>
                      </m:f>
                    </m:oMath>
                  </m:oMathPara>
                </a14:m>
                <a:endParaRPr kumimoji="1" lang="ja-JP" altLang="en-US" i="1" dirty="0">
                  <a:latin typeface="Times New Roman" charset="0"/>
                  <a:ea typeface="Times New Roman" charset="0"/>
                  <a:cs typeface="Times New Roman" charset="0"/>
                </a:endParaRPr>
              </a:p>
            </p:txBody>
          </p:sp>
        </mc:Choice>
        <mc:Fallback xmlns="">
          <p:sp>
            <p:nvSpPr>
              <p:cNvPr id="8" name="テキスト ボックス 7">
                <a:extLst>
                  <a:ext uri="{FF2B5EF4-FFF2-40B4-BE49-F238E27FC236}">
                    <a16:creationId xmlns:a16="http://schemas.microsoft.com/office/drawing/2014/main" id="{D1AC06CC-B9AE-496F-BC0A-A2C3AA03DD28}"/>
                  </a:ext>
                </a:extLst>
              </p:cNvPr>
              <p:cNvSpPr txBox="1">
                <a:spLocks noRot="1" noChangeAspect="1" noMove="1" noResize="1" noEditPoints="1" noAdjustHandles="1" noChangeArrowheads="1" noChangeShapeType="1" noTextEdit="1"/>
              </p:cNvSpPr>
              <p:nvPr/>
            </p:nvSpPr>
            <p:spPr>
              <a:xfrm>
                <a:off x="6381722" y="1510623"/>
                <a:ext cx="1888432" cy="804579"/>
              </a:xfrm>
              <a:prstGeom prst="rect">
                <a:avLst/>
              </a:prstGeom>
              <a:blipFill>
                <a:blip r:embed="rId3"/>
                <a:stretch>
                  <a:fillRect/>
                </a:stretch>
              </a:blipFill>
              <a:ln>
                <a:solidFill>
                  <a:srgbClr val="FFC000"/>
                </a:solidFill>
              </a:ln>
            </p:spPr>
            <p:txBody>
              <a:bodyPr/>
              <a:lstStyle/>
              <a:p>
                <a:r>
                  <a:rPr lang="ja-JP" altLang="en-US">
                    <a:noFill/>
                  </a:rPr>
                  <a:t> </a:t>
                </a:r>
              </a:p>
            </p:txBody>
          </p:sp>
        </mc:Fallback>
      </mc:AlternateContent>
      <p:pic>
        <p:nvPicPr>
          <p:cNvPr id="10" name="図 9">
            <a:extLst>
              <a:ext uri="{FF2B5EF4-FFF2-40B4-BE49-F238E27FC236}">
                <a16:creationId xmlns:a16="http://schemas.microsoft.com/office/drawing/2014/main" xmlns="" id="{1459B037-CF9C-41C6-BD4D-DEC00B9D87AE}"/>
              </a:ext>
            </a:extLst>
          </p:cNvPr>
          <p:cNvPicPr>
            <a:picLocks noChangeAspect="1"/>
          </p:cNvPicPr>
          <p:nvPr/>
        </p:nvPicPr>
        <p:blipFill>
          <a:blip r:embed="rId4"/>
          <a:stretch>
            <a:fillRect/>
          </a:stretch>
        </p:blipFill>
        <p:spPr>
          <a:xfrm>
            <a:off x="5796595" y="309946"/>
            <a:ext cx="3063016" cy="944781"/>
          </a:xfrm>
          <a:prstGeom prst="rect">
            <a:avLst/>
          </a:prstGeom>
        </p:spPr>
      </p:pic>
      <p:sp>
        <p:nvSpPr>
          <p:cNvPr id="11" name="正方形/長方形 10">
            <a:extLst>
              <a:ext uri="{FF2B5EF4-FFF2-40B4-BE49-F238E27FC236}">
                <a16:creationId xmlns:a16="http://schemas.microsoft.com/office/drawing/2014/main" xmlns="" id="{04EE5095-5F7C-4C3E-8A1E-0209753E875C}"/>
              </a:ext>
            </a:extLst>
          </p:cNvPr>
          <p:cNvSpPr/>
          <p:nvPr/>
        </p:nvSpPr>
        <p:spPr>
          <a:xfrm>
            <a:off x="7106161" y="620723"/>
            <a:ext cx="439554" cy="2094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ッター プレースホルダー 4"/>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7155927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フッター プレースホルダー 5"/>
          <p:cNvSpPr>
            <a:spLocks noGrp="1"/>
          </p:cNvSpPr>
          <p:nvPr>
            <p:ph type="ftr" sz="quarter" idx="11"/>
          </p:nvPr>
        </p:nvSpPr>
        <p:spPr/>
        <p:txBody>
          <a:bodyPr/>
          <a:lstStyle/>
          <a:p>
            <a:pPr algn="ctr"/>
            <a:r>
              <a:rPr lang="fr-FR" dirty="0" err="1" smtClean="0"/>
              <a:t>T</a:t>
            </a:r>
            <a:r>
              <a:rPr lang="fr-FR" dirty="0" smtClean="0"/>
              <a:t>. Nakamoto, Progress on </a:t>
            </a:r>
            <a:r>
              <a:rPr lang="fr-FR" dirty="0" err="1" smtClean="0"/>
              <a:t>Beam</a:t>
            </a:r>
            <a:r>
              <a:rPr lang="fr-FR" dirty="0" smtClean="0"/>
              <a:t> </a:t>
            </a:r>
            <a:r>
              <a:rPr lang="fr-FR" dirty="0" err="1" smtClean="0"/>
              <a:t>Separation</a:t>
            </a:r>
            <a:r>
              <a:rPr lang="fr-FR" dirty="0" smtClean="0"/>
              <a:t> </a:t>
            </a:r>
            <a:r>
              <a:rPr lang="fr-FR" dirty="0" err="1" smtClean="0"/>
              <a:t>Superconducting</a:t>
            </a:r>
            <a:r>
              <a:rPr lang="fr-FR" dirty="0" smtClean="0"/>
              <a:t> </a:t>
            </a:r>
            <a:r>
              <a:rPr lang="fr-FR" dirty="0" err="1" smtClean="0"/>
              <a:t>Dipole</a:t>
            </a:r>
            <a:r>
              <a:rPr lang="fr-FR" dirty="0" smtClean="0"/>
              <a:t> </a:t>
            </a:r>
            <a:r>
              <a:rPr lang="fr-FR" dirty="0" err="1" smtClean="0"/>
              <a:t>Magnet</a:t>
            </a:r>
            <a:r>
              <a:rPr lang="fr-FR" dirty="0" smtClean="0"/>
              <a:t> (D1) R&amp;D for HL-LHC, 7th HL-LHC Collaboration Meeting, CIEMAT, Madrid, Nov. 14, 2017</a:t>
            </a:r>
            <a:endParaRPr lang="en-GB" dirty="0"/>
          </a:p>
        </p:txBody>
      </p:sp>
      <p:sp>
        <p:nvSpPr>
          <p:cNvPr id="3" name="コンテンツ プレースホルダー 2"/>
          <p:cNvSpPr>
            <a:spLocks noGrp="1"/>
          </p:cNvSpPr>
          <p:nvPr>
            <p:ph idx="1"/>
          </p:nvPr>
        </p:nvSpPr>
        <p:spPr>
          <a:xfrm>
            <a:off x="768252" y="4347593"/>
            <a:ext cx="8032849" cy="2210370"/>
          </a:xfrm>
          <a:solidFill>
            <a:schemeClr val="bg1"/>
          </a:solidFill>
        </p:spPr>
        <p:txBody>
          <a:bodyPr>
            <a:noAutofit/>
          </a:bodyPr>
          <a:lstStyle/>
          <a:p>
            <a:r>
              <a:rPr lang="en-US" altLang="ja-JP" sz="1800" dirty="0" smtClean="0">
                <a:solidFill>
                  <a:schemeClr val="tx1"/>
                </a:solidFill>
              </a:rPr>
              <a:t>MBXFS1b </a:t>
            </a:r>
            <a:r>
              <a:rPr lang="en-US" altLang="ja-JP" sz="1800" dirty="0">
                <a:solidFill>
                  <a:schemeClr val="tx1"/>
                </a:solidFill>
              </a:rPr>
              <a:t>reproduces the previous result (MBXFS01).</a:t>
            </a:r>
          </a:p>
          <a:p>
            <a:pPr marL="0" indent="0">
              <a:buNone/>
            </a:pPr>
            <a:r>
              <a:rPr lang="en-US" altLang="ja-JP" sz="1800" dirty="0">
                <a:solidFill>
                  <a:schemeClr val="tx1"/>
                </a:solidFill>
              </a:rPr>
              <a:t>Above 6kA, </a:t>
            </a:r>
          </a:p>
          <a:p>
            <a:r>
              <a:rPr lang="en-US" altLang="ja-JP" sz="1800" dirty="0">
                <a:solidFill>
                  <a:schemeClr val="tx1"/>
                </a:solidFill>
              </a:rPr>
              <a:t>The influence of iron yoke saturation is well reproduced, but the mismatch still exists.</a:t>
            </a:r>
          </a:p>
          <a:p>
            <a:pPr lvl="1"/>
            <a:r>
              <a:rPr lang="en-US" altLang="ja-JP" sz="1800" dirty="0">
                <a:solidFill>
                  <a:srgbClr val="FF0000"/>
                </a:solidFill>
              </a:rPr>
              <a:t>&gt; 10 units @ 9-10 kA</a:t>
            </a:r>
          </a:p>
          <a:p>
            <a:pPr lvl="1"/>
            <a:r>
              <a:rPr lang="en-US" altLang="ja-JP" sz="1800" dirty="0">
                <a:solidFill>
                  <a:schemeClr val="tx1"/>
                </a:solidFill>
              </a:rPr>
              <a:t>Above 10 kA, not ramp down (look like </a:t>
            </a:r>
            <a:r>
              <a:rPr lang="en-US" altLang="ja-JP" sz="1800" dirty="0" smtClean="0">
                <a:solidFill>
                  <a:schemeClr val="tx1"/>
                </a:solidFill>
              </a:rPr>
              <a:t>flat)</a:t>
            </a:r>
            <a:endParaRPr lang="en-US" altLang="ja-JP" sz="1800" dirty="0">
              <a:solidFill>
                <a:schemeClr val="tx1"/>
              </a:solidFill>
            </a:endParaRPr>
          </a:p>
          <a:p>
            <a:r>
              <a:rPr lang="en-US" altLang="ja-JP" sz="1800" dirty="0">
                <a:solidFill>
                  <a:schemeClr val="tx1"/>
                </a:solidFill>
              </a:rPr>
              <a:t>There is a difference between ramp up and down at b</a:t>
            </a:r>
            <a:r>
              <a:rPr lang="en-US" altLang="ja-JP" sz="1800" baseline="-25000" dirty="0">
                <a:solidFill>
                  <a:schemeClr val="tx1"/>
                </a:solidFill>
              </a:rPr>
              <a:t>3</a:t>
            </a:r>
            <a:r>
              <a:rPr lang="en-US" altLang="ja-JP" sz="1800" dirty="0">
                <a:solidFill>
                  <a:schemeClr val="tx1"/>
                </a:solidFill>
              </a:rPr>
              <a:t>. (Hysteresis </a:t>
            </a:r>
            <a:r>
              <a:rPr lang="en-US" altLang="ja-JP" sz="1800" dirty="0" smtClean="0">
                <a:solidFill>
                  <a:schemeClr val="tx1"/>
                </a:solidFill>
              </a:rPr>
              <a:t>curve)</a:t>
            </a:r>
          </a:p>
        </p:txBody>
      </p:sp>
      <p:sp>
        <p:nvSpPr>
          <p:cNvPr id="13" name="スライド番号プレースホルダー 12"/>
          <p:cNvSpPr>
            <a:spLocks noGrp="1"/>
          </p:cNvSpPr>
          <p:nvPr>
            <p:ph type="sldNum" sz="quarter" idx="12"/>
          </p:nvPr>
        </p:nvSpPr>
        <p:spPr>
          <a:xfrm>
            <a:off x="8350134" y="6363183"/>
            <a:ext cx="652233" cy="365125"/>
          </a:xfrm>
        </p:spPr>
        <p:txBody>
          <a:bodyPr/>
          <a:lstStyle/>
          <a:p>
            <a:fld id="{4D82783D-F63C-4C1E-96A7-7091CEC75640}" type="slidenum">
              <a:rPr kumimoji="1" lang="ja-JP" altLang="en-US" smtClean="0"/>
              <a:t>22</a:t>
            </a:fld>
            <a:endParaRPr kumimoji="1" lang="ja-JP" altLang="en-US" dirty="0"/>
          </a:p>
        </p:txBody>
      </p:sp>
      <mc:AlternateContent xmlns:mc="http://schemas.openxmlformats.org/markup-compatibility/2006" xmlns:a14="http://schemas.microsoft.com/office/drawing/2010/main">
        <mc:Choice Requires="a14">
          <p:sp>
            <p:nvSpPr>
              <p:cNvPr id="19" name="テキスト ボックス 18"/>
              <p:cNvSpPr txBox="1"/>
              <p:nvPr/>
            </p:nvSpPr>
            <p:spPr>
              <a:xfrm>
                <a:off x="5992641" y="-1663827"/>
                <a:ext cx="1977593" cy="758926"/>
              </a:xfrm>
              <a:prstGeom prst="rect">
                <a:avLst/>
              </a:prstGeom>
              <a:solidFill>
                <a:schemeClr val="bg1"/>
              </a:solid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𝑏</m:t>
                          </m:r>
                        </m:e>
                        <m:sub>
                          <m:r>
                            <a:rPr kumimoji="1" lang="en-US" altLang="ja-JP" sz="1600" b="0" i="1" smtClean="0">
                              <a:latin typeface="Cambria Math" panose="02040503050406030204" pitchFamily="18" charset="0"/>
                              <a:ea typeface="Times New Roman" charset="0"/>
                              <a:cs typeface="Times New Roman" charset="0"/>
                            </a:rPr>
                            <m:t>𝑛</m:t>
                          </m:r>
                        </m:sub>
                      </m:sSub>
                      <m:d>
                        <m:dPr>
                          <m:ctrlPr>
                            <a:rPr kumimoji="1" lang="en-US" altLang="ja-JP" sz="1600" b="0" i="1" smtClean="0">
                              <a:latin typeface="Cambria Math" charset="0"/>
                              <a:ea typeface="Times New Roman" charset="0"/>
                              <a:cs typeface="Times New Roman" charset="0"/>
                            </a:rPr>
                          </m:ctrlPr>
                        </m:dPr>
                        <m:e>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=0,</m:t>
                          </m:r>
                          <m:r>
                            <a:rPr kumimoji="1" lang="en-US" altLang="ja-JP" sz="1600" b="0" i="1" smtClean="0">
                              <a:latin typeface="Cambria Math" panose="02040503050406030204" pitchFamily="18" charset="0"/>
                              <a:ea typeface="Times New Roman" charset="0"/>
                              <a:cs typeface="Times New Roman" charset="0"/>
                            </a:rPr>
                            <m:t>𝐼</m:t>
                          </m:r>
                        </m:e>
                      </m:d>
                    </m:oMath>
                  </m:oMathPara>
                </a14:m>
                <a:endParaRPr kumimoji="1" lang="en-US" altLang="ja-JP" sz="1600" b="0" i="1" dirty="0">
                  <a:ea typeface="Times New Roman" charset="0"/>
                  <a:cs typeface="Times New Roman" charset="0"/>
                </a:endParaRPr>
              </a:p>
              <a:p>
                <a:pPr/>
                <a14:m>
                  <m:oMathPara xmlns:m="http://schemas.openxmlformats.org/officeDocument/2006/math">
                    <m:oMathParaPr>
                      <m:jc m:val="left"/>
                    </m:oMathParaPr>
                    <m:oMath xmlns:m="http://schemas.openxmlformats.org/officeDocument/2006/math">
                      <m:r>
                        <a:rPr kumimoji="1" lang="en-US" altLang="ja-JP" sz="1600" b="0" i="1" smtClean="0">
                          <a:latin typeface="Cambria Math" panose="02040503050406030204" pitchFamily="18" charset="0"/>
                          <a:ea typeface="Times New Roman" charset="0"/>
                          <a:cs typeface="Times New Roman" charset="0"/>
                        </a:rPr>
                        <m:t>=</m:t>
                      </m:r>
                      <m:f>
                        <m:fPr>
                          <m:ctrlPr>
                            <a:rPr kumimoji="1" lang="bg-BG" altLang="ja-JP" sz="1600" b="0" i="1" smtClean="0">
                              <a:latin typeface="Cambria Math" charset="0"/>
                              <a:ea typeface="Times New Roman" charset="0"/>
                              <a:cs typeface="Times New Roman" charset="0"/>
                            </a:rPr>
                          </m:ctrlPr>
                        </m:fPr>
                        <m:num>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𝐵</m:t>
                              </m:r>
                            </m:e>
                            <m:sub>
                              <m:r>
                                <a:rPr kumimoji="1" lang="en-US" altLang="ja-JP" sz="1600" b="0" i="1" smtClean="0">
                                  <a:latin typeface="Cambria Math" panose="02040503050406030204" pitchFamily="18" charset="0"/>
                                  <a:ea typeface="Times New Roman" charset="0"/>
                                  <a:cs typeface="Times New Roman" charset="0"/>
                                </a:rPr>
                                <m:t>𝑛</m:t>
                              </m:r>
                            </m:sub>
                          </m:sSub>
                          <m:r>
                            <a:rPr kumimoji="1" lang="en-US" altLang="ja-JP" sz="1600" b="0" i="1" smtClean="0">
                              <a:latin typeface="Cambria Math" panose="02040503050406030204" pitchFamily="18" charset="0"/>
                              <a:ea typeface="Times New Roman" charset="0"/>
                              <a:cs typeface="Times New Roman" charset="0"/>
                            </a:rPr>
                            <m:t>(</m:t>
                          </m:r>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=0,</m:t>
                          </m:r>
                          <m:r>
                            <a:rPr kumimoji="1" lang="en-US" altLang="ja-JP" sz="1600" b="0" i="1" smtClean="0">
                              <a:latin typeface="Cambria Math" panose="02040503050406030204" pitchFamily="18" charset="0"/>
                              <a:ea typeface="Times New Roman" charset="0"/>
                              <a:cs typeface="Times New Roman" charset="0"/>
                            </a:rPr>
                            <m:t>𝐼</m:t>
                          </m:r>
                          <m:r>
                            <a:rPr kumimoji="1" lang="en-US" altLang="ja-JP" sz="1600" b="0" i="1" smtClean="0">
                              <a:latin typeface="Cambria Math" panose="02040503050406030204" pitchFamily="18" charset="0"/>
                              <a:ea typeface="Times New Roman" charset="0"/>
                              <a:cs typeface="Times New Roman" charset="0"/>
                            </a:rPr>
                            <m:t>)</m:t>
                          </m:r>
                        </m:num>
                        <m:den>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𝐵</m:t>
                              </m:r>
                            </m:e>
                            <m:sub>
                              <m:r>
                                <a:rPr kumimoji="1" lang="en-US" altLang="ja-JP" sz="1600" b="0" i="1" smtClean="0">
                                  <a:latin typeface="Cambria Math" panose="02040503050406030204" pitchFamily="18" charset="0"/>
                                  <a:ea typeface="Times New Roman" charset="0"/>
                                  <a:cs typeface="Times New Roman" charset="0"/>
                                </a:rPr>
                                <m:t>1</m:t>
                              </m:r>
                            </m:sub>
                          </m:sSub>
                          <m:r>
                            <a:rPr kumimoji="1" lang="en-US" altLang="ja-JP" sz="1600" b="0" i="1" smtClean="0">
                              <a:latin typeface="Cambria Math" panose="02040503050406030204" pitchFamily="18" charset="0"/>
                              <a:ea typeface="Times New Roman" charset="0"/>
                              <a:cs typeface="Times New Roman" charset="0"/>
                            </a:rPr>
                            <m:t>(</m:t>
                          </m:r>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=0,</m:t>
                          </m:r>
                          <m:r>
                            <a:rPr kumimoji="1" lang="en-US" altLang="ja-JP" sz="1600" b="0" i="1" smtClean="0">
                              <a:latin typeface="Cambria Math" panose="02040503050406030204" pitchFamily="18" charset="0"/>
                              <a:ea typeface="Times New Roman" charset="0"/>
                              <a:cs typeface="Times New Roman" charset="0"/>
                            </a:rPr>
                            <m:t>𝐼</m:t>
                          </m:r>
                          <m:r>
                            <a:rPr kumimoji="1" lang="en-US" altLang="ja-JP" sz="1600" b="0" i="1" smtClean="0">
                              <a:latin typeface="Cambria Math" panose="02040503050406030204" pitchFamily="18" charset="0"/>
                              <a:ea typeface="Times New Roman" charset="0"/>
                              <a:cs typeface="Times New Roman" charset="0"/>
                            </a:rPr>
                            <m:t>)</m:t>
                          </m:r>
                        </m:den>
                      </m:f>
                      <m:r>
                        <a:rPr kumimoji="1" lang="bg-BG" altLang="ja-JP" sz="1600" b="0" i="1" smtClean="0">
                          <a:latin typeface="Cambria Math" panose="02040503050406030204" pitchFamily="18" charset="0"/>
                          <a:ea typeface="Times New Roman" charset="0"/>
                          <a:cs typeface="Times New Roman" charset="0"/>
                        </a:rPr>
                        <m:t>×</m:t>
                      </m:r>
                      <m:sSup>
                        <m:sSupPr>
                          <m:ctrlPr>
                            <a:rPr kumimoji="1" lang="bg-BG" altLang="ja-JP" sz="1600" b="0" i="1" smtClean="0">
                              <a:latin typeface="Cambria Math" charset="0"/>
                              <a:ea typeface="Times New Roman" charset="0"/>
                              <a:cs typeface="Times New Roman" charset="0"/>
                            </a:rPr>
                          </m:ctrlPr>
                        </m:sSupPr>
                        <m:e>
                          <m:r>
                            <a:rPr kumimoji="1" lang="en-US" altLang="ja-JP" sz="1600" b="0" i="1" smtClean="0">
                              <a:latin typeface="Cambria Math" panose="02040503050406030204" pitchFamily="18" charset="0"/>
                              <a:ea typeface="Times New Roman" charset="0"/>
                              <a:cs typeface="Times New Roman" charset="0"/>
                            </a:rPr>
                            <m:t>10</m:t>
                          </m:r>
                        </m:e>
                        <m:sup>
                          <m:r>
                            <a:rPr kumimoji="1" lang="en-US" altLang="ja-JP" sz="1600" b="0" i="1" smtClean="0">
                              <a:latin typeface="Cambria Math" panose="02040503050406030204" pitchFamily="18" charset="0"/>
                              <a:ea typeface="Times New Roman" charset="0"/>
                              <a:cs typeface="Times New Roman" charset="0"/>
                            </a:rPr>
                            <m:t>4</m:t>
                          </m:r>
                        </m:sup>
                      </m:sSup>
                    </m:oMath>
                  </m:oMathPara>
                </a14:m>
                <a:endParaRPr kumimoji="1" lang="ja-JP" altLang="en-US" sz="1600" i="1" dirty="0">
                  <a:ea typeface="Times New Roman" charset="0"/>
                  <a:cs typeface="Times New Roman" charset="0"/>
                </a:endParaRPr>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5992641" y="-1663827"/>
                <a:ext cx="1977593" cy="758926"/>
              </a:xfrm>
              <a:prstGeom prst="rect">
                <a:avLst/>
              </a:prstGeom>
              <a:blipFill>
                <a:blip r:embed="rId2"/>
                <a:stretch>
                  <a:fillRect l="-3704"/>
                </a:stretch>
              </a:blipFill>
            </p:spPr>
            <p:txBody>
              <a:bodyPr/>
              <a:lstStyle/>
              <a:p>
                <a:r>
                  <a:rPr lang="ja-JP" altLang="en-US">
                    <a:noFill/>
                  </a:rPr>
                  <a:t> </a:t>
                </a:r>
              </a:p>
            </p:txBody>
          </p:sp>
        </mc:Fallback>
      </mc:AlternateContent>
      <p:sp>
        <p:nvSpPr>
          <p:cNvPr id="4" name="テキスト ボックス 3"/>
          <p:cNvSpPr txBox="1"/>
          <p:nvPr/>
        </p:nvSpPr>
        <p:spPr>
          <a:xfrm>
            <a:off x="968277" y="6550223"/>
            <a:ext cx="7775673" cy="307777"/>
          </a:xfrm>
          <a:prstGeom prst="rect">
            <a:avLst/>
          </a:prstGeom>
          <a:solidFill>
            <a:schemeClr val="bg1"/>
          </a:solidFill>
        </p:spPr>
        <p:txBody>
          <a:bodyPr wrap="square" rtlCol="0">
            <a:spAutoFit/>
          </a:bodyPr>
          <a:lstStyle/>
          <a:p>
            <a:r>
              <a:rPr kumimoji="1" lang="en-US" altLang="ja-JP" sz="1400" dirty="0">
                <a:solidFill>
                  <a:srgbClr val="00B0F0"/>
                </a:solidFill>
              </a:rPr>
              <a:t>Note: </a:t>
            </a:r>
            <a:r>
              <a:rPr lang="en-US" altLang="ja-JP" sz="1400" dirty="0">
                <a:solidFill>
                  <a:srgbClr val="00B0F0"/>
                </a:solidFill>
              </a:rPr>
              <a:t>ROXIE 3D model is not completed. The coil block geometry is given by approximation. </a:t>
            </a:r>
            <a:endParaRPr kumimoji="1" lang="ja-JP" altLang="en-US" sz="1400" dirty="0">
              <a:solidFill>
                <a:srgbClr val="00B0F0"/>
              </a:solidFill>
            </a:endParaRPr>
          </a:p>
        </p:txBody>
      </p:sp>
      <p:pic>
        <p:nvPicPr>
          <p:cNvPr id="5" name="図 4">
            <a:extLst>
              <a:ext uri="{FF2B5EF4-FFF2-40B4-BE49-F238E27FC236}">
                <a16:creationId xmlns:a16="http://schemas.microsoft.com/office/drawing/2014/main" xmlns="" id="{47DF4534-EEB2-4410-88AA-42506AD3BB11}"/>
              </a:ext>
            </a:extLst>
          </p:cNvPr>
          <p:cNvPicPr>
            <a:picLocks noChangeAspect="1"/>
          </p:cNvPicPr>
          <p:nvPr/>
        </p:nvPicPr>
        <p:blipFill>
          <a:blip r:embed="rId3"/>
          <a:stretch>
            <a:fillRect/>
          </a:stretch>
        </p:blipFill>
        <p:spPr>
          <a:xfrm>
            <a:off x="180000" y="719018"/>
            <a:ext cx="3794250" cy="3600000"/>
          </a:xfrm>
          <a:prstGeom prst="rect">
            <a:avLst/>
          </a:prstGeom>
        </p:spPr>
      </p:pic>
      <p:sp>
        <p:nvSpPr>
          <p:cNvPr id="2" name="タイトル 1"/>
          <p:cNvSpPr>
            <a:spLocks noGrp="1"/>
          </p:cNvSpPr>
          <p:nvPr>
            <p:ph type="title"/>
          </p:nvPr>
        </p:nvSpPr>
        <p:spPr>
          <a:xfrm>
            <a:off x="284854" y="91078"/>
            <a:ext cx="4325124" cy="499765"/>
          </a:xfrm>
        </p:spPr>
        <p:txBody>
          <a:bodyPr/>
          <a:lstStyle/>
          <a:p>
            <a:r>
              <a:rPr lang="en-US" altLang="ja-JP" dirty="0"/>
              <a:t>b</a:t>
            </a:r>
            <a:r>
              <a:rPr lang="en-US" altLang="ja-JP" baseline="-25000" dirty="0"/>
              <a:t>3</a:t>
            </a:r>
            <a:r>
              <a:rPr lang="en-US" altLang="ja-JP" dirty="0"/>
              <a:t> at Coil center</a:t>
            </a:r>
            <a:endParaRPr kumimoji="1" lang="ja-JP" altLang="en-US" dirty="0"/>
          </a:p>
        </p:txBody>
      </p:sp>
      <p:pic>
        <p:nvPicPr>
          <p:cNvPr id="16" name="図 15">
            <a:extLst>
              <a:ext uri="{FF2B5EF4-FFF2-40B4-BE49-F238E27FC236}">
                <a16:creationId xmlns:a16="http://schemas.microsoft.com/office/drawing/2014/main" xmlns="" id="{AC8108F6-212D-493B-A267-19B6F5E7F598}"/>
              </a:ext>
            </a:extLst>
          </p:cNvPr>
          <p:cNvPicPr>
            <a:picLocks noChangeAspect="1"/>
          </p:cNvPicPr>
          <p:nvPr/>
        </p:nvPicPr>
        <p:blipFill>
          <a:blip r:embed="rId4"/>
          <a:stretch>
            <a:fillRect/>
          </a:stretch>
        </p:blipFill>
        <p:spPr>
          <a:xfrm>
            <a:off x="4286366" y="720000"/>
            <a:ext cx="3794593" cy="3600000"/>
          </a:xfrm>
          <a:prstGeom prst="rect">
            <a:avLst/>
          </a:prstGeom>
        </p:spPr>
      </p:pic>
      <p:sp>
        <p:nvSpPr>
          <p:cNvPr id="9" name="正方形/長方形 8">
            <a:extLst>
              <a:ext uri="{FF2B5EF4-FFF2-40B4-BE49-F238E27FC236}">
                <a16:creationId xmlns:a16="http://schemas.microsoft.com/office/drawing/2014/main" xmlns="" id="{7E41F5EA-83DE-4BCA-AD63-F76A90618DAE}"/>
              </a:ext>
            </a:extLst>
          </p:cNvPr>
          <p:cNvSpPr/>
          <p:nvPr/>
        </p:nvSpPr>
        <p:spPr>
          <a:xfrm>
            <a:off x="4597440" y="534352"/>
            <a:ext cx="2460995" cy="369332"/>
          </a:xfrm>
          <a:prstGeom prst="rect">
            <a:avLst/>
          </a:prstGeom>
          <a:ln>
            <a:solidFill>
              <a:srgbClr val="FF0000"/>
            </a:solidFill>
          </a:ln>
        </p:spPr>
        <p:txBody>
          <a:bodyPr wrap="none">
            <a:spAutoFit/>
          </a:bodyPr>
          <a:lstStyle/>
          <a:p>
            <a:r>
              <a:rPr lang="en-US" altLang="ja-JP" dirty="0"/>
              <a:t>After offset cancellation </a:t>
            </a:r>
            <a:endParaRPr lang="ja-JP" altLang="en-US" dirty="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xmlns="" id="{693D6F79-1AF9-491B-AEA2-FDD62AA35B8F}"/>
                  </a:ext>
                </a:extLst>
              </p:cNvPr>
              <p:cNvSpPr txBox="1"/>
              <p:nvPr/>
            </p:nvSpPr>
            <p:spPr>
              <a:xfrm>
                <a:off x="7191461" y="33712"/>
                <a:ext cx="1833292" cy="853760"/>
              </a:xfrm>
              <a:prstGeom prst="rect">
                <a:avLst/>
              </a:prstGeom>
              <a:solidFill>
                <a:schemeClr val="bg1"/>
              </a:solidFill>
              <a:ln>
                <a:solidFill>
                  <a:srgbClr val="FFC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charset="0"/>
                              <a:ea typeface="Times New Roman" charset="0"/>
                              <a:cs typeface="Times New Roman" charset="0"/>
                            </a:rPr>
                          </m:ctrlPr>
                        </m:sSubPr>
                        <m:e>
                          <m:r>
                            <a:rPr kumimoji="1" lang="en-US" altLang="ja-JP" b="0" i="1" smtClean="0">
                              <a:latin typeface="Cambria Math" charset="0"/>
                              <a:ea typeface="Times New Roman" charset="0"/>
                              <a:cs typeface="Times New Roman" charset="0"/>
                            </a:rPr>
                            <m:t>𝑏</m:t>
                          </m:r>
                        </m:e>
                        <m:sub>
                          <m:r>
                            <a:rPr kumimoji="1" lang="en-US" altLang="ja-JP" b="0" i="1" smtClean="0">
                              <a:latin typeface="Cambria Math" charset="0"/>
                              <a:ea typeface="Times New Roman" charset="0"/>
                              <a:cs typeface="Times New Roman" charset="0"/>
                            </a:rPr>
                            <m:t>𝑛</m:t>
                          </m:r>
                        </m:sub>
                      </m:sSub>
                      <m:d>
                        <m:dPr>
                          <m:ctrlPr>
                            <a:rPr kumimoji="1" lang="en-US" altLang="ja-JP" b="0" i="1" smtClean="0">
                              <a:latin typeface="Cambria Math" charset="0"/>
                              <a:ea typeface="Times New Roman" charset="0"/>
                              <a:cs typeface="Times New Roman" charset="0"/>
                            </a:rPr>
                          </m:ctrlPr>
                        </m:dPr>
                        <m:e>
                          <m:r>
                            <a:rPr kumimoji="1" lang="en-US" altLang="ja-JP" b="0" i="1" smtClean="0">
                              <a:latin typeface="Cambria Math" charset="0"/>
                              <a:ea typeface="Times New Roman" charset="0"/>
                              <a:cs typeface="Times New Roman" charset="0"/>
                            </a:rPr>
                            <m:t>𝐼</m:t>
                          </m:r>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𝑧</m:t>
                          </m:r>
                          <m:r>
                            <a:rPr kumimoji="1" lang="en-US" altLang="ja-JP" b="0" i="1" smtClean="0">
                              <a:latin typeface="Cambria Math" charset="0"/>
                              <a:ea typeface="Times New Roman" charset="0"/>
                              <a:cs typeface="Times New Roman" charset="0"/>
                            </a:rPr>
                            <m:t>=0</m:t>
                          </m:r>
                        </m:e>
                      </m:d>
                      <m:r>
                        <a:rPr kumimoji="1" lang="en-US" altLang="ja-JP" b="0" i="1" smtClean="0">
                          <a:latin typeface="Cambria Math" charset="0"/>
                          <a:ea typeface="Times New Roman" charset="0"/>
                          <a:cs typeface="Times New Roman" charset="0"/>
                        </a:rPr>
                        <m:t>=</m:t>
                      </m:r>
                    </m:oMath>
                  </m:oMathPara>
                </a14:m>
                <a:endParaRPr kumimoji="1" lang="en-US" altLang="ja-JP" b="0" i="1" dirty="0">
                  <a:latin typeface="Times New Roman" charset="0"/>
                  <a:ea typeface="Times New Roman" charset="0"/>
                  <a:cs typeface="Times New Roman" charset="0"/>
                </a:endParaRPr>
              </a:p>
              <a:p>
                <a:pPr/>
                <a14:m>
                  <m:oMathPara xmlns:m="http://schemas.openxmlformats.org/officeDocument/2006/math">
                    <m:oMathParaPr>
                      <m:jc m:val="centerGroup"/>
                    </m:oMathParaPr>
                    <m:oMath xmlns:m="http://schemas.openxmlformats.org/officeDocument/2006/math">
                      <m:f>
                        <m:fPr>
                          <m:ctrlPr>
                            <a:rPr kumimoji="1" lang="bg-BG" altLang="ja-JP" b="0" i="1" smtClean="0">
                              <a:latin typeface="Cambria Math" charset="0"/>
                              <a:ea typeface="Times New Roman" charset="0"/>
                              <a:cs typeface="Times New Roman" charset="0"/>
                            </a:rPr>
                          </m:ctrlPr>
                        </m:fPr>
                        <m:num>
                          <m:sSub>
                            <m:sSubPr>
                              <m:ctrlPr>
                                <a:rPr kumimoji="1" lang="en-US" altLang="ja-JP" b="0" i="1" smtClean="0">
                                  <a:latin typeface="Cambria Math" charset="0"/>
                                  <a:ea typeface="Times New Roman" charset="0"/>
                                  <a:cs typeface="Times New Roman" charset="0"/>
                                </a:rPr>
                              </m:ctrlPr>
                            </m:sSubPr>
                            <m:e>
                              <m:r>
                                <a:rPr kumimoji="1" lang="en-US" altLang="ja-JP" b="0" i="1" smtClean="0">
                                  <a:latin typeface="Cambria Math" charset="0"/>
                                  <a:ea typeface="Times New Roman" charset="0"/>
                                  <a:cs typeface="Times New Roman" charset="0"/>
                                </a:rPr>
                                <m:t>𝐵</m:t>
                              </m:r>
                            </m:e>
                            <m:sub>
                              <m:r>
                                <a:rPr kumimoji="1" lang="en-US" altLang="ja-JP" b="0" i="1" smtClean="0">
                                  <a:latin typeface="Cambria Math" charset="0"/>
                                  <a:ea typeface="Times New Roman" charset="0"/>
                                  <a:cs typeface="Times New Roman" charset="0"/>
                                </a:rPr>
                                <m:t>𝑛</m:t>
                              </m:r>
                            </m:sub>
                          </m:sSub>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𝐼</m:t>
                          </m:r>
                          <m:r>
                            <a:rPr kumimoji="1" lang="en-US" altLang="ja-JP" b="0" i="1" smtClean="0">
                              <a:latin typeface="Cambria Math" charset="0"/>
                              <a:ea typeface="Times New Roman" charset="0"/>
                              <a:cs typeface="Times New Roman" charset="0"/>
                            </a:rPr>
                            <m:t>,</m:t>
                          </m:r>
                          <m:r>
                            <a:rPr kumimoji="1" lang="en-US" altLang="ja-JP" b="0" i="1" smtClean="0">
                              <a:latin typeface="Cambria Math" charset="0"/>
                              <a:ea typeface="Times New Roman" charset="0"/>
                              <a:cs typeface="Times New Roman" charset="0"/>
                            </a:rPr>
                            <m:t>𝑧</m:t>
                          </m:r>
                          <m:r>
                            <a:rPr kumimoji="1" lang="en-US" altLang="ja-JP" b="0" i="1" smtClean="0">
                              <a:latin typeface="Cambria Math" charset="0"/>
                              <a:ea typeface="Times New Roman" charset="0"/>
                              <a:cs typeface="Times New Roman" charset="0"/>
                            </a:rPr>
                            <m:t>=0)</m:t>
                          </m:r>
                        </m:num>
                        <m:den>
                          <m:sSub>
                            <m:sSubPr>
                              <m:ctrlPr>
                                <a:rPr lang="en-US" altLang="ja-JP" i="1">
                                  <a:latin typeface="Cambria Math" charset="0"/>
                                  <a:ea typeface="Times New Roman" charset="0"/>
                                  <a:cs typeface="Times New Roman" charset="0"/>
                                </a:rPr>
                              </m:ctrlPr>
                            </m:sSubPr>
                            <m:e>
                              <m:r>
                                <a:rPr lang="en-US" altLang="ja-JP" i="1">
                                  <a:latin typeface="Cambria Math" charset="0"/>
                                  <a:ea typeface="Times New Roman" charset="0"/>
                                  <a:cs typeface="Times New Roman" charset="0"/>
                                </a:rPr>
                                <m:t>𝐵</m:t>
                              </m:r>
                            </m:e>
                            <m:sub>
                              <m:r>
                                <a:rPr lang="en-US" altLang="ja-JP" b="0" i="1" smtClean="0">
                                  <a:latin typeface="Cambria Math" charset="0"/>
                                  <a:ea typeface="Times New Roman" charset="0"/>
                                  <a:cs typeface="Times New Roman" charset="0"/>
                                </a:rPr>
                                <m:t>1</m:t>
                              </m:r>
                            </m:sub>
                          </m:sSub>
                          <m:r>
                            <a:rPr lang="en-US" altLang="ja-JP" i="1">
                              <a:latin typeface="Cambria Math" charset="0"/>
                              <a:ea typeface="Times New Roman" charset="0"/>
                              <a:cs typeface="Times New Roman" charset="0"/>
                            </a:rPr>
                            <m:t>(</m:t>
                          </m:r>
                          <m:r>
                            <a:rPr lang="en-US" altLang="ja-JP" i="1">
                              <a:latin typeface="Cambria Math" charset="0"/>
                              <a:ea typeface="Times New Roman" charset="0"/>
                              <a:cs typeface="Times New Roman" charset="0"/>
                            </a:rPr>
                            <m:t>𝐼</m:t>
                          </m:r>
                          <m:r>
                            <a:rPr lang="en-US" altLang="ja-JP" i="1">
                              <a:latin typeface="Cambria Math" charset="0"/>
                              <a:ea typeface="Times New Roman" charset="0"/>
                              <a:cs typeface="Times New Roman" charset="0"/>
                            </a:rPr>
                            <m:t>,</m:t>
                          </m:r>
                          <m:r>
                            <a:rPr lang="en-US" altLang="ja-JP" i="1">
                              <a:latin typeface="Cambria Math" charset="0"/>
                              <a:ea typeface="Times New Roman" charset="0"/>
                              <a:cs typeface="Times New Roman" charset="0"/>
                            </a:rPr>
                            <m:t>𝑧</m:t>
                          </m:r>
                          <m:r>
                            <a:rPr lang="en-US" altLang="ja-JP" i="1">
                              <a:latin typeface="Cambria Math" charset="0"/>
                              <a:ea typeface="Times New Roman" charset="0"/>
                              <a:cs typeface="Times New Roman" charset="0"/>
                            </a:rPr>
                            <m:t>=0)</m:t>
                          </m:r>
                        </m:den>
                      </m:f>
                      <m:r>
                        <a:rPr kumimoji="1" lang="bg-BG" altLang="ja-JP" b="0" i="1" smtClean="0">
                          <a:latin typeface="Cambria Math" charset="0"/>
                          <a:ea typeface="Times New Roman" charset="0"/>
                          <a:cs typeface="Times New Roman" charset="0"/>
                        </a:rPr>
                        <m:t>×</m:t>
                      </m:r>
                      <m:sSup>
                        <m:sSupPr>
                          <m:ctrlPr>
                            <a:rPr kumimoji="1" lang="bg-BG" altLang="ja-JP" b="0" i="1" smtClean="0">
                              <a:latin typeface="Cambria Math" charset="0"/>
                              <a:ea typeface="Times New Roman" charset="0"/>
                              <a:cs typeface="Times New Roman" charset="0"/>
                            </a:rPr>
                          </m:ctrlPr>
                        </m:sSupPr>
                        <m:e>
                          <m:r>
                            <a:rPr kumimoji="1" lang="en-US" altLang="ja-JP" b="0" i="1" smtClean="0">
                              <a:latin typeface="Cambria Math" charset="0"/>
                              <a:ea typeface="Times New Roman" charset="0"/>
                              <a:cs typeface="Times New Roman" charset="0"/>
                            </a:rPr>
                            <m:t>10</m:t>
                          </m:r>
                        </m:e>
                        <m:sup>
                          <m:r>
                            <a:rPr kumimoji="1" lang="en-US" altLang="ja-JP" b="0" i="1" smtClean="0">
                              <a:latin typeface="Cambria Math" charset="0"/>
                              <a:ea typeface="Times New Roman" charset="0"/>
                              <a:cs typeface="Times New Roman" charset="0"/>
                            </a:rPr>
                            <m:t>4</m:t>
                          </m:r>
                        </m:sup>
                      </m:sSup>
                    </m:oMath>
                  </m:oMathPara>
                </a14:m>
                <a:endParaRPr kumimoji="1" lang="ja-JP" altLang="en-US" i="1" dirty="0">
                  <a:latin typeface="Times New Roman" charset="0"/>
                  <a:ea typeface="Times New Roman" charset="0"/>
                  <a:cs typeface="Times New Roman" charset="0"/>
                </a:endParaRPr>
              </a:p>
            </p:txBody>
          </p:sp>
        </mc:Choice>
        <mc:Fallback xmlns="">
          <p:sp>
            <p:nvSpPr>
              <p:cNvPr id="20" name="テキスト ボックス 19">
                <a:extLst>
                  <a:ext uri="{FF2B5EF4-FFF2-40B4-BE49-F238E27FC236}">
                    <a16:creationId xmlns:a16="http://schemas.microsoft.com/office/drawing/2014/main" id="{693D6F79-1AF9-491B-AEA2-FDD62AA35B8F}"/>
                  </a:ext>
                </a:extLst>
              </p:cNvPr>
              <p:cNvSpPr txBox="1">
                <a:spLocks noRot="1" noChangeAspect="1" noMove="1" noResize="1" noEditPoints="1" noAdjustHandles="1" noChangeArrowheads="1" noChangeShapeType="1" noTextEdit="1"/>
              </p:cNvSpPr>
              <p:nvPr/>
            </p:nvSpPr>
            <p:spPr>
              <a:xfrm>
                <a:off x="7191461" y="33712"/>
                <a:ext cx="1833292" cy="853760"/>
              </a:xfrm>
              <a:prstGeom prst="rect">
                <a:avLst/>
              </a:prstGeom>
              <a:blipFill>
                <a:blip r:embed="rId5"/>
                <a:stretch>
                  <a:fillRect/>
                </a:stretch>
              </a:blipFill>
              <a:ln>
                <a:solidFill>
                  <a:srgbClr val="FFC000"/>
                </a:solidFill>
              </a:ln>
            </p:spPr>
            <p:txBody>
              <a:bodyPr/>
              <a:lstStyle/>
              <a:p>
                <a:r>
                  <a:rPr lang="ja-JP" altLang="en-US">
                    <a:noFill/>
                  </a:rPr>
                  <a:t> </a:t>
                </a:r>
              </a:p>
            </p:txBody>
          </p:sp>
        </mc:Fallback>
      </mc:AlternateContent>
      <p:sp>
        <p:nvSpPr>
          <p:cNvPr id="21" name="矢印: 右 20">
            <a:extLst>
              <a:ext uri="{FF2B5EF4-FFF2-40B4-BE49-F238E27FC236}">
                <a16:creationId xmlns:a16="http://schemas.microsoft.com/office/drawing/2014/main" xmlns="" id="{5F4E3367-55A0-4D72-A332-8B2A2E90F9BC}"/>
              </a:ext>
            </a:extLst>
          </p:cNvPr>
          <p:cNvSpPr/>
          <p:nvPr/>
        </p:nvSpPr>
        <p:spPr>
          <a:xfrm>
            <a:off x="3838631" y="1840884"/>
            <a:ext cx="352201" cy="1023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a:off x="765313" y="1960153"/>
            <a:ext cx="128214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765313" y="3285370"/>
            <a:ext cx="128214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1351722" y="1960153"/>
            <a:ext cx="0" cy="1325217"/>
          </a:xfrm>
          <a:prstGeom prst="straightConnector1">
            <a:avLst/>
          </a:prstGeom>
          <a:ln w="2857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1298032" y="2303632"/>
            <a:ext cx="1297145" cy="369332"/>
          </a:xfrm>
          <a:prstGeom prst="rect">
            <a:avLst/>
          </a:prstGeom>
          <a:noFill/>
        </p:spPr>
        <p:txBody>
          <a:bodyPr wrap="square" rtlCol="0">
            <a:spAutoFit/>
          </a:bodyPr>
          <a:lstStyle/>
          <a:p>
            <a:r>
              <a:rPr kumimoji="1" lang="en-US" altLang="ja-JP" dirty="0">
                <a:solidFill>
                  <a:srgbClr val="00B050"/>
                </a:solidFill>
              </a:rPr>
              <a:t>Shim effect</a:t>
            </a:r>
            <a:endParaRPr kumimoji="1" lang="ja-JP" altLang="en-US" dirty="0">
              <a:solidFill>
                <a:srgbClr val="00B050"/>
              </a:solidFill>
            </a:endParaRPr>
          </a:p>
        </p:txBody>
      </p:sp>
      <p:pic>
        <p:nvPicPr>
          <p:cNvPr id="17" name="図 16"/>
          <p:cNvPicPr>
            <a:picLocks noChangeAspect="1"/>
          </p:cNvPicPr>
          <p:nvPr/>
        </p:nvPicPr>
        <p:blipFill>
          <a:blip r:embed="rId6"/>
          <a:stretch>
            <a:fillRect/>
          </a:stretch>
        </p:blipFill>
        <p:spPr>
          <a:xfrm>
            <a:off x="168275" y="608841"/>
            <a:ext cx="2110691" cy="809211"/>
          </a:xfrm>
          <a:prstGeom prst="rect">
            <a:avLst/>
          </a:prstGeom>
        </p:spPr>
      </p:pic>
    </p:spTree>
    <p:extLst>
      <p:ext uri="{BB962C8B-B14F-4D97-AF65-F5344CB8AC3E}">
        <p14:creationId xmlns:p14="http://schemas.microsoft.com/office/powerpoint/2010/main" val="1058825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60000" y="4888211"/>
            <a:ext cx="8155350" cy="1803533"/>
          </a:xfrm>
        </p:spPr>
        <p:txBody>
          <a:bodyPr>
            <a:normAutofit/>
          </a:bodyPr>
          <a:lstStyle/>
          <a:p>
            <a:r>
              <a:rPr lang="en-US" altLang="ja-JP" sz="2000" dirty="0"/>
              <a:t>Above  6kA, </a:t>
            </a:r>
          </a:p>
          <a:p>
            <a:pPr lvl="1"/>
            <a:r>
              <a:rPr lang="en-US" altLang="ja-JP" sz="2000" dirty="0"/>
              <a:t>Measurements are consistent with the ROXIE 3D calculation.  </a:t>
            </a:r>
          </a:p>
          <a:p>
            <a:pPr lvl="1"/>
            <a:r>
              <a:rPr lang="en-US" altLang="ja-JP" sz="2000" dirty="0"/>
              <a:t>Hysteresis cannot be seen.</a:t>
            </a:r>
          </a:p>
          <a:p>
            <a:endParaRPr lang="en-US" altLang="ja-JP" sz="2000" dirty="0"/>
          </a:p>
          <a:p>
            <a:endParaRPr kumimoji="1" lang="ja-JP" altLang="en-US" sz="2000" dirty="0"/>
          </a:p>
        </p:txBody>
      </p:sp>
      <p:sp>
        <p:nvSpPr>
          <p:cNvPr id="4" name="スライド番号プレースホルダー 3"/>
          <p:cNvSpPr>
            <a:spLocks noGrp="1"/>
          </p:cNvSpPr>
          <p:nvPr>
            <p:ph type="sldNum" sz="quarter" idx="12"/>
          </p:nvPr>
        </p:nvSpPr>
        <p:spPr/>
        <p:txBody>
          <a:bodyPr/>
          <a:lstStyle/>
          <a:p>
            <a:fld id="{4D82783D-F63C-4C1E-96A7-7091CEC75640}" type="slidenum">
              <a:rPr kumimoji="1" lang="ja-JP" altLang="en-US" smtClean="0"/>
              <a:t>23</a:t>
            </a:fld>
            <a:endParaRPr kumimoji="1" lang="ja-JP" altLang="en-US"/>
          </a:p>
        </p:txBody>
      </p:sp>
      <p:pic>
        <p:nvPicPr>
          <p:cNvPr id="7" name="図 6"/>
          <p:cNvPicPr>
            <a:picLocks noChangeAspect="1"/>
          </p:cNvPicPr>
          <p:nvPr/>
        </p:nvPicPr>
        <p:blipFill>
          <a:blip r:embed="rId2"/>
          <a:stretch>
            <a:fillRect/>
          </a:stretch>
        </p:blipFill>
        <p:spPr>
          <a:xfrm>
            <a:off x="360000" y="1260000"/>
            <a:ext cx="3794594" cy="3600000"/>
          </a:xfrm>
          <a:prstGeom prst="rect">
            <a:avLst/>
          </a:prstGeom>
        </p:spPr>
      </p:pic>
      <p:pic>
        <p:nvPicPr>
          <p:cNvPr id="8" name="図 7"/>
          <p:cNvPicPr>
            <a:picLocks noChangeAspect="1"/>
          </p:cNvPicPr>
          <p:nvPr/>
        </p:nvPicPr>
        <p:blipFill>
          <a:blip r:embed="rId3"/>
          <a:stretch>
            <a:fillRect/>
          </a:stretch>
        </p:blipFill>
        <p:spPr>
          <a:xfrm>
            <a:off x="4500000" y="1260000"/>
            <a:ext cx="3794596" cy="3600000"/>
          </a:xfrm>
          <a:prstGeom prst="rect">
            <a:avLst/>
          </a:prstGeom>
        </p:spPr>
      </p:pic>
      <p:sp>
        <p:nvSpPr>
          <p:cNvPr id="2" name="タイトル 1"/>
          <p:cNvSpPr>
            <a:spLocks noGrp="1"/>
          </p:cNvSpPr>
          <p:nvPr>
            <p:ph type="title"/>
          </p:nvPr>
        </p:nvSpPr>
        <p:spPr>
          <a:xfrm>
            <a:off x="144000" y="0"/>
            <a:ext cx="7886700" cy="1325563"/>
          </a:xfrm>
        </p:spPr>
        <p:txBody>
          <a:bodyPr/>
          <a:lstStyle/>
          <a:p>
            <a:r>
              <a:rPr kumimoji="1" lang="en-US" altLang="ja-JP" dirty="0"/>
              <a:t>b</a:t>
            </a:r>
            <a:r>
              <a:rPr kumimoji="1" lang="en-US" altLang="ja-JP" baseline="-25000" dirty="0"/>
              <a:t>5</a:t>
            </a:r>
            <a:r>
              <a:rPr kumimoji="1" lang="en-US" altLang="ja-JP" dirty="0"/>
              <a:t> and b</a:t>
            </a:r>
            <a:r>
              <a:rPr kumimoji="1" lang="en-US" altLang="ja-JP" baseline="-25000" dirty="0"/>
              <a:t>7</a:t>
            </a:r>
            <a:r>
              <a:rPr lang="ja-JP" altLang="en-US" dirty="0"/>
              <a:t> </a:t>
            </a:r>
            <a:r>
              <a:rPr lang="en-US" altLang="ja-JP" dirty="0"/>
              <a:t>after offset cancellation</a:t>
            </a:r>
            <a:endParaRPr kumimoji="1" lang="ja-JP" altLang="en-US" baseline="-25000" dirty="0"/>
          </a:p>
        </p:txBody>
      </p:sp>
      <p:sp>
        <p:nvSpPr>
          <p:cNvPr id="9" name="テキスト ボックス 8"/>
          <p:cNvSpPr txBox="1"/>
          <p:nvPr/>
        </p:nvSpPr>
        <p:spPr>
          <a:xfrm>
            <a:off x="2108863" y="998390"/>
            <a:ext cx="495649" cy="523220"/>
          </a:xfrm>
          <a:prstGeom prst="rect">
            <a:avLst/>
          </a:prstGeom>
          <a:noFill/>
        </p:spPr>
        <p:txBody>
          <a:bodyPr wrap="none" rtlCol="0">
            <a:spAutoFit/>
          </a:bodyPr>
          <a:lstStyle/>
          <a:p>
            <a:r>
              <a:rPr kumimoji="1" lang="en-US" altLang="ja-JP" sz="2800" dirty="0"/>
              <a:t>b</a:t>
            </a:r>
            <a:r>
              <a:rPr kumimoji="1" lang="en-US" altLang="ja-JP" sz="2800" baseline="-25000" dirty="0"/>
              <a:t>5</a:t>
            </a:r>
            <a:endParaRPr kumimoji="1" lang="ja-JP" altLang="en-US" sz="2800" baseline="-25000" dirty="0"/>
          </a:p>
        </p:txBody>
      </p:sp>
      <p:sp>
        <p:nvSpPr>
          <p:cNvPr id="10" name="テキスト ボックス 9"/>
          <p:cNvSpPr txBox="1"/>
          <p:nvPr/>
        </p:nvSpPr>
        <p:spPr>
          <a:xfrm>
            <a:off x="6397297" y="1013440"/>
            <a:ext cx="495649" cy="523220"/>
          </a:xfrm>
          <a:prstGeom prst="rect">
            <a:avLst/>
          </a:prstGeom>
          <a:noFill/>
        </p:spPr>
        <p:txBody>
          <a:bodyPr wrap="none" rtlCol="0">
            <a:spAutoFit/>
          </a:bodyPr>
          <a:lstStyle/>
          <a:p>
            <a:r>
              <a:rPr kumimoji="1" lang="en-US" altLang="ja-JP" sz="2800" dirty="0"/>
              <a:t>b</a:t>
            </a:r>
            <a:r>
              <a:rPr kumimoji="1" lang="en-US" altLang="ja-JP" sz="2800" baseline="-25000" dirty="0"/>
              <a:t>7</a:t>
            </a:r>
            <a:endParaRPr kumimoji="1" lang="ja-JP" altLang="en-US" sz="2800" baseline="-25000" dirty="0"/>
          </a:p>
        </p:txBody>
      </p:sp>
      <p:sp>
        <p:nvSpPr>
          <p:cNvPr id="5" name="フッター プレースホルダー 4"/>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19124371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93494" y="998495"/>
            <a:ext cx="3759341" cy="3600000"/>
          </a:xfrm>
          <a:prstGeom prst="rect">
            <a:avLst/>
          </a:prstGeom>
        </p:spPr>
      </p:pic>
      <p:sp>
        <p:nvSpPr>
          <p:cNvPr id="7" name="タイトル 1"/>
          <p:cNvSpPr txBox="1">
            <a:spLocks/>
          </p:cNvSpPr>
          <p:nvPr/>
        </p:nvSpPr>
        <p:spPr>
          <a:xfrm>
            <a:off x="628650" y="11174"/>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a:solidFill>
                  <a:schemeClr val="bg2"/>
                </a:solidFill>
              </a:rPr>
              <a:t>Z-Scan : Current Dependence, B</a:t>
            </a:r>
            <a:r>
              <a:rPr lang="en-US" altLang="ja-JP" sz="2400" b="1" baseline="-25000" dirty="0">
                <a:solidFill>
                  <a:schemeClr val="bg2"/>
                </a:solidFill>
              </a:rPr>
              <a:t>1</a:t>
            </a:r>
            <a:r>
              <a:rPr lang="en-US" altLang="ja-JP" sz="2400" b="1" dirty="0">
                <a:solidFill>
                  <a:schemeClr val="bg2"/>
                </a:solidFill>
              </a:rPr>
              <a:t/>
            </a:r>
            <a:br>
              <a:rPr lang="en-US" altLang="ja-JP" sz="2400" b="1" dirty="0">
                <a:solidFill>
                  <a:schemeClr val="bg2"/>
                </a:solidFill>
              </a:rPr>
            </a:br>
            <a:r>
              <a:rPr lang="en-US" altLang="ja-JP" sz="2400" b="1" dirty="0">
                <a:solidFill>
                  <a:schemeClr val="bg2"/>
                </a:solidFill>
              </a:rPr>
              <a:t>by long coil</a:t>
            </a:r>
            <a:endParaRPr lang="ja-JP" altLang="en-US" sz="2400" b="1" dirty="0">
              <a:solidFill>
                <a:schemeClr val="bg2"/>
              </a:solidFill>
            </a:endParaRPr>
          </a:p>
        </p:txBody>
      </p:sp>
      <p:sp>
        <p:nvSpPr>
          <p:cNvPr id="8" name="コンテンツ プレースホルダー 2"/>
          <p:cNvSpPr>
            <a:spLocks noGrp="1"/>
          </p:cNvSpPr>
          <p:nvPr>
            <p:ph idx="1"/>
          </p:nvPr>
        </p:nvSpPr>
        <p:spPr>
          <a:xfrm>
            <a:off x="1533995" y="4721434"/>
            <a:ext cx="6781330" cy="1950827"/>
          </a:xfrm>
        </p:spPr>
        <p:txBody>
          <a:bodyPr>
            <a:noAutofit/>
          </a:bodyPr>
          <a:lstStyle/>
          <a:p>
            <a:r>
              <a:rPr kumimoji="1" lang="en-US" altLang="ja-JP" sz="2000" dirty="0"/>
              <a:t>Integral region: -1750 ~ +1750 mm </a:t>
            </a:r>
          </a:p>
          <a:p>
            <a:r>
              <a:rPr lang="en-US" altLang="ja-JP" sz="2000" b="1" dirty="0">
                <a:solidFill>
                  <a:srgbClr val="FF0000"/>
                </a:solidFill>
              </a:rPr>
              <a:t>9.88 Tm @ 12.013 kA</a:t>
            </a:r>
          </a:p>
          <a:p>
            <a:pPr lvl="1"/>
            <a:r>
              <a:rPr kumimoji="1" lang="en-US" altLang="ja-JP" sz="2000" b="1" dirty="0"/>
              <a:t>9.76 Tm @ 12kA (ROXIE 3D</a:t>
            </a:r>
            <a:r>
              <a:rPr kumimoji="1" lang="en-US" altLang="ja-JP" sz="2000" b="1" dirty="0" smtClean="0"/>
              <a:t>)</a:t>
            </a:r>
            <a:endParaRPr lang="en-US" altLang="ja-JP" sz="2000" dirty="0"/>
          </a:p>
        </p:txBody>
      </p:sp>
      <p:pic>
        <p:nvPicPr>
          <p:cNvPr id="2" name="図 1"/>
          <p:cNvPicPr>
            <a:picLocks noChangeAspect="1"/>
          </p:cNvPicPr>
          <p:nvPr/>
        </p:nvPicPr>
        <p:blipFill>
          <a:blip r:embed="rId3"/>
          <a:stretch>
            <a:fillRect/>
          </a:stretch>
        </p:blipFill>
        <p:spPr>
          <a:xfrm>
            <a:off x="4608000" y="859950"/>
            <a:ext cx="3755224" cy="3600000"/>
          </a:xfrm>
          <a:prstGeom prst="rect">
            <a:avLst/>
          </a:prstGeom>
        </p:spPr>
      </p:pic>
      <p:sp>
        <p:nvSpPr>
          <p:cNvPr id="3" name="スライド番号プレースホルダー 2"/>
          <p:cNvSpPr>
            <a:spLocks noGrp="1"/>
          </p:cNvSpPr>
          <p:nvPr>
            <p:ph type="sldNum" sz="quarter" idx="12"/>
          </p:nvPr>
        </p:nvSpPr>
        <p:spPr/>
        <p:txBody>
          <a:bodyPr/>
          <a:lstStyle/>
          <a:p>
            <a:fld id="{8E5CF4B8-771E-47C5-9D8D-C91195ECEE1C}" type="slidenum">
              <a:rPr kumimoji="1" lang="ja-JP" altLang="en-US" smtClean="0"/>
              <a:t>24</a:t>
            </a:fld>
            <a:endParaRPr kumimoji="1" lang="ja-JP" altLang="en-US"/>
          </a:p>
        </p:txBody>
      </p:sp>
      <p:sp>
        <p:nvSpPr>
          <p:cNvPr id="17" name="テキスト ボックス 16"/>
          <p:cNvSpPr txBox="1"/>
          <p:nvPr/>
        </p:nvSpPr>
        <p:spPr>
          <a:xfrm>
            <a:off x="3317700" y="2383477"/>
            <a:ext cx="603050" cy="369332"/>
          </a:xfrm>
          <a:prstGeom prst="rect">
            <a:avLst/>
          </a:prstGeom>
          <a:noFill/>
        </p:spPr>
        <p:txBody>
          <a:bodyPr wrap="none" rtlCol="0">
            <a:spAutoFit/>
          </a:bodyPr>
          <a:lstStyle/>
          <a:p>
            <a:r>
              <a:rPr kumimoji="1" lang="en-US" altLang="ja-JP" dirty="0"/>
              <a:t>LE</a:t>
            </a:r>
            <a:r>
              <a:rPr kumimoji="1" lang="ja-JP" altLang="en-US" dirty="0"/>
              <a:t>→</a:t>
            </a:r>
          </a:p>
        </p:txBody>
      </p:sp>
      <p:sp>
        <p:nvSpPr>
          <p:cNvPr id="18" name="テキスト ボックス 17"/>
          <p:cNvSpPr txBox="1"/>
          <p:nvPr/>
        </p:nvSpPr>
        <p:spPr>
          <a:xfrm>
            <a:off x="885612" y="1105973"/>
            <a:ext cx="630301" cy="369332"/>
          </a:xfrm>
          <a:prstGeom prst="rect">
            <a:avLst/>
          </a:prstGeom>
          <a:noFill/>
        </p:spPr>
        <p:txBody>
          <a:bodyPr wrap="none" rtlCol="0">
            <a:spAutoFit/>
          </a:bodyPr>
          <a:lstStyle/>
          <a:p>
            <a:r>
              <a:rPr kumimoji="1" lang="ja-JP" altLang="en-US" dirty="0"/>
              <a:t>←</a:t>
            </a:r>
            <a:r>
              <a:rPr kumimoji="1" lang="en-US" altLang="ja-JP" dirty="0"/>
              <a:t>RE</a:t>
            </a:r>
            <a:endParaRPr kumimoji="1" lang="ja-JP" altLang="en-US" dirty="0"/>
          </a:p>
        </p:txBody>
      </p:sp>
      <p:sp>
        <p:nvSpPr>
          <p:cNvPr id="5" name="フッター プレースホルダー 4"/>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15786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1520" y="0"/>
            <a:ext cx="6583655" cy="828675"/>
          </a:xfrm>
        </p:spPr>
        <p:txBody>
          <a:bodyPr>
            <a:normAutofit/>
          </a:bodyPr>
          <a:lstStyle/>
          <a:p>
            <a:pPr algn="l"/>
            <a:r>
              <a:rPr kumimoji="1" lang="en-US" altLang="ja-JP" sz="2400" smtClean="0"/>
              <a:t>Z-Scan: Current </a:t>
            </a:r>
            <a:r>
              <a:rPr kumimoji="1" lang="en-US" altLang="ja-JP" sz="2400" dirty="0"/>
              <a:t>Dependence</a:t>
            </a:r>
            <a:r>
              <a:rPr kumimoji="1" lang="en-US" altLang="ja-JP" sz="2400"/>
              <a:t>, </a:t>
            </a:r>
            <a:r>
              <a:rPr kumimoji="1" lang="en-US" altLang="ja-JP" sz="2400" smtClean="0"/>
              <a:t>b</a:t>
            </a:r>
            <a:r>
              <a:rPr kumimoji="1" lang="en-US" altLang="ja-JP" sz="2400" baseline="-25000" smtClean="0"/>
              <a:t>3</a:t>
            </a:r>
            <a:r>
              <a:rPr lang="en-US" altLang="ja-JP" sz="2400" smtClean="0"/>
              <a:t> by </a:t>
            </a:r>
            <a:r>
              <a:rPr lang="en-US" altLang="ja-JP" sz="2400" dirty="0"/>
              <a:t>long coil</a:t>
            </a:r>
            <a:endParaRPr kumimoji="1" lang="ja-JP" altLang="en-US" sz="2400" dirty="0"/>
          </a:p>
        </p:txBody>
      </p:sp>
      <p:sp>
        <p:nvSpPr>
          <p:cNvPr id="3" name="コンテンツ プレースホルダー 2"/>
          <p:cNvSpPr>
            <a:spLocks noGrp="1"/>
          </p:cNvSpPr>
          <p:nvPr>
            <p:ph idx="1"/>
          </p:nvPr>
        </p:nvSpPr>
        <p:spPr>
          <a:xfrm>
            <a:off x="693183" y="5378939"/>
            <a:ext cx="7886700" cy="452808"/>
          </a:xfrm>
        </p:spPr>
        <p:txBody>
          <a:bodyPr>
            <a:normAutofit/>
          </a:bodyPr>
          <a:lstStyle/>
          <a:p>
            <a:r>
              <a:rPr lang="en-US" altLang="ja-JP" sz="2000" dirty="0"/>
              <a:t>Influence of coil end on b</a:t>
            </a:r>
            <a:r>
              <a:rPr lang="en-US" altLang="ja-JP" sz="2000" baseline="-25000" dirty="0"/>
              <a:t>3</a:t>
            </a:r>
            <a:r>
              <a:rPr lang="en-US" altLang="ja-JP" sz="2000" dirty="0"/>
              <a:t> was observed in the straight section .</a:t>
            </a:r>
            <a:endParaRPr kumimoji="1" lang="ja-JP" altLang="en-US" sz="2000" dirty="0"/>
          </a:p>
        </p:txBody>
      </p:sp>
      <p:sp>
        <p:nvSpPr>
          <p:cNvPr id="9" name="スライド番号プレースホルダー 8"/>
          <p:cNvSpPr>
            <a:spLocks noGrp="1"/>
          </p:cNvSpPr>
          <p:nvPr>
            <p:ph type="sldNum" sz="quarter" idx="12"/>
          </p:nvPr>
        </p:nvSpPr>
        <p:spPr/>
        <p:txBody>
          <a:bodyPr/>
          <a:lstStyle/>
          <a:p>
            <a:fld id="{8E5CF4B8-771E-47C5-9D8D-C91195ECEE1C}" type="slidenum">
              <a:rPr kumimoji="1" lang="ja-JP" altLang="en-US" smtClean="0"/>
              <a:t>25</a:t>
            </a:fld>
            <a:endParaRPr kumimoji="1" lang="ja-JP" altLang="en-US"/>
          </a:p>
        </p:txBody>
      </p:sp>
      <mc:AlternateContent xmlns:mc="http://schemas.openxmlformats.org/markup-compatibility/2006" xmlns:a14="http://schemas.microsoft.com/office/drawing/2010/main">
        <mc:Choice Requires="a14">
          <p:sp>
            <p:nvSpPr>
              <p:cNvPr id="17" name="テキスト ボックス 16"/>
              <p:cNvSpPr txBox="1"/>
              <p:nvPr/>
            </p:nvSpPr>
            <p:spPr>
              <a:xfrm>
                <a:off x="7173299" y="159758"/>
                <a:ext cx="1970701" cy="773738"/>
              </a:xfrm>
              <a:prstGeom prst="rect">
                <a:avLst/>
              </a:prstGeom>
              <a:solidFill>
                <a:schemeClr val="bg1"/>
              </a:solid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𝑏</m:t>
                          </m:r>
                        </m:e>
                        <m:sub>
                          <m:r>
                            <a:rPr kumimoji="1" lang="en-US" altLang="ja-JP" sz="1600" b="0" i="1" smtClean="0">
                              <a:latin typeface="Cambria Math" panose="02040503050406030204" pitchFamily="18" charset="0"/>
                              <a:ea typeface="Times New Roman" charset="0"/>
                              <a:cs typeface="Times New Roman" charset="0"/>
                            </a:rPr>
                            <m:t>3</m:t>
                          </m:r>
                        </m:sub>
                      </m:sSub>
                      <m:d>
                        <m:dPr>
                          <m:ctrlPr>
                            <a:rPr kumimoji="1" lang="en-US" altLang="ja-JP" sz="1600" b="0" i="1" smtClean="0">
                              <a:latin typeface="Cambria Math" charset="0"/>
                              <a:ea typeface="Times New Roman" charset="0"/>
                              <a:cs typeface="Times New Roman" charset="0"/>
                            </a:rPr>
                          </m:ctrlPr>
                        </m:dPr>
                        <m:e>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m:t>
                          </m:r>
                          <m:sSub>
                            <m:sSubPr>
                              <m:ctrlPr>
                                <a:rPr kumimoji="1" lang="en-US" altLang="ja-JP" sz="1600" b="0" i="1" smtClean="0">
                                  <a:latin typeface="Cambria Math" charset="0"/>
                                  <a:cs typeface="Times New Roman" charset="0"/>
                                </a:rPr>
                              </m:ctrlPr>
                            </m:sSubPr>
                            <m:e>
                              <m:r>
                                <a:rPr kumimoji="1" lang="en-US" altLang="ja-JP" sz="1600" b="0" i="1" smtClean="0">
                                  <a:latin typeface="Cambria Math" panose="02040503050406030204" pitchFamily="18" charset="0"/>
                                  <a:cs typeface="Times New Roman" charset="0"/>
                                </a:rPr>
                                <m:t>𝐼</m:t>
                              </m:r>
                            </m:e>
                            <m:sub>
                              <m:r>
                                <a:rPr kumimoji="1" lang="en-US" altLang="ja-JP" sz="1600" b="0" i="1" smtClean="0">
                                  <a:latin typeface="Cambria Math" panose="02040503050406030204" pitchFamily="18" charset="0"/>
                                  <a:cs typeface="Times New Roman" charset="0"/>
                                </a:rPr>
                                <m:t>𝑛</m:t>
                              </m:r>
                            </m:sub>
                          </m:sSub>
                        </m:e>
                      </m:d>
                    </m:oMath>
                  </m:oMathPara>
                </a14:m>
                <a:endParaRPr kumimoji="1" lang="en-US" altLang="ja-JP" sz="1600" b="0" i="1" dirty="0">
                  <a:ea typeface="Times New Roman" charset="0"/>
                  <a:cs typeface="Times New Roman" charset="0"/>
                </a:endParaRPr>
              </a:p>
              <a:p>
                <a:pPr/>
                <a14:m>
                  <m:oMathPara xmlns:m="http://schemas.openxmlformats.org/officeDocument/2006/math">
                    <m:oMathParaPr>
                      <m:jc m:val="left"/>
                    </m:oMathParaPr>
                    <m:oMath xmlns:m="http://schemas.openxmlformats.org/officeDocument/2006/math">
                      <m:r>
                        <a:rPr kumimoji="1" lang="en-US" altLang="ja-JP" sz="1600" b="0" i="1" smtClean="0">
                          <a:latin typeface="Cambria Math" panose="02040503050406030204" pitchFamily="18" charset="0"/>
                          <a:ea typeface="Times New Roman" charset="0"/>
                          <a:cs typeface="Times New Roman" charset="0"/>
                        </a:rPr>
                        <m:t>=</m:t>
                      </m:r>
                      <m:f>
                        <m:fPr>
                          <m:ctrlPr>
                            <a:rPr kumimoji="1" lang="bg-BG" altLang="ja-JP" sz="1600" b="0" i="1" smtClean="0">
                              <a:latin typeface="Cambria Math" charset="0"/>
                              <a:ea typeface="Times New Roman" charset="0"/>
                              <a:cs typeface="Times New Roman" charset="0"/>
                            </a:rPr>
                          </m:ctrlPr>
                        </m:fPr>
                        <m:num>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𝐵</m:t>
                              </m:r>
                            </m:e>
                            <m:sub>
                              <m:r>
                                <a:rPr kumimoji="1" lang="en-US" altLang="ja-JP" sz="1600" b="0" i="1" smtClean="0">
                                  <a:latin typeface="Cambria Math" panose="02040503050406030204" pitchFamily="18" charset="0"/>
                                  <a:ea typeface="Times New Roman" charset="0"/>
                                  <a:cs typeface="Times New Roman" charset="0"/>
                                </a:rPr>
                                <m:t>3</m:t>
                              </m:r>
                            </m:sub>
                          </m:sSub>
                          <m:r>
                            <a:rPr kumimoji="1" lang="en-US" altLang="ja-JP" sz="1600" b="0" i="1" smtClean="0">
                              <a:latin typeface="Cambria Math" panose="02040503050406030204" pitchFamily="18" charset="0"/>
                              <a:ea typeface="Times New Roman" charset="0"/>
                              <a:cs typeface="Times New Roman" charset="0"/>
                            </a:rPr>
                            <m:t>(</m:t>
                          </m:r>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m:t>
                          </m:r>
                          <m:sSub>
                            <m:sSubPr>
                              <m:ctrlPr>
                                <a:rPr kumimoji="1" lang="en-US" altLang="ja-JP" sz="1600" b="0" i="1" smtClean="0">
                                  <a:latin typeface="Cambria Math" charset="0"/>
                                  <a:cs typeface="Times New Roman" charset="0"/>
                                </a:rPr>
                              </m:ctrlPr>
                            </m:sSubPr>
                            <m:e>
                              <m:r>
                                <a:rPr kumimoji="1" lang="en-US" altLang="ja-JP" sz="1600" b="0" i="1" smtClean="0">
                                  <a:latin typeface="Cambria Math" panose="02040503050406030204" pitchFamily="18" charset="0"/>
                                  <a:cs typeface="Times New Roman" charset="0"/>
                                </a:rPr>
                                <m:t>𝐼</m:t>
                              </m:r>
                            </m:e>
                            <m:sub>
                              <m:r>
                                <a:rPr kumimoji="1" lang="en-US" altLang="ja-JP" sz="1600" b="0" i="1" smtClean="0">
                                  <a:latin typeface="Cambria Math" panose="02040503050406030204" pitchFamily="18" charset="0"/>
                                  <a:cs typeface="Times New Roman" charset="0"/>
                                </a:rPr>
                                <m:t>𝑛</m:t>
                              </m:r>
                            </m:sub>
                          </m:sSub>
                          <m:r>
                            <a:rPr kumimoji="1" lang="en-US" altLang="ja-JP" sz="1600" b="0" i="1" smtClean="0">
                              <a:latin typeface="Cambria Math" panose="02040503050406030204" pitchFamily="18" charset="0"/>
                              <a:ea typeface="Times New Roman" charset="0"/>
                              <a:cs typeface="Times New Roman" charset="0"/>
                            </a:rPr>
                            <m:t>)</m:t>
                          </m:r>
                        </m:num>
                        <m:den>
                          <m:sSub>
                            <m:sSubPr>
                              <m:ctrlPr>
                                <a:rPr kumimoji="1" lang="en-US" altLang="ja-JP" sz="1600" b="0" i="1" smtClean="0">
                                  <a:latin typeface="Cambria Math" charset="0"/>
                                  <a:ea typeface="Times New Roman" charset="0"/>
                                  <a:cs typeface="Times New Roman" charset="0"/>
                                </a:rPr>
                              </m:ctrlPr>
                            </m:sSubPr>
                            <m:e>
                              <m:r>
                                <a:rPr kumimoji="1" lang="en-US" altLang="ja-JP" sz="1600" b="0" i="1" smtClean="0">
                                  <a:latin typeface="Cambria Math" panose="02040503050406030204" pitchFamily="18" charset="0"/>
                                  <a:ea typeface="Times New Roman" charset="0"/>
                                  <a:cs typeface="Times New Roman" charset="0"/>
                                </a:rPr>
                                <m:t>𝐵</m:t>
                              </m:r>
                            </m:e>
                            <m:sub>
                              <m:r>
                                <a:rPr kumimoji="1" lang="en-US" altLang="ja-JP" sz="1600" b="0" i="1" smtClean="0">
                                  <a:latin typeface="Cambria Math" panose="02040503050406030204" pitchFamily="18" charset="0"/>
                                  <a:ea typeface="Times New Roman" charset="0"/>
                                  <a:cs typeface="Times New Roman" charset="0"/>
                                </a:rPr>
                                <m:t>1</m:t>
                              </m:r>
                            </m:sub>
                          </m:sSub>
                          <m:r>
                            <a:rPr kumimoji="1" lang="en-US" altLang="ja-JP" sz="1600" b="0" i="1" smtClean="0">
                              <a:latin typeface="Cambria Math" panose="02040503050406030204" pitchFamily="18" charset="0"/>
                              <a:ea typeface="Times New Roman" charset="0"/>
                              <a:cs typeface="Times New Roman" charset="0"/>
                            </a:rPr>
                            <m:t>(</m:t>
                          </m:r>
                          <m:r>
                            <a:rPr kumimoji="1" lang="en-US" altLang="ja-JP" sz="1600" b="0" i="1" smtClean="0">
                              <a:latin typeface="Cambria Math" panose="02040503050406030204" pitchFamily="18" charset="0"/>
                              <a:ea typeface="Times New Roman" charset="0"/>
                              <a:cs typeface="Times New Roman" charset="0"/>
                            </a:rPr>
                            <m:t>𝑧</m:t>
                          </m:r>
                          <m:r>
                            <a:rPr kumimoji="1" lang="en-US" altLang="ja-JP" sz="1600" b="0" i="1" smtClean="0">
                              <a:latin typeface="Cambria Math" panose="02040503050406030204" pitchFamily="18" charset="0"/>
                              <a:ea typeface="Times New Roman" charset="0"/>
                              <a:cs typeface="Times New Roman" charset="0"/>
                            </a:rPr>
                            <m:t>=0,</m:t>
                          </m:r>
                          <m:sSub>
                            <m:sSubPr>
                              <m:ctrlPr>
                                <a:rPr kumimoji="1" lang="en-US" altLang="ja-JP" sz="1600" b="0" i="1" smtClean="0">
                                  <a:latin typeface="Cambria Math" charset="0"/>
                                  <a:cs typeface="Times New Roman" charset="0"/>
                                </a:rPr>
                              </m:ctrlPr>
                            </m:sSubPr>
                            <m:e>
                              <m:r>
                                <a:rPr kumimoji="1" lang="en-US" altLang="ja-JP" sz="1600" b="0" i="1" smtClean="0">
                                  <a:latin typeface="Cambria Math" panose="02040503050406030204" pitchFamily="18" charset="0"/>
                                  <a:cs typeface="Times New Roman" charset="0"/>
                                </a:rPr>
                                <m:t>𝐼</m:t>
                              </m:r>
                            </m:e>
                            <m:sub>
                              <m:r>
                                <a:rPr kumimoji="1" lang="en-US" altLang="ja-JP" sz="1600" b="0" i="1" smtClean="0">
                                  <a:latin typeface="Cambria Math" panose="02040503050406030204" pitchFamily="18" charset="0"/>
                                  <a:cs typeface="Times New Roman" charset="0"/>
                                </a:rPr>
                                <m:t>𝑛</m:t>
                              </m:r>
                            </m:sub>
                          </m:sSub>
                          <m:r>
                            <a:rPr kumimoji="1" lang="en-US" altLang="ja-JP" sz="1600" b="0" i="1" smtClean="0">
                              <a:latin typeface="Cambria Math" panose="02040503050406030204" pitchFamily="18" charset="0"/>
                              <a:ea typeface="Times New Roman" charset="0"/>
                              <a:cs typeface="Times New Roman" charset="0"/>
                            </a:rPr>
                            <m:t>)</m:t>
                          </m:r>
                        </m:den>
                      </m:f>
                      <m:r>
                        <a:rPr kumimoji="1" lang="bg-BG" altLang="ja-JP" sz="1600" b="0" i="1" smtClean="0">
                          <a:latin typeface="Cambria Math" panose="02040503050406030204" pitchFamily="18" charset="0"/>
                          <a:ea typeface="Times New Roman" charset="0"/>
                          <a:cs typeface="Times New Roman" charset="0"/>
                        </a:rPr>
                        <m:t>×</m:t>
                      </m:r>
                      <m:sSup>
                        <m:sSupPr>
                          <m:ctrlPr>
                            <a:rPr kumimoji="1" lang="bg-BG" altLang="ja-JP" sz="1600" b="0" i="1" smtClean="0">
                              <a:latin typeface="Cambria Math" charset="0"/>
                              <a:ea typeface="Times New Roman" charset="0"/>
                              <a:cs typeface="Times New Roman" charset="0"/>
                            </a:rPr>
                          </m:ctrlPr>
                        </m:sSupPr>
                        <m:e>
                          <m:r>
                            <a:rPr kumimoji="1" lang="en-US" altLang="ja-JP" sz="1600" b="0" i="1" smtClean="0">
                              <a:latin typeface="Cambria Math" panose="02040503050406030204" pitchFamily="18" charset="0"/>
                              <a:ea typeface="Times New Roman" charset="0"/>
                              <a:cs typeface="Times New Roman" charset="0"/>
                            </a:rPr>
                            <m:t>10</m:t>
                          </m:r>
                        </m:e>
                        <m:sup>
                          <m:r>
                            <a:rPr kumimoji="1" lang="en-US" altLang="ja-JP" sz="1600" b="0" i="1" smtClean="0">
                              <a:latin typeface="Cambria Math" panose="02040503050406030204" pitchFamily="18" charset="0"/>
                              <a:ea typeface="Times New Roman" charset="0"/>
                              <a:cs typeface="Times New Roman" charset="0"/>
                            </a:rPr>
                            <m:t>4</m:t>
                          </m:r>
                        </m:sup>
                      </m:sSup>
                    </m:oMath>
                  </m:oMathPara>
                </a14:m>
                <a:endParaRPr kumimoji="1" lang="ja-JP" altLang="en-US" sz="1600" i="1" dirty="0">
                  <a:ea typeface="Times New Roman" charset="0"/>
                  <a:cs typeface="Times New Roman" charset="0"/>
                </a:endParaRPr>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a:off x="7173299" y="159758"/>
                <a:ext cx="1970701" cy="773738"/>
              </a:xfrm>
              <a:prstGeom prst="rect">
                <a:avLst/>
              </a:prstGeom>
              <a:blipFill>
                <a:blip r:embed="rId2"/>
                <a:stretch>
                  <a:fillRect l="-3715"/>
                </a:stretch>
              </a:blipFill>
            </p:spPr>
            <p:txBody>
              <a:bodyPr/>
              <a:lstStyle/>
              <a:p>
                <a:r>
                  <a:rPr lang="ja-JP" altLang="en-US">
                    <a:noFill/>
                  </a:rPr>
                  <a:t> </a:t>
                </a:r>
              </a:p>
            </p:txBody>
          </p:sp>
        </mc:Fallback>
      </mc:AlternateContent>
      <p:pic>
        <p:nvPicPr>
          <p:cNvPr id="18" name="図 17"/>
          <p:cNvPicPr>
            <a:picLocks noChangeAspect="1"/>
          </p:cNvPicPr>
          <p:nvPr/>
        </p:nvPicPr>
        <p:blipFill>
          <a:blip r:embed="rId3"/>
          <a:stretch>
            <a:fillRect/>
          </a:stretch>
        </p:blipFill>
        <p:spPr>
          <a:xfrm>
            <a:off x="180000" y="1410617"/>
            <a:ext cx="3385989" cy="3240000"/>
          </a:xfrm>
          <a:prstGeom prst="rect">
            <a:avLst/>
          </a:prstGeom>
        </p:spPr>
      </p:pic>
      <p:sp>
        <p:nvSpPr>
          <p:cNvPr id="19" name="正方形/長方形 18"/>
          <p:cNvSpPr/>
          <p:nvPr/>
        </p:nvSpPr>
        <p:spPr>
          <a:xfrm>
            <a:off x="1406164" y="2064421"/>
            <a:ext cx="1301526" cy="7189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a:stCxn id="19" idx="3"/>
            <a:endCxn id="22" idx="1"/>
          </p:cNvCxnSpPr>
          <p:nvPr/>
        </p:nvCxnSpPr>
        <p:spPr>
          <a:xfrm>
            <a:off x="2707690" y="2423892"/>
            <a:ext cx="1612310" cy="6787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1" name="図 20"/>
          <p:cNvPicPr>
            <a:picLocks noChangeAspect="1"/>
          </p:cNvPicPr>
          <p:nvPr/>
        </p:nvPicPr>
        <p:blipFill>
          <a:blip r:embed="rId4"/>
          <a:stretch>
            <a:fillRect/>
          </a:stretch>
        </p:blipFill>
        <p:spPr>
          <a:xfrm>
            <a:off x="872339" y="763590"/>
            <a:ext cx="2380357" cy="734216"/>
          </a:xfrm>
          <a:prstGeom prst="rect">
            <a:avLst/>
          </a:prstGeom>
        </p:spPr>
      </p:pic>
      <p:pic>
        <p:nvPicPr>
          <p:cNvPr id="22" name="図 21"/>
          <p:cNvPicPr>
            <a:picLocks noChangeAspect="1"/>
          </p:cNvPicPr>
          <p:nvPr/>
        </p:nvPicPr>
        <p:blipFill>
          <a:blip r:embed="rId5"/>
          <a:stretch>
            <a:fillRect/>
          </a:stretch>
        </p:blipFill>
        <p:spPr>
          <a:xfrm>
            <a:off x="4320000" y="1482617"/>
            <a:ext cx="3385980" cy="3240000"/>
          </a:xfrm>
          <a:prstGeom prst="rect">
            <a:avLst/>
          </a:prstGeom>
          <a:ln>
            <a:solidFill>
              <a:srgbClr val="FF0000"/>
            </a:solidFill>
          </a:ln>
        </p:spPr>
      </p:pic>
      <p:sp>
        <p:nvSpPr>
          <p:cNvPr id="23" name="テキスト ボックス 22"/>
          <p:cNvSpPr txBox="1"/>
          <p:nvPr/>
        </p:nvSpPr>
        <p:spPr>
          <a:xfrm>
            <a:off x="7836531" y="1408455"/>
            <a:ext cx="710451" cy="2308324"/>
          </a:xfrm>
          <a:prstGeom prst="rect">
            <a:avLst/>
          </a:prstGeom>
          <a:solidFill>
            <a:schemeClr val="bg1"/>
          </a:solidFill>
          <a:ln>
            <a:solidFill>
              <a:schemeClr val="tx1"/>
            </a:solidFill>
          </a:ln>
        </p:spPr>
        <p:txBody>
          <a:bodyPr wrap="none" rtlCol="0">
            <a:spAutoFit/>
          </a:bodyPr>
          <a:lstStyle/>
          <a:p>
            <a:r>
              <a:rPr kumimoji="1" lang="en-US" altLang="ja-JP" dirty="0"/>
              <a:t>12kA</a:t>
            </a:r>
          </a:p>
          <a:p>
            <a:r>
              <a:rPr kumimoji="1" lang="en-US" altLang="ja-JP" dirty="0">
                <a:solidFill>
                  <a:srgbClr val="FF0000"/>
                </a:solidFill>
              </a:rPr>
              <a:t>11kA</a:t>
            </a:r>
          </a:p>
          <a:p>
            <a:r>
              <a:rPr kumimoji="1" lang="en-US" altLang="ja-JP" dirty="0">
                <a:solidFill>
                  <a:srgbClr val="0070C0"/>
                </a:solidFill>
              </a:rPr>
              <a:t>10kA</a:t>
            </a:r>
          </a:p>
          <a:p>
            <a:r>
              <a:rPr kumimoji="1" lang="en-US" altLang="ja-JP" dirty="0">
                <a:solidFill>
                  <a:srgbClr val="FF33CC"/>
                </a:solidFill>
              </a:rPr>
              <a:t>9kA</a:t>
            </a:r>
          </a:p>
          <a:p>
            <a:r>
              <a:rPr kumimoji="1" lang="en-US" altLang="ja-JP" dirty="0">
                <a:solidFill>
                  <a:srgbClr val="92D050"/>
                </a:solidFill>
              </a:rPr>
              <a:t>8kA</a:t>
            </a:r>
          </a:p>
          <a:p>
            <a:r>
              <a:rPr kumimoji="1" lang="en-US" altLang="ja-JP" dirty="0">
                <a:solidFill>
                  <a:srgbClr val="00B0F0"/>
                </a:solidFill>
              </a:rPr>
              <a:t>7kA</a:t>
            </a:r>
          </a:p>
          <a:p>
            <a:r>
              <a:rPr kumimoji="1" lang="en-US" altLang="ja-JP" dirty="0">
                <a:solidFill>
                  <a:srgbClr val="00B050"/>
                </a:solidFill>
              </a:rPr>
              <a:t>6kA</a:t>
            </a:r>
          </a:p>
          <a:p>
            <a:r>
              <a:rPr kumimoji="1" lang="en-US" altLang="ja-JP" dirty="0">
                <a:solidFill>
                  <a:srgbClr val="9933FF"/>
                </a:solidFill>
              </a:rPr>
              <a:t>4kA</a:t>
            </a:r>
            <a:endParaRPr kumimoji="1" lang="ja-JP" altLang="en-US" dirty="0">
              <a:solidFill>
                <a:srgbClr val="9933FF"/>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1178073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pPr algn="ctr"/>
            <a:r>
              <a:rPr lang="fr-FR" dirty="0" err="1" smtClean="0"/>
              <a:t>T</a:t>
            </a:r>
            <a:r>
              <a:rPr lang="fr-FR" dirty="0" smtClean="0"/>
              <a:t>. Nakamoto, Progress on </a:t>
            </a:r>
            <a:r>
              <a:rPr lang="fr-FR" dirty="0" err="1" smtClean="0"/>
              <a:t>Beam</a:t>
            </a:r>
            <a:r>
              <a:rPr lang="fr-FR" dirty="0" smtClean="0"/>
              <a:t> </a:t>
            </a:r>
            <a:r>
              <a:rPr lang="fr-FR" dirty="0" err="1" smtClean="0"/>
              <a:t>Separation</a:t>
            </a:r>
            <a:r>
              <a:rPr lang="fr-FR" dirty="0" smtClean="0"/>
              <a:t> </a:t>
            </a:r>
            <a:r>
              <a:rPr lang="fr-FR" dirty="0" err="1" smtClean="0"/>
              <a:t>Superconducting</a:t>
            </a:r>
            <a:r>
              <a:rPr lang="fr-FR" dirty="0" smtClean="0"/>
              <a:t> </a:t>
            </a:r>
            <a:r>
              <a:rPr lang="fr-FR" dirty="0" err="1" smtClean="0"/>
              <a:t>Dipole</a:t>
            </a:r>
            <a:r>
              <a:rPr lang="fr-FR" dirty="0" smtClean="0"/>
              <a:t> </a:t>
            </a:r>
            <a:r>
              <a:rPr lang="fr-FR" dirty="0" err="1" smtClean="0"/>
              <a:t>Magnet</a:t>
            </a:r>
            <a:r>
              <a:rPr lang="fr-FR" dirty="0" smtClean="0"/>
              <a:t> (D1) R&amp;D for HL-LHC, 7th HL-LHC Collaboration Meeting, CIEMAT, Madrid, Nov. 14, 2017</a:t>
            </a:r>
            <a:endParaRPr lang="en-GB" dirty="0"/>
          </a:p>
        </p:txBody>
      </p:sp>
      <p:sp>
        <p:nvSpPr>
          <p:cNvPr id="4" name="スライド番号プレースホルダー 3"/>
          <p:cNvSpPr>
            <a:spLocks noGrp="1"/>
          </p:cNvSpPr>
          <p:nvPr>
            <p:ph type="sldNum" sz="quarter" idx="12"/>
          </p:nvPr>
        </p:nvSpPr>
        <p:spPr/>
        <p:txBody>
          <a:bodyPr/>
          <a:lstStyle/>
          <a:p>
            <a:fld id="{27336EAC-5D17-4CB5-BF1F-515A137773EE}" type="slidenum">
              <a:rPr lang="ja-JP" altLang="en-US" smtClean="0">
                <a:solidFill>
                  <a:srgbClr val="000000"/>
                </a:solidFill>
              </a:rPr>
              <a:pPr/>
              <a:t>26</a:t>
            </a:fld>
            <a:endParaRPr lang="ja-JP" altLang="en-US">
              <a:solidFill>
                <a:srgbClr val="000000"/>
              </a:solidFill>
            </a:endParaRPr>
          </a:p>
        </p:txBody>
      </p:sp>
      <p:pic>
        <p:nvPicPr>
          <p:cNvPr id="5" name="図 4"/>
          <p:cNvPicPr>
            <a:picLocks noChangeAspect="1"/>
          </p:cNvPicPr>
          <p:nvPr/>
        </p:nvPicPr>
        <p:blipFill>
          <a:blip r:embed="rId2"/>
          <a:stretch>
            <a:fillRect/>
          </a:stretch>
        </p:blipFill>
        <p:spPr>
          <a:xfrm>
            <a:off x="317500" y="1108783"/>
            <a:ext cx="7999834" cy="5735357"/>
          </a:xfrm>
          <a:prstGeom prst="rect">
            <a:avLst/>
          </a:prstGeom>
        </p:spPr>
      </p:pic>
      <p:sp>
        <p:nvSpPr>
          <p:cNvPr id="6" name="コンテンツ プレースホルダー 2"/>
          <p:cNvSpPr>
            <a:spLocks noGrp="1"/>
          </p:cNvSpPr>
          <p:nvPr>
            <p:ph idx="1"/>
          </p:nvPr>
        </p:nvSpPr>
        <p:spPr>
          <a:xfrm>
            <a:off x="4457129" y="5037510"/>
            <a:ext cx="4129368" cy="1763487"/>
          </a:xfrm>
        </p:spPr>
        <p:txBody>
          <a:bodyPr>
            <a:noAutofit/>
          </a:bodyPr>
          <a:lstStyle/>
          <a:p>
            <a:pPr marL="0" indent="0">
              <a:buNone/>
            </a:pPr>
            <a:r>
              <a:rPr lang="en-US" altLang="ja-JP" sz="2400" dirty="0">
                <a:solidFill>
                  <a:srgbClr val="FF0000"/>
                </a:solidFill>
              </a:rPr>
              <a:t>Calculation is almost flat at the straight section.</a:t>
            </a:r>
            <a:endParaRPr lang="en-US" altLang="ja-JP" sz="2400" dirty="0"/>
          </a:p>
          <a:p>
            <a:pPr marL="0" indent="0">
              <a:buNone/>
            </a:pPr>
            <a:endParaRPr lang="en-US" altLang="ja-JP" sz="2400" dirty="0"/>
          </a:p>
          <a:p>
            <a:pPr marL="0" indent="0">
              <a:buNone/>
            </a:pPr>
            <a:r>
              <a:rPr lang="en-US" altLang="ja-JP" sz="2400" dirty="0"/>
              <a:t>*after offset calibration</a:t>
            </a:r>
            <a:endParaRPr kumimoji="1" lang="ja-JP" altLang="en-US" sz="2400" dirty="0"/>
          </a:p>
        </p:txBody>
      </p:sp>
      <p:sp>
        <p:nvSpPr>
          <p:cNvPr id="7" name="テキスト ボックス 6"/>
          <p:cNvSpPr txBox="1"/>
          <p:nvPr/>
        </p:nvSpPr>
        <p:spPr>
          <a:xfrm>
            <a:off x="1162803" y="1235901"/>
            <a:ext cx="655949" cy="369332"/>
          </a:xfrm>
          <a:prstGeom prst="rect">
            <a:avLst/>
          </a:prstGeom>
          <a:noFill/>
        </p:spPr>
        <p:txBody>
          <a:bodyPr wrap="none" rtlCol="0">
            <a:spAutoFit/>
          </a:bodyPr>
          <a:lstStyle/>
          <a:p>
            <a:r>
              <a:rPr kumimoji="1" lang="en-US" altLang="ja-JP" dirty="0">
                <a:solidFill>
                  <a:srgbClr val="00B0F0"/>
                </a:solidFill>
              </a:rPr>
              <a:t>12kA</a:t>
            </a:r>
            <a:endParaRPr kumimoji="1" lang="ja-JP" altLang="en-US" dirty="0">
              <a:solidFill>
                <a:srgbClr val="00B0F0"/>
              </a:solidFill>
            </a:endParaRPr>
          </a:p>
        </p:txBody>
      </p:sp>
      <p:sp>
        <p:nvSpPr>
          <p:cNvPr id="8" name="テキスト ボックス 7"/>
          <p:cNvSpPr txBox="1"/>
          <p:nvPr/>
        </p:nvSpPr>
        <p:spPr>
          <a:xfrm>
            <a:off x="3111789" y="1235901"/>
            <a:ext cx="655949" cy="369332"/>
          </a:xfrm>
          <a:prstGeom prst="rect">
            <a:avLst/>
          </a:prstGeom>
          <a:noFill/>
        </p:spPr>
        <p:txBody>
          <a:bodyPr wrap="none" rtlCol="0">
            <a:spAutoFit/>
          </a:bodyPr>
          <a:lstStyle/>
          <a:p>
            <a:r>
              <a:rPr kumimoji="1" lang="en-US" altLang="ja-JP" dirty="0">
                <a:solidFill>
                  <a:srgbClr val="00B0F0"/>
                </a:solidFill>
              </a:rPr>
              <a:t>11kA</a:t>
            </a:r>
            <a:endParaRPr kumimoji="1" lang="ja-JP" altLang="en-US" dirty="0">
              <a:solidFill>
                <a:srgbClr val="00B0F0"/>
              </a:solidFill>
            </a:endParaRPr>
          </a:p>
        </p:txBody>
      </p:sp>
      <p:sp>
        <p:nvSpPr>
          <p:cNvPr id="9" name="テキスト ボックス 8"/>
          <p:cNvSpPr txBox="1"/>
          <p:nvPr/>
        </p:nvSpPr>
        <p:spPr>
          <a:xfrm>
            <a:off x="5088376" y="1235901"/>
            <a:ext cx="655949" cy="369332"/>
          </a:xfrm>
          <a:prstGeom prst="rect">
            <a:avLst/>
          </a:prstGeom>
          <a:noFill/>
        </p:spPr>
        <p:txBody>
          <a:bodyPr wrap="none" rtlCol="0">
            <a:spAutoFit/>
          </a:bodyPr>
          <a:lstStyle/>
          <a:p>
            <a:r>
              <a:rPr kumimoji="1" lang="en-US" altLang="ja-JP" dirty="0">
                <a:solidFill>
                  <a:srgbClr val="00B0F0"/>
                </a:solidFill>
              </a:rPr>
              <a:t>10kA</a:t>
            </a:r>
            <a:endParaRPr kumimoji="1" lang="ja-JP" altLang="en-US" dirty="0">
              <a:solidFill>
                <a:srgbClr val="00B0F0"/>
              </a:solidFill>
            </a:endParaRPr>
          </a:p>
        </p:txBody>
      </p:sp>
      <p:sp>
        <p:nvSpPr>
          <p:cNvPr id="10" name="テキスト ボックス 9"/>
          <p:cNvSpPr txBox="1"/>
          <p:nvPr/>
        </p:nvSpPr>
        <p:spPr>
          <a:xfrm>
            <a:off x="7145362" y="1235901"/>
            <a:ext cx="538930" cy="369332"/>
          </a:xfrm>
          <a:prstGeom prst="rect">
            <a:avLst/>
          </a:prstGeom>
          <a:noFill/>
        </p:spPr>
        <p:txBody>
          <a:bodyPr wrap="none" rtlCol="0">
            <a:spAutoFit/>
          </a:bodyPr>
          <a:lstStyle/>
          <a:p>
            <a:r>
              <a:rPr kumimoji="1" lang="en-US" altLang="ja-JP" dirty="0">
                <a:solidFill>
                  <a:srgbClr val="00B0F0"/>
                </a:solidFill>
              </a:rPr>
              <a:t>9kA</a:t>
            </a:r>
            <a:endParaRPr kumimoji="1" lang="ja-JP" altLang="en-US" dirty="0">
              <a:solidFill>
                <a:srgbClr val="00B0F0"/>
              </a:solidFill>
            </a:endParaRPr>
          </a:p>
        </p:txBody>
      </p:sp>
      <p:sp>
        <p:nvSpPr>
          <p:cNvPr id="11" name="テキスト ボックス 10"/>
          <p:cNvSpPr txBox="1"/>
          <p:nvPr/>
        </p:nvSpPr>
        <p:spPr>
          <a:xfrm>
            <a:off x="1162803" y="3148887"/>
            <a:ext cx="538930" cy="369332"/>
          </a:xfrm>
          <a:prstGeom prst="rect">
            <a:avLst/>
          </a:prstGeom>
          <a:noFill/>
        </p:spPr>
        <p:txBody>
          <a:bodyPr wrap="none" rtlCol="0">
            <a:spAutoFit/>
          </a:bodyPr>
          <a:lstStyle/>
          <a:p>
            <a:r>
              <a:rPr kumimoji="1" lang="en-US" altLang="ja-JP" dirty="0">
                <a:solidFill>
                  <a:srgbClr val="00B0F0"/>
                </a:solidFill>
              </a:rPr>
              <a:t>8kA</a:t>
            </a:r>
            <a:endParaRPr kumimoji="1" lang="ja-JP" altLang="en-US" dirty="0">
              <a:solidFill>
                <a:srgbClr val="00B0F0"/>
              </a:solidFill>
            </a:endParaRPr>
          </a:p>
        </p:txBody>
      </p:sp>
      <p:sp>
        <p:nvSpPr>
          <p:cNvPr id="12" name="テキスト ボックス 11"/>
          <p:cNvSpPr txBox="1"/>
          <p:nvPr/>
        </p:nvSpPr>
        <p:spPr>
          <a:xfrm>
            <a:off x="3111789" y="3148887"/>
            <a:ext cx="538930" cy="369332"/>
          </a:xfrm>
          <a:prstGeom prst="rect">
            <a:avLst/>
          </a:prstGeom>
          <a:noFill/>
        </p:spPr>
        <p:txBody>
          <a:bodyPr wrap="none" rtlCol="0">
            <a:spAutoFit/>
          </a:bodyPr>
          <a:lstStyle/>
          <a:p>
            <a:r>
              <a:rPr kumimoji="1" lang="en-US" altLang="ja-JP" dirty="0">
                <a:solidFill>
                  <a:srgbClr val="00B0F0"/>
                </a:solidFill>
              </a:rPr>
              <a:t>7kA</a:t>
            </a:r>
            <a:endParaRPr kumimoji="1" lang="ja-JP" altLang="en-US" dirty="0">
              <a:solidFill>
                <a:srgbClr val="00B0F0"/>
              </a:solidFill>
            </a:endParaRPr>
          </a:p>
        </p:txBody>
      </p:sp>
      <p:sp>
        <p:nvSpPr>
          <p:cNvPr id="13" name="テキスト ボックス 12"/>
          <p:cNvSpPr txBox="1"/>
          <p:nvPr/>
        </p:nvSpPr>
        <p:spPr>
          <a:xfrm>
            <a:off x="5088376" y="3148887"/>
            <a:ext cx="538930" cy="369332"/>
          </a:xfrm>
          <a:prstGeom prst="rect">
            <a:avLst/>
          </a:prstGeom>
          <a:noFill/>
        </p:spPr>
        <p:txBody>
          <a:bodyPr wrap="none" rtlCol="0">
            <a:spAutoFit/>
          </a:bodyPr>
          <a:lstStyle/>
          <a:p>
            <a:r>
              <a:rPr kumimoji="1" lang="en-US" altLang="ja-JP" dirty="0">
                <a:solidFill>
                  <a:srgbClr val="00B0F0"/>
                </a:solidFill>
              </a:rPr>
              <a:t>6kA</a:t>
            </a:r>
            <a:endParaRPr kumimoji="1" lang="ja-JP" altLang="en-US" dirty="0">
              <a:solidFill>
                <a:srgbClr val="00B0F0"/>
              </a:solidFill>
            </a:endParaRPr>
          </a:p>
        </p:txBody>
      </p:sp>
      <p:sp>
        <p:nvSpPr>
          <p:cNvPr id="14" name="テキスト ボックス 13"/>
          <p:cNvSpPr txBox="1"/>
          <p:nvPr/>
        </p:nvSpPr>
        <p:spPr>
          <a:xfrm>
            <a:off x="7145362" y="3148887"/>
            <a:ext cx="538930" cy="369332"/>
          </a:xfrm>
          <a:prstGeom prst="rect">
            <a:avLst/>
          </a:prstGeom>
          <a:noFill/>
        </p:spPr>
        <p:txBody>
          <a:bodyPr wrap="none" rtlCol="0">
            <a:spAutoFit/>
          </a:bodyPr>
          <a:lstStyle/>
          <a:p>
            <a:r>
              <a:rPr kumimoji="1" lang="en-US" altLang="ja-JP" dirty="0">
                <a:solidFill>
                  <a:srgbClr val="00B0F0"/>
                </a:solidFill>
              </a:rPr>
              <a:t>4kA</a:t>
            </a:r>
            <a:endParaRPr kumimoji="1" lang="ja-JP" altLang="en-US" dirty="0">
              <a:solidFill>
                <a:srgbClr val="00B0F0"/>
              </a:solidFill>
            </a:endParaRPr>
          </a:p>
        </p:txBody>
      </p:sp>
      <p:sp>
        <p:nvSpPr>
          <p:cNvPr id="15" name="テキスト ボックス 14"/>
          <p:cNvSpPr txBox="1"/>
          <p:nvPr/>
        </p:nvSpPr>
        <p:spPr>
          <a:xfrm>
            <a:off x="1162803" y="5156488"/>
            <a:ext cx="538930" cy="369332"/>
          </a:xfrm>
          <a:prstGeom prst="rect">
            <a:avLst/>
          </a:prstGeom>
          <a:noFill/>
        </p:spPr>
        <p:txBody>
          <a:bodyPr wrap="none" rtlCol="0">
            <a:spAutoFit/>
          </a:bodyPr>
          <a:lstStyle/>
          <a:p>
            <a:r>
              <a:rPr kumimoji="1" lang="en-US" altLang="ja-JP" dirty="0">
                <a:solidFill>
                  <a:srgbClr val="00B0F0"/>
                </a:solidFill>
              </a:rPr>
              <a:t>2kA</a:t>
            </a:r>
            <a:endParaRPr kumimoji="1" lang="ja-JP" altLang="en-US" dirty="0">
              <a:solidFill>
                <a:srgbClr val="00B0F0"/>
              </a:solidFill>
            </a:endParaRPr>
          </a:p>
        </p:txBody>
      </p:sp>
      <p:sp>
        <p:nvSpPr>
          <p:cNvPr id="16" name="テキスト ボックス 15"/>
          <p:cNvSpPr txBox="1"/>
          <p:nvPr/>
        </p:nvSpPr>
        <p:spPr>
          <a:xfrm>
            <a:off x="3111789" y="5156488"/>
            <a:ext cx="668773" cy="369332"/>
          </a:xfrm>
          <a:prstGeom prst="rect">
            <a:avLst/>
          </a:prstGeom>
          <a:noFill/>
        </p:spPr>
        <p:txBody>
          <a:bodyPr wrap="none" rtlCol="0">
            <a:spAutoFit/>
          </a:bodyPr>
          <a:lstStyle/>
          <a:p>
            <a:r>
              <a:rPr kumimoji="1" lang="en-US" altLang="ja-JP" dirty="0">
                <a:solidFill>
                  <a:srgbClr val="00B0F0"/>
                </a:solidFill>
              </a:rPr>
              <a:t>688A</a:t>
            </a:r>
            <a:endParaRPr kumimoji="1" lang="ja-JP" altLang="en-US" dirty="0">
              <a:solidFill>
                <a:srgbClr val="00B0F0"/>
              </a:solidFill>
            </a:endParaRPr>
          </a:p>
        </p:txBody>
      </p:sp>
      <p:sp>
        <p:nvSpPr>
          <p:cNvPr id="19" name="タイトル 1"/>
          <p:cNvSpPr>
            <a:spLocks noGrp="1"/>
          </p:cNvSpPr>
          <p:nvPr>
            <p:ph type="title"/>
          </p:nvPr>
        </p:nvSpPr>
        <p:spPr>
          <a:xfrm>
            <a:off x="1234784" y="-267745"/>
            <a:ext cx="6937667" cy="1325563"/>
          </a:xfrm>
        </p:spPr>
        <p:txBody>
          <a:bodyPr>
            <a:normAutofit/>
          </a:bodyPr>
          <a:lstStyle/>
          <a:p>
            <a:pPr algn="l"/>
            <a:r>
              <a:rPr kumimoji="1" lang="en-US" altLang="ja-JP" sz="2400" dirty="0"/>
              <a:t>Z-Scan : Current Dependence, b</a:t>
            </a:r>
            <a:r>
              <a:rPr kumimoji="1" lang="en-US" altLang="ja-JP" sz="2400" baseline="-25000" dirty="0"/>
              <a:t>3  </a:t>
            </a:r>
            <a:br>
              <a:rPr kumimoji="1" lang="en-US" altLang="ja-JP" sz="2400" baseline="-25000" dirty="0"/>
            </a:br>
            <a:r>
              <a:rPr kumimoji="1" lang="en-US" altLang="ja-JP" sz="2400" dirty="0"/>
              <a:t>Meas. vs Calc.</a:t>
            </a:r>
            <a:r>
              <a:rPr lang="en-US" altLang="ja-JP" sz="2400" dirty="0"/>
              <a:t> by long coil.</a:t>
            </a:r>
            <a:endParaRPr kumimoji="1" lang="ja-JP" altLang="en-US" sz="2400" dirty="0"/>
          </a:p>
        </p:txBody>
      </p:sp>
      <p:sp>
        <p:nvSpPr>
          <p:cNvPr id="20" name="テキスト ボックス 19"/>
          <p:cNvSpPr txBox="1"/>
          <p:nvPr/>
        </p:nvSpPr>
        <p:spPr>
          <a:xfrm>
            <a:off x="767705" y="2286958"/>
            <a:ext cx="1340634" cy="415498"/>
          </a:xfrm>
          <a:prstGeom prst="rect">
            <a:avLst/>
          </a:prstGeom>
          <a:solidFill>
            <a:schemeClr val="bg1"/>
          </a:solidFill>
          <a:ln>
            <a:solidFill>
              <a:schemeClr val="tx1"/>
            </a:solidFill>
          </a:ln>
        </p:spPr>
        <p:txBody>
          <a:bodyPr wrap="square" rtlCol="0">
            <a:spAutoFit/>
          </a:bodyPr>
          <a:lstStyle/>
          <a:p>
            <a:r>
              <a:rPr kumimoji="1" lang="en-US" altLang="ja-JP" sz="1050" b="1" dirty="0"/>
              <a:t>Measured</a:t>
            </a:r>
          </a:p>
          <a:p>
            <a:r>
              <a:rPr kumimoji="1" lang="en-US" altLang="ja-JP" sz="1050" b="1" dirty="0" smtClean="0">
                <a:solidFill>
                  <a:srgbClr val="FF0000"/>
                </a:solidFill>
              </a:rPr>
              <a:t>Roxie 3D</a:t>
            </a:r>
            <a:endParaRPr kumimoji="1" lang="en-US" altLang="ja-JP" sz="1050" b="1" dirty="0">
              <a:solidFill>
                <a:srgbClr val="FF0000"/>
              </a:solidFill>
            </a:endParaRPr>
          </a:p>
        </p:txBody>
      </p:sp>
    </p:spTree>
    <p:extLst>
      <p:ext uri="{BB962C8B-B14F-4D97-AF65-F5344CB8AC3E}">
        <p14:creationId xmlns:p14="http://schemas.microsoft.com/office/powerpoint/2010/main" val="901060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chemeClr val="bg2"/>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rgbClr val="FF0000"/>
                </a:solidFill>
              </a:rPr>
              <a:t>Development of 2</a:t>
            </a:r>
            <a:r>
              <a:rPr kumimoji="1" lang="en-US" altLang="ja-JP" b="1" baseline="30000" dirty="0">
                <a:solidFill>
                  <a:srgbClr val="FF0000"/>
                </a:solidFill>
              </a:rPr>
              <a:t>nd</a:t>
            </a:r>
            <a:r>
              <a:rPr kumimoji="1" lang="en-US" altLang="ja-JP" b="1" dirty="0">
                <a:solidFill>
                  <a:srgbClr val="FF0000"/>
                </a:solidFill>
              </a:rPr>
              <a:t> 2-m Model: MBXFS2</a:t>
            </a:r>
          </a:p>
          <a:p>
            <a:pPr lvl="1"/>
            <a:r>
              <a:rPr kumimoji="1" lang="en-US" altLang="ja-JP" b="1" dirty="0" smtClean="0">
                <a:solidFill>
                  <a:srgbClr val="FF0000"/>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4336016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rotWithShape="1">
          <a:blip r:embed="rId3">
            <a:extLst>
              <a:ext uri="{28A0092B-C50C-407E-A947-70E740481C1C}">
                <a14:useLocalDpi xmlns:a14="http://schemas.microsoft.com/office/drawing/2010/main" val="0"/>
              </a:ext>
            </a:extLst>
          </a:blip>
          <a:srcRect l="32593" t="23969" r="19565" b="31330"/>
          <a:stretch/>
        </p:blipFill>
        <p:spPr>
          <a:xfrm>
            <a:off x="5923215" y="370950"/>
            <a:ext cx="1203085" cy="1454719"/>
          </a:xfrm>
          <a:prstGeom prst="rect">
            <a:avLst/>
          </a:prstGeom>
        </p:spPr>
      </p:pic>
      <p:sp>
        <p:nvSpPr>
          <p:cNvPr id="20" name="Titre 1"/>
          <p:cNvSpPr>
            <a:spLocks noGrp="1"/>
          </p:cNvSpPr>
          <p:nvPr>
            <p:ph type="title"/>
          </p:nvPr>
        </p:nvSpPr>
        <p:spPr>
          <a:xfrm>
            <a:off x="414485" y="-148662"/>
            <a:ext cx="7920000" cy="720000"/>
          </a:xfrm>
        </p:spPr>
        <p:txBody>
          <a:bodyPr/>
          <a:lstStyle/>
          <a:p>
            <a:r>
              <a:rPr lang="en-GB" dirty="0" smtClean="0"/>
              <a:t>Design Parameters: 1st vs 2nd Models</a:t>
            </a:r>
            <a:endParaRPr lang="en-GB" dirty="0"/>
          </a:p>
        </p:txBody>
      </p:sp>
      <p:sp>
        <p:nvSpPr>
          <p:cNvPr id="21" name="Espace réservé du pied de page 3"/>
          <p:cNvSpPr>
            <a:spLocks noGrp="1"/>
          </p:cNvSpPr>
          <p:nvPr>
            <p:ph type="ftr" sz="quarter" idx="11"/>
          </p:nvPr>
        </p:nvSpPr>
        <p:spPr>
          <a:xfrm>
            <a:off x="1905000" y="6356350"/>
            <a:ext cx="6627000" cy="360000"/>
          </a:xfrm>
        </p:spPr>
        <p:txBody>
          <a:bodyPr/>
          <a:lstStyle/>
          <a:p>
            <a:pPr algn="ctr"/>
            <a:r>
              <a:rPr lang="en-US" noProof="0" smtClean="0"/>
              <a:t>T. Nakamoto, Progress on Beam Separation Superconducting Dipole Magnet (D1) R&amp;D for HL-LHC, 7th HL-LHC Collaboration Meeting, CIEMAT, Madrid, Nov. 14, 2017</a:t>
            </a:r>
            <a:endParaRPr lang="en-GB" noProof="0" dirty="0"/>
          </a:p>
        </p:txBody>
      </p:sp>
      <p:graphicFrame>
        <p:nvGraphicFramePr>
          <p:cNvPr id="22" name="表 21"/>
          <p:cNvGraphicFramePr>
            <a:graphicFrameLocks noGrp="1"/>
          </p:cNvGraphicFramePr>
          <p:nvPr>
            <p:extLst>
              <p:ext uri="{D42A27DB-BD31-4B8C-83A1-F6EECF244321}">
                <p14:modId xmlns:p14="http://schemas.microsoft.com/office/powerpoint/2010/main" val="1874063463"/>
              </p:ext>
            </p:extLst>
          </p:nvPr>
        </p:nvGraphicFramePr>
        <p:xfrm>
          <a:off x="535258" y="2548867"/>
          <a:ext cx="8274205" cy="4197623"/>
        </p:xfrm>
        <a:graphic>
          <a:graphicData uri="http://schemas.openxmlformats.org/drawingml/2006/table">
            <a:tbl>
              <a:tblPr firstRow="1" bandRow="1">
                <a:tableStyleId>{5C22544A-7EE6-4342-B048-85BDC9FD1C3A}</a:tableStyleId>
              </a:tblPr>
              <a:tblGrid>
                <a:gridCol w="1159952"/>
                <a:gridCol w="1415980"/>
                <a:gridCol w="2542478"/>
                <a:gridCol w="3155795"/>
              </a:tblGrid>
              <a:tr h="357143">
                <a:tc gridSpan="2">
                  <a:txBody>
                    <a:bodyPr/>
                    <a:lstStyle/>
                    <a:p>
                      <a:pPr algn="ctr"/>
                      <a:r>
                        <a:rPr kumimoji="1" lang="en-US" altLang="ja-JP" sz="1200" b="1" dirty="0" smtClean="0">
                          <a:latin typeface="+mj-lt"/>
                        </a:rPr>
                        <a:t>Item</a:t>
                      </a:r>
                      <a:endParaRPr kumimoji="1" lang="ja-JP" altLang="en-US" sz="1200" b="1" dirty="0">
                        <a:latin typeface="+mj-lt"/>
                      </a:endParaRPr>
                    </a:p>
                  </a:txBody>
                  <a:tcPr anchor="ctr"/>
                </a:tc>
                <a:tc hMerge="1">
                  <a:txBody>
                    <a:bodyPr/>
                    <a:lstStyle/>
                    <a:p>
                      <a:endParaRPr kumimoji="1" lang="ja-JP" altLang="en-US"/>
                    </a:p>
                  </a:txBody>
                  <a:tcPr/>
                </a:tc>
                <a:tc>
                  <a:txBody>
                    <a:bodyPr/>
                    <a:lstStyle/>
                    <a:p>
                      <a:pPr algn="ctr"/>
                      <a:r>
                        <a:rPr kumimoji="1" lang="en-US" altLang="ja-JP" sz="1200" b="1" dirty="0" smtClean="0">
                          <a:latin typeface="+mj-lt"/>
                        </a:rPr>
                        <a:t>MBXFS1,</a:t>
                      </a:r>
                      <a:r>
                        <a:rPr kumimoji="1" lang="en-US" altLang="ja-JP" sz="1200" b="1" baseline="0" dirty="0" smtClean="0">
                          <a:latin typeface="+mj-lt"/>
                        </a:rPr>
                        <a:t> 1b</a:t>
                      </a:r>
                      <a:endParaRPr kumimoji="1" lang="ja-JP" altLang="en-US" sz="1200" b="1" dirty="0">
                        <a:latin typeface="+mj-lt"/>
                      </a:endParaRPr>
                    </a:p>
                  </a:txBody>
                  <a:tcPr anchor="ctr"/>
                </a:tc>
                <a:tc>
                  <a:txBody>
                    <a:bodyPr/>
                    <a:lstStyle/>
                    <a:p>
                      <a:pPr algn="ctr"/>
                      <a:r>
                        <a:rPr kumimoji="1" lang="en-US" altLang="ja-JP" sz="1200" b="1" dirty="0" smtClean="0">
                          <a:latin typeface="+mj-lt"/>
                        </a:rPr>
                        <a:t>MBXFS2</a:t>
                      </a:r>
                      <a:endParaRPr kumimoji="1" lang="ja-JP" altLang="en-US" sz="1200" b="1" dirty="0">
                        <a:latin typeface="+mj-lt"/>
                      </a:endParaRPr>
                    </a:p>
                  </a:txBody>
                  <a:tcPr anchor="ctr"/>
                </a:tc>
              </a:tr>
              <a:tr h="216676">
                <a:tc rowSpan="2">
                  <a:txBody>
                    <a:bodyPr/>
                    <a:lstStyle/>
                    <a:p>
                      <a:r>
                        <a:rPr kumimoji="1" lang="en-US" altLang="ja-JP" sz="1200" b="1" dirty="0" smtClean="0">
                          <a:latin typeface="+mj-lt"/>
                        </a:rPr>
                        <a:t>Target pre-stress / load</a:t>
                      </a:r>
                      <a:endParaRPr kumimoji="1" lang="ja-JP" altLang="en-US" sz="1200" b="1" dirty="0">
                        <a:latin typeface="+mj-lt"/>
                      </a:endParaRPr>
                    </a:p>
                  </a:txBody>
                  <a:tcPr/>
                </a:tc>
                <a:tc>
                  <a:txBody>
                    <a:bodyPr/>
                    <a:lstStyle/>
                    <a:p>
                      <a:pPr algn="ctr"/>
                      <a:r>
                        <a:rPr kumimoji="1" lang="en-US" altLang="ja-JP" sz="1200" b="1" dirty="0" smtClean="0">
                          <a:latin typeface="+mj-lt"/>
                        </a:rPr>
                        <a:t>lateral</a:t>
                      </a:r>
                      <a:endParaRPr kumimoji="1" lang="ja-JP" altLang="en-US" sz="1200" b="1" dirty="0">
                        <a:latin typeface="+mj-lt"/>
                      </a:endParaRPr>
                    </a:p>
                  </a:txBody>
                  <a:tcPr anchor="ctr"/>
                </a:tc>
                <a:tc>
                  <a:txBody>
                    <a:bodyPr/>
                    <a:lstStyle/>
                    <a:p>
                      <a:pPr algn="ctr"/>
                      <a:r>
                        <a:rPr kumimoji="1" lang="en-US" altLang="ja-JP" sz="1200" b="1" dirty="0" smtClean="0">
                          <a:solidFill>
                            <a:schemeClr val="tx1"/>
                          </a:solidFill>
                          <a:latin typeface="+mj-lt"/>
                        </a:rPr>
                        <a:t>#1: 80 </a:t>
                      </a:r>
                      <a:r>
                        <a:rPr kumimoji="1" lang="en-US" altLang="ja-JP" sz="1200" b="1" dirty="0" err="1" smtClean="0">
                          <a:solidFill>
                            <a:schemeClr val="tx1"/>
                          </a:solidFill>
                          <a:latin typeface="+mj-lt"/>
                        </a:rPr>
                        <a:t>Mpa</a:t>
                      </a:r>
                      <a:r>
                        <a:rPr kumimoji="1" lang="en-US" altLang="ja-JP" sz="1200" b="1" dirty="0" smtClean="0">
                          <a:solidFill>
                            <a:schemeClr val="tx1"/>
                          </a:solidFill>
                          <a:latin typeface="+mj-lt"/>
                        </a:rPr>
                        <a:t>, </a:t>
                      </a:r>
                      <a:r>
                        <a:rPr kumimoji="1" lang="en-US" altLang="ja-JP" sz="1200" b="1" dirty="0" smtClean="0">
                          <a:solidFill>
                            <a:srgbClr val="FF0000"/>
                          </a:solidFill>
                          <a:latin typeface="+mj-lt"/>
                        </a:rPr>
                        <a:t>#1b: 110 MPa</a:t>
                      </a:r>
                      <a:endParaRPr kumimoji="1" lang="ja-JP" altLang="en-US" sz="1200" b="1" dirty="0">
                        <a:solidFill>
                          <a:srgbClr val="FF0000"/>
                        </a:solidFill>
                        <a:latin typeface="+mj-lt"/>
                      </a:endParaRPr>
                    </a:p>
                  </a:txBody>
                  <a:tcPr anchor="ctr"/>
                </a:tc>
                <a:tc>
                  <a:txBody>
                    <a:bodyPr/>
                    <a:lstStyle/>
                    <a:p>
                      <a:pPr algn="ctr"/>
                      <a:r>
                        <a:rPr kumimoji="1" lang="en-US" altLang="ja-JP" sz="1200" b="1" dirty="0" smtClean="0">
                          <a:solidFill>
                            <a:srgbClr val="FF0000"/>
                          </a:solidFill>
                          <a:latin typeface="+mj-lt"/>
                        </a:rPr>
                        <a:t>115</a:t>
                      </a:r>
                      <a:r>
                        <a:rPr kumimoji="1" lang="en-US" altLang="ja-JP" sz="1200" b="1" baseline="0" dirty="0" smtClean="0">
                          <a:solidFill>
                            <a:srgbClr val="FF0000"/>
                          </a:solidFill>
                          <a:latin typeface="+mj-lt"/>
                        </a:rPr>
                        <a:t> MPa</a:t>
                      </a:r>
                      <a:endParaRPr kumimoji="1" lang="ja-JP" altLang="en-US" sz="1200" b="1" dirty="0">
                        <a:solidFill>
                          <a:srgbClr val="FF0000"/>
                        </a:solidFill>
                        <a:latin typeface="+mj-lt"/>
                      </a:endParaRPr>
                    </a:p>
                  </a:txBody>
                  <a:tcPr anchor="ctr"/>
                </a:tc>
              </a:tr>
              <a:tr h="135741">
                <a:tc vMerge="1">
                  <a:txBody>
                    <a:bodyPr/>
                    <a:lstStyle/>
                    <a:p>
                      <a:pPr algn="r"/>
                      <a:endParaRPr kumimoji="1" lang="ja-JP" altLang="en-US" dirty="0"/>
                    </a:p>
                  </a:txBody>
                  <a:tcPr/>
                </a:tc>
                <a:tc>
                  <a:txBody>
                    <a:bodyPr/>
                    <a:lstStyle/>
                    <a:p>
                      <a:pPr algn="ctr"/>
                      <a:r>
                        <a:rPr kumimoji="1" lang="en-US" altLang="ja-JP" sz="1200" b="1" dirty="0" smtClean="0">
                          <a:latin typeface="+mj-lt"/>
                        </a:rPr>
                        <a:t>axial</a:t>
                      </a:r>
                      <a:endParaRPr kumimoji="1" lang="ja-JP" altLang="en-US" sz="1200" b="1" dirty="0">
                        <a:latin typeface="+mj-lt"/>
                      </a:endParaRPr>
                    </a:p>
                  </a:txBody>
                  <a:tcPr anchor="ctr"/>
                </a:tc>
                <a:tc>
                  <a:txBody>
                    <a:bodyPr/>
                    <a:lstStyle/>
                    <a:p>
                      <a:pPr algn="ctr"/>
                      <a:r>
                        <a:rPr kumimoji="1" lang="en-US" altLang="ja-JP" sz="1200" b="1" dirty="0" smtClean="0">
                          <a:solidFill>
                            <a:schemeClr val="tx1"/>
                          </a:solidFill>
                          <a:latin typeface="+mj-lt"/>
                        </a:rPr>
                        <a:t>51 </a:t>
                      </a:r>
                      <a:r>
                        <a:rPr kumimoji="1" lang="en-US" altLang="ja-JP" sz="1200" b="1" dirty="0" err="1" smtClean="0">
                          <a:solidFill>
                            <a:schemeClr val="tx1"/>
                          </a:solidFill>
                          <a:latin typeface="+mj-lt"/>
                        </a:rPr>
                        <a:t>kN</a:t>
                      </a:r>
                      <a:r>
                        <a:rPr kumimoji="1" lang="en-US" altLang="ja-JP" sz="1200" b="1" dirty="0" smtClean="0">
                          <a:solidFill>
                            <a:schemeClr val="tx1"/>
                          </a:solidFill>
                          <a:latin typeface="+mj-lt"/>
                        </a:rPr>
                        <a:t>/coil</a:t>
                      </a:r>
                      <a:endParaRPr kumimoji="1" lang="ja-JP" altLang="en-US" sz="1200" b="1" dirty="0">
                        <a:solidFill>
                          <a:schemeClr val="tx1"/>
                        </a:solidFill>
                        <a:latin typeface="+mj-lt"/>
                      </a:endParaRPr>
                    </a:p>
                  </a:txBody>
                  <a:tcPr anchor="ctr"/>
                </a:tc>
                <a:tc>
                  <a:txBody>
                    <a:bodyPr/>
                    <a:lstStyle/>
                    <a:p>
                      <a:pPr algn="ctr"/>
                      <a:r>
                        <a:rPr kumimoji="1" lang="en-US" altLang="ja-JP" sz="1200" b="1" dirty="0" smtClean="0">
                          <a:solidFill>
                            <a:srgbClr val="FF0000"/>
                          </a:solidFill>
                          <a:latin typeface="+mj-lt"/>
                        </a:rPr>
                        <a:t>?</a:t>
                      </a:r>
                      <a:r>
                        <a:rPr kumimoji="1" lang="en-US" altLang="ja-JP" sz="1200" b="1" baseline="0" dirty="0" smtClean="0">
                          <a:solidFill>
                            <a:srgbClr val="FF0000"/>
                          </a:solidFill>
                          <a:latin typeface="+mj-lt"/>
                        </a:rPr>
                        <a:t> </a:t>
                      </a:r>
                      <a:r>
                        <a:rPr kumimoji="1" lang="en-US" altLang="ja-JP" sz="1200" b="1" baseline="0" dirty="0" err="1" smtClean="0">
                          <a:solidFill>
                            <a:srgbClr val="FF0000"/>
                          </a:solidFill>
                          <a:latin typeface="+mj-lt"/>
                        </a:rPr>
                        <a:t>kN</a:t>
                      </a:r>
                      <a:r>
                        <a:rPr kumimoji="1" lang="en-US" altLang="ja-JP" sz="1200" b="1" baseline="0" dirty="0" smtClean="0">
                          <a:solidFill>
                            <a:srgbClr val="FF0000"/>
                          </a:solidFill>
                          <a:latin typeface="+mj-lt"/>
                        </a:rPr>
                        <a:t>/coil</a:t>
                      </a:r>
                      <a:endParaRPr kumimoji="1" lang="ja-JP" altLang="en-US" sz="1200" b="1" dirty="0">
                        <a:solidFill>
                          <a:srgbClr val="FF0000"/>
                        </a:solidFill>
                        <a:latin typeface="+mj-lt"/>
                      </a:endParaRPr>
                    </a:p>
                  </a:txBody>
                  <a:tcPr anchor="ctr"/>
                </a:tc>
              </a:tr>
              <a:tr h="0">
                <a:tc rowSpan="4">
                  <a:txBody>
                    <a:bodyPr/>
                    <a:lstStyle/>
                    <a:p>
                      <a:pPr algn="ctr"/>
                      <a:r>
                        <a:rPr kumimoji="1" lang="en-US" altLang="ja-JP" sz="1200" b="1" dirty="0" smtClean="0">
                          <a:latin typeface="+mj-lt"/>
                        </a:rPr>
                        <a:t>Coil</a:t>
                      </a:r>
                      <a:endParaRPr kumimoji="1" lang="ja-JP" altLang="en-US" sz="1200" b="1" dirty="0">
                        <a:latin typeface="+mj-lt"/>
                      </a:endParaRPr>
                    </a:p>
                  </a:txBody>
                  <a:tcPr anchor="ctr"/>
                </a:tc>
                <a:tc>
                  <a:txBody>
                    <a:bodyPr/>
                    <a:lstStyle/>
                    <a:p>
                      <a:pPr algn="ctr"/>
                      <a:r>
                        <a:rPr kumimoji="1" lang="en-US" altLang="ja-JP" sz="1200" b="1" dirty="0" smtClean="0">
                          <a:latin typeface="+mj-lt"/>
                        </a:rPr>
                        <a:t>2D</a:t>
                      </a:r>
                    </a:p>
                  </a:txBody>
                  <a:tcPr anchor="ctr"/>
                </a:tc>
                <a:tc gridSpan="2">
                  <a:txBody>
                    <a:bodyPr/>
                    <a:lstStyle/>
                    <a:p>
                      <a:pPr algn="ctr"/>
                      <a:r>
                        <a:rPr kumimoji="1" lang="en-US" altLang="ja-JP" sz="1200" b="1" dirty="0" smtClean="0">
                          <a:latin typeface="+mj-lt"/>
                        </a:rPr>
                        <a:t>4 blocks (4+8+13+19)</a:t>
                      </a:r>
                      <a:endParaRPr kumimoji="1" lang="ja-JP" altLang="en-US" sz="1200" b="1" dirty="0">
                        <a:latin typeface="+mj-lt"/>
                      </a:endParaRPr>
                    </a:p>
                  </a:txBody>
                  <a:tcPr anchor="ctr"/>
                </a:tc>
                <a:tc hMerge="1">
                  <a:txBody>
                    <a:bodyPr/>
                    <a:lstStyle/>
                    <a:p>
                      <a:endParaRPr kumimoji="1" lang="ja-JP" altLang="en-US"/>
                    </a:p>
                  </a:txBody>
                  <a:tcPr/>
                </a:tc>
              </a:tr>
              <a:tr h="0">
                <a:tc vMerge="1">
                  <a:txBody>
                    <a:bodyPr/>
                    <a:lstStyle/>
                    <a:p>
                      <a:pPr algn="r"/>
                      <a:endParaRPr kumimoji="1" lang="ja-JP" altLang="en-US" dirty="0"/>
                    </a:p>
                  </a:txBody>
                  <a:tcPr/>
                </a:tc>
                <a:tc>
                  <a:txBody>
                    <a:bodyPr/>
                    <a:lstStyle/>
                    <a:p>
                      <a:pPr algn="ctr"/>
                      <a:r>
                        <a:rPr kumimoji="1" lang="en-US" altLang="ja-JP" sz="1200" b="1" dirty="0" smtClean="0">
                          <a:latin typeface="+mj-lt"/>
                        </a:rPr>
                        <a:t>Coil end</a:t>
                      </a:r>
                      <a:endParaRPr kumimoji="1" lang="ja-JP" altLang="en-US" sz="1200" b="1" dirty="0">
                        <a:latin typeface="+mj-lt"/>
                      </a:endParaRPr>
                    </a:p>
                  </a:txBody>
                  <a:tcPr anchor="ctr"/>
                </a:tc>
                <a:tc>
                  <a:txBody>
                    <a:bodyPr/>
                    <a:lstStyle/>
                    <a:p>
                      <a:pPr algn="ctr"/>
                      <a:r>
                        <a:rPr kumimoji="1" lang="en-US" altLang="ja-JP" sz="1200" b="1" dirty="0" smtClean="0">
                          <a:latin typeface="+mj-lt"/>
                        </a:rPr>
                        <a:t>7 blocks</a:t>
                      </a:r>
                      <a:endParaRPr kumimoji="1" lang="ja-JP" altLang="en-US" sz="1200" b="1" dirty="0">
                        <a:latin typeface="+mj-lt"/>
                      </a:endParaRPr>
                    </a:p>
                  </a:txBody>
                  <a:tcPr anchor="ctr"/>
                </a:tc>
                <a:tc>
                  <a:txBody>
                    <a:bodyPr/>
                    <a:lstStyle/>
                    <a:p>
                      <a:pPr algn="ctr"/>
                      <a:r>
                        <a:rPr kumimoji="1" lang="en-US" altLang="ja-JP" sz="1200" b="1" dirty="0" smtClean="0">
                          <a:solidFill>
                            <a:srgbClr val="FF0000"/>
                          </a:solidFill>
                          <a:latin typeface="+mj-lt"/>
                        </a:rPr>
                        <a:t>8 blocks</a:t>
                      </a:r>
                      <a:endParaRPr kumimoji="1" lang="ja-JP" altLang="en-US" sz="1200" b="1" dirty="0">
                        <a:solidFill>
                          <a:srgbClr val="FF0000"/>
                        </a:solidFill>
                        <a:latin typeface="+mj-lt"/>
                      </a:endParaRPr>
                    </a:p>
                  </a:txBody>
                  <a:tcPr anchor="ctr"/>
                </a:tc>
              </a:tr>
              <a:tr h="171425">
                <a:tc vMerge="1">
                  <a:txBody>
                    <a:bodyPr/>
                    <a:lstStyle/>
                    <a:p>
                      <a:pPr algn="r"/>
                      <a:endParaRPr kumimoji="1" lang="en-US" altLang="ja-JP" dirty="0" smtClean="0"/>
                    </a:p>
                  </a:txBody>
                  <a:tcPr/>
                </a:tc>
                <a:tc>
                  <a:txBody>
                    <a:bodyPr/>
                    <a:lstStyle/>
                    <a:p>
                      <a:pPr algn="ctr"/>
                      <a:r>
                        <a:rPr kumimoji="1" lang="en-US" altLang="ja-JP" sz="1200" b="1" dirty="0" smtClean="0">
                          <a:latin typeface="+mj-lt"/>
                        </a:rPr>
                        <a:t>Resin</a:t>
                      </a:r>
                    </a:p>
                  </a:txBody>
                  <a:tcPr anchor="ctr"/>
                </a:tc>
                <a:tc>
                  <a:txBody>
                    <a:bodyPr/>
                    <a:lstStyle/>
                    <a:p>
                      <a:pPr algn="ctr"/>
                      <a:r>
                        <a:rPr kumimoji="1" lang="en-US" altLang="ja-JP" sz="1200" b="1" dirty="0" smtClean="0">
                          <a:solidFill>
                            <a:schemeClr val="tx1"/>
                          </a:solidFill>
                          <a:latin typeface="+mj-lt"/>
                        </a:rPr>
                        <a:t>100 % CE (BT-2160RX)</a:t>
                      </a:r>
                      <a:endParaRPr kumimoji="1" lang="ja-JP" altLang="en-US" sz="1200" b="1" dirty="0">
                        <a:solidFill>
                          <a:schemeClr val="tx1"/>
                        </a:solidFill>
                        <a:latin typeface="+mj-lt"/>
                      </a:endParaRPr>
                    </a:p>
                  </a:txBody>
                  <a:tcPr anchor="ctr"/>
                </a:tc>
                <a:tc>
                  <a:txBody>
                    <a:bodyPr/>
                    <a:lstStyle/>
                    <a:p>
                      <a:pPr algn="ctr"/>
                      <a:r>
                        <a:rPr kumimoji="1" lang="en-US" altLang="ja-JP" sz="1200" b="1" dirty="0" smtClean="0">
                          <a:solidFill>
                            <a:srgbClr val="FF0000"/>
                          </a:solidFill>
                          <a:latin typeface="+mj-lt"/>
                        </a:rPr>
                        <a:t>Epoxy</a:t>
                      </a:r>
                      <a:r>
                        <a:rPr kumimoji="1" lang="en-US" altLang="ja-JP" sz="1200" b="1" baseline="0" dirty="0" smtClean="0">
                          <a:solidFill>
                            <a:srgbClr val="FF0000"/>
                          </a:solidFill>
                          <a:latin typeface="+mj-lt"/>
                        </a:rPr>
                        <a:t> + CE (EC-1HA, B, w/ filler?)</a:t>
                      </a:r>
                      <a:endParaRPr kumimoji="1" lang="ja-JP" altLang="en-US" sz="1200" b="1" dirty="0">
                        <a:solidFill>
                          <a:srgbClr val="FF0000"/>
                        </a:solidFill>
                        <a:latin typeface="+mj-lt"/>
                      </a:endParaRPr>
                    </a:p>
                  </a:txBody>
                  <a:tcPr anchor="ctr"/>
                </a:tc>
              </a:tr>
              <a:tr h="0">
                <a:tc vMerge="1">
                  <a:txBody>
                    <a:bodyPr/>
                    <a:lstStyle/>
                    <a:p>
                      <a:pPr algn="r"/>
                      <a:endParaRPr kumimoji="1" lang="ja-JP" altLang="en-US" dirty="0"/>
                    </a:p>
                  </a:txBody>
                  <a:tcPr/>
                </a:tc>
                <a:tc>
                  <a:txBody>
                    <a:bodyPr/>
                    <a:lstStyle/>
                    <a:p>
                      <a:pPr algn="ctr"/>
                      <a:r>
                        <a:rPr kumimoji="1" lang="en-US" altLang="ja-JP" sz="1200" b="1" dirty="0" smtClean="0">
                          <a:latin typeface="+mj-lt"/>
                        </a:rPr>
                        <a:t>length</a:t>
                      </a:r>
                      <a:endParaRPr kumimoji="1" lang="ja-JP" altLang="en-US" sz="1200" b="1" dirty="0">
                        <a:latin typeface="+mj-lt"/>
                      </a:endParaRPr>
                    </a:p>
                  </a:txBody>
                  <a:tcPr anchor="ctr"/>
                </a:tc>
                <a:tc>
                  <a:txBody>
                    <a:bodyPr/>
                    <a:lstStyle/>
                    <a:p>
                      <a:pPr algn="ctr"/>
                      <a:r>
                        <a:rPr kumimoji="1" lang="en-US" altLang="ja-JP" sz="1200" b="1" dirty="0" smtClean="0">
                          <a:solidFill>
                            <a:schemeClr val="tx1"/>
                          </a:solidFill>
                          <a:latin typeface="+mj-lt"/>
                        </a:rPr>
                        <a:t>525,1100,375mm  </a:t>
                      </a:r>
                      <a:endParaRPr kumimoji="1" lang="ja-JP" altLang="en-US" sz="1200" b="1" dirty="0">
                        <a:solidFill>
                          <a:schemeClr val="tx1"/>
                        </a:solidFill>
                        <a:latin typeface="+mj-lt"/>
                      </a:endParaRPr>
                    </a:p>
                  </a:txBody>
                  <a:tcPr anchor="ctr"/>
                </a:tc>
                <a:tc>
                  <a:txBody>
                    <a:bodyPr/>
                    <a:lstStyle/>
                    <a:p>
                      <a:pPr algn="ctr"/>
                      <a:r>
                        <a:rPr kumimoji="1" lang="en-US" altLang="ja-JP" sz="1200" b="1" dirty="0" smtClean="0">
                          <a:solidFill>
                            <a:srgbClr val="FF0000"/>
                          </a:solidFill>
                          <a:latin typeface="+mj-lt"/>
                        </a:rPr>
                        <a:t>561.2,1025.5,</a:t>
                      </a:r>
                      <a:r>
                        <a:rPr kumimoji="1" lang="en-US" altLang="ja-JP" sz="1200" b="1" baseline="0" dirty="0" smtClean="0">
                          <a:solidFill>
                            <a:srgbClr val="FF0000"/>
                          </a:solidFill>
                          <a:latin typeface="+mj-lt"/>
                        </a:rPr>
                        <a:t>413.3mm </a:t>
                      </a:r>
                      <a:endParaRPr kumimoji="1" lang="ja-JP" altLang="en-US" sz="1200" b="1" dirty="0">
                        <a:solidFill>
                          <a:srgbClr val="FF0000"/>
                        </a:solidFill>
                        <a:latin typeface="+mj-lt"/>
                      </a:endParaRPr>
                    </a:p>
                  </a:txBody>
                  <a:tcPr anchor="ctr"/>
                </a:tc>
              </a:tr>
              <a:tr h="0">
                <a:tc gridSpan="2">
                  <a:txBody>
                    <a:bodyPr/>
                    <a:lstStyle/>
                    <a:p>
                      <a:pPr algn="ctr"/>
                      <a:r>
                        <a:rPr kumimoji="1" lang="en-US" altLang="ja-JP" sz="1200" b="1" dirty="0" smtClean="0">
                          <a:latin typeface="+mj-lt"/>
                        </a:rPr>
                        <a:t>QPH</a:t>
                      </a:r>
                      <a:endParaRPr kumimoji="1" lang="ja-JP" altLang="en-US" sz="1200" b="1" dirty="0">
                        <a:latin typeface="+mj-lt"/>
                      </a:endParaRPr>
                    </a:p>
                  </a:txBody>
                  <a:tcPr anchor="ctr"/>
                </a:tc>
                <a:tc hMerge="1">
                  <a:txBody>
                    <a:bodyPr/>
                    <a:lstStyle/>
                    <a:p>
                      <a:endParaRPr kumimoji="1" lang="ja-JP" altLang="en-US" sz="1400" b="1" dirty="0">
                        <a:latin typeface="+mn-lt"/>
                      </a:endParaRPr>
                    </a:p>
                  </a:txBody>
                  <a:tcPr anchor="ctr"/>
                </a:tc>
                <a:tc>
                  <a:txBody>
                    <a:bodyPr/>
                    <a:lstStyle/>
                    <a:p>
                      <a:pPr algn="ctr"/>
                      <a:r>
                        <a:rPr kumimoji="1" lang="en-US" altLang="ja-JP" sz="1200" b="1" dirty="0" smtClean="0">
                          <a:latin typeface="+mj-lt"/>
                        </a:rPr>
                        <a:t>straight </a:t>
                      </a:r>
                      <a:endParaRPr kumimoji="1" lang="ja-JP" altLang="en-US" sz="1200" b="1" dirty="0">
                        <a:latin typeface="+mj-lt"/>
                      </a:endParaRPr>
                    </a:p>
                  </a:txBody>
                  <a:tcPr anchor="ctr"/>
                </a:tc>
                <a:tc>
                  <a:txBody>
                    <a:bodyPr/>
                    <a:lstStyle/>
                    <a:p>
                      <a:pPr algn="ctr"/>
                      <a:r>
                        <a:rPr kumimoji="1" lang="en-US" altLang="ja-JP" sz="1200" b="1" dirty="0" smtClean="0">
                          <a:solidFill>
                            <a:srgbClr val="FF0000"/>
                          </a:solidFill>
                          <a:latin typeface="+mj-lt"/>
                        </a:rPr>
                        <a:t>zigzag</a:t>
                      </a:r>
                      <a:endParaRPr kumimoji="1" lang="ja-JP" altLang="en-US" sz="1200" b="1" dirty="0">
                        <a:solidFill>
                          <a:srgbClr val="FF0000"/>
                        </a:solidFill>
                        <a:latin typeface="+mj-lt"/>
                      </a:endParaRPr>
                    </a:p>
                  </a:txBody>
                  <a:tcPr anchor="ctr"/>
                </a:tc>
              </a:tr>
              <a:tr h="0">
                <a:tc gridSpan="2">
                  <a:txBody>
                    <a:bodyPr/>
                    <a:lstStyle/>
                    <a:p>
                      <a:pPr algn="ctr"/>
                      <a:r>
                        <a:rPr kumimoji="1" lang="en-US" altLang="ja-JP" sz="1200" b="1" dirty="0" smtClean="0">
                          <a:latin typeface="+mj-lt"/>
                        </a:rPr>
                        <a:t>Yoke</a:t>
                      </a:r>
                      <a:endParaRPr kumimoji="1" lang="ja-JP" altLang="en-US" sz="1200" b="1" dirty="0">
                        <a:latin typeface="+mj-lt"/>
                      </a:endParaRPr>
                    </a:p>
                  </a:txBody>
                  <a:tcPr anchor="ctr"/>
                </a:tc>
                <a:tc hMerge="1">
                  <a:txBody>
                    <a:bodyPr/>
                    <a:lstStyle/>
                    <a:p>
                      <a:endParaRPr kumimoji="1" lang="ja-JP" altLang="en-US" sz="1400" b="1" dirty="0">
                        <a:latin typeface="+mn-lt"/>
                      </a:endParaRPr>
                    </a:p>
                  </a:txBody>
                  <a:tcPr anchor="ctr"/>
                </a:tc>
                <a:tc>
                  <a:txBody>
                    <a:bodyPr/>
                    <a:lstStyle/>
                    <a:p>
                      <a:pPr algn="ctr"/>
                      <a:r>
                        <a:rPr kumimoji="1" lang="en-US" altLang="ja-JP" sz="1200" b="1" dirty="0" smtClean="0">
                          <a:latin typeface="+mj-lt"/>
                        </a:rPr>
                        <a:t>2 HX holes</a:t>
                      </a:r>
                      <a:endParaRPr kumimoji="1" lang="ja-JP" altLang="en-US" sz="1200" b="1" dirty="0">
                        <a:latin typeface="+mj-lt"/>
                      </a:endParaRPr>
                    </a:p>
                  </a:txBody>
                  <a:tcPr anchor="ctr"/>
                </a:tc>
                <a:tc>
                  <a:txBody>
                    <a:bodyPr/>
                    <a:lstStyle/>
                    <a:p>
                      <a:pPr algn="ctr"/>
                      <a:r>
                        <a:rPr kumimoji="1" lang="en-US" altLang="ja-JP" sz="1200" b="1" dirty="0" smtClean="0">
                          <a:solidFill>
                            <a:srgbClr val="FF0000"/>
                          </a:solidFill>
                          <a:latin typeface="+mj-lt"/>
                        </a:rPr>
                        <a:t>4 HX holes</a:t>
                      </a:r>
                      <a:endParaRPr kumimoji="1" lang="ja-JP" altLang="en-US" sz="1200" b="1" dirty="0">
                        <a:solidFill>
                          <a:srgbClr val="FF0000"/>
                        </a:solidFill>
                        <a:latin typeface="+mj-lt"/>
                      </a:endParaRPr>
                    </a:p>
                  </a:txBody>
                  <a:tcPr anchor="ctr"/>
                </a:tc>
              </a:tr>
              <a:tr h="0">
                <a:tc gridSpan="2">
                  <a:txBody>
                    <a:bodyPr/>
                    <a:lstStyle/>
                    <a:p>
                      <a:pPr algn="ctr"/>
                      <a:r>
                        <a:rPr kumimoji="1" lang="en-US" altLang="ja-JP" sz="1200" b="1" dirty="0" smtClean="0">
                          <a:latin typeface="+mj-lt"/>
                        </a:rPr>
                        <a:t>Cold</a:t>
                      </a:r>
                      <a:r>
                        <a:rPr kumimoji="1" lang="en-US" altLang="ja-JP" sz="1200" b="1" baseline="0" dirty="0" smtClean="0">
                          <a:latin typeface="+mj-lt"/>
                        </a:rPr>
                        <a:t> tube </a:t>
                      </a:r>
                      <a:r>
                        <a:rPr kumimoji="1" lang="en-US" altLang="ja-JP" sz="1200" b="1" dirty="0" smtClean="0">
                          <a:latin typeface="+mj-lt"/>
                        </a:rPr>
                        <a:t>Support</a:t>
                      </a:r>
                      <a:endParaRPr kumimoji="1" lang="ja-JP" altLang="en-US" sz="1200" b="1" dirty="0">
                        <a:latin typeface="+mj-lt"/>
                      </a:endParaRPr>
                    </a:p>
                  </a:txBody>
                  <a:tcPr anchor="ctr"/>
                </a:tc>
                <a:tc hMerge="1">
                  <a:txBody>
                    <a:bodyPr/>
                    <a:lstStyle/>
                    <a:p>
                      <a:endParaRPr kumimoji="1" lang="ja-JP" altLang="en-US" sz="1400" b="1" dirty="0">
                        <a:latin typeface="+mn-lt"/>
                      </a:endParaRPr>
                    </a:p>
                  </a:txBody>
                  <a:tcPr anchor="ctr"/>
                </a:tc>
                <a:tc>
                  <a:txBody>
                    <a:bodyPr/>
                    <a:lstStyle/>
                    <a:p>
                      <a:pPr algn="ctr"/>
                      <a:r>
                        <a:rPr kumimoji="1" lang="en-US" altLang="ja-JP" sz="1200" b="1" dirty="0" smtClean="0">
                          <a:latin typeface="+mj-lt"/>
                        </a:rPr>
                        <a:t>No</a:t>
                      </a:r>
                      <a:endParaRPr kumimoji="1" lang="ja-JP" altLang="en-US" sz="1200" b="1" dirty="0">
                        <a:latin typeface="+mj-lt"/>
                      </a:endParaRPr>
                    </a:p>
                  </a:txBody>
                  <a:tcPr anchor="ctr"/>
                </a:tc>
                <a:tc>
                  <a:txBody>
                    <a:bodyPr/>
                    <a:lstStyle/>
                    <a:p>
                      <a:pPr algn="ctr"/>
                      <a:r>
                        <a:rPr kumimoji="1" lang="en-US" altLang="ja-JP" sz="1200" b="1" dirty="0" smtClean="0">
                          <a:solidFill>
                            <a:srgbClr val="FF0000"/>
                          </a:solidFill>
                          <a:latin typeface="+mj-lt"/>
                        </a:rPr>
                        <a:t>Yes</a:t>
                      </a:r>
                      <a:endParaRPr kumimoji="1" lang="ja-JP" altLang="en-US" sz="1200" b="1" dirty="0">
                        <a:solidFill>
                          <a:srgbClr val="FF0000"/>
                        </a:solidFill>
                        <a:latin typeface="+mj-lt"/>
                      </a:endParaRPr>
                    </a:p>
                  </a:txBody>
                  <a:tcPr anchor="ctr"/>
                </a:tc>
              </a:tr>
              <a:tr h="0">
                <a:tc gridSpan="2">
                  <a:txBody>
                    <a:bodyPr/>
                    <a:lstStyle/>
                    <a:p>
                      <a:pPr algn="ctr"/>
                      <a:r>
                        <a:rPr kumimoji="1" lang="en-US" altLang="ja-JP" sz="1200" b="1" dirty="0" smtClean="0">
                          <a:latin typeface="+mj-lt"/>
                        </a:rPr>
                        <a:t>Nominal</a:t>
                      </a:r>
                      <a:r>
                        <a:rPr kumimoji="1" lang="en-US" altLang="ja-JP" sz="1200" b="1" baseline="0" dirty="0" smtClean="0">
                          <a:latin typeface="+mj-lt"/>
                        </a:rPr>
                        <a:t> Current</a:t>
                      </a:r>
                      <a:endParaRPr kumimoji="1" lang="ja-JP" altLang="en-US" sz="1200" b="1" dirty="0">
                        <a:latin typeface="+mj-lt"/>
                      </a:endParaRPr>
                    </a:p>
                  </a:txBody>
                  <a:tcPr anchor="ctr"/>
                </a:tc>
                <a:tc hMerge="1">
                  <a:txBody>
                    <a:bodyPr/>
                    <a:lstStyle/>
                    <a:p>
                      <a:endParaRPr kumimoji="1" lang="ja-JP" altLang="en-US" sz="1400" b="1" dirty="0">
                        <a:latin typeface="+mn-lt"/>
                      </a:endParaRPr>
                    </a:p>
                  </a:txBody>
                  <a:tcPr anchor="ctr"/>
                </a:tc>
                <a:tc>
                  <a:txBody>
                    <a:bodyPr/>
                    <a:lstStyle/>
                    <a:p>
                      <a:pPr algn="ctr"/>
                      <a:r>
                        <a:rPr lang="en-US" altLang="ja-JP" sz="1200" b="1" dirty="0" smtClean="0">
                          <a:latin typeface="+mj-lt"/>
                          <a:cs typeface="Arial"/>
                        </a:rPr>
                        <a:t>12.000 kA</a:t>
                      </a:r>
                      <a:endParaRPr lang="ja-JP" altLang="en-US" sz="1200" b="1" dirty="0">
                        <a:latin typeface="+mj-lt"/>
                        <a:cs typeface="Arial"/>
                      </a:endParaRPr>
                    </a:p>
                  </a:txBody>
                  <a:tcPr marL="12700" marR="12700" marT="12700" marB="0" anchor="ctr"/>
                </a:tc>
                <a:tc>
                  <a:txBody>
                    <a:bodyPr/>
                    <a:lstStyle/>
                    <a:p>
                      <a:pPr algn="ctr"/>
                      <a:r>
                        <a:rPr lang="en-US" altLang="ja-JP" sz="1200" b="1" dirty="0" smtClean="0">
                          <a:solidFill>
                            <a:srgbClr val="FF0000"/>
                          </a:solidFill>
                          <a:latin typeface="+mj-lt"/>
                          <a:cs typeface="Arial"/>
                        </a:rPr>
                        <a:t>12.047 kA</a:t>
                      </a:r>
                      <a:endParaRPr lang="ja-JP" altLang="en-US" sz="1200" b="1" dirty="0">
                        <a:solidFill>
                          <a:srgbClr val="FF0000"/>
                        </a:solidFill>
                        <a:latin typeface="+mj-lt"/>
                        <a:cs typeface="Arial"/>
                      </a:endParaRPr>
                    </a:p>
                  </a:txBody>
                  <a:tcPr marL="12700" marR="12700" marT="12700" marB="0" anchor="ctr"/>
                </a:tc>
              </a:tr>
              <a:tr h="0">
                <a:tc gridSpan="2">
                  <a:txBody>
                    <a:bodyPr/>
                    <a:lstStyle/>
                    <a:p>
                      <a:pPr algn="ctr"/>
                      <a:r>
                        <a:rPr kumimoji="1" lang="en-US" altLang="ja-JP" sz="1200" b="1" dirty="0" smtClean="0">
                          <a:latin typeface="+mj-lt"/>
                        </a:rPr>
                        <a:t>Main Field</a:t>
                      </a:r>
                      <a:endParaRPr kumimoji="1" lang="ja-JP" altLang="en-US" sz="1200" b="1" dirty="0">
                        <a:latin typeface="+mj-lt"/>
                      </a:endParaRPr>
                    </a:p>
                  </a:txBody>
                  <a:tcPr anchor="ctr"/>
                </a:tc>
                <a:tc hMerge="1">
                  <a:txBody>
                    <a:bodyPr/>
                    <a:lstStyle/>
                    <a:p>
                      <a:endParaRPr kumimoji="1" lang="ja-JP" altLang="en-US"/>
                    </a:p>
                  </a:txBody>
                  <a:tcPr/>
                </a:tc>
                <a:tc>
                  <a:txBody>
                    <a:bodyPr/>
                    <a:lstStyle/>
                    <a:p>
                      <a:pPr algn="ctr"/>
                      <a:r>
                        <a:rPr lang="is-IS" altLang="ja-JP" sz="1200" b="1" dirty="0" smtClean="0">
                          <a:latin typeface="+mj-lt"/>
                          <a:ea typeface="Arial" charset="0"/>
                          <a:cs typeface="Arial" charset="0"/>
                        </a:rPr>
                        <a:t>5.573</a:t>
                      </a:r>
                    </a:p>
                  </a:txBody>
                  <a:tcPr marL="12700" marR="12700" marT="12700" marB="0" anchor="ctr"/>
                </a:tc>
                <a:tc>
                  <a:txBody>
                    <a:bodyPr/>
                    <a:lstStyle/>
                    <a:p>
                      <a:pPr algn="ctr"/>
                      <a:r>
                        <a:rPr lang="en-US" altLang="ja-JP" sz="1200" b="1" dirty="0" smtClean="0">
                          <a:solidFill>
                            <a:schemeClr val="tx1"/>
                          </a:solidFill>
                          <a:latin typeface="+mj-lt"/>
                          <a:ea typeface="Arial" charset="0"/>
                          <a:cs typeface="Arial" charset="0"/>
                        </a:rPr>
                        <a:t>5.569</a:t>
                      </a:r>
                      <a:endParaRPr lang="ja-JP" altLang="en-US" sz="1200" b="1" dirty="0">
                        <a:solidFill>
                          <a:schemeClr val="tx1"/>
                        </a:solidFill>
                        <a:latin typeface="+mj-lt"/>
                        <a:ea typeface="Arial" charset="0"/>
                        <a:cs typeface="Arial" charset="0"/>
                      </a:endParaRPr>
                    </a:p>
                  </a:txBody>
                  <a:tcPr anchor="ctr"/>
                </a:tc>
              </a:tr>
              <a:tr h="0">
                <a:tc gridSpan="2">
                  <a:txBody>
                    <a:bodyPr/>
                    <a:lstStyle/>
                    <a:p>
                      <a:pPr algn="ctr"/>
                      <a:r>
                        <a:rPr kumimoji="1" lang="en-US" altLang="ja-JP" sz="1200" b="1" dirty="0" smtClean="0">
                          <a:latin typeface="+mj-lt"/>
                        </a:rPr>
                        <a:t>Coil Peak Field</a:t>
                      </a:r>
                      <a:endParaRPr kumimoji="1" lang="ja-JP" altLang="en-US" sz="1200" b="1" dirty="0">
                        <a:latin typeface="+mj-lt"/>
                      </a:endParaRPr>
                    </a:p>
                  </a:txBody>
                  <a:tcPr anchor="ctr"/>
                </a:tc>
                <a:tc hMerge="1">
                  <a:txBody>
                    <a:bodyPr/>
                    <a:lstStyle/>
                    <a:p>
                      <a:endParaRPr kumimoji="1" lang="ja-JP" altLang="en-US"/>
                    </a:p>
                  </a:txBody>
                  <a:tcPr/>
                </a:tc>
                <a:tc>
                  <a:txBody>
                    <a:bodyPr/>
                    <a:lstStyle/>
                    <a:p>
                      <a:pPr algn="ctr"/>
                      <a:r>
                        <a:rPr lang="en-US" altLang="ja-JP" sz="1200" b="1" dirty="0" smtClean="0">
                          <a:latin typeface="+mj-lt"/>
                          <a:cs typeface="Arial"/>
                        </a:rPr>
                        <a:t>6.56 T</a:t>
                      </a:r>
                      <a:endParaRPr lang="ja-JP" altLang="en-US" sz="1200" b="1" dirty="0">
                        <a:latin typeface="+mj-lt"/>
                        <a:cs typeface="Arial"/>
                      </a:endParaRPr>
                    </a:p>
                  </a:txBody>
                  <a:tcPr marL="12700" marR="12700" marT="12700" marB="0" anchor="ctr"/>
                </a:tc>
                <a:tc>
                  <a:txBody>
                    <a:bodyPr/>
                    <a:lstStyle/>
                    <a:p>
                      <a:pPr algn="ctr"/>
                      <a:r>
                        <a:rPr lang="en-US" altLang="ja-JP" sz="1200" b="1" dirty="0" smtClean="0">
                          <a:solidFill>
                            <a:srgbClr val="FF0000"/>
                          </a:solidFill>
                          <a:latin typeface="+mj-lt"/>
                          <a:cs typeface="Arial"/>
                        </a:rPr>
                        <a:t>6.58 T</a:t>
                      </a:r>
                      <a:endParaRPr lang="ja-JP" altLang="en-US" sz="1200" b="1" dirty="0">
                        <a:solidFill>
                          <a:srgbClr val="FF0000"/>
                        </a:solidFill>
                        <a:latin typeface="+mj-lt"/>
                        <a:cs typeface="Arial"/>
                      </a:endParaRPr>
                    </a:p>
                  </a:txBody>
                  <a:tcPr marL="12700" marR="12700" marT="12700" marB="0" anchor="ctr"/>
                </a:tc>
              </a:tr>
              <a:tr h="0">
                <a:tc gridSpan="2">
                  <a:txBody>
                    <a:bodyPr/>
                    <a:lstStyle/>
                    <a:p>
                      <a:pPr algn="ctr"/>
                      <a:r>
                        <a:rPr kumimoji="1" lang="en-US" altLang="ja-JP" sz="1200" b="1" dirty="0" smtClean="0">
                          <a:latin typeface="+mj-lt"/>
                        </a:rPr>
                        <a:t>Load line</a:t>
                      </a:r>
                      <a:r>
                        <a:rPr kumimoji="1" lang="en-US" altLang="ja-JP" sz="1200" b="1" baseline="0" dirty="0" smtClean="0">
                          <a:latin typeface="+mj-lt"/>
                        </a:rPr>
                        <a:t> ratio</a:t>
                      </a:r>
                      <a:endParaRPr kumimoji="1" lang="ja-JP" altLang="en-US" sz="1200" b="1" dirty="0">
                        <a:latin typeface="+mj-lt"/>
                      </a:endParaRPr>
                    </a:p>
                  </a:txBody>
                  <a:tcPr anchor="ctr"/>
                </a:tc>
                <a:tc hMerge="1">
                  <a:txBody>
                    <a:bodyPr/>
                    <a:lstStyle/>
                    <a:p>
                      <a:endParaRPr kumimoji="1" lang="ja-JP" altLang="en-US"/>
                    </a:p>
                  </a:txBody>
                  <a:tcPr/>
                </a:tc>
                <a:tc>
                  <a:txBody>
                    <a:bodyPr/>
                    <a:lstStyle/>
                    <a:p>
                      <a:pPr algn="ctr"/>
                      <a:r>
                        <a:rPr lang="en-US" altLang="ja-JP" sz="1200" b="1" dirty="0" smtClean="0">
                          <a:latin typeface="+mj-lt"/>
                          <a:cs typeface="Arial"/>
                        </a:rPr>
                        <a:t>76.3%</a:t>
                      </a:r>
                      <a:endParaRPr lang="ja-JP" altLang="en-US" sz="1200" b="1" dirty="0">
                        <a:latin typeface="+mj-lt"/>
                        <a:cs typeface="Arial"/>
                      </a:endParaRPr>
                    </a:p>
                  </a:txBody>
                  <a:tcPr marL="12700" marR="12700" marT="12700" marB="0" anchor="ctr"/>
                </a:tc>
                <a:tc>
                  <a:txBody>
                    <a:bodyPr/>
                    <a:lstStyle/>
                    <a:p>
                      <a:pPr algn="ctr"/>
                      <a:r>
                        <a:rPr lang="en-US" altLang="ja-JP" sz="1200" b="1" dirty="0" smtClean="0">
                          <a:solidFill>
                            <a:srgbClr val="FF0000"/>
                          </a:solidFill>
                          <a:latin typeface="+mj-lt"/>
                          <a:cs typeface="Arial"/>
                        </a:rPr>
                        <a:t>76.7%</a:t>
                      </a:r>
                      <a:endParaRPr lang="ja-JP" altLang="en-US" sz="1200" b="1" dirty="0">
                        <a:solidFill>
                          <a:srgbClr val="FF0000"/>
                        </a:solidFill>
                        <a:latin typeface="+mj-lt"/>
                        <a:cs typeface="Arial"/>
                      </a:endParaRPr>
                    </a:p>
                  </a:txBody>
                  <a:tcPr marL="12700" marR="12700" marT="12700" marB="0" anchor="ctr"/>
                </a:tc>
              </a:tr>
              <a:tr h="0">
                <a:tc gridSpan="2">
                  <a:txBody>
                    <a:bodyPr/>
                    <a:lstStyle/>
                    <a:p>
                      <a:pPr algn="ctr"/>
                      <a:r>
                        <a:rPr kumimoji="1" lang="en-US" altLang="ja-JP" sz="1200" b="1" dirty="0" smtClean="0">
                          <a:solidFill>
                            <a:sysClr val="windowText" lastClr="000000"/>
                          </a:solidFill>
                          <a:latin typeface="+mj-lt"/>
                          <a:cs typeface="Arial"/>
                        </a:rPr>
                        <a:t>Coil Mech.</a:t>
                      </a:r>
                      <a:r>
                        <a:rPr kumimoji="1" lang="en-US" altLang="ja-JP" sz="1200" b="1" baseline="0" dirty="0" smtClean="0">
                          <a:solidFill>
                            <a:sysClr val="windowText" lastClr="000000"/>
                          </a:solidFill>
                          <a:latin typeface="+mj-lt"/>
                          <a:cs typeface="Arial"/>
                        </a:rPr>
                        <a:t> Length  (full-scale)</a:t>
                      </a:r>
                      <a:endParaRPr kumimoji="1" lang="en-US" altLang="ja-JP" sz="1200" b="1" dirty="0" smtClean="0">
                        <a:solidFill>
                          <a:sysClr val="windowText" lastClr="000000"/>
                        </a:solidFill>
                        <a:latin typeface="+mj-lt"/>
                        <a:cs typeface="Arial"/>
                      </a:endParaRPr>
                    </a:p>
                  </a:txBody>
                  <a:tcPr anchor="ctr"/>
                </a:tc>
                <a:tc hMerge="1">
                  <a:txBody>
                    <a:bodyPr/>
                    <a:lstStyle/>
                    <a:p>
                      <a:pPr algn="ctr"/>
                      <a:endParaRPr kumimoji="1" lang="ja-JP" altLang="en-US" sz="2000" dirty="0">
                        <a:solidFill>
                          <a:sysClr val="windowText" lastClr="000000"/>
                        </a:solidFill>
                        <a:latin typeface="Arial"/>
                        <a:cs typeface="Arial"/>
                      </a:endParaRPr>
                    </a:p>
                  </a:txBody>
                  <a:tcPr/>
                </a:tc>
                <a:tc>
                  <a:txBody>
                    <a:bodyPr/>
                    <a:lstStyle/>
                    <a:p>
                      <a:pPr algn="ctr"/>
                      <a:r>
                        <a:rPr lang="en-US" altLang="ja-JP" sz="1200" b="1" dirty="0" smtClean="0">
                          <a:latin typeface="+mj-lt"/>
                          <a:cs typeface="Arial"/>
                        </a:rPr>
                        <a:t>6518 mm</a:t>
                      </a:r>
                      <a:endParaRPr lang="ja-JP" altLang="en-US" sz="1200" b="1" dirty="0">
                        <a:latin typeface="+mj-lt"/>
                        <a:cs typeface="Arial"/>
                      </a:endParaRPr>
                    </a:p>
                  </a:txBody>
                  <a:tcPr marL="12700" marR="12700" marT="12700" marB="0" anchor="ctr"/>
                </a:tc>
                <a:tc>
                  <a:txBody>
                    <a:bodyPr/>
                    <a:lstStyle/>
                    <a:p>
                      <a:pPr algn="ctr"/>
                      <a:r>
                        <a:rPr lang="en-US" altLang="ja-JP" sz="1200" b="1" dirty="0" smtClean="0">
                          <a:solidFill>
                            <a:srgbClr val="FF0000"/>
                          </a:solidFill>
                          <a:latin typeface="+mj-lt"/>
                          <a:cs typeface="Arial"/>
                        </a:rPr>
                        <a:t>6580 mm</a:t>
                      </a:r>
                      <a:endParaRPr lang="ja-JP" altLang="en-US" sz="1200" b="1" dirty="0">
                        <a:solidFill>
                          <a:srgbClr val="FF0000"/>
                        </a:solidFill>
                        <a:latin typeface="+mj-lt"/>
                        <a:cs typeface="Arial"/>
                      </a:endParaRPr>
                    </a:p>
                  </a:txBody>
                  <a:tcPr marL="12700" marR="12700" marT="12700" marB="0" anchor="ctr"/>
                </a:tc>
              </a:tr>
            </a:tbl>
          </a:graphicData>
        </a:graphic>
      </p:graphicFrame>
      <p:pic>
        <p:nvPicPr>
          <p:cNvPr id="23" name="図 22"/>
          <p:cNvPicPr>
            <a:picLocks noChangeAspect="1"/>
          </p:cNvPicPr>
          <p:nvPr/>
        </p:nvPicPr>
        <p:blipFill>
          <a:blip r:embed="rId4"/>
          <a:stretch>
            <a:fillRect/>
          </a:stretch>
        </p:blipFill>
        <p:spPr>
          <a:xfrm>
            <a:off x="3113541" y="400987"/>
            <a:ext cx="1252976" cy="1344434"/>
          </a:xfrm>
          <a:prstGeom prst="rect">
            <a:avLst/>
          </a:prstGeom>
        </p:spPr>
      </p:pic>
      <p:pic>
        <p:nvPicPr>
          <p:cNvPr id="24" name="図 23"/>
          <p:cNvPicPr>
            <a:picLocks noChangeAspect="1"/>
          </p:cNvPicPr>
          <p:nvPr/>
        </p:nvPicPr>
        <p:blipFill rotWithShape="1">
          <a:blip r:embed="rId5">
            <a:extLst>
              <a:ext uri="{28A0092B-C50C-407E-A947-70E740481C1C}">
                <a14:useLocalDpi xmlns:a14="http://schemas.microsoft.com/office/drawing/2010/main" val="0"/>
              </a:ext>
            </a:extLst>
          </a:blip>
          <a:srcRect b="29214"/>
          <a:stretch/>
        </p:blipFill>
        <p:spPr>
          <a:xfrm rot="5400000">
            <a:off x="6288761" y="1455436"/>
            <a:ext cx="786349" cy="1360643"/>
          </a:xfrm>
          <a:prstGeom prst="rect">
            <a:avLst/>
          </a:prstGeom>
        </p:spPr>
      </p:pic>
      <p:grpSp>
        <p:nvGrpSpPr>
          <p:cNvPr id="25" name="図形グループ 24"/>
          <p:cNvGrpSpPr/>
          <p:nvPr/>
        </p:nvGrpSpPr>
        <p:grpSpPr>
          <a:xfrm>
            <a:off x="5864307" y="406637"/>
            <a:ext cx="1209305" cy="1248734"/>
            <a:chOff x="5323864" y="621507"/>
            <a:chExt cx="1209305" cy="1248734"/>
          </a:xfrm>
        </p:grpSpPr>
        <p:sp>
          <p:nvSpPr>
            <p:cNvPr id="26" name="テキスト ボックス 25"/>
            <p:cNvSpPr txBox="1"/>
            <p:nvPr/>
          </p:nvSpPr>
          <p:spPr>
            <a:xfrm>
              <a:off x="5360102" y="621507"/>
              <a:ext cx="276038" cy="307777"/>
            </a:xfrm>
            <a:prstGeom prst="rect">
              <a:avLst/>
            </a:prstGeom>
            <a:noFill/>
          </p:spPr>
          <p:txBody>
            <a:bodyPr wrap="none" rtlCol="0">
              <a:spAutoFit/>
            </a:bodyPr>
            <a:lstStyle/>
            <a:p>
              <a:r>
                <a:rPr kumimoji="1" lang="en-US" altLang="ja-JP" sz="1400" smtClean="0"/>
                <a:t>4</a:t>
              </a:r>
              <a:endParaRPr kumimoji="1" lang="ja-JP" altLang="en-US" sz="1400" dirty="0"/>
            </a:p>
          </p:txBody>
        </p:sp>
        <p:sp>
          <p:nvSpPr>
            <p:cNvPr id="27" name="テキスト ボックス 26"/>
            <p:cNvSpPr txBox="1"/>
            <p:nvPr/>
          </p:nvSpPr>
          <p:spPr>
            <a:xfrm>
              <a:off x="5699426" y="789063"/>
              <a:ext cx="276038" cy="307777"/>
            </a:xfrm>
            <a:prstGeom prst="rect">
              <a:avLst/>
            </a:prstGeom>
            <a:noFill/>
          </p:spPr>
          <p:txBody>
            <a:bodyPr wrap="none" rtlCol="0">
              <a:spAutoFit/>
            </a:bodyPr>
            <a:lstStyle/>
            <a:p>
              <a:r>
                <a:rPr lang="en-US" altLang="ja-JP" sz="1400" dirty="0"/>
                <a:t>8</a:t>
              </a:r>
              <a:endParaRPr kumimoji="1" lang="ja-JP" altLang="en-US" sz="1400" dirty="0"/>
            </a:p>
          </p:txBody>
        </p:sp>
        <p:sp>
          <p:nvSpPr>
            <p:cNvPr id="28" name="テキスト ボックス 27"/>
            <p:cNvSpPr txBox="1"/>
            <p:nvPr/>
          </p:nvSpPr>
          <p:spPr>
            <a:xfrm>
              <a:off x="5957789" y="1086736"/>
              <a:ext cx="367408" cy="307777"/>
            </a:xfrm>
            <a:prstGeom prst="rect">
              <a:avLst/>
            </a:prstGeom>
            <a:noFill/>
          </p:spPr>
          <p:txBody>
            <a:bodyPr wrap="none" rtlCol="0">
              <a:spAutoFit/>
            </a:bodyPr>
            <a:lstStyle/>
            <a:p>
              <a:r>
                <a:rPr lang="en-US" altLang="ja-JP" sz="1400" dirty="0" smtClean="0"/>
                <a:t>13</a:t>
              </a:r>
              <a:endParaRPr kumimoji="1" lang="ja-JP" altLang="en-US" sz="1400" dirty="0"/>
            </a:p>
          </p:txBody>
        </p:sp>
        <p:sp>
          <p:nvSpPr>
            <p:cNvPr id="29" name="テキスト ボックス 28"/>
            <p:cNvSpPr txBox="1"/>
            <p:nvPr/>
          </p:nvSpPr>
          <p:spPr>
            <a:xfrm>
              <a:off x="6165761" y="1562464"/>
              <a:ext cx="367408" cy="307777"/>
            </a:xfrm>
            <a:prstGeom prst="rect">
              <a:avLst/>
            </a:prstGeom>
            <a:noFill/>
          </p:spPr>
          <p:txBody>
            <a:bodyPr wrap="none" rtlCol="0">
              <a:spAutoFit/>
            </a:bodyPr>
            <a:lstStyle/>
            <a:p>
              <a:r>
                <a:rPr lang="en-US" altLang="ja-JP" sz="1400" dirty="0" smtClean="0"/>
                <a:t>19</a:t>
              </a:r>
              <a:endParaRPr kumimoji="1" lang="ja-JP" altLang="en-US" sz="1400" dirty="0"/>
            </a:p>
          </p:txBody>
        </p:sp>
        <p:sp>
          <p:nvSpPr>
            <p:cNvPr id="30" name="テキスト ボックス 29"/>
            <p:cNvSpPr txBox="1"/>
            <p:nvPr/>
          </p:nvSpPr>
          <p:spPr>
            <a:xfrm>
              <a:off x="5323864" y="1303843"/>
              <a:ext cx="841897" cy="523220"/>
            </a:xfrm>
            <a:prstGeom prst="rect">
              <a:avLst/>
            </a:prstGeom>
            <a:noFill/>
          </p:spPr>
          <p:txBody>
            <a:bodyPr wrap="none" rtlCol="0">
              <a:spAutoFit/>
            </a:bodyPr>
            <a:lstStyle/>
            <a:p>
              <a:r>
                <a:rPr kumimoji="1" lang="en-US" altLang="ja-JP" sz="1400" dirty="0" smtClean="0">
                  <a:latin typeface="Arial" charset="0"/>
                  <a:ea typeface="Arial" charset="0"/>
                  <a:cs typeface="Arial" charset="0"/>
                </a:rPr>
                <a:t>4 blocks</a:t>
              </a:r>
            </a:p>
            <a:p>
              <a:r>
                <a:rPr lang="en-US" altLang="ja-JP" sz="1400" dirty="0" smtClean="0">
                  <a:latin typeface="Arial" charset="0"/>
                  <a:ea typeface="Arial" charset="0"/>
                  <a:cs typeface="Arial" charset="0"/>
                </a:rPr>
                <a:t>44 turns</a:t>
              </a:r>
              <a:endParaRPr kumimoji="1" lang="ja-JP" altLang="en-US" sz="1400" dirty="0">
                <a:latin typeface="Arial" charset="0"/>
                <a:ea typeface="Arial" charset="0"/>
                <a:cs typeface="Arial" charset="0"/>
              </a:endParaRPr>
            </a:p>
          </p:txBody>
        </p:sp>
      </p:grpSp>
      <p:pic>
        <p:nvPicPr>
          <p:cNvPr id="31" name="図 30"/>
          <p:cNvPicPr>
            <a:picLocks noChangeAspect="1"/>
          </p:cNvPicPr>
          <p:nvPr/>
        </p:nvPicPr>
        <p:blipFill rotWithShape="1">
          <a:blip r:embed="rId6" cstate="email">
            <a:extLst>
              <a:ext uri="{28A0092B-C50C-407E-A947-70E740481C1C}">
                <a14:useLocalDpi xmlns:a14="http://schemas.microsoft.com/office/drawing/2010/main"/>
              </a:ext>
            </a:extLst>
          </a:blip>
          <a:srcRect b="-22026"/>
          <a:stretch/>
        </p:blipFill>
        <p:spPr>
          <a:xfrm rot="5400000" flipH="1">
            <a:off x="3444758" y="1406632"/>
            <a:ext cx="705957" cy="1509339"/>
          </a:xfrm>
          <a:prstGeom prst="rect">
            <a:avLst/>
          </a:prstGeom>
        </p:spPr>
      </p:pic>
      <p:sp>
        <p:nvSpPr>
          <p:cNvPr id="32" name="スライド番号プレースホルダー 4"/>
          <p:cNvSpPr>
            <a:spLocks noGrp="1"/>
          </p:cNvSpPr>
          <p:nvPr>
            <p:ph type="sldNum" sz="quarter" idx="12"/>
          </p:nvPr>
        </p:nvSpPr>
        <p:spPr>
          <a:xfrm>
            <a:off x="8686800" y="6356350"/>
            <a:ext cx="360000" cy="360000"/>
          </a:xfrm>
        </p:spPr>
        <p:txBody>
          <a:bodyPr/>
          <a:lstStyle/>
          <a:p>
            <a:fld id="{BFDCA1C4-9514-7B4F-976F-D92F7E296653}" type="slidenum">
              <a:rPr lang="fr-FR" smtClean="0"/>
              <a:pPr/>
              <a:t>28</a:t>
            </a:fld>
            <a:endParaRPr lang="fr-FR"/>
          </a:p>
        </p:txBody>
      </p:sp>
      <p:pic>
        <p:nvPicPr>
          <p:cNvPr id="16" name="図 15"/>
          <p:cNvPicPr>
            <a:picLocks noChangeAspect="1"/>
          </p:cNvPicPr>
          <p:nvPr/>
        </p:nvPicPr>
        <p:blipFill>
          <a:blip r:embed="rId7"/>
          <a:stretch>
            <a:fillRect/>
          </a:stretch>
        </p:blipFill>
        <p:spPr>
          <a:xfrm>
            <a:off x="4288586" y="352914"/>
            <a:ext cx="1498898" cy="1498897"/>
          </a:xfrm>
          <a:prstGeom prst="rect">
            <a:avLst/>
          </a:prstGeom>
        </p:spPr>
      </p:pic>
      <p:pic>
        <p:nvPicPr>
          <p:cNvPr id="17" name="図 16"/>
          <p:cNvPicPr>
            <a:picLocks noChangeAspect="1"/>
          </p:cNvPicPr>
          <p:nvPr/>
        </p:nvPicPr>
        <p:blipFill rotWithShape="1">
          <a:blip r:embed="rId8">
            <a:extLst>
              <a:ext uri="{28A0092B-C50C-407E-A947-70E740481C1C}">
                <a14:useLocalDpi xmlns:a14="http://schemas.microsoft.com/office/drawing/2010/main" val="0"/>
              </a:ext>
            </a:extLst>
          </a:blip>
          <a:srcRect l="20391" t="11706" r="30362" b="16879"/>
          <a:stretch/>
        </p:blipFill>
        <p:spPr>
          <a:xfrm>
            <a:off x="7194194" y="380229"/>
            <a:ext cx="1526060" cy="1563814"/>
          </a:xfrm>
          <a:prstGeom prst="rect">
            <a:avLst/>
          </a:prstGeom>
        </p:spPr>
      </p:pic>
    </p:spTree>
    <p:extLst>
      <p:ext uri="{BB962C8B-B14F-4D97-AF65-F5344CB8AC3E}">
        <p14:creationId xmlns:p14="http://schemas.microsoft.com/office/powerpoint/2010/main" val="19289183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chemeClr val="bg2"/>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rgbClr val="FF0000"/>
                </a:solidFill>
              </a:rPr>
              <a:t>Development of 2</a:t>
            </a:r>
            <a:r>
              <a:rPr kumimoji="1" lang="en-US" altLang="ja-JP" b="1" baseline="30000" dirty="0">
                <a:solidFill>
                  <a:srgbClr val="FF0000"/>
                </a:solidFill>
              </a:rPr>
              <a:t>nd</a:t>
            </a:r>
            <a:r>
              <a:rPr kumimoji="1" lang="en-US" altLang="ja-JP" b="1" dirty="0">
                <a:solidFill>
                  <a:srgbClr val="FF0000"/>
                </a:solidFill>
              </a:rPr>
              <a:t> 2-m Model: MBXFS2</a:t>
            </a:r>
          </a:p>
          <a:p>
            <a:pPr lvl="1"/>
            <a:r>
              <a:rPr kumimoji="1" lang="en-US" altLang="ja-JP" b="1" dirty="0" smtClean="0">
                <a:solidFill>
                  <a:schemeClr val="bg2"/>
                </a:solidFill>
              </a:rPr>
              <a:t>Summary of Design Updates</a:t>
            </a:r>
          </a:p>
          <a:p>
            <a:pPr lvl="1"/>
            <a:r>
              <a:rPr kumimoji="1" lang="en-US" altLang="ja-JP" b="1" dirty="0" smtClean="0">
                <a:solidFill>
                  <a:srgbClr val="FF0000"/>
                </a:solidFill>
              </a:rPr>
              <a:t>Magnetic </a:t>
            </a:r>
            <a:r>
              <a:rPr kumimoji="1" lang="en-US" altLang="ja-JP" b="1" dirty="0">
                <a:solidFill>
                  <a:srgbClr val="FF0000"/>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1862254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rgbClr val="FF0000"/>
                </a:solidFill>
              </a:rPr>
              <a:t>Test results of MBXFS1b</a:t>
            </a:r>
          </a:p>
          <a:p>
            <a:pPr lvl="1"/>
            <a:r>
              <a:rPr kumimoji="1" lang="en-US" altLang="ja-JP" b="1" dirty="0" smtClean="0">
                <a:solidFill>
                  <a:srgbClr val="FF0000"/>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chemeClr val="bg2"/>
                </a:solidFill>
              </a:rPr>
              <a:t>Development of 2</a:t>
            </a:r>
            <a:r>
              <a:rPr kumimoji="1" lang="en-US" altLang="ja-JP" b="1" baseline="30000" dirty="0">
                <a:solidFill>
                  <a:schemeClr val="bg2"/>
                </a:solidFill>
              </a:rPr>
              <a:t>nd</a:t>
            </a:r>
            <a:r>
              <a:rPr kumimoji="1" lang="en-US" altLang="ja-JP" b="1" dirty="0">
                <a:solidFill>
                  <a:schemeClr val="bg2"/>
                </a:solidFill>
              </a:rPr>
              <a:t> 2-m Model: MBXFS2</a:t>
            </a:r>
          </a:p>
          <a:p>
            <a:pPr lvl="1"/>
            <a:r>
              <a:rPr kumimoji="1" lang="en-US" altLang="ja-JP" b="1" dirty="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13637590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34671" t="7032" r="14345" b="11419"/>
          <a:stretch/>
        </p:blipFill>
        <p:spPr>
          <a:xfrm>
            <a:off x="1254577" y="861446"/>
            <a:ext cx="3442704" cy="3441600"/>
          </a:xfrm>
          <a:prstGeom prst="rect">
            <a:avLst/>
          </a:prstGeom>
        </p:spPr>
      </p:pic>
      <p:sp>
        <p:nvSpPr>
          <p:cNvPr id="2" name="タイトル 1"/>
          <p:cNvSpPr>
            <a:spLocks noGrp="1"/>
          </p:cNvSpPr>
          <p:nvPr>
            <p:ph type="title"/>
          </p:nvPr>
        </p:nvSpPr>
        <p:spPr>
          <a:xfrm>
            <a:off x="612000" y="-101860"/>
            <a:ext cx="7920000" cy="720000"/>
          </a:xfrm>
        </p:spPr>
        <p:txBody>
          <a:bodyPr/>
          <a:lstStyle/>
          <a:p>
            <a:r>
              <a:rPr kumimoji="1" lang="en-US" altLang="ja-JP" dirty="0" smtClean="0"/>
              <a:t>Magnetic design in 2D</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cxnSp>
        <p:nvCxnSpPr>
          <p:cNvPr id="8" name="直線矢印コネクタ 7"/>
          <p:cNvCxnSpPr/>
          <p:nvPr/>
        </p:nvCxnSpPr>
        <p:spPr>
          <a:xfrm flipH="1">
            <a:off x="2383664" y="2993140"/>
            <a:ext cx="653276" cy="480439"/>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H="1">
            <a:off x="2616285" y="3007991"/>
            <a:ext cx="422672" cy="940400"/>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1339176" y="2128842"/>
            <a:ext cx="518339" cy="686287"/>
          </a:xfrm>
          <a:prstGeom prst="straightConnector1">
            <a:avLst/>
          </a:prstGeom>
          <a:ln w="190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508683" y="1539440"/>
            <a:ext cx="1307151" cy="589402"/>
          </a:xfrm>
          <a:prstGeom prst="rect">
            <a:avLst/>
          </a:prstGeom>
          <a:noFill/>
        </p:spPr>
        <p:txBody>
          <a:bodyPr wrap="none" rtlCol="0">
            <a:spAutoFit/>
          </a:bodyPr>
          <a:lstStyle/>
          <a:p>
            <a:r>
              <a:rPr lang="en-US" altLang="ja-JP" dirty="0" smtClean="0">
                <a:solidFill>
                  <a:srgbClr val="FFC000"/>
                </a:solidFill>
              </a:rPr>
              <a:t>HX hole</a:t>
            </a:r>
          </a:p>
          <a:p>
            <a:r>
              <a:rPr lang="en-US" altLang="ja-JP" dirty="0" smtClean="0">
                <a:solidFill>
                  <a:srgbClr val="FFC000"/>
                </a:solidFill>
                <a:latin typeface="Symbol" charset="2"/>
                <a:ea typeface="Symbol" charset="2"/>
                <a:cs typeface="Symbol" charset="2"/>
              </a:rPr>
              <a:t>f</a:t>
            </a:r>
            <a:r>
              <a:rPr lang="en-US" altLang="ja-JP" dirty="0" smtClean="0">
                <a:solidFill>
                  <a:srgbClr val="FFC000"/>
                </a:solidFill>
              </a:rPr>
              <a:t>60 at R190</a:t>
            </a:r>
            <a:endParaRPr kumimoji="1" lang="ja-JP" altLang="en-US" dirty="0">
              <a:solidFill>
                <a:srgbClr val="FFC000"/>
              </a:solidFill>
            </a:endParaRPr>
          </a:p>
        </p:txBody>
      </p:sp>
      <p:sp>
        <p:nvSpPr>
          <p:cNvPr id="12" name="テキスト ボックス 11"/>
          <p:cNvSpPr txBox="1"/>
          <p:nvPr/>
        </p:nvSpPr>
        <p:spPr>
          <a:xfrm>
            <a:off x="2762664" y="2074311"/>
            <a:ext cx="1712072" cy="842003"/>
          </a:xfrm>
          <a:prstGeom prst="rect">
            <a:avLst/>
          </a:prstGeom>
          <a:noFill/>
        </p:spPr>
        <p:txBody>
          <a:bodyPr wrap="none" rtlCol="0">
            <a:spAutoFit/>
          </a:bodyPr>
          <a:lstStyle/>
          <a:p>
            <a:r>
              <a:rPr kumimoji="1" lang="en-US" altLang="ja-JP" dirty="0" smtClean="0">
                <a:solidFill>
                  <a:srgbClr val="FFFFFF"/>
                </a:solidFill>
              </a:rPr>
              <a:t>Field tuning hole</a:t>
            </a:r>
          </a:p>
          <a:p>
            <a:r>
              <a:rPr lang="en-US" altLang="ja-JP" dirty="0" smtClean="0">
                <a:solidFill>
                  <a:schemeClr val="bg1"/>
                </a:solidFill>
                <a:latin typeface="Symbol" charset="2"/>
                <a:ea typeface="Symbol" charset="2"/>
                <a:cs typeface="Symbol" charset="2"/>
              </a:rPr>
              <a:t>f</a:t>
            </a:r>
            <a:r>
              <a:rPr lang="en-US" altLang="ja-JP" dirty="0" smtClean="0">
                <a:solidFill>
                  <a:schemeClr val="bg1"/>
                </a:solidFill>
                <a:ea typeface="Symbol" charset="2"/>
                <a:cs typeface="Symbol" charset="2"/>
              </a:rPr>
              <a:t>34 at </a:t>
            </a:r>
            <a:r>
              <a:rPr lang="en-US" altLang="ja-JP" dirty="0" smtClean="0">
                <a:solidFill>
                  <a:schemeClr val="bg1"/>
                </a:solidFill>
                <a:latin typeface="Symbol" charset="2"/>
                <a:ea typeface="Symbol" charset="2"/>
                <a:cs typeface="Symbol" charset="2"/>
              </a:rPr>
              <a:t>q</a:t>
            </a:r>
            <a:r>
              <a:rPr lang="en-US" altLang="ja-JP" dirty="0" smtClean="0">
                <a:solidFill>
                  <a:schemeClr val="bg1"/>
                </a:solidFill>
                <a:ea typeface="Symbol" charset="2"/>
                <a:cs typeface="Symbol" charset="2"/>
              </a:rPr>
              <a:t>15</a:t>
            </a:r>
            <a:r>
              <a:rPr lang="en-US" altLang="ja-JP" baseline="30000" dirty="0" smtClean="0">
                <a:solidFill>
                  <a:schemeClr val="bg1"/>
                </a:solidFill>
                <a:ea typeface="Symbol" charset="2"/>
                <a:cs typeface="Symbol" charset="2"/>
              </a:rPr>
              <a:t>o</a:t>
            </a:r>
            <a:r>
              <a:rPr lang="en-US" altLang="ja-JP" dirty="0" smtClean="0">
                <a:solidFill>
                  <a:schemeClr val="bg1"/>
                </a:solidFill>
                <a:ea typeface="Symbol" charset="2"/>
                <a:cs typeface="Symbol" charset="2"/>
              </a:rPr>
              <a:t>,35</a:t>
            </a:r>
            <a:r>
              <a:rPr lang="en-US" altLang="ja-JP" baseline="30000" dirty="0" smtClean="0">
                <a:solidFill>
                  <a:schemeClr val="bg1"/>
                </a:solidFill>
                <a:ea typeface="Symbol" charset="2"/>
                <a:cs typeface="Symbol" charset="2"/>
              </a:rPr>
              <a:t>o</a:t>
            </a:r>
            <a:endParaRPr lang="en-US" altLang="ja-JP" baseline="30000" dirty="0">
              <a:solidFill>
                <a:schemeClr val="bg1"/>
              </a:solidFill>
              <a:ea typeface="Symbol" charset="2"/>
              <a:cs typeface="Symbol" charset="2"/>
            </a:endParaRPr>
          </a:p>
          <a:p>
            <a:r>
              <a:rPr lang="en-US" altLang="ja-JP" dirty="0" smtClean="0">
                <a:solidFill>
                  <a:schemeClr val="bg1"/>
                </a:solidFill>
                <a:ea typeface="Symbol" charset="2"/>
                <a:cs typeface="Symbol" charset="2"/>
              </a:rPr>
              <a:t>and R180</a:t>
            </a:r>
            <a:endParaRPr lang="ja-JP" altLang="en-US" dirty="0">
              <a:solidFill>
                <a:schemeClr val="bg1"/>
              </a:solidFill>
            </a:endParaRPr>
          </a:p>
        </p:txBody>
      </p:sp>
      <p:pic>
        <p:nvPicPr>
          <p:cNvPr id="13" name="図 12" descr="case1_FTH11_T90f34R190_T25f34R180_2Dpreview.png"/>
          <p:cNvPicPr>
            <a:picLocks noChangeAspect="1"/>
          </p:cNvPicPr>
          <p:nvPr/>
        </p:nvPicPr>
        <p:blipFill rotWithShape="1">
          <a:blip r:embed="rId3">
            <a:extLst>
              <a:ext uri="{28A0092B-C50C-407E-A947-70E740481C1C}">
                <a14:useLocalDpi xmlns:a14="http://schemas.microsoft.com/office/drawing/2010/main" val="0"/>
              </a:ext>
            </a:extLst>
          </a:blip>
          <a:srcRect l="36773" t="6064" r="15565" b="21323"/>
          <a:stretch/>
        </p:blipFill>
        <p:spPr>
          <a:xfrm>
            <a:off x="5070154" y="864723"/>
            <a:ext cx="3613059" cy="3440302"/>
          </a:xfrm>
          <a:prstGeom prst="rect">
            <a:avLst/>
          </a:prstGeom>
        </p:spPr>
      </p:pic>
      <p:cxnSp>
        <p:nvCxnSpPr>
          <p:cNvPr id="14" name="直線矢印コネクタ 13"/>
          <p:cNvCxnSpPr/>
          <p:nvPr/>
        </p:nvCxnSpPr>
        <p:spPr>
          <a:xfrm flipH="1">
            <a:off x="6381641" y="2550533"/>
            <a:ext cx="495042" cy="572012"/>
          </a:xfrm>
          <a:prstGeom prst="straightConnector1">
            <a:avLst/>
          </a:prstGeom>
          <a:ln w="190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H="1">
            <a:off x="6437861" y="3113166"/>
            <a:ext cx="478519" cy="593203"/>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5255810" y="2128842"/>
            <a:ext cx="328215" cy="732942"/>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5183439" y="1597628"/>
            <a:ext cx="1712072" cy="589402"/>
          </a:xfrm>
          <a:prstGeom prst="rect">
            <a:avLst/>
          </a:prstGeom>
          <a:noFill/>
        </p:spPr>
        <p:txBody>
          <a:bodyPr wrap="none" rtlCol="0">
            <a:spAutoFit/>
          </a:bodyPr>
          <a:lstStyle/>
          <a:p>
            <a:r>
              <a:rPr kumimoji="1" lang="en-US" altLang="ja-JP" dirty="0" smtClean="0">
                <a:solidFill>
                  <a:srgbClr val="FFFFFF"/>
                </a:solidFill>
              </a:rPr>
              <a:t>Field tuning hole</a:t>
            </a:r>
          </a:p>
          <a:p>
            <a:r>
              <a:rPr lang="en-US" altLang="ja-JP" dirty="0" smtClean="0">
                <a:solidFill>
                  <a:schemeClr val="bg1"/>
                </a:solidFill>
                <a:latin typeface="Symbol" charset="2"/>
                <a:ea typeface="Symbol" charset="2"/>
                <a:cs typeface="Symbol" charset="2"/>
              </a:rPr>
              <a:t>f</a:t>
            </a:r>
            <a:r>
              <a:rPr lang="en-US" altLang="ja-JP" dirty="0" smtClean="0">
                <a:solidFill>
                  <a:schemeClr val="bg1"/>
                </a:solidFill>
                <a:ea typeface="Symbol" charset="2"/>
                <a:cs typeface="Symbol" charset="2"/>
              </a:rPr>
              <a:t>34 at R190</a:t>
            </a:r>
            <a:endParaRPr lang="ja-JP" altLang="en-US" dirty="0">
              <a:solidFill>
                <a:schemeClr val="bg1"/>
              </a:solidFill>
            </a:endParaRPr>
          </a:p>
        </p:txBody>
      </p:sp>
      <p:sp>
        <p:nvSpPr>
          <p:cNvPr id="18" name="テキスト ボックス 17"/>
          <p:cNvSpPr txBox="1"/>
          <p:nvPr/>
        </p:nvSpPr>
        <p:spPr>
          <a:xfrm>
            <a:off x="6916380" y="2754561"/>
            <a:ext cx="1712072" cy="842003"/>
          </a:xfrm>
          <a:prstGeom prst="rect">
            <a:avLst/>
          </a:prstGeom>
          <a:noFill/>
        </p:spPr>
        <p:txBody>
          <a:bodyPr wrap="none" rtlCol="0">
            <a:spAutoFit/>
          </a:bodyPr>
          <a:lstStyle/>
          <a:p>
            <a:r>
              <a:rPr kumimoji="1" lang="en-US" altLang="ja-JP" dirty="0" smtClean="0">
                <a:solidFill>
                  <a:srgbClr val="FFFFFF"/>
                </a:solidFill>
              </a:rPr>
              <a:t>Field tuning hole</a:t>
            </a:r>
          </a:p>
          <a:p>
            <a:r>
              <a:rPr lang="en-US" altLang="ja-JP" dirty="0" smtClean="0">
                <a:solidFill>
                  <a:schemeClr val="bg1"/>
                </a:solidFill>
                <a:latin typeface="Symbol" charset="2"/>
                <a:ea typeface="Symbol" charset="2"/>
                <a:cs typeface="Symbol" charset="2"/>
              </a:rPr>
              <a:t>f</a:t>
            </a:r>
            <a:r>
              <a:rPr lang="en-US" altLang="ja-JP" dirty="0" smtClean="0">
                <a:solidFill>
                  <a:schemeClr val="bg1"/>
                </a:solidFill>
                <a:ea typeface="Symbol" charset="2"/>
                <a:cs typeface="Symbol" charset="2"/>
              </a:rPr>
              <a:t>34 at </a:t>
            </a:r>
            <a:r>
              <a:rPr lang="en-US" altLang="ja-JP" dirty="0" smtClean="0">
                <a:solidFill>
                  <a:schemeClr val="bg1"/>
                </a:solidFill>
                <a:latin typeface="Symbol" charset="2"/>
                <a:ea typeface="Symbol" charset="2"/>
                <a:cs typeface="Symbol" charset="2"/>
              </a:rPr>
              <a:t>q</a:t>
            </a:r>
            <a:r>
              <a:rPr lang="en-US" altLang="ja-JP" dirty="0" smtClean="0">
                <a:solidFill>
                  <a:schemeClr val="bg1"/>
                </a:solidFill>
                <a:ea typeface="Symbol" charset="2"/>
                <a:cs typeface="Symbol" charset="2"/>
              </a:rPr>
              <a:t>25</a:t>
            </a:r>
            <a:r>
              <a:rPr lang="en-US" altLang="ja-JP" baseline="30000" dirty="0" smtClean="0">
                <a:solidFill>
                  <a:schemeClr val="bg1"/>
                </a:solidFill>
                <a:ea typeface="Symbol" charset="2"/>
                <a:cs typeface="Symbol" charset="2"/>
              </a:rPr>
              <a:t>o</a:t>
            </a:r>
            <a:endParaRPr lang="en-US" altLang="ja-JP" dirty="0">
              <a:solidFill>
                <a:schemeClr val="bg1"/>
              </a:solidFill>
              <a:ea typeface="Symbol" charset="2"/>
              <a:cs typeface="Symbol" charset="2"/>
            </a:endParaRPr>
          </a:p>
          <a:p>
            <a:r>
              <a:rPr lang="en-US" altLang="ja-JP" dirty="0" smtClean="0">
                <a:solidFill>
                  <a:schemeClr val="bg1"/>
                </a:solidFill>
                <a:ea typeface="Symbol" charset="2"/>
                <a:cs typeface="Symbol" charset="2"/>
              </a:rPr>
              <a:t>and R180</a:t>
            </a:r>
            <a:endParaRPr lang="ja-JP" altLang="en-US" dirty="0">
              <a:solidFill>
                <a:schemeClr val="bg1"/>
              </a:solidFill>
            </a:endParaRPr>
          </a:p>
        </p:txBody>
      </p:sp>
      <p:sp>
        <p:nvSpPr>
          <p:cNvPr id="19" name="テキスト ボックス 18"/>
          <p:cNvSpPr txBox="1"/>
          <p:nvPr/>
        </p:nvSpPr>
        <p:spPr>
          <a:xfrm>
            <a:off x="6838006" y="1790859"/>
            <a:ext cx="1255987" cy="842003"/>
          </a:xfrm>
          <a:prstGeom prst="rect">
            <a:avLst/>
          </a:prstGeom>
          <a:noFill/>
        </p:spPr>
        <p:txBody>
          <a:bodyPr wrap="none" rtlCol="0">
            <a:spAutoFit/>
          </a:bodyPr>
          <a:lstStyle/>
          <a:p>
            <a:r>
              <a:rPr kumimoji="1" lang="en-US" altLang="ja-JP" dirty="0" smtClean="0">
                <a:solidFill>
                  <a:srgbClr val="FFC000"/>
                </a:solidFill>
              </a:rPr>
              <a:t>HX hole</a:t>
            </a:r>
          </a:p>
          <a:p>
            <a:r>
              <a:rPr lang="en-US" altLang="ja-JP" dirty="0" smtClean="0">
                <a:solidFill>
                  <a:srgbClr val="FFC000"/>
                </a:solidFill>
                <a:latin typeface="Symbol" charset="2"/>
                <a:ea typeface="Symbol" charset="2"/>
                <a:cs typeface="Symbol" charset="2"/>
              </a:rPr>
              <a:t>f</a:t>
            </a:r>
            <a:r>
              <a:rPr lang="en-US" altLang="ja-JP" dirty="0" smtClean="0">
                <a:solidFill>
                  <a:srgbClr val="FFC000"/>
                </a:solidFill>
                <a:ea typeface="Symbol" charset="2"/>
                <a:cs typeface="Symbol" charset="2"/>
              </a:rPr>
              <a:t>60 at </a:t>
            </a:r>
            <a:r>
              <a:rPr lang="en-US" altLang="ja-JP" dirty="0" smtClean="0">
                <a:solidFill>
                  <a:srgbClr val="FFC000"/>
                </a:solidFill>
                <a:latin typeface="Symbol" charset="2"/>
                <a:ea typeface="Symbol" charset="2"/>
                <a:cs typeface="Symbol" charset="2"/>
              </a:rPr>
              <a:t>q</a:t>
            </a:r>
            <a:r>
              <a:rPr lang="en-US" altLang="ja-JP" dirty="0">
                <a:solidFill>
                  <a:srgbClr val="FFC000"/>
                </a:solidFill>
                <a:ea typeface="Symbol" charset="2"/>
                <a:cs typeface="Symbol" charset="2"/>
              </a:rPr>
              <a:t>4</a:t>
            </a:r>
            <a:r>
              <a:rPr lang="en-US" altLang="ja-JP" dirty="0" smtClean="0">
                <a:solidFill>
                  <a:srgbClr val="FFC000"/>
                </a:solidFill>
                <a:ea typeface="Symbol" charset="2"/>
                <a:cs typeface="Symbol" charset="2"/>
              </a:rPr>
              <a:t>5</a:t>
            </a:r>
            <a:r>
              <a:rPr lang="en-US" altLang="ja-JP" baseline="30000" dirty="0" smtClean="0">
                <a:solidFill>
                  <a:srgbClr val="FFC000"/>
                </a:solidFill>
                <a:ea typeface="Symbol" charset="2"/>
                <a:cs typeface="Symbol" charset="2"/>
              </a:rPr>
              <a:t>o</a:t>
            </a:r>
            <a:endParaRPr lang="en-US" altLang="ja-JP" dirty="0">
              <a:solidFill>
                <a:srgbClr val="FFC000"/>
              </a:solidFill>
              <a:ea typeface="Symbol" charset="2"/>
              <a:cs typeface="Symbol" charset="2"/>
            </a:endParaRPr>
          </a:p>
          <a:p>
            <a:r>
              <a:rPr lang="en-US" altLang="ja-JP" dirty="0" smtClean="0">
                <a:solidFill>
                  <a:srgbClr val="FFC000"/>
                </a:solidFill>
                <a:ea typeface="Symbol" charset="2"/>
                <a:cs typeface="Symbol" charset="2"/>
              </a:rPr>
              <a:t>and R227.5</a:t>
            </a:r>
            <a:endParaRPr lang="ja-JP" altLang="en-US" dirty="0">
              <a:solidFill>
                <a:srgbClr val="FFC000"/>
              </a:solidFill>
            </a:endParaRPr>
          </a:p>
        </p:txBody>
      </p:sp>
      <p:cxnSp>
        <p:nvCxnSpPr>
          <p:cNvPr id="20" name="直線矢印コネクタ 19"/>
          <p:cNvCxnSpPr/>
          <p:nvPr/>
        </p:nvCxnSpPr>
        <p:spPr>
          <a:xfrm>
            <a:off x="6216728" y="3473692"/>
            <a:ext cx="98954" cy="181850"/>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H="1" flipV="1">
            <a:off x="5239597" y="3013174"/>
            <a:ext cx="121498" cy="250876"/>
          </a:xfrm>
          <a:prstGeom prst="straightConnector1">
            <a:avLst/>
          </a:prstGeom>
          <a:ln w="19050">
            <a:solidFill>
              <a:srgbClr val="FFFF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286501" y="3196045"/>
            <a:ext cx="1162432" cy="336801"/>
          </a:xfrm>
          <a:prstGeom prst="rect">
            <a:avLst/>
          </a:prstGeom>
          <a:noFill/>
        </p:spPr>
        <p:txBody>
          <a:bodyPr wrap="none" rtlCol="0">
            <a:spAutoFit/>
          </a:bodyPr>
          <a:lstStyle/>
          <a:p>
            <a:r>
              <a:rPr kumimoji="1" lang="en-US" altLang="ja-JP" smtClean="0">
                <a:solidFill>
                  <a:srgbClr val="FFFFFF"/>
                </a:solidFill>
              </a:rPr>
              <a:t>Stack tube</a:t>
            </a:r>
            <a:endParaRPr lang="ja-JP" altLang="en-US" dirty="0">
              <a:solidFill>
                <a:schemeClr val="bg1"/>
              </a:solidFill>
            </a:endParaRPr>
          </a:p>
        </p:txBody>
      </p:sp>
      <p:sp>
        <p:nvSpPr>
          <p:cNvPr id="23" name="テキスト ボックス 22"/>
          <p:cNvSpPr txBox="1"/>
          <p:nvPr/>
        </p:nvSpPr>
        <p:spPr>
          <a:xfrm>
            <a:off x="2368916" y="412578"/>
            <a:ext cx="1212191" cy="400110"/>
          </a:xfrm>
          <a:prstGeom prst="rect">
            <a:avLst/>
          </a:prstGeom>
          <a:noFill/>
        </p:spPr>
        <p:txBody>
          <a:bodyPr wrap="none" rtlCol="0">
            <a:spAutoFit/>
          </a:bodyPr>
          <a:lstStyle/>
          <a:p>
            <a:r>
              <a:rPr kumimoji="1" lang="en-US" altLang="ja-JP" sz="2000" dirty="0" smtClean="0"/>
              <a:t>MBXFS1</a:t>
            </a:r>
            <a:endParaRPr kumimoji="1" lang="ja-JP" altLang="en-US" sz="2000" dirty="0"/>
          </a:p>
        </p:txBody>
      </p:sp>
      <p:sp>
        <p:nvSpPr>
          <p:cNvPr id="24" name="テキスト ボックス 23"/>
          <p:cNvSpPr txBox="1"/>
          <p:nvPr/>
        </p:nvSpPr>
        <p:spPr>
          <a:xfrm>
            <a:off x="6192465" y="412578"/>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
        <p:nvSpPr>
          <p:cNvPr id="3" name="コンテンツ プレースホルダー 2"/>
          <p:cNvSpPr>
            <a:spLocks noGrp="1"/>
          </p:cNvSpPr>
          <p:nvPr>
            <p:ph idx="1"/>
          </p:nvPr>
        </p:nvSpPr>
        <p:spPr>
          <a:xfrm>
            <a:off x="669471" y="4530393"/>
            <a:ext cx="7920000" cy="2327607"/>
          </a:xfrm>
          <a:solidFill>
            <a:schemeClr val="bg1"/>
          </a:solidFill>
        </p:spPr>
        <p:txBody>
          <a:bodyPr>
            <a:noAutofit/>
          </a:bodyPr>
          <a:lstStyle/>
          <a:p>
            <a:r>
              <a:rPr lang="en-US" altLang="ja-JP" sz="1800" dirty="0" smtClean="0">
                <a:solidFill>
                  <a:srgbClr val="FF0000"/>
                </a:solidFill>
              </a:rPr>
              <a:t>Change of HX holes: 45</a:t>
            </a:r>
            <a:r>
              <a:rPr lang="en-US" altLang="ja-JP" sz="1800" baseline="30000" dirty="0" smtClean="0">
                <a:solidFill>
                  <a:srgbClr val="FF0000"/>
                </a:solidFill>
              </a:rPr>
              <a:t>o</a:t>
            </a:r>
            <a:r>
              <a:rPr lang="en-US" altLang="ja-JP" sz="1800" dirty="0" smtClean="0">
                <a:solidFill>
                  <a:srgbClr val="FF0000"/>
                </a:solidFill>
              </a:rPr>
              <a:t>, </a:t>
            </a:r>
            <a:r>
              <a:rPr lang="en-US" altLang="ja-JP" sz="1800" dirty="0" smtClean="0">
                <a:solidFill>
                  <a:srgbClr val="FF0000"/>
                </a:solidFill>
                <a:latin typeface="Symbol" charset="2"/>
                <a:ea typeface="Symbol" charset="2"/>
                <a:cs typeface="Symbol" charset="2"/>
              </a:rPr>
              <a:t>f</a:t>
            </a:r>
            <a:r>
              <a:rPr lang="en-US" altLang="ja-JP" sz="1800" dirty="0" smtClean="0">
                <a:solidFill>
                  <a:srgbClr val="FF0000"/>
                </a:solidFill>
              </a:rPr>
              <a:t>60, R227.5</a:t>
            </a:r>
          </a:p>
          <a:p>
            <a:r>
              <a:rPr lang="en-US" altLang="ja-JP" sz="1800" dirty="0" smtClean="0"/>
              <a:t>A </a:t>
            </a:r>
            <a:r>
              <a:rPr lang="en-US" altLang="ja-JP" sz="1800" dirty="0"/>
              <a:t>number of calculations using ROXIE 2D were performed to determine a new iron  cross section. In these calculations, size and position of the field tuning holes were systematically changed mainly to minimize iron saturation effect on multipole coefficients.</a:t>
            </a:r>
          </a:p>
          <a:p>
            <a:r>
              <a:rPr lang="en-US" altLang="ja-JP" sz="1800" dirty="0"/>
              <a:t>One of the cross sections with four HX holes was selected for the 2nd model and the later magnets. This result was compared with the 1st model with two HX holes</a:t>
            </a:r>
            <a:r>
              <a:rPr lang="en-US" altLang="ja-JP" sz="1800" dirty="0" smtClean="0"/>
              <a:t>.</a:t>
            </a:r>
            <a:endParaRPr lang="en-US" altLang="ja-JP" sz="180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30</a:t>
            </a:fld>
            <a:endParaRPr lang="fr-FR"/>
          </a:p>
        </p:txBody>
      </p:sp>
    </p:spTree>
    <p:extLst>
      <p:ext uri="{BB962C8B-B14F-4D97-AF65-F5344CB8AC3E}">
        <p14:creationId xmlns:p14="http://schemas.microsoft.com/office/powerpoint/2010/main" val="4830485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7700" y="85328"/>
            <a:ext cx="8659000" cy="720000"/>
          </a:xfrm>
        </p:spPr>
        <p:txBody>
          <a:bodyPr/>
          <a:lstStyle/>
          <a:p>
            <a:r>
              <a:rPr kumimoji="1" lang="en-US" altLang="ja-JP" dirty="0" smtClean="0"/>
              <a:t>Field quality at nominal current </a:t>
            </a:r>
            <a:r>
              <a:rPr lang="en-US" altLang="ja-JP" dirty="0" smtClean="0"/>
              <a:t>by ROXIE 2D</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graphicFrame>
        <p:nvGraphicFramePr>
          <p:cNvPr id="6" name="表 5"/>
          <p:cNvGraphicFramePr>
            <a:graphicFrameLocks noGrp="1"/>
          </p:cNvGraphicFramePr>
          <p:nvPr>
            <p:extLst/>
          </p:nvPr>
        </p:nvGraphicFramePr>
        <p:xfrm>
          <a:off x="397429" y="921586"/>
          <a:ext cx="4610377" cy="5013109"/>
        </p:xfrm>
        <a:graphic>
          <a:graphicData uri="http://schemas.openxmlformats.org/drawingml/2006/table">
            <a:tbl>
              <a:tblPr firstRow="1" bandRow="1">
                <a:tableStyleId>{5940675A-B579-460E-94D1-54222C63F5DA}</a:tableStyleId>
              </a:tblPr>
              <a:tblGrid>
                <a:gridCol w="1425893"/>
                <a:gridCol w="1592242"/>
                <a:gridCol w="1592242"/>
              </a:tblGrid>
              <a:tr h="770910">
                <a:tc>
                  <a:txBody>
                    <a:bodyPr/>
                    <a:lstStyle/>
                    <a:p>
                      <a:pPr algn="ct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a:r>
                        <a:rPr kumimoji="1" lang="en-US" altLang="ja-JP" sz="1600" dirty="0" smtClean="0">
                          <a:latin typeface="Arial" charset="0"/>
                          <a:ea typeface="Arial" charset="0"/>
                          <a:cs typeface="Arial" charset="0"/>
                        </a:rPr>
                        <a:t>1st</a:t>
                      </a:r>
                      <a:r>
                        <a:rPr kumimoji="1" lang="en-US" altLang="ja-JP" sz="1600" baseline="0" dirty="0" smtClean="0">
                          <a:latin typeface="Arial" charset="0"/>
                          <a:ea typeface="Arial" charset="0"/>
                          <a:cs typeface="Arial" charset="0"/>
                        </a:rPr>
                        <a:t> model</a:t>
                      </a:r>
                      <a:endParaRPr kumimoji="1" lang="en-US" altLang="ja-JP" sz="1600" dirty="0" smtClean="0">
                        <a:latin typeface="Arial" charset="0"/>
                        <a:ea typeface="Arial" charset="0"/>
                        <a:cs typeface="Arial" charset="0"/>
                      </a:endParaRPr>
                    </a:p>
                    <a:p>
                      <a:pPr algn="ctr"/>
                      <a:r>
                        <a:rPr kumimoji="1" lang="en-US" altLang="ja-JP" sz="1600" dirty="0" smtClean="0">
                          <a:latin typeface="Arial" charset="0"/>
                          <a:ea typeface="Arial" charset="0"/>
                          <a:cs typeface="Arial" charset="0"/>
                        </a:rPr>
                        <a:t>Ver3.0.0</a:t>
                      </a:r>
                      <a:endParaRPr kumimoji="1" lang="ja-JP" altLang="en-US" sz="1600" dirty="0" smtClean="0">
                        <a:latin typeface="Arial" charset="0"/>
                        <a:ea typeface="Arial" charset="0"/>
                        <a:cs typeface="Arial" charset="0"/>
                      </a:endParaRPr>
                    </a:p>
                  </a:txBody>
                  <a:tcPr marL="12700" marR="12700" marT="12700" marB="0" anchor="ctr">
                    <a:noFill/>
                  </a:tcPr>
                </a:tc>
                <a:tc>
                  <a:txBody>
                    <a:bodyPr/>
                    <a:lstStyle/>
                    <a:p>
                      <a:pPr algn="ctr"/>
                      <a:r>
                        <a:rPr kumimoji="1" lang="en-US" altLang="ja-JP" sz="1600" dirty="0" smtClean="0">
                          <a:solidFill>
                            <a:schemeClr val="tx1"/>
                          </a:solidFill>
                          <a:latin typeface="Arial" charset="0"/>
                          <a:ea typeface="Arial" charset="0"/>
                          <a:cs typeface="Arial" charset="0"/>
                        </a:rPr>
                        <a:t>2nd</a:t>
                      </a:r>
                      <a:r>
                        <a:rPr kumimoji="1" lang="en-US" altLang="ja-JP" sz="1600" baseline="0" dirty="0" smtClean="0">
                          <a:solidFill>
                            <a:schemeClr val="tx1"/>
                          </a:solidFill>
                          <a:latin typeface="Arial" charset="0"/>
                          <a:ea typeface="Arial" charset="0"/>
                          <a:cs typeface="Arial" charset="0"/>
                        </a:rPr>
                        <a:t> model</a:t>
                      </a:r>
                      <a:endParaRPr kumimoji="1" lang="en-US" altLang="ja-JP" sz="1600" dirty="0" smtClean="0">
                        <a:solidFill>
                          <a:schemeClr val="tx1"/>
                        </a:solidFill>
                        <a:latin typeface="Arial" charset="0"/>
                        <a:ea typeface="Arial" charset="0"/>
                        <a:cs typeface="Arial" charset="0"/>
                      </a:endParaRPr>
                    </a:p>
                    <a:p>
                      <a:pPr algn="ctr"/>
                      <a:r>
                        <a:rPr kumimoji="1" lang="en-US" altLang="ja-JP" sz="1600" dirty="0" smtClean="0">
                          <a:solidFill>
                            <a:schemeClr val="tx1"/>
                          </a:solidFill>
                          <a:latin typeface="Arial" charset="0"/>
                          <a:ea typeface="Arial" charset="0"/>
                          <a:cs typeface="Arial" charset="0"/>
                        </a:rPr>
                        <a:t>Ver4.0.1</a:t>
                      </a:r>
                      <a:endParaRPr kumimoji="1" lang="ja-JP" altLang="en-US" sz="1600" dirty="0" smtClean="0">
                        <a:solidFill>
                          <a:schemeClr val="tx1"/>
                        </a:solidFill>
                        <a:latin typeface="Arial" charset="0"/>
                        <a:ea typeface="Arial" charset="0"/>
                        <a:cs typeface="Arial" charset="0"/>
                      </a:endParaRPr>
                    </a:p>
                  </a:txBody>
                  <a:tcPr marL="12700" marR="12700" marT="12700" marB="0" anchor="ctr">
                    <a:noFill/>
                  </a:tcPr>
                </a:tc>
              </a:tr>
              <a:tr h="642199">
                <a:tc>
                  <a:txBody>
                    <a:bodyPr/>
                    <a:lstStyle/>
                    <a:p>
                      <a:pPr algn="ctr"/>
                      <a:r>
                        <a:rPr kumimoji="1" lang="en-US" altLang="ja-JP" sz="1600" dirty="0" smtClean="0">
                          <a:solidFill>
                            <a:sysClr val="windowText" lastClr="000000"/>
                          </a:solidFill>
                          <a:latin typeface="Arial" charset="0"/>
                          <a:ea typeface="Arial" charset="0"/>
                          <a:cs typeface="Arial" charset="0"/>
                        </a:rPr>
                        <a:t>Nominal current (kA)</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a:r>
                        <a:rPr lang="en-US" altLang="ja-JP" sz="1600" dirty="0" smtClean="0">
                          <a:latin typeface="Arial" charset="0"/>
                          <a:ea typeface="Arial" charset="0"/>
                          <a:cs typeface="Arial" charset="0"/>
                        </a:rPr>
                        <a:t>12.0</a:t>
                      </a:r>
                      <a:endParaRPr lang="ja-JP" altLang="en-US" sz="1600" dirty="0">
                        <a:latin typeface="Arial" charset="0"/>
                        <a:ea typeface="Arial" charset="0"/>
                        <a:cs typeface="Arial" charset="0"/>
                      </a:endParaRPr>
                    </a:p>
                  </a:txBody>
                  <a:tcPr marL="12700" marR="12700" marT="12700" marB="0" anchor="ctr">
                    <a:noFill/>
                  </a:tcPr>
                </a:tc>
                <a:tc>
                  <a:txBody>
                    <a:bodyPr/>
                    <a:lstStyle/>
                    <a:p>
                      <a:pPr algn="ctr" fontAlgn="b"/>
                      <a:r>
                        <a:rPr lang="nb-NO" sz="1600" b="0" i="0" u="none" strike="noStrike" dirty="0" smtClean="0">
                          <a:solidFill>
                            <a:schemeClr val="tx1"/>
                          </a:solidFill>
                          <a:effectLst/>
                          <a:latin typeface="Arial" charset="0"/>
                          <a:ea typeface="Arial" charset="0"/>
                          <a:cs typeface="Arial" charset="0"/>
                        </a:rPr>
                        <a:t>12.047</a:t>
                      </a:r>
                      <a:endParaRPr lang="nb-NO" sz="1600" b="0" i="0" u="none" strike="noStrike" dirty="0">
                        <a:solidFill>
                          <a:schemeClr val="tx1"/>
                        </a:solidFill>
                        <a:effectLst/>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Main</a:t>
                      </a:r>
                      <a:r>
                        <a:rPr kumimoji="1" lang="en-US" altLang="ja-JP" sz="1600" baseline="0" dirty="0" smtClean="0">
                          <a:solidFill>
                            <a:sysClr val="windowText" lastClr="000000"/>
                          </a:solidFill>
                          <a:latin typeface="Arial" charset="0"/>
                          <a:ea typeface="Arial" charset="0"/>
                          <a:cs typeface="Arial" charset="0"/>
                        </a:rPr>
                        <a:t> field (T)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a:r>
                        <a:rPr lang="is-IS" altLang="ja-JP" sz="1600" dirty="0" smtClean="0">
                          <a:latin typeface="Arial" charset="0"/>
                          <a:ea typeface="Arial" charset="0"/>
                          <a:cs typeface="Arial" charset="0"/>
                        </a:rPr>
                        <a:t>5.573</a:t>
                      </a:r>
                    </a:p>
                  </a:txBody>
                  <a:tcPr marL="12700" marR="12700" marT="12700" marB="0" anchor="ctr">
                    <a:noFill/>
                  </a:tcPr>
                </a:tc>
                <a:tc>
                  <a:txBody>
                    <a:bodyPr/>
                    <a:lstStyle/>
                    <a:p>
                      <a:pPr algn="ctr"/>
                      <a:r>
                        <a:rPr lang="en-US" altLang="ja-JP" sz="1600" dirty="0" smtClean="0">
                          <a:solidFill>
                            <a:schemeClr val="tx1"/>
                          </a:solidFill>
                          <a:latin typeface="Arial" charset="0"/>
                          <a:ea typeface="Arial" charset="0"/>
                          <a:cs typeface="Arial" charset="0"/>
                        </a:rPr>
                        <a:t>5.569</a:t>
                      </a:r>
                      <a:endParaRPr lang="ja-JP" altLang="en-US" sz="1600" dirty="0">
                        <a:solidFill>
                          <a:schemeClr val="tx1"/>
                        </a:solidFill>
                        <a:latin typeface="Arial" charset="0"/>
                        <a:ea typeface="Arial" charset="0"/>
                        <a:cs typeface="Arial" charset="0"/>
                      </a:endParaRPr>
                    </a:p>
                  </a:txBody>
                  <a:tcPr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b3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mr-IN" sz="1600" b="0" i="0" u="none" strike="noStrike" dirty="0">
                          <a:solidFill>
                            <a:srgbClr val="000000"/>
                          </a:solidFill>
                          <a:effectLst/>
                          <a:latin typeface="Arial" charset="0"/>
                          <a:ea typeface="Arial" charset="0"/>
                          <a:cs typeface="Arial" charset="0"/>
                        </a:rPr>
                        <a:t>-</a:t>
                      </a:r>
                      <a:r>
                        <a:rPr lang="mr-IN" sz="1600" b="0" i="0" u="none" strike="noStrike" dirty="0" smtClean="0">
                          <a:solidFill>
                            <a:srgbClr val="000000"/>
                          </a:solidFill>
                          <a:effectLst/>
                          <a:latin typeface="Arial" charset="0"/>
                          <a:ea typeface="Arial" charset="0"/>
                          <a:cs typeface="Arial" charset="0"/>
                        </a:rPr>
                        <a:t>0.05</a:t>
                      </a:r>
                      <a:r>
                        <a:rPr lang="en-US" sz="1600" b="0" i="0" u="none" strike="noStrike" dirty="0" smtClean="0">
                          <a:solidFill>
                            <a:srgbClr val="000000"/>
                          </a:solidFill>
                          <a:effectLst/>
                          <a:latin typeface="Arial" charset="0"/>
                          <a:ea typeface="Arial" charset="0"/>
                          <a:cs typeface="Arial" charset="0"/>
                        </a:rPr>
                        <a:t>9</a:t>
                      </a:r>
                      <a:endParaRPr lang="mr-IN"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is-IS" altLang="ja-JP" sz="1600" dirty="0" smtClean="0">
                          <a:solidFill>
                            <a:schemeClr val="tx1"/>
                          </a:solidFill>
                          <a:latin typeface="Arial" charset="0"/>
                          <a:ea typeface="Arial" charset="0"/>
                          <a:cs typeface="Arial" charset="0"/>
                        </a:rPr>
                        <a:t>-0.028</a:t>
                      </a:r>
                      <a:endParaRPr lang="ja-JP" altLang="en-US" sz="1600" dirty="0">
                        <a:solidFill>
                          <a:schemeClr val="tx1"/>
                        </a:solidFill>
                        <a:latin typeface="Arial" charset="0"/>
                        <a:ea typeface="Arial" charset="0"/>
                        <a:cs typeface="Arial" charset="0"/>
                      </a:endParaRPr>
                    </a:p>
                  </a:txBody>
                  <a:tcPr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b5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mr-IN" sz="1600" b="0" i="0" u="none" strike="noStrike" dirty="0">
                          <a:solidFill>
                            <a:srgbClr val="000000"/>
                          </a:solidFill>
                          <a:effectLst/>
                          <a:latin typeface="Arial" charset="0"/>
                          <a:ea typeface="Arial" charset="0"/>
                          <a:cs typeface="Arial" charset="0"/>
                        </a:rPr>
                        <a:t>-</a:t>
                      </a:r>
                      <a:r>
                        <a:rPr lang="mr-IN" sz="1600" b="0" i="0" u="none" strike="noStrike" dirty="0" smtClean="0">
                          <a:solidFill>
                            <a:srgbClr val="000000"/>
                          </a:solidFill>
                          <a:effectLst/>
                          <a:latin typeface="Arial" charset="0"/>
                          <a:ea typeface="Arial" charset="0"/>
                          <a:cs typeface="Arial" charset="0"/>
                        </a:rPr>
                        <a:t>0.09</a:t>
                      </a:r>
                      <a:r>
                        <a:rPr lang="en-US" sz="1600" b="0" i="0" u="none" strike="noStrike" dirty="0" smtClean="0">
                          <a:solidFill>
                            <a:srgbClr val="000000"/>
                          </a:solidFill>
                          <a:effectLst/>
                          <a:latin typeface="Arial" charset="0"/>
                          <a:ea typeface="Arial" charset="0"/>
                          <a:cs typeface="Arial" charset="0"/>
                        </a:rPr>
                        <a:t>7</a:t>
                      </a:r>
                      <a:endParaRPr lang="mr-IN"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is-IS" altLang="ja-JP" sz="1600" dirty="0" smtClean="0">
                          <a:solidFill>
                            <a:schemeClr val="tx1"/>
                          </a:solidFill>
                          <a:latin typeface="Arial" charset="0"/>
                          <a:ea typeface="Arial" charset="0"/>
                          <a:cs typeface="Arial" charset="0"/>
                        </a:rPr>
                        <a:t>-0.045</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b7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cs-CZ" sz="1600" b="0" i="0" u="none" strike="noStrike" dirty="0">
                          <a:solidFill>
                            <a:srgbClr val="000000"/>
                          </a:solidFill>
                          <a:effectLst/>
                          <a:latin typeface="Arial" charset="0"/>
                          <a:ea typeface="Arial" charset="0"/>
                          <a:cs typeface="Arial" charset="0"/>
                        </a:rPr>
                        <a:t>-</a:t>
                      </a:r>
                      <a:r>
                        <a:rPr lang="cs-CZ" sz="1600" b="0" i="0" u="none" strike="noStrike" dirty="0" smtClean="0">
                          <a:solidFill>
                            <a:srgbClr val="000000"/>
                          </a:solidFill>
                          <a:effectLst/>
                          <a:latin typeface="Arial" charset="0"/>
                          <a:ea typeface="Arial" charset="0"/>
                          <a:cs typeface="Arial" charset="0"/>
                        </a:rPr>
                        <a:t>0.111</a:t>
                      </a:r>
                      <a:endParaRPr lang="cs-CZ"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fi-FI" altLang="ja-JP" sz="1600" dirty="0" smtClean="0">
                          <a:solidFill>
                            <a:schemeClr val="tx1"/>
                          </a:solidFill>
                          <a:latin typeface="Arial" charset="0"/>
                          <a:ea typeface="Arial" charset="0"/>
                          <a:cs typeface="Arial" charset="0"/>
                        </a:rPr>
                        <a:t>-0.054</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b9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cs-CZ" sz="1600" b="0" i="0" u="none" strike="noStrike" dirty="0" smtClean="0">
                          <a:solidFill>
                            <a:srgbClr val="000000"/>
                          </a:solidFill>
                          <a:effectLst/>
                          <a:latin typeface="Arial" charset="0"/>
                          <a:ea typeface="Arial" charset="0"/>
                          <a:cs typeface="Arial" charset="0"/>
                        </a:rPr>
                        <a:t>0.284</a:t>
                      </a:r>
                      <a:endParaRPr lang="cs-CZ"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hr-HR" altLang="ja-JP" sz="1600" dirty="0" smtClean="0">
                          <a:solidFill>
                            <a:schemeClr val="tx1"/>
                          </a:solidFill>
                          <a:latin typeface="Arial" charset="0"/>
                          <a:ea typeface="Arial" charset="0"/>
                          <a:cs typeface="Arial" charset="0"/>
                        </a:rPr>
                        <a:t> 0.139</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b11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nb-NO" sz="1600" b="0" i="0" u="none" strike="noStrike" dirty="0" smtClean="0">
                          <a:solidFill>
                            <a:srgbClr val="000000"/>
                          </a:solidFill>
                          <a:effectLst/>
                          <a:latin typeface="Arial" charset="0"/>
                          <a:ea typeface="Arial" charset="0"/>
                          <a:cs typeface="Arial" charset="0"/>
                        </a:rPr>
                        <a:t>0.360</a:t>
                      </a:r>
                      <a:endParaRPr lang="nb-NO"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it-IT" altLang="ja-JP" sz="1600" dirty="0" smtClean="0">
                          <a:solidFill>
                            <a:schemeClr val="tx1"/>
                          </a:solidFill>
                          <a:latin typeface="Arial" charset="0"/>
                          <a:ea typeface="Arial" charset="0"/>
                          <a:cs typeface="Arial" charset="0"/>
                        </a:rPr>
                        <a:t>0.176</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b13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en-US" sz="1600" b="0" i="0" u="none" strike="noStrike" dirty="0" smtClean="0">
                          <a:solidFill>
                            <a:srgbClr val="000000"/>
                          </a:solidFill>
                          <a:effectLst/>
                          <a:latin typeface="Arial" charset="0"/>
                          <a:ea typeface="Arial" charset="0"/>
                          <a:cs typeface="Arial" charset="0"/>
                        </a:rPr>
                        <a:t>-0.663</a:t>
                      </a:r>
                      <a:endParaRPr lang="mr-IN"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it-IT" altLang="ja-JP" sz="1600" dirty="0" smtClean="0">
                          <a:solidFill>
                            <a:schemeClr val="tx1"/>
                          </a:solidFill>
                          <a:latin typeface="Arial" charset="0"/>
                          <a:ea typeface="Arial" charset="0"/>
                          <a:cs typeface="Arial" charset="0"/>
                        </a:rPr>
                        <a:t>-0.695</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b15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mr-IN" sz="1600" b="0" i="0" u="none" strike="noStrike" dirty="0">
                          <a:solidFill>
                            <a:srgbClr val="000000"/>
                          </a:solidFill>
                          <a:effectLst/>
                          <a:latin typeface="Arial" charset="0"/>
                          <a:ea typeface="Arial" charset="0"/>
                          <a:cs typeface="Arial" charset="0"/>
                        </a:rPr>
                        <a:t>-</a:t>
                      </a:r>
                      <a:r>
                        <a:rPr lang="mr-IN" sz="1600" b="0" i="0" u="none" strike="noStrike" dirty="0" smtClean="0">
                          <a:solidFill>
                            <a:srgbClr val="000000"/>
                          </a:solidFill>
                          <a:effectLst/>
                          <a:latin typeface="Arial" charset="0"/>
                          <a:ea typeface="Arial" charset="0"/>
                          <a:cs typeface="Arial" charset="0"/>
                        </a:rPr>
                        <a:t>1.115</a:t>
                      </a:r>
                      <a:endParaRPr lang="mr-IN"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nb-NO" altLang="ja-JP" sz="1600" dirty="0" smtClean="0">
                          <a:solidFill>
                            <a:schemeClr val="tx1"/>
                          </a:solidFill>
                          <a:latin typeface="Arial" charset="0"/>
                          <a:ea typeface="Arial" charset="0"/>
                          <a:cs typeface="Arial" charset="0"/>
                        </a:rPr>
                        <a:t>-1.157</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b17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mr-IN" sz="1600" b="0" i="0" u="none" strike="noStrike" dirty="0">
                          <a:solidFill>
                            <a:srgbClr val="000000"/>
                          </a:solidFill>
                          <a:effectLst/>
                          <a:latin typeface="Arial" charset="0"/>
                          <a:ea typeface="Arial" charset="0"/>
                          <a:cs typeface="Arial" charset="0"/>
                        </a:rPr>
                        <a:t>-</a:t>
                      </a:r>
                      <a:r>
                        <a:rPr lang="mr-IN" sz="1600" b="0" i="0" u="none" strike="noStrike" dirty="0" smtClean="0">
                          <a:solidFill>
                            <a:srgbClr val="000000"/>
                          </a:solidFill>
                          <a:effectLst/>
                          <a:latin typeface="Arial" charset="0"/>
                          <a:ea typeface="Arial" charset="0"/>
                          <a:cs typeface="Arial" charset="0"/>
                        </a:rPr>
                        <a:t>0.78</a:t>
                      </a:r>
                      <a:r>
                        <a:rPr lang="en-US" sz="1600" b="0" i="0" u="none" strike="noStrike" dirty="0" smtClean="0">
                          <a:solidFill>
                            <a:srgbClr val="000000"/>
                          </a:solidFill>
                          <a:effectLst/>
                          <a:latin typeface="Arial" charset="0"/>
                          <a:ea typeface="Arial" charset="0"/>
                          <a:cs typeface="Arial" charset="0"/>
                        </a:rPr>
                        <a:t>8</a:t>
                      </a:r>
                      <a:endParaRPr lang="mr-IN"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cs-CZ" altLang="ja-JP" sz="1600" dirty="0" smtClean="0">
                          <a:solidFill>
                            <a:schemeClr val="tx1"/>
                          </a:solidFill>
                          <a:latin typeface="Arial" charset="0"/>
                          <a:ea typeface="Arial" charset="0"/>
                          <a:cs typeface="Arial" charset="0"/>
                        </a:rPr>
                        <a:t>-0.815</a:t>
                      </a:r>
                      <a:endParaRPr lang="ja-JP" altLang="en-US" sz="1600" dirty="0">
                        <a:solidFill>
                          <a:schemeClr val="tx1"/>
                        </a:solidFill>
                        <a:latin typeface="Arial" charset="0"/>
                        <a:ea typeface="Arial" charset="0"/>
                        <a:cs typeface="Arial" charset="0"/>
                      </a:endParaRPr>
                    </a:p>
                  </a:txBody>
                  <a:tcPr marL="12700" marR="12700" marT="12700" marB="0" anchor="ctr">
                    <a:noFill/>
                  </a:tcPr>
                </a:tc>
              </a:tr>
              <a:tr h="360000">
                <a:tc>
                  <a:txBody>
                    <a:bodyPr/>
                    <a:lstStyle/>
                    <a:p>
                      <a:pPr algn="ctr"/>
                      <a:r>
                        <a:rPr kumimoji="1" lang="en-US" altLang="ja-JP" sz="1600" dirty="0" smtClean="0">
                          <a:solidFill>
                            <a:sysClr val="windowText" lastClr="000000"/>
                          </a:solidFill>
                          <a:latin typeface="Arial" charset="0"/>
                          <a:ea typeface="Arial" charset="0"/>
                          <a:cs typeface="Arial" charset="0"/>
                        </a:rPr>
                        <a:t>b19 (unit)</a:t>
                      </a:r>
                      <a:endParaRPr kumimoji="1" lang="ja-JP" altLang="en-US" sz="1600" dirty="0">
                        <a:solidFill>
                          <a:sysClr val="windowText" lastClr="000000"/>
                        </a:solidFill>
                        <a:latin typeface="Arial" charset="0"/>
                        <a:ea typeface="Arial" charset="0"/>
                        <a:cs typeface="Arial" charset="0"/>
                      </a:endParaRPr>
                    </a:p>
                  </a:txBody>
                  <a:tcPr>
                    <a:noFill/>
                  </a:tcPr>
                </a:tc>
                <a:tc>
                  <a:txBody>
                    <a:bodyPr/>
                    <a:lstStyle/>
                    <a:p>
                      <a:pPr algn="ctr" fontAlgn="b"/>
                      <a:r>
                        <a:rPr lang="fi-FI" sz="1600" b="0" i="0" u="none" strike="noStrike" dirty="0" smtClean="0">
                          <a:solidFill>
                            <a:srgbClr val="000000"/>
                          </a:solidFill>
                          <a:effectLst/>
                          <a:latin typeface="Arial" charset="0"/>
                          <a:ea typeface="Arial" charset="0"/>
                          <a:cs typeface="Arial" charset="0"/>
                        </a:rPr>
                        <a:t>0.399</a:t>
                      </a:r>
                      <a:endParaRPr lang="fi-FI" sz="1600" b="0" i="0" u="none" strike="noStrike" dirty="0">
                        <a:solidFill>
                          <a:srgbClr val="000000"/>
                        </a:solidFill>
                        <a:effectLst/>
                        <a:latin typeface="Arial" charset="0"/>
                        <a:ea typeface="Arial" charset="0"/>
                        <a:cs typeface="Arial" charset="0"/>
                      </a:endParaRPr>
                    </a:p>
                  </a:txBody>
                  <a:tcPr marL="12700" marR="12700" marT="12700" marB="0" anchor="b">
                    <a:noFill/>
                  </a:tcPr>
                </a:tc>
                <a:tc>
                  <a:txBody>
                    <a:bodyPr/>
                    <a:lstStyle/>
                    <a:p>
                      <a:pPr algn="ctr"/>
                      <a:r>
                        <a:rPr lang="nb-NO" altLang="ja-JP" sz="1600" dirty="0" smtClean="0">
                          <a:solidFill>
                            <a:schemeClr val="tx1"/>
                          </a:solidFill>
                          <a:latin typeface="Arial" charset="0"/>
                          <a:ea typeface="Arial" charset="0"/>
                          <a:cs typeface="Arial" charset="0"/>
                        </a:rPr>
                        <a:t>0.402</a:t>
                      </a:r>
                      <a:endParaRPr lang="ja-JP" altLang="en-US" sz="1600" dirty="0">
                        <a:solidFill>
                          <a:schemeClr val="tx1"/>
                        </a:solidFill>
                        <a:latin typeface="Arial" charset="0"/>
                        <a:ea typeface="Arial" charset="0"/>
                        <a:cs typeface="Arial" charset="0"/>
                      </a:endParaRPr>
                    </a:p>
                  </a:txBody>
                  <a:tcPr marL="12700" marR="12700" marT="12700" marB="0" anchor="ctr">
                    <a:noFill/>
                  </a:tcPr>
                </a:tc>
              </a:tr>
            </a:tbl>
          </a:graphicData>
        </a:graphic>
      </p:graphicFrame>
      <p:sp>
        <p:nvSpPr>
          <p:cNvPr id="7" name="テキスト ボックス 6"/>
          <p:cNvSpPr txBox="1"/>
          <p:nvPr/>
        </p:nvSpPr>
        <p:spPr>
          <a:xfrm>
            <a:off x="321908" y="5934670"/>
            <a:ext cx="4685898" cy="923330"/>
          </a:xfrm>
          <a:prstGeom prst="rect">
            <a:avLst/>
          </a:prstGeom>
          <a:solidFill>
            <a:schemeClr val="bg1"/>
          </a:solidFill>
        </p:spPr>
        <p:txBody>
          <a:bodyPr wrap="none" rtlCol="0">
            <a:spAutoFit/>
          </a:bodyPr>
          <a:lstStyle/>
          <a:p>
            <a:r>
              <a:rPr kumimoji="1" lang="en-US" altLang="ja-JP" dirty="0" smtClean="0"/>
              <a:t>Nominal current in the modified model was</a:t>
            </a:r>
          </a:p>
          <a:p>
            <a:r>
              <a:rPr kumimoji="1" lang="en-US" altLang="ja-JP" dirty="0" smtClean="0"/>
              <a:t>determined </a:t>
            </a:r>
            <a:r>
              <a:rPr lang="en-US" altLang="ja-JP" dirty="0" smtClean="0"/>
              <a:t>to generate the main dipole field</a:t>
            </a:r>
          </a:p>
          <a:p>
            <a:r>
              <a:rPr kumimoji="1" lang="en-US" altLang="ja-JP" dirty="0" smtClean="0"/>
              <a:t>of 5.57 T.</a:t>
            </a:r>
          </a:p>
        </p:txBody>
      </p:sp>
      <p:pic>
        <p:nvPicPr>
          <p:cNvPr id="8" name="図 7"/>
          <p:cNvPicPr>
            <a:picLocks noChangeAspect="1"/>
          </p:cNvPicPr>
          <p:nvPr/>
        </p:nvPicPr>
        <p:blipFill>
          <a:blip r:embed="rId2"/>
          <a:stretch>
            <a:fillRect/>
          </a:stretch>
        </p:blipFill>
        <p:spPr>
          <a:xfrm>
            <a:off x="5718159" y="1068213"/>
            <a:ext cx="3227090" cy="2504081"/>
          </a:xfrm>
          <a:prstGeom prst="rect">
            <a:avLst/>
          </a:prstGeom>
        </p:spPr>
      </p:pic>
      <p:pic>
        <p:nvPicPr>
          <p:cNvPr id="11" name="図 10"/>
          <p:cNvPicPr>
            <a:picLocks noChangeAspect="1"/>
          </p:cNvPicPr>
          <p:nvPr/>
        </p:nvPicPr>
        <p:blipFill rotWithShape="1">
          <a:blip r:embed="rId3">
            <a:extLst>
              <a:ext uri="{28A0092B-C50C-407E-A947-70E740481C1C}">
                <a14:useLocalDpi xmlns:a14="http://schemas.microsoft.com/office/drawing/2010/main" val="0"/>
              </a:ext>
            </a:extLst>
          </a:blip>
          <a:srcRect t="19470" r="13629" b="33160"/>
          <a:stretch/>
        </p:blipFill>
        <p:spPr>
          <a:xfrm>
            <a:off x="5718159" y="3641036"/>
            <a:ext cx="3227090" cy="2290437"/>
          </a:xfrm>
          <a:prstGeom prst="rect">
            <a:avLst/>
          </a:prstGeom>
        </p:spPr>
      </p:pic>
      <p:sp>
        <p:nvSpPr>
          <p:cNvPr id="3" name="スライド番号プレースホルダー 2"/>
          <p:cNvSpPr>
            <a:spLocks noGrp="1"/>
          </p:cNvSpPr>
          <p:nvPr>
            <p:ph type="sldNum" sz="quarter" idx="12"/>
          </p:nvPr>
        </p:nvSpPr>
        <p:spPr/>
        <p:txBody>
          <a:bodyPr/>
          <a:lstStyle/>
          <a:p>
            <a:fld id="{BFDCA1C4-9514-7B4F-976F-D92F7E296653}" type="slidenum">
              <a:rPr lang="fr-FR" smtClean="0"/>
              <a:pPr/>
              <a:t>31</a:t>
            </a:fld>
            <a:endParaRPr lang="fr-FR"/>
          </a:p>
        </p:txBody>
      </p:sp>
      <p:sp>
        <p:nvSpPr>
          <p:cNvPr id="12" name="テキスト ボックス 11"/>
          <p:cNvSpPr txBox="1"/>
          <p:nvPr/>
        </p:nvSpPr>
        <p:spPr>
          <a:xfrm>
            <a:off x="5526454" y="769765"/>
            <a:ext cx="1212191" cy="400110"/>
          </a:xfrm>
          <a:prstGeom prst="rect">
            <a:avLst/>
          </a:prstGeom>
          <a:noFill/>
        </p:spPr>
        <p:txBody>
          <a:bodyPr wrap="none" rtlCol="0">
            <a:spAutoFit/>
          </a:bodyPr>
          <a:lstStyle/>
          <a:p>
            <a:r>
              <a:rPr kumimoji="1" lang="en-US" altLang="ja-JP" sz="2000" dirty="0" smtClean="0"/>
              <a:t>MBXFS1</a:t>
            </a:r>
            <a:endParaRPr kumimoji="1" lang="ja-JP" altLang="en-US" sz="2000" dirty="0"/>
          </a:p>
        </p:txBody>
      </p:sp>
      <p:sp>
        <p:nvSpPr>
          <p:cNvPr id="13" name="テキスト ボックス 12"/>
          <p:cNvSpPr txBox="1"/>
          <p:nvPr/>
        </p:nvSpPr>
        <p:spPr>
          <a:xfrm>
            <a:off x="5478090" y="3312940"/>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Tree>
    <p:extLst>
      <p:ext uri="{BB962C8B-B14F-4D97-AF65-F5344CB8AC3E}">
        <p14:creationId xmlns:p14="http://schemas.microsoft.com/office/powerpoint/2010/main" val="11083740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83425" y="0"/>
            <a:ext cx="7920000" cy="720000"/>
          </a:xfrm>
        </p:spPr>
        <p:txBody>
          <a:bodyPr/>
          <a:lstStyle/>
          <a:p>
            <a:r>
              <a:rPr kumimoji="1" lang="en-US" altLang="ja-JP" dirty="0" smtClean="0"/>
              <a:t>Variation of </a:t>
            </a:r>
            <a:r>
              <a:rPr kumimoji="1" lang="en-US" altLang="ja-JP" i="1" dirty="0" err="1" smtClean="0"/>
              <a:t>b</a:t>
            </a:r>
            <a:r>
              <a:rPr kumimoji="1" lang="en-US" altLang="ja-JP" i="1" baseline="-25000" dirty="0" err="1" smtClean="0"/>
              <a:t>n</a:t>
            </a:r>
            <a:r>
              <a:rPr kumimoji="1" lang="en-US" altLang="ja-JP" dirty="0" smtClean="0"/>
              <a:t> with current: ROXIE 2D</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grpSp>
        <p:nvGrpSpPr>
          <p:cNvPr id="11" name="図形グループ 10"/>
          <p:cNvGrpSpPr/>
          <p:nvPr/>
        </p:nvGrpSpPr>
        <p:grpSpPr>
          <a:xfrm>
            <a:off x="0" y="854410"/>
            <a:ext cx="9144000" cy="3872555"/>
            <a:chOff x="0" y="854410"/>
            <a:chExt cx="9865934" cy="4178300"/>
          </a:xfrm>
        </p:grpSpPr>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10482" t="30371" r="13258" b="24815"/>
            <a:stretch/>
          </p:blipFill>
          <p:spPr>
            <a:xfrm>
              <a:off x="0" y="892510"/>
              <a:ext cx="4978505" cy="4140200"/>
            </a:xfrm>
            <a:prstGeom prst="rect">
              <a:avLst/>
            </a:prstGeom>
          </p:spPr>
        </p:pic>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10744" t="29631" r="13521" b="25184"/>
            <a:stretch/>
          </p:blipFill>
          <p:spPr>
            <a:xfrm>
              <a:off x="4917044" y="854410"/>
              <a:ext cx="4948890" cy="4178300"/>
            </a:xfrm>
            <a:prstGeom prst="rect">
              <a:avLst/>
            </a:prstGeom>
          </p:spPr>
        </p:pic>
      </p:grpSp>
      <p:sp>
        <p:nvSpPr>
          <p:cNvPr id="12" name="テキスト ボックス 11"/>
          <p:cNvSpPr txBox="1"/>
          <p:nvPr/>
        </p:nvSpPr>
        <p:spPr>
          <a:xfrm>
            <a:off x="1481216" y="5019035"/>
            <a:ext cx="6370655" cy="707886"/>
          </a:xfrm>
          <a:prstGeom prst="rect">
            <a:avLst/>
          </a:prstGeom>
          <a:noFill/>
        </p:spPr>
        <p:txBody>
          <a:bodyPr wrap="none" rtlCol="0">
            <a:spAutoFit/>
          </a:bodyPr>
          <a:lstStyle/>
          <a:p>
            <a:r>
              <a:rPr lang="en-US" altLang="ja-JP" sz="2000" dirty="0" smtClean="0"/>
              <a:t>Saturation effect on </a:t>
            </a:r>
            <a:r>
              <a:rPr lang="en-US" altLang="ja-JP" sz="2000" i="1" dirty="0" smtClean="0"/>
              <a:t>b</a:t>
            </a:r>
            <a:r>
              <a:rPr lang="en-US" altLang="ja-JP" sz="2000" i="1" baseline="-25000" dirty="0" smtClean="0"/>
              <a:t>3</a:t>
            </a:r>
            <a:r>
              <a:rPr lang="en-US" altLang="ja-JP" sz="2000" dirty="0" smtClean="0"/>
              <a:t> is larger in MBXFS2.</a:t>
            </a:r>
          </a:p>
          <a:p>
            <a:r>
              <a:rPr kumimoji="1" lang="en-US" altLang="ja-JP" sz="2000" dirty="0" smtClean="0"/>
              <a:t>(Maximum </a:t>
            </a:r>
            <a:r>
              <a:rPr kumimoji="1" lang="en-US" altLang="ja-JP" sz="2000" i="1" dirty="0" smtClean="0"/>
              <a:t>b</a:t>
            </a:r>
            <a:r>
              <a:rPr kumimoji="1" lang="en-US" altLang="ja-JP" sz="2000" i="1" baseline="-25000" dirty="0" smtClean="0"/>
              <a:t>3</a:t>
            </a:r>
            <a:r>
              <a:rPr kumimoji="1" lang="en-US" altLang="ja-JP" sz="2000" dirty="0" smtClean="0"/>
              <a:t> during ramping-up is 8.5 units at 8.5 kA.)</a:t>
            </a:r>
            <a:endParaRPr kumimoji="1" lang="ja-JP" altLang="en-US" sz="2000" dirty="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32</a:t>
            </a:fld>
            <a:endParaRPr lang="fr-FR"/>
          </a:p>
        </p:txBody>
      </p:sp>
      <p:sp>
        <p:nvSpPr>
          <p:cNvPr id="13" name="テキスト ボックス 12"/>
          <p:cNvSpPr txBox="1"/>
          <p:nvPr/>
        </p:nvSpPr>
        <p:spPr>
          <a:xfrm>
            <a:off x="2597517" y="2584277"/>
            <a:ext cx="1212191" cy="400110"/>
          </a:xfrm>
          <a:prstGeom prst="rect">
            <a:avLst/>
          </a:prstGeom>
          <a:noFill/>
        </p:spPr>
        <p:txBody>
          <a:bodyPr wrap="none" rtlCol="0">
            <a:spAutoFit/>
          </a:bodyPr>
          <a:lstStyle/>
          <a:p>
            <a:r>
              <a:rPr kumimoji="1" lang="en-US" altLang="ja-JP" sz="2000" dirty="0" smtClean="0">
                <a:solidFill>
                  <a:srgbClr val="0432FF"/>
                </a:solidFill>
              </a:rPr>
              <a:t>MBXFS1</a:t>
            </a:r>
            <a:endParaRPr kumimoji="1" lang="ja-JP" altLang="en-US" sz="2000" dirty="0">
              <a:solidFill>
                <a:srgbClr val="0432FF"/>
              </a:solidFill>
            </a:endParaRPr>
          </a:p>
        </p:txBody>
      </p:sp>
      <p:sp>
        <p:nvSpPr>
          <p:cNvPr id="14" name="テキスト ボックス 13"/>
          <p:cNvSpPr txBox="1"/>
          <p:nvPr/>
        </p:nvSpPr>
        <p:spPr>
          <a:xfrm>
            <a:off x="2463427" y="1598440"/>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
        <p:nvSpPr>
          <p:cNvPr id="15" name="テキスト ボックス 14"/>
          <p:cNvSpPr txBox="1"/>
          <p:nvPr/>
        </p:nvSpPr>
        <p:spPr>
          <a:xfrm>
            <a:off x="6544889" y="707853"/>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Tree>
    <p:extLst>
      <p:ext uri="{BB962C8B-B14F-4D97-AF65-F5344CB8AC3E}">
        <p14:creationId xmlns:p14="http://schemas.microsoft.com/office/powerpoint/2010/main" val="7912630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99400"/>
            <a:ext cx="7920000" cy="720000"/>
          </a:xfrm>
        </p:spPr>
        <p:txBody>
          <a:bodyPr/>
          <a:lstStyle/>
          <a:p>
            <a:r>
              <a:rPr kumimoji="1" lang="en-US" altLang="ja-JP" dirty="0" smtClean="0"/>
              <a:t>Coil block arrangement</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6" name="図 5"/>
          <p:cNvPicPr>
            <a:picLocks noChangeAspect="1"/>
          </p:cNvPicPr>
          <p:nvPr/>
        </p:nvPicPr>
        <p:blipFill>
          <a:blip r:embed="rId2"/>
          <a:stretch>
            <a:fillRect/>
          </a:stretch>
        </p:blipFill>
        <p:spPr>
          <a:xfrm>
            <a:off x="1458867" y="631365"/>
            <a:ext cx="3193949" cy="3056653"/>
          </a:xfrm>
          <a:prstGeom prst="rect">
            <a:avLst/>
          </a:prstGeom>
        </p:spPr>
      </p:pic>
      <p:graphicFrame>
        <p:nvGraphicFramePr>
          <p:cNvPr id="7" name="表 6"/>
          <p:cNvGraphicFramePr>
            <a:graphicFrameLocks noGrp="1"/>
          </p:cNvGraphicFramePr>
          <p:nvPr>
            <p:extLst/>
          </p:nvPr>
        </p:nvGraphicFramePr>
        <p:xfrm>
          <a:off x="843230" y="4152570"/>
          <a:ext cx="2963335" cy="2446800"/>
        </p:xfrm>
        <a:graphic>
          <a:graphicData uri="http://schemas.openxmlformats.org/drawingml/2006/table">
            <a:tbl>
              <a:tblPr firstRow="1" bandRow="1">
                <a:tableStyleId>{5940675A-B579-460E-94D1-54222C63F5DA}</a:tableStyleId>
              </a:tblPr>
              <a:tblGrid>
                <a:gridCol w="507659"/>
                <a:gridCol w="1222365"/>
                <a:gridCol w="1233311"/>
              </a:tblGrid>
              <a:tr h="284030">
                <a:tc>
                  <a:txBody>
                    <a:bodyPr/>
                    <a:lstStyle/>
                    <a:p>
                      <a:pPr algn="ctr"/>
                      <a:endParaRPr kumimoji="1" lang="ja-JP" altLang="en-US" sz="1400" dirty="0">
                        <a:latin typeface="Arial"/>
                        <a:cs typeface="Arial"/>
                      </a:endParaRPr>
                    </a:p>
                  </a:txBody>
                  <a:tcPr>
                    <a:solidFill>
                      <a:schemeClr val="bg1"/>
                    </a:solidFill>
                  </a:tcPr>
                </a:tc>
                <a:tc>
                  <a:txBody>
                    <a:bodyPr/>
                    <a:lstStyle/>
                    <a:p>
                      <a:pPr algn="ctr"/>
                      <a:r>
                        <a:rPr kumimoji="1" lang="en-US" altLang="ja-JP" sz="1400" dirty="0" smtClean="0">
                          <a:latin typeface="Arial"/>
                          <a:cs typeface="Arial"/>
                        </a:rPr>
                        <a:t>1st</a:t>
                      </a:r>
                      <a:r>
                        <a:rPr kumimoji="1" lang="en-US" altLang="ja-JP" sz="1400" baseline="0" dirty="0" smtClean="0">
                          <a:latin typeface="Arial"/>
                          <a:cs typeface="Arial"/>
                        </a:rPr>
                        <a:t> model</a:t>
                      </a:r>
                      <a:endParaRPr kumimoji="1" lang="ja-JP" altLang="en-US" sz="1400" dirty="0">
                        <a:latin typeface="Arial"/>
                        <a:cs typeface="Arial"/>
                      </a:endParaRPr>
                    </a:p>
                  </a:txBody>
                  <a:tcPr>
                    <a:solidFill>
                      <a:schemeClr val="bg1"/>
                    </a:solidFill>
                  </a:tcPr>
                </a:tc>
                <a:tc>
                  <a:txBody>
                    <a:bodyPr/>
                    <a:lstStyle/>
                    <a:p>
                      <a:pPr algn="ctr"/>
                      <a:r>
                        <a:rPr kumimoji="1" lang="en-US" altLang="ja-JP" sz="1400" dirty="0" smtClean="0">
                          <a:solidFill>
                            <a:schemeClr val="tx1"/>
                          </a:solidFill>
                          <a:latin typeface="Arial" charset="0"/>
                          <a:ea typeface="Arial" charset="0"/>
                          <a:cs typeface="Arial" charset="0"/>
                        </a:rPr>
                        <a:t>2nd model</a:t>
                      </a:r>
                      <a:endParaRPr kumimoji="1" lang="ja-JP" altLang="en-US" sz="1400" dirty="0">
                        <a:solidFill>
                          <a:schemeClr val="tx1"/>
                        </a:solidFill>
                        <a:latin typeface="Arial" charset="0"/>
                        <a:ea typeface="Arial" charset="0"/>
                        <a:cs typeface="Arial" charset="0"/>
                      </a:endParaRPr>
                    </a:p>
                  </a:txBody>
                  <a:tcPr>
                    <a:solidFill>
                      <a:schemeClr val="bg1"/>
                    </a:solidFill>
                  </a:tcPr>
                </a:tc>
              </a:tr>
              <a:tr h="306000">
                <a:tc>
                  <a:txBody>
                    <a:bodyPr/>
                    <a:lstStyle/>
                    <a:p>
                      <a:pPr algn="ctr"/>
                      <a:r>
                        <a:rPr kumimoji="1" lang="en-US" altLang="ja-JP" sz="1400" dirty="0" smtClean="0">
                          <a:latin typeface="Symbol" charset="2"/>
                          <a:ea typeface="Symbol" charset="2"/>
                          <a:cs typeface="Symbol" charset="2"/>
                        </a:rPr>
                        <a:t>f</a:t>
                      </a:r>
                      <a:r>
                        <a:rPr kumimoji="1" lang="en-US" altLang="ja-JP" sz="1400" dirty="0" smtClean="0">
                          <a:latin typeface="Arial"/>
                          <a:cs typeface="Arial"/>
                        </a:rPr>
                        <a:t>1</a:t>
                      </a:r>
                      <a:endParaRPr kumimoji="1" lang="ja-JP" altLang="en-US" sz="1400" dirty="0">
                        <a:latin typeface="Arial"/>
                        <a:cs typeface="Arial"/>
                      </a:endParaRPr>
                    </a:p>
                  </a:txBody>
                  <a:tcPr>
                    <a:solidFill>
                      <a:schemeClr val="bg1"/>
                    </a:solidFill>
                  </a:tcPr>
                </a:tc>
                <a:tc>
                  <a:txBody>
                    <a:bodyPr/>
                    <a:lstStyle/>
                    <a:p>
                      <a:pPr algn="ctr"/>
                      <a:r>
                        <a:rPr lang="en-US" altLang="ja-JP" sz="1400" dirty="0" smtClean="0">
                          <a:latin typeface="Arial"/>
                          <a:cs typeface="Arial"/>
                        </a:rPr>
                        <a:t>1.0255</a:t>
                      </a:r>
                      <a:endParaRPr lang="ja-JP" altLang="en-US" sz="1400" dirty="0">
                        <a:latin typeface="Arial"/>
                        <a:cs typeface="Arial"/>
                      </a:endParaRPr>
                    </a:p>
                  </a:txBody>
                  <a:tcPr>
                    <a:solidFill>
                      <a:schemeClr val="bg1"/>
                    </a:solidFill>
                  </a:tcPr>
                </a:tc>
                <a:tc>
                  <a:txBody>
                    <a:bodyPr/>
                    <a:lstStyle/>
                    <a:p>
                      <a:pPr algn="ctr">
                        <a:spcAft>
                          <a:spcPts val="0"/>
                        </a:spcAft>
                      </a:pPr>
                      <a:r>
                        <a:rPr lang="hr-HR" altLang="ja-JP" sz="1400" dirty="0" smtClean="0">
                          <a:solidFill>
                            <a:schemeClr val="tx1"/>
                          </a:solidFill>
                          <a:effectLst/>
                          <a:latin typeface="Arial" charset="0"/>
                          <a:ea typeface="Arial" charset="0"/>
                          <a:cs typeface="Arial" charset="0"/>
                        </a:rPr>
                        <a:t>1.1346</a:t>
                      </a:r>
                      <a:endParaRPr lang="ja-JP" sz="1400" dirty="0">
                        <a:solidFill>
                          <a:schemeClr val="tx1"/>
                        </a:solidFill>
                        <a:effectLst/>
                        <a:latin typeface="Arial" charset="0"/>
                        <a:ea typeface="Arial" charset="0"/>
                        <a:cs typeface="Arial" charset="0"/>
                      </a:endParaRPr>
                    </a:p>
                  </a:txBody>
                  <a:tcPr marL="68580" marR="68580" marT="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f</a:t>
                      </a:r>
                      <a:r>
                        <a:rPr kumimoji="1" lang="en-US" altLang="ja-JP" sz="1400" dirty="0" smtClean="0">
                          <a:latin typeface="+mn-lt"/>
                          <a:ea typeface="+mn-ea"/>
                          <a:cs typeface="Arial"/>
                        </a:rPr>
                        <a:t>2</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27.8582</a:t>
                      </a:r>
                      <a:endParaRPr lang="ja-JP" altLang="en-US" sz="1400" dirty="0">
                        <a:latin typeface="Arial"/>
                        <a:cs typeface="Arial"/>
                      </a:endParaRPr>
                    </a:p>
                  </a:txBody>
                  <a:tcPr>
                    <a:solidFill>
                      <a:schemeClr val="bg1"/>
                    </a:solidFill>
                  </a:tcPr>
                </a:tc>
                <a:tc>
                  <a:txBody>
                    <a:bodyPr/>
                    <a:lstStyle/>
                    <a:p>
                      <a:pPr algn="ctr">
                        <a:spcAft>
                          <a:spcPts val="0"/>
                        </a:spcAft>
                      </a:pPr>
                      <a:r>
                        <a:rPr lang="fi-FI" altLang="ja-JP" sz="1400" dirty="0" smtClean="0">
                          <a:solidFill>
                            <a:schemeClr val="tx1"/>
                          </a:solidFill>
                          <a:effectLst/>
                          <a:latin typeface="Arial" charset="0"/>
                          <a:ea typeface="Arial" charset="0"/>
                          <a:cs typeface="Arial" charset="0"/>
                        </a:rPr>
                        <a:t>27.8721</a:t>
                      </a:r>
                      <a:endParaRPr lang="ja-JP" sz="1400" dirty="0">
                        <a:solidFill>
                          <a:schemeClr val="tx1"/>
                        </a:solidFill>
                        <a:effectLst/>
                        <a:latin typeface="Arial" charset="0"/>
                        <a:ea typeface="Arial" charset="0"/>
                        <a:cs typeface="Arial" charset="0"/>
                      </a:endParaRPr>
                    </a:p>
                  </a:txBody>
                  <a:tcPr marL="68580" marR="68580" marT="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f</a:t>
                      </a:r>
                      <a:r>
                        <a:rPr kumimoji="1" lang="en-US" altLang="ja-JP" sz="1400" dirty="0" smtClean="0">
                          <a:latin typeface="+mn-lt"/>
                          <a:ea typeface="+mn-ea"/>
                          <a:cs typeface="Arial"/>
                        </a:rPr>
                        <a:t>3</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50.3081</a:t>
                      </a:r>
                      <a:endParaRPr lang="ja-JP" altLang="en-US" sz="1400" dirty="0">
                        <a:latin typeface="Arial"/>
                        <a:cs typeface="Arial"/>
                      </a:endParaRPr>
                    </a:p>
                  </a:txBody>
                  <a:tcPr>
                    <a:solidFill>
                      <a:schemeClr val="bg1"/>
                    </a:solidFill>
                  </a:tcPr>
                </a:tc>
                <a:tc>
                  <a:txBody>
                    <a:bodyPr/>
                    <a:lstStyle/>
                    <a:p>
                      <a:pPr algn="ctr">
                        <a:spcAft>
                          <a:spcPts val="0"/>
                        </a:spcAft>
                      </a:pPr>
                      <a:r>
                        <a:rPr lang="nb-NO" altLang="ja-JP" sz="1400" dirty="0" smtClean="0">
                          <a:solidFill>
                            <a:schemeClr val="tx1"/>
                          </a:solidFill>
                          <a:effectLst/>
                          <a:latin typeface="Arial" charset="0"/>
                          <a:ea typeface="Arial" charset="0"/>
                          <a:cs typeface="Arial" charset="0"/>
                        </a:rPr>
                        <a:t>50.2969</a:t>
                      </a:r>
                      <a:endParaRPr lang="ja-JP" sz="1400" dirty="0">
                        <a:solidFill>
                          <a:schemeClr val="tx1"/>
                        </a:solidFill>
                        <a:effectLst/>
                        <a:latin typeface="Arial" charset="0"/>
                        <a:ea typeface="Arial" charset="0"/>
                        <a:cs typeface="Arial" charset="0"/>
                      </a:endParaRPr>
                    </a:p>
                  </a:txBody>
                  <a:tcPr marL="68580" marR="68580" marT="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f</a:t>
                      </a:r>
                      <a:r>
                        <a:rPr kumimoji="1" lang="en-US" altLang="ja-JP" sz="1400" dirty="0" smtClean="0">
                          <a:latin typeface="+mn-lt"/>
                          <a:ea typeface="+mn-ea"/>
                          <a:cs typeface="Arial"/>
                        </a:rPr>
                        <a:t>4</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70.6354</a:t>
                      </a:r>
                      <a:endParaRPr lang="ja-JP" altLang="en-US" sz="1400" dirty="0">
                        <a:latin typeface="Arial"/>
                        <a:cs typeface="Arial"/>
                      </a:endParaRPr>
                    </a:p>
                  </a:txBody>
                  <a:tcPr>
                    <a:solidFill>
                      <a:schemeClr val="bg1"/>
                    </a:solidFill>
                  </a:tcPr>
                </a:tc>
                <a:tc>
                  <a:txBody>
                    <a:bodyPr/>
                    <a:lstStyle/>
                    <a:p>
                      <a:pPr algn="ctr">
                        <a:spcAft>
                          <a:spcPts val="0"/>
                        </a:spcAft>
                      </a:pPr>
                      <a:r>
                        <a:rPr lang="nb-NO" altLang="ja-JP" sz="1400" dirty="0" smtClean="0">
                          <a:solidFill>
                            <a:schemeClr val="tx1"/>
                          </a:solidFill>
                          <a:effectLst/>
                          <a:latin typeface="Arial" charset="0"/>
                          <a:ea typeface="Arial" charset="0"/>
                          <a:cs typeface="Arial" charset="0"/>
                        </a:rPr>
                        <a:t>70.6992</a:t>
                      </a:r>
                      <a:endParaRPr lang="ja-JP" sz="1400" dirty="0">
                        <a:solidFill>
                          <a:schemeClr val="tx1"/>
                        </a:solidFill>
                        <a:effectLst/>
                        <a:latin typeface="Arial" charset="0"/>
                        <a:ea typeface="Arial" charset="0"/>
                        <a:cs typeface="Arial" charset="0"/>
                      </a:endParaRPr>
                    </a:p>
                  </a:txBody>
                  <a:tcPr marL="68580" marR="68580" marT="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a</a:t>
                      </a:r>
                      <a:r>
                        <a:rPr kumimoji="1" lang="en-US" altLang="ja-JP" sz="1400" dirty="0" smtClean="0">
                          <a:latin typeface="+mn-lt"/>
                          <a:ea typeface="+mn-ea"/>
                          <a:cs typeface="Arial"/>
                        </a:rPr>
                        <a:t>2</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26.0000</a:t>
                      </a:r>
                      <a:endParaRPr lang="ja-JP" altLang="en-US" sz="1400" dirty="0">
                        <a:latin typeface="Arial"/>
                        <a:cs typeface="Arial"/>
                      </a:endParaRPr>
                    </a:p>
                  </a:txBody>
                  <a:tcPr>
                    <a:solidFill>
                      <a:schemeClr val="bg1"/>
                    </a:solidFill>
                  </a:tcPr>
                </a:tc>
                <a:tc>
                  <a:txBody>
                    <a:bodyPr/>
                    <a:lstStyle/>
                    <a:p>
                      <a:pPr algn="ctr" fontAlgn="b"/>
                      <a:r>
                        <a:rPr lang="is-IS" sz="1400" b="0" i="0" u="none" strike="noStrike" dirty="0" smtClean="0">
                          <a:solidFill>
                            <a:schemeClr val="tx1"/>
                          </a:solidFill>
                          <a:effectLst/>
                          <a:latin typeface="Arial" charset="0"/>
                          <a:ea typeface="Arial" charset="0"/>
                          <a:cs typeface="Arial" charset="0"/>
                        </a:rPr>
                        <a:t>26.0000</a:t>
                      </a:r>
                      <a:endParaRPr lang="hr-HR" sz="14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a</a:t>
                      </a:r>
                      <a:r>
                        <a:rPr kumimoji="1" lang="en-US" altLang="ja-JP" sz="1400" dirty="0" smtClean="0">
                          <a:latin typeface="+mn-lt"/>
                          <a:ea typeface="+mn-ea"/>
                          <a:cs typeface="Arial"/>
                        </a:rPr>
                        <a:t>3</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52.3508</a:t>
                      </a:r>
                      <a:endParaRPr lang="ja-JP" altLang="en-US" sz="1400" dirty="0">
                        <a:latin typeface="Arial"/>
                        <a:cs typeface="Arial"/>
                      </a:endParaRPr>
                    </a:p>
                  </a:txBody>
                  <a:tcPr>
                    <a:solidFill>
                      <a:schemeClr val="bg1"/>
                    </a:solidFill>
                  </a:tcPr>
                </a:tc>
                <a:tc>
                  <a:txBody>
                    <a:bodyPr/>
                    <a:lstStyle/>
                    <a:p>
                      <a:pPr algn="ctr" fontAlgn="b"/>
                      <a:r>
                        <a:rPr lang="tr-TR" sz="1400" b="0" i="0" u="none" strike="noStrike" dirty="0" smtClean="0">
                          <a:solidFill>
                            <a:schemeClr val="tx1"/>
                          </a:solidFill>
                          <a:effectLst/>
                          <a:latin typeface="Arial" charset="0"/>
                          <a:ea typeface="Arial" charset="0"/>
                          <a:cs typeface="Arial" charset="0"/>
                        </a:rPr>
                        <a:t>52.4212</a:t>
                      </a:r>
                      <a:endParaRPr lang="nb-NO" sz="14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r>
              <a:tr h="306000">
                <a:tc>
                  <a:txBody>
                    <a:bodyPr/>
                    <a:lstStyle/>
                    <a:p>
                      <a:pPr algn="ctr"/>
                      <a:r>
                        <a:rPr kumimoji="1" lang="en-US" altLang="ja-JP" sz="1400" dirty="0" smtClean="0">
                          <a:latin typeface="Symbol" charset="2"/>
                          <a:ea typeface="Symbol" charset="2"/>
                          <a:cs typeface="Symbol" charset="2"/>
                        </a:rPr>
                        <a:t>a</a:t>
                      </a:r>
                      <a:r>
                        <a:rPr kumimoji="1" lang="en-US" altLang="ja-JP" sz="1400" dirty="0" smtClean="0">
                          <a:latin typeface="+mn-lt"/>
                          <a:ea typeface="+mn-ea"/>
                          <a:cs typeface="Arial"/>
                        </a:rPr>
                        <a:t>4</a:t>
                      </a:r>
                      <a:endParaRPr kumimoji="1" lang="ja-JP" altLang="en-US" sz="1400" dirty="0">
                        <a:latin typeface="+mn-lt"/>
                        <a:cs typeface="Arial"/>
                      </a:endParaRPr>
                    </a:p>
                  </a:txBody>
                  <a:tcPr>
                    <a:solidFill>
                      <a:schemeClr val="bg1"/>
                    </a:solidFill>
                  </a:tcPr>
                </a:tc>
                <a:tc>
                  <a:txBody>
                    <a:bodyPr/>
                    <a:lstStyle/>
                    <a:p>
                      <a:pPr algn="ctr"/>
                      <a:r>
                        <a:rPr lang="en-US" altLang="ja-JP" sz="1400" dirty="0" smtClean="0">
                          <a:latin typeface="Arial"/>
                          <a:cs typeface="Arial"/>
                        </a:rPr>
                        <a:t>68.0015</a:t>
                      </a:r>
                      <a:endParaRPr lang="ja-JP" altLang="en-US" sz="1400" dirty="0">
                        <a:latin typeface="Arial"/>
                        <a:cs typeface="Arial"/>
                      </a:endParaRPr>
                    </a:p>
                  </a:txBody>
                  <a:tcPr>
                    <a:solidFill>
                      <a:schemeClr val="bg1"/>
                    </a:solidFill>
                  </a:tcPr>
                </a:tc>
                <a:tc>
                  <a:txBody>
                    <a:bodyPr/>
                    <a:lstStyle/>
                    <a:p>
                      <a:pPr algn="ctr" fontAlgn="b"/>
                      <a:r>
                        <a:rPr lang="hr-HR" sz="1400" b="0" i="0" u="none" strike="noStrike" dirty="0" smtClean="0">
                          <a:solidFill>
                            <a:schemeClr val="tx1"/>
                          </a:solidFill>
                          <a:effectLst/>
                          <a:latin typeface="Arial" charset="0"/>
                          <a:ea typeface="Arial" charset="0"/>
                          <a:cs typeface="Arial" charset="0"/>
                        </a:rPr>
                        <a:t>68.0015</a:t>
                      </a:r>
                      <a:endParaRPr lang="is-IS" sz="14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r>
            </a:tbl>
          </a:graphicData>
        </a:graphic>
      </p:graphicFrame>
      <p:cxnSp>
        <p:nvCxnSpPr>
          <p:cNvPr id="8" name="直線コネクタ 7"/>
          <p:cNvCxnSpPr/>
          <p:nvPr/>
        </p:nvCxnSpPr>
        <p:spPr>
          <a:xfrm flipV="1">
            <a:off x="1688206" y="2277084"/>
            <a:ext cx="1864518" cy="10005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3552449" y="1889120"/>
            <a:ext cx="861769" cy="387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円弧 9"/>
          <p:cNvSpPr/>
          <p:nvPr/>
        </p:nvSpPr>
        <p:spPr>
          <a:xfrm rot="2567748">
            <a:off x="1876306" y="2975240"/>
            <a:ext cx="362774" cy="362774"/>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 name="直線コネクタ 10"/>
          <p:cNvCxnSpPr/>
          <p:nvPr/>
        </p:nvCxnSpPr>
        <p:spPr>
          <a:xfrm>
            <a:off x="3552449" y="2277084"/>
            <a:ext cx="86176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1688206" y="3277660"/>
            <a:ext cx="86176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円弧 12"/>
          <p:cNvSpPr/>
          <p:nvPr/>
        </p:nvSpPr>
        <p:spPr>
          <a:xfrm rot="2567748">
            <a:off x="3786755" y="2034450"/>
            <a:ext cx="289236" cy="28923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テキスト ボックス 13"/>
          <p:cNvSpPr txBox="1"/>
          <p:nvPr/>
        </p:nvSpPr>
        <p:spPr>
          <a:xfrm>
            <a:off x="2187333" y="2889976"/>
            <a:ext cx="433132" cy="369332"/>
          </a:xfrm>
          <a:prstGeom prst="rect">
            <a:avLst/>
          </a:prstGeom>
          <a:noFill/>
        </p:spPr>
        <p:txBody>
          <a:bodyPr wrap="none" rtlCol="0">
            <a:spAutoFit/>
          </a:bodyPr>
          <a:lstStyle/>
          <a:p>
            <a:r>
              <a:rPr kumimoji="1" lang="en-US" altLang="ja-JP" dirty="0" smtClean="0">
                <a:latin typeface="Symbol" charset="2"/>
                <a:ea typeface="Symbol" charset="2"/>
                <a:cs typeface="Symbol" charset="2"/>
              </a:rPr>
              <a:t>f</a:t>
            </a:r>
            <a:r>
              <a:rPr kumimoji="1" lang="en-US" altLang="ja-JP" dirty="0" smtClean="0"/>
              <a:t>2</a:t>
            </a:r>
            <a:endParaRPr kumimoji="1" lang="ja-JP" altLang="en-US" dirty="0"/>
          </a:p>
        </p:txBody>
      </p:sp>
      <p:sp>
        <p:nvSpPr>
          <p:cNvPr id="15" name="テキスト ボックス 14"/>
          <p:cNvSpPr txBox="1"/>
          <p:nvPr/>
        </p:nvSpPr>
        <p:spPr>
          <a:xfrm>
            <a:off x="4026963" y="1947622"/>
            <a:ext cx="458780" cy="369332"/>
          </a:xfrm>
          <a:prstGeom prst="rect">
            <a:avLst/>
          </a:prstGeom>
          <a:noFill/>
        </p:spPr>
        <p:txBody>
          <a:bodyPr wrap="none" rtlCol="0">
            <a:spAutoFit/>
          </a:bodyPr>
          <a:lstStyle/>
          <a:p>
            <a:r>
              <a:rPr lang="en-US" altLang="ja-JP" dirty="0">
                <a:latin typeface="Symbol" charset="2"/>
                <a:ea typeface="Symbol" charset="2"/>
                <a:cs typeface="Symbol" charset="2"/>
              </a:rPr>
              <a:t>a</a:t>
            </a:r>
            <a:r>
              <a:rPr kumimoji="1" lang="en-US" altLang="ja-JP" dirty="0" smtClean="0"/>
              <a:t>2</a:t>
            </a:r>
            <a:endParaRPr kumimoji="1" lang="ja-JP" altLang="en-US" dirty="0"/>
          </a:p>
        </p:txBody>
      </p:sp>
      <p:sp>
        <p:nvSpPr>
          <p:cNvPr id="16" name="テキスト ボックス 15"/>
          <p:cNvSpPr txBox="1"/>
          <p:nvPr/>
        </p:nvSpPr>
        <p:spPr>
          <a:xfrm>
            <a:off x="3822837" y="2592705"/>
            <a:ext cx="312906" cy="369332"/>
          </a:xfrm>
          <a:prstGeom prst="rect">
            <a:avLst/>
          </a:prstGeom>
          <a:noFill/>
        </p:spPr>
        <p:txBody>
          <a:bodyPr wrap="none" rtlCol="0">
            <a:spAutoFit/>
          </a:bodyPr>
          <a:lstStyle/>
          <a:p>
            <a:r>
              <a:rPr kumimoji="1" lang="en-US" altLang="ja-JP" dirty="0" smtClean="0"/>
              <a:t>1</a:t>
            </a:r>
            <a:endParaRPr kumimoji="1" lang="ja-JP" altLang="en-US" dirty="0"/>
          </a:p>
        </p:txBody>
      </p:sp>
      <p:sp>
        <p:nvSpPr>
          <p:cNvPr id="17" name="テキスト ボックス 16"/>
          <p:cNvSpPr txBox="1"/>
          <p:nvPr/>
        </p:nvSpPr>
        <p:spPr>
          <a:xfrm>
            <a:off x="3380058" y="1714084"/>
            <a:ext cx="312906" cy="369332"/>
          </a:xfrm>
          <a:prstGeom prst="rect">
            <a:avLst/>
          </a:prstGeom>
          <a:noFill/>
        </p:spPr>
        <p:txBody>
          <a:bodyPr wrap="none" rtlCol="0">
            <a:spAutoFit/>
          </a:bodyPr>
          <a:lstStyle/>
          <a:p>
            <a:r>
              <a:rPr lang="en-US" altLang="ja-JP"/>
              <a:t>2</a:t>
            </a:r>
            <a:endParaRPr kumimoji="1" lang="ja-JP" altLang="en-US" dirty="0"/>
          </a:p>
        </p:txBody>
      </p:sp>
      <p:sp>
        <p:nvSpPr>
          <p:cNvPr id="18" name="テキスト ボックス 17"/>
          <p:cNvSpPr txBox="1"/>
          <p:nvPr/>
        </p:nvSpPr>
        <p:spPr>
          <a:xfrm>
            <a:off x="2884873" y="1175359"/>
            <a:ext cx="312906" cy="369332"/>
          </a:xfrm>
          <a:prstGeom prst="rect">
            <a:avLst/>
          </a:prstGeom>
          <a:noFill/>
        </p:spPr>
        <p:txBody>
          <a:bodyPr wrap="none" rtlCol="0">
            <a:spAutoFit/>
          </a:bodyPr>
          <a:lstStyle/>
          <a:p>
            <a:r>
              <a:rPr lang="en-US" altLang="ja-JP" smtClean="0"/>
              <a:t>3</a:t>
            </a:r>
            <a:endParaRPr kumimoji="1" lang="ja-JP" altLang="en-US" dirty="0"/>
          </a:p>
        </p:txBody>
      </p:sp>
      <p:sp>
        <p:nvSpPr>
          <p:cNvPr id="19" name="テキスト ボックス 18"/>
          <p:cNvSpPr txBox="1"/>
          <p:nvPr/>
        </p:nvSpPr>
        <p:spPr>
          <a:xfrm>
            <a:off x="2224474" y="848789"/>
            <a:ext cx="312906" cy="369332"/>
          </a:xfrm>
          <a:prstGeom prst="rect">
            <a:avLst/>
          </a:prstGeom>
          <a:noFill/>
        </p:spPr>
        <p:txBody>
          <a:bodyPr wrap="none" rtlCol="0">
            <a:spAutoFit/>
          </a:bodyPr>
          <a:lstStyle/>
          <a:p>
            <a:r>
              <a:rPr lang="en-US" altLang="ja-JP" dirty="0"/>
              <a:t>4</a:t>
            </a:r>
            <a:endParaRPr kumimoji="1" lang="ja-JP" altLang="en-US" dirty="0"/>
          </a:p>
        </p:txBody>
      </p:sp>
      <p:sp>
        <p:nvSpPr>
          <p:cNvPr id="20" name="テキスト ボックス 19"/>
          <p:cNvSpPr txBox="1"/>
          <p:nvPr/>
        </p:nvSpPr>
        <p:spPr>
          <a:xfrm>
            <a:off x="7507395" y="2652470"/>
            <a:ext cx="312906" cy="369332"/>
          </a:xfrm>
          <a:prstGeom prst="rect">
            <a:avLst/>
          </a:prstGeom>
          <a:noFill/>
        </p:spPr>
        <p:txBody>
          <a:bodyPr wrap="none" rtlCol="0">
            <a:spAutoFit/>
          </a:bodyPr>
          <a:lstStyle/>
          <a:p>
            <a:r>
              <a:rPr kumimoji="1" lang="en-US" altLang="ja-JP" dirty="0" smtClean="0"/>
              <a:t>1</a:t>
            </a:r>
            <a:endParaRPr kumimoji="1" lang="ja-JP" altLang="en-US" dirty="0"/>
          </a:p>
        </p:txBody>
      </p:sp>
      <p:sp>
        <p:nvSpPr>
          <p:cNvPr id="21" name="テキスト ボックス 20"/>
          <p:cNvSpPr txBox="1"/>
          <p:nvPr/>
        </p:nvSpPr>
        <p:spPr>
          <a:xfrm>
            <a:off x="7100902" y="1739377"/>
            <a:ext cx="312906" cy="369332"/>
          </a:xfrm>
          <a:prstGeom prst="rect">
            <a:avLst/>
          </a:prstGeom>
          <a:noFill/>
        </p:spPr>
        <p:txBody>
          <a:bodyPr wrap="none" rtlCol="0">
            <a:spAutoFit/>
          </a:bodyPr>
          <a:lstStyle/>
          <a:p>
            <a:r>
              <a:rPr lang="en-US" altLang="ja-JP"/>
              <a:t>2</a:t>
            </a:r>
            <a:endParaRPr kumimoji="1" lang="ja-JP" altLang="en-US" dirty="0"/>
          </a:p>
        </p:txBody>
      </p:sp>
      <p:sp>
        <p:nvSpPr>
          <p:cNvPr id="22" name="テキスト ボックス 21"/>
          <p:cNvSpPr txBox="1"/>
          <p:nvPr/>
        </p:nvSpPr>
        <p:spPr>
          <a:xfrm>
            <a:off x="6531331" y="1171624"/>
            <a:ext cx="312906" cy="369332"/>
          </a:xfrm>
          <a:prstGeom prst="rect">
            <a:avLst/>
          </a:prstGeom>
          <a:noFill/>
        </p:spPr>
        <p:txBody>
          <a:bodyPr wrap="none" rtlCol="0">
            <a:spAutoFit/>
          </a:bodyPr>
          <a:lstStyle/>
          <a:p>
            <a:r>
              <a:rPr lang="en-US" altLang="ja-JP" dirty="0" smtClean="0"/>
              <a:t>3</a:t>
            </a:r>
            <a:endParaRPr kumimoji="1" lang="ja-JP" altLang="en-US" dirty="0"/>
          </a:p>
        </p:txBody>
      </p:sp>
      <p:sp>
        <p:nvSpPr>
          <p:cNvPr id="23" name="テキスト ボックス 22"/>
          <p:cNvSpPr txBox="1"/>
          <p:nvPr/>
        </p:nvSpPr>
        <p:spPr>
          <a:xfrm>
            <a:off x="5887260" y="870454"/>
            <a:ext cx="312906" cy="369332"/>
          </a:xfrm>
          <a:prstGeom prst="rect">
            <a:avLst/>
          </a:prstGeom>
          <a:noFill/>
        </p:spPr>
        <p:txBody>
          <a:bodyPr wrap="none" rtlCol="0">
            <a:spAutoFit/>
          </a:bodyPr>
          <a:lstStyle/>
          <a:p>
            <a:r>
              <a:rPr lang="en-US" altLang="ja-JP" dirty="0"/>
              <a:t>4</a:t>
            </a:r>
            <a:endParaRPr kumimoji="1" lang="ja-JP" altLang="en-US" dirty="0"/>
          </a:p>
        </p:txBody>
      </p:sp>
      <p:sp>
        <p:nvSpPr>
          <p:cNvPr id="24" name="テキスト ボックス 23"/>
          <p:cNvSpPr txBox="1"/>
          <p:nvPr/>
        </p:nvSpPr>
        <p:spPr>
          <a:xfrm>
            <a:off x="843230" y="3492386"/>
            <a:ext cx="3227165" cy="646331"/>
          </a:xfrm>
          <a:prstGeom prst="rect">
            <a:avLst/>
          </a:prstGeom>
          <a:noFill/>
        </p:spPr>
        <p:txBody>
          <a:bodyPr wrap="none" rtlCol="0">
            <a:spAutoFit/>
          </a:bodyPr>
          <a:lstStyle/>
          <a:p>
            <a:r>
              <a:rPr kumimoji="1" lang="en-US" altLang="ja-JP" dirty="0" smtClean="0"/>
              <a:t>ROXIE coil parameters</a:t>
            </a:r>
          </a:p>
          <a:p>
            <a:r>
              <a:rPr lang="en-US" altLang="ja-JP" dirty="0" smtClean="0"/>
              <a:t>after optimization at </a:t>
            </a:r>
            <a:r>
              <a:rPr lang="en-US" altLang="ja-JP" dirty="0" err="1" smtClean="0"/>
              <a:t>I</a:t>
            </a:r>
            <a:r>
              <a:rPr lang="en-US" altLang="ja-JP" baseline="-25000" dirty="0" err="1" smtClean="0"/>
              <a:t>nom</a:t>
            </a:r>
            <a:r>
              <a:rPr lang="en-US" altLang="ja-JP" dirty="0" smtClean="0"/>
              <a:t> (</a:t>
            </a:r>
            <a:r>
              <a:rPr lang="en-US" altLang="ja-JP" dirty="0" err="1" smtClean="0"/>
              <a:t>deg</a:t>
            </a:r>
            <a:r>
              <a:rPr lang="en-US" altLang="ja-JP" dirty="0" smtClean="0"/>
              <a:t>)</a:t>
            </a:r>
            <a:endParaRPr kumimoji="1" lang="ja-JP" altLang="en-US" baseline="-25000" dirty="0"/>
          </a:p>
        </p:txBody>
      </p:sp>
      <p:sp>
        <p:nvSpPr>
          <p:cNvPr id="25" name="テキスト ボックス 24"/>
          <p:cNvSpPr txBox="1"/>
          <p:nvPr/>
        </p:nvSpPr>
        <p:spPr>
          <a:xfrm>
            <a:off x="4135743" y="4324792"/>
            <a:ext cx="4636782" cy="1015663"/>
          </a:xfrm>
          <a:prstGeom prst="rect">
            <a:avLst/>
          </a:prstGeom>
          <a:noFill/>
        </p:spPr>
        <p:txBody>
          <a:bodyPr wrap="square" rtlCol="0">
            <a:spAutoFit/>
          </a:bodyPr>
          <a:lstStyle/>
          <a:p>
            <a:pPr marL="342900" indent="-342900">
              <a:buFont typeface="Arial" charset="0"/>
              <a:buChar char="•"/>
            </a:pPr>
            <a:r>
              <a:rPr kumimoji="1" lang="en-US" altLang="ja-JP" sz="2000" dirty="0" smtClean="0"/>
              <a:t>Only very small change in coil block arrangement.</a:t>
            </a:r>
          </a:p>
          <a:p>
            <a:pPr marL="342900" indent="-342900">
              <a:buFont typeface="Arial" charset="0"/>
              <a:buChar char="•"/>
            </a:pPr>
            <a:r>
              <a:rPr kumimoji="1" lang="en-US" altLang="ja-JP" sz="2000" dirty="0" smtClean="0"/>
              <a:t>Reuse of tooling.</a:t>
            </a:r>
          </a:p>
        </p:txBody>
      </p:sp>
      <p:pic>
        <p:nvPicPr>
          <p:cNvPr id="26" name="図 25"/>
          <p:cNvPicPr>
            <a:picLocks noChangeAspect="1"/>
          </p:cNvPicPr>
          <p:nvPr/>
        </p:nvPicPr>
        <p:blipFill rotWithShape="1">
          <a:blip r:embed="rId3">
            <a:extLst>
              <a:ext uri="{28A0092B-C50C-407E-A947-70E740481C1C}">
                <a14:useLocalDpi xmlns:a14="http://schemas.microsoft.com/office/drawing/2010/main" val="0"/>
              </a:ext>
            </a:extLst>
          </a:blip>
          <a:srcRect l="20316" t="23266" r="12055" b="27619"/>
          <a:stretch/>
        </p:blipFill>
        <p:spPr>
          <a:xfrm>
            <a:off x="5291361" y="748660"/>
            <a:ext cx="3002710" cy="2822062"/>
          </a:xfrm>
          <a:prstGeom prst="rect">
            <a:avLst/>
          </a:prstGeom>
        </p:spPr>
      </p:pic>
      <p:sp>
        <p:nvSpPr>
          <p:cNvPr id="3" name="スライド番号プレースホルダー 2"/>
          <p:cNvSpPr>
            <a:spLocks noGrp="1"/>
          </p:cNvSpPr>
          <p:nvPr>
            <p:ph type="sldNum" sz="quarter" idx="12"/>
          </p:nvPr>
        </p:nvSpPr>
        <p:spPr/>
        <p:txBody>
          <a:bodyPr/>
          <a:lstStyle/>
          <a:p>
            <a:fld id="{BFDCA1C4-9514-7B4F-976F-D92F7E296653}" type="slidenum">
              <a:rPr lang="fr-FR" smtClean="0"/>
              <a:pPr/>
              <a:t>33</a:t>
            </a:fld>
            <a:endParaRPr lang="fr-FR"/>
          </a:p>
        </p:txBody>
      </p:sp>
      <p:sp>
        <p:nvSpPr>
          <p:cNvPr id="29" name="テキスト ボックス 28"/>
          <p:cNvSpPr txBox="1"/>
          <p:nvPr/>
        </p:nvSpPr>
        <p:spPr>
          <a:xfrm>
            <a:off x="1954579" y="455441"/>
            <a:ext cx="1212191" cy="400110"/>
          </a:xfrm>
          <a:prstGeom prst="rect">
            <a:avLst/>
          </a:prstGeom>
          <a:noFill/>
        </p:spPr>
        <p:txBody>
          <a:bodyPr wrap="none" rtlCol="0">
            <a:spAutoFit/>
          </a:bodyPr>
          <a:lstStyle/>
          <a:p>
            <a:r>
              <a:rPr kumimoji="1" lang="en-US" altLang="ja-JP" sz="2000" dirty="0" smtClean="0"/>
              <a:t>MBXFS1</a:t>
            </a:r>
            <a:endParaRPr kumimoji="1" lang="ja-JP" altLang="en-US" sz="2000" dirty="0"/>
          </a:p>
        </p:txBody>
      </p:sp>
      <p:sp>
        <p:nvSpPr>
          <p:cNvPr id="30" name="テキスト ボックス 29"/>
          <p:cNvSpPr txBox="1"/>
          <p:nvPr/>
        </p:nvSpPr>
        <p:spPr>
          <a:xfrm>
            <a:off x="5778128" y="455441"/>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Tree>
    <p:extLst>
      <p:ext uri="{BB962C8B-B14F-4D97-AF65-F5344CB8AC3E}">
        <p14:creationId xmlns:p14="http://schemas.microsoft.com/office/powerpoint/2010/main" val="11689160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62900"/>
            <a:ext cx="7920000" cy="720000"/>
          </a:xfrm>
        </p:spPr>
        <p:txBody>
          <a:bodyPr/>
          <a:lstStyle/>
          <a:p>
            <a:r>
              <a:rPr kumimoji="1" lang="en-US" altLang="ja-JP" dirty="0" smtClean="0"/>
              <a:t>Coil end design</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smtClean="0"/>
              <a:t>T. Nakamoto, Progress on Beam Separation Superconducting Dipole Magnet (D1) R&amp;D for HL-LHC, 7th HL-LHC Collaboration Meeting, CIEMAT, Madrid, Nov. 14, 2017</a:t>
            </a:r>
            <a:endParaRPr lang="en-GB" noProof="0"/>
          </a:p>
        </p:txBody>
      </p:sp>
      <p:sp>
        <p:nvSpPr>
          <p:cNvPr id="3" name="コンテンツ プレースホルダー 2"/>
          <p:cNvSpPr>
            <a:spLocks noGrp="1"/>
          </p:cNvSpPr>
          <p:nvPr>
            <p:ph idx="1"/>
          </p:nvPr>
        </p:nvSpPr>
        <p:spPr>
          <a:xfrm>
            <a:off x="612000" y="4521200"/>
            <a:ext cx="7920000" cy="2336800"/>
          </a:xfrm>
          <a:solidFill>
            <a:schemeClr val="bg1"/>
          </a:solidFill>
        </p:spPr>
        <p:txBody>
          <a:bodyPr>
            <a:normAutofit/>
          </a:bodyPr>
          <a:lstStyle/>
          <a:p>
            <a:r>
              <a:rPr lang="en-US" altLang="ja-JP" sz="1800" dirty="0"/>
              <a:t>Coil end shape was re-optimized for the 7 m </a:t>
            </a:r>
            <a:r>
              <a:rPr lang="en-US" altLang="ja-JP" sz="1800" dirty="0" smtClean="0"/>
              <a:t>production magnet </a:t>
            </a:r>
            <a:r>
              <a:rPr lang="en-US" altLang="ja-JP" sz="1800" dirty="0"/>
              <a:t>and this will be applied to the 2nd model.</a:t>
            </a:r>
          </a:p>
          <a:p>
            <a:r>
              <a:rPr lang="en-US" altLang="ja-JP" sz="1800" dirty="0"/>
              <a:t>In the 1st model, the cable was inclined more than the original design. In the 2nd model, the </a:t>
            </a:r>
            <a:r>
              <a:rPr lang="en-US" altLang="ja-JP" sz="1800" dirty="0" smtClean="0"/>
              <a:t>measured </a:t>
            </a:r>
            <a:r>
              <a:rPr lang="en-US" altLang="ja-JP" sz="1800" dirty="0"/>
              <a:t>cable angles were reflected to the design parameters to realize better fit between the cable and </a:t>
            </a:r>
            <a:r>
              <a:rPr lang="en-US" altLang="ja-JP" sz="1800" dirty="0" smtClean="0"/>
              <a:t>the end </a:t>
            </a:r>
            <a:r>
              <a:rPr lang="en-US" altLang="ja-JP" sz="1800" dirty="0"/>
              <a:t>spacers</a:t>
            </a:r>
            <a:r>
              <a:rPr lang="en-US" altLang="ja-JP" sz="1800" dirty="0" smtClean="0"/>
              <a:t>.</a:t>
            </a:r>
          </a:p>
          <a:p>
            <a:r>
              <a:rPr lang="en-US" altLang="ja-JP" sz="1800" dirty="0"/>
              <a:t>The second coil block will be also subdivided to make it easier to predict the cable angle and </a:t>
            </a:r>
            <a:r>
              <a:rPr lang="en-US" altLang="ja-JP" sz="1800" dirty="0" smtClean="0"/>
              <a:t>increase the </a:t>
            </a:r>
            <a:r>
              <a:rPr lang="en-US" altLang="ja-JP" sz="1800" dirty="0"/>
              <a:t>adjustable parameters for minimizing multipoles.</a:t>
            </a:r>
            <a:endParaRPr lang="ja-JP" altLang="en-US" sz="1800" dirty="0"/>
          </a:p>
          <a:p>
            <a:endParaRPr lang="en-US" altLang="ja-JP" sz="1800" dirty="0"/>
          </a:p>
          <a:p>
            <a:endParaRPr kumimoji="1" lang="ja-JP" altLang="en-US" sz="1800"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7387" y="1053022"/>
            <a:ext cx="4286955" cy="612422"/>
          </a:xfrm>
          <a:prstGeom prst="rect">
            <a:avLst/>
          </a:prstGeom>
        </p:spPr>
      </p:pic>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890" y="1919243"/>
            <a:ext cx="4286955" cy="612422"/>
          </a:xfrm>
          <a:prstGeom prst="rect">
            <a:avLst/>
          </a:prstGeom>
        </p:spPr>
      </p:pic>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133" y="3013369"/>
            <a:ext cx="4955795" cy="584308"/>
          </a:xfrm>
          <a:prstGeom prst="rect">
            <a:avLst/>
          </a:prstGeom>
        </p:spPr>
      </p:pic>
      <p:pic>
        <p:nvPicPr>
          <p:cNvPr id="9" name="図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flipH="1">
            <a:off x="6370323" y="69508"/>
            <a:ext cx="1805592" cy="3163579"/>
          </a:xfrm>
          <a:prstGeom prst="rect">
            <a:avLst/>
          </a:prstGeom>
        </p:spPr>
      </p:pic>
      <p:sp>
        <p:nvSpPr>
          <p:cNvPr id="10" name="テキスト ボックス 9"/>
          <p:cNvSpPr txBox="1"/>
          <p:nvPr/>
        </p:nvSpPr>
        <p:spPr>
          <a:xfrm>
            <a:off x="8081956" y="1424712"/>
            <a:ext cx="503664" cy="338554"/>
          </a:xfrm>
          <a:prstGeom prst="rect">
            <a:avLst/>
          </a:prstGeom>
          <a:noFill/>
        </p:spPr>
        <p:txBody>
          <a:bodyPr wrap="none" rtlCol="0">
            <a:spAutoFit/>
          </a:bodyPr>
          <a:lstStyle/>
          <a:p>
            <a:r>
              <a:rPr kumimoji="1" lang="en-US" altLang="ja-JP" sz="1600" dirty="0" smtClean="0">
                <a:latin typeface="Arial"/>
                <a:cs typeface="Arial"/>
              </a:rPr>
              <a:t>1-A</a:t>
            </a:r>
            <a:endParaRPr kumimoji="1" lang="ja-JP" altLang="en-US" sz="1600" dirty="0">
              <a:latin typeface="Arial"/>
              <a:cs typeface="Arial"/>
            </a:endParaRPr>
          </a:p>
        </p:txBody>
      </p:sp>
      <p:sp>
        <p:nvSpPr>
          <p:cNvPr id="11" name="テキスト ボックス 10"/>
          <p:cNvSpPr txBox="1"/>
          <p:nvPr/>
        </p:nvSpPr>
        <p:spPr>
          <a:xfrm>
            <a:off x="8469550" y="1421845"/>
            <a:ext cx="503664" cy="338554"/>
          </a:xfrm>
          <a:prstGeom prst="rect">
            <a:avLst/>
          </a:prstGeom>
          <a:noFill/>
        </p:spPr>
        <p:txBody>
          <a:bodyPr wrap="none" rtlCol="0">
            <a:spAutoFit/>
          </a:bodyPr>
          <a:lstStyle/>
          <a:p>
            <a:r>
              <a:rPr kumimoji="1" lang="en-US" altLang="ja-JP" sz="1600" dirty="0" smtClean="0">
                <a:latin typeface="Arial"/>
                <a:cs typeface="Arial"/>
              </a:rPr>
              <a:t>1-B</a:t>
            </a:r>
            <a:endParaRPr kumimoji="1" lang="ja-JP" altLang="en-US" sz="1600" dirty="0">
              <a:latin typeface="Arial"/>
              <a:cs typeface="Arial"/>
            </a:endParaRPr>
          </a:p>
        </p:txBody>
      </p:sp>
      <p:sp>
        <p:nvSpPr>
          <p:cNvPr id="12" name="テキスト ボックス 11"/>
          <p:cNvSpPr txBox="1"/>
          <p:nvPr/>
        </p:nvSpPr>
        <p:spPr>
          <a:xfrm>
            <a:off x="7144922" y="1448660"/>
            <a:ext cx="298480" cy="338554"/>
          </a:xfrm>
          <a:prstGeom prst="rect">
            <a:avLst/>
          </a:prstGeom>
          <a:noFill/>
        </p:spPr>
        <p:txBody>
          <a:bodyPr wrap="none" rtlCol="0">
            <a:spAutoFit/>
          </a:bodyPr>
          <a:lstStyle/>
          <a:p>
            <a:r>
              <a:rPr lang="en-US" altLang="ja-JP" sz="1600" dirty="0" smtClean="0">
                <a:latin typeface="Arial"/>
                <a:cs typeface="Arial"/>
              </a:rPr>
              <a:t>2</a:t>
            </a:r>
            <a:endParaRPr kumimoji="1" lang="ja-JP" altLang="en-US" sz="1600" dirty="0">
              <a:latin typeface="Arial"/>
              <a:cs typeface="Arial"/>
            </a:endParaRPr>
          </a:p>
        </p:txBody>
      </p:sp>
      <p:sp>
        <p:nvSpPr>
          <p:cNvPr id="13" name="テキスト ボックス 12"/>
          <p:cNvSpPr txBox="1"/>
          <p:nvPr/>
        </p:nvSpPr>
        <p:spPr>
          <a:xfrm>
            <a:off x="6425138" y="1345254"/>
            <a:ext cx="503664" cy="338554"/>
          </a:xfrm>
          <a:prstGeom prst="rect">
            <a:avLst/>
          </a:prstGeom>
          <a:noFill/>
        </p:spPr>
        <p:txBody>
          <a:bodyPr wrap="none" rtlCol="0">
            <a:spAutoFit/>
          </a:bodyPr>
          <a:lstStyle/>
          <a:p>
            <a:r>
              <a:rPr lang="en-US" altLang="ja-JP" sz="1600" dirty="0" smtClean="0">
                <a:latin typeface="Arial"/>
                <a:cs typeface="Arial"/>
              </a:rPr>
              <a:t>3-A</a:t>
            </a:r>
            <a:endParaRPr kumimoji="1" lang="ja-JP" altLang="en-US" sz="1600" dirty="0">
              <a:latin typeface="Arial"/>
              <a:cs typeface="Arial"/>
            </a:endParaRPr>
          </a:p>
        </p:txBody>
      </p:sp>
      <p:sp>
        <p:nvSpPr>
          <p:cNvPr id="14" name="テキスト ボックス 13"/>
          <p:cNvSpPr txBox="1"/>
          <p:nvPr/>
        </p:nvSpPr>
        <p:spPr>
          <a:xfrm>
            <a:off x="6678229" y="1536848"/>
            <a:ext cx="503664" cy="338554"/>
          </a:xfrm>
          <a:prstGeom prst="rect">
            <a:avLst/>
          </a:prstGeom>
          <a:noFill/>
        </p:spPr>
        <p:txBody>
          <a:bodyPr wrap="none" rtlCol="0">
            <a:spAutoFit/>
          </a:bodyPr>
          <a:lstStyle/>
          <a:p>
            <a:r>
              <a:rPr lang="en-US" altLang="ja-JP" sz="1600" dirty="0" smtClean="0">
                <a:latin typeface="Arial"/>
                <a:cs typeface="Arial"/>
              </a:rPr>
              <a:t>3-B</a:t>
            </a:r>
            <a:endParaRPr kumimoji="1" lang="ja-JP" altLang="en-US" sz="1600" dirty="0">
              <a:latin typeface="Arial"/>
              <a:cs typeface="Arial"/>
            </a:endParaRPr>
          </a:p>
        </p:txBody>
      </p:sp>
      <p:sp>
        <p:nvSpPr>
          <p:cNvPr id="15" name="テキスト ボックス 14"/>
          <p:cNvSpPr txBox="1"/>
          <p:nvPr/>
        </p:nvSpPr>
        <p:spPr>
          <a:xfrm>
            <a:off x="6191275" y="1536848"/>
            <a:ext cx="503664" cy="338554"/>
          </a:xfrm>
          <a:prstGeom prst="rect">
            <a:avLst/>
          </a:prstGeom>
          <a:noFill/>
        </p:spPr>
        <p:txBody>
          <a:bodyPr wrap="none" rtlCol="0">
            <a:spAutoFit/>
          </a:bodyPr>
          <a:lstStyle/>
          <a:p>
            <a:r>
              <a:rPr lang="en-US" altLang="ja-JP" sz="1600" dirty="0" smtClean="0">
                <a:latin typeface="Arial"/>
                <a:cs typeface="Arial"/>
              </a:rPr>
              <a:t>4-A</a:t>
            </a:r>
            <a:endParaRPr kumimoji="1" lang="ja-JP" altLang="en-US" sz="1600" dirty="0">
              <a:latin typeface="Arial"/>
              <a:cs typeface="Arial"/>
            </a:endParaRPr>
          </a:p>
        </p:txBody>
      </p:sp>
      <p:sp>
        <p:nvSpPr>
          <p:cNvPr id="16" name="テキスト ボックス 15"/>
          <p:cNvSpPr txBox="1"/>
          <p:nvPr/>
        </p:nvSpPr>
        <p:spPr>
          <a:xfrm>
            <a:off x="5830387" y="1345254"/>
            <a:ext cx="503664" cy="338554"/>
          </a:xfrm>
          <a:prstGeom prst="rect">
            <a:avLst/>
          </a:prstGeom>
          <a:noFill/>
        </p:spPr>
        <p:txBody>
          <a:bodyPr wrap="none" rtlCol="0">
            <a:spAutoFit/>
          </a:bodyPr>
          <a:lstStyle/>
          <a:p>
            <a:r>
              <a:rPr lang="en-US" altLang="ja-JP" sz="1600" dirty="0" smtClean="0">
                <a:latin typeface="Arial"/>
                <a:cs typeface="Arial"/>
              </a:rPr>
              <a:t>4-B</a:t>
            </a:r>
            <a:endParaRPr kumimoji="1" lang="ja-JP" altLang="en-US" sz="1600" dirty="0">
              <a:latin typeface="Arial"/>
              <a:cs typeface="Arial"/>
            </a:endParaRPr>
          </a:p>
        </p:txBody>
      </p:sp>
      <p:pic>
        <p:nvPicPr>
          <p:cNvPr id="17" name="図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flipH="1">
            <a:off x="6373246" y="1818250"/>
            <a:ext cx="2148034" cy="3511865"/>
          </a:xfrm>
          <a:prstGeom prst="rect">
            <a:avLst/>
          </a:prstGeom>
        </p:spPr>
      </p:pic>
      <p:sp>
        <p:nvSpPr>
          <p:cNvPr id="18" name="テキスト ボックス 17"/>
          <p:cNvSpPr txBox="1"/>
          <p:nvPr/>
        </p:nvSpPr>
        <p:spPr>
          <a:xfrm>
            <a:off x="7959078" y="3352172"/>
            <a:ext cx="503664" cy="338554"/>
          </a:xfrm>
          <a:prstGeom prst="rect">
            <a:avLst/>
          </a:prstGeom>
          <a:noFill/>
        </p:spPr>
        <p:txBody>
          <a:bodyPr wrap="none" rtlCol="0">
            <a:spAutoFit/>
          </a:bodyPr>
          <a:lstStyle/>
          <a:p>
            <a:r>
              <a:rPr kumimoji="1" lang="en-US" altLang="ja-JP" sz="1600" dirty="0" smtClean="0">
                <a:latin typeface="Arial"/>
                <a:cs typeface="Arial"/>
              </a:rPr>
              <a:t>1-A</a:t>
            </a:r>
            <a:endParaRPr kumimoji="1" lang="ja-JP" altLang="en-US" sz="1600" dirty="0">
              <a:latin typeface="Arial"/>
              <a:cs typeface="Arial"/>
            </a:endParaRPr>
          </a:p>
        </p:txBody>
      </p:sp>
      <p:sp>
        <p:nvSpPr>
          <p:cNvPr id="19" name="テキスト ボックス 18"/>
          <p:cNvSpPr txBox="1"/>
          <p:nvPr/>
        </p:nvSpPr>
        <p:spPr>
          <a:xfrm>
            <a:off x="8638797" y="3352172"/>
            <a:ext cx="503664" cy="338554"/>
          </a:xfrm>
          <a:prstGeom prst="rect">
            <a:avLst/>
          </a:prstGeom>
          <a:noFill/>
        </p:spPr>
        <p:txBody>
          <a:bodyPr wrap="none" rtlCol="0">
            <a:spAutoFit/>
          </a:bodyPr>
          <a:lstStyle/>
          <a:p>
            <a:r>
              <a:rPr kumimoji="1" lang="en-US" altLang="ja-JP" sz="1600" dirty="0" smtClean="0">
                <a:latin typeface="Arial"/>
                <a:cs typeface="Arial"/>
              </a:rPr>
              <a:t>1-B</a:t>
            </a:r>
            <a:endParaRPr kumimoji="1" lang="ja-JP" altLang="en-US" sz="1600" dirty="0">
              <a:latin typeface="Arial"/>
              <a:cs typeface="Arial"/>
            </a:endParaRPr>
          </a:p>
        </p:txBody>
      </p:sp>
      <p:sp>
        <p:nvSpPr>
          <p:cNvPr id="20" name="テキスト ボックス 19"/>
          <p:cNvSpPr txBox="1"/>
          <p:nvPr/>
        </p:nvSpPr>
        <p:spPr>
          <a:xfrm>
            <a:off x="6896846" y="3334388"/>
            <a:ext cx="503664" cy="338554"/>
          </a:xfrm>
          <a:prstGeom prst="rect">
            <a:avLst/>
          </a:prstGeom>
          <a:noFill/>
        </p:spPr>
        <p:txBody>
          <a:bodyPr wrap="none" rtlCol="0">
            <a:spAutoFit/>
          </a:bodyPr>
          <a:lstStyle/>
          <a:p>
            <a:r>
              <a:rPr lang="en-US" altLang="ja-JP" sz="1600" dirty="0" smtClean="0">
                <a:solidFill>
                  <a:srgbClr val="FF0000"/>
                </a:solidFill>
                <a:latin typeface="Arial"/>
                <a:cs typeface="Arial"/>
              </a:rPr>
              <a:t>2-B</a:t>
            </a:r>
            <a:endParaRPr kumimoji="1" lang="ja-JP" altLang="en-US" sz="1600" dirty="0">
              <a:solidFill>
                <a:srgbClr val="FF0000"/>
              </a:solidFill>
              <a:latin typeface="Arial"/>
              <a:cs typeface="Arial"/>
            </a:endParaRPr>
          </a:p>
        </p:txBody>
      </p:sp>
      <p:sp>
        <p:nvSpPr>
          <p:cNvPr id="21" name="テキスト ボックス 20"/>
          <p:cNvSpPr txBox="1"/>
          <p:nvPr/>
        </p:nvSpPr>
        <p:spPr>
          <a:xfrm>
            <a:off x="6330081" y="3314446"/>
            <a:ext cx="503664" cy="338554"/>
          </a:xfrm>
          <a:prstGeom prst="rect">
            <a:avLst/>
          </a:prstGeom>
          <a:noFill/>
        </p:spPr>
        <p:txBody>
          <a:bodyPr wrap="none" rtlCol="0">
            <a:spAutoFit/>
          </a:bodyPr>
          <a:lstStyle/>
          <a:p>
            <a:r>
              <a:rPr lang="en-US" altLang="ja-JP" sz="1600" dirty="0" smtClean="0">
                <a:latin typeface="Arial"/>
                <a:cs typeface="Arial"/>
              </a:rPr>
              <a:t>3-A</a:t>
            </a:r>
            <a:endParaRPr kumimoji="1" lang="ja-JP" altLang="en-US" sz="1600" dirty="0">
              <a:latin typeface="Arial"/>
              <a:cs typeface="Arial"/>
            </a:endParaRPr>
          </a:p>
        </p:txBody>
      </p:sp>
      <p:sp>
        <p:nvSpPr>
          <p:cNvPr id="22" name="テキスト ボックス 21"/>
          <p:cNvSpPr txBox="1"/>
          <p:nvPr/>
        </p:nvSpPr>
        <p:spPr>
          <a:xfrm>
            <a:off x="6624904" y="3506040"/>
            <a:ext cx="503664" cy="338554"/>
          </a:xfrm>
          <a:prstGeom prst="rect">
            <a:avLst/>
          </a:prstGeom>
          <a:noFill/>
        </p:spPr>
        <p:txBody>
          <a:bodyPr wrap="none" rtlCol="0">
            <a:spAutoFit/>
          </a:bodyPr>
          <a:lstStyle/>
          <a:p>
            <a:r>
              <a:rPr lang="en-US" altLang="ja-JP" sz="1600" dirty="0" smtClean="0">
                <a:latin typeface="Arial"/>
                <a:cs typeface="Arial"/>
              </a:rPr>
              <a:t>3-B</a:t>
            </a:r>
            <a:endParaRPr kumimoji="1" lang="ja-JP" altLang="en-US" sz="1600" dirty="0">
              <a:latin typeface="Arial"/>
              <a:cs typeface="Arial"/>
            </a:endParaRPr>
          </a:p>
        </p:txBody>
      </p:sp>
      <p:sp>
        <p:nvSpPr>
          <p:cNvPr id="23" name="テキスト ボックス 22"/>
          <p:cNvSpPr txBox="1"/>
          <p:nvPr/>
        </p:nvSpPr>
        <p:spPr>
          <a:xfrm>
            <a:off x="6179683" y="3506040"/>
            <a:ext cx="503664" cy="338554"/>
          </a:xfrm>
          <a:prstGeom prst="rect">
            <a:avLst/>
          </a:prstGeom>
          <a:noFill/>
        </p:spPr>
        <p:txBody>
          <a:bodyPr wrap="none" rtlCol="0">
            <a:spAutoFit/>
          </a:bodyPr>
          <a:lstStyle/>
          <a:p>
            <a:r>
              <a:rPr lang="en-US" altLang="ja-JP" sz="1600" dirty="0" smtClean="0">
                <a:latin typeface="Arial"/>
                <a:cs typeface="Arial"/>
              </a:rPr>
              <a:t>4-A</a:t>
            </a:r>
            <a:endParaRPr kumimoji="1" lang="ja-JP" altLang="en-US" sz="1600" dirty="0">
              <a:latin typeface="Arial"/>
              <a:cs typeface="Arial"/>
            </a:endParaRPr>
          </a:p>
        </p:txBody>
      </p:sp>
      <p:sp>
        <p:nvSpPr>
          <p:cNvPr id="24" name="テキスト ボックス 23"/>
          <p:cNvSpPr txBox="1"/>
          <p:nvPr/>
        </p:nvSpPr>
        <p:spPr>
          <a:xfrm>
            <a:off x="5818795" y="3314446"/>
            <a:ext cx="503664" cy="338554"/>
          </a:xfrm>
          <a:prstGeom prst="rect">
            <a:avLst/>
          </a:prstGeom>
          <a:noFill/>
        </p:spPr>
        <p:txBody>
          <a:bodyPr wrap="none" rtlCol="0">
            <a:spAutoFit/>
          </a:bodyPr>
          <a:lstStyle/>
          <a:p>
            <a:r>
              <a:rPr lang="en-US" altLang="ja-JP" sz="1600" dirty="0" smtClean="0">
                <a:latin typeface="Arial"/>
                <a:cs typeface="Arial"/>
              </a:rPr>
              <a:t>4-B</a:t>
            </a:r>
            <a:endParaRPr kumimoji="1" lang="ja-JP" altLang="en-US" sz="1600" dirty="0">
              <a:latin typeface="Arial"/>
              <a:cs typeface="Arial"/>
            </a:endParaRPr>
          </a:p>
        </p:txBody>
      </p:sp>
      <p:sp>
        <p:nvSpPr>
          <p:cNvPr id="25" name="テキスト ボックス 24"/>
          <p:cNvSpPr txBox="1"/>
          <p:nvPr/>
        </p:nvSpPr>
        <p:spPr>
          <a:xfrm>
            <a:off x="7205204" y="3489726"/>
            <a:ext cx="503664" cy="338554"/>
          </a:xfrm>
          <a:prstGeom prst="rect">
            <a:avLst/>
          </a:prstGeom>
          <a:noFill/>
        </p:spPr>
        <p:txBody>
          <a:bodyPr wrap="none" rtlCol="0">
            <a:spAutoFit/>
          </a:bodyPr>
          <a:lstStyle/>
          <a:p>
            <a:r>
              <a:rPr lang="en-US" altLang="ja-JP" sz="1600" smtClean="0">
                <a:solidFill>
                  <a:srgbClr val="FF0000"/>
                </a:solidFill>
                <a:latin typeface="Arial"/>
                <a:cs typeface="Arial"/>
              </a:rPr>
              <a:t>2-A</a:t>
            </a:r>
            <a:endParaRPr kumimoji="1" lang="ja-JP" altLang="en-US" sz="1600" dirty="0">
              <a:solidFill>
                <a:srgbClr val="FF0000"/>
              </a:solidFill>
              <a:latin typeface="Arial"/>
              <a:cs typeface="Arial"/>
            </a:endParaRPr>
          </a:p>
        </p:txBody>
      </p:sp>
      <p:sp>
        <p:nvSpPr>
          <p:cNvPr id="26" name="テキスト ボックス 25"/>
          <p:cNvSpPr txBox="1"/>
          <p:nvPr/>
        </p:nvSpPr>
        <p:spPr>
          <a:xfrm>
            <a:off x="4156276" y="1014213"/>
            <a:ext cx="503664" cy="338554"/>
          </a:xfrm>
          <a:prstGeom prst="rect">
            <a:avLst/>
          </a:prstGeom>
          <a:noFill/>
        </p:spPr>
        <p:txBody>
          <a:bodyPr wrap="none" rtlCol="0">
            <a:spAutoFit/>
          </a:bodyPr>
          <a:lstStyle/>
          <a:p>
            <a:r>
              <a:rPr kumimoji="1" lang="en-US" altLang="ja-JP" sz="1600" dirty="0" smtClean="0">
                <a:latin typeface="Arial"/>
                <a:cs typeface="Arial"/>
              </a:rPr>
              <a:t>1-A</a:t>
            </a:r>
            <a:endParaRPr kumimoji="1" lang="ja-JP" altLang="en-US" sz="1600" dirty="0">
              <a:latin typeface="Arial"/>
              <a:cs typeface="Arial"/>
            </a:endParaRPr>
          </a:p>
        </p:txBody>
      </p:sp>
      <p:sp>
        <p:nvSpPr>
          <p:cNvPr id="27" name="テキスト ボックス 26"/>
          <p:cNvSpPr txBox="1"/>
          <p:nvPr/>
        </p:nvSpPr>
        <p:spPr>
          <a:xfrm>
            <a:off x="4713425" y="1014213"/>
            <a:ext cx="503664" cy="338554"/>
          </a:xfrm>
          <a:prstGeom prst="rect">
            <a:avLst/>
          </a:prstGeom>
          <a:noFill/>
        </p:spPr>
        <p:txBody>
          <a:bodyPr wrap="none" rtlCol="0">
            <a:spAutoFit/>
          </a:bodyPr>
          <a:lstStyle/>
          <a:p>
            <a:r>
              <a:rPr kumimoji="1" lang="en-US" altLang="ja-JP" sz="1600" dirty="0" smtClean="0">
                <a:latin typeface="Arial"/>
                <a:cs typeface="Arial"/>
              </a:rPr>
              <a:t>1-B</a:t>
            </a:r>
            <a:endParaRPr kumimoji="1" lang="ja-JP" altLang="en-US" sz="1600" dirty="0">
              <a:latin typeface="Arial"/>
              <a:cs typeface="Arial"/>
            </a:endParaRPr>
          </a:p>
        </p:txBody>
      </p:sp>
      <p:sp>
        <p:nvSpPr>
          <p:cNvPr id="28" name="テキスト ボックス 27"/>
          <p:cNvSpPr txBox="1"/>
          <p:nvPr/>
        </p:nvSpPr>
        <p:spPr>
          <a:xfrm>
            <a:off x="2568094" y="3385591"/>
            <a:ext cx="503664" cy="338554"/>
          </a:xfrm>
          <a:prstGeom prst="rect">
            <a:avLst/>
          </a:prstGeom>
          <a:noFill/>
        </p:spPr>
        <p:txBody>
          <a:bodyPr wrap="none" rtlCol="0">
            <a:spAutoFit/>
          </a:bodyPr>
          <a:lstStyle/>
          <a:p>
            <a:r>
              <a:rPr lang="en-US" altLang="ja-JP" sz="1600" dirty="0" smtClean="0">
                <a:solidFill>
                  <a:srgbClr val="FF0000"/>
                </a:solidFill>
                <a:latin typeface="Arial"/>
                <a:cs typeface="Arial"/>
              </a:rPr>
              <a:t>2-B</a:t>
            </a:r>
            <a:endParaRPr kumimoji="1" lang="ja-JP" altLang="en-US" sz="1600" dirty="0">
              <a:solidFill>
                <a:srgbClr val="FF0000"/>
              </a:solidFill>
              <a:latin typeface="Arial"/>
              <a:cs typeface="Arial"/>
            </a:endParaRPr>
          </a:p>
        </p:txBody>
      </p:sp>
      <p:sp>
        <p:nvSpPr>
          <p:cNvPr id="29" name="テキスト ボックス 28"/>
          <p:cNvSpPr txBox="1"/>
          <p:nvPr/>
        </p:nvSpPr>
        <p:spPr>
          <a:xfrm>
            <a:off x="2150730" y="1014213"/>
            <a:ext cx="503664" cy="338554"/>
          </a:xfrm>
          <a:prstGeom prst="rect">
            <a:avLst/>
          </a:prstGeom>
          <a:noFill/>
        </p:spPr>
        <p:txBody>
          <a:bodyPr wrap="none" rtlCol="0">
            <a:spAutoFit/>
          </a:bodyPr>
          <a:lstStyle/>
          <a:p>
            <a:r>
              <a:rPr lang="en-US" altLang="ja-JP" sz="1600" dirty="0" smtClean="0">
                <a:latin typeface="Arial"/>
                <a:cs typeface="Arial"/>
              </a:rPr>
              <a:t>3-A</a:t>
            </a:r>
            <a:endParaRPr kumimoji="1" lang="ja-JP" altLang="en-US" sz="1600" dirty="0">
              <a:latin typeface="Arial"/>
              <a:cs typeface="Arial"/>
            </a:endParaRPr>
          </a:p>
        </p:txBody>
      </p:sp>
      <p:sp>
        <p:nvSpPr>
          <p:cNvPr id="30" name="テキスト ボックス 29"/>
          <p:cNvSpPr txBox="1"/>
          <p:nvPr/>
        </p:nvSpPr>
        <p:spPr>
          <a:xfrm>
            <a:off x="1801018" y="1014213"/>
            <a:ext cx="503664" cy="338554"/>
          </a:xfrm>
          <a:prstGeom prst="rect">
            <a:avLst/>
          </a:prstGeom>
          <a:noFill/>
        </p:spPr>
        <p:txBody>
          <a:bodyPr wrap="none" rtlCol="0">
            <a:spAutoFit/>
          </a:bodyPr>
          <a:lstStyle/>
          <a:p>
            <a:r>
              <a:rPr lang="en-US" altLang="ja-JP" sz="1600" dirty="0" smtClean="0">
                <a:latin typeface="Arial"/>
                <a:cs typeface="Arial"/>
              </a:rPr>
              <a:t>3-B</a:t>
            </a:r>
            <a:endParaRPr kumimoji="1" lang="ja-JP" altLang="en-US" sz="1600" dirty="0">
              <a:latin typeface="Arial"/>
              <a:cs typeface="Arial"/>
            </a:endParaRPr>
          </a:p>
        </p:txBody>
      </p:sp>
      <p:sp>
        <p:nvSpPr>
          <p:cNvPr id="31" name="テキスト ボックス 30"/>
          <p:cNvSpPr txBox="1"/>
          <p:nvPr/>
        </p:nvSpPr>
        <p:spPr>
          <a:xfrm>
            <a:off x="1423443" y="1014213"/>
            <a:ext cx="503664" cy="338554"/>
          </a:xfrm>
          <a:prstGeom prst="rect">
            <a:avLst/>
          </a:prstGeom>
          <a:noFill/>
        </p:spPr>
        <p:txBody>
          <a:bodyPr wrap="none" rtlCol="0">
            <a:spAutoFit/>
          </a:bodyPr>
          <a:lstStyle/>
          <a:p>
            <a:r>
              <a:rPr lang="en-US" altLang="ja-JP" sz="1600" dirty="0" smtClean="0">
                <a:latin typeface="Arial"/>
                <a:cs typeface="Arial"/>
              </a:rPr>
              <a:t>4-A</a:t>
            </a:r>
            <a:endParaRPr kumimoji="1" lang="ja-JP" altLang="en-US" sz="1600" dirty="0">
              <a:latin typeface="Arial"/>
              <a:cs typeface="Arial"/>
            </a:endParaRPr>
          </a:p>
        </p:txBody>
      </p:sp>
      <p:sp>
        <p:nvSpPr>
          <p:cNvPr id="32" name="テキスト ボックス 31"/>
          <p:cNvSpPr txBox="1"/>
          <p:nvPr/>
        </p:nvSpPr>
        <p:spPr>
          <a:xfrm>
            <a:off x="1078347" y="1014213"/>
            <a:ext cx="503664" cy="338554"/>
          </a:xfrm>
          <a:prstGeom prst="rect">
            <a:avLst/>
          </a:prstGeom>
          <a:noFill/>
        </p:spPr>
        <p:txBody>
          <a:bodyPr wrap="none" rtlCol="0">
            <a:spAutoFit/>
          </a:bodyPr>
          <a:lstStyle/>
          <a:p>
            <a:r>
              <a:rPr lang="en-US" altLang="ja-JP" sz="1600" dirty="0" smtClean="0">
                <a:latin typeface="Arial"/>
                <a:cs typeface="Arial"/>
              </a:rPr>
              <a:t>4-B</a:t>
            </a:r>
            <a:endParaRPr kumimoji="1" lang="ja-JP" altLang="en-US" sz="1600" dirty="0">
              <a:latin typeface="Arial"/>
              <a:cs typeface="Arial"/>
            </a:endParaRPr>
          </a:p>
        </p:txBody>
      </p:sp>
      <p:sp>
        <p:nvSpPr>
          <p:cNvPr id="33" name="テキスト ボックス 32"/>
          <p:cNvSpPr txBox="1"/>
          <p:nvPr/>
        </p:nvSpPr>
        <p:spPr>
          <a:xfrm>
            <a:off x="3035770" y="3385591"/>
            <a:ext cx="503664" cy="338554"/>
          </a:xfrm>
          <a:prstGeom prst="rect">
            <a:avLst/>
          </a:prstGeom>
          <a:noFill/>
        </p:spPr>
        <p:txBody>
          <a:bodyPr wrap="none" rtlCol="0">
            <a:spAutoFit/>
          </a:bodyPr>
          <a:lstStyle/>
          <a:p>
            <a:r>
              <a:rPr lang="en-US" altLang="ja-JP" sz="1600" smtClean="0">
                <a:solidFill>
                  <a:srgbClr val="FF0000"/>
                </a:solidFill>
                <a:latin typeface="Arial"/>
                <a:cs typeface="Arial"/>
              </a:rPr>
              <a:t>2-A</a:t>
            </a:r>
            <a:endParaRPr kumimoji="1" lang="ja-JP" altLang="en-US" sz="1600" dirty="0">
              <a:solidFill>
                <a:srgbClr val="FF0000"/>
              </a:solidFill>
              <a:latin typeface="Arial"/>
              <a:cs typeface="Arial"/>
            </a:endParaRPr>
          </a:p>
        </p:txBody>
      </p:sp>
      <p:sp>
        <p:nvSpPr>
          <p:cNvPr id="34" name="テキスト ボックス 33"/>
          <p:cNvSpPr txBox="1"/>
          <p:nvPr/>
        </p:nvSpPr>
        <p:spPr>
          <a:xfrm>
            <a:off x="2740926" y="1004123"/>
            <a:ext cx="298480" cy="338554"/>
          </a:xfrm>
          <a:prstGeom prst="rect">
            <a:avLst/>
          </a:prstGeom>
          <a:noFill/>
        </p:spPr>
        <p:txBody>
          <a:bodyPr wrap="none" rtlCol="0">
            <a:spAutoFit/>
          </a:bodyPr>
          <a:lstStyle/>
          <a:p>
            <a:r>
              <a:rPr lang="en-US" altLang="ja-JP" sz="1600" smtClean="0">
                <a:latin typeface="Arial"/>
                <a:cs typeface="Arial"/>
              </a:rPr>
              <a:t>2</a:t>
            </a:r>
            <a:endParaRPr kumimoji="1" lang="ja-JP" altLang="en-US" sz="1600" dirty="0">
              <a:latin typeface="Arial"/>
              <a:cs typeface="Arial"/>
            </a:endParaRPr>
          </a:p>
        </p:txBody>
      </p:sp>
      <p:cxnSp>
        <p:nvCxnSpPr>
          <p:cNvPr id="35" name="直線コネクタ 34"/>
          <p:cNvCxnSpPr/>
          <p:nvPr/>
        </p:nvCxnSpPr>
        <p:spPr>
          <a:xfrm>
            <a:off x="532190" y="2663764"/>
            <a:ext cx="816017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2205177" y="3385591"/>
            <a:ext cx="503664" cy="338554"/>
          </a:xfrm>
          <a:prstGeom prst="rect">
            <a:avLst/>
          </a:prstGeom>
          <a:noFill/>
        </p:spPr>
        <p:txBody>
          <a:bodyPr wrap="none" rtlCol="0">
            <a:spAutoFit/>
          </a:bodyPr>
          <a:lstStyle/>
          <a:p>
            <a:r>
              <a:rPr lang="en-US" altLang="ja-JP" sz="1600" dirty="0" smtClean="0">
                <a:latin typeface="Arial"/>
                <a:cs typeface="Arial"/>
              </a:rPr>
              <a:t>3-A</a:t>
            </a:r>
            <a:endParaRPr kumimoji="1" lang="ja-JP" altLang="en-US" sz="1600" dirty="0">
              <a:latin typeface="Arial"/>
              <a:cs typeface="Arial"/>
            </a:endParaRPr>
          </a:p>
        </p:txBody>
      </p:sp>
      <p:sp>
        <p:nvSpPr>
          <p:cNvPr id="37" name="テキスト ボックス 36"/>
          <p:cNvSpPr txBox="1"/>
          <p:nvPr/>
        </p:nvSpPr>
        <p:spPr>
          <a:xfrm>
            <a:off x="1855465" y="3385591"/>
            <a:ext cx="503664" cy="338554"/>
          </a:xfrm>
          <a:prstGeom prst="rect">
            <a:avLst/>
          </a:prstGeom>
          <a:noFill/>
        </p:spPr>
        <p:txBody>
          <a:bodyPr wrap="none" rtlCol="0">
            <a:spAutoFit/>
          </a:bodyPr>
          <a:lstStyle/>
          <a:p>
            <a:r>
              <a:rPr lang="en-US" altLang="ja-JP" sz="1600" dirty="0" smtClean="0">
                <a:latin typeface="Arial"/>
                <a:cs typeface="Arial"/>
              </a:rPr>
              <a:t>3-B</a:t>
            </a:r>
            <a:endParaRPr kumimoji="1" lang="ja-JP" altLang="en-US" sz="1600" dirty="0">
              <a:latin typeface="Arial"/>
              <a:cs typeface="Arial"/>
            </a:endParaRPr>
          </a:p>
        </p:txBody>
      </p:sp>
      <p:sp>
        <p:nvSpPr>
          <p:cNvPr id="38" name="テキスト ボックス 37"/>
          <p:cNvSpPr txBox="1"/>
          <p:nvPr/>
        </p:nvSpPr>
        <p:spPr>
          <a:xfrm>
            <a:off x="1477890" y="3385591"/>
            <a:ext cx="503664" cy="338554"/>
          </a:xfrm>
          <a:prstGeom prst="rect">
            <a:avLst/>
          </a:prstGeom>
          <a:noFill/>
        </p:spPr>
        <p:txBody>
          <a:bodyPr wrap="none" rtlCol="0">
            <a:spAutoFit/>
          </a:bodyPr>
          <a:lstStyle/>
          <a:p>
            <a:r>
              <a:rPr lang="en-US" altLang="ja-JP" sz="1600" dirty="0" smtClean="0">
                <a:latin typeface="Arial"/>
                <a:cs typeface="Arial"/>
              </a:rPr>
              <a:t>4-A</a:t>
            </a:r>
            <a:endParaRPr kumimoji="1" lang="ja-JP" altLang="en-US" sz="1600" dirty="0">
              <a:latin typeface="Arial"/>
              <a:cs typeface="Arial"/>
            </a:endParaRPr>
          </a:p>
        </p:txBody>
      </p:sp>
      <p:sp>
        <p:nvSpPr>
          <p:cNvPr id="39" name="テキスト ボックス 38"/>
          <p:cNvSpPr txBox="1"/>
          <p:nvPr/>
        </p:nvSpPr>
        <p:spPr>
          <a:xfrm>
            <a:off x="1132794" y="3385591"/>
            <a:ext cx="503664" cy="338554"/>
          </a:xfrm>
          <a:prstGeom prst="rect">
            <a:avLst/>
          </a:prstGeom>
          <a:noFill/>
        </p:spPr>
        <p:txBody>
          <a:bodyPr wrap="none" rtlCol="0">
            <a:spAutoFit/>
          </a:bodyPr>
          <a:lstStyle/>
          <a:p>
            <a:r>
              <a:rPr lang="en-US" altLang="ja-JP" sz="1600" dirty="0" smtClean="0">
                <a:latin typeface="Arial"/>
                <a:cs typeface="Arial"/>
              </a:rPr>
              <a:t>4-B</a:t>
            </a:r>
            <a:endParaRPr kumimoji="1" lang="ja-JP" altLang="en-US" sz="1600" dirty="0">
              <a:latin typeface="Arial"/>
              <a:cs typeface="Arial"/>
            </a:endParaRPr>
          </a:p>
        </p:txBody>
      </p:sp>
      <p:sp>
        <p:nvSpPr>
          <p:cNvPr id="40" name="テキスト ボックス 39"/>
          <p:cNvSpPr txBox="1"/>
          <p:nvPr/>
        </p:nvSpPr>
        <p:spPr>
          <a:xfrm>
            <a:off x="4171522" y="3385591"/>
            <a:ext cx="503664" cy="338554"/>
          </a:xfrm>
          <a:prstGeom prst="rect">
            <a:avLst/>
          </a:prstGeom>
          <a:noFill/>
        </p:spPr>
        <p:txBody>
          <a:bodyPr wrap="none" rtlCol="0">
            <a:spAutoFit/>
          </a:bodyPr>
          <a:lstStyle/>
          <a:p>
            <a:r>
              <a:rPr kumimoji="1" lang="en-US" altLang="ja-JP" sz="1600" dirty="0" smtClean="0">
                <a:latin typeface="Arial"/>
                <a:cs typeface="Arial"/>
              </a:rPr>
              <a:t>1-A</a:t>
            </a:r>
            <a:endParaRPr kumimoji="1" lang="ja-JP" altLang="en-US" sz="1600" dirty="0">
              <a:latin typeface="Arial"/>
              <a:cs typeface="Arial"/>
            </a:endParaRPr>
          </a:p>
        </p:txBody>
      </p:sp>
      <p:sp>
        <p:nvSpPr>
          <p:cNvPr id="41" name="テキスト ボックス 40"/>
          <p:cNvSpPr txBox="1"/>
          <p:nvPr/>
        </p:nvSpPr>
        <p:spPr>
          <a:xfrm>
            <a:off x="5186017" y="3385591"/>
            <a:ext cx="503664" cy="338554"/>
          </a:xfrm>
          <a:prstGeom prst="rect">
            <a:avLst/>
          </a:prstGeom>
          <a:noFill/>
        </p:spPr>
        <p:txBody>
          <a:bodyPr wrap="none" rtlCol="0">
            <a:spAutoFit/>
          </a:bodyPr>
          <a:lstStyle/>
          <a:p>
            <a:r>
              <a:rPr kumimoji="1" lang="en-US" altLang="ja-JP" sz="1600" dirty="0" smtClean="0">
                <a:latin typeface="Arial"/>
                <a:cs typeface="Arial"/>
              </a:rPr>
              <a:t>1-B</a:t>
            </a:r>
            <a:endParaRPr kumimoji="1" lang="ja-JP" altLang="en-US" sz="1600" dirty="0">
              <a:latin typeface="Arial"/>
              <a:cs typeface="Arial"/>
            </a:endParaRPr>
          </a:p>
        </p:txBody>
      </p:sp>
      <p:sp>
        <p:nvSpPr>
          <p:cNvPr id="43" name="テキスト ボックス 42"/>
          <p:cNvSpPr txBox="1"/>
          <p:nvPr/>
        </p:nvSpPr>
        <p:spPr>
          <a:xfrm>
            <a:off x="247485" y="1096934"/>
            <a:ext cx="819130" cy="563972"/>
          </a:xfrm>
          <a:prstGeom prst="rect">
            <a:avLst/>
          </a:prstGeom>
          <a:noFill/>
        </p:spPr>
        <p:txBody>
          <a:bodyPr wrap="none" rtlCol="0">
            <a:spAutoFit/>
          </a:bodyPr>
          <a:lstStyle/>
          <a:p>
            <a:pPr>
              <a:lnSpc>
                <a:spcPts val="1400"/>
              </a:lnSpc>
            </a:pPr>
            <a:r>
              <a:rPr kumimoji="1" lang="en-US" altLang="ja-JP" dirty="0" smtClean="0"/>
              <a:t>ROXIE</a:t>
            </a:r>
          </a:p>
          <a:p>
            <a:pPr>
              <a:lnSpc>
                <a:spcPts val="1400"/>
              </a:lnSpc>
            </a:pPr>
            <a:r>
              <a:rPr lang="en-US" altLang="ja-JP" dirty="0" smtClean="0"/>
              <a:t>original </a:t>
            </a:r>
          </a:p>
          <a:p>
            <a:pPr>
              <a:lnSpc>
                <a:spcPts val="1400"/>
              </a:lnSpc>
            </a:pPr>
            <a:r>
              <a:rPr kumimoji="1" lang="en-US" altLang="ja-JP" dirty="0" smtClean="0"/>
              <a:t>model</a:t>
            </a:r>
          </a:p>
        </p:txBody>
      </p:sp>
      <p:sp>
        <p:nvSpPr>
          <p:cNvPr id="44" name="テキスト ボックス 43"/>
          <p:cNvSpPr txBox="1"/>
          <p:nvPr/>
        </p:nvSpPr>
        <p:spPr>
          <a:xfrm>
            <a:off x="247485" y="2068765"/>
            <a:ext cx="677997" cy="407469"/>
          </a:xfrm>
          <a:prstGeom prst="rect">
            <a:avLst/>
          </a:prstGeom>
          <a:noFill/>
        </p:spPr>
        <p:txBody>
          <a:bodyPr wrap="none" rtlCol="0">
            <a:spAutoFit/>
          </a:bodyPr>
          <a:lstStyle/>
          <a:p>
            <a:pPr>
              <a:lnSpc>
                <a:spcPts val="1400"/>
              </a:lnSpc>
            </a:pPr>
            <a:r>
              <a:rPr kumimoji="1" lang="en-US" altLang="ja-JP" dirty="0" smtClean="0"/>
              <a:t>Actual</a:t>
            </a:r>
          </a:p>
          <a:p>
            <a:pPr>
              <a:lnSpc>
                <a:spcPts val="1400"/>
              </a:lnSpc>
            </a:pPr>
            <a:r>
              <a:rPr lang="en-US" altLang="ja-JP" dirty="0" smtClean="0"/>
              <a:t>coil</a:t>
            </a:r>
            <a:endParaRPr kumimoji="1" lang="en-US" altLang="ja-JP" dirty="0" smtClean="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34</a:t>
            </a:fld>
            <a:endParaRPr lang="fr-FR"/>
          </a:p>
        </p:txBody>
      </p:sp>
      <p:sp>
        <p:nvSpPr>
          <p:cNvPr id="46" name="テキスト ボックス 45"/>
          <p:cNvSpPr txBox="1"/>
          <p:nvPr/>
        </p:nvSpPr>
        <p:spPr>
          <a:xfrm>
            <a:off x="983908" y="610185"/>
            <a:ext cx="1212191" cy="400110"/>
          </a:xfrm>
          <a:prstGeom prst="rect">
            <a:avLst/>
          </a:prstGeom>
          <a:noFill/>
        </p:spPr>
        <p:txBody>
          <a:bodyPr wrap="none" rtlCol="0">
            <a:spAutoFit/>
          </a:bodyPr>
          <a:lstStyle/>
          <a:p>
            <a:r>
              <a:rPr kumimoji="1" lang="en-US" altLang="ja-JP" sz="2000" dirty="0" smtClean="0"/>
              <a:t>MBXFS1</a:t>
            </a:r>
            <a:endParaRPr kumimoji="1" lang="ja-JP" altLang="en-US" sz="2000" dirty="0"/>
          </a:p>
        </p:txBody>
      </p:sp>
      <p:sp>
        <p:nvSpPr>
          <p:cNvPr id="47" name="テキスト ボックス 46"/>
          <p:cNvSpPr txBox="1"/>
          <p:nvPr/>
        </p:nvSpPr>
        <p:spPr>
          <a:xfrm>
            <a:off x="1065451" y="2692204"/>
            <a:ext cx="1408483" cy="400110"/>
          </a:xfrm>
          <a:prstGeom prst="rect">
            <a:avLst/>
          </a:prstGeom>
          <a:noFill/>
        </p:spPr>
        <p:txBody>
          <a:bodyPr wrap="square" rtlCol="0">
            <a:spAutoFit/>
          </a:bodyPr>
          <a:lstStyle/>
          <a:p>
            <a:r>
              <a:rPr kumimoji="1" lang="en-US" altLang="ja-JP" sz="2000" b="1" dirty="0" smtClean="0">
                <a:solidFill>
                  <a:srgbClr val="FF0000"/>
                </a:solidFill>
              </a:rPr>
              <a:t>MBXFS2</a:t>
            </a:r>
            <a:endParaRPr kumimoji="1" lang="ja-JP" altLang="en-US" sz="2000" b="1" dirty="0">
              <a:solidFill>
                <a:srgbClr val="FF0000"/>
              </a:solidFill>
            </a:endParaRPr>
          </a:p>
        </p:txBody>
      </p:sp>
    </p:spTree>
    <p:extLst>
      <p:ext uri="{BB962C8B-B14F-4D97-AF65-F5344CB8AC3E}">
        <p14:creationId xmlns:p14="http://schemas.microsoft.com/office/powerpoint/2010/main" val="4300833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38326"/>
            <a:ext cx="8265300" cy="720000"/>
          </a:xfrm>
        </p:spPr>
        <p:txBody>
          <a:bodyPr/>
          <a:lstStyle/>
          <a:p>
            <a:r>
              <a:rPr kumimoji="1" lang="en-US" altLang="ja-JP" dirty="0" smtClean="0"/>
              <a:t>Field integral in 7 m magnet </a:t>
            </a:r>
            <a:r>
              <a:rPr lang="en-US" altLang="ja-JP" dirty="0" smtClean="0"/>
              <a:t>by ROXIE 3D</a:t>
            </a:r>
            <a:endParaRPr kumimoji="1" lang="ja-JP" altLang="en-US" dirty="0"/>
          </a:p>
        </p:txBody>
      </p:sp>
      <p:sp>
        <p:nvSpPr>
          <p:cNvPr id="3" name="コンテンツ プレースホルダー 2"/>
          <p:cNvSpPr>
            <a:spLocks noGrp="1"/>
          </p:cNvSpPr>
          <p:nvPr>
            <p:ph idx="1"/>
          </p:nvPr>
        </p:nvSpPr>
        <p:spPr>
          <a:xfrm>
            <a:off x="151954" y="4866422"/>
            <a:ext cx="4048900" cy="1443277"/>
          </a:xfrm>
          <a:solidFill>
            <a:schemeClr val="bg1"/>
          </a:solidFill>
        </p:spPr>
        <p:txBody>
          <a:bodyPr>
            <a:noAutofit/>
          </a:bodyPr>
          <a:lstStyle/>
          <a:p>
            <a:r>
              <a:rPr lang="en-US" altLang="ja-JP" sz="1800" dirty="0"/>
              <a:t>The 2D calculation results with the simplified iron model was set as a target.</a:t>
            </a:r>
          </a:p>
          <a:p>
            <a:r>
              <a:rPr lang="en-US" altLang="ja-JP" sz="1800" dirty="0" smtClean="0"/>
              <a:t>b3-b9 </a:t>
            </a:r>
            <a:r>
              <a:rPr lang="en-US" altLang="ja-JP" sz="1800" dirty="0"/>
              <a:t>can be controlled within 0.5 unit with respect to the target values.</a:t>
            </a:r>
            <a:endParaRPr lang="ja-JP" altLang="en-US" sz="1800" dirty="0"/>
          </a:p>
          <a:p>
            <a:endParaRPr kumimoji="1" lang="ja-JP" altLang="en-US" sz="18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graphicFrame>
        <p:nvGraphicFramePr>
          <p:cNvPr id="6" name="表 5"/>
          <p:cNvGraphicFramePr>
            <a:graphicFrameLocks noGrp="1"/>
          </p:cNvGraphicFramePr>
          <p:nvPr>
            <p:extLst>
              <p:ext uri="{D42A27DB-BD31-4B8C-83A1-F6EECF244321}">
                <p14:modId xmlns:p14="http://schemas.microsoft.com/office/powerpoint/2010/main" val="352265228"/>
              </p:ext>
            </p:extLst>
          </p:nvPr>
        </p:nvGraphicFramePr>
        <p:xfrm>
          <a:off x="709315" y="532241"/>
          <a:ext cx="7822685" cy="3984536"/>
        </p:xfrm>
        <a:graphic>
          <a:graphicData uri="http://schemas.openxmlformats.org/drawingml/2006/table">
            <a:tbl>
              <a:tblPr>
                <a:tableStyleId>{616DA210-FB5B-4158-B5E0-FEB733F419BA}</a:tableStyleId>
              </a:tblPr>
              <a:tblGrid>
                <a:gridCol w="878434"/>
                <a:gridCol w="1221333"/>
                <a:gridCol w="1153071"/>
                <a:gridCol w="1084809"/>
                <a:gridCol w="1153071"/>
                <a:gridCol w="1055979"/>
                <a:gridCol w="1275988"/>
              </a:tblGrid>
              <a:tr h="206878">
                <a:tc>
                  <a:txBody>
                    <a:bodyPr/>
                    <a:lstStyle/>
                    <a:p>
                      <a:pPr algn="l" fontAlgn="b"/>
                      <a:endParaRPr lang="ja-JP" altLang="en-US" sz="1600" b="0" i="0" u="none" strike="noStrike">
                        <a:solidFill>
                          <a:srgbClr val="000000"/>
                        </a:solidFill>
                        <a:effectLst/>
                        <a:latin typeface="ＭＳ Ｐゴシック" charset="-128"/>
                      </a:endParaRPr>
                    </a:p>
                  </a:txBody>
                  <a:tcPr marL="3448" marR="3448" marT="3448" marB="0" anchor="b"/>
                </a:tc>
                <a:tc>
                  <a:txBody>
                    <a:bodyPr/>
                    <a:lstStyle/>
                    <a:p>
                      <a:pPr algn="ctr" fontAlgn="b"/>
                      <a:r>
                        <a:rPr lang="en-US" sz="1600" u="none" strike="noStrike" dirty="0">
                          <a:effectLst/>
                        </a:rPr>
                        <a:t>RE </a:t>
                      </a:r>
                      <a:br>
                        <a:rPr lang="en-US" sz="1600" u="none" strike="noStrike" dirty="0">
                          <a:effectLst/>
                        </a:rPr>
                      </a:br>
                      <a:r>
                        <a:rPr lang="en-US" sz="1600" u="none" strike="noStrike" dirty="0" smtClean="0">
                          <a:effectLst/>
                        </a:rPr>
                        <a:t> (</a:t>
                      </a:r>
                      <a:r>
                        <a:rPr lang="en-US" sz="1600" u="none" strike="noStrike" dirty="0">
                          <a:effectLst/>
                        </a:rPr>
                        <a:t>unit)</a:t>
                      </a:r>
                      <a:endParaRPr lang="en-US" sz="1600" b="0" i="0" u="none" strike="noStrike" dirty="0">
                        <a:solidFill>
                          <a:srgbClr val="000000"/>
                        </a:solidFill>
                        <a:effectLst/>
                        <a:latin typeface="ＭＳ Ｐゴシック" charset="-128"/>
                      </a:endParaRPr>
                    </a:p>
                  </a:txBody>
                  <a:tcPr marL="3448" marR="3448" marT="3448" marB="0" anchor="b"/>
                </a:tc>
                <a:tc>
                  <a:txBody>
                    <a:bodyPr/>
                    <a:lstStyle/>
                    <a:p>
                      <a:pPr algn="ctr" fontAlgn="b"/>
                      <a:r>
                        <a:rPr lang="en-US" sz="1600" u="none" strike="noStrike" dirty="0">
                          <a:effectLst/>
                        </a:rPr>
                        <a:t>SS</a:t>
                      </a:r>
                      <a:br>
                        <a:rPr lang="en-US" sz="1600" u="none" strike="noStrike" dirty="0">
                          <a:effectLst/>
                        </a:rPr>
                      </a:br>
                      <a:r>
                        <a:rPr lang="en-US" sz="1600" u="none" strike="noStrike" dirty="0" smtClean="0">
                          <a:effectLst/>
                        </a:rPr>
                        <a:t> (</a:t>
                      </a:r>
                      <a:r>
                        <a:rPr lang="en-US" sz="1600" u="none" strike="noStrike" dirty="0">
                          <a:effectLst/>
                        </a:rPr>
                        <a:t>unit)</a:t>
                      </a:r>
                      <a:endParaRPr lang="en-US" sz="1600" b="0" i="0" u="none" strike="noStrike" dirty="0">
                        <a:solidFill>
                          <a:srgbClr val="000000"/>
                        </a:solidFill>
                        <a:effectLst/>
                        <a:latin typeface="ＭＳ Ｐゴシック" charset="-128"/>
                      </a:endParaRPr>
                    </a:p>
                  </a:txBody>
                  <a:tcPr marL="3448" marR="3448" marT="3448" marB="0" anchor="b"/>
                </a:tc>
                <a:tc>
                  <a:txBody>
                    <a:bodyPr/>
                    <a:lstStyle/>
                    <a:p>
                      <a:pPr algn="ctr" fontAlgn="b"/>
                      <a:r>
                        <a:rPr lang="en-US" sz="1600" u="none" strike="noStrike" dirty="0">
                          <a:effectLst/>
                        </a:rPr>
                        <a:t>LE </a:t>
                      </a:r>
                      <a:br>
                        <a:rPr lang="en-US" sz="1600" u="none" strike="noStrike" dirty="0">
                          <a:effectLst/>
                        </a:rPr>
                      </a:br>
                      <a:r>
                        <a:rPr lang="en-US" sz="1600" u="none" strike="noStrike" dirty="0" smtClean="0">
                          <a:effectLst/>
                        </a:rPr>
                        <a:t> </a:t>
                      </a:r>
                      <a:r>
                        <a:rPr lang="en-US" sz="1600" u="none" strike="noStrike" dirty="0">
                          <a:effectLst/>
                        </a:rPr>
                        <a:t>(unit)</a:t>
                      </a:r>
                      <a:endParaRPr lang="en-US" sz="1600" b="0" i="0" u="none" strike="noStrike" dirty="0">
                        <a:solidFill>
                          <a:srgbClr val="000000"/>
                        </a:solidFill>
                        <a:effectLst/>
                        <a:latin typeface="ＭＳ Ｐゴシック" charset="-128"/>
                      </a:endParaRPr>
                    </a:p>
                  </a:txBody>
                  <a:tcPr marL="3448" marR="3448" marT="3448"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altLang="ja-JP" sz="1600" u="none" strike="noStrike" dirty="0" smtClean="0">
                          <a:effectLst/>
                        </a:rPr>
                        <a:t>Total</a:t>
                      </a:r>
                      <a:endParaRPr lang="en-US" altLang="ja-JP" sz="1600" u="none" strike="noStrike" baseline="0" dirty="0" smtClean="0">
                        <a:effectLst/>
                      </a:endParaRPr>
                    </a:p>
                    <a:p>
                      <a:pPr marL="0" marR="0" indent="0" algn="ctr" defTabSz="914400" rtl="0" eaLnBrk="1" fontAlgn="b" latinLnBrk="0" hangingPunct="1">
                        <a:lnSpc>
                          <a:spcPct val="100000"/>
                        </a:lnSpc>
                        <a:spcBef>
                          <a:spcPts val="0"/>
                        </a:spcBef>
                        <a:spcAft>
                          <a:spcPts val="0"/>
                        </a:spcAft>
                        <a:buClrTx/>
                        <a:buSzTx/>
                        <a:buFontTx/>
                        <a:buNone/>
                        <a:tabLst/>
                        <a:defRPr/>
                      </a:pPr>
                      <a:r>
                        <a:rPr lang="en-US" altLang="ja-JP" sz="1600" u="none" strike="noStrike" dirty="0" smtClean="0">
                          <a:effectLst/>
                        </a:rPr>
                        <a:t>(unit) </a:t>
                      </a:r>
                      <a:endParaRPr lang="en-US" altLang="ja-JP" sz="1600" b="0" i="0" u="none" strike="noStrike" dirty="0" smtClean="0">
                        <a:solidFill>
                          <a:srgbClr val="000000"/>
                        </a:solidFill>
                        <a:effectLst/>
                        <a:latin typeface="ＭＳ Ｐゴシック" charset="-128"/>
                      </a:endParaRPr>
                    </a:p>
                  </a:txBody>
                  <a:tcPr marL="3448" marR="3448" marT="3448" marB="0" anchor="b">
                    <a:solidFill>
                      <a:srgbClr val="F9E9A6"/>
                    </a:solidFill>
                  </a:tcPr>
                </a:tc>
                <a:tc>
                  <a:txBody>
                    <a:bodyPr/>
                    <a:lstStyle/>
                    <a:p>
                      <a:pPr algn="ctr" fontAlgn="b"/>
                      <a:r>
                        <a:rPr lang="en-US" sz="1600" u="none" strike="noStrike" dirty="0">
                          <a:effectLst/>
                          <a:latin typeface="+mn-lt"/>
                        </a:rPr>
                        <a:t>Target value</a:t>
                      </a:r>
                      <a:br>
                        <a:rPr lang="en-US" sz="1600" u="none" strike="noStrike" dirty="0">
                          <a:effectLst/>
                          <a:latin typeface="+mn-lt"/>
                        </a:rPr>
                      </a:br>
                      <a:r>
                        <a:rPr lang="en-US" sz="1600" u="none" strike="noStrike" dirty="0">
                          <a:effectLst/>
                          <a:latin typeface="+mn-lt"/>
                        </a:rPr>
                        <a:t>(unit)</a:t>
                      </a:r>
                      <a:endParaRPr lang="en-US" sz="1600" b="0" i="0" u="none" strike="noStrike" dirty="0">
                        <a:solidFill>
                          <a:srgbClr val="000000"/>
                        </a:solidFill>
                        <a:effectLst/>
                        <a:latin typeface="+mn-lt"/>
                      </a:endParaRPr>
                    </a:p>
                  </a:txBody>
                  <a:tcPr marL="3448" marR="3448" marT="3448" marB="0" anchor="ctr"/>
                </a:tc>
                <a:tc>
                  <a:txBody>
                    <a:bodyPr/>
                    <a:lstStyle/>
                    <a:p>
                      <a:pPr algn="ctr" fontAlgn="ctr"/>
                      <a:r>
                        <a:rPr lang="en-US" sz="1600" u="none" strike="noStrike" dirty="0" smtClean="0">
                          <a:effectLst/>
                          <a:latin typeface="+mn-lt"/>
                        </a:rPr>
                        <a:t>Expected </a:t>
                      </a:r>
                      <a:r>
                        <a:rPr lang="en-US" sz="1600" u="none" strike="noStrike" dirty="0">
                          <a:effectLst/>
                          <a:latin typeface="+mn-lt"/>
                        </a:rPr>
                        <a:t>(unit)</a:t>
                      </a:r>
                      <a:endParaRPr lang="en-US" sz="1600" b="0" i="0" u="none" strike="noStrike" dirty="0">
                        <a:solidFill>
                          <a:srgbClr val="000000"/>
                        </a:solidFill>
                        <a:effectLst/>
                        <a:latin typeface="+mn-lt"/>
                      </a:endParaRPr>
                    </a:p>
                  </a:txBody>
                  <a:tcPr marL="3448" marR="3448" marT="3448" marB="0" anchor="ctr"/>
                </a:tc>
              </a:tr>
              <a:tr h="103439">
                <a:tc>
                  <a:txBody>
                    <a:bodyPr/>
                    <a:lstStyle/>
                    <a:p>
                      <a:pPr algn="ctr" fontAlgn="b"/>
                      <a:r>
                        <a:rPr lang="en-US" altLang="ja-JP" sz="1600" b="0" i="0" u="none" strike="noStrike" dirty="0" smtClean="0">
                          <a:solidFill>
                            <a:srgbClr val="000000"/>
                          </a:solidFill>
                          <a:effectLst/>
                          <a:latin typeface="+mn-lt"/>
                        </a:rPr>
                        <a:t>z</a:t>
                      </a:r>
                      <a:endParaRPr lang="en-US" altLang="ja-JP" sz="1600" b="0" i="0" u="none" strike="noStrike" dirty="0">
                        <a:solidFill>
                          <a:srgbClr val="000000"/>
                        </a:solidFill>
                        <a:effectLst/>
                        <a:latin typeface="+mn-lt"/>
                      </a:endParaRPr>
                    </a:p>
                  </a:txBody>
                  <a:tcPr marL="3448" marR="3448" marT="3448" marB="0" anchor="b"/>
                </a:tc>
                <a:tc>
                  <a:txBody>
                    <a:bodyPr/>
                    <a:lstStyle/>
                    <a:p>
                      <a:pPr algn="ctr" fontAlgn="b"/>
                      <a:r>
                        <a:rPr lang="hr-HR" sz="1600" b="0" i="0" u="none" strike="noStrike" dirty="0" smtClean="0">
                          <a:solidFill>
                            <a:srgbClr val="000000"/>
                          </a:solidFill>
                          <a:effectLst/>
                          <a:latin typeface="+mn-lt"/>
                        </a:rPr>
                        <a:t>-4000~-2870</a:t>
                      </a:r>
                      <a:endParaRPr lang="hr-HR" sz="1600" b="0" i="0" u="none" strike="noStrike" dirty="0">
                        <a:solidFill>
                          <a:srgbClr val="000000"/>
                        </a:solidFill>
                        <a:effectLst/>
                        <a:latin typeface="+mn-lt"/>
                      </a:endParaRPr>
                    </a:p>
                  </a:txBody>
                  <a:tcPr marL="3448" marR="3448" marT="3448" marB="0" anchor="b"/>
                </a:tc>
                <a:tc>
                  <a:txBody>
                    <a:bodyPr/>
                    <a:lstStyle/>
                    <a:p>
                      <a:pPr algn="ctr" fontAlgn="b"/>
                      <a:r>
                        <a:rPr lang="fi-FI" sz="1600" b="0" i="0" u="none" strike="noStrike" dirty="0" smtClean="0">
                          <a:solidFill>
                            <a:srgbClr val="000000"/>
                          </a:solidFill>
                          <a:effectLst/>
                          <a:latin typeface="+mn-lt"/>
                        </a:rPr>
                        <a:t>-2870~2720</a:t>
                      </a:r>
                      <a:endParaRPr lang="fi-FI" sz="1600" b="0" i="0" u="none" strike="noStrike" dirty="0">
                        <a:solidFill>
                          <a:srgbClr val="000000"/>
                        </a:solidFill>
                        <a:effectLst/>
                        <a:latin typeface="+mn-lt"/>
                      </a:endParaRPr>
                    </a:p>
                  </a:txBody>
                  <a:tcPr marL="3448" marR="3448" marT="3448" marB="0" anchor="b"/>
                </a:tc>
                <a:tc>
                  <a:txBody>
                    <a:bodyPr/>
                    <a:lstStyle/>
                    <a:p>
                      <a:pPr algn="ctr" fontAlgn="b"/>
                      <a:r>
                        <a:rPr lang="nb-NO" sz="1600" b="0" i="0" u="none" strike="noStrike" dirty="0" smtClean="0">
                          <a:solidFill>
                            <a:srgbClr val="000000"/>
                          </a:solidFill>
                          <a:effectLst/>
                          <a:latin typeface="+mn-lt"/>
                        </a:rPr>
                        <a:t>2720~4000</a:t>
                      </a:r>
                      <a:endParaRPr lang="nb-NO" sz="1600" b="0" i="0" u="none" strike="noStrike" dirty="0">
                        <a:solidFill>
                          <a:srgbClr val="000000"/>
                        </a:solidFill>
                        <a:effectLst/>
                        <a:latin typeface="+mn-lt"/>
                      </a:endParaRPr>
                    </a:p>
                  </a:txBody>
                  <a:tcPr marL="3448" marR="3448" marT="3448" marB="0" anchor="b"/>
                </a:tc>
                <a:tc>
                  <a:txBody>
                    <a:bodyPr/>
                    <a:lstStyle/>
                    <a:p>
                      <a:pPr algn="ctr" fontAlgn="b"/>
                      <a:r>
                        <a:rPr lang="is-IS" sz="1600" b="0" i="0" u="none" strike="noStrike" dirty="0" smtClean="0">
                          <a:solidFill>
                            <a:schemeClr val="tx1"/>
                          </a:solidFill>
                          <a:effectLst/>
                          <a:latin typeface="+mn-lt"/>
                        </a:rPr>
                        <a:t>-4000~4000</a:t>
                      </a:r>
                      <a:endParaRPr lang="is-IS" sz="1600" b="0" i="0" u="none" strike="noStrike" dirty="0">
                        <a:solidFill>
                          <a:schemeClr val="tx1"/>
                        </a:solidFill>
                        <a:effectLst/>
                        <a:latin typeface="+mn-lt"/>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r>
              <a:tr h="103439">
                <a:tc>
                  <a:txBody>
                    <a:bodyPr/>
                    <a:lstStyle/>
                    <a:p>
                      <a:pPr algn="ctr" fontAlgn="b"/>
                      <a:r>
                        <a:rPr lang="en-US" altLang="ja-JP" sz="1600" b="0" i="0" u="none" strike="noStrike" dirty="0" smtClean="0">
                          <a:solidFill>
                            <a:srgbClr val="000000"/>
                          </a:solidFill>
                          <a:effectLst/>
                          <a:latin typeface="ＭＳ Ｐゴシック" charset="-128"/>
                        </a:rPr>
                        <a:t>BL</a:t>
                      </a:r>
                      <a:r>
                        <a:rPr lang="en-US" altLang="ja-JP" sz="1600" b="0" i="0" u="none" strike="noStrike" baseline="0" dirty="0" smtClean="0">
                          <a:solidFill>
                            <a:srgbClr val="000000"/>
                          </a:solidFill>
                          <a:effectLst/>
                          <a:latin typeface="ＭＳ Ｐゴシック" charset="-128"/>
                        </a:rPr>
                        <a:t> (Tm)</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b"/>
                      <a:r>
                        <a:rPr lang="nb-NO" sz="1600" b="0" i="0" u="none" strike="noStrike" dirty="0">
                          <a:solidFill>
                            <a:srgbClr val="000000"/>
                          </a:solidFill>
                          <a:effectLst/>
                          <a:latin typeface="+mn-lt"/>
                        </a:rPr>
                        <a:t>1.422</a:t>
                      </a:r>
                    </a:p>
                  </a:txBody>
                  <a:tcPr marL="6350" marR="6350" marT="6350" marB="0" anchor="b"/>
                </a:tc>
                <a:tc>
                  <a:txBody>
                    <a:bodyPr/>
                    <a:lstStyle/>
                    <a:p>
                      <a:pPr algn="ctr" fontAlgn="b"/>
                      <a:r>
                        <a:rPr lang="nb-NO" sz="1600" b="0" i="0" u="none" strike="noStrike">
                          <a:solidFill>
                            <a:srgbClr val="000000"/>
                          </a:solidFill>
                          <a:effectLst/>
                          <a:latin typeface="+mn-lt"/>
                        </a:rPr>
                        <a:t>31.344</a:t>
                      </a:r>
                    </a:p>
                  </a:txBody>
                  <a:tcPr marL="6350" marR="6350" marT="6350" marB="0" anchor="b"/>
                </a:tc>
                <a:tc>
                  <a:txBody>
                    <a:bodyPr/>
                    <a:lstStyle/>
                    <a:p>
                      <a:pPr algn="ctr" fontAlgn="b"/>
                      <a:r>
                        <a:rPr lang="is-IS" sz="1600" b="0" i="0" u="none" strike="noStrike" dirty="0">
                          <a:solidFill>
                            <a:srgbClr val="000000"/>
                          </a:solidFill>
                          <a:effectLst/>
                          <a:latin typeface="+mn-lt"/>
                        </a:rPr>
                        <a:t>2.262</a:t>
                      </a:r>
                    </a:p>
                  </a:txBody>
                  <a:tcPr marL="6350" marR="6350" marT="6350" marB="0" anchor="b"/>
                </a:tc>
                <a:tc>
                  <a:txBody>
                    <a:bodyPr/>
                    <a:lstStyle/>
                    <a:p>
                      <a:pPr algn="ctr" fontAlgn="b"/>
                      <a:r>
                        <a:rPr lang="nb-NO" sz="1600" b="0" i="0" u="none" strike="noStrike" dirty="0">
                          <a:solidFill>
                            <a:schemeClr val="tx1"/>
                          </a:solidFill>
                          <a:effectLst/>
                          <a:latin typeface="+mn-lt"/>
                        </a:rPr>
                        <a:t>35.027</a:t>
                      </a:r>
                    </a:p>
                  </a:txBody>
                  <a:tcPr marL="6350" marR="6350" marT="6350" marB="0" anchor="ctr">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nb-NO" altLang="ja-JP" sz="1600" b="0" i="0" u="none" strike="noStrike" dirty="0" smtClean="0">
                          <a:solidFill>
                            <a:srgbClr val="FF0000"/>
                          </a:solidFill>
                          <a:effectLst/>
                          <a:latin typeface="+mn-lt"/>
                        </a:rPr>
                        <a:t>35.027</a:t>
                      </a:r>
                    </a:p>
                  </a:txBody>
                  <a:tcPr marL="3448" marR="3448" marT="3448" marB="0" anchor="ctr"/>
                </a:tc>
              </a:tr>
              <a:tr h="103439">
                <a:tc>
                  <a:txBody>
                    <a:bodyPr/>
                    <a:lstStyle/>
                    <a:p>
                      <a:pPr algn="ctr" fontAlgn="b"/>
                      <a:r>
                        <a:rPr lang="en-US" altLang="ja-JP" sz="1600" u="none" strike="noStrike" dirty="0" smtClean="0">
                          <a:effectLst/>
                        </a:rPr>
                        <a:t>b3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hr-HR" sz="1600" b="0" i="0" u="none" strike="noStrike" dirty="0">
                          <a:solidFill>
                            <a:srgbClr val="000000"/>
                          </a:solidFill>
                          <a:effectLst/>
                          <a:latin typeface="+mn-lt"/>
                        </a:rPr>
                        <a:t>-3.607</a:t>
                      </a:r>
                    </a:p>
                  </a:txBody>
                  <a:tcPr marL="6350" marR="6350" marT="6350" marB="0" anchor="ctr"/>
                </a:tc>
                <a:tc>
                  <a:txBody>
                    <a:bodyPr/>
                    <a:lstStyle/>
                    <a:p>
                      <a:pPr algn="ctr" fontAlgn="ctr"/>
                      <a:r>
                        <a:rPr lang="hr-HR" sz="1600" b="0" i="0" u="none" strike="noStrike">
                          <a:solidFill>
                            <a:srgbClr val="000000"/>
                          </a:solidFill>
                          <a:effectLst/>
                          <a:latin typeface="+mn-lt"/>
                        </a:rPr>
                        <a:t>8.805</a:t>
                      </a:r>
                    </a:p>
                  </a:txBody>
                  <a:tcPr marL="6350" marR="6350" marT="6350" marB="0" anchor="ctr"/>
                </a:tc>
                <a:tc>
                  <a:txBody>
                    <a:bodyPr/>
                    <a:lstStyle/>
                    <a:p>
                      <a:pPr algn="ctr" fontAlgn="ctr"/>
                      <a:r>
                        <a:rPr lang="hr-HR" sz="1600" b="0" i="0" u="none" strike="noStrike">
                          <a:solidFill>
                            <a:srgbClr val="000000"/>
                          </a:solidFill>
                          <a:effectLst/>
                          <a:latin typeface="+mn-lt"/>
                        </a:rPr>
                        <a:t>-2.132</a:t>
                      </a:r>
                    </a:p>
                  </a:txBody>
                  <a:tcPr marL="6350" marR="6350" marT="6350" marB="0" anchor="ctr"/>
                </a:tc>
                <a:tc>
                  <a:txBody>
                    <a:bodyPr/>
                    <a:lstStyle/>
                    <a:p>
                      <a:pPr algn="ctr" fontAlgn="b"/>
                      <a:r>
                        <a:rPr lang="hr-HR" sz="1600" u="none" strike="noStrike" dirty="0">
                          <a:solidFill>
                            <a:schemeClr val="tx1"/>
                          </a:solidFill>
                          <a:effectLst/>
                        </a:rPr>
                        <a:t>3.066</a:t>
                      </a:r>
                      <a:endParaRPr lang="hr-HR"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hr-HR" sz="1600" u="none" strike="noStrike" dirty="0">
                          <a:effectLst/>
                          <a:latin typeface="+mn-lt"/>
                        </a:rPr>
                        <a:t>3.057</a:t>
                      </a:r>
                      <a:endParaRPr lang="hr-HR" sz="1600" b="0" i="0" u="none" strike="noStrike" dirty="0">
                        <a:solidFill>
                          <a:srgbClr val="000000"/>
                        </a:solidFill>
                        <a:effectLst/>
                        <a:latin typeface="+mn-lt"/>
                      </a:endParaRPr>
                    </a:p>
                  </a:txBody>
                  <a:tcPr marL="3448" marR="3448" marT="3448" marB="0" anchor="ctr"/>
                </a:tc>
                <a:tc>
                  <a:txBody>
                    <a:bodyPr/>
                    <a:lstStyle/>
                    <a:p>
                      <a:pPr algn="ctr" fontAlgn="b"/>
                      <a:r>
                        <a:rPr lang="is-IS" sz="1600" u="none" strike="noStrike" dirty="0">
                          <a:solidFill>
                            <a:srgbClr val="FF0000"/>
                          </a:solidFill>
                          <a:effectLst/>
                          <a:latin typeface="+mn-lt"/>
                        </a:rPr>
                        <a:t>0.009 </a:t>
                      </a:r>
                      <a:endParaRPr lang="is-IS" sz="1600" b="0" i="0" u="none" strike="noStrike" dirty="0">
                        <a:solidFill>
                          <a:srgbClr val="FF0000"/>
                        </a:solidFill>
                        <a:effectLst/>
                        <a:latin typeface="+mn-lt"/>
                      </a:endParaRPr>
                    </a:p>
                  </a:txBody>
                  <a:tcPr marL="3448" marR="3448" marT="3448" marB="0" anchor="ctr"/>
                </a:tc>
              </a:tr>
              <a:tr h="103439">
                <a:tc>
                  <a:txBody>
                    <a:bodyPr/>
                    <a:lstStyle/>
                    <a:p>
                      <a:pPr algn="ctr" fontAlgn="b"/>
                      <a:r>
                        <a:rPr lang="en-US" altLang="ja-JP" sz="1600" u="none" strike="noStrike" dirty="0" smtClean="0">
                          <a:effectLst/>
                        </a:rPr>
                        <a:t>b5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pt-BR" sz="1600" b="0" i="0" u="none" strike="noStrike">
                          <a:solidFill>
                            <a:srgbClr val="000000"/>
                          </a:solidFill>
                          <a:effectLst/>
                          <a:latin typeface="+mn-lt"/>
                        </a:rPr>
                        <a:t>-0.281</a:t>
                      </a:r>
                    </a:p>
                  </a:txBody>
                  <a:tcPr marL="6350" marR="6350" marT="6350" marB="0" anchor="ctr"/>
                </a:tc>
                <a:tc>
                  <a:txBody>
                    <a:bodyPr/>
                    <a:lstStyle/>
                    <a:p>
                      <a:pPr algn="ctr" fontAlgn="ctr"/>
                      <a:r>
                        <a:rPr lang="is-IS" sz="1600" b="0" i="0" u="none" strike="noStrike">
                          <a:solidFill>
                            <a:srgbClr val="000000"/>
                          </a:solidFill>
                          <a:effectLst/>
                          <a:latin typeface="+mn-lt"/>
                        </a:rPr>
                        <a:t>0.048</a:t>
                      </a:r>
                    </a:p>
                  </a:txBody>
                  <a:tcPr marL="6350" marR="6350" marT="6350" marB="0" anchor="ctr"/>
                </a:tc>
                <a:tc>
                  <a:txBody>
                    <a:bodyPr/>
                    <a:lstStyle/>
                    <a:p>
                      <a:pPr algn="ctr" fontAlgn="ctr"/>
                      <a:r>
                        <a:rPr lang="nb-NO" sz="1600" b="0" i="0" u="none" strike="noStrike">
                          <a:solidFill>
                            <a:srgbClr val="000000"/>
                          </a:solidFill>
                          <a:effectLst/>
                          <a:latin typeface="+mn-lt"/>
                        </a:rPr>
                        <a:t>0.298</a:t>
                      </a:r>
                    </a:p>
                  </a:txBody>
                  <a:tcPr marL="6350" marR="6350" marT="6350" marB="0" anchor="ctr"/>
                </a:tc>
                <a:tc>
                  <a:txBody>
                    <a:bodyPr/>
                    <a:lstStyle/>
                    <a:p>
                      <a:pPr algn="ctr" fontAlgn="b"/>
                      <a:r>
                        <a:rPr lang="pl-PL" sz="1600" u="none" strike="noStrike" dirty="0">
                          <a:solidFill>
                            <a:schemeClr val="tx1"/>
                          </a:solidFill>
                          <a:effectLst/>
                        </a:rPr>
                        <a:t>0.065</a:t>
                      </a:r>
                      <a:endParaRPr lang="pl-PL"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pt-BR" sz="1600" u="none" strike="noStrike">
                          <a:effectLst/>
                          <a:latin typeface="+mn-lt"/>
                        </a:rPr>
                        <a:t>-0.228</a:t>
                      </a:r>
                      <a:endParaRPr lang="pt-BR" sz="1600" b="0" i="0" u="none" strike="noStrike">
                        <a:solidFill>
                          <a:srgbClr val="000000"/>
                        </a:solidFill>
                        <a:effectLst/>
                        <a:latin typeface="+mn-lt"/>
                      </a:endParaRPr>
                    </a:p>
                  </a:txBody>
                  <a:tcPr marL="3448" marR="3448" marT="3448" marB="0" anchor="ctr"/>
                </a:tc>
                <a:tc>
                  <a:txBody>
                    <a:bodyPr/>
                    <a:lstStyle/>
                    <a:p>
                      <a:pPr algn="ctr" fontAlgn="b"/>
                      <a:r>
                        <a:rPr lang="nb-NO" sz="1600" u="none" strike="noStrike" dirty="0">
                          <a:solidFill>
                            <a:srgbClr val="FF0000"/>
                          </a:solidFill>
                          <a:effectLst/>
                          <a:latin typeface="+mn-lt"/>
                        </a:rPr>
                        <a:t>0.292 </a:t>
                      </a:r>
                      <a:endParaRPr lang="nb-NO" sz="1600" b="0" i="0" u="none" strike="noStrike" dirty="0">
                        <a:solidFill>
                          <a:srgbClr val="FF0000"/>
                        </a:solidFill>
                        <a:effectLst/>
                        <a:latin typeface="+mn-lt"/>
                      </a:endParaRPr>
                    </a:p>
                  </a:txBody>
                  <a:tcPr marL="3448" marR="3448" marT="3448" marB="0" anchor="ctr"/>
                </a:tc>
              </a:tr>
              <a:tr h="103439">
                <a:tc>
                  <a:txBody>
                    <a:bodyPr/>
                    <a:lstStyle/>
                    <a:p>
                      <a:pPr algn="ctr" fontAlgn="b"/>
                      <a:r>
                        <a:rPr lang="en-US" altLang="ja-JP" sz="1600" u="none" strike="noStrike" dirty="0" smtClean="0">
                          <a:effectLst/>
                        </a:rPr>
                        <a:t>b7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pt-BR" sz="1600" b="0" i="0" u="none" strike="noStrike" dirty="0">
                          <a:solidFill>
                            <a:srgbClr val="000000"/>
                          </a:solidFill>
                          <a:effectLst/>
                          <a:latin typeface="+mn-lt"/>
                        </a:rPr>
                        <a:t>-</a:t>
                      </a:r>
                      <a:r>
                        <a:rPr lang="pt-BR" sz="1600" b="0" i="0" u="none" strike="noStrike" dirty="0" smtClean="0">
                          <a:solidFill>
                            <a:srgbClr val="000000"/>
                          </a:solidFill>
                          <a:effectLst/>
                          <a:latin typeface="+mn-lt"/>
                        </a:rPr>
                        <a:t>0.287</a:t>
                      </a:r>
                      <a:endParaRPr lang="pt-BR" sz="1600" b="0" i="0" u="none" strike="noStrike" dirty="0">
                        <a:solidFill>
                          <a:srgbClr val="000000"/>
                        </a:solidFill>
                        <a:effectLst/>
                        <a:latin typeface="+mn-lt"/>
                      </a:endParaRPr>
                    </a:p>
                  </a:txBody>
                  <a:tcPr marL="6350" marR="6350" marT="6350" marB="0" anchor="ctr"/>
                </a:tc>
                <a:tc>
                  <a:txBody>
                    <a:bodyPr/>
                    <a:lstStyle/>
                    <a:p>
                      <a:pPr algn="ctr" fontAlgn="ctr"/>
                      <a:r>
                        <a:rPr lang="is-IS" sz="1600" b="0" i="0" u="none" strike="noStrike" dirty="0" smtClean="0">
                          <a:solidFill>
                            <a:srgbClr val="000000"/>
                          </a:solidFill>
                          <a:effectLst/>
                          <a:latin typeface="+mn-lt"/>
                        </a:rPr>
                        <a:t>0.016</a:t>
                      </a:r>
                      <a:endParaRPr lang="is-IS" sz="1600" b="0" i="0" u="none" strike="noStrike" dirty="0">
                        <a:solidFill>
                          <a:srgbClr val="000000"/>
                        </a:solidFill>
                        <a:effectLst/>
                        <a:latin typeface="+mn-lt"/>
                      </a:endParaRPr>
                    </a:p>
                  </a:txBody>
                  <a:tcPr marL="6350" marR="6350" marT="6350" marB="0" anchor="ctr"/>
                </a:tc>
                <a:tc>
                  <a:txBody>
                    <a:bodyPr/>
                    <a:lstStyle/>
                    <a:p>
                      <a:pPr algn="ctr" fontAlgn="ctr"/>
                      <a:r>
                        <a:rPr lang="nb-NO" sz="1600" b="0" i="0" u="none" strike="noStrike" dirty="0" smtClean="0">
                          <a:solidFill>
                            <a:srgbClr val="000000"/>
                          </a:solidFill>
                          <a:effectLst/>
                          <a:latin typeface="+mn-lt"/>
                        </a:rPr>
                        <a:t>-0.058</a:t>
                      </a:r>
                      <a:endParaRPr lang="nb-NO" sz="1600" b="0" i="0" u="none" strike="noStrike" dirty="0">
                        <a:solidFill>
                          <a:srgbClr val="000000"/>
                        </a:solidFill>
                        <a:effectLst/>
                        <a:latin typeface="+mn-lt"/>
                      </a:endParaRPr>
                    </a:p>
                  </a:txBody>
                  <a:tcPr marL="6350" marR="6350" marT="6350" marB="0" anchor="ctr"/>
                </a:tc>
                <a:tc>
                  <a:txBody>
                    <a:bodyPr/>
                    <a:lstStyle/>
                    <a:p>
                      <a:pPr algn="ctr" fontAlgn="b"/>
                      <a:r>
                        <a:rPr lang="uk-UA" sz="1600" u="none" strike="noStrike" dirty="0">
                          <a:solidFill>
                            <a:schemeClr val="tx1"/>
                          </a:solidFill>
                          <a:effectLst/>
                        </a:rPr>
                        <a:t>-0.330</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is-IS" sz="1600" u="none" strike="noStrike">
                          <a:effectLst/>
                          <a:latin typeface="+mn-lt"/>
                        </a:rPr>
                        <a:t>0.067</a:t>
                      </a:r>
                      <a:endParaRPr lang="is-IS" sz="1600" b="0" i="0" u="none" strike="noStrike">
                        <a:solidFill>
                          <a:srgbClr val="000000"/>
                        </a:solidFill>
                        <a:effectLst/>
                        <a:latin typeface="+mn-lt"/>
                      </a:endParaRPr>
                    </a:p>
                  </a:txBody>
                  <a:tcPr marL="3448" marR="3448" marT="3448" marB="0" anchor="ctr"/>
                </a:tc>
                <a:tc>
                  <a:txBody>
                    <a:bodyPr/>
                    <a:lstStyle/>
                    <a:p>
                      <a:pPr algn="ctr" fontAlgn="b"/>
                      <a:r>
                        <a:rPr lang="cs-CZ" sz="1600" u="none" strike="noStrike" dirty="0">
                          <a:solidFill>
                            <a:srgbClr val="FF0000"/>
                          </a:solidFill>
                          <a:effectLst/>
                          <a:latin typeface="+mn-lt"/>
                        </a:rPr>
                        <a:t>-0.397 </a:t>
                      </a:r>
                      <a:endParaRPr lang="cs-CZ" sz="1600" b="0" i="0" u="none" strike="noStrike" dirty="0">
                        <a:solidFill>
                          <a:srgbClr val="FF0000"/>
                        </a:solidFill>
                        <a:effectLst/>
                        <a:latin typeface="+mn-lt"/>
                      </a:endParaRPr>
                    </a:p>
                  </a:txBody>
                  <a:tcPr marL="3448" marR="3448" marT="3448" marB="0" anchor="ctr"/>
                </a:tc>
              </a:tr>
              <a:tr h="103439">
                <a:tc>
                  <a:txBody>
                    <a:bodyPr/>
                    <a:lstStyle/>
                    <a:p>
                      <a:pPr algn="ctr" fontAlgn="b"/>
                      <a:r>
                        <a:rPr lang="en-US" altLang="ja-JP" sz="1600" u="none" strike="noStrike" dirty="0" smtClean="0">
                          <a:effectLst/>
                        </a:rPr>
                        <a:t>b9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pt-BR" sz="1600" b="0" i="0" u="none" strike="noStrike">
                          <a:solidFill>
                            <a:srgbClr val="000000"/>
                          </a:solidFill>
                          <a:effectLst/>
                          <a:latin typeface="+mn-lt"/>
                        </a:rPr>
                        <a:t>-0.269</a:t>
                      </a:r>
                    </a:p>
                  </a:txBody>
                  <a:tcPr marL="6350" marR="6350" marT="6350" marB="0" anchor="ctr"/>
                </a:tc>
                <a:tc>
                  <a:txBody>
                    <a:bodyPr/>
                    <a:lstStyle/>
                    <a:p>
                      <a:pPr algn="ctr" fontAlgn="ctr"/>
                      <a:r>
                        <a:rPr lang="hr-HR" sz="1600" b="0" i="0" u="none" strike="noStrike">
                          <a:solidFill>
                            <a:srgbClr val="000000"/>
                          </a:solidFill>
                          <a:effectLst/>
                          <a:latin typeface="+mn-lt"/>
                        </a:rPr>
                        <a:t>0.091</a:t>
                      </a:r>
                    </a:p>
                  </a:txBody>
                  <a:tcPr marL="6350" marR="6350" marT="6350" marB="0" anchor="ctr"/>
                </a:tc>
                <a:tc>
                  <a:txBody>
                    <a:bodyPr/>
                    <a:lstStyle/>
                    <a:p>
                      <a:pPr algn="ctr" fontAlgn="ctr"/>
                      <a:r>
                        <a:rPr lang="pl-PL" sz="1600" b="0" i="0" u="none" strike="noStrike">
                          <a:solidFill>
                            <a:srgbClr val="000000"/>
                          </a:solidFill>
                          <a:effectLst/>
                          <a:latin typeface="+mn-lt"/>
                        </a:rPr>
                        <a:t>-0.167</a:t>
                      </a:r>
                    </a:p>
                  </a:txBody>
                  <a:tcPr marL="6350" marR="6350" marT="6350" marB="0" anchor="ctr"/>
                </a:tc>
                <a:tc>
                  <a:txBody>
                    <a:bodyPr/>
                    <a:lstStyle/>
                    <a:p>
                      <a:pPr algn="ctr" fontAlgn="b"/>
                      <a:r>
                        <a:rPr lang="uk-UA" sz="1600" u="none" strike="noStrike" dirty="0">
                          <a:solidFill>
                            <a:schemeClr val="tx1"/>
                          </a:solidFill>
                          <a:effectLst/>
                        </a:rPr>
                        <a:t>-0.345</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hr-HR" sz="1600" u="none" strike="noStrike" dirty="0">
                          <a:effectLst/>
                          <a:latin typeface="+mn-lt"/>
                        </a:rPr>
                        <a:t>0.109</a:t>
                      </a:r>
                      <a:endParaRPr lang="hr-HR" sz="1600" b="0" i="0" u="none" strike="noStrike" dirty="0">
                        <a:solidFill>
                          <a:srgbClr val="000000"/>
                        </a:solidFill>
                        <a:effectLst/>
                        <a:latin typeface="+mn-lt"/>
                      </a:endParaRPr>
                    </a:p>
                  </a:txBody>
                  <a:tcPr marL="3448" marR="3448" marT="3448" marB="0" anchor="ctr"/>
                </a:tc>
                <a:tc>
                  <a:txBody>
                    <a:bodyPr/>
                    <a:lstStyle/>
                    <a:p>
                      <a:pPr algn="ctr" fontAlgn="b"/>
                      <a:r>
                        <a:rPr lang="uk-UA" sz="1600" u="none" strike="noStrike" dirty="0">
                          <a:solidFill>
                            <a:srgbClr val="FF0000"/>
                          </a:solidFill>
                          <a:effectLst/>
                          <a:latin typeface="+mn-lt"/>
                        </a:rPr>
                        <a:t>-0.454 </a:t>
                      </a:r>
                      <a:endParaRPr lang="uk-UA" sz="1600" b="0" i="0" u="none" strike="noStrike" dirty="0">
                        <a:solidFill>
                          <a:srgbClr val="FF0000"/>
                        </a:solidFill>
                        <a:effectLst/>
                        <a:latin typeface="+mn-lt"/>
                      </a:endParaRPr>
                    </a:p>
                  </a:txBody>
                  <a:tcPr marL="3448" marR="3448" marT="3448" marB="0" anchor="ctr"/>
                </a:tc>
              </a:tr>
              <a:tr h="103439">
                <a:tc>
                  <a:txBody>
                    <a:bodyPr/>
                    <a:lstStyle/>
                    <a:p>
                      <a:pPr algn="ctr" fontAlgn="b"/>
                      <a:r>
                        <a:rPr lang="cs-CZ" sz="1600" u="none" strike="noStrike" dirty="0" smtClean="0">
                          <a:effectLst/>
                        </a:rPr>
                        <a:t>b11 (unit)</a:t>
                      </a:r>
                      <a:endParaRPr lang="cs-CZ"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pt-BR" sz="1600" b="0" i="0" u="none" strike="noStrike">
                          <a:solidFill>
                            <a:srgbClr val="000000"/>
                          </a:solidFill>
                          <a:effectLst/>
                          <a:latin typeface="+mn-lt"/>
                        </a:rPr>
                        <a:t>-0.119</a:t>
                      </a:r>
                    </a:p>
                  </a:txBody>
                  <a:tcPr marL="6350" marR="6350" marT="6350" marB="0" anchor="ctr"/>
                </a:tc>
                <a:tc>
                  <a:txBody>
                    <a:bodyPr/>
                    <a:lstStyle/>
                    <a:p>
                      <a:pPr algn="ctr" fontAlgn="ctr"/>
                      <a:r>
                        <a:rPr lang="nb-NO" sz="1600" b="0" i="0" u="none" strike="noStrike" dirty="0">
                          <a:solidFill>
                            <a:srgbClr val="000000"/>
                          </a:solidFill>
                          <a:effectLst/>
                          <a:latin typeface="+mn-lt"/>
                        </a:rPr>
                        <a:t>0.167</a:t>
                      </a:r>
                    </a:p>
                  </a:txBody>
                  <a:tcPr marL="6350" marR="6350" marT="6350" marB="0" anchor="ctr"/>
                </a:tc>
                <a:tc>
                  <a:txBody>
                    <a:bodyPr/>
                    <a:lstStyle/>
                    <a:p>
                      <a:pPr algn="ctr" fontAlgn="ctr"/>
                      <a:r>
                        <a:rPr lang="pt-BR" sz="1600" b="0" i="0" u="none" strike="noStrike">
                          <a:solidFill>
                            <a:srgbClr val="000000"/>
                          </a:solidFill>
                          <a:effectLst/>
                          <a:latin typeface="+mn-lt"/>
                        </a:rPr>
                        <a:t>-0.086</a:t>
                      </a:r>
                    </a:p>
                  </a:txBody>
                  <a:tcPr marL="6350" marR="6350" marT="6350" marB="0" anchor="ctr"/>
                </a:tc>
                <a:tc>
                  <a:txBody>
                    <a:bodyPr/>
                    <a:lstStyle/>
                    <a:p>
                      <a:pPr algn="ctr" fontAlgn="b"/>
                      <a:r>
                        <a:rPr lang="uk-UA" sz="1600" u="none" strike="noStrike" dirty="0">
                          <a:solidFill>
                            <a:schemeClr val="tx1"/>
                          </a:solidFill>
                          <a:effectLst/>
                        </a:rPr>
                        <a:t>-0.038</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uk-UA" sz="1600" u="none" strike="noStrike" dirty="0">
                          <a:solidFill>
                            <a:srgbClr val="FF0000"/>
                          </a:solidFill>
                          <a:effectLst/>
                        </a:rPr>
                        <a:t>-0.038</a:t>
                      </a:r>
                      <a:endParaRPr lang="uk-UA"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is-IS" sz="1600" u="none" strike="noStrike" dirty="0" smtClean="0">
                          <a:effectLst/>
                        </a:rPr>
                        <a:t>b13 (unit)</a:t>
                      </a:r>
                      <a:endParaRPr lang="is-IS"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pt-BR" sz="1600" b="0" i="0" u="none" strike="noStrike">
                          <a:solidFill>
                            <a:srgbClr val="000000"/>
                          </a:solidFill>
                          <a:effectLst/>
                          <a:latin typeface="+mn-lt"/>
                        </a:rPr>
                        <a:t>-0.055</a:t>
                      </a:r>
                    </a:p>
                  </a:txBody>
                  <a:tcPr marL="6350" marR="6350" marT="6350" marB="0" anchor="ctr"/>
                </a:tc>
                <a:tc>
                  <a:txBody>
                    <a:bodyPr/>
                    <a:lstStyle/>
                    <a:p>
                      <a:pPr algn="ctr" fontAlgn="ctr"/>
                      <a:r>
                        <a:rPr lang="pt-BR" sz="1600" b="0" i="0" u="none" strike="noStrike" dirty="0">
                          <a:solidFill>
                            <a:srgbClr val="000000"/>
                          </a:solidFill>
                          <a:effectLst/>
                          <a:latin typeface="+mn-lt"/>
                        </a:rPr>
                        <a:t>-0.620</a:t>
                      </a:r>
                    </a:p>
                  </a:txBody>
                  <a:tcPr marL="6350" marR="6350" marT="6350" marB="0" anchor="ctr"/>
                </a:tc>
                <a:tc>
                  <a:txBody>
                    <a:bodyPr/>
                    <a:lstStyle/>
                    <a:p>
                      <a:pPr algn="ctr" fontAlgn="ctr"/>
                      <a:r>
                        <a:rPr lang="pt-BR" sz="1600" b="0" i="0" u="none" strike="noStrike">
                          <a:solidFill>
                            <a:srgbClr val="000000"/>
                          </a:solidFill>
                          <a:effectLst/>
                          <a:latin typeface="+mn-lt"/>
                        </a:rPr>
                        <a:t>-0.054</a:t>
                      </a:r>
                    </a:p>
                  </a:txBody>
                  <a:tcPr marL="6350" marR="6350" marT="6350" marB="0" anchor="ctr"/>
                </a:tc>
                <a:tc>
                  <a:txBody>
                    <a:bodyPr/>
                    <a:lstStyle/>
                    <a:p>
                      <a:pPr algn="ctr" fontAlgn="b"/>
                      <a:r>
                        <a:rPr lang="uk-UA" sz="1600" u="none" strike="noStrike" dirty="0">
                          <a:solidFill>
                            <a:schemeClr val="tx1"/>
                          </a:solidFill>
                          <a:effectLst/>
                        </a:rPr>
                        <a:t>-0.729</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uk-UA" sz="1600" u="none" strike="noStrike" dirty="0">
                          <a:solidFill>
                            <a:srgbClr val="FF0000"/>
                          </a:solidFill>
                          <a:effectLst/>
                        </a:rPr>
                        <a:t>-0.729</a:t>
                      </a:r>
                      <a:endParaRPr lang="uk-UA"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en-US" altLang="ja-JP" sz="1600" u="none" strike="noStrike" dirty="0" smtClean="0">
                          <a:effectLst/>
                        </a:rPr>
                        <a:t>b15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uk-UA" sz="1600" b="0" i="0" u="none" strike="noStrike">
                          <a:solidFill>
                            <a:srgbClr val="000000"/>
                          </a:solidFill>
                          <a:effectLst/>
                          <a:latin typeface="+mn-lt"/>
                        </a:rPr>
                        <a:t>-0.035</a:t>
                      </a:r>
                    </a:p>
                  </a:txBody>
                  <a:tcPr marL="6350" marR="6350" marT="6350" marB="0" anchor="ctr"/>
                </a:tc>
                <a:tc>
                  <a:txBody>
                    <a:bodyPr/>
                    <a:lstStyle/>
                    <a:p>
                      <a:pPr algn="ctr" fontAlgn="ctr"/>
                      <a:r>
                        <a:rPr lang="nb-NO" sz="1600" b="0" i="0" u="none" strike="noStrike" dirty="0">
                          <a:solidFill>
                            <a:srgbClr val="000000"/>
                          </a:solidFill>
                          <a:effectLst/>
                          <a:latin typeface="+mn-lt"/>
                        </a:rPr>
                        <a:t>-1.030</a:t>
                      </a:r>
                    </a:p>
                  </a:txBody>
                  <a:tcPr marL="6350" marR="6350" marT="6350" marB="0" anchor="ctr"/>
                </a:tc>
                <a:tc>
                  <a:txBody>
                    <a:bodyPr/>
                    <a:lstStyle/>
                    <a:p>
                      <a:pPr algn="ctr" fontAlgn="ctr"/>
                      <a:r>
                        <a:rPr lang="pl-PL" sz="1600" b="0" i="0" u="none" strike="noStrike" dirty="0">
                          <a:solidFill>
                            <a:srgbClr val="000000"/>
                          </a:solidFill>
                          <a:effectLst/>
                          <a:latin typeface="+mn-lt"/>
                        </a:rPr>
                        <a:t>-0.060</a:t>
                      </a:r>
                    </a:p>
                  </a:txBody>
                  <a:tcPr marL="6350" marR="6350" marT="6350" marB="0" anchor="ctr"/>
                </a:tc>
                <a:tc>
                  <a:txBody>
                    <a:bodyPr/>
                    <a:lstStyle/>
                    <a:p>
                      <a:pPr algn="ctr" fontAlgn="b"/>
                      <a:r>
                        <a:rPr lang="tr-TR" sz="1600" u="none" strike="noStrike" dirty="0">
                          <a:solidFill>
                            <a:schemeClr val="tx1"/>
                          </a:solidFill>
                          <a:effectLst/>
                        </a:rPr>
                        <a:t>-1.124</a:t>
                      </a:r>
                      <a:endParaRPr lang="tr-TR"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tr-TR" sz="1600" u="none" strike="noStrike" dirty="0">
                          <a:solidFill>
                            <a:srgbClr val="FF0000"/>
                          </a:solidFill>
                          <a:effectLst/>
                        </a:rPr>
                        <a:t>-1.124</a:t>
                      </a:r>
                      <a:endParaRPr lang="tr-TR"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en-US" altLang="ja-JP" sz="1600" u="none" strike="noStrike" dirty="0" smtClean="0">
                          <a:effectLst/>
                        </a:rPr>
                        <a:t>b17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is-IS" sz="1600" b="0" i="0" u="none" strike="noStrike">
                          <a:solidFill>
                            <a:srgbClr val="000000"/>
                          </a:solidFill>
                          <a:effectLst/>
                          <a:latin typeface="+mn-lt"/>
                        </a:rPr>
                        <a:t>-0.011</a:t>
                      </a:r>
                    </a:p>
                  </a:txBody>
                  <a:tcPr marL="6350" marR="6350" marT="6350" marB="0" anchor="ctr"/>
                </a:tc>
                <a:tc>
                  <a:txBody>
                    <a:bodyPr/>
                    <a:lstStyle/>
                    <a:p>
                      <a:pPr algn="ctr" fontAlgn="ctr"/>
                      <a:r>
                        <a:rPr lang="pt-BR" sz="1600" b="0" i="0" u="none" strike="noStrike" dirty="0">
                          <a:solidFill>
                            <a:srgbClr val="000000"/>
                          </a:solidFill>
                          <a:effectLst/>
                          <a:latin typeface="+mn-lt"/>
                        </a:rPr>
                        <a:t>-0.726</a:t>
                      </a:r>
                    </a:p>
                  </a:txBody>
                  <a:tcPr marL="6350" marR="6350" marT="6350" marB="0" anchor="ctr"/>
                </a:tc>
                <a:tc>
                  <a:txBody>
                    <a:bodyPr/>
                    <a:lstStyle/>
                    <a:p>
                      <a:pPr algn="ctr" fontAlgn="ctr"/>
                      <a:r>
                        <a:rPr lang="pt-BR" sz="1600" b="0" i="0" u="none" strike="noStrike" dirty="0">
                          <a:solidFill>
                            <a:srgbClr val="000000"/>
                          </a:solidFill>
                          <a:effectLst/>
                          <a:latin typeface="+mn-lt"/>
                        </a:rPr>
                        <a:t>-0.027</a:t>
                      </a:r>
                    </a:p>
                  </a:txBody>
                  <a:tcPr marL="6350" marR="6350" marT="6350" marB="0" anchor="ctr"/>
                </a:tc>
                <a:tc>
                  <a:txBody>
                    <a:bodyPr/>
                    <a:lstStyle/>
                    <a:p>
                      <a:pPr algn="ctr" fontAlgn="b"/>
                      <a:r>
                        <a:rPr lang="uk-UA" sz="1600" u="none" strike="noStrike" dirty="0">
                          <a:solidFill>
                            <a:schemeClr val="tx1"/>
                          </a:solidFill>
                          <a:effectLst/>
                        </a:rPr>
                        <a:t>-0.765</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uk-UA" sz="1600" u="none" strike="noStrike" dirty="0">
                          <a:solidFill>
                            <a:srgbClr val="FF0000"/>
                          </a:solidFill>
                          <a:effectLst/>
                        </a:rPr>
                        <a:t>-0.765</a:t>
                      </a:r>
                      <a:endParaRPr lang="uk-UA"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en-US" altLang="ja-JP" sz="1600" u="none" strike="noStrike" dirty="0" smtClean="0">
                          <a:effectLst/>
                        </a:rPr>
                        <a:t>b19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is-IS" sz="1600" b="0" i="0" u="none" strike="noStrike">
                          <a:solidFill>
                            <a:srgbClr val="000000"/>
                          </a:solidFill>
                          <a:effectLst/>
                          <a:latin typeface="+mn-lt"/>
                        </a:rPr>
                        <a:t>0.006</a:t>
                      </a:r>
                    </a:p>
                  </a:txBody>
                  <a:tcPr marL="6350" marR="6350" marT="6350" marB="0" anchor="ctr"/>
                </a:tc>
                <a:tc>
                  <a:txBody>
                    <a:bodyPr/>
                    <a:lstStyle/>
                    <a:p>
                      <a:pPr algn="ctr" fontAlgn="ctr"/>
                      <a:r>
                        <a:rPr lang="nb-NO" sz="1600" b="0" i="0" u="none" strike="noStrike" dirty="0">
                          <a:solidFill>
                            <a:srgbClr val="000000"/>
                          </a:solidFill>
                          <a:effectLst/>
                          <a:latin typeface="+mn-lt"/>
                        </a:rPr>
                        <a:t>0.359</a:t>
                      </a:r>
                    </a:p>
                  </a:txBody>
                  <a:tcPr marL="6350" marR="6350" marT="6350" marB="0" anchor="ctr"/>
                </a:tc>
                <a:tc>
                  <a:txBody>
                    <a:bodyPr/>
                    <a:lstStyle/>
                    <a:p>
                      <a:pPr algn="ctr" fontAlgn="ctr"/>
                      <a:r>
                        <a:rPr lang="nb-NO" sz="1600" b="0" i="0" u="none" strike="noStrike" dirty="0">
                          <a:solidFill>
                            <a:srgbClr val="000000"/>
                          </a:solidFill>
                          <a:effectLst/>
                          <a:latin typeface="+mn-lt"/>
                        </a:rPr>
                        <a:t>0.015</a:t>
                      </a:r>
                    </a:p>
                  </a:txBody>
                  <a:tcPr marL="6350" marR="6350" marT="6350" marB="0" anchor="ctr"/>
                </a:tc>
                <a:tc>
                  <a:txBody>
                    <a:bodyPr/>
                    <a:lstStyle/>
                    <a:p>
                      <a:pPr algn="ctr" fontAlgn="b"/>
                      <a:r>
                        <a:rPr lang="nb-NO" sz="1600" u="none" strike="noStrike" dirty="0">
                          <a:solidFill>
                            <a:schemeClr val="tx1"/>
                          </a:solidFill>
                          <a:effectLst/>
                        </a:rPr>
                        <a:t>0.380</a:t>
                      </a:r>
                      <a:endParaRPr lang="nb-NO"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nb-NO" sz="1600" u="none" strike="noStrike" dirty="0">
                          <a:solidFill>
                            <a:srgbClr val="FF0000"/>
                          </a:solidFill>
                          <a:effectLst/>
                        </a:rPr>
                        <a:t>0.380</a:t>
                      </a:r>
                      <a:endParaRPr lang="nb-NO"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it-IT" sz="1600" u="none" strike="noStrike" dirty="0" smtClean="0">
                          <a:effectLst/>
                        </a:rPr>
                        <a:t>a1 (</a:t>
                      </a:r>
                      <a:r>
                        <a:rPr lang="it-IT" sz="1600" u="none" strike="noStrike" dirty="0" err="1" smtClean="0">
                          <a:effectLst/>
                        </a:rPr>
                        <a:t>unit</a:t>
                      </a:r>
                      <a:r>
                        <a:rPr lang="it-IT" sz="1600" u="none" strike="noStrike" dirty="0" smtClean="0">
                          <a:effectLst/>
                        </a:rPr>
                        <a:t>)</a:t>
                      </a:r>
                      <a:endParaRPr lang="it-IT"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nb-NO" sz="1600" b="0" i="0" u="none" strike="noStrike">
                          <a:solidFill>
                            <a:srgbClr val="000000"/>
                          </a:solidFill>
                          <a:effectLst/>
                          <a:latin typeface="+mn-lt"/>
                        </a:rPr>
                        <a:t>0.001</a:t>
                      </a:r>
                    </a:p>
                  </a:txBody>
                  <a:tcPr marL="6350" marR="6350" marT="6350" marB="0" anchor="ctr"/>
                </a:tc>
                <a:tc>
                  <a:txBody>
                    <a:bodyPr/>
                    <a:lstStyle/>
                    <a:p>
                      <a:pPr algn="ctr" fontAlgn="ctr"/>
                      <a:r>
                        <a:rPr lang="nb-NO" sz="1600" b="0" i="0" u="none" strike="noStrike">
                          <a:solidFill>
                            <a:srgbClr val="000000"/>
                          </a:solidFill>
                          <a:effectLst/>
                          <a:latin typeface="+mn-lt"/>
                        </a:rPr>
                        <a:t>0.148</a:t>
                      </a:r>
                    </a:p>
                  </a:txBody>
                  <a:tcPr marL="6350" marR="6350" marT="6350" marB="0" anchor="ctr"/>
                </a:tc>
                <a:tc>
                  <a:txBody>
                    <a:bodyPr/>
                    <a:lstStyle/>
                    <a:p>
                      <a:pPr algn="ctr" fontAlgn="ctr"/>
                      <a:r>
                        <a:rPr lang="uk-UA" sz="1600" b="0" i="0" u="none" strike="noStrike" dirty="0">
                          <a:solidFill>
                            <a:srgbClr val="000000"/>
                          </a:solidFill>
                          <a:effectLst/>
                          <a:latin typeface="+mn-lt"/>
                        </a:rPr>
                        <a:t>-5.539</a:t>
                      </a:r>
                    </a:p>
                  </a:txBody>
                  <a:tcPr marL="6350" marR="6350" marT="6350" marB="0" anchor="ctr"/>
                </a:tc>
                <a:tc>
                  <a:txBody>
                    <a:bodyPr/>
                    <a:lstStyle/>
                    <a:p>
                      <a:pPr algn="ctr" fontAlgn="b"/>
                      <a:r>
                        <a:rPr lang="uk-UA" sz="1600" u="none" strike="noStrike" dirty="0">
                          <a:solidFill>
                            <a:schemeClr val="tx1"/>
                          </a:solidFill>
                          <a:effectLst/>
                        </a:rPr>
                        <a:t>-5.391</a:t>
                      </a:r>
                      <a:endParaRPr lang="uk-UA"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ja-JP" altLang="en-US" sz="1600" u="none" strike="noStrike" dirty="0">
                          <a:effectLst/>
                          <a:latin typeface="+mn-lt"/>
                        </a:rPr>
                        <a:t>　</a:t>
                      </a:r>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uk-UA" sz="1600" u="none" strike="noStrike" dirty="0">
                          <a:solidFill>
                            <a:srgbClr val="FF0000"/>
                          </a:solidFill>
                          <a:effectLst/>
                        </a:rPr>
                        <a:t>-5.391</a:t>
                      </a:r>
                      <a:endParaRPr lang="uk-UA" sz="1600" b="0" i="0" u="none" strike="noStrike" dirty="0">
                        <a:solidFill>
                          <a:srgbClr val="FF0000"/>
                        </a:solidFill>
                        <a:effectLst/>
                        <a:latin typeface="ＭＳ Ｐゴシック" charset="-128"/>
                      </a:endParaRPr>
                    </a:p>
                  </a:txBody>
                  <a:tcPr marL="3448" marR="3448" marT="3448" marB="0" anchor="b"/>
                </a:tc>
              </a:tr>
              <a:tr h="103439">
                <a:tc>
                  <a:txBody>
                    <a:bodyPr/>
                    <a:lstStyle/>
                    <a:p>
                      <a:pPr algn="ctr" fontAlgn="b"/>
                      <a:r>
                        <a:rPr lang="en-US" altLang="ja-JP" sz="1600" u="none" strike="noStrike" dirty="0" smtClean="0">
                          <a:effectLst/>
                        </a:rPr>
                        <a:t>a3 (unit)</a:t>
                      </a:r>
                      <a:endParaRPr lang="en-US" altLang="ja-JP" sz="1600" b="0" i="0" u="none" strike="noStrike" dirty="0">
                        <a:solidFill>
                          <a:srgbClr val="000000"/>
                        </a:solidFill>
                        <a:effectLst/>
                        <a:latin typeface="ＭＳ Ｐゴシック" charset="-128"/>
                      </a:endParaRPr>
                    </a:p>
                  </a:txBody>
                  <a:tcPr marL="3448" marR="3448" marT="3448" marB="0" anchor="b"/>
                </a:tc>
                <a:tc>
                  <a:txBody>
                    <a:bodyPr/>
                    <a:lstStyle/>
                    <a:p>
                      <a:pPr algn="ctr" fontAlgn="ctr"/>
                      <a:r>
                        <a:rPr lang="nb-NO" sz="1600" b="0" i="0" u="none" strike="noStrike" dirty="0">
                          <a:solidFill>
                            <a:srgbClr val="000000"/>
                          </a:solidFill>
                          <a:effectLst/>
                          <a:latin typeface="+mn-lt"/>
                        </a:rPr>
                        <a:t>0.000</a:t>
                      </a:r>
                    </a:p>
                  </a:txBody>
                  <a:tcPr marL="6350" marR="6350" marT="6350" marB="0" anchor="ctr"/>
                </a:tc>
                <a:tc>
                  <a:txBody>
                    <a:bodyPr/>
                    <a:lstStyle/>
                    <a:p>
                      <a:pPr algn="ctr" fontAlgn="ctr"/>
                      <a:r>
                        <a:rPr lang="uk-UA" sz="1600" b="0" i="0" u="none" strike="noStrike" dirty="0">
                          <a:solidFill>
                            <a:srgbClr val="000000"/>
                          </a:solidFill>
                          <a:effectLst/>
                          <a:latin typeface="+mn-lt"/>
                        </a:rPr>
                        <a:t>0.039</a:t>
                      </a:r>
                    </a:p>
                  </a:txBody>
                  <a:tcPr marL="6350" marR="6350" marT="6350" marB="0" anchor="ctr"/>
                </a:tc>
                <a:tc>
                  <a:txBody>
                    <a:bodyPr/>
                    <a:lstStyle/>
                    <a:p>
                      <a:pPr algn="ctr" fontAlgn="ctr"/>
                      <a:r>
                        <a:rPr lang="nb-NO" sz="1600" b="0" i="0" u="none" strike="noStrike" dirty="0">
                          <a:solidFill>
                            <a:srgbClr val="000000"/>
                          </a:solidFill>
                          <a:effectLst/>
                          <a:latin typeface="+mn-lt"/>
                        </a:rPr>
                        <a:t>1.808</a:t>
                      </a:r>
                    </a:p>
                  </a:txBody>
                  <a:tcPr marL="6350" marR="6350" marT="6350" marB="0" anchor="ctr"/>
                </a:tc>
                <a:tc>
                  <a:txBody>
                    <a:bodyPr/>
                    <a:lstStyle/>
                    <a:p>
                      <a:pPr algn="ctr" fontAlgn="b"/>
                      <a:r>
                        <a:rPr lang="nb-NO" sz="1600" u="none" strike="noStrike" dirty="0">
                          <a:solidFill>
                            <a:schemeClr val="tx1"/>
                          </a:solidFill>
                          <a:effectLst/>
                        </a:rPr>
                        <a:t>1.847</a:t>
                      </a:r>
                      <a:endParaRPr lang="nb-NO" sz="1600" b="0" i="0" u="none" strike="noStrike" dirty="0">
                        <a:solidFill>
                          <a:schemeClr val="tx1"/>
                        </a:solidFill>
                        <a:effectLst/>
                        <a:latin typeface="ＭＳ Ｐゴシック" charset="-128"/>
                      </a:endParaRPr>
                    </a:p>
                  </a:txBody>
                  <a:tcPr marL="3448" marR="3448" marT="3448" marB="0" anchor="b">
                    <a:solidFill>
                      <a:srgbClr val="F9E9A6"/>
                    </a:solidFill>
                  </a:tcPr>
                </a:tc>
                <a:tc>
                  <a:txBody>
                    <a:bodyPr/>
                    <a:lstStyle/>
                    <a:p>
                      <a:pPr algn="ctr" fontAlgn="b"/>
                      <a:r>
                        <a:rPr lang="ja-JP" altLang="en-US" sz="1600" u="none" strike="noStrike" dirty="0">
                          <a:effectLst/>
                          <a:latin typeface="+mn-lt"/>
                        </a:rPr>
                        <a:t>　</a:t>
                      </a:r>
                      <a:endParaRPr lang="ja-JP" altLang="en-US" sz="1600" b="0" i="0" u="none" strike="noStrike" dirty="0">
                        <a:solidFill>
                          <a:srgbClr val="000000"/>
                        </a:solidFill>
                        <a:effectLst/>
                        <a:latin typeface="+mn-lt"/>
                      </a:endParaRPr>
                    </a:p>
                  </a:txBody>
                  <a:tcPr marL="3448" marR="3448" marT="3448" marB="0" anchor="ctr"/>
                </a:tc>
                <a:tc>
                  <a:txBody>
                    <a:bodyPr/>
                    <a:lstStyle/>
                    <a:p>
                      <a:pPr algn="ctr" fontAlgn="b"/>
                      <a:r>
                        <a:rPr lang="nb-NO" sz="1600" u="none" strike="noStrike" dirty="0">
                          <a:solidFill>
                            <a:srgbClr val="FF0000"/>
                          </a:solidFill>
                          <a:effectLst/>
                        </a:rPr>
                        <a:t>1.847</a:t>
                      </a:r>
                      <a:endParaRPr lang="nb-NO" sz="1600" b="0" i="0" u="none" strike="noStrike" dirty="0">
                        <a:solidFill>
                          <a:srgbClr val="FF0000"/>
                        </a:solidFill>
                        <a:effectLst/>
                        <a:latin typeface="ＭＳ Ｐゴシック" charset="-128"/>
                      </a:endParaRPr>
                    </a:p>
                  </a:txBody>
                  <a:tcPr marL="3448" marR="3448" marT="3448" marB="0" anchor="b"/>
                </a:tc>
              </a:tr>
            </a:tbl>
          </a:graphicData>
        </a:graphic>
      </p:graphicFrame>
      <p:grpSp>
        <p:nvGrpSpPr>
          <p:cNvPr id="11" name="図形グループ 10"/>
          <p:cNvGrpSpPr/>
          <p:nvPr/>
        </p:nvGrpSpPr>
        <p:grpSpPr>
          <a:xfrm>
            <a:off x="4461172" y="4629152"/>
            <a:ext cx="4574007" cy="2228848"/>
            <a:chOff x="4334172" y="4340796"/>
            <a:chExt cx="5165767" cy="2517204"/>
          </a:xfrm>
        </p:grpSpPr>
        <p:pic>
          <p:nvPicPr>
            <p:cNvPr id="7" name="図 6"/>
            <p:cNvPicPr>
              <a:picLocks noChangeAspect="1"/>
            </p:cNvPicPr>
            <p:nvPr/>
          </p:nvPicPr>
          <p:blipFill>
            <a:blip r:embed="rId2"/>
            <a:stretch>
              <a:fillRect/>
            </a:stretch>
          </p:blipFill>
          <p:spPr>
            <a:xfrm>
              <a:off x="6947746" y="4340796"/>
              <a:ext cx="2552193" cy="2517204"/>
            </a:xfrm>
            <a:prstGeom prst="rect">
              <a:avLst/>
            </a:prstGeom>
          </p:spPr>
        </p:pic>
        <p:pic>
          <p:nvPicPr>
            <p:cNvPr id="8" name="図 7"/>
            <p:cNvPicPr>
              <a:picLocks noChangeAspect="1"/>
            </p:cNvPicPr>
            <p:nvPr/>
          </p:nvPicPr>
          <p:blipFill>
            <a:blip r:embed="rId3"/>
            <a:stretch>
              <a:fillRect/>
            </a:stretch>
          </p:blipFill>
          <p:spPr>
            <a:xfrm>
              <a:off x="4334172" y="4340796"/>
              <a:ext cx="2545070" cy="2517204"/>
            </a:xfrm>
            <a:prstGeom prst="rect">
              <a:avLst/>
            </a:prstGeom>
          </p:spPr>
        </p:pic>
        <p:sp>
          <p:nvSpPr>
            <p:cNvPr id="9" name="テキスト ボックス 8"/>
            <p:cNvSpPr txBox="1"/>
            <p:nvPr/>
          </p:nvSpPr>
          <p:spPr>
            <a:xfrm>
              <a:off x="4364152" y="4421693"/>
              <a:ext cx="2191113" cy="646331"/>
            </a:xfrm>
            <a:prstGeom prst="rect">
              <a:avLst/>
            </a:prstGeom>
            <a:noFill/>
          </p:spPr>
          <p:txBody>
            <a:bodyPr wrap="none" rtlCol="0">
              <a:spAutoFit/>
            </a:bodyPr>
            <a:lstStyle/>
            <a:p>
              <a:r>
                <a:rPr kumimoji="1" lang="en-US" altLang="ja-JP" dirty="0" smtClean="0">
                  <a:solidFill>
                    <a:schemeClr val="bg1"/>
                  </a:solidFill>
                </a:rPr>
                <a:t>Simplified iron model</a:t>
              </a:r>
            </a:p>
            <a:p>
              <a:r>
                <a:rPr lang="en-US" altLang="ja-JP" dirty="0" smtClean="0">
                  <a:solidFill>
                    <a:schemeClr val="bg1"/>
                  </a:solidFill>
                </a:rPr>
                <a:t>for 3D calculation</a:t>
              </a:r>
              <a:endParaRPr kumimoji="1" lang="ja-JP" altLang="en-US" dirty="0">
                <a:solidFill>
                  <a:schemeClr val="bg1"/>
                </a:solidFill>
              </a:endParaRPr>
            </a:p>
          </p:txBody>
        </p:sp>
        <p:sp>
          <p:nvSpPr>
            <p:cNvPr id="10" name="テキスト ボックス 9"/>
            <p:cNvSpPr txBox="1"/>
            <p:nvPr/>
          </p:nvSpPr>
          <p:spPr>
            <a:xfrm>
              <a:off x="7019906" y="4421693"/>
              <a:ext cx="2044534" cy="646331"/>
            </a:xfrm>
            <a:prstGeom prst="rect">
              <a:avLst/>
            </a:prstGeom>
            <a:noFill/>
          </p:spPr>
          <p:txBody>
            <a:bodyPr wrap="none" rtlCol="0">
              <a:spAutoFit/>
            </a:bodyPr>
            <a:lstStyle/>
            <a:p>
              <a:r>
                <a:rPr kumimoji="1" lang="en-US" altLang="ja-JP" dirty="0" smtClean="0">
                  <a:solidFill>
                    <a:schemeClr val="bg1"/>
                  </a:solidFill>
                </a:rPr>
                <a:t>Detailed iron model</a:t>
              </a:r>
            </a:p>
            <a:p>
              <a:r>
                <a:rPr lang="en-US" altLang="ja-JP" dirty="0" smtClean="0">
                  <a:solidFill>
                    <a:schemeClr val="bg1"/>
                  </a:solidFill>
                </a:rPr>
                <a:t>for 2D calculation</a:t>
              </a:r>
              <a:endParaRPr kumimoji="1" lang="ja-JP" altLang="en-US" dirty="0">
                <a:solidFill>
                  <a:schemeClr val="bg1"/>
                </a:solidFill>
              </a:endParaRPr>
            </a:p>
          </p:txBody>
        </p:sp>
      </p:gr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35</a:t>
            </a:fld>
            <a:endParaRPr lang="fr-FR"/>
          </a:p>
        </p:txBody>
      </p:sp>
    </p:spTree>
    <p:extLst>
      <p:ext uri="{BB962C8B-B14F-4D97-AF65-F5344CB8AC3E}">
        <p14:creationId xmlns:p14="http://schemas.microsoft.com/office/powerpoint/2010/main" val="21281223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Other parameters</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smtClean="0"/>
              <a:t>T. Nakamoto, Progress on Beam Separation Superconducting Dipole Magnet (D1) R&amp;D for HL-LHC, 7th HL-LHC Collaboration Meeting, CIEMAT, Madrid, Nov. 14, 2017</a:t>
            </a:r>
            <a:endParaRPr lang="en-GB" noProof="0"/>
          </a:p>
        </p:txBody>
      </p:sp>
      <p:graphicFrame>
        <p:nvGraphicFramePr>
          <p:cNvPr id="10" name="表 9"/>
          <p:cNvGraphicFramePr>
            <a:graphicFrameLocks noGrp="1"/>
          </p:cNvGraphicFramePr>
          <p:nvPr>
            <p:extLst/>
          </p:nvPr>
        </p:nvGraphicFramePr>
        <p:xfrm>
          <a:off x="1463247" y="900000"/>
          <a:ext cx="6618366" cy="3481450"/>
        </p:xfrm>
        <a:graphic>
          <a:graphicData uri="http://schemas.openxmlformats.org/drawingml/2006/table">
            <a:tbl>
              <a:tblPr firstRow="1" bandRow="1">
                <a:tableStyleId>{5940675A-B579-460E-94D1-54222C63F5DA}</a:tableStyleId>
              </a:tblPr>
              <a:tblGrid>
                <a:gridCol w="2010930"/>
                <a:gridCol w="2010930"/>
                <a:gridCol w="1238250"/>
                <a:gridCol w="1358256"/>
              </a:tblGrid>
              <a:tr h="396000">
                <a:tc gridSpan="2">
                  <a:txBody>
                    <a:bodyPr/>
                    <a:lstStyle/>
                    <a:p>
                      <a:pPr algn="ctr"/>
                      <a:endParaRPr lang="ja-JP" altLang="en-US" dirty="0"/>
                    </a:p>
                  </a:txBody>
                  <a:tcPr>
                    <a:noFill/>
                  </a:tcPr>
                </a:tc>
                <a:tc hMerge="1">
                  <a:txBody>
                    <a:bodyPr/>
                    <a:lstStyle/>
                    <a:p>
                      <a:pPr algn="ctr"/>
                      <a:endParaRPr lang="ja-JP" altLang="en-US" dirty="0"/>
                    </a:p>
                  </a:txBody>
                  <a:tcPr>
                    <a:noFill/>
                  </a:tcPr>
                </a:tc>
                <a:tc>
                  <a:txBody>
                    <a:bodyPr/>
                    <a:lstStyle/>
                    <a:p>
                      <a:pPr algn="ctr" fontAlgn="b"/>
                      <a:r>
                        <a:rPr lang="nb-NO" sz="2000" b="0" i="0" u="none" strike="noStrike" dirty="0" smtClean="0">
                          <a:solidFill>
                            <a:srgbClr val="000000"/>
                          </a:solidFill>
                          <a:effectLst/>
                          <a:latin typeface="Arial"/>
                          <a:cs typeface="Arial"/>
                        </a:rPr>
                        <a:t>1st</a:t>
                      </a:r>
                      <a:r>
                        <a:rPr lang="nb-NO" sz="2000" b="0" i="0" u="none" strike="noStrike" baseline="0" dirty="0" smtClean="0">
                          <a:solidFill>
                            <a:srgbClr val="000000"/>
                          </a:solidFill>
                          <a:effectLst/>
                          <a:latin typeface="Arial"/>
                          <a:cs typeface="Arial"/>
                        </a:rPr>
                        <a:t> </a:t>
                      </a:r>
                      <a:r>
                        <a:rPr lang="nb-NO" sz="2000" b="0" i="0" u="none" strike="noStrike" baseline="0" dirty="0" err="1" smtClean="0">
                          <a:solidFill>
                            <a:srgbClr val="000000"/>
                          </a:solidFill>
                          <a:effectLst/>
                          <a:latin typeface="Arial"/>
                          <a:cs typeface="Arial"/>
                        </a:rPr>
                        <a:t>model</a:t>
                      </a:r>
                      <a:endParaRPr lang="nb-NO" sz="2000" b="0" i="0" u="none" strike="noStrike" dirty="0" smtClean="0">
                        <a:solidFill>
                          <a:srgbClr val="000000"/>
                        </a:solidFill>
                        <a:effectLst/>
                        <a:latin typeface="Arial"/>
                        <a:cs typeface="Arial"/>
                      </a:endParaRPr>
                    </a:p>
                  </a:txBody>
                  <a:tcPr marL="12700" marR="12700" marT="12700" marB="0" anchor="ctr">
                    <a:noFill/>
                  </a:tcPr>
                </a:tc>
                <a:tc>
                  <a:txBody>
                    <a:bodyPr/>
                    <a:lstStyle/>
                    <a:p>
                      <a:pPr algn="ctr"/>
                      <a:r>
                        <a:rPr kumimoji="1" lang="en-US" altLang="ja-JP" sz="2000" dirty="0" smtClean="0">
                          <a:solidFill>
                            <a:schemeClr val="tx1"/>
                          </a:solidFill>
                          <a:latin typeface="Arial"/>
                          <a:cs typeface="Arial"/>
                        </a:rPr>
                        <a:t>2nd model</a:t>
                      </a:r>
                      <a:endParaRPr kumimoji="1" lang="ja-JP" altLang="en-US" sz="2000" dirty="0" smtClean="0">
                        <a:solidFill>
                          <a:schemeClr val="tx1"/>
                        </a:solidFill>
                        <a:latin typeface="Arial"/>
                        <a:cs typeface="Arial"/>
                      </a:endParaRPr>
                    </a:p>
                  </a:txBody>
                  <a:tcPr marL="12700" marR="12700" marT="12700" marB="0" anchor="ctr">
                    <a:noFill/>
                  </a:tcPr>
                </a:tc>
              </a:tr>
              <a:tr h="476882">
                <a:tc gridSpan="2">
                  <a:txBody>
                    <a:bodyPr/>
                    <a:lstStyle/>
                    <a:p>
                      <a:pPr algn="ctr"/>
                      <a:r>
                        <a:rPr kumimoji="1" lang="en-US" altLang="ja-JP" sz="2000" dirty="0" smtClean="0">
                          <a:solidFill>
                            <a:sysClr val="windowText" lastClr="000000"/>
                          </a:solidFill>
                          <a:latin typeface="Arial"/>
                          <a:cs typeface="Arial"/>
                        </a:rPr>
                        <a:t>Nominal current</a:t>
                      </a:r>
                      <a:endParaRPr kumimoji="1" lang="ja-JP" altLang="en-US" sz="2000" dirty="0">
                        <a:solidFill>
                          <a:sysClr val="windowText" lastClr="000000"/>
                        </a:solidFill>
                        <a:latin typeface="Arial"/>
                        <a:cs typeface="Arial"/>
                      </a:endParaRPr>
                    </a:p>
                  </a:txBody>
                  <a:tcPr anchor="ctr">
                    <a:noFill/>
                  </a:tcPr>
                </a:tc>
                <a:tc hMerge="1">
                  <a:txBody>
                    <a:bodyPr/>
                    <a:lstStyle/>
                    <a:p>
                      <a:pPr algn="ct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12.000 kA</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12.047 kA</a:t>
                      </a:r>
                      <a:endParaRPr lang="ja-JP" altLang="en-US" sz="2000" dirty="0">
                        <a:latin typeface="Arial"/>
                        <a:cs typeface="Arial"/>
                      </a:endParaRPr>
                    </a:p>
                  </a:txBody>
                  <a:tcPr marL="12700" marR="12700" marT="12700" marB="0" anchor="ctr">
                    <a:noFill/>
                  </a:tcPr>
                </a:tc>
              </a:tr>
              <a:tr h="476882">
                <a:tc rowSpan="2">
                  <a:txBody>
                    <a:bodyPr/>
                    <a:lstStyle/>
                    <a:p>
                      <a:pPr algn="ctr"/>
                      <a:r>
                        <a:rPr kumimoji="1" lang="en-US" altLang="ja-JP" sz="2000" dirty="0" smtClean="0">
                          <a:solidFill>
                            <a:sysClr val="windowText" lastClr="000000"/>
                          </a:solidFill>
                          <a:latin typeface="Arial"/>
                          <a:cs typeface="Arial"/>
                        </a:rPr>
                        <a:t>Peak field</a:t>
                      </a:r>
                    </a:p>
                  </a:txBody>
                  <a:tcPr anchor="ctr">
                    <a:noFill/>
                  </a:tcPr>
                </a:tc>
                <a:tc>
                  <a:txBody>
                    <a:bodyPr/>
                    <a:lstStyle/>
                    <a:p>
                      <a:pPr algn="ctr"/>
                      <a:r>
                        <a:rPr kumimoji="1" lang="en-US" altLang="ja-JP" sz="2000" dirty="0" smtClean="0">
                          <a:solidFill>
                            <a:sysClr val="windowText" lastClr="000000"/>
                          </a:solidFill>
                          <a:latin typeface="Arial"/>
                          <a:cs typeface="Arial"/>
                        </a:rPr>
                        <a:t>SS</a:t>
                      </a: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6.44 T</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6.45 T</a:t>
                      </a:r>
                      <a:endParaRPr lang="ja-JP" altLang="en-US" sz="2000" dirty="0">
                        <a:latin typeface="Arial"/>
                        <a:cs typeface="Arial"/>
                      </a:endParaRPr>
                    </a:p>
                  </a:txBody>
                  <a:tcPr marL="12700" marR="12700" marT="12700" marB="0" anchor="ctr">
                    <a:noFill/>
                  </a:tcPr>
                </a:tc>
              </a:tr>
              <a:tr h="476882">
                <a:tc vMerge="1">
                  <a:txBody>
                    <a:bodyPr/>
                    <a:lstStyle/>
                    <a:p>
                      <a:pPr algn="ctr"/>
                      <a:endParaRPr kumimoji="1" lang="ja-JP" altLang="en-US" sz="2000" dirty="0">
                        <a:solidFill>
                          <a:sysClr val="windowText" lastClr="000000"/>
                        </a:solidFill>
                        <a:latin typeface="Arial"/>
                        <a:cs typeface="Arial"/>
                      </a:endParaRPr>
                    </a:p>
                  </a:txBody>
                  <a:tcPr>
                    <a:noFill/>
                  </a:tcPr>
                </a:tc>
                <a:tc>
                  <a:txBody>
                    <a:bodyPr/>
                    <a:lstStyle/>
                    <a:p>
                      <a:pPr algn="ctr"/>
                      <a:r>
                        <a:rPr kumimoji="1" lang="en-US" altLang="ja-JP" sz="2000" dirty="0" smtClean="0">
                          <a:solidFill>
                            <a:sysClr val="windowText" lastClr="000000"/>
                          </a:solidFill>
                          <a:latin typeface="Arial"/>
                          <a:cs typeface="Arial"/>
                        </a:rPr>
                        <a:t>Coil end</a:t>
                      </a: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6.56 T</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6.58 T</a:t>
                      </a:r>
                      <a:endParaRPr lang="ja-JP" altLang="en-US" sz="2000" dirty="0">
                        <a:latin typeface="Arial"/>
                        <a:cs typeface="Arial"/>
                      </a:endParaRPr>
                    </a:p>
                  </a:txBody>
                  <a:tcPr marL="12700" marR="12700" marT="12700" marB="0" anchor="ctr">
                    <a:noFill/>
                  </a:tcPr>
                </a:tc>
              </a:tr>
              <a:tr h="476882">
                <a:tc rowSpan="2">
                  <a:txBody>
                    <a:bodyPr/>
                    <a:lstStyle/>
                    <a:p>
                      <a:pPr algn="ctr"/>
                      <a:r>
                        <a:rPr kumimoji="1" lang="en-US" altLang="ja-JP" sz="2000" dirty="0" smtClean="0">
                          <a:solidFill>
                            <a:sysClr val="windowText" lastClr="000000"/>
                          </a:solidFill>
                          <a:latin typeface="Arial"/>
                          <a:cs typeface="Arial"/>
                        </a:rPr>
                        <a:t>Load line ratio</a:t>
                      </a:r>
                    </a:p>
                  </a:txBody>
                  <a:tcPr anchor="ctr">
                    <a:noFill/>
                  </a:tcPr>
                </a:tc>
                <a:tc>
                  <a:txBody>
                    <a:bodyPr/>
                    <a:lstStyle/>
                    <a:p>
                      <a:pPr algn="ctr"/>
                      <a:r>
                        <a:rPr kumimoji="1" lang="en-US" altLang="ja-JP" sz="2000" dirty="0" smtClean="0">
                          <a:solidFill>
                            <a:sysClr val="windowText" lastClr="000000"/>
                          </a:solidFill>
                          <a:latin typeface="Arial"/>
                          <a:cs typeface="Arial"/>
                        </a:rPr>
                        <a:t>SS</a:t>
                      </a: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75.4%</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75.6%</a:t>
                      </a:r>
                      <a:endParaRPr lang="ja-JP" altLang="en-US" sz="2000" dirty="0">
                        <a:latin typeface="Arial"/>
                        <a:cs typeface="Arial"/>
                      </a:endParaRPr>
                    </a:p>
                  </a:txBody>
                  <a:tcPr marL="12700" marR="12700" marT="12700" marB="0" anchor="ctr">
                    <a:noFill/>
                  </a:tcPr>
                </a:tc>
              </a:tr>
              <a:tr h="476882">
                <a:tc vMerge="1">
                  <a:txBody>
                    <a:bodyPr/>
                    <a:lstStyle/>
                    <a:p>
                      <a:pPr algn="ctr"/>
                      <a:endParaRPr kumimoji="1" lang="ja-JP" altLang="en-US" sz="2000" dirty="0">
                        <a:solidFill>
                          <a:sysClr val="windowText" lastClr="000000"/>
                        </a:solidFill>
                        <a:latin typeface="Arial"/>
                        <a:cs typeface="Arial"/>
                      </a:endParaRPr>
                    </a:p>
                  </a:txBody>
                  <a:tcPr>
                    <a:noFill/>
                  </a:tcPr>
                </a:tc>
                <a:tc>
                  <a:txBody>
                    <a:bodyPr/>
                    <a:lstStyle/>
                    <a:p>
                      <a:pPr algn="ctr"/>
                      <a:r>
                        <a:rPr kumimoji="1" lang="en-US" altLang="ja-JP" sz="2000" dirty="0" smtClean="0">
                          <a:solidFill>
                            <a:sysClr val="windowText" lastClr="000000"/>
                          </a:solidFill>
                          <a:latin typeface="Arial"/>
                          <a:cs typeface="Arial"/>
                        </a:rPr>
                        <a:t>Coil end</a:t>
                      </a: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76.3%</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76.7%</a:t>
                      </a:r>
                      <a:endParaRPr lang="ja-JP" altLang="en-US" sz="2000" dirty="0">
                        <a:latin typeface="Arial"/>
                        <a:cs typeface="Arial"/>
                      </a:endParaRPr>
                    </a:p>
                  </a:txBody>
                  <a:tcPr marL="12700" marR="12700" marT="12700" marB="0" anchor="ctr">
                    <a:noFill/>
                  </a:tcPr>
                </a:tc>
              </a:tr>
              <a:tr h="476882">
                <a:tc gridSpan="2">
                  <a:txBody>
                    <a:bodyPr/>
                    <a:lstStyle/>
                    <a:p>
                      <a:pPr algn="ctr"/>
                      <a:r>
                        <a:rPr kumimoji="1" lang="en-US" altLang="ja-JP" sz="2000" dirty="0" smtClean="0">
                          <a:solidFill>
                            <a:sysClr val="windowText" lastClr="000000"/>
                          </a:solidFill>
                          <a:latin typeface="Arial"/>
                          <a:cs typeface="Arial"/>
                        </a:rPr>
                        <a:t>Coil mechanical</a:t>
                      </a:r>
                      <a:r>
                        <a:rPr kumimoji="1" lang="en-US" altLang="ja-JP" sz="2000" baseline="0" dirty="0" smtClean="0">
                          <a:solidFill>
                            <a:sysClr val="windowText" lastClr="000000"/>
                          </a:solidFill>
                          <a:latin typeface="Arial"/>
                          <a:cs typeface="Arial"/>
                        </a:rPr>
                        <a:t> length</a:t>
                      </a:r>
                    </a:p>
                    <a:p>
                      <a:pPr algn="ctr"/>
                      <a:r>
                        <a:rPr kumimoji="1" lang="en-US" altLang="ja-JP" sz="2000" baseline="0" dirty="0" smtClean="0">
                          <a:solidFill>
                            <a:sysClr val="windowText" lastClr="000000"/>
                          </a:solidFill>
                          <a:latin typeface="Arial"/>
                          <a:cs typeface="Arial"/>
                        </a:rPr>
                        <a:t> (7 m model, at warm)</a:t>
                      </a:r>
                      <a:endParaRPr kumimoji="1" lang="en-US" altLang="ja-JP" sz="2000" dirty="0" smtClean="0">
                        <a:solidFill>
                          <a:sysClr val="windowText" lastClr="000000"/>
                        </a:solidFill>
                        <a:latin typeface="Arial"/>
                        <a:cs typeface="Arial"/>
                      </a:endParaRPr>
                    </a:p>
                  </a:txBody>
                  <a:tcPr anchor="ctr">
                    <a:noFill/>
                  </a:tcPr>
                </a:tc>
                <a:tc hMerge="1">
                  <a:txBody>
                    <a:bodyPr/>
                    <a:lstStyle/>
                    <a:p>
                      <a:pPr algn="ctr"/>
                      <a:endParaRPr kumimoji="1" lang="ja-JP" altLang="en-US" sz="2000" dirty="0">
                        <a:solidFill>
                          <a:sysClr val="windowText" lastClr="000000"/>
                        </a:solidFill>
                        <a:latin typeface="Arial"/>
                        <a:cs typeface="Arial"/>
                      </a:endParaRPr>
                    </a:p>
                  </a:txBody>
                  <a:tcPr>
                    <a:noFill/>
                  </a:tcPr>
                </a:tc>
                <a:tc>
                  <a:txBody>
                    <a:bodyPr/>
                    <a:lstStyle/>
                    <a:p>
                      <a:pPr algn="ctr"/>
                      <a:r>
                        <a:rPr lang="en-US" altLang="ja-JP" sz="2000" dirty="0" smtClean="0">
                          <a:latin typeface="Arial"/>
                          <a:cs typeface="Arial"/>
                        </a:rPr>
                        <a:t>6518 mm</a:t>
                      </a:r>
                      <a:endParaRPr lang="ja-JP" altLang="en-US" sz="2000" dirty="0">
                        <a:latin typeface="Arial"/>
                        <a:cs typeface="Arial"/>
                      </a:endParaRPr>
                    </a:p>
                  </a:txBody>
                  <a:tcPr marL="12700" marR="12700" marT="12700" marB="0" anchor="ctr">
                    <a:noFill/>
                  </a:tcPr>
                </a:tc>
                <a:tc>
                  <a:txBody>
                    <a:bodyPr/>
                    <a:lstStyle/>
                    <a:p>
                      <a:pPr algn="ctr"/>
                      <a:r>
                        <a:rPr lang="en-US" altLang="ja-JP" sz="2000" dirty="0" smtClean="0">
                          <a:latin typeface="Arial"/>
                          <a:cs typeface="Arial"/>
                        </a:rPr>
                        <a:t>6580 mm</a:t>
                      </a:r>
                      <a:endParaRPr lang="ja-JP" altLang="en-US" sz="2000" dirty="0">
                        <a:latin typeface="Arial"/>
                        <a:cs typeface="Arial"/>
                      </a:endParaRPr>
                    </a:p>
                  </a:txBody>
                  <a:tcPr marL="12700" marR="12700" marT="12700" marB="0" anchor="ctr">
                    <a:noFill/>
                  </a:tcPr>
                </a:tc>
              </a:tr>
            </a:tbl>
          </a:graphicData>
        </a:graphic>
      </p:graphicFrame>
      <p:sp>
        <p:nvSpPr>
          <p:cNvPr id="11" name="コンテンツ プレースホルダー 10"/>
          <p:cNvSpPr txBox="1">
            <a:spLocks noGrp="1"/>
          </p:cNvSpPr>
          <p:nvPr>
            <p:ph idx="1"/>
          </p:nvPr>
        </p:nvSpPr>
        <p:spPr>
          <a:xfrm>
            <a:off x="1115005" y="4625448"/>
            <a:ext cx="7314850" cy="1551194"/>
          </a:xfrm>
          <a:prstGeom prst="rect">
            <a:avLst/>
          </a:prstGeom>
          <a:noFill/>
        </p:spPr>
        <p:txBody>
          <a:bodyPr wrap="square" rtlCol="0">
            <a:spAutoFit/>
          </a:bodyPr>
          <a:lstStyle/>
          <a:p>
            <a:r>
              <a:rPr lang="en-US" altLang="ja-JP" sz="2400" dirty="0" smtClean="0"/>
              <a:t>Peak field and load line ratio are almost the same.</a:t>
            </a:r>
          </a:p>
          <a:p>
            <a:r>
              <a:rPr kumimoji="1" lang="en-US" altLang="ja-JP" sz="2400" dirty="0" smtClean="0"/>
              <a:t>Coil mechanical length is 62 mm longer than the previous design. (Still feasible for the test in the KEK vertical cryostat)</a:t>
            </a:r>
            <a:endParaRPr kumimoji="1" lang="ja-JP" altLang="en-US" sz="2400" dirty="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36</a:t>
            </a:fld>
            <a:endParaRPr lang="fr-FR"/>
          </a:p>
        </p:txBody>
      </p:sp>
    </p:spTree>
    <p:extLst>
      <p:ext uri="{BB962C8B-B14F-4D97-AF65-F5344CB8AC3E}">
        <p14:creationId xmlns:p14="http://schemas.microsoft.com/office/powerpoint/2010/main" val="3388387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chemeClr val="bg2"/>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rgbClr val="FF0000"/>
                </a:solidFill>
              </a:rPr>
              <a:t>Development of 2</a:t>
            </a:r>
            <a:r>
              <a:rPr kumimoji="1" lang="en-US" altLang="ja-JP" b="1" baseline="30000" dirty="0">
                <a:solidFill>
                  <a:srgbClr val="FF0000"/>
                </a:solidFill>
              </a:rPr>
              <a:t>nd</a:t>
            </a:r>
            <a:r>
              <a:rPr kumimoji="1" lang="en-US" altLang="ja-JP" b="1" dirty="0">
                <a:solidFill>
                  <a:srgbClr val="FF0000"/>
                </a:solidFill>
              </a:rPr>
              <a:t> 2-m Model: MBXFS2</a:t>
            </a:r>
          </a:p>
          <a:p>
            <a:pPr lvl="1"/>
            <a:r>
              <a:rPr kumimoji="1" lang="en-US" altLang="ja-JP" b="1" dirty="0" smtClean="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rgbClr val="FF0000"/>
                </a:solidFill>
              </a:rPr>
              <a:t>Enhancing Mechanical Support of Coils</a:t>
            </a:r>
          </a:p>
          <a:p>
            <a:pPr lvl="1"/>
            <a:r>
              <a:rPr kumimoji="1" lang="en-US" altLang="ja-JP" b="1" dirty="0">
                <a:solidFill>
                  <a:schemeClr val="bg2"/>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37</a:t>
            </a:fld>
            <a:endParaRPr lang="fr-FR"/>
          </a:p>
        </p:txBody>
      </p:sp>
    </p:spTree>
    <p:extLst>
      <p:ext uri="{BB962C8B-B14F-4D97-AF65-F5344CB8AC3E}">
        <p14:creationId xmlns:p14="http://schemas.microsoft.com/office/powerpoint/2010/main" val="996449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6212"/>
            <a:ext cx="7920000" cy="720000"/>
          </a:xfrm>
        </p:spPr>
        <p:txBody>
          <a:bodyPr/>
          <a:lstStyle/>
          <a:p>
            <a:r>
              <a:rPr lang="en-US" altLang="ja-JP" dirty="0"/>
              <a:t>Increase of azimuthal coil pre-stress in SS </a:t>
            </a:r>
            <a:r>
              <a:rPr lang="en-US" altLang="ja-JP" dirty="0" smtClean="0"/>
              <a:t/>
            </a:r>
            <a:br>
              <a:rPr lang="en-US" altLang="ja-JP" dirty="0" smtClean="0"/>
            </a:br>
            <a:r>
              <a:rPr lang="en-US" altLang="ja-JP" dirty="0" smtClean="0"/>
              <a:t>(Oversize</a:t>
            </a:r>
            <a:r>
              <a:rPr kumimoji="1" lang="en-US" altLang="ja-JP" dirty="0" smtClean="0"/>
              <a:t> of wedges)</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4062" t="8767" r="2500" b="4620"/>
          <a:stretch/>
        </p:blipFill>
        <p:spPr>
          <a:xfrm>
            <a:off x="371474" y="835616"/>
            <a:ext cx="8543925" cy="5599112"/>
          </a:xfrm>
          <a:prstGeom prst="rect">
            <a:avLst/>
          </a:prstGeom>
        </p:spPr>
      </p:pic>
      <p:cxnSp>
        <p:nvCxnSpPr>
          <p:cNvPr id="7" name="直線矢印コネクタ 6"/>
          <p:cNvCxnSpPr/>
          <p:nvPr/>
        </p:nvCxnSpPr>
        <p:spPr>
          <a:xfrm flipH="1">
            <a:off x="4022842" y="1787236"/>
            <a:ext cx="277091" cy="27709"/>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8" name="直線矢印コネクタ 7"/>
          <p:cNvCxnSpPr/>
          <p:nvPr/>
        </p:nvCxnSpPr>
        <p:spPr>
          <a:xfrm>
            <a:off x="4976577" y="1787236"/>
            <a:ext cx="277091" cy="27709"/>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4903596" y="1782578"/>
            <a:ext cx="1095172" cy="369332"/>
          </a:xfrm>
          <a:prstGeom prst="rect">
            <a:avLst/>
          </a:prstGeom>
          <a:noFill/>
        </p:spPr>
        <p:txBody>
          <a:bodyPr wrap="none" rtlCol="0">
            <a:spAutoFit/>
          </a:bodyPr>
          <a:lstStyle/>
          <a:p>
            <a:r>
              <a:rPr kumimoji="1" lang="en-US" altLang="ja-JP" dirty="0" smtClean="0">
                <a:solidFill>
                  <a:srgbClr val="FF0000"/>
                </a:solidFill>
              </a:rPr>
              <a:t>Oversize</a:t>
            </a:r>
            <a:endParaRPr kumimoji="1" lang="ja-JP" altLang="en-US" dirty="0">
              <a:solidFill>
                <a:srgbClr val="FF0000"/>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38</a:t>
            </a:fld>
            <a:endParaRPr lang="fr-FR"/>
          </a:p>
        </p:txBody>
      </p:sp>
      <p:sp>
        <p:nvSpPr>
          <p:cNvPr id="11" name="テキスト ボックス 10"/>
          <p:cNvSpPr txBox="1"/>
          <p:nvPr/>
        </p:nvSpPr>
        <p:spPr>
          <a:xfrm>
            <a:off x="4210811" y="5166794"/>
            <a:ext cx="4885690" cy="923330"/>
          </a:xfrm>
          <a:prstGeom prst="rect">
            <a:avLst/>
          </a:prstGeom>
          <a:solidFill>
            <a:schemeClr val="bg1"/>
          </a:solidFill>
          <a:ln>
            <a:solidFill>
              <a:srgbClr val="FF0000"/>
            </a:solidFill>
          </a:ln>
        </p:spPr>
        <p:txBody>
          <a:bodyPr wrap="square" rtlCol="0">
            <a:spAutoFit/>
          </a:bodyPr>
          <a:lstStyle/>
          <a:p>
            <a:r>
              <a:rPr lang="en-US" altLang="ja-JP" dirty="0">
                <a:solidFill>
                  <a:srgbClr val="FF0000"/>
                </a:solidFill>
              </a:rPr>
              <a:t>Total arc length of wedges per quadrant </a:t>
            </a:r>
            <a:r>
              <a:rPr lang="en-US" altLang="ja-JP" dirty="0" smtClean="0">
                <a:solidFill>
                  <a:srgbClr val="FF0000"/>
                </a:solidFill>
              </a:rPr>
              <a:t>is</a:t>
            </a:r>
          </a:p>
          <a:p>
            <a:r>
              <a:rPr lang="en-US" altLang="ja-JP" dirty="0" smtClean="0">
                <a:solidFill>
                  <a:srgbClr val="FF0000"/>
                </a:solidFill>
              </a:rPr>
              <a:t>enlarged by 1.14 </a:t>
            </a:r>
            <a:r>
              <a:rPr lang="en-US" altLang="ja-JP" dirty="0">
                <a:solidFill>
                  <a:srgbClr val="FF0000"/>
                </a:solidFill>
              </a:rPr>
              <a:t>mm </a:t>
            </a:r>
            <a:r>
              <a:rPr lang="en-US" altLang="ja-JP" dirty="0" err="1" smtClean="0">
                <a:solidFill>
                  <a:srgbClr val="FF0000"/>
                </a:solidFill>
              </a:rPr>
              <a:t>wrt</a:t>
            </a:r>
            <a:r>
              <a:rPr lang="en-US" altLang="ja-JP" dirty="0" smtClean="0">
                <a:solidFill>
                  <a:srgbClr val="FF0000"/>
                </a:solidFill>
              </a:rPr>
              <a:t> </a:t>
            </a:r>
            <a:r>
              <a:rPr lang="en-US" altLang="ja-JP" dirty="0">
                <a:solidFill>
                  <a:srgbClr val="FF0000"/>
                </a:solidFill>
              </a:rPr>
              <a:t>that of model-01 </a:t>
            </a:r>
            <a:r>
              <a:rPr lang="en-US" altLang="ja-JP" dirty="0" smtClean="0">
                <a:solidFill>
                  <a:srgbClr val="FF0000"/>
                </a:solidFill>
              </a:rPr>
              <a:t>to reach</a:t>
            </a:r>
            <a:r>
              <a:rPr lang="en-US" altLang="ja-JP" dirty="0">
                <a:solidFill>
                  <a:srgbClr val="FF0000"/>
                </a:solidFill>
              </a:rPr>
              <a:t> </a:t>
            </a:r>
            <a:r>
              <a:rPr lang="en-US" altLang="ja-JP" dirty="0" smtClean="0">
                <a:solidFill>
                  <a:srgbClr val="FF0000"/>
                </a:solidFill>
              </a:rPr>
              <a:t>the </a:t>
            </a:r>
            <a:r>
              <a:rPr lang="en-US" altLang="ja-JP" dirty="0">
                <a:solidFill>
                  <a:srgbClr val="FF0000"/>
                </a:solidFill>
              </a:rPr>
              <a:t>target pre-stress </a:t>
            </a:r>
            <a:r>
              <a:rPr lang="en-US" altLang="ja-JP" dirty="0" smtClean="0">
                <a:solidFill>
                  <a:srgbClr val="FF0000"/>
                </a:solidFill>
              </a:rPr>
              <a:t>of </a:t>
            </a:r>
            <a:r>
              <a:rPr lang="en-US" altLang="ja-JP" dirty="0">
                <a:solidFill>
                  <a:srgbClr val="FF0000"/>
                </a:solidFill>
              </a:rPr>
              <a:t>115 </a:t>
            </a:r>
            <a:r>
              <a:rPr lang="en-US" altLang="ja-JP" dirty="0" smtClean="0">
                <a:solidFill>
                  <a:srgbClr val="FF0000"/>
                </a:solidFill>
              </a:rPr>
              <a:t>MPa at pole.</a:t>
            </a:r>
            <a:endParaRPr lang="en-US" altLang="ja-JP" dirty="0">
              <a:solidFill>
                <a:srgbClr val="FF0000"/>
              </a:solidFill>
            </a:endParaRPr>
          </a:p>
        </p:txBody>
      </p:sp>
      <p:sp>
        <p:nvSpPr>
          <p:cNvPr id="13" name="テキスト ボックス 12"/>
          <p:cNvSpPr txBox="1"/>
          <p:nvPr/>
        </p:nvSpPr>
        <p:spPr>
          <a:xfrm>
            <a:off x="3988904" y="1020417"/>
            <a:ext cx="1223412" cy="369332"/>
          </a:xfrm>
          <a:prstGeom prst="rect">
            <a:avLst/>
          </a:prstGeom>
          <a:solidFill>
            <a:schemeClr val="bg1"/>
          </a:solidFill>
        </p:spPr>
        <p:txBody>
          <a:bodyPr wrap="none" rtlCol="0">
            <a:spAutoFit/>
          </a:bodyPr>
          <a:lstStyle/>
          <a:p>
            <a:r>
              <a:rPr kumimoji="1" lang="en-US" altLang="ja-JP" smtClean="0">
                <a:solidFill>
                  <a:srgbClr val="008F00"/>
                </a:solidFill>
              </a:rPr>
              <a:t>Arc length</a:t>
            </a:r>
            <a:endParaRPr kumimoji="1" lang="ja-JP" altLang="en-US" dirty="0">
              <a:solidFill>
                <a:srgbClr val="008F00"/>
              </a:solidFill>
            </a:endParaRPr>
          </a:p>
        </p:txBody>
      </p:sp>
      <p:sp>
        <p:nvSpPr>
          <p:cNvPr id="14" name="円弧 13"/>
          <p:cNvSpPr/>
          <p:nvPr/>
        </p:nvSpPr>
        <p:spPr>
          <a:xfrm>
            <a:off x="1349237" y="1460999"/>
            <a:ext cx="6502745" cy="6502745"/>
          </a:xfrm>
          <a:prstGeom prst="arc">
            <a:avLst>
              <a:gd name="adj1" fmla="val 15847832"/>
              <a:gd name="adj2" fmla="val 16633016"/>
            </a:avLst>
          </a:prstGeom>
          <a:ln w="19050">
            <a:solidFill>
              <a:srgbClr val="008F00"/>
            </a:solidFill>
            <a:prstDash val="soli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1398111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368134"/>
            <a:ext cx="7920000" cy="720000"/>
          </a:xfrm>
        </p:spPr>
        <p:txBody>
          <a:bodyPr/>
          <a:lstStyle/>
          <a:p>
            <a:r>
              <a:rPr lang="en-US" altLang="ja-JP" dirty="0"/>
              <a:t>Stress dependence of </a:t>
            </a:r>
            <a:r>
              <a:rPr lang="en-US" altLang="ja-JP" dirty="0" smtClean="0"/>
              <a:t>azimuthal </a:t>
            </a:r>
            <a:r>
              <a:rPr lang="en-US" altLang="ja-JP" dirty="0"/>
              <a:t>coil </a:t>
            </a:r>
            <a:r>
              <a:rPr lang="en-US" altLang="ja-JP" dirty="0" smtClean="0"/>
              <a:t>size </a:t>
            </a:r>
            <a:r>
              <a:rPr kumimoji="1" lang="en-US" altLang="ja-JP" dirty="0" smtClean="0"/>
              <a:t/>
            </a:r>
            <a:br>
              <a:rPr kumimoji="1" lang="en-US" altLang="ja-JP" dirty="0" smtClean="0"/>
            </a:br>
            <a:r>
              <a:rPr kumimoji="1" lang="en-US" altLang="ja-JP" dirty="0" smtClean="0"/>
              <a:t>(Size Meas. up to </a:t>
            </a:r>
            <a:r>
              <a:rPr kumimoji="1" lang="en-US" altLang="ja-JP" dirty="0" smtClean="0">
                <a:solidFill>
                  <a:srgbClr val="FF0000"/>
                </a:solidFill>
              </a:rPr>
              <a:t>180 MPa</a:t>
            </a:r>
            <a:r>
              <a:rPr kumimoji="1" lang="en-US" altLang="ja-JP" dirty="0" smtClean="0"/>
              <a:t>)</a:t>
            </a:r>
            <a:endParaRPr kumimoji="1" lang="ja-JP" altLang="en-US" dirty="0"/>
          </a:p>
        </p:txBody>
      </p:sp>
      <p:sp>
        <p:nvSpPr>
          <p:cNvPr id="3" name="コンテンツ プレースホルダー 2"/>
          <p:cNvSpPr>
            <a:spLocks noGrp="1"/>
          </p:cNvSpPr>
          <p:nvPr>
            <p:ph idx="1"/>
          </p:nvPr>
        </p:nvSpPr>
        <p:spPr>
          <a:xfrm>
            <a:off x="2306866" y="5377070"/>
            <a:ext cx="5177299" cy="785191"/>
          </a:xfrm>
        </p:spPr>
        <p:txBody>
          <a:bodyPr>
            <a:noAutofit/>
          </a:bodyPr>
          <a:lstStyle/>
          <a:p>
            <a:r>
              <a:rPr lang="en-US" altLang="ja-JP" sz="1800" dirty="0" smtClean="0"/>
              <a:t>Creep deformation becomes more remarkable above 130 MPa.</a:t>
            </a:r>
          </a:p>
          <a:p>
            <a:r>
              <a:rPr kumimoji="1" lang="en-US" altLang="ja-JP" sz="1800" dirty="0" smtClean="0">
                <a:solidFill>
                  <a:srgbClr val="FF0000"/>
                </a:solidFill>
              </a:rPr>
              <a:t>Further study on creep effect is planned.</a:t>
            </a:r>
            <a:endParaRPr kumimoji="1" lang="ja-JP" altLang="en-US" sz="1800" dirty="0">
              <a:solidFill>
                <a:srgbClr val="FF0000"/>
              </a:solidFill>
            </a:endParaRPr>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1182" t="6808" r="1161" b="1470"/>
          <a:stretch/>
        </p:blipFill>
        <p:spPr>
          <a:xfrm>
            <a:off x="1511300" y="1342429"/>
            <a:ext cx="6400800" cy="4029504"/>
          </a:xfrm>
          <a:prstGeom prst="rect">
            <a:avLst/>
          </a:prstGeom>
          <a:ln>
            <a:noFill/>
          </a:ln>
        </p:spPr>
      </p:pic>
      <p:sp>
        <p:nvSpPr>
          <p:cNvPr id="28" name="テキスト ボックス 27"/>
          <p:cNvSpPr txBox="1"/>
          <p:nvPr/>
        </p:nvSpPr>
        <p:spPr>
          <a:xfrm>
            <a:off x="4828857" y="1434758"/>
            <a:ext cx="1659429" cy="369332"/>
          </a:xfrm>
          <a:prstGeom prst="rect">
            <a:avLst/>
          </a:prstGeom>
          <a:noFill/>
        </p:spPr>
        <p:txBody>
          <a:bodyPr wrap="none" rtlCol="0">
            <a:spAutoFit/>
          </a:bodyPr>
          <a:lstStyle/>
          <a:p>
            <a:r>
              <a:rPr kumimoji="1" lang="en-US" altLang="ja-JP" dirty="0" smtClean="0"/>
              <a:t>22 cable stack</a:t>
            </a:r>
            <a:endParaRPr kumimoji="1" lang="ja-JP" altLang="en-US"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39</a:t>
            </a:fld>
            <a:endParaRPr lang="fr-FR"/>
          </a:p>
        </p:txBody>
      </p:sp>
    </p:spTree>
    <p:extLst>
      <p:ext uri="{BB962C8B-B14F-4D97-AF65-F5344CB8AC3E}">
        <p14:creationId xmlns:p14="http://schemas.microsoft.com/office/powerpoint/2010/main" val="1644312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a:t>
            </a:fld>
            <a:endParaRPr lang="fr-FR"/>
          </a:p>
        </p:txBody>
      </p:sp>
      <p:sp>
        <p:nvSpPr>
          <p:cNvPr id="19" name="Title 1"/>
          <p:cNvSpPr>
            <a:spLocks noGrp="1"/>
          </p:cNvSpPr>
          <p:nvPr>
            <p:ph type="title"/>
          </p:nvPr>
        </p:nvSpPr>
        <p:spPr>
          <a:xfrm>
            <a:off x="297144" y="-83602"/>
            <a:ext cx="8846858" cy="720000"/>
          </a:xfrm>
        </p:spPr>
        <p:txBody>
          <a:bodyPr/>
          <a:lstStyle/>
          <a:p>
            <a:r>
              <a:rPr lang="en-GB" dirty="0" smtClean="0"/>
              <a:t>Design overview (w/ 2 HX holes) </a:t>
            </a:r>
            <a:r>
              <a:rPr lang="en-GB" dirty="0" smtClean="0">
                <a:solidFill>
                  <a:srgbClr val="FF0000"/>
                </a:solidFill>
              </a:rPr>
              <a:t>up to 1</a:t>
            </a:r>
            <a:r>
              <a:rPr lang="en-GB" baseline="30000" dirty="0" smtClean="0">
                <a:solidFill>
                  <a:srgbClr val="FF0000"/>
                </a:solidFill>
              </a:rPr>
              <a:t>st</a:t>
            </a:r>
            <a:r>
              <a:rPr lang="en-GB" dirty="0" smtClean="0">
                <a:solidFill>
                  <a:srgbClr val="FF0000"/>
                </a:solidFill>
              </a:rPr>
              <a:t> Model</a:t>
            </a:r>
            <a:endParaRPr lang="en-GB" dirty="0">
              <a:solidFill>
                <a:srgbClr val="FF0000"/>
              </a:solidFill>
            </a:endParaRPr>
          </a:p>
        </p:txBody>
      </p:sp>
      <p:graphicFrame>
        <p:nvGraphicFramePr>
          <p:cNvPr id="20" name="Table 3"/>
          <p:cNvGraphicFramePr>
            <a:graphicFrameLocks noGrp="1"/>
          </p:cNvGraphicFramePr>
          <p:nvPr>
            <p:extLst/>
          </p:nvPr>
        </p:nvGraphicFramePr>
        <p:xfrm>
          <a:off x="373350" y="509849"/>
          <a:ext cx="5797469" cy="4389120"/>
        </p:xfrm>
        <a:graphic>
          <a:graphicData uri="http://schemas.openxmlformats.org/drawingml/2006/table">
            <a:tbl>
              <a:tblPr firstRow="1" bandRow="1">
                <a:tableStyleId>{2D5ABB26-0587-4C30-8999-92F81FD0307C}</a:tableStyleId>
              </a:tblPr>
              <a:tblGrid>
                <a:gridCol w="2103438"/>
                <a:gridCol w="2248286"/>
                <a:gridCol w="1445745"/>
              </a:tblGrid>
              <a:tr h="204220">
                <a:tc>
                  <a:txBody>
                    <a:bodyPr/>
                    <a:lstStyle/>
                    <a:p>
                      <a:pPr marL="0" algn="l" defTabSz="914400" rtl="0" eaLnBrk="1" latinLnBrk="0" hangingPunct="1"/>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altLang="ja-JP" sz="1600" b="0" i="0" baseline="0" dirty="0" smtClean="0">
                          <a:solidFill>
                            <a:schemeClr val="tx1"/>
                          </a:solidFill>
                          <a:latin typeface="+mj-lt"/>
                          <a:cs typeface="Arial"/>
                        </a:rPr>
                        <a:t>A series production</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altLang="ja-JP" sz="1600" b="0" i="0" baseline="0" dirty="0" smtClean="0">
                          <a:solidFill>
                            <a:schemeClr val="tx1"/>
                          </a:solidFill>
                          <a:latin typeface="+mj-lt"/>
                          <a:cs typeface="Arial"/>
                        </a:rPr>
                        <a:t>2 m model</a:t>
                      </a:r>
                    </a:p>
                  </a:txBody>
                  <a:tcPr marL="0" marR="0" marT="0" marB="0" anchor="ctr">
                    <a:lnL w="12700" cap="flat" cmpd="sng" algn="ctr">
                      <a:no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Coil</a:t>
                      </a:r>
                      <a:r>
                        <a:rPr lang="en-US" sz="1600" b="0" i="0" kern="1200" baseline="0" dirty="0" smtClean="0">
                          <a:solidFill>
                            <a:schemeClr val="tx1"/>
                          </a:solidFill>
                          <a:latin typeface="+mj-lt"/>
                          <a:ea typeface="+mn-ea"/>
                          <a:cs typeface="Arial"/>
                        </a:rPr>
                        <a:t> aperture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gridSpan="2">
                  <a:txBody>
                    <a:bodyPr/>
                    <a:lstStyle/>
                    <a:p>
                      <a:pPr algn="ctr"/>
                      <a:r>
                        <a:rPr lang="en-US" sz="1600" b="1" i="0" dirty="0" smtClean="0">
                          <a:solidFill>
                            <a:srgbClr val="0432FF"/>
                          </a:solidFill>
                          <a:latin typeface="+mj-lt"/>
                          <a:cs typeface="Arial"/>
                        </a:rPr>
                        <a:t>150  mm</a:t>
                      </a:r>
                      <a:endParaRPr lang="en-US" sz="1600" b="1" i="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Field</a:t>
                      </a:r>
                      <a:r>
                        <a:rPr lang="en-US" sz="1600" b="0" i="0" kern="1200" baseline="0" dirty="0" smtClean="0">
                          <a:solidFill>
                            <a:schemeClr val="tx1"/>
                          </a:solidFill>
                          <a:latin typeface="+mj-lt"/>
                          <a:ea typeface="+mn-ea"/>
                          <a:cs typeface="Arial"/>
                        </a:rPr>
                        <a:t> integral</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a:txBody>
                    <a:bodyPr/>
                    <a:lstStyle/>
                    <a:p>
                      <a:pPr algn="ctr"/>
                      <a:r>
                        <a:rPr lang="en-US" altLang="ja-JP" sz="1600" b="1" i="0" baseline="0" dirty="0" smtClean="0">
                          <a:solidFill>
                            <a:srgbClr val="0432FF"/>
                          </a:solidFill>
                          <a:latin typeface="+mj-lt"/>
                          <a:cs typeface="Arial"/>
                        </a:rPr>
                        <a:t>35 T m</a:t>
                      </a:r>
                      <a:endParaRPr lang="en-US" sz="1600" b="1" i="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ja-JP" sz="1600" b="0" i="0" baseline="0" dirty="0" smtClean="0">
                          <a:solidFill>
                            <a:schemeClr val="tx1"/>
                          </a:solidFill>
                          <a:latin typeface="+mj-lt"/>
                          <a:cs typeface="Arial"/>
                        </a:rPr>
                        <a:t>9.8 T m</a:t>
                      </a:r>
                      <a:endParaRPr lang="en-US" altLang="ja-JP" sz="1600" b="0" i="0" dirty="0" smtClean="0">
                        <a:solidFill>
                          <a:schemeClr val="tx1"/>
                        </a:solidFill>
                        <a:latin typeface="+mj-lt"/>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Nominal</a:t>
                      </a:r>
                      <a:r>
                        <a:rPr lang="en-US" sz="1600" b="0" i="0" kern="1200" baseline="0" dirty="0" smtClean="0">
                          <a:solidFill>
                            <a:schemeClr val="tx1"/>
                          </a:solidFill>
                          <a:latin typeface="+mj-lt"/>
                          <a:ea typeface="+mn-ea"/>
                          <a:cs typeface="Arial"/>
                        </a:rPr>
                        <a:t> field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algn="ctr"/>
                      <a:r>
                        <a:rPr lang="en-US" sz="1600" b="0" i="0" dirty="0" smtClean="0">
                          <a:solidFill>
                            <a:srgbClr val="FF0000"/>
                          </a:solidFill>
                          <a:latin typeface="+mj-lt"/>
                          <a:cs typeface="Arial"/>
                        </a:rPr>
                        <a:t>5.57 T</a:t>
                      </a:r>
                      <a:endParaRPr lang="en-US" sz="1600" b="0" i="0" dirty="0">
                        <a:solidFill>
                          <a:srgbClr val="FF0000"/>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algn="ctr"/>
                      <a:endParaRPr lang="en-US" sz="1600" b="0" i="0" dirty="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Peak</a:t>
                      </a:r>
                      <a:r>
                        <a:rPr lang="en-US" sz="1600" b="0" i="0" kern="1200" baseline="0" dirty="0" smtClean="0">
                          <a:solidFill>
                            <a:schemeClr val="tx1"/>
                          </a:solidFill>
                          <a:latin typeface="+mj-lt"/>
                          <a:ea typeface="+mn-ea"/>
                          <a:cs typeface="Arial"/>
                        </a:rPr>
                        <a:t> field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algn="ctr"/>
                      <a:r>
                        <a:rPr lang="en-US" altLang="ja-JP" sz="1600" b="0" i="0" baseline="0" dirty="0" smtClean="0">
                          <a:solidFill>
                            <a:schemeClr val="tx1"/>
                          </a:solidFill>
                          <a:latin typeface="+mj-lt"/>
                          <a:cs typeface="Arial"/>
                        </a:rPr>
                        <a:t>6.44 T (SS), </a:t>
                      </a:r>
                      <a:r>
                        <a:rPr lang="en-US" altLang="ja-JP" sz="1600" b="0" i="0" baseline="0" dirty="0" smtClean="0">
                          <a:solidFill>
                            <a:srgbClr val="FF0000"/>
                          </a:solidFill>
                          <a:latin typeface="+mj-lt"/>
                          <a:cs typeface="Arial"/>
                        </a:rPr>
                        <a:t>6.56 T</a:t>
                      </a:r>
                      <a:r>
                        <a:rPr lang="en-US" altLang="ja-JP" sz="1600" b="0" i="0" baseline="0" dirty="0" smtClean="0">
                          <a:solidFill>
                            <a:schemeClr val="tx1"/>
                          </a:solidFill>
                          <a:latin typeface="+mj-lt"/>
                          <a:cs typeface="Arial"/>
                        </a:rPr>
                        <a:t> (coil end)</a:t>
                      </a:r>
                      <a:endParaRPr lang="en-US" sz="1600" b="0" i="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algn="ctr"/>
                      <a:endParaRPr lang="en-US" sz="1600" b="0" i="0" dirty="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Operating</a:t>
                      </a:r>
                      <a:r>
                        <a:rPr lang="en-US" sz="1600" b="0" i="0" kern="1200" baseline="0" dirty="0" smtClean="0">
                          <a:solidFill>
                            <a:schemeClr val="tx1"/>
                          </a:solidFill>
                          <a:latin typeface="+mj-lt"/>
                          <a:ea typeface="+mn-ea"/>
                          <a:cs typeface="Arial"/>
                        </a:rPr>
                        <a:t> current</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algn="ctr"/>
                      <a:r>
                        <a:rPr lang="en-US" sz="1600" b="0" i="0" dirty="0" smtClean="0">
                          <a:solidFill>
                            <a:schemeClr val="tx1"/>
                          </a:solidFill>
                          <a:latin typeface="+mj-lt"/>
                          <a:cs typeface="Arial"/>
                        </a:rPr>
                        <a:t> 12.0 kA</a:t>
                      </a:r>
                      <a:endParaRPr lang="en-US" sz="1600" b="0" i="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Operating</a:t>
                      </a:r>
                      <a:r>
                        <a:rPr lang="en-US" sz="1600" b="0" i="0" kern="1200" baseline="0" dirty="0" smtClean="0">
                          <a:solidFill>
                            <a:schemeClr val="tx1"/>
                          </a:solidFill>
                          <a:latin typeface="+mj-lt"/>
                          <a:ea typeface="+mn-ea"/>
                          <a:cs typeface="Arial"/>
                        </a:rPr>
                        <a:t> temperature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algn="ctr"/>
                      <a:r>
                        <a:rPr lang="en-US" sz="1600" b="0" i="0" dirty="0" smtClean="0">
                          <a:solidFill>
                            <a:schemeClr val="tx1"/>
                          </a:solidFill>
                          <a:latin typeface="+mj-lt"/>
                          <a:cs typeface="Arial"/>
                        </a:rPr>
                        <a:t>1.9 K</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algn="ctr"/>
                      <a:endParaRPr lang="en-US" sz="1600" b="0" i="0" dirty="0" smtClean="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ea typeface="+mn-ea"/>
                          <a:cs typeface="Arial"/>
                        </a:rPr>
                        <a:t>Field</a:t>
                      </a:r>
                      <a:r>
                        <a:rPr lang="en-US" sz="1600" b="0" i="0" kern="1200" baseline="0" dirty="0" smtClean="0">
                          <a:solidFill>
                            <a:schemeClr val="tx1"/>
                          </a:solidFill>
                          <a:latin typeface="+mj-lt"/>
                          <a:ea typeface="+mn-ea"/>
                          <a:cs typeface="Arial"/>
                        </a:rPr>
                        <a:t> quality</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algn="ctr"/>
                      <a:r>
                        <a:rPr lang="en-US" sz="1600" b="0" i="0" dirty="0" smtClean="0">
                          <a:solidFill>
                            <a:schemeClr val="tx1"/>
                          </a:solidFill>
                          <a:latin typeface="+mj-lt"/>
                          <a:cs typeface="Arial"/>
                        </a:rPr>
                        <a:t>&lt;10</a:t>
                      </a:r>
                      <a:r>
                        <a:rPr lang="en-US" sz="1600" b="0" i="0" baseline="30000" dirty="0" smtClean="0">
                          <a:solidFill>
                            <a:schemeClr val="tx1"/>
                          </a:solidFill>
                          <a:latin typeface="+mj-lt"/>
                          <a:cs typeface="Arial"/>
                        </a:rPr>
                        <a:t>-4</a:t>
                      </a:r>
                      <a:r>
                        <a:rPr lang="en-US" sz="1600" b="0" i="0" dirty="0" smtClean="0">
                          <a:solidFill>
                            <a:schemeClr val="tx1"/>
                          </a:solidFill>
                          <a:latin typeface="+mj-lt"/>
                          <a:cs typeface="Arial"/>
                        </a:rPr>
                        <a:t> </a:t>
                      </a:r>
                      <a:r>
                        <a:rPr lang="en-US" sz="1600" b="0" i="0" dirty="0" err="1" smtClean="0">
                          <a:solidFill>
                            <a:schemeClr val="tx1"/>
                          </a:solidFill>
                          <a:latin typeface="+mj-lt"/>
                          <a:cs typeface="Arial"/>
                        </a:rPr>
                        <a:t>w.r.t</a:t>
                      </a:r>
                      <a:r>
                        <a:rPr lang="en-US" sz="1600" b="0" i="0" dirty="0" smtClean="0">
                          <a:solidFill>
                            <a:schemeClr val="tx1"/>
                          </a:solidFill>
                          <a:latin typeface="+mj-lt"/>
                          <a:cs typeface="Arial"/>
                        </a:rPr>
                        <a:t> </a:t>
                      </a:r>
                      <a:r>
                        <a:rPr lang="en-US" sz="1600" b="0" i="1" dirty="0" smtClean="0">
                          <a:solidFill>
                            <a:schemeClr val="tx1"/>
                          </a:solidFill>
                          <a:latin typeface="+mj-lt"/>
                          <a:cs typeface="Arial"/>
                        </a:rPr>
                        <a:t>B</a:t>
                      </a:r>
                      <a:r>
                        <a:rPr lang="en-US" sz="1600" b="0" i="1" baseline="-25000" dirty="0" smtClean="0">
                          <a:solidFill>
                            <a:schemeClr val="tx1"/>
                          </a:solidFill>
                          <a:latin typeface="+mj-lt"/>
                          <a:cs typeface="Arial"/>
                        </a:rPr>
                        <a:t>1</a:t>
                      </a:r>
                      <a:r>
                        <a:rPr lang="en-US" sz="1600" b="0" i="0" dirty="0" smtClean="0">
                          <a:solidFill>
                            <a:schemeClr val="tx1"/>
                          </a:solidFill>
                          <a:latin typeface="+mj-lt"/>
                          <a:cs typeface="Arial"/>
                        </a:rPr>
                        <a:t>  (</a:t>
                      </a:r>
                      <a:r>
                        <a:rPr lang="en-US" sz="1600" b="0" i="0" dirty="0" err="1" smtClean="0">
                          <a:solidFill>
                            <a:schemeClr val="tx1"/>
                          </a:solidFill>
                          <a:latin typeface="+mj-lt"/>
                          <a:cs typeface="Arial"/>
                        </a:rPr>
                        <a:t>R</a:t>
                      </a:r>
                      <a:r>
                        <a:rPr lang="en-US" sz="1600" b="0" i="0" baseline="-25000" dirty="0" err="1" smtClean="0">
                          <a:solidFill>
                            <a:schemeClr val="tx1"/>
                          </a:solidFill>
                          <a:latin typeface="+mj-lt"/>
                          <a:cs typeface="Arial"/>
                        </a:rPr>
                        <a:t>ref</a:t>
                      </a:r>
                      <a:r>
                        <a:rPr lang="en-US" sz="1600" b="0" i="0" dirty="0" smtClean="0">
                          <a:solidFill>
                            <a:schemeClr val="tx1"/>
                          </a:solidFill>
                          <a:latin typeface="+mj-lt"/>
                          <a:cs typeface="Arial"/>
                        </a:rPr>
                        <a:t>=50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algn="ctr"/>
                      <a:endParaRPr lang="en-US" sz="1600" b="0" i="0" dirty="0" smtClean="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cs typeface="Arial"/>
                        </a:rPr>
                        <a:t>Load</a:t>
                      </a:r>
                      <a:r>
                        <a:rPr lang="en-US" sz="1600" b="0" i="0" kern="1200" baseline="0" dirty="0" smtClean="0">
                          <a:solidFill>
                            <a:schemeClr val="tx1"/>
                          </a:solidFill>
                          <a:latin typeface="+mj-lt"/>
                          <a:cs typeface="Arial"/>
                        </a:rPr>
                        <a:t> line ratio</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dirty="0" smtClean="0">
                          <a:solidFill>
                            <a:schemeClr val="tx1"/>
                          </a:solidFill>
                          <a:latin typeface="+mj-lt"/>
                          <a:cs typeface="Arial"/>
                        </a:rPr>
                        <a:t>75.4%</a:t>
                      </a:r>
                      <a:r>
                        <a:rPr lang="ja-JP" altLang="en-US" sz="1600" b="0" i="0" dirty="0" smtClean="0">
                          <a:solidFill>
                            <a:schemeClr val="tx1"/>
                          </a:solidFill>
                          <a:latin typeface="+mj-lt"/>
                          <a:cs typeface="Arial"/>
                        </a:rPr>
                        <a:t>（</a:t>
                      </a:r>
                      <a:r>
                        <a:rPr lang="en-US" altLang="ja-JP" sz="1600" b="0" i="0" dirty="0" smtClean="0">
                          <a:solidFill>
                            <a:schemeClr val="tx1"/>
                          </a:solidFill>
                          <a:latin typeface="+mj-lt"/>
                          <a:cs typeface="Arial"/>
                        </a:rPr>
                        <a:t>SS</a:t>
                      </a:r>
                      <a:r>
                        <a:rPr lang="ja-JP" altLang="en-US" sz="1600" b="0" i="0" dirty="0" smtClean="0">
                          <a:solidFill>
                            <a:schemeClr val="tx1"/>
                          </a:solidFill>
                          <a:latin typeface="+mj-lt"/>
                          <a:cs typeface="Arial"/>
                        </a:rPr>
                        <a:t>）</a:t>
                      </a:r>
                      <a:r>
                        <a:rPr lang="en-US" altLang="ja-JP" sz="1600" b="0" i="0" dirty="0" smtClean="0">
                          <a:solidFill>
                            <a:schemeClr val="tx1"/>
                          </a:solidFill>
                          <a:latin typeface="+mj-lt"/>
                          <a:cs typeface="Arial"/>
                        </a:rPr>
                        <a:t>, </a:t>
                      </a:r>
                      <a:r>
                        <a:rPr lang="en-US" altLang="ja-JP" sz="1600" b="0" i="0" dirty="0" smtClean="0">
                          <a:solidFill>
                            <a:srgbClr val="FF0000"/>
                          </a:solidFill>
                          <a:latin typeface="+mj-lt"/>
                          <a:cs typeface="Arial"/>
                        </a:rPr>
                        <a:t>76.6%</a:t>
                      </a:r>
                      <a:r>
                        <a:rPr lang="en-US" altLang="ja-JP" sz="1600" b="0" i="0" dirty="0" smtClean="0">
                          <a:solidFill>
                            <a:schemeClr val="tx1"/>
                          </a:solidFill>
                          <a:latin typeface="+mj-lt"/>
                          <a:cs typeface="Arial"/>
                        </a:rPr>
                        <a:t>(coil</a:t>
                      </a:r>
                      <a:r>
                        <a:rPr lang="en-US" altLang="ja-JP" sz="1600" b="0" i="0" baseline="0" dirty="0" smtClean="0">
                          <a:solidFill>
                            <a:schemeClr val="tx1"/>
                          </a:solidFill>
                          <a:latin typeface="+mj-lt"/>
                          <a:cs typeface="Arial"/>
                        </a:rPr>
                        <a:t> end</a:t>
                      </a:r>
                      <a:r>
                        <a:rPr lang="ja-JP" altLang="en-US" sz="1600" b="0" i="0" dirty="0" smtClean="0">
                          <a:solidFill>
                            <a:schemeClr val="tx1"/>
                          </a:solidFill>
                          <a:latin typeface="+mj-lt"/>
                          <a:cs typeface="Arial"/>
                        </a:rPr>
                        <a:t>）</a:t>
                      </a:r>
                      <a:r>
                        <a:rPr lang="en-US" sz="1600" b="0" i="0" dirty="0" smtClean="0">
                          <a:solidFill>
                            <a:schemeClr val="tx1"/>
                          </a:solidFill>
                          <a:latin typeface="+mj-lt"/>
                          <a:cs typeface="Arial"/>
                        </a:rPr>
                        <a:t> at 1.9</a:t>
                      </a:r>
                      <a:r>
                        <a:rPr lang="en-US" sz="1600" b="0" i="0" baseline="0" dirty="0" smtClean="0">
                          <a:solidFill>
                            <a:schemeClr val="tx1"/>
                          </a:solidFill>
                          <a:latin typeface="+mj-lt"/>
                          <a:cs typeface="Arial"/>
                        </a:rPr>
                        <a:t> </a:t>
                      </a:r>
                      <a:r>
                        <a:rPr lang="en-US" sz="1600" b="0" i="0" dirty="0" smtClean="0">
                          <a:solidFill>
                            <a:schemeClr val="tx1"/>
                          </a:solidFill>
                          <a:latin typeface="+mj-lt"/>
                          <a:cs typeface="Arial"/>
                        </a:rPr>
                        <a:t>K</a:t>
                      </a:r>
                      <a:endParaRPr lang="en-US" sz="1600" b="0" i="0" baseline="0" dirty="0" smtClean="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smtClean="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cs typeface="Arial"/>
                        </a:rPr>
                        <a:t>Differential inductance</a:t>
                      </a:r>
                    </a:p>
                  </a:txBody>
                  <a:tcPr marL="0" marR="0" marT="0" marB="0" anchor="ctr">
                    <a:lnR w="12700" cap="flat" cmpd="sng" algn="ctr">
                      <a:solidFill>
                        <a:scrgbClr r="0" g="0" b="0"/>
                      </a:solidFill>
                      <a:prstDash val="solid"/>
                      <a:round/>
                      <a:headEnd type="none" w="med" len="med"/>
                      <a:tailEnd type="none" w="med" len="med"/>
                    </a:lnR>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4.0 </a:t>
                      </a:r>
                      <a:r>
                        <a:rPr lang="en-US" sz="1600" b="0" i="0" baseline="0" dirty="0" err="1" smtClean="0">
                          <a:solidFill>
                            <a:schemeClr val="tx1"/>
                          </a:solidFill>
                          <a:latin typeface="+mj-lt"/>
                          <a:cs typeface="Arial"/>
                        </a:rPr>
                        <a:t>mH</a:t>
                      </a:r>
                      <a:r>
                        <a:rPr lang="en-US" sz="1600" b="0" i="0" baseline="0" dirty="0" smtClean="0">
                          <a:solidFill>
                            <a:schemeClr val="tx1"/>
                          </a:solidFill>
                          <a:latin typeface="+mj-lt"/>
                          <a:cs typeface="Arial"/>
                        </a:rPr>
                        <a:t>/m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endParaRPr kumimoji="1" lang="ja-JP" altLang="en-US"/>
                    </a:p>
                  </a:txBody>
                  <a:tcPr/>
                </a:tc>
              </a:tr>
              <a:tr h="204220">
                <a:tc>
                  <a:txBody>
                    <a:bodyPr/>
                    <a:lstStyle/>
                    <a:p>
                      <a:pPr marL="0" algn="l" defTabSz="914400" rtl="0" eaLnBrk="1" latinLnBrk="0" hangingPunct="1"/>
                      <a:r>
                        <a:rPr lang="en-US" sz="1600" b="0" i="0" kern="1200" dirty="0" smtClean="0">
                          <a:solidFill>
                            <a:schemeClr val="tx1"/>
                          </a:solidFill>
                          <a:latin typeface="+mj-lt"/>
                          <a:cs typeface="Arial"/>
                        </a:rPr>
                        <a:t>Conductor</a:t>
                      </a:r>
                    </a:p>
                  </a:txBody>
                  <a:tcPr marL="0" marR="0" marT="0" marB="0" anchor="ctr">
                    <a:lnR w="12700" cap="flat" cmpd="sng" algn="ctr">
                      <a:solidFill>
                        <a:scrgbClr r="0" g="0" b="0"/>
                      </a:solidFill>
                      <a:prstDash val="solid"/>
                      <a:round/>
                      <a:headEnd type="none" w="med" len="med"/>
                      <a:tailEnd type="none" w="med" len="med"/>
                    </a:lnR>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err="1" smtClean="0">
                          <a:solidFill>
                            <a:schemeClr val="tx1"/>
                          </a:solidFill>
                          <a:latin typeface="+mj-lt"/>
                          <a:cs typeface="Arial"/>
                        </a:rPr>
                        <a:t>Nb-Ti</a:t>
                      </a:r>
                      <a:r>
                        <a:rPr lang="en-US" sz="1600" b="0" i="0" baseline="0" dirty="0" smtClean="0">
                          <a:solidFill>
                            <a:schemeClr val="tx1"/>
                          </a:solidFill>
                          <a:latin typeface="+mj-lt"/>
                          <a:cs typeface="Arial"/>
                        </a:rPr>
                        <a:t>: LHC-MB outer cable</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endParaRPr kumimoji="1" lang="ja-JP" altLang="en-US"/>
                    </a:p>
                  </a:txBody>
                  <a:tcPr/>
                </a:tc>
              </a:tr>
              <a:tr h="204220">
                <a:tc>
                  <a:txBody>
                    <a:bodyPr/>
                    <a:lstStyle/>
                    <a:p>
                      <a:pPr marL="0" algn="l" defTabSz="914400" rtl="0" eaLnBrk="1" latinLnBrk="0" hangingPunct="1"/>
                      <a:r>
                        <a:rPr lang="en-US" sz="1600" b="0" i="0" kern="1200" dirty="0" smtClean="0">
                          <a:solidFill>
                            <a:schemeClr val="tx1"/>
                          </a:solidFill>
                          <a:latin typeface="+mj-lt"/>
                          <a:cs typeface="Arial"/>
                        </a:rPr>
                        <a:t>Stored</a:t>
                      </a:r>
                      <a:r>
                        <a:rPr lang="en-US" sz="1600" b="0" i="0" kern="1200" baseline="0" dirty="0" smtClean="0">
                          <a:solidFill>
                            <a:schemeClr val="tx1"/>
                          </a:solidFill>
                          <a:latin typeface="+mj-lt"/>
                          <a:cs typeface="Arial"/>
                        </a:rPr>
                        <a:t> energy</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340 kJ/m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endParaRPr kumimoji="1" lang="ja-JP" altLang="en-US"/>
                    </a:p>
                  </a:txBody>
                  <a:tcPr/>
                </a:tc>
              </a:tr>
              <a:tr h="204220">
                <a:tc>
                  <a:txBody>
                    <a:bodyPr/>
                    <a:lstStyle/>
                    <a:p>
                      <a:pPr marL="0" algn="l" defTabSz="914400" rtl="0" eaLnBrk="1" latinLnBrk="0" hangingPunct="1"/>
                      <a:r>
                        <a:rPr lang="en-US" sz="1600" b="0" i="0" kern="1200" dirty="0" smtClean="0">
                          <a:solidFill>
                            <a:schemeClr val="tx1"/>
                          </a:solidFill>
                          <a:latin typeface="+mj-lt"/>
                          <a:cs typeface="Arial"/>
                        </a:rPr>
                        <a:t>Magnetic</a:t>
                      </a:r>
                      <a:r>
                        <a:rPr lang="en-US" sz="1600" b="0" i="0" kern="1200" baseline="0" dirty="0" smtClean="0">
                          <a:solidFill>
                            <a:schemeClr val="tx1"/>
                          </a:solidFill>
                          <a:latin typeface="+mj-lt"/>
                          <a:cs typeface="Arial"/>
                        </a:rPr>
                        <a:t> length</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6.33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1.73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cs typeface="Arial"/>
                        </a:rPr>
                        <a:t>Coil</a:t>
                      </a:r>
                      <a:r>
                        <a:rPr lang="en-US" sz="1600" b="0" i="0" kern="1200" baseline="0" dirty="0" smtClean="0">
                          <a:solidFill>
                            <a:schemeClr val="tx1"/>
                          </a:solidFill>
                          <a:latin typeface="+mj-lt"/>
                          <a:cs typeface="Arial"/>
                        </a:rPr>
                        <a:t> mech. length</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6.57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2.00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cs typeface="Arial"/>
                        </a:rPr>
                        <a:t>Magnet</a:t>
                      </a:r>
                      <a:r>
                        <a:rPr lang="en-US" sz="1600" b="0" i="0" kern="1200" baseline="0" dirty="0" smtClean="0">
                          <a:solidFill>
                            <a:schemeClr val="tx1"/>
                          </a:solidFill>
                          <a:latin typeface="+mj-lt"/>
                          <a:cs typeface="Arial"/>
                        </a:rPr>
                        <a:t> mech. length</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6.72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smtClean="0">
                          <a:solidFill>
                            <a:schemeClr val="tx1"/>
                          </a:solidFill>
                          <a:latin typeface="+mj-lt"/>
                          <a:cs typeface="Arial"/>
                        </a:rPr>
                        <a:t>2.15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463658">
                <a:tc>
                  <a:txBody>
                    <a:bodyPr/>
                    <a:lstStyle/>
                    <a:p>
                      <a:pPr marL="0" algn="l" defTabSz="914400" rtl="0" eaLnBrk="1" latinLnBrk="0" hangingPunct="1"/>
                      <a:r>
                        <a:rPr lang="en-US" sz="1600" b="0" i="0" kern="1200" dirty="0" smtClean="0">
                          <a:solidFill>
                            <a:schemeClr val="tx1"/>
                          </a:solidFill>
                          <a:latin typeface="+mj-lt"/>
                          <a:cs typeface="Arial"/>
                        </a:rPr>
                        <a:t>Heat</a:t>
                      </a:r>
                      <a:r>
                        <a:rPr lang="en-US" sz="1600" b="0" i="0" kern="1200" baseline="0" dirty="0" smtClean="0">
                          <a:solidFill>
                            <a:schemeClr val="tx1"/>
                          </a:solidFill>
                          <a:latin typeface="+mj-lt"/>
                          <a:cs typeface="Arial"/>
                        </a:rPr>
                        <a:t> load</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tcPr>
                </a:tc>
                <a:tc rowSpan="2"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smtClean="0">
                          <a:solidFill>
                            <a:srgbClr val="0432FF"/>
                          </a:solidFill>
                          <a:latin typeface="+mj-lt"/>
                          <a:cs typeface="Arial"/>
                        </a:rPr>
                        <a:t>135 W (Magnet total)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smtClean="0">
                          <a:solidFill>
                            <a:srgbClr val="0432FF"/>
                          </a:solidFill>
                          <a:latin typeface="+mj-lt"/>
                          <a:cs typeface="Arial"/>
                        </a:rPr>
                        <a:t>2 </a:t>
                      </a:r>
                      <a:r>
                        <a:rPr lang="en-US" sz="1600" b="1" i="0" baseline="0" dirty="0" err="1" smtClean="0">
                          <a:solidFill>
                            <a:srgbClr val="0432FF"/>
                          </a:solidFill>
                          <a:latin typeface="+mj-lt"/>
                          <a:cs typeface="Arial"/>
                        </a:rPr>
                        <a:t>mW</a:t>
                      </a:r>
                      <a:r>
                        <a:rPr lang="en-US" sz="1600" b="1" i="0" baseline="0" dirty="0" smtClean="0">
                          <a:solidFill>
                            <a:srgbClr val="0432FF"/>
                          </a:solidFill>
                          <a:latin typeface="+mj-lt"/>
                          <a:cs typeface="Arial"/>
                        </a:rPr>
                        <a:t>/cm</a:t>
                      </a:r>
                      <a:r>
                        <a:rPr lang="en-US" sz="1600" b="1" i="0" baseline="30000" dirty="0" smtClean="0">
                          <a:solidFill>
                            <a:srgbClr val="0432FF"/>
                          </a:solidFill>
                          <a:latin typeface="+mj-lt"/>
                          <a:cs typeface="Arial"/>
                        </a:rPr>
                        <a:t>3 </a:t>
                      </a:r>
                      <a:r>
                        <a:rPr lang="en-US" sz="1600" b="1" i="0" baseline="0" dirty="0" smtClean="0">
                          <a:solidFill>
                            <a:srgbClr val="0432FF"/>
                          </a:solidFill>
                          <a:latin typeface="+mj-lt"/>
                          <a:cs typeface="Arial"/>
                        </a:rPr>
                        <a:t>(Coil peak)</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smtClean="0">
                          <a:solidFill>
                            <a:srgbClr val="0432FF"/>
                          </a:solidFill>
                          <a:latin typeface="+mj-lt"/>
                          <a:cs typeface="Arial"/>
                        </a:rPr>
                        <a:t>&gt; 25 </a:t>
                      </a:r>
                      <a:r>
                        <a:rPr lang="en-US" sz="1600" b="1" i="0" baseline="0" dirty="0" err="1" smtClean="0">
                          <a:solidFill>
                            <a:srgbClr val="0432FF"/>
                          </a:solidFill>
                          <a:latin typeface="+mj-lt"/>
                          <a:cs typeface="Arial"/>
                        </a:rPr>
                        <a:t>MGy</a:t>
                      </a:r>
                      <a:endParaRPr lang="en-US" sz="1600" b="1" i="0" baseline="0" dirty="0" smtClean="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c rowSpan="2"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smtClean="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r h="204220">
                <a:tc>
                  <a:txBody>
                    <a:bodyPr/>
                    <a:lstStyle/>
                    <a:p>
                      <a:pPr marL="0" algn="l" defTabSz="914400" rtl="0" eaLnBrk="1" latinLnBrk="0" hangingPunct="1"/>
                      <a:r>
                        <a:rPr lang="en-US" sz="1600" b="0" i="0" kern="1200" dirty="0" smtClean="0">
                          <a:solidFill>
                            <a:schemeClr val="tx1"/>
                          </a:solidFill>
                          <a:latin typeface="+mj-lt"/>
                          <a:cs typeface="Arial"/>
                        </a:rPr>
                        <a:t>Radiation</a:t>
                      </a:r>
                      <a:r>
                        <a:rPr lang="en-US" sz="1600" b="0" i="0" kern="1200" baseline="0" dirty="0" smtClean="0">
                          <a:solidFill>
                            <a:schemeClr val="tx1"/>
                          </a:solidFill>
                          <a:latin typeface="+mj-lt"/>
                          <a:cs typeface="Arial"/>
                        </a:rPr>
                        <a:t> dose</a:t>
                      </a:r>
                      <a:endParaRPr lang="en-US" sz="1600" b="0" i="0" kern="1200" dirty="0" smtClean="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gridSpan="2"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smtClean="0">
                        <a:solidFill>
                          <a:srgbClr val="FF0000"/>
                        </a:solidFill>
                        <a:latin typeface="Arial"/>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c hMerge="1"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smtClean="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21" name="図形グループ 20"/>
          <p:cNvGrpSpPr/>
          <p:nvPr/>
        </p:nvGrpSpPr>
        <p:grpSpPr>
          <a:xfrm>
            <a:off x="7049529" y="3121480"/>
            <a:ext cx="1741326" cy="1865025"/>
            <a:chOff x="6181756" y="2623943"/>
            <a:chExt cx="2665252" cy="2854585"/>
          </a:xfrm>
        </p:grpSpPr>
        <p:pic>
          <p:nvPicPr>
            <p:cNvPr id="22" name="図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1756" y="2623943"/>
              <a:ext cx="2505044" cy="2854585"/>
            </a:xfrm>
            <a:prstGeom prst="rect">
              <a:avLst/>
            </a:prstGeom>
          </p:spPr>
        </p:pic>
        <p:sp>
          <p:nvSpPr>
            <p:cNvPr id="23" name="TextBox 6"/>
            <p:cNvSpPr txBox="1"/>
            <p:nvPr/>
          </p:nvSpPr>
          <p:spPr>
            <a:xfrm>
              <a:off x="8054247" y="4679012"/>
              <a:ext cx="792761" cy="484828"/>
            </a:xfrm>
            <a:prstGeom prst="rect">
              <a:avLst/>
            </a:prstGeom>
            <a:noFill/>
          </p:spPr>
          <p:txBody>
            <a:bodyPr wrap="square" rtlCol="0">
              <a:spAutoFit/>
            </a:bodyPr>
            <a:lstStyle/>
            <a:p>
              <a:r>
                <a:rPr lang="en-US" sz="1600" dirty="0" smtClean="0">
                  <a:latin typeface="Arial"/>
                  <a:cs typeface="Arial"/>
                </a:rPr>
                <a:t>19</a:t>
              </a:r>
              <a:endParaRPr lang="en-US" sz="1600" dirty="0">
                <a:latin typeface="Arial"/>
                <a:cs typeface="Arial"/>
              </a:endParaRPr>
            </a:p>
          </p:txBody>
        </p:sp>
        <p:sp>
          <p:nvSpPr>
            <p:cNvPr id="24" name="TextBox 15"/>
            <p:cNvSpPr txBox="1"/>
            <p:nvPr/>
          </p:nvSpPr>
          <p:spPr>
            <a:xfrm>
              <a:off x="7651048" y="3664032"/>
              <a:ext cx="674844" cy="484828"/>
            </a:xfrm>
            <a:prstGeom prst="rect">
              <a:avLst/>
            </a:prstGeom>
            <a:noFill/>
          </p:spPr>
          <p:txBody>
            <a:bodyPr wrap="square" rtlCol="0">
              <a:spAutoFit/>
            </a:bodyPr>
            <a:lstStyle/>
            <a:p>
              <a:r>
                <a:rPr lang="en-US" sz="1600" dirty="0" smtClean="0">
                  <a:latin typeface="Arial"/>
                  <a:cs typeface="Arial"/>
                </a:rPr>
                <a:t>13</a:t>
              </a:r>
              <a:endParaRPr lang="en-US" sz="1600" dirty="0">
                <a:latin typeface="Arial"/>
                <a:cs typeface="Arial"/>
              </a:endParaRPr>
            </a:p>
          </p:txBody>
        </p:sp>
        <p:sp>
          <p:nvSpPr>
            <p:cNvPr id="25" name="TextBox 16"/>
            <p:cNvSpPr txBox="1"/>
            <p:nvPr/>
          </p:nvSpPr>
          <p:spPr>
            <a:xfrm>
              <a:off x="7061666" y="3064599"/>
              <a:ext cx="446837" cy="338554"/>
            </a:xfrm>
            <a:prstGeom prst="rect">
              <a:avLst/>
            </a:prstGeom>
            <a:noFill/>
          </p:spPr>
          <p:txBody>
            <a:bodyPr wrap="square" rtlCol="0">
              <a:spAutoFit/>
            </a:bodyPr>
            <a:lstStyle/>
            <a:p>
              <a:r>
                <a:rPr lang="en-US" sz="1600" dirty="0">
                  <a:latin typeface="Arial"/>
                  <a:cs typeface="Arial"/>
                </a:rPr>
                <a:t>8</a:t>
              </a:r>
            </a:p>
          </p:txBody>
        </p:sp>
        <p:sp>
          <p:nvSpPr>
            <p:cNvPr id="26" name="Rectangle 8"/>
            <p:cNvSpPr/>
            <p:nvPr/>
          </p:nvSpPr>
          <p:spPr>
            <a:xfrm>
              <a:off x="6377337" y="2733209"/>
              <a:ext cx="298780" cy="369332"/>
            </a:xfrm>
            <a:prstGeom prst="rect">
              <a:avLst/>
            </a:prstGeom>
          </p:spPr>
          <p:txBody>
            <a:bodyPr wrap="none">
              <a:spAutoFit/>
            </a:bodyPr>
            <a:lstStyle/>
            <a:p>
              <a:pPr algn="ctr">
                <a:lnSpc>
                  <a:spcPct val="115000"/>
                </a:lnSpc>
                <a:tabLst>
                  <a:tab pos="457200" algn="l"/>
                </a:tabLst>
              </a:pPr>
              <a:r>
                <a:rPr lang="en-US" sz="1600" dirty="0">
                  <a:solidFill>
                    <a:srgbClr val="000000"/>
                  </a:solidFill>
                  <a:latin typeface="Arial"/>
                  <a:cs typeface="Arial"/>
                </a:rPr>
                <a:t>4</a:t>
              </a:r>
            </a:p>
          </p:txBody>
        </p:sp>
        <p:sp>
          <p:nvSpPr>
            <p:cNvPr id="27" name="テキスト ボックス 26"/>
            <p:cNvSpPr txBox="1"/>
            <p:nvPr/>
          </p:nvSpPr>
          <p:spPr>
            <a:xfrm>
              <a:off x="6321772" y="4045978"/>
              <a:ext cx="1031051" cy="646331"/>
            </a:xfrm>
            <a:prstGeom prst="rect">
              <a:avLst/>
            </a:prstGeom>
            <a:noFill/>
          </p:spPr>
          <p:txBody>
            <a:bodyPr wrap="none" rtlCol="0">
              <a:spAutoFit/>
            </a:bodyPr>
            <a:lstStyle/>
            <a:p>
              <a:r>
                <a:rPr kumimoji="1" lang="en-US" altLang="ja-JP" dirty="0" smtClean="0">
                  <a:latin typeface="Arial"/>
                  <a:cs typeface="Arial"/>
                </a:rPr>
                <a:t>4 blocks</a:t>
              </a:r>
              <a:endParaRPr kumimoji="1" lang="en-US" altLang="ja-JP" dirty="0">
                <a:latin typeface="Arial"/>
                <a:cs typeface="Arial"/>
              </a:endParaRPr>
            </a:p>
            <a:p>
              <a:r>
                <a:rPr kumimoji="1" lang="en-US" altLang="ja-JP" dirty="0" smtClean="0">
                  <a:latin typeface="Arial"/>
                  <a:cs typeface="Arial"/>
                </a:rPr>
                <a:t>44 turns</a:t>
              </a:r>
            </a:p>
          </p:txBody>
        </p:sp>
      </p:grpSp>
      <p:grpSp>
        <p:nvGrpSpPr>
          <p:cNvPr id="28" name="図形グループ 27"/>
          <p:cNvGrpSpPr/>
          <p:nvPr/>
        </p:nvGrpSpPr>
        <p:grpSpPr>
          <a:xfrm>
            <a:off x="6208847" y="518841"/>
            <a:ext cx="3029281" cy="2537729"/>
            <a:chOff x="6176121" y="3742027"/>
            <a:chExt cx="2903541" cy="2432393"/>
          </a:xfrm>
          <a:solidFill>
            <a:schemeClr val="bg1"/>
          </a:solidFill>
        </p:grpSpPr>
        <p:pic>
          <p:nvPicPr>
            <p:cNvPr id="29" name="図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76121" y="3742027"/>
              <a:ext cx="547288" cy="2432393"/>
            </a:xfrm>
            <a:prstGeom prst="rect">
              <a:avLst/>
            </a:prstGeom>
            <a:grpFill/>
          </p:spPr>
        </p:pic>
        <p:pic>
          <p:nvPicPr>
            <p:cNvPr id="30" name="図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53200" y="3755835"/>
              <a:ext cx="2526462" cy="2363342"/>
            </a:xfrm>
            <a:prstGeom prst="rect">
              <a:avLst/>
            </a:prstGeom>
            <a:grpFill/>
          </p:spPr>
        </p:pic>
      </p:grpSp>
      <p:sp>
        <p:nvSpPr>
          <p:cNvPr id="31" name="テキスト ボックス 30"/>
          <p:cNvSpPr txBox="1"/>
          <p:nvPr/>
        </p:nvSpPr>
        <p:spPr>
          <a:xfrm>
            <a:off x="0" y="4932764"/>
            <a:ext cx="9342783" cy="1200329"/>
          </a:xfrm>
          <a:prstGeom prst="rect">
            <a:avLst/>
          </a:prstGeom>
          <a:noFill/>
        </p:spPr>
        <p:txBody>
          <a:bodyPr wrap="square" rtlCol="0">
            <a:spAutoFit/>
          </a:bodyPr>
          <a:lstStyle/>
          <a:p>
            <a:r>
              <a:rPr kumimoji="1" lang="en-US" altLang="ja-JP" b="1" u="sng" dirty="0" smtClean="0">
                <a:solidFill>
                  <a:srgbClr val="0432FF"/>
                </a:solidFill>
                <a:latin typeface="Arial"/>
                <a:cs typeface="Arial"/>
              </a:rPr>
              <a:t>Technical challenges</a:t>
            </a:r>
            <a:endParaRPr kumimoji="1" lang="en-US" altLang="ja-JP" b="1" u="sng" dirty="0">
              <a:solidFill>
                <a:srgbClr val="0432FF"/>
              </a:solidFill>
              <a:latin typeface="Arial"/>
              <a:cs typeface="Arial"/>
            </a:endParaRPr>
          </a:p>
          <a:p>
            <a:r>
              <a:rPr lang="ja-JP" altLang="en-US" b="1" dirty="0" smtClean="0">
                <a:solidFill>
                  <a:schemeClr val="accent6"/>
                </a:solidFill>
                <a:latin typeface="Arial"/>
                <a:cs typeface="Arial"/>
              </a:rPr>
              <a:t>・</a:t>
            </a:r>
            <a:r>
              <a:rPr lang="en-US" altLang="ja-JP" b="1" dirty="0" smtClean="0">
                <a:solidFill>
                  <a:srgbClr val="FF0000"/>
                </a:solidFill>
                <a:latin typeface="Arial"/>
                <a:cs typeface="Arial"/>
              </a:rPr>
              <a:t>Large aperture</a:t>
            </a:r>
            <a:r>
              <a:rPr lang="ja-JP" altLang="en-US" b="1" dirty="0" smtClean="0">
                <a:latin typeface="Arial"/>
                <a:cs typeface="Arial"/>
              </a:rPr>
              <a:t>：</a:t>
            </a:r>
            <a:r>
              <a:rPr lang="en-US" altLang="ja-JP" b="1" dirty="0" smtClean="0">
                <a:latin typeface="Arial"/>
                <a:cs typeface="Arial"/>
              </a:rPr>
              <a:t> Management of coil size and pre-stress.</a:t>
            </a:r>
          </a:p>
          <a:p>
            <a:r>
              <a:rPr kumimoji="1" lang="ja-JP" altLang="en-US" b="1" dirty="0" smtClean="0">
                <a:solidFill>
                  <a:schemeClr val="accent6"/>
                </a:solidFill>
                <a:latin typeface="Arial"/>
                <a:cs typeface="Arial"/>
              </a:rPr>
              <a:t>・</a:t>
            </a:r>
            <a:r>
              <a:rPr kumimoji="1" lang="en-US" altLang="ja-JP" b="1" dirty="0" smtClean="0">
                <a:solidFill>
                  <a:srgbClr val="FF0000"/>
                </a:solidFill>
                <a:latin typeface="Arial"/>
                <a:cs typeface="Arial"/>
              </a:rPr>
              <a:t>Radiation resistance</a:t>
            </a:r>
            <a:r>
              <a:rPr lang="ja-JP" altLang="en-US" b="1" dirty="0" smtClean="0">
                <a:latin typeface="Arial"/>
                <a:cs typeface="Arial"/>
              </a:rPr>
              <a:t>：</a:t>
            </a:r>
            <a:r>
              <a:rPr kumimoji="1" lang="en-US" altLang="ja-JP" b="1" dirty="0" smtClean="0">
                <a:latin typeface="Arial"/>
                <a:cs typeface="Arial"/>
              </a:rPr>
              <a:t>Radiation resistant material for coil parts. Cooling capability.</a:t>
            </a:r>
          </a:p>
          <a:p>
            <a:r>
              <a:rPr lang="ja-JP" altLang="en-US" b="1" dirty="0" smtClean="0">
                <a:solidFill>
                  <a:schemeClr val="accent6"/>
                </a:solidFill>
                <a:latin typeface="Arial"/>
                <a:cs typeface="Arial"/>
              </a:rPr>
              <a:t>・</a:t>
            </a:r>
            <a:r>
              <a:rPr lang="en-US" altLang="ja-JP" b="1" dirty="0" smtClean="0">
                <a:solidFill>
                  <a:srgbClr val="FF0000"/>
                </a:solidFill>
                <a:latin typeface="Arial"/>
                <a:cs typeface="Arial"/>
              </a:rPr>
              <a:t>Iron saturation</a:t>
            </a:r>
            <a:r>
              <a:rPr lang="ja-JP" altLang="en-US" b="1" dirty="0" smtClean="0">
                <a:latin typeface="Arial"/>
                <a:cs typeface="Arial"/>
              </a:rPr>
              <a:t>：</a:t>
            </a:r>
            <a:r>
              <a:rPr lang="en-US" altLang="ja-JP" b="1" dirty="0" smtClean="0">
                <a:latin typeface="Arial"/>
                <a:cs typeface="Arial"/>
              </a:rPr>
              <a:t>Good field quality from injection to nominal current</a:t>
            </a:r>
          </a:p>
        </p:txBody>
      </p:sp>
    </p:spTree>
    <p:extLst>
      <p:ext uri="{BB962C8B-B14F-4D97-AF65-F5344CB8AC3E}">
        <p14:creationId xmlns:p14="http://schemas.microsoft.com/office/powerpoint/2010/main" val="5246241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grpSp>
        <p:nvGrpSpPr>
          <p:cNvPr id="17" name="図形グループ 16"/>
          <p:cNvGrpSpPr/>
          <p:nvPr/>
        </p:nvGrpSpPr>
        <p:grpSpPr>
          <a:xfrm>
            <a:off x="2136255" y="1146889"/>
            <a:ext cx="4939158" cy="2169930"/>
            <a:chOff x="4204842" y="967617"/>
            <a:chExt cx="4939158" cy="2169930"/>
          </a:xfrm>
        </p:grpSpPr>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9594" t="24963" r="22686" b="20181"/>
            <a:stretch/>
          </p:blipFill>
          <p:spPr>
            <a:xfrm flipH="1">
              <a:off x="4232904" y="967617"/>
              <a:ext cx="4911096" cy="2169930"/>
            </a:xfrm>
            <a:prstGeom prst="rect">
              <a:avLst/>
            </a:prstGeom>
          </p:spPr>
        </p:pic>
        <p:sp>
          <p:nvSpPr>
            <p:cNvPr id="7" name="テキスト ボックス 6"/>
            <p:cNvSpPr txBox="1"/>
            <p:nvPr/>
          </p:nvSpPr>
          <p:spPr>
            <a:xfrm>
              <a:off x="8251029" y="1879858"/>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RE1</a:t>
              </a:r>
              <a:endParaRPr kumimoji="1" lang="ja-JP" altLang="en-US" sz="1400" dirty="0">
                <a:solidFill>
                  <a:srgbClr val="FF0000"/>
                </a:solidFill>
                <a:latin typeface="Arial" charset="0"/>
                <a:ea typeface="Arial" charset="0"/>
                <a:cs typeface="Arial" charset="0"/>
              </a:endParaRPr>
            </a:p>
          </p:txBody>
        </p:sp>
        <p:sp>
          <p:nvSpPr>
            <p:cNvPr id="8" name="テキスト ボックス 7"/>
            <p:cNvSpPr txBox="1"/>
            <p:nvPr/>
          </p:nvSpPr>
          <p:spPr>
            <a:xfrm>
              <a:off x="7594438" y="1774433"/>
              <a:ext cx="534121" cy="307777"/>
            </a:xfrm>
            <a:prstGeom prst="rect">
              <a:avLst/>
            </a:prstGeom>
            <a:noFill/>
          </p:spPr>
          <p:txBody>
            <a:bodyPr wrap="none" rtlCol="0">
              <a:spAutoFit/>
            </a:bodyPr>
            <a:lstStyle/>
            <a:p>
              <a:r>
                <a:rPr kumimoji="1" lang="en-US" altLang="ja-JP" sz="1400" dirty="0" smtClean="0">
                  <a:latin typeface="Arial" charset="0"/>
                  <a:ea typeface="Arial" charset="0"/>
                  <a:cs typeface="Arial" charset="0"/>
                </a:rPr>
                <a:t>RE2</a:t>
              </a:r>
              <a:endParaRPr kumimoji="1" lang="ja-JP" altLang="en-US" sz="1400" dirty="0">
                <a:latin typeface="Arial" charset="0"/>
                <a:ea typeface="Arial" charset="0"/>
                <a:cs typeface="Arial" charset="0"/>
              </a:endParaRPr>
            </a:p>
          </p:txBody>
        </p:sp>
        <p:sp>
          <p:nvSpPr>
            <p:cNvPr id="9" name="テキスト ボックス 8"/>
            <p:cNvSpPr txBox="1"/>
            <p:nvPr/>
          </p:nvSpPr>
          <p:spPr>
            <a:xfrm>
              <a:off x="7345974" y="2015594"/>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RE3</a:t>
              </a:r>
              <a:endParaRPr kumimoji="1" lang="ja-JP" altLang="en-US" sz="1400" dirty="0">
                <a:solidFill>
                  <a:srgbClr val="FF0000"/>
                </a:solidFill>
                <a:latin typeface="Arial" charset="0"/>
                <a:ea typeface="Arial" charset="0"/>
                <a:cs typeface="Arial" charset="0"/>
              </a:endParaRPr>
            </a:p>
          </p:txBody>
        </p:sp>
        <p:sp>
          <p:nvSpPr>
            <p:cNvPr id="10" name="テキスト ボックス 9"/>
            <p:cNvSpPr txBox="1"/>
            <p:nvPr/>
          </p:nvSpPr>
          <p:spPr>
            <a:xfrm>
              <a:off x="7007443" y="1774433"/>
              <a:ext cx="534121" cy="307777"/>
            </a:xfrm>
            <a:prstGeom prst="rect">
              <a:avLst/>
            </a:prstGeom>
            <a:noFill/>
          </p:spPr>
          <p:txBody>
            <a:bodyPr wrap="none" rtlCol="0">
              <a:spAutoFit/>
            </a:bodyPr>
            <a:lstStyle/>
            <a:p>
              <a:r>
                <a:rPr kumimoji="1" lang="en-US" altLang="ja-JP" sz="1400" dirty="0" smtClean="0">
                  <a:latin typeface="Arial" charset="0"/>
                  <a:ea typeface="Arial" charset="0"/>
                  <a:cs typeface="Arial" charset="0"/>
                </a:rPr>
                <a:t>RE4</a:t>
              </a:r>
              <a:endParaRPr kumimoji="1" lang="ja-JP" altLang="en-US" sz="1400" dirty="0">
                <a:latin typeface="Arial" charset="0"/>
                <a:ea typeface="Arial" charset="0"/>
                <a:cs typeface="Arial" charset="0"/>
              </a:endParaRPr>
            </a:p>
          </p:txBody>
        </p:sp>
        <p:sp>
          <p:nvSpPr>
            <p:cNvPr id="11" name="テキスト ボックス 10"/>
            <p:cNvSpPr txBox="1"/>
            <p:nvPr/>
          </p:nvSpPr>
          <p:spPr>
            <a:xfrm>
              <a:off x="6699117" y="2044170"/>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RE5</a:t>
              </a:r>
              <a:endParaRPr kumimoji="1" lang="ja-JP" altLang="en-US" sz="1400" dirty="0">
                <a:solidFill>
                  <a:srgbClr val="FF0000"/>
                </a:solidFill>
                <a:latin typeface="Arial" charset="0"/>
                <a:ea typeface="Arial" charset="0"/>
                <a:cs typeface="Arial" charset="0"/>
              </a:endParaRPr>
            </a:p>
          </p:txBody>
        </p:sp>
        <p:sp>
          <p:nvSpPr>
            <p:cNvPr id="12" name="テキスト ボックス 11"/>
            <p:cNvSpPr txBox="1"/>
            <p:nvPr/>
          </p:nvSpPr>
          <p:spPr>
            <a:xfrm>
              <a:off x="6345665" y="1774433"/>
              <a:ext cx="534121" cy="307777"/>
            </a:xfrm>
            <a:prstGeom prst="rect">
              <a:avLst/>
            </a:prstGeom>
            <a:noFill/>
          </p:spPr>
          <p:txBody>
            <a:bodyPr wrap="none" rtlCol="0">
              <a:spAutoFit/>
            </a:bodyPr>
            <a:lstStyle/>
            <a:p>
              <a:r>
                <a:rPr kumimoji="1" lang="en-US" altLang="ja-JP" sz="1400" dirty="0" smtClean="0">
                  <a:latin typeface="Arial" charset="0"/>
                  <a:ea typeface="Arial" charset="0"/>
                  <a:cs typeface="Arial" charset="0"/>
                </a:rPr>
                <a:t>RE6</a:t>
              </a:r>
              <a:endParaRPr kumimoji="1" lang="ja-JP" altLang="en-US" sz="1400" dirty="0">
                <a:latin typeface="Arial" charset="0"/>
                <a:ea typeface="Arial" charset="0"/>
                <a:cs typeface="Arial" charset="0"/>
              </a:endParaRPr>
            </a:p>
          </p:txBody>
        </p:sp>
        <p:sp>
          <p:nvSpPr>
            <p:cNvPr id="13" name="テキスト ボックス 12"/>
            <p:cNvSpPr txBox="1"/>
            <p:nvPr/>
          </p:nvSpPr>
          <p:spPr>
            <a:xfrm>
              <a:off x="5727384" y="1879858"/>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RE7</a:t>
              </a:r>
              <a:endParaRPr kumimoji="1" lang="ja-JP" altLang="en-US" sz="1400" dirty="0">
                <a:solidFill>
                  <a:srgbClr val="FF0000"/>
                </a:solidFill>
                <a:latin typeface="Arial" charset="0"/>
                <a:ea typeface="Arial" charset="0"/>
                <a:cs typeface="Arial" charset="0"/>
              </a:endParaRPr>
            </a:p>
          </p:txBody>
        </p:sp>
        <p:sp>
          <p:nvSpPr>
            <p:cNvPr id="14" name="テキスト ボックス 13"/>
            <p:cNvSpPr txBox="1"/>
            <p:nvPr/>
          </p:nvSpPr>
          <p:spPr>
            <a:xfrm>
              <a:off x="4864627" y="1879858"/>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RE8</a:t>
              </a:r>
              <a:endParaRPr kumimoji="1" lang="ja-JP" altLang="en-US" sz="1400" dirty="0">
                <a:solidFill>
                  <a:srgbClr val="FF0000"/>
                </a:solidFill>
                <a:latin typeface="Arial" charset="0"/>
                <a:ea typeface="Arial" charset="0"/>
                <a:cs typeface="Arial" charset="0"/>
              </a:endParaRPr>
            </a:p>
          </p:txBody>
        </p:sp>
        <p:sp>
          <p:nvSpPr>
            <p:cNvPr id="15" name="テキスト ボックス 14"/>
            <p:cNvSpPr txBox="1"/>
            <p:nvPr/>
          </p:nvSpPr>
          <p:spPr>
            <a:xfrm>
              <a:off x="4204842" y="1879858"/>
              <a:ext cx="534121" cy="307777"/>
            </a:xfrm>
            <a:prstGeom prst="rect">
              <a:avLst/>
            </a:prstGeom>
            <a:noFill/>
          </p:spPr>
          <p:txBody>
            <a:bodyPr wrap="none" rtlCol="0">
              <a:spAutoFit/>
            </a:bodyPr>
            <a:lstStyle/>
            <a:p>
              <a:r>
                <a:rPr kumimoji="1" lang="en-US" altLang="ja-JP" sz="1400" dirty="0" smtClean="0">
                  <a:solidFill>
                    <a:srgbClr val="FF0000"/>
                  </a:solidFill>
                  <a:latin typeface="Arial" charset="0"/>
                  <a:ea typeface="Arial" charset="0"/>
                  <a:cs typeface="Arial" charset="0"/>
                </a:rPr>
                <a:t>RE9</a:t>
              </a:r>
              <a:endParaRPr kumimoji="1" lang="ja-JP" altLang="en-US" sz="1400" dirty="0">
                <a:solidFill>
                  <a:srgbClr val="FF0000"/>
                </a:solidFill>
                <a:latin typeface="Arial" charset="0"/>
                <a:ea typeface="Arial" charset="0"/>
                <a:cs typeface="Arial" charset="0"/>
              </a:endParaRPr>
            </a:p>
          </p:txBody>
        </p:sp>
      </p:grpSp>
      <p:sp>
        <p:nvSpPr>
          <p:cNvPr id="3" name="コンテンツ プレースホルダー 2"/>
          <p:cNvSpPr>
            <a:spLocks noGrp="1"/>
          </p:cNvSpPr>
          <p:nvPr>
            <p:ph idx="1"/>
          </p:nvPr>
        </p:nvSpPr>
        <p:spPr>
          <a:xfrm>
            <a:off x="432000" y="3673079"/>
            <a:ext cx="8280000" cy="2683271"/>
          </a:xfrm>
          <a:solidFill>
            <a:schemeClr val="bg1"/>
          </a:solidFill>
        </p:spPr>
        <p:txBody>
          <a:bodyPr>
            <a:noAutofit/>
          </a:bodyPr>
          <a:lstStyle/>
          <a:p>
            <a:r>
              <a:rPr kumimoji="1" lang="en-US" altLang="ja-JP" sz="1800" dirty="0" smtClean="0"/>
              <a:t>In the1st model, end spacers were not oversized except for the end saddles.</a:t>
            </a:r>
          </a:p>
          <a:p>
            <a:r>
              <a:rPr lang="en-US" altLang="ja-JP" sz="1800" dirty="0" smtClean="0"/>
              <a:t>In the 2nd model, part of end spacers will be oversized in the similar way to wedges.</a:t>
            </a:r>
          </a:p>
          <a:p>
            <a:pPr lvl="1"/>
            <a:r>
              <a:rPr kumimoji="1" lang="en-US" altLang="ja-JP" sz="1800" dirty="0" smtClean="0"/>
              <a:t>Total oversize at each z position is controlled to be the same as that of wedges.</a:t>
            </a:r>
          </a:p>
          <a:p>
            <a:pPr lvl="1"/>
            <a:r>
              <a:rPr lang="en-US" altLang="ja-JP" sz="1800" dirty="0" smtClean="0"/>
              <a:t>At the end of end saddles, oversize is set to be 0.6 mm so that pre-stress of full GFRP part is 115 MPa.</a:t>
            </a:r>
          </a:p>
          <a:p>
            <a:r>
              <a:rPr lang="en-US" altLang="ja-JP" sz="1800" dirty="0" smtClean="0"/>
              <a:t>Strain gauges will be implemented on the end spacers to monitor coil pre-stress at coil end.</a:t>
            </a:r>
          </a:p>
        </p:txBody>
      </p:sp>
      <p:sp>
        <p:nvSpPr>
          <p:cNvPr id="23" name="フリーフォーム 22"/>
          <p:cNvSpPr/>
          <p:nvPr/>
        </p:nvSpPr>
        <p:spPr>
          <a:xfrm>
            <a:off x="3536093" y="1258912"/>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a:off x="3536275" y="1200325"/>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flipV="1">
            <a:off x="5893446" y="1105509"/>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5164651" y="703458"/>
            <a:ext cx="1095172" cy="369332"/>
          </a:xfrm>
          <a:prstGeom prst="rect">
            <a:avLst/>
          </a:prstGeom>
          <a:noFill/>
        </p:spPr>
        <p:txBody>
          <a:bodyPr wrap="none" rtlCol="0">
            <a:spAutoFit/>
          </a:bodyPr>
          <a:lstStyle/>
          <a:p>
            <a:r>
              <a:rPr kumimoji="1" lang="en-US" altLang="ja-JP" smtClean="0">
                <a:solidFill>
                  <a:srgbClr val="FF0000"/>
                </a:solidFill>
              </a:rPr>
              <a:t>Oversize</a:t>
            </a:r>
            <a:endParaRPr kumimoji="1" lang="ja-JP" altLang="en-US" dirty="0">
              <a:solidFill>
                <a:srgbClr val="FF0000"/>
              </a:solidFill>
            </a:endParaRPr>
          </a:p>
        </p:txBody>
      </p:sp>
      <p:sp>
        <p:nvSpPr>
          <p:cNvPr id="28" name="フリーフォーム 27"/>
          <p:cNvSpPr/>
          <p:nvPr/>
        </p:nvSpPr>
        <p:spPr>
          <a:xfrm flipV="1">
            <a:off x="3531782" y="2186148"/>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フリーフォーム 28"/>
          <p:cNvSpPr/>
          <p:nvPr/>
        </p:nvSpPr>
        <p:spPr>
          <a:xfrm flipV="1">
            <a:off x="3536275" y="2228557"/>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4264229" y="1293564"/>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フリーフォーム 31"/>
          <p:cNvSpPr/>
          <p:nvPr/>
        </p:nvSpPr>
        <p:spPr>
          <a:xfrm flipV="1">
            <a:off x="4264229" y="2184071"/>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a:off x="4270834" y="1354156"/>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7" name="フリーフォーム 36"/>
          <p:cNvSpPr/>
          <p:nvPr/>
        </p:nvSpPr>
        <p:spPr>
          <a:xfrm flipV="1">
            <a:off x="4270834" y="2184689"/>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8" name="下矢印 37"/>
          <p:cNvSpPr/>
          <p:nvPr/>
        </p:nvSpPr>
        <p:spPr>
          <a:xfrm>
            <a:off x="5893446" y="129591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下矢印 38"/>
          <p:cNvSpPr/>
          <p:nvPr/>
        </p:nvSpPr>
        <p:spPr>
          <a:xfrm flipV="1">
            <a:off x="5893446" y="293797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下矢印 39"/>
          <p:cNvSpPr/>
          <p:nvPr/>
        </p:nvSpPr>
        <p:spPr>
          <a:xfrm>
            <a:off x="5893446" y="3133887"/>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267979" y="3035033"/>
            <a:ext cx="2723823" cy="646331"/>
          </a:xfrm>
          <a:prstGeom prst="rect">
            <a:avLst/>
          </a:prstGeom>
          <a:noFill/>
        </p:spPr>
        <p:txBody>
          <a:bodyPr wrap="none" rtlCol="0">
            <a:spAutoFit/>
          </a:bodyPr>
          <a:lstStyle/>
          <a:p>
            <a:r>
              <a:rPr kumimoji="1" lang="en-US" altLang="ja-JP" dirty="0" smtClean="0">
                <a:solidFill>
                  <a:srgbClr val="FF0000"/>
                </a:solidFill>
              </a:rPr>
              <a:t>End spacer shown in red</a:t>
            </a:r>
          </a:p>
          <a:p>
            <a:r>
              <a:rPr kumimoji="1" lang="en-US" altLang="ja-JP" dirty="0" smtClean="0">
                <a:solidFill>
                  <a:srgbClr val="FF0000"/>
                </a:solidFill>
              </a:rPr>
              <a:t>will be oversized.</a:t>
            </a:r>
            <a:endParaRPr kumimoji="1" lang="ja-JP" altLang="en-US" dirty="0">
              <a:solidFill>
                <a:srgbClr val="FF0000"/>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40</a:t>
            </a:fld>
            <a:endParaRPr lang="fr-FR"/>
          </a:p>
        </p:txBody>
      </p:sp>
      <p:sp>
        <p:nvSpPr>
          <p:cNvPr id="33" name="タイトル 1"/>
          <p:cNvSpPr txBox="1">
            <a:spLocks/>
          </p:cNvSpPr>
          <p:nvPr/>
        </p:nvSpPr>
        <p:spPr>
          <a:xfrm>
            <a:off x="606075" y="65315"/>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dirty="0" smtClean="0"/>
              <a:t>Countermeasures against coil deformation</a:t>
            </a:r>
            <a:br>
              <a:rPr lang="en-US" altLang="ja-JP" dirty="0" smtClean="0"/>
            </a:br>
            <a:r>
              <a:rPr lang="en-US" altLang="ja-JP" dirty="0" smtClean="0"/>
              <a:t>at coil end ( Oversize of end spacers)</a:t>
            </a:r>
            <a:endParaRPr lang="ja-JP" altLang="en-US" dirty="0"/>
          </a:p>
        </p:txBody>
      </p:sp>
    </p:spTree>
    <p:extLst>
      <p:ext uri="{BB962C8B-B14F-4D97-AF65-F5344CB8AC3E}">
        <p14:creationId xmlns:p14="http://schemas.microsoft.com/office/powerpoint/2010/main" val="712328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2000" y="4765963"/>
            <a:ext cx="7920000" cy="1440873"/>
          </a:xfrm>
        </p:spPr>
        <p:txBody>
          <a:bodyPr>
            <a:normAutofit fontScale="92500" lnSpcReduction="20000"/>
          </a:bodyPr>
          <a:lstStyle/>
          <a:p>
            <a:r>
              <a:rPr kumimoji="1" lang="en-US" altLang="ja-JP" sz="2000" dirty="0" smtClean="0"/>
              <a:t>In the 1st model, axial pre-load was determined empirically.</a:t>
            </a:r>
          </a:p>
          <a:p>
            <a:r>
              <a:rPr lang="en-US" altLang="ja-JP" sz="2000" dirty="0" smtClean="0"/>
              <a:t>Pre-load will be increased to help mechanical support of a cable.</a:t>
            </a:r>
          </a:p>
          <a:p>
            <a:pPr marL="0" indent="0">
              <a:buNone/>
            </a:pPr>
            <a:r>
              <a:rPr lang="en-US" altLang="ja-JP" sz="2000" dirty="0" smtClean="0"/>
              <a:t>    (Target value has not been decided.)</a:t>
            </a:r>
          </a:p>
          <a:p>
            <a:r>
              <a:rPr kumimoji="1" lang="en-US" altLang="ja-JP" sz="2000" dirty="0" smtClean="0"/>
              <a:t>The blocks which are pushed by the bullets were plastically deformed in 01b. Material should be changed from SUS304L.</a:t>
            </a:r>
          </a:p>
          <a:p>
            <a:endParaRPr kumimoji="1" lang="ja-JP" altLang="en-US" sz="20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83" y="1055833"/>
            <a:ext cx="4503498" cy="3377624"/>
          </a:xfrm>
          <a:prstGeom prst="rect">
            <a:avLst/>
          </a:prstGeom>
        </p:spPr>
      </p:pic>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1933" y="1055833"/>
            <a:ext cx="4503499" cy="3377624"/>
          </a:xfrm>
          <a:prstGeom prst="rect">
            <a:avLst/>
          </a:prstGeom>
        </p:spPr>
      </p:pic>
      <p:sp>
        <p:nvSpPr>
          <p:cNvPr id="9" name="円/楕円 8"/>
          <p:cNvSpPr/>
          <p:nvPr/>
        </p:nvSpPr>
        <p:spPr>
          <a:xfrm>
            <a:off x="7079670" y="2535383"/>
            <a:ext cx="443345" cy="443345"/>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1" name="直線矢印コネクタ 10"/>
          <p:cNvCxnSpPr>
            <a:endCxn id="9" idx="3"/>
          </p:cNvCxnSpPr>
          <p:nvPr/>
        </p:nvCxnSpPr>
        <p:spPr>
          <a:xfrm flipV="1">
            <a:off x="6835970" y="2913802"/>
            <a:ext cx="308626" cy="464387"/>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5834274" y="3303046"/>
            <a:ext cx="2146742" cy="369332"/>
          </a:xfrm>
          <a:prstGeom prst="rect">
            <a:avLst/>
          </a:prstGeom>
          <a:noFill/>
        </p:spPr>
        <p:txBody>
          <a:bodyPr wrap="none" rtlCol="0">
            <a:spAutoFit/>
          </a:bodyPr>
          <a:lstStyle/>
          <a:p>
            <a:r>
              <a:rPr kumimoji="1" lang="en-US" altLang="ja-JP" dirty="0" smtClean="0">
                <a:solidFill>
                  <a:srgbClr val="FF0000"/>
                </a:solidFill>
              </a:rPr>
              <a:t>Plastic deformation</a:t>
            </a:r>
            <a:endParaRPr kumimoji="1" lang="ja-JP" altLang="en-US" dirty="0">
              <a:solidFill>
                <a:srgbClr val="FF0000"/>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41</a:t>
            </a:fld>
            <a:endParaRPr lang="fr-FR"/>
          </a:p>
        </p:txBody>
      </p:sp>
      <p:sp>
        <p:nvSpPr>
          <p:cNvPr id="12" name="タイトル 1"/>
          <p:cNvSpPr txBox="1">
            <a:spLocks/>
          </p:cNvSpPr>
          <p:nvPr/>
        </p:nvSpPr>
        <p:spPr>
          <a:xfrm>
            <a:off x="606075" y="65315"/>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dirty="0" smtClean="0"/>
              <a:t>Countermeasures against coil deformation</a:t>
            </a:r>
            <a:br>
              <a:rPr lang="en-US" altLang="ja-JP" dirty="0" smtClean="0"/>
            </a:br>
            <a:r>
              <a:rPr lang="en-US" altLang="ja-JP" dirty="0" smtClean="0"/>
              <a:t>at coil end ( Increase of axial pre-load)</a:t>
            </a:r>
            <a:endParaRPr lang="ja-JP" altLang="en-US" dirty="0"/>
          </a:p>
        </p:txBody>
      </p:sp>
    </p:spTree>
    <p:extLst>
      <p:ext uri="{BB962C8B-B14F-4D97-AF65-F5344CB8AC3E}">
        <p14:creationId xmlns:p14="http://schemas.microsoft.com/office/powerpoint/2010/main" val="10618664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4657" y="0"/>
            <a:ext cx="7920000" cy="538036"/>
          </a:xfrm>
        </p:spPr>
        <p:txBody>
          <a:bodyPr/>
          <a:lstStyle/>
          <a:p>
            <a:r>
              <a:rPr kumimoji="1" lang="en-US" altLang="ja-JP" dirty="0" smtClean="0"/>
              <a:t>Study of resin: Epoxy &amp; CE</a:t>
            </a:r>
            <a:endParaRPr kumimoji="1" lang="ja-JP" altLang="en-US" dirty="0"/>
          </a:p>
        </p:txBody>
      </p:sp>
      <p:sp>
        <p:nvSpPr>
          <p:cNvPr id="3" name="コンテンツ プレースホルダー 2"/>
          <p:cNvSpPr>
            <a:spLocks noGrp="1"/>
          </p:cNvSpPr>
          <p:nvPr>
            <p:ph idx="1"/>
          </p:nvPr>
        </p:nvSpPr>
        <p:spPr>
          <a:xfrm>
            <a:off x="660600" y="468459"/>
            <a:ext cx="8483400" cy="2291069"/>
          </a:xfrm>
        </p:spPr>
        <p:txBody>
          <a:bodyPr>
            <a:normAutofit/>
          </a:bodyPr>
          <a:lstStyle/>
          <a:p>
            <a:r>
              <a:rPr lang="en-US" altLang="ja-JP" sz="1800" b="1" dirty="0" smtClean="0">
                <a:solidFill>
                  <a:schemeClr val="tx1"/>
                </a:solidFill>
              </a:rPr>
              <a:t>E</a:t>
            </a:r>
            <a:r>
              <a:rPr kumimoji="1" lang="en-US" altLang="ja-JP" sz="1800" b="1" dirty="0" smtClean="0">
                <a:solidFill>
                  <a:schemeClr val="tx1"/>
                </a:solidFill>
              </a:rPr>
              <a:t>poxy-blended cyanate ester will be used as adhesive between GFRP parts and cables  (</a:t>
            </a:r>
            <a:r>
              <a:rPr kumimoji="1" lang="en-US" altLang="ja-JP" sz="1800" b="1" dirty="0" smtClean="0">
                <a:solidFill>
                  <a:srgbClr val="FF0000"/>
                </a:solidFill>
              </a:rPr>
              <a:t>EC-1HA, -1HB w/ or /w/o filler</a:t>
            </a:r>
            <a:r>
              <a:rPr kumimoji="1" lang="en-US" altLang="ja-JP" sz="1800" b="1" dirty="0" smtClean="0">
                <a:solidFill>
                  <a:schemeClr val="tx1"/>
                </a:solidFill>
              </a:rPr>
              <a:t>).</a:t>
            </a:r>
          </a:p>
          <a:p>
            <a:pPr lvl="1"/>
            <a:r>
              <a:rPr lang="en-US" altLang="ja-JP" sz="1800" b="1" dirty="0" smtClean="0">
                <a:solidFill>
                  <a:schemeClr val="tx1"/>
                </a:solidFill>
              </a:rPr>
              <a:t>Proven resin for ITER TF coils</a:t>
            </a:r>
          </a:p>
          <a:p>
            <a:pPr lvl="1"/>
            <a:r>
              <a:rPr kumimoji="1" lang="en-US" altLang="ja-JP" sz="1800" b="1" dirty="0" smtClean="0">
                <a:solidFill>
                  <a:schemeClr val="tx1"/>
                </a:solidFill>
              </a:rPr>
              <a:t>100</a:t>
            </a:r>
            <a:r>
              <a:rPr kumimoji="1" lang="en-US" altLang="ja-JP" sz="1800" b="1" dirty="0">
                <a:solidFill>
                  <a:schemeClr val="tx1"/>
                </a:solidFill>
              </a:rPr>
              <a:t>% cyanate </a:t>
            </a:r>
            <a:r>
              <a:rPr kumimoji="1" lang="en-US" altLang="ja-JP" sz="1800" b="1" dirty="0" smtClean="0">
                <a:solidFill>
                  <a:schemeClr val="tx1"/>
                </a:solidFill>
              </a:rPr>
              <a:t>ester for MBXFS1</a:t>
            </a:r>
          </a:p>
          <a:p>
            <a:r>
              <a:rPr kumimoji="1" lang="en-US" altLang="ja-JP" sz="1800" b="1" dirty="0" smtClean="0">
                <a:solidFill>
                  <a:schemeClr val="tx1"/>
                </a:solidFill>
              </a:rPr>
              <a:t>Recommended curing cycle</a:t>
            </a:r>
            <a:r>
              <a:rPr kumimoji="1" lang="en-US" altLang="ja-JP" sz="1800" b="1" dirty="0">
                <a:solidFill>
                  <a:schemeClr val="tx1"/>
                </a:solidFill>
              </a:rPr>
              <a:t>: </a:t>
            </a:r>
            <a:r>
              <a:rPr kumimoji="1" lang="en-US" altLang="ja-JP" sz="1800" b="1" dirty="0" smtClean="0">
                <a:solidFill>
                  <a:schemeClr val="tx1"/>
                </a:solidFill>
              </a:rPr>
              <a:t>120</a:t>
            </a:r>
            <a:r>
              <a:rPr kumimoji="1" lang="en-US" altLang="ja-JP" sz="1800" b="1" baseline="30000" dirty="0" smtClean="0">
                <a:solidFill>
                  <a:schemeClr val="tx1"/>
                </a:solidFill>
              </a:rPr>
              <a:t>o</a:t>
            </a:r>
            <a:r>
              <a:rPr kumimoji="1" lang="en-US" altLang="ja-JP" sz="1800" b="1" dirty="0" smtClean="0">
                <a:solidFill>
                  <a:schemeClr val="tx1"/>
                </a:solidFill>
              </a:rPr>
              <a:t>Cx12h+150</a:t>
            </a:r>
            <a:r>
              <a:rPr kumimoji="1" lang="en-US" altLang="ja-JP" sz="1800" b="1" baseline="30000" dirty="0" smtClean="0">
                <a:solidFill>
                  <a:schemeClr val="tx1"/>
                </a:solidFill>
              </a:rPr>
              <a:t>o</a:t>
            </a:r>
            <a:r>
              <a:rPr kumimoji="1" lang="en-US" altLang="ja-JP" sz="1800" b="1" dirty="0" smtClean="0">
                <a:solidFill>
                  <a:schemeClr val="tx1"/>
                </a:solidFill>
              </a:rPr>
              <a:t>Cx24h+190</a:t>
            </a:r>
            <a:r>
              <a:rPr kumimoji="1" lang="en-US" altLang="ja-JP" sz="1800" b="1" baseline="30000" dirty="0" smtClean="0">
                <a:solidFill>
                  <a:schemeClr val="tx1"/>
                </a:solidFill>
              </a:rPr>
              <a:t>o</a:t>
            </a:r>
            <a:r>
              <a:rPr kumimoji="1" lang="en-US" altLang="ja-JP" sz="1800" b="1" dirty="0" smtClean="0">
                <a:solidFill>
                  <a:schemeClr val="tx1"/>
                </a:solidFill>
              </a:rPr>
              <a:t>Cx30m</a:t>
            </a:r>
          </a:p>
          <a:p>
            <a:r>
              <a:rPr lang="en-US" altLang="ja-JP" sz="1800" b="1" dirty="0" smtClean="0">
                <a:solidFill>
                  <a:schemeClr val="tx1"/>
                </a:solidFill>
              </a:rPr>
              <a:t>Study for preferable curing conditions (shorter time and lower temp.) by </a:t>
            </a:r>
            <a:r>
              <a:rPr kumimoji="1" lang="en-US" altLang="ja-JP" sz="1800" b="1" dirty="0" smtClean="0">
                <a:solidFill>
                  <a:schemeClr val="tx1"/>
                </a:solidFill>
              </a:rPr>
              <a:t>shearing test for bonding strength</a:t>
            </a:r>
          </a:p>
        </p:txBody>
      </p:sp>
      <p:sp>
        <p:nvSpPr>
          <p:cNvPr id="4" name="フッター プレースホルダー 3"/>
          <p:cNvSpPr>
            <a:spLocks noGrp="1"/>
          </p:cNvSpPr>
          <p:nvPr>
            <p:ph type="ftr" sz="quarter" idx="11"/>
          </p:nvPr>
        </p:nvSpPr>
        <p:spPr>
          <a:xfrm>
            <a:off x="1483722" y="6498000"/>
            <a:ext cx="6781800" cy="360000"/>
          </a:xfrm>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12" name="図 11"/>
          <p:cNvPicPr>
            <a:picLocks noChangeAspect="1"/>
          </p:cNvPicPr>
          <p:nvPr/>
        </p:nvPicPr>
        <p:blipFill rotWithShape="1">
          <a:blip r:embed="rId2">
            <a:extLst>
              <a:ext uri="{28A0092B-C50C-407E-A947-70E740481C1C}">
                <a14:useLocalDpi xmlns:a14="http://schemas.microsoft.com/office/drawing/2010/main" val="0"/>
              </a:ext>
            </a:extLst>
          </a:blip>
          <a:srcRect l="20494" r="10197" b="8792"/>
          <a:stretch/>
        </p:blipFill>
        <p:spPr>
          <a:xfrm>
            <a:off x="259095" y="3355386"/>
            <a:ext cx="1065634" cy="1869757"/>
          </a:xfrm>
          <a:prstGeom prst="rect">
            <a:avLst/>
          </a:prstGeom>
        </p:spPr>
      </p:pic>
      <p:sp>
        <p:nvSpPr>
          <p:cNvPr id="5" name="スライド番号プレースホルダー 4"/>
          <p:cNvSpPr>
            <a:spLocks noGrp="1"/>
          </p:cNvSpPr>
          <p:nvPr>
            <p:ph type="sldNum" sz="quarter" idx="12"/>
          </p:nvPr>
        </p:nvSpPr>
        <p:spPr/>
        <p:txBody>
          <a:bodyPr/>
          <a:lstStyle/>
          <a:p>
            <a:fld id="{BFDCA1C4-9514-7B4F-976F-D92F7E296653}" type="slidenum">
              <a:rPr lang="fr-FR" smtClean="0"/>
              <a:pPr/>
              <a:t>42</a:t>
            </a:fld>
            <a:endParaRPr lang="fr-FR"/>
          </a:p>
        </p:txBody>
      </p:sp>
      <p:pic>
        <p:nvPicPr>
          <p:cNvPr id="18" name="図 17"/>
          <p:cNvPicPr>
            <a:picLocks noChangeAspect="1"/>
          </p:cNvPicPr>
          <p:nvPr/>
        </p:nvPicPr>
        <p:blipFill rotWithShape="1">
          <a:blip r:embed="rId3">
            <a:extLst>
              <a:ext uri="{28A0092B-C50C-407E-A947-70E740481C1C}">
                <a14:useLocalDpi xmlns:a14="http://schemas.microsoft.com/office/drawing/2010/main" val="0"/>
              </a:ext>
            </a:extLst>
          </a:blip>
          <a:srcRect l="12250" t="20401" r="6875" b="20163"/>
          <a:stretch/>
        </p:blipFill>
        <p:spPr>
          <a:xfrm>
            <a:off x="1263830" y="2579916"/>
            <a:ext cx="7203271" cy="3740802"/>
          </a:xfrm>
          <a:prstGeom prst="rect">
            <a:avLst/>
          </a:prstGeom>
        </p:spPr>
      </p:pic>
      <p:sp>
        <p:nvSpPr>
          <p:cNvPr id="20" name="テキスト ボックス 19"/>
          <p:cNvSpPr txBox="1"/>
          <p:nvPr/>
        </p:nvSpPr>
        <p:spPr>
          <a:xfrm>
            <a:off x="2606892" y="2852293"/>
            <a:ext cx="1031051" cy="646331"/>
          </a:xfrm>
          <a:prstGeom prst="rect">
            <a:avLst/>
          </a:prstGeom>
          <a:noFill/>
        </p:spPr>
        <p:txBody>
          <a:bodyPr wrap="none" rtlCol="0">
            <a:spAutoFit/>
          </a:bodyPr>
          <a:lstStyle/>
          <a:p>
            <a:r>
              <a:rPr kumimoji="1" lang="en-US" altLang="ja-JP" dirty="0" smtClean="0">
                <a:solidFill>
                  <a:srgbClr val="FF0000"/>
                </a:solidFill>
              </a:rPr>
              <a:t>EC-1HA</a:t>
            </a:r>
          </a:p>
          <a:p>
            <a:pPr algn="ctr"/>
            <a:r>
              <a:rPr kumimoji="1" lang="en-US" altLang="ja-JP" dirty="0" smtClean="0">
                <a:solidFill>
                  <a:srgbClr val="FF0000"/>
                </a:solidFill>
              </a:rPr>
              <a:t>w/o filler</a:t>
            </a:r>
            <a:endParaRPr kumimoji="1" lang="ja-JP" altLang="en-US" dirty="0">
              <a:solidFill>
                <a:srgbClr val="FF0000"/>
              </a:solidFill>
            </a:endParaRPr>
          </a:p>
        </p:txBody>
      </p:sp>
      <p:sp>
        <p:nvSpPr>
          <p:cNvPr id="21" name="テキスト ボックス 20"/>
          <p:cNvSpPr txBox="1"/>
          <p:nvPr/>
        </p:nvSpPr>
        <p:spPr>
          <a:xfrm>
            <a:off x="4270378" y="2835964"/>
            <a:ext cx="1839093" cy="646331"/>
          </a:xfrm>
          <a:prstGeom prst="rect">
            <a:avLst/>
          </a:prstGeom>
          <a:noFill/>
        </p:spPr>
        <p:txBody>
          <a:bodyPr wrap="none" rtlCol="0">
            <a:spAutoFit/>
          </a:bodyPr>
          <a:lstStyle/>
          <a:p>
            <a:pPr algn="ctr"/>
            <a:r>
              <a:rPr kumimoji="1" lang="en-US" altLang="ja-JP" dirty="0" smtClean="0">
                <a:solidFill>
                  <a:srgbClr val="0432FF"/>
                </a:solidFill>
              </a:rPr>
              <a:t>EC-1HA-F7P</a:t>
            </a:r>
          </a:p>
          <a:p>
            <a:pPr algn="ctr"/>
            <a:r>
              <a:rPr kumimoji="1" lang="en-US" altLang="ja-JP" dirty="0" smtClean="0">
                <a:solidFill>
                  <a:srgbClr val="0432FF"/>
                </a:solidFill>
              </a:rPr>
              <a:t>w/ filler, low vis. </a:t>
            </a:r>
            <a:endParaRPr kumimoji="1" lang="ja-JP" altLang="en-US" dirty="0">
              <a:solidFill>
                <a:srgbClr val="0432FF"/>
              </a:solidFill>
            </a:endParaRPr>
          </a:p>
        </p:txBody>
      </p:sp>
      <p:sp>
        <p:nvSpPr>
          <p:cNvPr id="22" name="テキスト ボックス 21"/>
          <p:cNvSpPr txBox="1"/>
          <p:nvPr/>
        </p:nvSpPr>
        <p:spPr>
          <a:xfrm>
            <a:off x="6409562" y="2871939"/>
            <a:ext cx="1864741" cy="646331"/>
          </a:xfrm>
          <a:prstGeom prst="rect">
            <a:avLst/>
          </a:prstGeom>
          <a:noFill/>
        </p:spPr>
        <p:txBody>
          <a:bodyPr wrap="none" rtlCol="0">
            <a:spAutoFit/>
          </a:bodyPr>
          <a:lstStyle/>
          <a:p>
            <a:pPr algn="ctr"/>
            <a:r>
              <a:rPr kumimoji="1" lang="en-US" altLang="ja-JP" dirty="0" smtClean="0">
                <a:solidFill>
                  <a:srgbClr val="008F00"/>
                </a:solidFill>
              </a:rPr>
              <a:t>EC-1HB-F7P</a:t>
            </a:r>
          </a:p>
          <a:p>
            <a:pPr algn="ctr"/>
            <a:r>
              <a:rPr kumimoji="1" lang="en-US" altLang="ja-JP" dirty="0" smtClean="0">
                <a:solidFill>
                  <a:srgbClr val="008F00"/>
                </a:solidFill>
              </a:rPr>
              <a:t>w/ filler, high vis.</a:t>
            </a:r>
            <a:endParaRPr kumimoji="1" lang="ja-JP" altLang="en-US" dirty="0">
              <a:solidFill>
                <a:srgbClr val="008F00"/>
              </a:solidFill>
            </a:endParaRPr>
          </a:p>
        </p:txBody>
      </p:sp>
      <p:sp>
        <p:nvSpPr>
          <p:cNvPr id="7" name="テキスト ボックス 6"/>
          <p:cNvSpPr txBox="1"/>
          <p:nvPr/>
        </p:nvSpPr>
        <p:spPr>
          <a:xfrm rot="16200000">
            <a:off x="1649184" y="4702629"/>
            <a:ext cx="1620957" cy="369332"/>
          </a:xfrm>
          <a:prstGeom prst="rect">
            <a:avLst/>
          </a:prstGeom>
          <a:noFill/>
        </p:spPr>
        <p:txBody>
          <a:bodyPr wrap="none" rtlCol="0">
            <a:spAutoFit/>
          </a:bodyPr>
          <a:lstStyle/>
          <a:p>
            <a:r>
              <a:rPr kumimoji="1" lang="en-US" altLang="ja-JP" dirty="0" err="1" smtClean="0"/>
              <a:t>Recom</a:t>
            </a:r>
            <a:r>
              <a:rPr kumimoji="1" lang="en-US" altLang="ja-JP" dirty="0" smtClean="0"/>
              <a:t>. Cycle</a:t>
            </a:r>
            <a:endParaRPr kumimoji="1" lang="ja-JP" altLang="en-US" dirty="0"/>
          </a:p>
        </p:txBody>
      </p:sp>
      <p:sp>
        <p:nvSpPr>
          <p:cNvPr id="14" name="テキスト ボックス 13"/>
          <p:cNvSpPr txBox="1"/>
          <p:nvPr/>
        </p:nvSpPr>
        <p:spPr>
          <a:xfrm rot="16200000">
            <a:off x="1969943" y="5012871"/>
            <a:ext cx="2287806" cy="369332"/>
          </a:xfrm>
          <a:prstGeom prst="rect">
            <a:avLst/>
          </a:prstGeom>
          <a:noFill/>
        </p:spPr>
        <p:txBody>
          <a:bodyPr wrap="none" rtlCol="0">
            <a:spAutoFit/>
          </a:bodyPr>
          <a:lstStyle/>
          <a:p>
            <a:r>
              <a:rPr kumimoji="1" lang="en-US" altLang="ja-JP" dirty="0" smtClean="0"/>
              <a:t>50 % </a:t>
            </a:r>
            <a:r>
              <a:rPr kumimoji="1" lang="en-US" altLang="ja-JP" dirty="0" err="1" smtClean="0"/>
              <a:t>Recom</a:t>
            </a:r>
            <a:r>
              <a:rPr kumimoji="1" lang="en-US" altLang="ja-JP" dirty="0"/>
              <a:t>. Cycle</a:t>
            </a:r>
            <a:endParaRPr kumimoji="1" lang="ja-JP" altLang="en-US" dirty="0"/>
          </a:p>
        </p:txBody>
      </p:sp>
      <p:sp>
        <p:nvSpPr>
          <p:cNvPr id="23" name="テキスト ボックス 22"/>
          <p:cNvSpPr txBox="1"/>
          <p:nvPr/>
        </p:nvSpPr>
        <p:spPr>
          <a:xfrm rot="16200000">
            <a:off x="2590588" y="5029200"/>
            <a:ext cx="2467920" cy="369332"/>
          </a:xfrm>
          <a:prstGeom prst="rect">
            <a:avLst/>
          </a:prstGeom>
          <a:noFill/>
        </p:spPr>
        <p:txBody>
          <a:bodyPr wrap="none" rtlCol="0">
            <a:spAutoFit/>
          </a:bodyPr>
          <a:lstStyle/>
          <a:p>
            <a:r>
              <a:rPr kumimoji="1" lang="en-US" altLang="ja-JP" dirty="0" err="1"/>
              <a:t>Recom</a:t>
            </a:r>
            <a:r>
              <a:rPr kumimoji="1" lang="en-US" altLang="ja-JP" dirty="0"/>
              <a:t>. </a:t>
            </a:r>
            <a:r>
              <a:rPr kumimoji="1" lang="en-US" altLang="ja-JP" dirty="0" smtClean="0"/>
              <a:t>Temp. -20</a:t>
            </a:r>
            <a:r>
              <a:rPr kumimoji="1" lang="en-US" altLang="ja-JP" baseline="30000" dirty="0"/>
              <a:t>o</a:t>
            </a:r>
            <a:r>
              <a:rPr kumimoji="1" lang="en-US" altLang="ja-JP" dirty="0"/>
              <a:t>C</a:t>
            </a:r>
            <a:r>
              <a:rPr kumimoji="1" lang="en-US" altLang="ja-JP" dirty="0" smtClean="0"/>
              <a:t> </a:t>
            </a:r>
            <a:endParaRPr kumimoji="1" lang="ja-JP" altLang="en-US" dirty="0"/>
          </a:p>
        </p:txBody>
      </p:sp>
    </p:spTree>
    <p:extLst>
      <p:ext uri="{BB962C8B-B14F-4D97-AF65-F5344CB8AC3E}">
        <p14:creationId xmlns:p14="http://schemas.microsoft.com/office/powerpoint/2010/main" val="12701144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8547" y="1581"/>
            <a:ext cx="7920000" cy="511376"/>
          </a:xfrm>
        </p:spPr>
        <p:txBody>
          <a:bodyPr/>
          <a:lstStyle/>
          <a:p>
            <a:r>
              <a:rPr kumimoji="1" lang="en-US" altLang="ja-JP" smtClean="0"/>
              <a:t>Test Coil </a:t>
            </a:r>
            <a:r>
              <a:rPr kumimoji="1" lang="en-US" altLang="ja-JP" dirty="0" smtClean="0"/>
              <a:t>Winding w/ Resins</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43</a:t>
            </a:fld>
            <a:endParaRPr lang="fr-F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7088" y="648629"/>
            <a:ext cx="4362916" cy="2908610"/>
          </a:xfrm>
          <a:prstGeom prst="rect">
            <a:avLst/>
          </a:prstGeom>
        </p:spPr>
      </p:pic>
      <p:pic>
        <p:nvPicPr>
          <p:cNvPr id="8" name="図 7"/>
          <p:cNvPicPr>
            <a:picLocks noChangeAspect="1"/>
          </p:cNvPicPr>
          <p:nvPr/>
        </p:nvPicPr>
        <p:blipFill rotWithShape="1">
          <a:blip r:embed="rId3">
            <a:extLst>
              <a:ext uri="{28A0092B-C50C-407E-A947-70E740481C1C}">
                <a14:useLocalDpi xmlns:a14="http://schemas.microsoft.com/office/drawing/2010/main" val="0"/>
              </a:ext>
            </a:extLst>
          </a:blip>
          <a:srcRect l="4805" t="16304" r="8238" b="23627"/>
          <a:stretch/>
        </p:blipFill>
        <p:spPr>
          <a:xfrm>
            <a:off x="4353120" y="3691053"/>
            <a:ext cx="4649099" cy="214103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8303" y="501805"/>
            <a:ext cx="2653990" cy="1769326"/>
          </a:xfrm>
          <a:prstGeom prst="rect">
            <a:avLst/>
          </a:prstGeom>
        </p:spPr>
      </p:pic>
      <p:sp>
        <p:nvSpPr>
          <p:cNvPr id="9" name="コンテンツ プレースホルダー 2"/>
          <p:cNvSpPr>
            <a:spLocks noGrp="1"/>
          </p:cNvSpPr>
          <p:nvPr>
            <p:ph idx="1"/>
          </p:nvPr>
        </p:nvSpPr>
        <p:spPr>
          <a:xfrm>
            <a:off x="200723" y="2698595"/>
            <a:ext cx="4092498" cy="3635297"/>
          </a:xfrm>
        </p:spPr>
        <p:txBody>
          <a:bodyPr>
            <a:normAutofit lnSpcReduction="10000"/>
          </a:bodyPr>
          <a:lstStyle/>
          <a:p>
            <a:r>
              <a:rPr kumimoji="1" lang="en-US" altLang="ja-JP" sz="1800" b="1" dirty="0" smtClean="0">
                <a:solidFill>
                  <a:schemeClr val="tx1"/>
                </a:solidFill>
              </a:rPr>
              <a:t>R&amp;D of wet-winding or injection w/ block</a:t>
            </a:r>
          </a:p>
          <a:p>
            <a:endParaRPr kumimoji="1" lang="en-US" altLang="ja-JP" sz="1800" b="1" dirty="0" smtClean="0">
              <a:solidFill>
                <a:schemeClr val="tx1"/>
              </a:solidFill>
            </a:endParaRPr>
          </a:p>
          <a:p>
            <a:r>
              <a:rPr kumimoji="1" lang="en-US" altLang="ja-JP" sz="1800" b="1" dirty="0">
                <a:solidFill>
                  <a:schemeClr val="tx1"/>
                </a:solidFill>
              </a:rPr>
              <a:t>New resin (epoxy &amp; cyanate ester, proven for ITER) with filler</a:t>
            </a:r>
          </a:p>
          <a:p>
            <a:pPr lvl="1"/>
            <a:r>
              <a:rPr kumimoji="1" lang="en-US" altLang="ja-JP" sz="1800" b="1" dirty="0">
                <a:solidFill>
                  <a:schemeClr val="tx1"/>
                </a:solidFill>
              </a:rPr>
              <a:t>Appropriate viscosity and </a:t>
            </a:r>
            <a:r>
              <a:rPr kumimoji="1" lang="en-US" altLang="ja-JP" sz="1800" b="1" dirty="0" smtClean="0">
                <a:solidFill>
                  <a:schemeClr val="tx1"/>
                </a:solidFill>
              </a:rPr>
              <a:t>lifetime.</a:t>
            </a:r>
          </a:p>
          <a:p>
            <a:pPr lvl="1"/>
            <a:r>
              <a:rPr kumimoji="1" lang="en-US" altLang="ja-JP" sz="1800" b="1" dirty="0">
                <a:solidFill>
                  <a:schemeClr val="tx1"/>
                </a:solidFill>
              </a:rPr>
              <a:t>120</a:t>
            </a:r>
            <a:r>
              <a:rPr kumimoji="1" lang="en-US" altLang="ja-JP" sz="1800" b="1" baseline="30000" dirty="0">
                <a:solidFill>
                  <a:schemeClr val="tx1"/>
                </a:solidFill>
              </a:rPr>
              <a:t>o</a:t>
            </a:r>
            <a:r>
              <a:rPr kumimoji="1" lang="en-US" altLang="ja-JP" sz="1800" b="1" dirty="0">
                <a:solidFill>
                  <a:schemeClr val="tx1"/>
                </a:solidFill>
              </a:rPr>
              <a:t>Cx12h + 150</a:t>
            </a:r>
            <a:r>
              <a:rPr kumimoji="1" lang="en-US" altLang="ja-JP" sz="1800" b="1" baseline="30000" dirty="0">
                <a:solidFill>
                  <a:schemeClr val="tx1"/>
                </a:solidFill>
              </a:rPr>
              <a:t>o</a:t>
            </a:r>
            <a:r>
              <a:rPr kumimoji="1" lang="en-US" altLang="ja-JP" sz="1800" b="1" dirty="0">
                <a:solidFill>
                  <a:schemeClr val="tx1"/>
                </a:solidFill>
              </a:rPr>
              <a:t>Cx24h +190</a:t>
            </a:r>
            <a:r>
              <a:rPr kumimoji="1" lang="en-US" altLang="ja-JP" sz="1800" b="1" baseline="30000" dirty="0">
                <a:solidFill>
                  <a:schemeClr val="tx1"/>
                </a:solidFill>
              </a:rPr>
              <a:t>o</a:t>
            </a:r>
            <a:r>
              <a:rPr kumimoji="1" lang="en-US" altLang="ja-JP" sz="1800" b="1" dirty="0">
                <a:solidFill>
                  <a:schemeClr val="tx1"/>
                </a:solidFill>
              </a:rPr>
              <a:t>Cx0.5h</a:t>
            </a:r>
          </a:p>
          <a:p>
            <a:endParaRPr kumimoji="1" lang="en-US" altLang="ja-JP" sz="1800" b="1" dirty="0" smtClean="0">
              <a:solidFill>
                <a:schemeClr val="tx1"/>
              </a:solidFill>
            </a:endParaRPr>
          </a:p>
          <a:p>
            <a:r>
              <a:rPr kumimoji="1" lang="en-US" altLang="ja-JP" sz="1800" b="1" dirty="0" smtClean="0">
                <a:solidFill>
                  <a:schemeClr val="tx1"/>
                </a:solidFill>
              </a:rPr>
              <a:t>R&amp;D of test coil winding w/ wet-winding is ongoing: outcomes will be implemented in the 2</a:t>
            </a:r>
            <a:r>
              <a:rPr kumimoji="1" lang="en-US" altLang="ja-JP" sz="1800" b="1" baseline="30000" dirty="0" smtClean="0">
                <a:solidFill>
                  <a:schemeClr val="tx1"/>
                </a:solidFill>
              </a:rPr>
              <a:t>nd</a:t>
            </a:r>
            <a:r>
              <a:rPr kumimoji="1" lang="en-US" altLang="ja-JP" sz="1800" b="1" dirty="0" smtClean="0">
                <a:solidFill>
                  <a:schemeClr val="tx1"/>
                </a:solidFill>
              </a:rPr>
              <a:t> model.</a:t>
            </a:r>
          </a:p>
        </p:txBody>
      </p:sp>
    </p:spTree>
    <p:extLst>
      <p:ext uri="{BB962C8B-B14F-4D97-AF65-F5344CB8AC3E}">
        <p14:creationId xmlns:p14="http://schemas.microsoft.com/office/powerpoint/2010/main" val="17590669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67197"/>
            <a:ext cx="7920000" cy="720000"/>
          </a:xfrm>
        </p:spPr>
        <p:txBody>
          <a:bodyPr/>
          <a:lstStyle/>
          <a:p>
            <a:r>
              <a:rPr lang="en-US" altLang="ja-JP" dirty="0" smtClean="0"/>
              <a:t>Increase of azimuthal coil pre-stress in SS</a:t>
            </a:r>
            <a:br>
              <a:rPr lang="en-US" altLang="ja-JP" dirty="0" smtClean="0"/>
            </a:br>
            <a:r>
              <a:rPr lang="en-US" altLang="ja-JP" dirty="0" smtClean="0"/>
              <a:t>(Cable 10 Stack: Insulation Endurance)</a:t>
            </a:r>
            <a:endParaRPr kumimoji="1" lang="ja-JP" altLang="en-US" dirty="0"/>
          </a:p>
        </p:txBody>
      </p:sp>
      <p:sp>
        <p:nvSpPr>
          <p:cNvPr id="3" name="コンテンツ プレースホルダー 2"/>
          <p:cNvSpPr>
            <a:spLocks noGrp="1"/>
          </p:cNvSpPr>
          <p:nvPr>
            <p:ph idx="1"/>
          </p:nvPr>
        </p:nvSpPr>
        <p:spPr>
          <a:xfrm>
            <a:off x="203200" y="4632004"/>
            <a:ext cx="8624512" cy="1454484"/>
          </a:xfrm>
        </p:spPr>
        <p:txBody>
          <a:bodyPr>
            <a:noAutofit/>
          </a:bodyPr>
          <a:lstStyle/>
          <a:p>
            <a:r>
              <a:rPr lang="en-US" altLang="ja-JP" sz="2000" dirty="0" smtClean="0"/>
              <a:t>Hi-pot test under compressive stress for a 22 cable</a:t>
            </a:r>
          </a:p>
          <a:p>
            <a:r>
              <a:rPr kumimoji="1" lang="en-US" altLang="ja-JP" sz="2000" dirty="0" smtClean="0">
                <a:solidFill>
                  <a:srgbClr val="FF0000"/>
                </a:solidFill>
              </a:rPr>
              <a:t>No degradation of insulation resistance up to 200 MPa at 3 kV for 1 min</a:t>
            </a:r>
            <a:endParaRPr lang="en-US" altLang="ja-JP" sz="2000" dirty="0" smtClean="0">
              <a:solidFill>
                <a:srgbClr val="FF0000"/>
              </a:solidFill>
            </a:endParaRPr>
          </a:p>
          <a:p>
            <a:r>
              <a:rPr lang="en-US" altLang="ja-JP" sz="2000" dirty="0" smtClean="0"/>
              <a:t>Degradation of electrical insulation </a:t>
            </a:r>
            <a:r>
              <a:rPr kumimoji="1" lang="en-US" altLang="ja-JP" sz="2000" dirty="0" smtClean="0"/>
              <a:t>due to creep deformation should be also checked.</a:t>
            </a:r>
          </a:p>
        </p:txBody>
      </p:sp>
      <p:sp>
        <p:nvSpPr>
          <p:cNvPr id="4" name="フッター プレースホルダー 3"/>
          <p:cNvSpPr>
            <a:spLocks noGrp="1"/>
          </p:cNvSpPr>
          <p:nvPr>
            <p:ph type="ftr" sz="quarter" idx="11"/>
          </p:nvPr>
        </p:nvSpPr>
        <p:spPr/>
        <p:txBody>
          <a:bodyPr/>
          <a:lstStyle/>
          <a:p>
            <a:pPr algn="ctr"/>
            <a:r>
              <a:rPr lang="en-US" noProof="0" smtClean="0"/>
              <a:t>T. Nakamoto, Progress on Beam Separation Superconducting Dipole Magnet (D1) R&amp;D for HL-LHC, 7th HL-LHC Collaboration Meeting, CIEMAT, Madrid, Nov. 14, 2017</a:t>
            </a:r>
            <a:endParaRPr lang="en-GB" noProof="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 y="1132853"/>
            <a:ext cx="4394745" cy="2929830"/>
          </a:xfrm>
          <a:prstGeom prst="rect">
            <a:avLst/>
          </a:prstGeom>
        </p:spPr>
      </p:pic>
      <p:pic>
        <p:nvPicPr>
          <p:cNvPr id="213" name="図 212"/>
          <p:cNvPicPr>
            <a:picLocks noChangeAspect="1"/>
          </p:cNvPicPr>
          <p:nvPr/>
        </p:nvPicPr>
        <p:blipFill rotWithShape="1">
          <a:blip r:embed="rId3">
            <a:extLst>
              <a:ext uri="{28A0092B-C50C-407E-A947-70E740481C1C}">
                <a14:useLocalDpi xmlns:a14="http://schemas.microsoft.com/office/drawing/2010/main" val="0"/>
              </a:ext>
            </a:extLst>
          </a:blip>
          <a:srcRect l="17222" r="17361" b="4577"/>
          <a:stretch/>
        </p:blipFill>
        <p:spPr>
          <a:xfrm>
            <a:off x="5038568" y="1611879"/>
            <a:ext cx="2830658" cy="2917802"/>
          </a:xfrm>
          <a:prstGeom prst="rect">
            <a:avLst/>
          </a:prstGeom>
        </p:spPr>
      </p:pic>
      <p:sp>
        <p:nvSpPr>
          <p:cNvPr id="10" name="下矢印 9"/>
          <p:cNvSpPr/>
          <p:nvPr/>
        </p:nvSpPr>
        <p:spPr>
          <a:xfrm>
            <a:off x="5992878" y="1306173"/>
            <a:ext cx="406400" cy="378006"/>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4" name="テキスト ボックス 213"/>
          <p:cNvSpPr txBox="1"/>
          <p:nvPr/>
        </p:nvSpPr>
        <p:spPr>
          <a:xfrm>
            <a:off x="6453896" y="1106851"/>
            <a:ext cx="2210862" cy="646331"/>
          </a:xfrm>
          <a:prstGeom prst="rect">
            <a:avLst/>
          </a:prstGeom>
          <a:noFill/>
        </p:spPr>
        <p:txBody>
          <a:bodyPr wrap="none" rtlCol="0">
            <a:spAutoFit/>
          </a:bodyPr>
          <a:lstStyle/>
          <a:p>
            <a:r>
              <a:rPr kumimoji="1" lang="en-US" altLang="ja-JP" smtClean="0"/>
              <a:t>Compressive stress</a:t>
            </a:r>
          </a:p>
          <a:p>
            <a:r>
              <a:rPr kumimoji="1" lang="en-US" altLang="ja-JP" dirty="0" smtClean="0"/>
              <a:t>up to 200 MPa</a:t>
            </a:r>
            <a:endParaRPr kumimoji="1" lang="ja-JP" altLang="en-US" dirty="0"/>
          </a:p>
        </p:txBody>
      </p:sp>
      <p:sp>
        <p:nvSpPr>
          <p:cNvPr id="215" name="テキスト ボックス 214"/>
          <p:cNvSpPr txBox="1"/>
          <p:nvPr/>
        </p:nvSpPr>
        <p:spPr>
          <a:xfrm>
            <a:off x="5624182" y="2979417"/>
            <a:ext cx="1659429" cy="369332"/>
          </a:xfrm>
          <a:prstGeom prst="rect">
            <a:avLst/>
          </a:prstGeom>
          <a:noFill/>
        </p:spPr>
        <p:txBody>
          <a:bodyPr wrap="none" rtlCol="0">
            <a:spAutoFit/>
          </a:bodyPr>
          <a:lstStyle/>
          <a:p>
            <a:r>
              <a:rPr kumimoji="1" lang="en-US" altLang="ja-JP" dirty="0" smtClean="0"/>
              <a:t>22 </a:t>
            </a:r>
            <a:r>
              <a:rPr kumimoji="1" lang="en-US" altLang="ja-JP" smtClean="0"/>
              <a:t>cable stack</a:t>
            </a:r>
            <a:endParaRPr kumimoji="1" lang="ja-JP" altLang="en-US" dirty="0"/>
          </a:p>
        </p:txBody>
      </p:sp>
      <p:cxnSp>
        <p:nvCxnSpPr>
          <p:cNvPr id="217" name="直線矢印コネクタ 216"/>
          <p:cNvCxnSpPr/>
          <p:nvPr/>
        </p:nvCxnSpPr>
        <p:spPr>
          <a:xfrm flipH="1" flipV="1">
            <a:off x="7035800" y="2271531"/>
            <a:ext cx="647700" cy="389701"/>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19" name="テキスト ボックス 218"/>
          <p:cNvSpPr txBox="1"/>
          <p:nvPr/>
        </p:nvSpPr>
        <p:spPr>
          <a:xfrm>
            <a:off x="7642772" y="2479081"/>
            <a:ext cx="1184940" cy="1200329"/>
          </a:xfrm>
          <a:prstGeom prst="rect">
            <a:avLst/>
          </a:prstGeom>
          <a:noFill/>
        </p:spPr>
        <p:txBody>
          <a:bodyPr wrap="none" rtlCol="0">
            <a:spAutoFit/>
          </a:bodyPr>
          <a:lstStyle/>
          <a:p>
            <a:r>
              <a:rPr kumimoji="1" lang="en-US" altLang="ja-JP" dirty="0" smtClean="0"/>
              <a:t>Inspected</a:t>
            </a:r>
          </a:p>
          <a:p>
            <a:r>
              <a:rPr kumimoji="1" lang="en-US" altLang="ja-JP" dirty="0" smtClean="0"/>
              <a:t>insulation</a:t>
            </a:r>
          </a:p>
          <a:p>
            <a:r>
              <a:rPr kumimoji="1" lang="en-US" altLang="ja-JP" dirty="0" smtClean="0"/>
              <a:t>layer</a:t>
            </a:r>
          </a:p>
          <a:p>
            <a:r>
              <a:rPr kumimoji="1" lang="en-US" altLang="ja-JP" dirty="0" smtClean="0"/>
              <a:t>(N=6)</a:t>
            </a:r>
            <a:endParaRPr kumimoji="1" lang="ja-JP" altLang="en-US"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44</a:t>
            </a:fld>
            <a:endParaRPr lang="fr-FR"/>
          </a:p>
        </p:txBody>
      </p:sp>
    </p:spTree>
    <p:extLst>
      <p:ext uri="{BB962C8B-B14F-4D97-AF65-F5344CB8AC3E}">
        <p14:creationId xmlns:p14="http://schemas.microsoft.com/office/powerpoint/2010/main" val="18595325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a:t>
            </a:r>
            <a:endParaRPr kumimoji="1" lang="ja-JP" altLang="en-US" dirty="0"/>
          </a:p>
        </p:txBody>
      </p:sp>
      <p:sp>
        <p:nvSpPr>
          <p:cNvPr id="3" name="コンテンツ プレースホルダー 2"/>
          <p:cNvSpPr>
            <a:spLocks noGrp="1"/>
          </p:cNvSpPr>
          <p:nvPr>
            <p:ph idx="1"/>
          </p:nvPr>
        </p:nvSpPr>
        <p:spPr>
          <a:xfrm>
            <a:off x="1326374" y="990600"/>
            <a:ext cx="7360425" cy="4906963"/>
          </a:xfrm>
        </p:spPr>
        <p:txBody>
          <a:bodyPr/>
          <a:lstStyle/>
          <a:p>
            <a:r>
              <a:rPr kumimoji="1" lang="en-US" altLang="ja-JP" b="1" dirty="0" smtClean="0">
                <a:solidFill>
                  <a:schemeClr val="bg2"/>
                </a:solidFill>
              </a:rPr>
              <a:t>Test results of MBXFS1b</a:t>
            </a:r>
          </a:p>
          <a:p>
            <a:pPr lvl="1"/>
            <a:r>
              <a:rPr kumimoji="1" lang="en-US" altLang="ja-JP" b="1" dirty="0" smtClean="0">
                <a:solidFill>
                  <a:schemeClr val="bg2"/>
                </a:solidFill>
              </a:rPr>
              <a:t>Training Quench</a:t>
            </a:r>
          </a:p>
          <a:p>
            <a:pPr lvl="1"/>
            <a:r>
              <a:rPr kumimoji="1" lang="en-US" altLang="ja-JP" b="1" dirty="0" smtClean="0">
                <a:solidFill>
                  <a:schemeClr val="bg2"/>
                </a:solidFill>
              </a:rPr>
              <a:t>Quench Protection Studies</a:t>
            </a:r>
          </a:p>
          <a:p>
            <a:pPr lvl="1"/>
            <a:r>
              <a:rPr kumimoji="1" lang="en-US" altLang="ja-JP" b="1" dirty="0" smtClean="0">
                <a:solidFill>
                  <a:schemeClr val="bg2"/>
                </a:solidFill>
              </a:rPr>
              <a:t>Magnetic Field Measurement</a:t>
            </a:r>
          </a:p>
          <a:p>
            <a:r>
              <a:rPr kumimoji="1" lang="en-US" altLang="ja-JP" b="1" dirty="0">
                <a:solidFill>
                  <a:srgbClr val="FF0000"/>
                </a:solidFill>
              </a:rPr>
              <a:t>Development of 2</a:t>
            </a:r>
            <a:r>
              <a:rPr kumimoji="1" lang="en-US" altLang="ja-JP" b="1" baseline="30000" dirty="0">
                <a:solidFill>
                  <a:srgbClr val="FF0000"/>
                </a:solidFill>
              </a:rPr>
              <a:t>nd</a:t>
            </a:r>
            <a:r>
              <a:rPr kumimoji="1" lang="en-US" altLang="ja-JP" b="1" dirty="0">
                <a:solidFill>
                  <a:srgbClr val="FF0000"/>
                </a:solidFill>
              </a:rPr>
              <a:t> 2-m Model: MBXFS2</a:t>
            </a:r>
          </a:p>
          <a:p>
            <a:pPr lvl="1"/>
            <a:r>
              <a:rPr kumimoji="1" lang="en-US" altLang="ja-JP" b="1" dirty="0" smtClean="0">
                <a:solidFill>
                  <a:schemeClr val="bg2"/>
                </a:solidFill>
              </a:rPr>
              <a:t>Summary of Design Updates</a:t>
            </a:r>
          </a:p>
          <a:p>
            <a:pPr lvl="1"/>
            <a:r>
              <a:rPr kumimoji="1" lang="en-US" altLang="ja-JP" b="1" dirty="0" smtClean="0">
                <a:solidFill>
                  <a:schemeClr val="bg2"/>
                </a:solidFill>
              </a:rPr>
              <a:t>Magnetic </a:t>
            </a:r>
            <a:r>
              <a:rPr kumimoji="1" lang="en-US" altLang="ja-JP" b="1" dirty="0">
                <a:solidFill>
                  <a:schemeClr val="bg2"/>
                </a:solidFill>
              </a:rPr>
              <a:t>Design</a:t>
            </a:r>
          </a:p>
          <a:p>
            <a:pPr lvl="1"/>
            <a:r>
              <a:rPr kumimoji="1" lang="en-US" altLang="ja-JP" b="1" dirty="0">
                <a:solidFill>
                  <a:schemeClr val="bg2"/>
                </a:solidFill>
              </a:rPr>
              <a:t>Enhancing Mechanical Support of Coils</a:t>
            </a:r>
          </a:p>
          <a:p>
            <a:pPr lvl="1"/>
            <a:r>
              <a:rPr kumimoji="1" lang="en-US" altLang="ja-JP" b="1" dirty="0">
                <a:solidFill>
                  <a:srgbClr val="FF0000"/>
                </a:solidFill>
              </a:rPr>
              <a:t>New QPH and Other Items</a:t>
            </a:r>
          </a:p>
          <a:p>
            <a:r>
              <a:rPr kumimoji="1" lang="en-US" altLang="ja-JP" b="1" dirty="0" smtClean="0">
                <a:solidFill>
                  <a:schemeClr val="bg2"/>
                </a:solidFill>
              </a:rPr>
              <a:t>Summary</a:t>
            </a:r>
          </a:p>
          <a:p>
            <a:endParaRPr kumimoji="1" lang="ja-JP" altLang="en-US" b="1" dirty="0">
              <a:solidFill>
                <a:schemeClr val="bg2"/>
              </a:solidFill>
            </a:endParaRPr>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45</a:t>
            </a:fld>
            <a:endParaRPr lang="fr-FR"/>
          </a:p>
        </p:txBody>
      </p:sp>
    </p:spTree>
    <p:extLst>
      <p:ext uri="{BB962C8B-B14F-4D97-AF65-F5344CB8AC3E}">
        <p14:creationId xmlns:p14="http://schemas.microsoft.com/office/powerpoint/2010/main" val="899138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89698" y="0"/>
            <a:ext cx="7920000" cy="388712"/>
          </a:xfrm>
        </p:spPr>
        <p:txBody>
          <a:bodyPr/>
          <a:lstStyle/>
          <a:p>
            <a:r>
              <a:rPr kumimoji="1" lang="en-US" altLang="ja-JP" dirty="0" smtClean="0"/>
              <a:t>Quench Protection Heater Design</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46</a:t>
            </a:fld>
            <a:endParaRPr lang="fr-FR"/>
          </a:p>
        </p:txBody>
      </p:sp>
      <p:pic>
        <p:nvPicPr>
          <p:cNvPr id="6" name="図 5"/>
          <p:cNvPicPr>
            <a:picLocks noChangeAspect="1"/>
          </p:cNvPicPr>
          <p:nvPr/>
        </p:nvPicPr>
        <p:blipFill>
          <a:blip r:embed="rId2"/>
          <a:stretch>
            <a:fillRect/>
          </a:stretch>
        </p:blipFill>
        <p:spPr>
          <a:xfrm>
            <a:off x="512955" y="356837"/>
            <a:ext cx="4320000" cy="3060933"/>
          </a:xfrm>
          <a:prstGeom prst="rect">
            <a:avLst/>
          </a:prstGeom>
        </p:spPr>
      </p:pic>
      <p:pic>
        <p:nvPicPr>
          <p:cNvPr id="7" name="図 6"/>
          <p:cNvPicPr>
            <a:picLocks noChangeAspect="1"/>
          </p:cNvPicPr>
          <p:nvPr/>
        </p:nvPicPr>
        <p:blipFill>
          <a:blip r:embed="rId3"/>
          <a:stretch>
            <a:fillRect/>
          </a:stretch>
        </p:blipFill>
        <p:spPr>
          <a:xfrm>
            <a:off x="4739269" y="356837"/>
            <a:ext cx="4320000" cy="2993782"/>
          </a:xfrm>
          <a:prstGeom prst="rect">
            <a:avLst/>
          </a:prstGeom>
        </p:spPr>
      </p:pic>
      <p:pic>
        <p:nvPicPr>
          <p:cNvPr id="10" name="図 9"/>
          <p:cNvPicPr>
            <a:picLocks noChangeAspect="1"/>
          </p:cNvPicPr>
          <p:nvPr/>
        </p:nvPicPr>
        <p:blipFill>
          <a:blip r:embed="rId4"/>
          <a:stretch>
            <a:fillRect/>
          </a:stretch>
        </p:blipFill>
        <p:spPr>
          <a:xfrm>
            <a:off x="0" y="3486253"/>
            <a:ext cx="6480562" cy="2229676"/>
          </a:xfrm>
          <a:prstGeom prst="rect">
            <a:avLst/>
          </a:prstGeom>
        </p:spPr>
      </p:pic>
      <p:pic>
        <p:nvPicPr>
          <p:cNvPr id="11" name="Picture 3"/>
          <p:cNvPicPr>
            <a:picLocks noChangeAspect="1"/>
          </p:cNvPicPr>
          <p:nvPr/>
        </p:nvPicPr>
        <p:blipFill rotWithShape="1">
          <a:blip r:embed="rId5"/>
          <a:srcRect t="54005"/>
          <a:stretch/>
        </p:blipFill>
        <p:spPr>
          <a:xfrm rot="5400000">
            <a:off x="6730773" y="3296216"/>
            <a:ext cx="2107598" cy="2406623"/>
          </a:xfrm>
          <a:prstGeom prst="rect">
            <a:avLst/>
          </a:prstGeom>
        </p:spPr>
      </p:pic>
      <p:sp>
        <p:nvSpPr>
          <p:cNvPr id="12" name="コンテンツ プレースホルダー 2"/>
          <p:cNvSpPr>
            <a:spLocks noGrp="1"/>
          </p:cNvSpPr>
          <p:nvPr>
            <p:ph idx="1"/>
          </p:nvPr>
        </p:nvSpPr>
        <p:spPr>
          <a:xfrm>
            <a:off x="1190546" y="5880412"/>
            <a:ext cx="7139415" cy="654204"/>
          </a:xfrm>
        </p:spPr>
        <p:txBody>
          <a:bodyPr>
            <a:normAutofit lnSpcReduction="10000"/>
          </a:bodyPr>
          <a:lstStyle/>
          <a:p>
            <a:r>
              <a:rPr kumimoji="1" lang="en-US" altLang="ja-JP" sz="2000" dirty="0" smtClean="0">
                <a:solidFill>
                  <a:schemeClr val="tx1"/>
                </a:solidFill>
              </a:rPr>
              <a:t>Under discussion w/ CERN experts</a:t>
            </a:r>
          </a:p>
          <a:p>
            <a:r>
              <a:rPr kumimoji="1" lang="en-US" altLang="ja-JP" sz="2000" dirty="0" smtClean="0">
                <a:solidFill>
                  <a:schemeClr val="tx1"/>
                </a:solidFill>
              </a:rPr>
              <a:t>Most likely candidate: </a:t>
            </a:r>
            <a:r>
              <a:rPr kumimoji="1" lang="en-US" altLang="ja-JP" sz="2000" dirty="0" smtClean="0">
                <a:solidFill>
                  <a:srgbClr val="00B050"/>
                </a:solidFill>
              </a:rPr>
              <a:t>A &amp; B</a:t>
            </a:r>
            <a:r>
              <a:rPr kumimoji="1" lang="en-US" altLang="ja-JP" sz="2000" dirty="0" smtClean="0">
                <a:solidFill>
                  <a:schemeClr val="tx1"/>
                </a:solidFill>
              </a:rPr>
              <a:t>, all 2 strips in quad. </a:t>
            </a:r>
            <a:r>
              <a:rPr kumimoji="1" lang="en-US" altLang="ja-JP" sz="2000" dirty="0">
                <a:solidFill>
                  <a:schemeClr val="tx1"/>
                </a:solidFill>
              </a:rPr>
              <a:t>w</a:t>
            </a:r>
            <a:r>
              <a:rPr kumimoji="1" lang="en-US" altLang="ja-JP" sz="2000" dirty="0" smtClean="0">
                <a:solidFill>
                  <a:schemeClr val="tx1"/>
                </a:solidFill>
              </a:rPr>
              <a:t>ill be fired.</a:t>
            </a:r>
            <a:endParaRPr kumimoji="1" lang="ja-JP" altLang="en-US" sz="2000" dirty="0">
              <a:solidFill>
                <a:schemeClr val="tx1"/>
              </a:solidFill>
            </a:endParaRPr>
          </a:p>
        </p:txBody>
      </p:sp>
      <p:sp>
        <p:nvSpPr>
          <p:cNvPr id="3" name="角丸四角形 2"/>
          <p:cNvSpPr/>
          <p:nvPr/>
        </p:nvSpPr>
        <p:spPr>
          <a:xfrm>
            <a:off x="267630" y="334537"/>
            <a:ext cx="4382430" cy="3155795"/>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016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Iron yoke</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371" y="788410"/>
            <a:ext cx="8344429" cy="5899252"/>
          </a:xfrm>
          <a:prstGeom prst="rect">
            <a:avLst/>
          </a:prstGeom>
          <a:solidFill>
            <a:schemeClr val="bg1"/>
          </a:solidFill>
        </p:spPr>
      </p:pic>
      <p:sp>
        <p:nvSpPr>
          <p:cNvPr id="3" name="スライド番号プレースホルダー 2"/>
          <p:cNvSpPr>
            <a:spLocks noGrp="1"/>
          </p:cNvSpPr>
          <p:nvPr>
            <p:ph type="sldNum" sz="quarter" idx="12"/>
          </p:nvPr>
        </p:nvSpPr>
        <p:spPr/>
        <p:txBody>
          <a:bodyPr/>
          <a:lstStyle/>
          <a:p>
            <a:fld id="{BFDCA1C4-9514-7B4F-976F-D92F7E296653}" type="slidenum">
              <a:rPr lang="fr-FR" smtClean="0"/>
              <a:pPr/>
              <a:t>47</a:t>
            </a:fld>
            <a:endParaRPr lang="fr-FR"/>
          </a:p>
        </p:txBody>
      </p:sp>
    </p:spTree>
    <p:extLst>
      <p:ext uri="{BB962C8B-B14F-4D97-AF65-F5344CB8AC3E}">
        <p14:creationId xmlns:p14="http://schemas.microsoft.com/office/powerpoint/2010/main" val="15375701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Cold tube support</a:t>
            </a:r>
            <a:endParaRPr kumimoji="1" lang="ja-JP" altLang="en-US" dirty="0"/>
          </a:p>
        </p:txBody>
      </p:sp>
      <p:sp>
        <p:nvSpPr>
          <p:cNvPr id="3" name="コンテンツ プレースホルダー 2"/>
          <p:cNvSpPr>
            <a:spLocks noGrp="1"/>
          </p:cNvSpPr>
          <p:nvPr>
            <p:ph idx="1"/>
          </p:nvPr>
        </p:nvSpPr>
        <p:spPr>
          <a:xfrm>
            <a:off x="612000" y="900000"/>
            <a:ext cx="7920000" cy="1724025"/>
          </a:xfrm>
        </p:spPr>
        <p:txBody>
          <a:bodyPr>
            <a:normAutofit/>
          </a:bodyPr>
          <a:lstStyle/>
          <a:p>
            <a:r>
              <a:rPr kumimoji="1" lang="en-US" altLang="ja-JP" sz="1800" dirty="0" smtClean="0"/>
              <a:t>Plan: cold test of the 2nd model at CERN in 2018</a:t>
            </a:r>
          </a:p>
          <a:p>
            <a:r>
              <a:rPr lang="en-US" altLang="ja-JP" sz="1800" dirty="0" smtClean="0"/>
              <a:t>Behavior of the insulated cold tube with the tungsten shield during the quench will be studied. (C. </a:t>
            </a:r>
            <a:r>
              <a:rPr lang="en-US" altLang="ja-JP" sz="1800" dirty="0" err="1" smtClean="0"/>
              <a:t>Garion</a:t>
            </a:r>
            <a:r>
              <a:rPr lang="en-US" altLang="ja-JP" sz="1800" dirty="0" smtClean="0"/>
              <a:t>)</a:t>
            </a:r>
          </a:p>
          <a:p>
            <a:r>
              <a:rPr kumimoji="1" lang="en-US" altLang="ja-JP" sz="1800" dirty="0" smtClean="0"/>
              <a:t>New mechanical feature to support the cold tube in horizontal position</a:t>
            </a:r>
          </a:p>
          <a:p>
            <a:r>
              <a:rPr lang="en-US" altLang="ja-JP" sz="1800" dirty="0" smtClean="0"/>
              <a:t>A gap between the cold tube and the inner coil surface: ~1.5 mm</a:t>
            </a:r>
            <a:endParaRPr kumimoji="1" lang="ja-JP" altLang="en-US" sz="18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pic>
        <p:nvPicPr>
          <p:cNvPr id="22" name="Picture 4"/>
          <p:cNvPicPr>
            <a:picLocks noChangeAspect="1"/>
          </p:cNvPicPr>
          <p:nvPr/>
        </p:nvPicPr>
        <p:blipFill rotWithShape="1">
          <a:blip r:embed="rId2">
            <a:extLst>
              <a:ext uri="{28A0092B-C50C-407E-A947-70E740481C1C}">
                <a14:useLocalDpi xmlns:a14="http://schemas.microsoft.com/office/drawing/2010/main" val="0"/>
              </a:ext>
            </a:extLst>
          </a:blip>
          <a:srcRect l="7132" r="22710" b="6133"/>
          <a:stretch/>
        </p:blipFill>
        <p:spPr>
          <a:xfrm>
            <a:off x="1282179" y="3538159"/>
            <a:ext cx="3853159" cy="2564971"/>
          </a:xfrm>
          <a:prstGeom prst="rect">
            <a:avLst/>
          </a:prstGeom>
        </p:spPr>
      </p:pic>
      <p:sp>
        <p:nvSpPr>
          <p:cNvPr id="23" name="TextBox 5"/>
          <p:cNvSpPr txBox="1"/>
          <p:nvPr/>
        </p:nvSpPr>
        <p:spPr>
          <a:xfrm>
            <a:off x="4469874" y="3190136"/>
            <a:ext cx="998601" cy="307777"/>
          </a:xfrm>
          <a:prstGeom prst="rect">
            <a:avLst/>
          </a:prstGeom>
          <a:noFill/>
        </p:spPr>
        <p:txBody>
          <a:bodyPr wrap="square" rtlCol="0">
            <a:spAutoFit/>
          </a:bodyPr>
          <a:lstStyle/>
          <a:p>
            <a:r>
              <a:rPr lang="en-GB" sz="1400">
                <a:solidFill>
                  <a:srgbClr val="FF3399"/>
                </a:solidFill>
              </a:rPr>
              <a:t>Cold</a:t>
            </a:r>
            <a:r>
              <a:rPr lang="en-GB" sz="1400" smtClean="0">
                <a:solidFill>
                  <a:srgbClr val="FF3399"/>
                </a:solidFill>
              </a:rPr>
              <a:t> bore</a:t>
            </a:r>
            <a:endParaRPr lang="en-GB" sz="1200" dirty="0">
              <a:solidFill>
                <a:schemeClr val="accent5"/>
              </a:solidFill>
            </a:endParaRPr>
          </a:p>
        </p:txBody>
      </p:sp>
      <p:sp>
        <p:nvSpPr>
          <p:cNvPr id="24" name="TextBox 7"/>
          <p:cNvSpPr txBox="1"/>
          <p:nvPr/>
        </p:nvSpPr>
        <p:spPr>
          <a:xfrm>
            <a:off x="207852" y="4505039"/>
            <a:ext cx="1881625" cy="307777"/>
          </a:xfrm>
          <a:prstGeom prst="rect">
            <a:avLst/>
          </a:prstGeom>
          <a:noFill/>
        </p:spPr>
        <p:txBody>
          <a:bodyPr wrap="square" rtlCol="0">
            <a:spAutoFit/>
          </a:bodyPr>
          <a:lstStyle>
            <a:defPPr>
              <a:defRPr lang="fr-FR"/>
            </a:defPPr>
            <a:lvl1pPr>
              <a:defRPr sz="1200">
                <a:solidFill>
                  <a:schemeClr val="accent5"/>
                </a:solidFill>
              </a:defRPr>
            </a:lvl1pPr>
          </a:lstStyle>
          <a:p>
            <a:r>
              <a:rPr lang="en-GB" sz="1400" dirty="0">
                <a:solidFill>
                  <a:srgbClr val="FF3399"/>
                </a:solidFill>
              </a:rPr>
              <a:t>Tungsten </a:t>
            </a:r>
            <a:r>
              <a:rPr lang="en-GB" sz="1400">
                <a:solidFill>
                  <a:srgbClr val="FF3399"/>
                </a:solidFill>
              </a:rPr>
              <a:t>alloy </a:t>
            </a:r>
            <a:r>
              <a:rPr lang="en-GB" sz="1400" smtClean="0">
                <a:solidFill>
                  <a:srgbClr val="FF3399"/>
                </a:solidFill>
              </a:rPr>
              <a:t>blocks</a:t>
            </a:r>
            <a:endParaRPr lang="en-GB" dirty="0"/>
          </a:p>
        </p:txBody>
      </p:sp>
      <p:cxnSp>
        <p:nvCxnSpPr>
          <p:cNvPr id="25" name="Straight Arrow Connector 8"/>
          <p:cNvCxnSpPr>
            <a:stCxn id="28" idx="2"/>
          </p:cNvCxnSpPr>
          <p:nvPr/>
        </p:nvCxnSpPr>
        <p:spPr>
          <a:xfrm>
            <a:off x="1292248" y="4774015"/>
            <a:ext cx="815939" cy="198789"/>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6" name="TextBox 9"/>
          <p:cNvSpPr txBox="1"/>
          <p:nvPr/>
        </p:nvSpPr>
        <p:spPr>
          <a:xfrm>
            <a:off x="0" y="5932920"/>
            <a:ext cx="1803868" cy="276999"/>
          </a:xfrm>
          <a:prstGeom prst="rect">
            <a:avLst/>
          </a:prstGeom>
          <a:noFill/>
        </p:spPr>
        <p:txBody>
          <a:bodyPr wrap="square" rtlCol="0">
            <a:spAutoFit/>
          </a:bodyPr>
          <a:lstStyle>
            <a:defPPr>
              <a:defRPr lang="fr-FR"/>
            </a:defPPr>
            <a:lvl1pPr>
              <a:defRPr sz="1200">
                <a:solidFill>
                  <a:schemeClr val="accent5"/>
                </a:solidFill>
              </a:defRPr>
            </a:lvl1pPr>
            <a:lvl2pPr marL="0" lvl="1">
              <a:defRPr sz="1200">
                <a:solidFill>
                  <a:schemeClr val="accent5"/>
                </a:solidFill>
              </a:defRPr>
            </a:lvl2pPr>
          </a:lstStyle>
          <a:p>
            <a:r>
              <a:rPr lang="en-GB" dirty="0"/>
              <a:t>Cooling </a:t>
            </a:r>
            <a:r>
              <a:rPr lang="en-GB" dirty="0" smtClean="0"/>
              <a:t>tubes</a:t>
            </a:r>
            <a:endParaRPr lang="en-GB" dirty="0"/>
          </a:p>
        </p:txBody>
      </p:sp>
      <p:cxnSp>
        <p:nvCxnSpPr>
          <p:cNvPr id="27" name="Straight Arrow Connector 10"/>
          <p:cNvCxnSpPr>
            <a:stCxn id="30" idx="0"/>
          </p:cNvCxnSpPr>
          <p:nvPr/>
        </p:nvCxnSpPr>
        <p:spPr>
          <a:xfrm flipV="1">
            <a:off x="901934" y="5535704"/>
            <a:ext cx="814986" cy="39721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11"/>
          <p:cNvCxnSpPr>
            <a:stCxn id="30" idx="0"/>
          </p:cNvCxnSpPr>
          <p:nvPr/>
        </p:nvCxnSpPr>
        <p:spPr>
          <a:xfrm>
            <a:off x="901934" y="5932920"/>
            <a:ext cx="901934" cy="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12"/>
          <p:cNvCxnSpPr>
            <a:stCxn id="30" idx="0"/>
          </p:cNvCxnSpPr>
          <p:nvPr/>
        </p:nvCxnSpPr>
        <p:spPr>
          <a:xfrm flipV="1">
            <a:off x="901934" y="5841237"/>
            <a:ext cx="597615" cy="9168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13"/>
          <p:cNvCxnSpPr>
            <a:stCxn id="30" idx="0"/>
          </p:cNvCxnSpPr>
          <p:nvPr/>
        </p:nvCxnSpPr>
        <p:spPr>
          <a:xfrm flipV="1">
            <a:off x="901934" y="5467520"/>
            <a:ext cx="511945" cy="46540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1" name="TextBox 15"/>
          <p:cNvSpPr txBox="1"/>
          <p:nvPr/>
        </p:nvSpPr>
        <p:spPr>
          <a:xfrm>
            <a:off x="2497950" y="6023709"/>
            <a:ext cx="1704901" cy="307777"/>
          </a:xfrm>
          <a:prstGeom prst="rect">
            <a:avLst/>
          </a:prstGeom>
          <a:noFill/>
        </p:spPr>
        <p:txBody>
          <a:bodyPr wrap="square" rtlCol="0">
            <a:spAutoFit/>
          </a:bodyPr>
          <a:lstStyle>
            <a:defPPr>
              <a:defRPr lang="fr-FR"/>
            </a:defPPr>
            <a:lvl1pPr>
              <a:defRPr sz="1200">
                <a:solidFill>
                  <a:schemeClr val="accent5"/>
                </a:solidFill>
              </a:defRPr>
            </a:lvl1pPr>
            <a:lvl2pPr marL="0" lvl="1">
              <a:defRPr sz="1200">
                <a:solidFill>
                  <a:schemeClr val="accent5"/>
                </a:solidFill>
              </a:defRPr>
            </a:lvl2pPr>
          </a:lstStyle>
          <a:p>
            <a:r>
              <a:rPr lang="en-GB" sz="1400" dirty="0">
                <a:solidFill>
                  <a:srgbClr val="FF3399"/>
                </a:solidFill>
              </a:rPr>
              <a:t>Beam </a:t>
            </a:r>
            <a:r>
              <a:rPr lang="en-GB" sz="1400" smtClean="0">
                <a:solidFill>
                  <a:srgbClr val="FF3399"/>
                </a:solidFill>
              </a:rPr>
              <a:t>screen tube</a:t>
            </a:r>
            <a:endParaRPr lang="en-GB" dirty="0"/>
          </a:p>
        </p:txBody>
      </p:sp>
      <p:cxnSp>
        <p:nvCxnSpPr>
          <p:cNvPr id="32" name="Straight Arrow Connector 16"/>
          <p:cNvCxnSpPr/>
          <p:nvPr/>
        </p:nvCxnSpPr>
        <p:spPr>
          <a:xfrm flipH="1" flipV="1">
            <a:off x="1790609" y="5841378"/>
            <a:ext cx="784771" cy="271489"/>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17"/>
          <p:cNvCxnSpPr/>
          <p:nvPr/>
        </p:nvCxnSpPr>
        <p:spPr>
          <a:xfrm flipH="1" flipV="1">
            <a:off x="2934195" y="4853346"/>
            <a:ext cx="478215" cy="52086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19"/>
          <p:cNvCxnSpPr>
            <a:stCxn id="23" idx="1"/>
          </p:cNvCxnSpPr>
          <p:nvPr/>
        </p:nvCxnSpPr>
        <p:spPr>
          <a:xfrm flipH="1">
            <a:off x="4242825" y="3344025"/>
            <a:ext cx="227049" cy="38893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20"/>
          <p:cNvCxnSpPr/>
          <p:nvPr/>
        </p:nvCxnSpPr>
        <p:spPr>
          <a:xfrm>
            <a:off x="2422614" y="3488350"/>
            <a:ext cx="568797" cy="106898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TextBox 21"/>
          <p:cNvSpPr txBox="1"/>
          <p:nvPr/>
        </p:nvSpPr>
        <p:spPr>
          <a:xfrm>
            <a:off x="3355918" y="5289107"/>
            <a:ext cx="1173445" cy="276999"/>
          </a:xfrm>
          <a:prstGeom prst="rect">
            <a:avLst/>
          </a:prstGeom>
          <a:noFill/>
        </p:spPr>
        <p:txBody>
          <a:bodyPr wrap="square" rtlCol="0">
            <a:spAutoFit/>
          </a:bodyPr>
          <a:lstStyle>
            <a:defPPr>
              <a:defRPr lang="fr-FR"/>
            </a:defPPr>
            <a:lvl1pPr>
              <a:defRPr sz="1200">
                <a:solidFill>
                  <a:schemeClr val="accent5"/>
                </a:solidFill>
              </a:defRPr>
            </a:lvl1pPr>
            <a:lvl2pPr marL="0" lvl="1">
              <a:defRPr sz="1200">
                <a:solidFill>
                  <a:schemeClr val="accent5"/>
                </a:solidFill>
              </a:defRPr>
            </a:lvl2pPr>
          </a:lstStyle>
          <a:p>
            <a:r>
              <a:rPr lang="en-GB"/>
              <a:t>Thermal </a:t>
            </a:r>
            <a:r>
              <a:rPr lang="en-GB" smtClean="0"/>
              <a:t>links</a:t>
            </a:r>
            <a:endParaRPr lang="en-GB" dirty="0"/>
          </a:p>
        </p:txBody>
      </p:sp>
      <p:sp>
        <p:nvSpPr>
          <p:cNvPr id="38" name="TextBox 18"/>
          <p:cNvSpPr txBox="1"/>
          <p:nvPr/>
        </p:nvSpPr>
        <p:spPr>
          <a:xfrm>
            <a:off x="1510381" y="3244631"/>
            <a:ext cx="1943373" cy="276999"/>
          </a:xfrm>
          <a:prstGeom prst="rect">
            <a:avLst/>
          </a:prstGeom>
          <a:noFill/>
        </p:spPr>
        <p:txBody>
          <a:bodyPr wrap="square" rtlCol="0">
            <a:spAutoFit/>
          </a:bodyPr>
          <a:lstStyle>
            <a:defPPr>
              <a:defRPr lang="fr-FR"/>
            </a:defPPr>
            <a:lvl1pPr>
              <a:defRPr sz="1500">
                <a:solidFill>
                  <a:schemeClr val="accent5"/>
                </a:solidFill>
              </a:defRPr>
            </a:lvl1pPr>
          </a:lstStyle>
          <a:p>
            <a:r>
              <a:rPr lang="en-GB" sz="1200" dirty="0"/>
              <a:t>Elastic </a:t>
            </a:r>
            <a:r>
              <a:rPr lang="en-GB" sz="1200"/>
              <a:t>supporting </a:t>
            </a:r>
            <a:r>
              <a:rPr lang="en-GB" sz="1200" smtClean="0"/>
              <a:t>system</a:t>
            </a:r>
            <a:endParaRPr lang="en-GB" sz="1200" dirty="0"/>
          </a:p>
        </p:txBody>
      </p:sp>
      <p:sp>
        <p:nvSpPr>
          <p:cNvPr id="44" name="テキスト ボックス 43"/>
          <p:cNvSpPr txBox="1"/>
          <p:nvPr/>
        </p:nvSpPr>
        <p:spPr>
          <a:xfrm>
            <a:off x="1413879" y="2701652"/>
            <a:ext cx="2698175" cy="369332"/>
          </a:xfrm>
          <a:prstGeom prst="rect">
            <a:avLst/>
          </a:prstGeom>
          <a:noFill/>
        </p:spPr>
        <p:txBody>
          <a:bodyPr wrap="none" rtlCol="0">
            <a:spAutoFit/>
          </a:bodyPr>
          <a:lstStyle/>
          <a:p>
            <a:r>
              <a:rPr kumimoji="1" lang="en-US" altLang="ja-JP" smtClean="0"/>
              <a:t>Beam screen for Q1-Q3 </a:t>
            </a:r>
            <a:endParaRPr kumimoji="1" lang="ja-JP" altLang="en-US" dirty="0"/>
          </a:p>
        </p:txBody>
      </p:sp>
      <p:sp>
        <p:nvSpPr>
          <p:cNvPr id="6" name="テキスト ボックス 5"/>
          <p:cNvSpPr txBox="1"/>
          <p:nvPr/>
        </p:nvSpPr>
        <p:spPr>
          <a:xfrm>
            <a:off x="1205455" y="6290069"/>
            <a:ext cx="3935693" cy="307777"/>
          </a:xfrm>
          <a:prstGeom prst="rect">
            <a:avLst/>
          </a:prstGeom>
          <a:noFill/>
        </p:spPr>
        <p:txBody>
          <a:bodyPr wrap="none" rtlCol="0">
            <a:spAutoFit/>
          </a:bodyPr>
          <a:lstStyle/>
          <a:p>
            <a:r>
              <a:rPr kumimoji="1" lang="en-US" altLang="ja-JP" sz="1400" dirty="0" smtClean="0"/>
              <a:t>C. </a:t>
            </a:r>
            <a:r>
              <a:rPr kumimoji="1" lang="en-US" altLang="ja-JP" sz="1400" dirty="0" err="1" smtClean="0"/>
              <a:t>Garion</a:t>
            </a:r>
            <a:r>
              <a:rPr kumimoji="1" lang="en-US" altLang="ja-JP" sz="1400" dirty="0" smtClean="0"/>
              <a:t>, HL-LHC Collaboration meeting 2017</a:t>
            </a:r>
            <a:endParaRPr kumimoji="1" lang="ja-JP" altLang="en-US" sz="1400" dirty="0"/>
          </a:p>
        </p:txBody>
      </p:sp>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37840" t="34849" r="40643" b="34509"/>
          <a:stretch/>
        </p:blipFill>
        <p:spPr>
          <a:xfrm>
            <a:off x="5092752" y="2493818"/>
            <a:ext cx="3577711" cy="3601895"/>
          </a:xfrm>
          <a:prstGeom prst="rect">
            <a:avLst/>
          </a:prstGeom>
        </p:spPr>
      </p:pic>
      <p:sp>
        <p:nvSpPr>
          <p:cNvPr id="10" name="テキスト ボックス 9"/>
          <p:cNvSpPr txBox="1"/>
          <p:nvPr/>
        </p:nvSpPr>
        <p:spPr>
          <a:xfrm>
            <a:off x="-1233055" y="3463636"/>
            <a:ext cx="184731" cy="369332"/>
          </a:xfrm>
          <a:prstGeom prst="rect">
            <a:avLst/>
          </a:prstGeom>
          <a:noFill/>
        </p:spPr>
        <p:txBody>
          <a:bodyPr wrap="none" rtlCol="0">
            <a:spAutoFit/>
          </a:bodyPr>
          <a:lstStyle/>
          <a:p>
            <a:endParaRPr kumimoji="1" lang="ja-JP" altLang="en-US" dirty="0"/>
          </a:p>
        </p:txBody>
      </p:sp>
      <p:cxnSp>
        <p:nvCxnSpPr>
          <p:cNvPr id="13" name="直線矢印コネクタ 12"/>
          <p:cNvCxnSpPr/>
          <p:nvPr/>
        </p:nvCxnSpPr>
        <p:spPr>
          <a:xfrm flipH="1">
            <a:off x="7232070" y="2861444"/>
            <a:ext cx="443348" cy="549346"/>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7456977" y="2555823"/>
            <a:ext cx="1697901" cy="369332"/>
          </a:xfrm>
          <a:prstGeom prst="rect">
            <a:avLst/>
          </a:prstGeom>
          <a:noFill/>
        </p:spPr>
        <p:txBody>
          <a:bodyPr wrap="none" rtlCol="0">
            <a:spAutoFit/>
          </a:bodyPr>
          <a:lstStyle/>
          <a:p>
            <a:r>
              <a:rPr kumimoji="1" lang="en-US" altLang="ja-JP" dirty="0" smtClean="0">
                <a:solidFill>
                  <a:srgbClr val="FF0000"/>
                </a:solidFill>
              </a:rPr>
              <a:t>Cold bore tube</a:t>
            </a:r>
            <a:endParaRPr kumimoji="1" lang="ja-JP" altLang="en-US" dirty="0">
              <a:solidFill>
                <a:srgbClr val="FF0000"/>
              </a:solidFill>
            </a:endParaRPr>
          </a:p>
        </p:txBody>
      </p:sp>
      <p:cxnSp>
        <p:nvCxnSpPr>
          <p:cNvPr id="37" name="直線矢印コネクタ 36"/>
          <p:cNvCxnSpPr/>
          <p:nvPr/>
        </p:nvCxnSpPr>
        <p:spPr>
          <a:xfrm flipV="1">
            <a:off x="5971347" y="5265426"/>
            <a:ext cx="848273" cy="638937"/>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9" name="テキスト ボックス 38"/>
          <p:cNvSpPr txBox="1"/>
          <p:nvPr/>
        </p:nvSpPr>
        <p:spPr>
          <a:xfrm>
            <a:off x="4990862" y="5797793"/>
            <a:ext cx="1954381" cy="646331"/>
          </a:xfrm>
          <a:prstGeom prst="rect">
            <a:avLst/>
          </a:prstGeom>
          <a:noFill/>
        </p:spPr>
        <p:txBody>
          <a:bodyPr wrap="none" rtlCol="0">
            <a:spAutoFit/>
          </a:bodyPr>
          <a:lstStyle/>
          <a:p>
            <a:r>
              <a:rPr kumimoji="1" lang="en-US" altLang="ja-JP" dirty="0" smtClean="0">
                <a:solidFill>
                  <a:srgbClr val="FF0000"/>
                </a:solidFill>
              </a:rPr>
              <a:t>Support structure</a:t>
            </a:r>
          </a:p>
          <a:p>
            <a:r>
              <a:rPr kumimoji="1" lang="en-US" altLang="ja-JP" dirty="0" smtClean="0">
                <a:solidFill>
                  <a:srgbClr val="FF0000"/>
                </a:solidFill>
              </a:rPr>
              <a:t>(tentative)</a:t>
            </a:r>
            <a:endParaRPr kumimoji="1" lang="ja-JP" altLang="en-US" dirty="0">
              <a:solidFill>
                <a:srgbClr val="FF0000"/>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48</a:t>
            </a:fld>
            <a:endParaRPr lang="fr-FR"/>
          </a:p>
        </p:txBody>
      </p:sp>
    </p:spTree>
    <p:extLst>
      <p:ext uri="{BB962C8B-B14F-4D97-AF65-F5344CB8AC3E}">
        <p14:creationId xmlns:p14="http://schemas.microsoft.com/office/powerpoint/2010/main" val="17871898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0"/>
            <a:ext cx="7920000" cy="461268"/>
          </a:xfrm>
        </p:spPr>
        <p:txBody>
          <a:bodyPr/>
          <a:lstStyle/>
          <a:p>
            <a:r>
              <a:rPr kumimoji="1" lang="en-US" altLang="ja-JP" dirty="0" smtClean="0"/>
              <a:t>Schedule</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49</a:t>
            </a:fld>
            <a:endParaRPr lang="fr-FR"/>
          </a:p>
        </p:txBody>
      </p:sp>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l="4544" t="9178" r="18183" b="26343"/>
          <a:stretch/>
        </p:blipFill>
        <p:spPr>
          <a:xfrm>
            <a:off x="-116046" y="785517"/>
            <a:ext cx="9260046" cy="5462650"/>
          </a:xfrm>
          <a:prstGeom prst="rect">
            <a:avLst/>
          </a:prstGeom>
        </p:spPr>
      </p:pic>
      <p:sp>
        <p:nvSpPr>
          <p:cNvPr id="7" name="テキスト ボックス 6"/>
          <p:cNvSpPr txBox="1"/>
          <p:nvPr/>
        </p:nvSpPr>
        <p:spPr>
          <a:xfrm>
            <a:off x="3047226" y="453492"/>
            <a:ext cx="697627" cy="646331"/>
          </a:xfrm>
          <a:prstGeom prst="rect">
            <a:avLst/>
          </a:prstGeom>
          <a:solidFill>
            <a:schemeClr val="bg1"/>
          </a:solidFill>
        </p:spPr>
        <p:txBody>
          <a:bodyPr wrap="none" rtlCol="0">
            <a:spAutoFit/>
          </a:bodyPr>
          <a:lstStyle/>
          <a:p>
            <a:pPr algn="ctr"/>
            <a:r>
              <a:rPr kumimoji="1" lang="en-US" altLang="ja-JP" dirty="0" smtClean="0"/>
              <a:t>2017</a:t>
            </a:r>
          </a:p>
          <a:p>
            <a:pPr algn="ctr"/>
            <a:r>
              <a:rPr kumimoji="1" lang="en-US" altLang="ja-JP" dirty="0" smtClean="0"/>
              <a:t>4/4</a:t>
            </a:r>
            <a:endParaRPr kumimoji="1" lang="ja-JP" altLang="en-US" dirty="0"/>
          </a:p>
        </p:txBody>
      </p:sp>
      <p:sp>
        <p:nvSpPr>
          <p:cNvPr id="8" name="テキスト ボックス 7"/>
          <p:cNvSpPr txBox="1"/>
          <p:nvPr/>
        </p:nvSpPr>
        <p:spPr>
          <a:xfrm>
            <a:off x="4177453" y="453492"/>
            <a:ext cx="697627" cy="646331"/>
          </a:xfrm>
          <a:prstGeom prst="rect">
            <a:avLst/>
          </a:prstGeom>
          <a:solidFill>
            <a:schemeClr val="bg1"/>
          </a:solidFill>
        </p:spPr>
        <p:txBody>
          <a:bodyPr wrap="none" rtlCol="0">
            <a:spAutoFit/>
          </a:bodyPr>
          <a:lstStyle/>
          <a:p>
            <a:pPr algn="ctr"/>
            <a:r>
              <a:rPr kumimoji="1" lang="en-US" altLang="ja-JP" dirty="0" smtClean="0"/>
              <a:t>2018</a:t>
            </a:r>
          </a:p>
          <a:p>
            <a:pPr algn="ctr"/>
            <a:r>
              <a:rPr kumimoji="1" lang="en-US" altLang="ja-JP" dirty="0"/>
              <a:t>1</a:t>
            </a:r>
            <a:r>
              <a:rPr kumimoji="1" lang="en-US" altLang="ja-JP" dirty="0" smtClean="0"/>
              <a:t>/4</a:t>
            </a:r>
            <a:endParaRPr kumimoji="1" lang="ja-JP" altLang="en-US" dirty="0"/>
          </a:p>
        </p:txBody>
      </p:sp>
      <p:sp>
        <p:nvSpPr>
          <p:cNvPr id="9" name="テキスト ボックス 8"/>
          <p:cNvSpPr txBox="1"/>
          <p:nvPr/>
        </p:nvSpPr>
        <p:spPr>
          <a:xfrm>
            <a:off x="5355249" y="453492"/>
            <a:ext cx="697627" cy="646331"/>
          </a:xfrm>
          <a:prstGeom prst="rect">
            <a:avLst/>
          </a:prstGeom>
          <a:solidFill>
            <a:schemeClr val="bg1"/>
          </a:solidFill>
        </p:spPr>
        <p:txBody>
          <a:bodyPr wrap="none" rtlCol="0">
            <a:spAutoFit/>
          </a:bodyPr>
          <a:lstStyle/>
          <a:p>
            <a:pPr algn="ctr"/>
            <a:r>
              <a:rPr kumimoji="1" lang="en-US" altLang="ja-JP" dirty="0" smtClean="0"/>
              <a:t>2018</a:t>
            </a:r>
          </a:p>
          <a:p>
            <a:pPr algn="ctr"/>
            <a:r>
              <a:rPr kumimoji="1" lang="en-US" altLang="ja-JP" dirty="0" smtClean="0"/>
              <a:t>2/4</a:t>
            </a:r>
            <a:endParaRPr kumimoji="1" lang="ja-JP" altLang="en-US" dirty="0"/>
          </a:p>
        </p:txBody>
      </p:sp>
      <p:sp>
        <p:nvSpPr>
          <p:cNvPr id="10" name="テキスト ボックス 9"/>
          <p:cNvSpPr txBox="1"/>
          <p:nvPr/>
        </p:nvSpPr>
        <p:spPr>
          <a:xfrm>
            <a:off x="6576212" y="453492"/>
            <a:ext cx="697627" cy="646331"/>
          </a:xfrm>
          <a:prstGeom prst="rect">
            <a:avLst/>
          </a:prstGeom>
          <a:solidFill>
            <a:schemeClr val="bg1"/>
          </a:solidFill>
        </p:spPr>
        <p:txBody>
          <a:bodyPr wrap="none" rtlCol="0">
            <a:spAutoFit/>
          </a:bodyPr>
          <a:lstStyle/>
          <a:p>
            <a:pPr algn="ctr"/>
            <a:r>
              <a:rPr kumimoji="1" lang="en-US" altLang="ja-JP" dirty="0" smtClean="0"/>
              <a:t>2018</a:t>
            </a:r>
          </a:p>
          <a:p>
            <a:pPr algn="ctr"/>
            <a:r>
              <a:rPr kumimoji="1" lang="en-US" altLang="ja-JP" dirty="0" smtClean="0"/>
              <a:t>3/4</a:t>
            </a:r>
            <a:endParaRPr kumimoji="1" lang="ja-JP" altLang="en-US" dirty="0"/>
          </a:p>
        </p:txBody>
      </p:sp>
      <p:sp>
        <p:nvSpPr>
          <p:cNvPr id="11" name="テキスト ボックス 10"/>
          <p:cNvSpPr txBox="1"/>
          <p:nvPr/>
        </p:nvSpPr>
        <p:spPr>
          <a:xfrm>
            <a:off x="7838577" y="453492"/>
            <a:ext cx="697627" cy="646331"/>
          </a:xfrm>
          <a:prstGeom prst="rect">
            <a:avLst/>
          </a:prstGeom>
          <a:solidFill>
            <a:schemeClr val="bg1"/>
          </a:solidFill>
        </p:spPr>
        <p:txBody>
          <a:bodyPr wrap="none" rtlCol="0">
            <a:spAutoFit/>
          </a:bodyPr>
          <a:lstStyle/>
          <a:p>
            <a:pPr algn="ctr"/>
            <a:r>
              <a:rPr kumimoji="1" lang="en-US" altLang="ja-JP" dirty="0" smtClean="0"/>
              <a:t>2018</a:t>
            </a:r>
          </a:p>
          <a:p>
            <a:pPr algn="ctr"/>
            <a:r>
              <a:rPr kumimoji="1" lang="en-US" altLang="ja-JP" dirty="0"/>
              <a:t>4</a:t>
            </a:r>
            <a:r>
              <a:rPr kumimoji="1" lang="en-US" altLang="ja-JP" dirty="0" smtClean="0"/>
              <a:t>/4</a:t>
            </a:r>
            <a:endParaRPr kumimoji="1" lang="ja-JP" altLang="en-US" dirty="0"/>
          </a:p>
        </p:txBody>
      </p:sp>
      <p:sp>
        <p:nvSpPr>
          <p:cNvPr id="12" name="テキスト ボックス 11"/>
          <p:cNvSpPr txBox="1"/>
          <p:nvPr/>
        </p:nvSpPr>
        <p:spPr>
          <a:xfrm>
            <a:off x="1571026" y="5983066"/>
            <a:ext cx="6586434" cy="646331"/>
          </a:xfrm>
          <a:prstGeom prst="rect">
            <a:avLst/>
          </a:prstGeom>
          <a:solidFill>
            <a:schemeClr val="bg1"/>
          </a:solidFill>
        </p:spPr>
        <p:txBody>
          <a:bodyPr wrap="square" rtlCol="0">
            <a:spAutoFit/>
          </a:bodyPr>
          <a:lstStyle/>
          <a:p>
            <a:r>
              <a:rPr kumimoji="1" lang="en-US" altLang="ja-JP" b="1" dirty="0" smtClean="0">
                <a:solidFill>
                  <a:srgbClr val="FF0000"/>
                </a:solidFill>
              </a:rPr>
              <a:t>Apart from 2-m models, possible in-kind </a:t>
            </a:r>
            <a:r>
              <a:rPr kumimoji="1" lang="en-US" altLang="ja-JP" b="1" dirty="0">
                <a:solidFill>
                  <a:srgbClr val="FF0000"/>
                </a:solidFill>
              </a:rPr>
              <a:t>contribution </a:t>
            </a:r>
            <a:r>
              <a:rPr kumimoji="1" lang="en-US" altLang="ja-JP" b="1" dirty="0" smtClean="0">
                <a:solidFill>
                  <a:srgbClr val="FF0000"/>
                </a:solidFill>
              </a:rPr>
              <a:t>scenarios for </a:t>
            </a:r>
            <a:r>
              <a:rPr kumimoji="1" lang="en-US" altLang="ja-JP" b="1" dirty="0">
                <a:solidFill>
                  <a:srgbClr val="FF0000"/>
                </a:solidFill>
              </a:rPr>
              <a:t>D1 magnets (MBXFs) </a:t>
            </a:r>
            <a:r>
              <a:rPr kumimoji="1" lang="en-US" altLang="ja-JP" b="1" dirty="0" smtClean="0">
                <a:solidFill>
                  <a:srgbClr val="FF0000"/>
                </a:solidFill>
              </a:rPr>
              <a:t>are in consideration.</a:t>
            </a:r>
          </a:p>
        </p:txBody>
      </p:sp>
      <p:sp>
        <p:nvSpPr>
          <p:cNvPr id="13" name="テキスト ボックス 12"/>
          <p:cNvSpPr txBox="1"/>
          <p:nvPr/>
        </p:nvSpPr>
        <p:spPr>
          <a:xfrm>
            <a:off x="4731026" y="1836341"/>
            <a:ext cx="3065839" cy="369332"/>
          </a:xfrm>
          <a:prstGeom prst="rect">
            <a:avLst/>
          </a:prstGeom>
          <a:noFill/>
        </p:spPr>
        <p:txBody>
          <a:bodyPr wrap="none" rtlCol="0">
            <a:spAutoFit/>
          </a:bodyPr>
          <a:lstStyle/>
          <a:p>
            <a:r>
              <a:rPr kumimoji="1" lang="en-US" altLang="ja-JP" b="1" dirty="0" smtClean="0">
                <a:solidFill>
                  <a:srgbClr val="0432FF"/>
                </a:solidFill>
              </a:rPr>
              <a:t>Coil winding starts in Nov.</a:t>
            </a:r>
            <a:endParaRPr kumimoji="1" lang="ja-JP" altLang="en-US" b="1" dirty="0">
              <a:solidFill>
                <a:srgbClr val="0432FF"/>
              </a:solidFill>
            </a:endParaRPr>
          </a:p>
        </p:txBody>
      </p:sp>
      <p:sp>
        <p:nvSpPr>
          <p:cNvPr id="14" name="テキスト ボックス 13"/>
          <p:cNvSpPr txBox="1"/>
          <p:nvPr/>
        </p:nvSpPr>
        <p:spPr>
          <a:xfrm>
            <a:off x="6288156" y="3525993"/>
            <a:ext cx="2531462" cy="369332"/>
          </a:xfrm>
          <a:prstGeom prst="rect">
            <a:avLst/>
          </a:prstGeom>
          <a:noFill/>
        </p:spPr>
        <p:txBody>
          <a:bodyPr wrap="none" rtlCol="0">
            <a:spAutoFit/>
          </a:bodyPr>
          <a:lstStyle/>
          <a:p>
            <a:r>
              <a:rPr kumimoji="1" lang="en-US" altLang="ja-JP" b="1" smtClean="0">
                <a:solidFill>
                  <a:srgbClr val="0432FF"/>
                </a:solidFill>
              </a:rPr>
              <a:t>Cold test in May 2018</a:t>
            </a:r>
            <a:endParaRPr kumimoji="1" lang="ja-JP" altLang="en-US" b="1" dirty="0">
              <a:solidFill>
                <a:srgbClr val="0432FF"/>
              </a:solidFill>
            </a:endParaRPr>
          </a:p>
        </p:txBody>
      </p:sp>
      <p:sp>
        <p:nvSpPr>
          <p:cNvPr id="15" name="テキスト ボックス 14"/>
          <p:cNvSpPr txBox="1"/>
          <p:nvPr/>
        </p:nvSpPr>
        <p:spPr>
          <a:xfrm>
            <a:off x="5883968" y="5639715"/>
            <a:ext cx="2505814" cy="369332"/>
          </a:xfrm>
          <a:prstGeom prst="rect">
            <a:avLst/>
          </a:prstGeom>
          <a:noFill/>
        </p:spPr>
        <p:txBody>
          <a:bodyPr wrap="none" rtlCol="0">
            <a:spAutoFit/>
          </a:bodyPr>
          <a:lstStyle/>
          <a:p>
            <a:r>
              <a:rPr kumimoji="1" lang="en-US" altLang="ja-JP" b="1" dirty="0" smtClean="0">
                <a:solidFill>
                  <a:srgbClr val="0432FF"/>
                </a:solidFill>
              </a:rPr>
              <a:t>Cold test </a:t>
            </a:r>
            <a:r>
              <a:rPr kumimoji="1" lang="en-US" altLang="ja-JP" b="1" smtClean="0">
                <a:solidFill>
                  <a:srgbClr val="0432FF"/>
                </a:solidFill>
              </a:rPr>
              <a:t>in Dec </a:t>
            </a:r>
            <a:r>
              <a:rPr kumimoji="1" lang="en-US" altLang="ja-JP" b="1" dirty="0" smtClean="0">
                <a:solidFill>
                  <a:srgbClr val="0432FF"/>
                </a:solidFill>
              </a:rPr>
              <a:t>2018</a:t>
            </a:r>
            <a:endParaRPr kumimoji="1" lang="ja-JP" altLang="en-US" b="1" dirty="0">
              <a:solidFill>
                <a:srgbClr val="0432FF"/>
              </a:solidFill>
            </a:endParaRPr>
          </a:p>
        </p:txBody>
      </p:sp>
    </p:spTree>
    <p:extLst>
      <p:ext uri="{BB962C8B-B14F-4D97-AF65-F5344CB8AC3E}">
        <p14:creationId xmlns:p14="http://schemas.microsoft.com/office/powerpoint/2010/main" val="1505194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14230"/>
            <a:ext cx="7920000" cy="720000"/>
          </a:xfrm>
        </p:spPr>
        <p:txBody>
          <a:bodyPr/>
          <a:lstStyle/>
          <a:p>
            <a:r>
              <a:rPr kumimoji="1" lang="en-US" altLang="ja-JP" sz="3200" dirty="0" smtClean="0">
                <a:latin typeface="+mn-lt"/>
              </a:rPr>
              <a:t>Increasing Coil Pre-stress in MBXFS1b</a:t>
            </a:r>
            <a:endParaRPr kumimoji="1" lang="ja-JP" altLang="en-US" sz="3200" dirty="0">
              <a:latin typeface="+mn-lt"/>
            </a:endParaRPr>
          </a:p>
        </p:txBody>
      </p:sp>
      <p:sp>
        <p:nvSpPr>
          <p:cNvPr id="4" name="フッター プレースホルダー 3"/>
          <p:cNvSpPr>
            <a:spLocks noGrp="1"/>
          </p:cNvSpPr>
          <p:nvPr>
            <p:ph type="ftr" sz="quarter" idx="11"/>
          </p:nvPr>
        </p:nvSpPr>
        <p:spPr/>
        <p:txBody>
          <a:bodyPr/>
          <a:lstStyle/>
          <a:p>
            <a:pPr algn="ctr"/>
            <a:r>
              <a:rPr lang="fr-FR" dirty="0" err="1" smtClean="0">
                <a:solidFill>
                  <a:srgbClr val="64BCD9"/>
                </a:solidFill>
              </a:rPr>
              <a:t>T</a:t>
            </a:r>
            <a:r>
              <a:rPr lang="fr-FR" dirty="0" smtClean="0">
                <a:solidFill>
                  <a:srgbClr val="64BCD9"/>
                </a:solidFill>
              </a:rPr>
              <a:t>. Nakamoto, Progress on </a:t>
            </a:r>
            <a:r>
              <a:rPr lang="fr-FR" dirty="0" err="1" smtClean="0">
                <a:solidFill>
                  <a:srgbClr val="64BCD9"/>
                </a:solidFill>
              </a:rPr>
              <a:t>Beam</a:t>
            </a:r>
            <a:r>
              <a:rPr lang="fr-FR" dirty="0" smtClean="0">
                <a:solidFill>
                  <a:srgbClr val="64BCD9"/>
                </a:solidFill>
              </a:rPr>
              <a:t> </a:t>
            </a:r>
            <a:r>
              <a:rPr lang="fr-FR" dirty="0" err="1" smtClean="0">
                <a:solidFill>
                  <a:srgbClr val="64BCD9"/>
                </a:solidFill>
              </a:rPr>
              <a:t>Separation</a:t>
            </a:r>
            <a:r>
              <a:rPr lang="fr-FR" dirty="0" smtClean="0">
                <a:solidFill>
                  <a:srgbClr val="64BCD9"/>
                </a:solidFill>
              </a:rPr>
              <a:t> </a:t>
            </a:r>
            <a:r>
              <a:rPr lang="fr-FR" dirty="0" err="1" smtClean="0">
                <a:solidFill>
                  <a:srgbClr val="64BCD9"/>
                </a:solidFill>
              </a:rPr>
              <a:t>Superconducting</a:t>
            </a:r>
            <a:r>
              <a:rPr lang="fr-FR" dirty="0" smtClean="0">
                <a:solidFill>
                  <a:srgbClr val="64BCD9"/>
                </a:solidFill>
              </a:rPr>
              <a:t> </a:t>
            </a:r>
            <a:r>
              <a:rPr lang="fr-FR" dirty="0" err="1" smtClean="0">
                <a:solidFill>
                  <a:srgbClr val="64BCD9"/>
                </a:solidFill>
              </a:rPr>
              <a:t>Dipole</a:t>
            </a:r>
            <a:r>
              <a:rPr lang="fr-FR" dirty="0" smtClean="0">
                <a:solidFill>
                  <a:srgbClr val="64BCD9"/>
                </a:solidFill>
              </a:rPr>
              <a:t> </a:t>
            </a:r>
            <a:r>
              <a:rPr lang="fr-FR" dirty="0" err="1" smtClean="0">
                <a:solidFill>
                  <a:srgbClr val="64BCD9"/>
                </a:solidFill>
              </a:rPr>
              <a:t>Magnet</a:t>
            </a:r>
            <a:r>
              <a:rPr lang="fr-FR" dirty="0" smtClean="0">
                <a:solidFill>
                  <a:srgbClr val="64BCD9"/>
                </a:solidFill>
              </a:rPr>
              <a:t> (D1) R&amp;D for HL-LHC, 7th HL-LHC Collaboration Meeting, CIEMAT, Madrid, Nov. 14, 2017</a:t>
            </a:r>
            <a:endParaRPr lang="en-GB" dirty="0">
              <a:solidFill>
                <a:srgbClr val="64BCD9"/>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solidFill>
                  <a:srgbClr val="64BCD9"/>
                </a:solidFill>
              </a:rPr>
              <a:pPr/>
              <a:t>5</a:t>
            </a:fld>
            <a:endParaRPr lang="fr-FR">
              <a:solidFill>
                <a:srgbClr val="64BCD9"/>
              </a:solidFill>
            </a:endParaRPr>
          </a:p>
        </p:txBody>
      </p:sp>
      <p:sp>
        <p:nvSpPr>
          <p:cNvPr id="13" name="Espace réservé du contenu 2"/>
          <p:cNvSpPr txBox="1">
            <a:spLocks/>
          </p:cNvSpPr>
          <p:nvPr/>
        </p:nvSpPr>
        <p:spPr>
          <a:xfrm>
            <a:off x="0" y="3148621"/>
            <a:ext cx="4938712" cy="737579"/>
          </a:xfrm>
          <a:prstGeom prst="rect">
            <a:avLst/>
          </a:prstGeom>
          <a:solidFill>
            <a:schemeClr val="bg1"/>
          </a:solidFill>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kumimoji="1" lang="en-US" altLang="ja-JP" sz="2000" smtClean="0">
                <a:solidFill>
                  <a:srgbClr val="FF0000"/>
                </a:solidFill>
              </a:rPr>
              <a:t>Pre-stress </a:t>
            </a:r>
            <a:r>
              <a:rPr kumimoji="1" lang="en-US" altLang="ja-JP" sz="2000" dirty="0" smtClean="0">
                <a:solidFill>
                  <a:srgbClr val="FF0000"/>
                </a:solidFill>
              </a:rPr>
              <a:t>after yoking in MBXFS1b is 35 MPa higher than that in MBXFS1.</a:t>
            </a:r>
          </a:p>
        </p:txBody>
      </p:sp>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10398" t="21875" r="14449" b="18644"/>
          <a:stretch/>
        </p:blipFill>
        <p:spPr>
          <a:xfrm>
            <a:off x="4889532" y="522895"/>
            <a:ext cx="4254468" cy="4765016"/>
          </a:xfrm>
          <a:prstGeom prst="rect">
            <a:avLst/>
          </a:prstGeom>
        </p:spPr>
      </p:pic>
      <p:sp>
        <p:nvSpPr>
          <p:cNvPr id="9" name="テキスト ボックス 8"/>
          <p:cNvSpPr txBox="1"/>
          <p:nvPr/>
        </p:nvSpPr>
        <p:spPr>
          <a:xfrm>
            <a:off x="7516052" y="555705"/>
            <a:ext cx="1236236" cy="369332"/>
          </a:xfrm>
          <a:prstGeom prst="rect">
            <a:avLst/>
          </a:prstGeom>
          <a:noFill/>
        </p:spPr>
        <p:txBody>
          <a:bodyPr wrap="none" rtlCol="0">
            <a:spAutoFit/>
          </a:bodyPr>
          <a:lstStyle/>
          <a:p>
            <a:r>
              <a:rPr kumimoji="1" lang="en-US" altLang="ja-JP" dirty="0" smtClean="0">
                <a:solidFill>
                  <a:srgbClr val="FF0000"/>
                </a:solidFill>
              </a:rPr>
              <a:t>MBXFS1b</a:t>
            </a:r>
            <a:endParaRPr kumimoji="1" lang="ja-JP" altLang="en-US" dirty="0">
              <a:solidFill>
                <a:srgbClr val="FF0000"/>
              </a:solidFill>
            </a:endParaRPr>
          </a:p>
        </p:txBody>
      </p:sp>
      <p:sp>
        <p:nvSpPr>
          <p:cNvPr id="47" name="テキスト ボックス 46"/>
          <p:cNvSpPr txBox="1"/>
          <p:nvPr/>
        </p:nvSpPr>
        <p:spPr>
          <a:xfrm>
            <a:off x="7636820" y="2482992"/>
            <a:ext cx="1107996" cy="369332"/>
          </a:xfrm>
          <a:prstGeom prst="rect">
            <a:avLst/>
          </a:prstGeom>
          <a:noFill/>
        </p:spPr>
        <p:txBody>
          <a:bodyPr wrap="none" rtlCol="0">
            <a:spAutoFit/>
          </a:bodyPr>
          <a:lstStyle/>
          <a:p>
            <a:r>
              <a:rPr kumimoji="1" lang="en-US" altLang="ja-JP" dirty="0" smtClean="0">
                <a:solidFill>
                  <a:srgbClr val="0432FF"/>
                </a:solidFill>
              </a:rPr>
              <a:t>MBXFS1</a:t>
            </a:r>
            <a:endParaRPr kumimoji="1" lang="ja-JP" altLang="en-US" dirty="0">
              <a:solidFill>
                <a:srgbClr val="0432FF"/>
              </a:solidFill>
            </a:endParaRPr>
          </a:p>
        </p:txBody>
      </p:sp>
      <p:pic>
        <p:nvPicPr>
          <p:cNvPr id="3" name="図 2"/>
          <p:cNvPicPr>
            <a:picLocks noChangeAspect="1"/>
          </p:cNvPicPr>
          <p:nvPr/>
        </p:nvPicPr>
        <p:blipFill>
          <a:blip r:embed="rId4"/>
          <a:stretch>
            <a:fillRect/>
          </a:stretch>
        </p:blipFill>
        <p:spPr>
          <a:xfrm>
            <a:off x="168275" y="1080097"/>
            <a:ext cx="4660900" cy="1786927"/>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14844" t="4601" r="6692"/>
          <a:stretch/>
        </p:blipFill>
        <p:spPr>
          <a:xfrm>
            <a:off x="3586162" y="4939022"/>
            <a:ext cx="2057399" cy="1876114"/>
          </a:xfrm>
          <a:prstGeom prst="rect">
            <a:avLst/>
          </a:prstGeom>
        </p:spPr>
      </p:pic>
      <p:pic>
        <p:nvPicPr>
          <p:cNvPr id="22" name="図 21"/>
          <p:cNvPicPr>
            <a:picLocks noChangeAspect="1"/>
          </p:cNvPicPr>
          <p:nvPr/>
        </p:nvPicPr>
        <p:blipFill rotWithShape="1">
          <a:blip r:embed="rId6">
            <a:extLst>
              <a:ext uri="{28A0092B-C50C-407E-A947-70E740481C1C}">
                <a14:useLocalDpi xmlns:a14="http://schemas.microsoft.com/office/drawing/2010/main" val="0"/>
              </a:ext>
            </a:extLst>
          </a:blip>
          <a:srcRect t="17337" r="24728"/>
          <a:stretch/>
        </p:blipFill>
        <p:spPr>
          <a:xfrm>
            <a:off x="1000124" y="4951621"/>
            <a:ext cx="2314575" cy="1906379"/>
          </a:xfrm>
          <a:prstGeom prst="rect">
            <a:avLst/>
          </a:prstGeom>
        </p:spPr>
      </p:pic>
      <p:pic>
        <p:nvPicPr>
          <p:cNvPr id="23" name="図 22"/>
          <p:cNvPicPr>
            <a:picLocks noChangeAspect="1"/>
          </p:cNvPicPr>
          <p:nvPr/>
        </p:nvPicPr>
        <p:blipFill rotWithShape="1">
          <a:blip r:embed="rId7">
            <a:extLst>
              <a:ext uri="{28A0092B-C50C-407E-A947-70E740481C1C}">
                <a14:useLocalDpi xmlns:a14="http://schemas.microsoft.com/office/drawing/2010/main" val="0"/>
              </a:ext>
            </a:extLst>
          </a:blip>
          <a:srcRect l="16102" t="12221" r="18813" b="16334"/>
          <a:stretch/>
        </p:blipFill>
        <p:spPr>
          <a:xfrm>
            <a:off x="6002199" y="4972048"/>
            <a:ext cx="2221334" cy="1828800"/>
          </a:xfrm>
          <a:prstGeom prst="rect">
            <a:avLst/>
          </a:prstGeom>
        </p:spPr>
      </p:pic>
    </p:spTree>
    <p:extLst>
      <p:ext uri="{BB962C8B-B14F-4D97-AF65-F5344CB8AC3E}">
        <p14:creationId xmlns:p14="http://schemas.microsoft.com/office/powerpoint/2010/main" val="16166947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a:xfrm>
            <a:off x="277463" y="1152293"/>
            <a:ext cx="8643513" cy="5783766"/>
          </a:xfrm>
        </p:spPr>
        <p:txBody>
          <a:bodyPr>
            <a:noAutofit/>
          </a:bodyPr>
          <a:lstStyle/>
          <a:p>
            <a:pPr algn="just"/>
            <a:r>
              <a:rPr lang="en-GB" altLang="ja-JP" sz="1800" b="1" dirty="0" smtClean="0">
                <a:solidFill>
                  <a:schemeClr val="tx1"/>
                </a:solidFill>
              </a:rPr>
              <a:t>Development of beam </a:t>
            </a:r>
            <a:r>
              <a:rPr lang="en-GB" altLang="ja-JP" sz="1800" b="1" dirty="0">
                <a:solidFill>
                  <a:schemeClr val="tx1"/>
                </a:solidFill>
              </a:rPr>
              <a:t>separation dipole (D1) </a:t>
            </a:r>
            <a:r>
              <a:rPr lang="en-GB" altLang="ja-JP" sz="1800" b="1" dirty="0" smtClean="0">
                <a:solidFill>
                  <a:schemeClr val="tx1"/>
                </a:solidFill>
              </a:rPr>
              <a:t>for HL-LHC has been carried out by KEK.</a:t>
            </a:r>
          </a:p>
          <a:p>
            <a:pPr lvl="1" algn="just">
              <a:buFont typeface="Wingdings" charset="2"/>
              <a:buChar char="ü"/>
            </a:pPr>
            <a:r>
              <a:rPr kumimoji="1" lang="en-GB" altLang="ja-JP" sz="1800" b="1" dirty="0" smtClean="0">
                <a:solidFill>
                  <a:schemeClr val="tx1"/>
                </a:solidFill>
              </a:rPr>
              <a:t>With a scope of Japanese in-kind contribution to the project.</a:t>
            </a:r>
          </a:p>
          <a:p>
            <a:pPr lvl="1" algn="just">
              <a:buFont typeface="Wingdings" charset="2"/>
              <a:buChar char="ü"/>
            </a:pPr>
            <a:endParaRPr kumimoji="1" lang="en-US" altLang="ja-JP" sz="1800" b="1" dirty="0" smtClean="0">
              <a:solidFill>
                <a:schemeClr val="tx1"/>
              </a:solidFill>
            </a:endParaRPr>
          </a:p>
          <a:p>
            <a:pPr algn="just"/>
            <a:r>
              <a:rPr kumimoji="1" lang="en-US" altLang="ja-JP" sz="1800" b="1" dirty="0" smtClean="0">
                <a:solidFill>
                  <a:schemeClr val="tx1"/>
                </a:solidFill>
              </a:rPr>
              <a:t>Modified 1</a:t>
            </a:r>
            <a:r>
              <a:rPr kumimoji="1" lang="en-US" altLang="ja-JP" sz="1800" b="1" baseline="30000" dirty="0" smtClean="0">
                <a:solidFill>
                  <a:schemeClr val="tx1"/>
                </a:solidFill>
              </a:rPr>
              <a:t>st</a:t>
            </a:r>
            <a:r>
              <a:rPr kumimoji="1" lang="en-US" altLang="ja-JP" sz="1800" b="1" dirty="0" smtClean="0">
                <a:solidFill>
                  <a:schemeClr val="tx1"/>
                </a:solidFill>
              </a:rPr>
              <a:t> model magnet (MBXFS1b) with higher </a:t>
            </a:r>
            <a:r>
              <a:rPr kumimoji="1" lang="en-US" altLang="ja-JP" sz="1800" b="1" dirty="0">
                <a:solidFill>
                  <a:schemeClr val="tx1"/>
                </a:solidFill>
              </a:rPr>
              <a:t>pre-stress </a:t>
            </a:r>
            <a:r>
              <a:rPr kumimoji="1" lang="en-US" altLang="ja-JP" sz="1800" b="1" dirty="0" smtClean="0">
                <a:solidFill>
                  <a:schemeClr val="tx1"/>
                </a:solidFill>
              </a:rPr>
              <a:t>showed improved </a:t>
            </a:r>
            <a:r>
              <a:rPr lang="en-US" altLang="ja-JP" sz="1800" b="1" dirty="0" smtClean="0">
                <a:solidFill>
                  <a:schemeClr val="tx1"/>
                </a:solidFill>
              </a:rPr>
              <a:t>training quench performance.</a:t>
            </a:r>
          </a:p>
          <a:p>
            <a:pPr lvl="1" algn="just">
              <a:buFont typeface="Wingdings" charset="2"/>
              <a:buChar char="ü"/>
            </a:pPr>
            <a:r>
              <a:rPr lang="en-US" altLang="ja-JP" sz="1800" b="1" dirty="0" smtClean="0">
                <a:solidFill>
                  <a:schemeClr val="tx1"/>
                </a:solidFill>
              </a:rPr>
              <a:t>Nominal </a:t>
            </a:r>
            <a:r>
              <a:rPr lang="en-US" altLang="ja-JP" sz="1800" b="1" dirty="0">
                <a:solidFill>
                  <a:schemeClr val="tx1"/>
                </a:solidFill>
              </a:rPr>
              <a:t>current was reached at the third quench and ultimate current was also achieved after five quenches</a:t>
            </a:r>
            <a:r>
              <a:rPr lang="en-US" altLang="ja-JP" sz="1800" b="1" dirty="0" smtClean="0">
                <a:solidFill>
                  <a:schemeClr val="tx1"/>
                </a:solidFill>
              </a:rPr>
              <a:t>.</a:t>
            </a:r>
            <a:endParaRPr kumimoji="1" lang="en-US" altLang="ja-JP" sz="1800" b="1" dirty="0" smtClean="0">
              <a:solidFill>
                <a:schemeClr val="tx1"/>
              </a:solidFill>
            </a:endParaRPr>
          </a:p>
          <a:p>
            <a:pPr algn="just"/>
            <a:endParaRPr lang="en-US" altLang="ja-JP" sz="1800" b="1" dirty="0" smtClean="0">
              <a:solidFill>
                <a:schemeClr val="tx1"/>
              </a:solidFill>
            </a:endParaRPr>
          </a:p>
          <a:p>
            <a:pPr algn="just"/>
            <a:r>
              <a:rPr lang="en-US" altLang="ja-JP" sz="1800" b="1" dirty="0" smtClean="0">
                <a:solidFill>
                  <a:schemeClr val="tx1"/>
                </a:solidFill>
              </a:rPr>
              <a:t>Development </a:t>
            </a:r>
            <a:r>
              <a:rPr lang="en-US" altLang="ja-JP" sz="1800" b="1" dirty="0">
                <a:solidFill>
                  <a:schemeClr val="tx1"/>
                </a:solidFill>
              </a:rPr>
              <a:t>of the 2</a:t>
            </a:r>
            <a:r>
              <a:rPr lang="en-US" altLang="ja-JP" sz="1800" b="1" baseline="30000" dirty="0">
                <a:solidFill>
                  <a:schemeClr val="tx1"/>
                </a:solidFill>
              </a:rPr>
              <a:t>nd</a:t>
            </a:r>
            <a:r>
              <a:rPr lang="en-US" altLang="ja-JP" sz="1800" b="1" dirty="0">
                <a:solidFill>
                  <a:schemeClr val="tx1"/>
                </a:solidFill>
              </a:rPr>
              <a:t> model magnet (MBXFS2) has been carried out.</a:t>
            </a:r>
          </a:p>
          <a:p>
            <a:pPr lvl="1" algn="just">
              <a:buFont typeface="Wingdings" charset="2"/>
              <a:buChar char="ü"/>
            </a:pPr>
            <a:r>
              <a:rPr lang="en-US" altLang="ja-JP" sz="1800" b="1" dirty="0">
                <a:solidFill>
                  <a:schemeClr val="tx1"/>
                </a:solidFill>
              </a:rPr>
              <a:t>Several design updates (enhanced coil pre-stress, 4 HX holes, improved coil end shape &amp; wet-winding, new QPH, etc.) </a:t>
            </a:r>
            <a:r>
              <a:rPr lang="en-US" altLang="ja-JP" sz="1800" b="1" dirty="0" smtClean="0">
                <a:solidFill>
                  <a:schemeClr val="tx1"/>
                </a:solidFill>
              </a:rPr>
              <a:t>have been </a:t>
            </a:r>
            <a:r>
              <a:rPr lang="en-US" altLang="ja-JP" sz="1800" b="1" dirty="0">
                <a:solidFill>
                  <a:schemeClr val="tx1"/>
                </a:solidFill>
              </a:rPr>
              <a:t>implemented.</a:t>
            </a:r>
          </a:p>
          <a:p>
            <a:pPr lvl="1" algn="just">
              <a:buFont typeface="Wingdings" charset="2"/>
              <a:buChar char="ü"/>
            </a:pPr>
            <a:r>
              <a:rPr lang="en-US" altLang="ja-JP" sz="1800" b="1" dirty="0">
                <a:solidFill>
                  <a:schemeClr val="tx1"/>
                </a:solidFill>
              </a:rPr>
              <a:t>Coil winding will start in November, 2017 and cold test </a:t>
            </a:r>
            <a:r>
              <a:rPr lang="en-US" altLang="ja-JP" sz="1800" b="1" dirty="0" smtClean="0">
                <a:solidFill>
                  <a:schemeClr val="tx1"/>
                </a:solidFill>
              </a:rPr>
              <a:t>will be performed </a:t>
            </a:r>
            <a:r>
              <a:rPr lang="en-US" altLang="ja-JP" sz="1800" b="1" dirty="0">
                <a:solidFill>
                  <a:schemeClr val="tx1"/>
                </a:solidFill>
              </a:rPr>
              <a:t>in May </a:t>
            </a:r>
            <a:r>
              <a:rPr lang="en-US" altLang="ja-JP" sz="1800" b="1" dirty="0" smtClean="0">
                <a:solidFill>
                  <a:schemeClr val="tx1"/>
                </a:solidFill>
              </a:rPr>
              <a:t>2018.</a:t>
            </a:r>
          </a:p>
          <a:p>
            <a:pPr lvl="1" algn="just">
              <a:buFont typeface="Wingdings" charset="2"/>
              <a:buChar char="ü"/>
            </a:pPr>
            <a:r>
              <a:rPr lang="en-US" altLang="ja-JP" sz="1800" b="1" dirty="0" smtClean="0">
                <a:solidFill>
                  <a:schemeClr val="tx1"/>
                </a:solidFill>
              </a:rPr>
              <a:t>Continuously followed by the 3rd </a:t>
            </a:r>
            <a:r>
              <a:rPr lang="en-US" altLang="ja-JP" sz="1800" b="1" dirty="0">
                <a:solidFill>
                  <a:schemeClr val="tx1"/>
                </a:solidFill>
              </a:rPr>
              <a:t>model magnet (</a:t>
            </a:r>
            <a:r>
              <a:rPr lang="en-US" altLang="ja-JP" sz="1800" b="1" dirty="0" smtClean="0">
                <a:solidFill>
                  <a:schemeClr val="tx1"/>
                </a:solidFill>
              </a:rPr>
              <a:t>MBXFS3) in 2018.</a:t>
            </a:r>
          </a:p>
        </p:txBody>
      </p:sp>
      <p:sp>
        <p:nvSpPr>
          <p:cNvPr id="4" name="フッター プレースホルダー 3"/>
          <p:cNvSpPr>
            <a:spLocks noGrp="1"/>
          </p:cNvSpPr>
          <p:nvPr>
            <p:ph type="ftr" sz="quarter" idx="11"/>
          </p:nvPr>
        </p:nvSpPr>
        <p:spPr/>
        <p:txBody>
          <a:bodyPr/>
          <a:lstStyle/>
          <a:p>
            <a:pPr algn="ctr"/>
            <a:r>
              <a:rPr lang="fr-FR" noProof="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50</a:t>
            </a:fld>
            <a:endParaRPr lang="fr-FR"/>
          </a:p>
        </p:txBody>
      </p:sp>
    </p:spTree>
    <p:extLst>
      <p:ext uri="{BB962C8B-B14F-4D97-AF65-F5344CB8AC3E}">
        <p14:creationId xmlns:p14="http://schemas.microsoft.com/office/powerpoint/2010/main" val="1498263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51</a:t>
            </a:fld>
            <a:endParaRPr lang="fr-FR"/>
          </a:p>
        </p:txBody>
      </p:sp>
      <p:sp>
        <p:nvSpPr>
          <p:cNvPr id="6" name="テキスト ボックス 5"/>
          <p:cNvSpPr txBox="1"/>
          <p:nvPr/>
        </p:nvSpPr>
        <p:spPr>
          <a:xfrm>
            <a:off x="3080826" y="2996419"/>
            <a:ext cx="3158237" cy="461665"/>
          </a:xfrm>
          <a:prstGeom prst="rect">
            <a:avLst/>
          </a:prstGeom>
          <a:noFill/>
        </p:spPr>
        <p:txBody>
          <a:bodyPr wrap="none" rtlCol="0">
            <a:spAutoFit/>
          </a:bodyPr>
          <a:lstStyle/>
          <a:p>
            <a:r>
              <a:rPr kumimoji="1" lang="en-US" altLang="ja-JP" sz="2400" b="1" smtClean="0"/>
              <a:t>Supplemental slides</a:t>
            </a:r>
            <a:endParaRPr kumimoji="1" lang="ja-JP" altLang="en-US" sz="2400" b="1" dirty="0"/>
          </a:p>
        </p:txBody>
      </p:sp>
    </p:spTree>
    <p:extLst>
      <p:ext uri="{BB962C8B-B14F-4D97-AF65-F5344CB8AC3E}">
        <p14:creationId xmlns:p14="http://schemas.microsoft.com/office/powerpoint/2010/main" val="4351849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29967"/>
            <a:ext cx="7920000" cy="720000"/>
          </a:xfrm>
        </p:spPr>
        <p:txBody>
          <a:bodyPr/>
          <a:lstStyle/>
          <a:p>
            <a:r>
              <a:rPr kumimoji="1" lang="en-US" altLang="ja-JP" dirty="0" smtClean="0"/>
              <a:t>MBXFS1b Test </a:t>
            </a:r>
            <a:r>
              <a:rPr lang="en-US" altLang="ja-JP" dirty="0"/>
              <a:t>P</a:t>
            </a:r>
            <a:r>
              <a:rPr lang="en-US" altLang="ja-JP" dirty="0" smtClean="0"/>
              <a:t>rogram</a:t>
            </a:r>
            <a:endParaRPr kumimoji="1" lang="ja-JP" altLang="en-US" dirty="0"/>
          </a:p>
        </p:txBody>
      </p:sp>
      <p:sp>
        <p:nvSpPr>
          <p:cNvPr id="3" name="コンテンツ プレースホルダー 2"/>
          <p:cNvSpPr>
            <a:spLocks noGrp="1"/>
          </p:cNvSpPr>
          <p:nvPr>
            <p:ph idx="1"/>
          </p:nvPr>
        </p:nvSpPr>
        <p:spPr>
          <a:xfrm>
            <a:off x="799038" y="452568"/>
            <a:ext cx="7929966" cy="6405432"/>
          </a:xfrm>
        </p:spPr>
        <p:txBody>
          <a:bodyPr>
            <a:noAutofit/>
          </a:bodyPr>
          <a:lstStyle/>
          <a:p>
            <a:r>
              <a:rPr kumimoji="1" lang="en-US" altLang="ja-JP" sz="2400" dirty="0" smtClean="0"/>
              <a:t>1st test cycle (12th – 24th Feb)</a:t>
            </a:r>
          </a:p>
          <a:p>
            <a:pPr lvl="1"/>
            <a:r>
              <a:rPr kumimoji="1" lang="en-US" altLang="ja-JP" sz="2000" dirty="0" smtClean="0">
                <a:solidFill>
                  <a:srgbClr val="FF0000"/>
                </a:solidFill>
              </a:rPr>
              <a:t>Training quench at 1.9 K</a:t>
            </a:r>
          </a:p>
          <a:p>
            <a:pPr marL="457200" lvl="1" indent="0">
              <a:buNone/>
            </a:pPr>
            <a:r>
              <a:rPr kumimoji="1" lang="en-US" altLang="ja-JP" sz="2000" dirty="0" smtClean="0">
                <a:sym typeface="Wingdings"/>
              </a:rPr>
              <a:t>    </a:t>
            </a:r>
            <a:r>
              <a:rPr kumimoji="1" lang="en-US" altLang="ja-JP" sz="2000" dirty="0" smtClean="0">
                <a:solidFill>
                  <a:srgbClr val="0432FF"/>
                </a:solidFill>
                <a:sym typeface="Wingdings"/>
              </a:rPr>
              <a:t> </a:t>
            </a:r>
            <a:r>
              <a:rPr lang="en-US" altLang="ja-JP" sz="2000" dirty="0" smtClean="0">
                <a:solidFill>
                  <a:srgbClr val="0432FF"/>
                </a:solidFill>
                <a:sym typeface="Wingdings"/>
              </a:rPr>
              <a:t>This presentation</a:t>
            </a:r>
            <a:endParaRPr kumimoji="1" lang="en-US" altLang="ja-JP" sz="2000" dirty="0" smtClean="0">
              <a:solidFill>
                <a:srgbClr val="0432FF"/>
              </a:solidFill>
            </a:endParaRPr>
          </a:p>
          <a:p>
            <a:pPr lvl="1"/>
            <a:r>
              <a:rPr lang="en-US" altLang="ja-JP" sz="2000" dirty="0" smtClean="0"/>
              <a:t>Magnetic field measurement </a:t>
            </a:r>
            <a:endParaRPr lang="en-US" altLang="ja-JP" sz="2000" dirty="0" smtClean="0">
              <a:solidFill>
                <a:srgbClr val="FF0000"/>
              </a:solidFill>
            </a:endParaRPr>
          </a:p>
          <a:p>
            <a:pPr lvl="2"/>
            <a:r>
              <a:rPr kumimoji="1" lang="en-US" altLang="ja-JP" dirty="0" smtClean="0"/>
              <a:t>DC loop at coil center and Z-scan w long rotating coils</a:t>
            </a:r>
          </a:p>
          <a:p>
            <a:pPr marL="914400" lvl="2" indent="0">
              <a:buNone/>
            </a:pPr>
            <a:r>
              <a:rPr kumimoji="1" lang="en-US" altLang="ja-JP" dirty="0" smtClean="0"/>
              <a:t>   up to 12 kA</a:t>
            </a:r>
            <a:r>
              <a:rPr lang="en-US" altLang="ja-JP" sz="2400" dirty="0" smtClean="0"/>
              <a:t> </a:t>
            </a:r>
            <a:endParaRPr kumimoji="1" lang="en-US" altLang="ja-JP" sz="2400" dirty="0" smtClean="0"/>
          </a:p>
          <a:p>
            <a:r>
              <a:rPr kumimoji="1" lang="en-US" altLang="ja-JP" sz="2400" dirty="0" smtClean="0"/>
              <a:t>2nd test cycle (19th Mar – 9th Apr, 17th-19th Apr)</a:t>
            </a:r>
          </a:p>
          <a:p>
            <a:pPr lvl="1"/>
            <a:r>
              <a:rPr lang="en-US" altLang="ja-JP" sz="2000" dirty="0" smtClean="0">
                <a:solidFill>
                  <a:srgbClr val="FF0000"/>
                </a:solidFill>
              </a:rPr>
              <a:t>Training quench</a:t>
            </a:r>
          </a:p>
          <a:p>
            <a:pPr lvl="2"/>
            <a:r>
              <a:rPr lang="en-US" altLang="ja-JP" dirty="0" smtClean="0">
                <a:solidFill>
                  <a:srgbClr val="FF0000"/>
                </a:solidFill>
              </a:rPr>
              <a:t>Quench memory</a:t>
            </a:r>
          </a:p>
          <a:p>
            <a:pPr lvl="2"/>
            <a:r>
              <a:rPr lang="en-US" altLang="ja-JP" dirty="0" smtClean="0">
                <a:solidFill>
                  <a:srgbClr val="FF0000"/>
                </a:solidFill>
              </a:rPr>
              <a:t>Ramp rate dependence</a:t>
            </a:r>
          </a:p>
          <a:p>
            <a:pPr lvl="2"/>
            <a:r>
              <a:rPr lang="en-US" altLang="ja-JP" dirty="0" smtClean="0">
                <a:solidFill>
                  <a:srgbClr val="FF0000"/>
                </a:solidFill>
              </a:rPr>
              <a:t>Temperature dependence</a:t>
            </a:r>
          </a:p>
          <a:p>
            <a:pPr lvl="1"/>
            <a:r>
              <a:rPr kumimoji="1" lang="en-US" altLang="ja-JP" sz="2000" dirty="0" smtClean="0"/>
              <a:t>Magnetic field measurement</a:t>
            </a:r>
          </a:p>
          <a:p>
            <a:pPr lvl="2"/>
            <a:r>
              <a:rPr lang="en-US" altLang="ja-JP" dirty="0" smtClean="0"/>
              <a:t>Z-scan w long rotating coils at a short pitch</a:t>
            </a:r>
            <a:endParaRPr kumimoji="1" lang="en-US" altLang="ja-JP" dirty="0" smtClean="0"/>
          </a:p>
          <a:p>
            <a:pPr lvl="1"/>
            <a:r>
              <a:rPr kumimoji="1" lang="en-US" altLang="ja-JP" sz="2000" dirty="0" smtClean="0"/>
              <a:t>Heater test (</a:t>
            </a:r>
            <a:r>
              <a:rPr lang="en-US" altLang="ja-JP" sz="2000" dirty="0" smtClean="0"/>
              <a:t>Spot heater, QPH,</a:t>
            </a:r>
            <a:r>
              <a:rPr lang="en-US" altLang="ja-JP" sz="2000" dirty="0"/>
              <a:t> </a:t>
            </a:r>
            <a:r>
              <a:rPr kumimoji="1" lang="en-US" altLang="ja-JP" sz="2000" dirty="0" smtClean="0"/>
              <a:t>Full energy dump)</a:t>
            </a:r>
            <a:endParaRPr kumimoji="1" lang="en-US" altLang="ja-JP" sz="2000" dirty="0" smtClean="0">
              <a:solidFill>
                <a:srgbClr val="008F00"/>
              </a:solidFill>
            </a:endParaRPr>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52</a:t>
            </a:fld>
            <a:endParaRPr lang="fr-FR"/>
          </a:p>
        </p:txBody>
      </p:sp>
    </p:spTree>
    <p:extLst>
      <p:ext uri="{BB962C8B-B14F-4D97-AF65-F5344CB8AC3E}">
        <p14:creationId xmlns:p14="http://schemas.microsoft.com/office/powerpoint/2010/main" val="12472278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01360"/>
            <a:ext cx="7920000" cy="720000"/>
          </a:xfrm>
        </p:spPr>
        <p:txBody>
          <a:bodyPr/>
          <a:lstStyle/>
          <a:p>
            <a:r>
              <a:rPr kumimoji="1" lang="en-US" altLang="ja-JP" smtClean="0"/>
              <a:t>Identification of quench </a:t>
            </a:r>
            <a:r>
              <a:rPr kumimoji="1" lang="en-US" altLang="ja-JP" dirty="0" smtClean="0"/>
              <a:t>start location</a:t>
            </a:r>
            <a:endParaRPr kumimoji="1" lang="ja-JP" altLang="en-US" dirty="0"/>
          </a:p>
        </p:txBody>
      </p:sp>
      <p:sp>
        <p:nvSpPr>
          <p:cNvPr id="3" name="コンテンツ プレースホルダー 2"/>
          <p:cNvSpPr>
            <a:spLocks noGrp="1"/>
          </p:cNvSpPr>
          <p:nvPr>
            <p:ph idx="1"/>
          </p:nvPr>
        </p:nvSpPr>
        <p:spPr>
          <a:xfrm>
            <a:off x="791717" y="5425160"/>
            <a:ext cx="7920000" cy="1183873"/>
          </a:xfrm>
        </p:spPr>
        <p:txBody>
          <a:bodyPr>
            <a:normAutofit/>
          </a:bodyPr>
          <a:lstStyle/>
          <a:p>
            <a:r>
              <a:rPr lang="en-US" altLang="ja-JP" sz="1800" dirty="0" smtClean="0"/>
              <a:t>Voltage taps: 42 in total per coil, data acquired for 27 taps during training</a:t>
            </a:r>
          </a:p>
          <a:p>
            <a:r>
              <a:rPr lang="en-US" altLang="ja-JP" sz="1800" dirty="0" smtClean="0"/>
              <a:t>Quench antenna: 6 longitudinal positions</a:t>
            </a:r>
          </a:p>
          <a:p>
            <a:pPr marL="0" indent="0">
              <a:buNone/>
            </a:pPr>
            <a:r>
              <a:rPr kumimoji="1" lang="en-US" altLang="ja-JP" sz="1800" dirty="0" smtClean="0"/>
              <a:t>                                  Detecting 6N, 6S, 8N, 8S components at each position</a:t>
            </a:r>
            <a:endParaRPr kumimoji="1" lang="ja-JP" altLang="en-US" sz="18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53</a:t>
            </a:fld>
            <a:endParaRPr lang="fr-FR"/>
          </a:p>
        </p:txBody>
      </p:sp>
      <p:grpSp>
        <p:nvGrpSpPr>
          <p:cNvPr id="6" name="図形グループ 5"/>
          <p:cNvGrpSpPr/>
          <p:nvPr/>
        </p:nvGrpSpPr>
        <p:grpSpPr>
          <a:xfrm>
            <a:off x="0" y="3268751"/>
            <a:ext cx="3409014" cy="1945673"/>
            <a:chOff x="9345917" y="15638731"/>
            <a:chExt cx="4451999" cy="2540950"/>
          </a:xfrm>
        </p:grpSpPr>
        <p:pic>
          <p:nvPicPr>
            <p:cNvPr id="7" name="図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10301442" y="14683206"/>
              <a:ext cx="2540950" cy="4451999"/>
            </a:xfrm>
            <a:prstGeom prst="rect">
              <a:avLst/>
            </a:prstGeom>
          </p:spPr>
        </p:pic>
        <p:sp>
          <p:nvSpPr>
            <p:cNvPr id="8" name="テキスト ボックス 7"/>
            <p:cNvSpPr txBox="1"/>
            <p:nvPr/>
          </p:nvSpPr>
          <p:spPr>
            <a:xfrm>
              <a:off x="9451755" y="16703992"/>
              <a:ext cx="827328" cy="482329"/>
            </a:xfrm>
            <a:prstGeom prst="rect">
              <a:avLst/>
            </a:prstGeom>
            <a:noFill/>
          </p:spPr>
          <p:txBody>
            <a:bodyPr wrap="none" rtlCol="0">
              <a:spAutoFit/>
            </a:bodyPr>
            <a:lstStyle/>
            <a:p>
              <a:r>
                <a:rPr kumimoji="1" lang="en-US" altLang="ja-JP" sz="1800" dirty="0" smtClean="0">
                  <a:latin typeface="Arial"/>
                  <a:cs typeface="Arial"/>
                </a:rPr>
                <a:t>CB1</a:t>
              </a:r>
              <a:endParaRPr kumimoji="1" lang="ja-JP" altLang="en-US" sz="1800" dirty="0">
                <a:latin typeface="Arial"/>
                <a:cs typeface="Arial"/>
              </a:endParaRPr>
            </a:p>
          </p:txBody>
        </p:sp>
        <p:sp>
          <p:nvSpPr>
            <p:cNvPr id="9" name="テキスト ボックス 8"/>
            <p:cNvSpPr txBox="1"/>
            <p:nvPr/>
          </p:nvSpPr>
          <p:spPr>
            <a:xfrm>
              <a:off x="11129710" y="16703992"/>
              <a:ext cx="827328" cy="482329"/>
            </a:xfrm>
            <a:prstGeom prst="rect">
              <a:avLst/>
            </a:prstGeom>
            <a:noFill/>
          </p:spPr>
          <p:txBody>
            <a:bodyPr wrap="none" rtlCol="0">
              <a:spAutoFit/>
            </a:bodyPr>
            <a:lstStyle/>
            <a:p>
              <a:r>
                <a:rPr lang="en-US" altLang="ja-JP" sz="1800" smtClean="0">
                  <a:latin typeface="Arial"/>
                  <a:cs typeface="Arial"/>
                </a:rPr>
                <a:t>CB2</a:t>
              </a:r>
              <a:endParaRPr kumimoji="1" lang="ja-JP" altLang="en-US" sz="1800" dirty="0">
                <a:latin typeface="Arial"/>
                <a:cs typeface="Arial"/>
              </a:endParaRPr>
            </a:p>
          </p:txBody>
        </p:sp>
        <p:sp>
          <p:nvSpPr>
            <p:cNvPr id="10" name="テキスト ボックス 9"/>
            <p:cNvSpPr txBox="1"/>
            <p:nvPr/>
          </p:nvSpPr>
          <p:spPr>
            <a:xfrm>
              <a:off x="11800477" y="16703992"/>
              <a:ext cx="827328" cy="482329"/>
            </a:xfrm>
            <a:prstGeom prst="rect">
              <a:avLst/>
            </a:prstGeom>
            <a:noFill/>
          </p:spPr>
          <p:txBody>
            <a:bodyPr wrap="none" rtlCol="0">
              <a:spAutoFit/>
            </a:bodyPr>
            <a:lstStyle/>
            <a:p>
              <a:r>
                <a:rPr lang="en-US" altLang="ja-JP" sz="1800" dirty="0" smtClean="0">
                  <a:latin typeface="Arial"/>
                  <a:cs typeface="Arial"/>
                </a:rPr>
                <a:t>CB3</a:t>
              </a:r>
              <a:endParaRPr kumimoji="1" lang="ja-JP" altLang="en-US" sz="1800" dirty="0">
                <a:latin typeface="Arial"/>
                <a:cs typeface="Arial"/>
              </a:endParaRPr>
            </a:p>
          </p:txBody>
        </p:sp>
        <p:sp>
          <p:nvSpPr>
            <p:cNvPr id="11" name="テキスト ボックス 10"/>
            <p:cNvSpPr txBox="1"/>
            <p:nvPr/>
          </p:nvSpPr>
          <p:spPr>
            <a:xfrm>
              <a:off x="12494489" y="16703992"/>
              <a:ext cx="827328" cy="482329"/>
            </a:xfrm>
            <a:prstGeom prst="rect">
              <a:avLst/>
            </a:prstGeom>
            <a:noFill/>
          </p:spPr>
          <p:txBody>
            <a:bodyPr wrap="none" rtlCol="0">
              <a:spAutoFit/>
            </a:bodyPr>
            <a:lstStyle/>
            <a:p>
              <a:r>
                <a:rPr lang="en-US" altLang="ja-JP" sz="1800" dirty="0" smtClean="0">
                  <a:latin typeface="Arial"/>
                  <a:cs typeface="Arial"/>
                </a:rPr>
                <a:t>CB4</a:t>
              </a:r>
              <a:endParaRPr kumimoji="1" lang="ja-JP" altLang="en-US" sz="1800" dirty="0">
                <a:latin typeface="Arial"/>
                <a:cs typeface="Arial"/>
              </a:endParaRPr>
            </a:p>
          </p:txBody>
        </p:sp>
      </p:grpSp>
      <p:grpSp>
        <p:nvGrpSpPr>
          <p:cNvPr id="12" name="図形グループ 11"/>
          <p:cNvGrpSpPr/>
          <p:nvPr/>
        </p:nvGrpSpPr>
        <p:grpSpPr>
          <a:xfrm>
            <a:off x="466365" y="1215536"/>
            <a:ext cx="2066804" cy="1856694"/>
            <a:chOff x="1022523" y="739716"/>
            <a:chExt cx="2743825" cy="2464889"/>
          </a:xfrm>
        </p:grpSpPr>
        <p:pic>
          <p:nvPicPr>
            <p:cNvPr id="13" name="図 12"/>
            <p:cNvPicPr>
              <a:picLocks noChangeAspect="1"/>
            </p:cNvPicPr>
            <p:nvPr/>
          </p:nvPicPr>
          <p:blipFill>
            <a:blip r:embed="rId4"/>
            <a:stretch>
              <a:fillRect/>
            </a:stretch>
          </p:blipFill>
          <p:spPr>
            <a:xfrm>
              <a:off x="1022523" y="739716"/>
              <a:ext cx="2743825" cy="2464889"/>
            </a:xfrm>
            <a:prstGeom prst="rect">
              <a:avLst/>
            </a:prstGeom>
          </p:spPr>
        </p:pic>
        <p:sp>
          <p:nvSpPr>
            <p:cNvPr id="14" name="テキスト ボックス 13"/>
            <p:cNvSpPr txBox="1"/>
            <p:nvPr/>
          </p:nvSpPr>
          <p:spPr>
            <a:xfrm>
              <a:off x="1344557" y="762477"/>
              <a:ext cx="841024" cy="490314"/>
            </a:xfrm>
            <a:prstGeom prst="rect">
              <a:avLst/>
            </a:prstGeom>
            <a:noFill/>
          </p:spPr>
          <p:txBody>
            <a:bodyPr wrap="none" rtlCol="0">
              <a:spAutoFit/>
            </a:bodyPr>
            <a:lstStyle/>
            <a:p>
              <a:r>
                <a:rPr kumimoji="1" lang="en-US" altLang="ja-JP" sz="1800" smtClean="0">
                  <a:latin typeface="Arial"/>
                  <a:cs typeface="Arial"/>
                </a:rPr>
                <a:t>CB4</a:t>
              </a:r>
              <a:endParaRPr kumimoji="1" lang="ja-JP" altLang="en-US" sz="1800" dirty="0">
                <a:latin typeface="Arial"/>
                <a:cs typeface="Arial"/>
              </a:endParaRPr>
            </a:p>
          </p:txBody>
        </p:sp>
        <p:sp>
          <p:nvSpPr>
            <p:cNvPr id="15" name="テキスト ボックス 14"/>
            <p:cNvSpPr txBox="1"/>
            <p:nvPr/>
          </p:nvSpPr>
          <p:spPr>
            <a:xfrm>
              <a:off x="1950820" y="1059675"/>
              <a:ext cx="841024" cy="490314"/>
            </a:xfrm>
            <a:prstGeom prst="rect">
              <a:avLst/>
            </a:prstGeom>
            <a:noFill/>
          </p:spPr>
          <p:txBody>
            <a:bodyPr wrap="none" rtlCol="0">
              <a:spAutoFit/>
            </a:bodyPr>
            <a:lstStyle/>
            <a:p>
              <a:r>
                <a:rPr kumimoji="1" lang="en-US" altLang="ja-JP" sz="1800" smtClean="0">
                  <a:latin typeface="Arial"/>
                  <a:cs typeface="Arial"/>
                </a:rPr>
                <a:t>CB3</a:t>
              </a:r>
              <a:endParaRPr kumimoji="1" lang="ja-JP" altLang="en-US" sz="1800" dirty="0">
                <a:latin typeface="Arial"/>
                <a:cs typeface="Arial"/>
              </a:endParaRPr>
            </a:p>
          </p:txBody>
        </p:sp>
        <p:sp>
          <p:nvSpPr>
            <p:cNvPr id="16" name="テキスト ボックス 15"/>
            <p:cNvSpPr txBox="1"/>
            <p:nvPr/>
          </p:nvSpPr>
          <p:spPr>
            <a:xfrm>
              <a:off x="2447192" y="1537653"/>
              <a:ext cx="841024" cy="490314"/>
            </a:xfrm>
            <a:prstGeom prst="rect">
              <a:avLst/>
            </a:prstGeom>
            <a:noFill/>
          </p:spPr>
          <p:txBody>
            <a:bodyPr wrap="none" rtlCol="0">
              <a:spAutoFit/>
            </a:bodyPr>
            <a:lstStyle/>
            <a:p>
              <a:r>
                <a:rPr kumimoji="1" lang="en-US" altLang="ja-JP" sz="1800" smtClean="0">
                  <a:latin typeface="Arial"/>
                  <a:cs typeface="Arial"/>
                </a:rPr>
                <a:t>CB2</a:t>
              </a:r>
              <a:endParaRPr kumimoji="1" lang="ja-JP" altLang="en-US" sz="1800" dirty="0">
                <a:latin typeface="Arial"/>
                <a:cs typeface="Arial"/>
              </a:endParaRPr>
            </a:p>
          </p:txBody>
        </p:sp>
        <p:sp>
          <p:nvSpPr>
            <p:cNvPr id="17" name="テキスト ボックス 16"/>
            <p:cNvSpPr txBox="1"/>
            <p:nvPr/>
          </p:nvSpPr>
          <p:spPr>
            <a:xfrm>
              <a:off x="2778489" y="2302417"/>
              <a:ext cx="841024" cy="490314"/>
            </a:xfrm>
            <a:prstGeom prst="rect">
              <a:avLst/>
            </a:prstGeom>
            <a:noFill/>
          </p:spPr>
          <p:txBody>
            <a:bodyPr wrap="none" rtlCol="0">
              <a:spAutoFit/>
            </a:bodyPr>
            <a:lstStyle/>
            <a:p>
              <a:r>
                <a:rPr kumimoji="1" lang="en-US" altLang="ja-JP" sz="1800" smtClean="0">
                  <a:latin typeface="Arial"/>
                  <a:cs typeface="Arial"/>
                </a:rPr>
                <a:t>CB1</a:t>
              </a:r>
              <a:endParaRPr kumimoji="1" lang="ja-JP" altLang="en-US" sz="1800" dirty="0">
                <a:latin typeface="Arial"/>
                <a:cs typeface="Arial"/>
              </a:endParaRPr>
            </a:p>
          </p:txBody>
        </p:sp>
      </p:grpSp>
      <p:pic>
        <p:nvPicPr>
          <p:cNvPr id="18" name="図 17"/>
          <p:cNvPicPr>
            <a:picLocks noChangeAspect="1"/>
          </p:cNvPicPr>
          <p:nvPr/>
        </p:nvPicPr>
        <p:blipFill rotWithShape="1">
          <a:blip r:embed="rId5">
            <a:extLst>
              <a:ext uri="{28A0092B-C50C-407E-A947-70E740481C1C}">
                <a14:useLocalDpi xmlns:a14="http://schemas.microsoft.com/office/drawing/2010/main" val="0"/>
              </a:ext>
            </a:extLst>
          </a:blip>
          <a:srcRect l="10467" t="9244" r="13385" b="965"/>
          <a:stretch/>
        </p:blipFill>
        <p:spPr>
          <a:xfrm>
            <a:off x="4258817" y="683749"/>
            <a:ext cx="3932274" cy="3276584"/>
          </a:xfrm>
          <a:prstGeom prst="rect">
            <a:avLst/>
          </a:prstGeom>
        </p:spPr>
      </p:pic>
      <p:pic>
        <p:nvPicPr>
          <p:cNvPr id="19" name="図 18"/>
          <p:cNvPicPr>
            <a:picLocks noChangeAspect="1"/>
          </p:cNvPicPr>
          <p:nvPr/>
        </p:nvPicPr>
        <p:blipFill rotWithShape="1">
          <a:blip r:embed="rId6"/>
          <a:srcRect l="3231" t="18611" r="3231" b="52753"/>
          <a:stretch/>
        </p:blipFill>
        <p:spPr>
          <a:xfrm>
            <a:off x="3763108" y="4175777"/>
            <a:ext cx="4923692" cy="959470"/>
          </a:xfrm>
          <a:prstGeom prst="rect">
            <a:avLst/>
          </a:prstGeom>
        </p:spPr>
      </p:pic>
      <p:sp>
        <p:nvSpPr>
          <p:cNvPr id="20" name="テキスト ボックス 19"/>
          <p:cNvSpPr txBox="1"/>
          <p:nvPr/>
        </p:nvSpPr>
        <p:spPr>
          <a:xfrm>
            <a:off x="3914539" y="433974"/>
            <a:ext cx="4949304" cy="400110"/>
          </a:xfrm>
          <a:prstGeom prst="rect">
            <a:avLst/>
          </a:prstGeom>
          <a:noFill/>
        </p:spPr>
        <p:txBody>
          <a:bodyPr wrap="none" rtlCol="0">
            <a:spAutoFit/>
          </a:bodyPr>
          <a:lstStyle/>
          <a:p>
            <a:r>
              <a:rPr kumimoji="1" lang="en-US" altLang="ja-JP" sz="2000" dirty="0" smtClean="0"/>
              <a:t>Voltage taps (View from the </a:t>
            </a:r>
            <a:r>
              <a:rPr kumimoji="1" lang="en-US" altLang="ja-JP" sz="2000" smtClean="0"/>
              <a:t>inner surface)</a:t>
            </a:r>
            <a:endParaRPr kumimoji="1" lang="ja-JP" altLang="en-US" sz="2000" dirty="0"/>
          </a:p>
        </p:txBody>
      </p:sp>
      <p:sp>
        <p:nvSpPr>
          <p:cNvPr id="21" name="テキスト ボックス 20"/>
          <p:cNvSpPr txBox="1"/>
          <p:nvPr/>
        </p:nvSpPr>
        <p:spPr>
          <a:xfrm>
            <a:off x="3922639" y="3775667"/>
            <a:ext cx="2207656" cy="400110"/>
          </a:xfrm>
          <a:prstGeom prst="rect">
            <a:avLst/>
          </a:prstGeom>
          <a:noFill/>
        </p:spPr>
        <p:txBody>
          <a:bodyPr wrap="none" rtlCol="0">
            <a:spAutoFit/>
          </a:bodyPr>
          <a:lstStyle/>
          <a:p>
            <a:r>
              <a:rPr kumimoji="1" lang="en-US" altLang="ja-JP" sz="2000" dirty="0" smtClean="0"/>
              <a:t>Quench antennas</a:t>
            </a:r>
            <a:endParaRPr kumimoji="1" lang="ja-JP" altLang="en-US" sz="2000" dirty="0"/>
          </a:p>
        </p:txBody>
      </p:sp>
      <p:sp>
        <p:nvSpPr>
          <p:cNvPr id="22" name="テキスト ボックス 21"/>
          <p:cNvSpPr txBox="1"/>
          <p:nvPr/>
        </p:nvSpPr>
        <p:spPr>
          <a:xfrm>
            <a:off x="4088499" y="4820955"/>
            <a:ext cx="646331" cy="369332"/>
          </a:xfrm>
          <a:prstGeom prst="rect">
            <a:avLst/>
          </a:prstGeom>
          <a:noFill/>
        </p:spPr>
        <p:txBody>
          <a:bodyPr wrap="none" rtlCol="0">
            <a:spAutoFit/>
          </a:bodyPr>
          <a:lstStyle/>
          <a:p>
            <a:r>
              <a:rPr kumimoji="1" lang="en-US" altLang="ja-JP" dirty="0">
                <a:solidFill>
                  <a:srgbClr val="FF0000"/>
                </a:solidFill>
              </a:rPr>
              <a:t>QA1</a:t>
            </a:r>
            <a:endParaRPr kumimoji="1" lang="ja-JP" altLang="en-US" dirty="0">
              <a:solidFill>
                <a:srgbClr val="FF0000"/>
              </a:solidFill>
            </a:endParaRPr>
          </a:p>
        </p:txBody>
      </p:sp>
      <p:sp>
        <p:nvSpPr>
          <p:cNvPr id="23" name="テキスト ボックス 22"/>
          <p:cNvSpPr txBox="1"/>
          <p:nvPr/>
        </p:nvSpPr>
        <p:spPr>
          <a:xfrm>
            <a:off x="4586237" y="4820955"/>
            <a:ext cx="646331" cy="369332"/>
          </a:xfrm>
          <a:prstGeom prst="rect">
            <a:avLst/>
          </a:prstGeom>
          <a:noFill/>
        </p:spPr>
        <p:txBody>
          <a:bodyPr wrap="none" rtlCol="0">
            <a:spAutoFit/>
          </a:bodyPr>
          <a:lstStyle/>
          <a:p>
            <a:r>
              <a:rPr kumimoji="1" lang="en-US" altLang="ja-JP" dirty="0">
                <a:solidFill>
                  <a:srgbClr val="FF0000"/>
                </a:solidFill>
              </a:rPr>
              <a:t>QA2</a:t>
            </a:r>
            <a:endParaRPr kumimoji="1" lang="ja-JP" altLang="en-US" dirty="0">
              <a:solidFill>
                <a:srgbClr val="FF0000"/>
              </a:solidFill>
            </a:endParaRPr>
          </a:p>
        </p:txBody>
      </p:sp>
      <p:sp>
        <p:nvSpPr>
          <p:cNvPr id="24" name="テキスト ボックス 23"/>
          <p:cNvSpPr txBox="1"/>
          <p:nvPr/>
        </p:nvSpPr>
        <p:spPr>
          <a:xfrm>
            <a:off x="5102443" y="4820955"/>
            <a:ext cx="646331" cy="369332"/>
          </a:xfrm>
          <a:prstGeom prst="rect">
            <a:avLst/>
          </a:prstGeom>
          <a:noFill/>
        </p:spPr>
        <p:txBody>
          <a:bodyPr wrap="none" rtlCol="0">
            <a:spAutoFit/>
          </a:bodyPr>
          <a:lstStyle/>
          <a:p>
            <a:r>
              <a:rPr kumimoji="1" lang="en-US" altLang="ja-JP" dirty="0">
                <a:solidFill>
                  <a:srgbClr val="FF0000"/>
                </a:solidFill>
              </a:rPr>
              <a:t>QA3</a:t>
            </a:r>
            <a:endParaRPr kumimoji="1" lang="ja-JP" altLang="en-US" dirty="0">
              <a:solidFill>
                <a:srgbClr val="FF0000"/>
              </a:solidFill>
            </a:endParaRPr>
          </a:p>
        </p:txBody>
      </p:sp>
      <p:sp>
        <p:nvSpPr>
          <p:cNvPr id="25" name="テキスト ボックス 24"/>
          <p:cNvSpPr txBox="1"/>
          <p:nvPr/>
        </p:nvSpPr>
        <p:spPr>
          <a:xfrm>
            <a:off x="7116226" y="4820955"/>
            <a:ext cx="646331" cy="369332"/>
          </a:xfrm>
          <a:prstGeom prst="rect">
            <a:avLst/>
          </a:prstGeom>
          <a:noFill/>
        </p:spPr>
        <p:txBody>
          <a:bodyPr wrap="none" rtlCol="0">
            <a:spAutoFit/>
          </a:bodyPr>
          <a:lstStyle/>
          <a:p>
            <a:r>
              <a:rPr kumimoji="1" lang="en-US" altLang="ja-JP" dirty="0">
                <a:solidFill>
                  <a:srgbClr val="FF0000"/>
                </a:solidFill>
              </a:rPr>
              <a:t>QA4</a:t>
            </a:r>
            <a:endParaRPr kumimoji="1" lang="ja-JP" altLang="en-US" dirty="0">
              <a:solidFill>
                <a:srgbClr val="FF0000"/>
              </a:solidFill>
            </a:endParaRPr>
          </a:p>
        </p:txBody>
      </p:sp>
      <p:sp>
        <p:nvSpPr>
          <p:cNvPr id="26" name="テキスト ボックス 25"/>
          <p:cNvSpPr txBox="1"/>
          <p:nvPr/>
        </p:nvSpPr>
        <p:spPr>
          <a:xfrm>
            <a:off x="7614290" y="4820955"/>
            <a:ext cx="646331" cy="369332"/>
          </a:xfrm>
          <a:prstGeom prst="rect">
            <a:avLst/>
          </a:prstGeom>
          <a:noFill/>
        </p:spPr>
        <p:txBody>
          <a:bodyPr wrap="none" rtlCol="0">
            <a:spAutoFit/>
          </a:bodyPr>
          <a:lstStyle/>
          <a:p>
            <a:r>
              <a:rPr kumimoji="1" lang="en-US" altLang="ja-JP" dirty="0">
                <a:solidFill>
                  <a:srgbClr val="FF0000"/>
                </a:solidFill>
              </a:rPr>
              <a:t>QA5</a:t>
            </a:r>
            <a:endParaRPr kumimoji="1" lang="ja-JP" altLang="en-US" dirty="0">
              <a:solidFill>
                <a:srgbClr val="FF0000"/>
              </a:solidFill>
            </a:endParaRPr>
          </a:p>
        </p:txBody>
      </p:sp>
      <p:sp>
        <p:nvSpPr>
          <p:cNvPr id="27" name="テキスト ボックス 26"/>
          <p:cNvSpPr txBox="1"/>
          <p:nvPr/>
        </p:nvSpPr>
        <p:spPr>
          <a:xfrm>
            <a:off x="8130496" y="4820955"/>
            <a:ext cx="646331" cy="369332"/>
          </a:xfrm>
          <a:prstGeom prst="rect">
            <a:avLst/>
          </a:prstGeom>
          <a:noFill/>
        </p:spPr>
        <p:txBody>
          <a:bodyPr wrap="none" rtlCol="0">
            <a:spAutoFit/>
          </a:bodyPr>
          <a:lstStyle/>
          <a:p>
            <a:r>
              <a:rPr kumimoji="1" lang="en-US" altLang="ja-JP" dirty="0">
                <a:solidFill>
                  <a:srgbClr val="FF0000"/>
                </a:solidFill>
              </a:rPr>
              <a:t>QA6</a:t>
            </a:r>
            <a:endParaRPr kumimoji="1" lang="ja-JP" altLang="en-US" dirty="0">
              <a:solidFill>
                <a:srgbClr val="FF0000"/>
              </a:solidFill>
            </a:endParaRPr>
          </a:p>
        </p:txBody>
      </p:sp>
      <p:sp>
        <p:nvSpPr>
          <p:cNvPr id="28" name="テキスト ボックス 27"/>
          <p:cNvSpPr txBox="1"/>
          <p:nvPr/>
        </p:nvSpPr>
        <p:spPr>
          <a:xfrm>
            <a:off x="3529428" y="4465691"/>
            <a:ext cx="466794" cy="369332"/>
          </a:xfrm>
          <a:prstGeom prst="rect">
            <a:avLst/>
          </a:prstGeom>
          <a:noFill/>
        </p:spPr>
        <p:txBody>
          <a:bodyPr wrap="none" rtlCol="0">
            <a:spAutoFit/>
          </a:bodyPr>
          <a:lstStyle/>
          <a:p>
            <a:r>
              <a:rPr kumimoji="1" lang="en-US" altLang="ja-JP" dirty="0">
                <a:solidFill>
                  <a:srgbClr val="FF0000"/>
                </a:solidFill>
              </a:rPr>
              <a:t>LE</a:t>
            </a:r>
            <a:endParaRPr kumimoji="1" lang="ja-JP" altLang="en-US" dirty="0">
              <a:solidFill>
                <a:srgbClr val="FF0000"/>
              </a:solidFill>
            </a:endParaRPr>
          </a:p>
        </p:txBody>
      </p:sp>
      <p:sp>
        <p:nvSpPr>
          <p:cNvPr id="29" name="テキスト ボックス 28"/>
          <p:cNvSpPr txBox="1"/>
          <p:nvPr/>
        </p:nvSpPr>
        <p:spPr>
          <a:xfrm>
            <a:off x="8614166" y="4465691"/>
            <a:ext cx="505267" cy="369332"/>
          </a:xfrm>
          <a:prstGeom prst="rect">
            <a:avLst/>
          </a:prstGeom>
          <a:noFill/>
        </p:spPr>
        <p:txBody>
          <a:bodyPr wrap="none" rtlCol="0">
            <a:spAutoFit/>
          </a:bodyPr>
          <a:lstStyle/>
          <a:p>
            <a:r>
              <a:rPr kumimoji="1" lang="en-US" altLang="ja-JP" dirty="0">
                <a:solidFill>
                  <a:srgbClr val="FF0000"/>
                </a:solidFill>
              </a:rPr>
              <a:t>RE</a:t>
            </a:r>
            <a:endParaRPr kumimoji="1" lang="ja-JP" altLang="en-US" dirty="0">
              <a:solidFill>
                <a:srgbClr val="FF0000"/>
              </a:solidFill>
            </a:endParaRPr>
          </a:p>
        </p:txBody>
      </p:sp>
      <p:sp>
        <p:nvSpPr>
          <p:cNvPr id="30" name="テキスト ボックス 29"/>
          <p:cNvSpPr txBox="1"/>
          <p:nvPr/>
        </p:nvSpPr>
        <p:spPr>
          <a:xfrm>
            <a:off x="388029" y="729205"/>
            <a:ext cx="2678938" cy="400110"/>
          </a:xfrm>
          <a:prstGeom prst="rect">
            <a:avLst/>
          </a:prstGeom>
          <a:noFill/>
        </p:spPr>
        <p:txBody>
          <a:bodyPr wrap="none" rtlCol="0">
            <a:spAutoFit/>
          </a:bodyPr>
          <a:lstStyle/>
          <a:p>
            <a:r>
              <a:rPr kumimoji="1" lang="en-US" altLang="ja-JP" sz="2000" dirty="0" smtClean="0"/>
              <a:t>Notation of coil blocks</a:t>
            </a:r>
            <a:endParaRPr kumimoji="1" lang="ja-JP" altLang="en-US" sz="2000" dirty="0"/>
          </a:p>
        </p:txBody>
      </p:sp>
    </p:spTree>
    <p:extLst>
      <p:ext uri="{BB962C8B-B14F-4D97-AF65-F5344CB8AC3E}">
        <p14:creationId xmlns:p14="http://schemas.microsoft.com/office/powerpoint/2010/main" val="101904404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24000" y="1041555"/>
            <a:ext cx="3383726" cy="3240000"/>
          </a:xfrm>
          <a:prstGeom prst="rect">
            <a:avLst/>
          </a:prstGeom>
        </p:spPr>
      </p:pic>
      <p:sp>
        <p:nvSpPr>
          <p:cNvPr id="2" name="タイトル 1"/>
          <p:cNvSpPr>
            <a:spLocks noGrp="1"/>
          </p:cNvSpPr>
          <p:nvPr>
            <p:ph type="title"/>
          </p:nvPr>
        </p:nvSpPr>
        <p:spPr>
          <a:xfrm>
            <a:off x="317499" y="134350"/>
            <a:ext cx="7886700" cy="734852"/>
          </a:xfrm>
        </p:spPr>
        <p:txBody>
          <a:bodyPr>
            <a:normAutofit/>
          </a:bodyPr>
          <a:lstStyle/>
          <a:p>
            <a:r>
              <a:rPr lang="en-US" altLang="ja-JP" dirty="0"/>
              <a:t>Remark 2</a:t>
            </a:r>
            <a:r>
              <a:rPr lang="ja-JP" altLang="en-US" dirty="0"/>
              <a:t>　</a:t>
            </a:r>
            <a:r>
              <a:rPr lang="en-US" altLang="ja-JP" dirty="0"/>
              <a:t>~MFM of </a:t>
            </a:r>
            <a:r>
              <a:rPr lang="en-US" altLang="ja-JP" dirty="0" smtClean="0"/>
              <a:t>MBXFS1</a:t>
            </a:r>
            <a:r>
              <a:rPr lang="en-US" altLang="ja-JP"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27336EAC-5D17-4CB5-BF1F-515A137773EE}" type="slidenum">
              <a:rPr lang="ja-JP" altLang="en-US" smtClean="0">
                <a:solidFill>
                  <a:srgbClr val="000000"/>
                </a:solidFill>
              </a:rPr>
              <a:pPr/>
              <a:t>54</a:t>
            </a:fld>
            <a:endParaRPr lang="ja-JP" altLang="en-US">
              <a:solidFill>
                <a:srgbClr val="000000"/>
              </a:solidFill>
            </a:endParaRPr>
          </a:p>
        </p:txBody>
      </p:sp>
      <p:sp>
        <p:nvSpPr>
          <p:cNvPr id="7" name="テキスト ボックス 6"/>
          <p:cNvSpPr txBox="1"/>
          <p:nvPr/>
        </p:nvSpPr>
        <p:spPr>
          <a:xfrm rot="16200000">
            <a:off x="-372753" y="2065908"/>
            <a:ext cx="1380506" cy="523220"/>
          </a:xfrm>
          <a:prstGeom prst="rect">
            <a:avLst/>
          </a:prstGeom>
          <a:solidFill>
            <a:schemeClr val="bg1"/>
          </a:solidFill>
        </p:spPr>
        <p:txBody>
          <a:bodyPr wrap="none" rtlCol="0">
            <a:spAutoFit/>
          </a:bodyPr>
          <a:lstStyle/>
          <a:p>
            <a:r>
              <a:rPr kumimoji="1" lang="en-US" altLang="ja-JP" sz="2800" b="1" i="1" dirty="0" err="1"/>
              <a:t>b</a:t>
            </a:r>
            <a:r>
              <a:rPr kumimoji="1" lang="en-US" altLang="ja-JP" sz="2800" b="1" i="1" baseline="-25000" dirty="0" err="1"/>
              <a:t>n</a:t>
            </a:r>
            <a:r>
              <a:rPr kumimoji="1" lang="en-US" altLang="ja-JP" sz="2800" dirty="0"/>
              <a:t> (unit)</a:t>
            </a:r>
            <a:endParaRPr kumimoji="1" lang="ja-JP" altLang="en-US" sz="2800" dirty="0"/>
          </a:p>
        </p:txBody>
      </p:sp>
      <p:sp>
        <p:nvSpPr>
          <p:cNvPr id="8" name="テキスト ボックス 7"/>
          <p:cNvSpPr txBox="1"/>
          <p:nvPr/>
        </p:nvSpPr>
        <p:spPr>
          <a:xfrm>
            <a:off x="908314" y="4020732"/>
            <a:ext cx="2648482" cy="400110"/>
          </a:xfrm>
          <a:prstGeom prst="rect">
            <a:avLst/>
          </a:prstGeom>
          <a:solidFill>
            <a:schemeClr val="bg1"/>
          </a:solidFill>
        </p:spPr>
        <p:txBody>
          <a:bodyPr wrap="none" rtlCol="0">
            <a:spAutoFit/>
          </a:bodyPr>
          <a:lstStyle/>
          <a:p>
            <a:r>
              <a:rPr kumimoji="1" lang="en-US" altLang="ja-JP" sz="2000" b="1" dirty="0"/>
              <a:t>Magnet Current (kA)</a:t>
            </a:r>
            <a:endParaRPr kumimoji="1" lang="ja-JP" altLang="en-US" sz="2000" dirty="0"/>
          </a:p>
        </p:txBody>
      </p:sp>
      <p:pic>
        <p:nvPicPr>
          <p:cNvPr id="14" name="図 13"/>
          <p:cNvPicPr>
            <a:picLocks noChangeAspect="1"/>
          </p:cNvPicPr>
          <p:nvPr/>
        </p:nvPicPr>
        <p:blipFill>
          <a:blip r:embed="rId3"/>
          <a:stretch>
            <a:fillRect/>
          </a:stretch>
        </p:blipFill>
        <p:spPr>
          <a:xfrm>
            <a:off x="4248879" y="977915"/>
            <a:ext cx="3891950" cy="3240000"/>
          </a:xfrm>
          <a:prstGeom prst="rect">
            <a:avLst/>
          </a:prstGeom>
        </p:spPr>
      </p:pic>
      <p:sp>
        <p:nvSpPr>
          <p:cNvPr id="15" name="円/楕円 6"/>
          <p:cNvSpPr/>
          <p:nvPr/>
        </p:nvSpPr>
        <p:spPr>
          <a:xfrm>
            <a:off x="5784398" y="1607512"/>
            <a:ext cx="1158464" cy="840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5451231" y="4010576"/>
            <a:ext cx="2020105" cy="400110"/>
          </a:xfrm>
          <a:prstGeom prst="rect">
            <a:avLst/>
          </a:prstGeom>
          <a:solidFill>
            <a:schemeClr val="bg1"/>
          </a:solidFill>
        </p:spPr>
        <p:txBody>
          <a:bodyPr wrap="none" rtlCol="0">
            <a:spAutoFit/>
          </a:bodyPr>
          <a:lstStyle/>
          <a:p>
            <a:r>
              <a:rPr kumimoji="1" lang="en-US" altLang="ja-JP" sz="2000" b="1" dirty="0"/>
              <a:t>Position z(mm)</a:t>
            </a:r>
            <a:endParaRPr kumimoji="1" lang="ja-JP" altLang="en-US" sz="2000" dirty="0"/>
          </a:p>
        </p:txBody>
      </p:sp>
      <p:sp>
        <p:nvSpPr>
          <p:cNvPr id="5" name="楕円 4"/>
          <p:cNvSpPr/>
          <p:nvPr/>
        </p:nvSpPr>
        <p:spPr>
          <a:xfrm>
            <a:off x="2261722" y="1120824"/>
            <a:ext cx="1212998" cy="12129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589725" y="2346255"/>
            <a:ext cx="1327608" cy="430887"/>
          </a:xfrm>
          <a:prstGeom prst="rect">
            <a:avLst/>
          </a:prstGeom>
          <a:solidFill>
            <a:schemeClr val="bg1"/>
          </a:solidFill>
        </p:spPr>
        <p:txBody>
          <a:bodyPr wrap="none" rtlCol="0">
            <a:spAutoFit/>
          </a:bodyPr>
          <a:lstStyle/>
          <a:p>
            <a:r>
              <a:rPr kumimoji="1" lang="en-US" altLang="ja-JP" sz="1100" dirty="0">
                <a:solidFill>
                  <a:srgbClr val="FF0000"/>
                </a:solidFill>
              </a:rPr>
              <a:t>Up to 10 kA</a:t>
            </a:r>
          </a:p>
          <a:p>
            <a:r>
              <a:rPr kumimoji="1" lang="en-US" altLang="ja-JP" sz="1100" dirty="0">
                <a:solidFill>
                  <a:srgbClr val="FF0000"/>
                </a:solidFill>
              </a:rPr>
              <a:t>to avoid the quench</a:t>
            </a:r>
            <a:endParaRPr kumimoji="1" lang="ja-JP" altLang="en-US" sz="1100" dirty="0">
              <a:solidFill>
                <a:srgbClr val="FF0000"/>
              </a:solidFill>
            </a:endParaRPr>
          </a:p>
        </p:txBody>
      </p:sp>
      <p:sp>
        <p:nvSpPr>
          <p:cNvPr id="9" name="正方形/長方形 8"/>
          <p:cNvSpPr/>
          <p:nvPr/>
        </p:nvSpPr>
        <p:spPr>
          <a:xfrm>
            <a:off x="1048621" y="751492"/>
            <a:ext cx="2158091" cy="369332"/>
          </a:xfrm>
          <a:prstGeom prst="rect">
            <a:avLst/>
          </a:prstGeom>
        </p:spPr>
        <p:txBody>
          <a:bodyPr wrap="none">
            <a:spAutoFit/>
          </a:bodyPr>
          <a:lstStyle/>
          <a:p>
            <a:r>
              <a:rPr kumimoji="1" lang="en-US" altLang="ja-JP" b="1" dirty="0">
                <a:solidFill>
                  <a:srgbClr val="0070C0"/>
                </a:solidFill>
              </a:rPr>
              <a:t>Current Dependence</a:t>
            </a:r>
            <a:endParaRPr lang="ja-JP" altLang="en-US" dirty="0"/>
          </a:p>
        </p:txBody>
      </p:sp>
      <p:sp>
        <p:nvSpPr>
          <p:cNvPr id="17" name="正方形/長方形 16"/>
          <p:cNvSpPr/>
          <p:nvPr/>
        </p:nvSpPr>
        <p:spPr>
          <a:xfrm>
            <a:off x="5969002" y="797522"/>
            <a:ext cx="789255" cy="369332"/>
          </a:xfrm>
          <a:prstGeom prst="rect">
            <a:avLst/>
          </a:prstGeom>
        </p:spPr>
        <p:txBody>
          <a:bodyPr wrap="none">
            <a:spAutoFit/>
          </a:bodyPr>
          <a:lstStyle/>
          <a:p>
            <a:r>
              <a:rPr kumimoji="1" lang="en-US" altLang="ja-JP" b="1" dirty="0">
                <a:solidFill>
                  <a:srgbClr val="0070C0"/>
                </a:solidFill>
              </a:rPr>
              <a:t>Z-scan</a:t>
            </a:r>
            <a:endParaRPr lang="ja-JP" altLang="en-US" dirty="0"/>
          </a:p>
        </p:txBody>
      </p:sp>
      <p:sp>
        <p:nvSpPr>
          <p:cNvPr id="13" name="スマイル 12">
            <a:extLst>
              <a:ext uri="{FF2B5EF4-FFF2-40B4-BE49-F238E27FC236}">
                <a16:creationId xmlns:a16="http://schemas.microsoft.com/office/drawing/2014/main" xmlns="" id="{EBC79F27-7310-4A10-9B1C-651A4D4F321A}"/>
              </a:ext>
            </a:extLst>
          </p:cNvPr>
          <p:cNvSpPr/>
          <p:nvPr/>
        </p:nvSpPr>
        <p:spPr>
          <a:xfrm>
            <a:off x="55889" y="4726631"/>
            <a:ext cx="584314" cy="584314"/>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C000"/>
              </a:solidFill>
            </a:endParaRPr>
          </a:p>
        </p:txBody>
      </p:sp>
      <p:sp>
        <p:nvSpPr>
          <p:cNvPr id="18" name="スマイル 17">
            <a:extLst>
              <a:ext uri="{FF2B5EF4-FFF2-40B4-BE49-F238E27FC236}">
                <a16:creationId xmlns:a16="http://schemas.microsoft.com/office/drawing/2014/main" xmlns="" id="{2071D17F-AE95-4C28-9D00-EFF8A70144CB}"/>
              </a:ext>
            </a:extLst>
          </p:cNvPr>
          <p:cNvSpPr/>
          <p:nvPr/>
        </p:nvSpPr>
        <p:spPr>
          <a:xfrm>
            <a:off x="55889" y="5807526"/>
            <a:ext cx="584314" cy="584314"/>
          </a:xfrm>
          <a:prstGeom prst="smileyFace">
            <a:avLst>
              <a:gd name="adj" fmla="val -4653"/>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C000"/>
              </a:solidFill>
            </a:endParaRPr>
          </a:p>
        </p:txBody>
      </p:sp>
      <p:sp>
        <p:nvSpPr>
          <p:cNvPr id="11" name="フッター プレースホルダー 10"/>
          <p:cNvSpPr>
            <a:spLocks noGrp="1"/>
          </p:cNvSpPr>
          <p:nvPr>
            <p:ph type="ftr" sz="quarter" idx="11"/>
          </p:nvPr>
        </p:nvSpPr>
        <p:spPr/>
        <p:txBody>
          <a:bodyPr/>
          <a:lstStyle/>
          <a:p>
            <a:pPr algn="ctr"/>
            <a:r>
              <a:rPr lang="fr-FR" dirty="0" err="1" smtClean="0"/>
              <a:t>T</a:t>
            </a:r>
            <a:r>
              <a:rPr lang="fr-FR" dirty="0" smtClean="0"/>
              <a:t>. Nakamoto, Progress on </a:t>
            </a:r>
            <a:r>
              <a:rPr lang="fr-FR" dirty="0" err="1" smtClean="0"/>
              <a:t>Beam</a:t>
            </a:r>
            <a:r>
              <a:rPr lang="fr-FR" dirty="0" smtClean="0"/>
              <a:t> </a:t>
            </a:r>
            <a:r>
              <a:rPr lang="fr-FR" dirty="0" err="1" smtClean="0"/>
              <a:t>Separation</a:t>
            </a:r>
            <a:r>
              <a:rPr lang="fr-FR" dirty="0" smtClean="0"/>
              <a:t> </a:t>
            </a:r>
            <a:r>
              <a:rPr lang="fr-FR" dirty="0" err="1" smtClean="0"/>
              <a:t>Superconducting</a:t>
            </a:r>
            <a:r>
              <a:rPr lang="fr-FR" dirty="0" smtClean="0"/>
              <a:t> </a:t>
            </a:r>
            <a:r>
              <a:rPr lang="fr-FR" dirty="0" err="1" smtClean="0"/>
              <a:t>Dipole</a:t>
            </a:r>
            <a:r>
              <a:rPr lang="fr-FR" dirty="0" smtClean="0"/>
              <a:t> </a:t>
            </a:r>
            <a:r>
              <a:rPr lang="fr-FR" dirty="0" err="1" smtClean="0"/>
              <a:t>Magnet</a:t>
            </a:r>
            <a:r>
              <a:rPr lang="fr-FR" dirty="0" smtClean="0"/>
              <a:t> (D1) R&amp;D for HL-LHC, 7th HL-LHC Collaboration Meeting, CIEMAT, Madrid, Nov. 14, 2017</a:t>
            </a:r>
            <a:endParaRPr lang="en-GB" dirty="0"/>
          </a:p>
        </p:txBody>
      </p:sp>
      <p:sp>
        <p:nvSpPr>
          <p:cNvPr id="6" name="正方形/長方形 5"/>
          <p:cNvSpPr/>
          <p:nvPr/>
        </p:nvSpPr>
        <p:spPr>
          <a:xfrm>
            <a:off x="619309" y="4493569"/>
            <a:ext cx="8524691" cy="1015663"/>
          </a:xfrm>
          <a:prstGeom prst="rect">
            <a:avLst/>
          </a:prstGeom>
          <a:solidFill>
            <a:schemeClr val="bg1"/>
          </a:solidFill>
          <a:ln>
            <a:solidFill>
              <a:srgbClr val="FF0000"/>
            </a:solidFill>
          </a:ln>
        </p:spPr>
        <p:txBody>
          <a:bodyPr wrap="square">
            <a:spAutoFit/>
          </a:bodyPr>
          <a:lstStyle/>
          <a:p>
            <a:pPr marL="285750" indent="-285750">
              <a:buFont typeface="Arial" panose="020B0604020202020204" pitchFamily="34" charset="0"/>
              <a:buChar char="•"/>
            </a:pPr>
            <a:r>
              <a:rPr lang="en-US" altLang="ja-JP" sz="2000" dirty="0"/>
              <a:t>Measurements are consistent with the design values with Main dipole(B</a:t>
            </a:r>
            <a:r>
              <a:rPr lang="en-US" altLang="ja-JP" sz="2000" baseline="-25000" dirty="0"/>
              <a:t>1</a:t>
            </a:r>
            <a:r>
              <a:rPr lang="en-US" altLang="ja-JP" sz="2000" dirty="0"/>
              <a:t>) and filed integral.</a:t>
            </a:r>
          </a:p>
          <a:p>
            <a:pPr marL="285750" indent="-285750">
              <a:buFont typeface="Arial" panose="020B0604020202020204" pitchFamily="34" charset="0"/>
              <a:buChar char="•"/>
            </a:pPr>
            <a:r>
              <a:rPr lang="en-US" altLang="ja-JP" sz="2000" dirty="0"/>
              <a:t>Un-allowed multipoles are </a:t>
            </a:r>
            <a:r>
              <a:rPr lang="en-US" altLang="ja-JP" sz="2000" dirty="0">
                <a:solidFill>
                  <a:srgbClr val="FF0000"/>
                </a:solidFill>
              </a:rPr>
              <a:t>less than 10</a:t>
            </a:r>
            <a:r>
              <a:rPr lang="en-US" altLang="ja-JP" sz="2000" baseline="30000" dirty="0">
                <a:solidFill>
                  <a:srgbClr val="FF0000"/>
                </a:solidFill>
              </a:rPr>
              <a:t>-4</a:t>
            </a:r>
            <a:r>
              <a:rPr lang="en-US" altLang="ja-JP" sz="2000" dirty="0"/>
              <a:t> with respect to the dipole </a:t>
            </a:r>
            <a:r>
              <a:rPr lang="en-US" altLang="ja-JP" sz="2000" dirty="0" smtClean="0"/>
              <a:t>field</a:t>
            </a:r>
            <a:r>
              <a:rPr lang="en-US" altLang="ja-JP" sz="2000" dirty="0"/>
              <a:t>.</a:t>
            </a:r>
          </a:p>
        </p:txBody>
      </p:sp>
      <p:sp>
        <p:nvSpPr>
          <p:cNvPr id="12" name="テキスト ボックス 11"/>
          <p:cNvSpPr txBox="1"/>
          <p:nvPr/>
        </p:nvSpPr>
        <p:spPr>
          <a:xfrm>
            <a:off x="619309" y="5629437"/>
            <a:ext cx="8280249" cy="1015663"/>
          </a:xfrm>
          <a:prstGeom prst="rect">
            <a:avLst/>
          </a:prstGeom>
          <a:solidFill>
            <a:schemeClr val="bg1"/>
          </a:solidFill>
          <a:ln>
            <a:solidFill>
              <a:srgbClr val="00B0F0"/>
            </a:solidFill>
          </a:ln>
        </p:spPr>
        <p:txBody>
          <a:bodyPr wrap="square" rtlCol="0">
            <a:spAutoFit/>
          </a:bodyPr>
          <a:lstStyle/>
          <a:p>
            <a:pPr marL="285750" indent="-285750">
              <a:buFont typeface="Arial" panose="020B0604020202020204" pitchFamily="34" charset="0"/>
              <a:buChar char="•"/>
            </a:pPr>
            <a:r>
              <a:rPr kumimoji="1" lang="en-US" altLang="ja-JP" sz="2000" b="1" dirty="0">
                <a:solidFill>
                  <a:srgbClr val="0070C0"/>
                </a:solidFill>
              </a:rPr>
              <a:t>Current Dependence</a:t>
            </a:r>
            <a:r>
              <a:rPr kumimoji="1" lang="ja-JP" altLang="en-US" sz="2000" dirty="0"/>
              <a:t>：</a:t>
            </a:r>
            <a:r>
              <a:rPr kumimoji="1" lang="en-US" altLang="ja-JP" sz="2000" dirty="0"/>
              <a:t>The influence of iron yoke saturation</a:t>
            </a:r>
            <a:r>
              <a:rPr kumimoji="1" lang="ja-JP" altLang="en-US" sz="2000" dirty="0"/>
              <a:t> </a:t>
            </a:r>
            <a:r>
              <a:rPr kumimoji="1" lang="en-US" altLang="ja-JP" sz="2000" dirty="0"/>
              <a:t>on</a:t>
            </a:r>
            <a:r>
              <a:rPr kumimoji="1" lang="ja-JP" altLang="en-US" sz="2000" dirty="0"/>
              <a:t> </a:t>
            </a:r>
            <a:r>
              <a:rPr kumimoji="1" lang="en-US" altLang="ja-JP" sz="2000" dirty="0"/>
              <a:t>b</a:t>
            </a:r>
            <a:r>
              <a:rPr kumimoji="1" lang="en-US" altLang="ja-JP" sz="2000" baseline="-25000" dirty="0"/>
              <a:t>3</a:t>
            </a:r>
            <a:r>
              <a:rPr kumimoji="1" lang="en-US" altLang="ja-JP" sz="2000" dirty="0"/>
              <a:t> is well reproduced, but the </a:t>
            </a:r>
            <a:r>
              <a:rPr kumimoji="1" lang="en-US" altLang="ja-JP" sz="2000" dirty="0">
                <a:solidFill>
                  <a:srgbClr val="FF0000"/>
                </a:solidFill>
              </a:rPr>
              <a:t>mismatch still exist above  6 kA</a:t>
            </a:r>
            <a:r>
              <a:rPr kumimoji="1" lang="en-US" altLang="ja-JP" sz="2000" dirty="0"/>
              <a:t>.</a:t>
            </a:r>
            <a:endParaRPr kumimoji="1" lang="en-US" altLang="ja-JP" sz="1600" dirty="0"/>
          </a:p>
          <a:p>
            <a:pPr marL="285750" indent="-285750">
              <a:buFont typeface="Arial" panose="020B0604020202020204" pitchFamily="34" charset="0"/>
              <a:buChar char="•"/>
            </a:pPr>
            <a:r>
              <a:rPr kumimoji="1" lang="en-US" altLang="ja-JP" sz="2000" b="1" dirty="0">
                <a:solidFill>
                  <a:srgbClr val="0070C0"/>
                </a:solidFill>
              </a:rPr>
              <a:t>Z-scan</a:t>
            </a:r>
            <a:r>
              <a:rPr kumimoji="1" lang="ja-JP" altLang="en-US" sz="2000" dirty="0"/>
              <a:t>：</a:t>
            </a:r>
            <a:r>
              <a:rPr lang="en-US" altLang="ja-JP" sz="2000" dirty="0">
                <a:solidFill>
                  <a:srgbClr val="FF0000"/>
                </a:solidFill>
              </a:rPr>
              <a:t>Influence of coil end </a:t>
            </a:r>
            <a:r>
              <a:rPr lang="en-US" altLang="ja-JP" sz="2000" dirty="0"/>
              <a:t>was observed in the straight section. </a:t>
            </a:r>
            <a:endParaRPr kumimoji="1" lang="ja-JP" altLang="en-US" sz="2000" dirty="0"/>
          </a:p>
        </p:txBody>
      </p:sp>
    </p:spTree>
    <p:extLst>
      <p:ext uri="{BB962C8B-B14F-4D97-AF65-F5344CB8AC3E}">
        <p14:creationId xmlns:p14="http://schemas.microsoft.com/office/powerpoint/2010/main" val="574346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7718" y="-131978"/>
            <a:ext cx="7920000" cy="720000"/>
          </a:xfrm>
        </p:spPr>
        <p:txBody>
          <a:bodyPr/>
          <a:lstStyle/>
          <a:p>
            <a:r>
              <a:rPr kumimoji="1" lang="en-US" altLang="ja-JP" dirty="0" smtClean="0"/>
              <a:t>QPH test</a:t>
            </a:r>
            <a:endParaRPr kumimoji="1" lang="ja-JP" altLang="en-US" dirty="0"/>
          </a:p>
        </p:txBody>
      </p:sp>
      <p:sp>
        <p:nvSpPr>
          <p:cNvPr id="3" name="コンテンツ プレースホルダー 2"/>
          <p:cNvSpPr>
            <a:spLocks noGrp="1"/>
          </p:cNvSpPr>
          <p:nvPr>
            <p:ph idx="1"/>
          </p:nvPr>
        </p:nvSpPr>
        <p:spPr>
          <a:xfrm>
            <a:off x="612000" y="588023"/>
            <a:ext cx="7920000" cy="2774146"/>
          </a:xfrm>
        </p:spPr>
        <p:txBody>
          <a:bodyPr>
            <a:normAutofit/>
          </a:bodyPr>
          <a:lstStyle/>
          <a:p>
            <a:r>
              <a:rPr kumimoji="1" lang="en-US" altLang="ja-JP" sz="2000" dirty="0" smtClean="0"/>
              <a:t>Energy deposition test at different charged energy of a PS</a:t>
            </a:r>
          </a:p>
          <a:p>
            <a:r>
              <a:rPr kumimoji="1" lang="en-US" altLang="ja-JP" sz="2000" dirty="0" smtClean="0"/>
              <a:t>PSs from CERN with C=7.05 mF and maximum charged voltage of 800 V were utilized to fire QPHs.</a:t>
            </a:r>
          </a:p>
          <a:p>
            <a:r>
              <a:rPr kumimoji="1" lang="en-US" altLang="ja-JP" sz="2000" dirty="0">
                <a:solidFill>
                  <a:srgbClr val="0432FF"/>
                </a:solidFill>
              </a:rPr>
              <a:t>Only one QPH </a:t>
            </a:r>
            <a:r>
              <a:rPr kumimoji="1" lang="en-US" altLang="ja-JP" sz="2000" dirty="0"/>
              <a:t>was connected with a 3 </a:t>
            </a:r>
            <a:r>
              <a:rPr kumimoji="1" lang="en-US" altLang="ja-JP" sz="2000" dirty="0">
                <a:latin typeface="Symbol" charset="2"/>
                <a:ea typeface="Symbol" charset="2"/>
                <a:cs typeface="Symbol" charset="2"/>
              </a:rPr>
              <a:t>W</a:t>
            </a:r>
            <a:r>
              <a:rPr kumimoji="1" lang="en-US" altLang="ja-JP" sz="2000" dirty="0"/>
              <a:t> dummy resistor in series for each test to evaluate </a:t>
            </a:r>
            <a:r>
              <a:rPr kumimoji="1" lang="en-US" altLang="ja-JP" sz="2000" dirty="0">
                <a:solidFill>
                  <a:srgbClr val="FF0000"/>
                </a:solidFill>
              </a:rPr>
              <a:t>delay time</a:t>
            </a:r>
            <a:r>
              <a:rPr kumimoji="1" lang="en-US" altLang="ja-JP" sz="2000" dirty="0" smtClean="0"/>
              <a:t>.</a:t>
            </a:r>
          </a:p>
          <a:p>
            <a:r>
              <a:rPr kumimoji="1" lang="en-US" altLang="ja-JP" sz="2000" dirty="0" smtClean="0"/>
              <a:t>Maximum current: 12.5 kA</a:t>
            </a:r>
          </a:p>
          <a:p>
            <a:r>
              <a:rPr kumimoji="1" lang="en-US" altLang="ja-JP" sz="2000" dirty="0" smtClean="0"/>
              <a:t>A SUS strip in a QPH with t25 </a:t>
            </a:r>
            <a:r>
              <a:rPr kumimoji="1" lang="en-US" altLang="ja-JP" sz="2000" dirty="0" smtClean="0">
                <a:latin typeface="Symbol" charset="2"/>
                <a:ea typeface="Symbol" charset="2"/>
                <a:cs typeface="Symbol" charset="2"/>
              </a:rPr>
              <a:t>m</a:t>
            </a:r>
            <a:r>
              <a:rPr kumimoji="1" lang="en-US" altLang="ja-JP" sz="2000" dirty="0" smtClean="0"/>
              <a:t>m x w15 mm x l2 m without Cu </a:t>
            </a:r>
            <a:r>
              <a:rPr kumimoji="1" lang="en-US" altLang="ja-JP" sz="2000" dirty="0" err="1" smtClean="0"/>
              <a:t>ilands</a:t>
            </a:r>
            <a:r>
              <a:rPr kumimoji="1" lang="en-US" altLang="ja-JP" sz="2000" dirty="0" smtClean="0"/>
              <a:t> covers 9 turns in CB1 (low field)</a:t>
            </a:r>
          </a:p>
          <a:p>
            <a:endParaRPr kumimoji="1" lang="ja-JP" altLang="en-US" sz="20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55</a:t>
            </a:fld>
            <a:endParaRPr lang="fr-FR"/>
          </a:p>
        </p:txBody>
      </p:sp>
      <p:pic>
        <p:nvPicPr>
          <p:cNvPr id="6" name="図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2037" y="4465693"/>
            <a:ext cx="6757046" cy="1996963"/>
          </a:xfrm>
          <a:prstGeom prst="rect">
            <a:avLst/>
          </a:prstGeom>
        </p:spPr>
      </p:pic>
      <p:grpSp>
        <p:nvGrpSpPr>
          <p:cNvPr id="7" name="図形グループ 6"/>
          <p:cNvGrpSpPr/>
          <p:nvPr/>
        </p:nvGrpSpPr>
        <p:grpSpPr>
          <a:xfrm>
            <a:off x="6869083" y="4404057"/>
            <a:ext cx="1648635" cy="2120233"/>
            <a:chOff x="10335459" y="-327488"/>
            <a:chExt cx="2258507" cy="2904561"/>
          </a:xfrm>
        </p:grpSpPr>
        <p:pic>
          <p:nvPicPr>
            <p:cNvPr id="8" name="図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35459" y="-327488"/>
              <a:ext cx="2023670" cy="2904561"/>
            </a:xfrm>
            <a:prstGeom prst="rect">
              <a:avLst/>
            </a:prstGeom>
          </p:spPr>
        </p:pic>
        <p:sp>
          <p:nvSpPr>
            <p:cNvPr id="9" name="フリーフォーム 8"/>
            <p:cNvSpPr/>
            <p:nvPr/>
          </p:nvSpPr>
          <p:spPr>
            <a:xfrm>
              <a:off x="11338309" y="-160491"/>
              <a:ext cx="330194" cy="1286933"/>
            </a:xfrm>
            <a:custGeom>
              <a:avLst/>
              <a:gdLst>
                <a:gd name="connsiteX0" fmla="*/ 0 w 330194"/>
                <a:gd name="connsiteY0" fmla="*/ 0 h 1286933"/>
                <a:gd name="connsiteX1" fmla="*/ 143931 w 330194"/>
                <a:gd name="connsiteY1" fmla="*/ 440266 h 1286933"/>
                <a:gd name="connsiteX2" fmla="*/ 287862 w 330194"/>
                <a:gd name="connsiteY2" fmla="*/ 1016000 h 1286933"/>
                <a:gd name="connsiteX3" fmla="*/ 330194 w 330194"/>
                <a:gd name="connsiteY3" fmla="*/ 1286933 h 1286933"/>
              </a:gdLst>
              <a:ahLst/>
              <a:cxnLst>
                <a:cxn ang="0">
                  <a:pos x="connsiteX0" y="connsiteY0"/>
                </a:cxn>
                <a:cxn ang="0">
                  <a:pos x="connsiteX1" y="connsiteY1"/>
                </a:cxn>
                <a:cxn ang="0">
                  <a:pos x="connsiteX2" y="connsiteY2"/>
                </a:cxn>
                <a:cxn ang="0">
                  <a:pos x="connsiteX3" y="connsiteY3"/>
                </a:cxn>
              </a:cxnLst>
              <a:rect l="l" t="t" r="r" b="b"/>
              <a:pathLst>
                <a:path w="330194" h="1286933">
                  <a:moveTo>
                    <a:pt x="0" y="0"/>
                  </a:moveTo>
                  <a:cubicBezTo>
                    <a:pt x="47977" y="135466"/>
                    <a:pt x="95954" y="270933"/>
                    <a:pt x="143931" y="440266"/>
                  </a:cubicBezTo>
                  <a:cubicBezTo>
                    <a:pt x="191908" y="609599"/>
                    <a:pt x="256818" y="874889"/>
                    <a:pt x="287862" y="1016000"/>
                  </a:cubicBezTo>
                  <a:cubicBezTo>
                    <a:pt x="318906" y="1157111"/>
                    <a:pt x="330194" y="1286933"/>
                    <a:pt x="330194" y="1286933"/>
                  </a:cubicBezTo>
                </a:path>
              </a:pathLst>
            </a:custGeom>
            <a:ln w="381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11716466" y="-276225"/>
              <a:ext cx="877500" cy="600164"/>
            </a:xfrm>
            <a:prstGeom prst="rect">
              <a:avLst/>
            </a:prstGeom>
            <a:noFill/>
          </p:spPr>
          <p:txBody>
            <a:bodyPr wrap="none" rtlCol="0">
              <a:spAutoFit/>
            </a:bodyPr>
            <a:lstStyle/>
            <a:p>
              <a:r>
                <a:rPr kumimoji="1" lang="en-US" altLang="ja-JP" sz="1800" dirty="0" smtClean="0">
                  <a:latin typeface="Arial"/>
                  <a:cs typeface="Arial"/>
                </a:rPr>
                <a:t>Heater</a:t>
              </a:r>
            </a:p>
            <a:p>
              <a:pPr>
                <a:lnSpc>
                  <a:spcPct val="80000"/>
                </a:lnSpc>
              </a:pPr>
              <a:r>
                <a:rPr kumimoji="1" lang="en-US" altLang="ja-JP" sz="1800" dirty="0" smtClean="0">
                  <a:latin typeface="Arial"/>
                  <a:cs typeface="Arial"/>
                </a:rPr>
                <a:t>strip</a:t>
              </a:r>
              <a:endParaRPr kumimoji="1" lang="ja-JP" altLang="en-US" sz="1800" dirty="0">
                <a:latin typeface="Arial"/>
                <a:cs typeface="Arial"/>
              </a:endParaRPr>
            </a:p>
          </p:txBody>
        </p:sp>
      </p:grpSp>
      <p:sp>
        <p:nvSpPr>
          <p:cNvPr id="11" name="テキスト ボックス 10"/>
          <p:cNvSpPr txBox="1"/>
          <p:nvPr/>
        </p:nvSpPr>
        <p:spPr>
          <a:xfrm>
            <a:off x="477346" y="3279119"/>
            <a:ext cx="8569454" cy="1200329"/>
          </a:xfrm>
          <a:prstGeom prst="rect">
            <a:avLst/>
          </a:prstGeom>
          <a:noFill/>
        </p:spPr>
        <p:txBody>
          <a:bodyPr wrap="square" rtlCol="0">
            <a:spAutoFit/>
          </a:bodyPr>
          <a:lstStyle/>
          <a:p>
            <a:r>
              <a:rPr kumimoji="1" lang="en-US" altLang="ja-JP" dirty="0">
                <a:solidFill>
                  <a:srgbClr val="FF0000"/>
                </a:solidFill>
              </a:rPr>
              <a:t>S</a:t>
            </a:r>
            <a:r>
              <a:rPr kumimoji="1" lang="en-US" altLang="ja-JP" dirty="0" smtClean="0">
                <a:solidFill>
                  <a:srgbClr val="FF0000"/>
                </a:solidFill>
              </a:rPr>
              <a:t>ince quench protection with a dump resistor was a baseline, we </a:t>
            </a:r>
            <a:r>
              <a:rPr kumimoji="1" lang="en-US" altLang="ja-JP" dirty="0">
                <a:solidFill>
                  <a:srgbClr val="FF0000"/>
                </a:solidFill>
              </a:rPr>
              <a:t>did NOT design </a:t>
            </a:r>
            <a:r>
              <a:rPr kumimoji="1" lang="en-US" altLang="ja-JP" dirty="0" smtClean="0">
                <a:solidFill>
                  <a:srgbClr val="FF0000"/>
                </a:solidFill>
              </a:rPr>
              <a:t>the QPH </a:t>
            </a:r>
            <a:r>
              <a:rPr kumimoji="1" lang="en-US" altLang="ja-JP" dirty="0">
                <a:solidFill>
                  <a:srgbClr val="FF0000"/>
                </a:solidFill>
              </a:rPr>
              <a:t>used in </a:t>
            </a:r>
            <a:r>
              <a:rPr kumimoji="1" lang="en-US" altLang="ja-JP" dirty="0" smtClean="0">
                <a:solidFill>
                  <a:srgbClr val="FF0000"/>
                </a:solidFill>
              </a:rPr>
              <a:t>MBXFS1 </a:t>
            </a:r>
            <a:r>
              <a:rPr kumimoji="1" lang="en-US" altLang="ja-JP" dirty="0">
                <a:solidFill>
                  <a:srgbClr val="FF0000"/>
                </a:solidFill>
              </a:rPr>
              <a:t>and </a:t>
            </a:r>
            <a:r>
              <a:rPr kumimoji="1" lang="en-US" altLang="ja-JP" dirty="0" smtClean="0">
                <a:solidFill>
                  <a:srgbClr val="FF0000"/>
                </a:solidFill>
              </a:rPr>
              <a:t>1b. The purpose of this QPH test was to obtain</a:t>
            </a:r>
          </a:p>
          <a:p>
            <a:r>
              <a:rPr kumimoji="1" lang="en-US" altLang="ja-JP" dirty="0" smtClean="0">
                <a:solidFill>
                  <a:srgbClr val="FF0000"/>
                </a:solidFill>
              </a:rPr>
              <a:t>the experimental data necessary for quench simulation and QPH design for the second model. </a:t>
            </a:r>
          </a:p>
        </p:txBody>
      </p:sp>
    </p:spTree>
    <p:extLst>
      <p:ext uri="{BB962C8B-B14F-4D97-AF65-F5344CB8AC3E}">
        <p14:creationId xmlns:p14="http://schemas.microsoft.com/office/powerpoint/2010/main" val="2747124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コンテンツ プレースホルダー 2"/>
          <p:cNvSpPr txBox="1">
            <a:spLocks/>
          </p:cNvSpPr>
          <p:nvPr/>
        </p:nvSpPr>
        <p:spPr>
          <a:xfrm>
            <a:off x="617760" y="4295062"/>
            <a:ext cx="8269066" cy="2250326"/>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en-US" altLang="ja-JP" sz="2000" b="1" dirty="0"/>
              <a:t>The 0.8 mm-thick shims were inserted to the MP to increase coil pre-stress.</a:t>
            </a:r>
          </a:p>
          <a:p>
            <a:pPr marL="457200" lvl="1" indent="0">
              <a:buNone/>
            </a:pPr>
            <a:r>
              <a:rPr lang="ja-JP" altLang="en-US" sz="2000" b="1" dirty="0"/>
              <a:t>　→</a:t>
            </a:r>
            <a:r>
              <a:rPr lang="en-US" altLang="ja-JP" sz="2000" b="1" dirty="0"/>
              <a:t>It is expected that multipole components are affected</a:t>
            </a:r>
            <a:r>
              <a:rPr lang="en-US" altLang="ja-JP" sz="2000" b="1" dirty="0" smtClean="0"/>
              <a:t>.</a:t>
            </a:r>
            <a:endParaRPr lang="en-US" altLang="ja-JP" sz="1000" b="1" dirty="0">
              <a:solidFill>
                <a:srgbClr val="FF0000"/>
              </a:solidFill>
            </a:endParaRPr>
          </a:p>
          <a:p>
            <a:pPr lvl="1"/>
            <a:r>
              <a:rPr lang="en-US" altLang="ja-JP" sz="2000" b="1" dirty="0">
                <a:solidFill>
                  <a:srgbClr val="FF0000"/>
                </a:solidFill>
              </a:rPr>
              <a:t>The purpose of this MFM mainly to confirm the effect of the iron saturation above 6 kA and the influence of coil end</a:t>
            </a:r>
            <a:r>
              <a:rPr lang="en-US" altLang="ja-JP" sz="2000" b="1" dirty="0" smtClean="0">
                <a:solidFill>
                  <a:srgbClr val="FF0000"/>
                </a:solidFill>
              </a:rPr>
              <a:t>.</a:t>
            </a:r>
            <a:endParaRPr lang="en-US" altLang="ja-JP" sz="1000" dirty="0"/>
          </a:p>
          <a:p>
            <a:pPr lvl="1"/>
            <a:r>
              <a:rPr lang="en-US" altLang="ja-JP" sz="2000" dirty="0"/>
              <a:t>The MFM results in this report were corrected with taking into account the feed down effects.</a:t>
            </a:r>
          </a:p>
        </p:txBody>
      </p:sp>
      <p:sp>
        <p:nvSpPr>
          <p:cNvPr id="3" name="スライド番号プレースホルダー 2"/>
          <p:cNvSpPr>
            <a:spLocks noGrp="1"/>
          </p:cNvSpPr>
          <p:nvPr>
            <p:ph type="sldNum" sz="quarter" idx="12"/>
          </p:nvPr>
        </p:nvSpPr>
        <p:spPr/>
        <p:txBody>
          <a:bodyPr/>
          <a:lstStyle/>
          <a:p>
            <a:fld id="{8E5CF4B8-771E-47C5-9D8D-C91195ECEE1C}" type="slidenum">
              <a:rPr kumimoji="1" lang="ja-JP" altLang="en-US" smtClean="0"/>
              <a:t>56</a:t>
            </a:fld>
            <a:endParaRPr kumimoji="1" lang="ja-JP" altLang="en-US"/>
          </a:p>
        </p:txBody>
      </p:sp>
      <p:grpSp>
        <p:nvGrpSpPr>
          <p:cNvPr id="5" name="グループ化 4">
            <a:extLst>
              <a:ext uri="{FF2B5EF4-FFF2-40B4-BE49-F238E27FC236}">
                <a16:creationId xmlns:a16="http://schemas.microsoft.com/office/drawing/2014/main" xmlns="" id="{B67F9184-9404-4037-B9E8-C9EC3AB0AB99}"/>
              </a:ext>
            </a:extLst>
          </p:cNvPr>
          <p:cNvGrpSpPr/>
          <p:nvPr/>
        </p:nvGrpSpPr>
        <p:grpSpPr>
          <a:xfrm>
            <a:off x="2759862" y="794640"/>
            <a:ext cx="3410846" cy="3356234"/>
            <a:chOff x="108000" y="1080000"/>
            <a:chExt cx="3951264" cy="3888000"/>
          </a:xfrm>
        </p:grpSpPr>
        <p:pic>
          <p:nvPicPr>
            <p:cNvPr id="17" name="図 16">
              <a:extLst>
                <a:ext uri="{FF2B5EF4-FFF2-40B4-BE49-F238E27FC236}">
                  <a16:creationId xmlns:a16="http://schemas.microsoft.com/office/drawing/2014/main" xmlns="" id="{E0BB239F-4049-4C20-9BB9-0397EDF4D7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00" y="1080000"/>
              <a:ext cx="3924564" cy="3888000"/>
            </a:xfrm>
            <a:prstGeom prst="rect">
              <a:avLst/>
            </a:prstGeom>
          </p:spPr>
        </p:pic>
        <p:pic>
          <p:nvPicPr>
            <p:cNvPr id="18" name="図 17">
              <a:extLst>
                <a:ext uri="{FF2B5EF4-FFF2-40B4-BE49-F238E27FC236}">
                  <a16:creationId xmlns:a16="http://schemas.microsoft.com/office/drawing/2014/main" xmlns="" id="{E180C889-BF97-4FF1-9931-1C4D65C8EA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9580" y="3518226"/>
              <a:ext cx="1172868" cy="1332000"/>
            </a:xfrm>
            <a:prstGeom prst="rect">
              <a:avLst/>
            </a:prstGeom>
          </p:spPr>
        </p:pic>
        <p:sp>
          <p:nvSpPr>
            <p:cNvPr id="19" name="正方形/長方形 18">
              <a:extLst>
                <a:ext uri="{FF2B5EF4-FFF2-40B4-BE49-F238E27FC236}">
                  <a16:creationId xmlns:a16="http://schemas.microsoft.com/office/drawing/2014/main" xmlns="" id="{D229C072-22DB-43C8-8C65-208859F1B4E7}"/>
                </a:ext>
              </a:extLst>
            </p:cNvPr>
            <p:cNvSpPr/>
            <p:nvPr/>
          </p:nvSpPr>
          <p:spPr>
            <a:xfrm>
              <a:off x="2490088" y="2948929"/>
              <a:ext cx="245468" cy="435267"/>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コネクタ 19">
              <a:extLst>
                <a:ext uri="{FF2B5EF4-FFF2-40B4-BE49-F238E27FC236}">
                  <a16:creationId xmlns:a16="http://schemas.microsoft.com/office/drawing/2014/main" xmlns="" id="{C6EC79BE-D878-46BE-AF73-75CFDF164C6C}"/>
                </a:ext>
              </a:extLst>
            </p:cNvPr>
            <p:cNvCxnSpPr/>
            <p:nvPr/>
          </p:nvCxnSpPr>
          <p:spPr>
            <a:xfrm>
              <a:off x="2483133" y="3384196"/>
              <a:ext cx="377315" cy="146603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xmlns="" id="{94816260-078A-4D2C-83C8-C515465B3966}"/>
                </a:ext>
              </a:extLst>
            </p:cNvPr>
            <p:cNvCxnSpPr/>
            <p:nvPr/>
          </p:nvCxnSpPr>
          <p:spPr>
            <a:xfrm>
              <a:off x="2735556" y="2948929"/>
              <a:ext cx="1276892" cy="56901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xmlns="" id="{CF5F046B-0D35-44A9-AA1C-0585DD2F7252}"/>
                </a:ext>
              </a:extLst>
            </p:cNvPr>
            <p:cNvSpPr txBox="1"/>
            <p:nvPr/>
          </p:nvSpPr>
          <p:spPr>
            <a:xfrm>
              <a:off x="2887148" y="4255523"/>
              <a:ext cx="1172116" cy="369332"/>
            </a:xfrm>
            <a:prstGeom prst="rect">
              <a:avLst/>
            </a:prstGeom>
            <a:noFill/>
          </p:spPr>
          <p:txBody>
            <a:bodyPr wrap="none" rtlCol="0">
              <a:spAutoFit/>
            </a:bodyPr>
            <a:lstStyle/>
            <a:p>
              <a:r>
                <a:rPr kumimoji="1" lang="en-US" altLang="ja-JP" dirty="0">
                  <a:solidFill>
                    <a:srgbClr val="FF0000"/>
                  </a:solidFill>
                </a:rPr>
                <a:t>G10 shim</a:t>
              </a:r>
              <a:endParaRPr kumimoji="1" lang="ja-JP" altLang="en-US" dirty="0">
                <a:solidFill>
                  <a:srgbClr val="FF0000"/>
                </a:solidFill>
              </a:endParaRPr>
            </a:p>
          </p:txBody>
        </p:sp>
        <p:sp>
          <p:nvSpPr>
            <p:cNvPr id="23" name="正方形/長方形 22">
              <a:extLst>
                <a:ext uri="{FF2B5EF4-FFF2-40B4-BE49-F238E27FC236}">
                  <a16:creationId xmlns:a16="http://schemas.microsoft.com/office/drawing/2014/main" xmlns="" id="{C092FFAD-A351-46D6-AED4-9C55F181247E}"/>
                </a:ext>
              </a:extLst>
            </p:cNvPr>
            <p:cNvSpPr/>
            <p:nvPr/>
          </p:nvSpPr>
          <p:spPr>
            <a:xfrm>
              <a:off x="1452880" y="2948928"/>
              <a:ext cx="245468" cy="435267"/>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タイトル 1">
            <a:extLst>
              <a:ext uri="{FF2B5EF4-FFF2-40B4-BE49-F238E27FC236}">
                <a16:creationId xmlns:a16="http://schemas.microsoft.com/office/drawing/2014/main" xmlns="" id="{A673BB64-2812-453A-B38C-E5F3038D11FA}"/>
              </a:ext>
            </a:extLst>
          </p:cNvPr>
          <p:cNvSpPr>
            <a:spLocks noGrp="1"/>
          </p:cNvSpPr>
          <p:nvPr>
            <p:ph type="title"/>
          </p:nvPr>
        </p:nvSpPr>
        <p:spPr>
          <a:xfrm>
            <a:off x="331787" y="0"/>
            <a:ext cx="7886700" cy="734852"/>
          </a:xfrm>
        </p:spPr>
        <p:txBody>
          <a:bodyPr>
            <a:normAutofit/>
          </a:bodyPr>
          <a:lstStyle/>
          <a:p>
            <a:r>
              <a:rPr lang="en-US" altLang="ja-JP" dirty="0"/>
              <a:t>Remark 1</a:t>
            </a:r>
            <a:r>
              <a:rPr lang="ja-JP" altLang="en-US" dirty="0"/>
              <a:t>　</a:t>
            </a:r>
            <a:r>
              <a:rPr lang="en-US" altLang="ja-JP" dirty="0"/>
              <a:t>~ Shim insertion ~</a:t>
            </a:r>
            <a:endParaRPr kumimoji="1" lang="ja-JP" altLang="en-US" dirty="0"/>
          </a:p>
        </p:txBody>
      </p:sp>
      <p:sp>
        <p:nvSpPr>
          <p:cNvPr id="2" name="フッター プレースホルダー 1"/>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21184825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24800"/>
            <a:ext cx="7920000" cy="720000"/>
          </a:xfrm>
        </p:spPr>
        <p:txBody>
          <a:bodyPr/>
          <a:lstStyle/>
          <a:p>
            <a:r>
              <a:rPr lang="en-US" altLang="ja-JP" dirty="0" smtClean="0"/>
              <a:t>Axial strain</a:t>
            </a:r>
            <a:endParaRPr kumimoji="1" lang="ja-JP" altLang="en-US" dirty="0"/>
          </a:p>
        </p:txBody>
      </p:sp>
      <p:sp>
        <p:nvSpPr>
          <p:cNvPr id="3" name="コンテンツ プレースホルダー 2"/>
          <p:cNvSpPr>
            <a:spLocks noGrp="1"/>
          </p:cNvSpPr>
          <p:nvPr>
            <p:ph idx="1"/>
          </p:nvPr>
        </p:nvSpPr>
        <p:spPr>
          <a:xfrm>
            <a:off x="946800" y="5524500"/>
            <a:ext cx="7920000" cy="4906963"/>
          </a:xfrm>
        </p:spPr>
        <p:txBody>
          <a:bodyPr/>
          <a:lstStyle/>
          <a:p>
            <a:r>
              <a:rPr kumimoji="1" lang="en-US" altLang="ja-JP" smtClean="0"/>
              <a:t>aaa</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57</a:t>
            </a:fld>
            <a:endParaRPr lang="fr-FR"/>
          </a:p>
        </p:txBody>
      </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882" y="4099029"/>
            <a:ext cx="3062636" cy="2296977"/>
          </a:xfrm>
          <a:prstGeom prst="rect">
            <a:avLst/>
          </a:prstGeom>
        </p:spPr>
      </p:pic>
      <p:sp>
        <p:nvSpPr>
          <p:cNvPr id="10" name="円/楕円 9"/>
          <p:cNvSpPr/>
          <p:nvPr/>
        </p:nvSpPr>
        <p:spPr>
          <a:xfrm>
            <a:off x="346229" y="5075551"/>
            <a:ext cx="349034" cy="34903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1082829" y="4529451"/>
            <a:ext cx="349034" cy="34903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1959129" y="4427851"/>
            <a:ext cx="349034" cy="34903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2797329" y="4872351"/>
            <a:ext cx="349034" cy="34903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rotWithShape="1">
          <a:blip r:embed="rId4" cstate="screen">
            <a:extLst>
              <a:ext uri="{28A0092B-C50C-407E-A947-70E740481C1C}">
                <a14:useLocalDpi xmlns:a14="http://schemas.microsoft.com/office/drawing/2010/main"/>
              </a:ext>
            </a:extLst>
          </a:blip>
          <a:srcRect l="59151" t="27887" r="11403" b="36262"/>
          <a:stretch/>
        </p:blipFill>
        <p:spPr>
          <a:xfrm>
            <a:off x="4486275" y="484834"/>
            <a:ext cx="4311496" cy="3711035"/>
          </a:xfrm>
          <a:prstGeom prst="rect">
            <a:avLst/>
          </a:prstGeom>
        </p:spPr>
      </p:pic>
      <p:sp>
        <p:nvSpPr>
          <p:cNvPr id="17" name="テキスト ボックス 16"/>
          <p:cNvSpPr txBox="1"/>
          <p:nvPr/>
        </p:nvSpPr>
        <p:spPr>
          <a:xfrm>
            <a:off x="5196705" y="694305"/>
            <a:ext cx="1774845" cy="369332"/>
          </a:xfrm>
          <a:prstGeom prst="rect">
            <a:avLst/>
          </a:prstGeom>
          <a:noFill/>
        </p:spPr>
        <p:txBody>
          <a:bodyPr wrap="none" rtlCol="0">
            <a:spAutoFit/>
          </a:bodyPr>
          <a:lstStyle/>
          <a:p>
            <a:r>
              <a:rPr lang="en-US" altLang="ja-JP" smtClean="0"/>
              <a:t>Bottom</a:t>
            </a:r>
            <a:r>
              <a:rPr kumimoji="1" lang="en-US" altLang="ja-JP" smtClean="0"/>
              <a:t> coil, RE</a:t>
            </a:r>
            <a:endParaRPr kumimoji="1" lang="ja-JP" altLang="en-US" dirty="0"/>
          </a:p>
        </p:txBody>
      </p:sp>
      <p:pic>
        <p:nvPicPr>
          <p:cNvPr id="18" name="図 17"/>
          <p:cNvPicPr>
            <a:picLocks noChangeAspect="1"/>
          </p:cNvPicPr>
          <p:nvPr/>
        </p:nvPicPr>
        <p:blipFill rotWithShape="1">
          <a:blip r:embed="rId5">
            <a:extLst>
              <a:ext uri="{28A0092B-C50C-407E-A947-70E740481C1C}">
                <a14:useLocalDpi xmlns:a14="http://schemas.microsoft.com/office/drawing/2010/main" val="0"/>
              </a:ext>
            </a:extLst>
          </a:blip>
          <a:srcRect l="28579" t="30462" r="31628" b="21652"/>
          <a:stretch/>
        </p:blipFill>
        <p:spPr>
          <a:xfrm>
            <a:off x="42458" y="518522"/>
            <a:ext cx="4337175" cy="3689810"/>
          </a:xfrm>
          <a:prstGeom prst="rect">
            <a:avLst/>
          </a:prstGeom>
        </p:spPr>
      </p:pic>
      <p:sp>
        <p:nvSpPr>
          <p:cNvPr id="19" name="テキスト ボックス 18"/>
          <p:cNvSpPr txBox="1"/>
          <p:nvPr/>
        </p:nvSpPr>
        <p:spPr>
          <a:xfrm>
            <a:off x="772663" y="319428"/>
            <a:ext cx="2287806" cy="369332"/>
          </a:xfrm>
          <a:prstGeom prst="rect">
            <a:avLst/>
          </a:prstGeom>
          <a:noFill/>
        </p:spPr>
        <p:txBody>
          <a:bodyPr wrap="none" rtlCol="0">
            <a:spAutoFit/>
          </a:bodyPr>
          <a:lstStyle/>
          <a:p>
            <a:r>
              <a:rPr kumimoji="1" lang="en-US" altLang="ja-JP" dirty="0" smtClean="0"/>
              <a:t>During cooling-down</a:t>
            </a:r>
            <a:endParaRPr kumimoji="1" lang="ja-JP" altLang="en-US" dirty="0"/>
          </a:p>
        </p:txBody>
      </p:sp>
      <p:sp>
        <p:nvSpPr>
          <p:cNvPr id="20" name="テキスト ボックス 19"/>
          <p:cNvSpPr txBox="1"/>
          <p:nvPr/>
        </p:nvSpPr>
        <p:spPr>
          <a:xfrm>
            <a:off x="5109838" y="319428"/>
            <a:ext cx="1903085" cy="369332"/>
          </a:xfrm>
          <a:prstGeom prst="rect">
            <a:avLst/>
          </a:prstGeom>
          <a:noFill/>
        </p:spPr>
        <p:txBody>
          <a:bodyPr wrap="none" rtlCol="0">
            <a:spAutoFit/>
          </a:bodyPr>
          <a:lstStyle/>
          <a:p>
            <a:r>
              <a:rPr kumimoji="1" lang="en-US" altLang="ja-JP" dirty="0" smtClean="0"/>
              <a:t>During excitation</a:t>
            </a:r>
            <a:endParaRPr kumimoji="1" lang="ja-JP" altLang="en-US" dirty="0"/>
          </a:p>
        </p:txBody>
      </p:sp>
      <p:cxnSp>
        <p:nvCxnSpPr>
          <p:cNvPr id="21" name="直線矢印コネクタ 20"/>
          <p:cNvCxnSpPr/>
          <p:nvPr/>
        </p:nvCxnSpPr>
        <p:spPr>
          <a:xfrm>
            <a:off x="8069413" y="2900642"/>
            <a:ext cx="257175" cy="400050"/>
          </a:xfrm>
          <a:prstGeom prst="straightConnector1">
            <a:avLst/>
          </a:prstGeom>
          <a:ln w="1905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2" name="直線矢印コネクタ 21"/>
          <p:cNvCxnSpPr/>
          <p:nvPr/>
        </p:nvCxnSpPr>
        <p:spPr>
          <a:xfrm flipH="1" flipV="1">
            <a:off x="6824668" y="2068398"/>
            <a:ext cx="293764" cy="400050"/>
          </a:xfrm>
          <a:prstGeom prst="straightConnector1">
            <a:avLst/>
          </a:prstGeom>
          <a:ln w="19050">
            <a:solidFill>
              <a:schemeClr val="tx1"/>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7752067" y="2627484"/>
            <a:ext cx="920445" cy="307777"/>
          </a:xfrm>
          <a:prstGeom prst="rect">
            <a:avLst/>
          </a:prstGeom>
          <a:noFill/>
        </p:spPr>
        <p:txBody>
          <a:bodyPr wrap="none" rtlCol="0">
            <a:spAutoFit/>
          </a:bodyPr>
          <a:lstStyle/>
          <a:p>
            <a:r>
              <a:rPr kumimoji="1" lang="en-US" altLang="ja-JP" sz="1400" smtClean="0"/>
              <a:t>Ramp-up</a:t>
            </a:r>
            <a:endParaRPr kumimoji="1" lang="ja-JP" altLang="en-US" sz="1400" dirty="0"/>
          </a:p>
        </p:txBody>
      </p:sp>
      <p:sp>
        <p:nvSpPr>
          <p:cNvPr id="24" name="テキスト ボックス 23"/>
          <p:cNvSpPr txBox="1"/>
          <p:nvPr/>
        </p:nvSpPr>
        <p:spPr>
          <a:xfrm>
            <a:off x="5978912" y="2239782"/>
            <a:ext cx="1149674" cy="307777"/>
          </a:xfrm>
          <a:prstGeom prst="rect">
            <a:avLst/>
          </a:prstGeom>
          <a:noFill/>
        </p:spPr>
        <p:txBody>
          <a:bodyPr wrap="none" rtlCol="0">
            <a:spAutoFit/>
          </a:bodyPr>
          <a:lstStyle/>
          <a:p>
            <a:r>
              <a:rPr kumimoji="1" lang="en-US" altLang="ja-JP" sz="1400" smtClean="0"/>
              <a:t>Ramp-down</a:t>
            </a:r>
            <a:endParaRPr kumimoji="1" lang="ja-JP" altLang="en-US" sz="1400" dirty="0"/>
          </a:p>
        </p:txBody>
      </p:sp>
      <p:sp>
        <p:nvSpPr>
          <p:cNvPr id="25" name="コンテンツ プレースホルダー 2"/>
          <p:cNvSpPr txBox="1">
            <a:spLocks/>
          </p:cNvSpPr>
          <p:nvPr/>
        </p:nvSpPr>
        <p:spPr>
          <a:xfrm>
            <a:off x="3370390" y="4192141"/>
            <a:ext cx="5722810" cy="2623462"/>
          </a:xfrm>
          <a:prstGeom prst="rect">
            <a:avLst/>
          </a:prstGeom>
          <a:solidFill>
            <a:schemeClr val="bg1"/>
          </a:solid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en-US" altLang="ja-JP" sz="1800" dirty="0" smtClean="0"/>
              <a:t>Strain </a:t>
            </a:r>
            <a:r>
              <a:rPr lang="en-US" altLang="ja-JP" sz="1800" smtClean="0"/>
              <a:t>gauges were </a:t>
            </a:r>
            <a:r>
              <a:rPr lang="en-US" altLang="ja-JP" sz="1800" dirty="0" smtClean="0"/>
              <a:t>newly instrumented at </a:t>
            </a:r>
            <a:r>
              <a:rPr lang="en-US" altLang="ja-JP" sz="1800" smtClean="0"/>
              <a:t>the bullets.</a:t>
            </a:r>
          </a:p>
          <a:p>
            <a:r>
              <a:rPr lang="en-US" altLang="ja-JP" sz="1800" dirty="0" smtClean="0"/>
              <a:t>No sign of detaching the bullets from the coil during cooling-down</a:t>
            </a:r>
          </a:p>
          <a:p>
            <a:r>
              <a:rPr lang="en-US" altLang="ja-JP" sz="1800" dirty="0" smtClean="0"/>
              <a:t>Strain at the bullets starts to increase at 5–6 kA.</a:t>
            </a:r>
          </a:p>
          <a:p>
            <a:r>
              <a:rPr lang="en-US" altLang="ja-JP" sz="1800" dirty="0" smtClean="0"/>
              <a:t>Load calculated from the strain variation</a:t>
            </a:r>
          </a:p>
          <a:p>
            <a:pPr marL="0" indent="0">
              <a:buNone/>
            </a:pPr>
            <a:r>
              <a:rPr lang="en-US" altLang="ja-JP" sz="1800" dirty="0" smtClean="0"/>
              <a:t>     = 0.6 – 0.7 </a:t>
            </a:r>
            <a:r>
              <a:rPr lang="en-US" altLang="ja-JP" sz="1800" dirty="0" err="1" smtClean="0"/>
              <a:t>tonf</a:t>
            </a:r>
            <a:r>
              <a:rPr lang="en-US" altLang="ja-JP" sz="1800" dirty="0" smtClean="0"/>
              <a:t>/coil</a:t>
            </a:r>
          </a:p>
          <a:p>
            <a:pPr lvl="1"/>
            <a:r>
              <a:rPr lang="en-US" altLang="ja-JP" sz="1800" dirty="0" smtClean="0"/>
              <a:t>Axial pre-load applied at RT: 5.2 </a:t>
            </a:r>
            <a:r>
              <a:rPr lang="en-US" altLang="ja-JP" sz="1800" dirty="0" err="1" smtClean="0"/>
              <a:t>tonf</a:t>
            </a:r>
            <a:r>
              <a:rPr lang="en-US" altLang="ja-JP" sz="1800" dirty="0" smtClean="0"/>
              <a:t>/coil</a:t>
            </a:r>
          </a:p>
          <a:p>
            <a:pPr lvl="1"/>
            <a:r>
              <a:rPr lang="en-US" altLang="ja-JP" sz="1800" dirty="0" smtClean="0"/>
              <a:t>Axial Lorentz force: 19 </a:t>
            </a:r>
            <a:r>
              <a:rPr lang="en-US" altLang="ja-JP" sz="1800" dirty="0" err="1" smtClean="0"/>
              <a:t>tonf</a:t>
            </a:r>
            <a:r>
              <a:rPr lang="en-US" altLang="ja-JP" sz="1800" dirty="0" smtClean="0"/>
              <a:t>/coil (ROXIE calc.) </a:t>
            </a:r>
          </a:p>
        </p:txBody>
      </p:sp>
    </p:spTree>
    <p:extLst>
      <p:ext uri="{BB962C8B-B14F-4D97-AF65-F5344CB8AC3E}">
        <p14:creationId xmlns:p14="http://schemas.microsoft.com/office/powerpoint/2010/main" val="16689416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68354" y="831243"/>
            <a:ext cx="7644984" cy="4934858"/>
          </a:xfrm>
          <a:prstGeom prst="rect">
            <a:avLst/>
          </a:prstGeom>
        </p:spPr>
      </p:pic>
      <p:sp>
        <p:nvSpPr>
          <p:cNvPr id="3" name="コンテンツ プレースホルダー 2"/>
          <p:cNvSpPr>
            <a:spLocks noGrp="1"/>
          </p:cNvSpPr>
          <p:nvPr>
            <p:ph idx="1"/>
          </p:nvPr>
        </p:nvSpPr>
        <p:spPr>
          <a:xfrm>
            <a:off x="129206" y="5853439"/>
            <a:ext cx="8885583" cy="797317"/>
          </a:xfrm>
          <a:solidFill>
            <a:schemeClr val="bg1"/>
          </a:solidFill>
        </p:spPr>
        <p:txBody>
          <a:bodyPr>
            <a:noAutofit/>
          </a:bodyPr>
          <a:lstStyle/>
          <a:p>
            <a:r>
              <a:rPr kumimoji="1" lang="en-US" altLang="ja-JP" sz="2000" dirty="0">
                <a:solidFill>
                  <a:schemeClr val="tx1"/>
                </a:solidFill>
              </a:rPr>
              <a:t>Un-allowed multipole components are less than 10 </a:t>
            </a:r>
            <a:r>
              <a:rPr kumimoji="1" lang="en-US" altLang="ja-JP" sz="2000" baseline="30000" dirty="0">
                <a:solidFill>
                  <a:schemeClr val="tx1"/>
                </a:solidFill>
              </a:rPr>
              <a:t>-4 </a:t>
            </a:r>
            <a:r>
              <a:rPr lang="en-US" altLang="ja-JP" sz="2000" dirty="0">
                <a:solidFill>
                  <a:schemeClr val="tx1"/>
                </a:solidFill>
              </a:rPr>
              <a:t> </a:t>
            </a:r>
            <a:r>
              <a:rPr kumimoji="1" lang="en-US" altLang="ja-JP" sz="2000" dirty="0">
                <a:solidFill>
                  <a:schemeClr val="tx1"/>
                </a:solidFill>
              </a:rPr>
              <a:t>with respect to the dipole field.</a:t>
            </a:r>
          </a:p>
        </p:txBody>
      </p:sp>
      <mc:AlternateContent xmlns:mc="http://schemas.openxmlformats.org/markup-compatibility/2006" xmlns:a14="http://schemas.microsoft.com/office/drawing/2010/main">
        <mc:Choice Requires="a14">
          <p:sp>
            <p:nvSpPr>
              <p:cNvPr id="5" name="テキスト ボックス 4"/>
              <p:cNvSpPr txBox="1"/>
              <p:nvPr/>
            </p:nvSpPr>
            <p:spPr>
              <a:xfrm>
                <a:off x="5506278" y="167144"/>
                <a:ext cx="3428376" cy="576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charset="0"/>
                              <a:ea typeface="Times New Roman" charset="0"/>
                              <a:cs typeface="Times New Roman" charset="0"/>
                            </a:rPr>
                          </m:ctrlPr>
                        </m:sSubPr>
                        <m:e>
                          <m:r>
                            <a:rPr kumimoji="1" lang="en-US" altLang="ja-JP" b="0" i="1" smtClean="0">
                              <a:latin typeface="Cambria Math" panose="02040503050406030204" pitchFamily="18" charset="0"/>
                              <a:ea typeface="Times New Roman" charset="0"/>
                              <a:cs typeface="Times New Roman" charset="0"/>
                            </a:rPr>
                            <m:t>𝑏</m:t>
                          </m:r>
                        </m:e>
                        <m:sub>
                          <m:r>
                            <a:rPr kumimoji="1" lang="en-US" altLang="ja-JP" b="0" i="1" smtClean="0">
                              <a:latin typeface="Cambria Math" panose="02040503050406030204" pitchFamily="18" charset="0"/>
                              <a:ea typeface="Times New Roman" charset="0"/>
                              <a:cs typeface="Times New Roman" charset="0"/>
                            </a:rPr>
                            <m:t>𝑛</m:t>
                          </m:r>
                        </m:sub>
                      </m:sSub>
                      <m:d>
                        <m:dPr>
                          <m:ctrlPr>
                            <a:rPr kumimoji="1" lang="en-US" altLang="ja-JP" b="0" i="1" smtClean="0">
                              <a:latin typeface="Cambria Math" charset="0"/>
                              <a:ea typeface="Times New Roman" charset="0"/>
                              <a:cs typeface="Times New Roman" charset="0"/>
                            </a:rPr>
                          </m:ctrlPr>
                        </m:dPr>
                        <m:e>
                          <m:r>
                            <a:rPr kumimoji="1" lang="en-US" altLang="ja-JP" b="0" i="1" smtClean="0">
                              <a:latin typeface="Cambria Math" panose="02040503050406030204" pitchFamily="18" charset="0"/>
                              <a:ea typeface="Times New Roman" charset="0"/>
                              <a:cs typeface="Times New Roman" charset="0"/>
                            </a:rPr>
                            <m:t>𝐼</m:t>
                          </m:r>
                          <m:r>
                            <a:rPr kumimoji="1" lang="en-US" altLang="ja-JP" b="0" i="1" smtClean="0">
                              <a:latin typeface="Cambria Math" panose="02040503050406030204" pitchFamily="18" charset="0"/>
                              <a:ea typeface="Times New Roman" charset="0"/>
                              <a:cs typeface="Times New Roman" charset="0"/>
                            </a:rPr>
                            <m:t>,</m:t>
                          </m:r>
                          <m:r>
                            <a:rPr kumimoji="1" lang="en-US" altLang="ja-JP" b="0" i="1" smtClean="0">
                              <a:latin typeface="Cambria Math" panose="02040503050406030204" pitchFamily="18" charset="0"/>
                              <a:ea typeface="Times New Roman" charset="0"/>
                              <a:cs typeface="Times New Roman" charset="0"/>
                            </a:rPr>
                            <m:t>𝑧</m:t>
                          </m:r>
                          <m:r>
                            <a:rPr kumimoji="1" lang="en-US" altLang="ja-JP" b="0" i="1" smtClean="0">
                              <a:latin typeface="Cambria Math" panose="02040503050406030204" pitchFamily="18" charset="0"/>
                              <a:ea typeface="Times New Roman" charset="0"/>
                              <a:cs typeface="Times New Roman" charset="0"/>
                            </a:rPr>
                            <m:t>=0</m:t>
                          </m:r>
                        </m:e>
                      </m:d>
                      <m:r>
                        <a:rPr kumimoji="1" lang="en-US" altLang="ja-JP" b="0" i="1" smtClean="0">
                          <a:latin typeface="Cambria Math" panose="02040503050406030204" pitchFamily="18" charset="0"/>
                          <a:ea typeface="Times New Roman" charset="0"/>
                          <a:cs typeface="Times New Roman" charset="0"/>
                        </a:rPr>
                        <m:t>=</m:t>
                      </m:r>
                      <m:f>
                        <m:fPr>
                          <m:ctrlPr>
                            <a:rPr kumimoji="1" lang="bg-BG" altLang="ja-JP" b="0" i="1" smtClean="0">
                              <a:latin typeface="Cambria Math" charset="0"/>
                              <a:ea typeface="Times New Roman" charset="0"/>
                              <a:cs typeface="Times New Roman" charset="0"/>
                            </a:rPr>
                          </m:ctrlPr>
                        </m:fPr>
                        <m:num>
                          <m:sSub>
                            <m:sSubPr>
                              <m:ctrlPr>
                                <a:rPr kumimoji="1" lang="en-US" altLang="ja-JP" b="0" i="1" smtClean="0">
                                  <a:latin typeface="Cambria Math" charset="0"/>
                                  <a:ea typeface="Times New Roman" charset="0"/>
                                  <a:cs typeface="Times New Roman" charset="0"/>
                                </a:rPr>
                              </m:ctrlPr>
                            </m:sSubPr>
                            <m:e>
                              <m:r>
                                <a:rPr kumimoji="1" lang="en-US" altLang="ja-JP" b="0" i="1" smtClean="0">
                                  <a:latin typeface="Cambria Math" panose="02040503050406030204" pitchFamily="18" charset="0"/>
                                  <a:ea typeface="Times New Roman" charset="0"/>
                                  <a:cs typeface="Times New Roman" charset="0"/>
                                </a:rPr>
                                <m:t>𝐵</m:t>
                              </m:r>
                            </m:e>
                            <m:sub>
                              <m:r>
                                <a:rPr kumimoji="1" lang="en-US" altLang="ja-JP" b="0" i="1" smtClean="0">
                                  <a:latin typeface="Cambria Math" panose="02040503050406030204" pitchFamily="18" charset="0"/>
                                  <a:ea typeface="Times New Roman" charset="0"/>
                                  <a:cs typeface="Times New Roman" charset="0"/>
                                </a:rPr>
                                <m:t>𝑛</m:t>
                              </m:r>
                            </m:sub>
                          </m:sSub>
                          <m:r>
                            <a:rPr kumimoji="1" lang="en-US" altLang="ja-JP" b="0" i="1" smtClean="0">
                              <a:latin typeface="Cambria Math" panose="02040503050406030204" pitchFamily="18" charset="0"/>
                              <a:ea typeface="Times New Roman" charset="0"/>
                              <a:cs typeface="Times New Roman" charset="0"/>
                            </a:rPr>
                            <m:t>(</m:t>
                          </m:r>
                          <m:r>
                            <a:rPr kumimoji="1" lang="en-US" altLang="ja-JP" b="0" i="1" smtClean="0">
                              <a:latin typeface="Cambria Math" panose="02040503050406030204" pitchFamily="18" charset="0"/>
                              <a:ea typeface="Times New Roman" charset="0"/>
                              <a:cs typeface="Times New Roman" charset="0"/>
                            </a:rPr>
                            <m:t>𝐼</m:t>
                          </m:r>
                          <m:r>
                            <a:rPr kumimoji="1" lang="en-US" altLang="ja-JP" b="0" i="1" smtClean="0">
                              <a:latin typeface="Cambria Math" panose="02040503050406030204" pitchFamily="18" charset="0"/>
                              <a:ea typeface="Times New Roman" charset="0"/>
                              <a:cs typeface="Times New Roman" charset="0"/>
                            </a:rPr>
                            <m:t>,</m:t>
                          </m:r>
                          <m:r>
                            <a:rPr kumimoji="1" lang="en-US" altLang="ja-JP" b="0" i="1" smtClean="0">
                              <a:latin typeface="Cambria Math" panose="02040503050406030204" pitchFamily="18" charset="0"/>
                              <a:ea typeface="Times New Roman" charset="0"/>
                              <a:cs typeface="Times New Roman" charset="0"/>
                            </a:rPr>
                            <m:t>𝑧</m:t>
                          </m:r>
                          <m:r>
                            <a:rPr kumimoji="1" lang="en-US" altLang="ja-JP" b="0" i="1" smtClean="0">
                              <a:latin typeface="Cambria Math" panose="02040503050406030204" pitchFamily="18" charset="0"/>
                              <a:ea typeface="Times New Roman" charset="0"/>
                              <a:cs typeface="Times New Roman" charset="0"/>
                            </a:rPr>
                            <m:t>=0)</m:t>
                          </m:r>
                        </m:num>
                        <m:den>
                          <m:sSub>
                            <m:sSubPr>
                              <m:ctrlPr>
                                <a:rPr lang="en-US" altLang="ja-JP" i="1">
                                  <a:latin typeface="Cambria Math" charset="0"/>
                                  <a:ea typeface="Times New Roman" charset="0"/>
                                  <a:cs typeface="Times New Roman" charset="0"/>
                                </a:rPr>
                              </m:ctrlPr>
                            </m:sSubPr>
                            <m:e>
                              <m:r>
                                <a:rPr lang="en-US" altLang="ja-JP" i="1">
                                  <a:latin typeface="Cambria Math" panose="02040503050406030204" pitchFamily="18" charset="0"/>
                                  <a:ea typeface="Times New Roman" charset="0"/>
                                  <a:cs typeface="Times New Roman" charset="0"/>
                                </a:rPr>
                                <m:t>𝐵</m:t>
                              </m:r>
                            </m:e>
                            <m:sub>
                              <m:r>
                                <a:rPr lang="en-US" altLang="ja-JP" b="0" i="1" smtClean="0">
                                  <a:latin typeface="Cambria Math" panose="02040503050406030204" pitchFamily="18" charset="0"/>
                                  <a:ea typeface="Times New Roman" charset="0"/>
                                  <a:cs typeface="Times New Roman" charset="0"/>
                                </a:rPr>
                                <m:t>1</m:t>
                              </m:r>
                            </m:sub>
                          </m:sSub>
                          <m:r>
                            <a:rPr lang="en-US" altLang="ja-JP" i="1">
                              <a:latin typeface="Cambria Math" panose="02040503050406030204" pitchFamily="18" charset="0"/>
                              <a:ea typeface="Times New Roman" charset="0"/>
                              <a:cs typeface="Times New Roman" charset="0"/>
                            </a:rPr>
                            <m:t>(</m:t>
                          </m:r>
                          <m:r>
                            <a:rPr lang="en-US" altLang="ja-JP" i="1">
                              <a:latin typeface="Cambria Math" panose="02040503050406030204" pitchFamily="18" charset="0"/>
                              <a:ea typeface="Times New Roman" charset="0"/>
                              <a:cs typeface="Times New Roman" charset="0"/>
                            </a:rPr>
                            <m:t>𝐼</m:t>
                          </m:r>
                          <m:r>
                            <a:rPr lang="en-US" altLang="ja-JP" i="1">
                              <a:latin typeface="Cambria Math" panose="02040503050406030204" pitchFamily="18" charset="0"/>
                              <a:ea typeface="Times New Roman" charset="0"/>
                              <a:cs typeface="Times New Roman" charset="0"/>
                            </a:rPr>
                            <m:t>,</m:t>
                          </m:r>
                          <m:r>
                            <a:rPr lang="en-US" altLang="ja-JP" i="1">
                              <a:latin typeface="Cambria Math" panose="02040503050406030204" pitchFamily="18" charset="0"/>
                              <a:ea typeface="Times New Roman" charset="0"/>
                              <a:cs typeface="Times New Roman" charset="0"/>
                            </a:rPr>
                            <m:t>𝑧</m:t>
                          </m:r>
                          <m:r>
                            <a:rPr lang="en-US" altLang="ja-JP" i="1">
                              <a:latin typeface="Cambria Math" panose="02040503050406030204" pitchFamily="18" charset="0"/>
                              <a:ea typeface="Times New Roman" charset="0"/>
                              <a:cs typeface="Times New Roman" charset="0"/>
                            </a:rPr>
                            <m:t>=0)</m:t>
                          </m:r>
                        </m:den>
                      </m:f>
                      <m:r>
                        <a:rPr kumimoji="1" lang="bg-BG" altLang="ja-JP" b="0" i="1" smtClean="0">
                          <a:latin typeface="Cambria Math" panose="02040503050406030204" pitchFamily="18" charset="0"/>
                          <a:ea typeface="Times New Roman" charset="0"/>
                          <a:cs typeface="Times New Roman" charset="0"/>
                        </a:rPr>
                        <m:t>×</m:t>
                      </m:r>
                      <m:sSup>
                        <m:sSupPr>
                          <m:ctrlPr>
                            <a:rPr kumimoji="1" lang="bg-BG" altLang="ja-JP" b="0" i="1" smtClean="0">
                              <a:latin typeface="Cambria Math" charset="0"/>
                              <a:ea typeface="Times New Roman" charset="0"/>
                              <a:cs typeface="Times New Roman" charset="0"/>
                            </a:rPr>
                          </m:ctrlPr>
                        </m:sSupPr>
                        <m:e>
                          <m:r>
                            <a:rPr kumimoji="1" lang="en-US" altLang="ja-JP" b="0" i="1" smtClean="0">
                              <a:latin typeface="Cambria Math" panose="02040503050406030204" pitchFamily="18" charset="0"/>
                              <a:ea typeface="Times New Roman" charset="0"/>
                              <a:cs typeface="Times New Roman" charset="0"/>
                            </a:rPr>
                            <m:t>10</m:t>
                          </m:r>
                        </m:e>
                        <m:sup>
                          <m:r>
                            <a:rPr kumimoji="1" lang="en-US" altLang="ja-JP" b="0" i="1" smtClean="0">
                              <a:latin typeface="Cambria Math" panose="02040503050406030204" pitchFamily="18" charset="0"/>
                              <a:ea typeface="Times New Roman" charset="0"/>
                              <a:cs typeface="Times New Roman" charset="0"/>
                            </a:rPr>
                            <m:t>4</m:t>
                          </m:r>
                        </m:sup>
                      </m:sSup>
                    </m:oMath>
                  </m:oMathPara>
                </a14:m>
                <a:endParaRPr kumimoji="1" lang="ja-JP" altLang="en-US" i="1" dirty="0">
                  <a:ea typeface="Times New Roman" charset="0"/>
                  <a:cs typeface="Times New Roman" charset="0"/>
                </a:endParaRPr>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5506278" y="167144"/>
                <a:ext cx="3428376" cy="576761"/>
              </a:xfrm>
              <a:prstGeom prst="rect">
                <a:avLst/>
              </a:prstGeom>
              <a:blipFill>
                <a:blip r:embed="rId3"/>
                <a:stretch>
                  <a:fillRect/>
                </a:stretch>
              </a:blipFill>
            </p:spPr>
            <p:txBody>
              <a:bodyPr/>
              <a:lstStyle/>
              <a:p>
                <a:r>
                  <a:rPr lang="ja-JP" altLang="en-US">
                    <a:noFill/>
                  </a:rPr>
                  <a:t> </a:t>
                </a:r>
              </a:p>
            </p:txBody>
          </p:sp>
        </mc:Fallback>
      </mc:AlternateContent>
      <p:sp>
        <p:nvSpPr>
          <p:cNvPr id="6" name="スライド番号プレースホルダー 5"/>
          <p:cNvSpPr>
            <a:spLocks noGrp="1"/>
          </p:cNvSpPr>
          <p:nvPr>
            <p:ph type="sldNum" sz="quarter" idx="12"/>
          </p:nvPr>
        </p:nvSpPr>
        <p:spPr/>
        <p:txBody>
          <a:bodyPr/>
          <a:lstStyle/>
          <a:p>
            <a:fld id="{8E5CF4B8-771E-47C5-9D8D-C91195ECEE1C}" type="slidenum">
              <a:rPr kumimoji="1" lang="ja-JP" altLang="en-US" smtClean="0"/>
              <a:t>58</a:t>
            </a:fld>
            <a:endParaRPr kumimoji="1" lang="ja-JP" altLang="en-US"/>
          </a:p>
        </p:txBody>
      </p:sp>
      <p:sp>
        <p:nvSpPr>
          <p:cNvPr id="7" name="テキスト ボックス 6"/>
          <p:cNvSpPr txBox="1"/>
          <p:nvPr/>
        </p:nvSpPr>
        <p:spPr>
          <a:xfrm>
            <a:off x="1322173" y="1028021"/>
            <a:ext cx="1470274" cy="400110"/>
          </a:xfrm>
          <a:prstGeom prst="rect">
            <a:avLst/>
          </a:prstGeom>
          <a:noFill/>
        </p:spPr>
        <p:txBody>
          <a:bodyPr wrap="none" rtlCol="0">
            <a:spAutoFit/>
          </a:bodyPr>
          <a:lstStyle/>
          <a:p>
            <a:r>
              <a:rPr kumimoji="1" lang="en-US" altLang="ja-JP" sz="2000" dirty="0">
                <a:solidFill>
                  <a:srgbClr val="00B0F0"/>
                </a:solidFill>
              </a:rPr>
              <a:t>Un-allowed</a:t>
            </a:r>
            <a:endParaRPr kumimoji="1" lang="ja-JP" altLang="en-US" sz="2000" dirty="0">
              <a:solidFill>
                <a:srgbClr val="00B0F0"/>
              </a:solidFill>
            </a:endParaRPr>
          </a:p>
        </p:txBody>
      </p:sp>
      <p:sp>
        <p:nvSpPr>
          <p:cNvPr id="8" name="テキスト ボックス 7"/>
          <p:cNvSpPr txBox="1"/>
          <p:nvPr/>
        </p:nvSpPr>
        <p:spPr>
          <a:xfrm>
            <a:off x="1322173" y="3611075"/>
            <a:ext cx="1470274" cy="400110"/>
          </a:xfrm>
          <a:prstGeom prst="rect">
            <a:avLst/>
          </a:prstGeom>
          <a:noFill/>
        </p:spPr>
        <p:txBody>
          <a:bodyPr wrap="none" rtlCol="0">
            <a:spAutoFit/>
          </a:bodyPr>
          <a:lstStyle/>
          <a:p>
            <a:r>
              <a:rPr kumimoji="1" lang="en-US" altLang="ja-JP" sz="2000" dirty="0">
                <a:solidFill>
                  <a:srgbClr val="00B0F0"/>
                </a:solidFill>
              </a:rPr>
              <a:t>Un-allowed</a:t>
            </a:r>
            <a:endParaRPr kumimoji="1" lang="ja-JP" altLang="en-US" sz="2000" dirty="0">
              <a:solidFill>
                <a:srgbClr val="00B0F0"/>
              </a:solidFill>
            </a:endParaRPr>
          </a:p>
        </p:txBody>
      </p:sp>
      <p:sp>
        <p:nvSpPr>
          <p:cNvPr id="9" name="テキスト ボックス 8"/>
          <p:cNvSpPr txBox="1"/>
          <p:nvPr/>
        </p:nvSpPr>
        <p:spPr>
          <a:xfrm>
            <a:off x="5213587" y="3564547"/>
            <a:ext cx="1470274" cy="400110"/>
          </a:xfrm>
          <a:prstGeom prst="rect">
            <a:avLst/>
          </a:prstGeom>
          <a:noFill/>
        </p:spPr>
        <p:txBody>
          <a:bodyPr wrap="none" rtlCol="0">
            <a:spAutoFit/>
          </a:bodyPr>
          <a:lstStyle/>
          <a:p>
            <a:r>
              <a:rPr kumimoji="1" lang="en-US" altLang="ja-JP" sz="2000" dirty="0">
                <a:solidFill>
                  <a:srgbClr val="00B0F0"/>
                </a:solidFill>
              </a:rPr>
              <a:t>Un-allowed</a:t>
            </a:r>
            <a:endParaRPr kumimoji="1" lang="ja-JP" altLang="en-US" sz="2000" dirty="0">
              <a:solidFill>
                <a:srgbClr val="00B0F0"/>
              </a:solidFill>
            </a:endParaRPr>
          </a:p>
        </p:txBody>
      </p:sp>
      <p:sp>
        <p:nvSpPr>
          <p:cNvPr id="11" name="テキスト ボックス 10"/>
          <p:cNvSpPr txBox="1"/>
          <p:nvPr/>
        </p:nvSpPr>
        <p:spPr>
          <a:xfrm>
            <a:off x="3286971" y="3035004"/>
            <a:ext cx="697139" cy="1061829"/>
          </a:xfrm>
          <a:prstGeom prst="rect">
            <a:avLst/>
          </a:prstGeom>
          <a:solidFill>
            <a:schemeClr val="bg1"/>
          </a:solidFill>
          <a:ln>
            <a:solidFill>
              <a:schemeClr val="tx1"/>
            </a:solidFill>
          </a:ln>
        </p:spPr>
        <p:txBody>
          <a:bodyPr wrap="square" rtlCol="0">
            <a:spAutoFit/>
          </a:bodyPr>
          <a:lstStyle/>
          <a:p>
            <a:r>
              <a:rPr kumimoji="1" lang="en-US" altLang="ja-JP" sz="1050" b="1" dirty="0"/>
              <a:t>Even</a:t>
            </a:r>
          </a:p>
          <a:p>
            <a:r>
              <a:rPr kumimoji="1" lang="en-US" altLang="ja-JP" sz="1050" b="1" dirty="0"/>
              <a:t>a2</a:t>
            </a:r>
          </a:p>
          <a:p>
            <a:r>
              <a:rPr kumimoji="1" lang="en-US" altLang="ja-JP" sz="1050" b="1" dirty="0">
                <a:solidFill>
                  <a:srgbClr val="FF0000"/>
                </a:solidFill>
              </a:rPr>
              <a:t>a4</a:t>
            </a:r>
          </a:p>
          <a:p>
            <a:r>
              <a:rPr kumimoji="1" lang="en-US" altLang="ja-JP" sz="1050" b="1" dirty="0">
                <a:solidFill>
                  <a:srgbClr val="00B050"/>
                </a:solidFill>
              </a:rPr>
              <a:t>a6</a:t>
            </a:r>
          </a:p>
          <a:p>
            <a:r>
              <a:rPr kumimoji="1" lang="en-US" altLang="ja-JP" sz="1050" b="1" dirty="0">
                <a:solidFill>
                  <a:srgbClr val="0070C0"/>
                </a:solidFill>
              </a:rPr>
              <a:t>a8</a:t>
            </a:r>
          </a:p>
          <a:p>
            <a:r>
              <a:rPr kumimoji="1" lang="en-US" altLang="ja-JP" sz="1050" b="1" dirty="0">
                <a:solidFill>
                  <a:srgbClr val="FF3399"/>
                </a:solidFill>
              </a:rPr>
              <a:t>a10</a:t>
            </a:r>
          </a:p>
        </p:txBody>
      </p:sp>
      <p:sp>
        <p:nvSpPr>
          <p:cNvPr id="12" name="テキスト ボックス 11"/>
          <p:cNvSpPr txBox="1"/>
          <p:nvPr/>
        </p:nvSpPr>
        <p:spPr>
          <a:xfrm>
            <a:off x="6871896" y="4548844"/>
            <a:ext cx="697139" cy="900246"/>
          </a:xfrm>
          <a:prstGeom prst="rect">
            <a:avLst/>
          </a:prstGeom>
          <a:solidFill>
            <a:schemeClr val="bg1"/>
          </a:solidFill>
          <a:ln>
            <a:solidFill>
              <a:schemeClr val="tx1"/>
            </a:solidFill>
          </a:ln>
        </p:spPr>
        <p:txBody>
          <a:bodyPr wrap="square" rtlCol="0">
            <a:spAutoFit/>
          </a:bodyPr>
          <a:lstStyle/>
          <a:p>
            <a:r>
              <a:rPr kumimoji="1" lang="en-US" altLang="ja-JP" sz="1050" b="1" dirty="0"/>
              <a:t>b2</a:t>
            </a:r>
          </a:p>
          <a:p>
            <a:r>
              <a:rPr kumimoji="1" lang="en-US" altLang="ja-JP" sz="1050" b="1" dirty="0">
                <a:solidFill>
                  <a:srgbClr val="FF0000"/>
                </a:solidFill>
              </a:rPr>
              <a:t>b4</a:t>
            </a:r>
          </a:p>
          <a:p>
            <a:r>
              <a:rPr kumimoji="1" lang="en-US" altLang="ja-JP" sz="1050" b="1" dirty="0">
                <a:solidFill>
                  <a:srgbClr val="00B050"/>
                </a:solidFill>
              </a:rPr>
              <a:t>b6</a:t>
            </a:r>
          </a:p>
          <a:p>
            <a:r>
              <a:rPr kumimoji="1" lang="en-US" altLang="ja-JP" sz="1050" b="1" dirty="0">
                <a:solidFill>
                  <a:srgbClr val="0070C0"/>
                </a:solidFill>
              </a:rPr>
              <a:t>b8</a:t>
            </a:r>
          </a:p>
          <a:p>
            <a:r>
              <a:rPr kumimoji="1" lang="en-US" altLang="ja-JP" sz="1050" b="1" dirty="0">
                <a:solidFill>
                  <a:srgbClr val="FF3399"/>
                </a:solidFill>
              </a:rPr>
              <a:t>b10</a:t>
            </a:r>
          </a:p>
        </p:txBody>
      </p:sp>
      <p:sp>
        <p:nvSpPr>
          <p:cNvPr id="13" name="テキスト ボックス 12"/>
          <p:cNvSpPr txBox="1"/>
          <p:nvPr/>
        </p:nvSpPr>
        <p:spPr>
          <a:xfrm>
            <a:off x="7141875" y="922518"/>
            <a:ext cx="697139" cy="577081"/>
          </a:xfrm>
          <a:prstGeom prst="rect">
            <a:avLst/>
          </a:prstGeom>
          <a:solidFill>
            <a:schemeClr val="bg1"/>
          </a:solidFill>
          <a:ln>
            <a:solidFill>
              <a:schemeClr val="tx1"/>
            </a:solidFill>
          </a:ln>
        </p:spPr>
        <p:txBody>
          <a:bodyPr wrap="square" rtlCol="0">
            <a:spAutoFit/>
          </a:bodyPr>
          <a:lstStyle/>
          <a:p>
            <a:r>
              <a:rPr kumimoji="1" lang="en-US" altLang="ja-JP" sz="1050" b="1" dirty="0"/>
              <a:t>b7</a:t>
            </a:r>
          </a:p>
          <a:p>
            <a:r>
              <a:rPr kumimoji="1" lang="en-US" altLang="ja-JP" sz="1050" b="1" dirty="0">
                <a:solidFill>
                  <a:srgbClr val="FF0000"/>
                </a:solidFill>
              </a:rPr>
              <a:t>b9</a:t>
            </a:r>
          </a:p>
          <a:p>
            <a:r>
              <a:rPr kumimoji="1" lang="en-US" altLang="ja-JP" sz="1050" b="1" dirty="0">
                <a:solidFill>
                  <a:srgbClr val="00B050"/>
                </a:solidFill>
              </a:rPr>
              <a:t>b11</a:t>
            </a:r>
          </a:p>
        </p:txBody>
      </p:sp>
      <p:sp>
        <p:nvSpPr>
          <p:cNvPr id="2" name="タイトル 1"/>
          <p:cNvSpPr>
            <a:spLocks noGrp="1"/>
          </p:cNvSpPr>
          <p:nvPr>
            <p:ph type="title"/>
          </p:nvPr>
        </p:nvSpPr>
        <p:spPr>
          <a:xfrm>
            <a:off x="1" y="0"/>
            <a:ext cx="4686300" cy="922518"/>
          </a:xfrm>
          <a:solidFill>
            <a:schemeClr val="bg1"/>
          </a:solidFill>
        </p:spPr>
        <p:txBody>
          <a:bodyPr>
            <a:normAutofit/>
          </a:bodyPr>
          <a:lstStyle/>
          <a:p>
            <a:pPr algn="l"/>
            <a:r>
              <a:rPr kumimoji="1" lang="en-US" altLang="ja-JP" sz="2400" dirty="0"/>
              <a:t>DC Loop: Other Harmonics</a:t>
            </a:r>
            <a:r>
              <a:rPr lang="en-US" altLang="ja-JP" sz="2400" dirty="0"/>
              <a:t> </a:t>
            </a:r>
            <a:br>
              <a:rPr lang="en-US" altLang="ja-JP" sz="2400" dirty="0"/>
            </a:br>
            <a:r>
              <a:rPr kumimoji="1" lang="en-US" altLang="ja-JP" sz="2400" dirty="0"/>
              <a:t>at Magnet Center</a:t>
            </a:r>
            <a:endParaRPr kumimoji="1" lang="ja-JP" altLang="en-US" sz="2400" dirty="0"/>
          </a:p>
        </p:txBody>
      </p:sp>
      <p:sp>
        <p:nvSpPr>
          <p:cNvPr id="10" name="テキスト ボックス 9"/>
          <p:cNvSpPr txBox="1"/>
          <p:nvPr/>
        </p:nvSpPr>
        <p:spPr>
          <a:xfrm>
            <a:off x="3329834" y="812126"/>
            <a:ext cx="697139" cy="1061829"/>
          </a:xfrm>
          <a:prstGeom prst="rect">
            <a:avLst/>
          </a:prstGeom>
          <a:solidFill>
            <a:schemeClr val="bg1"/>
          </a:solidFill>
          <a:ln>
            <a:solidFill>
              <a:schemeClr val="tx1"/>
            </a:solidFill>
          </a:ln>
        </p:spPr>
        <p:txBody>
          <a:bodyPr wrap="square" rtlCol="0">
            <a:spAutoFit/>
          </a:bodyPr>
          <a:lstStyle/>
          <a:p>
            <a:r>
              <a:rPr kumimoji="1" lang="en-US" altLang="ja-JP" sz="1050" b="1" dirty="0"/>
              <a:t>odd</a:t>
            </a:r>
          </a:p>
          <a:p>
            <a:r>
              <a:rPr kumimoji="1" lang="en-US" altLang="ja-JP" sz="1050" b="1" dirty="0"/>
              <a:t>a1</a:t>
            </a:r>
          </a:p>
          <a:p>
            <a:r>
              <a:rPr kumimoji="1" lang="en-US" altLang="ja-JP" sz="1050" b="1" dirty="0">
                <a:solidFill>
                  <a:srgbClr val="FF0000"/>
                </a:solidFill>
              </a:rPr>
              <a:t>a3</a:t>
            </a:r>
          </a:p>
          <a:p>
            <a:r>
              <a:rPr kumimoji="1" lang="en-US" altLang="ja-JP" sz="1050" b="1" dirty="0">
                <a:solidFill>
                  <a:srgbClr val="00B050"/>
                </a:solidFill>
              </a:rPr>
              <a:t>a5</a:t>
            </a:r>
          </a:p>
          <a:p>
            <a:r>
              <a:rPr kumimoji="1" lang="en-US" altLang="ja-JP" sz="1050" b="1" dirty="0">
                <a:solidFill>
                  <a:srgbClr val="0070C0"/>
                </a:solidFill>
              </a:rPr>
              <a:t>a7</a:t>
            </a:r>
          </a:p>
          <a:p>
            <a:r>
              <a:rPr kumimoji="1" lang="en-US" altLang="ja-JP" sz="1050" b="1" dirty="0">
                <a:solidFill>
                  <a:srgbClr val="FF3399"/>
                </a:solidFill>
              </a:rPr>
              <a:t>a9</a:t>
            </a:r>
          </a:p>
        </p:txBody>
      </p:sp>
      <p:sp>
        <p:nvSpPr>
          <p:cNvPr id="14" name="フッター プレースホルダー 13"/>
          <p:cNvSpPr>
            <a:spLocks noGrp="1"/>
          </p:cNvSpPr>
          <p:nvPr>
            <p:ph type="ftr" sz="quarter" idx="11"/>
          </p:nvPr>
        </p:nvSpPr>
        <p:spPr/>
        <p:txBody>
          <a:bodyPr/>
          <a:lstStyle/>
          <a:p>
            <a:pPr algn="ctr"/>
            <a:r>
              <a:rPr lang="fr-FR" smtClean="0"/>
              <a:t>T. Nakamoto, Progress on Beam Separation Superconducting Dipole Magnet (D1) R&amp;D for HL-LHC, 7th HL-LHC Collaboration Meeting, CIEMAT, Madrid, Nov. 14, 2017</a:t>
            </a:r>
            <a:endParaRPr lang="en-GB" dirty="0"/>
          </a:p>
        </p:txBody>
      </p:sp>
    </p:spTree>
    <p:extLst>
      <p:ext uri="{BB962C8B-B14F-4D97-AF65-F5344CB8AC3E}">
        <p14:creationId xmlns:p14="http://schemas.microsoft.com/office/powerpoint/2010/main" val="942880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Conditions of training quench</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sz="2000" dirty="0" smtClean="0"/>
              <a:t>Energy extraction</a:t>
            </a:r>
          </a:p>
          <a:p>
            <a:pPr lvl="1"/>
            <a:r>
              <a:rPr lang="en-US" altLang="ja-JP" sz="2000" dirty="0" smtClean="0"/>
              <a:t>Dump resistor :73 </a:t>
            </a:r>
            <a:r>
              <a:rPr lang="en-US" altLang="ja-JP" sz="2000" dirty="0" err="1" smtClean="0"/>
              <a:t>m</a:t>
            </a:r>
            <a:r>
              <a:rPr lang="en-US" altLang="ja-JP" sz="2000" dirty="0" err="1" smtClean="0">
                <a:latin typeface="Symbol" charset="2"/>
                <a:ea typeface="Symbol" charset="2"/>
                <a:cs typeface="Symbol" charset="2"/>
              </a:rPr>
              <a:t>W</a:t>
            </a:r>
            <a:r>
              <a:rPr lang="en-US" altLang="ja-JP" sz="2000" dirty="0" smtClean="0"/>
              <a:t> (1st cycle), 50 </a:t>
            </a:r>
            <a:r>
              <a:rPr lang="en-US" altLang="ja-JP" sz="2000" dirty="0" err="1" smtClean="0"/>
              <a:t>m</a:t>
            </a:r>
            <a:r>
              <a:rPr lang="en-US" altLang="ja-JP" sz="2000" dirty="0" err="1" smtClean="0">
                <a:latin typeface="Symbol" charset="2"/>
                <a:ea typeface="Symbol" charset="2"/>
                <a:cs typeface="Symbol" charset="2"/>
              </a:rPr>
              <a:t>W</a:t>
            </a:r>
            <a:r>
              <a:rPr lang="en-US" altLang="ja-JP" sz="2000" dirty="0" smtClean="0"/>
              <a:t> (2nd cycle-2)</a:t>
            </a:r>
            <a:endParaRPr kumimoji="1" lang="en-US" altLang="ja-JP" sz="2000" dirty="0" smtClean="0"/>
          </a:p>
          <a:p>
            <a:r>
              <a:rPr lang="en-US" altLang="ja-JP" sz="2000" dirty="0" smtClean="0"/>
              <a:t>Voltage threshold: 0.1 V</a:t>
            </a:r>
          </a:p>
          <a:p>
            <a:r>
              <a:rPr kumimoji="1" lang="en-US" altLang="ja-JP" sz="2000" dirty="0" smtClean="0"/>
              <a:t>Time threshold: 10 </a:t>
            </a:r>
            <a:r>
              <a:rPr kumimoji="1" lang="en-US" altLang="ja-JP" sz="2000" dirty="0" err="1" smtClean="0"/>
              <a:t>ms</a:t>
            </a:r>
            <a:endParaRPr kumimoji="1" lang="en-US" altLang="ja-JP" sz="2000" dirty="0" smtClean="0"/>
          </a:p>
          <a:p>
            <a:r>
              <a:rPr lang="en-US" altLang="ja-JP" sz="2000" dirty="0" smtClean="0"/>
              <a:t>Temperature: 1.9 K, 2.1 K and 4.4 K</a:t>
            </a:r>
          </a:p>
          <a:p>
            <a:r>
              <a:rPr kumimoji="1" lang="en-US" altLang="ja-JP" sz="2000" dirty="0" smtClean="0"/>
              <a:t>Ramp rate</a:t>
            </a:r>
          </a:p>
          <a:p>
            <a:pPr lvl="1"/>
            <a:r>
              <a:rPr kumimoji="1" lang="en-US" altLang="ja-JP" sz="2000" dirty="0" smtClean="0"/>
              <a:t>Typically 10 A/s</a:t>
            </a:r>
          </a:p>
          <a:p>
            <a:pPr lvl="1"/>
            <a:r>
              <a:rPr lang="en-US" altLang="ja-JP" sz="2000" dirty="0" smtClean="0"/>
              <a:t>50–200 A/s for fast ramp test</a:t>
            </a:r>
            <a:endParaRPr kumimoji="1" lang="en-US" altLang="ja-JP" sz="2000" dirty="0" smtClean="0"/>
          </a:p>
          <a:p>
            <a:endParaRPr kumimoji="1" lang="en-US" altLang="ja-JP" sz="2000" dirty="0" smtClean="0"/>
          </a:p>
          <a:p>
            <a:r>
              <a:rPr lang="en-US" altLang="ja-JP" sz="2000" dirty="0" smtClean="0"/>
              <a:t>Quench origin and propagation: voltage taps, quench antennas</a:t>
            </a:r>
          </a:p>
          <a:p>
            <a:r>
              <a:rPr lang="en-US" altLang="ja-JP" sz="2000" dirty="0"/>
              <a:t>Stress/strain measurements: collar (coil pre-stress), yoke, shell and bullet</a:t>
            </a:r>
          </a:p>
          <a:p>
            <a:endParaRPr kumimoji="1" lang="ja-JP" altLang="en-US" sz="20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11188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149516"/>
            <a:ext cx="7920000" cy="720000"/>
          </a:xfrm>
        </p:spPr>
        <p:txBody>
          <a:bodyPr/>
          <a:lstStyle/>
          <a:p>
            <a:r>
              <a:rPr kumimoji="1" lang="en-US" altLang="ja-JP" dirty="0" smtClean="0"/>
              <a:t>Training plot (comparison btw #1 and #1b)</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0350" y="309904"/>
            <a:ext cx="6692900" cy="4826000"/>
          </a:xfrm>
          <a:prstGeom prst="rect">
            <a:avLst/>
          </a:prstGeom>
        </p:spPr>
      </p:pic>
      <p:sp>
        <p:nvSpPr>
          <p:cNvPr id="8" name="コンテンツ プレースホルダー 2"/>
          <p:cNvSpPr txBox="1">
            <a:spLocks/>
          </p:cNvSpPr>
          <p:nvPr/>
        </p:nvSpPr>
        <p:spPr>
          <a:xfrm>
            <a:off x="1710459" y="5169203"/>
            <a:ext cx="6692900" cy="108408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en-US" altLang="ja-JP" sz="1800" dirty="0" smtClean="0"/>
              <a:t>15 </a:t>
            </a:r>
            <a:r>
              <a:rPr lang="en-US" altLang="ja-JP" sz="1800" dirty="0" smtClean="0">
                <a:sym typeface="Wingdings"/>
              </a:rPr>
              <a:t> 3 quenches to the nominal current (12 kA)</a:t>
            </a:r>
          </a:p>
          <a:p>
            <a:r>
              <a:rPr lang="en-US" altLang="ja-JP" sz="1800" dirty="0" smtClean="0">
                <a:sym typeface="Wingdings"/>
              </a:rPr>
              <a:t>5 quenches to the ultimate current (13 kA)</a:t>
            </a:r>
          </a:p>
          <a:p>
            <a:r>
              <a:rPr lang="en-US" altLang="ja-JP" sz="1800" dirty="0" smtClean="0"/>
              <a:t>Current-holding at 13 kA for 1 min, 12 kA for 1 </a:t>
            </a:r>
            <a:r>
              <a:rPr lang="en-US" altLang="ja-JP" sz="1800" dirty="0" err="1" smtClean="0"/>
              <a:t>hr</a:t>
            </a:r>
            <a:r>
              <a:rPr lang="en-US" altLang="ja-JP" sz="1800" dirty="0" smtClean="0"/>
              <a:t> </a:t>
            </a:r>
            <a:r>
              <a:rPr lang="en-US" altLang="ja-JP" sz="1800" dirty="0" smtClean="0">
                <a:sym typeface="Wingdings"/>
              </a:rPr>
              <a:t> OK</a:t>
            </a:r>
            <a:endParaRPr lang="en-US" altLang="ja-JP" sz="1800" dirty="0" smtClean="0"/>
          </a:p>
          <a:p>
            <a:endParaRPr lang="ja-JP" altLang="en-US" sz="1800" dirty="0"/>
          </a:p>
        </p:txBody>
      </p:sp>
      <p:sp>
        <p:nvSpPr>
          <p:cNvPr id="9" name="テキスト ボックス 8"/>
          <p:cNvSpPr txBox="1"/>
          <p:nvPr/>
        </p:nvSpPr>
        <p:spPr>
          <a:xfrm>
            <a:off x="1251669" y="6121144"/>
            <a:ext cx="7199535" cy="369332"/>
          </a:xfrm>
          <a:prstGeom prst="rect">
            <a:avLst/>
          </a:prstGeom>
          <a:noFill/>
        </p:spPr>
        <p:txBody>
          <a:bodyPr wrap="none" rtlCol="0">
            <a:spAutoFit/>
          </a:bodyPr>
          <a:lstStyle/>
          <a:p>
            <a:r>
              <a:rPr kumimoji="1" lang="en-US" altLang="ja-JP" b="1" dirty="0" smtClean="0">
                <a:solidFill>
                  <a:srgbClr val="FF0000"/>
                </a:solidFill>
              </a:rPr>
              <a:t>Training performance is improved significantly in the MBXFS1b.</a:t>
            </a:r>
            <a:endParaRPr kumimoji="1" lang="ja-JP" altLang="en-US" b="1" dirty="0">
              <a:solidFill>
                <a:srgbClr val="FF0000"/>
              </a:solidFill>
            </a:endParaRPr>
          </a:p>
        </p:txBody>
      </p:sp>
    </p:spTree>
    <p:extLst>
      <p:ext uri="{BB962C8B-B14F-4D97-AF65-F5344CB8AC3E}">
        <p14:creationId xmlns:p14="http://schemas.microsoft.com/office/powerpoint/2010/main" val="372833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90124"/>
            <a:ext cx="7920000" cy="720000"/>
          </a:xfrm>
        </p:spPr>
        <p:txBody>
          <a:bodyPr/>
          <a:lstStyle/>
          <a:p>
            <a:r>
              <a:rPr kumimoji="1" lang="en-US" altLang="ja-JP" dirty="0" smtClean="0"/>
              <a:t>Training plot and history of test items </a:t>
            </a:r>
            <a:endParaRPr kumimoji="1" lang="ja-JP" altLang="en-US"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8</a:t>
            </a:fld>
            <a:endParaRPr lang="fr-FR"/>
          </a:p>
        </p:txBody>
      </p:sp>
      <p:sp>
        <p:nvSpPr>
          <p:cNvPr id="32" name="コンテンツ プレースホルダー 2"/>
          <p:cNvSpPr>
            <a:spLocks noGrp="1"/>
          </p:cNvSpPr>
          <p:nvPr>
            <p:ph idx="1"/>
          </p:nvPr>
        </p:nvSpPr>
        <p:spPr>
          <a:xfrm>
            <a:off x="428642" y="5046340"/>
            <a:ext cx="8438158" cy="1310010"/>
          </a:xfrm>
          <a:noFill/>
        </p:spPr>
        <p:txBody>
          <a:bodyPr>
            <a:noAutofit/>
          </a:bodyPr>
          <a:lstStyle/>
          <a:p>
            <a:r>
              <a:rPr lang="en-US" altLang="ja-JP" sz="2000" dirty="0" smtClean="0"/>
              <a:t>1 </a:t>
            </a:r>
            <a:r>
              <a:rPr lang="en-US" altLang="ja-JP" sz="2000" dirty="0" err="1" smtClean="0"/>
              <a:t>st</a:t>
            </a:r>
            <a:r>
              <a:rPr lang="en-US" altLang="ja-JP" sz="2000" dirty="0" smtClean="0"/>
              <a:t> cycle / 2nd cycle-1</a:t>
            </a:r>
          </a:p>
          <a:p>
            <a:pPr lvl="1"/>
            <a:r>
              <a:rPr lang="en-US" altLang="ja-JP" sz="2000" dirty="0" err="1" smtClean="0"/>
              <a:t>I</a:t>
            </a:r>
            <a:r>
              <a:rPr lang="en-US" altLang="ja-JP" sz="2000" baseline="-25000" dirty="0" err="1" smtClean="0"/>
              <a:t>q</a:t>
            </a:r>
            <a:r>
              <a:rPr lang="en-US" altLang="ja-JP" sz="2000" dirty="0" smtClean="0"/>
              <a:t> at the first quench after complete thermal cycle = 107% of </a:t>
            </a:r>
            <a:r>
              <a:rPr lang="en-US" altLang="ja-JP" sz="2000" dirty="0" err="1" smtClean="0"/>
              <a:t>I</a:t>
            </a:r>
            <a:r>
              <a:rPr lang="en-US" altLang="ja-JP" sz="2000" baseline="-25000" dirty="0" err="1" smtClean="0"/>
              <a:t>nom</a:t>
            </a:r>
            <a:endParaRPr lang="en-US" altLang="ja-JP" sz="2000" baseline="-25000" dirty="0" smtClean="0"/>
          </a:p>
          <a:p>
            <a:pPr marL="0" indent="0">
              <a:buNone/>
            </a:pPr>
            <a:r>
              <a:rPr lang="en-US" altLang="ja-JP" sz="2000" dirty="0" smtClean="0">
                <a:sym typeface="Wingdings"/>
              </a:rPr>
              <a:t>           Good quench memory</a:t>
            </a:r>
            <a:endParaRPr lang="en-US" altLang="ja-JP" sz="2000" dirty="0"/>
          </a:p>
        </p:txBody>
      </p:sp>
      <p:pic>
        <p:nvPicPr>
          <p:cNvPr id="37" name="図 36"/>
          <p:cNvPicPr>
            <a:picLocks noChangeAspect="1"/>
          </p:cNvPicPr>
          <p:nvPr/>
        </p:nvPicPr>
        <p:blipFill rotWithShape="1">
          <a:blip r:embed="rId3">
            <a:extLst>
              <a:ext uri="{28A0092B-C50C-407E-A947-70E740481C1C}">
                <a14:useLocalDpi xmlns:a14="http://schemas.microsoft.com/office/drawing/2010/main" val="0"/>
              </a:ext>
            </a:extLst>
          </a:blip>
          <a:srcRect l="5385" t="25567" r="21230" b="13501"/>
          <a:stretch/>
        </p:blipFill>
        <p:spPr>
          <a:xfrm>
            <a:off x="585874" y="581123"/>
            <a:ext cx="7471733" cy="4384017"/>
          </a:xfrm>
          <a:prstGeom prst="rect">
            <a:avLst/>
          </a:prstGeom>
        </p:spPr>
      </p:pic>
      <p:sp>
        <p:nvSpPr>
          <p:cNvPr id="14" name="テキスト ボックス 13"/>
          <p:cNvSpPr txBox="1"/>
          <p:nvPr/>
        </p:nvSpPr>
        <p:spPr>
          <a:xfrm>
            <a:off x="1442417" y="916738"/>
            <a:ext cx="1749325" cy="369332"/>
          </a:xfrm>
          <a:prstGeom prst="rect">
            <a:avLst/>
          </a:prstGeom>
          <a:noFill/>
        </p:spPr>
        <p:txBody>
          <a:bodyPr wrap="none" rtlCol="0">
            <a:spAutoFit/>
          </a:bodyPr>
          <a:lstStyle/>
          <a:p>
            <a:r>
              <a:rPr kumimoji="1" lang="en-US" altLang="ja-JP" smtClean="0">
                <a:solidFill>
                  <a:schemeClr val="accent6"/>
                </a:solidFill>
              </a:rPr>
              <a:t>Warm-up</a:t>
            </a:r>
            <a:r>
              <a:rPr kumimoji="1" lang="en-US" altLang="ja-JP">
                <a:solidFill>
                  <a:schemeClr val="accent6"/>
                </a:solidFill>
              </a:rPr>
              <a:t> </a:t>
            </a:r>
            <a:r>
              <a:rPr kumimoji="1" lang="en-US" altLang="ja-JP" smtClean="0">
                <a:solidFill>
                  <a:schemeClr val="accent6"/>
                </a:solidFill>
              </a:rPr>
              <a:t>to </a:t>
            </a:r>
            <a:r>
              <a:rPr kumimoji="1" lang="en-US" altLang="ja-JP" dirty="0" smtClean="0">
                <a:solidFill>
                  <a:schemeClr val="accent6"/>
                </a:solidFill>
              </a:rPr>
              <a:t>RT</a:t>
            </a:r>
            <a:endParaRPr kumimoji="1" lang="ja-JP" altLang="en-US" dirty="0">
              <a:solidFill>
                <a:schemeClr val="accent6"/>
              </a:solidFill>
            </a:endParaRPr>
          </a:p>
        </p:txBody>
      </p:sp>
      <p:cxnSp>
        <p:nvCxnSpPr>
          <p:cNvPr id="16" name="直線矢印コネクタ 15"/>
          <p:cNvCxnSpPr/>
          <p:nvPr/>
        </p:nvCxnSpPr>
        <p:spPr>
          <a:xfrm>
            <a:off x="2975824" y="1253373"/>
            <a:ext cx="80970" cy="191723"/>
          </a:xfrm>
          <a:prstGeom prst="straightConnector1">
            <a:avLst/>
          </a:prstGeom>
          <a:ln w="12700">
            <a:solidFill>
              <a:schemeClr val="accent6"/>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p:nvPr/>
        </p:nvCxnSpPr>
        <p:spPr>
          <a:xfrm flipV="1">
            <a:off x="3849704" y="1789555"/>
            <a:ext cx="0" cy="324034"/>
          </a:xfrm>
          <a:prstGeom prst="straightConnector1">
            <a:avLst/>
          </a:prstGeom>
          <a:ln w="12700">
            <a:solidFill>
              <a:schemeClr val="tx2">
                <a:lumMod val="40000"/>
                <a:lumOff val="60000"/>
              </a:schemeClr>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3692605" y="2026111"/>
            <a:ext cx="2031325" cy="646331"/>
          </a:xfrm>
          <a:prstGeom prst="rect">
            <a:avLst/>
          </a:prstGeom>
          <a:noFill/>
        </p:spPr>
        <p:txBody>
          <a:bodyPr wrap="none" rtlCol="0">
            <a:spAutoFit/>
          </a:bodyPr>
          <a:lstStyle/>
          <a:p>
            <a:r>
              <a:rPr kumimoji="1" lang="en-US" altLang="ja-JP" dirty="0" smtClean="0">
                <a:solidFill>
                  <a:schemeClr val="tx2">
                    <a:lumMod val="40000"/>
                    <a:lumOff val="60000"/>
                  </a:schemeClr>
                </a:solidFill>
              </a:rPr>
              <a:t>MFM, Heater test,</a:t>
            </a:r>
          </a:p>
          <a:p>
            <a:r>
              <a:rPr kumimoji="1" lang="en-US" altLang="ja-JP" dirty="0" smtClean="0">
                <a:solidFill>
                  <a:schemeClr val="tx2">
                    <a:lumMod val="40000"/>
                    <a:lumOff val="60000"/>
                  </a:schemeClr>
                </a:solidFill>
              </a:rPr>
              <a:t>Full energy dump</a:t>
            </a:r>
          </a:p>
        </p:txBody>
      </p:sp>
      <p:cxnSp>
        <p:nvCxnSpPr>
          <p:cNvPr id="26" name="直線矢印コネクタ 25"/>
          <p:cNvCxnSpPr/>
          <p:nvPr/>
        </p:nvCxnSpPr>
        <p:spPr>
          <a:xfrm flipV="1">
            <a:off x="2817154" y="1854871"/>
            <a:ext cx="123752" cy="491045"/>
          </a:xfrm>
          <a:prstGeom prst="straightConnector1">
            <a:avLst/>
          </a:prstGeom>
          <a:ln w="12700">
            <a:solidFill>
              <a:schemeClr val="tx2">
                <a:lumMod val="40000"/>
                <a:lumOff val="60000"/>
              </a:schemeClr>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2442386" y="2353583"/>
            <a:ext cx="710451" cy="369332"/>
          </a:xfrm>
          <a:prstGeom prst="rect">
            <a:avLst/>
          </a:prstGeom>
          <a:noFill/>
        </p:spPr>
        <p:txBody>
          <a:bodyPr wrap="none" rtlCol="0">
            <a:spAutoFit/>
          </a:bodyPr>
          <a:lstStyle/>
          <a:p>
            <a:r>
              <a:rPr kumimoji="1" lang="en-US" altLang="ja-JP" dirty="0" smtClean="0">
                <a:solidFill>
                  <a:schemeClr val="tx2">
                    <a:lumMod val="40000"/>
                    <a:lumOff val="60000"/>
                  </a:schemeClr>
                </a:solidFill>
              </a:rPr>
              <a:t>MFM</a:t>
            </a:r>
          </a:p>
        </p:txBody>
      </p:sp>
      <p:sp>
        <p:nvSpPr>
          <p:cNvPr id="30" name="テキスト ボックス 29"/>
          <p:cNvSpPr txBox="1"/>
          <p:nvPr/>
        </p:nvSpPr>
        <p:spPr>
          <a:xfrm>
            <a:off x="3918395" y="904389"/>
            <a:ext cx="1927131" cy="307777"/>
          </a:xfrm>
          <a:prstGeom prst="rect">
            <a:avLst/>
          </a:prstGeom>
          <a:noFill/>
        </p:spPr>
        <p:txBody>
          <a:bodyPr wrap="none" rtlCol="0">
            <a:spAutoFit/>
          </a:bodyPr>
          <a:lstStyle/>
          <a:p>
            <a:r>
              <a:rPr kumimoji="1" lang="en-US" altLang="ja-JP" sz="1400" dirty="0" smtClean="0">
                <a:solidFill>
                  <a:schemeClr val="accent6"/>
                </a:solidFill>
              </a:rPr>
              <a:t>Partially thermal cycle</a:t>
            </a:r>
          </a:p>
        </p:txBody>
      </p:sp>
      <p:cxnSp>
        <p:nvCxnSpPr>
          <p:cNvPr id="31" name="直線矢印コネクタ 30"/>
          <p:cNvCxnSpPr/>
          <p:nvPr/>
        </p:nvCxnSpPr>
        <p:spPr>
          <a:xfrm flipH="1">
            <a:off x="3918395" y="1162353"/>
            <a:ext cx="114330" cy="290076"/>
          </a:xfrm>
          <a:prstGeom prst="straightConnector1">
            <a:avLst/>
          </a:prstGeom>
          <a:ln w="12700">
            <a:solidFill>
              <a:schemeClr val="accent6"/>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4" name="円/楕円 33"/>
          <p:cNvSpPr/>
          <p:nvPr/>
        </p:nvSpPr>
        <p:spPr>
          <a:xfrm>
            <a:off x="3926153" y="1597736"/>
            <a:ext cx="426105" cy="242463"/>
          </a:xfrm>
          <a:prstGeom prst="ellipse">
            <a:avLst/>
          </a:prstGeom>
          <a:noFill/>
          <a:ln>
            <a:solidFill>
              <a:srgbClr val="008F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9" name="直線コネクタ 38"/>
          <p:cNvCxnSpPr/>
          <p:nvPr/>
        </p:nvCxnSpPr>
        <p:spPr>
          <a:xfrm>
            <a:off x="3058609" y="1433598"/>
            <a:ext cx="0" cy="576624"/>
          </a:xfrm>
          <a:prstGeom prst="line">
            <a:avLst/>
          </a:prstGeom>
          <a:ln w="28575">
            <a:solidFill>
              <a:schemeClr val="accent6"/>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a:off x="3922305" y="1433598"/>
            <a:ext cx="0" cy="576624"/>
          </a:xfrm>
          <a:prstGeom prst="line">
            <a:avLst/>
          </a:prstGeom>
          <a:ln w="28575">
            <a:solidFill>
              <a:schemeClr val="accent6"/>
            </a:solidFill>
            <a:prstDash val="sysDot"/>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 name="テキスト ボックス 41"/>
          <p:cNvSpPr txBox="1"/>
          <p:nvPr/>
        </p:nvSpPr>
        <p:spPr>
          <a:xfrm>
            <a:off x="4032725" y="1760586"/>
            <a:ext cx="723275" cy="369332"/>
          </a:xfrm>
          <a:prstGeom prst="rect">
            <a:avLst/>
          </a:prstGeom>
          <a:noFill/>
        </p:spPr>
        <p:txBody>
          <a:bodyPr wrap="none" rtlCol="0">
            <a:spAutoFit/>
          </a:bodyPr>
          <a:lstStyle/>
          <a:p>
            <a:r>
              <a:rPr kumimoji="1" lang="en-US" altLang="ja-JP" dirty="0" smtClean="0">
                <a:solidFill>
                  <a:srgbClr val="008F00"/>
                </a:solidFill>
              </a:rPr>
              <a:t>4.4 K</a:t>
            </a:r>
            <a:endParaRPr kumimoji="1" lang="ja-JP" altLang="en-US" dirty="0">
              <a:solidFill>
                <a:srgbClr val="008F00"/>
              </a:solidFill>
            </a:endParaRPr>
          </a:p>
        </p:txBody>
      </p:sp>
      <p:sp>
        <p:nvSpPr>
          <p:cNvPr id="43" name="円/楕円 42"/>
          <p:cNvSpPr/>
          <p:nvPr/>
        </p:nvSpPr>
        <p:spPr>
          <a:xfrm>
            <a:off x="6471037" y="1236357"/>
            <a:ext cx="524951" cy="344894"/>
          </a:xfrm>
          <a:prstGeom prst="ellipse">
            <a:avLst/>
          </a:prstGeom>
          <a:noFill/>
          <a:ln>
            <a:solidFill>
              <a:srgbClr val="008F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6536884" y="927633"/>
            <a:ext cx="723275" cy="369332"/>
          </a:xfrm>
          <a:prstGeom prst="rect">
            <a:avLst/>
          </a:prstGeom>
          <a:noFill/>
        </p:spPr>
        <p:txBody>
          <a:bodyPr wrap="none" rtlCol="0">
            <a:spAutoFit/>
          </a:bodyPr>
          <a:lstStyle/>
          <a:p>
            <a:r>
              <a:rPr kumimoji="1" lang="en-US" altLang="ja-JP" dirty="0" smtClean="0">
                <a:solidFill>
                  <a:srgbClr val="008F00"/>
                </a:solidFill>
              </a:rPr>
              <a:t>2.1 K</a:t>
            </a:r>
            <a:endParaRPr kumimoji="1" lang="ja-JP" altLang="en-US" dirty="0">
              <a:solidFill>
                <a:srgbClr val="008F00"/>
              </a:solidFill>
            </a:endParaRPr>
          </a:p>
        </p:txBody>
      </p:sp>
      <p:sp>
        <p:nvSpPr>
          <p:cNvPr id="45" name="テキスト ボックス 44"/>
          <p:cNvSpPr txBox="1"/>
          <p:nvPr/>
        </p:nvSpPr>
        <p:spPr>
          <a:xfrm>
            <a:off x="1442417" y="654661"/>
            <a:ext cx="2319866" cy="369332"/>
          </a:xfrm>
          <a:prstGeom prst="rect">
            <a:avLst/>
          </a:prstGeom>
          <a:noFill/>
        </p:spPr>
        <p:txBody>
          <a:bodyPr wrap="none" rtlCol="0">
            <a:spAutoFit/>
          </a:bodyPr>
          <a:lstStyle/>
          <a:p>
            <a:r>
              <a:rPr kumimoji="1" lang="en-US" altLang="ja-JP" smtClean="0"/>
              <a:t>T=1.9 </a:t>
            </a:r>
            <a:r>
              <a:rPr kumimoji="1" lang="en-US" altLang="ja-JP" dirty="0" smtClean="0"/>
              <a:t>K if </a:t>
            </a:r>
            <a:r>
              <a:rPr kumimoji="1" lang="en-US" altLang="ja-JP" smtClean="0"/>
              <a:t>not stated</a:t>
            </a:r>
            <a:endParaRPr kumimoji="1" lang="ja-JP" altLang="en-US" dirty="0"/>
          </a:p>
        </p:txBody>
      </p:sp>
      <p:sp>
        <p:nvSpPr>
          <p:cNvPr id="46" name="円/楕円 45"/>
          <p:cNvSpPr/>
          <p:nvPr/>
        </p:nvSpPr>
        <p:spPr>
          <a:xfrm>
            <a:off x="5364897" y="1261535"/>
            <a:ext cx="976835" cy="344894"/>
          </a:xfrm>
          <a:prstGeom prst="ellipse">
            <a:avLst/>
          </a:prstGeom>
          <a:noFill/>
          <a:ln>
            <a:solidFill>
              <a:srgbClr val="0432FF"/>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5772576" y="2056856"/>
            <a:ext cx="1223412" cy="369332"/>
          </a:xfrm>
          <a:prstGeom prst="rect">
            <a:avLst/>
          </a:prstGeom>
          <a:noFill/>
        </p:spPr>
        <p:txBody>
          <a:bodyPr wrap="none" rtlCol="0">
            <a:spAutoFit/>
          </a:bodyPr>
          <a:lstStyle/>
          <a:p>
            <a:r>
              <a:rPr kumimoji="1" lang="en-US" altLang="ja-JP" smtClean="0">
                <a:solidFill>
                  <a:srgbClr val="0432FF"/>
                </a:solidFill>
              </a:rPr>
              <a:t>Fast ramp</a:t>
            </a:r>
            <a:endParaRPr kumimoji="1" lang="ja-JP" altLang="en-US" dirty="0">
              <a:solidFill>
                <a:srgbClr val="0432FF"/>
              </a:solidFill>
            </a:endParaRPr>
          </a:p>
        </p:txBody>
      </p:sp>
      <p:cxnSp>
        <p:nvCxnSpPr>
          <p:cNvPr id="50" name="直線矢印コネクタ 49"/>
          <p:cNvCxnSpPr/>
          <p:nvPr/>
        </p:nvCxnSpPr>
        <p:spPr>
          <a:xfrm flipV="1">
            <a:off x="5915361" y="1613993"/>
            <a:ext cx="0" cy="506474"/>
          </a:xfrm>
          <a:prstGeom prst="straightConnector1">
            <a:avLst/>
          </a:prstGeom>
          <a:ln w="12700">
            <a:solidFill>
              <a:srgbClr val="0432FF"/>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p:nvPr/>
        </p:nvCxnSpPr>
        <p:spPr>
          <a:xfrm>
            <a:off x="1394219" y="2904194"/>
            <a:ext cx="1662575" cy="0"/>
          </a:xfrm>
          <a:prstGeom prst="straightConnector1">
            <a:avLst/>
          </a:prstGeom>
          <a:ln w="28575">
            <a:solidFill>
              <a:schemeClr val="tx1">
                <a:lumMod val="50000"/>
                <a:lumOff val="50000"/>
              </a:schemeClr>
            </a:solidFill>
            <a:prstDash val="soli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p:nvPr/>
        </p:nvCxnSpPr>
        <p:spPr>
          <a:xfrm>
            <a:off x="3056794" y="2894621"/>
            <a:ext cx="865511" cy="0"/>
          </a:xfrm>
          <a:prstGeom prst="straightConnector1">
            <a:avLst/>
          </a:prstGeom>
          <a:ln w="28575">
            <a:solidFill>
              <a:schemeClr val="tx1">
                <a:lumMod val="50000"/>
                <a:lumOff val="50000"/>
              </a:schemeClr>
            </a:solidFill>
            <a:prstDash val="soli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p:nvPr/>
        </p:nvCxnSpPr>
        <p:spPr>
          <a:xfrm>
            <a:off x="3922305" y="2894621"/>
            <a:ext cx="3073683" cy="0"/>
          </a:xfrm>
          <a:prstGeom prst="straightConnector1">
            <a:avLst/>
          </a:prstGeom>
          <a:ln w="28575">
            <a:solidFill>
              <a:schemeClr val="tx1">
                <a:lumMod val="50000"/>
                <a:lumOff val="50000"/>
              </a:schemeClr>
            </a:solidFill>
            <a:prstDash val="soli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4" name="テキスト ボックス 63"/>
          <p:cNvSpPr txBox="1"/>
          <p:nvPr/>
        </p:nvSpPr>
        <p:spPr>
          <a:xfrm>
            <a:off x="1725155" y="2550216"/>
            <a:ext cx="1082348" cy="369332"/>
          </a:xfrm>
          <a:prstGeom prst="rect">
            <a:avLst/>
          </a:prstGeom>
          <a:noFill/>
        </p:spPr>
        <p:txBody>
          <a:bodyPr wrap="none" rtlCol="0">
            <a:spAutoFit/>
          </a:bodyPr>
          <a:lstStyle/>
          <a:p>
            <a:r>
              <a:rPr kumimoji="1" lang="en-US" altLang="ja-JP" smtClean="0">
                <a:solidFill>
                  <a:schemeClr val="tx1">
                    <a:lumMod val="50000"/>
                    <a:lumOff val="50000"/>
                  </a:schemeClr>
                </a:solidFill>
              </a:rPr>
              <a:t>1st cycle</a:t>
            </a:r>
            <a:endParaRPr kumimoji="1" lang="ja-JP" altLang="en-US" dirty="0">
              <a:solidFill>
                <a:schemeClr val="tx1">
                  <a:lumMod val="50000"/>
                  <a:lumOff val="50000"/>
                </a:schemeClr>
              </a:solidFill>
            </a:endParaRPr>
          </a:p>
        </p:txBody>
      </p:sp>
      <p:sp>
        <p:nvSpPr>
          <p:cNvPr id="65" name="テキスト ボックス 64"/>
          <p:cNvSpPr txBox="1"/>
          <p:nvPr/>
        </p:nvSpPr>
        <p:spPr>
          <a:xfrm>
            <a:off x="2934726" y="2550216"/>
            <a:ext cx="1364476" cy="369332"/>
          </a:xfrm>
          <a:prstGeom prst="rect">
            <a:avLst/>
          </a:prstGeom>
          <a:noFill/>
        </p:spPr>
        <p:txBody>
          <a:bodyPr wrap="none" rtlCol="0">
            <a:spAutoFit/>
          </a:bodyPr>
          <a:lstStyle/>
          <a:p>
            <a:r>
              <a:rPr kumimoji="1" lang="en-US" altLang="ja-JP" dirty="0" smtClean="0">
                <a:solidFill>
                  <a:schemeClr val="tx1">
                    <a:lumMod val="50000"/>
                    <a:lumOff val="50000"/>
                  </a:schemeClr>
                </a:solidFill>
              </a:rPr>
              <a:t>2nd cycle-1</a:t>
            </a:r>
            <a:endParaRPr kumimoji="1" lang="ja-JP" altLang="en-US" dirty="0">
              <a:solidFill>
                <a:schemeClr val="tx1">
                  <a:lumMod val="50000"/>
                  <a:lumOff val="50000"/>
                </a:schemeClr>
              </a:solidFill>
            </a:endParaRPr>
          </a:p>
        </p:txBody>
      </p:sp>
      <p:sp>
        <p:nvSpPr>
          <p:cNvPr id="66" name="テキスト ボックス 65"/>
          <p:cNvSpPr txBox="1"/>
          <p:nvPr/>
        </p:nvSpPr>
        <p:spPr>
          <a:xfrm>
            <a:off x="5029855" y="2550216"/>
            <a:ext cx="1364476" cy="369332"/>
          </a:xfrm>
          <a:prstGeom prst="rect">
            <a:avLst/>
          </a:prstGeom>
          <a:noFill/>
        </p:spPr>
        <p:txBody>
          <a:bodyPr wrap="none" rtlCol="0">
            <a:spAutoFit/>
          </a:bodyPr>
          <a:lstStyle/>
          <a:p>
            <a:r>
              <a:rPr kumimoji="1" lang="en-US" altLang="ja-JP" dirty="0" smtClean="0">
                <a:solidFill>
                  <a:schemeClr val="tx1">
                    <a:lumMod val="50000"/>
                    <a:lumOff val="50000"/>
                  </a:schemeClr>
                </a:solidFill>
              </a:rPr>
              <a:t>2nd cycle-2</a:t>
            </a:r>
            <a:endParaRPr kumimoji="1" lang="ja-JP" altLang="en-US" dirty="0">
              <a:solidFill>
                <a:schemeClr val="tx1">
                  <a:lumMod val="50000"/>
                  <a:lumOff val="50000"/>
                </a:schemeClr>
              </a:solidFill>
            </a:endParaRPr>
          </a:p>
        </p:txBody>
      </p:sp>
    </p:spTree>
    <p:extLst>
      <p:ext uri="{BB962C8B-B14F-4D97-AF65-F5344CB8AC3E}">
        <p14:creationId xmlns:p14="http://schemas.microsoft.com/office/powerpoint/2010/main" val="1804863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Quench start location</a:t>
            </a:r>
            <a:endParaRPr kumimoji="1" lang="ja-JP" altLang="en-US" dirty="0"/>
          </a:p>
        </p:txBody>
      </p:sp>
      <p:sp>
        <p:nvSpPr>
          <p:cNvPr id="3" name="コンテンツ プレースホルダー 2"/>
          <p:cNvSpPr>
            <a:spLocks noGrp="1"/>
          </p:cNvSpPr>
          <p:nvPr>
            <p:ph idx="1"/>
          </p:nvPr>
        </p:nvSpPr>
        <p:spPr>
          <a:xfrm>
            <a:off x="4534643" y="3665830"/>
            <a:ext cx="4332157" cy="2690520"/>
          </a:xfrm>
        </p:spPr>
        <p:txBody>
          <a:bodyPr>
            <a:normAutofit lnSpcReduction="10000"/>
          </a:bodyPr>
          <a:lstStyle/>
          <a:p>
            <a:r>
              <a:rPr lang="en-US" altLang="ja-JP" sz="2000" dirty="0" smtClean="0"/>
              <a:t>50% at the 5th turn (peak field)</a:t>
            </a:r>
          </a:p>
          <a:p>
            <a:r>
              <a:rPr lang="en-US" altLang="ja-JP" sz="2000" dirty="0" smtClean="0"/>
              <a:t>In part of quenches, a quench position could be determined precisely from the voltage tap signals.</a:t>
            </a:r>
          </a:p>
          <a:p>
            <a:r>
              <a:rPr lang="en-US" altLang="ja-JP" sz="2000" dirty="0" smtClean="0"/>
              <a:t>For the rest of quenches, analysis of quench antenna signals is necessary to identify the quench start location.</a:t>
            </a:r>
            <a:endParaRPr kumimoji="1" lang="ja-JP" altLang="en-US" sz="2000" dirty="0"/>
          </a:p>
        </p:txBody>
      </p:sp>
      <p:sp>
        <p:nvSpPr>
          <p:cNvPr id="4" name="フッター プレースホルダー 3"/>
          <p:cNvSpPr>
            <a:spLocks noGrp="1"/>
          </p:cNvSpPr>
          <p:nvPr>
            <p:ph type="ftr" sz="quarter" idx="11"/>
          </p:nvPr>
        </p:nvSpPr>
        <p:spPr/>
        <p:txBody>
          <a:bodyPr/>
          <a:lstStyle/>
          <a:p>
            <a:pPr algn="ctr"/>
            <a:r>
              <a:rPr lang="en-US" noProof="0" dirty="0" smtClean="0"/>
              <a:t>T. Nakamoto, Progress on Beam Separation Superconducting Dipole Magnet (D1) R&amp;D for HL-LHC, 7th HL-LHC Collaboration Meeting, CIEMAT, Madrid, Nov. 14, 2017</a:t>
            </a:r>
            <a:endParaRPr lang="en-GB" noProof="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9</a:t>
            </a:fld>
            <a:endParaRPr lang="fr-FR"/>
          </a:p>
        </p:txBody>
      </p:sp>
      <p:pic>
        <p:nvPicPr>
          <p:cNvPr id="9" name="図 8"/>
          <p:cNvPicPr>
            <a:picLocks noChangeAspect="1"/>
          </p:cNvPicPr>
          <p:nvPr/>
        </p:nvPicPr>
        <p:blipFill rotWithShape="1">
          <a:blip r:embed="rId2">
            <a:extLst>
              <a:ext uri="{28A0092B-C50C-407E-A947-70E740481C1C}">
                <a14:useLocalDpi xmlns:a14="http://schemas.microsoft.com/office/drawing/2010/main" val="0"/>
              </a:ext>
            </a:extLst>
          </a:blip>
          <a:srcRect l="22969" t="23141" r="34687" b="28219"/>
          <a:stretch/>
        </p:blipFill>
        <p:spPr>
          <a:xfrm>
            <a:off x="4814888" y="694078"/>
            <a:ext cx="3717112" cy="3017583"/>
          </a:xfrm>
          <a:prstGeom prst="rect">
            <a:avLst/>
          </a:prstGeom>
        </p:spPr>
      </p:pic>
      <p:sp>
        <p:nvSpPr>
          <p:cNvPr id="10" name="テキスト ボックス 9"/>
          <p:cNvSpPr txBox="1"/>
          <p:nvPr/>
        </p:nvSpPr>
        <p:spPr>
          <a:xfrm>
            <a:off x="6350278" y="1611668"/>
            <a:ext cx="646331" cy="369332"/>
          </a:xfrm>
          <a:prstGeom prst="rect">
            <a:avLst/>
          </a:prstGeom>
          <a:noFill/>
        </p:spPr>
        <p:txBody>
          <a:bodyPr wrap="none" rtlCol="0">
            <a:spAutoFit/>
          </a:bodyPr>
          <a:lstStyle/>
          <a:p>
            <a:r>
              <a:rPr kumimoji="1" lang="en-US" altLang="ja-JP" smtClean="0">
                <a:solidFill>
                  <a:srgbClr val="FF0000"/>
                </a:solidFill>
              </a:rPr>
              <a:t>50%</a:t>
            </a:r>
            <a:endParaRPr kumimoji="1" lang="ja-JP" altLang="en-US" dirty="0">
              <a:solidFill>
                <a:srgbClr val="FF0000"/>
              </a:solidFill>
            </a:endParaRPr>
          </a:p>
        </p:txBody>
      </p:sp>
      <p:sp>
        <p:nvSpPr>
          <p:cNvPr id="11" name="テキスト ボックス 10"/>
          <p:cNvSpPr txBox="1"/>
          <p:nvPr/>
        </p:nvSpPr>
        <p:spPr>
          <a:xfrm>
            <a:off x="6517678" y="1319215"/>
            <a:ext cx="646331" cy="369332"/>
          </a:xfrm>
          <a:prstGeom prst="rect">
            <a:avLst/>
          </a:prstGeom>
          <a:noFill/>
        </p:spPr>
        <p:txBody>
          <a:bodyPr wrap="none" rtlCol="0">
            <a:spAutoFit/>
          </a:bodyPr>
          <a:lstStyle/>
          <a:p>
            <a:r>
              <a:rPr kumimoji="1" lang="en-US" altLang="ja-JP">
                <a:solidFill>
                  <a:srgbClr val="008F00"/>
                </a:solidFill>
              </a:rPr>
              <a:t>1</a:t>
            </a:r>
            <a:r>
              <a:rPr kumimoji="1" lang="en-US" altLang="ja-JP" smtClean="0">
                <a:solidFill>
                  <a:srgbClr val="008F00"/>
                </a:solidFill>
              </a:rPr>
              <a:t>0%</a:t>
            </a:r>
            <a:endParaRPr kumimoji="1" lang="ja-JP" altLang="en-US" dirty="0">
              <a:solidFill>
                <a:srgbClr val="008F00"/>
              </a:solidFill>
            </a:endParaRPr>
          </a:p>
        </p:txBody>
      </p:sp>
      <p:sp>
        <p:nvSpPr>
          <p:cNvPr id="12" name="テキスト ボックス 11"/>
          <p:cNvSpPr txBox="1"/>
          <p:nvPr/>
        </p:nvSpPr>
        <p:spPr>
          <a:xfrm>
            <a:off x="6517678" y="959282"/>
            <a:ext cx="646331" cy="369332"/>
          </a:xfrm>
          <a:prstGeom prst="rect">
            <a:avLst/>
          </a:prstGeom>
          <a:noFill/>
        </p:spPr>
        <p:txBody>
          <a:bodyPr wrap="none" rtlCol="0">
            <a:spAutoFit/>
          </a:bodyPr>
          <a:lstStyle/>
          <a:p>
            <a:r>
              <a:rPr kumimoji="1" lang="en-US" altLang="ja-JP" smtClean="0">
                <a:solidFill>
                  <a:srgbClr val="0432FF"/>
                </a:solidFill>
              </a:rPr>
              <a:t>35%</a:t>
            </a:r>
            <a:endParaRPr kumimoji="1" lang="ja-JP" altLang="en-US" dirty="0">
              <a:solidFill>
                <a:srgbClr val="0432FF"/>
              </a:solidFill>
            </a:endParaRPr>
          </a:p>
        </p:txBody>
      </p:sp>
      <p:graphicFrame>
        <p:nvGraphicFramePr>
          <p:cNvPr id="13" name="表 12"/>
          <p:cNvGraphicFramePr>
            <a:graphicFrameLocks noGrp="1"/>
          </p:cNvGraphicFramePr>
          <p:nvPr>
            <p:extLst/>
          </p:nvPr>
        </p:nvGraphicFramePr>
        <p:xfrm>
          <a:off x="449473" y="1042031"/>
          <a:ext cx="3889505" cy="4856745"/>
        </p:xfrm>
        <a:graphic>
          <a:graphicData uri="http://schemas.openxmlformats.org/drawingml/2006/table">
            <a:tbl>
              <a:tblPr>
                <a:tableStyleId>{616DA210-FB5B-4158-B5E0-FEB733F419BA}</a:tableStyleId>
              </a:tblPr>
              <a:tblGrid>
                <a:gridCol w="816179"/>
                <a:gridCol w="308179"/>
                <a:gridCol w="538366"/>
                <a:gridCol w="634315"/>
                <a:gridCol w="1592466"/>
              </a:tblGrid>
              <a:tr h="252000">
                <a:tc rowSpan="2">
                  <a:txBody>
                    <a:bodyPr/>
                    <a:lstStyle/>
                    <a:p>
                      <a:pPr algn="ctr" fontAlgn="ctr"/>
                      <a:r>
                        <a:rPr lang="en-US" sz="1200" u="none" strike="noStrike" dirty="0">
                          <a:solidFill>
                            <a:schemeClr val="tx1"/>
                          </a:solidFill>
                          <a:effectLst/>
                          <a:latin typeface="+mn-lt"/>
                        </a:rPr>
                        <a:t>Run</a:t>
                      </a:r>
                      <a:endParaRPr lang="en-US" sz="1200" b="0" i="0" u="none" strike="noStrike" dirty="0">
                        <a:solidFill>
                          <a:schemeClr val="tx1"/>
                        </a:solidFill>
                        <a:effectLst/>
                        <a:latin typeface="+mn-lt"/>
                      </a:endParaRPr>
                    </a:p>
                  </a:txBody>
                  <a:tcPr marL="2483" marR="2483" marT="2483" marB="0" anchor="ctr">
                    <a:solidFill>
                      <a:schemeClr val="bg1"/>
                    </a:solidFill>
                  </a:tcPr>
                </a:tc>
                <a:tc gridSpan="4">
                  <a:txBody>
                    <a:bodyPr/>
                    <a:lstStyle/>
                    <a:p>
                      <a:pPr algn="ctr" fontAlgn="ctr"/>
                      <a:r>
                        <a:rPr lang="en-US" sz="1200" u="none" strike="noStrike" dirty="0">
                          <a:solidFill>
                            <a:schemeClr val="tx1"/>
                          </a:solidFill>
                          <a:effectLst/>
                          <a:latin typeface="+mn-lt"/>
                        </a:rPr>
                        <a:t>Quench </a:t>
                      </a:r>
                      <a:r>
                        <a:rPr lang="en-US" sz="1200" u="none" strike="noStrike" dirty="0" smtClean="0">
                          <a:solidFill>
                            <a:schemeClr val="tx1"/>
                          </a:solidFill>
                          <a:effectLst/>
                          <a:latin typeface="+mn-lt"/>
                        </a:rPr>
                        <a:t>start</a:t>
                      </a:r>
                      <a:r>
                        <a:rPr lang="en-US" sz="1200" u="none" strike="noStrike" baseline="0" dirty="0" smtClean="0">
                          <a:solidFill>
                            <a:schemeClr val="tx1"/>
                          </a:solidFill>
                          <a:effectLst/>
                          <a:latin typeface="+mn-lt"/>
                        </a:rPr>
                        <a:t> </a:t>
                      </a:r>
                      <a:r>
                        <a:rPr lang="en-US" sz="1200" b="0" i="0" u="none" strike="noStrike" dirty="0" smtClean="0">
                          <a:solidFill>
                            <a:schemeClr val="tx1"/>
                          </a:solidFill>
                          <a:effectLst/>
                          <a:latin typeface="+mn-lt"/>
                        </a:rPr>
                        <a:t>location</a:t>
                      </a:r>
                      <a:endParaRPr lang="en-US" sz="1200" b="0" i="0" u="none" strike="noStrike" dirty="0">
                        <a:solidFill>
                          <a:schemeClr val="tx1"/>
                        </a:solidFill>
                        <a:effectLst/>
                        <a:latin typeface="+mn-lt"/>
                      </a:endParaRPr>
                    </a:p>
                  </a:txBody>
                  <a:tcPr marL="2483" marR="2483" marT="2483" marB="0" anchor="ctr">
                    <a:solidFill>
                      <a:schemeClr val="bg1"/>
                    </a:solidFill>
                  </a:tcPr>
                </a:tc>
                <a:tc hMerge="1">
                  <a:txBody>
                    <a:bodyPr/>
                    <a:lstStyle/>
                    <a:p>
                      <a:endParaRPr kumimoji="1" lang="ja-JP" altLang="en-US"/>
                    </a:p>
                  </a:txBody>
                  <a:tcPr/>
                </a:tc>
                <a:tc hMerge="1">
                  <a:txBody>
                    <a:bodyPr/>
                    <a:lstStyle/>
                    <a:p>
                      <a:pPr algn="ctr" fontAlgn="ctr"/>
                      <a:endParaRPr lang="en-US" sz="1200" b="0" i="0" u="none" strike="noStrike" dirty="0">
                        <a:solidFill>
                          <a:srgbClr val="000000"/>
                        </a:solidFill>
                        <a:effectLst/>
                        <a:latin typeface="+mn-lt"/>
                      </a:endParaRPr>
                    </a:p>
                  </a:txBody>
                  <a:tcPr marL="2483" marR="2483" marT="2483" marB="0" anchor="ctr">
                    <a:solidFill>
                      <a:schemeClr val="bg1"/>
                    </a:solidFill>
                  </a:tcPr>
                </a:tc>
                <a:tc hMerge="1">
                  <a:txBody>
                    <a:bodyPr/>
                    <a:lstStyle/>
                    <a:p>
                      <a:pPr algn="ctr" fontAlgn="ctr"/>
                      <a:endParaRPr lang="en-US" sz="1200" b="0" i="0" u="none" strike="noStrike" dirty="0">
                        <a:solidFill>
                          <a:srgbClr val="000000"/>
                        </a:solidFill>
                        <a:effectLst/>
                        <a:latin typeface="+mn-lt"/>
                      </a:endParaRPr>
                    </a:p>
                  </a:txBody>
                  <a:tcPr marL="2483" marR="2483" marT="2483" marB="0" anchor="ctr">
                    <a:solidFill>
                      <a:schemeClr val="bg1"/>
                    </a:solidFill>
                  </a:tcPr>
                </a:tc>
              </a:tr>
              <a:tr h="341396">
                <a:tc vMerge="1">
                  <a:txBody>
                    <a:bodyPr/>
                    <a:lstStyle/>
                    <a:p>
                      <a:pPr algn="ctr" fontAlgn="ctr"/>
                      <a:endParaRPr lang="en-US" sz="1200" b="0" i="0" u="none" strike="noStrike" dirty="0">
                        <a:solidFill>
                          <a:srgbClr val="000000"/>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Coil</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CB No.</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Turn</a:t>
                      </a:r>
                      <a:r>
                        <a:rPr lang="en-US" sz="1200" b="0" i="0" u="none" strike="noStrike" baseline="0" dirty="0" smtClean="0">
                          <a:solidFill>
                            <a:schemeClr val="tx1"/>
                          </a:solidFill>
                          <a:effectLst/>
                          <a:latin typeface="+mn-lt"/>
                        </a:rPr>
                        <a:t> No.</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Voltage tap</a:t>
                      </a:r>
                      <a:endParaRPr lang="en-US" sz="1200" b="0" i="0" u="none" strike="noStrike" dirty="0">
                        <a:solidFill>
                          <a:schemeClr val="tx1"/>
                        </a:solidFill>
                        <a:effectLst/>
                        <a:latin typeface="+mn-lt"/>
                      </a:endParaRPr>
                    </a:p>
                  </a:txBody>
                  <a:tcPr marL="2483" marR="2483" marT="2483" marB="0" anchor="ctr">
                    <a:solidFill>
                      <a:schemeClr val="bg1"/>
                    </a:solidFill>
                  </a:tcPr>
                </a:tc>
              </a:tr>
              <a:tr h="89396">
                <a:tc gridSpan="4">
                  <a:txBody>
                    <a:bodyPr/>
                    <a:lstStyle/>
                    <a:p>
                      <a:pPr algn="ctr" fontAlgn="ctr"/>
                      <a:r>
                        <a:rPr lang="en-US" sz="1200" b="0" i="0" u="none" strike="noStrike" dirty="0" smtClean="0">
                          <a:solidFill>
                            <a:schemeClr val="tx1"/>
                          </a:solidFill>
                          <a:effectLst/>
                          <a:latin typeface="+mn-lt"/>
                        </a:rPr>
                        <a:t>1st cycle</a:t>
                      </a:r>
                      <a:endParaRPr lang="en-US" sz="1200" b="0" i="0" u="none" strike="noStrike" dirty="0">
                        <a:solidFill>
                          <a:schemeClr val="tx1"/>
                        </a:solidFill>
                        <a:effectLst/>
                        <a:latin typeface="+mn-lt"/>
                      </a:endParaRPr>
                    </a:p>
                  </a:txBody>
                  <a:tcPr marL="2483" marR="2483" marT="2483" marB="0" anchor="ctr">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de-DE" sz="1400" b="0" i="0" u="none" strike="noStrike" dirty="0">
                        <a:solidFill>
                          <a:srgbClr val="000000"/>
                        </a:solidFill>
                        <a:effectLst/>
                        <a:latin typeface="+mn-lt"/>
                      </a:endParaRPr>
                    </a:p>
                  </a:txBody>
                  <a:tcPr marL="2483" marR="2483" marT="2483" marB="0" anchor="ctr">
                    <a:solidFill>
                      <a:schemeClr val="accent4">
                        <a:lumMod val="60000"/>
                        <a:lumOff val="40000"/>
                      </a:schemeClr>
                    </a:solidFill>
                  </a:tcPr>
                </a:tc>
                <a:tc>
                  <a:txBody>
                    <a:bodyPr/>
                    <a:lstStyle/>
                    <a:p>
                      <a:pPr algn="ctr" fontAlgn="ctr"/>
                      <a:endParaRPr lang="en-US" sz="1200" b="0" i="0" u="none" strike="noStrike" dirty="0">
                        <a:solidFill>
                          <a:schemeClr val="tx1"/>
                        </a:solidFill>
                        <a:effectLst/>
                        <a:latin typeface="+mn-lt"/>
                      </a:endParaRPr>
                    </a:p>
                  </a:txBody>
                  <a:tcPr marL="2483" marR="2483" marT="2483" marB="0" anchor="ctr">
                    <a:solidFill>
                      <a:srgbClr val="FFC000"/>
                    </a:solidFill>
                  </a:tcPr>
                </a:tc>
              </a:tr>
              <a:tr h="89396">
                <a:tc>
                  <a:txBody>
                    <a:bodyPr/>
                    <a:lstStyle/>
                    <a:p>
                      <a:pPr algn="ctr" fontAlgn="ctr"/>
                      <a:r>
                        <a:rPr lang="en-US" sz="1200" u="none" strike="noStrike" dirty="0" smtClean="0">
                          <a:solidFill>
                            <a:schemeClr val="tx1"/>
                          </a:solidFill>
                          <a:effectLst/>
                          <a:latin typeface="+mn-lt"/>
                        </a:rPr>
                        <a:t>01b.QA008</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tx1"/>
                          </a:solidFill>
                          <a:effectLst/>
                          <a:latin typeface="+mn-lt"/>
                        </a:rPr>
                        <a:t>T</a:t>
                      </a:r>
                      <a:endParaRPr lang="de-DE"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tx1"/>
                          </a:solidFill>
                          <a:effectLst/>
                          <a:latin typeface="+mn-lt"/>
                        </a:rPr>
                        <a:t>3</a:t>
                      </a:r>
                      <a:endParaRPr lang="de-DE"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bg1"/>
                          </a:solidFill>
                          <a:effectLst/>
                          <a:latin typeface="+mn-lt"/>
                        </a:rPr>
                        <a:t>5th</a:t>
                      </a:r>
                      <a:endParaRPr lang="de-DE" sz="1200" b="0" i="0" u="none" strike="noStrike" dirty="0">
                        <a:solidFill>
                          <a:schemeClr val="bg1"/>
                        </a:solidFill>
                        <a:effectLst/>
                        <a:latin typeface="+mn-lt"/>
                      </a:endParaRPr>
                    </a:p>
                  </a:txBody>
                  <a:tcPr marL="2483" marR="2483" marT="2483" marB="0" anchor="ctr">
                    <a:solidFill>
                      <a:srgbClr val="FF0000"/>
                    </a:solidFill>
                  </a:tcPr>
                </a:tc>
                <a:tc>
                  <a:txBody>
                    <a:bodyPr/>
                    <a:lstStyle/>
                    <a:p>
                      <a:pPr algn="ctr" fontAlgn="ctr"/>
                      <a:r>
                        <a:rPr lang="de-DE" sz="1200" b="0" i="0" u="none" strike="noStrike" dirty="0" smtClean="0">
                          <a:solidFill>
                            <a:schemeClr val="tx1"/>
                          </a:solidFill>
                          <a:effectLst/>
                          <a:latin typeface="+mn-lt"/>
                        </a:rPr>
                        <a:t>SS</a:t>
                      </a:r>
                      <a:r>
                        <a:rPr lang="de-DE" sz="1200" b="0" i="0" u="none" strike="noStrike" baseline="0" dirty="0" smtClean="0">
                          <a:solidFill>
                            <a:schemeClr val="tx1"/>
                          </a:solidFill>
                          <a:effectLst/>
                          <a:latin typeface="+mn-lt"/>
                        </a:rPr>
                        <a:t>, RE </a:t>
                      </a:r>
                      <a:r>
                        <a:rPr lang="de-DE" sz="1200" b="0" i="0" u="none" strike="noStrike" baseline="0" dirty="0" err="1" smtClean="0">
                          <a:solidFill>
                            <a:schemeClr val="tx1"/>
                          </a:solidFill>
                          <a:effectLst/>
                          <a:latin typeface="+mn-lt"/>
                        </a:rPr>
                        <a:t>side</a:t>
                      </a:r>
                      <a:endParaRPr lang="de-DE" sz="1200" b="0" i="0" u="none" strike="noStrike" dirty="0">
                        <a:solidFill>
                          <a:schemeClr val="tx1"/>
                        </a:solidFill>
                        <a:effectLst/>
                        <a:latin typeface="+mn-lt"/>
                      </a:endParaRPr>
                    </a:p>
                  </a:txBody>
                  <a:tcPr marL="2483" marR="2483" marT="2483" marB="0" anchor="ctr">
                    <a:solidFill>
                      <a:schemeClr val="bg1"/>
                    </a:solidFill>
                  </a:tcPr>
                </a:tc>
              </a:tr>
              <a:tr h="89396">
                <a:tc>
                  <a:txBody>
                    <a:bodyPr/>
                    <a:lstStyle/>
                    <a:p>
                      <a:pPr algn="ctr" fontAlgn="ctr"/>
                      <a:r>
                        <a:rPr lang="en-US" sz="1200" u="none" strike="noStrike" dirty="0" smtClean="0">
                          <a:solidFill>
                            <a:schemeClr val="tx1"/>
                          </a:solidFill>
                          <a:effectLst/>
                          <a:latin typeface="+mn-lt"/>
                        </a:rPr>
                        <a:t>01b.QA009</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T</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tx1"/>
                          </a:solidFill>
                          <a:effectLst/>
                          <a:latin typeface="+mn-lt"/>
                        </a:rPr>
                        <a:t>1</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sz="1200" b="0" i="0" u="none" strike="noStrike" dirty="0" smtClean="0">
                          <a:solidFill>
                            <a:schemeClr val="bg1"/>
                          </a:solidFill>
                          <a:effectLst/>
                          <a:latin typeface="+mn-lt"/>
                        </a:rPr>
                        <a:t>26-27</a:t>
                      </a:r>
                      <a:r>
                        <a:rPr lang="en-US" sz="1200" b="0" i="0" u="none" strike="noStrike" baseline="0" dirty="0" smtClean="0">
                          <a:solidFill>
                            <a:schemeClr val="bg1"/>
                          </a:solidFill>
                          <a:effectLst/>
                          <a:latin typeface="+mn-lt"/>
                        </a:rPr>
                        <a:t>th</a:t>
                      </a:r>
                      <a:endParaRPr lang="en-US" sz="1200" b="0" i="0" u="none" strike="noStrike" dirty="0">
                        <a:solidFill>
                          <a:schemeClr val="bg1"/>
                        </a:solidFill>
                        <a:effectLst/>
                        <a:latin typeface="+mn-lt"/>
                      </a:endParaRPr>
                    </a:p>
                  </a:txBody>
                  <a:tcPr marL="2483" marR="2483" marT="2483" marB="0" anchor="ctr">
                    <a:solidFill>
                      <a:srgbClr val="0432FF"/>
                    </a:solidFill>
                  </a:tcPr>
                </a:tc>
                <a:tc>
                  <a:txBody>
                    <a:bodyPr/>
                    <a:lstStyle/>
                    <a:p>
                      <a:pPr algn="ctr" fontAlgn="ctr"/>
                      <a:r>
                        <a:rPr lang="en-US" sz="1200" b="0" i="0" u="none" strike="noStrike" dirty="0" smtClean="0">
                          <a:solidFill>
                            <a:schemeClr val="tx1"/>
                          </a:solidFill>
                          <a:effectLst/>
                          <a:latin typeface="+mn-lt"/>
                        </a:rPr>
                        <a:t>?</a:t>
                      </a:r>
                      <a:endParaRPr lang="en-US" sz="1200" b="0" i="0" u="none" strike="noStrike" dirty="0">
                        <a:solidFill>
                          <a:schemeClr val="tx1"/>
                        </a:solidFill>
                        <a:effectLst/>
                        <a:latin typeface="+mn-lt"/>
                      </a:endParaRPr>
                    </a:p>
                  </a:txBody>
                  <a:tcPr marL="2483" marR="2483" marT="2483" marB="0" anchor="ctr">
                    <a:solidFill>
                      <a:schemeClr val="bg1"/>
                    </a:solidFill>
                  </a:tcPr>
                </a:tc>
              </a:tr>
              <a:tr h="89396">
                <a:tc>
                  <a:txBody>
                    <a:bodyPr/>
                    <a:lstStyle/>
                    <a:p>
                      <a:pPr algn="ctr" fontAlgn="ctr"/>
                      <a:r>
                        <a:rPr lang="en-US" sz="1200" u="none" strike="noStrike" dirty="0" smtClean="0">
                          <a:solidFill>
                            <a:schemeClr val="tx1"/>
                          </a:solidFill>
                          <a:effectLst/>
                          <a:latin typeface="+mn-lt"/>
                        </a:rPr>
                        <a:t>01b.QA010</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tx1"/>
                          </a:solidFill>
                          <a:effectLst/>
                          <a:latin typeface="+mn-lt"/>
                        </a:rPr>
                        <a:t>T</a:t>
                      </a:r>
                      <a:endParaRPr lang="de-DE"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tx1"/>
                          </a:solidFill>
                          <a:effectLst/>
                          <a:latin typeface="+mn-lt"/>
                        </a:rPr>
                        <a:t>3</a:t>
                      </a:r>
                      <a:endParaRPr lang="de-DE"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u="none" strike="noStrike" dirty="0" smtClean="0">
                          <a:solidFill>
                            <a:schemeClr val="bg1"/>
                          </a:solidFill>
                          <a:effectLst/>
                          <a:latin typeface="+mn-lt"/>
                        </a:rPr>
                        <a:t>5th</a:t>
                      </a:r>
                      <a:endParaRPr lang="de-DE" sz="1200" b="0" i="0" u="none" strike="noStrike" dirty="0">
                        <a:solidFill>
                          <a:schemeClr val="bg1"/>
                        </a:solidFill>
                        <a:effectLst/>
                        <a:latin typeface="+mn-lt"/>
                      </a:endParaRPr>
                    </a:p>
                  </a:txBody>
                  <a:tcPr marL="2483" marR="2483" marT="2483" marB="0" anchor="ctr">
                    <a:solidFill>
                      <a:srgbClr val="FF0000"/>
                    </a:solidFill>
                  </a:tcPr>
                </a:tc>
                <a:tc>
                  <a:txBody>
                    <a:bodyPr/>
                    <a:lstStyle/>
                    <a:p>
                      <a:pPr algn="ctr" fontAlgn="ctr"/>
                      <a:r>
                        <a:rPr lang="de-DE" sz="1200" b="0" i="0" u="none" strike="noStrike" dirty="0" smtClean="0">
                          <a:solidFill>
                            <a:schemeClr val="tx1"/>
                          </a:solidFill>
                          <a:effectLst/>
                          <a:latin typeface="+mn-lt"/>
                        </a:rPr>
                        <a:t>?</a:t>
                      </a:r>
                      <a:endParaRPr lang="de-DE" sz="1200" b="0" i="0" u="none" strike="noStrike" dirty="0">
                        <a:solidFill>
                          <a:schemeClr val="tx1"/>
                        </a:solidFill>
                        <a:effectLst/>
                        <a:latin typeface="+mn-lt"/>
                      </a:endParaRPr>
                    </a:p>
                  </a:txBody>
                  <a:tcPr marL="2483" marR="2483" marT="2483" marB="0" anchor="ctr">
                    <a:solidFill>
                      <a:schemeClr val="bg1"/>
                    </a:solidFill>
                  </a:tcPr>
                </a:tc>
              </a:tr>
              <a:tr h="89396">
                <a:tc>
                  <a:txBody>
                    <a:bodyPr/>
                    <a:lstStyle/>
                    <a:p>
                      <a:pPr algn="ctr" fontAlgn="ctr"/>
                      <a:r>
                        <a:rPr lang="en-US" sz="1200" u="none" strike="noStrike" dirty="0" smtClean="0">
                          <a:solidFill>
                            <a:schemeClr val="tx1"/>
                          </a:solidFill>
                          <a:effectLst/>
                          <a:latin typeface="+mn-lt"/>
                        </a:rPr>
                        <a:t>01b.QA011</a:t>
                      </a:r>
                      <a:endParaRPr lang="en-US" sz="1200" b="0" i="0" u="none" strike="noStrike" dirty="0">
                        <a:solidFill>
                          <a:schemeClr val="tx1"/>
                        </a:solidFill>
                        <a:effectLst/>
                        <a:latin typeface="+mn-lt"/>
                      </a:endParaRPr>
                    </a:p>
                  </a:txBody>
                  <a:tcPr marL="2483" marR="2483" marT="2483" marB="0" anchor="ctr">
                    <a:solidFill>
                      <a:schemeClr val="bg1"/>
                    </a:solidFill>
                  </a:tcPr>
                </a:tc>
                <a:tc gridSpan="4">
                  <a:txBody>
                    <a:bodyPr/>
                    <a:lstStyle/>
                    <a:p>
                      <a:pPr algn="ctr" fontAlgn="ctr"/>
                      <a:r>
                        <a:rPr lang="en-US" altLang="ja-JP" sz="1200" b="0" i="0" u="none" strike="noStrike" dirty="0" smtClean="0">
                          <a:solidFill>
                            <a:schemeClr val="tx1"/>
                          </a:solidFill>
                          <a:effectLst/>
                          <a:latin typeface="+mn-lt"/>
                        </a:rPr>
                        <a:t>Failure</a:t>
                      </a:r>
                      <a:r>
                        <a:rPr lang="en-US" altLang="ja-JP" sz="1200" b="0" i="0" u="none" strike="noStrike" baseline="0" dirty="0" smtClean="0">
                          <a:solidFill>
                            <a:schemeClr val="tx1"/>
                          </a:solidFill>
                          <a:effectLst/>
                          <a:latin typeface="+mn-lt"/>
                        </a:rPr>
                        <a:t> in data acquisition</a:t>
                      </a:r>
                      <a:endParaRPr lang="ja-JP" altLang="en-US" sz="1200" b="0" i="0" u="none" strike="noStrike" dirty="0">
                        <a:solidFill>
                          <a:schemeClr val="tx1"/>
                        </a:solidFill>
                        <a:effectLst/>
                        <a:latin typeface="+mn-lt"/>
                      </a:endParaRPr>
                    </a:p>
                  </a:txBody>
                  <a:tcPr marL="2483" marR="2483" marT="2483" marB="0" anchor="c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1200" b="0" i="0" u="none" strike="noStrike" dirty="0">
                        <a:solidFill>
                          <a:schemeClr val="tx1"/>
                        </a:solidFill>
                        <a:effectLst/>
                        <a:latin typeface="+mn-lt"/>
                      </a:endParaRPr>
                    </a:p>
                  </a:txBody>
                  <a:tcPr marL="2483" marR="2483" marT="2483" marB="0" anchor="ctr">
                    <a:solidFill>
                      <a:schemeClr val="bg1"/>
                    </a:solidFill>
                  </a:tcPr>
                </a:tc>
              </a:tr>
              <a:tr h="139060">
                <a:tc>
                  <a:txBody>
                    <a:bodyPr/>
                    <a:lstStyle/>
                    <a:p>
                      <a:pPr algn="ctr" fontAlgn="ctr"/>
                      <a:r>
                        <a:rPr lang="en-US" sz="1200" u="none" strike="noStrike" dirty="0" smtClean="0">
                          <a:solidFill>
                            <a:schemeClr val="tx1"/>
                          </a:solidFill>
                          <a:effectLst/>
                          <a:latin typeface="+mn-lt"/>
                        </a:rPr>
                        <a:t>01b.QA013</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de-DE" sz="1200" b="0" i="0" u="none" strike="noStrike" dirty="0" smtClean="0">
                          <a:solidFill>
                            <a:schemeClr val="tx1"/>
                          </a:solidFill>
                          <a:effectLst/>
                          <a:latin typeface="+mn-lt"/>
                        </a:rPr>
                        <a:t>B</a:t>
                      </a:r>
                      <a:endParaRPr lang="de-DE" sz="1200" b="0" i="0" u="none" strike="noStrike" dirty="0">
                        <a:solidFill>
                          <a:schemeClr val="tx1"/>
                        </a:solidFill>
                        <a:effectLst/>
                        <a:latin typeface="+mn-lt"/>
                      </a:endParaRPr>
                    </a:p>
                  </a:txBody>
                  <a:tcPr marL="2483" marR="2483" marT="2483" marB="0" anchor="ctr">
                    <a:solidFill>
                      <a:schemeClr val="bg1"/>
                    </a:solidFill>
                  </a:tcPr>
                </a:tc>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de-DE" altLang="ja-JP" sz="1200" b="0" i="0" u="none" strike="noStrike" dirty="0" smtClean="0">
                          <a:solidFill>
                            <a:schemeClr val="tx1"/>
                          </a:solidFill>
                          <a:effectLst/>
                          <a:latin typeface="+mn-lt"/>
                        </a:rPr>
                        <a:t>3</a:t>
                      </a:r>
                    </a:p>
                  </a:txBody>
                  <a:tcPr marL="2483" marR="2483" marT="2483" marB="0" anchor="ctr">
                    <a:solidFill>
                      <a:schemeClr val="bg1"/>
                    </a:solidFill>
                  </a:tcPr>
                </a:tc>
                <a:tc>
                  <a:txBody>
                    <a:bodyPr/>
                    <a:lstStyle/>
                    <a:p>
                      <a:pPr algn="ctr" fontAlgn="ctr"/>
                      <a:r>
                        <a:rPr lang="de-DE" sz="1200" u="none" strike="noStrike" dirty="0" smtClean="0">
                          <a:solidFill>
                            <a:schemeClr val="bg1"/>
                          </a:solidFill>
                          <a:effectLst/>
                          <a:latin typeface="+mn-lt"/>
                        </a:rPr>
                        <a:t>5th</a:t>
                      </a:r>
                      <a:endParaRPr lang="de-DE" sz="1200" b="0" i="0" u="none" strike="noStrike" dirty="0">
                        <a:solidFill>
                          <a:schemeClr val="bg1"/>
                        </a:solidFill>
                        <a:effectLst/>
                        <a:latin typeface="+mn-lt"/>
                      </a:endParaRPr>
                    </a:p>
                  </a:txBody>
                  <a:tcPr marL="2483" marR="2483" marT="2483" marB="0" anchor="ctr">
                    <a:solidFill>
                      <a:srgbClr val="FF0000"/>
                    </a:solidFill>
                  </a:tcPr>
                </a:tc>
                <a:tc>
                  <a:txBody>
                    <a:bodyPr/>
                    <a:lstStyle/>
                    <a:p>
                      <a:pPr algn="ctr" fontAlgn="ctr"/>
                      <a:r>
                        <a:rPr lang="de-DE" sz="1200" b="0" i="0" u="none" strike="noStrike" dirty="0" smtClean="0">
                          <a:solidFill>
                            <a:schemeClr val="tx1"/>
                          </a:solidFill>
                          <a:effectLst/>
                          <a:latin typeface="+mn-lt"/>
                        </a:rPr>
                        <a:t>SS/RE</a:t>
                      </a:r>
                      <a:r>
                        <a:rPr lang="de-DE" sz="1200" b="0" i="0" u="none" strike="noStrike" baseline="0" dirty="0" smtClean="0">
                          <a:solidFill>
                            <a:schemeClr val="tx1"/>
                          </a:solidFill>
                          <a:effectLst/>
                          <a:latin typeface="+mn-lt"/>
                        </a:rPr>
                        <a:t> </a:t>
                      </a:r>
                      <a:r>
                        <a:rPr lang="de-DE" sz="1200" b="0" i="0" u="none" strike="noStrike" baseline="0" dirty="0" err="1" smtClean="0">
                          <a:solidFill>
                            <a:schemeClr val="tx1"/>
                          </a:solidFill>
                          <a:effectLst/>
                          <a:latin typeface="+mn-lt"/>
                        </a:rPr>
                        <a:t>coil</a:t>
                      </a:r>
                      <a:r>
                        <a:rPr lang="de-DE" sz="1200" b="0" i="0" u="none" strike="noStrike" baseline="0" dirty="0" smtClean="0">
                          <a:solidFill>
                            <a:schemeClr val="tx1"/>
                          </a:solidFill>
                          <a:effectLst/>
                          <a:latin typeface="+mn-lt"/>
                        </a:rPr>
                        <a:t> end</a:t>
                      </a:r>
                      <a:endParaRPr lang="de-DE" sz="1200" b="0" i="0" u="none" strike="noStrike" dirty="0" smtClean="0">
                        <a:solidFill>
                          <a:schemeClr val="tx1"/>
                        </a:solidFill>
                        <a:effectLst/>
                        <a:latin typeface="+mn-lt"/>
                      </a:endParaRPr>
                    </a:p>
                  </a:txBody>
                  <a:tcPr marL="2483" marR="2483" marT="2483" marB="0" anchor="ctr">
                    <a:solidFill>
                      <a:schemeClr val="bg1"/>
                    </a:solidFill>
                  </a:tcPr>
                </a:tc>
              </a:tr>
              <a:tr h="69530">
                <a:tc gridSpan="4">
                  <a:txBody>
                    <a:bodyPr/>
                    <a:lstStyle/>
                    <a:p>
                      <a:pPr algn="ctr" fontAlgn="ctr"/>
                      <a:r>
                        <a:rPr lang="en-US" sz="1200" b="0" i="0" u="none" strike="noStrike" dirty="0" smtClean="0">
                          <a:solidFill>
                            <a:schemeClr val="tx1"/>
                          </a:solidFill>
                          <a:effectLst/>
                          <a:latin typeface="+mn-lt"/>
                        </a:rPr>
                        <a:t>2nd cycle-1</a:t>
                      </a:r>
                      <a:endParaRPr lang="en-US" sz="1200" b="0" i="0" u="none" strike="noStrike" dirty="0">
                        <a:solidFill>
                          <a:schemeClr val="tx1"/>
                        </a:solidFill>
                        <a:effectLst/>
                        <a:latin typeface="+mn-lt"/>
                      </a:endParaRPr>
                    </a:p>
                  </a:txBody>
                  <a:tcPr marL="2483" marR="2483" marT="2483" marB="0" anchor="ctr">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en-US" altLang="ja-JP" sz="1400" b="0" i="0" u="none" strike="noStrike" dirty="0">
                        <a:solidFill>
                          <a:srgbClr val="000000"/>
                        </a:solidFill>
                        <a:effectLst/>
                        <a:latin typeface="+mn-lt"/>
                      </a:endParaRPr>
                    </a:p>
                  </a:txBody>
                  <a:tcPr marL="2483" marR="2483" marT="2483" marB="0" anchor="ctr">
                    <a:solidFill>
                      <a:schemeClr val="accent4">
                        <a:lumMod val="60000"/>
                        <a:lumOff val="40000"/>
                      </a:schemeClr>
                    </a:solidFill>
                  </a:tcPr>
                </a:tc>
                <a:tc>
                  <a:txBody>
                    <a:bodyPr/>
                    <a:lstStyle/>
                    <a:p>
                      <a:pPr algn="ctr" fontAlgn="ctr"/>
                      <a:endParaRPr lang="en-US" sz="1200" b="0" i="0" u="none" strike="noStrike" dirty="0">
                        <a:solidFill>
                          <a:schemeClr val="tx1"/>
                        </a:solidFill>
                        <a:effectLst/>
                        <a:latin typeface="+mn-lt"/>
                      </a:endParaRPr>
                    </a:p>
                  </a:txBody>
                  <a:tcPr marL="2483" marR="2483" marT="2483" marB="0" anchor="ctr">
                    <a:solidFill>
                      <a:srgbClr val="FFC000"/>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01b.QA032</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B</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2, 3</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12-13th</a:t>
                      </a:r>
                      <a:endParaRPr lang="en-US" altLang="ja-JP" sz="1200" b="0" i="0" u="none" strike="noStrike" dirty="0">
                        <a:solidFill>
                          <a:schemeClr val="bg1"/>
                        </a:solidFill>
                        <a:effectLst/>
                        <a:latin typeface="+mn-lt"/>
                      </a:endParaRPr>
                    </a:p>
                  </a:txBody>
                  <a:tcPr marL="2483" marR="2483" marT="2483" marB="0" anchor="ctr">
                    <a:solidFill>
                      <a:srgbClr val="008F00"/>
                    </a:solidFill>
                  </a:tcPr>
                </a:tc>
                <a:tc>
                  <a:txBody>
                    <a:bodyPr/>
                    <a:lstStyle/>
                    <a:p>
                      <a:pPr algn="ctr" fontAlgn="ctr"/>
                      <a:r>
                        <a:rPr lang="en-US" altLang="ja-JP" sz="1200" b="0" i="0" u="none" strike="noStrike" dirty="0" smtClean="0">
                          <a:solidFill>
                            <a:schemeClr val="tx1"/>
                          </a:solidFill>
                          <a:effectLst/>
                          <a:latin typeface="+mn-lt"/>
                        </a:rPr>
                        <a:t>SS/LE coil end</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01b.QA033</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B</a:t>
                      </a: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3</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5th</a:t>
                      </a:r>
                    </a:p>
                  </a:txBody>
                  <a:tcPr marL="2483" marR="2483" marT="2483" marB="0" anchor="ctr">
                    <a:solidFill>
                      <a:srgbClr val="FF0000"/>
                    </a:solidFill>
                  </a:tcPr>
                </a:tc>
                <a:tc>
                  <a:txBody>
                    <a:bodyPr/>
                    <a:lstStyle/>
                    <a:p>
                      <a:pPr algn="ctr" fontAlgn="ctr"/>
                      <a:r>
                        <a:rPr lang="en-US" altLang="ja-JP" sz="1200" b="0" i="0" u="none" strike="noStrike" dirty="0" smtClean="0">
                          <a:solidFill>
                            <a:schemeClr val="tx1"/>
                          </a:solidFill>
                          <a:effectLst/>
                          <a:latin typeface="+mn-lt"/>
                        </a:rPr>
                        <a:t>RE</a:t>
                      </a:r>
                      <a:r>
                        <a:rPr lang="en-US" altLang="ja-JP" sz="1200" b="0" i="0" u="none" strike="noStrike" baseline="0" dirty="0" smtClean="0">
                          <a:solidFill>
                            <a:schemeClr val="tx1"/>
                          </a:solidFill>
                          <a:effectLst/>
                          <a:latin typeface="+mn-lt"/>
                        </a:rPr>
                        <a:t> coil end</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grid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2nd cycle -2</a:t>
                      </a:r>
                    </a:p>
                  </a:txBody>
                  <a:tcPr marL="2483" marR="2483" marT="2483" marB="0" anchor="ctr">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en-US" altLang="ja-JP" sz="1400" b="0" i="0" u="none" strike="noStrike" dirty="0">
                        <a:solidFill>
                          <a:srgbClr val="000000"/>
                        </a:solidFill>
                        <a:effectLst/>
                        <a:latin typeface="+mn-lt"/>
                      </a:endParaRPr>
                    </a:p>
                  </a:txBody>
                  <a:tcPr marL="2483" marR="2483" marT="2483"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smtClean="0">
                        <a:solidFill>
                          <a:schemeClr val="tx1"/>
                        </a:solidFill>
                        <a:effectLst/>
                        <a:latin typeface="+mn-lt"/>
                      </a:endParaRPr>
                    </a:p>
                  </a:txBody>
                  <a:tcPr marL="2483" marR="2483" marT="2483" marB="0" anchor="ctr">
                    <a:solidFill>
                      <a:srgbClr val="FFC000"/>
                    </a:solidFill>
                  </a:tcPr>
                </a:tc>
              </a:tr>
              <a:tr h="69530">
                <a:tc>
                  <a:txBody>
                    <a:bodyPr/>
                    <a:lstStyle/>
                    <a:p>
                      <a:pPr algn="ctr" fontAlgn="ctr"/>
                      <a:r>
                        <a:rPr lang="en-US" altLang="ja-JP" sz="1200" u="none" strike="noStrike" dirty="0" smtClean="0">
                          <a:solidFill>
                            <a:schemeClr val="tx1"/>
                          </a:solidFill>
                          <a:effectLst/>
                          <a:latin typeface="+mn-lt"/>
                        </a:rPr>
                        <a:t>01b.QA138</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B</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3</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5th</a:t>
                      </a:r>
                      <a:endParaRPr lang="en-US" altLang="ja-JP" sz="1200" b="0" i="0" u="none" strike="noStrike" dirty="0">
                        <a:solidFill>
                          <a:schemeClr val="bg1"/>
                        </a:solidFill>
                        <a:effectLst/>
                        <a:latin typeface="+mn-lt"/>
                      </a:endParaRPr>
                    </a:p>
                  </a:txBody>
                  <a:tcPr marL="2483" marR="2483" marT="2483" marB="0" anchor="ctr">
                    <a:solidFill>
                      <a:srgbClr val="FF0000"/>
                    </a:solidFill>
                  </a:tcPr>
                </a:tc>
                <a:tc>
                  <a:txBody>
                    <a:bodyPr/>
                    <a:lstStyle/>
                    <a:p>
                      <a:pPr algn="ctr" fontAlgn="ctr"/>
                      <a:r>
                        <a:rPr lang="en-US" altLang="ja-JP" sz="1200" b="0" i="0" u="none" strike="noStrike" dirty="0" smtClean="0">
                          <a:solidFill>
                            <a:schemeClr val="tx1"/>
                          </a:solidFill>
                          <a:effectLst/>
                          <a:latin typeface="+mn-lt"/>
                        </a:rPr>
                        <a:t>?</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a:txBody>
                    <a:bodyPr/>
                    <a:lstStyle/>
                    <a:p>
                      <a:pPr algn="ctr" fontAlgn="ctr"/>
                      <a:r>
                        <a:rPr lang="en-US" altLang="ja-JP" sz="1200" u="none" strike="noStrike" dirty="0" smtClean="0">
                          <a:solidFill>
                            <a:schemeClr val="tx1"/>
                          </a:solidFill>
                          <a:effectLst/>
                          <a:latin typeface="+mn-lt"/>
                        </a:rPr>
                        <a:t>01b.QA139</a:t>
                      </a:r>
                      <a:endParaRPr lang="en-US"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T</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3</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5th</a:t>
                      </a:r>
                      <a:endParaRPr lang="en-US" altLang="ja-JP" sz="1200" b="0" i="0" u="none" strike="noStrike" dirty="0">
                        <a:solidFill>
                          <a:schemeClr val="bg1"/>
                        </a:solidFill>
                        <a:effectLst/>
                        <a:latin typeface="+mn-lt"/>
                      </a:endParaRPr>
                    </a:p>
                  </a:txBody>
                  <a:tcPr marL="2483" marR="2483" marT="2483" marB="0" anchor="ctr">
                    <a:solidFill>
                      <a:srgbClr val="FF0000"/>
                    </a:solidFill>
                  </a:tcPr>
                </a:tc>
                <a:tc>
                  <a:txBody>
                    <a:bodyPr/>
                    <a:lstStyle/>
                    <a:p>
                      <a:pPr algn="ctr" fontAlgn="ctr"/>
                      <a:r>
                        <a:rPr lang="en-US" altLang="ja-JP" sz="1200" b="0" i="0" u="none" strike="noStrike" dirty="0" smtClean="0">
                          <a:solidFill>
                            <a:schemeClr val="tx1"/>
                          </a:solidFill>
                          <a:effectLst/>
                          <a:latin typeface="+mn-lt"/>
                        </a:rPr>
                        <a:t>?</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01b.QA140</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B</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1</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algn="ctr" fontAlgn="ctr"/>
                      <a:r>
                        <a:rPr lang="en-US" altLang="ja-JP" sz="1200" b="0" i="0" u="none" strike="noStrike" dirty="0" smtClean="0">
                          <a:solidFill>
                            <a:schemeClr val="tx1"/>
                          </a:solidFill>
                          <a:effectLst/>
                          <a:latin typeface="+mn-lt"/>
                        </a:rPr>
                        <a:t>?</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01b.QA141</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T</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1</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algn="ctr" fontAlgn="ctr"/>
                      <a:r>
                        <a:rPr lang="en-US" altLang="ja-JP" sz="1200" b="0" i="0" u="none" strike="noStrike" dirty="0" smtClean="0">
                          <a:solidFill>
                            <a:schemeClr val="tx1"/>
                          </a:solidFill>
                          <a:effectLst/>
                          <a:latin typeface="+mn-lt"/>
                        </a:rPr>
                        <a:t>?</a:t>
                      </a:r>
                      <a:endParaRPr lang="en-US" altLang="ja-JP" sz="1200" b="0" i="0" u="none" strike="noStrike" dirty="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01b.QA142</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T</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1</a:t>
                      </a: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a:t>
                      </a: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01b.QA145</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T</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3</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bg1"/>
                          </a:solidFill>
                          <a:effectLst/>
                          <a:latin typeface="+mn-lt"/>
                        </a:rPr>
                        <a:t>5th</a:t>
                      </a:r>
                    </a:p>
                  </a:txBody>
                  <a:tcPr marL="2483" marR="2483" marT="2483" marB="0" anchor="ctr">
                    <a:solidFill>
                      <a:srgbClr val="FF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a:t>
                      </a: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01b.QA146</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B</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1</a:t>
                      </a: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a:t>
                      </a: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01b.QA147</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B</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3</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bg1"/>
                          </a:solidFill>
                          <a:effectLst/>
                          <a:latin typeface="+mn-lt"/>
                        </a:rPr>
                        <a:t>5th</a:t>
                      </a:r>
                    </a:p>
                  </a:txBody>
                  <a:tcPr marL="2483" marR="2483" marT="2483" marB="0" anchor="ctr">
                    <a:solidFill>
                      <a:srgbClr val="FF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RE</a:t>
                      </a:r>
                      <a:r>
                        <a:rPr lang="en-US" altLang="ja-JP" sz="1200" b="0" i="0" u="none" strike="noStrike" baseline="0" dirty="0" smtClean="0">
                          <a:solidFill>
                            <a:schemeClr val="tx1"/>
                          </a:solidFill>
                          <a:effectLst/>
                          <a:latin typeface="+mn-lt"/>
                        </a:rPr>
                        <a:t> coil end</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01b.QA148</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T</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3</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bg1"/>
                          </a:solidFill>
                          <a:effectLst/>
                          <a:latin typeface="+mn-lt"/>
                        </a:rPr>
                        <a:t>5th</a:t>
                      </a:r>
                    </a:p>
                  </a:txBody>
                  <a:tcPr marL="2483" marR="2483" marT="2483" marB="0" anchor="ctr">
                    <a:solidFill>
                      <a:srgbClr val="FF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SS/</a:t>
                      </a:r>
                      <a:r>
                        <a:rPr lang="en-US" altLang="ja-JP" sz="1200" b="0" i="0" u="none" strike="noStrike" baseline="0" dirty="0" smtClean="0">
                          <a:solidFill>
                            <a:schemeClr val="tx1"/>
                          </a:solidFill>
                          <a:effectLst/>
                          <a:latin typeface="+mn-lt"/>
                        </a:rPr>
                        <a:t> RE coil end</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01b.QA149</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B</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2</a:t>
                      </a: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bg1"/>
                          </a:solidFill>
                          <a:effectLst/>
                          <a:latin typeface="+mn-lt"/>
                        </a:rPr>
                        <a:t>13th</a:t>
                      </a:r>
                    </a:p>
                  </a:txBody>
                  <a:tcPr marL="2483" marR="2483" marT="2483" marB="0" anchor="ctr">
                    <a:solidFill>
                      <a:srgbClr val="008F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SS/LE coil end</a:t>
                      </a: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01b.QA150</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T</a:t>
                      </a:r>
                    </a:p>
                  </a:txBody>
                  <a:tcPr marL="2483" marR="2483" marT="2483" marB="0" anchor="ctr">
                    <a:solidFill>
                      <a:schemeClr val="bg1"/>
                    </a:solidFill>
                  </a:tcPr>
                </a:tc>
                <a:tc>
                  <a:txBody>
                    <a:bodyPr/>
                    <a:lstStyle/>
                    <a:p>
                      <a:pPr algn="ctr"/>
                      <a:r>
                        <a:rPr kumimoji="1" lang="en-US" altLang="ja-JP" sz="1200" dirty="0" smtClean="0">
                          <a:solidFill>
                            <a:schemeClr val="tx1"/>
                          </a:solidFill>
                        </a:rPr>
                        <a:t>1</a:t>
                      </a:r>
                      <a:endParaRPr kumimoji="1" lang="ja-JP" altLang="en-US" sz="1200" dirty="0">
                        <a:solidFill>
                          <a:schemeClr val="tx1"/>
                        </a:solidFill>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a:t>
                      </a: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01b.QA151</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B</a:t>
                      </a:r>
                    </a:p>
                  </a:txBody>
                  <a:tcPr marL="2483" marR="2483" marT="2483" marB="0" anchor="ctr">
                    <a:solidFill>
                      <a:schemeClr val="bg1"/>
                    </a:solidFill>
                  </a:tcPr>
                </a:tc>
                <a:tc>
                  <a:txBody>
                    <a:bodyPr/>
                    <a:lstStyle/>
                    <a:p>
                      <a:pPr algn="ctr"/>
                      <a:r>
                        <a:rPr kumimoji="1" lang="en-US" altLang="ja-JP" sz="1200" dirty="0" smtClean="0">
                          <a:solidFill>
                            <a:schemeClr val="tx1"/>
                          </a:solidFill>
                        </a:rPr>
                        <a:t>3</a:t>
                      </a:r>
                      <a:endParaRPr kumimoji="1" lang="ja-JP" altLang="en-US" sz="1200" dirty="0">
                        <a:solidFill>
                          <a:schemeClr val="tx1"/>
                        </a:solidFill>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bg1"/>
                          </a:solidFill>
                          <a:effectLst/>
                          <a:latin typeface="+mn-lt"/>
                        </a:rPr>
                        <a:t>5th</a:t>
                      </a:r>
                    </a:p>
                  </a:txBody>
                  <a:tcPr marL="2483" marR="2483" marT="2483" marB="0" anchor="ctr">
                    <a:solidFill>
                      <a:srgbClr val="FF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RE</a:t>
                      </a:r>
                      <a:r>
                        <a:rPr lang="en-US" altLang="ja-JP" sz="1200" b="0" i="0" u="none" strike="noStrike" baseline="0" dirty="0" smtClean="0">
                          <a:solidFill>
                            <a:schemeClr val="tx1"/>
                          </a:solidFill>
                          <a:effectLst/>
                          <a:latin typeface="+mn-lt"/>
                        </a:rPr>
                        <a:t> coil end</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r>
              <a:tr h="6953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smtClean="0">
                          <a:solidFill>
                            <a:schemeClr val="tx1"/>
                          </a:solidFill>
                          <a:effectLst/>
                          <a:latin typeface="+mn-lt"/>
                        </a:rPr>
                        <a:t>01b.QA154</a:t>
                      </a:r>
                      <a:endParaRPr lang="en-US" altLang="ja-JP" sz="1200" b="0" i="0" u="none" strike="noStrike" dirty="0" smtClean="0">
                        <a:solidFill>
                          <a:schemeClr val="tx1"/>
                        </a:solidFill>
                        <a:effectLst/>
                        <a:latin typeface="+mn-lt"/>
                      </a:endParaRPr>
                    </a:p>
                  </a:txBody>
                  <a:tcPr marL="2483" marR="2483" marT="2483" marB="0" anchor="c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T</a:t>
                      </a:r>
                    </a:p>
                  </a:txBody>
                  <a:tcPr marL="2483" marR="2483" marT="2483" marB="0" anchor="ctr">
                    <a:solidFill>
                      <a:schemeClr val="bg1"/>
                    </a:solidFill>
                  </a:tcPr>
                </a:tc>
                <a:tc>
                  <a:txBody>
                    <a:bodyPr/>
                    <a:lstStyle/>
                    <a:p>
                      <a:pPr algn="ctr" fontAlgn="ctr"/>
                      <a:r>
                        <a:rPr lang="en-US" altLang="ja-JP" sz="1200" b="0" i="0" u="none" strike="noStrike" dirty="0" smtClean="0">
                          <a:solidFill>
                            <a:schemeClr val="tx1"/>
                          </a:solidFill>
                          <a:effectLst/>
                          <a:latin typeface="+mn-lt"/>
                        </a:rPr>
                        <a:t>1</a:t>
                      </a:r>
                      <a:endParaRPr lang="en-US" altLang="ja-JP" sz="1200" b="0" i="0" u="none" strike="noStrike" dirty="0">
                        <a:solidFill>
                          <a:schemeClr val="tx1"/>
                        </a:solidFill>
                        <a:effectLst/>
                        <a:latin typeface="+mn-lt"/>
                      </a:endParaRPr>
                    </a:p>
                  </a:txBody>
                  <a:tcPr marL="2483" marR="2483" marT="2483" marB="0" anchor="ctr">
                    <a:solidFill>
                      <a:schemeClr val="bg1"/>
                    </a:solidFill>
                  </a:tcPr>
                </a:tc>
                <a:tc>
                  <a:txBody>
                    <a:bodyPr/>
                    <a:lstStyle/>
                    <a:p>
                      <a:pPr algn="ctr" fontAlgn="ctr"/>
                      <a:r>
                        <a:rPr lang="en-US" altLang="ja-JP" sz="1200" b="0" i="0" u="none" strike="noStrike" dirty="0" smtClean="0">
                          <a:solidFill>
                            <a:schemeClr val="bg1"/>
                          </a:solidFill>
                          <a:effectLst/>
                          <a:latin typeface="+mn-lt"/>
                        </a:rPr>
                        <a:t>26-27th</a:t>
                      </a:r>
                      <a:endParaRPr lang="en-US" altLang="ja-JP" sz="1200" b="0" i="0" u="none" strike="noStrike" dirty="0">
                        <a:solidFill>
                          <a:schemeClr val="bg1"/>
                        </a:solidFill>
                        <a:effectLst/>
                        <a:latin typeface="+mn-lt"/>
                      </a:endParaRPr>
                    </a:p>
                  </a:txBody>
                  <a:tcPr marL="2483" marR="2483" marT="2483" marB="0" anchor="ctr">
                    <a:solidFill>
                      <a:srgbClr val="0432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smtClean="0">
                          <a:solidFill>
                            <a:schemeClr val="tx1"/>
                          </a:solidFill>
                          <a:effectLst/>
                          <a:latin typeface="+mn-lt"/>
                        </a:rPr>
                        <a:t>?</a:t>
                      </a:r>
                    </a:p>
                  </a:txBody>
                  <a:tcPr marL="2483" marR="2483" marT="2483" marB="0" anchor="ctr">
                    <a:solidFill>
                      <a:schemeClr val="bg1"/>
                    </a:solidFill>
                  </a:tcPr>
                </a:tc>
              </a:tr>
            </a:tbl>
          </a:graphicData>
        </a:graphic>
      </p:graphicFrame>
    </p:spTree>
    <p:extLst>
      <p:ext uri="{BB962C8B-B14F-4D97-AF65-F5344CB8AC3E}">
        <p14:creationId xmlns:p14="http://schemas.microsoft.com/office/powerpoint/2010/main" val="1148356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12700">
          <a:solidFill>
            <a:schemeClr val="tx1"/>
          </a:solidFill>
          <a:prstDash val="solid"/>
          <a:headEnd type="none" w="med" len="med"/>
          <a:tailEnd type="arrow"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E4D6EDC-997E-4C63-BA6A-04B5427784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9241</TotalTime>
  <Words>6146</Words>
  <Application>Microsoft Macintosh PowerPoint</Application>
  <PresentationFormat>画面に合わせる (4:3)</PresentationFormat>
  <Paragraphs>1178</Paragraphs>
  <Slides>58</Slides>
  <Notes>13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58</vt:i4>
      </vt:variant>
    </vt:vector>
  </HeadingPairs>
  <TitlesOfParts>
    <vt:vector size="66" baseType="lpstr">
      <vt:lpstr>Calibri</vt:lpstr>
      <vt:lpstr>Cambria Math</vt:lpstr>
      <vt:lpstr>ＭＳ Ｐゴシック</vt:lpstr>
      <vt:lpstr>Symbol</vt:lpstr>
      <vt:lpstr>Times New Roman</vt:lpstr>
      <vt:lpstr>Wingdings</vt:lpstr>
      <vt:lpstr>Arial</vt:lpstr>
      <vt:lpstr>Thème Office</vt:lpstr>
      <vt:lpstr>Status of D1 Development</vt:lpstr>
      <vt:lpstr>Content</vt:lpstr>
      <vt:lpstr>Content</vt:lpstr>
      <vt:lpstr>Design overview (w/ 2 HX holes) up to 1st Model</vt:lpstr>
      <vt:lpstr>Increasing Coil Pre-stress in MBXFS1b</vt:lpstr>
      <vt:lpstr>Conditions of training quench</vt:lpstr>
      <vt:lpstr>Training plot (comparison btw #1 and #1b)</vt:lpstr>
      <vt:lpstr>Training plot and history of test items </vt:lpstr>
      <vt:lpstr>Quench start location</vt:lpstr>
      <vt:lpstr>Temperature and ramp rate dependence</vt:lpstr>
      <vt:lpstr>Coil pre-stress in the straight section</vt:lpstr>
      <vt:lpstr>Coils after magnet test (#1b, after magnet test)</vt:lpstr>
      <vt:lpstr>Content</vt:lpstr>
      <vt:lpstr>Parameters for quench simulation</vt:lpstr>
      <vt:lpstr>Spot heater test</vt:lpstr>
      <vt:lpstr>Quench detection time evaluated by SPH </vt:lpstr>
      <vt:lpstr>Delay time</vt:lpstr>
      <vt:lpstr>MIITs and dissipated energy</vt:lpstr>
      <vt:lpstr>Content</vt:lpstr>
      <vt:lpstr>Menus</vt:lpstr>
      <vt:lpstr>Transfer Function</vt:lpstr>
      <vt:lpstr>b3 at Coil center</vt:lpstr>
      <vt:lpstr>b5 and b7 after offset cancellation</vt:lpstr>
      <vt:lpstr>PowerPoint プレゼンテーション</vt:lpstr>
      <vt:lpstr>Z-Scan: Current Dependence, b3 by long coil</vt:lpstr>
      <vt:lpstr>Z-Scan : Current Dependence, b3   Meas. vs Calc. by long coil.</vt:lpstr>
      <vt:lpstr>Content</vt:lpstr>
      <vt:lpstr>Design Parameters: 1st vs 2nd Models</vt:lpstr>
      <vt:lpstr>Content</vt:lpstr>
      <vt:lpstr>Magnetic design in 2D</vt:lpstr>
      <vt:lpstr>Field quality at nominal current by ROXIE 2D</vt:lpstr>
      <vt:lpstr>Variation of bn with current: ROXIE 2D</vt:lpstr>
      <vt:lpstr>Coil block arrangement</vt:lpstr>
      <vt:lpstr>Coil end design</vt:lpstr>
      <vt:lpstr>Field integral in 7 m magnet by ROXIE 3D</vt:lpstr>
      <vt:lpstr>Other parameters</vt:lpstr>
      <vt:lpstr>Content</vt:lpstr>
      <vt:lpstr>Increase of azimuthal coil pre-stress in SS  (Oversize of wedges)</vt:lpstr>
      <vt:lpstr>Stress dependence of azimuthal coil size  (Size Meas. up to 180 MPa)</vt:lpstr>
      <vt:lpstr>PowerPoint プレゼンテーション</vt:lpstr>
      <vt:lpstr>PowerPoint プレゼンテーション</vt:lpstr>
      <vt:lpstr>Study of resin: Epoxy &amp; CE</vt:lpstr>
      <vt:lpstr>Test Coil Winding w/ Resins</vt:lpstr>
      <vt:lpstr>Increase of azimuthal coil pre-stress in SS (Cable 10 Stack: Insulation Endurance)</vt:lpstr>
      <vt:lpstr>Content</vt:lpstr>
      <vt:lpstr>Quench Protection Heater Design</vt:lpstr>
      <vt:lpstr>Iron yoke</vt:lpstr>
      <vt:lpstr>Cold tube support</vt:lpstr>
      <vt:lpstr>Schedule</vt:lpstr>
      <vt:lpstr>Summary</vt:lpstr>
      <vt:lpstr>PowerPoint プレゼンテーション</vt:lpstr>
      <vt:lpstr>MBXFS1b Test Program</vt:lpstr>
      <vt:lpstr>Identification of quench start location</vt:lpstr>
      <vt:lpstr>Remark 2　~MFM of MBXFS1~</vt:lpstr>
      <vt:lpstr>QPH test</vt:lpstr>
      <vt:lpstr>Remark 1　~ Shim insertion ~</vt:lpstr>
      <vt:lpstr>Axial strain</vt:lpstr>
      <vt:lpstr>DC Loop: Other Harmonics  at Magnet Center</vt:lpstr>
    </vt:vector>
  </TitlesOfParts>
  <Company>APO</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中本建志</cp:lastModifiedBy>
  <cp:revision>459</cp:revision>
  <cp:lastPrinted>2016-06-15T03:11:06Z</cp:lastPrinted>
  <dcterms:created xsi:type="dcterms:W3CDTF">2016-01-11T14:38:10Z</dcterms:created>
  <dcterms:modified xsi:type="dcterms:W3CDTF">2017-11-14T09:05:07Z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