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35"/>
  </p:notesMasterIdLst>
  <p:handoutMasterIdLst>
    <p:handoutMasterId r:id="rId36"/>
  </p:handoutMasterIdLst>
  <p:sldIdLst>
    <p:sldId id="413" r:id="rId2"/>
    <p:sldId id="415" r:id="rId3"/>
    <p:sldId id="476" r:id="rId4"/>
    <p:sldId id="445" r:id="rId5"/>
    <p:sldId id="446" r:id="rId6"/>
    <p:sldId id="463" r:id="rId7"/>
    <p:sldId id="464" r:id="rId8"/>
    <p:sldId id="465" r:id="rId9"/>
    <p:sldId id="447" r:id="rId10"/>
    <p:sldId id="449" r:id="rId11"/>
    <p:sldId id="450" r:id="rId12"/>
    <p:sldId id="466" r:id="rId13"/>
    <p:sldId id="470" r:id="rId14"/>
    <p:sldId id="451" r:id="rId15"/>
    <p:sldId id="452" r:id="rId16"/>
    <p:sldId id="453" r:id="rId17"/>
    <p:sldId id="454" r:id="rId18"/>
    <p:sldId id="455" r:id="rId19"/>
    <p:sldId id="456" r:id="rId20"/>
    <p:sldId id="457" r:id="rId21"/>
    <p:sldId id="458" r:id="rId22"/>
    <p:sldId id="460" r:id="rId23"/>
    <p:sldId id="467" r:id="rId24"/>
    <p:sldId id="468" r:id="rId25"/>
    <p:sldId id="477" r:id="rId26"/>
    <p:sldId id="469" r:id="rId27"/>
    <p:sldId id="472" r:id="rId28"/>
    <p:sldId id="473" r:id="rId29"/>
    <p:sldId id="474" r:id="rId30"/>
    <p:sldId id="471" r:id="rId31"/>
    <p:sldId id="475" r:id="rId32"/>
    <p:sldId id="462" r:id="rId33"/>
    <p:sldId id="461" r:id="rId34"/>
  </p:sldIdLst>
  <p:sldSz cx="9144000" cy="6858000" type="screen4x3"/>
  <p:notesSz cx="6669088" cy="992822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8220" autoAdjust="0"/>
    <p:restoredTop sz="90192" autoAdjust="0"/>
  </p:normalViewPr>
  <p:slideViewPr>
    <p:cSldViewPr snapToObjects="1" showGuides="1">
      <p:cViewPr varScale="1">
        <p:scale>
          <a:sx n="54" d="100"/>
          <a:sy n="54" d="100"/>
        </p:scale>
        <p:origin x="-1373" y="-67"/>
      </p:cViewPr>
      <p:guideLst>
        <p:guide orient="horz" pos="408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B3F5CDDF-3246-6843-A314-FDDEB3F3DF8E}" type="datetimeFigureOut">
              <a:rPr lang="fr-FR" smtClean="0"/>
              <a:pPr/>
              <a:t>14/11/2017</a:t>
            </a:fld>
            <a:endParaRPr lang="fr-FR"/>
          </a:p>
        </p:txBody>
      </p:sp>
      <p:sp>
        <p:nvSpPr>
          <p:cNvPr id="4" name="Espace réservé du pied de page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xmlns=""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77607" y="0"/>
            <a:ext cx="2889938" cy="496411"/>
          </a:xfrm>
          <a:prstGeom prst="rect">
            <a:avLst/>
          </a:prstGeom>
        </p:spPr>
        <p:txBody>
          <a:bodyPr vert="horz" lIns="91440" tIns="45720" rIns="91440" bIns="45720" rtlCol="0"/>
          <a:lstStyle>
            <a:lvl1pPr algn="r">
              <a:defRPr sz="1200"/>
            </a:lvl1pPr>
          </a:lstStyle>
          <a:p>
            <a:fld id="{781D8F6D-3354-BF4D-834B-467E3215D30A}" type="datetimeFigureOut">
              <a:rPr lang="fr-FR" smtClean="0"/>
              <a:pPr/>
              <a:t>14/11/2017</a:t>
            </a:fld>
            <a:endParaRPr lang="fr-FR"/>
          </a:p>
        </p:txBody>
      </p:sp>
      <p:sp>
        <p:nvSpPr>
          <p:cNvPr id="4" name="Espace réservé de l'image des diapositives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66909" y="4715907"/>
            <a:ext cx="5335270" cy="4467701"/>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30091"/>
            <a:ext cx="2889938"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77607" y="9430091"/>
            <a:ext cx="2889938" cy="496411"/>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xmlns=""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xmlns="" val="15925128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tiff"/></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tif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extLst>
              <a:ext uri="{28A0092B-C50C-407E-A947-70E740481C1C}">
                <a14:useLocalDpi xmlns:a14="http://schemas.microsoft.com/office/drawing/2010/main" xmlns=""/>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GB" dirty="0" smtClean="0"/>
              <a:t>-Pasquale </a:t>
            </a:r>
            <a:r>
              <a:rPr lang="en-GB" dirty="0" err="1" smtClean="0"/>
              <a:t>Fabbricatore</a:t>
            </a:r>
            <a:r>
              <a:rPr lang="en-GB" dirty="0" smtClean="0"/>
              <a:t> </a:t>
            </a:r>
            <a:r>
              <a:rPr lang="en-US" dirty="0" smtClean="0"/>
              <a:t>-7th HL-LHC Collaboration Meeting </a:t>
            </a:r>
            <a:r>
              <a:rPr lang="en-GB" dirty="0" smtClean="0"/>
              <a:t>- CIEMAT  14</a:t>
            </a:r>
            <a:r>
              <a:rPr lang="en-GB" baseline="30000" dirty="0" smtClean="0"/>
              <a:t>th</a:t>
            </a:r>
            <a:r>
              <a:rPr lang="en-GB" dirty="0" smtClean="0"/>
              <a:t> November  2017</a:t>
            </a:r>
            <a:endParaRPr lang="en-GB"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xmlns=""/>
              </a:ext>
            </a:extLst>
          </a:blip>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pic>
        <p:nvPicPr>
          <p:cNvPr id="4" name="Picture 3"/>
          <p:cNvPicPr>
            <a:picLocks noChangeAspect="1"/>
          </p:cNvPicPr>
          <p:nvPr userDrawn="1"/>
        </p:nvPicPr>
        <p:blipFill>
          <a:blip r:embed="rId4">
            <a:extLst>
              <a:ext uri="{28A0092B-C50C-407E-A947-70E740481C1C}">
                <a14:useLocalDpi xmlns:a14="http://schemas.microsoft.com/office/drawing/2010/main" xmlns="" val="0"/>
              </a:ext>
            </a:extLst>
          </a:blip>
          <a:stretch>
            <a:fillRect/>
          </a:stretch>
        </p:blipFill>
        <p:spPr>
          <a:xfrm>
            <a:off x="35496" y="6203844"/>
            <a:ext cx="979330" cy="61456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2310970" y="6356350"/>
            <a:ext cx="6221029" cy="360000"/>
          </a:xfrm>
        </p:spPr>
        <p:txBody>
          <a:bodyPr/>
          <a:lstStyle/>
          <a:p>
            <a:r>
              <a:rPr lang="en-GB" dirty="0" smtClean="0"/>
              <a:t>-Pasquale </a:t>
            </a:r>
            <a:r>
              <a:rPr lang="en-GB" dirty="0" err="1" smtClean="0"/>
              <a:t>Fabbricatore</a:t>
            </a:r>
            <a:r>
              <a:rPr lang="en-GB" dirty="0" smtClean="0"/>
              <a:t> </a:t>
            </a:r>
            <a:r>
              <a:rPr lang="en-US" dirty="0" smtClean="0"/>
              <a:t>-7th HL-LHC Collaboration Meeting </a:t>
            </a:r>
            <a:r>
              <a:rPr lang="en-GB" dirty="0" smtClean="0"/>
              <a:t>- CIEMAT  14</a:t>
            </a:r>
            <a:r>
              <a:rPr lang="en-GB" baseline="30000" dirty="0" smtClean="0"/>
              <a:t>th</a:t>
            </a:r>
            <a:r>
              <a:rPr lang="en-GB" dirty="0" smtClean="0"/>
              <a:t> November  2017</a:t>
            </a:r>
            <a:endParaRPr lang="en-GB"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pic>
        <p:nvPicPr>
          <p:cNvPr id="11" name="Picture 10"/>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1331640" y="6212105"/>
            <a:ext cx="979330" cy="614568"/>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
        <p:nvSpPr>
          <p:cNvPr id="15" name="Espace réservé du pied de page 4"/>
          <p:cNvSpPr>
            <a:spLocks noGrp="1"/>
          </p:cNvSpPr>
          <p:nvPr>
            <p:ph type="ftr" sz="quarter" idx="11"/>
          </p:nvPr>
        </p:nvSpPr>
        <p:spPr>
          <a:xfrm>
            <a:off x="2195736" y="6356350"/>
            <a:ext cx="6336263" cy="360000"/>
          </a:xfrm>
        </p:spPr>
        <p:txBody>
          <a:bodyPr/>
          <a:lstStyle/>
          <a:p>
            <a:r>
              <a:rPr lang="en-GB" dirty="0" smtClean="0"/>
              <a:t>-Pasquale </a:t>
            </a:r>
            <a:r>
              <a:rPr lang="en-GB" dirty="0" err="1" smtClean="0"/>
              <a:t>Fabbricatore</a:t>
            </a:r>
            <a:r>
              <a:rPr lang="en-GB" dirty="0" smtClean="0"/>
              <a:t> </a:t>
            </a:r>
            <a:r>
              <a:rPr lang="en-US" dirty="0" smtClean="0"/>
              <a:t>-7th HL-LHC Collaboration Meeting </a:t>
            </a:r>
            <a:r>
              <a:rPr lang="en-GB" dirty="0" smtClean="0"/>
              <a:t>- CIEMAT  14</a:t>
            </a:r>
            <a:r>
              <a:rPr lang="en-GB" baseline="30000" dirty="0" smtClean="0"/>
              <a:t>th</a:t>
            </a:r>
            <a:r>
              <a:rPr lang="en-GB" dirty="0" smtClean="0"/>
              <a:t> November  2017</a:t>
            </a:r>
            <a:endParaRPr lang="en-GB" dirty="0"/>
          </a:p>
        </p:txBody>
      </p:sp>
      <p:pic>
        <p:nvPicPr>
          <p:cNvPr id="16" name="Picture 15"/>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1259632" y="6212105"/>
            <a:ext cx="979330" cy="614568"/>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
        <p:nvSpPr>
          <p:cNvPr id="11" name="Espace réservé du pied de page 4"/>
          <p:cNvSpPr>
            <a:spLocks noGrp="1"/>
          </p:cNvSpPr>
          <p:nvPr>
            <p:ph type="ftr" sz="quarter" idx="11"/>
          </p:nvPr>
        </p:nvSpPr>
        <p:spPr>
          <a:xfrm>
            <a:off x="2195736" y="6356350"/>
            <a:ext cx="6336263" cy="360000"/>
          </a:xfrm>
        </p:spPr>
        <p:txBody>
          <a:bodyPr/>
          <a:lstStyle/>
          <a:p>
            <a:r>
              <a:rPr lang="en-GB" dirty="0" smtClean="0"/>
              <a:t>-Pasquale </a:t>
            </a:r>
            <a:r>
              <a:rPr lang="en-GB" dirty="0" err="1" smtClean="0"/>
              <a:t>Fabbricatore</a:t>
            </a:r>
            <a:r>
              <a:rPr lang="en-GB" dirty="0" smtClean="0"/>
              <a:t> </a:t>
            </a:r>
            <a:r>
              <a:rPr lang="en-US" dirty="0" smtClean="0"/>
              <a:t>-7th HL-LHC Collaboration Meeting </a:t>
            </a:r>
            <a:r>
              <a:rPr lang="en-GB" dirty="0" smtClean="0"/>
              <a:t>- CIEMAT  14</a:t>
            </a:r>
            <a:r>
              <a:rPr lang="en-GB" baseline="30000" dirty="0" smtClean="0"/>
              <a:t>th</a:t>
            </a:r>
            <a:r>
              <a:rPr lang="en-GB" dirty="0" smtClean="0"/>
              <a:t> November  2017</a:t>
            </a:r>
            <a:endParaRPr lang="en-GB" dirty="0"/>
          </a:p>
        </p:txBody>
      </p:sp>
      <p:pic>
        <p:nvPicPr>
          <p:cNvPr id="12" name="Picture 1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1331640" y="6212105"/>
            <a:ext cx="979330" cy="614568"/>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
        <p:nvSpPr>
          <p:cNvPr id="10" name="Espace réservé du pied de page 4"/>
          <p:cNvSpPr>
            <a:spLocks noGrp="1"/>
          </p:cNvSpPr>
          <p:nvPr>
            <p:ph type="ftr" sz="quarter" idx="11"/>
          </p:nvPr>
        </p:nvSpPr>
        <p:spPr>
          <a:xfrm>
            <a:off x="2267744" y="6356350"/>
            <a:ext cx="6279613" cy="360000"/>
          </a:xfrm>
        </p:spPr>
        <p:txBody>
          <a:bodyPr/>
          <a:lstStyle/>
          <a:p>
            <a:r>
              <a:rPr lang="en-GB" dirty="0" smtClean="0"/>
              <a:t>-Pasquale </a:t>
            </a:r>
            <a:r>
              <a:rPr lang="en-GB" dirty="0" err="1" smtClean="0"/>
              <a:t>Fabbricatore</a:t>
            </a:r>
            <a:r>
              <a:rPr lang="en-GB" dirty="0" smtClean="0"/>
              <a:t> </a:t>
            </a:r>
            <a:r>
              <a:rPr lang="en-US" dirty="0" smtClean="0"/>
              <a:t>-7th HL-LHC Collaboration Meeting </a:t>
            </a:r>
            <a:r>
              <a:rPr lang="en-GB" dirty="0" smtClean="0"/>
              <a:t>- CIEMAT  14</a:t>
            </a:r>
            <a:r>
              <a:rPr lang="en-GB" baseline="30000" dirty="0" smtClean="0"/>
              <a:t>th</a:t>
            </a:r>
            <a:r>
              <a:rPr lang="en-GB" dirty="0" smtClean="0"/>
              <a:t> November  2017</a:t>
            </a:r>
            <a:endParaRPr lang="en-GB" dirty="0"/>
          </a:p>
        </p:txBody>
      </p:sp>
      <p:pic>
        <p:nvPicPr>
          <p:cNvPr id="11" name="Picture 10"/>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1331640" y="6212105"/>
            <a:ext cx="979330" cy="614568"/>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1331640" y="6212105"/>
            <a:ext cx="979330" cy="614568"/>
          </a:xfrm>
          <a:prstGeom prst="rect">
            <a:avLst/>
          </a:prstGeom>
        </p:spPr>
      </p:pic>
      <p:sp>
        <p:nvSpPr>
          <p:cNvPr id="8" name="Espace réservé du pied de page 4"/>
          <p:cNvSpPr>
            <a:spLocks noGrp="1"/>
          </p:cNvSpPr>
          <p:nvPr>
            <p:ph type="ftr" sz="quarter" idx="11"/>
          </p:nvPr>
        </p:nvSpPr>
        <p:spPr>
          <a:xfrm>
            <a:off x="2123728" y="6356350"/>
            <a:ext cx="6279613" cy="360000"/>
          </a:xfrm>
        </p:spPr>
        <p:txBody>
          <a:bodyPr/>
          <a:lstStyle/>
          <a:p>
            <a:r>
              <a:rPr lang="en-GB" dirty="0" smtClean="0"/>
              <a:t>-Pasquale </a:t>
            </a:r>
            <a:r>
              <a:rPr lang="en-GB" dirty="0" err="1" smtClean="0"/>
              <a:t>Fabbricatore</a:t>
            </a:r>
            <a:r>
              <a:rPr lang="en-GB" dirty="0" smtClean="0"/>
              <a:t> </a:t>
            </a:r>
            <a:r>
              <a:rPr lang="en-US" dirty="0" smtClean="0"/>
              <a:t>-7th HL-LHC Collaboration Meeting </a:t>
            </a:r>
            <a:r>
              <a:rPr lang="en-GB" dirty="0" smtClean="0"/>
              <a:t>- CIEMAT  14</a:t>
            </a:r>
            <a:r>
              <a:rPr lang="en-GB" baseline="30000" dirty="0" smtClean="0"/>
              <a:t>th</a:t>
            </a:r>
            <a:r>
              <a:rPr lang="en-GB" dirty="0" smtClean="0"/>
              <a:t> November  2017</a:t>
            </a:r>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extLst>
              <a:ext uri="{28A0092B-C50C-407E-A947-70E740481C1C}">
                <a14:useLocalDpi xmlns:a14="http://schemas.microsoft.com/office/drawing/2010/main" xmlns=""/>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20345" y="6356350"/>
            <a:ext cx="6440400" cy="360000"/>
          </a:xfrm>
        </p:spPr>
        <p:txBody>
          <a:bodyPr/>
          <a:lstStyle/>
          <a:p>
            <a:r>
              <a:rPr lang="en-GB" dirty="0" smtClean="0"/>
              <a:t>-Pasquale </a:t>
            </a:r>
            <a:r>
              <a:rPr lang="en-GB" dirty="0" err="1" smtClean="0"/>
              <a:t>Fabbricatore</a:t>
            </a:r>
            <a:r>
              <a:rPr lang="en-GB" dirty="0" smtClean="0"/>
              <a:t> </a:t>
            </a:r>
            <a:r>
              <a:rPr lang="en-US" dirty="0" smtClean="0"/>
              <a:t>-7th HL-LHC Collaboration Meeting </a:t>
            </a:r>
            <a:r>
              <a:rPr lang="en-GB" dirty="0" smtClean="0"/>
              <a:t>- CIEMAT  14</a:t>
            </a:r>
            <a:r>
              <a:rPr lang="en-GB" baseline="30000" dirty="0" smtClean="0"/>
              <a:t>th</a:t>
            </a:r>
            <a:r>
              <a:rPr lang="en-GB" dirty="0" smtClean="0"/>
              <a:t> November  2017</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xmlns=""/>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13" name="Picture 12"/>
          <p:cNvPicPr>
            <a:picLocks noChangeAspect="1"/>
          </p:cNvPicPr>
          <p:nvPr userDrawn="1"/>
        </p:nvPicPr>
        <p:blipFill>
          <a:blip r:embed="rId4">
            <a:extLst>
              <a:ext uri="{28A0092B-C50C-407E-A947-70E740481C1C}">
                <a14:useLocalDpi xmlns:a14="http://schemas.microsoft.com/office/drawing/2010/main" xmlns="" val="0"/>
              </a:ext>
            </a:extLst>
          </a:blip>
          <a:stretch>
            <a:fillRect/>
          </a:stretch>
        </p:blipFill>
        <p:spPr>
          <a:xfrm>
            <a:off x="107504" y="6212105"/>
            <a:ext cx="979330" cy="614568"/>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extLst>
              <a:ext uri="{28A0092B-C50C-407E-A947-70E740481C1C}">
                <a14:useLocalDpi xmlns:a14="http://schemas.microsoft.com/office/drawing/2010/main" xmlns=""/>
              </a:ext>
            </a:extLst>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dirty="0" smtClean="0"/>
              <a:t>-Pasquale </a:t>
            </a:r>
            <a:r>
              <a:rPr lang="en-GB" dirty="0" err="1" smtClean="0"/>
              <a:t>Fabbricatore</a:t>
            </a:r>
            <a:r>
              <a:rPr lang="en-GB" dirty="0" smtClean="0"/>
              <a:t> </a:t>
            </a:r>
            <a:r>
              <a:rPr lang="en-US" dirty="0" smtClean="0"/>
              <a:t>-7th HL-LHC Collaboration Meeting </a:t>
            </a:r>
            <a:r>
              <a:rPr lang="en-GB" dirty="0" smtClean="0"/>
              <a:t>- CIEMAT  14</a:t>
            </a:r>
            <a:r>
              <a:rPr lang="en-GB" baseline="30000" dirty="0" smtClean="0"/>
              <a:t>th</a:t>
            </a:r>
            <a:r>
              <a:rPr lang="en-GB" dirty="0" smtClean="0"/>
              <a:t> October 2017</a:t>
            </a:r>
            <a:endParaRPr lang="en-GB"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8" Type="http://schemas.openxmlformats.org/officeDocument/2006/relationships/image" Target="../media/image45.tiff"/><Relationship Id="rId3" Type="http://schemas.openxmlformats.org/officeDocument/2006/relationships/image" Target="../media/image38.png"/><Relationship Id="rId7" Type="http://schemas.openxmlformats.org/officeDocument/2006/relationships/image" Target="../media/image44.png"/><Relationship Id="rId2" Type="http://schemas.openxmlformats.org/officeDocument/2006/relationships/image" Target="../media/image40.emf"/><Relationship Id="rId1" Type="http://schemas.openxmlformats.org/officeDocument/2006/relationships/slideLayout" Target="../slideLayouts/slideLayout5.xml"/><Relationship Id="rId6" Type="http://schemas.openxmlformats.org/officeDocument/2006/relationships/image" Target="../media/image43.png"/><Relationship Id="rId5" Type="http://schemas.openxmlformats.org/officeDocument/2006/relationships/image" Target="../media/image42.emf"/><Relationship Id="rId4" Type="http://schemas.openxmlformats.org/officeDocument/2006/relationships/image" Target="../media/image41.tif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GB" dirty="0"/>
              <a:t>D2  </a:t>
            </a:r>
            <a:r>
              <a:rPr lang="en-GB" dirty="0" smtClean="0"/>
              <a:t>(MBRD) Status  </a:t>
            </a:r>
            <a:r>
              <a:rPr lang="en-GB" dirty="0"/>
              <a:t>U</a:t>
            </a:r>
            <a:r>
              <a:rPr lang="en-GB" dirty="0" smtClean="0"/>
              <a:t>pdate</a:t>
            </a:r>
            <a:endParaRPr lang="en-GB" dirty="0"/>
          </a:p>
        </p:txBody>
      </p:sp>
      <p:sp>
        <p:nvSpPr>
          <p:cNvPr id="3" name="Sous-titre 2"/>
          <p:cNvSpPr>
            <a:spLocks noGrp="1"/>
          </p:cNvSpPr>
          <p:nvPr>
            <p:ph type="subTitle" idx="1"/>
          </p:nvPr>
        </p:nvSpPr>
        <p:spPr/>
        <p:txBody>
          <a:bodyPr>
            <a:normAutofit/>
          </a:bodyPr>
          <a:lstStyle/>
          <a:p>
            <a:pPr algn="just"/>
            <a:r>
              <a:rPr lang="en-GB" dirty="0" err="1" smtClean="0"/>
              <a:t>A.Bersani</a:t>
            </a:r>
            <a:r>
              <a:rPr lang="en-GB" dirty="0" smtClean="0"/>
              <a:t>, </a:t>
            </a:r>
            <a:r>
              <a:rPr lang="en-GB" dirty="0" err="1" smtClean="0"/>
              <a:t>B.Caiffi</a:t>
            </a:r>
            <a:r>
              <a:rPr lang="en-GB" dirty="0"/>
              <a:t>, </a:t>
            </a:r>
            <a:r>
              <a:rPr lang="en-GB" dirty="0" err="1"/>
              <a:t>R.Cereseto</a:t>
            </a:r>
            <a:r>
              <a:rPr lang="en-GB" dirty="0"/>
              <a:t>, </a:t>
            </a:r>
            <a:r>
              <a:rPr lang="en-GB" dirty="0" err="1"/>
              <a:t>P.Fabbricatore</a:t>
            </a:r>
            <a:r>
              <a:rPr lang="en-GB" dirty="0"/>
              <a:t> </a:t>
            </a:r>
            <a:r>
              <a:rPr lang="en-GB" dirty="0" err="1" smtClean="0"/>
              <a:t>S.Farinon</a:t>
            </a:r>
            <a:r>
              <a:rPr lang="en-GB" dirty="0" smtClean="0"/>
              <a:t>, </a:t>
            </a:r>
            <a:r>
              <a:rPr lang="en-GB" dirty="0" err="1" smtClean="0"/>
              <a:t>A.M.Ricci</a:t>
            </a:r>
            <a:r>
              <a:rPr lang="en-GB" dirty="0" smtClean="0"/>
              <a:t> (INFN) </a:t>
            </a:r>
          </a:p>
          <a:p>
            <a:r>
              <a:rPr lang="en-GB" dirty="0" err="1" smtClean="0"/>
              <a:t>A.Foussat</a:t>
            </a:r>
            <a:r>
              <a:rPr lang="en-GB" dirty="0" smtClean="0"/>
              <a:t>, N. </a:t>
            </a:r>
            <a:r>
              <a:rPr lang="en-GB" dirty="0" err="1"/>
              <a:t>P</a:t>
            </a:r>
            <a:r>
              <a:rPr lang="en-GB" dirty="0" err="1" smtClean="0"/>
              <a:t>eray</a:t>
            </a:r>
            <a:r>
              <a:rPr lang="en-GB" dirty="0" smtClean="0"/>
              <a:t> (CERN)</a:t>
            </a:r>
            <a:endParaRPr lang="en-GB" dirty="0"/>
          </a:p>
        </p:txBody>
      </p:sp>
      <p:sp>
        <p:nvSpPr>
          <p:cNvPr id="6" name="Footer Placeholder 2"/>
          <p:cNvSpPr>
            <a:spLocks noGrp="1"/>
          </p:cNvSpPr>
          <p:nvPr>
            <p:ph type="ftr" sz="quarter" idx="11"/>
          </p:nvPr>
        </p:nvSpPr>
        <p:spPr>
          <a:xfrm>
            <a:off x="1371600" y="6374962"/>
            <a:ext cx="6279613" cy="360000"/>
          </a:xfrm>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spTree>
    <p:extLst>
      <p:ext uri="{BB962C8B-B14F-4D97-AF65-F5344CB8AC3E}">
        <p14:creationId xmlns:p14="http://schemas.microsoft.com/office/powerpoint/2010/main" xmlns="" val="6723158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880" y="499200"/>
            <a:ext cx="8280480" cy="720000"/>
          </a:xfrm>
        </p:spPr>
        <p:txBody>
          <a:bodyPr/>
          <a:lstStyle/>
          <a:p>
            <a:r>
              <a:rPr lang="it-IT" dirty="0">
                <a:latin typeface="Overpass"/>
              </a:rPr>
              <a:t>Copper wedges - 10 different types </a:t>
            </a:r>
            <a:r>
              <a:rPr lang="it-IT" dirty="0" smtClean="0">
                <a:latin typeface="Overpass"/>
              </a:rPr>
              <a:t>–</a:t>
            </a:r>
            <a:br>
              <a:rPr lang="it-IT" dirty="0" smtClean="0">
                <a:latin typeface="Overpass"/>
              </a:rPr>
            </a:br>
            <a:r>
              <a:rPr lang="it-IT" dirty="0" smtClean="0">
                <a:latin typeface="Overpass"/>
              </a:rPr>
              <a:t> </a:t>
            </a:r>
            <a:r>
              <a:rPr lang="it-IT" dirty="0">
                <a:latin typeface="Overpass"/>
              </a:rPr>
              <a:t>After failure of first sub-supplier </a:t>
            </a:r>
            <a:br>
              <a:rPr lang="it-IT" dirty="0">
                <a:latin typeface="Overpass"/>
              </a:rPr>
            </a:br>
            <a:r>
              <a:rPr lang="it-IT" dirty="0">
                <a:latin typeface="Overpass"/>
              </a:rPr>
              <a:t>4 companies with different  techniques involved. Two </a:t>
            </a:r>
            <a:r>
              <a:rPr lang="it-IT" dirty="0" smtClean="0">
                <a:latin typeface="Overpass"/>
              </a:rPr>
              <a:t>were qualified</a:t>
            </a:r>
            <a:endParaRPr lang="en-US" dirty="0"/>
          </a:p>
        </p:txBody>
      </p:sp>
      <p:sp>
        <p:nvSpPr>
          <p:cNvPr id="4" name="Footer Placeholder 3"/>
          <p:cNvSpPr>
            <a:spLocks noGrp="1"/>
          </p:cNvSpPr>
          <p:nvPr>
            <p:ph type="ftr" sz="quarter" idx="11"/>
          </p:nvPr>
        </p:nvSpPr>
        <p:spPr/>
        <p:txBody>
          <a:bodyPr/>
          <a:lstStyle/>
          <a:p>
            <a:r>
              <a:rPr lang="en-GB" smtClean="0"/>
              <a:t>WP3 meeting  - Pasquale Fabbricatore  - 25</a:t>
            </a:r>
            <a:r>
              <a:rPr lang="en-GB" baseline="30000" smtClean="0"/>
              <a:t>th</a:t>
            </a:r>
            <a:r>
              <a:rPr lang="en-GB" smtClean="0"/>
              <a:t> October 2017</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62031" y="1772816"/>
            <a:ext cx="7400179" cy="422644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456196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60648"/>
            <a:ext cx="7920000" cy="720000"/>
          </a:xfrm>
        </p:spPr>
        <p:txBody>
          <a:bodyPr/>
          <a:lstStyle/>
          <a:p>
            <a:r>
              <a:rPr lang="it-IT" dirty="0" smtClean="0">
                <a:latin typeface="Overpass"/>
                <a:cs typeface="Arial" panose="020B0604020202020204" pitchFamily="34" charset="0"/>
              </a:rPr>
              <a:t>Winding test done using 3D printed wedges and end spacers</a:t>
            </a:r>
            <a:endParaRPr lang="en-US" dirty="0">
              <a:latin typeface="Overpass"/>
              <a:cs typeface="Arial" panose="020B060402020202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sp>
        <p:nvSpPr>
          <p:cNvPr id="6" name="Footer Placeholder 2"/>
          <p:cNvSpPr>
            <a:spLocks noGrp="1"/>
          </p:cNvSpPr>
          <p:nvPr>
            <p:ph type="ftr" sz="quarter" idx="11"/>
          </p:nvPr>
        </p:nvSpPr>
        <p:spPr>
          <a:xfrm>
            <a:off x="2267744" y="6356350"/>
            <a:ext cx="6279613" cy="360000"/>
          </a:xfrm>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rot="5400000">
            <a:off x="-116432" y="1852735"/>
            <a:ext cx="4671799" cy="3503849"/>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620005" y="1268760"/>
            <a:ext cx="3096510" cy="232238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rot="5400000">
            <a:off x="5024667" y="3276190"/>
            <a:ext cx="2307298" cy="3076397"/>
          </a:xfrm>
          <a:prstGeom prst="rect">
            <a:avLst/>
          </a:prstGeom>
        </p:spPr>
      </p:pic>
    </p:spTree>
    <p:extLst>
      <p:ext uri="{BB962C8B-B14F-4D97-AF65-F5344CB8AC3E}">
        <p14:creationId xmlns:p14="http://schemas.microsoft.com/office/powerpoint/2010/main" xmlns="" val="28793014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12</a:t>
            </a:fld>
            <a:endParaRPr lang="fr-FR"/>
          </a:p>
        </p:txBody>
      </p:sp>
      <p:sp>
        <p:nvSpPr>
          <p:cNvPr id="3" name="Footer Placeholder 2"/>
          <p:cNvSpPr>
            <a:spLocks noGrp="1"/>
          </p:cNvSpPr>
          <p:nvPr>
            <p:ph type="ftr" sz="quarter" idx="11"/>
          </p:nvPr>
        </p:nvSpPr>
        <p:spPr/>
        <p:txBody>
          <a:bodyPr/>
          <a:lstStyle/>
          <a:p>
            <a:r>
              <a:rPr lang="en-GB" smtClean="0"/>
              <a:t>-Pasquale Fabbricatore </a:t>
            </a:r>
            <a:r>
              <a:rPr lang="en-US" smtClean="0"/>
              <a:t>-7th HL-LHC Collaboration Meeting </a:t>
            </a:r>
            <a:r>
              <a:rPr lang="en-GB" smtClean="0"/>
              <a:t>- CIEMAT  14</a:t>
            </a:r>
            <a:r>
              <a:rPr lang="en-GB" baseline="30000" smtClean="0"/>
              <a:t>th</a:t>
            </a:r>
            <a:r>
              <a:rPr lang="en-GB" smtClean="0"/>
              <a:t> November  2017</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907704" y="1620723"/>
            <a:ext cx="5553111" cy="4164833"/>
          </a:xfrm>
          <a:prstGeom prst="rect">
            <a:avLst/>
          </a:prstGeom>
        </p:spPr>
      </p:pic>
      <p:sp>
        <p:nvSpPr>
          <p:cNvPr id="6" name="Title 1"/>
          <p:cNvSpPr txBox="1">
            <a:spLocks/>
          </p:cNvSpPr>
          <p:nvPr/>
        </p:nvSpPr>
        <p:spPr>
          <a:xfrm>
            <a:off x="612000" y="260648"/>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it-IT" dirty="0" smtClean="0">
                <a:latin typeface="Overpass"/>
                <a:cs typeface="Arial" panose="020B0604020202020204" pitchFamily="34" charset="0"/>
              </a:rPr>
              <a:t>The collars for short model are done through laser cut + machining.</a:t>
            </a:r>
          </a:p>
          <a:p>
            <a:r>
              <a:rPr lang="it-IT" dirty="0" smtClean="0">
                <a:latin typeface="Overpass"/>
                <a:cs typeface="Arial" panose="020B0604020202020204" pitchFamily="34" charset="0"/>
              </a:rPr>
              <a:t>For prototype only fine blanking </a:t>
            </a:r>
            <a:endParaRPr lang="en-US" dirty="0">
              <a:latin typeface="Overpass"/>
              <a:cs typeface="Arial" panose="020B0604020202020204" pitchFamily="34" charset="0"/>
            </a:endParaRPr>
          </a:p>
        </p:txBody>
      </p:sp>
      <p:sp>
        <p:nvSpPr>
          <p:cNvPr id="7" name="TextBox 6"/>
          <p:cNvSpPr txBox="1"/>
          <p:nvPr/>
        </p:nvSpPr>
        <p:spPr>
          <a:xfrm>
            <a:off x="1785650" y="5864966"/>
            <a:ext cx="5468361" cy="369332"/>
          </a:xfrm>
          <a:prstGeom prst="rect">
            <a:avLst/>
          </a:prstGeom>
          <a:noFill/>
        </p:spPr>
        <p:txBody>
          <a:bodyPr wrap="square" rtlCol="0">
            <a:spAutoFit/>
          </a:bodyPr>
          <a:lstStyle/>
          <a:p>
            <a:r>
              <a:rPr lang="it-IT" dirty="0" smtClean="0"/>
              <a:t>Dimensional checks have given excellent results</a:t>
            </a:r>
            <a:endParaRPr lang="en-US" dirty="0"/>
          </a:p>
        </p:txBody>
      </p:sp>
    </p:spTree>
    <p:extLst>
      <p:ext uri="{BB962C8B-B14F-4D97-AF65-F5344CB8AC3E}">
        <p14:creationId xmlns:p14="http://schemas.microsoft.com/office/powerpoint/2010/main" xmlns="" val="18624059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13</a:t>
            </a:fld>
            <a:endParaRPr lang="fr-FR"/>
          </a:p>
        </p:txBody>
      </p:sp>
      <p:sp>
        <p:nvSpPr>
          <p:cNvPr id="3" name="Footer Placeholder 2"/>
          <p:cNvSpPr>
            <a:spLocks noGrp="1"/>
          </p:cNvSpPr>
          <p:nvPr>
            <p:ph type="ftr" sz="quarter" idx="11"/>
          </p:nvPr>
        </p:nvSpPr>
        <p:spPr/>
        <p:txBody>
          <a:bodyPr/>
          <a:lstStyle/>
          <a:p>
            <a:r>
              <a:rPr lang="en-GB" smtClean="0"/>
              <a:t>-Pasquale Fabbricatore </a:t>
            </a:r>
            <a:r>
              <a:rPr lang="en-US" smtClean="0"/>
              <a:t>-7th HL-LHC Collaboration Meeting </a:t>
            </a:r>
            <a:r>
              <a:rPr lang="en-GB" smtClean="0"/>
              <a:t>- CIEMAT  14</a:t>
            </a:r>
            <a:r>
              <a:rPr lang="en-GB" baseline="30000" smtClean="0"/>
              <a:t>th</a:t>
            </a:r>
            <a:r>
              <a:rPr lang="en-GB" smtClean="0"/>
              <a:t> November  2017</a:t>
            </a:r>
            <a:endParaRPr lang="en-GB" dirty="0"/>
          </a:p>
        </p:txBody>
      </p:sp>
      <p:sp>
        <p:nvSpPr>
          <p:cNvPr id="4" name="Title 1"/>
          <p:cNvSpPr txBox="1">
            <a:spLocks/>
          </p:cNvSpPr>
          <p:nvPr/>
        </p:nvSpPr>
        <p:spPr>
          <a:xfrm>
            <a:off x="612000" y="260648"/>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it-IT" dirty="0" smtClean="0">
                <a:latin typeface="Overpass"/>
                <a:cs typeface="Arial" panose="020B0604020202020204" pitchFamily="34" charset="0"/>
              </a:rPr>
              <a:t>Short Model Test at CERN</a:t>
            </a:r>
            <a:endParaRPr lang="en-US" dirty="0">
              <a:latin typeface="Overpass"/>
              <a:cs typeface="Arial" panose="020B0604020202020204" pitchFamily="34" charset="0"/>
            </a:endParaRPr>
          </a:p>
        </p:txBody>
      </p:sp>
      <p:sp>
        <p:nvSpPr>
          <p:cNvPr id="5" name="TextBox 4"/>
          <p:cNvSpPr txBox="1"/>
          <p:nvPr/>
        </p:nvSpPr>
        <p:spPr>
          <a:xfrm>
            <a:off x="612000" y="836712"/>
            <a:ext cx="8074800" cy="1569660"/>
          </a:xfrm>
          <a:prstGeom prst="rect">
            <a:avLst/>
          </a:prstGeom>
          <a:noFill/>
        </p:spPr>
        <p:txBody>
          <a:bodyPr wrap="square" rtlCol="0">
            <a:spAutoFit/>
          </a:bodyPr>
          <a:lstStyle/>
          <a:p>
            <a:pPr algn="just"/>
            <a:r>
              <a:rPr lang="it-IT" sz="1600" dirty="0" smtClean="0"/>
              <a:t>The test of the Short Model is under discussion since the «</a:t>
            </a:r>
            <a:r>
              <a:rPr lang="en-US" sz="1600" dirty="0" smtClean="0"/>
              <a:t>D2 </a:t>
            </a:r>
            <a:r>
              <a:rPr lang="en-US" sz="1600" dirty="0"/>
              <a:t>Short model Cryogenic test interface meeting #</a:t>
            </a:r>
            <a:r>
              <a:rPr lang="en-US" sz="1600" dirty="0" smtClean="0"/>
              <a:t>01” held at CERN on June this year.</a:t>
            </a:r>
          </a:p>
          <a:p>
            <a:pPr algn="just"/>
            <a:endParaRPr lang="en-US" sz="1600" dirty="0"/>
          </a:p>
          <a:p>
            <a:pPr algn="just"/>
            <a:r>
              <a:rPr lang="en-US" sz="1600" dirty="0" smtClean="0"/>
              <a:t>One important point is related to the type and number of sensors to be integrated into the short model. A complete list has been decided as well as  the sharing CERN-ASG-INFN </a:t>
            </a:r>
            <a:endParaRPr lang="en-US" sz="16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187624" y="2406372"/>
            <a:ext cx="6605935" cy="36775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378436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32656"/>
            <a:ext cx="7920000" cy="512696"/>
          </a:xfrm>
        </p:spPr>
        <p:txBody>
          <a:bodyPr/>
          <a:lstStyle/>
          <a:p>
            <a:r>
              <a:rPr lang="en-US" dirty="0">
                <a:latin typeface="Overpass"/>
              </a:rPr>
              <a:t>From </a:t>
            </a:r>
            <a:r>
              <a:rPr lang="en-US" dirty="0" smtClean="0">
                <a:latin typeface="Overpass"/>
              </a:rPr>
              <a:t>Short </a:t>
            </a:r>
            <a:r>
              <a:rPr lang="en-US" dirty="0">
                <a:latin typeface="Overpass"/>
              </a:rPr>
              <a:t>Model to Prototype</a:t>
            </a:r>
            <a:br>
              <a:rPr lang="en-US" dirty="0">
                <a:latin typeface="Overpass"/>
              </a:rPr>
            </a:b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graphicFrame>
        <p:nvGraphicFramePr>
          <p:cNvPr id="6" name="Table 2"/>
          <p:cNvGraphicFramePr>
            <a:graphicFrameLocks noGrp="1"/>
          </p:cNvGraphicFramePr>
          <p:nvPr>
            <p:extLst>
              <p:ext uri="{D42A27DB-BD31-4B8C-83A1-F6EECF244321}">
                <p14:modId xmlns:p14="http://schemas.microsoft.com/office/powerpoint/2010/main" xmlns="" val="2070491660"/>
              </p:ext>
            </p:extLst>
          </p:nvPr>
        </p:nvGraphicFramePr>
        <p:xfrm>
          <a:off x="755576" y="812956"/>
          <a:ext cx="7416824" cy="3082280"/>
        </p:xfrm>
        <a:graphic>
          <a:graphicData uri="http://schemas.openxmlformats.org/drawingml/2006/table">
            <a:tbl>
              <a:tblPr firstRow="1" bandRow="1">
                <a:tableStyleId>{5C22544A-7EE6-4342-B048-85BDC9FD1C3A}</a:tableStyleId>
              </a:tblPr>
              <a:tblGrid>
                <a:gridCol w="3601586"/>
                <a:gridCol w="3815238"/>
              </a:tblGrid>
              <a:tr h="307760">
                <a:tc>
                  <a:txBody>
                    <a:bodyPr/>
                    <a:lstStyle/>
                    <a:p>
                      <a:r>
                        <a:rPr lang="it-IT" dirty="0" smtClean="0"/>
                        <a:t>Activity</a:t>
                      </a:r>
                      <a:endParaRPr lang="en-US" dirty="0"/>
                    </a:p>
                  </a:txBody>
                  <a:tcPr/>
                </a:tc>
                <a:tc>
                  <a:txBody>
                    <a:bodyPr/>
                    <a:lstStyle/>
                    <a:p>
                      <a:pPr algn="ctr"/>
                      <a:r>
                        <a:rPr lang="it-IT" dirty="0" err="1" smtClean="0"/>
                        <a:t>Planned</a:t>
                      </a:r>
                      <a:endParaRPr lang="en-US" dirty="0"/>
                    </a:p>
                  </a:txBody>
                  <a:tcPr/>
                </a:tc>
              </a:tr>
              <a:tr h="354320">
                <a:tc>
                  <a:txBody>
                    <a:bodyPr/>
                    <a:lstStyle/>
                    <a:p>
                      <a:r>
                        <a:rPr lang="it-IT" sz="1700" dirty="0" smtClean="0">
                          <a:latin typeface="Overpass"/>
                        </a:rPr>
                        <a:t>TDR and SPECS </a:t>
                      </a:r>
                      <a:r>
                        <a:rPr lang="it-IT" sz="1700" baseline="0" dirty="0" smtClean="0">
                          <a:latin typeface="Overpass"/>
                        </a:rPr>
                        <a:t> ready </a:t>
                      </a:r>
                      <a:endParaRPr lang="en-US" sz="1700" dirty="0">
                        <a:latin typeface="Overpass"/>
                      </a:endParaRPr>
                    </a:p>
                  </a:txBody>
                  <a:tcPr/>
                </a:tc>
                <a:tc>
                  <a:txBody>
                    <a:bodyPr/>
                    <a:lstStyle/>
                    <a:p>
                      <a:pPr algn="ctr"/>
                      <a:r>
                        <a:rPr lang="it-IT" sz="1700" dirty="0" smtClean="0">
                          <a:latin typeface="Overpass"/>
                        </a:rPr>
                        <a:t>October</a:t>
                      </a:r>
                      <a:r>
                        <a:rPr lang="it-IT" sz="1700" baseline="0" dirty="0" smtClean="0">
                          <a:latin typeface="Overpass"/>
                        </a:rPr>
                        <a:t> 31 2017</a:t>
                      </a:r>
                      <a:endParaRPr lang="en-US" sz="1700" dirty="0">
                        <a:latin typeface="Overpass"/>
                      </a:endParaRPr>
                    </a:p>
                  </a:txBody>
                  <a:tcPr/>
                </a:tc>
              </a:tr>
              <a:tr h="294937">
                <a:tc>
                  <a:txBody>
                    <a:bodyPr/>
                    <a:lstStyle/>
                    <a:p>
                      <a:r>
                        <a:rPr lang="it-IT" sz="1700" dirty="0" smtClean="0">
                          <a:latin typeface="Overpass"/>
                        </a:rPr>
                        <a:t>Request for tender to INFN </a:t>
                      </a:r>
                      <a:endParaRPr lang="en-US" sz="1700" dirty="0">
                        <a:latin typeface="Overpass"/>
                      </a:endParaRPr>
                    </a:p>
                  </a:txBody>
                  <a:tcPr/>
                </a:tc>
                <a:tc>
                  <a:txBody>
                    <a:bodyPr/>
                    <a:lstStyle/>
                    <a:p>
                      <a:pPr algn="ctr"/>
                      <a:r>
                        <a:rPr lang="it-IT" sz="1700" dirty="0" smtClean="0">
                          <a:latin typeface="Overpass"/>
                        </a:rPr>
                        <a:t>December  2017</a:t>
                      </a:r>
                      <a:endParaRPr lang="en-US" sz="1700" dirty="0">
                        <a:latin typeface="Overpass"/>
                      </a:endParaRPr>
                    </a:p>
                  </a:txBody>
                  <a:tcPr/>
                </a:tc>
              </a:tr>
              <a:tr h="294937">
                <a:tc>
                  <a:txBody>
                    <a:bodyPr/>
                    <a:lstStyle/>
                    <a:p>
                      <a:r>
                        <a:rPr lang="it-IT" sz="1700" dirty="0" smtClean="0">
                          <a:latin typeface="Overpass"/>
                        </a:rPr>
                        <a:t>Request for quotation</a:t>
                      </a:r>
                      <a:r>
                        <a:rPr lang="it-IT" sz="1700" baseline="0" dirty="0" smtClean="0">
                          <a:latin typeface="Overpass"/>
                        </a:rPr>
                        <a:t> </a:t>
                      </a:r>
                      <a:endParaRPr lang="en-US" sz="1700" dirty="0">
                        <a:latin typeface="Overpass"/>
                      </a:endParaRPr>
                    </a:p>
                  </a:txBody>
                  <a:tcPr/>
                </a:tc>
                <a:tc>
                  <a:txBody>
                    <a:bodyPr/>
                    <a:lstStyle/>
                    <a:p>
                      <a:pPr algn="ctr"/>
                      <a:r>
                        <a:rPr lang="it-IT" sz="1700" dirty="0" err="1" smtClean="0">
                          <a:latin typeface="Overpass"/>
                        </a:rPr>
                        <a:t>January</a:t>
                      </a:r>
                      <a:r>
                        <a:rPr lang="it-IT" sz="1700" dirty="0" smtClean="0">
                          <a:latin typeface="Overpass"/>
                        </a:rPr>
                        <a:t> 15</a:t>
                      </a:r>
                      <a:r>
                        <a:rPr lang="it-IT" sz="1700" baseline="0" dirty="0" smtClean="0">
                          <a:latin typeface="Overpass"/>
                        </a:rPr>
                        <a:t> 2018</a:t>
                      </a:r>
                      <a:endParaRPr lang="en-US" sz="1700" dirty="0">
                        <a:latin typeface="Overpass"/>
                      </a:endParaRPr>
                    </a:p>
                  </a:txBody>
                  <a:tcPr/>
                </a:tc>
              </a:tr>
              <a:tr h="2949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700" dirty="0" smtClean="0">
                          <a:latin typeface="Overpass"/>
                        </a:rPr>
                        <a:t>Evaluation of offers</a:t>
                      </a:r>
                      <a:r>
                        <a:rPr lang="it-IT" sz="1700" baseline="0" dirty="0" smtClean="0">
                          <a:latin typeface="Overpass"/>
                        </a:rPr>
                        <a:t> </a:t>
                      </a:r>
                      <a:endParaRPr lang="en-US" sz="1700" dirty="0" smtClean="0">
                        <a:latin typeface="Overpas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700" dirty="0" smtClean="0">
                          <a:latin typeface="Overpass"/>
                        </a:rPr>
                        <a:t>March 15  2018</a:t>
                      </a:r>
                      <a:endParaRPr lang="en-US" sz="1700" dirty="0" smtClean="0">
                        <a:latin typeface="Overpass"/>
                      </a:endParaRPr>
                    </a:p>
                  </a:txBody>
                  <a:tcPr/>
                </a:tc>
              </a:tr>
              <a:tr h="294937">
                <a:tc>
                  <a:txBody>
                    <a:bodyPr/>
                    <a:lstStyle/>
                    <a:p>
                      <a:r>
                        <a:rPr lang="it-IT" sz="1700" dirty="0" err="1" smtClean="0">
                          <a:latin typeface="Overpass"/>
                        </a:rPr>
                        <a:t>Approval</a:t>
                      </a:r>
                      <a:r>
                        <a:rPr lang="it-IT" sz="1700" dirty="0" smtClean="0">
                          <a:latin typeface="Overpass"/>
                        </a:rPr>
                        <a:t> of tender</a:t>
                      </a:r>
                      <a:endParaRPr lang="en-US" sz="1700" dirty="0">
                        <a:latin typeface="Overpass"/>
                      </a:endParaRPr>
                    </a:p>
                  </a:txBody>
                  <a:tcPr/>
                </a:tc>
                <a:tc>
                  <a:txBody>
                    <a:bodyPr/>
                    <a:lstStyle/>
                    <a:p>
                      <a:pPr algn="ctr"/>
                      <a:r>
                        <a:rPr lang="it-IT" sz="1700" dirty="0" smtClean="0">
                          <a:latin typeface="Overpass"/>
                        </a:rPr>
                        <a:t>April 15 2018</a:t>
                      </a:r>
                      <a:endParaRPr lang="en-US" sz="1700" dirty="0">
                        <a:latin typeface="Overpass"/>
                      </a:endParaRPr>
                    </a:p>
                  </a:txBody>
                  <a:tcPr/>
                </a:tc>
              </a:tr>
              <a:tr h="294937">
                <a:tc>
                  <a:txBody>
                    <a:bodyPr/>
                    <a:lstStyle/>
                    <a:p>
                      <a:r>
                        <a:rPr lang="it-IT" sz="1700" dirty="0" smtClean="0">
                          <a:latin typeface="Overpass"/>
                        </a:rPr>
                        <a:t>Contract start </a:t>
                      </a:r>
                      <a:endParaRPr lang="en-US" sz="1700" dirty="0">
                        <a:latin typeface="Overpass"/>
                      </a:endParaRPr>
                    </a:p>
                  </a:txBody>
                  <a:tcPr/>
                </a:tc>
                <a:tc>
                  <a:txBody>
                    <a:bodyPr/>
                    <a:lstStyle/>
                    <a:p>
                      <a:pPr algn="ctr"/>
                      <a:r>
                        <a:rPr lang="it-IT" sz="1700" dirty="0" smtClean="0">
                          <a:latin typeface="Overpass"/>
                        </a:rPr>
                        <a:t>May 30 2018</a:t>
                      </a:r>
                      <a:endParaRPr lang="en-US" sz="1700" dirty="0">
                        <a:latin typeface="Overpass"/>
                      </a:endParaRPr>
                    </a:p>
                  </a:txBody>
                  <a:tcPr/>
                </a:tc>
              </a:tr>
              <a:tr h="512934">
                <a:tc>
                  <a:txBody>
                    <a:bodyPr/>
                    <a:lstStyle/>
                    <a:p>
                      <a:r>
                        <a:rPr lang="en-US" sz="1700" dirty="0" smtClean="0">
                          <a:latin typeface="Overpass"/>
                        </a:rPr>
                        <a:t>Prototype delivery to CERN </a:t>
                      </a:r>
                      <a:endParaRPr lang="en-US" sz="1700" dirty="0">
                        <a:latin typeface="Overpass"/>
                      </a:endParaRPr>
                    </a:p>
                  </a:txBody>
                  <a:tcPr/>
                </a:tc>
                <a:tc>
                  <a:txBody>
                    <a:bodyPr/>
                    <a:lstStyle/>
                    <a:p>
                      <a:pPr algn="ctr"/>
                      <a:r>
                        <a:rPr lang="en-US" sz="1700" b="1" dirty="0" smtClean="0">
                          <a:latin typeface="Overpass"/>
                        </a:rPr>
                        <a:t>October</a:t>
                      </a:r>
                      <a:r>
                        <a:rPr lang="en-US" sz="1700" b="1" baseline="0" dirty="0" smtClean="0">
                          <a:latin typeface="Overpass"/>
                        </a:rPr>
                        <a:t> 2019 (agreed deadline CERN-INFN) </a:t>
                      </a:r>
                      <a:endParaRPr lang="en-US" sz="1700" b="1" dirty="0">
                        <a:latin typeface="Overpass"/>
                      </a:endParaRPr>
                    </a:p>
                  </a:txBody>
                  <a:tcPr/>
                </a:tc>
              </a:tr>
            </a:tbl>
          </a:graphicData>
        </a:graphic>
      </p:graphicFrame>
      <p:sp>
        <p:nvSpPr>
          <p:cNvPr id="7" name="TextBox 6"/>
          <p:cNvSpPr txBox="1"/>
          <p:nvPr/>
        </p:nvSpPr>
        <p:spPr>
          <a:xfrm>
            <a:off x="138230" y="4005064"/>
            <a:ext cx="8579296" cy="2031325"/>
          </a:xfrm>
          <a:prstGeom prst="rect">
            <a:avLst/>
          </a:prstGeom>
          <a:noFill/>
        </p:spPr>
        <p:txBody>
          <a:bodyPr wrap="square" rtlCol="0">
            <a:spAutoFit/>
          </a:bodyPr>
          <a:lstStyle/>
          <a:p>
            <a:pPr marL="285750" indent="-285750" algn="just">
              <a:buFont typeface="Courier New" panose="02070309020205020404" pitchFamily="49" charset="0"/>
              <a:buChar char="o"/>
            </a:pPr>
            <a:r>
              <a:rPr lang="en-US" dirty="0" smtClean="0"/>
              <a:t>The </a:t>
            </a:r>
            <a:r>
              <a:rPr lang="en-US" dirty="0"/>
              <a:t>TDR is a document with full description of prototype including drawings and design analyses (magnetics, mechanics, quench, interface ). It is close to be </a:t>
            </a:r>
            <a:r>
              <a:rPr lang="en-US" dirty="0" err="1" smtClean="0"/>
              <a:t>finalised</a:t>
            </a:r>
            <a:r>
              <a:rPr lang="en-US" dirty="0" smtClean="0"/>
              <a:t>.  </a:t>
            </a:r>
          </a:p>
          <a:p>
            <a:pPr marL="285750" indent="-285750" algn="just">
              <a:buFont typeface="Courier New" panose="02070309020205020404" pitchFamily="49" charset="0"/>
              <a:buChar char="o"/>
            </a:pPr>
            <a:r>
              <a:rPr lang="en-US" dirty="0" smtClean="0"/>
              <a:t>Since some information will be available after mock-up and practice coil construction we are </a:t>
            </a:r>
            <a:r>
              <a:rPr lang="en-US" dirty="0" err="1" smtClean="0"/>
              <a:t>finalising</a:t>
            </a:r>
            <a:r>
              <a:rPr lang="en-US" dirty="0" smtClean="0"/>
              <a:t> TDR </a:t>
            </a:r>
            <a:r>
              <a:rPr lang="en-US" dirty="0"/>
              <a:t>and SPEC within November end, with a temporary cross </a:t>
            </a:r>
            <a:r>
              <a:rPr lang="en-US" dirty="0" smtClean="0"/>
              <a:t>section</a:t>
            </a:r>
          </a:p>
          <a:p>
            <a:pPr marL="285750" indent="-285750" algn="just">
              <a:buFont typeface="Courier New" panose="02070309020205020404" pitchFamily="49" charset="0"/>
              <a:buChar char="o"/>
            </a:pPr>
            <a:r>
              <a:rPr lang="en-US" dirty="0" smtClean="0"/>
              <a:t>At the contract start we will provide the final information (see following slides) </a:t>
            </a:r>
            <a:endParaRPr lang="en-US" dirty="0"/>
          </a:p>
        </p:txBody>
      </p:sp>
      <p:sp>
        <p:nvSpPr>
          <p:cNvPr id="8" name="Footer Placeholder 2"/>
          <p:cNvSpPr>
            <a:spLocks noGrp="1"/>
          </p:cNvSpPr>
          <p:nvPr>
            <p:ph type="ftr" sz="quarter" idx="11"/>
          </p:nvPr>
        </p:nvSpPr>
        <p:spPr>
          <a:xfrm>
            <a:off x="2267744" y="6356350"/>
            <a:ext cx="6279613" cy="360000"/>
          </a:xfrm>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spTree>
    <p:extLst>
      <p:ext uri="{BB962C8B-B14F-4D97-AF65-F5344CB8AC3E}">
        <p14:creationId xmlns:p14="http://schemas.microsoft.com/office/powerpoint/2010/main" xmlns="" val="39250935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6519" y="404664"/>
            <a:ext cx="7920000" cy="720000"/>
          </a:xfrm>
        </p:spPr>
        <p:txBody>
          <a:bodyPr/>
          <a:lstStyle/>
          <a:p>
            <a:r>
              <a:rPr lang="en-GB" altLang="en-US" dirty="0" smtClean="0">
                <a:latin typeface="Overpass"/>
              </a:rPr>
              <a:t>Fine tuning: short </a:t>
            </a:r>
            <a:r>
              <a:rPr lang="en-GB" altLang="en-US" dirty="0">
                <a:latin typeface="Overpass"/>
              </a:rPr>
              <a:t>model – 2D Field quality – Magnetic model </a:t>
            </a:r>
            <a:br>
              <a:rPr lang="en-GB" altLang="en-US" dirty="0">
                <a:latin typeface="Overpass"/>
              </a:rPr>
            </a:b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20249" y="1124664"/>
            <a:ext cx="5905500" cy="48958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Footer Placeholder 2"/>
          <p:cNvSpPr>
            <a:spLocks noGrp="1"/>
          </p:cNvSpPr>
          <p:nvPr>
            <p:ph type="ftr" sz="quarter" idx="11"/>
          </p:nvPr>
        </p:nvSpPr>
        <p:spPr>
          <a:xfrm>
            <a:off x="2267744" y="6356350"/>
            <a:ext cx="6279613" cy="360000"/>
          </a:xfrm>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spTree>
    <p:extLst>
      <p:ext uri="{BB962C8B-B14F-4D97-AF65-F5344CB8AC3E}">
        <p14:creationId xmlns:p14="http://schemas.microsoft.com/office/powerpoint/2010/main" xmlns="" val="33588756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Short Model 3D Magnetic Field</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xmlns="" val="0"/>
              </a:ext>
            </a:extLst>
          </a:blip>
          <a:srcRect t="8096"/>
          <a:stretch/>
        </p:blipFill>
        <p:spPr bwMode="auto">
          <a:xfrm>
            <a:off x="467544" y="754254"/>
            <a:ext cx="8337178" cy="474428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CasellaDiTesto 11"/>
          <p:cNvSpPr txBox="1"/>
          <p:nvPr/>
        </p:nvSpPr>
        <p:spPr>
          <a:xfrm>
            <a:off x="323528" y="5490145"/>
            <a:ext cx="7942656" cy="646331"/>
          </a:xfrm>
          <a:prstGeom prst="rect">
            <a:avLst/>
          </a:prstGeom>
          <a:noFill/>
        </p:spPr>
        <p:txBody>
          <a:bodyPr wrap="square" rtlCol="0">
            <a:spAutoFit/>
          </a:bodyPr>
          <a:lstStyle/>
          <a:p>
            <a:r>
              <a:rPr lang="en-US" dirty="0" smtClean="0">
                <a:latin typeface="Overpass"/>
              </a:rPr>
              <a:t>We know that the 2D block lay-out shall be modified for accounting the coil end effects</a:t>
            </a:r>
            <a:r>
              <a:rPr lang="en-US" dirty="0" smtClean="0">
                <a:latin typeface="Overpass"/>
                <a:sym typeface="Wingdings" panose="05000000000000000000" pitchFamily="2" charset="2"/>
              </a:rPr>
              <a:t> Small modifications of the block angles</a:t>
            </a:r>
            <a:r>
              <a:rPr lang="en-US" dirty="0" smtClean="0">
                <a:latin typeface="Overpass"/>
              </a:rPr>
              <a:t>  </a:t>
            </a:r>
            <a:endParaRPr lang="en-US" dirty="0">
              <a:latin typeface="Overpass"/>
            </a:endParaRPr>
          </a:p>
        </p:txBody>
      </p:sp>
      <p:sp>
        <p:nvSpPr>
          <p:cNvPr id="7" name="Footer Placeholder 2"/>
          <p:cNvSpPr>
            <a:spLocks noGrp="1"/>
          </p:cNvSpPr>
          <p:nvPr>
            <p:ph type="ftr" sz="quarter" idx="11"/>
          </p:nvPr>
        </p:nvSpPr>
        <p:spPr>
          <a:xfrm>
            <a:off x="2267744" y="6356350"/>
            <a:ext cx="6279613" cy="360000"/>
          </a:xfrm>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spTree>
    <p:extLst>
      <p:ext uri="{BB962C8B-B14F-4D97-AF65-F5344CB8AC3E}">
        <p14:creationId xmlns:p14="http://schemas.microsoft.com/office/powerpoint/2010/main" xmlns="" val="17214919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Design modifications from short model to prototype</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43608" y="1124744"/>
            <a:ext cx="6651129" cy="503260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Footer Placeholder 2"/>
          <p:cNvSpPr>
            <a:spLocks noGrp="1"/>
          </p:cNvSpPr>
          <p:nvPr>
            <p:ph type="ftr" sz="quarter" idx="11"/>
          </p:nvPr>
        </p:nvSpPr>
        <p:spPr>
          <a:xfrm>
            <a:off x="2267744" y="6356350"/>
            <a:ext cx="6279613" cy="360000"/>
          </a:xfrm>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spTree>
    <p:extLst>
      <p:ext uri="{BB962C8B-B14F-4D97-AF65-F5344CB8AC3E}">
        <p14:creationId xmlns:p14="http://schemas.microsoft.com/office/powerpoint/2010/main" xmlns="" val="27715265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013" y="332656"/>
            <a:ext cx="7920000" cy="720000"/>
          </a:xfrm>
        </p:spPr>
        <p:txBody>
          <a:bodyPr/>
          <a:lstStyle/>
          <a:p>
            <a:r>
              <a:rPr lang="en-GB" altLang="en-US" dirty="0">
                <a:latin typeface="Overpass"/>
              </a:rPr>
              <a:t>Prototype – Integrated  field quality </a:t>
            </a:r>
            <a:br>
              <a:rPr lang="en-GB" altLang="en-US" dirty="0">
                <a:latin typeface="Overpass"/>
              </a:rPr>
            </a:br>
            <a:r>
              <a:rPr lang="en-GB" altLang="en-US" dirty="0" smtClean="0">
                <a:latin typeface="Overpass"/>
              </a:rPr>
              <a:t>Magnetic </a:t>
            </a:r>
            <a:r>
              <a:rPr lang="en-GB" altLang="en-US" dirty="0">
                <a:latin typeface="Overpass"/>
              </a:rPr>
              <a:t>design considering coil end e</a:t>
            </a:r>
            <a:r>
              <a:rPr lang="en-GB" altLang="en-US" dirty="0"/>
              <a:t>ffects </a:t>
            </a:r>
            <a:br>
              <a:rPr lang="en-GB" altLang="en-US" dirty="0"/>
            </a:br>
            <a:endParaRPr lang="en-US" dirty="0"/>
          </a:p>
        </p:txBody>
      </p:sp>
      <p:sp>
        <p:nvSpPr>
          <p:cNvPr id="3" name="Content Placeholder 2"/>
          <p:cNvSpPr>
            <a:spLocks noGrp="1"/>
          </p:cNvSpPr>
          <p:nvPr>
            <p:ph idx="1"/>
          </p:nvPr>
        </p:nvSpPr>
        <p:spPr>
          <a:xfrm>
            <a:off x="251520" y="5373216"/>
            <a:ext cx="7920000" cy="769640"/>
          </a:xfrm>
        </p:spPr>
        <p:txBody>
          <a:bodyPr>
            <a:normAutofit lnSpcReduction="10000"/>
          </a:bodyPr>
          <a:lstStyle/>
          <a:p>
            <a:r>
              <a:rPr lang="en-US" b="1" dirty="0">
                <a:latin typeface="Overpass"/>
              </a:rPr>
              <a:t>All fine!  But …  the mechanical deformation modifies the cross section as well </a:t>
            </a:r>
            <a:r>
              <a:rPr lang="en-US" b="1" dirty="0">
                <a:latin typeface="Overpass"/>
                <a:sym typeface="Wingdings" panose="05000000000000000000" pitchFamily="2" charset="2"/>
              </a:rPr>
              <a:t></a:t>
            </a:r>
            <a:r>
              <a:rPr lang="en-US" b="1" dirty="0">
                <a:latin typeface="Overpass"/>
              </a:rPr>
              <a:t> </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18</a:t>
            </a:fld>
            <a:endParaRPr lang="fr-FR"/>
          </a:p>
        </p:txBody>
      </p:sp>
      <p:pic>
        <p:nvPicPr>
          <p:cNvPr id="6" name="Picture 28"/>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5536" y="908720"/>
            <a:ext cx="8210592" cy="43288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Footer Placeholder 2"/>
          <p:cNvSpPr>
            <a:spLocks noGrp="1"/>
          </p:cNvSpPr>
          <p:nvPr>
            <p:ph type="ftr" sz="quarter" idx="11"/>
          </p:nvPr>
        </p:nvSpPr>
        <p:spPr>
          <a:xfrm>
            <a:off x="2267744" y="6356350"/>
            <a:ext cx="6279613" cy="360000"/>
          </a:xfrm>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spTree>
    <p:extLst>
      <p:ext uri="{BB962C8B-B14F-4D97-AF65-F5344CB8AC3E}">
        <p14:creationId xmlns:p14="http://schemas.microsoft.com/office/powerpoint/2010/main" xmlns="" val="30577384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999" y="260648"/>
            <a:ext cx="7920000" cy="720000"/>
          </a:xfrm>
        </p:spPr>
        <p:txBody>
          <a:bodyPr/>
          <a:lstStyle/>
          <a:p>
            <a:r>
              <a:rPr lang="en-US" dirty="0">
                <a:latin typeface="Overpass"/>
              </a:rPr>
              <a:t>Short model cross section modifications due to mechanical effects</a:t>
            </a:r>
            <a:br>
              <a:rPr lang="en-US" dirty="0">
                <a:latin typeface="Overpass"/>
              </a:rPr>
            </a:b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43608" y="1196752"/>
            <a:ext cx="6972300" cy="48672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Footer Placeholder 2"/>
          <p:cNvSpPr>
            <a:spLocks noGrp="1"/>
          </p:cNvSpPr>
          <p:nvPr>
            <p:ph type="ftr" sz="quarter" idx="11"/>
          </p:nvPr>
        </p:nvSpPr>
        <p:spPr>
          <a:xfrm>
            <a:off x="2267744" y="6356350"/>
            <a:ext cx="6279613" cy="360000"/>
          </a:xfrm>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sp>
        <p:nvSpPr>
          <p:cNvPr id="7" name="Text Box 2"/>
          <p:cNvSpPr txBox="1">
            <a:spLocks noChangeArrowheads="1"/>
          </p:cNvSpPr>
          <p:nvPr/>
        </p:nvSpPr>
        <p:spPr bwMode="auto">
          <a:xfrm>
            <a:off x="395536" y="1196752"/>
            <a:ext cx="3395520" cy="101098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81639" tIns="55335" rIns="81639" bIns="40820"/>
          <a:lstStyle>
            <a:lvl1pPr>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1pPr>
            <a:lvl2pPr>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2pPr>
            <a:lvl3pPr>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3pPr>
            <a:lvl4pPr>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4pPr>
            <a:lvl5pPr>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9pPr>
          </a:lstStyle>
          <a:p>
            <a:r>
              <a:rPr lang="en-GB" altLang="en-US" dirty="0">
                <a:solidFill>
                  <a:srgbClr val="9900FF"/>
                </a:solidFill>
              </a:rPr>
              <a:t>Roxie – magnetic model</a:t>
            </a:r>
          </a:p>
          <a:p>
            <a:r>
              <a:rPr lang="en-GB" altLang="en-US" dirty="0">
                <a:solidFill>
                  <a:srgbClr val="3333FF"/>
                </a:solidFill>
              </a:rPr>
              <a:t>ANSYS - mechanics</a:t>
            </a:r>
          </a:p>
        </p:txBody>
      </p:sp>
    </p:spTree>
    <p:extLst>
      <p:ext uri="{BB962C8B-B14F-4D97-AF65-F5344CB8AC3E}">
        <p14:creationId xmlns:p14="http://schemas.microsoft.com/office/powerpoint/2010/main" xmlns="" val="13787223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Index</a:t>
            </a:r>
            <a:endParaRPr lang="en-GB" dirty="0"/>
          </a:p>
        </p:txBody>
      </p:sp>
      <p:sp>
        <p:nvSpPr>
          <p:cNvPr id="3" name="Espace réservé du contenu 2"/>
          <p:cNvSpPr>
            <a:spLocks noGrp="1"/>
          </p:cNvSpPr>
          <p:nvPr>
            <p:ph idx="1"/>
          </p:nvPr>
        </p:nvSpPr>
        <p:spPr>
          <a:xfrm>
            <a:off x="467544" y="917558"/>
            <a:ext cx="8280920" cy="4906963"/>
          </a:xfrm>
        </p:spPr>
        <p:txBody>
          <a:bodyPr>
            <a:normAutofit lnSpcReduction="10000"/>
          </a:bodyPr>
          <a:lstStyle/>
          <a:p>
            <a:r>
              <a:rPr lang="en-US" sz="2400" dirty="0">
                <a:solidFill>
                  <a:schemeClr val="tx1"/>
                </a:solidFill>
              </a:rPr>
              <a:t>Short </a:t>
            </a:r>
            <a:r>
              <a:rPr lang="en-US" sz="2400" dirty="0" smtClean="0">
                <a:solidFill>
                  <a:schemeClr val="tx1"/>
                </a:solidFill>
              </a:rPr>
              <a:t>model (MBRDS1) : Construction  </a:t>
            </a:r>
            <a:r>
              <a:rPr lang="en-US" sz="2400" dirty="0">
                <a:solidFill>
                  <a:schemeClr val="tx1"/>
                </a:solidFill>
              </a:rPr>
              <a:t>at </a:t>
            </a:r>
            <a:r>
              <a:rPr lang="en-US" sz="2400" dirty="0" smtClean="0">
                <a:solidFill>
                  <a:schemeClr val="tx1"/>
                </a:solidFill>
              </a:rPr>
              <a:t>ASG Superconductors</a:t>
            </a:r>
          </a:p>
          <a:p>
            <a:pPr lvl="1"/>
            <a:r>
              <a:rPr lang="it-IT" sz="2000" dirty="0" smtClean="0">
                <a:solidFill>
                  <a:schemeClr val="tx1"/>
                </a:solidFill>
              </a:rPr>
              <a:t>Ongoing activities</a:t>
            </a:r>
          </a:p>
          <a:p>
            <a:pPr lvl="1"/>
            <a:r>
              <a:rPr lang="it-IT" sz="2000" dirty="0" smtClean="0">
                <a:solidFill>
                  <a:schemeClr val="tx1"/>
                </a:solidFill>
              </a:rPr>
              <a:t>Copper wedges</a:t>
            </a:r>
          </a:p>
          <a:p>
            <a:pPr lvl="1"/>
            <a:r>
              <a:rPr lang="it-IT" sz="2000" dirty="0" smtClean="0">
                <a:solidFill>
                  <a:schemeClr val="tx1"/>
                </a:solidFill>
              </a:rPr>
              <a:t>Stacking Tests</a:t>
            </a:r>
          </a:p>
          <a:p>
            <a:pPr lvl="1"/>
            <a:r>
              <a:rPr lang="it-IT" sz="2000" dirty="0" smtClean="0">
                <a:solidFill>
                  <a:schemeClr val="tx1"/>
                </a:solidFill>
              </a:rPr>
              <a:t>Planning</a:t>
            </a:r>
          </a:p>
          <a:p>
            <a:pPr lvl="1"/>
            <a:r>
              <a:rPr lang="it-IT" sz="2000" dirty="0" smtClean="0">
                <a:solidFill>
                  <a:schemeClr val="tx1"/>
                </a:solidFill>
              </a:rPr>
              <a:t>Test preparation at CERN</a:t>
            </a:r>
            <a:endParaRPr lang="en-US" sz="2000" dirty="0">
              <a:solidFill>
                <a:schemeClr val="tx1"/>
              </a:solidFill>
            </a:endParaRPr>
          </a:p>
          <a:p>
            <a:r>
              <a:rPr lang="en-US" sz="2400" dirty="0" smtClean="0">
                <a:solidFill>
                  <a:schemeClr val="tx1"/>
                </a:solidFill>
              </a:rPr>
              <a:t>Prototype (MBRDP1) : The way from design to contract for construction</a:t>
            </a:r>
          </a:p>
          <a:p>
            <a:pPr lvl="1"/>
            <a:r>
              <a:rPr lang="it-IT" sz="2000" dirty="0" smtClean="0">
                <a:solidFill>
                  <a:schemeClr val="tx1"/>
                </a:solidFill>
              </a:rPr>
              <a:t>TDR</a:t>
            </a:r>
          </a:p>
          <a:p>
            <a:pPr lvl="1"/>
            <a:r>
              <a:rPr lang="it-IT" sz="2000" dirty="0" smtClean="0">
                <a:solidFill>
                  <a:schemeClr val="tx1"/>
                </a:solidFill>
              </a:rPr>
              <a:t>Technical Specification</a:t>
            </a:r>
          </a:p>
          <a:p>
            <a:pPr lvl="1"/>
            <a:r>
              <a:rPr lang="it-IT" sz="2000" dirty="0" smtClean="0">
                <a:solidFill>
                  <a:schemeClr val="tx1"/>
                </a:solidFill>
              </a:rPr>
              <a:t>Further documentation</a:t>
            </a:r>
          </a:p>
          <a:p>
            <a:pPr lvl="1"/>
            <a:r>
              <a:rPr lang="it-IT" sz="2000" dirty="0" smtClean="0">
                <a:solidFill>
                  <a:schemeClr val="tx1"/>
                </a:solidFill>
              </a:rPr>
              <a:t>Schedule for procurement</a:t>
            </a:r>
          </a:p>
          <a:p>
            <a:r>
              <a:rPr lang="it-IT" dirty="0" smtClean="0">
                <a:solidFill>
                  <a:schemeClr val="tx1"/>
                </a:solidFill>
              </a:rPr>
              <a:t>Integration</a:t>
            </a:r>
            <a:r>
              <a:rPr lang="en-US" sz="2400" dirty="0" smtClean="0">
                <a:solidFill>
                  <a:schemeClr val="tx1"/>
                </a:solidFill>
              </a:rPr>
              <a:t>. </a:t>
            </a:r>
            <a:endParaRPr lang="en-US" sz="2400" dirty="0">
              <a:solidFill>
                <a:schemeClr val="tx1"/>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sp>
        <p:nvSpPr>
          <p:cNvPr id="6" name="Footer Placeholder 2"/>
          <p:cNvSpPr>
            <a:spLocks noGrp="1"/>
          </p:cNvSpPr>
          <p:nvPr>
            <p:ph type="ftr" sz="quarter" idx="11"/>
          </p:nvPr>
        </p:nvSpPr>
        <p:spPr>
          <a:xfrm>
            <a:off x="2267744" y="6356350"/>
            <a:ext cx="6279613" cy="360000"/>
          </a:xfrm>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spTree>
    <p:extLst>
      <p:ext uri="{BB962C8B-B14F-4D97-AF65-F5344CB8AC3E}">
        <p14:creationId xmlns:p14="http://schemas.microsoft.com/office/powerpoint/2010/main" xmlns="" val="39414960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095" y="332656"/>
            <a:ext cx="7920000" cy="720000"/>
          </a:xfrm>
        </p:spPr>
        <p:txBody>
          <a:bodyPr/>
          <a:lstStyle/>
          <a:p>
            <a:r>
              <a:rPr lang="en-US" dirty="0">
                <a:latin typeface="Overpass"/>
              </a:rPr>
              <a:t>A more close view shows  local modifications  up to </a:t>
            </a:r>
            <a:r>
              <a:rPr lang="en-US" dirty="0">
                <a:latin typeface="Overpass"/>
                <a:cs typeface="Calibri"/>
              </a:rPr>
              <a:t>~</a:t>
            </a:r>
            <a:r>
              <a:rPr lang="en-US" dirty="0">
                <a:latin typeface="Overpass"/>
              </a:rPr>
              <a:t>200 </a:t>
            </a:r>
            <a:r>
              <a:rPr lang="el-GR" dirty="0">
                <a:latin typeface="Overpass"/>
                <a:cs typeface="Calibri"/>
              </a:rPr>
              <a:t>μ</a:t>
            </a:r>
            <a:r>
              <a:rPr lang="it-IT" dirty="0">
                <a:latin typeface="Overpass"/>
                <a:cs typeface="Calibri"/>
              </a:rPr>
              <a:t>m</a:t>
            </a:r>
            <a:r>
              <a:rPr lang="en-US" dirty="0">
                <a:latin typeface="Overpass"/>
              </a:rPr>
              <a:t> </a:t>
            </a:r>
            <a:br>
              <a:rPr lang="en-US" dirty="0">
                <a:latin typeface="Overpass"/>
              </a:rPr>
            </a:b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496877" y="1992286"/>
            <a:ext cx="4303983" cy="352093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08346" y="1988839"/>
            <a:ext cx="4363654" cy="360452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 Box 2"/>
          <p:cNvSpPr txBox="1">
            <a:spLocks noChangeArrowheads="1"/>
          </p:cNvSpPr>
          <p:nvPr/>
        </p:nvSpPr>
        <p:spPr bwMode="auto">
          <a:xfrm>
            <a:off x="5070806" y="5661248"/>
            <a:ext cx="3395520" cy="101098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81639" tIns="55335" rIns="81639" bIns="40820"/>
          <a:lstStyle>
            <a:lvl1pPr>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1pPr>
            <a:lvl2pPr>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2pPr>
            <a:lvl3pPr>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3pPr>
            <a:lvl4pPr>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4pPr>
            <a:lvl5pPr>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449263" algn="l"/>
                <a:tab pos="898525" algn="l"/>
                <a:tab pos="1347788" algn="l"/>
                <a:tab pos="1797050" algn="l"/>
                <a:tab pos="2246313" algn="l"/>
                <a:tab pos="2695575" algn="l"/>
                <a:tab pos="3144838" algn="l"/>
                <a:tab pos="3594100" algn="l"/>
              </a:tabLst>
              <a:defRPr>
                <a:solidFill>
                  <a:srgbClr val="000000"/>
                </a:solidFill>
                <a:latin typeface="Arial" charset="0"/>
                <a:ea typeface="WenQuanYi Micro Hei" charset="0"/>
                <a:cs typeface="WenQuanYi Micro Hei" charset="0"/>
              </a:defRPr>
            </a:lvl9pPr>
          </a:lstStyle>
          <a:p>
            <a:r>
              <a:rPr lang="en-GB" altLang="en-US" dirty="0">
                <a:solidFill>
                  <a:srgbClr val="9900FF"/>
                </a:solidFill>
              </a:rPr>
              <a:t>Roxie – magnetic model</a:t>
            </a:r>
          </a:p>
          <a:p>
            <a:r>
              <a:rPr lang="en-GB" altLang="en-US" dirty="0">
                <a:solidFill>
                  <a:srgbClr val="3333FF"/>
                </a:solidFill>
              </a:rPr>
              <a:t>ANSYS - mechanics</a:t>
            </a:r>
          </a:p>
        </p:txBody>
      </p:sp>
      <p:sp>
        <p:nvSpPr>
          <p:cNvPr id="9" name="CasellaDiTesto 8"/>
          <p:cNvSpPr txBox="1"/>
          <p:nvPr/>
        </p:nvSpPr>
        <p:spPr>
          <a:xfrm>
            <a:off x="852246" y="969130"/>
            <a:ext cx="7128792" cy="369332"/>
          </a:xfrm>
          <a:prstGeom prst="rect">
            <a:avLst/>
          </a:prstGeom>
          <a:noFill/>
        </p:spPr>
        <p:txBody>
          <a:bodyPr wrap="square" rtlCol="0">
            <a:spAutoFit/>
          </a:bodyPr>
          <a:lstStyle/>
          <a:p>
            <a:r>
              <a:rPr lang="en-US" b="1" dirty="0" smtClean="0">
                <a:latin typeface="Overpass"/>
              </a:rPr>
              <a:t>A more close view shows  local modifications  up to </a:t>
            </a:r>
            <a:r>
              <a:rPr lang="en-US" b="1" dirty="0" smtClean="0">
                <a:latin typeface="Overpass"/>
                <a:cs typeface="Calibri"/>
              </a:rPr>
              <a:t>~</a:t>
            </a:r>
            <a:r>
              <a:rPr lang="en-US" b="1" dirty="0" smtClean="0">
                <a:latin typeface="Overpass"/>
              </a:rPr>
              <a:t>200 </a:t>
            </a:r>
            <a:r>
              <a:rPr lang="el-GR" b="1" dirty="0" smtClean="0">
                <a:latin typeface="Overpass"/>
                <a:cs typeface="Calibri"/>
              </a:rPr>
              <a:t>μ</a:t>
            </a:r>
            <a:r>
              <a:rPr lang="it-IT" b="1" dirty="0" smtClean="0">
                <a:latin typeface="Overpass"/>
                <a:cs typeface="Calibri"/>
              </a:rPr>
              <a:t>m</a:t>
            </a:r>
            <a:r>
              <a:rPr lang="en-US" b="1" dirty="0" smtClean="0">
                <a:latin typeface="Overpass"/>
              </a:rPr>
              <a:t> </a:t>
            </a:r>
            <a:endParaRPr lang="en-US" b="1" dirty="0">
              <a:latin typeface="Overpass"/>
            </a:endParaRPr>
          </a:p>
        </p:txBody>
      </p:sp>
      <p:sp>
        <p:nvSpPr>
          <p:cNvPr id="10" name="Footer Placeholder 2"/>
          <p:cNvSpPr>
            <a:spLocks noGrp="1"/>
          </p:cNvSpPr>
          <p:nvPr>
            <p:ph type="ftr" sz="quarter" idx="11"/>
          </p:nvPr>
        </p:nvSpPr>
        <p:spPr>
          <a:xfrm>
            <a:off x="2267744" y="6356350"/>
            <a:ext cx="6279613" cy="360000"/>
          </a:xfrm>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spTree>
    <p:extLst>
      <p:ext uri="{BB962C8B-B14F-4D97-AF65-F5344CB8AC3E}">
        <p14:creationId xmlns:p14="http://schemas.microsoft.com/office/powerpoint/2010/main" xmlns="" val="31488491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801" y="260648"/>
            <a:ext cx="7920000" cy="720000"/>
          </a:xfrm>
        </p:spPr>
        <p:txBody>
          <a:bodyPr/>
          <a:lstStyle/>
          <a:p>
            <a:r>
              <a:rPr lang="en-GB" altLang="en-US" dirty="0">
                <a:latin typeface="Overpass"/>
              </a:rPr>
              <a:t>Short model – 2D Field quality (Roxie)  – After mechanical deformation </a:t>
            </a:r>
            <a:br>
              <a:rPr lang="en-GB" altLang="en-US" dirty="0">
                <a:latin typeface="Overpass"/>
              </a:rPr>
            </a:b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a:p>
        </p:txBody>
      </p:sp>
      <p:sp>
        <p:nvSpPr>
          <p:cNvPr id="7" name="CasellaDiTesto 1"/>
          <p:cNvSpPr txBox="1"/>
          <p:nvPr/>
        </p:nvSpPr>
        <p:spPr>
          <a:xfrm>
            <a:off x="108824" y="4869160"/>
            <a:ext cx="8577975" cy="1323439"/>
          </a:xfrm>
          <a:prstGeom prst="rect">
            <a:avLst/>
          </a:prstGeom>
          <a:noFill/>
        </p:spPr>
        <p:txBody>
          <a:bodyPr wrap="square" rtlCol="0">
            <a:spAutoFit/>
          </a:bodyPr>
          <a:lstStyle/>
          <a:p>
            <a:pPr algn="just"/>
            <a:r>
              <a:rPr lang="en-US" sz="2000" dirty="0" smtClean="0"/>
              <a:t>We are able to modify the 2D cross section for accounting the modifications given by the mechanical deformation.  Final decision after more progresses of the short model construction (better knowledge of the coil mechanical properties)</a:t>
            </a:r>
            <a:endParaRPr lang="en-US" sz="2000" dirty="0"/>
          </a:p>
        </p:txBody>
      </p:sp>
      <p:sp>
        <p:nvSpPr>
          <p:cNvPr id="8" name="Footer Placeholder 2"/>
          <p:cNvSpPr>
            <a:spLocks noGrp="1"/>
          </p:cNvSpPr>
          <p:nvPr>
            <p:ph type="ftr" sz="quarter" idx="11"/>
          </p:nvPr>
        </p:nvSpPr>
        <p:spPr>
          <a:xfrm>
            <a:off x="2267744" y="6356350"/>
            <a:ext cx="6279613" cy="360000"/>
          </a:xfrm>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01212" y="908720"/>
            <a:ext cx="5723115" cy="3888432"/>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6305593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7555" y="1340768"/>
            <a:ext cx="7920000" cy="4643909"/>
          </a:xfrm>
        </p:spPr>
        <p:txBody>
          <a:bodyPr>
            <a:normAutofit fontScale="70000" lnSpcReduction="20000"/>
          </a:bodyPr>
          <a:lstStyle/>
          <a:p>
            <a:pPr algn="just">
              <a:lnSpc>
                <a:spcPct val="120000"/>
              </a:lnSpc>
              <a:buAutoNum type="arabicParenR"/>
            </a:pPr>
            <a:r>
              <a:rPr lang="en-US" dirty="0" smtClean="0"/>
              <a:t>Technically, we  </a:t>
            </a:r>
            <a:r>
              <a:rPr lang="en-US" dirty="0"/>
              <a:t>wait for stacking tests </a:t>
            </a:r>
            <a:r>
              <a:rPr lang="en-US" dirty="0" smtClean="0"/>
              <a:t>and  </a:t>
            </a:r>
            <a:r>
              <a:rPr lang="en-US" dirty="0"/>
              <a:t>freeze the prototype cross section for TDR and SPEC  not </a:t>
            </a:r>
            <a:r>
              <a:rPr lang="en-US" dirty="0" smtClean="0"/>
              <a:t>including the modifications required for  accounting the computed </a:t>
            </a:r>
            <a:r>
              <a:rPr lang="en-US" dirty="0"/>
              <a:t>mechanical </a:t>
            </a:r>
            <a:r>
              <a:rPr lang="en-US" dirty="0" smtClean="0"/>
              <a:t>deformations.</a:t>
            </a:r>
          </a:p>
          <a:p>
            <a:pPr algn="just">
              <a:lnSpc>
                <a:spcPct val="120000"/>
              </a:lnSpc>
              <a:buAutoNum type="arabicParenR"/>
            </a:pPr>
            <a:r>
              <a:rPr lang="it-IT" dirty="0" smtClean="0"/>
              <a:t>We need to finalise two further documents: </a:t>
            </a:r>
          </a:p>
          <a:p>
            <a:pPr lvl="1" algn="just">
              <a:lnSpc>
                <a:spcPct val="120000"/>
              </a:lnSpc>
              <a:buAutoNum type="arabicParenR"/>
            </a:pPr>
            <a:r>
              <a:rPr lang="it-IT" dirty="0" smtClean="0"/>
              <a:t>  Contract Terms and Conditions (including deposit, guarantee, warranty, penalties, ..); </a:t>
            </a:r>
          </a:p>
          <a:p>
            <a:pPr lvl="1" algn="just">
              <a:lnSpc>
                <a:spcPct val="120000"/>
              </a:lnSpc>
              <a:buAutoNum type="arabicParenR"/>
            </a:pPr>
            <a:r>
              <a:rPr lang="it-IT" dirty="0"/>
              <a:t> </a:t>
            </a:r>
            <a:r>
              <a:rPr lang="it-IT" dirty="0" smtClean="0"/>
              <a:t>The  criteria used for evaluating the offers.</a:t>
            </a:r>
          </a:p>
          <a:p>
            <a:pPr algn="just">
              <a:lnSpc>
                <a:spcPct val="120000"/>
              </a:lnSpc>
              <a:buAutoNum type="arabicParenR"/>
            </a:pPr>
            <a:r>
              <a:rPr lang="it-IT" dirty="0" smtClean="0"/>
              <a:t> Together TDR and SPEC, the above documents must  be approved by INFN Council and </a:t>
            </a:r>
            <a:r>
              <a:rPr lang="it-IT" u="sng" dirty="0" smtClean="0"/>
              <a:t>no more amendable</a:t>
            </a:r>
            <a:endParaRPr lang="en-US" u="sng" dirty="0"/>
          </a:p>
          <a:p>
            <a:pPr algn="just">
              <a:lnSpc>
                <a:spcPct val="120000"/>
              </a:lnSpc>
              <a:buAutoNum type="arabicParenR"/>
            </a:pPr>
            <a:r>
              <a:rPr lang="it-IT" dirty="0" smtClean="0"/>
              <a:t>We will  </a:t>
            </a:r>
            <a:r>
              <a:rPr lang="it-IT" dirty="0"/>
              <a:t>launch the tender phase on January 2018 with the aim to have a formal start of the contract on </a:t>
            </a:r>
            <a:r>
              <a:rPr lang="it-IT" dirty="0" smtClean="0"/>
              <a:t>June 2018</a:t>
            </a:r>
            <a:r>
              <a:rPr lang="it-IT" dirty="0"/>
              <a:t>.</a:t>
            </a:r>
            <a:endParaRPr lang="en-US" dirty="0"/>
          </a:p>
          <a:p>
            <a:pPr algn="just">
              <a:lnSpc>
                <a:spcPct val="120000"/>
              </a:lnSpc>
              <a:buAutoNum type="arabicParenR"/>
            </a:pPr>
            <a:r>
              <a:rPr lang="en-US" dirty="0"/>
              <a:t>We can provide the final cross </a:t>
            </a:r>
            <a:r>
              <a:rPr lang="en-US" dirty="0" smtClean="0"/>
              <a:t>section at the latest </a:t>
            </a:r>
            <a:r>
              <a:rPr lang="en-US" dirty="0"/>
              <a:t>in July 2018 </a:t>
            </a:r>
            <a:r>
              <a:rPr lang="en-US" dirty="0" smtClean="0"/>
              <a:t> or </a:t>
            </a:r>
            <a:r>
              <a:rPr lang="en-US" dirty="0"/>
              <a:t>after the two apertures have been at least integrated into the Al-sleeves </a:t>
            </a:r>
          </a:p>
          <a:p>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22</a:t>
            </a:fld>
            <a:endParaRPr lang="fr-FR"/>
          </a:p>
        </p:txBody>
      </p:sp>
      <p:sp>
        <p:nvSpPr>
          <p:cNvPr id="6" name="Title 1"/>
          <p:cNvSpPr>
            <a:spLocks noGrp="1"/>
          </p:cNvSpPr>
          <p:nvPr>
            <p:ph type="title"/>
          </p:nvPr>
        </p:nvSpPr>
        <p:spPr>
          <a:xfrm>
            <a:off x="625274" y="520278"/>
            <a:ext cx="7920000" cy="720000"/>
          </a:xfrm>
        </p:spPr>
        <p:txBody>
          <a:bodyPr/>
          <a:lstStyle/>
          <a:p>
            <a:r>
              <a:rPr lang="en-US" dirty="0" smtClean="0">
                <a:latin typeface="Overpass"/>
              </a:rPr>
              <a:t>Activities for </a:t>
            </a:r>
            <a:r>
              <a:rPr lang="en-US" dirty="0" err="1" smtClean="0">
                <a:latin typeface="Overpass"/>
              </a:rPr>
              <a:t>finalising</a:t>
            </a:r>
            <a:r>
              <a:rPr lang="en-US" dirty="0" smtClean="0">
                <a:latin typeface="Overpass"/>
              </a:rPr>
              <a:t> the contract for  </a:t>
            </a:r>
            <a:r>
              <a:rPr lang="en-US" dirty="0">
                <a:latin typeface="Overpass"/>
              </a:rPr>
              <a:t>the prototype construction </a:t>
            </a:r>
            <a:br>
              <a:rPr lang="en-US" dirty="0">
                <a:latin typeface="Overpass"/>
              </a:rPr>
            </a:br>
            <a:endParaRPr lang="en-US" dirty="0"/>
          </a:p>
        </p:txBody>
      </p:sp>
      <p:sp>
        <p:nvSpPr>
          <p:cNvPr id="7" name="Footer Placeholder 2"/>
          <p:cNvSpPr>
            <a:spLocks noGrp="1"/>
          </p:cNvSpPr>
          <p:nvPr>
            <p:ph type="ftr" sz="quarter" idx="11"/>
          </p:nvPr>
        </p:nvSpPr>
        <p:spPr>
          <a:xfrm>
            <a:off x="2267744" y="6356350"/>
            <a:ext cx="6279613" cy="360000"/>
          </a:xfrm>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spTree>
    <p:extLst>
      <p:ext uri="{BB962C8B-B14F-4D97-AF65-F5344CB8AC3E}">
        <p14:creationId xmlns:p14="http://schemas.microsoft.com/office/powerpoint/2010/main" xmlns="" val="42765255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23</a:t>
            </a:fld>
            <a:endParaRPr lang="fr-FR"/>
          </a:p>
        </p:txBody>
      </p:sp>
      <p:sp>
        <p:nvSpPr>
          <p:cNvPr id="3" name="Footer Placeholder 2"/>
          <p:cNvSpPr>
            <a:spLocks noGrp="1"/>
          </p:cNvSpPr>
          <p:nvPr>
            <p:ph type="ftr" sz="quarter" idx="11"/>
          </p:nvPr>
        </p:nvSpPr>
        <p:spPr/>
        <p:txBody>
          <a:bodyPr/>
          <a:lstStyle/>
          <a:p>
            <a:r>
              <a:rPr lang="en-GB" smtClean="0"/>
              <a:t>-Pasquale Fabbricatore </a:t>
            </a:r>
            <a:r>
              <a:rPr lang="en-US" smtClean="0"/>
              <a:t>-7th HL-LHC Collaboration Meeting </a:t>
            </a:r>
            <a:r>
              <a:rPr lang="en-GB" smtClean="0"/>
              <a:t>- CIEMAT  14</a:t>
            </a:r>
            <a:r>
              <a:rPr lang="en-GB" baseline="30000" smtClean="0"/>
              <a:t>th</a:t>
            </a:r>
            <a:r>
              <a:rPr lang="en-GB" smtClean="0"/>
              <a:t> November  2017</a:t>
            </a:r>
            <a:endParaRPr lang="en-GB"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11560" y="620688"/>
            <a:ext cx="8205961" cy="510758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Title 1"/>
          <p:cNvSpPr txBox="1">
            <a:spLocks/>
          </p:cNvSpPr>
          <p:nvPr/>
        </p:nvSpPr>
        <p:spPr>
          <a:xfrm>
            <a:off x="897521" y="160278"/>
            <a:ext cx="7920000" cy="720000"/>
          </a:xfrm>
          <a:prstGeom prst="rect">
            <a:avLst/>
          </a:prstGeom>
        </p:spPr>
        <p:txBody>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bg2"/>
                </a:solidFill>
                <a:effectLst/>
                <a:uLnTx/>
                <a:uFillTx/>
                <a:latin typeface="Overpass"/>
                <a:ea typeface="+mj-ea"/>
                <a:cs typeface="+mj-cs"/>
              </a:rPr>
              <a:t>TDR</a:t>
            </a:r>
            <a:br>
              <a:rPr kumimoji="0" lang="en-US" sz="2800" b="1" i="0" u="none" strike="noStrike" kern="1200" cap="none" spc="0" normalizeH="0" baseline="0" noProof="0" dirty="0" smtClean="0">
                <a:ln>
                  <a:noFill/>
                </a:ln>
                <a:solidFill>
                  <a:schemeClr val="bg2"/>
                </a:solidFill>
                <a:effectLst/>
                <a:uLnTx/>
                <a:uFillTx/>
                <a:latin typeface="Overpass"/>
                <a:ea typeface="+mj-ea"/>
                <a:cs typeface="+mj-cs"/>
              </a:rPr>
            </a:br>
            <a:endParaRPr kumimoji="0" lang="en-US" sz="2800" b="1" i="0" u="none" strike="noStrike" kern="1200" cap="none" spc="0" normalizeH="0" baseline="0" noProof="0" dirty="0">
              <a:ln>
                <a:noFill/>
              </a:ln>
              <a:solidFill>
                <a:schemeClr val="bg2"/>
              </a:solidFill>
              <a:effectLst/>
              <a:uLnTx/>
              <a:uFillTx/>
              <a:latin typeface="+mj-lt"/>
              <a:ea typeface="+mj-ea"/>
              <a:cs typeface="+mj-cs"/>
            </a:endParaRPr>
          </a:p>
        </p:txBody>
      </p:sp>
    </p:spTree>
    <p:extLst>
      <p:ext uri="{BB962C8B-B14F-4D97-AF65-F5344CB8AC3E}">
        <p14:creationId xmlns:p14="http://schemas.microsoft.com/office/powerpoint/2010/main" xmlns="" val="38245787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24</a:t>
            </a:fld>
            <a:endParaRPr lang="fr-FR"/>
          </a:p>
        </p:txBody>
      </p:sp>
      <p:sp>
        <p:nvSpPr>
          <p:cNvPr id="3" name="Footer Placeholder 2"/>
          <p:cNvSpPr>
            <a:spLocks noGrp="1"/>
          </p:cNvSpPr>
          <p:nvPr>
            <p:ph type="ftr" sz="quarter" idx="11"/>
          </p:nvPr>
        </p:nvSpPr>
        <p:spPr/>
        <p:txBody>
          <a:bodyPr/>
          <a:lstStyle/>
          <a:p>
            <a:r>
              <a:rPr lang="en-GB" smtClean="0"/>
              <a:t>-Pasquale Fabbricatore </a:t>
            </a:r>
            <a:r>
              <a:rPr lang="en-US" smtClean="0"/>
              <a:t>-7th HL-LHC Collaboration Meeting </a:t>
            </a:r>
            <a:r>
              <a:rPr lang="en-GB" smtClean="0"/>
              <a:t>- CIEMAT  14</a:t>
            </a:r>
            <a:r>
              <a:rPr lang="en-GB" baseline="30000" smtClean="0"/>
              <a:t>th</a:t>
            </a:r>
            <a:r>
              <a:rPr lang="en-GB" smtClean="0"/>
              <a:t> November  2017</a:t>
            </a:r>
            <a:endParaRPr lang="en-GB" dirty="0"/>
          </a:p>
        </p:txBody>
      </p:sp>
      <p:grpSp>
        <p:nvGrpSpPr>
          <p:cNvPr id="7" name="Group 6"/>
          <p:cNvGrpSpPr/>
          <p:nvPr/>
        </p:nvGrpSpPr>
        <p:grpSpPr>
          <a:xfrm>
            <a:off x="3131840" y="160278"/>
            <a:ext cx="4027920" cy="6426410"/>
            <a:chOff x="2555775" y="260648"/>
            <a:chExt cx="4171937" cy="6570426"/>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55775" y="260648"/>
              <a:ext cx="4171937" cy="568220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9" name="Picture 3"/>
            <p:cNvPicPr>
              <a:picLocks noChangeAspect="1" noChangeArrowheads="1"/>
            </p:cNvPicPr>
            <p:nvPr/>
          </p:nvPicPr>
          <p:blipFill rotWithShape="1">
            <a:blip r:embed="rId3">
              <a:extLst>
                <a:ext uri="{28A0092B-C50C-407E-A947-70E740481C1C}">
                  <a14:useLocalDpi xmlns:a14="http://schemas.microsoft.com/office/drawing/2010/main" xmlns="" val="0"/>
                </a:ext>
              </a:extLst>
            </a:blip>
            <a:srcRect t="7749"/>
            <a:stretch/>
          </p:blipFill>
          <p:spPr bwMode="auto">
            <a:xfrm>
              <a:off x="2599646" y="5904941"/>
              <a:ext cx="4128066" cy="92613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
        <p:nvSpPr>
          <p:cNvPr id="10" name="Title 1"/>
          <p:cNvSpPr txBox="1">
            <a:spLocks/>
          </p:cNvSpPr>
          <p:nvPr/>
        </p:nvSpPr>
        <p:spPr>
          <a:xfrm>
            <a:off x="897521" y="160278"/>
            <a:ext cx="1730263" cy="720000"/>
          </a:xfrm>
          <a:prstGeom prst="rect">
            <a:avLst/>
          </a:prstGeom>
        </p:spPr>
        <p:txBody>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bg2"/>
                </a:solidFill>
                <a:effectLst/>
                <a:uLnTx/>
                <a:uFillTx/>
                <a:latin typeface="Overpass"/>
                <a:ea typeface="+mj-ea"/>
                <a:cs typeface="+mj-cs"/>
              </a:rPr>
              <a:t>TDR</a:t>
            </a:r>
          </a:p>
          <a:p>
            <a:pPr marL="0" marR="0" lvl="0" indent="0" algn="ctr" defTabSz="457200" rtl="0" eaLnBrk="1" fontAlgn="auto" latinLnBrk="0" hangingPunct="1">
              <a:lnSpc>
                <a:spcPct val="100000"/>
              </a:lnSpc>
              <a:spcBef>
                <a:spcPct val="0"/>
              </a:spcBef>
              <a:spcAft>
                <a:spcPts val="0"/>
              </a:spcAft>
              <a:buClrTx/>
              <a:buSzTx/>
              <a:buFontTx/>
              <a:buNone/>
              <a:tabLst/>
              <a:defRPr/>
            </a:pPr>
            <a:endParaRPr lang="en-US" sz="2800" b="1" dirty="0" smtClean="0">
              <a:solidFill>
                <a:schemeClr val="bg2"/>
              </a:solidFill>
              <a:latin typeface="Overpass"/>
              <a:ea typeface="+mj-ea"/>
              <a:cs typeface="+mj-cs"/>
            </a:endParaRP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bg2"/>
                </a:solidFill>
                <a:effectLst/>
                <a:uLnTx/>
                <a:uFillTx/>
                <a:latin typeface="Overpass"/>
                <a:ea typeface="+mj-ea"/>
                <a:cs typeface="+mj-cs"/>
              </a:rPr>
              <a:t>Outline</a:t>
            </a:r>
            <a:br>
              <a:rPr kumimoji="0" lang="en-US" sz="2800" b="1" i="0" u="none" strike="noStrike" kern="1200" cap="none" spc="0" normalizeH="0" baseline="0" noProof="0" dirty="0" smtClean="0">
                <a:ln>
                  <a:noFill/>
                </a:ln>
                <a:solidFill>
                  <a:schemeClr val="bg2"/>
                </a:solidFill>
                <a:effectLst/>
                <a:uLnTx/>
                <a:uFillTx/>
                <a:latin typeface="Overpass"/>
                <a:ea typeface="+mj-ea"/>
                <a:cs typeface="+mj-cs"/>
              </a:rPr>
            </a:br>
            <a:endParaRPr kumimoji="0" lang="en-US" sz="2800" b="1" i="0" u="none" strike="noStrike" kern="1200" cap="none" spc="0" normalizeH="0" baseline="0" noProof="0" dirty="0">
              <a:ln>
                <a:noFill/>
              </a:ln>
              <a:solidFill>
                <a:schemeClr val="bg2"/>
              </a:solidFill>
              <a:effectLst/>
              <a:uLnTx/>
              <a:uFillTx/>
              <a:latin typeface="+mj-lt"/>
              <a:ea typeface="+mj-ea"/>
              <a:cs typeface="+mj-cs"/>
            </a:endParaRPr>
          </a:p>
        </p:txBody>
      </p:sp>
    </p:spTree>
    <p:extLst>
      <p:ext uri="{BB962C8B-B14F-4D97-AF65-F5344CB8AC3E}">
        <p14:creationId xmlns:p14="http://schemas.microsoft.com/office/powerpoint/2010/main" xmlns="" val="21759681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25</a:t>
            </a:fld>
            <a:endParaRPr lang="fr-FR"/>
          </a:p>
        </p:txBody>
      </p:sp>
      <p:sp>
        <p:nvSpPr>
          <p:cNvPr id="3" name="Footer Placeholder 2"/>
          <p:cNvSpPr>
            <a:spLocks noGrp="1"/>
          </p:cNvSpPr>
          <p:nvPr>
            <p:ph type="ftr" sz="quarter" idx="11"/>
          </p:nvPr>
        </p:nvSpPr>
        <p:spPr/>
        <p:txBody>
          <a:bodyPr/>
          <a:lstStyle/>
          <a:p>
            <a:r>
              <a:rPr lang="en-GB" smtClean="0"/>
              <a:t>-Pasquale Fabbricatore </a:t>
            </a:r>
            <a:r>
              <a:rPr lang="en-US" smtClean="0"/>
              <a:t>-7th HL-LHC Collaboration Meeting </a:t>
            </a:r>
            <a:r>
              <a:rPr lang="en-GB" smtClean="0"/>
              <a:t>- CIEMAT  14</a:t>
            </a:r>
            <a:r>
              <a:rPr lang="en-GB" baseline="30000" smtClean="0"/>
              <a:t>th</a:t>
            </a:r>
            <a:r>
              <a:rPr lang="en-GB" smtClean="0"/>
              <a:t> November  2017</a:t>
            </a:r>
            <a:endParaRPr lang="en-GB" dirty="0"/>
          </a:p>
        </p:txBody>
      </p:sp>
      <p:pic>
        <p:nvPicPr>
          <p:cNvPr id="4" name="Picture 3" descr="file001"/>
          <p:cNvPicPr/>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5090795" y="476672"/>
            <a:ext cx="3596005" cy="2699385"/>
          </a:xfrm>
          <a:prstGeom prst="rect">
            <a:avLst/>
          </a:prstGeom>
          <a:noFill/>
          <a:ln>
            <a:noFill/>
          </a:ln>
        </p:spPr>
      </p:pic>
      <p:pic>
        <p:nvPicPr>
          <p:cNvPr id="5" name="Picture 4" descr="file000"/>
          <p:cNvPicPr/>
          <p:nvPr/>
        </p:nvPicPr>
        <p:blipFill>
          <a:blip r:embed="rId3">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4571999" y="3397002"/>
            <a:ext cx="3596005" cy="2699385"/>
          </a:xfrm>
          <a:prstGeom prst="rect">
            <a:avLst/>
          </a:prstGeom>
          <a:noFill/>
          <a:ln>
            <a:noFill/>
          </a:ln>
        </p:spPr>
      </p:pic>
      <p:pic>
        <p:nvPicPr>
          <p:cNvPr id="7" name="Picture 6" descr="file003"/>
          <p:cNvPicPr/>
          <p:nvPr/>
        </p:nvPicPr>
        <p:blipFill>
          <a:blip r:embed="rId4">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r="34547"/>
          <a:stretch>
            <a:fillRect/>
          </a:stretch>
        </p:blipFill>
        <p:spPr bwMode="auto">
          <a:xfrm>
            <a:off x="375928" y="1412776"/>
            <a:ext cx="3783632" cy="4683611"/>
          </a:xfrm>
          <a:prstGeom prst="rect">
            <a:avLst/>
          </a:prstGeom>
          <a:noFill/>
          <a:ln>
            <a:noFill/>
          </a:ln>
        </p:spPr>
      </p:pic>
      <p:sp>
        <p:nvSpPr>
          <p:cNvPr id="8" name="Title 1"/>
          <p:cNvSpPr txBox="1">
            <a:spLocks/>
          </p:cNvSpPr>
          <p:nvPr/>
        </p:nvSpPr>
        <p:spPr>
          <a:xfrm>
            <a:off x="897521" y="160278"/>
            <a:ext cx="7920000" cy="720000"/>
          </a:xfrm>
          <a:prstGeom prst="rect">
            <a:avLst/>
          </a:prstGeom>
        </p:spPr>
        <p:txBody>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2800" b="1" dirty="0" smtClean="0">
                <a:solidFill>
                  <a:schemeClr val="bg2"/>
                </a:solidFill>
                <a:latin typeface="Overpass"/>
                <a:ea typeface="+mj-ea"/>
                <a:cs typeface="+mj-cs"/>
              </a:rPr>
              <a:t>Models for FE analysis</a:t>
            </a:r>
            <a:r>
              <a:rPr kumimoji="0" lang="en-US" sz="2800" b="1" i="0" u="none" strike="noStrike" kern="1200" cap="none" spc="0" normalizeH="0" baseline="0" noProof="0" dirty="0" smtClean="0">
                <a:ln>
                  <a:noFill/>
                </a:ln>
                <a:solidFill>
                  <a:schemeClr val="bg2"/>
                </a:solidFill>
                <a:effectLst/>
                <a:uLnTx/>
                <a:uFillTx/>
                <a:latin typeface="Overpass"/>
                <a:ea typeface="+mj-ea"/>
                <a:cs typeface="+mj-cs"/>
              </a:rPr>
              <a:t/>
            </a:r>
            <a:br>
              <a:rPr kumimoji="0" lang="en-US" sz="2800" b="1" i="0" u="none" strike="noStrike" kern="1200" cap="none" spc="0" normalizeH="0" baseline="0" noProof="0" dirty="0" smtClean="0">
                <a:ln>
                  <a:noFill/>
                </a:ln>
                <a:solidFill>
                  <a:schemeClr val="bg2"/>
                </a:solidFill>
                <a:effectLst/>
                <a:uLnTx/>
                <a:uFillTx/>
                <a:latin typeface="Overpass"/>
                <a:ea typeface="+mj-ea"/>
                <a:cs typeface="+mj-cs"/>
              </a:rPr>
            </a:br>
            <a:endParaRPr kumimoji="0" lang="en-US" sz="2800" b="1" i="0" u="none" strike="noStrike" kern="1200" cap="none" spc="0" normalizeH="0" baseline="0" noProof="0" dirty="0">
              <a:ln>
                <a:noFill/>
              </a:ln>
              <a:solidFill>
                <a:schemeClr val="bg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26</a:t>
            </a:fld>
            <a:endParaRPr lang="fr-FR"/>
          </a:p>
        </p:txBody>
      </p:sp>
      <p:sp>
        <p:nvSpPr>
          <p:cNvPr id="3" name="Footer Placeholder 2"/>
          <p:cNvSpPr>
            <a:spLocks noGrp="1"/>
          </p:cNvSpPr>
          <p:nvPr>
            <p:ph type="ftr" sz="quarter" idx="11"/>
          </p:nvPr>
        </p:nvSpPr>
        <p:spPr/>
        <p:txBody>
          <a:bodyPr/>
          <a:lstStyle/>
          <a:p>
            <a:r>
              <a:rPr lang="en-GB" smtClean="0"/>
              <a:t>-Pasquale Fabbricatore </a:t>
            </a:r>
            <a:r>
              <a:rPr lang="en-US" smtClean="0"/>
              <a:t>-7th HL-LHC Collaboration Meeting </a:t>
            </a:r>
            <a:r>
              <a:rPr lang="en-GB" smtClean="0"/>
              <a:t>- CIEMAT  14</a:t>
            </a:r>
            <a:r>
              <a:rPr lang="en-GB" baseline="30000" smtClean="0"/>
              <a:t>th</a:t>
            </a:r>
            <a:r>
              <a:rPr lang="en-GB" smtClean="0"/>
              <a:t> November  2017</a:t>
            </a:r>
            <a:endParaRPr lang="en-GB"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267744" y="188640"/>
            <a:ext cx="4578195" cy="60361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1730117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27</a:t>
            </a:fld>
            <a:endParaRPr lang="fr-FR"/>
          </a:p>
        </p:txBody>
      </p:sp>
      <p:sp>
        <p:nvSpPr>
          <p:cNvPr id="3" name="Footer Placeholder 2"/>
          <p:cNvSpPr>
            <a:spLocks noGrp="1"/>
          </p:cNvSpPr>
          <p:nvPr>
            <p:ph type="ftr" sz="quarter" idx="11"/>
          </p:nvPr>
        </p:nvSpPr>
        <p:spPr/>
        <p:txBody>
          <a:bodyPr/>
          <a:lstStyle/>
          <a:p>
            <a:r>
              <a:rPr lang="en-GB" smtClean="0"/>
              <a:t>-Pasquale Fabbricatore </a:t>
            </a:r>
            <a:r>
              <a:rPr lang="en-US" smtClean="0"/>
              <a:t>-7th HL-LHC Collaboration Meeting </a:t>
            </a:r>
            <a:r>
              <a:rPr lang="en-GB" smtClean="0"/>
              <a:t>- CIEMAT  14</a:t>
            </a:r>
            <a:r>
              <a:rPr lang="en-GB" baseline="30000" smtClean="0"/>
              <a:t>th</a:t>
            </a:r>
            <a:r>
              <a:rPr lang="en-GB" smtClean="0"/>
              <a:t> November  2017</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63070" y="980728"/>
            <a:ext cx="8244408" cy="5048913"/>
          </a:xfrm>
          <a:prstGeom prst="rect">
            <a:avLst/>
          </a:prstGeom>
        </p:spPr>
      </p:pic>
      <p:sp>
        <p:nvSpPr>
          <p:cNvPr id="5" name="Title 1"/>
          <p:cNvSpPr txBox="1">
            <a:spLocks/>
          </p:cNvSpPr>
          <p:nvPr/>
        </p:nvSpPr>
        <p:spPr>
          <a:xfrm>
            <a:off x="625274" y="520278"/>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smtClean="0">
                <a:latin typeface="Overpass"/>
              </a:rPr>
              <a:t>The D2 prototype (MBRDP1) </a:t>
            </a:r>
            <a:endParaRPr lang="en-US" dirty="0"/>
          </a:p>
        </p:txBody>
      </p:sp>
    </p:spTree>
    <p:extLst>
      <p:ext uri="{BB962C8B-B14F-4D97-AF65-F5344CB8AC3E}">
        <p14:creationId xmlns:p14="http://schemas.microsoft.com/office/powerpoint/2010/main" xmlns="" val="19735688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28</a:t>
            </a:fld>
            <a:endParaRPr lang="fr-FR"/>
          </a:p>
        </p:txBody>
      </p:sp>
      <p:sp>
        <p:nvSpPr>
          <p:cNvPr id="3" name="Footer Placeholder 2"/>
          <p:cNvSpPr>
            <a:spLocks noGrp="1"/>
          </p:cNvSpPr>
          <p:nvPr>
            <p:ph type="ftr" sz="quarter" idx="11"/>
          </p:nvPr>
        </p:nvSpPr>
        <p:spPr/>
        <p:txBody>
          <a:bodyPr/>
          <a:lstStyle/>
          <a:p>
            <a:r>
              <a:rPr lang="en-GB" smtClean="0"/>
              <a:t>-Pasquale Fabbricatore </a:t>
            </a:r>
            <a:r>
              <a:rPr lang="en-US" smtClean="0"/>
              <a:t>-7th HL-LHC Collaboration Meeting </a:t>
            </a:r>
            <a:r>
              <a:rPr lang="en-GB" smtClean="0"/>
              <a:t>- CIEMAT  14</a:t>
            </a:r>
            <a:r>
              <a:rPr lang="en-GB" baseline="30000" smtClean="0"/>
              <a:t>th</a:t>
            </a:r>
            <a:r>
              <a:rPr lang="en-GB" smtClean="0"/>
              <a:t> November  2017</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87624" y="1052736"/>
            <a:ext cx="7056784" cy="5115283"/>
          </a:xfrm>
          <a:prstGeom prst="rect">
            <a:avLst/>
          </a:prstGeom>
        </p:spPr>
      </p:pic>
      <p:sp>
        <p:nvSpPr>
          <p:cNvPr id="6" name="Title 1"/>
          <p:cNvSpPr txBox="1">
            <a:spLocks/>
          </p:cNvSpPr>
          <p:nvPr/>
        </p:nvSpPr>
        <p:spPr>
          <a:xfrm>
            <a:off x="625274" y="332736"/>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smtClean="0">
                <a:latin typeface="Overpass"/>
              </a:rPr>
              <a:t>MBRDP1: Detail of the end magnet (connection side)  </a:t>
            </a:r>
            <a:endParaRPr lang="en-US" dirty="0"/>
          </a:p>
        </p:txBody>
      </p:sp>
    </p:spTree>
    <p:extLst>
      <p:ext uri="{BB962C8B-B14F-4D97-AF65-F5344CB8AC3E}">
        <p14:creationId xmlns:p14="http://schemas.microsoft.com/office/powerpoint/2010/main" xmlns="" val="9912413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29</a:t>
            </a:fld>
            <a:endParaRPr lang="fr-FR"/>
          </a:p>
        </p:txBody>
      </p:sp>
      <p:sp>
        <p:nvSpPr>
          <p:cNvPr id="3" name="Footer Placeholder 2"/>
          <p:cNvSpPr>
            <a:spLocks noGrp="1"/>
          </p:cNvSpPr>
          <p:nvPr>
            <p:ph type="ftr" sz="quarter" idx="11"/>
          </p:nvPr>
        </p:nvSpPr>
        <p:spPr/>
        <p:txBody>
          <a:bodyPr/>
          <a:lstStyle/>
          <a:p>
            <a:r>
              <a:rPr lang="en-GB" smtClean="0"/>
              <a:t>-Pasquale Fabbricatore </a:t>
            </a:r>
            <a:r>
              <a:rPr lang="en-US" smtClean="0"/>
              <a:t>-7th HL-LHC Collaboration Meeting </a:t>
            </a:r>
            <a:r>
              <a:rPr lang="en-GB" smtClean="0"/>
              <a:t>- CIEMAT  14</a:t>
            </a:r>
            <a:r>
              <a:rPr lang="en-GB" baseline="30000" smtClean="0"/>
              <a:t>th</a:t>
            </a:r>
            <a:r>
              <a:rPr lang="en-GB" smtClean="0"/>
              <a:t> November  2017</a:t>
            </a:r>
            <a:endParaRPr lang="en-GB" dirty="0"/>
          </a:p>
        </p:txBody>
      </p:sp>
      <p:sp>
        <p:nvSpPr>
          <p:cNvPr id="4" name="Title 1"/>
          <p:cNvSpPr txBox="1">
            <a:spLocks/>
          </p:cNvSpPr>
          <p:nvPr/>
        </p:nvSpPr>
        <p:spPr>
          <a:xfrm>
            <a:off x="625274" y="332736"/>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smtClean="0">
                <a:latin typeface="Overpass"/>
              </a:rPr>
              <a:t>MBRDP1: Detail of the end magnet </a:t>
            </a:r>
          </a:p>
          <a:p>
            <a:r>
              <a:rPr lang="en-US" dirty="0" smtClean="0">
                <a:latin typeface="Overpass"/>
              </a:rPr>
              <a:t>(opposite connection side)  </a:t>
            </a:r>
            <a:endParaRPr lang="en-US"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xmlns="" val="0"/>
              </a:ext>
            </a:extLst>
          </a:blip>
          <a:srcRect t="1839" r="12816" b="12129"/>
          <a:stretch/>
        </p:blipFill>
        <p:spPr>
          <a:xfrm>
            <a:off x="2123728" y="1229710"/>
            <a:ext cx="5388542" cy="4908834"/>
          </a:xfrm>
          <a:prstGeom prst="rect">
            <a:avLst/>
          </a:prstGeom>
        </p:spPr>
      </p:pic>
    </p:spTree>
    <p:extLst>
      <p:ext uri="{BB962C8B-B14F-4D97-AF65-F5344CB8AC3E}">
        <p14:creationId xmlns:p14="http://schemas.microsoft.com/office/powerpoint/2010/main" xmlns="" val="17033924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3</a:t>
            </a:fld>
            <a:endParaRPr lang="fr-FR"/>
          </a:p>
        </p:txBody>
      </p:sp>
      <p:sp>
        <p:nvSpPr>
          <p:cNvPr id="3" name="Footer Placeholder 2"/>
          <p:cNvSpPr>
            <a:spLocks noGrp="1"/>
          </p:cNvSpPr>
          <p:nvPr>
            <p:ph type="ftr" sz="quarter" idx="11"/>
          </p:nvPr>
        </p:nvSpPr>
        <p:spPr/>
        <p:txBody>
          <a:bodyPr/>
          <a:lstStyle/>
          <a:p>
            <a:r>
              <a:rPr lang="en-GB" smtClean="0"/>
              <a:t>-Pasquale Fabbricatore </a:t>
            </a:r>
            <a:r>
              <a:rPr lang="en-US" smtClean="0"/>
              <a:t>-7th HL-LHC Collaboration Meeting </a:t>
            </a:r>
            <a:r>
              <a:rPr lang="en-GB" smtClean="0"/>
              <a:t>- CIEMAT  14</a:t>
            </a:r>
            <a:r>
              <a:rPr lang="en-GB" baseline="30000" smtClean="0"/>
              <a:t>th</a:t>
            </a:r>
            <a:r>
              <a:rPr lang="en-GB" smtClean="0"/>
              <a:t> November  2017</a:t>
            </a:r>
            <a:endParaRPr lang="en-GB" dirty="0"/>
          </a:p>
        </p:txBody>
      </p:sp>
      <p:sp>
        <p:nvSpPr>
          <p:cNvPr id="4" name="Title 1"/>
          <p:cNvSpPr txBox="1">
            <a:spLocks/>
          </p:cNvSpPr>
          <p:nvPr/>
        </p:nvSpPr>
        <p:spPr>
          <a:xfrm>
            <a:off x="612000" y="180000"/>
            <a:ext cx="7920000" cy="720000"/>
          </a:xfrm>
          <a:prstGeom prst="rect">
            <a:avLst/>
          </a:prstGeom>
        </p:spPr>
        <p:txBody>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2800" b="1" dirty="0" smtClean="0">
                <a:solidFill>
                  <a:schemeClr val="bg2"/>
                </a:solidFill>
                <a:latin typeface="+mj-lt"/>
                <a:ea typeface="+mj-ea"/>
                <a:cs typeface="+mj-cs"/>
              </a:rPr>
              <a:t>The D2 cross section</a:t>
            </a:r>
            <a:endParaRPr kumimoji="0" lang="en-US" sz="2800" b="1" i="0" u="none" strike="noStrike" kern="1200" cap="none" spc="0" normalizeH="0" baseline="0" noProof="0" dirty="0">
              <a:ln>
                <a:noFill/>
              </a:ln>
              <a:solidFill>
                <a:schemeClr val="bg2"/>
              </a:solidFill>
              <a:effectLst/>
              <a:uLnTx/>
              <a:uFillTx/>
              <a:latin typeface="+mj-lt"/>
              <a:ea typeface="+mj-ea"/>
              <a:cs typeface="+mj-cs"/>
            </a:endParaRPr>
          </a:p>
        </p:txBody>
      </p:sp>
      <p:pic>
        <p:nvPicPr>
          <p:cNvPr id="5" name="Picture 4"/>
          <p:cNvPicPr/>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323528" y="1069974"/>
            <a:ext cx="6048232" cy="4951313"/>
          </a:xfrm>
          <a:prstGeom prst="rect">
            <a:avLst/>
          </a:prstGeom>
          <a:noFill/>
          <a:ln>
            <a:noFill/>
          </a:ln>
        </p:spPr>
      </p:pic>
      <p:pic>
        <p:nvPicPr>
          <p:cNvPr id="1028" name="Picture 4"/>
          <p:cNvPicPr>
            <a:picLocks noChangeAspect="1" noChangeArrowheads="1"/>
          </p:cNvPicPr>
          <p:nvPr/>
        </p:nvPicPr>
        <p:blipFill>
          <a:blip r:embed="rId3"/>
          <a:srcRect l="17798" r="17798"/>
          <a:stretch>
            <a:fillRect/>
          </a:stretch>
        </p:blipFill>
        <p:spPr bwMode="auto">
          <a:xfrm>
            <a:off x="5724088" y="1069974"/>
            <a:ext cx="3322712" cy="2809778"/>
          </a:xfrm>
          <a:prstGeom prst="rect">
            <a:avLst/>
          </a:prstGeom>
          <a:solidFill>
            <a:schemeClr val="accent6">
              <a:lumMod val="20000"/>
              <a:lumOff val="80000"/>
            </a:schemeClr>
          </a:solid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30</a:t>
            </a:fld>
            <a:endParaRPr lang="fr-FR"/>
          </a:p>
        </p:txBody>
      </p:sp>
      <p:sp>
        <p:nvSpPr>
          <p:cNvPr id="3" name="Footer Placeholder 2"/>
          <p:cNvSpPr>
            <a:spLocks noGrp="1"/>
          </p:cNvSpPr>
          <p:nvPr>
            <p:ph type="ftr" sz="quarter" idx="11"/>
          </p:nvPr>
        </p:nvSpPr>
        <p:spPr/>
        <p:txBody>
          <a:bodyPr/>
          <a:lstStyle/>
          <a:p>
            <a:r>
              <a:rPr lang="en-GB" smtClean="0"/>
              <a:t>-Pasquale Fabbricatore </a:t>
            </a:r>
            <a:r>
              <a:rPr lang="en-US" smtClean="0"/>
              <a:t>-7th HL-LHC Collaboration Meeting </a:t>
            </a:r>
            <a:r>
              <a:rPr lang="en-GB" smtClean="0"/>
              <a:t>- CIEMAT  14</a:t>
            </a:r>
            <a:r>
              <a:rPr lang="en-GB" baseline="30000" smtClean="0"/>
              <a:t>th</a:t>
            </a:r>
            <a:r>
              <a:rPr lang="en-GB" smtClean="0"/>
              <a:t> November  2017</a:t>
            </a:r>
            <a:endParaRPr lang="en-GB" dirty="0"/>
          </a:p>
        </p:txBody>
      </p:sp>
      <p:sp>
        <p:nvSpPr>
          <p:cNvPr id="5" name="Title 1"/>
          <p:cNvSpPr txBox="1">
            <a:spLocks/>
          </p:cNvSpPr>
          <p:nvPr/>
        </p:nvSpPr>
        <p:spPr>
          <a:xfrm>
            <a:off x="607779" y="44624"/>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it-IT" dirty="0" smtClean="0"/>
              <a:t>Short model and LMBRD integration</a:t>
            </a:r>
            <a:endParaRPr lang="en-US" dirty="0"/>
          </a:p>
        </p:txBody>
      </p:sp>
      <p:pic>
        <p:nvPicPr>
          <p:cNvPr id="6" name="Picture 5"/>
          <p:cNvPicPr>
            <a:picLocks noChangeAspect="1"/>
          </p:cNvPicPr>
          <p:nvPr/>
        </p:nvPicPr>
        <p:blipFill>
          <a:blip r:embed="rId2"/>
          <a:stretch>
            <a:fillRect/>
          </a:stretch>
        </p:blipFill>
        <p:spPr>
          <a:xfrm>
            <a:off x="7935324" y="77687"/>
            <a:ext cx="1105046" cy="1080120"/>
          </a:xfrm>
          <a:prstGeom prst="rect">
            <a:avLst/>
          </a:prstGeom>
        </p:spPr>
      </p:pic>
      <p:sp>
        <p:nvSpPr>
          <p:cNvPr id="7" name="Rectangle 6"/>
          <p:cNvSpPr/>
          <p:nvPr/>
        </p:nvSpPr>
        <p:spPr>
          <a:xfrm>
            <a:off x="523170" y="854468"/>
            <a:ext cx="8163629" cy="2985433"/>
          </a:xfrm>
          <a:prstGeom prst="rect">
            <a:avLst/>
          </a:prstGeom>
        </p:spPr>
        <p:txBody>
          <a:bodyPr wrap="square">
            <a:spAutoFit/>
          </a:bodyPr>
          <a:lstStyle/>
          <a:p>
            <a:pPr marL="285750" indent="-285750" algn="just">
              <a:buFont typeface="Courier New" panose="02070309020205020404" pitchFamily="49" charset="0"/>
              <a:buChar char="o"/>
            </a:pPr>
            <a:r>
              <a:rPr lang="en-US" dirty="0" smtClean="0"/>
              <a:t>Short model cold test design in SM18 and instrumentation plan under finalization</a:t>
            </a:r>
          </a:p>
          <a:p>
            <a:pPr marL="285750" indent="-285750" algn="just">
              <a:buFont typeface="Courier New" panose="02070309020205020404" pitchFamily="49" charset="0"/>
              <a:buChar char="o"/>
            </a:pPr>
            <a:r>
              <a:rPr lang="en-US" dirty="0" smtClean="0"/>
              <a:t>Design assembly drawings of LMBRD cold mass (CM) including MCBRD CCT correctors is complete.</a:t>
            </a:r>
          </a:p>
          <a:p>
            <a:pPr marL="742950" lvl="1" indent="-285750" algn="just">
              <a:buFont typeface="Courier New" panose="02070309020205020404" pitchFamily="49" charset="0"/>
              <a:buChar char="o"/>
            </a:pPr>
            <a:r>
              <a:rPr lang="en-US" sz="1600" i="1" dirty="0"/>
              <a:t>Start procurement of cold mass parts (long shells, end </a:t>
            </a:r>
            <a:r>
              <a:rPr lang="en-US" sz="1600" i="1" dirty="0" smtClean="0"/>
              <a:t>covers) and qualification bus tests from </a:t>
            </a:r>
            <a:r>
              <a:rPr lang="en-US" sz="1600" i="1" dirty="0"/>
              <a:t>2018</a:t>
            </a:r>
          </a:p>
          <a:p>
            <a:pPr marL="742950" lvl="1" indent="-285750" algn="just">
              <a:buFont typeface="Courier New" panose="02070309020205020404" pitchFamily="49" charset="0"/>
              <a:buChar char="o"/>
            </a:pPr>
            <a:r>
              <a:rPr lang="en-US" sz="1600" i="1" dirty="0" smtClean="0"/>
              <a:t>Pending interfaces design of in-cryostat cryogenics piping, new heat exchanger.</a:t>
            </a:r>
          </a:p>
          <a:p>
            <a:pPr marL="742950" lvl="1" indent="-285750" algn="just">
              <a:buFont typeface="Courier New" panose="02070309020205020404" pitchFamily="49" charset="0"/>
              <a:buChar char="o"/>
            </a:pPr>
            <a:r>
              <a:rPr lang="en-US" sz="1600" i="1" dirty="0" smtClean="0"/>
              <a:t>Next CM assembly sequence drawings, associated press tooling under study</a:t>
            </a:r>
          </a:p>
          <a:p>
            <a:pPr marL="742950" lvl="1" indent="-285750" algn="just">
              <a:buFont typeface="Courier New" panose="02070309020205020404" pitchFamily="49" charset="0"/>
              <a:buChar char="o"/>
            </a:pPr>
            <a:r>
              <a:rPr lang="en-US" sz="1600" i="1" dirty="0" smtClean="0"/>
              <a:t>Large LMBRD handling tooling under procurement</a:t>
            </a:r>
            <a:endParaRPr lang="en-US" sz="1600" i="1" dirty="0"/>
          </a:p>
          <a:p>
            <a:pPr marL="285750" indent="-285750" algn="just">
              <a:buFont typeface="Courier New" panose="02070309020205020404" pitchFamily="49" charset="0"/>
              <a:buChar char="o"/>
            </a:pPr>
            <a:r>
              <a:rPr lang="en-US" dirty="0" smtClean="0"/>
              <a:t>On going design of cold mass welded parts, prototyping tests, inspection plan per EN13445 following PED </a:t>
            </a:r>
            <a:r>
              <a:rPr lang="en-GB" i="1" dirty="0"/>
              <a:t>Directive</a:t>
            </a:r>
            <a:r>
              <a:rPr lang="en-GB" dirty="0"/>
              <a:t> 2014/68/EU </a:t>
            </a:r>
            <a:r>
              <a:rPr lang="en-US" dirty="0" smtClean="0"/>
              <a:t>requirements </a:t>
            </a:r>
            <a:endParaRPr lang="en-GB" dirty="0"/>
          </a:p>
        </p:txBody>
      </p:sp>
      <p:pic>
        <p:nvPicPr>
          <p:cNvPr id="8" name="Picture 7"/>
          <p:cNvPicPr>
            <a:picLocks noChangeAspect="1"/>
          </p:cNvPicPr>
          <p:nvPr/>
        </p:nvPicPr>
        <p:blipFill>
          <a:blip r:embed="rId3"/>
          <a:stretch>
            <a:fillRect/>
          </a:stretch>
        </p:blipFill>
        <p:spPr>
          <a:xfrm>
            <a:off x="235416" y="3864952"/>
            <a:ext cx="8854831" cy="2782981"/>
          </a:xfrm>
          <a:prstGeom prst="rect">
            <a:avLst/>
          </a:prstGeom>
        </p:spPr>
      </p:pic>
    </p:spTree>
    <p:extLst>
      <p:ext uri="{BB962C8B-B14F-4D97-AF65-F5344CB8AC3E}">
        <p14:creationId xmlns:p14="http://schemas.microsoft.com/office/powerpoint/2010/main" xmlns="" val="3254876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31</a:t>
            </a:fld>
            <a:endParaRPr lang="fr-FR"/>
          </a:p>
        </p:txBody>
      </p:sp>
      <p:sp>
        <p:nvSpPr>
          <p:cNvPr id="3" name="Footer Placeholder 2"/>
          <p:cNvSpPr>
            <a:spLocks noGrp="1"/>
          </p:cNvSpPr>
          <p:nvPr>
            <p:ph type="ftr" sz="quarter" idx="11"/>
          </p:nvPr>
        </p:nvSpPr>
        <p:spPr/>
        <p:txBody>
          <a:bodyPr/>
          <a:lstStyle/>
          <a:p>
            <a:r>
              <a:rPr lang="en-GB" smtClean="0"/>
              <a:t>-Pasquale Fabbricatore </a:t>
            </a:r>
            <a:r>
              <a:rPr lang="en-US" smtClean="0"/>
              <a:t>-7th HL-LHC Collaboration Meeting </a:t>
            </a:r>
            <a:r>
              <a:rPr lang="en-GB" smtClean="0"/>
              <a:t>- CIEMAT  14</a:t>
            </a:r>
            <a:r>
              <a:rPr lang="en-GB" baseline="30000" smtClean="0"/>
              <a:t>th</a:t>
            </a:r>
            <a:r>
              <a:rPr lang="en-GB" smtClean="0"/>
              <a:t> November  2017</a:t>
            </a:r>
            <a:endParaRPr lang="en-GB" dirty="0"/>
          </a:p>
        </p:txBody>
      </p:sp>
      <p:sp>
        <p:nvSpPr>
          <p:cNvPr id="4" name="Slide Number Placeholder 1"/>
          <p:cNvSpPr txBox="1">
            <a:spLocks/>
          </p:cNvSpPr>
          <p:nvPr/>
        </p:nvSpPr>
        <p:spPr>
          <a:xfrm>
            <a:off x="8686800" y="6356350"/>
            <a:ext cx="360000" cy="360000"/>
          </a:xfrm>
          <a:prstGeom prst="rect">
            <a:avLst/>
          </a:prstGeom>
        </p:spPr>
        <p:txBody>
          <a:bodyPr vert="horz" lIns="0" tIns="0" rIns="0" bIns="0" rtlCol="0" anchor="b"/>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chemeClr val="accent1"/>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fr-FR" sz="1200" b="0" i="0" u="none" strike="noStrike" kern="1200" cap="none" spc="0" normalizeH="0" baseline="0" noProof="0">
              <a:ln>
                <a:noFill/>
              </a:ln>
              <a:solidFill>
                <a:schemeClr val="accent1"/>
              </a:solidFill>
              <a:effectLst/>
              <a:uLnTx/>
              <a:uFillTx/>
              <a:latin typeface="+mn-lt"/>
              <a:ea typeface="+mn-ea"/>
              <a:cs typeface="+mn-cs"/>
            </a:endParaRPr>
          </a:p>
        </p:txBody>
      </p:sp>
      <p:sp>
        <p:nvSpPr>
          <p:cNvPr id="5" name="Footer Placeholder 2"/>
          <p:cNvSpPr txBox="1">
            <a:spLocks/>
          </p:cNvSpPr>
          <p:nvPr/>
        </p:nvSpPr>
        <p:spPr>
          <a:xfrm>
            <a:off x="2267744" y="6356350"/>
            <a:ext cx="6279613" cy="360000"/>
          </a:xfrm>
          <a:prstGeom prst="rect">
            <a:avLst/>
          </a:prstGeom>
        </p:spPr>
        <p:txBody>
          <a:bodyPr vert="horz" lIns="0" tIns="0" rIns="0" bIns="0" rtlCol="0" anchor="b"/>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smtClean="0">
                <a:ln>
                  <a:noFill/>
                </a:ln>
                <a:solidFill>
                  <a:schemeClr val="accent1"/>
                </a:solidFill>
                <a:effectLst/>
                <a:uLnTx/>
                <a:uFillTx/>
                <a:latin typeface="+mn-lt"/>
                <a:ea typeface="+mn-ea"/>
                <a:cs typeface="+mn-cs"/>
              </a:rPr>
              <a:t>-Pasquale Fabbricatore </a:t>
            </a:r>
            <a:r>
              <a:rPr kumimoji="0" lang="en-US" sz="1200" b="0" i="0" u="none" strike="noStrike" kern="1200" cap="none" spc="0" normalizeH="0" baseline="0" noProof="0" smtClean="0">
                <a:ln>
                  <a:noFill/>
                </a:ln>
                <a:solidFill>
                  <a:schemeClr val="accent1"/>
                </a:solidFill>
                <a:effectLst/>
                <a:uLnTx/>
                <a:uFillTx/>
                <a:latin typeface="+mn-lt"/>
                <a:ea typeface="+mn-ea"/>
                <a:cs typeface="+mn-cs"/>
              </a:rPr>
              <a:t>-7th HL-LHC Collaboration Meeting </a:t>
            </a:r>
            <a:r>
              <a:rPr kumimoji="0" lang="en-GB" sz="1200" b="0" i="0" u="none" strike="noStrike" kern="1200" cap="none" spc="0" normalizeH="0" baseline="0" noProof="0" smtClean="0">
                <a:ln>
                  <a:noFill/>
                </a:ln>
                <a:solidFill>
                  <a:schemeClr val="accent1"/>
                </a:solidFill>
                <a:effectLst/>
                <a:uLnTx/>
                <a:uFillTx/>
                <a:latin typeface="+mn-lt"/>
                <a:ea typeface="+mn-ea"/>
                <a:cs typeface="+mn-cs"/>
              </a:rPr>
              <a:t>- CIEMAT  14</a:t>
            </a:r>
            <a:r>
              <a:rPr kumimoji="0" lang="en-GB" sz="1200" b="0" i="0" u="none" strike="noStrike" kern="1200" cap="none" spc="0" normalizeH="0" baseline="30000" noProof="0" smtClean="0">
                <a:ln>
                  <a:noFill/>
                </a:ln>
                <a:solidFill>
                  <a:schemeClr val="accent1"/>
                </a:solidFill>
                <a:effectLst/>
                <a:uLnTx/>
                <a:uFillTx/>
                <a:latin typeface="+mn-lt"/>
                <a:ea typeface="+mn-ea"/>
                <a:cs typeface="+mn-cs"/>
              </a:rPr>
              <a:t>th</a:t>
            </a:r>
            <a:r>
              <a:rPr kumimoji="0" lang="en-GB" sz="1200" b="0" i="0" u="none" strike="noStrike" kern="1200" cap="none" spc="0" normalizeH="0" baseline="0" noProof="0" smtClean="0">
                <a:ln>
                  <a:noFill/>
                </a:ln>
                <a:solidFill>
                  <a:schemeClr val="accent1"/>
                </a:solidFill>
                <a:effectLst/>
                <a:uLnTx/>
                <a:uFillTx/>
                <a:latin typeface="+mn-lt"/>
                <a:ea typeface="+mn-ea"/>
                <a:cs typeface="+mn-cs"/>
              </a:rPr>
              <a:t> November  2017</a:t>
            </a:r>
            <a:endParaRPr kumimoji="0" lang="en-GB" sz="1200" b="0" i="0" u="none" strike="noStrike" kern="1200" cap="none" spc="0" normalizeH="0" baseline="0" noProof="0" dirty="0">
              <a:ln>
                <a:noFill/>
              </a:ln>
              <a:solidFill>
                <a:schemeClr val="accent1"/>
              </a:solidFill>
              <a:effectLst/>
              <a:uLnTx/>
              <a:uFillTx/>
              <a:latin typeface="+mn-lt"/>
              <a:ea typeface="+mn-ea"/>
              <a:cs typeface="+mn-cs"/>
            </a:endParaRPr>
          </a:p>
        </p:txBody>
      </p:sp>
      <p:pic>
        <p:nvPicPr>
          <p:cNvPr id="6" name="Picture 5"/>
          <p:cNvPicPr>
            <a:picLocks noChangeAspect="1"/>
          </p:cNvPicPr>
          <p:nvPr/>
        </p:nvPicPr>
        <p:blipFill rotWithShape="1">
          <a:blip r:embed="rId2"/>
          <a:srcRect l="32966" r="36106"/>
          <a:stretch/>
        </p:blipFill>
        <p:spPr>
          <a:xfrm>
            <a:off x="7645934" y="1657647"/>
            <a:ext cx="1433898" cy="2619774"/>
          </a:xfrm>
          <a:prstGeom prst="rect">
            <a:avLst/>
          </a:prstGeom>
        </p:spPr>
      </p:pic>
      <p:pic>
        <p:nvPicPr>
          <p:cNvPr id="7" name="Picture 6"/>
          <p:cNvPicPr>
            <a:picLocks noChangeAspect="1"/>
          </p:cNvPicPr>
          <p:nvPr/>
        </p:nvPicPr>
        <p:blipFill>
          <a:blip r:embed="rId3"/>
          <a:stretch>
            <a:fillRect/>
          </a:stretch>
        </p:blipFill>
        <p:spPr>
          <a:xfrm>
            <a:off x="7912454" y="116632"/>
            <a:ext cx="1105046" cy="1080120"/>
          </a:xfrm>
          <a:prstGeom prst="rect">
            <a:avLst/>
          </a:prstGeom>
        </p:spPr>
      </p:pic>
      <p:sp>
        <p:nvSpPr>
          <p:cNvPr id="8" name="Rectangle 7"/>
          <p:cNvSpPr/>
          <p:nvPr/>
        </p:nvSpPr>
        <p:spPr>
          <a:xfrm>
            <a:off x="-177292" y="764704"/>
            <a:ext cx="7853084" cy="2554545"/>
          </a:xfrm>
          <a:prstGeom prst="rect">
            <a:avLst/>
          </a:prstGeom>
        </p:spPr>
        <p:txBody>
          <a:bodyPr wrap="square">
            <a:spAutoFit/>
          </a:bodyPr>
          <a:lstStyle/>
          <a:p>
            <a:pPr marL="742950" lvl="1" indent="-285750" algn="just">
              <a:buFont typeface="Courier New" panose="02070309020205020404" pitchFamily="49" charset="0"/>
              <a:buChar char="o"/>
            </a:pPr>
            <a:r>
              <a:rPr lang="en-US" sz="2000" i="1" dirty="0" smtClean="0"/>
              <a:t>Cold mass assembly </a:t>
            </a:r>
            <a:r>
              <a:rPr lang="en-US" sz="2000" i="1" dirty="0"/>
              <a:t>sequence </a:t>
            </a:r>
            <a:r>
              <a:rPr lang="en-US" sz="2000" i="1" dirty="0" smtClean="0"/>
              <a:t>drawings under CAD work (MSC-LMF)</a:t>
            </a:r>
            <a:r>
              <a:rPr lang="en-US" sz="2000" i="1" dirty="0"/>
              <a:t> [1]</a:t>
            </a:r>
          </a:p>
          <a:p>
            <a:pPr marL="742950" lvl="1" indent="-285750" algn="just">
              <a:buFont typeface="Courier New" panose="02070309020205020404" pitchFamily="49" charset="0"/>
              <a:buChar char="o"/>
            </a:pPr>
            <a:r>
              <a:rPr lang="en-US" sz="2000" i="1" dirty="0" smtClean="0"/>
              <a:t>Welding press equipment tooling for OD630 mm under study ( common to MQX-F)</a:t>
            </a:r>
            <a:endParaRPr lang="en-US" sz="2000" i="1" dirty="0"/>
          </a:p>
          <a:p>
            <a:pPr marL="742950" lvl="1" indent="-285750" algn="just">
              <a:buFont typeface="Courier New" panose="02070309020205020404" pitchFamily="49" charset="0"/>
              <a:buChar char="o"/>
            </a:pPr>
            <a:r>
              <a:rPr lang="en-US" sz="2000" i="1" dirty="0"/>
              <a:t>Large LMBRD </a:t>
            </a:r>
            <a:r>
              <a:rPr lang="en-US" sz="2000" i="1" dirty="0" smtClean="0"/>
              <a:t>30 t handling tooling </a:t>
            </a:r>
            <a:r>
              <a:rPr lang="en-US" sz="2000" i="1" dirty="0"/>
              <a:t>under </a:t>
            </a:r>
            <a:r>
              <a:rPr lang="en-US" sz="2000" i="1" dirty="0" smtClean="0"/>
              <a:t>procurement  (common to MQX-F) by </a:t>
            </a:r>
            <a:r>
              <a:rPr lang="en-US" sz="2000" i="1" dirty="0"/>
              <a:t>D</a:t>
            </a:r>
            <a:r>
              <a:rPr lang="en-US" sz="2000" i="1" dirty="0" smtClean="0"/>
              <a:t>ec 2017. </a:t>
            </a:r>
            <a:r>
              <a:rPr lang="en-US" sz="2000" i="1" dirty="0"/>
              <a:t>[2]</a:t>
            </a:r>
          </a:p>
          <a:p>
            <a:pPr marL="742950" lvl="1" indent="-285750" algn="just">
              <a:buFont typeface="Courier New" panose="02070309020205020404" pitchFamily="49" charset="0"/>
              <a:buChar char="o"/>
            </a:pPr>
            <a:r>
              <a:rPr lang="en-US" sz="2000" i="1" dirty="0" smtClean="0"/>
              <a:t>Alternative orbital TIG welding back-up </a:t>
            </a:r>
            <a:r>
              <a:rPr lang="en-US" sz="2000" i="1" dirty="0"/>
              <a:t>solution </a:t>
            </a:r>
            <a:r>
              <a:rPr lang="en-US" sz="2000" i="1" dirty="0" smtClean="0"/>
              <a:t>to the long 14 m shell recently tested. [3]</a:t>
            </a:r>
            <a:endParaRPr lang="en-US" sz="2000" i="1" dirty="0"/>
          </a:p>
        </p:txBody>
      </p:sp>
      <p:sp>
        <p:nvSpPr>
          <p:cNvPr id="9" name="Title 1"/>
          <p:cNvSpPr txBox="1">
            <a:spLocks/>
          </p:cNvSpPr>
          <p:nvPr/>
        </p:nvSpPr>
        <p:spPr>
          <a:xfrm>
            <a:off x="554826" y="264766"/>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it-IT" dirty="0" smtClean="0"/>
              <a:t>LMBRD Assembly </a:t>
            </a:r>
            <a:r>
              <a:rPr lang="it-IT" dirty="0" err="1" smtClean="0"/>
              <a:t>tooling</a:t>
            </a:r>
            <a:r>
              <a:rPr lang="it-IT" dirty="0" smtClean="0"/>
              <a:t> </a:t>
            </a:r>
            <a:endParaRPr lang="en-US" dirty="0"/>
          </a:p>
        </p:txBody>
      </p:sp>
      <p:pic>
        <p:nvPicPr>
          <p:cNvPr id="10" name="Picture 9"/>
          <p:cNvPicPr>
            <a:picLocks noChangeAspect="1"/>
          </p:cNvPicPr>
          <p:nvPr/>
        </p:nvPicPr>
        <p:blipFill>
          <a:blip r:embed="rId4"/>
          <a:stretch>
            <a:fillRect/>
          </a:stretch>
        </p:blipFill>
        <p:spPr>
          <a:xfrm>
            <a:off x="1786561" y="4422647"/>
            <a:ext cx="5593284" cy="2492421"/>
          </a:xfrm>
          <a:prstGeom prst="rect">
            <a:avLst/>
          </a:prstGeom>
        </p:spPr>
      </p:pic>
      <p:pic>
        <p:nvPicPr>
          <p:cNvPr id="11" name="Picture 10"/>
          <p:cNvPicPr>
            <a:picLocks noChangeAspect="1"/>
          </p:cNvPicPr>
          <p:nvPr/>
        </p:nvPicPr>
        <p:blipFill rotWithShape="1">
          <a:blip r:embed="rId5"/>
          <a:srcRect l="3374" t="2976" r="1411" b="8950"/>
          <a:stretch/>
        </p:blipFill>
        <p:spPr>
          <a:xfrm>
            <a:off x="3760723" y="3033985"/>
            <a:ext cx="3885211" cy="1570403"/>
          </a:xfrm>
          <a:prstGeom prst="rect">
            <a:avLst/>
          </a:prstGeom>
        </p:spPr>
      </p:pic>
      <p:pic>
        <p:nvPicPr>
          <p:cNvPr id="12" name="Picture 11"/>
          <p:cNvPicPr>
            <a:picLocks noChangeAspect="1"/>
          </p:cNvPicPr>
          <p:nvPr/>
        </p:nvPicPr>
        <p:blipFill>
          <a:blip r:embed="rId6"/>
          <a:stretch>
            <a:fillRect/>
          </a:stretch>
        </p:blipFill>
        <p:spPr>
          <a:xfrm>
            <a:off x="321767" y="3319249"/>
            <a:ext cx="3232151" cy="1867306"/>
          </a:xfrm>
          <a:prstGeom prst="rect">
            <a:avLst/>
          </a:prstGeom>
        </p:spPr>
      </p:pic>
      <p:pic>
        <p:nvPicPr>
          <p:cNvPr id="13" name="Picture 12"/>
          <p:cNvPicPr>
            <a:picLocks noChangeAspect="1"/>
          </p:cNvPicPr>
          <p:nvPr/>
        </p:nvPicPr>
        <p:blipFill>
          <a:blip r:embed="rId7"/>
          <a:stretch>
            <a:fillRect/>
          </a:stretch>
        </p:blipFill>
        <p:spPr>
          <a:xfrm rot="5400000">
            <a:off x="253456" y="4929199"/>
            <a:ext cx="1200374" cy="1728192"/>
          </a:xfrm>
          <a:prstGeom prst="rect">
            <a:avLst/>
          </a:prstGeom>
        </p:spPr>
      </p:pic>
      <p:pic>
        <p:nvPicPr>
          <p:cNvPr id="14" name="Picture 13"/>
          <p:cNvPicPr>
            <a:picLocks noChangeAspect="1"/>
          </p:cNvPicPr>
          <p:nvPr/>
        </p:nvPicPr>
        <p:blipFill>
          <a:blip r:embed="rId8"/>
          <a:stretch>
            <a:fillRect/>
          </a:stretch>
        </p:blipFill>
        <p:spPr>
          <a:xfrm>
            <a:off x="7203680" y="4738316"/>
            <a:ext cx="1635532" cy="1504180"/>
          </a:xfrm>
          <a:prstGeom prst="rect">
            <a:avLst/>
          </a:prstGeom>
        </p:spPr>
      </p:pic>
      <p:sp>
        <p:nvSpPr>
          <p:cNvPr id="15" name="Rectangle 14"/>
          <p:cNvSpPr/>
          <p:nvPr/>
        </p:nvSpPr>
        <p:spPr>
          <a:xfrm>
            <a:off x="4762982" y="5993372"/>
            <a:ext cx="1289135" cy="400110"/>
          </a:xfrm>
          <a:prstGeom prst="rect">
            <a:avLst/>
          </a:prstGeom>
        </p:spPr>
        <p:txBody>
          <a:bodyPr wrap="none">
            <a:spAutoFit/>
          </a:bodyPr>
          <a:lstStyle/>
          <a:p>
            <a:pPr marL="742950" lvl="1" indent="-285750" algn="just">
              <a:buFont typeface="Courier New" panose="02070309020205020404" pitchFamily="49" charset="0"/>
              <a:buChar char="o"/>
            </a:pPr>
            <a:r>
              <a:rPr lang="en-US" sz="2000" i="1" dirty="0"/>
              <a:t> [1]</a:t>
            </a:r>
          </a:p>
        </p:txBody>
      </p:sp>
      <p:sp>
        <p:nvSpPr>
          <p:cNvPr id="16" name="Rectangle 15"/>
          <p:cNvSpPr/>
          <p:nvPr/>
        </p:nvSpPr>
        <p:spPr>
          <a:xfrm>
            <a:off x="6442260" y="3877311"/>
            <a:ext cx="1218603" cy="400110"/>
          </a:xfrm>
          <a:prstGeom prst="rect">
            <a:avLst/>
          </a:prstGeom>
        </p:spPr>
        <p:txBody>
          <a:bodyPr wrap="none">
            <a:spAutoFit/>
          </a:bodyPr>
          <a:lstStyle/>
          <a:p>
            <a:pPr marL="742950" lvl="1" indent="-285750" algn="just">
              <a:buFont typeface="Courier New" panose="02070309020205020404" pitchFamily="49" charset="0"/>
              <a:buChar char="o"/>
            </a:pPr>
            <a:r>
              <a:rPr lang="en-US" sz="2000" i="1"/>
              <a:t>[2]</a:t>
            </a:r>
            <a:endParaRPr lang="en-US" sz="2000" i="1" dirty="0"/>
          </a:p>
        </p:txBody>
      </p:sp>
      <p:sp>
        <p:nvSpPr>
          <p:cNvPr id="17" name="Rectangle 16"/>
          <p:cNvSpPr/>
          <p:nvPr/>
        </p:nvSpPr>
        <p:spPr>
          <a:xfrm>
            <a:off x="911170" y="5171287"/>
            <a:ext cx="1218603" cy="400110"/>
          </a:xfrm>
          <a:prstGeom prst="rect">
            <a:avLst/>
          </a:prstGeom>
        </p:spPr>
        <p:txBody>
          <a:bodyPr wrap="none">
            <a:spAutoFit/>
          </a:bodyPr>
          <a:lstStyle/>
          <a:p>
            <a:pPr marL="742950" lvl="1" indent="-285750" algn="just">
              <a:buFont typeface="Courier New" panose="02070309020205020404" pitchFamily="49" charset="0"/>
              <a:buChar char="o"/>
            </a:pPr>
            <a:r>
              <a:rPr lang="en-US" sz="2000" i="1" dirty="0" smtClean="0"/>
              <a:t>[3]</a:t>
            </a:r>
            <a:endParaRPr lang="en-US" sz="2000" i="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Conclusions</a:t>
            </a:r>
            <a:endParaRPr lang="en-US" dirty="0"/>
          </a:p>
        </p:txBody>
      </p:sp>
      <p:sp>
        <p:nvSpPr>
          <p:cNvPr id="3" name="Content Placeholder 2"/>
          <p:cNvSpPr>
            <a:spLocks noGrp="1"/>
          </p:cNvSpPr>
          <p:nvPr>
            <p:ph idx="1"/>
          </p:nvPr>
        </p:nvSpPr>
        <p:spPr>
          <a:xfrm>
            <a:off x="612000" y="1219201"/>
            <a:ext cx="7920000" cy="4586064"/>
          </a:xfrm>
        </p:spPr>
        <p:txBody>
          <a:bodyPr>
            <a:normAutofit fontScale="92500" lnSpcReduction="20000"/>
          </a:bodyPr>
          <a:lstStyle/>
          <a:p>
            <a:pPr algn="just">
              <a:lnSpc>
                <a:spcPct val="110000"/>
              </a:lnSpc>
            </a:pPr>
            <a:r>
              <a:rPr lang="en-US" dirty="0" smtClean="0">
                <a:solidFill>
                  <a:schemeClr val="tx1"/>
                </a:solidFill>
              </a:rPr>
              <a:t>The Short Model (MBRDS1) is under construction at ASG Superconductors. The delivery to CERN (May 2018) can shift due to some issues with copper wedges procurement.</a:t>
            </a:r>
          </a:p>
          <a:p>
            <a:pPr algn="just">
              <a:lnSpc>
                <a:spcPct val="110000"/>
              </a:lnSpc>
            </a:pPr>
            <a:r>
              <a:rPr lang="en-US" dirty="0" smtClean="0">
                <a:solidFill>
                  <a:schemeClr val="tx1"/>
                </a:solidFill>
              </a:rPr>
              <a:t>The set-up for test at CERN  has been agreed (including instrumentation) </a:t>
            </a:r>
          </a:p>
          <a:p>
            <a:pPr algn="just">
              <a:lnSpc>
                <a:spcPct val="110000"/>
              </a:lnSpc>
            </a:pPr>
            <a:r>
              <a:rPr lang="en-US" dirty="0" smtClean="0">
                <a:solidFill>
                  <a:schemeClr val="tx1"/>
                </a:solidFill>
              </a:rPr>
              <a:t>The documentation for launching tender for prototype (MBRDP1) in January 2018  is under preparation and close to be </a:t>
            </a:r>
            <a:r>
              <a:rPr lang="en-US" dirty="0" err="1" smtClean="0">
                <a:solidFill>
                  <a:schemeClr val="tx1"/>
                </a:solidFill>
              </a:rPr>
              <a:t>finalised</a:t>
            </a:r>
            <a:r>
              <a:rPr lang="en-US" dirty="0" smtClean="0">
                <a:solidFill>
                  <a:schemeClr val="tx1"/>
                </a:solidFill>
              </a:rPr>
              <a:t>. Some drawings will be preliminary (final drawings at the contract start)</a:t>
            </a:r>
          </a:p>
          <a:p>
            <a:pPr algn="just">
              <a:lnSpc>
                <a:spcPct val="110000"/>
              </a:lnSpc>
            </a:pPr>
            <a:r>
              <a:rPr lang="en-US" dirty="0" smtClean="0">
                <a:solidFill>
                  <a:schemeClr val="tx1"/>
                </a:solidFill>
              </a:rPr>
              <a:t>The integration of </a:t>
            </a:r>
            <a:r>
              <a:rPr lang="en-US" smtClean="0">
                <a:solidFill>
                  <a:schemeClr val="tx1"/>
                </a:solidFill>
              </a:rPr>
              <a:t>D2 was studied </a:t>
            </a:r>
            <a:r>
              <a:rPr lang="en-US" dirty="0" smtClean="0">
                <a:solidFill>
                  <a:schemeClr val="tx1"/>
                </a:solidFill>
              </a:rPr>
              <a:t>in detail</a:t>
            </a:r>
            <a:endParaRPr lang="en-US" dirty="0">
              <a:solidFill>
                <a:schemeClr val="tx1"/>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32</a:t>
            </a:fld>
            <a:endParaRPr lang="fr-FR"/>
          </a:p>
        </p:txBody>
      </p:sp>
      <p:sp>
        <p:nvSpPr>
          <p:cNvPr id="6" name="Footer Placeholder 2"/>
          <p:cNvSpPr>
            <a:spLocks noGrp="1"/>
          </p:cNvSpPr>
          <p:nvPr>
            <p:ph type="ftr" sz="quarter" idx="11"/>
          </p:nvPr>
        </p:nvSpPr>
        <p:spPr>
          <a:xfrm>
            <a:off x="2267744" y="6356350"/>
            <a:ext cx="6279613" cy="360000"/>
          </a:xfrm>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spTree>
    <p:extLst>
      <p:ext uri="{BB962C8B-B14F-4D97-AF65-F5344CB8AC3E}">
        <p14:creationId xmlns:p14="http://schemas.microsoft.com/office/powerpoint/2010/main" xmlns="" val="36265691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Thank you for your attention </a:t>
            </a:r>
            <a:endParaRPr lang="en-US"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33</a:t>
            </a:fld>
            <a:endParaRPr lang="fr-FR" dirty="0"/>
          </a:p>
        </p:txBody>
      </p:sp>
      <p:sp>
        <p:nvSpPr>
          <p:cNvPr id="5" name="Footer Placeholder 2"/>
          <p:cNvSpPr>
            <a:spLocks noGrp="1"/>
          </p:cNvSpPr>
          <p:nvPr>
            <p:ph type="ftr" sz="quarter" idx="11"/>
          </p:nvPr>
        </p:nvSpPr>
        <p:spPr>
          <a:xfrm>
            <a:off x="1367383" y="6359197"/>
            <a:ext cx="6279613" cy="360000"/>
          </a:xfrm>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spTree>
    <p:extLst>
      <p:ext uri="{BB962C8B-B14F-4D97-AF65-F5344CB8AC3E}">
        <p14:creationId xmlns:p14="http://schemas.microsoft.com/office/powerpoint/2010/main" xmlns="" val="20151774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INFN/CERN  design of the short model</a:t>
            </a:r>
          </a:p>
        </p:txBody>
      </p:sp>
      <p:sp>
        <p:nvSpPr>
          <p:cNvPr id="3" name="Slide Number Placeholder 2"/>
          <p:cNvSpPr>
            <a:spLocks noGrp="1"/>
          </p:cNvSpPr>
          <p:nvPr>
            <p:ph type="sldNum" sz="quarter" idx="12"/>
          </p:nvPr>
        </p:nvSpPr>
        <p:spPr/>
        <p:txBody>
          <a:bodyPr/>
          <a:lstStyle/>
          <a:p>
            <a:fld id="{BFDCA1C4-9514-7B4F-976F-D92F7E296653}" type="slidenum">
              <a:rPr lang="fr-FR" smtClean="0"/>
              <a:pPr/>
              <a:t>4</a:t>
            </a:fld>
            <a:endParaRPr lang="fr-F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01806" y="900000"/>
            <a:ext cx="7719422" cy="51845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Footer Placeholder 2"/>
          <p:cNvSpPr>
            <a:spLocks noGrp="1"/>
          </p:cNvSpPr>
          <p:nvPr>
            <p:ph type="ftr" sz="quarter" idx="11"/>
          </p:nvPr>
        </p:nvSpPr>
        <p:spPr>
          <a:xfrm>
            <a:off x="2267744" y="6356350"/>
            <a:ext cx="6279613" cy="360000"/>
          </a:xfrm>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spTree>
    <p:extLst>
      <p:ext uri="{BB962C8B-B14F-4D97-AF65-F5344CB8AC3E}">
        <p14:creationId xmlns:p14="http://schemas.microsoft.com/office/powerpoint/2010/main" xmlns="" val="6631671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999" y="260648"/>
            <a:ext cx="7920000" cy="720000"/>
          </a:xfrm>
        </p:spPr>
        <p:txBody>
          <a:bodyPr/>
          <a:lstStyle/>
          <a:p>
            <a:r>
              <a:rPr lang="en-US" dirty="0"/>
              <a:t>The contract to ASG Superconductors for short model  (1.6 m) </a:t>
            </a:r>
            <a:r>
              <a:rPr lang="en-US" dirty="0" smtClean="0"/>
              <a:t>construction</a:t>
            </a:r>
            <a:endParaRPr lang="en-US" dirty="0"/>
          </a:p>
        </p:txBody>
      </p:sp>
      <p:sp>
        <p:nvSpPr>
          <p:cNvPr id="3" name="Content Placeholder 2"/>
          <p:cNvSpPr>
            <a:spLocks noGrp="1"/>
          </p:cNvSpPr>
          <p:nvPr>
            <p:ph idx="1"/>
          </p:nvPr>
        </p:nvSpPr>
        <p:spPr>
          <a:xfrm>
            <a:off x="612000" y="1340768"/>
            <a:ext cx="7920000" cy="4906963"/>
          </a:xfrm>
        </p:spPr>
        <p:txBody>
          <a:bodyPr/>
          <a:lstStyle/>
          <a:p>
            <a:pPr marL="285750" indent="-285750" algn="just">
              <a:buFont typeface="Arial" panose="020B0604020202020204" pitchFamily="34" charset="0"/>
              <a:buChar char="•"/>
            </a:pPr>
            <a:r>
              <a:rPr lang="en-US" b="1" dirty="0">
                <a:latin typeface="Overpass"/>
              </a:rPr>
              <a:t>The contract</a:t>
            </a:r>
            <a:r>
              <a:rPr lang="en-US" dirty="0">
                <a:latin typeface="Overpass"/>
              </a:rPr>
              <a:t>: The contract to  ASG Superconductors was awarded on November 30</a:t>
            </a:r>
            <a:r>
              <a:rPr lang="en-US" baseline="30000" dirty="0">
                <a:latin typeface="Overpass"/>
              </a:rPr>
              <a:t>th</a:t>
            </a:r>
            <a:r>
              <a:rPr lang="en-US" dirty="0">
                <a:latin typeface="Overpass"/>
              </a:rPr>
              <a:t>. The contract is of the type: </a:t>
            </a:r>
            <a:r>
              <a:rPr lang="en-US" i="1" dirty="0">
                <a:latin typeface="Overpass"/>
              </a:rPr>
              <a:t>To be built under specification, </a:t>
            </a:r>
            <a:r>
              <a:rPr lang="en-US" dirty="0">
                <a:latin typeface="Overpass"/>
              </a:rPr>
              <a:t>with frozen magnetic lay-out (coil and iron). The contractual delivery time was 15 months, leading the delivery of short model to Feb 28</a:t>
            </a:r>
            <a:r>
              <a:rPr lang="en-US" baseline="30000" dirty="0">
                <a:latin typeface="Overpass"/>
              </a:rPr>
              <a:t>th</a:t>
            </a:r>
            <a:r>
              <a:rPr lang="en-US" dirty="0">
                <a:latin typeface="Overpass"/>
              </a:rPr>
              <a:t> 2018. Later on the delivery was moved to May 5</a:t>
            </a:r>
            <a:r>
              <a:rPr lang="en-US" baseline="30000" dirty="0">
                <a:latin typeface="Overpass"/>
              </a:rPr>
              <a:t>th</a:t>
            </a:r>
            <a:r>
              <a:rPr lang="en-US" dirty="0">
                <a:latin typeface="Overpass"/>
              </a:rPr>
              <a:t>  for including in the schedule the construction of coil mock-ups and at least one practice coil.</a:t>
            </a:r>
          </a:p>
          <a:p>
            <a:pPr marL="285750" indent="-285750" algn="just">
              <a:buFont typeface="Arial" panose="020B0604020202020204" pitchFamily="34" charset="0"/>
              <a:buChar char="•"/>
            </a:pPr>
            <a:endParaRPr lang="en-US" b="1" dirty="0">
              <a:latin typeface="Overpass"/>
            </a:endParaRPr>
          </a:p>
          <a:p>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
        <p:nvSpPr>
          <p:cNvPr id="6" name="Footer Placeholder 2"/>
          <p:cNvSpPr>
            <a:spLocks noGrp="1"/>
          </p:cNvSpPr>
          <p:nvPr>
            <p:ph type="ftr" sz="quarter" idx="11"/>
          </p:nvPr>
        </p:nvSpPr>
        <p:spPr>
          <a:xfrm>
            <a:off x="2267744" y="6356350"/>
            <a:ext cx="6279613" cy="360000"/>
          </a:xfrm>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spTree>
    <p:extLst>
      <p:ext uri="{BB962C8B-B14F-4D97-AF65-F5344CB8AC3E}">
        <p14:creationId xmlns:p14="http://schemas.microsoft.com/office/powerpoint/2010/main" xmlns="" val="1442359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6</a:t>
            </a:fld>
            <a:endParaRPr lang="fr-FR"/>
          </a:p>
        </p:txBody>
      </p:sp>
      <p:sp>
        <p:nvSpPr>
          <p:cNvPr id="3" name="Footer Placeholder 2"/>
          <p:cNvSpPr>
            <a:spLocks noGrp="1"/>
          </p:cNvSpPr>
          <p:nvPr>
            <p:ph type="ftr" sz="quarter" idx="11"/>
          </p:nvPr>
        </p:nvSpPr>
        <p:spPr/>
        <p:txBody>
          <a:bodyPr/>
          <a:lstStyle/>
          <a:p>
            <a:r>
              <a:rPr lang="en-GB" dirty="0"/>
              <a:t>-Pasquale </a:t>
            </a:r>
            <a:r>
              <a:rPr lang="en-GB" dirty="0" err="1"/>
              <a:t>Fabbricatore</a:t>
            </a:r>
            <a:r>
              <a:rPr lang="en-GB" dirty="0"/>
              <a:t> </a:t>
            </a:r>
            <a:r>
              <a:rPr lang="en-US" dirty="0"/>
              <a:t>-7th HL-LHC Collaboration Meeting </a:t>
            </a:r>
            <a:r>
              <a:rPr lang="en-GB" dirty="0"/>
              <a:t>- CIEMAT  14</a:t>
            </a:r>
            <a:r>
              <a:rPr lang="en-GB" baseline="30000" dirty="0"/>
              <a:t>th</a:t>
            </a:r>
            <a:r>
              <a:rPr lang="en-GB" dirty="0"/>
              <a:t> November  2017</a:t>
            </a:r>
          </a:p>
        </p:txBody>
      </p:sp>
      <p:pic>
        <p:nvPicPr>
          <p:cNvPr id="4" name="Picture 181"/>
          <p:cNvPicPr/>
          <p:nvPr/>
        </p:nvPicPr>
        <p:blipFill>
          <a:blip r:embed="rId2" cstate="print"/>
          <a:srcRect r="4381"/>
          <a:stretch>
            <a:fillRect/>
          </a:stretch>
        </p:blipFill>
        <p:spPr bwMode="auto">
          <a:xfrm>
            <a:off x="562470" y="2653446"/>
            <a:ext cx="3372517" cy="1962800"/>
          </a:xfrm>
          <a:prstGeom prst="rect">
            <a:avLst/>
          </a:prstGeom>
          <a:noFill/>
          <a:ln w="9525">
            <a:noFill/>
            <a:miter lim="800000"/>
            <a:headEnd/>
            <a:tailEnd/>
          </a:ln>
        </p:spPr>
      </p:pic>
      <p:sp>
        <p:nvSpPr>
          <p:cNvPr id="5" name="Title 1"/>
          <p:cNvSpPr txBox="1">
            <a:spLocks/>
          </p:cNvSpPr>
          <p:nvPr/>
        </p:nvSpPr>
        <p:spPr>
          <a:xfrm>
            <a:off x="251520" y="263834"/>
            <a:ext cx="8964488"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smtClean="0"/>
              <a:t>The need for constructing mock-ups and a  </a:t>
            </a:r>
          </a:p>
          <a:p>
            <a:r>
              <a:rPr lang="en-US" dirty="0" smtClean="0"/>
              <a:t>practice coil (not included in the short model spec.)   </a:t>
            </a:r>
            <a:endParaRPr lang="en-US" dirty="0"/>
          </a:p>
        </p:txBody>
      </p:sp>
      <p:sp>
        <p:nvSpPr>
          <p:cNvPr id="6" name="Content Placeholder 2"/>
          <p:cNvSpPr txBox="1">
            <a:spLocks/>
          </p:cNvSpPr>
          <p:nvPr/>
        </p:nvSpPr>
        <p:spPr>
          <a:xfrm>
            <a:off x="589490" y="1244748"/>
            <a:ext cx="8374998" cy="360040"/>
          </a:xfrm>
          <a:prstGeom prst="rect">
            <a:avLst/>
          </a:prstGeom>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it-IT" sz="2000" dirty="0" smtClean="0">
                <a:latin typeface="Overpass"/>
              </a:rPr>
              <a:t>After contract start we changed the insulation lay-out moving from the known scheme used by us in the SIS300 dipole to a new scheme.</a:t>
            </a:r>
          </a:p>
          <a:p>
            <a:r>
              <a:rPr lang="it-IT" sz="2000" dirty="0" smtClean="0">
                <a:latin typeface="Overpass"/>
              </a:rPr>
              <a:t>Why?  Two </a:t>
            </a:r>
            <a:r>
              <a:rPr lang="it-IT" sz="2000" dirty="0"/>
              <a:t>r</a:t>
            </a:r>
            <a:r>
              <a:rPr lang="it-IT" sz="2000" dirty="0" smtClean="0"/>
              <a:t>ised </a:t>
            </a:r>
            <a:r>
              <a:rPr lang="it-IT" sz="2000" dirty="0"/>
              <a:t>issues </a:t>
            </a:r>
            <a:r>
              <a:rPr lang="it-IT" sz="2000" dirty="0" smtClean="0"/>
              <a:t>: The </a:t>
            </a:r>
            <a:r>
              <a:rPr lang="it-IT" sz="2000" dirty="0"/>
              <a:t>25 µm  tape </a:t>
            </a:r>
            <a:r>
              <a:rPr lang="it-IT" sz="2000" dirty="0" smtClean="0"/>
              <a:t>and the </a:t>
            </a:r>
            <a:r>
              <a:rPr lang="it-IT" sz="2000" dirty="0"/>
              <a:t>overlapping 2/3 </a:t>
            </a:r>
            <a:r>
              <a:rPr lang="it-IT" sz="2000" dirty="0" smtClean="0"/>
              <a:t>are critical</a:t>
            </a:r>
            <a:endParaRPr lang="it-IT" sz="2000" dirty="0"/>
          </a:p>
          <a:p>
            <a:pPr marL="0" indent="0" algn="just">
              <a:buNone/>
            </a:pPr>
            <a:endParaRPr lang="en-US" sz="2000" dirty="0" smtClean="0">
              <a:latin typeface="Overpass"/>
            </a:endParaRPr>
          </a:p>
          <a:p>
            <a:endParaRPr lang="en-US" dirty="0"/>
          </a:p>
        </p:txBody>
      </p:sp>
      <p:grpSp>
        <p:nvGrpSpPr>
          <p:cNvPr id="12" name="Group 11"/>
          <p:cNvGrpSpPr/>
          <p:nvPr/>
        </p:nvGrpSpPr>
        <p:grpSpPr>
          <a:xfrm>
            <a:off x="4518505" y="2348880"/>
            <a:ext cx="4143066" cy="2361780"/>
            <a:chOff x="4571999" y="2653446"/>
            <a:chExt cx="4143066" cy="2361780"/>
          </a:xfrm>
        </p:grpSpPr>
        <p:pic>
          <p:nvPicPr>
            <p:cNvPr id="8" name="Picture 7"/>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127494" y="2653446"/>
              <a:ext cx="3587571" cy="2361780"/>
            </a:xfrm>
            <a:prstGeom prst="rect">
              <a:avLst/>
            </a:prstGeom>
          </p:spPr>
        </p:pic>
        <p:sp>
          <p:nvSpPr>
            <p:cNvPr id="9" name="TextBox 8"/>
            <p:cNvSpPr txBox="1"/>
            <p:nvPr/>
          </p:nvSpPr>
          <p:spPr>
            <a:xfrm>
              <a:off x="4571999" y="2996952"/>
              <a:ext cx="1925703" cy="1477328"/>
            </a:xfrm>
            <a:prstGeom prst="rect">
              <a:avLst/>
            </a:prstGeom>
            <a:noFill/>
          </p:spPr>
          <p:txBody>
            <a:bodyPr wrap="square" rtlCol="0">
              <a:spAutoFit/>
            </a:bodyPr>
            <a:lstStyle/>
            <a:p>
              <a:r>
                <a:rPr lang="it-IT" sz="1000" b="1" dirty="0" smtClean="0">
                  <a:solidFill>
                    <a:schemeClr val="bg2">
                      <a:lumMod val="75000"/>
                    </a:schemeClr>
                  </a:solidFill>
                </a:rPr>
                <a:t>1</a:t>
              </a:r>
              <a:r>
                <a:rPr lang="it-IT" sz="1000" b="1" baseline="30000" dirty="0" smtClean="0">
                  <a:solidFill>
                    <a:schemeClr val="bg2">
                      <a:lumMod val="75000"/>
                    </a:schemeClr>
                  </a:solidFill>
                </a:rPr>
                <a:t>th</a:t>
              </a:r>
              <a:r>
                <a:rPr lang="it-IT" sz="1000" b="1" dirty="0" smtClean="0">
                  <a:solidFill>
                    <a:schemeClr val="bg2">
                      <a:lumMod val="75000"/>
                    </a:schemeClr>
                  </a:solidFill>
                </a:rPr>
                <a:t>  layer: Kapton 50</a:t>
              </a:r>
              <a:r>
                <a:rPr lang="el-GR" sz="1000" b="1" dirty="0" smtClean="0">
                  <a:solidFill>
                    <a:schemeClr val="bg2">
                      <a:lumMod val="75000"/>
                    </a:schemeClr>
                  </a:solidFill>
                </a:rPr>
                <a:t>μ</a:t>
              </a:r>
              <a:r>
                <a:rPr lang="it-IT" sz="1000" b="1" dirty="0" smtClean="0">
                  <a:solidFill>
                    <a:schemeClr val="bg2">
                      <a:lumMod val="75000"/>
                    </a:schemeClr>
                  </a:solidFill>
                </a:rPr>
                <a:t>m thick not overlapped </a:t>
              </a:r>
            </a:p>
            <a:p>
              <a:endParaRPr lang="it-IT" sz="1000" b="1" dirty="0" smtClean="0">
                <a:solidFill>
                  <a:schemeClr val="bg2">
                    <a:lumMod val="75000"/>
                  </a:schemeClr>
                </a:solidFill>
              </a:endParaRPr>
            </a:p>
            <a:p>
              <a:r>
                <a:rPr lang="it-IT" sz="1000" b="1" dirty="0" smtClean="0">
                  <a:solidFill>
                    <a:schemeClr val="bg2">
                      <a:lumMod val="75000"/>
                    </a:schemeClr>
                  </a:solidFill>
                </a:rPr>
                <a:t> 2</a:t>
              </a:r>
              <a:r>
                <a:rPr lang="it-IT" sz="1000" b="1" baseline="30000" dirty="0" smtClean="0">
                  <a:solidFill>
                    <a:schemeClr val="bg2">
                      <a:lumMod val="75000"/>
                    </a:schemeClr>
                  </a:solidFill>
                </a:rPr>
                <a:t>nd</a:t>
              </a:r>
              <a:r>
                <a:rPr lang="it-IT" sz="1000" b="1" dirty="0" smtClean="0">
                  <a:solidFill>
                    <a:schemeClr val="bg2">
                      <a:lumMod val="75000"/>
                    </a:schemeClr>
                  </a:solidFill>
                </a:rPr>
                <a:t>  </a:t>
              </a:r>
              <a:r>
                <a:rPr lang="it-IT" sz="1000" b="1" dirty="0">
                  <a:solidFill>
                    <a:schemeClr val="bg2">
                      <a:lumMod val="75000"/>
                    </a:schemeClr>
                  </a:solidFill>
                </a:rPr>
                <a:t>layer: Kapton </a:t>
              </a:r>
              <a:r>
                <a:rPr lang="it-IT" sz="1000" b="1" dirty="0" smtClean="0">
                  <a:solidFill>
                    <a:schemeClr val="bg2">
                      <a:lumMod val="75000"/>
                    </a:schemeClr>
                  </a:solidFill>
                </a:rPr>
                <a:t>25</a:t>
              </a:r>
              <a:r>
                <a:rPr lang="el-GR" sz="1000" b="1" dirty="0" smtClean="0">
                  <a:solidFill>
                    <a:schemeClr val="bg2">
                      <a:lumMod val="75000"/>
                    </a:schemeClr>
                  </a:solidFill>
                </a:rPr>
                <a:t>μ</a:t>
              </a:r>
              <a:r>
                <a:rPr lang="it-IT" sz="1000" b="1" dirty="0">
                  <a:solidFill>
                    <a:schemeClr val="bg2">
                      <a:lumMod val="75000"/>
                    </a:schemeClr>
                  </a:solidFill>
                </a:rPr>
                <a:t>m not </a:t>
              </a:r>
              <a:r>
                <a:rPr lang="it-IT" sz="1000" b="1" dirty="0" smtClean="0">
                  <a:solidFill>
                    <a:schemeClr val="bg2">
                      <a:lumMod val="75000"/>
                    </a:schemeClr>
                  </a:solidFill>
                </a:rPr>
                <a:t>overlapped and  staggered with respect the </a:t>
              </a:r>
              <a:r>
                <a:rPr lang="it-IT" sz="1000" b="1" dirty="0">
                  <a:solidFill>
                    <a:schemeClr val="bg2">
                      <a:lumMod val="75000"/>
                    </a:schemeClr>
                  </a:solidFill>
                </a:rPr>
                <a:t>1</a:t>
              </a:r>
              <a:r>
                <a:rPr lang="it-IT" sz="1000" b="1" baseline="30000" dirty="0">
                  <a:solidFill>
                    <a:schemeClr val="bg2">
                      <a:lumMod val="75000"/>
                    </a:schemeClr>
                  </a:solidFill>
                </a:rPr>
                <a:t>th</a:t>
              </a:r>
              <a:r>
                <a:rPr lang="it-IT" sz="1000" b="1" dirty="0">
                  <a:solidFill>
                    <a:schemeClr val="bg2">
                      <a:lumMod val="75000"/>
                    </a:schemeClr>
                  </a:solidFill>
                </a:rPr>
                <a:t>  </a:t>
              </a:r>
              <a:r>
                <a:rPr lang="it-IT" sz="1000" b="1" dirty="0" smtClean="0">
                  <a:solidFill>
                    <a:schemeClr val="bg2">
                      <a:lumMod val="75000"/>
                    </a:schemeClr>
                  </a:solidFill>
                </a:rPr>
                <a:t>layer</a:t>
              </a:r>
            </a:p>
            <a:p>
              <a:endParaRPr lang="it-IT" sz="1000" b="1" dirty="0">
                <a:solidFill>
                  <a:schemeClr val="bg2">
                    <a:lumMod val="75000"/>
                  </a:schemeClr>
                </a:solidFill>
              </a:endParaRPr>
            </a:p>
            <a:p>
              <a:r>
                <a:rPr lang="it-IT" sz="1000" b="1" dirty="0" smtClean="0">
                  <a:solidFill>
                    <a:schemeClr val="bg2">
                      <a:lumMod val="75000"/>
                    </a:schemeClr>
                  </a:solidFill>
                </a:rPr>
                <a:t>3</a:t>
              </a:r>
              <a:r>
                <a:rPr lang="it-IT" sz="1000" b="1" baseline="30000" dirty="0" smtClean="0">
                  <a:solidFill>
                    <a:schemeClr val="bg2">
                      <a:lumMod val="75000"/>
                    </a:schemeClr>
                  </a:solidFill>
                </a:rPr>
                <a:t>rd</a:t>
              </a:r>
              <a:r>
                <a:rPr lang="it-IT" sz="1000" b="1" dirty="0" smtClean="0">
                  <a:solidFill>
                    <a:schemeClr val="bg2">
                      <a:lumMod val="75000"/>
                    </a:schemeClr>
                  </a:solidFill>
                </a:rPr>
                <a:t>  layer:  68 </a:t>
              </a:r>
              <a:r>
                <a:rPr lang="it-IT" sz="1000" b="1" dirty="0">
                  <a:solidFill>
                    <a:schemeClr val="bg2">
                      <a:lumMod val="75000"/>
                    </a:schemeClr>
                  </a:solidFill>
                </a:rPr>
                <a:t>50</a:t>
              </a:r>
              <a:r>
                <a:rPr lang="el-GR" sz="1000" b="1" dirty="0">
                  <a:solidFill>
                    <a:schemeClr val="bg2">
                      <a:lumMod val="75000"/>
                    </a:schemeClr>
                  </a:solidFill>
                </a:rPr>
                <a:t>μ</a:t>
              </a:r>
              <a:r>
                <a:rPr lang="it-IT" sz="1000" b="1" dirty="0">
                  <a:solidFill>
                    <a:schemeClr val="bg2">
                      <a:lumMod val="75000"/>
                    </a:schemeClr>
                  </a:solidFill>
                </a:rPr>
                <a:t>m thick </a:t>
              </a:r>
              <a:r>
                <a:rPr lang="it-IT" sz="1000" b="1" dirty="0" smtClean="0">
                  <a:solidFill>
                    <a:schemeClr val="bg2">
                      <a:lumMod val="75000"/>
                    </a:schemeClr>
                  </a:solidFill>
                </a:rPr>
                <a:t> with adhesive</a:t>
              </a:r>
              <a:endParaRPr lang="en-US" sz="1000" b="1" dirty="0">
                <a:solidFill>
                  <a:schemeClr val="bg2">
                    <a:lumMod val="75000"/>
                  </a:schemeClr>
                </a:solidFill>
              </a:endParaRPr>
            </a:p>
          </p:txBody>
        </p:sp>
      </p:grpSp>
      <p:sp>
        <p:nvSpPr>
          <p:cNvPr id="10" name="TextBox 9"/>
          <p:cNvSpPr txBox="1"/>
          <p:nvPr/>
        </p:nvSpPr>
        <p:spPr>
          <a:xfrm>
            <a:off x="567271" y="4699329"/>
            <a:ext cx="7992447" cy="369332"/>
          </a:xfrm>
          <a:prstGeom prst="rect">
            <a:avLst/>
          </a:prstGeom>
          <a:noFill/>
        </p:spPr>
        <p:txBody>
          <a:bodyPr wrap="square" rtlCol="0">
            <a:spAutoFit/>
          </a:bodyPr>
          <a:lstStyle/>
          <a:p>
            <a:r>
              <a:rPr lang="it-IT" dirty="0" smtClean="0"/>
              <a:t>From SIS300 scheme        </a:t>
            </a:r>
            <a:r>
              <a:rPr lang="it-IT" dirty="0" smtClean="0">
                <a:sym typeface="Wingdings" panose="05000000000000000000" pitchFamily="2" charset="2"/>
              </a:rPr>
              <a:t>                           To a new scheme for D2</a:t>
            </a:r>
            <a:endParaRPr lang="en-US" dirty="0"/>
          </a:p>
        </p:txBody>
      </p:sp>
      <p:sp>
        <p:nvSpPr>
          <p:cNvPr id="11" name="TextBox 10"/>
          <p:cNvSpPr txBox="1"/>
          <p:nvPr/>
        </p:nvSpPr>
        <p:spPr>
          <a:xfrm>
            <a:off x="251520" y="5068661"/>
            <a:ext cx="8421717" cy="1200329"/>
          </a:xfrm>
          <a:prstGeom prst="rect">
            <a:avLst/>
          </a:prstGeom>
          <a:noFill/>
        </p:spPr>
        <p:txBody>
          <a:bodyPr wrap="square" rtlCol="0">
            <a:spAutoFit/>
          </a:bodyPr>
          <a:lstStyle/>
          <a:p>
            <a:pPr algn="just"/>
            <a:r>
              <a:rPr lang="it-IT" dirty="0"/>
              <a:t>I</a:t>
            </a:r>
            <a:r>
              <a:rPr lang="it-IT" dirty="0" smtClean="0"/>
              <a:t>n principle the expected insulation thickness after curing should be the same (about 100 </a:t>
            </a:r>
            <a:r>
              <a:rPr lang="el-GR" dirty="0" smtClean="0"/>
              <a:t>μ</a:t>
            </a:r>
            <a:r>
              <a:rPr lang="it-IT" dirty="0" smtClean="0"/>
              <a:t>m) , but ...after many discussions it was agreed to proceed with two construction and tests of two mock-ups, practice coil and more extensive stack tests</a:t>
            </a:r>
            <a:endParaRPr lang="en-US" dirty="0"/>
          </a:p>
        </p:txBody>
      </p:sp>
    </p:spTree>
    <p:extLst>
      <p:ext uri="{BB962C8B-B14F-4D97-AF65-F5344CB8AC3E}">
        <p14:creationId xmlns:p14="http://schemas.microsoft.com/office/powerpoint/2010/main" xmlns="" val="37977002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7</a:t>
            </a:fld>
            <a:endParaRPr lang="fr-FR"/>
          </a:p>
        </p:txBody>
      </p:sp>
      <p:sp>
        <p:nvSpPr>
          <p:cNvPr id="3" name="Footer Placeholder 2"/>
          <p:cNvSpPr>
            <a:spLocks noGrp="1"/>
          </p:cNvSpPr>
          <p:nvPr>
            <p:ph type="ftr" sz="quarter" idx="11"/>
          </p:nvPr>
        </p:nvSpPr>
        <p:spPr/>
        <p:txBody>
          <a:bodyPr/>
          <a:lstStyle/>
          <a:p>
            <a:r>
              <a:rPr lang="en-GB" smtClean="0"/>
              <a:t>-Pasquale Fabbricatore </a:t>
            </a:r>
            <a:r>
              <a:rPr lang="en-US" smtClean="0"/>
              <a:t>-7th HL-LHC Collaboration Meeting </a:t>
            </a:r>
            <a:r>
              <a:rPr lang="en-GB" smtClean="0"/>
              <a:t>- CIEMAT  14</a:t>
            </a:r>
            <a:r>
              <a:rPr lang="en-GB" baseline="30000" smtClean="0"/>
              <a:t>th</a:t>
            </a:r>
            <a:r>
              <a:rPr lang="en-GB" smtClean="0"/>
              <a:t> November  2017</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11560" y="3113030"/>
            <a:ext cx="4228122" cy="2821813"/>
          </a:xfrm>
          <a:prstGeom prst="rect">
            <a:avLst/>
          </a:prstGeom>
        </p:spPr>
      </p:pic>
      <p:sp>
        <p:nvSpPr>
          <p:cNvPr id="5" name="Title 1"/>
          <p:cNvSpPr txBox="1">
            <a:spLocks/>
          </p:cNvSpPr>
          <p:nvPr/>
        </p:nvSpPr>
        <p:spPr>
          <a:xfrm>
            <a:off x="970718" y="260648"/>
            <a:ext cx="8004401"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smtClean="0"/>
              <a:t>Conductor stacks (12 cables)    </a:t>
            </a:r>
            <a:endParaRPr lang="en-US" dirty="0"/>
          </a:p>
        </p:txBody>
      </p:sp>
      <p:sp>
        <p:nvSpPr>
          <p:cNvPr id="6" name="TextBox 5"/>
          <p:cNvSpPr txBox="1"/>
          <p:nvPr/>
        </p:nvSpPr>
        <p:spPr>
          <a:xfrm>
            <a:off x="4869527" y="987373"/>
            <a:ext cx="4032448" cy="2862322"/>
          </a:xfrm>
          <a:prstGeom prst="rect">
            <a:avLst/>
          </a:prstGeom>
          <a:noFill/>
        </p:spPr>
        <p:txBody>
          <a:bodyPr wrap="square" rtlCol="0">
            <a:spAutoFit/>
          </a:bodyPr>
          <a:lstStyle/>
          <a:p>
            <a:r>
              <a:rPr lang="it-IT" dirty="0" smtClean="0"/>
              <a:t>The stack test campaign is started</a:t>
            </a:r>
          </a:p>
          <a:p>
            <a:endParaRPr lang="it-IT" dirty="0"/>
          </a:p>
          <a:p>
            <a:endParaRPr lang="it-IT" dirty="0" smtClean="0"/>
          </a:p>
          <a:p>
            <a:r>
              <a:rPr lang="it-IT" dirty="0" smtClean="0"/>
              <a:t>We are waiting for two information:</a:t>
            </a:r>
          </a:p>
          <a:p>
            <a:endParaRPr lang="it-IT" dirty="0"/>
          </a:p>
          <a:p>
            <a:pPr marL="342900" indent="-342900">
              <a:buAutoNum type="arabicParenR"/>
            </a:pPr>
            <a:r>
              <a:rPr lang="it-IT" dirty="0" smtClean="0"/>
              <a:t>Dimensions of the conductor insulation after curing</a:t>
            </a:r>
          </a:p>
          <a:p>
            <a:pPr marL="342900" indent="-342900">
              <a:buAutoNum type="arabicParenR"/>
            </a:pPr>
            <a:endParaRPr lang="it-IT" dirty="0"/>
          </a:p>
          <a:p>
            <a:pPr marL="342900" indent="-342900">
              <a:buAutoNum type="arabicParenR"/>
            </a:pPr>
            <a:r>
              <a:rPr lang="it-IT" dirty="0" smtClean="0"/>
              <a:t>Stress-strain curve (loading and unloading)  of the  conductor </a:t>
            </a:r>
            <a:endParaRPr lang="en-US" dirty="0"/>
          </a:p>
        </p:txBody>
      </p:sp>
      <p:pic>
        <p:nvPicPr>
          <p:cNvPr id="7" name="Immagine 17"/>
          <p:cNvPicPr/>
          <p:nvPr/>
        </p:nvPicPr>
        <p:blipFill>
          <a:blip r:embed="rId3">
            <a:extLst>
              <a:ext uri="{28A0092B-C50C-407E-A947-70E740481C1C}">
                <a14:useLocalDpi xmlns:a14="http://schemas.microsoft.com/office/drawing/2010/main" xmlns="" val="0"/>
              </a:ext>
            </a:extLst>
          </a:blip>
          <a:stretch>
            <a:fillRect/>
          </a:stretch>
        </p:blipFill>
        <p:spPr>
          <a:xfrm>
            <a:off x="611560" y="966292"/>
            <a:ext cx="4248472" cy="2016224"/>
          </a:xfrm>
          <a:prstGeom prst="rect">
            <a:avLst/>
          </a:prstGeom>
        </p:spPr>
      </p:pic>
    </p:spTree>
    <p:extLst>
      <p:ext uri="{BB962C8B-B14F-4D97-AF65-F5344CB8AC3E}">
        <p14:creationId xmlns:p14="http://schemas.microsoft.com/office/powerpoint/2010/main" xmlns="" val="14588928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8</a:t>
            </a:fld>
            <a:endParaRPr lang="fr-FR"/>
          </a:p>
        </p:txBody>
      </p:sp>
      <p:sp>
        <p:nvSpPr>
          <p:cNvPr id="3" name="Footer Placeholder 2"/>
          <p:cNvSpPr>
            <a:spLocks noGrp="1"/>
          </p:cNvSpPr>
          <p:nvPr>
            <p:ph type="ftr" sz="quarter" idx="11"/>
          </p:nvPr>
        </p:nvSpPr>
        <p:spPr/>
        <p:txBody>
          <a:bodyPr/>
          <a:lstStyle/>
          <a:p>
            <a:r>
              <a:rPr lang="en-GB" smtClean="0"/>
              <a:t>-Pasquale Fabbricatore </a:t>
            </a:r>
            <a:r>
              <a:rPr lang="en-US" smtClean="0"/>
              <a:t>-7th HL-LHC Collaboration Meeting </a:t>
            </a:r>
            <a:r>
              <a:rPr lang="en-GB" smtClean="0"/>
              <a:t>- CIEMAT  14</a:t>
            </a:r>
            <a:r>
              <a:rPr lang="en-GB" baseline="30000" smtClean="0"/>
              <a:t>th</a:t>
            </a:r>
            <a:r>
              <a:rPr lang="en-GB" smtClean="0"/>
              <a:t> November  2017</a:t>
            </a:r>
            <a:endParaRPr lang="en-GB" dirty="0"/>
          </a:p>
        </p:txBody>
      </p:sp>
      <p:pic>
        <p:nvPicPr>
          <p:cNvPr id="1026" name="Picture 167" descr="foto4"/>
          <p:cNvPicPr>
            <a:picLocks noChangeAspect="1" noChangeArrowheads="1"/>
          </p:cNvPicPr>
          <p:nvPr/>
        </p:nvPicPr>
        <p:blipFill>
          <a:blip r:embed="rId2">
            <a:extLst>
              <a:ext uri="{28A0092B-C50C-407E-A947-70E740481C1C}">
                <a14:useLocalDpi xmlns:a14="http://schemas.microsoft.com/office/drawing/2010/main" xmlns="" val="0"/>
              </a:ext>
            </a:extLst>
          </a:blip>
          <a:srcRect t="-7417"/>
          <a:stretch>
            <a:fillRect/>
          </a:stretch>
        </p:blipFill>
        <p:spPr bwMode="auto">
          <a:xfrm>
            <a:off x="503547" y="1340767"/>
            <a:ext cx="3928457" cy="27041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itle 1"/>
          <p:cNvSpPr txBox="1">
            <a:spLocks/>
          </p:cNvSpPr>
          <p:nvPr/>
        </p:nvSpPr>
        <p:spPr>
          <a:xfrm>
            <a:off x="279497" y="404664"/>
            <a:ext cx="8964488"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smtClean="0"/>
              <a:t>Mock-up (Arc piled </a:t>
            </a:r>
            <a:r>
              <a:rPr lang="en-US" dirty="0" err="1" smtClean="0"/>
              <a:t>conductors+wedges</a:t>
            </a:r>
            <a:r>
              <a:rPr lang="en-US" dirty="0" smtClean="0"/>
              <a:t>) </a:t>
            </a:r>
            <a:endParaRPr lang="en-US" dirty="0"/>
          </a:p>
        </p:txBody>
      </p:sp>
      <p:sp>
        <p:nvSpPr>
          <p:cNvPr id="4" name="TextBox 3"/>
          <p:cNvSpPr txBox="1"/>
          <p:nvPr/>
        </p:nvSpPr>
        <p:spPr>
          <a:xfrm>
            <a:off x="503548" y="4149080"/>
            <a:ext cx="3492388" cy="369332"/>
          </a:xfrm>
          <a:prstGeom prst="rect">
            <a:avLst/>
          </a:prstGeom>
          <a:noFill/>
        </p:spPr>
        <p:txBody>
          <a:bodyPr wrap="square" rtlCol="0">
            <a:spAutoFit/>
          </a:bodyPr>
          <a:lstStyle/>
          <a:p>
            <a:r>
              <a:rPr lang="it-IT" dirty="0" smtClean="0"/>
              <a:t>Example- SIS300</a:t>
            </a:r>
            <a:endParaRPr lang="en-US" dirty="0"/>
          </a:p>
        </p:txBody>
      </p:sp>
      <p:pic>
        <p:nvPicPr>
          <p:cNvPr id="8" name="Immagine 29"/>
          <p:cNvPicPr/>
          <p:nvPr/>
        </p:nvPicPr>
        <p:blipFill>
          <a:blip r:embed="rId3"/>
          <a:stretch>
            <a:fillRect/>
          </a:stretch>
        </p:blipFill>
        <p:spPr>
          <a:xfrm>
            <a:off x="4860032" y="1545829"/>
            <a:ext cx="3096344" cy="2499115"/>
          </a:xfrm>
          <a:prstGeom prst="rect">
            <a:avLst/>
          </a:prstGeom>
        </p:spPr>
      </p:pic>
      <p:sp>
        <p:nvSpPr>
          <p:cNvPr id="9" name="TextBox 8"/>
          <p:cNvSpPr txBox="1"/>
          <p:nvPr/>
        </p:nvSpPr>
        <p:spPr>
          <a:xfrm>
            <a:off x="4860032" y="4141129"/>
            <a:ext cx="3492388" cy="369332"/>
          </a:xfrm>
          <a:prstGeom prst="rect">
            <a:avLst/>
          </a:prstGeom>
          <a:noFill/>
        </p:spPr>
        <p:txBody>
          <a:bodyPr wrap="square" rtlCol="0">
            <a:spAutoFit/>
          </a:bodyPr>
          <a:lstStyle/>
          <a:p>
            <a:r>
              <a:rPr lang="it-IT" dirty="0" smtClean="0"/>
              <a:t>The tool is ready</a:t>
            </a:r>
            <a:endParaRPr lang="en-US" dirty="0"/>
          </a:p>
        </p:txBody>
      </p:sp>
      <p:sp>
        <p:nvSpPr>
          <p:cNvPr id="6" name="TextBox 5"/>
          <p:cNvSpPr txBox="1"/>
          <p:nvPr/>
        </p:nvSpPr>
        <p:spPr>
          <a:xfrm>
            <a:off x="503548" y="4653136"/>
            <a:ext cx="7596844" cy="1292662"/>
          </a:xfrm>
          <a:prstGeom prst="rect">
            <a:avLst/>
          </a:prstGeom>
          <a:noFill/>
        </p:spPr>
        <p:txBody>
          <a:bodyPr wrap="square" rtlCol="0">
            <a:spAutoFit/>
          </a:bodyPr>
          <a:lstStyle/>
          <a:p>
            <a:pPr marL="285750" indent="-285750" algn="just">
              <a:buFont typeface="Arial" panose="020B0604020202020204" pitchFamily="34" charset="0"/>
              <a:buChar char="•"/>
            </a:pPr>
            <a:r>
              <a:rPr lang="it-IT" sz="2000" dirty="0" smtClean="0"/>
              <a:t>As soon as the wedges  will be available the mock-ups will be constructed and tested proving the input for parameters of the coil curing</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xmlns="" val="37357639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32656"/>
            <a:ext cx="7920000" cy="720000"/>
          </a:xfrm>
        </p:spPr>
        <p:txBody>
          <a:bodyPr/>
          <a:lstStyle/>
          <a:p>
            <a:r>
              <a:rPr lang="en-US" dirty="0" smtClean="0"/>
              <a:t>Longitudinal wedges: From G11 to Copper </a:t>
            </a:r>
            <a:endParaRPr lang="en-US" dirty="0"/>
          </a:p>
        </p:txBody>
      </p:sp>
      <p:sp>
        <p:nvSpPr>
          <p:cNvPr id="3" name="Content Placeholder 2"/>
          <p:cNvSpPr>
            <a:spLocks noGrp="1"/>
          </p:cNvSpPr>
          <p:nvPr>
            <p:ph idx="1"/>
          </p:nvPr>
        </p:nvSpPr>
        <p:spPr>
          <a:xfrm>
            <a:off x="612000" y="1196752"/>
            <a:ext cx="7920000" cy="4906963"/>
          </a:xfrm>
        </p:spPr>
        <p:txBody>
          <a:bodyPr>
            <a:normAutofit fontScale="85000" lnSpcReduction="20000"/>
          </a:bodyPr>
          <a:lstStyle/>
          <a:p>
            <a:pPr algn="just">
              <a:lnSpc>
                <a:spcPct val="120000"/>
              </a:lnSpc>
            </a:pPr>
            <a:r>
              <a:rPr lang="en-US" b="1" dirty="0" smtClean="0">
                <a:latin typeface="Overpass"/>
              </a:rPr>
              <a:t>Design modification: </a:t>
            </a:r>
            <a:r>
              <a:rPr lang="en-GB" sz="2600" dirty="0"/>
              <a:t>A</a:t>
            </a:r>
            <a:r>
              <a:rPr lang="en-GB" sz="2600" dirty="0" smtClean="0"/>
              <a:t>fter a </a:t>
            </a:r>
            <a:r>
              <a:rPr lang="en-GB" sz="2600" dirty="0"/>
              <a:t>remark by </a:t>
            </a:r>
            <a:r>
              <a:rPr lang="en-GB" sz="2600" dirty="0" smtClean="0"/>
              <a:t>our collaboration </a:t>
            </a:r>
            <a:r>
              <a:rPr lang="en-GB" sz="2600" dirty="0"/>
              <a:t>that </a:t>
            </a:r>
            <a:r>
              <a:rPr lang="en-GB" sz="2600" dirty="0" smtClean="0"/>
              <a:t>G11 (used in SIS300)  </a:t>
            </a:r>
            <a:r>
              <a:rPr lang="en-GB" sz="2600" dirty="0"/>
              <a:t>can have, on long time, a degradation of mechanical properties, the risk to involve this material in D2  </a:t>
            </a:r>
            <a:r>
              <a:rPr lang="en-GB" sz="2600" dirty="0" smtClean="0"/>
              <a:t>was </a:t>
            </a:r>
            <a:r>
              <a:rPr lang="en-GB" sz="2600" dirty="0"/>
              <a:t>considered too </a:t>
            </a:r>
            <a:r>
              <a:rPr lang="en-GB" sz="2600" dirty="0" smtClean="0"/>
              <a:t>high</a:t>
            </a:r>
            <a:r>
              <a:rPr lang="en-GB" sz="2600" dirty="0"/>
              <a:t> </a:t>
            </a:r>
            <a:r>
              <a:rPr lang="en-GB" sz="2600" dirty="0" smtClean="0"/>
              <a:t>and a decision to move to “classical” copper wedges (with poly-imide insulation) was taken (March 2017). </a:t>
            </a:r>
          </a:p>
          <a:p>
            <a:pPr algn="just">
              <a:lnSpc>
                <a:spcPct val="120000"/>
              </a:lnSpc>
            </a:pPr>
            <a:r>
              <a:rPr lang="en-US" b="1" dirty="0" smtClean="0">
                <a:latin typeface="Overpass"/>
              </a:rPr>
              <a:t>Issue: </a:t>
            </a:r>
            <a:r>
              <a:rPr lang="en-US" sz="2600" dirty="0" smtClean="0">
                <a:latin typeface="Overpass"/>
              </a:rPr>
              <a:t>The sub-supplier of ASG Superconductor provided wedges (done by machining)  out of specification (tolerance on thickness) .</a:t>
            </a:r>
            <a:r>
              <a:rPr lang="en-US" sz="2600" b="1" dirty="0" smtClean="0">
                <a:latin typeface="Overpass"/>
              </a:rPr>
              <a:t> </a:t>
            </a:r>
          </a:p>
          <a:p>
            <a:pPr algn="just">
              <a:lnSpc>
                <a:spcPct val="120000"/>
              </a:lnSpc>
            </a:pPr>
            <a:r>
              <a:rPr lang="en-US" b="1" dirty="0" smtClean="0">
                <a:latin typeface="Overpass"/>
              </a:rPr>
              <a:t>Solution found: </a:t>
            </a:r>
            <a:r>
              <a:rPr lang="en-US" dirty="0" smtClean="0">
                <a:latin typeface="Overpass"/>
              </a:rPr>
              <a:t>Involving a </a:t>
            </a:r>
            <a:r>
              <a:rPr lang="en-US" sz="2600" dirty="0">
                <a:latin typeface="Overpass"/>
              </a:rPr>
              <a:t>n</a:t>
            </a:r>
            <a:r>
              <a:rPr lang="en-US" sz="2600" dirty="0" smtClean="0">
                <a:latin typeface="Overpass"/>
              </a:rPr>
              <a:t>ew sub-supplier using a different technique.</a:t>
            </a:r>
            <a:r>
              <a:rPr lang="en-US" sz="2600" b="1" dirty="0" smtClean="0">
                <a:latin typeface="Overpass"/>
              </a:rPr>
              <a:t> </a:t>
            </a:r>
          </a:p>
          <a:p>
            <a:pPr algn="just">
              <a:lnSpc>
                <a:spcPct val="120000"/>
              </a:lnSpc>
            </a:pPr>
            <a:r>
              <a:rPr lang="it-IT" b="1" dirty="0" smtClean="0">
                <a:latin typeface="Overpass"/>
              </a:rPr>
              <a:t>Consequences: </a:t>
            </a:r>
            <a:r>
              <a:rPr lang="it-IT" sz="2600" dirty="0" smtClean="0">
                <a:latin typeface="Overpass"/>
              </a:rPr>
              <a:t>The schedule is moving forward of some months. </a:t>
            </a:r>
            <a:endParaRPr lang="en-US" sz="2600" dirty="0"/>
          </a:p>
        </p:txBody>
      </p:sp>
      <p:sp>
        <p:nvSpPr>
          <p:cNvPr id="4" name="Footer Placeholder 3"/>
          <p:cNvSpPr>
            <a:spLocks noGrp="1"/>
          </p:cNvSpPr>
          <p:nvPr>
            <p:ph type="ftr" sz="quarter" idx="11"/>
          </p:nvPr>
        </p:nvSpPr>
        <p:spPr/>
        <p:txBody>
          <a:bodyPr/>
          <a:lstStyle/>
          <a:p>
            <a:r>
              <a:rPr lang="en-GB" smtClean="0"/>
              <a:t>WP3 meeting  - Pasquale Fabbricatore  - 25</a:t>
            </a:r>
            <a:r>
              <a:rPr lang="en-GB" baseline="30000" smtClean="0"/>
              <a:t>th</a:t>
            </a:r>
            <a:r>
              <a:rPr lang="en-GB" smtClean="0"/>
              <a:t> October 2017</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spTree>
    <p:extLst>
      <p:ext uri="{BB962C8B-B14F-4D97-AF65-F5344CB8AC3E}">
        <p14:creationId xmlns:p14="http://schemas.microsoft.com/office/powerpoint/2010/main" xmlns="" val="879445075"/>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1834</Words>
  <Application>Microsoft Office PowerPoint</Application>
  <PresentationFormat>On-screen Show (4:3)</PresentationFormat>
  <Paragraphs>200</Paragraphs>
  <Slides>33</Slides>
  <Notes>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Thème Office</vt:lpstr>
      <vt:lpstr>D2  (MBRD) Status  Update</vt:lpstr>
      <vt:lpstr>Index</vt:lpstr>
      <vt:lpstr>Slide 3</vt:lpstr>
      <vt:lpstr>The INFN/CERN  design of the short model</vt:lpstr>
      <vt:lpstr>The contract to ASG Superconductors for short model  (1.6 m) construction</vt:lpstr>
      <vt:lpstr>Slide 6</vt:lpstr>
      <vt:lpstr>Slide 7</vt:lpstr>
      <vt:lpstr>Slide 8</vt:lpstr>
      <vt:lpstr>Longitudinal wedges: From G11 to Copper </vt:lpstr>
      <vt:lpstr>Copper wedges - 10 different types –  After failure of first sub-supplier  4 companies with different  techniques involved. Two were qualified</vt:lpstr>
      <vt:lpstr>Winding test done using 3D printed wedges and end spacers</vt:lpstr>
      <vt:lpstr>Slide 12</vt:lpstr>
      <vt:lpstr>Slide 13</vt:lpstr>
      <vt:lpstr>From Short Model to Prototype </vt:lpstr>
      <vt:lpstr>Fine tuning: short model – 2D Field quality – Magnetic model  </vt:lpstr>
      <vt:lpstr>Short Model 3D Magnetic Field</vt:lpstr>
      <vt:lpstr>Design modifications from short model to prototype</vt:lpstr>
      <vt:lpstr>Prototype – Integrated  field quality  Magnetic design considering coil end effects  </vt:lpstr>
      <vt:lpstr>Short model cross section modifications due to mechanical effects </vt:lpstr>
      <vt:lpstr>A more close view shows  local modifications  up to ~200 μm  </vt:lpstr>
      <vt:lpstr>Short model – 2D Field quality (Roxie)  – After mechanical deformation  </vt:lpstr>
      <vt:lpstr>Activities for finalising the contract for  the prototype construction  </vt:lpstr>
      <vt:lpstr>Slide 23</vt:lpstr>
      <vt:lpstr>Slide 24</vt:lpstr>
      <vt:lpstr>Slide 25</vt:lpstr>
      <vt:lpstr>Slide 26</vt:lpstr>
      <vt:lpstr>Slide 27</vt:lpstr>
      <vt:lpstr>Slide 28</vt:lpstr>
      <vt:lpstr>Slide 29</vt:lpstr>
      <vt:lpstr>Slide 30</vt:lpstr>
      <vt:lpstr>Slide 31</vt:lpstr>
      <vt:lpstr>Conclusions</vt:lpstr>
      <vt:lpstr>Thank you for your attention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2016-04-21T14:50:33Z</dcterms:created>
  <dcterms:modified xsi:type="dcterms:W3CDTF">2017-11-14T03:03:26Z</dcterms:modified>
</cp:coreProperties>
</file>