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63" r:id="rId2"/>
    <p:sldId id="340" r:id="rId3"/>
    <p:sldId id="339" r:id="rId4"/>
    <p:sldId id="319" r:id="rId5"/>
    <p:sldId id="320" r:id="rId6"/>
    <p:sldId id="322" r:id="rId7"/>
    <p:sldId id="323" r:id="rId8"/>
    <p:sldId id="324" r:id="rId9"/>
    <p:sldId id="325" r:id="rId10"/>
    <p:sldId id="337" r:id="rId11"/>
    <p:sldId id="326" r:id="rId12"/>
    <p:sldId id="361" r:id="rId13"/>
    <p:sldId id="349" r:id="rId14"/>
    <p:sldId id="351" r:id="rId15"/>
    <p:sldId id="362" r:id="rId16"/>
    <p:sldId id="338" r:id="rId17"/>
    <p:sldId id="327" r:id="rId18"/>
    <p:sldId id="353" r:id="rId19"/>
    <p:sldId id="354" r:id="rId20"/>
    <p:sldId id="331" r:id="rId21"/>
    <p:sldId id="332" r:id="rId22"/>
    <p:sldId id="341" r:id="rId23"/>
    <p:sldId id="333" r:id="rId24"/>
    <p:sldId id="334" r:id="rId25"/>
    <p:sldId id="356" r:id="rId26"/>
    <p:sldId id="357" r:id="rId27"/>
    <p:sldId id="360" r:id="rId28"/>
    <p:sldId id="359" r:id="rId29"/>
    <p:sldId id="343" r:id="rId30"/>
    <p:sldId id="352" r:id="rId31"/>
  </p:sldIdLst>
  <p:sldSz cx="9144000" cy="6858000" type="screen4x3"/>
  <p:notesSz cx="6735763" cy="986631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9" autoAdjust="0"/>
    <p:restoredTop sz="94660"/>
  </p:normalViewPr>
  <p:slideViewPr>
    <p:cSldViewPr snapToObjects="1" showGuides="1">
      <p:cViewPr varScale="1">
        <p:scale>
          <a:sx n="89" d="100"/>
          <a:sy n="89" d="100"/>
        </p:scale>
        <p:origin x="1219" y="77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14/11/2017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14/11/2017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66632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76313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21927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740467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H. Felice for the MQYY team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H. Felice for the MQYY team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4" name="Imag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40000" y="6300000"/>
            <a:ext cx="1099849" cy="4776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H. Felice for the MQYY team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40000" y="6300000"/>
            <a:ext cx="1099849" cy="4776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H. Felice for the MQYY team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440000" y="6300000"/>
            <a:ext cx="1099849" cy="4776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US" noProof="0" smtClean="0"/>
              <a:t>H. Felice for the MQYY team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 noProof="0" smtClean="0"/>
              <a:t>H. Felice for the MQYY team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US" noProof="0" smtClean="0"/>
              <a:t>H. Felice for the MQYY team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H. Felice for the MQYY team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8369002" y="6356350"/>
            <a:ext cx="7749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9795B75-6861-4DEC-B5EC-6F8DB2925D2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93651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H. Felice for the MQYY team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8369002" y="6362342"/>
            <a:ext cx="7749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9795B75-6861-4DEC-B5EC-6F8DB2925D2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45838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H. Felice for the MQYY team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  <p:sldLayoutId id="2147483660" r:id="rId9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7.png"/><Relationship Id="rId4" Type="http://schemas.openxmlformats.org/officeDocument/2006/relationships/image" Target="../media/image36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1.png"/><Relationship Id="rId4" Type="http://schemas.openxmlformats.org/officeDocument/2006/relationships/image" Target="../media/image5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0.png"/><Relationship Id="rId7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3.tiff"/><Relationship Id="rId5" Type="http://schemas.openxmlformats.org/officeDocument/2006/relationships/image" Target="../media/image12.tiff"/><Relationship Id="rId4" Type="http://schemas.openxmlformats.org/officeDocument/2006/relationships/image" Target="../media/image11.emf"/><Relationship Id="rId9" Type="http://schemas.openxmlformats.org/officeDocument/2006/relationships/image" Target="../media/image1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7" Type="http://schemas.openxmlformats.org/officeDocument/2006/relationships/image" Target="../media/image3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Status of MQYY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00112" y="4098476"/>
            <a:ext cx="6800800" cy="1041848"/>
          </a:xfrm>
        </p:spPr>
        <p:txBody>
          <a:bodyPr>
            <a:noAutofit/>
          </a:bodyPr>
          <a:lstStyle/>
          <a:p>
            <a:r>
              <a:rPr lang="en-GB" sz="1100" b="1" dirty="0" smtClean="0"/>
              <a:t>Helene Felice </a:t>
            </a:r>
            <a:r>
              <a:rPr lang="en-GB" sz="1100" dirty="0" smtClean="0"/>
              <a:t>for the MQYY team</a:t>
            </a:r>
          </a:p>
          <a:p>
            <a:endParaRPr lang="en-GB" sz="1100" dirty="0" smtClean="0"/>
          </a:p>
          <a:p>
            <a:r>
              <a:rPr lang="en-GB" sz="1100" b="1" dirty="0" smtClean="0"/>
              <a:t>CEA</a:t>
            </a:r>
            <a:r>
              <a:rPr lang="en-GB" sz="1100" dirty="0" smtClean="0"/>
              <a:t>: D. Simon, M. </a:t>
            </a:r>
            <a:r>
              <a:rPr lang="en-GB" sz="1100" dirty="0" err="1" smtClean="0"/>
              <a:t>Segreti</a:t>
            </a:r>
            <a:r>
              <a:rPr lang="en-GB" sz="1100" dirty="0" smtClean="0"/>
              <a:t>, J.M. Rifflet, A. </a:t>
            </a:r>
            <a:r>
              <a:rPr lang="en-GB" sz="1100" dirty="0" err="1" smtClean="0"/>
              <a:t>Madur</a:t>
            </a:r>
            <a:r>
              <a:rPr lang="en-GB" sz="1100" dirty="0" smtClean="0"/>
              <a:t>, S. </a:t>
            </a:r>
            <a:r>
              <a:rPr lang="en-GB" sz="1100" dirty="0" err="1" smtClean="0"/>
              <a:t>Somsom</a:t>
            </a:r>
            <a:r>
              <a:rPr lang="en-GB" sz="1100" dirty="0" smtClean="0"/>
              <a:t>, R. Machado-</a:t>
            </a:r>
            <a:r>
              <a:rPr lang="en-GB" sz="1100" dirty="0" err="1" smtClean="0"/>
              <a:t>Correia</a:t>
            </a:r>
            <a:r>
              <a:rPr lang="en-GB" sz="1100" dirty="0" smtClean="0"/>
              <a:t>, A. </a:t>
            </a:r>
            <a:r>
              <a:rPr lang="en-GB" sz="1100" dirty="0" err="1" smtClean="0"/>
              <a:t>Bonelli</a:t>
            </a:r>
            <a:r>
              <a:rPr lang="en-GB" sz="1100" dirty="0" smtClean="0"/>
              <a:t>, J.M. </a:t>
            </a:r>
            <a:r>
              <a:rPr lang="en-GB" sz="1100" dirty="0" err="1" smtClean="0"/>
              <a:t>Gheller</a:t>
            </a:r>
            <a:r>
              <a:rPr lang="en-GB" sz="1100" dirty="0" smtClean="0"/>
              <a:t>, D. </a:t>
            </a:r>
            <a:r>
              <a:rPr lang="en-GB" sz="1100" dirty="0" err="1" smtClean="0"/>
              <a:t>Bouziat</a:t>
            </a:r>
            <a:r>
              <a:rPr lang="en-GB" sz="1100" dirty="0" smtClean="0"/>
              <a:t>, A. Acker, P. </a:t>
            </a:r>
            <a:r>
              <a:rPr lang="en-GB" sz="1100" dirty="0" err="1" smtClean="0"/>
              <a:t>Graffin</a:t>
            </a:r>
            <a:r>
              <a:rPr lang="en-GB" sz="1100" dirty="0" smtClean="0"/>
              <a:t>, H. </a:t>
            </a:r>
            <a:r>
              <a:rPr lang="en-GB" sz="1100" dirty="0" err="1" smtClean="0"/>
              <a:t>Neyrial</a:t>
            </a:r>
            <a:endParaRPr lang="en-GB" sz="1100" dirty="0" smtClean="0"/>
          </a:p>
          <a:p>
            <a:r>
              <a:rPr lang="en-GB" sz="1100" b="1" dirty="0" smtClean="0"/>
              <a:t>CERN</a:t>
            </a:r>
            <a:r>
              <a:rPr lang="en-GB" sz="1100" dirty="0" smtClean="0"/>
              <a:t>: </a:t>
            </a:r>
            <a:r>
              <a:rPr lang="en-GB" sz="1100" dirty="0"/>
              <a:t>: A. Foussat, J. C. Perez, N. Bourcey, L. Fiscarelli, O. Dunkel, G. Kirby, J. Fleiter, E. </a:t>
            </a:r>
            <a:r>
              <a:rPr lang="en-GB" sz="1100" dirty="0" err="1"/>
              <a:t>Todesco</a:t>
            </a:r>
            <a:r>
              <a:rPr lang="en-GB" sz="1100" dirty="0"/>
              <a:t>, M. Guinchard, P. </a:t>
            </a:r>
            <a:r>
              <a:rPr lang="en-GB" sz="1100" dirty="0" err="1"/>
              <a:t>Gros</a:t>
            </a:r>
            <a:r>
              <a:rPr lang="en-GB" sz="1100" dirty="0"/>
              <a:t>-Claude, P. Viret</a:t>
            </a:r>
          </a:p>
          <a:p>
            <a:r>
              <a:rPr lang="en-GB" sz="1100" b="1" dirty="0" smtClean="0"/>
              <a:t>QUACO team: </a:t>
            </a:r>
            <a:r>
              <a:rPr lang="en-GB" sz="1100" dirty="0" smtClean="0"/>
              <a:t>M. </a:t>
            </a:r>
            <a:r>
              <a:rPr lang="en-GB" sz="1100" dirty="0" err="1" smtClean="0"/>
              <a:t>Lossasso</a:t>
            </a:r>
            <a:r>
              <a:rPr lang="en-GB" sz="1100" dirty="0" smtClean="0"/>
              <a:t>, I. </a:t>
            </a:r>
            <a:r>
              <a:rPr lang="en-GB" sz="1100" dirty="0" err="1" smtClean="0"/>
              <a:t>Bejar</a:t>
            </a:r>
            <a:r>
              <a:rPr lang="en-GB" sz="1100" dirty="0" smtClean="0"/>
              <a:t>-Alonso, F. Toral, T. Martinez, P. Krawczyk, R. </a:t>
            </a:r>
            <a:r>
              <a:rPr lang="en-GB" sz="1100" dirty="0" err="1" smtClean="0"/>
              <a:t>Nietubic</a:t>
            </a:r>
            <a:endParaRPr lang="en-GB" sz="110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14</a:t>
            </a:r>
            <a:r>
              <a:rPr lang="en-GB" baseline="30000" dirty="0" smtClean="0"/>
              <a:t>th</a:t>
            </a:r>
            <a:r>
              <a:rPr lang="en-GB" dirty="0" smtClean="0"/>
              <a:t> November 2017 – HL-LHC Collaboration Meeting 2017 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pic>
        <p:nvPicPr>
          <p:cNvPr id="6" name="Image 5" descr="bandeau_texte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6" t="12206" r="88587" b="12437"/>
          <a:stretch/>
        </p:blipFill>
        <p:spPr>
          <a:xfrm>
            <a:off x="8028384" y="188640"/>
            <a:ext cx="864096" cy="664689"/>
          </a:xfrm>
          <a:prstGeom prst="rect">
            <a:avLst/>
          </a:prstGeom>
        </p:spPr>
      </p:pic>
      <p:pic>
        <p:nvPicPr>
          <p:cNvPr id="7" name="Picture 2" descr="C:\Users\eb137366\Downloads\irfu_signatur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2521" y="188639"/>
            <a:ext cx="665863" cy="664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H. Felice for the MQYY team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Coil</a:t>
            </a:r>
            <a:r>
              <a:rPr lang="fr-FR" dirty="0" smtClean="0"/>
              <a:t> 4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394"/>
          <a:stretch/>
        </p:blipFill>
        <p:spPr>
          <a:xfrm>
            <a:off x="457718" y="765629"/>
            <a:ext cx="3491880" cy="1583251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939" y="4185127"/>
            <a:ext cx="4032371" cy="2268209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278183" y="2420888"/>
            <a:ext cx="4605285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err="1" smtClean="0">
                <a:solidFill>
                  <a:srgbClr val="002060"/>
                </a:solidFill>
              </a:rPr>
              <a:t>Vtaps</a:t>
            </a:r>
            <a:r>
              <a:rPr lang="fr-FR" sz="1400" dirty="0" smtClean="0">
                <a:solidFill>
                  <a:srgbClr val="002060"/>
                </a:solidFill>
              </a:rPr>
              <a:t>/</a:t>
            </a:r>
            <a:r>
              <a:rPr lang="fr-FR" sz="1400" dirty="0" err="1" smtClean="0">
                <a:solidFill>
                  <a:srgbClr val="002060"/>
                </a:solidFill>
              </a:rPr>
              <a:t>endpart</a:t>
            </a:r>
            <a:r>
              <a:rPr lang="fr-FR" sz="1400" dirty="0" smtClean="0">
                <a:solidFill>
                  <a:srgbClr val="002060"/>
                </a:solidFill>
              </a:rPr>
              <a:t> groove </a:t>
            </a:r>
            <a:r>
              <a:rPr lang="fr-FR" sz="1400" dirty="0" err="1" smtClean="0">
                <a:solidFill>
                  <a:srgbClr val="002060"/>
                </a:solidFill>
              </a:rPr>
              <a:t>problem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solved</a:t>
            </a:r>
            <a:endParaRPr lang="fr-FR" sz="1400" dirty="0" smtClean="0">
              <a:solidFill>
                <a:srgbClr val="002060"/>
              </a:solidFill>
            </a:endParaRPr>
          </a:p>
          <a:p>
            <a:r>
              <a:rPr lang="fr-FR" sz="1400" dirty="0" smtClean="0">
                <a:solidFill>
                  <a:srgbClr val="002060"/>
                </a:solidFill>
              </a:rPr>
              <a:t>But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err="1" smtClean="0">
                <a:solidFill>
                  <a:srgbClr val="002060"/>
                </a:solidFill>
              </a:rPr>
              <a:t>Unglued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turn</a:t>
            </a:r>
            <a:r>
              <a:rPr lang="fr-FR" sz="1400" dirty="0" smtClean="0">
                <a:solidFill>
                  <a:srgbClr val="002060"/>
                </a:solidFill>
              </a:rPr>
              <a:t> on the </a:t>
            </a:r>
            <a:r>
              <a:rPr lang="fr-FR" sz="1400" dirty="0" err="1" smtClean="0">
                <a:solidFill>
                  <a:srgbClr val="002060"/>
                </a:solidFill>
              </a:rPr>
              <a:t>outer</a:t>
            </a:r>
            <a:r>
              <a:rPr lang="fr-FR" sz="1400" dirty="0" smtClean="0">
                <a:solidFill>
                  <a:srgbClr val="002060"/>
                </a:solidFill>
              </a:rPr>
              <a:t> layer =&gt; </a:t>
            </a:r>
            <a:r>
              <a:rPr lang="fr-FR" sz="1400" dirty="0" err="1" smtClean="0">
                <a:solidFill>
                  <a:srgbClr val="002060"/>
                </a:solidFill>
              </a:rPr>
              <a:t>adhesive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missing</a:t>
            </a:r>
            <a:r>
              <a:rPr lang="fr-FR" sz="1400" dirty="0" smtClean="0">
                <a:solidFill>
                  <a:srgbClr val="002060"/>
                </a:solidFill>
              </a:rPr>
              <a:t>? </a:t>
            </a:r>
            <a:r>
              <a:rPr lang="fr-FR" sz="1400" dirty="0" err="1" smtClean="0">
                <a:solidFill>
                  <a:srgbClr val="002060"/>
                </a:solidFill>
              </a:rPr>
              <a:t>Unexpected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cleaning</a:t>
            </a:r>
            <a:r>
              <a:rPr lang="fr-FR" sz="1400" dirty="0" smtClean="0">
                <a:solidFill>
                  <a:srgbClr val="002060"/>
                </a:solidFill>
              </a:rPr>
              <a:t>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rgbClr val="002060"/>
                </a:solidFill>
              </a:rPr>
              <a:t> gap in the last but one </a:t>
            </a:r>
            <a:r>
              <a:rPr lang="fr-FR" sz="1400" dirty="0" err="1" smtClean="0">
                <a:solidFill>
                  <a:srgbClr val="002060"/>
                </a:solidFill>
              </a:rPr>
              <a:t>turn</a:t>
            </a:r>
            <a:r>
              <a:rPr lang="fr-FR" sz="1400" dirty="0" smtClean="0">
                <a:solidFill>
                  <a:srgbClr val="002060"/>
                </a:solidFill>
              </a:rPr>
              <a:t> in the RE IL: investigation </a:t>
            </a:r>
            <a:r>
              <a:rPr lang="fr-FR" sz="1400" dirty="0" err="1" smtClean="0">
                <a:solidFill>
                  <a:srgbClr val="002060"/>
                </a:solidFill>
              </a:rPr>
              <a:t>ongoing</a:t>
            </a:r>
            <a:r>
              <a:rPr lang="fr-FR" sz="1400" dirty="0" smtClean="0">
                <a:solidFill>
                  <a:srgbClr val="002060"/>
                </a:solidFill>
              </a:rPr>
              <a:t>. Last </a:t>
            </a:r>
            <a:r>
              <a:rPr lang="fr-FR" sz="1400" dirty="0" err="1" smtClean="0">
                <a:solidFill>
                  <a:srgbClr val="002060"/>
                </a:solidFill>
              </a:rPr>
              <a:t>turn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winding</a:t>
            </a:r>
            <a:r>
              <a:rPr lang="fr-FR" sz="1400" dirty="0" smtClean="0">
                <a:solidFill>
                  <a:srgbClr val="002060"/>
                </a:solidFill>
              </a:rPr>
              <a:t> tension relaxation </a:t>
            </a:r>
            <a:r>
              <a:rPr lang="fr-FR" sz="1400" dirty="0" err="1" smtClean="0">
                <a:solidFill>
                  <a:srgbClr val="002060"/>
                </a:solidFill>
              </a:rPr>
              <a:t>after</a:t>
            </a:r>
            <a:r>
              <a:rPr lang="fr-FR" sz="1400" dirty="0" smtClean="0">
                <a:solidFill>
                  <a:srgbClr val="002060"/>
                </a:solidFill>
              </a:rPr>
              <a:t> lead </a:t>
            </a:r>
            <a:r>
              <a:rPr lang="fr-FR" sz="1400" dirty="0" err="1" smtClean="0">
                <a:solidFill>
                  <a:srgbClr val="002060"/>
                </a:solidFill>
              </a:rPr>
              <a:t>cutting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is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suspected</a:t>
            </a:r>
            <a:endParaRPr lang="fr-FR" sz="1400" dirty="0">
              <a:solidFill>
                <a:srgbClr val="002060"/>
              </a:solidFill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179512" y="2432004"/>
            <a:ext cx="4946806" cy="1661329"/>
          </a:xfrm>
          <a:prstGeom prst="roundRect">
            <a:avLst>
              <a:gd name="adj" fmla="val 7274"/>
            </a:avLst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47" t="39438" r="54533" b="20001"/>
          <a:stretch/>
        </p:blipFill>
        <p:spPr>
          <a:xfrm>
            <a:off x="7092280" y="4178262"/>
            <a:ext cx="1440160" cy="2232248"/>
          </a:xfrm>
          <a:prstGeom prst="rect">
            <a:avLst/>
          </a:prstGeom>
        </p:spPr>
      </p:pic>
      <p:cxnSp>
        <p:nvCxnSpPr>
          <p:cNvPr id="13" name="Connecteur droit avec flèche 12"/>
          <p:cNvCxnSpPr/>
          <p:nvPr/>
        </p:nvCxnSpPr>
        <p:spPr>
          <a:xfrm flipV="1">
            <a:off x="4414476" y="5066090"/>
            <a:ext cx="3397884" cy="360040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ag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220268" y="976671"/>
            <a:ext cx="3429000" cy="2571750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6574728" y="2030138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00B050"/>
                </a:solidFill>
              </a:rPr>
              <a:t>OK</a:t>
            </a:r>
            <a:endParaRPr lang="fr-FR" sz="1400" b="1" dirty="0">
              <a:solidFill>
                <a:srgbClr val="00B050"/>
              </a:solidFill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438238"/>
            <a:ext cx="2487365" cy="1733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054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>
          <a:xfrm>
            <a:off x="2051720" y="6309320"/>
            <a:ext cx="5939824" cy="365125"/>
          </a:xfrm>
        </p:spPr>
        <p:txBody>
          <a:bodyPr/>
          <a:lstStyle/>
          <a:p>
            <a:r>
              <a:rPr lang="en-US" smtClean="0"/>
              <a:t>H. Felice for the MQYY team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Comparison</a:t>
            </a:r>
            <a:r>
              <a:rPr lang="fr-FR" dirty="0" smtClean="0"/>
              <a:t> of </a:t>
            </a:r>
            <a:r>
              <a:rPr lang="fr-FR" dirty="0" err="1" smtClean="0"/>
              <a:t>coil</a:t>
            </a:r>
            <a:r>
              <a:rPr lang="fr-FR" dirty="0" smtClean="0"/>
              <a:t> dimensions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8085891" y="6309320"/>
            <a:ext cx="774998" cy="365125"/>
          </a:xfrm>
        </p:spPr>
        <p:txBody>
          <a:bodyPr/>
          <a:lstStyle/>
          <a:p>
            <a:fld id="{59795B75-6861-4DEC-B5EC-6F8DB2925D2F}" type="slidenum">
              <a:rPr lang="fr-FR" smtClean="0"/>
              <a:t>11</a:t>
            </a:fld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5013" y="3388507"/>
            <a:ext cx="4860868" cy="3436858"/>
          </a:xfrm>
          <a:prstGeom prst="rect">
            <a:avLst/>
          </a:prstGeom>
        </p:spPr>
      </p:pic>
      <p:sp>
        <p:nvSpPr>
          <p:cNvPr id="6" name="Rectangle à coins arrondis 5"/>
          <p:cNvSpPr/>
          <p:nvPr/>
        </p:nvSpPr>
        <p:spPr>
          <a:xfrm>
            <a:off x="395536" y="988294"/>
            <a:ext cx="6192688" cy="2414783"/>
          </a:xfrm>
          <a:prstGeom prst="roundRect">
            <a:avLst>
              <a:gd name="adj" fmla="val 7274"/>
            </a:avLst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492558" y="1091360"/>
            <a:ext cx="609566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err="1" smtClean="0">
                <a:solidFill>
                  <a:srgbClr val="002060"/>
                </a:solidFill>
              </a:rPr>
              <a:t>Coils</a:t>
            </a:r>
            <a:r>
              <a:rPr lang="fr-FR" sz="1400" dirty="0" smtClean="0">
                <a:solidFill>
                  <a:srgbClr val="002060"/>
                </a:solidFill>
              </a:rPr>
              <a:t> are </a:t>
            </a:r>
            <a:r>
              <a:rPr lang="fr-FR" sz="1400" dirty="0">
                <a:solidFill>
                  <a:srgbClr val="002060"/>
                </a:solidFill>
              </a:rPr>
              <a:t>5 </a:t>
            </a:r>
            <a:r>
              <a:rPr lang="fr-FR" sz="1400" dirty="0" smtClean="0">
                <a:solidFill>
                  <a:srgbClr val="002060"/>
                </a:solidFill>
              </a:rPr>
              <a:t>mm </a:t>
            </a:r>
            <a:r>
              <a:rPr lang="fr-FR" sz="1400" dirty="0">
                <a:solidFill>
                  <a:srgbClr val="002060"/>
                </a:solidFill>
              </a:rPr>
              <a:t> longer in </a:t>
            </a:r>
            <a:r>
              <a:rPr lang="fr-FR" sz="1400" dirty="0" err="1">
                <a:solidFill>
                  <a:srgbClr val="002060"/>
                </a:solidFill>
              </a:rPr>
              <a:t>average</a:t>
            </a:r>
            <a:r>
              <a:rPr lang="fr-FR" sz="1400" dirty="0">
                <a:solidFill>
                  <a:srgbClr val="002060"/>
                </a:solidFill>
              </a:rPr>
              <a:t> </a:t>
            </a:r>
            <a:r>
              <a:rPr lang="fr-FR" sz="1400" dirty="0" err="1">
                <a:solidFill>
                  <a:srgbClr val="002060"/>
                </a:solidFill>
              </a:rPr>
              <a:t>than</a:t>
            </a:r>
            <a:r>
              <a:rPr lang="fr-FR" sz="1400" dirty="0">
                <a:solidFill>
                  <a:srgbClr val="002060"/>
                </a:solidFill>
              </a:rPr>
              <a:t> </a:t>
            </a:r>
            <a:r>
              <a:rPr lang="fr-FR" sz="1400" dirty="0" smtClean="0">
                <a:solidFill>
                  <a:srgbClr val="002060"/>
                </a:solidFill>
              </a:rPr>
              <a:t>nominal (1350 mm):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 err="1" smtClean="0">
                <a:solidFill>
                  <a:srgbClr val="002060"/>
                </a:solidFill>
              </a:rPr>
              <a:t>Coil</a:t>
            </a:r>
            <a:r>
              <a:rPr lang="fr-FR" sz="1400" dirty="0" smtClean="0">
                <a:solidFill>
                  <a:srgbClr val="002060"/>
                </a:solidFill>
              </a:rPr>
              <a:t> 0: 4.9 mm longer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 err="1" smtClean="0">
                <a:solidFill>
                  <a:srgbClr val="002060"/>
                </a:solidFill>
              </a:rPr>
              <a:t>Coil</a:t>
            </a:r>
            <a:r>
              <a:rPr lang="fr-FR" sz="1400" dirty="0" smtClean="0">
                <a:solidFill>
                  <a:srgbClr val="002060"/>
                </a:solidFill>
              </a:rPr>
              <a:t> 1: 4.2 mm longer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 err="1" smtClean="0">
                <a:solidFill>
                  <a:srgbClr val="002060"/>
                </a:solidFill>
              </a:rPr>
              <a:t>Coil</a:t>
            </a:r>
            <a:r>
              <a:rPr lang="fr-FR" sz="1400" dirty="0" smtClean="0">
                <a:solidFill>
                  <a:srgbClr val="002060"/>
                </a:solidFill>
              </a:rPr>
              <a:t> 2: 5.3 mm longer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 err="1" smtClean="0">
                <a:solidFill>
                  <a:srgbClr val="002060"/>
                </a:solidFill>
              </a:rPr>
              <a:t>Coil</a:t>
            </a:r>
            <a:r>
              <a:rPr lang="fr-FR" sz="1400" dirty="0" smtClean="0">
                <a:solidFill>
                  <a:srgbClr val="002060"/>
                </a:solidFill>
              </a:rPr>
              <a:t> 3: 5.4 mm longer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 err="1" smtClean="0">
                <a:solidFill>
                  <a:srgbClr val="002060"/>
                </a:solidFill>
              </a:rPr>
              <a:t>Coil</a:t>
            </a:r>
            <a:r>
              <a:rPr lang="fr-FR" sz="1400" dirty="0" smtClean="0">
                <a:solidFill>
                  <a:srgbClr val="002060"/>
                </a:solidFill>
              </a:rPr>
              <a:t> 4: 5.3 mm longer</a:t>
            </a:r>
            <a:endParaRPr lang="fr-FR" sz="1400" dirty="0">
              <a:solidFill>
                <a:srgbClr val="00206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492558" y="2448970"/>
            <a:ext cx="72477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err="1" smtClean="0">
                <a:solidFill>
                  <a:srgbClr val="002060"/>
                </a:solidFill>
              </a:rPr>
              <a:t>Length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build</a:t>
            </a:r>
            <a:r>
              <a:rPr lang="fr-FR" sz="1400" dirty="0" smtClean="0">
                <a:solidFill>
                  <a:srgbClr val="002060"/>
                </a:solidFill>
              </a:rPr>
              <a:t>-up in end </a:t>
            </a:r>
            <a:r>
              <a:rPr lang="fr-FR" sz="1400" dirty="0" err="1" smtClean="0">
                <a:solidFill>
                  <a:srgbClr val="002060"/>
                </a:solidFill>
              </a:rPr>
              <a:t>regions</a:t>
            </a:r>
            <a:endParaRPr lang="fr-FR" sz="14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err="1" smtClean="0">
                <a:solidFill>
                  <a:srgbClr val="002060"/>
                </a:solidFill>
              </a:rPr>
              <a:t>Measurements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taken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with</a:t>
            </a:r>
            <a:r>
              <a:rPr lang="fr-FR" sz="1400" dirty="0" smtClean="0">
                <a:solidFill>
                  <a:srgbClr val="002060"/>
                </a:solidFill>
              </a:rPr>
              <a:t> a large </a:t>
            </a:r>
            <a:r>
              <a:rPr lang="fr-FR" sz="1400" dirty="0" err="1" smtClean="0">
                <a:solidFill>
                  <a:srgbClr val="002060"/>
                </a:solidFill>
              </a:rPr>
              <a:t>caliper</a:t>
            </a:r>
            <a:r>
              <a:rPr lang="fr-FR" sz="1400" dirty="0" smtClean="0">
                <a:solidFill>
                  <a:srgbClr val="002060"/>
                </a:solidFill>
              </a:rPr>
              <a:t>. </a:t>
            </a:r>
            <a:r>
              <a:rPr lang="fr-FR" sz="1400" dirty="0" err="1" smtClean="0">
                <a:solidFill>
                  <a:srgbClr val="002060"/>
                </a:solidFill>
              </a:rPr>
              <a:t>Uncertainty</a:t>
            </a:r>
            <a:r>
              <a:rPr lang="fr-FR" sz="1400" dirty="0" smtClean="0">
                <a:solidFill>
                  <a:srgbClr val="002060"/>
                </a:solidFill>
              </a:rPr>
              <a:t> of about 0.5 mm </a:t>
            </a:r>
            <a:endParaRPr lang="fr-FR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1827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H. Felice for the MQYY team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2000" y="145495"/>
            <a:ext cx="7920000" cy="720000"/>
          </a:xfrm>
        </p:spPr>
        <p:txBody>
          <a:bodyPr/>
          <a:lstStyle/>
          <a:p>
            <a:r>
              <a:rPr lang="fr-FR" dirty="0" err="1"/>
              <a:t>Comparison</a:t>
            </a:r>
            <a:r>
              <a:rPr lang="fr-FR" dirty="0"/>
              <a:t> of </a:t>
            </a:r>
            <a:r>
              <a:rPr lang="fr-FR" dirty="0" err="1"/>
              <a:t>coil</a:t>
            </a:r>
            <a:r>
              <a:rPr lang="fr-FR" dirty="0"/>
              <a:t> dimensions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68372"/>
            <a:ext cx="4450466" cy="2060627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9367" y="1368372"/>
            <a:ext cx="4474852" cy="2030144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93" y="3576100"/>
            <a:ext cx="4438273" cy="2097206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4008" y="3563404"/>
            <a:ext cx="4328203" cy="2122598"/>
          </a:xfrm>
          <a:prstGeom prst="rect">
            <a:avLst/>
          </a:prstGeom>
        </p:spPr>
      </p:pic>
      <p:sp>
        <p:nvSpPr>
          <p:cNvPr id="14" name="ZoneTexte 13"/>
          <p:cNvSpPr txBox="1"/>
          <p:nvPr/>
        </p:nvSpPr>
        <p:spPr>
          <a:xfrm>
            <a:off x="4952841" y="5806240"/>
            <a:ext cx="3707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002060"/>
                </a:solidFill>
              </a:rPr>
              <a:t>Spread of delta </a:t>
            </a:r>
            <a:r>
              <a:rPr lang="fr-FR" sz="1400" dirty="0" err="1" smtClean="0">
                <a:solidFill>
                  <a:srgbClr val="002060"/>
                </a:solidFill>
              </a:rPr>
              <a:t>is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unclear</a:t>
            </a:r>
            <a:r>
              <a:rPr lang="fr-FR" sz="1400" dirty="0" smtClean="0">
                <a:solidFill>
                  <a:srgbClr val="002060"/>
                </a:solidFill>
              </a:rPr>
              <a:t> for </a:t>
            </a:r>
            <a:r>
              <a:rPr lang="fr-FR" sz="1400" dirty="0" err="1" smtClean="0">
                <a:solidFill>
                  <a:srgbClr val="002060"/>
                </a:solidFill>
              </a:rPr>
              <a:t>now</a:t>
            </a:r>
            <a:endParaRPr lang="fr-FR" sz="1400" dirty="0" smtClean="0">
              <a:solidFill>
                <a:srgbClr val="002060"/>
              </a:solidFill>
            </a:endParaRPr>
          </a:p>
          <a:p>
            <a:endParaRPr lang="fr-FR" sz="1400" dirty="0">
              <a:solidFill>
                <a:srgbClr val="002060"/>
              </a:solidFill>
            </a:endParaRPr>
          </a:p>
        </p:txBody>
      </p:sp>
      <p:sp>
        <p:nvSpPr>
          <p:cNvPr id="15" name="Rectangle à coins arrondis 14"/>
          <p:cNvSpPr/>
          <p:nvPr/>
        </p:nvSpPr>
        <p:spPr>
          <a:xfrm>
            <a:off x="4860031" y="5795123"/>
            <a:ext cx="3808249" cy="598769"/>
          </a:xfrm>
          <a:prstGeom prst="roundRect">
            <a:avLst>
              <a:gd name="adj" fmla="val 7274"/>
            </a:avLst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/>
          <p:cNvSpPr txBox="1"/>
          <p:nvPr/>
        </p:nvSpPr>
        <p:spPr>
          <a:xfrm>
            <a:off x="415280" y="718427"/>
            <a:ext cx="31318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1400" dirty="0" smtClean="0">
              <a:solidFill>
                <a:srgbClr val="002060"/>
              </a:solidFill>
            </a:endParaRPr>
          </a:p>
          <a:p>
            <a:r>
              <a:rPr lang="fr-FR" sz="1400" dirty="0" smtClean="0">
                <a:solidFill>
                  <a:srgbClr val="002060"/>
                </a:solidFill>
              </a:rPr>
              <a:t>Delta </a:t>
            </a:r>
            <a:r>
              <a:rPr lang="fr-FR" sz="1400" dirty="0">
                <a:solidFill>
                  <a:srgbClr val="002060"/>
                </a:solidFill>
              </a:rPr>
              <a:t>= </a:t>
            </a:r>
            <a:r>
              <a:rPr lang="fr-FR" sz="1400" dirty="0" err="1" smtClean="0">
                <a:solidFill>
                  <a:srgbClr val="002060"/>
                </a:solidFill>
              </a:rPr>
              <a:t>Actual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>
                <a:solidFill>
                  <a:srgbClr val="002060"/>
                </a:solidFill>
              </a:rPr>
              <a:t>size – </a:t>
            </a:r>
            <a:r>
              <a:rPr lang="fr-FR" sz="1400" dirty="0" smtClean="0">
                <a:solidFill>
                  <a:srgbClr val="002060"/>
                </a:solidFill>
              </a:rPr>
              <a:t>Nominal size</a:t>
            </a:r>
          </a:p>
          <a:p>
            <a:endParaRPr lang="fr-FR" sz="1400" dirty="0">
              <a:solidFill>
                <a:srgbClr val="002060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1198532" y="5795123"/>
            <a:ext cx="37079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002060"/>
                </a:solidFill>
              </a:rPr>
              <a:t>Change of torque on </a:t>
            </a:r>
            <a:r>
              <a:rPr lang="fr-FR" sz="1400" dirty="0" err="1" smtClean="0">
                <a:solidFill>
                  <a:srgbClr val="002060"/>
                </a:solidFill>
              </a:rPr>
              <a:t>endparts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after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winding</a:t>
            </a:r>
            <a:r>
              <a:rPr lang="fr-FR" sz="1400" dirty="0" smtClean="0">
                <a:solidFill>
                  <a:srgbClr val="002060"/>
                </a:solidFill>
              </a:rPr>
              <a:t> from </a:t>
            </a:r>
            <a:r>
              <a:rPr lang="fr-FR" sz="1400" dirty="0" err="1" smtClean="0">
                <a:solidFill>
                  <a:srgbClr val="002060"/>
                </a:solidFill>
              </a:rPr>
              <a:t>coil</a:t>
            </a:r>
            <a:r>
              <a:rPr lang="fr-FR" sz="1400" dirty="0" smtClean="0">
                <a:solidFill>
                  <a:srgbClr val="002060"/>
                </a:solidFill>
              </a:rPr>
              <a:t> 1 to 2 to </a:t>
            </a:r>
            <a:r>
              <a:rPr lang="fr-FR" sz="1400" dirty="0" err="1" smtClean="0">
                <a:solidFill>
                  <a:srgbClr val="002060"/>
                </a:solidFill>
              </a:rPr>
              <a:t>reduce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winding</a:t>
            </a:r>
            <a:r>
              <a:rPr lang="fr-FR" sz="1400" dirty="0" smtClean="0">
                <a:solidFill>
                  <a:srgbClr val="002060"/>
                </a:solidFill>
              </a:rPr>
              <a:t> tension relaxation in the straight section </a:t>
            </a:r>
            <a:endParaRPr lang="fr-FR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8478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H. Felice for the MQYY team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Electrical</a:t>
            </a:r>
            <a:r>
              <a:rPr lang="fr-FR" dirty="0" smtClean="0"/>
              <a:t> </a:t>
            </a:r>
            <a:r>
              <a:rPr lang="fr-FR" dirty="0" smtClean="0"/>
              <a:t>tests on </a:t>
            </a:r>
            <a:r>
              <a:rPr lang="fr-FR" dirty="0" err="1" smtClean="0"/>
              <a:t>coil</a:t>
            </a:r>
            <a:r>
              <a:rPr lang="fr-FR" dirty="0" smtClean="0"/>
              <a:t> 1 and 2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63" y="3991928"/>
            <a:ext cx="5120901" cy="2757887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966726"/>
            <a:ext cx="5120901" cy="2757887"/>
          </a:xfrm>
          <a:prstGeom prst="rect">
            <a:avLst/>
          </a:prstGeom>
        </p:spPr>
      </p:pic>
      <p:graphicFrame>
        <p:nvGraphicFramePr>
          <p:cNvPr id="18" name="Tableau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3622426"/>
              </p:ext>
            </p:extLst>
          </p:nvPr>
        </p:nvGraphicFramePr>
        <p:xfrm>
          <a:off x="5292080" y="1418569"/>
          <a:ext cx="3744416" cy="18542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695980"/>
                <a:gridCol w="1048436"/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solidFill>
                            <a:srgbClr val="002060"/>
                          </a:solidFill>
                        </a:rPr>
                        <a:t>Coil</a:t>
                      </a:r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 1</a:t>
                      </a:r>
                      <a:endParaRPr lang="fr-FR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R</a:t>
                      </a:r>
                      <a:r>
                        <a:rPr lang="fr-FR" sz="1400" baseline="0" dirty="0" smtClean="0">
                          <a:solidFill>
                            <a:srgbClr val="002060"/>
                          </a:solidFill>
                        </a:rPr>
                        <a:t> (DC </a:t>
                      </a:r>
                      <a:r>
                        <a:rPr lang="fr-FR" sz="1400" baseline="0" dirty="0" err="1" smtClean="0">
                          <a:solidFill>
                            <a:srgbClr val="002060"/>
                          </a:solidFill>
                        </a:rPr>
                        <a:t>measurement</a:t>
                      </a:r>
                      <a:r>
                        <a:rPr lang="fr-FR" sz="1400" baseline="0" dirty="0" smtClean="0">
                          <a:solidFill>
                            <a:srgbClr val="002060"/>
                          </a:solidFill>
                        </a:rPr>
                        <a:t>)</a:t>
                      </a:r>
                      <a:endParaRPr lang="fr-FR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568 </a:t>
                      </a:r>
                      <a:endParaRPr lang="fr-FR" sz="1400" dirty="0">
                        <a:solidFill>
                          <a:srgbClr val="002060"/>
                        </a:solidFill>
                        <a:latin typeface="Symbol" panose="05050102010706020507" pitchFamily="18" charset="2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L (</a:t>
                      </a:r>
                      <a:r>
                        <a:rPr lang="fr-FR" sz="1400" dirty="0" err="1" smtClean="0">
                          <a:solidFill>
                            <a:srgbClr val="002060"/>
                          </a:solidFill>
                        </a:rPr>
                        <a:t>mH</a:t>
                      </a:r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) at 100 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1.99</a:t>
                      </a:r>
                      <a:endParaRPr lang="fr-FR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solidFill>
                            <a:srgbClr val="002060"/>
                          </a:solidFill>
                        </a:rPr>
                        <a:t>Average</a:t>
                      </a:r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400" dirty="0" err="1" smtClean="0">
                          <a:solidFill>
                            <a:srgbClr val="002060"/>
                          </a:solidFill>
                        </a:rPr>
                        <a:t>f</a:t>
                      </a:r>
                      <a:r>
                        <a:rPr lang="fr-FR" sz="1400" baseline="-25000" dirty="0" err="1" smtClean="0">
                          <a:solidFill>
                            <a:srgbClr val="002060"/>
                          </a:solidFill>
                        </a:rPr>
                        <a:t>pulse</a:t>
                      </a:r>
                      <a:r>
                        <a:rPr lang="fr-FR" sz="1400" baseline="0" dirty="0" smtClean="0">
                          <a:solidFill>
                            <a:srgbClr val="002060"/>
                          </a:solidFill>
                        </a:rPr>
                        <a:t> (kHz)</a:t>
                      </a:r>
                      <a:endParaRPr lang="fr-FR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35.2 +/-2.9</a:t>
                      </a:r>
                      <a:endParaRPr lang="fr-FR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err="1" smtClean="0">
                          <a:solidFill>
                            <a:srgbClr val="002060"/>
                          </a:solidFill>
                        </a:rPr>
                        <a:t>Average</a:t>
                      </a:r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400" dirty="0" err="1" smtClean="0">
                          <a:solidFill>
                            <a:srgbClr val="002060"/>
                          </a:solidFill>
                        </a:rPr>
                        <a:t>f</a:t>
                      </a:r>
                      <a:r>
                        <a:rPr lang="fr-FR" sz="1400" baseline="-25000" dirty="0" err="1" smtClean="0">
                          <a:solidFill>
                            <a:srgbClr val="002060"/>
                          </a:solidFill>
                        </a:rPr>
                        <a:t>pulse</a:t>
                      </a:r>
                      <a:r>
                        <a:rPr lang="fr-FR" sz="1400" baseline="0" dirty="0" smtClean="0">
                          <a:solidFill>
                            <a:srgbClr val="002060"/>
                          </a:solidFill>
                        </a:rPr>
                        <a:t> (kHz) from 300 V</a:t>
                      </a:r>
                      <a:endParaRPr lang="fr-FR" sz="1400" dirty="0" smtClean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36.2 +/- 1</a:t>
                      </a:r>
                      <a:endParaRPr lang="fr-FR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9" name="Tableau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2138133"/>
              </p:ext>
            </p:extLst>
          </p:nvPr>
        </p:nvGraphicFramePr>
        <p:xfrm>
          <a:off x="5134964" y="4247521"/>
          <a:ext cx="3901532" cy="18542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809104"/>
                <a:gridCol w="1092428"/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solidFill>
                            <a:srgbClr val="002060"/>
                          </a:solidFill>
                        </a:rPr>
                        <a:t>Coil</a:t>
                      </a:r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 2</a:t>
                      </a:r>
                      <a:endParaRPr lang="fr-FR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R (m</a:t>
                      </a:r>
                      <a:r>
                        <a:rPr lang="fr-FR" sz="1400" dirty="0" smtClean="0">
                          <a:solidFill>
                            <a:srgbClr val="002060"/>
                          </a:solidFill>
                          <a:latin typeface="Symbol" panose="05050102010706020507" pitchFamily="18" charset="2"/>
                        </a:rPr>
                        <a:t>W</a:t>
                      </a:r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)</a:t>
                      </a:r>
                      <a:endParaRPr lang="fr-FR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567</a:t>
                      </a:r>
                      <a:endParaRPr lang="fr-FR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L (</a:t>
                      </a:r>
                      <a:r>
                        <a:rPr lang="fr-FR" sz="1400" dirty="0" err="1" smtClean="0">
                          <a:solidFill>
                            <a:srgbClr val="002060"/>
                          </a:solidFill>
                        </a:rPr>
                        <a:t>mH</a:t>
                      </a:r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) at 100 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1.97</a:t>
                      </a:r>
                      <a:endParaRPr lang="fr-FR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solidFill>
                            <a:srgbClr val="002060"/>
                          </a:solidFill>
                        </a:rPr>
                        <a:t>Average</a:t>
                      </a:r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400" dirty="0" err="1" smtClean="0">
                          <a:solidFill>
                            <a:srgbClr val="002060"/>
                          </a:solidFill>
                        </a:rPr>
                        <a:t>f</a:t>
                      </a:r>
                      <a:r>
                        <a:rPr lang="fr-FR" sz="1400" baseline="-25000" dirty="0" err="1" smtClean="0">
                          <a:solidFill>
                            <a:srgbClr val="002060"/>
                          </a:solidFill>
                        </a:rPr>
                        <a:t>pulse</a:t>
                      </a:r>
                      <a:r>
                        <a:rPr lang="fr-FR" sz="1400" baseline="0" dirty="0" smtClean="0">
                          <a:solidFill>
                            <a:srgbClr val="002060"/>
                          </a:solidFill>
                        </a:rPr>
                        <a:t> (kHz)</a:t>
                      </a:r>
                      <a:endParaRPr lang="fr-FR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35.3 +/- 3.7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err="1" smtClean="0">
                          <a:solidFill>
                            <a:srgbClr val="002060"/>
                          </a:solidFill>
                        </a:rPr>
                        <a:t>Average</a:t>
                      </a:r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400" dirty="0" err="1" smtClean="0">
                          <a:solidFill>
                            <a:srgbClr val="002060"/>
                          </a:solidFill>
                        </a:rPr>
                        <a:t>f</a:t>
                      </a:r>
                      <a:r>
                        <a:rPr lang="fr-FR" sz="1400" baseline="-25000" dirty="0" err="1" smtClean="0">
                          <a:solidFill>
                            <a:srgbClr val="002060"/>
                          </a:solidFill>
                        </a:rPr>
                        <a:t>pulse</a:t>
                      </a:r>
                      <a:r>
                        <a:rPr lang="fr-FR" sz="1400" baseline="0" dirty="0" smtClean="0">
                          <a:solidFill>
                            <a:srgbClr val="002060"/>
                          </a:solidFill>
                        </a:rPr>
                        <a:t> (kHz) from 300 V</a:t>
                      </a:r>
                      <a:endParaRPr lang="fr-FR" sz="1400" dirty="0" smtClean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36.6 +/-1.3</a:t>
                      </a:r>
                      <a:endParaRPr lang="fr-FR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2458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H. Felice for the MQYY team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Impulse test </a:t>
            </a:r>
            <a:r>
              <a:rPr lang="fr-FR" dirty="0" err="1" smtClean="0"/>
              <a:t>Coil</a:t>
            </a:r>
            <a:r>
              <a:rPr lang="fr-FR" dirty="0" smtClean="0"/>
              <a:t> 3 and 4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01" y="960596"/>
            <a:ext cx="5221799" cy="2918591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3890304"/>
            <a:ext cx="5297883" cy="2947672"/>
          </a:xfrm>
          <a:prstGeom prst="rect">
            <a:avLst/>
          </a:prstGeom>
        </p:spPr>
      </p:pic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9399891"/>
              </p:ext>
            </p:extLst>
          </p:nvPr>
        </p:nvGraphicFramePr>
        <p:xfrm>
          <a:off x="5256600" y="1628800"/>
          <a:ext cx="3887399" cy="18542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798927"/>
                <a:gridCol w="1088472"/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solidFill>
                            <a:srgbClr val="002060"/>
                          </a:solidFill>
                        </a:rPr>
                        <a:t>Coil</a:t>
                      </a:r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 3</a:t>
                      </a:r>
                      <a:endParaRPr lang="fr-FR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R (m</a:t>
                      </a:r>
                      <a:r>
                        <a:rPr lang="fr-FR" sz="1400" dirty="0" smtClean="0">
                          <a:solidFill>
                            <a:srgbClr val="002060"/>
                          </a:solidFill>
                          <a:latin typeface="Symbol" panose="05050102010706020507" pitchFamily="18" charset="2"/>
                        </a:rPr>
                        <a:t>W</a:t>
                      </a:r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)</a:t>
                      </a:r>
                      <a:endParaRPr lang="fr-FR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568</a:t>
                      </a:r>
                      <a:endParaRPr lang="fr-FR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L (</a:t>
                      </a:r>
                      <a:r>
                        <a:rPr lang="fr-FR" sz="1400" dirty="0" err="1" smtClean="0">
                          <a:solidFill>
                            <a:srgbClr val="002060"/>
                          </a:solidFill>
                        </a:rPr>
                        <a:t>mH</a:t>
                      </a:r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1.98</a:t>
                      </a:r>
                      <a:endParaRPr lang="fr-FR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solidFill>
                            <a:srgbClr val="002060"/>
                          </a:solidFill>
                        </a:rPr>
                        <a:t>Average</a:t>
                      </a:r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400" dirty="0" err="1" smtClean="0">
                          <a:solidFill>
                            <a:srgbClr val="002060"/>
                          </a:solidFill>
                        </a:rPr>
                        <a:t>f</a:t>
                      </a:r>
                      <a:r>
                        <a:rPr lang="fr-FR" sz="1400" baseline="-25000" dirty="0" err="1" smtClean="0">
                          <a:solidFill>
                            <a:srgbClr val="002060"/>
                          </a:solidFill>
                        </a:rPr>
                        <a:t>pulse</a:t>
                      </a:r>
                      <a:r>
                        <a:rPr lang="fr-FR" sz="1400" baseline="0" dirty="0" smtClean="0">
                          <a:solidFill>
                            <a:srgbClr val="002060"/>
                          </a:solidFill>
                        </a:rPr>
                        <a:t> (kHz)</a:t>
                      </a:r>
                      <a:endParaRPr lang="fr-FR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35.3 +/- 2.9</a:t>
                      </a:r>
                      <a:endParaRPr lang="fr-FR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err="1" smtClean="0">
                          <a:solidFill>
                            <a:srgbClr val="002060"/>
                          </a:solidFill>
                        </a:rPr>
                        <a:t>Average</a:t>
                      </a:r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400" dirty="0" err="1" smtClean="0">
                          <a:solidFill>
                            <a:srgbClr val="002060"/>
                          </a:solidFill>
                        </a:rPr>
                        <a:t>f</a:t>
                      </a:r>
                      <a:r>
                        <a:rPr lang="fr-FR" sz="1400" baseline="-25000" dirty="0" err="1" smtClean="0">
                          <a:solidFill>
                            <a:srgbClr val="002060"/>
                          </a:solidFill>
                        </a:rPr>
                        <a:t>pulse</a:t>
                      </a:r>
                      <a:r>
                        <a:rPr lang="fr-FR" sz="1400" baseline="0" dirty="0" smtClean="0">
                          <a:solidFill>
                            <a:srgbClr val="002060"/>
                          </a:solidFill>
                        </a:rPr>
                        <a:t> (kHz) from 300 V</a:t>
                      </a:r>
                      <a:endParaRPr lang="fr-FR" sz="1400" dirty="0" smtClean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36.3 +/- 1.1</a:t>
                      </a:r>
                      <a:endParaRPr lang="fr-FR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1420397"/>
              </p:ext>
            </p:extLst>
          </p:nvPr>
        </p:nvGraphicFramePr>
        <p:xfrm>
          <a:off x="5413110" y="4005064"/>
          <a:ext cx="3730889" cy="200152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560823"/>
                <a:gridCol w="1170066"/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solidFill>
                            <a:srgbClr val="002060"/>
                          </a:solidFill>
                        </a:rPr>
                        <a:t>Coil</a:t>
                      </a:r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 4</a:t>
                      </a:r>
                      <a:endParaRPr lang="fr-FR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R (m</a:t>
                      </a:r>
                      <a:r>
                        <a:rPr lang="fr-FR" sz="1400" dirty="0" smtClean="0">
                          <a:solidFill>
                            <a:srgbClr val="002060"/>
                          </a:solidFill>
                          <a:latin typeface="Symbol" panose="05050102010706020507" pitchFamily="18" charset="2"/>
                        </a:rPr>
                        <a:t>W</a:t>
                      </a:r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)</a:t>
                      </a:r>
                      <a:endParaRPr lang="fr-FR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567</a:t>
                      </a:r>
                      <a:endParaRPr lang="fr-FR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L (</a:t>
                      </a:r>
                      <a:r>
                        <a:rPr lang="fr-FR" sz="1400" dirty="0" err="1" smtClean="0">
                          <a:solidFill>
                            <a:srgbClr val="002060"/>
                          </a:solidFill>
                        </a:rPr>
                        <a:t>mH</a:t>
                      </a:r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1.99</a:t>
                      </a:r>
                      <a:endParaRPr lang="fr-FR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solidFill>
                            <a:srgbClr val="002060"/>
                          </a:solidFill>
                        </a:rPr>
                        <a:t>Average</a:t>
                      </a:r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400" dirty="0" err="1" smtClean="0">
                          <a:solidFill>
                            <a:srgbClr val="002060"/>
                          </a:solidFill>
                        </a:rPr>
                        <a:t>f</a:t>
                      </a:r>
                      <a:r>
                        <a:rPr lang="fr-FR" sz="1400" baseline="-25000" dirty="0" err="1" smtClean="0">
                          <a:solidFill>
                            <a:srgbClr val="002060"/>
                          </a:solidFill>
                        </a:rPr>
                        <a:t>pulse</a:t>
                      </a:r>
                      <a:r>
                        <a:rPr lang="fr-FR" sz="1400" baseline="0" dirty="0" smtClean="0">
                          <a:solidFill>
                            <a:srgbClr val="002060"/>
                          </a:solidFill>
                        </a:rPr>
                        <a:t> (kHz)</a:t>
                      </a:r>
                      <a:endParaRPr lang="fr-FR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35.6 +/- 2.5</a:t>
                      </a:r>
                      <a:endParaRPr lang="fr-FR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err="1" smtClean="0">
                          <a:solidFill>
                            <a:srgbClr val="002060"/>
                          </a:solidFill>
                        </a:rPr>
                        <a:t>Average</a:t>
                      </a:r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400" dirty="0" err="1" smtClean="0">
                          <a:solidFill>
                            <a:srgbClr val="002060"/>
                          </a:solidFill>
                        </a:rPr>
                        <a:t>f</a:t>
                      </a:r>
                      <a:r>
                        <a:rPr lang="fr-FR" sz="1400" baseline="-25000" dirty="0" err="1" smtClean="0">
                          <a:solidFill>
                            <a:srgbClr val="002060"/>
                          </a:solidFill>
                        </a:rPr>
                        <a:t>pulse</a:t>
                      </a:r>
                      <a:r>
                        <a:rPr lang="fr-FR" sz="1400" baseline="0" dirty="0" smtClean="0">
                          <a:solidFill>
                            <a:srgbClr val="002060"/>
                          </a:solidFill>
                        </a:rPr>
                        <a:t> (kHz) from 300 V</a:t>
                      </a:r>
                      <a:endParaRPr lang="fr-FR" sz="1400" dirty="0" smtClean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36.5 +/- 0.8</a:t>
                      </a:r>
                      <a:endParaRPr lang="fr-FR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ZoneTexte 8"/>
          <p:cNvSpPr txBox="1"/>
          <p:nvPr/>
        </p:nvSpPr>
        <p:spPr>
          <a:xfrm>
            <a:off x="5325207" y="6165304"/>
            <a:ext cx="3351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>
                <a:solidFill>
                  <a:srgbClr val="002060"/>
                </a:solidFill>
              </a:rPr>
              <a:t>Electrical</a:t>
            </a:r>
            <a:r>
              <a:rPr lang="fr-FR" sz="1400" dirty="0" smtClean="0">
                <a:solidFill>
                  <a:srgbClr val="002060"/>
                </a:solidFill>
              </a:rPr>
              <a:t>  validation of the </a:t>
            </a:r>
            <a:r>
              <a:rPr lang="fr-FR" sz="1400" dirty="0" err="1" smtClean="0">
                <a:solidFill>
                  <a:srgbClr val="002060"/>
                </a:solidFill>
              </a:rPr>
              <a:t>coils</a:t>
            </a:r>
            <a:r>
              <a:rPr lang="fr-FR" sz="1400" dirty="0" smtClean="0">
                <a:solidFill>
                  <a:srgbClr val="002060"/>
                </a:solidFill>
              </a:rPr>
              <a:t> 1 to 4</a:t>
            </a:r>
            <a:endParaRPr lang="fr-FR" sz="1400" dirty="0">
              <a:solidFill>
                <a:srgbClr val="002060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5325206" y="6165304"/>
            <a:ext cx="3351249" cy="313844"/>
          </a:xfrm>
          <a:prstGeom prst="roundRect">
            <a:avLst>
              <a:gd name="adj" fmla="val 7274"/>
            </a:avLst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80496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H. Felice for the MQYY team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Impulse test </a:t>
            </a:r>
            <a:r>
              <a:rPr lang="fr-FR" dirty="0" err="1" smtClean="0"/>
              <a:t>Coil</a:t>
            </a:r>
            <a:r>
              <a:rPr lang="fr-FR" dirty="0" smtClean="0"/>
              <a:t> 3 and 4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01" y="960596"/>
            <a:ext cx="5221799" cy="2918591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3890304"/>
            <a:ext cx="5297883" cy="2947672"/>
          </a:xfrm>
          <a:prstGeom prst="rect">
            <a:avLst/>
          </a:prstGeom>
        </p:spPr>
      </p:pic>
      <p:graphicFrame>
        <p:nvGraphicFramePr>
          <p:cNvPr id="7" name="Tableau 6"/>
          <p:cNvGraphicFramePr>
            <a:graphicFrameLocks noGrp="1"/>
          </p:cNvGraphicFramePr>
          <p:nvPr>
            <p:extLst/>
          </p:nvPr>
        </p:nvGraphicFramePr>
        <p:xfrm>
          <a:off x="5256600" y="1628800"/>
          <a:ext cx="3887399" cy="18542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798927"/>
                <a:gridCol w="1088472"/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solidFill>
                            <a:srgbClr val="002060"/>
                          </a:solidFill>
                        </a:rPr>
                        <a:t>Coil</a:t>
                      </a:r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 3</a:t>
                      </a:r>
                      <a:endParaRPr lang="fr-FR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R (m</a:t>
                      </a:r>
                      <a:r>
                        <a:rPr lang="fr-FR" sz="1400" dirty="0" smtClean="0">
                          <a:solidFill>
                            <a:srgbClr val="002060"/>
                          </a:solidFill>
                          <a:latin typeface="Symbol" panose="05050102010706020507" pitchFamily="18" charset="2"/>
                        </a:rPr>
                        <a:t>W</a:t>
                      </a:r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)</a:t>
                      </a:r>
                      <a:endParaRPr lang="fr-FR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568</a:t>
                      </a:r>
                      <a:endParaRPr lang="fr-FR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L (</a:t>
                      </a:r>
                      <a:r>
                        <a:rPr lang="fr-FR" sz="1400" dirty="0" err="1" smtClean="0">
                          <a:solidFill>
                            <a:srgbClr val="002060"/>
                          </a:solidFill>
                        </a:rPr>
                        <a:t>mH</a:t>
                      </a:r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1.98</a:t>
                      </a:r>
                      <a:endParaRPr lang="fr-FR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solidFill>
                            <a:srgbClr val="002060"/>
                          </a:solidFill>
                        </a:rPr>
                        <a:t>Average</a:t>
                      </a:r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400" dirty="0" err="1" smtClean="0">
                          <a:solidFill>
                            <a:srgbClr val="002060"/>
                          </a:solidFill>
                        </a:rPr>
                        <a:t>f</a:t>
                      </a:r>
                      <a:r>
                        <a:rPr lang="fr-FR" sz="1400" baseline="-25000" dirty="0" err="1" smtClean="0">
                          <a:solidFill>
                            <a:srgbClr val="002060"/>
                          </a:solidFill>
                        </a:rPr>
                        <a:t>pulse</a:t>
                      </a:r>
                      <a:r>
                        <a:rPr lang="fr-FR" sz="1400" baseline="0" dirty="0" smtClean="0">
                          <a:solidFill>
                            <a:srgbClr val="002060"/>
                          </a:solidFill>
                        </a:rPr>
                        <a:t> (kHz)</a:t>
                      </a:r>
                      <a:endParaRPr lang="fr-FR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35.3 +/- 2.9</a:t>
                      </a:r>
                      <a:endParaRPr lang="fr-FR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err="1" smtClean="0">
                          <a:solidFill>
                            <a:srgbClr val="002060"/>
                          </a:solidFill>
                        </a:rPr>
                        <a:t>Average</a:t>
                      </a:r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400" dirty="0" err="1" smtClean="0">
                          <a:solidFill>
                            <a:srgbClr val="002060"/>
                          </a:solidFill>
                        </a:rPr>
                        <a:t>f</a:t>
                      </a:r>
                      <a:r>
                        <a:rPr lang="fr-FR" sz="1400" baseline="-25000" dirty="0" err="1" smtClean="0">
                          <a:solidFill>
                            <a:srgbClr val="002060"/>
                          </a:solidFill>
                        </a:rPr>
                        <a:t>pulse</a:t>
                      </a:r>
                      <a:r>
                        <a:rPr lang="fr-FR" sz="1400" baseline="0" dirty="0" smtClean="0">
                          <a:solidFill>
                            <a:srgbClr val="002060"/>
                          </a:solidFill>
                        </a:rPr>
                        <a:t> (kHz) from 300 V</a:t>
                      </a:r>
                      <a:endParaRPr lang="fr-FR" sz="1400" dirty="0" smtClean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36.3 +/- 1.1</a:t>
                      </a:r>
                      <a:endParaRPr lang="fr-FR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au 7"/>
          <p:cNvGraphicFramePr>
            <a:graphicFrameLocks noGrp="1"/>
          </p:cNvGraphicFramePr>
          <p:nvPr>
            <p:extLst/>
          </p:nvPr>
        </p:nvGraphicFramePr>
        <p:xfrm>
          <a:off x="5413110" y="4005064"/>
          <a:ext cx="3730889" cy="200152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560823"/>
                <a:gridCol w="1170066"/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solidFill>
                            <a:srgbClr val="002060"/>
                          </a:solidFill>
                        </a:rPr>
                        <a:t>Coil</a:t>
                      </a:r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 4</a:t>
                      </a:r>
                      <a:endParaRPr lang="fr-FR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R (m</a:t>
                      </a:r>
                      <a:r>
                        <a:rPr lang="fr-FR" sz="1400" dirty="0" smtClean="0">
                          <a:solidFill>
                            <a:srgbClr val="002060"/>
                          </a:solidFill>
                          <a:latin typeface="Symbol" panose="05050102010706020507" pitchFamily="18" charset="2"/>
                        </a:rPr>
                        <a:t>W</a:t>
                      </a:r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)</a:t>
                      </a:r>
                      <a:endParaRPr lang="fr-FR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567</a:t>
                      </a:r>
                      <a:endParaRPr lang="fr-FR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L (</a:t>
                      </a:r>
                      <a:r>
                        <a:rPr lang="fr-FR" sz="1400" dirty="0" err="1" smtClean="0">
                          <a:solidFill>
                            <a:srgbClr val="002060"/>
                          </a:solidFill>
                        </a:rPr>
                        <a:t>mH</a:t>
                      </a:r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1.99</a:t>
                      </a:r>
                      <a:endParaRPr lang="fr-FR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solidFill>
                            <a:srgbClr val="002060"/>
                          </a:solidFill>
                        </a:rPr>
                        <a:t>Average</a:t>
                      </a:r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400" dirty="0" err="1" smtClean="0">
                          <a:solidFill>
                            <a:srgbClr val="002060"/>
                          </a:solidFill>
                        </a:rPr>
                        <a:t>f</a:t>
                      </a:r>
                      <a:r>
                        <a:rPr lang="fr-FR" sz="1400" baseline="-25000" dirty="0" err="1" smtClean="0">
                          <a:solidFill>
                            <a:srgbClr val="002060"/>
                          </a:solidFill>
                        </a:rPr>
                        <a:t>pulse</a:t>
                      </a:r>
                      <a:r>
                        <a:rPr lang="fr-FR" sz="1400" baseline="0" dirty="0" smtClean="0">
                          <a:solidFill>
                            <a:srgbClr val="002060"/>
                          </a:solidFill>
                        </a:rPr>
                        <a:t> (kHz)</a:t>
                      </a:r>
                      <a:endParaRPr lang="fr-FR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35.6 +/- 2.5</a:t>
                      </a:r>
                      <a:endParaRPr lang="fr-FR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err="1" smtClean="0">
                          <a:solidFill>
                            <a:srgbClr val="002060"/>
                          </a:solidFill>
                        </a:rPr>
                        <a:t>Average</a:t>
                      </a:r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400" dirty="0" err="1" smtClean="0">
                          <a:solidFill>
                            <a:srgbClr val="002060"/>
                          </a:solidFill>
                        </a:rPr>
                        <a:t>f</a:t>
                      </a:r>
                      <a:r>
                        <a:rPr lang="fr-FR" sz="1400" baseline="-25000" dirty="0" err="1" smtClean="0">
                          <a:solidFill>
                            <a:srgbClr val="002060"/>
                          </a:solidFill>
                        </a:rPr>
                        <a:t>pulse</a:t>
                      </a:r>
                      <a:r>
                        <a:rPr lang="fr-FR" sz="1400" baseline="0" dirty="0" smtClean="0">
                          <a:solidFill>
                            <a:srgbClr val="002060"/>
                          </a:solidFill>
                        </a:rPr>
                        <a:t> (kHz) from 300 V</a:t>
                      </a:r>
                      <a:endParaRPr lang="fr-FR" sz="1400" dirty="0" smtClean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36.5 +/- 0.8</a:t>
                      </a:r>
                      <a:endParaRPr lang="fr-FR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ZoneTexte 8"/>
          <p:cNvSpPr txBox="1"/>
          <p:nvPr/>
        </p:nvSpPr>
        <p:spPr>
          <a:xfrm>
            <a:off x="5325207" y="6165304"/>
            <a:ext cx="3351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>
                <a:solidFill>
                  <a:srgbClr val="002060"/>
                </a:solidFill>
              </a:rPr>
              <a:t>Electrical</a:t>
            </a:r>
            <a:r>
              <a:rPr lang="fr-FR" sz="1400" dirty="0" smtClean="0">
                <a:solidFill>
                  <a:srgbClr val="002060"/>
                </a:solidFill>
              </a:rPr>
              <a:t>  validation of the </a:t>
            </a:r>
            <a:r>
              <a:rPr lang="fr-FR" sz="1400" dirty="0" err="1" smtClean="0">
                <a:solidFill>
                  <a:srgbClr val="002060"/>
                </a:solidFill>
              </a:rPr>
              <a:t>coils</a:t>
            </a:r>
            <a:r>
              <a:rPr lang="fr-FR" sz="1400" dirty="0" smtClean="0">
                <a:solidFill>
                  <a:srgbClr val="002060"/>
                </a:solidFill>
              </a:rPr>
              <a:t> 1 to 4</a:t>
            </a:r>
            <a:endParaRPr lang="fr-FR" sz="1400" dirty="0">
              <a:solidFill>
                <a:srgbClr val="002060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5325206" y="6165304"/>
            <a:ext cx="3351249" cy="313844"/>
          </a:xfrm>
          <a:prstGeom prst="roundRect">
            <a:avLst>
              <a:gd name="adj" fmla="val 7274"/>
            </a:avLst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275" y="3861048"/>
            <a:ext cx="5294835" cy="2947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17043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H. Felice for the MQYY team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Supporting</a:t>
            </a:r>
            <a:r>
              <a:rPr lang="fr-FR" dirty="0" smtClean="0"/>
              <a:t> </a:t>
            </a:r>
            <a:r>
              <a:rPr lang="fr-FR" dirty="0" err="1" smtClean="0"/>
              <a:t>activity</a:t>
            </a:r>
            <a:r>
              <a:rPr lang="fr-FR" dirty="0" smtClean="0"/>
              <a:t>:</a:t>
            </a:r>
            <a:br>
              <a:rPr lang="fr-FR" dirty="0" smtClean="0"/>
            </a:br>
            <a:r>
              <a:rPr lang="fr-FR" dirty="0" err="1" smtClean="0"/>
              <a:t>Ten</a:t>
            </a:r>
            <a:r>
              <a:rPr lang="fr-FR" dirty="0" smtClean="0"/>
              <a:t> </a:t>
            </a:r>
            <a:r>
              <a:rPr lang="fr-FR" dirty="0" err="1" smtClean="0"/>
              <a:t>Stacks</a:t>
            </a:r>
            <a:r>
              <a:rPr lang="fr-FR" dirty="0" smtClean="0"/>
              <a:t> </a:t>
            </a:r>
            <a:r>
              <a:rPr lang="fr-FR" dirty="0" err="1" smtClean="0"/>
              <a:t>Measurements</a:t>
            </a:r>
            <a:r>
              <a:rPr lang="fr-FR" dirty="0" smtClean="0"/>
              <a:t> at CEA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184" y="1063669"/>
            <a:ext cx="2016224" cy="2046928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1467" y="3292265"/>
            <a:ext cx="1104121" cy="1824651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38" r="73625" b="40136"/>
          <a:stretch/>
        </p:blipFill>
        <p:spPr>
          <a:xfrm rot="16200000">
            <a:off x="1070293" y="4431512"/>
            <a:ext cx="743026" cy="2428059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2934360" y="1084692"/>
            <a:ext cx="54086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002060"/>
                </a:solidFill>
              </a:rPr>
              <a:t>Objective 1: </a:t>
            </a:r>
            <a:r>
              <a:rPr lang="fr-FR" b="1" dirty="0" err="1" smtClean="0">
                <a:solidFill>
                  <a:srgbClr val="002060"/>
                </a:solidFill>
              </a:rPr>
              <a:t>Rigidity</a:t>
            </a:r>
            <a:r>
              <a:rPr lang="fr-FR" b="1" dirty="0" smtClean="0">
                <a:solidFill>
                  <a:srgbClr val="002060"/>
                </a:solidFill>
              </a:rPr>
              <a:t> </a:t>
            </a:r>
            <a:r>
              <a:rPr lang="fr-FR" b="1" dirty="0" err="1" smtClean="0">
                <a:solidFill>
                  <a:srgbClr val="002060"/>
                </a:solidFill>
              </a:rPr>
              <a:t>measurement</a:t>
            </a:r>
            <a:endParaRPr lang="fr-FR" b="1" dirty="0">
              <a:solidFill>
                <a:srgbClr val="00206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2987824" y="3635732"/>
            <a:ext cx="54086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002060"/>
                </a:solidFill>
              </a:rPr>
              <a:t>Objective 2: </a:t>
            </a:r>
            <a:r>
              <a:rPr lang="fr-FR" b="1" dirty="0" err="1" smtClean="0">
                <a:solidFill>
                  <a:srgbClr val="002060"/>
                </a:solidFill>
              </a:rPr>
              <a:t>Curing</a:t>
            </a:r>
            <a:r>
              <a:rPr lang="fr-FR" b="1" dirty="0" smtClean="0">
                <a:solidFill>
                  <a:srgbClr val="002060"/>
                </a:solidFill>
              </a:rPr>
              <a:t> </a:t>
            </a:r>
            <a:r>
              <a:rPr lang="fr-FR" b="1" dirty="0" err="1" smtClean="0">
                <a:solidFill>
                  <a:srgbClr val="002060"/>
                </a:solidFill>
              </a:rPr>
              <a:t>shim</a:t>
            </a:r>
            <a:r>
              <a:rPr lang="fr-FR" b="1" dirty="0" smtClean="0">
                <a:solidFill>
                  <a:srgbClr val="002060"/>
                </a:solidFill>
              </a:rPr>
              <a:t> </a:t>
            </a:r>
            <a:r>
              <a:rPr lang="fr-FR" b="1" dirty="0" err="1" smtClean="0">
                <a:solidFill>
                  <a:srgbClr val="002060"/>
                </a:solidFill>
              </a:rPr>
              <a:t>choice</a:t>
            </a:r>
            <a:endParaRPr lang="fr-FR" b="1" dirty="0">
              <a:solidFill>
                <a:srgbClr val="002060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0" y="3311305"/>
            <a:ext cx="183569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>
                <a:solidFill>
                  <a:srgbClr val="002060"/>
                </a:solidFill>
              </a:rPr>
              <a:t>Stack</a:t>
            </a:r>
            <a:r>
              <a:rPr lang="fr-FR" sz="1400" dirty="0" smtClean="0">
                <a:solidFill>
                  <a:srgbClr val="002060"/>
                </a:solidFill>
              </a:rPr>
              <a:t> of 18 </a:t>
            </a:r>
            <a:r>
              <a:rPr lang="fr-FR" sz="1400" dirty="0" err="1" smtClean="0">
                <a:solidFill>
                  <a:srgbClr val="002060"/>
                </a:solidFill>
              </a:rPr>
              <a:t>conductors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cured</a:t>
            </a:r>
            <a:r>
              <a:rPr lang="fr-FR" sz="1400" dirty="0" smtClean="0">
                <a:solidFill>
                  <a:srgbClr val="002060"/>
                </a:solidFill>
              </a:rPr>
              <a:t> at: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rgbClr val="002060"/>
                </a:solidFill>
              </a:rPr>
              <a:t>Nominal size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rgbClr val="002060"/>
                </a:solidFill>
              </a:rPr>
              <a:t>NS - 0.1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rgbClr val="002060"/>
                </a:solidFill>
              </a:rPr>
              <a:t>NS + 0.1 mm</a:t>
            </a:r>
            <a:endParaRPr lang="fr-FR" sz="1400" dirty="0">
              <a:solidFill>
                <a:srgbClr val="002060"/>
              </a:solidFill>
            </a:endParaRP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1" y="3952005"/>
            <a:ext cx="4464496" cy="2515782"/>
          </a:xfrm>
          <a:prstGeom prst="rect">
            <a:avLst/>
          </a:prstGeom>
        </p:spPr>
      </p:pic>
      <p:graphicFrame>
        <p:nvGraphicFramePr>
          <p:cNvPr id="15" name="Tableau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8038106"/>
              </p:ext>
            </p:extLst>
          </p:nvPr>
        </p:nvGraphicFramePr>
        <p:xfrm>
          <a:off x="3189070" y="1568946"/>
          <a:ext cx="2195096" cy="17526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258992"/>
                <a:gridCol w="93610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err="1" smtClean="0">
                          <a:solidFill>
                            <a:srgbClr val="002060"/>
                          </a:solidFill>
                        </a:rPr>
                        <a:t>Stack</a:t>
                      </a:r>
                      <a:r>
                        <a:rPr lang="fr-FR" sz="1200" dirty="0" smtClean="0">
                          <a:solidFill>
                            <a:srgbClr val="002060"/>
                          </a:solidFill>
                        </a:rPr>
                        <a:t> size</a:t>
                      </a:r>
                      <a:endParaRPr lang="fr-FR" sz="1200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err="1" smtClean="0">
                          <a:solidFill>
                            <a:srgbClr val="002060"/>
                          </a:solidFill>
                        </a:rPr>
                        <a:t>Avg</a:t>
                      </a:r>
                      <a:r>
                        <a:rPr lang="fr-FR" sz="120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200" dirty="0" err="1" smtClean="0">
                          <a:solidFill>
                            <a:srgbClr val="002060"/>
                          </a:solidFill>
                        </a:rPr>
                        <a:t>Rigidity</a:t>
                      </a:r>
                      <a:r>
                        <a:rPr lang="fr-FR" sz="1200" dirty="0" smtClean="0">
                          <a:solidFill>
                            <a:srgbClr val="002060"/>
                          </a:solidFill>
                        </a:rPr>
                        <a:t> (</a:t>
                      </a:r>
                      <a:r>
                        <a:rPr lang="fr-FR" sz="1200" dirty="0" err="1" smtClean="0">
                          <a:solidFill>
                            <a:srgbClr val="002060"/>
                          </a:solidFill>
                        </a:rPr>
                        <a:t>GPa</a:t>
                      </a:r>
                      <a:r>
                        <a:rPr lang="fr-FR" sz="1200" dirty="0" smtClean="0">
                          <a:solidFill>
                            <a:srgbClr val="002060"/>
                          </a:solidFill>
                        </a:rPr>
                        <a:t>)</a:t>
                      </a:r>
                      <a:endParaRPr lang="fr-FR" sz="1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200" dirty="0" smtClean="0">
                          <a:solidFill>
                            <a:srgbClr val="002060"/>
                          </a:solidFill>
                        </a:rPr>
                        <a:t>NS - 0.1 mm</a:t>
                      </a:r>
                      <a:endParaRPr lang="fr-FR" sz="1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rgbClr val="002060"/>
                          </a:solidFill>
                        </a:rPr>
                        <a:t>7.3</a:t>
                      </a:r>
                      <a:endParaRPr lang="fr-FR" sz="1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>
                          <a:solidFill>
                            <a:srgbClr val="002060"/>
                          </a:solidFill>
                        </a:rPr>
                        <a:t>NS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rgbClr val="002060"/>
                          </a:solidFill>
                        </a:rPr>
                        <a:t>7</a:t>
                      </a:r>
                      <a:endParaRPr lang="fr-FR" sz="1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200" dirty="0" smtClean="0">
                          <a:solidFill>
                            <a:srgbClr val="002060"/>
                          </a:solidFill>
                        </a:rPr>
                        <a:t>NS + 0.1 mm</a:t>
                      </a:r>
                      <a:endParaRPr lang="fr-FR" sz="1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>
                          <a:solidFill>
                            <a:srgbClr val="002060"/>
                          </a:solidFill>
                        </a:rPr>
                        <a:t>6.9</a:t>
                      </a:r>
                      <a:endParaRPr lang="fr-FR" sz="1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Rectangle à coins arrondis 16"/>
          <p:cNvSpPr/>
          <p:nvPr/>
        </p:nvSpPr>
        <p:spPr>
          <a:xfrm>
            <a:off x="2948904" y="1047124"/>
            <a:ext cx="6087591" cy="2518171"/>
          </a:xfrm>
          <a:prstGeom prst="roundRect">
            <a:avLst>
              <a:gd name="adj" fmla="val 7274"/>
            </a:avLst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à coins arrondis 17"/>
          <p:cNvSpPr/>
          <p:nvPr/>
        </p:nvSpPr>
        <p:spPr>
          <a:xfrm>
            <a:off x="2927038" y="3680217"/>
            <a:ext cx="5677410" cy="2787570"/>
          </a:xfrm>
          <a:prstGeom prst="roundRect">
            <a:avLst>
              <a:gd name="adj" fmla="val 7274"/>
            </a:avLst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/>
          <p:cNvSpPr txBox="1"/>
          <p:nvPr/>
        </p:nvSpPr>
        <p:spPr>
          <a:xfrm>
            <a:off x="5528584" y="1767592"/>
            <a:ext cx="342397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002060"/>
                </a:solidFill>
              </a:rPr>
              <a:t>Cross-check </a:t>
            </a:r>
            <a:r>
              <a:rPr lang="fr-FR" sz="1400" dirty="0" err="1" smtClean="0">
                <a:solidFill>
                  <a:srgbClr val="002060"/>
                </a:solidFill>
              </a:rPr>
              <a:t>ongoing</a:t>
            </a:r>
            <a:r>
              <a:rPr lang="fr-FR" sz="1400" dirty="0" smtClean="0">
                <a:solidFill>
                  <a:srgbClr val="002060"/>
                </a:solidFill>
              </a:rPr>
              <a:t> at CERN</a:t>
            </a:r>
          </a:p>
          <a:p>
            <a:r>
              <a:rPr lang="fr-FR" sz="1400" dirty="0" smtClean="0">
                <a:solidFill>
                  <a:srgbClr val="002060"/>
                </a:solidFill>
              </a:rPr>
              <a:t>+ at cold</a:t>
            </a:r>
          </a:p>
          <a:p>
            <a:r>
              <a:rPr lang="fr-FR" sz="1400" dirty="0" smtClean="0">
                <a:solidFill>
                  <a:srgbClr val="002060"/>
                </a:solidFill>
              </a:rPr>
              <a:t>+ </a:t>
            </a:r>
            <a:r>
              <a:rPr lang="fr-FR" sz="1400" dirty="0" err="1" smtClean="0">
                <a:solidFill>
                  <a:srgbClr val="002060"/>
                </a:solidFill>
              </a:rPr>
              <a:t>creep</a:t>
            </a:r>
            <a:r>
              <a:rPr lang="fr-FR" sz="1400" dirty="0" smtClean="0">
                <a:solidFill>
                  <a:srgbClr val="002060"/>
                </a:solidFill>
              </a:rPr>
              <a:t> (change of dimension </a:t>
            </a:r>
            <a:r>
              <a:rPr lang="fr-FR" sz="1400" dirty="0" err="1" smtClean="0">
                <a:solidFill>
                  <a:srgbClr val="002060"/>
                </a:solidFill>
              </a:rPr>
              <a:t>under</a:t>
            </a:r>
            <a:r>
              <a:rPr lang="fr-FR" sz="1400" dirty="0" smtClean="0">
                <a:solidFill>
                  <a:srgbClr val="002060"/>
                </a:solidFill>
              </a:rPr>
              <a:t> constant compression)</a:t>
            </a:r>
          </a:p>
          <a:p>
            <a:r>
              <a:rPr lang="fr-FR" sz="1400" dirty="0" smtClean="0">
                <a:solidFill>
                  <a:srgbClr val="002060"/>
                </a:solidFill>
              </a:rPr>
              <a:t>+ stress relaxation </a:t>
            </a:r>
            <a:r>
              <a:rPr lang="fr-FR" sz="1400" dirty="0">
                <a:solidFill>
                  <a:srgbClr val="002060"/>
                </a:solidFill>
              </a:rPr>
              <a:t>(change of </a:t>
            </a:r>
            <a:r>
              <a:rPr lang="fr-FR" sz="1400" dirty="0" smtClean="0">
                <a:solidFill>
                  <a:srgbClr val="002060"/>
                </a:solidFill>
              </a:rPr>
              <a:t>compression </a:t>
            </a:r>
            <a:r>
              <a:rPr lang="fr-FR" sz="1400" dirty="0" err="1">
                <a:solidFill>
                  <a:srgbClr val="002060"/>
                </a:solidFill>
              </a:rPr>
              <a:t>under</a:t>
            </a:r>
            <a:r>
              <a:rPr lang="fr-FR" sz="1400" dirty="0">
                <a:solidFill>
                  <a:srgbClr val="002060"/>
                </a:solidFill>
              </a:rPr>
              <a:t> constant </a:t>
            </a:r>
            <a:r>
              <a:rPr lang="fr-FR" sz="1400" dirty="0" smtClean="0">
                <a:solidFill>
                  <a:srgbClr val="002060"/>
                </a:solidFill>
              </a:rPr>
              <a:t>dimension)</a:t>
            </a:r>
            <a:endParaRPr lang="fr-FR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365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H. Felice for the MQYY team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Traces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17</a:t>
            </a:fld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66" y="1021982"/>
            <a:ext cx="4608512" cy="2202491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57" t="21737" b="10086"/>
          <a:stretch/>
        </p:blipFill>
        <p:spPr>
          <a:xfrm rot="5400000">
            <a:off x="5209426" y="2551211"/>
            <a:ext cx="4941165" cy="2088231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251520" y="3284984"/>
            <a:ext cx="5904656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rgbClr val="002060"/>
                </a:solidFill>
              </a:rPr>
              <a:t>Agreement to </a:t>
            </a:r>
            <a:r>
              <a:rPr lang="fr-FR" sz="1400" dirty="0" err="1" smtClean="0">
                <a:solidFill>
                  <a:srgbClr val="002060"/>
                </a:solidFill>
              </a:rPr>
              <a:t>order</a:t>
            </a:r>
            <a:r>
              <a:rPr lang="fr-FR" sz="1400" dirty="0" smtClean="0">
                <a:solidFill>
                  <a:srgbClr val="002060"/>
                </a:solidFill>
              </a:rPr>
              <a:t> 1 prototype trace to CERN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err="1" smtClean="0">
                <a:solidFill>
                  <a:srgbClr val="002060"/>
                </a:solidFill>
              </a:rPr>
              <a:t>Decision</a:t>
            </a:r>
            <a:r>
              <a:rPr lang="fr-FR" sz="1400" dirty="0" smtClean="0">
                <a:solidFill>
                  <a:srgbClr val="002060"/>
                </a:solidFill>
              </a:rPr>
              <a:t> to </a:t>
            </a:r>
            <a:r>
              <a:rPr lang="fr-FR" sz="1400" dirty="0" err="1" smtClean="0">
                <a:solidFill>
                  <a:srgbClr val="002060"/>
                </a:solidFill>
              </a:rPr>
              <a:t>produce</a:t>
            </a:r>
            <a:r>
              <a:rPr lang="fr-FR" sz="1400" dirty="0" smtClean="0">
                <a:solidFill>
                  <a:srgbClr val="002060"/>
                </a:solidFill>
              </a:rPr>
              <a:t> 5 traces at CERN for </a:t>
            </a:r>
            <a:r>
              <a:rPr lang="fr-FR" sz="1400" dirty="0" err="1" smtClean="0">
                <a:solidFill>
                  <a:srgbClr val="002060"/>
                </a:solidFill>
              </a:rPr>
              <a:t>efficiency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reason</a:t>
            </a:r>
            <a:endParaRPr lang="fr-FR" sz="14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rgbClr val="002060"/>
                </a:solidFill>
              </a:rPr>
              <a:t>Delivery of traces at CEA on 06/09/2017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err="1" smtClean="0">
                <a:solidFill>
                  <a:srgbClr val="002060"/>
                </a:solidFill>
              </a:rPr>
              <a:t>Measurements</a:t>
            </a:r>
            <a:r>
              <a:rPr lang="fr-FR" sz="1400" dirty="0" smtClean="0">
                <a:solidFill>
                  <a:srgbClr val="002060"/>
                </a:solidFill>
              </a:rPr>
              <a:t> of the trace </a:t>
            </a:r>
            <a:r>
              <a:rPr lang="fr-FR" sz="1400" dirty="0" err="1" smtClean="0">
                <a:solidFill>
                  <a:srgbClr val="002060"/>
                </a:solidFill>
              </a:rPr>
              <a:t>thickness</a:t>
            </a:r>
            <a:r>
              <a:rPr lang="fr-FR" sz="1400" dirty="0" smtClean="0">
                <a:solidFill>
                  <a:srgbClr val="002060"/>
                </a:solidFill>
              </a:rPr>
              <a:t> at CEA: </a:t>
            </a:r>
            <a:r>
              <a:rPr lang="fr-FR" sz="1400" dirty="0" smtClean="0">
                <a:solidFill>
                  <a:srgbClr val="FF0000"/>
                </a:solidFill>
              </a:rPr>
              <a:t>145 </a:t>
            </a:r>
            <a:r>
              <a:rPr lang="fr-FR" sz="1400" dirty="0" smtClean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fr-FR" sz="1400" dirty="0" smtClean="0">
                <a:solidFill>
                  <a:srgbClr val="FF0000"/>
                </a:solidFill>
              </a:rPr>
              <a:t>m </a:t>
            </a:r>
            <a:r>
              <a:rPr lang="fr-FR" sz="1400" dirty="0" smtClean="0">
                <a:solidFill>
                  <a:srgbClr val="002060"/>
                </a:solidFill>
              </a:rPr>
              <a:t>of </a:t>
            </a:r>
            <a:r>
              <a:rPr lang="fr-FR" sz="1400" dirty="0" err="1" smtClean="0">
                <a:solidFill>
                  <a:srgbClr val="002060"/>
                </a:solidFill>
              </a:rPr>
              <a:t>Kapton</a:t>
            </a:r>
            <a:r>
              <a:rPr lang="fr-FR" sz="1400" dirty="0" smtClean="0">
                <a:solidFill>
                  <a:srgbClr val="002060"/>
                </a:solidFill>
              </a:rPr>
              <a:t> (</a:t>
            </a:r>
            <a:r>
              <a:rPr lang="fr-FR" sz="1400" dirty="0" err="1" smtClean="0">
                <a:solidFill>
                  <a:srgbClr val="002060"/>
                </a:solidFill>
              </a:rPr>
              <a:t>instead</a:t>
            </a:r>
            <a:r>
              <a:rPr lang="fr-FR" sz="1400" dirty="0" smtClean="0">
                <a:solidFill>
                  <a:srgbClr val="002060"/>
                </a:solidFill>
              </a:rPr>
              <a:t> of 100)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rgbClr val="002060"/>
                </a:solidFill>
              </a:rPr>
              <a:t>Marginal Impact </a:t>
            </a:r>
            <a:r>
              <a:rPr lang="fr-FR" sz="1400" dirty="0" smtClean="0">
                <a:solidFill>
                  <a:srgbClr val="002060"/>
                </a:solidFill>
              </a:rPr>
              <a:t>on </a:t>
            </a:r>
            <a:r>
              <a:rPr lang="fr-FR" sz="1400" dirty="0" smtClean="0">
                <a:solidFill>
                  <a:srgbClr val="002060"/>
                </a:solidFill>
              </a:rPr>
              <a:t>hot spot </a:t>
            </a:r>
            <a:r>
              <a:rPr lang="fr-FR" sz="1400" dirty="0" err="1" smtClean="0">
                <a:solidFill>
                  <a:srgbClr val="002060"/>
                </a:solidFill>
              </a:rPr>
              <a:t>temperature</a:t>
            </a:r>
            <a:endParaRPr lang="fr-FR" sz="1400" dirty="0" smtClean="0">
              <a:solidFill>
                <a:srgbClr val="00206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rgbClr val="002060"/>
                </a:solidFill>
              </a:rPr>
              <a:t>Main Impact on </a:t>
            </a:r>
            <a:r>
              <a:rPr lang="fr-FR" sz="1400" dirty="0" err="1" smtClean="0">
                <a:solidFill>
                  <a:srgbClr val="002060"/>
                </a:solidFill>
              </a:rPr>
              <a:t>magnet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build</a:t>
            </a:r>
            <a:r>
              <a:rPr lang="fr-FR" sz="1400" dirty="0" smtClean="0">
                <a:solidFill>
                  <a:srgbClr val="002060"/>
                </a:solidFill>
              </a:rPr>
              <a:t>-up</a:t>
            </a:r>
          </a:p>
          <a:p>
            <a:endParaRPr lang="fr-FR" sz="14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err="1" smtClean="0">
                <a:solidFill>
                  <a:srgbClr val="00B050"/>
                </a:solidFill>
              </a:rPr>
              <a:t>Matching</a:t>
            </a:r>
            <a:r>
              <a:rPr lang="fr-FR" sz="1400" dirty="0" smtClean="0">
                <a:solidFill>
                  <a:srgbClr val="00B050"/>
                </a:solidFill>
              </a:rPr>
              <a:t> of </a:t>
            </a:r>
            <a:r>
              <a:rPr lang="fr-FR" sz="1400" dirty="0" err="1" smtClean="0">
                <a:solidFill>
                  <a:srgbClr val="00B050"/>
                </a:solidFill>
              </a:rPr>
              <a:t>vtaps</a:t>
            </a:r>
            <a:r>
              <a:rPr lang="fr-FR" sz="1400" dirty="0" smtClean="0">
                <a:solidFill>
                  <a:srgbClr val="00B050"/>
                </a:solidFill>
              </a:rPr>
              <a:t> pad and flags ok on </a:t>
            </a:r>
            <a:r>
              <a:rPr lang="fr-FR" sz="1400" dirty="0" err="1" smtClean="0">
                <a:solidFill>
                  <a:srgbClr val="00B050"/>
                </a:solidFill>
              </a:rPr>
              <a:t>coil</a:t>
            </a:r>
            <a:r>
              <a:rPr lang="fr-FR" sz="1400" dirty="0" smtClean="0">
                <a:solidFill>
                  <a:srgbClr val="00B050"/>
                </a:solidFill>
              </a:rPr>
              <a:t> 1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err="1" smtClean="0">
                <a:solidFill>
                  <a:srgbClr val="002060"/>
                </a:solidFill>
              </a:rPr>
              <a:t>Matching</a:t>
            </a:r>
            <a:r>
              <a:rPr lang="fr-FR" sz="1400" dirty="0" smtClean="0">
                <a:solidFill>
                  <a:srgbClr val="002060"/>
                </a:solidFill>
              </a:rPr>
              <a:t> test of </a:t>
            </a:r>
            <a:r>
              <a:rPr lang="fr-FR" sz="1400" dirty="0" err="1" smtClean="0">
                <a:solidFill>
                  <a:srgbClr val="002060"/>
                </a:solidFill>
              </a:rPr>
              <a:t>vtaps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planned</a:t>
            </a:r>
            <a:r>
              <a:rPr lang="fr-FR" sz="1400" dirty="0" smtClean="0">
                <a:solidFill>
                  <a:srgbClr val="002060"/>
                </a:solidFill>
              </a:rPr>
              <a:t> on </a:t>
            </a:r>
            <a:r>
              <a:rPr lang="fr-FR" sz="1400" dirty="0" err="1" smtClean="0">
                <a:solidFill>
                  <a:srgbClr val="002060"/>
                </a:solidFill>
              </a:rPr>
              <a:t>coils</a:t>
            </a:r>
            <a:r>
              <a:rPr lang="fr-FR" sz="1400" dirty="0" smtClean="0">
                <a:solidFill>
                  <a:srgbClr val="002060"/>
                </a:solidFill>
              </a:rPr>
              <a:t> 2 to 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dirty="0">
              <a:solidFill>
                <a:srgbClr val="002060"/>
              </a:solidFill>
            </a:endParaRPr>
          </a:p>
          <a:p>
            <a:r>
              <a:rPr lang="fr-FR" sz="1400" b="1" dirty="0" smtClean="0">
                <a:solidFill>
                  <a:srgbClr val="002060"/>
                </a:solidFill>
              </a:rPr>
              <a:t>=&gt; fabrication of new traces </a:t>
            </a:r>
            <a:r>
              <a:rPr lang="fr-FR" sz="1400" b="1" dirty="0" err="1" smtClean="0">
                <a:solidFill>
                  <a:srgbClr val="002060"/>
                </a:solidFill>
              </a:rPr>
              <a:t>under</a:t>
            </a:r>
            <a:r>
              <a:rPr lang="fr-FR" sz="1400" b="1" dirty="0" smtClean="0">
                <a:solidFill>
                  <a:srgbClr val="002060"/>
                </a:solidFill>
              </a:rPr>
              <a:t> discussion</a:t>
            </a:r>
          </a:p>
          <a:p>
            <a:endParaRPr lang="fr-FR" sz="1400" dirty="0">
              <a:solidFill>
                <a:srgbClr val="002060"/>
              </a:solidFill>
            </a:endParaRPr>
          </a:p>
          <a:p>
            <a:endParaRPr lang="fr-FR" sz="14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dirty="0" smtClean="0">
              <a:solidFill>
                <a:srgbClr val="00206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251520" y="1301200"/>
            <a:ext cx="1769063" cy="738664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002060"/>
                </a:solidFill>
              </a:rPr>
              <a:t>0,1 mm </a:t>
            </a:r>
            <a:r>
              <a:rPr lang="fr-FR" sz="1400" dirty="0" err="1" smtClean="0">
                <a:solidFill>
                  <a:srgbClr val="002060"/>
                </a:solidFill>
              </a:rPr>
              <a:t>Kapton</a:t>
            </a:r>
            <a:endParaRPr lang="fr-FR" sz="1400" dirty="0" smtClean="0">
              <a:solidFill>
                <a:srgbClr val="002060"/>
              </a:solidFill>
            </a:endParaRPr>
          </a:p>
          <a:p>
            <a:r>
              <a:rPr lang="fr-FR" sz="1400" dirty="0" smtClean="0">
                <a:solidFill>
                  <a:srgbClr val="002060"/>
                </a:solidFill>
              </a:rPr>
              <a:t>0,025 mm SS</a:t>
            </a:r>
          </a:p>
          <a:p>
            <a:r>
              <a:rPr lang="fr-FR" sz="1400" dirty="0" smtClean="0">
                <a:solidFill>
                  <a:srgbClr val="002060"/>
                </a:solidFill>
              </a:rPr>
              <a:t>0,005 mm Copper</a:t>
            </a:r>
            <a:endParaRPr lang="fr-FR" sz="1400" dirty="0">
              <a:solidFill>
                <a:srgbClr val="002060"/>
              </a:solidFill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107504" y="1049676"/>
            <a:ext cx="4752528" cy="2173148"/>
          </a:xfrm>
          <a:prstGeom prst="roundRect">
            <a:avLst>
              <a:gd name="adj" fmla="val 7274"/>
            </a:avLst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848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H. Felice for the MQYY team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Collar</a:t>
            </a:r>
            <a:r>
              <a:rPr lang="fr-FR" dirty="0" smtClean="0"/>
              <a:t> Instrumentation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211103" y="1120402"/>
            <a:ext cx="853736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8000" indent="-2880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B050"/>
                </a:solidFill>
              </a:rPr>
              <a:t>Instrumentation with strain gauges </a:t>
            </a:r>
            <a:r>
              <a:rPr lang="en-US" sz="1600" dirty="0" smtClean="0">
                <a:solidFill>
                  <a:srgbClr val="002060"/>
                </a:solidFill>
              </a:rPr>
              <a:t>of </a:t>
            </a:r>
            <a:r>
              <a:rPr lang="en-US" sz="1600" dirty="0">
                <a:solidFill>
                  <a:srgbClr val="002060"/>
                </a:solidFill>
              </a:rPr>
              <a:t>4 collars (</a:t>
            </a:r>
            <a:r>
              <a:rPr lang="en-US" sz="1600" dirty="0" smtClean="0">
                <a:solidFill>
                  <a:srgbClr val="002060"/>
                </a:solidFill>
              </a:rPr>
              <a:t>top/bottom/left/right </a:t>
            </a:r>
            <a:r>
              <a:rPr lang="en-US" sz="1600" dirty="0">
                <a:solidFill>
                  <a:srgbClr val="002060"/>
                </a:solidFill>
              </a:rPr>
              <a:t>noses) at 3 given longitudinal positions (close to LE, at the center and close to RE</a:t>
            </a:r>
            <a:r>
              <a:rPr lang="en-US" sz="1600" dirty="0" smtClean="0">
                <a:solidFill>
                  <a:srgbClr val="002060"/>
                </a:solidFill>
              </a:rPr>
              <a:t>)</a:t>
            </a:r>
          </a:p>
          <a:p>
            <a:pPr marL="1202400" lvl="2" indent="-2880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2060"/>
                </a:solidFill>
              </a:rPr>
              <a:t>Possible to reduce to 2 locations to reduce the wiring</a:t>
            </a:r>
          </a:p>
          <a:p>
            <a:pPr marL="288000" indent="-2880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2060"/>
                </a:solidFill>
              </a:rPr>
              <a:t>Instrumentation of collar flanges</a:t>
            </a:r>
            <a:endParaRPr lang="en-US" sz="1600" dirty="0">
              <a:solidFill>
                <a:srgbClr val="002060"/>
              </a:solidFill>
            </a:endParaRPr>
          </a:p>
          <a:p>
            <a:pPr marL="288000" indent="-2880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2060"/>
                </a:solidFill>
              </a:rPr>
              <a:t>Instrumentation by </a:t>
            </a:r>
            <a:r>
              <a:rPr lang="fr-FR" sz="1600" dirty="0">
                <a:solidFill>
                  <a:srgbClr val="002060"/>
                </a:solidFill>
              </a:rPr>
              <a:t>M. </a:t>
            </a:r>
            <a:r>
              <a:rPr lang="fr-FR" sz="1600" dirty="0" err="1">
                <a:solidFill>
                  <a:srgbClr val="002060"/>
                </a:solidFill>
              </a:rPr>
              <a:t>Guinchard’s</a:t>
            </a:r>
            <a:r>
              <a:rPr lang="fr-FR" sz="1600" dirty="0">
                <a:solidFill>
                  <a:srgbClr val="002060"/>
                </a:solidFill>
              </a:rPr>
              <a:t> </a:t>
            </a:r>
            <a:r>
              <a:rPr lang="fr-FR" sz="1600" dirty="0" smtClean="0">
                <a:solidFill>
                  <a:srgbClr val="002060"/>
                </a:solidFill>
              </a:rPr>
              <a:t>team</a:t>
            </a:r>
          </a:p>
          <a:p>
            <a:pPr>
              <a:spcBef>
                <a:spcPts val="1200"/>
              </a:spcBef>
            </a:pPr>
            <a:endParaRPr lang="fr-FR" sz="1600" dirty="0" smtClean="0">
              <a:solidFill>
                <a:srgbClr val="002060"/>
              </a:solidFill>
            </a:endParaRPr>
          </a:p>
          <a:p>
            <a:pPr marL="288000" indent="-288000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002060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212976"/>
            <a:ext cx="3024336" cy="300207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23528" y="4075726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8000" indent="-2880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002060"/>
                </a:solidFill>
              </a:rPr>
              <a:t>ANSYS </a:t>
            </a:r>
            <a:r>
              <a:rPr lang="fr-FR" sz="1600" dirty="0" err="1">
                <a:solidFill>
                  <a:srgbClr val="002060"/>
                </a:solidFill>
              </a:rPr>
              <a:t>analysis</a:t>
            </a:r>
            <a:r>
              <a:rPr lang="fr-FR" sz="1600" dirty="0">
                <a:solidFill>
                  <a:srgbClr val="002060"/>
                </a:solidFill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</a:rPr>
              <a:t>ongoing</a:t>
            </a:r>
            <a:r>
              <a:rPr lang="fr-FR" sz="1600" dirty="0" smtClean="0">
                <a:solidFill>
                  <a:srgbClr val="002060"/>
                </a:solidFill>
              </a:rPr>
              <a:t> =&gt;  </a:t>
            </a:r>
            <a:r>
              <a:rPr lang="fr-FR" sz="1600" dirty="0" err="1">
                <a:solidFill>
                  <a:srgbClr val="002060"/>
                </a:solidFill>
              </a:rPr>
              <a:t>slit</a:t>
            </a:r>
            <a:r>
              <a:rPr lang="fr-FR" sz="1600" dirty="0">
                <a:solidFill>
                  <a:srgbClr val="002060"/>
                </a:solidFill>
              </a:rPr>
              <a:t> dimension  for </a:t>
            </a:r>
            <a:r>
              <a:rPr lang="fr-FR" sz="1600" dirty="0" err="1">
                <a:solidFill>
                  <a:srgbClr val="002060"/>
                </a:solidFill>
              </a:rPr>
              <a:t>unidirectionnal</a:t>
            </a:r>
            <a:r>
              <a:rPr lang="fr-FR" sz="1600" dirty="0">
                <a:solidFill>
                  <a:srgbClr val="002060"/>
                </a:solidFill>
              </a:rPr>
              <a:t> </a:t>
            </a:r>
            <a:r>
              <a:rPr lang="fr-FR" sz="1600" dirty="0" smtClean="0">
                <a:solidFill>
                  <a:srgbClr val="002060"/>
                </a:solidFill>
              </a:rPr>
              <a:t>stress </a:t>
            </a:r>
            <a:r>
              <a:rPr lang="fr-FR" sz="1600" dirty="0" err="1">
                <a:solidFill>
                  <a:srgbClr val="002060"/>
                </a:solidFill>
              </a:rPr>
              <a:t>field</a:t>
            </a:r>
            <a:endParaRPr lang="fr-FR" sz="1600" dirty="0">
              <a:solidFill>
                <a:srgbClr val="002060"/>
              </a:solidFill>
            </a:endParaRPr>
          </a:p>
        </p:txBody>
      </p:sp>
      <p:cxnSp>
        <p:nvCxnSpPr>
          <p:cNvPr id="8" name="Connecteur droit avec flèche 7"/>
          <p:cNvCxnSpPr/>
          <p:nvPr/>
        </p:nvCxnSpPr>
        <p:spPr>
          <a:xfrm>
            <a:off x="4211960" y="4509120"/>
            <a:ext cx="1008112" cy="89826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27854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H. Felice for the MQYY team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Mechanical</a:t>
            </a:r>
            <a:r>
              <a:rPr lang="fr-FR" dirty="0" smtClean="0"/>
              <a:t> </a:t>
            </a:r>
            <a:r>
              <a:rPr lang="fr-FR" dirty="0" err="1" smtClean="0"/>
              <a:t>measurement</a:t>
            </a:r>
            <a:r>
              <a:rPr lang="fr-FR" dirty="0" smtClean="0"/>
              <a:t> of the </a:t>
            </a:r>
            <a:r>
              <a:rPr lang="fr-FR" dirty="0" err="1" smtClean="0"/>
              <a:t>coils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0" y="1020060"/>
            <a:ext cx="6156176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2060"/>
                </a:solidFill>
              </a:rPr>
              <a:t>CAD Adaptation of mechanical measurements tooling completed (feedback from JC Perez)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2060"/>
                </a:solidFill>
              </a:rPr>
              <a:t>FEA </a:t>
            </a:r>
            <a:r>
              <a:rPr lang="en-US" sz="1400" dirty="0">
                <a:solidFill>
                  <a:srgbClr val="002060"/>
                </a:solidFill>
              </a:rPr>
              <a:t>analyses </a:t>
            </a:r>
            <a:r>
              <a:rPr lang="en-US" sz="1400" dirty="0" smtClean="0">
                <a:solidFill>
                  <a:srgbClr val="002060"/>
                </a:solidFill>
              </a:rPr>
              <a:t>done </a:t>
            </a:r>
            <a:r>
              <a:rPr lang="en-US" sz="1400" dirty="0">
                <a:solidFill>
                  <a:srgbClr val="002060"/>
                </a:solidFill>
              </a:rPr>
              <a:t>to </a:t>
            </a:r>
            <a:r>
              <a:rPr lang="en-US" sz="1400" dirty="0" smtClean="0">
                <a:solidFill>
                  <a:srgbClr val="002060"/>
                </a:solidFill>
              </a:rPr>
              <a:t>validate the measuring bars dimensions</a:t>
            </a:r>
            <a:endParaRPr lang="en-US" sz="1400" dirty="0">
              <a:solidFill>
                <a:srgbClr val="002060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2060"/>
                </a:solidFill>
              </a:rPr>
              <a:t>CFT has been launched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2060"/>
                </a:solidFill>
              </a:rPr>
              <a:t>Offers expected November 21</a:t>
            </a:r>
            <a:r>
              <a:rPr lang="en-US" sz="1400" baseline="30000" dirty="0" smtClean="0">
                <a:solidFill>
                  <a:srgbClr val="002060"/>
                </a:solidFill>
              </a:rPr>
              <a:t>st</a:t>
            </a:r>
            <a:r>
              <a:rPr lang="en-US" sz="1400" dirty="0" smtClean="0">
                <a:solidFill>
                  <a:srgbClr val="002060"/>
                </a:solidFill>
              </a:rPr>
              <a:t> 2017: small number of parts, difficulty </a:t>
            </a:r>
          </a:p>
          <a:p>
            <a:pPr>
              <a:lnSpc>
                <a:spcPct val="150000"/>
              </a:lnSpc>
            </a:pPr>
            <a:r>
              <a:rPr lang="en-US" sz="1400" dirty="0" smtClean="0">
                <a:solidFill>
                  <a:srgbClr val="002060"/>
                </a:solidFill>
              </a:rPr>
              <a:t>=&gt; Concern on offers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rgbClr val="FF0000"/>
                </a:solidFill>
              </a:rPr>
              <a:t>Item procurement on the critical path</a:t>
            </a:r>
            <a:endParaRPr lang="en-US" sz="1400" b="1" dirty="0">
              <a:solidFill>
                <a:srgbClr val="FF0000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6119543" y="1052773"/>
            <a:ext cx="2688740" cy="2664296"/>
          </a:xfrm>
          <a:prstGeom prst="rect">
            <a:avLst/>
          </a:prstGeom>
        </p:spPr>
      </p:pic>
      <p:grpSp>
        <p:nvGrpSpPr>
          <p:cNvPr id="7" name="Groupe 6"/>
          <p:cNvGrpSpPr/>
          <p:nvPr/>
        </p:nvGrpSpPr>
        <p:grpSpPr>
          <a:xfrm>
            <a:off x="4408048" y="4077072"/>
            <a:ext cx="4482412" cy="2009160"/>
            <a:chOff x="127052" y="3868112"/>
            <a:chExt cx="4482412" cy="2009160"/>
          </a:xfrm>
        </p:grpSpPr>
        <p:pic>
          <p:nvPicPr>
            <p:cNvPr id="8" name="Imag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4968" y="3868112"/>
              <a:ext cx="4464496" cy="2009160"/>
            </a:xfrm>
            <a:prstGeom prst="rect">
              <a:avLst/>
            </a:prstGeom>
          </p:spPr>
        </p:pic>
        <p:sp>
          <p:nvSpPr>
            <p:cNvPr id="9" name="ZoneTexte 8"/>
            <p:cNvSpPr txBox="1"/>
            <p:nvPr/>
          </p:nvSpPr>
          <p:spPr>
            <a:xfrm>
              <a:off x="127052" y="5505696"/>
              <a:ext cx="42663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smtClean="0">
                  <a:solidFill>
                    <a:srgbClr val="002060"/>
                  </a:solidFill>
                </a:rPr>
                <a:t>Von Mises Stress (</a:t>
              </a:r>
              <a:r>
                <a:rPr lang="fr-FR" sz="1200" dirty="0">
                  <a:solidFill>
                    <a:srgbClr val="002060"/>
                  </a:solidFill>
                </a:rPr>
                <a:t>65 </a:t>
              </a:r>
              <a:r>
                <a:rPr lang="fr-FR" sz="1200" dirty="0" err="1">
                  <a:solidFill>
                    <a:srgbClr val="002060"/>
                  </a:solidFill>
                </a:rPr>
                <a:t>MPa</a:t>
              </a:r>
              <a:r>
                <a:rPr lang="fr-FR" sz="1200" dirty="0">
                  <a:solidFill>
                    <a:srgbClr val="002060"/>
                  </a:solidFill>
                </a:rPr>
                <a:t> on the </a:t>
              </a:r>
              <a:r>
                <a:rPr lang="fr-FR" sz="1200" dirty="0" err="1" smtClean="0">
                  <a:solidFill>
                    <a:srgbClr val="002060"/>
                  </a:solidFill>
                </a:rPr>
                <a:t>conductor</a:t>
              </a:r>
              <a:r>
                <a:rPr lang="fr-FR" sz="1200" dirty="0" smtClean="0">
                  <a:solidFill>
                    <a:srgbClr val="002060"/>
                  </a:solidFill>
                </a:rPr>
                <a:t>)</a:t>
              </a:r>
              <a:endParaRPr lang="fr-FR" sz="1200" dirty="0">
                <a:solidFill>
                  <a:srgbClr val="002060"/>
                </a:solidFill>
              </a:endParaRPr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539552" y="5169652"/>
              <a:ext cx="15121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err="1" smtClean="0">
                  <a:solidFill>
                    <a:schemeClr val="bg1"/>
                  </a:solidFill>
                </a:rPr>
                <a:t>Conductor</a:t>
              </a:r>
              <a:endParaRPr lang="fr-FR" sz="1200" dirty="0">
                <a:solidFill>
                  <a:schemeClr val="bg1"/>
                </a:solidFill>
              </a:endParaRPr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1691680" y="4817193"/>
              <a:ext cx="15121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>
                  <a:solidFill>
                    <a:schemeClr val="bg1"/>
                  </a:solidFill>
                </a:rPr>
                <a:t>Al </a:t>
              </a:r>
              <a:r>
                <a:rPr lang="fr-FR" sz="1200" dirty="0" err="1" smtClean="0">
                  <a:solidFill>
                    <a:schemeClr val="bg1"/>
                  </a:solidFill>
                </a:rPr>
                <a:t>Wedge</a:t>
              </a:r>
              <a:endParaRPr lang="fr-FR" sz="1200" dirty="0">
                <a:solidFill>
                  <a:schemeClr val="bg1"/>
                </a:solidFill>
              </a:endParaRPr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1504120" y="4334442"/>
              <a:ext cx="15121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err="1" smtClean="0">
                  <a:solidFill>
                    <a:schemeClr val="bg1"/>
                  </a:solidFill>
                </a:rPr>
                <a:t>Measuring</a:t>
              </a:r>
              <a:r>
                <a:rPr lang="fr-FR" sz="1200" dirty="0" smtClean="0">
                  <a:solidFill>
                    <a:schemeClr val="bg1"/>
                  </a:solidFill>
                </a:rPr>
                <a:t> bar</a:t>
              </a:r>
              <a:endParaRPr lang="fr-FR" sz="12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13" name="Connecteur droit avec flèche 12"/>
          <p:cNvCxnSpPr/>
          <p:nvPr/>
        </p:nvCxnSpPr>
        <p:spPr>
          <a:xfrm flipH="1">
            <a:off x="7740352" y="2384921"/>
            <a:ext cx="72008" cy="2340223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107504" y="3630810"/>
            <a:ext cx="408443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1400" b="1" u="sng" dirty="0" smtClean="0">
                <a:solidFill>
                  <a:srgbClr val="002060"/>
                </a:solidFill>
              </a:rPr>
              <a:t>Instrumentation</a:t>
            </a:r>
            <a:endParaRPr lang="fr-FR" sz="1400" b="1" u="sng" dirty="0">
              <a:solidFill>
                <a:srgbClr val="002060"/>
              </a:solidFill>
            </a:endParaRPr>
          </a:p>
          <a:p>
            <a:pPr marL="288000" indent="-288000" algn="just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002060"/>
                </a:solidFill>
              </a:rPr>
              <a:t>Instrumentation, software and calibration of the bars by M. </a:t>
            </a:r>
            <a:r>
              <a:rPr lang="fr-FR" sz="1400" dirty="0" err="1">
                <a:solidFill>
                  <a:srgbClr val="002060"/>
                </a:solidFill>
              </a:rPr>
              <a:t>Guinchard’s</a:t>
            </a:r>
            <a:r>
              <a:rPr lang="fr-FR" sz="1400" dirty="0">
                <a:solidFill>
                  <a:srgbClr val="002060"/>
                </a:solidFill>
              </a:rPr>
              <a:t> </a:t>
            </a:r>
            <a:r>
              <a:rPr lang="fr-FR" sz="1400" dirty="0" smtClean="0">
                <a:solidFill>
                  <a:srgbClr val="002060"/>
                </a:solidFill>
              </a:rPr>
              <a:t>team</a:t>
            </a:r>
          </a:p>
          <a:p>
            <a:pPr marL="288000" indent="-288000" algn="just">
              <a:buFont typeface="Arial" panose="020B0604020202020204" pitchFamily="34" charset="0"/>
              <a:buChar char="•"/>
            </a:pPr>
            <a:endParaRPr lang="fr-FR" sz="1400" dirty="0">
              <a:solidFill>
                <a:srgbClr val="002060"/>
              </a:solidFill>
            </a:endParaRPr>
          </a:p>
          <a:p>
            <a:pPr marL="288000" indent="-288000" algn="just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002060"/>
                </a:solidFill>
              </a:rPr>
              <a:t>Calibration on the </a:t>
            </a:r>
            <a:r>
              <a:rPr lang="fr-FR" sz="1400" dirty="0" err="1">
                <a:solidFill>
                  <a:srgbClr val="002060"/>
                </a:solidFill>
              </a:rPr>
              <a:t>press</a:t>
            </a:r>
            <a:r>
              <a:rPr lang="fr-FR" sz="1400" dirty="0">
                <a:solidFill>
                  <a:srgbClr val="002060"/>
                </a:solidFill>
              </a:rPr>
              <a:t>:</a:t>
            </a:r>
          </a:p>
          <a:p>
            <a:pPr marL="745200" lvl="1" indent="-288000" algn="just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rgbClr val="002060"/>
                </a:solidFill>
              </a:rPr>
              <a:t>CERN +CEA</a:t>
            </a:r>
            <a:endParaRPr lang="fr-FR" sz="1400" dirty="0">
              <a:solidFill>
                <a:srgbClr val="002060"/>
              </a:solidFill>
            </a:endParaRP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6136" y="5152762"/>
            <a:ext cx="1891629" cy="1415287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2497655" y="6565574"/>
            <a:ext cx="19101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err="1" smtClean="0">
                <a:solidFill>
                  <a:srgbClr val="808080"/>
                </a:solidFill>
              </a:rPr>
              <a:t>Courtesy</a:t>
            </a:r>
            <a:r>
              <a:rPr lang="fr-FR" sz="1200" dirty="0" smtClean="0">
                <a:solidFill>
                  <a:srgbClr val="808080"/>
                </a:solidFill>
              </a:rPr>
              <a:t> of JC Perez </a:t>
            </a:r>
            <a:endParaRPr lang="fr-FR" sz="1200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9226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smtClean="0"/>
              <a:t>H. Felice for the MQYY team</a:t>
            </a:r>
            <a:endParaRPr lang="en-GB" noProof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History</a:t>
            </a:r>
            <a:r>
              <a:rPr lang="fr-FR" dirty="0" smtClean="0"/>
              <a:t> of MQYY </a:t>
            </a:r>
            <a:r>
              <a:rPr lang="fr-FR" dirty="0" err="1" smtClean="0"/>
              <a:t>development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10" name="Content Placeholder 2"/>
          <p:cNvSpPr>
            <a:spLocks noGrp="1"/>
          </p:cNvSpPr>
          <p:nvPr>
            <p:ph idx="4294967295"/>
          </p:nvPr>
        </p:nvSpPr>
        <p:spPr>
          <a:xfrm>
            <a:off x="468957" y="2759100"/>
            <a:ext cx="7991475" cy="34782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1600" dirty="0" smtClean="0">
                <a:solidFill>
                  <a:srgbClr val="FF0000"/>
                </a:solidFill>
              </a:rPr>
              <a:t>Initial</a:t>
            </a:r>
            <a:r>
              <a:rPr lang="en-GB" sz="1600" dirty="0" smtClean="0">
                <a:solidFill>
                  <a:schemeClr val="bg1">
                    <a:lumMod val="65000"/>
                  </a:schemeClr>
                </a:solidFill>
              </a:rPr>
              <a:t> HL-LHC baseline: use of </a:t>
            </a:r>
            <a:r>
              <a:rPr lang="en-GB" sz="1600" dirty="0" smtClean="0">
                <a:solidFill>
                  <a:srgbClr val="FF0000"/>
                </a:solidFill>
              </a:rPr>
              <a:t>MQYY</a:t>
            </a:r>
            <a:r>
              <a:rPr lang="en-GB" sz="1600" dirty="0" smtClean="0">
                <a:solidFill>
                  <a:schemeClr val="bg1">
                    <a:lumMod val="65000"/>
                  </a:schemeClr>
                </a:solidFill>
              </a:rPr>
              <a:t>, a new double aperture quadrupole with 90 mm aperture</a:t>
            </a:r>
          </a:p>
          <a:p>
            <a:r>
              <a:rPr lang="en-GB" sz="1600" b="1" u="sng" dirty="0" smtClean="0">
                <a:solidFill>
                  <a:schemeClr val="bg1">
                    <a:lumMod val="65000"/>
                  </a:schemeClr>
                </a:solidFill>
              </a:rPr>
              <a:t>2011</a:t>
            </a:r>
            <a:r>
              <a:rPr lang="en-GB" sz="1600" dirty="0">
                <a:solidFill>
                  <a:schemeClr val="bg1">
                    <a:lumMod val="65000"/>
                  </a:schemeClr>
                </a:solidFill>
              </a:rPr>
              <a:t>:</a:t>
            </a:r>
            <a:r>
              <a:rPr lang="en-GB" sz="1600" dirty="0" smtClean="0">
                <a:solidFill>
                  <a:schemeClr val="bg1">
                    <a:lumMod val="65000"/>
                  </a:schemeClr>
                </a:solidFill>
              </a:rPr>
              <a:t> CEA- CERN initiative (J.M. Rifflet et M. </a:t>
            </a:r>
            <a:r>
              <a:rPr lang="en-GB" sz="1600" dirty="0" err="1" smtClean="0">
                <a:solidFill>
                  <a:schemeClr val="bg1">
                    <a:lumMod val="65000"/>
                  </a:schemeClr>
                </a:solidFill>
              </a:rPr>
              <a:t>Segreti</a:t>
            </a:r>
            <a:r>
              <a:rPr lang="en-GB" sz="1600" dirty="0" smtClean="0">
                <a:solidFill>
                  <a:schemeClr val="bg1">
                    <a:lumMod val="65000"/>
                  </a:schemeClr>
                </a:solidFill>
              </a:rPr>
              <a:t>) </a:t>
            </a:r>
            <a:r>
              <a:rPr lang="en-GB" sz="1600" dirty="0">
                <a:solidFill>
                  <a:schemeClr val="bg1">
                    <a:lumMod val="65000"/>
                  </a:schemeClr>
                </a:solidFill>
              </a:rPr>
              <a:t>within the High </a:t>
            </a:r>
            <a:r>
              <a:rPr lang="en-GB" sz="1600" dirty="0" err="1">
                <a:solidFill>
                  <a:schemeClr val="bg1">
                    <a:lumMod val="65000"/>
                  </a:schemeClr>
                </a:solidFill>
              </a:rPr>
              <a:t>Lumi</a:t>
            </a:r>
            <a:r>
              <a:rPr lang="en-GB" sz="1600" dirty="0">
                <a:solidFill>
                  <a:schemeClr val="bg1">
                    <a:lumMod val="65000"/>
                  </a:schemeClr>
                </a:solidFill>
              </a:rPr>
              <a:t> design study (FR contribution</a:t>
            </a:r>
            <a:r>
              <a:rPr lang="en-GB" sz="1600" dirty="0" smtClean="0">
                <a:solidFill>
                  <a:schemeClr val="bg1">
                    <a:lumMod val="65000"/>
                  </a:schemeClr>
                </a:solidFill>
              </a:rPr>
              <a:t>)</a:t>
            </a:r>
          </a:p>
          <a:p>
            <a:r>
              <a:rPr lang="fr-FR" sz="1600" b="1" u="sng" dirty="0">
                <a:solidFill>
                  <a:schemeClr val="bg1">
                    <a:lumMod val="65000"/>
                  </a:schemeClr>
                </a:solidFill>
              </a:rPr>
              <a:t>March </a:t>
            </a:r>
            <a:r>
              <a:rPr lang="fr-FR" sz="1600" b="1" u="sng" dirty="0" smtClean="0">
                <a:solidFill>
                  <a:schemeClr val="bg1">
                    <a:lumMod val="65000"/>
                  </a:schemeClr>
                </a:solidFill>
              </a:rPr>
              <a:t>2014</a:t>
            </a:r>
            <a:r>
              <a:rPr lang="fr-FR" sz="1600" b="1" dirty="0" smtClean="0">
                <a:solidFill>
                  <a:schemeClr val="bg1">
                    <a:lumMod val="65000"/>
                  </a:schemeClr>
                </a:solidFill>
              </a:rPr>
              <a:t>: </a:t>
            </a:r>
            <a:r>
              <a:rPr lang="fr-FR" sz="1600" dirty="0" smtClean="0">
                <a:solidFill>
                  <a:schemeClr val="bg1">
                    <a:lumMod val="65000"/>
                  </a:schemeClr>
                </a:solidFill>
              </a:rPr>
              <a:t>CERN/CEA collaboration </a:t>
            </a:r>
            <a:r>
              <a:rPr lang="fr-FR" sz="1600" dirty="0">
                <a:solidFill>
                  <a:schemeClr val="bg1">
                    <a:lumMod val="65000"/>
                  </a:schemeClr>
                </a:solidFill>
              </a:rPr>
              <a:t>agreement </a:t>
            </a:r>
            <a:r>
              <a:rPr lang="fr-FR" sz="1600" dirty="0" smtClean="0">
                <a:solidFill>
                  <a:schemeClr val="bg1">
                    <a:lumMod val="65000"/>
                  </a:schemeClr>
                </a:solidFill>
              </a:rPr>
              <a:t>=&gt; </a:t>
            </a:r>
            <a:r>
              <a:rPr lang="fr-FR" sz="1600" dirty="0" err="1" smtClean="0">
                <a:solidFill>
                  <a:schemeClr val="bg1">
                    <a:lumMod val="65000"/>
                  </a:schemeClr>
                </a:solidFill>
              </a:rPr>
              <a:t>activities</a:t>
            </a:r>
            <a:r>
              <a:rPr lang="fr-FR" sz="16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FR" sz="1600" dirty="0">
                <a:solidFill>
                  <a:schemeClr val="bg1">
                    <a:lumMod val="65000"/>
                  </a:schemeClr>
                </a:solidFill>
              </a:rPr>
              <a:t>on MQYY </a:t>
            </a:r>
            <a:r>
              <a:rPr lang="fr-FR" sz="1600" dirty="0" smtClean="0">
                <a:solidFill>
                  <a:schemeClr val="bg1">
                    <a:lumMod val="65000"/>
                  </a:schemeClr>
                </a:solidFill>
              </a:rPr>
              <a:t>(WP2)</a:t>
            </a:r>
            <a:endParaRPr lang="fr-FR" sz="16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sz="1600" b="1" u="sng" dirty="0" smtClean="0">
                <a:solidFill>
                  <a:schemeClr val="bg1">
                    <a:lumMod val="65000"/>
                  </a:schemeClr>
                </a:solidFill>
              </a:rPr>
              <a:t>September 2015</a:t>
            </a:r>
            <a:r>
              <a:rPr lang="en-GB" sz="1600" dirty="0" smtClean="0">
                <a:solidFill>
                  <a:schemeClr val="bg1">
                    <a:lumMod val="65000"/>
                  </a:schemeClr>
                </a:solidFill>
              </a:rPr>
              <a:t>: Formal decision to change the cable</a:t>
            </a:r>
          </a:p>
          <a:p>
            <a:endParaRPr lang="en-GB" sz="1600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GB" sz="1600" b="1" u="sng" dirty="0" smtClean="0"/>
              <a:t>June 2016</a:t>
            </a:r>
            <a:r>
              <a:rPr lang="en-GB" sz="1600" b="1" dirty="0" smtClean="0"/>
              <a:t>: </a:t>
            </a:r>
          </a:p>
          <a:p>
            <a:pPr lvl="1"/>
            <a:r>
              <a:rPr lang="en-GB" sz="1600" dirty="0" smtClean="0">
                <a:solidFill>
                  <a:srgbClr val="FF0000"/>
                </a:solidFill>
              </a:rPr>
              <a:t>Decision to keep MQY to reduce cost (MQYY out of the baseline)</a:t>
            </a:r>
          </a:p>
          <a:p>
            <a:pPr lvl="1"/>
            <a:r>
              <a:rPr lang="fr-CH" sz="1600" dirty="0" err="1" smtClean="0"/>
              <a:t>Decision</a:t>
            </a:r>
            <a:r>
              <a:rPr lang="fr-CH" sz="1600" dirty="0" smtClean="0"/>
              <a:t> to continue </a:t>
            </a:r>
            <a:r>
              <a:rPr lang="fr-CH" sz="1600" dirty="0" err="1" smtClean="0"/>
              <a:t>with</a:t>
            </a:r>
            <a:r>
              <a:rPr lang="fr-CH" sz="1600" dirty="0" smtClean="0"/>
              <a:t> the </a:t>
            </a:r>
            <a:r>
              <a:rPr lang="fr-CH" sz="1600" dirty="0" err="1" smtClean="0"/>
              <a:t>development</a:t>
            </a:r>
            <a:r>
              <a:rPr lang="fr-CH" sz="1600" dirty="0" smtClean="0"/>
              <a:t> of MQYY short model and prototype</a:t>
            </a:r>
            <a:endParaRPr lang="en-GB" sz="1600" dirty="0" smtClean="0"/>
          </a:p>
          <a:p>
            <a:pPr lvl="2"/>
            <a:r>
              <a:rPr lang="en-GB" sz="1400" dirty="0" smtClean="0"/>
              <a:t>Updated CEA-CERN collaboration content: </a:t>
            </a:r>
            <a:r>
              <a:rPr lang="en-GB" sz="1400" dirty="0" smtClean="0">
                <a:solidFill>
                  <a:schemeClr val="bg2"/>
                </a:solidFill>
              </a:rPr>
              <a:t>Single aperture model MQYYM </a:t>
            </a:r>
            <a:r>
              <a:rPr lang="en-GB" sz="1400" dirty="0" smtClean="0"/>
              <a:t>developed by CEA and CERN</a:t>
            </a:r>
          </a:p>
          <a:p>
            <a:pPr lvl="2"/>
            <a:r>
              <a:rPr lang="en-GB" sz="1400" dirty="0" smtClean="0"/>
              <a:t>Parallel development: </a:t>
            </a:r>
            <a:r>
              <a:rPr lang="en-GB" sz="1400" dirty="0" smtClean="0">
                <a:solidFill>
                  <a:schemeClr val="bg2"/>
                </a:solidFill>
              </a:rPr>
              <a:t>two prototypes </a:t>
            </a:r>
            <a:r>
              <a:rPr lang="en-GB" sz="1400" dirty="0" smtClean="0"/>
              <a:t>developed in the QUACO initiative</a:t>
            </a:r>
          </a:p>
        </p:txBody>
      </p:sp>
      <p:sp>
        <p:nvSpPr>
          <p:cNvPr id="14" name="Rectangle à coins arrondis 13"/>
          <p:cNvSpPr/>
          <p:nvPr/>
        </p:nvSpPr>
        <p:spPr>
          <a:xfrm>
            <a:off x="323983" y="2696690"/>
            <a:ext cx="8362817" cy="3479325"/>
          </a:xfrm>
          <a:prstGeom prst="roundRect">
            <a:avLst>
              <a:gd name="adj" fmla="val 7274"/>
            </a:avLst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206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09729" y="2338579"/>
            <a:ext cx="5299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5"/>
                </a:solidFill>
              </a:rPr>
              <a:t>Layout of the magnets close to the interaction point</a:t>
            </a:r>
            <a:endParaRPr lang="en-US" sz="1400" dirty="0">
              <a:solidFill>
                <a:schemeClr val="accent5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5868144" y="900000"/>
            <a:ext cx="28186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solidFill>
                  <a:schemeClr val="bg2"/>
                </a:solidFill>
              </a:rPr>
              <a:t>Q4 is the LHC MQY, double aperture quadrupole with 70 mm aperture</a:t>
            </a:r>
            <a:endParaRPr lang="fr-FR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792125"/>
            <a:ext cx="5025066" cy="1496120"/>
          </a:xfrm>
          <a:prstGeom prst="rect">
            <a:avLst/>
          </a:prstGeom>
        </p:spPr>
      </p:pic>
      <p:pic>
        <p:nvPicPr>
          <p:cNvPr id="12" name="Image 23"/>
          <p:cNvPicPr>
            <a:picLocks noChangeAspect="1"/>
          </p:cNvPicPr>
          <p:nvPr/>
        </p:nvPicPr>
        <p:blipFill rotWithShape="1">
          <a:blip r:embed="rId3"/>
          <a:srcRect l="20531" t="23965" r="51017" b="30504"/>
          <a:stretch/>
        </p:blipFill>
        <p:spPr>
          <a:xfrm>
            <a:off x="7499879" y="4168742"/>
            <a:ext cx="731991" cy="65892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97363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H. Felice for the MQYY team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Status</a:t>
            </a:r>
            <a:r>
              <a:rPr lang="fr-FR" dirty="0" smtClean="0"/>
              <a:t> on components and </a:t>
            </a:r>
            <a:r>
              <a:rPr lang="fr-FR" dirty="0" err="1" smtClean="0"/>
              <a:t>tooling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20</a:t>
            </a:fld>
            <a:endParaRPr lang="fr-FR"/>
          </a:p>
        </p:txBody>
      </p:sp>
      <p:grpSp>
        <p:nvGrpSpPr>
          <p:cNvPr id="6" name="Groupe 5"/>
          <p:cNvGrpSpPr/>
          <p:nvPr/>
        </p:nvGrpSpPr>
        <p:grpSpPr>
          <a:xfrm>
            <a:off x="176283" y="961472"/>
            <a:ext cx="8860214" cy="3343381"/>
            <a:chOff x="523366" y="1123746"/>
            <a:chExt cx="8280920" cy="3023245"/>
          </a:xfrm>
        </p:grpSpPr>
        <p:sp>
          <p:nvSpPr>
            <p:cNvPr id="7" name="ZoneTexte 6"/>
            <p:cNvSpPr txBox="1"/>
            <p:nvPr/>
          </p:nvSpPr>
          <p:spPr>
            <a:xfrm>
              <a:off x="523366" y="1123746"/>
              <a:ext cx="8280920" cy="2922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b="1" dirty="0" smtClean="0">
                  <a:solidFill>
                    <a:srgbClr val="002060"/>
                  </a:solidFill>
                </a:rPr>
                <a:t>Orders and call for tenders</a:t>
              </a: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sz="1300" dirty="0" smtClean="0">
                  <a:solidFill>
                    <a:srgbClr val="00B050"/>
                  </a:solidFill>
                </a:rPr>
                <a:t>Collars</a:t>
              </a:r>
              <a:r>
                <a:rPr lang="en-US" sz="1300" b="1" dirty="0" smtClean="0">
                  <a:solidFill>
                    <a:srgbClr val="00B050"/>
                  </a:solidFill>
                </a:rPr>
                <a:t>: </a:t>
              </a:r>
              <a:r>
                <a:rPr lang="en-US" sz="1300" dirty="0" smtClean="0">
                  <a:solidFill>
                    <a:srgbClr val="002060"/>
                  </a:solidFill>
                </a:rPr>
                <a:t>delivered </a:t>
              </a:r>
              <a:r>
                <a:rPr lang="en-US" sz="1300" dirty="0">
                  <a:solidFill>
                    <a:srgbClr val="002060"/>
                  </a:solidFill>
                </a:rPr>
                <a:t>at CERN in 09/2017 . </a:t>
              </a:r>
              <a:endParaRPr lang="en-US" sz="1300" dirty="0" smtClean="0">
                <a:solidFill>
                  <a:srgbClr val="002060"/>
                </a:solidFill>
              </a:endParaRP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sz="1300" dirty="0" smtClean="0">
                  <a:solidFill>
                    <a:srgbClr val="00B050"/>
                  </a:solidFill>
                </a:rPr>
                <a:t>Yoke </a:t>
              </a:r>
              <a:r>
                <a:rPr lang="en-US" sz="1300" dirty="0">
                  <a:solidFill>
                    <a:srgbClr val="00B050"/>
                  </a:solidFill>
                </a:rPr>
                <a:t>laminations </a:t>
              </a:r>
              <a:r>
                <a:rPr lang="en-US" sz="1300" dirty="0">
                  <a:solidFill>
                    <a:srgbClr val="002060"/>
                  </a:solidFill>
                </a:rPr>
                <a:t>: </a:t>
              </a:r>
              <a:r>
                <a:rPr lang="en-US" sz="1300" dirty="0" smtClean="0">
                  <a:solidFill>
                    <a:srgbClr val="002060"/>
                  </a:solidFill>
                </a:rPr>
                <a:t>delivered  at CERN in 10/2017</a:t>
              </a:r>
              <a:endParaRPr lang="en-US" sz="1300" dirty="0">
                <a:solidFill>
                  <a:srgbClr val="002060"/>
                </a:solidFill>
              </a:endParaRP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sz="1300" dirty="0" smtClean="0">
                  <a:solidFill>
                    <a:srgbClr val="FF0000"/>
                  </a:solidFill>
                </a:rPr>
                <a:t>Connection box + G11 components:  </a:t>
              </a:r>
              <a:r>
                <a:rPr lang="en-US" sz="1300" dirty="0" smtClean="0">
                  <a:solidFill>
                    <a:srgbClr val="002060"/>
                  </a:solidFill>
                </a:rPr>
                <a:t>specification in preparation, drawings ready, cross-checks with instrumentation</a:t>
              </a: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sz="1300" dirty="0">
                  <a:solidFill>
                    <a:srgbClr val="FF0000"/>
                  </a:solidFill>
                </a:rPr>
                <a:t>Flange and mechanical parts: </a:t>
              </a:r>
              <a:r>
                <a:rPr lang="en-US" sz="1300" dirty="0">
                  <a:solidFill>
                    <a:srgbClr val="002060"/>
                  </a:solidFill>
                </a:rPr>
                <a:t>specification in preparation, drawings </a:t>
              </a:r>
              <a:r>
                <a:rPr lang="en-US" sz="1300" dirty="0" smtClean="0">
                  <a:solidFill>
                    <a:srgbClr val="002060"/>
                  </a:solidFill>
                </a:rPr>
                <a:t>ready (to be adjusted for the routing of the instrumentation)</a:t>
              </a: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sz="1300" dirty="0">
                  <a:solidFill>
                    <a:srgbClr val="00B050"/>
                  </a:solidFill>
                </a:rPr>
                <a:t>Protection shoe and </a:t>
              </a:r>
              <a:r>
                <a:rPr lang="en-US" sz="1300" dirty="0" smtClean="0">
                  <a:solidFill>
                    <a:srgbClr val="00B050"/>
                  </a:solidFill>
                </a:rPr>
                <a:t>pole turn protection shims:</a:t>
              </a:r>
              <a:r>
                <a:rPr lang="en-US" sz="1300" dirty="0" smtClean="0">
                  <a:solidFill>
                    <a:srgbClr val="002060"/>
                  </a:solidFill>
                </a:rPr>
                <a:t> Order placed mid October 2017</a:t>
              </a: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sz="1300" dirty="0" smtClean="0">
                  <a:solidFill>
                    <a:srgbClr val="00B050"/>
                  </a:solidFill>
                </a:rPr>
                <a:t>Assembly tooling</a:t>
              </a:r>
              <a:r>
                <a:rPr lang="en-US" sz="1300" dirty="0" smtClean="0">
                  <a:solidFill>
                    <a:srgbClr val="002060"/>
                  </a:solidFill>
                </a:rPr>
                <a:t>: order placed on 26/09/2017</a:t>
              </a:r>
              <a:endParaRPr lang="en-US" sz="1300" dirty="0">
                <a:solidFill>
                  <a:srgbClr val="002060"/>
                </a:solidFill>
              </a:endParaRP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endParaRPr lang="en-US" sz="1600" b="1" dirty="0" smtClean="0">
                <a:solidFill>
                  <a:srgbClr val="002060"/>
                </a:solidFill>
              </a:endParaRPr>
            </a:p>
          </p:txBody>
        </p:sp>
        <p:sp>
          <p:nvSpPr>
            <p:cNvPr id="8" name="Rectangle à coins arrondis 7"/>
            <p:cNvSpPr/>
            <p:nvPr/>
          </p:nvSpPr>
          <p:spPr>
            <a:xfrm>
              <a:off x="539553" y="1196749"/>
              <a:ext cx="8264732" cy="2950242"/>
            </a:xfrm>
            <a:prstGeom prst="roundRect">
              <a:avLst>
                <a:gd name="adj" fmla="val 7274"/>
              </a:avLst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2" name="Groupe 11"/>
          <p:cNvGrpSpPr/>
          <p:nvPr/>
        </p:nvGrpSpPr>
        <p:grpSpPr>
          <a:xfrm>
            <a:off x="202715" y="4520877"/>
            <a:ext cx="5920637" cy="1716435"/>
            <a:chOff x="523366" y="1642940"/>
            <a:chExt cx="5382315" cy="2712093"/>
          </a:xfrm>
        </p:grpSpPr>
        <p:sp>
          <p:nvSpPr>
            <p:cNvPr id="13" name="ZoneTexte 12"/>
            <p:cNvSpPr txBox="1"/>
            <p:nvPr/>
          </p:nvSpPr>
          <p:spPr>
            <a:xfrm>
              <a:off x="523366" y="1642940"/>
              <a:ext cx="5382315" cy="23707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600" b="1" dirty="0" smtClean="0">
                  <a:solidFill>
                    <a:srgbClr val="002060"/>
                  </a:solidFill>
                </a:rPr>
                <a:t>CAD</a:t>
              </a: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sz="1500" dirty="0" smtClean="0">
                  <a:solidFill>
                    <a:srgbClr val="FF0000"/>
                  </a:solidFill>
                </a:rPr>
                <a:t>GPI forming tooling</a:t>
              </a:r>
              <a:r>
                <a:rPr lang="en-US" sz="1500" dirty="0" smtClean="0">
                  <a:solidFill>
                    <a:srgbClr val="002060"/>
                  </a:solidFill>
                </a:rPr>
                <a:t>: designed by CEA. Drawings in preparation</a:t>
              </a:r>
            </a:p>
            <a:p>
              <a:pPr marL="285750" indent="-285750">
                <a:lnSpc>
                  <a:spcPct val="150000"/>
                </a:lnSpc>
                <a:buFont typeface="Symbol" panose="05050102010706020507" pitchFamily="18" charset="2"/>
                <a:buChar char="Þ"/>
              </a:pPr>
              <a:r>
                <a:rPr lang="en-US" sz="1500" dirty="0" smtClean="0">
                  <a:solidFill>
                    <a:srgbClr val="002060"/>
                  </a:solidFill>
                </a:rPr>
                <a:t>Design developed in discussion with N. Bourcey and J.C. Perez</a:t>
              </a:r>
            </a:p>
            <a:p>
              <a:pPr marL="285750" indent="-2857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sz="1500" dirty="0" smtClean="0">
                  <a:solidFill>
                    <a:srgbClr val="FF0000"/>
                  </a:solidFill>
                </a:rPr>
                <a:t>Transportation tooling and splicing tooling</a:t>
              </a:r>
              <a:r>
                <a:rPr lang="en-US" sz="1500" dirty="0" smtClean="0">
                  <a:solidFill>
                    <a:srgbClr val="002060"/>
                  </a:solidFill>
                </a:rPr>
                <a:t>: ongoing design</a:t>
              </a:r>
            </a:p>
          </p:txBody>
        </p:sp>
        <p:sp>
          <p:nvSpPr>
            <p:cNvPr id="14" name="Rectangle à coins arrondis 13"/>
            <p:cNvSpPr/>
            <p:nvPr/>
          </p:nvSpPr>
          <p:spPr>
            <a:xfrm>
              <a:off x="539553" y="1642940"/>
              <a:ext cx="5366128" cy="2712093"/>
            </a:xfrm>
            <a:prstGeom prst="roundRect">
              <a:avLst>
                <a:gd name="adj" fmla="val 7274"/>
              </a:avLst>
            </a:prstGeom>
            <a:noFill/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8305" y="4401243"/>
            <a:ext cx="2533732" cy="1798077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50" t="7067" r="5901"/>
          <a:stretch/>
        </p:blipFill>
        <p:spPr>
          <a:xfrm rot="5400000">
            <a:off x="7455250" y="677776"/>
            <a:ext cx="933066" cy="1720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509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H. Felice for the MQYY team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MQYYM: </a:t>
            </a:r>
            <a:r>
              <a:rPr lang="fr-FR" dirty="0" err="1" smtClean="0"/>
              <a:t>preparation</a:t>
            </a:r>
            <a:r>
              <a:rPr lang="fr-FR" dirty="0" smtClean="0"/>
              <a:t> of the test </a:t>
            </a:r>
            <a:r>
              <a:rPr lang="fr-FR" dirty="0" err="1" smtClean="0"/>
              <a:t>facility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21</a:t>
            </a:fld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/>
          <a:srcRect l="31589" t="9569" r="49158" b="10284"/>
          <a:stretch/>
        </p:blipFill>
        <p:spPr bwMode="auto">
          <a:xfrm>
            <a:off x="6588224" y="1046556"/>
            <a:ext cx="1991125" cy="518044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203474" y="1196752"/>
            <a:ext cx="624073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err="1" smtClean="0">
                <a:solidFill>
                  <a:srgbClr val="002060"/>
                </a:solidFill>
              </a:rPr>
              <a:t>Cryogenic</a:t>
            </a:r>
            <a:r>
              <a:rPr lang="fr-FR" sz="1400" b="1" dirty="0" smtClean="0">
                <a:solidFill>
                  <a:srgbClr val="002060"/>
                </a:solidFill>
              </a:rPr>
              <a:t> </a:t>
            </a:r>
            <a:r>
              <a:rPr lang="fr-FR" sz="1400" b="1" dirty="0" err="1" smtClean="0">
                <a:solidFill>
                  <a:srgbClr val="002060"/>
                </a:solidFill>
              </a:rPr>
              <a:t>facility</a:t>
            </a:r>
            <a:endParaRPr lang="fr-FR" sz="14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rgbClr val="002060"/>
                </a:solidFill>
              </a:rPr>
              <a:t>Effort </a:t>
            </a:r>
            <a:r>
              <a:rPr lang="fr-FR" sz="1400" dirty="0" err="1" smtClean="0">
                <a:solidFill>
                  <a:srgbClr val="002060"/>
                </a:solidFill>
              </a:rPr>
              <a:t>carried</a:t>
            </a:r>
            <a:r>
              <a:rPr lang="fr-FR" sz="1400" dirty="0" smtClean="0">
                <a:solidFill>
                  <a:srgbClr val="002060"/>
                </a:solidFill>
              </a:rPr>
              <a:t> out by J.M </a:t>
            </a:r>
            <a:r>
              <a:rPr lang="fr-FR" sz="1400" dirty="0" err="1" smtClean="0">
                <a:solidFill>
                  <a:srgbClr val="002060"/>
                </a:solidFill>
              </a:rPr>
              <a:t>Gheller</a:t>
            </a:r>
            <a:endParaRPr lang="fr-FR" sz="14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rgbClr val="002060"/>
                </a:solidFill>
              </a:rPr>
              <a:t>CEA 8 </a:t>
            </a:r>
            <a:r>
              <a:rPr lang="fr-FR" sz="1400" dirty="0">
                <a:solidFill>
                  <a:srgbClr val="002060"/>
                </a:solidFill>
              </a:rPr>
              <a:t>m </a:t>
            </a:r>
            <a:r>
              <a:rPr lang="fr-FR" sz="1400" dirty="0" smtClean="0">
                <a:solidFill>
                  <a:srgbClr val="002060"/>
                </a:solidFill>
              </a:rPr>
              <a:t>vertical cryostat </a:t>
            </a:r>
            <a:r>
              <a:rPr lang="fr-FR" sz="1400" dirty="0" err="1">
                <a:solidFill>
                  <a:srgbClr val="002060"/>
                </a:solidFill>
              </a:rPr>
              <a:t>equipped</a:t>
            </a:r>
            <a:r>
              <a:rPr lang="fr-FR" sz="1400" dirty="0">
                <a:solidFill>
                  <a:srgbClr val="002060"/>
                </a:solidFill>
              </a:rPr>
              <a:t> </a:t>
            </a:r>
            <a:r>
              <a:rPr lang="fr-FR" sz="1400" dirty="0" err="1">
                <a:solidFill>
                  <a:srgbClr val="002060"/>
                </a:solidFill>
              </a:rPr>
              <a:t>with</a:t>
            </a:r>
            <a:r>
              <a:rPr lang="fr-FR" sz="1400" dirty="0">
                <a:solidFill>
                  <a:srgbClr val="002060"/>
                </a:solidFill>
              </a:rPr>
              <a:t> a 3 m long « </a:t>
            </a:r>
            <a:r>
              <a:rPr lang="fr-FR" sz="1400" dirty="0" err="1">
                <a:solidFill>
                  <a:srgbClr val="002060"/>
                </a:solidFill>
              </a:rPr>
              <a:t>sock</a:t>
            </a:r>
            <a:r>
              <a:rPr lang="fr-FR" sz="1400" dirty="0">
                <a:solidFill>
                  <a:srgbClr val="002060"/>
                </a:solidFill>
              </a:rPr>
              <a:t> » (tank)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>
                <a:solidFill>
                  <a:srgbClr val="002060"/>
                </a:solidFill>
              </a:rPr>
              <a:t>Adaptation of an </a:t>
            </a:r>
            <a:r>
              <a:rPr lang="fr-FR" sz="1400" dirty="0" err="1">
                <a:solidFill>
                  <a:srgbClr val="002060"/>
                </a:solidFill>
              </a:rPr>
              <a:t>existing</a:t>
            </a:r>
            <a:r>
              <a:rPr lang="fr-FR" sz="1400" dirty="0">
                <a:solidFill>
                  <a:srgbClr val="002060"/>
                </a:solidFill>
              </a:rPr>
              <a:t> top plate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err="1">
                <a:solidFill>
                  <a:srgbClr val="002060"/>
                </a:solidFill>
              </a:rPr>
              <a:t>Saturated</a:t>
            </a:r>
            <a:r>
              <a:rPr lang="fr-FR" sz="1400" dirty="0">
                <a:solidFill>
                  <a:srgbClr val="002060"/>
                </a:solidFill>
              </a:rPr>
              <a:t> </a:t>
            </a:r>
            <a:r>
              <a:rPr lang="fr-FR" sz="1400" dirty="0" err="1">
                <a:solidFill>
                  <a:srgbClr val="002060"/>
                </a:solidFill>
              </a:rPr>
              <a:t>LHe</a:t>
            </a:r>
            <a:r>
              <a:rPr lang="fr-FR" sz="1400" dirty="0">
                <a:solidFill>
                  <a:srgbClr val="002060"/>
                </a:solidFill>
              </a:rPr>
              <a:t> bath at </a:t>
            </a:r>
            <a:r>
              <a:rPr lang="fr-FR" sz="1400" dirty="0" smtClean="0">
                <a:solidFill>
                  <a:srgbClr val="002060"/>
                </a:solidFill>
              </a:rPr>
              <a:t>1.9 </a:t>
            </a:r>
            <a:r>
              <a:rPr lang="fr-FR" sz="1400" dirty="0">
                <a:solidFill>
                  <a:srgbClr val="002060"/>
                </a:solidFill>
              </a:rPr>
              <a:t>K 23 </a:t>
            </a:r>
            <a:r>
              <a:rPr lang="fr-FR" sz="1400" dirty="0" smtClean="0">
                <a:solidFill>
                  <a:srgbClr val="002060"/>
                </a:solidFill>
              </a:rPr>
              <a:t>mbar</a:t>
            </a:r>
          </a:p>
          <a:p>
            <a:endParaRPr lang="fr-FR" sz="1400" dirty="0">
              <a:solidFill>
                <a:srgbClr val="002060"/>
              </a:solidFill>
            </a:endParaRPr>
          </a:p>
          <a:p>
            <a:r>
              <a:rPr lang="fr-FR" sz="1400" dirty="0" smtClean="0">
                <a:solidFill>
                  <a:srgbClr val="00B050"/>
                </a:solidFill>
              </a:rPr>
              <a:t>the top plate and 4.2 K lead </a:t>
            </a:r>
            <a:r>
              <a:rPr lang="fr-FR" sz="1400" dirty="0" err="1" smtClean="0">
                <a:solidFill>
                  <a:srgbClr val="00B050"/>
                </a:solidFill>
              </a:rPr>
              <a:t>assembly</a:t>
            </a:r>
            <a:r>
              <a:rPr lang="fr-FR" sz="1400" dirty="0" smtClean="0">
                <a:solidFill>
                  <a:srgbClr val="00B050"/>
                </a:solidFill>
              </a:rPr>
              <a:t> </a:t>
            </a:r>
            <a:r>
              <a:rPr lang="fr-FR" sz="1400" dirty="0" err="1" smtClean="0">
                <a:solidFill>
                  <a:srgbClr val="00B050"/>
                </a:solidFill>
              </a:rPr>
              <a:t>ongoing</a:t>
            </a:r>
            <a:endParaRPr lang="fr-FR" sz="1400" dirty="0" smtClean="0">
              <a:solidFill>
                <a:srgbClr val="00B050"/>
              </a:solidFill>
            </a:endParaRPr>
          </a:p>
          <a:p>
            <a:endParaRPr lang="fr-FR" sz="1400" dirty="0" smtClean="0">
              <a:solidFill>
                <a:srgbClr val="002060"/>
              </a:solidFill>
            </a:endParaRPr>
          </a:p>
          <a:p>
            <a:r>
              <a:rPr lang="fr-FR" sz="1400" b="1" dirty="0" smtClean="0">
                <a:solidFill>
                  <a:srgbClr val="002060"/>
                </a:solidFill>
              </a:rPr>
              <a:t>Data acquisition and </a:t>
            </a:r>
            <a:r>
              <a:rPr lang="fr-FR" sz="1400" b="1" dirty="0" err="1" smtClean="0">
                <a:solidFill>
                  <a:srgbClr val="002060"/>
                </a:solidFill>
              </a:rPr>
              <a:t>magnet</a:t>
            </a:r>
            <a:r>
              <a:rPr lang="fr-FR" sz="1400" b="1" dirty="0" smtClean="0">
                <a:solidFill>
                  <a:srgbClr val="002060"/>
                </a:solidFill>
              </a:rPr>
              <a:t> protection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rgbClr val="002060"/>
                </a:solidFill>
              </a:rPr>
              <a:t>Effort </a:t>
            </a:r>
            <a:r>
              <a:rPr lang="fr-FR" sz="1400" dirty="0" err="1" smtClean="0">
                <a:solidFill>
                  <a:srgbClr val="002060"/>
                </a:solidFill>
              </a:rPr>
              <a:t>carried</a:t>
            </a:r>
            <a:r>
              <a:rPr lang="fr-FR" sz="1400" dirty="0" smtClean="0">
                <a:solidFill>
                  <a:srgbClr val="002060"/>
                </a:solidFill>
              </a:rPr>
              <a:t> out by Denis </a:t>
            </a:r>
            <a:r>
              <a:rPr lang="fr-FR" sz="1400" dirty="0" err="1" smtClean="0">
                <a:solidFill>
                  <a:srgbClr val="002060"/>
                </a:solidFill>
              </a:rPr>
              <a:t>Bouziat</a:t>
            </a:r>
            <a:endParaRPr lang="fr-FR" sz="14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rgbClr val="002060"/>
                </a:solidFill>
              </a:rPr>
              <a:t>Support from </a:t>
            </a:r>
            <a:r>
              <a:rPr lang="fr-FR" sz="1400" dirty="0" err="1" smtClean="0">
                <a:solidFill>
                  <a:srgbClr val="002060"/>
                </a:solidFill>
              </a:rPr>
              <a:t>another</a:t>
            </a:r>
            <a:r>
              <a:rPr lang="fr-FR" sz="1400" dirty="0" smtClean="0">
                <a:solidFill>
                  <a:srgbClr val="002060"/>
                </a:solidFill>
              </a:rPr>
              <a:t> group at CEA (DIS)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rgbClr val="002060"/>
                </a:solidFill>
              </a:rPr>
              <a:t>Agreement made on </a:t>
            </a:r>
            <a:r>
              <a:rPr lang="fr-FR" sz="1400" dirty="0" err="1" smtClean="0">
                <a:solidFill>
                  <a:srgbClr val="002060"/>
                </a:solidFill>
              </a:rPr>
              <a:t>work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sequence</a:t>
            </a:r>
            <a:r>
              <a:rPr lang="fr-FR" sz="1400" dirty="0" smtClean="0">
                <a:solidFill>
                  <a:srgbClr val="002060"/>
                </a:solidFill>
              </a:rPr>
              <a:t> and </a:t>
            </a:r>
            <a:r>
              <a:rPr lang="fr-FR" sz="1400" dirty="0" err="1" smtClean="0">
                <a:solidFill>
                  <a:srgbClr val="002060"/>
                </a:solidFill>
              </a:rPr>
              <a:t>resources</a:t>
            </a:r>
            <a:r>
              <a:rPr lang="fr-FR" sz="1400" dirty="0" smtClean="0">
                <a:solidFill>
                  <a:srgbClr val="002060"/>
                </a:solidFill>
              </a:rPr>
              <a:t> to </a:t>
            </a:r>
            <a:r>
              <a:rPr lang="fr-FR" sz="1400" dirty="0" err="1" smtClean="0">
                <a:solidFill>
                  <a:srgbClr val="002060"/>
                </a:solidFill>
              </a:rPr>
              <a:t>be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ready</a:t>
            </a:r>
            <a:r>
              <a:rPr lang="fr-FR" sz="1400" dirty="0" smtClean="0">
                <a:solidFill>
                  <a:srgbClr val="002060"/>
                </a:solidFill>
              </a:rPr>
              <a:t> for the test</a:t>
            </a:r>
          </a:p>
          <a:p>
            <a:endParaRPr lang="fr-FR" sz="1400" dirty="0">
              <a:solidFill>
                <a:srgbClr val="002060"/>
              </a:solidFill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107504" y="1048867"/>
            <a:ext cx="6480720" cy="3172221"/>
          </a:xfrm>
          <a:prstGeom prst="roundRect">
            <a:avLst>
              <a:gd name="adj" fmla="val 7274"/>
            </a:avLst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527" y="4316352"/>
            <a:ext cx="2651787" cy="198884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817083" y="4587253"/>
            <a:ext cx="1950725" cy="1463044"/>
          </a:xfrm>
          <a:prstGeom prst="rect">
            <a:avLst/>
          </a:prstGeom>
        </p:spPr>
      </p:pic>
      <p:cxnSp>
        <p:nvCxnSpPr>
          <p:cNvPr id="12" name="Connecteur droit avec flèche 11"/>
          <p:cNvCxnSpPr/>
          <p:nvPr/>
        </p:nvCxnSpPr>
        <p:spPr>
          <a:xfrm flipH="1">
            <a:off x="5580112" y="2751023"/>
            <a:ext cx="1584176" cy="2406169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920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H. Felice for the MQYY team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Plan for </a:t>
            </a:r>
            <a:r>
              <a:rPr lang="fr-FR" dirty="0" err="1" smtClean="0"/>
              <a:t>Magnetic</a:t>
            </a:r>
            <a:r>
              <a:rPr lang="fr-FR" dirty="0" smtClean="0"/>
              <a:t> </a:t>
            </a:r>
            <a:r>
              <a:rPr lang="fr-FR" dirty="0" err="1" smtClean="0"/>
              <a:t>Measurements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22</a:t>
            </a:fld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73456">
            <a:off x="2059846" y="4811401"/>
            <a:ext cx="3031196" cy="2055112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144016" y="961472"/>
            <a:ext cx="738031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65200" lvl="1" indent="-108000">
              <a:buFont typeface="Arial" panose="020B0604020202020204" pitchFamily="34" charset="0"/>
              <a:buChar char="•"/>
            </a:pPr>
            <a:r>
              <a:rPr lang="fr-FR" sz="1400" b="1" u="sng" dirty="0" smtClean="0">
                <a:solidFill>
                  <a:srgbClr val="00B050"/>
                </a:solidFill>
              </a:rPr>
              <a:t>Cold</a:t>
            </a:r>
            <a:r>
              <a:rPr lang="fr-FR" sz="1400" dirty="0" smtClean="0">
                <a:solidFill>
                  <a:srgbClr val="002060"/>
                </a:solidFill>
              </a:rPr>
              <a:t> Probe, </a:t>
            </a:r>
            <a:r>
              <a:rPr lang="fr-FR" sz="1400" dirty="0" err="1" smtClean="0">
                <a:solidFill>
                  <a:srgbClr val="002060"/>
                </a:solidFill>
              </a:rPr>
              <a:t>rotating</a:t>
            </a:r>
            <a:r>
              <a:rPr lang="fr-FR" sz="1400" dirty="0" smtClean="0">
                <a:solidFill>
                  <a:srgbClr val="002060"/>
                </a:solidFill>
              </a:rPr>
              <a:t> unit and DAQ system </a:t>
            </a:r>
            <a:r>
              <a:rPr lang="fr-FR" sz="1400" dirty="0" err="1" smtClean="0">
                <a:solidFill>
                  <a:srgbClr val="002060"/>
                </a:solidFill>
              </a:rPr>
              <a:t>will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be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provided</a:t>
            </a:r>
            <a:r>
              <a:rPr lang="fr-FR" sz="1400" dirty="0" smtClean="0">
                <a:solidFill>
                  <a:srgbClr val="002060"/>
                </a:solidFill>
              </a:rPr>
              <a:t> by CERN</a:t>
            </a:r>
          </a:p>
          <a:p>
            <a:pPr marL="565200" lvl="1" indent="-10800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rgbClr val="002060"/>
                </a:solidFill>
              </a:rPr>
              <a:t>Agreement on a probe: 47 mm in </a:t>
            </a:r>
            <a:r>
              <a:rPr lang="fr-FR" sz="1400" dirty="0" err="1" smtClean="0">
                <a:solidFill>
                  <a:srgbClr val="002060"/>
                </a:solidFill>
              </a:rPr>
              <a:t>diameter</a:t>
            </a:r>
            <a:r>
              <a:rPr lang="fr-FR" sz="1400" dirty="0" smtClean="0">
                <a:solidFill>
                  <a:srgbClr val="002060"/>
                </a:solidFill>
              </a:rPr>
              <a:t>, 5 modules of 222 mm in </a:t>
            </a:r>
            <a:r>
              <a:rPr lang="fr-FR" sz="1400" dirty="0" err="1" smtClean="0">
                <a:solidFill>
                  <a:srgbClr val="002060"/>
                </a:solidFill>
              </a:rPr>
              <a:t>length</a:t>
            </a:r>
            <a:endParaRPr lang="fr-FR" sz="1400" dirty="0" smtClean="0">
              <a:solidFill>
                <a:srgbClr val="002060"/>
              </a:solidFill>
            </a:endParaRPr>
          </a:p>
          <a:p>
            <a:pPr marL="565200" lvl="1" indent="-108000">
              <a:buFont typeface="Arial" panose="020B0604020202020204" pitchFamily="34" charset="0"/>
              <a:buChar char="•"/>
            </a:pPr>
            <a:endParaRPr lang="fr-FR" sz="1400" dirty="0">
              <a:solidFill>
                <a:srgbClr val="002060"/>
              </a:solidFill>
            </a:endParaRPr>
          </a:p>
          <a:p>
            <a:pPr marL="565200" lvl="1" indent="-10800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rgbClr val="002060"/>
                </a:solidFill>
              </a:rPr>
              <a:t>Main </a:t>
            </a:r>
            <a:r>
              <a:rPr lang="fr-FR" sz="1400" dirty="0" err="1" smtClean="0">
                <a:solidFill>
                  <a:srgbClr val="002060"/>
                </a:solidFill>
              </a:rPr>
              <a:t>difference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identified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between</a:t>
            </a:r>
            <a:r>
              <a:rPr lang="fr-FR" sz="1400" dirty="0" smtClean="0">
                <a:solidFill>
                  <a:srgbClr val="002060"/>
                </a:solidFill>
              </a:rPr>
              <a:t> CERN and CEA </a:t>
            </a:r>
            <a:r>
              <a:rPr lang="fr-FR" sz="1400" dirty="0" err="1" smtClean="0">
                <a:solidFill>
                  <a:srgbClr val="002060"/>
                </a:solidFill>
              </a:rPr>
              <a:t>facilities</a:t>
            </a:r>
            <a:r>
              <a:rPr lang="fr-FR" sz="1400" dirty="0" smtClean="0">
                <a:solidFill>
                  <a:srgbClr val="002060"/>
                </a:solidFill>
              </a:rPr>
              <a:t>:</a:t>
            </a:r>
          </a:p>
          <a:p>
            <a:pPr marL="1022400" lvl="2" indent="-10800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rgbClr val="002060"/>
                </a:solidFill>
              </a:rPr>
              <a:t>CERN: </a:t>
            </a:r>
            <a:r>
              <a:rPr lang="fr-FR" sz="1400" b="1" u="sng" dirty="0" err="1" smtClean="0">
                <a:solidFill>
                  <a:srgbClr val="002060"/>
                </a:solidFill>
              </a:rPr>
              <a:t>pressurized</a:t>
            </a:r>
            <a:r>
              <a:rPr lang="fr-FR" sz="1400" dirty="0" smtClean="0">
                <a:solidFill>
                  <a:srgbClr val="002060"/>
                </a:solidFill>
              </a:rPr>
              <a:t> bath</a:t>
            </a:r>
          </a:p>
          <a:p>
            <a:pPr marL="1022400" lvl="2" indent="-10800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rgbClr val="002060"/>
                </a:solidFill>
              </a:rPr>
              <a:t>CEA: </a:t>
            </a:r>
            <a:r>
              <a:rPr lang="fr-FR" sz="1400" b="1" u="sng" dirty="0" err="1" smtClean="0">
                <a:solidFill>
                  <a:srgbClr val="002060"/>
                </a:solidFill>
              </a:rPr>
              <a:t>saturated</a:t>
            </a:r>
            <a:r>
              <a:rPr lang="fr-FR" sz="1400" dirty="0" smtClean="0">
                <a:solidFill>
                  <a:srgbClr val="002060"/>
                </a:solidFill>
              </a:rPr>
              <a:t> bath (23 mbar)</a:t>
            </a:r>
          </a:p>
          <a:p>
            <a:pPr lvl="2"/>
            <a:r>
              <a:rPr lang="fr-FR" sz="1400" dirty="0" smtClean="0">
                <a:solidFill>
                  <a:srgbClr val="002060"/>
                </a:solidFill>
              </a:rPr>
              <a:t>=&gt; Design of a </a:t>
            </a:r>
            <a:r>
              <a:rPr lang="fr-FR" sz="1400" dirty="0" err="1" smtClean="0">
                <a:solidFill>
                  <a:srgbClr val="002060"/>
                </a:solidFill>
              </a:rPr>
              <a:t>sealed</a:t>
            </a:r>
            <a:r>
              <a:rPr lang="fr-FR" sz="1400" dirty="0" smtClean="0">
                <a:solidFill>
                  <a:srgbClr val="002060"/>
                </a:solidFill>
              </a:rPr>
              <a:t> system </a:t>
            </a:r>
            <a:r>
              <a:rPr lang="fr-FR" sz="1400" dirty="0" err="1" smtClean="0">
                <a:solidFill>
                  <a:srgbClr val="002060"/>
                </a:solidFill>
              </a:rPr>
              <a:t>using</a:t>
            </a:r>
            <a:r>
              <a:rPr lang="fr-FR" sz="1400" dirty="0" smtClean="0">
                <a:solidFill>
                  <a:srgbClr val="002060"/>
                </a:solidFill>
              </a:rPr>
              <a:t> the cold probe </a:t>
            </a:r>
            <a:r>
              <a:rPr lang="fr-FR" sz="1400" dirty="0" err="1" smtClean="0">
                <a:solidFill>
                  <a:srgbClr val="002060"/>
                </a:solidFill>
              </a:rPr>
              <a:t>provided</a:t>
            </a:r>
            <a:r>
              <a:rPr lang="fr-FR" sz="1400" dirty="0" smtClean="0">
                <a:solidFill>
                  <a:srgbClr val="002060"/>
                </a:solidFill>
              </a:rPr>
              <a:t> by CERN</a:t>
            </a:r>
          </a:p>
          <a:p>
            <a:pPr marL="565200" lvl="1" indent="-108000">
              <a:buFont typeface="Arial" panose="020B0604020202020204" pitchFamily="34" charset="0"/>
              <a:buChar char="•"/>
            </a:pPr>
            <a:endParaRPr lang="fr-FR" sz="1400" dirty="0" smtClean="0">
              <a:solidFill>
                <a:srgbClr val="002060"/>
              </a:solidFill>
            </a:endParaRPr>
          </a:p>
          <a:p>
            <a:pPr marL="565200" lvl="1" indent="-10800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rgbClr val="002060"/>
                </a:solidFill>
              </a:rPr>
              <a:t>Agreement on the </a:t>
            </a:r>
            <a:r>
              <a:rPr lang="fr-FR" sz="1400" dirty="0" err="1" smtClean="0">
                <a:solidFill>
                  <a:srgbClr val="002060"/>
                </a:solidFill>
              </a:rPr>
              <a:t>fact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that</a:t>
            </a:r>
            <a:r>
              <a:rPr lang="fr-FR" sz="1400" dirty="0" smtClean="0">
                <a:solidFill>
                  <a:srgbClr val="002060"/>
                </a:solidFill>
              </a:rPr>
              <a:t> the </a:t>
            </a:r>
            <a:r>
              <a:rPr lang="fr-FR" sz="1400" dirty="0" err="1" smtClean="0">
                <a:solidFill>
                  <a:srgbClr val="002060"/>
                </a:solidFill>
              </a:rPr>
              <a:t>operation</a:t>
            </a:r>
            <a:r>
              <a:rPr lang="fr-FR" sz="1400" dirty="0" smtClean="0">
                <a:solidFill>
                  <a:srgbClr val="002060"/>
                </a:solidFill>
              </a:rPr>
              <a:t> of the system </a:t>
            </a:r>
            <a:r>
              <a:rPr lang="fr-FR" sz="1400" dirty="0" err="1" smtClean="0">
                <a:solidFill>
                  <a:srgbClr val="002060"/>
                </a:solidFill>
              </a:rPr>
              <a:t>will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be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done</a:t>
            </a:r>
            <a:r>
              <a:rPr lang="fr-FR" sz="1400" dirty="0" smtClean="0">
                <a:solidFill>
                  <a:srgbClr val="002060"/>
                </a:solidFill>
              </a:rPr>
              <a:t> by CEA (</a:t>
            </a:r>
            <a:r>
              <a:rPr lang="fr-FR" sz="1400" dirty="0" err="1" smtClean="0">
                <a:solidFill>
                  <a:srgbClr val="002060"/>
                </a:solidFill>
              </a:rPr>
              <a:t>supported</a:t>
            </a:r>
            <a:r>
              <a:rPr lang="fr-FR" sz="1400" dirty="0" smtClean="0">
                <a:solidFill>
                  <a:srgbClr val="002060"/>
                </a:solidFill>
              </a:rPr>
              <a:t>/</a:t>
            </a:r>
            <a:r>
              <a:rPr lang="fr-FR" sz="1400" dirty="0" err="1" smtClean="0">
                <a:solidFill>
                  <a:srgbClr val="002060"/>
                </a:solidFill>
              </a:rPr>
              <a:t>trained</a:t>
            </a:r>
            <a:r>
              <a:rPr lang="fr-FR" sz="1400" dirty="0" smtClean="0">
                <a:solidFill>
                  <a:srgbClr val="002060"/>
                </a:solidFill>
              </a:rPr>
              <a:t> by CERN)</a:t>
            </a:r>
          </a:p>
          <a:p>
            <a:endParaRPr lang="fr-FR" sz="1400" dirty="0">
              <a:solidFill>
                <a:srgbClr val="002060"/>
              </a:solidFill>
            </a:endParaRPr>
          </a:p>
          <a:p>
            <a:pPr marL="108000" indent="-108000">
              <a:buFont typeface="Arial" panose="020B0604020202020204" pitchFamily="34" charset="0"/>
              <a:buChar char="•"/>
            </a:pPr>
            <a:r>
              <a:rPr lang="fr-FR" sz="1400" b="1" dirty="0" err="1" smtClean="0">
                <a:solidFill>
                  <a:srgbClr val="00B050"/>
                </a:solidFill>
              </a:rPr>
              <a:t>Magnetic</a:t>
            </a:r>
            <a:r>
              <a:rPr lang="fr-FR" sz="1400" b="1" dirty="0" smtClean="0">
                <a:solidFill>
                  <a:srgbClr val="00B050"/>
                </a:solidFill>
              </a:rPr>
              <a:t> </a:t>
            </a:r>
            <a:r>
              <a:rPr lang="fr-FR" sz="1400" b="1" dirty="0" err="1" smtClean="0">
                <a:solidFill>
                  <a:srgbClr val="00B050"/>
                </a:solidFill>
              </a:rPr>
              <a:t>measurement</a:t>
            </a:r>
            <a:r>
              <a:rPr lang="fr-FR" sz="1400" b="1" dirty="0" smtClean="0">
                <a:solidFill>
                  <a:srgbClr val="00B050"/>
                </a:solidFill>
              </a:rPr>
              <a:t> technical </a:t>
            </a:r>
            <a:r>
              <a:rPr lang="fr-FR" sz="1400" b="1" dirty="0" err="1" smtClean="0">
                <a:solidFill>
                  <a:srgbClr val="00B050"/>
                </a:solidFill>
              </a:rPr>
              <a:t>review</a:t>
            </a:r>
            <a:r>
              <a:rPr lang="fr-FR" sz="1400" b="1" dirty="0" smtClean="0">
                <a:solidFill>
                  <a:srgbClr val="00B050"/>
                </a:solidFill>
              </a:rPr>
              <a:t> at CEA on </a:t>
            </a:r>
            <a:r>
              <a:rPr lang="fr-FR" sz="1400" b="1" dirty="0" err="1" smtClean="0">
                <a:solidFill>
                  <a:srgbClr val="00B050"/>
                </a:solidFill>
              </a:rPr>
              <a:t>June</a:t>
            </a:r>
            <a:r>
              <a:rPr lang="fr-FR" sz="1400" b="1" dirty="0" smtClean="0">
                <a:solidFill>
                  <a:srgbClr val="00B050"/>
                </a:solidFill>
              </a:rPr>
              <a:t> 14th 2017 </a:t>
            </a:r>
            <a:r>
              <a:rPr lang="fr-FR" sz="1400" dirty="0">
                <a:solidFill>
                  <a:srgbClr val="002060"/>
                </a:solidFill>
              </a:rPr>
              <a:t>to </a:t>
            </a:r>
            <a:r>
              <a:rPr lang="fr-FR" sz="1400" dirty="0" err="1">
                <a:solidFill>
                  <a:srgbClr val="002060"/>
                </a:solidFill>
              </a:rPr>
              <a:t>validate</a:t>
            </a:r>
            <a:r>
              <a:rPr lang="fr-FR" sz="1400" dirty="0">
                <a:solidFill>
                  <a:srgbClr val="002060"/>
                </a:solidFill>
              </a:rPr>
              <a:t> the design</a:t>
            </a:r>
          </a:p>
          <a:p>
            <a:pPr lvl="1"/>
            <a:endParaRPr lang="fr-FR" sz="1400" dirty="0">
              <a:solidFill>
                <a:srgbClr val="002060"/>
              </a:solidFill>
            </a:endParaRPr>
          </a:p>
          <a:p>
            <a:pPr marL="108000" indent="-108000">
              <a:buFont typeface="Arial" panose="020B0604020202020204" pitchFamily="34" charset="0"/>
              <a:buChar char="•"/>
            </a:pPr>
            <a:r>
              <a:rPr lang="fr-FR" sz="1400" dirty="0" err="1" smtClean="0">
                <a:solidFill>
                  <a:srgbClr val="002060"/>
                </a:solidFill>
              </a:rPr>
              <a:t>Drawings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under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review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before</a:t>
            </a:r>
            <a:r>
              <a:rPr lang="fr-FR" sz="1400" dirty="0" smtClean="0">
                <a:solidFill>
                  <a:srgbClr val="002060"/>
                </a:solidFill>
              </a:rPr>
              <a:t> CFT and </a:t>
            </a:r>
            <a:r>
              <a:rPr lang="fr-FR" sz="1400" dirty="0" err="1" smtClean="0">
                <a:solidFill>
                  <a:srgbClr val="002060"/>
                </a:solidFill>
              </a:rPr>
              <a:t>finalization</a:t>
            </a:r>
            <a:r>
              <a:rPr lang="fr-FR" sz="1400" dirty="0" smtClean="0">
                <a:solidFill>
                  <a:srgbClr val="002060"/>
                </a:solidFill>
              </a:rPr>
              <a:t> of the </a:t>
            </a:r>
            <a:r>
              <a:rPr lang="fr-FR" sz="1400" dirty="0" err="1" smtClean="0">
                <a:solidFill>
                  <a:srgbClr val="002060"/>
                </a:solidFill>
              </a:rPr>
              <a:t>specification</a:t>
            </a:r>
            <a:endParaRPr lang="fr-FR" sz="1400" dirty="0">
              <a:solidFill>
                <a:srgbClr val="002060"/>
              </a:solidFill>
            </a:endParaRPr>
          </a:p>
          <a:p>
            <a:pPr marL="108000" indent="-108000">
              <a:buFont typeface="Arial" panose="020B0604020202020204" pitchFamily="34" charset="0"/>
              <a:buChar char="•"/>
            </a:pPr>
            <a:endParaRPr lang="fr-FR" sz="1400" dirty="0">
              <a:solidFill>
                <a:srgbClr val="002060"/>
              </a:solidFill>
            </a:endParaRPr>
          </a:p>
          <a:p>
            <a:pPr marL="108000" indent="-10800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rgbClr val="002060"/>
                </a:solidFill>
              </a:rPr>
              <a:t>Training of Damien Simon </a:t>
            </a:r>
            <a:r>
              <a:rPr lang="fr-FR" sz="1400" dirty="0" err="1" smtClean="0">
                <a:solidFill>
                  <a:srgbClr val="002060"/>
                </a:solidFill>
              </a:rPr>
              <a:t>planned</a:t>
            </a:r>
            <a:r>
              <a:rPr lang="fr-FR" sz="1400" dirty="0" smtClean="0">
                <a:solidFill>
                  <a:srgbClr val="002060"/>
                </a:solidFill>
              </a:rPr>
              <a:t> in </a:t>
            </a:r>
            <a:r>
              <a:rPr lang="fr-FR" sz="1400" dirty="0" err="1" smtClean="0">
                <a:solidFill>
                  <a:srgbClr val="002060"/>
                </a:solidFill>
              </a:rPr>
              <a:t>Fall</a:t>
            </a:r>
            <a:r>
              <a:rPr lang="fr-FR" sz="1400" dirty="0" smtClean="0">
                <a:solidFill>
                  <a:srgbClr val="002060"/>
                </a:solidFill>
              </a:rPr>
              <a:t> 2017 on </a:t>
            </a:r>
            <a:r>
              <a:rPr lang="fr-FR" sz="1400" dirty="0" err="1" smtClean="0">
                <a:solidFill>
                  <a:srgbClr val="002060"/>
                </a:solidFill>
              </a:rPr>
              <a:t>magnetic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measurement</a:t>
            </a:r>
            <a:r>
              <a:rPr lang="fr-FR" sz="1400" dirty="0" smtClean="0">
                <a:solidFill>
                  <a:srgbClr val="002060"/>
                </a:solidFill>
              </a:rPr>
              <a:t> acquisition system</a:t>
            </a:r>
            <a:endParaRPr lang="fr-FR" sz="1400" dirty="0">
              <a:solidFill>
                <a:srgbClr val="002060"/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3"/>
          <a:srcRect l="47290" t="11662" r="38504" b="11780"/>
          <a:stretch/>
        </p:blipFill>
        <p:spPr bwMode="auto">
          <a:xfrm>
            <a:off x="7452321" y="1084073"/>
            <a:ext cx="1557404" cy="52456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126380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MQYYM </a:t>
            </a:r>
            <a:r>
              <a:rPr lang="fr-FR" dirty="0" err="1" smtClean="0"/>
              <a:t>schedule</a:t>
            </a:r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H. Felice for the MQYY team</a:t>
            </a:r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23</a:t>
            </a:fld>
            <a:endParaRPr lang="fr-FR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/>
          <a:srcRect l="8263" t="24801" r="53150" b="8022"/>
          <a:stretch/>
        </p:blipFill>
        <p:spPr>
          <a:xfrm>
            <a:off x="107504" y="961472"/>
            <a:ext cx="5378236" cy="5851904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3"/>
          <a:srcRect l="9591" t="51714" r="58674" b="37347"/>
          <a:stretch/>
        </p:blipFill>
        <p:spPr>
          <a:xfrm>
            <a:off x="5485740" y="2977088"/>
            <a:ext cx="3660362" cy="788568"/>
          </a:xfrm>
          <a:prstGeom prst="rect">
            <a:avLst/>
          </a:prstGeom>
          <a:ln w="19050">
            <a:solidFill>
              <a:srgbClr val="0000FF"/>
            </a:solidFill>
          </a:ln>
        </p:spPr>
      </p:pic>
      <p:sp>
        <p:nvSpPr>
          <p:cNvPr id="4" name="Rectangle 3"/>
          <p:cNvSpPr/>
          <p:nvPr/>
        </p:nvSpPr>
        <p:spPr>
          <a:xfrm>
            <a:off x="179512" y="3284984"/>
            <a:ext cx="5184576" cy="216024"/>
          </a:xfrm>
          <a:prstGeom prst="rect">
            <a:avLst/>
          </a:prstGeom>
          <a:noFill/>
          <a:ln w="190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4"/>
          <a:srcRect l="9838" t="53780" r="58662" b="33620"/>
          <a:stretch/>
        </p:blipFill>
        <p:spPr>
          <a:xfrm>
            <a:off x="5367577" y="3879311"/>
            <a:ext cx="3776423" cy="944106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sp>
        <p:nvSpPr>
          <p:cNvPr id="9" name="Rectangle 8"/>
          <p:cNvSpPr/>
          <p:nvPr/>
        </p:nvSpPr>
        <p:spPr>
          <a:xfrm>
            <a:off x="140973" y="4394783"/>
            <a:ext cx="5184576" cy="21602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179512" y="5139419"/>
            <a:ext cx="5184576" cy="21602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5"/>
          <a:srcRect l="9051" t="60204" r="58367" b="31100"/>
          <a:stretch/>
        </p:blipFill>
        <p:spPr>
          <a:xfrm>
            <a:off x="5485740" y="5388325"/>
            <a:ext cx="3658260" cy="610210"/>
          </a:xfrm>
          <a:prstGeom prst="rect">
            <a:avLst/>
          </a:prstGeom>
          <a:ln w="19050">
            <a:solidFill>
              <a:srgbClr val="00B050"/>
            </a:solidFill>
          </a:ln>
        </p:spPr>
      </p:pic>
      <p:sp>
        <p:nvSpPr>
          <p:cNvPr id="12" name="Rectangle 11"/>
          <p:cNvSpPr/>
          <p:nvPr/>
        </p:nvSpPr>
        <p:spPr>
          <a:xfrm>
            <a:off x="163961" y="5665043"/>
            <a:ext cx="5184576" cy="216024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4355976" y="4160113"/>
            <a:ext cx="26866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rgbClr val="FF0000"/>
                </a:solidFill>
              </a:rPr>
              <a:t>Critical </a:t>
            </a:r>
            <a:r>
              <a:rPr lang="fr-FR" sz="1200" b="1" dirty="0" err="1" smtClean="0">
                <a:solidFill>
                  <a:srgbClr val="FF0000"/>
                </a:solidFill>
              </a:rPr>
              <a:t>path</a:t>
            </a:r>
            <a:endParaRPr lang="fr-FR" sz="1200" b="1" dirty="0">
              <a:solidFill>
                <a:srgbClr val="FF0000"/>
              </a:solidFill>
            </a:endParaRP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63968" y="783556"/>
            <a:ext cx="1783639" cy="1826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32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H. Felice for the MQYY team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MQYYM : </a:t>
            </a:r>
            <a:r>
              <a:rPr lang="fr-FR" dirty="0" err="1" smtClean="0"/>
              <a:t>Summary</a:t>
            </a:r>
            <a:r>
              <a:rPr lang="fr-FR" dirty="0" smtClean="0"/>
              <a:t> and NEXT </a:t>
            </a:r>
            <a:r>
              <a:rPr lang="fr-FR" dirty="0" err="1" smtClean="0"/>
              <a:t>steps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24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432048" y="860026"/>
            <a:ext cx="738031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002060"/>
                </a:solidFill>
              </a:rPr>
              <a:t>SUMMARY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 smtClean="0">
                <a:solidFill>
                  <a:srgbClr val="002060"/>
                </a:solidFill>
              </a:rPr>
              <a:t>MQYYM </a:t>
            </a:r>
            <a:r>
              <a:rPr lang="fr-FR" sz="1400" b="1" dirty="0" err="1" smtClean="0">
                <a:solidFill>
                  <a:srgbClr val="002060"/>
                </a:solidFill>
              </a:rPr>
              <a:t>Magnet</a:t>
            </a:r>
            <a:r>
              <a:rPr lang="fr-FR" sz="1400" b="1" dirty="0" smtClean="0">
                <a:solidFill>
                  <a:srgbClr val="002060"/>
                </a:solidFill>
              </a:rPr>
              <a:t> design </a:t>
            </a:r>
            <a:r>
              <a:rPr lang="fr-FR" sz="1400" b="1" dirty="0" err="1" smtClean="0">
                <a:solidFill>
                  <a:srgbClr val="002060"/>
                </a:solidFill>
              </a:rPr>
              <a:t>completed</a:t>
            </a:r>
            <a:endParaRPr lang="fr-FR" sz="14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 err="1" smtClean="0">
                <a:solidFill>
                  <a:srgbClr val="002060"/>
                </a:solidFill>
              </a:rPr>
              <a:t>Coil</a:t>
            </a:r>
            <a:r>
              <a:rPr lang="fr-FR" sz="1400" b="1" dirty="0" smtClean="0">
                <a:solidFill>
                  <a:srgbClr val="002060"/>
                </a:solidFill>
              </a:rPr>
              <a:t> 1 to 4 </a:t>
            </a:r>
            <a:r>
              <a:rPr lang="fr-FR" sz="1400" b="1" dirty="0" err="1" smtClean="0">
                <a:solidFill>
                  <a:srgbClr val="002060"/>
                </a:solidFill>
              </a:rPr>
              <a:t>completed</a:t>
            </a:r>
            <a:endParaRPr lang="fr-FR" sz="1400" b="1" dirty="0" smtClean="0">
              <a:solidFill>
                <a:srgbClr val="00206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 err="1" smtClean="0">
                <a:solidFill>
                  <a:srgbClr val="002060"/>
                </a:solidFill>
              </a:rPr>
              <a:t>Electrical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measurements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validate</a:t>
            </a:r>
            <a:r>
              <a:rPr lang="fr-FR" sz="1400" dirty="0" smtClean="0">
                <a:solidFill>
                  <a:srgbClr val="002060"/>
                </a:solidFill>
              </a:rPr>
              <a:t> the </a:t>
            </a:r>
            <a:r>
              <a:rPr lang="fr-FR" sz="1400" dirty="0" err="1" smtClean="0">
                <a:solidFill>
                  <a:srgbClr val="002060"/>
                </a:solidFill>
              </a:rPr>
              <a:t>coils</a:t>
            </a:r>
            <a:r>
              <a:rPr lang="fr-FR" sz="1400" dirty="0" smtClean="0">
                <a:solidFill>
                  <a:srgbClr val="002060"/>
                </a:solidFill>
              </a:rPr>
              <a:t> 1 to 4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rgbClr val="002060"/>
                </a:solidFill>
              </a:rPr>
              <a:t>Visual inspection not </a:t>
            </a:r>
            <a:r>
              <a:rPr lang="fr-FR" sz="1400" dirty="0" err="1" smtClean="0">
                <a:solidFill>
                  <a:srgbClr val="002060"/>
                </a:solidFill>
              </a:rPr>
              <a:t>satisfactory</a:t>
            </a:r>
            <a:r>
              <a:rPr lang="fr-FR" sz="1400" dirty="0" smtClean="0">
                <a:solidFill>
                  <a:srgbClr val="002060"/>
                </a:solidFill>
              </a:rPr>
              <a:t> for </a:t>
            </a:r>
            <a:r>
              <a:rPr lang="fr-FR" sz="1400" dirty="0" err="1" smtClean="0">
                <a:solidFill>
                  <a:srgbClr val="002060"/>
                </a:solidFill>
              </a:rPr>
              <a:t>coil</a:t>
            </a:r>
            <a:r>
              <a:rPr lang="fr-FR" sz="1400" dirty="0" smtClean="0">
                <a:solidFill>
                  <a:srgbClr val="002060"/>
                </a:solidFill>
              </a:rPr>
              <a:t> 4: investigation </a:t>
            </a:r>
            <a:r>
              <a:rPr lang="fr-FR" sz="1400" dirty="0" err="1" smtClean="0">
                <a:solidFill>
                  <a:srgbClr val="002060"/>
                </a:solidFill>
              </a:rPr>
              <a:t>ongoing</a:t>
            </a:r>
            <a:endParaRPr lang="fr-FR" sz="1400" dirty="0" smtClean="0">
              <a:solidFill>
                <a:srgbClr val="002060"/>
              </a:solidFill>
            </a:endParaRPr>
          </a:p>
          <a:p>
            <a:endParaRPr lang="fr-FR" sz="14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 smtClean="0">
                <a:solidFill>
                  <a:srgbClr val="002060"/>
                </a:solidFill>
              </a:rPr>
              <a:t>The best </a:t>
            </a:r>
            <a:r>
              <a:rPr lang="fr-FR" sz="1400" b="1" dirty="0" err="1" smtClean="0">
                <a:solidFill>
                  <a:srgbClr val="002060"/>
                </a:solidFill>
              </a:rPr>
              <a:t>is</a:t>
            </a:r>
            <a:r>
              <a:rPr lang="fr-FR" sz="1400" b="1" dirty="0" smtClean="0">
                <a:solidFill>
                  <a:srgbClr val="002060"/>
                </a:solidFill>
              </a:rPr>
              <a:t> </a:t>
            </a:r>
            <a:r>
              <a:rPr lang="fr-FR" sz="1400" b="1" dirty="0" err="1" smtClean="0">
                <a:solidFill>
                  <a:srgbClr val="002060"/>
                </a:solidFill>
              </a:rPr>
              <a:t>done</a:t>
            </a:r>
            <a:r>
              <a:rPr lang="fr-FR" sz="1400" b="1" dirty="0" smtClean="0">
                <a:solidFill>
                  <a:srgbClr val="002060"/>
                </a:solidFill>
              </a:rPr>
              <a:t> to </a:t>
            </a:r>
            <a:r>
              <a:rPr lang="fr-FR" sz="1400" b="1" dirty="0" err="1" smtClean="0">
                <a:solidFill>
                  <a:srgbClr val="002060"/>
                </a:solidFill>
              </a:rPr>
              <a:t>keep</a:t>
            </a:r>
            <a:r>
              <a:rPr lang="fr-FR" sz="1400" b="1" dirty="0" smtClean="0">
                <a:solidFill>
                  <a:srgbClr val="002060"/>
                </a:solidFill>
              </a:rPr>
              <a:t> a </a:t>
            </a:r>
            <a:r>
              <a:rPr lang="fr-FR" sz="1400" b="1" dirty="0" err="1" smtClean="0">
                <a:solidFill>
                  <a:srgbClr val="002060"/>
                </a:solidFill>
              </a:rPr>
              <a:t>reasonnable</a:t>
            </a:r>
            <a:r>
              <a:rPr lang="fr-FR" sz="1400" b="1" dirty="0" smtClean="0">
                <a:solidFill>
                  <a:srgbClr val="002060"/>
                </a:solidFill>
              </a:rPr>
              <a:t> </a:t>
            </a:r>
            <a:r>
              <a:rPr lang="fr-FR" sz="1400" b="1" dirty="0" err="1" smtClean="0">
                <a:solidFill>
                  <a:srgbClr val="002060"/>
                </a:solidFill>
              </a:rPr>
              <a:t>schedule</a:t>
            </a:r>
            <a:r>
              <a:rPr lang="fr-FR" sz="1400" b="1" dirty="0" smtClean="0">
                <a:solidFill>
                  <a:srgbClr val="002060"/>
                </a:solidFill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 err="1" smtClean="0">
                <a:solidFill>
                  <a:srgbClr val="002060"/>
                </a:solidFill>
              </a:rPr>
              <a:t>Tight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>
                <a:solidFill>
                  <a:srgbClr val="002060"/>
                </a:solidFill>
              </a:rPr>
              <a:t>connection</a:t>
            </a:r>
            <a:r>
              <a:rPr lang="fr-FR" sz="1400" dirty="0">
                <a:solidFill>
                  <a:srgbClr val="002060"/>
                </a:solidFill>
              </a:rPr>
              <a:t> </a:t>
            </a:r>
            <a:r>
              <a:rPr lang="fr-FR" sz="1400" dirty="0" err="1">
                <a:solidFill>
                  <a:srgbClr val="002060"/>
                </a:solidFill>
              </a:rPr>
              <a:t>between</a:t>
            </a:r>
            <a:r>
              <a:rPr lang="fr-FR" sz="1400" dirty="0">
                <a:solidFill>
                  <a:srgbClr val="002060"/>
                </a:solidFill>
              </a:rPr>
              <a:t> CERN </a:t>
            </a:r>
            <a:r>
              <a:rPr lang="fr-FR" sz="1400" dirty="0" smtClean="0">
                <a:solidFill>
                  <a:srgbClr val="002060"/>
                </a:solidFill>
              </a:rPr>
              <a:t>and </a:t>
            </a:r>
            <a:r>
              <a:rPr lang="fr-FR" sz="1400" dirty="0">
                <a:solidFill>
                  <a:srgbClr val="002060"/>
                </a:solidFill>
              </a:rPr>
              <a:t>CEA </a:t>
            </a:r>
            <a:r>
              <a:rPr lang="fr-FR" sz="1400" dirty="0" smtClean="0">
                <a:solidFill>
                  <a:srgbClr val="002060"/>
                </a:solidFill>
              </a:rPr>
              <a:t>teams</a:t>
            </a:r>
            <a:endParaRPr lang="fr-FR" sz="1400" dirty="0">
              <a:solidFill>
                <a:srgbClr val="002060"/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fr-FR" sz="14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 err="1" smtClean="0">
                <a:solidFill>
                  <a:srgbClr val="C00000"/>
                </a:solidFill>
              </a:rPr>
              <a:t>Coil</a:t>
            </a:r>
            <a:r>
              <a:rPr lang="fr-FR" sz="1400" b="1" dirty="0" smtClean="0">
                <a:solidFill>
                  <a:srgbClr val="C00000"/>
                </a:solidFill>
              </a:rPr>
              <a:t> </a:t>
            </a:r>
            <a:r>
              <a:rPr lang="fr-FR" sz="1400" b="1" dirty="0" err="1" smtClean="0">
                <a:solidFill>
                  <a:srgbClr val="C00000"/>
                </a:solidFill>
              </a:rPr>
              <a:t>rigidity</a:t>
            </a:r>
            <a:r>
              <a:rPr lang="fr-FR" sz="1400" b="1" dirty="0" smtClean="0">
                <a:solidFill>
                  <a:srgbClr val="C00000"/>
                </a:solidFill>
              </a:rPr>
              <a:t> </a:t>
            </a:r>
            <a:r>
              <a:rPr lang="fr-FR" sz="1400" b="1" dirty="0" err="1" smtClean="0">
                <a:solidFill>
                  <a:srgbClr val="C00000"/>
                </a:solidFill>
              </a:rPr>
              <a:t>measurement</a:t>
            </a:r>
            <a:r>
              <a:rPr lang="fr-FR" sz="1400" b="1" dirty="0" smtClean="0">
                <a:solidFill>
                  <a:srgbClr val="C00000"/>
                </a:solidFill>
              </a:rPr>
              <a:t> </a:t>
            </a:r>
            <a:r>
              <a:rPr lang="fr-FR" sz="1400" b="1" dirty="0" err="1" smtClean="0">
                <a:solidFill>
                  <a:srgbClr val="C00000"/>
                </a:solidFill>
              </a:rPr>
              <a:t>tooling</a:t>
            </a:r>
            <a:r>
              <a:rPr lang="fr-FR" sz="1400" b="1" dirty="0" smtClean="0">
                <a:solidFill>
                  <a:srgbClr val="C00000"/>
                </a:solidFill>
              </a:rPr>
              <a:t> on the </a:t>
            </a:r>
            <a:r>
              <a:rPr lang="fr-FR" sz="1400" b="1" dirty="0" err="1" smtClean="0">
                <a:solidFill>
                  <a:srgbClr val="C00000"/>
                </a:solidFill>
              </a:rPr>
              <a:t>critical</a:t>
            </a:r>
            <a:r>
              <a:rPr lang="fr-FR" sz="1400" b="1" dirty="0" smtClean="0">
                <a:solidFill>
                  <a:srgbClr val="C00000"/>
                </a:solidFill>
              </a:rPr>
              <a:t> </a:t>
            </a:r>
            <a:r>
              <a:rPr lang="fr-FR" sz="1400" b="1" dirty="0" err="1" smtClean="0">
                <a:solidFill>
                  <a:srgbClr val="C00000"/>
                </a:solidFill>
              </a:rPr>
              <a:t>path</a:t>
            </a:r>
            <a:endParaRPr lang="fr-FR" sz="1400" b="1" dirty="0" smtClean="0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 err="1" smtClean="0">
                <a:solidFill>
                  <a:srgbClr val="002060"/>
                </a:solidFill>
              </a:rPr>
              <a:t>Assembly</a:t>
            </a:r>
            <a:r>
              <a:rPr lang="fr-FR" sz="1400" b="1" dirty="0" smtClean="0">
                <a:solidFill>
                  <a:srgbClr val="002060"/>
                </a:solidFill>
              </a:rPr>
              <a:t> </a:t>
            </a:r>
            <a:r>
              <a:rPr lang="fr-FR" sz="1400" b="1" dirty="0" err="1" smtClean="0">
                <a:solidFill>
                  <a:srgbClr val="002060"/>
                </a:solidFill>
              </a:rPr>
              <a:t>preparation</a:t>
            </a:r>
            <a:r>
              <a:rPr lang="fr-FR" sz="1400" b="1" dirty="0" smtClean="0">
                <a:solidFill>
                  <a:srgbClr val="002060"/>
                </a:solidFill>
              </a:rPr>
              <a:t> and test </a:t>
            </a:r>
            <a:r>
              <a:rPr lang="fr-FR" sz="1400" b="1" dirty="0" err="1" smtClean="0">
                <a:solidFill>
                  <a:srgbClr val="002060"/>
                </a:solidFill>
              </a:rPr>
              <a:t>preparation</a:t>
            </a:r>
            <a:r>
              <a:rPr lang="fr-FR" sz="1400" b="1" dirty="0" smtClean="0">
                <a:solidFill>
                  <a:srgbClr val="002060"/>
                </a:solidFill>
              </a:rPr>
              <a:t> on </a:t>
            </a:r>
            <a:r>
              <a:rPr lang="fr-FR" sz="1400" b="1" dirty="0" err="1" smtClean="0">
                <a:solidFill>
                  <a:srgbClr val="002060"/>
                </a:solidFill>
              </a:rPr>
              <a:t>track</a:t>
            </a:r>
            <a:endParaRPr lang="fr-FR" sz="14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b="1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 err="1" smtClean="0">
                <a:solidFill>
                  <a:srgbClr val="002060"/>
                </a:solidFill>
              </a:rPr>
              <a:t>Mechanical</a:t>
            </a:r>
            <a:r>
              <a:rPr lang="fr-FR" sz="1400" b="1" dirty="0" smtClean="0">
                <a:solidFill>
                  <a:srgbClr val="002060"/>
                </a:solidFill>
              </a:rPr>
              <a:t> instrumentation </a:t>
            </a:r>
            <a:r>
              <a:rPr lang="fr-FR" sz="1400" b="1" dirty="0" err="1" smtClean="0">
                <a:solidFill>
                  <a:srgbClr val="002060"/>
                </a:solidFill>
              </a:rPr>
              <a:t>defined</a:t>
            </a:r>
            <a:endParaRPr lang="fr-FR" sz="14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 smtClean="0">
                <a:solidFill>
                  <a:srgbClr val="002060"/>
                </a:solidFill>
              </a:rPr>
              <a:t>Cross-check on </a:t>
            </a:r>
            <a:r>
              <a:rPr lang="fr-FR" sz="1400" b="1" dirty="0" err="1" smtClean="0">
                <a:solidFill>
                  <a:srgbClr val="002060"/>
                </a:solidFill>
              </a:rPr>
              <a:t>rigidity</a:t>
            </a:r>
            <a:r>
              <a:rPr lang="fr-FR" sz="1400" b="1" dirty="0" smtClean="0">
                <a:solidFill>
                  <a:srgbClr val="002060"/>
                </a:solidFill>
              </a:rPr>
              <a:t> </a:t>
            </a:r>
            <a:r>
              <a:rPr lang="fr-FR" sz="1400" b="1" dirty="0" err="1" smtClean="0">
                <a:solidFill>
                  <a:srgbClr val="002060"/>
                </a:solidFill>
              </a:rPr>
              <a:t>measurements</a:t>
            </a:r>
            <a:r>
              <a:rPr lang="fr-FR" sz="1400" b="1" dirty="0" smtClean="0">
                <a:solidFill>
                  <a:srgbClr val="002060"/>
                </a:solidFill>
              </a:rPr>
              <a:t> </a:t>
            </a:r>
            <a:r>
              <a:rPr lang="fr-FR" sz="1400" b="1" dirty="0" err="1" smtClean="0">
                <a:solidFill>
                  <a:srgbClr val="002060"/>
                </a:solidFill>
              </a:rPr>
              <a:t>ongoing</a:t>
            </a:r>
            <a:endParaRPr lang="fr-FR" sz="1400" b="1" dirty="0" smtClean="0">
              <a:solidFill>
                <a:srgbClr val="002060"/>
              </a:solidFill>
            </a:endParaRPr>
          </a:p>
          <a:p>
            <a:endParaRPr lang="fr-FR" sz="14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b="1" dirty="0">
              <a:solidFill>
                <a:srgbClr val="00206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494556" y="4565446"/>
            <a:ext cx="738031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002060"/>
                </a:solidFill>
              </a:rPr>
              <a:t>NEXT STEPS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 smtClean="0">
                <a:solidFill>
                  <a:srgbClr val="002060"/>
                </a:solidFill>
              </a:rPr>
              <a:t>Complete the </a:t>
            </a:r>
            <a:r>
              <a:rPr lang="fr-FR" sz="1400" b="1" dirty="0" err="1" smtClean="0">
                <a:solidFill>
                  <a:srgbClr val="002060"/>
                </a:solidFill>
              </a:rPr>
              <a:t>procurement</a:t>
            </a:r>
            <a:r>
              <a:rPr lang="fr-FR" sz="1400" b="1" dirty="0" smtClean="0">
                <a:solidFill>
                  <a:srgbClr val="002060"/>
                </a:solidFill>
              </a:rPr>
              <a:t> of the </a:t>
            </a:r>
            <a:r>
              <a:rPr lang="fr-FR" sz="1400" b="1" dirty="0" err="1" smtClean="0">
                <a:solidFill>
                  <a:srgbClr val="002060"/>
                </a:solidFill>
              </a:rPr>
              <a:t>tooling</a:t>
            </a:r>
            <a:r>
              <a:rPr lang="fr-FR" sz="1400" b="1" dirty="0" smtClean="0">
                <a:solidFill>
                  <a:srgbClr val="002060"/>
                </a:solidFill>
              </a:rPr>
              <a:t> and </a:t>
            </a:r>
            <a:r>
              <a:rPr lang="fr-FR" sz="1400" b="1" dirty="0" err="1" smtClean="0">
                <a:solidFill>
                  <a:srgbClr val="002060"/>
                </a:solidFill>
              </a:rPr>
              <a:t>coil</a:t>
            </a:r>
            <a:r>
              <a:rPr lang="fr-FR" sz="1400" b="1" dirty="0" smtClean="0">
                <a:solidFill>
                  <a:srgbClr val="002060"/>
                </a:solidFill>
              </a:rPr>
              <a:t> components</a:t>
            </a:r>
            <a:endParaRPr lang="fr-FR" sz="1400" b="1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 err="1" smtClean="0">
                <a:solidFill>
                  <a:srgbClr val="002060"/>
                </a:solidFill>
              </a:rPr>
              <a:t>Finalize</a:t>
            </a:r>
            <a:r>
              <a:rPr lang="fr-FR" sz="1400" b="1" dirty="0" smtClean="0">
                <a:solidFill>
                  <a:srgbClr val="002060"/>
                </a:solidFill>
              </a:rPr>
              <a:t> </a:t>
            </a:r>
            <a:r>
              <a:rPr lang="fr-FR" sz="1400" b="1" dirty="0" err="1" smtClean="0">
                <a:solidFill>
                  <a:srgbClr val="002060"/>
                </a:solidFill>
              </a:rPr>
              <a:t>some</a:t>
            </a:r>
            <a:r>
              <a:rPr lang="fr-FR" sz="1400" b="1" dirty="0" smtClean="0">
                <a:solidFill>
                  <a:srgbClr val="002060"/>
                </a:solidFill>
              </a:rPr>
              <a:t> </a:t>
            </a:r>
            <a:r>
              <a:rPr lang="fr-FR" sz="1400" b="1" dirty="0" err="1" smtClean="0">
                <a:solidFill>
                  <a:srgbClr val="002060"/>
                </a:solidFill>
              </a:rPr>
              <a:t>tooling</a:t>
            </a:r>
            <a:r>
              <a:rPr lang="fr-FR" sz="1400" b="1" dirty="0" smtClean="0">
                <a:solidFill>
                  <a:srgbClr val="002060"/>
                </a:solidFill>
              </a:rPr>
              <a:t> design (transport, </a:t>
            </a:r>
            <a:r>
              <a:rPr lang="fr-FR" sz="1400" b="1" dirty="0" err="1" smtClean="0">
                <a:solidFill>
                  <a:srgbClr val="002060"/>
                </a:solidFill>
              </a:rPr>
              <a:t>splicing</a:t>
            </a:r>
            <a:r>
              <a:rPr lang="fr-FR" sz="1400" b="1" dirty="0" smtClean="0">
                <a:solidFill>
                  <a:srgbClr val="002060"/>
                </a:solidFill>
              </a:rPr>
              <a:t>…)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b="1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 err="1" smtClean="0">
                <a:solidFill>
                  <a:srgbClr val="002060"/>
                </a:solidFill>
              </a:rPr>
              <a:t>Decision</a:t>
            </a:r>
            <a:r>
              <a:rPr lang="fr-FR" sz="1400" b="1" dirty="0" smtClean="0">
                <a:solidFill>
                  <a:srgbClr val="002060"/>
                </a:solidFill>
              </a:rPr>
              <a:t> on </a:t>
            </a:r>
            <a:r>
              <a:rPr lang="fr-FR" sz="1400" b="1" dirty="0" err="1" smtClean="0">
                <a:solidFill>
                  <a:srgbClr val="002060"/>
                </a:solidFill>
              </a:rPr>
              <a:t>number</a:t>
            </a:r>
            <a:r>
              <a:rPr lang="fr-FR" sz="1400" b="1" dirty="0" smtClean="0">
                <a:solidFill>
                  <a:srgbClr val="002060"/>
                </a:solidFill>
              </a:rPr>
              <a:t> of </a:t>
            </a:r>
            <a:r>
              <a:rPr lang="fr-FR" sz="1400" b="1" dirty="0" err="1" smtClean="0">
                <a:solidFill>
                  <a:srgbClr val="002060"/>
                </a:solidFill>
              </a:rPr>
              <a:t>coils</a:t>
            </a:r>
            <a:r>
              <a:rPr lang="fr-FR" sz="1400" b="1" dirty="0" smtClean="0">
                <a:solidFill>
                  <a:srgbClr val="002060"/>
                </a:solidFill>
              </a:rPr>
              <a:t> to </a:t>
            </a:r>
            <a:r>
              <a:rPr lang="fr-FR" sz="1400" b="1" dirty="0" err="1" smtClean="0">
                <a:solidFill>
                  <a:srgbClr val="002060"/>
                </a:solidFill>
              </a:rPr>
              <a:t>be</a:t>
            </a:r>
            <a:r>
              <a:rPr lang="fr-FR" sz="1400" b="1" dirty="0" smtClean="0">
                <a:solidFill>
                  <a:srgbClr val="002060"/>
                </a:solidFill>
              </a:rPr>
              <a:t> </a:t>
            </a:r>
            <a:r>
              <a:rPr lang="fr-FR" sz="1400" b="1" dirty="0" err="1" smtClean="0">
                <a:solidFill>
                  <a:srgbClr val="002060"/>
                </a:solidFill>
              </a:rPr>
              <a:t>manufactured</a:t>
            </a:r>
            <a:endParaRPr lang="fr-FR" sz="14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 err="1" smtClean="0">
                <a:solidFill>
                  <a:srgbClr val="002060"/>
                </a:solidFill>
              </a:rPr>
              <a:t>Proceed</a:t>
            </a:r>
            <a:r>
              <a:rPr lang="fr-FR" sz="1400" b="1" dirty="0" smtClean="0">
                <a:solidFill>
                  <a:srgbClr val="002060"/>
                </a:solidFill>
              </a:rPr>
              <a:t> </a:t>
            </a:r>
            <a:r>
              <a:rPr lang="fr-FR" sz="1400" b="1" dirty="0" err="1" smtClean="0">
                <a:solidFill>
                  <a:srgbClr val="002060"/>
                </a:solidFill>
              </a:rPr>
              <a:t>with</a:t>
            </a:r>
            <a:r>
              <a:rPr lang="fr-FR" sz="1400" b="1" dirty="0" smtClean="0">
                <a:solidFill>
                  <a:srgbClr val="002060"/>
                </a:solidFill>
              </a:rPr>
              <a:t> MQYYM fabrication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b="1" dirty="0" smtClean="0">
                <a:solidFill>
                  <a:srgbClr val="002060"/>
                </a:solidFill>
              </a:rPr>
              <a:t>Test </a:t>
            </a:r>
            <a:r>
              <a:rPr lang="fr-FR" sz="1400" b="1" dirty="0" err="1" smtClean="0">
                <a:solidFill>
                  <a:srgbClr val="002060"/>
                </a:solidFill>
              </a:rPr>
              <a:t>remains</a:t>
            </a:r>
            <a:r>
              <a:rPr lang="fr-FR" sz="1400" b="1" dirty="0" smtClean="0">
                <a:solidFill>
                  <a:srgbClr val="002060"/>
                </a:solidFill>
              </a:rPr>
              <a:t> </a:t>
            </a:r>
            <a:r>
              <a:rPr lang="fr-FR" sz="1400" b="1" dirty="0" err="1" smtClean="0">
                <a:solidFill>
                  <a:srgbClr val="002060"/>
                </a:solidFill>
              </a:rPr>
              <a:t>foreseen</a:t>
            </a:r>
            <a:r>
              <a:rPr lang="fr-FR" sz="1400" b="1" dirty="0" smtClean="0">
                <a:solidFill>
                  <a:srgbClr val="002060"/>
                </a:solidFill>
              </a:rPr>
              <a:t> in </a:t>
            </a:r>
            <a:r>
              <a:rPr lang="fr-FR" sz="1400" b="1" dirty="0" err="1" smtClean="0">
                <a:solidFill>
                  <a:srgbClr val="002060"/>
                </a:solidFill>
              </a:rPr>
              <a:t>Fall</a:t>
            </a:r>
            <a:r>
              <a:rPr lang="fr-FR" sz="1400" b="1" dirty="0" smtClean="0">
                <a:solidFill>
                  <a:srgbClr val="002060"/>
                </a:solidFill>
              </a:rPr>
              <a:t> 2018</a:t>
            </a:r>
          </a:p>
        </p:txBody>
      </p:sp>
      <p:sp>
        <p:nvSpPr>
          <p:cNvPr id="7" name="Rectangle à coins arrondis 6"/>
          <p:cNvSpPr/>
          <p:nvPr/>
        </p:nvSpPr>
        <p:spPr>
          <a:xfrm>
            <a:off x="432048" y="764704"/>
            <a:ext cx="7380312" cy="3695721"/>
          </a:xfrm>
          <a:prstGeom prst="roundRect">
            <a:avLst>
              <a:gd name="adj" fmla="val 7274"/>
            </a:avLst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à coins arrondis 7"/>
          <p:cNvSpPr/>
          <p:nvPr/>
        </p:nvSpPr>
        <p:spPr>
          <a:xfrm>
            <a:off x="1372895" y="4565446"/>
            <a:ext cx="7100495" cy="1815882"/>
          </a:xfrm>
          <a:prstGeom prst="roundRect">
            <a:avLst>
              <a:gd name="adj" fmla="val 7274"/>
            </a:avLst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2811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H. Felice for the MQYY team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QUACO 101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pPr/>
              <a:t>25</a:t>
            </a:fld>
            <a:endParaRPr lang="fr-FR"/>
          </a:p>
        </p:txBody>
      </p:sp>
      <p:pic>
        <p:nvPicPr>
          <p:cNvPr id="5" name="Picture 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2000" y="6084377"/>
            <a:ext cx="568631" cy="589691"/>
          </a:xfrm>
          <a:prstGeom prst="rect">
            <a:avLst/>
          </a:prstGeom>
        </p:spPr>
      </p:pic>
      <p:pic>
        <p:nvPicPr>
          <p:cNvPr id="6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5816" y="1268760"/>
            <a:ext cx="6102097" cy="5112568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180528" y="1358270"/>
            <a:ext cx="320384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14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rgbClr val="002060"/>
                </a:solidFill>
              </a:rPr>
              <a:t>A consortium of </a:t>
            </a:r>
            <a:r>
              <a:rPr lang="fr-FR" sz="1400" dirty="0">
                <a:solidFill>
                  <a:srgbClr val="00B050"/>
                </a:solidFill>
              </a:rPr>
              <a:t>4</a:t>
            </a:r>
            <a:r>
              <a:rPr lang="fr-FR" sz="1400" dirty="0" smtClean="0">
                <a:solidFill>
                  <a:srgbClr val="00B050"/>
                </a:solidFill>
              </a:rPr>
              <a:t> </a:t>
            </a:r>
            <a:r>
              <a:rPr lang="fr-FR" sz="1400" dirty="0" err="1" smtClean="0">
                <a:solidFill>
                  <a:srgbClr val="00B050"/>
                </a:solidFill>
              </a:rPr>
              <a:t>laboratories</a:t>
            </a:r>
            <a:r>
              <a:rPr lang="fr-FR" sz="1400" dirty="0" smtClean="0">
                <a:solidFill>
                  <a:srgbClr val="002060"/>
                </a:solidFill>
              </a:rPr>
              <a:t>:</a:t>
            </a:r>
          </a:p>
          <a:p>
            <a:r>
              <a:rPr lang="fr-FR" sz="1400" dirty="0" smtClean="0">
                <a:solidFill>
                  <a:srgbClr val="002060"/>
                </a:solidFill>
              </a:rPr>
              <a:t>CERN, CEA, CIEMAT and NCBJ</a:t>
            </a:r>
          </a:p>
          <a:p>
            <a:endParaRPr lang="fr-FR" sz="14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rgbClr val="002060"/>
                </a:solidFill>
              </a:rPr>
              <a:t>4 </a:t>
            </a:r>
            <a:r>
              <a:rPr lang="fr-FR" sz="1400" dirty="0" err="1" smtClean="0">
                <a:solidFill>
                  <a:srgbClr val="002060"/>
                </a:solidFill>
              </a:rPr>
              <a:t>companies</a:t>
            </a:r>
            <a:r>
              <a:rPr lang="fr-FR" sz="1400" dirty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selected</a:t>
            </a:r>
            <a:r>
              <a:rPr lang="fr-FR" sz="1400" dirty="0" smtClean="0">
                <a:solidFill>
                  <a:srgbClr val="002060"/>
                </a:solidFill>
              </a:rPr>
              <a:t> for Phase 1</a:t>
            </a:r>
          </a:p>
          <a:p>
            <a:endParaRPr lang="fr-FR" sz="14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rgbClr val="00B050"/>
                </a:solidFill>
              </a:rPr>
              <a:t>Phase 1: </a:t>
            </a:r>
            <a:r>
              <a:rPr lang="fr-FR" sz="1400" dirty="0" err="1" smtClean="0">
                <a:solidFill>
                  <a:srgbClr val="00B050"/>
                </a:solidFill>
              </a:rPr>
              <a:t>conceptual</a:t>
            </a:r>
            <a:r>
              <a:rPr lang="fr-FR" sz="1400" dirty="0" smtClean="0">
                <a:solidFill>
                  <a:srgbClr val="00B050"/>
                </a:solidFill>
              </a:rPr>
              <a:t> design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 err="1" smtClean="0">
                <a:solidFill>
                  <a:srgbClr val="002060"/>
                </a:solidFill>
              </a:rPr>
              <a:t>completed</a:t>
            </a:r>
            <a:r>
              <a:rPr lang="fr-FR" sz="1400" dirty="0" smtClean="0">
                <a:solidFill>
                  <a:srgbClr val="002060"/>
                </a:solidFill>
              </a:rPr>
              <a:t> from </a:t>
            </a:r>
            <a:r>
              <a:rPr lang="fr-FR" sz="1400" dirty="0" err="1" smtClean="0">
                <a:solidFill>
                  <a:srgbClr val="002060"/>
                </a:solidFill>
              </a:rPr>
              <a:t>Nov</a:t>
            </a:r>
            <a:r>
              <a:rPr lang="fr-FR" sz="1400" dirty="0" smtClean="0">
                <a:solidFill>
                  <a:srgbClr val="002060"/>
                </a:solidFill>
              </a:rPr>
              <a:t> 2016 to March 2017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rgbClr val="00B050"/>
                </a:solidFill>
              </a:rPr>
              <a:t>Phase 2: Engineering design and </a:t>
            </a:r>
            <a:r>
              <a:rPr lang="fr-FR" sz="1400" dirty="0" err="1" smtClean="0">
                <a:solidFill>
                  <a:srgbClr val="00B050"/>
                </a:solidFill>
              </a:rPr>
              <a:t>mock-ups</a:t>
            </a:r>
            <a:r>
              <a:rPr lang="fr-FR" sz="1400" dirty="0" smtClean="0">
                <a:solidFill>
                  <a:srgbClr val="002060"/>
                </a:solidFill>
              </a:rPr>
              <a:t> – </a:t>
            </a:r>
            <a:r>
              <a:rPr lang="fr-FR" sz="1400" dirty="0" err="1" smtClean="0">
                <a:solidFill>
                  <a:srgbClr val="002060"/>
                </a:solidFill>
              </a:rPr>
              <a:t>ongoing</a:t>
            </a:r>
            <a:r>
              <a:rPr lang="fr-FR" sz="1400" dirty="0">
                <a:solidFill>
                  <a:srgbClr val="002060"/>
                </a:solidFill>
              </a:rPr>
              <a:t> </a:t>
            </a:r>
            <a:endParaRPr lang="fr-FR" sz="14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rgbClr val="00B050"/>
                </a:solidFill>
              </a:rPr>
              <a:t>Phase 3: Fabrication of 2 prototypes by 2 </a:t>
            </a:r>
            <a:r>
              <a:rPr lang="fr-FR" sz="1400" dirty="0" err="1" smtClean="0">
                <a:solidFill>
                  <a:srgbClr val="00B050"/>
                </a:solidFill>
              </a:rPr>
              <a:t>companies</a:t>
            </a:r>
            <a:endParaRPr lang="fr-FR" sz="1400" b="1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err="1">
                <a:solidFill>
                  <a:srgbClr val="002060"/>
                </a:solidFill>
              </a:rPr>
              <a:t>Magnetic</a:t>
            </a:r>
            <a:r>
              <a:rPr lang="fr-FR" sz="1400" dirty="0">
                <a:solidFill>
                  <a:srgbClr val="002060"/>
                </a:solidFill>
              </a:rPr>
              <a:t> design </a:t>
            </a:r>
            <a:r>
              <a:rPr lang="fr-FR" sz="1400" dirty="0" err="1">
                <a:solidFill>
                  <a:srgbClr val="002060"/>
                </a:solidFill>
              </a:rPr>
              <a:t>provided</a:t>
            </a:r>
            <a:r>
              <a:rPr lang="fr-FR" sz="1400" dirty="0">
                <a:solidFill>
                  <a:srgbClr val="002060"/>
                </a:solidFill>
              </a:rPr>
              <a:t>  by the consortium </a:t>
            </a:r>
            <a:r>
              <a:rPr lang="fr-FR" sz="1400" dirty="0" err="1">
                <a:solidFill>
                  <a:srgbClr val="002060"/>
                </a:solidFill>
              </a:rPr>
              <a:t>based</a:t>
            </a:r>
            <a:r>
              <a:rPr lang="fr-FR" sz="1400" dirty="0">
                <a:solidFill>
                  <a:srgbClr val="002060"/>
                </a:solidFill>
              </a:rPr>
              <a:t> on CEA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err="1">
                <a:solidFill>
                  <a:srgbClr val="002060"/>
                </a:solidFill>
              </a:rPr>
              <a:t>Mechanical</a:t>
            </a:r>
            <a:r>
              <a:rPr lang="fr-FR" sz="1400" dirty="0">
                <a:solidFill>
                  <a:srgbClr val="002060"/>
                </a:solidFill>
              </a:rPr>
              <a:t> structure to </a:t>
            </a:r>
            <a:r>
              <a:rPr lang="fr-FR" sz="1400" dirty="0" err="1">
                <a:solidFill>
                  <a:srgbClr val="002060"/>
                </a:solidFill>
              </a:rPr>
              <a:t>be</a:t>
            </a:r>
            <a:r>
              <a:rPr lang="fr-FR" sz="1400" dirty="0">
                <a:solidFill>
                  <a:srgbClr val="002060"/>
                </a:solidFill>
              </a:rPr>
              <a:t> </a:t>
            </a:r>
            <a:r>
              <a:rPr lang="fr-FR" sz="1400" dirty="0" err="1">
                <a:solidFill>
                  <a:srgbClr val="002060"/>
                </a:solidFill>
              </a:rPr>
              <a:t>designed</a:t>
            </a:r>
            <a:r>
              <a:rPr lang="fr-FR" sz="1400" dirty="0">
                <a:solidFill>
                  <a:srgbClr val="002060"/>
                </a:solidFill>
              </a:rPr>
              <a:t> by the </a:t>
            </a:r>
            <a:r>
              <a:rPr lang="fr-FR" sz="1400" dirty="0" err="1">
                <a:solidFill>
                  <a:srgbClr val="002060"/>
                </a:solidFill>
              </a:rPr>
              <a:t>companies</a:t>
            </a:r>
            <a:endParaRPr lang="fr-FR" sz="14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dirty="0" smtClean="0">
              <a:solidFill>
                <a:srgbClr val="00B05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52536" y="961472"/>
            <a:ext cx="9071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00B050"/>
                </a:solidFill>
              </a:rPr>
              <a:t>QUACO</a:t>
            </a:r>
            <a:r>
              <a:rPr lang="fr-FR" sz="1400" dirty="0" smtClean="0">
                <a:solidFill>
                  <a:srgbClr val="002060"/>
                </a:solidFill>
              </a:rPr>
              <a:t> : a EU </a:t>
            </a:r>
            <a:r>
              <a:rPr lang="fr-FR" sz="1400" dirty="0" err="1" smtClean="0">
                <a:solidFill>
                  <a:srgbClr val="002060"/>
                </a:solidFill>
              </a:rPr>
              <a:t>Pre</a:t>
            </a:r>
            <a:r>
              <a:rPr lang="fr-FR" sz="1400" dirty="0" smtClean="0">
                <a:solidFill>
                  <a:srgbClr val="002060"/>
                </a:solidFill>
              </a:rPr>
              <a:t>-Commercial </a:t>
            </a:r>
            <a:r>
              <a:rPr lang="fr-FR" sz="1400" dirty="0" err="1" smtClean="0">
                <a:solidFill>
                  <a:srgbClr val="002060"/>
                </a:solidFill>
              </a:rPr>
              <a:t>Procurement</a:t>
            </a:r>
            <a:r>
              <a:rPr lang="fr-FR" sz="1400" dirty="0" smtClean="0">
                <a:solidFill>
                  <a:srgbClr val="002060"/>
                </a:solidFill>
              </a:rPr>
              <a:t> in </a:t>
            </a:r>
            <a:r>
              <a:rPr lang="fr-FR" sz="1400" dirty="0" smtClean="0">
                <a:solidFill>
                  <a:srgbClr val="00B050"/>
                </a:solidFill>
              </a:rPr>
              <a:t>3 phases </a:t>
            </a:r>
            <a:r>
              <a:rPr lang="fr-FR" sz="1400" dirty="0" err="1" smtClean="0">
                <a:solidFill>
                  <a:srgbClr val="002060"/>
                </a:solidFill>
              </a:rPr>
              <a:t>aiming</a:t>
            </a:r>
            <a:r>
              <a:rPr lang="fr-FR" sz="1400" dirty="0" smtClean="0">
                <a:solidFill>
                  <a:srgbClr val="002060"/>
                </a:solidFill>
              </a:rPr>
              <a:t> at the fabrication of </a:t>
            </a:r>
            <a:r>
              <a:rPr lang="fr-FR" sz="1400" dirty="0" smtClean="0">
                <a:solidFill>
                  <a:srgbClr val="00B050"/>
                </a:solidFill>
              </a:rPr>
              <a:t>2 MQYY prototypes</a:t>
            </a:r>
          </a:p>
          <a:p>
            <a:r>
              <a:rPr lang="fr-FR" sz="1400" dirty="0" smtClean="0">
                <a:solidFill>
                  <a:srgbClr val="00B050"/>
                </a:solidFill>
              </a:rPr>
              <a:t>PCP « spirit » : innovation</a:t>
            </a:r>
            <a:endParaRPr lang="fr-FR" sz="1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4155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H. Felice for the MQYY team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Status</a:t>
            </a:r>
            <a:r>
              <a:rPr lang="fr-FR" dirty="0" smtClean="0"/>
              <a:t> of QUACO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pPr/>
              <a:t>26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395536" y="991092"/>
            <a:ext cx="83529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rgbClr val="00B050"/>
                </a:solidFill>
              </a:rPr>
              <a:t>3 </a:t>
            </a:r>
            <a:r>
              <a:rPr lang="fr-FR" sz="1400" dirty="0" err="1" smtClean="0">
                <a:solidFill>
                  <a:srgbClr val="00B050"/>
                </a:solidFill>
              </a:rPr>
              <a:t>companies</a:t>
            </a:r>
            <a:r>
              <a:rPr lang="fr-FR" sz="1400" dirty="0" smtClean="0">
                <a:solidFill>
                  <a:srgbClr val="00B05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remain</a:t>
            </a:r>
            <a:r>
              <a:rPr lang="fr-FR" sz="1400" dirty="0" smtClean="0">
                <a:solidFill>
                  <a:srgbClr val="002060"/>
                </a:solidFill>
              </a:rPr>
              <a:t> in the </a:t>
            </a:r>
            <a:r>
              <a:rPr lang="fr-FR" sz="1400" dirty="0" err="1" smtClean="0">
                <a:solidFill>
                  <a:srgbClr val="002060"/>
                </a:solidFill>
              </a:rPr>
              <a:t>game</a:t>
            </a:r>
            <a:r>
              <a:rPr lang="fr-FR" sz="1400" dirty="0" smtClean="0">
                <a:solidFill>
                  <a:srgbClr val="002060"/>
                </a:solidFill>
              </a:rPr>
              <a:t> in Phase 2: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 err="1" smtClean="0">
                <a:solidFill>
                  <a:srgbClr val="002060"/>
                </a:solidFill>
              </a:rPr>
              <a:t>Antec-Tecnalia-SupraSys</a:t>
            </a:r>
            <a:r>
              <a:rPr lang="fr-FR" sz="1400" dirty="0" smtClean="0">
                <a:solidFill>
                  <a:srgbClr val="002060"/>
                </a:solidFill>
              </a:rPr>
              <a:t>, Spain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 err="1" smtClean="0">
                <a:solidFill>
                  <a:srgbClr val="002060"/>
                </a:solidFill>
              </a:rPr>
              <a:t>Elytt</a:t>
            </a:r>
            <a:r>
              <a:rPr lang="fr-FR" sz="1400" dirty="0" smtClean="0">
                <a:solidFill>
                  <a:srgbClr val="002060"/>
                </a:solidFill>
              </a:rPr>
              <a:t>, Spain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 err="1" smtClean="0">
                <a:solidFill>
                  <a:srgbClr val="002060"/>
                </a:solidFill>
              </a:rPr>
              <a:t>Sigmaphi</a:t>
            </a:r>
            <a:r>
              <a:rPr lang="fr-FR" sz="1400" dirty="0" smtClean="0">
                <a:solidFill>
                  <a:srgbClr val="002060"/>
                </a:solidFill>
              </a:rPr>
              <a:t>, France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rgbClr val="002060"/>
                </a:solidFill>
              </a:rPr>
              <a:t>3 </a:t>
            </a:r>
            <a:r>
              <a:rPr lang="fr-FR" sz="1400" dirty="0" err="1" smtClean="0">
                <a:solidFill>
                  <a:srgbClr val="002060"/>
                </a:solidFill>
              </a:rPr>
              <a:t>different</a:t>
            </a:r>
            <a:r>
              <a:rPr lang="fr-FR" sz="1400" dirty="0" smtClean="0">
                <a:solidFill>
                  <a:srgbClr val="002060"/>
                </a:solidFill>
              </a:rPr>
              <a:t> designs are </a:t>
            </a:r>
            <a:r>
              <a:rPr lang="fr-FR" sz="1400" dirty="0" err="1" smtClean="0">
                <a:solidFill>
                  <a:srgbClr val="002060"/>
                </a:solidFill>
              </a:rPr>
              <a:t>being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explored</a:t>
            </a:r>
            <a:r>
              <a:rPr lang="fr-FR" sz="1400" dirty="0" smtClean="0">
                <a:solidFill>
                  <a:srgbClr val="002060"/>
                </a:solidFill>
              </a:rPr>
              <a:t> – </a:t>
            </a:r>
            <a:r>
              <a:rPr lang="fr-FR" sz="1400" dirty="0" err="1" smtClean="0">
                <a:solidFill>
                  <a:srgbClr val="002060"/>
                </a:solidFill>
              </a:rPr>
              <a:t>Details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cannot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be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provided</a:t>
            </a:r>
            <a:r>
              <a:rPr lang="fr-FR" sz="1400" dirty="0" smtClean="0">
                <a:solidFill>
                  <a:srgbClr val="002060"/>
                </a:solidFill>
              </a:rPr>
              <a:t> for </a:t>
            </a:r>
            <a:r>
              <a:rPr lang="fr-FR" sz="1400" dirty="0" err="1" smtClean="0">
                <a:solidFill>
                  <a:srgbClr val="002060"/>
                </a:solidFill>
              </a:rPr>
              <a:t>confidentiality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reasons</a:t>
            </a:r>
            <a:endParaRPr lang="fr-FR" sz="14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err="1" smtClean="0">
                <a:solidFill>
                  <a:srgbClr val="002060"/>
                </a:solidFill>
              </a:rPr>
              <a:t>Follow</a:t>
            </a:r>
            <a:r>
              <a:rPr lang="fr-FR" sz="1400" dirty="0" smtClean="0">
                <a:solidFill>
                  <a:srgbClr val="002060"/>
                </a:solidFill>
              </a:rPr>
              <a:t>-up </a:t>
            </a:r>
            <a:r>
              <a:rPr lang="fr-FR" sz="1400" dirty="0" err="1" smtClean="0">
                <a:solidFill>
                  <a:srgbClr val="002060"/>
                </a:solidFill>
              </a:rPr>
              <a:t>carried</a:t>
            </a:r>
            <a:r>
              <a:rPr lang="fr-FR" sz="1400" dirty="0" smtClean="0">
                <a:solidFill>
                  <a:srgbClr val="002060"/>
                </a:solidFill>
              </a:rPr>
              <a:t> out by the consortium team</a:t>
            </a:r>
          </a:p>
          <a:p>
            <a:endParaRPr lang="fr-FR" sz="1400" dirty="0">
              <a:solidFill>
                <a:srgbClr val="002060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2609541"/>
            <a:ext cx="3361124" cy="3101127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3851920" y="2726695"/>
            <a:ext cx="529208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rgbClr val="00B050"/>
                </a:solidFill>
              </a:rPr>
              <a:t>Phase 2 objectives: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 err="1" smtClean="0">
                <a:solidFill>
                  <a:srgbClr val="002060"/>
                </a:solidFill>
              </a:rPr>
              <a:t>Demonstrate</a:t>
            </a:r>
            <a:r>
              <a:rPr lang="fr-FR" sz="1400" dirty="0" smtClean="0">
                <a:solidFill>
                  <a:srgbClr val="002060"/>
                </a:solidFill>
              </a:rPr>
              <a:t> the </a:t>
            </a:r>
            <a:r>
              <a:rPr lang="fr-FR" sz="1400" dirty="0" err="1" smtClean="0">
                <a:solidFill>
                  <a:srgbClr val="002060"/>
                </a:solidFill>
              </a:rPr>
              <a:t>validity</a:t>
            </a:r>
            <a:r>
              <a:rPr lang="fr-FR" sz="1400" dirty="0" smtClean="0">
                <a:solidFill>
                  <a:srgbClr val="002060"/>
                </a:solidFill>
              </a:rPr>
              <a:t> of the </a:t>
            </a:r>
            <a:r>
              <a:rPr lang="fr-FR" sz="1400" dirty="0" err="1" smtClean="0">
                <a:solidFill>
                  <a:srgbClr val="002060"/>
                </a:solidFill>
              </a:rPr>
              <a:t>mechanical</a:t>
            </a:r>
            <a:r>
              <a:rPr lang="fr-FR" sz="1400" dirty="0" smtClean="0">
                <a:solidFill>
                  <a:srgbClr val="002060"/>
                </a:solidFill>
              </a:rPr>
              <a:t> concept by </a:t>
            </a:r>
            <a:r>
              <a:rPr lang="fr-FR" sz="1400" dirty="0" err="1" smtClean="0">
                <a:solidFill>
                  <a:srgbClr val="002060"/>
                </a:solidFill>
              </a:rPr>
              <a:t>mock-ups</a:t>
            </a:r>
            <a:endParaRPr lang="fr-FR" sz="1400" dirty="0" smtClean="0">
              <a:solidFill>
                <a:srgbClr val="00206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 err="1" smtClean="0">
                <a:solidFill>
                  <a:srgbClr val="002060"/>
                </a:solidFill>
              </a:rPr>
              <a:t>Finalize</a:t>
            </a:r>
            <a:r>
              <a:rPr lang="fr-FR" sz="1400" dirty="0" smtClean="0">
                <a:solidFill>
                  <a:srgbClr val="002060"/>
                </a:solidFill>
              </a:rPr>
              <a:t> the </a:t>
            </a:r>
            <a:r>
              <a:rPr lang="fr-FR" sz="1400" dirty="0" err="1" smtClean="0">
                <a:solidFill>
                  <a:srgbClr val="002060"/>
                </a:solidFill>
              </a:rPr>
              <a:t>magnet</a:t>
            </a:r>
            <a:r>
              <a:rPr lang="fr-FR" sz="1400" dirty="0" smtClean="0">
                <a:solidFill>
                  <a:srgbClr val="002060"/>
                </a:solidFill>
              </a:rPr>
              <a:t> design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 err="1" smtClean="0">
                <a:solidFill>
                  <a:srgbClr val="002060"/>
                </a:solidFill>
              </a:rPr>
              <a:t>Finalize</a:t>
            </a:r>
            <a:r>
              <a:rPr lang="fr-FR" sz="1400" dirty="0" smtClean="0">
                <a:solidFill>
                  <a:srgbClr val="002060"/>
                </a:solidFill>
              </a:rPr>
              <a:t> the </a:t>
            </a:r>
            <a:r>
              <a:rPr lang="fr-FR" sz="1400" dirty="0" err="1" smtClean="0">
                <a:solidFill>
                  <a:srgbClr val="002060"/>
                </a:solidFill>
              </a:rPr>
              <a:t>tooling</a:t>
            </a:r>
            <a:r>
              <a:rPr lang="fr-FR" sz="1400" dirty="0" smtClean="0">
                <a:solidFill>
                  <a:srgbClr val="002060"/>
                </a:solidFill>
              </a:rPr>
              <a:t> design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rgbClr val="002060"/>
                </a:solidFill>
              </a:rPr>
              <a:t>Be </a:t>
            </a:r>
            <a:r>
              <a:rPr lang="fr-FR" sz="1400" dirty="0" err="1" smtClean="0">
                <a:solidFill>
                  <a:srgbClr val="002060"/>
                </a:solidFill>
              </a:rPr>
              <a:t>ready</a:t>
            </a:r>
            <a:r>
              <a:rPr lang="fr-FR" sz="1400" dirty="0" smtClean="0">
                <a:solidFill>
                  <a:srgbClr val="002060"/>
                </a:solidFill>
              </a:rPr>
              <a:t> for components and </a:t>
            </a:r>
            <a:r>
              <a:rPr lang="fr-FR" sz="1400" dirty="0" err="1" smtClean="0">
                <a:solidFill>
                  <a:srgbClr val="002060"/>
                </a:solidFill>
              </a:rPr>
              <a:t>tooling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procurement</a:t>
            </a:r>
            <a:r>
              <a:rPr lang="fr-FR" sz="1400" dirty="0" smtClean="0">
                <a:solidFill>
                  <a:srgbClr val="002060"/>
                </a:solidFill>
              </a:rPr>
              <a:t> in Phase 3 (no </a:t>
            </a:r>
            <a:r>
              <a:rPr lang="fr-FR" sz="1400" dirty="0" err="1" smtClean="0">
                <a:solidFill>
                  <a:srgbClr val="002060"/>
                </a:solidFill>
              </a:rPr>
              <a:t>procurement</a:t>
            </a:r>
            <a:r>
              <a:rPr lang="fr-FR" sz="1400" dirty="0" smtClean="0">
                <a:solidFill>
                  <a:srgbClr val="002060"/>
                </a:solidFill>
              </a:rPr>
              <a:t> in phase 2)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sz="14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err="1" smtClean="0">
                <a:solidFill>
                  <a:srgbClr val="002060"/>
                </a:solidFill>
              </a:rPr>
              <a:t>Some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material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provided</a:t>
            </a:r>
            <a:r>
              <a:rPr lang="fr-FR" sz="1400" dirty="0" smtClean="0">
                <a:solidFill>
                  <a:srgbClr val="002060"/>
                </a:solidFill>
              </a:rPr>
              <a:t> by CERN as part of the consortium: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 err="1" smtClean="0">
                <a:solidFill>
                  <a:srgbClr val="002060"/>
                </a:solidFill>
              </a:rPr>
              <a:t>Cockrill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Iron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Steel</a:t>
            </a:r>
            <a:r>
              <a:rPr lang="fr-FR" sz="1400" dirty="0" smtClean="0">
                <a:solidFill>
                  <a:srgbClr val="002060"/>
                </a:solidFill>
              </a:rPr>
              <a:t> plates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rgbClr val="002060"/>
                </a:solidFill>
              </a:rPr>
              <a:t>YUS 130 </a:t>
            </a:r>
            <a:r>
              <a:rPr lang="fr-FR" sz="1400" dirty="0" err="1" smtClean="0">
                <a:solidFill>
                  <a:srgbClr val="002060"/>
                </a:solidFill>
              </a:rPr>
              <a:t>Stainless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steel</a:t>
            </a:r>
            <a:r>
              <a:rPr lang="fr-FR" sz="1400" dirty="0" smtClean="0">
                <a:solidFill>
                  <a:srgbClr val="002060"/>
                </a:solidFill>
              </a:rPr>
              <a:t> plate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 err="1" smtClean="0">
                <a:solidFill>
                  <a:srgbClr val="002060"/>
                </a:solidFill>
              </a:rPr>
              <a:t>Insulated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NbTi</a:t>
            </a:r>
            <a:r>
              <a:rPr lang="fr-FR" sz="1400" dirty="0" smtClean="0">
                <a:solidFill>
                  <a:srgbClr val="002060"/>
                </a:solidFill>
              </a:rPr>
              <a:t> </a:t>
            </a:r>
            <a:r>
              <a:rPr lang="fr-FR" sz="1400" dirty="0" err="1" smtClean="0">
                <a:solidFill>
                  <a:srgbClr val="002060"/>
                </a:solidFill>
              </a:rPr>
              <a:t>cable</a:t>
            </a:r>
            <a:endParaRPr lang="fr-FR" sz="1400" dirty="0" smtClean="0">
              <a:solidFill>
                <a:srgbClr val="00206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rgbClr val="002060"/>
                </a:solidFill>
              </a:rPr>
              <a:t>Protection </a:t>
            </a:r>
            <a:r>
              <a:rPr lang="fr-FR" sz="1400" dirty="0" err="1" smtClean="0">
                <a:solidFill>
                  <a:srgbClr val="002060"/>
                </a:solidFill>
              </a:rPr>
              <a:t>Heaters</a:t>
            </a:r>
            <a:endParaRPr lang="fr-FR" sz="1400" dirty="0" smtClean="0">
              <a:solidFill>
                <a:srgbClr val="002060"/>
              </a:solidFill>
            </a:endParaRPr>
          </a:p>
          <a:p>
            <a:endParaRPr lang="fr-FR" sz="1400" dirty="0">
              <a:solidFill>
                <a:srgbClr val="00206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004090" y="5733256"/>
            <a:ext cx="67322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 err="1" smtClean="0">
                <a:solidFill>
                  <a:srgbClr val="002060"/>
                </a:solidFill>
              </a:rPr>
              <a:t>Administative</a:t>
            </a:r>
            <a:r>
              <a:rPr lang="fr-FR" sz="1600" b="1" dirty="0" smtClean="0">
                <a:solidFill>
                  <a:srgbClr val="002060"/>
                </a:solidFill>
              </a:rPr>
              <a:t> </a:t>
            </a:r>
            <a:r>
              <a:rPr lang="fr-FR" sz="1600" b="1" dirty="0" err="1" smtClean="0">
                <a:solidFill>
                  <a:srgbClr val="002060"/>
                </a:solidFill>
              </a:rPr>
              <a:t>constraint</a:t>
            </a:r>
            <a:r>
              <a:rPr lang="fr-FR" sz="1600" b="1" dirty="0" smtClean="0">
                <a:solidFill>
                  <a:srgbClr val="002060"/>
                </a:solidFill>
              </a:rPr>
              <a:t>: </a:t>
            </a:r>
            <a:r>
              <a:rPr lang="fr-FR" sz="1600" b="1" dirty="0" err="1" smtClean="0">
                <a:solidFill>
                  <a:srgbClr val="002060"/>
                </a:solidFill>
              </a:rPr>
              <a:t>between</a:t>
            </a:r>
            <a:r>
              <a:rPr lang="fr-FR" sz="1600" b="1" dirty="0" smtClean="0">
                <a:solidFill>
                  <a:srgbClr val="002060"/>
                </a:solidFill>
              </a:rPr>
              <a:t> </a:t>
            </a:r>
            <a:r>
              <a:rPr lang="fr-FR" sz="1600" b="1" dirty="0" err="1" smtClean="0">
                <a:solidFill>
                  <a:srgbClr val="002060"/>
                </a:solidFill>
              </a:rPr>
              <a:t>each</a:t>
            </a:r>
            <a:r>
              <a:rPr lang="fr-FR" sz="1600" b="1" dirty="0" smtClean="0">
                <a:solidFill>
                  <a:srgbClr val="002060"/>
                </a:solidFill>
              </a:rPr>
              <a:t> phase =&gt; new </a:t>
            </a:r>
            <a:r>
              <a:rPr lang="fr-FR" sz="1600" b="1" dirty="0" err="1" smtClean="0">
                <a:solidFill>
                  <a:srgbClr val="002060"/>
                </a:solidFill>
              </a:rPr>
              <a:t>tendering</a:t>
            </a:r>
            <a:r>
              <a:rPr lang="fr-FR" sz="1600" b="1" dirty="0" smtClean="0">
                <a:solidFill>
                  <a:srgbClr val="002060"/>
                </a:solidFill>
              </a:rPr>
              <a:t> </a:t>
            </a:r>
            <a:r>
              <a:rPr lang="fr-FR" sz="1600" b="1" dirty="0" err="1" smtClean="0">
                <a:solidFill>
                  <a:srgbClr val="002060"/>
                </a:solidFill>
              </a:rPr>
              <a:t>process</a:t>
            </a:r>
            <a:endParaRPr lang="fr-FR" sz="16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 smtClean="0">
                <a:solidFill>
                  <a:srgbClr val="002060"/>
                </a:solidFill>
              </a:rPr>
              <a:t>The technical team has </a:t>
            </a:r>
            <a:r>
              <a:rPr lang="fr-FR" sz="1600" b="1" dirty="0" err="1" smtClean="0">
                <a:solidFill>
                  <a:srgbClr val="002060"/>
                </a:solidFill>
              </a:rPr>
              <a:t>some</a:t>
            </a:r>
            <a:r>
              <a:rPr lang="fr-FR" sz="1600" b="1" dirty="0" smtClean="0">
                <a:solidFill>
                  <a:srgbClr val="002060"/>
                </a:solidFill>
              </a:rPr>
              <a:t> </a:t>
            </a:r>
            <a:r>
              <a:rPr lang="fr-FR" sz="1600" b="1" dirty="0" err="1" smtClean="0">
                <a:solidFill>
                  <a:srgbClr val="002060"/>
                </a:solidFill>
              </a:rPr>
              <a:t>concerns</a:t>
            </a:r>
            <a:r>
              <a:rPr lang="fr-FR" sz="1600" b="1" dirty="0" smtClean="0">
                <a:solidFill>
                  <a:srgbClr val="002060"/>
                </a:solidFill>
              </a:rPr>
              <a:t> due to the </a:t>
            </a:r>
            <a:r>
              <a:rPr lang="fr-FR" sz="1600" b="1" dirty="0" err="1" smtClean="0">
                <a:solidFill>
                  <a:srgbClr val="002060"/>
                </a:solidFill>
              </a:rPr>
              <a:t>very</a:t>
            </a:r>
            <a:r>
              <a:rPr lang="fr-FR" sz="1600" b="1" dirty="0" smtClean="0">
                <a:solidFill>
                  <a:srgbClr val="002060"/>
                </a:solidFill>
              </a:rPr>
              <a:t> </a:t>
            </a:r>
            <a:r>
              <a:rPr lang="fr-FR" sz="1600" b="1" dirty="0">
                <a:solidFill>
                  <a:srgbClr val="002060"/>
                </a:solidFill>
              </a:rPr>
              <a:t>agressive </a:t>
            </a:r>
            <a:r>
              <a:rPr lang="fr-FR" sz="1600" b="1" dirty="0" err="1">
                <a:solidFill>
                  <a:srgbClr val="002060"/>
                </a:solidFill>
              </a:rPr>
              <a:t>schedule</a:t>
            </a:r>
            <a:r>
              <a:rPr lang="fr-FR" sz="1600" b="1" dirty="0">
                <a:solidFill>
                  <a:srgbClr val="002060"/>
                </a:solidFill>
              </a:rPr>
              <a:t> </a:t>
            </a:r>
            <a:r>
              <a:rPr lang="fr-FR" sz="1600" b="1" dirty="0" err="1" smtClean="0">
                <a:solidFill>
                  <a:srgbClr val="002060"/>
                </a:solidFill>
              </a:rPr>
              <a:t>imposed</a:t>
            </a:r>
            <a:r>
              <a:rPr lang="fr-FR" sz="1600" b="1" dirty="0" smtClean="0">
                <a:solidFill>
                  <a:srgbClr val="002060"/>
                </a:solidFill>
              </a:rPr>
              <a:t> by the PCP</a:t>
            </a:r>
            <a:endParaRPr lang="fr-FR" sz="1600" b="1" dirty="0">
              <a:solidFill>
                <a:srgbClr val="002060"/>
              </a:solidFill>
            </a:endParaRPr>
          </a:p>
        </p:txBody>
      </p:sp>
      <p:pic>
        <p:nvPicPr>
          <p:cNvPr id="10" name="Picture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2000" y="6084377"/>
            <a:ext cx="568631" cy="589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402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H. Felice for the MQYY team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Beyond QUACO</a:t>
            </a:r>
            <a:br>
              <a:rPr lang="fr-FR" dirty="0" smtClean="0"/>
            </a:br>
            <a:r>
              <a:rPr lang="fr-FR" dirty="0" err="1" smtClean="0"/>
              <a:t>preparation</a:t>
            </a:r>
            <a:r>
              <a:rPr lang="fr-FR" dirty="0" smtClean="0"/>
              <a:t> of the MQYYP test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pPr/>
              <a:t>27</a:t>
            </a:fld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251519" y="1196752"/>
            <a:ext cx="860936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err="1" smtClean="0">
                <a:solidFill>
                  <a:srgbClr val="00B050"/>
                </a:solidFill>
              </a:rPr>
              <a:t>Similar</a:t>
            </a:r>
            <a:r>
              <a:rPr lang="fr-FR" sz="1600" dirty="0" smtClean="0">
                <a:solidFill>
                  <a:srgbClr val="00B050"/>
                </a:solidFill>
              </a:rPr>
              <a:t> </a:t>
            </a:r>
            <a:r>
              <a:rPr lang="fr-FR" sz="1600" dirty="0" err="1" smtClean="0">
                <a:solidFill>
                  <a:srgbClr val="00B050"/>
                </a:solidFill>
              </a:rPr>
              <a:t>timeline</a:t>
            </a:r>
            <a:r>
              <a:rPr lang="fr-FR" sz="1600" dirty="0" smtClean="0">
                <a:solidFill>
                  <a:srgbClr val="00B050"/>
                </a:solidFill>
              </a:rPr>
              <a:t> </a:t>
            </a:r>
            <a:r>
              <a:rPr lang="fr-FR" sz="1600" dirty="0" err="1" smtClean="0">
                <a:solidFill>
                  <a:srgbClr val="00B050"/>
                </a:solidFill>
              </a:rPr>
              <a:t>between</a:t>
            </a:r>
            <a:r>
              <a:rPr lang="fr-FR" sz="1600" dirty="0" smtClean="0">
                <a:solidFill>
                  <a:srgbClr val="00B050"/>
                </a:solidFill>
              </a:rPr>
              <a:t> MQ and MQYYP test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 smtClean="0">
              <a:solidFill>
                <a:srgbClr val="00206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sz="1600" dirty="0" smtClean="0">
              <a:solidFill>
                <a:srgbClr val="002060"/>
              </a:solidFill>
            </a:endParaRPr>
          </a:p>
          <a:p>
            <a:pPr lvl="1"/>
            <a:endParaRPr lang="fr-FR" sz="16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002060"/>
              </a:solidFill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283965" y="1171011"/>
            <a:ext cx="8544475" cy="1512167"/>
          </a:xfrm>
          <a:prstGeom prst="roundRect">
            <a:avLst>
              <a:gd name="adj" fmla="val 7274"/>
            </a:avLst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373940" y="1682513"/>
            <a:ext cx="87700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b="1" dirty="0">
                <a:solidFill>
                  <a:srgbClr val="002060"/>
                </a:solidFill>
              </a:rPr>
              <a:t>Agreement to </a:t>
            </a:r>
            <a:r>
              <a:rPr lang="fr-FR" sz="1600" b="1" dirty="0" err="1">
                <a:solidFill>
                  <a:srgbClr val="002060"/>
                </a:solidFill>
              </a:rPr>
              <a:t>find</a:t>
            </a:r>
            <a:r>
              <a:rPr lang="fr-FR" sz="1600" b="1" dirty="0">
                <a:solidFill>
                  <a:srgbClr val="002060"/>
                </a:solidFill>
              </a:rPr>
              <a:t> </a:t>
            </a:r>
            <a:r>
              <a:rPr lang="fr-FR" sz="1600" b="1" dirty="0" err="1">
                <a:solidFill>
                  <a:srgbClr val="002060"/>
                </a:solidFill>
              </a:rPr>
              <a:t>synergy</a:t>
            </a:r>
            <a:r>
              <a:rPr lang="fr-FR" sz="1600" b="1" dirty="0">
                <a:solidFill>
                  <a:srgbClr val="002060"/>
                </a:solidFill>
              </a:rPr>
              <a:t> </a:t>
            </a:r>
            <a:r>
              <a:rPr lang="fr-FR" sz="1600" b="1" dirty="0" err="1">
                <a:solidFill>
                  <a:srgbClr val="002060"/>
                </a:solidFill>
              </a:rPr>
              <a:t>between</a:t>
            </a:r>
            <a:r>
              <a:rPr lang="fr-FR" sz="1600" b="1" dirty="0">
                <a:solidFill>
                  <a:srgbClr val="002060"/>
                </a:solidFill>
              </a:rPr>
              <a:t> MQ and MQYYP </a:t>
            </a:r>
            <a:r>
              <a:rPr lang="fr-FR" sz="1600" b="1" dirty="0" smtClean="0">
                <a:solidFill>
                  <a:srgbClr val="002060"/>
                </a:solidFill>
              </a:rPr>
              <a:t>tests</a:t>
            </a:r>
            <a:r>
              <a:rPr lang="fr-FR" sz="1600" b="1" dirty="0">
                <a:solidFill>
                  <a:srgbClr val="002060"/>
                </a:solidFill>
              </a:rPr>
              <a:t> </a:t>
            </a:r>
            <a:r>
              <a:rPr lang="fr-FR" sz="1600" b="1" dirty="0" smtClean="0">
                <a:solidFill>
                  <a:srgbClr val="002060"/>
                </a:solidFill>
              </a:rPr>
              <a:t>=&gt; STAARQ </a:t>
            </a:r>
            <a:r>
              <a:rPr lang="fr-FR" sz="1600" b="1" dirty="0" err="1" smtClean="0">
                <a:solidFill>
                  <a:srgbClr val="002060"/>
                </a:solidFill>
              </a:rPr>
              <a:t>project</a:t>
            </a:r>
            <a:r>
              <a:rPr lang="fr-FR" sz="1600" b="1" dirty="0" smtClean="0">
                <a:solidFill>
                  <a:srgbClr val="002060"/>
                </a:solidFill>
              </a:rPr>
              <a:t> at CEA</a:t>
            </a:r>
            <a:endParaRPr lang="fr-FR" sz="16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002060"/>
                </a:solidFill>
              </a:rPr>
              <a:t>To </a:t>
            </a:r>
            <a:r>
              <a:rPr lang="fr-FR" sz="1600" dirty="0" err="1">
                <a:solidFill>
                  <a:srgbClr val="002060"/>
                </a:solidFill>
              </a:rPr>
              <a:t>minimize</a:t>
            </a:r>
            <a:r>
              <a:rPr lang="fr-FR" sz="1600" dirty="0">
                <a:solidFill>
                  <a:srgbClr val="002060"/>
                </a:solidFill>
              </a:rPr>
              <a:t> </a:t>
            </a:r>
            <a:r>
              <a:rPr lang="fr-FR" sz="1600" dirty="0" err="1">
                <a:solidFill>
                  <a:srgbClr val="002060"/>
                </a:solidFill>
              </a:rPr>
              <a:t>equipment</a:t>
            </a:r>
            <a:r>
              <a:rPr lang="fr-FR" sz="1600" dirty="0">
                <a:solidFill>
                  <a:srgbClr val="002060"/>
                </a:solidFill>
              </a:rPr>
              <a:t> </a:t>
            </a:r>
            <a:r>
              <a:rPr lang="fr-FR" sz="1600" dirty="0" err="1">
                <a:solidFill>
                  <a:srgbClr val="002060"/>
                </a:solidFill>
              </a:rPr>
              <a:t>cost</a:t>
            </a:r>
            <a:r>
              <a:rPr lang="fr-FR" sz="1600" dirty="0">
                <a:solidFill>
                  <a:srgbClr val="002060"/>
                </a:solidFill>
              </a:rPr>
              <a:t> and </a:t>
            </a:r>
            <a:r>
              <a:rPr lang="fr-FR" sz="1600" dirty="0" err="1">
                <a:solidFill>
                  <a:srgbClr val="002060"/>
                </a:solidFill>
              </a:rPr>
              <a:t>development</a:t>
            </a:r>
            <a:r>
              <a:rPr lang="fr-FR" sz="1600" dirty="0">
                <a:solidFill>
                  <a:srgbClr val="002060"/>
                </a:solidFill>
              </a:rPr>
              <a:t> </a:t>
            </a:r>
            <a:r>
              <a:rPr lang="fr-FR" sz="1600" dirty="0" err="1">
                <a:solidFill>
                  <a:srgbClr val="002060"/>
                </a:solidFill>
              </a:rPr>
              <a:t>cost</a:t>
            </a:r>
            <a:endParaRPr lang="fr-FR" sz="16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>
                <a:solidFill>
                  <a:srgbClr val="002060"/>
                </a:solidFill>
              </a:rPr>
              <a:t>To </a:t>
            </a:r>
            <a:r>
              <a:rPr lang="fr-FR" sz="1600" dirty="0" err="1">
                <a:solidFill>
                  <a:srgbClr val="002060"/>
                </a:solidFill>
              </a:rPr>
              <a:t>minimize</a:t>
            </a:r>
            <a:r>
              <a:rPr lang="fr-FR" sz="1600" dirty="0">
                <a:solidFill>
                  <a:srgbClr val="002060"/>
                </a:solidFill>
              </a:rPr>
              <a:t> down time </a:t>
            </a:r>
            <a:r>
              <a:rPr lang="fr-FR" sz="1600" dirty="0" err="1">
                <a:solidFill>
                  <a:srgbClr val="002060"/>
                </a:solidFill>
              </a:rPr>
              <a:t>between</a:t>
            </a:r>
            <a:r>
              <a:rPr lang="fr-FR" sz="1600" dirty="0">
                <a:solidFill>
                  <a:srgbClr val="002060"/>
                </a:solidFill>
              </a:rPr>
              <a:t> </a:t>
            </a:r>
            <a:r>
              <a:rPr lang="fr-FR" sz="1600" dirty="0" err="1">
                <a:solidFill>
                  <a:srgbClr val="002060"/>
                </a:solidFill>
              </a:rPr>
              <a:t>magnet</a:t>
            </a:r>
            <a:r>
              <a:rPr lang="fr-FR" sz="1600" dirty="0">
                <a:solidFill>
                  <a:srgbClr val="002060"/>
                </a:solidFill>
              </a:rPr>
              <a:t> tests</a:t>
            </a:r>
          </a:p>
        </p:txBody>
      </p:sp>
      <p:sp>
        <p:nvSpPr>
          <p:cNvPr id="9" name="ZoneTexte 10"/>
          <p:cNvSpPr txBox="1"/>
          <p:nvPr/>
        </p:nvSpPr>
        <p:spPr>
          <a:xfrm>
            <a:off x="3419872" y="2852936"/>
            <a:ext cx="6068291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rgbClr val="002060"/>
                </a:solidFill>
              </a:rPr>
              <a:t>CEA Team: </a:t>
            </a:r>
            <a:r>
              <a:rPr lang="fr-FR" sz="1200" dirty="0">
                <a:solidFill>
                  <a:srgbClr val="002060"/>
                </a:solidFill>
              </a:rPr>
              <a:t>J.M. </a:t>
            </a:r>
            <a:r>
              <a:rPr lang="fr-FR" sz="1200" dirty="0" err="1">
                <a:solidFill>
                  <a:srgbClr val="002060"/>
                </a:solidFill>
              </a:rPr>
              <a:t>Gheller</a:t>
            </a:r>
            <a:r>
              <a:rPr lang="fr-FR" sz="1200" dirty="0">
                <a:solidFill>
                  <a:srgbClr val="002060"/>
                </a:solidFill>
              </a:rPr>
              <a:t>, H. Allain, H. </a:t>
            </a:r>
            <a:r>
              <a:rPr lang="fr-FR" sz="1200" dirty="0" err="1">
                <a:solidFill>
                  <a:srgbClr val="002060"/>
                </a:solidFill>
              </a:rPr>
              <a:t>Felice,C</a:t>
            </a:r>
            <a:r>
              <a:rPr lang="fr-FR" sz="1200" dirty="0">
                <a:solidFill>
                  <a:srgbClr val="002060"/>
                </a:solidFill>
              </a:rPr>
              <a:t>. Lorin, D. Simon, J.C. Barriere, J. </a:t>
            </a:r>
            <a:r>
              <a:rPr lang="fr-FR" sz="1200" dirty="0" err="1">
                <a:solidFill>
                  <a:srgbClr val="002060"/>
                </a:solidFill>
              </a:rPr>
              <a:t>Belorgey</a:t>
            </a:r>
            <a:r>
              <a:rPr lang="fr-FR" sz="1200" dirty="0">
                <a:solidFill>
                  <a:srgbClr val="002060"/>
                </a:solidFill>
              </a:rPr>
              <a:t>, F. </a:t>
            </a:r>
            <a:r>
              <a:rPr lang="fr-FR" sz="1200" dirty="0" err="1">
                <a:solidFill>
                  <a:srgbClr val="002060"/>
                </a:solidFill>
              </a:rPr>
              <a:t>Molinié</a:t>
            </a:r>
            <a:r>
              <a:rPr lang="fr-FR" sz="1200" dirty="0">
                <a:solidFill>
                  <a:srgbClr val="002060"/>
                </a:solidFill>
              </a:rPr>
              <a:t>, J. </a:t>
            </a:r>
            <a:r>
              <a:rPr lang="fr-FR" sz="1200" dirty="0" err="1">
                <a:solidFill>
                  <a:srgbClr val="002060"/>
                </a:solidFill>
              </a:rPr>
              <a:t>Relland</a:t>
            </a:r>
            <a:r>
              <a:rPr lang="fr-FR" sz="1200" dirty="0">
                <a:solidFill>
                  <a:srgbClr val="002060"/>
                </a:solidFill>
              </a:rPr>
              <a:t> </a:t>
            </a:r>
          </a:p>
          <a:p>
            <a:endParaRPr lang="fr-FR" sz="1200" dirty="0">
              <a:solidFill>
                <a:srgbClr val="002060"/>
              </a:solidFill>
            </a:endParaRPr>
          </a:p>
          <a:p>
            <a:r>
              <a:rPr lang="fr-FR" sz="1200" b="1" dirty="0">
                <a:solidFill>
                  <a:srgbClr val="002060"/>
                </a:solidFill>
              </a:rPr>
              <a:t>Target date for </a:t>
            </a:r>
            <a:r>
              <a:rPr lang="fr-FR" sz="1200" b="1" dirty="0" err="1">
                <a:solidFill>
                  <a:srgbClr val="002060"/>
                </a:solidFill>
              </a:rPr>
              <a:t>operation</a:t>
            </a:r>
            <a:r>
              <a:rPr lang="fr-FR" sz="1200" b="1" dirty="0">
                <a:solidFill>
                  <a:srgbClr val="002060"/>
                </a:solidFill>
              </a:rPr>
              <a:t>: </a:t>
            </a:r>
            <a:r>
              <a:rPr lang="fr-FR" sz="1200" dirty="0">
                <a:solidFill>
                  <a:srgbClr val="002060"/>
                </a:solidFill>
              </a:rPr>
              <a:t>End of 2019</a:t>
            </a:r>
          </a:p>
          <a:p>
            <a:endParaRPr lang="fr-FR" sz="1200" b="1" dirty="0">
              <a:solidFill>
                <a:srgbClr val="002060"/>
              </a:solidFill>
            </a:endParaRPr>
          </a:p>
          <a:p>
            <a:r>
              <a:rPr lang="fr-FR" sz="1200" b="1" dirty="0" err="1">
                <a:solidFill>
                  <a:srgbClr val="002060"/>
                </a:solidFill>
              </a:rPr>
              <a:t>Cryogenic</a:t>
            </a:r>
            <a:r>
              <a:rPr lang="fr-FR" sz="1200" b="1" dirty="0">
                <a:solidFill>
                  <a:srgbClr val="002060"/>
                </a:solidFill>
              </a:rPr>
              <a:t> </a:t>
            </a:r>
            <a:r>
              <a:rPr lang="fr-FR" sz="1200" b="1" dirty="0" err="1">
                <a:solidFill>
                  <a:srgbClr val="002060"/>
                </a:solidFill>
              </a:rPr>
              <a:t>facility</a:t>
            </a:r>
            <a:endParaRPr lang="fr-FR" sz="1200" b="1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002060"/>
                </a:solidFill>
              </a:rPr>
              <a:t>Design and fabrication of an </a:t>
            </a:r>
            <a:r>
              <a:rPr lang="fr-FR" sz="1200" b="1" dirty="0" err="1">
                <a:solidFill>
                  <a:srgbClr val="002060"/>
                </a:solidFill>
              </a:rPr>
              <a:t>inner</a:t>
            </a:r>
            <a:r>
              <a:rPr lang="fr-FR" sz="1200" b="1" dirty="0">
                <a:solidFill>
                  <a:srgbClr val="002060"/>
                </a:solidFill>
              </a:rPr>
              <a:t> cryostat</a:t>
            </a:r>
            <a:r>
              <a:rPr lang="fr-FR" sz="1200" dirty="0">
                <a:solidFill>
                  <a:srgbClr val="002060"/>
                </a:solidFill>
              </a:rPr>
              <a:t> to </a:t>
            </a:r>
            <a:r>
              <a:rPr lang="fr-FR" sz="1200" dirty="0" err="1">
                <a:solidFill>
                  <a:srgbClr val="002060"/>
                </a:solidFill>
              </a:rPr>
              <a:t>be</a:t>
            </a:r>
            <a:r>
              <a:rPr lang="fr-FR" sz="1200" dirty="0">
                <a:solidFill>
                  <a:srgbClr val="002060"/>
                </a:solidFill>
              </a:rPr>
              <a:t> </a:t>
            </a:r>
            <a:r>
              <a:rPr lang="fr-FR" sz="1200" dirty="0" err="1">
                <a:solidFill>
                  <a:srgbClr val="002060"/>
                </a:solidFill>
              </a:rPr>
              <a:t>inserted</a:t>
            </a:r>
            <a:r>
              <a:rPr lang="fr-FR" sz="1200" dirty="0">
                <a:solidFill>
                  <a:srgbClr val="002060"/>
                </a:solidFill>
              </a:rPr>
              <a:t> in the 8 m vertical cryostat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200" dirty="0" err="1">
                <a:solidFill>
                  <a:srgbClr val="002060"/>
                </a:solidFill>
              </a:rPr>
              <a:t>Pressurized</a:t>
            </a:r>
            <a:r>
              <a:rPr lang="fr-FR" sz="1200" dirty="0">
                <a:solidFill>
                  <a:srgbClr val="002060"/>
                </a:solidFill>
              </a:rPr>
              <a:t> </a:t>
            </a:r>
            <a:r>
              <a:rPr lang="fr-FR" sz="1200" dirty="0" err="1">
                <a:solidFill>
                  <a:srgbClr val="002060"/>
                </a:solidFill>
              </a:rPr>
              <a:t>LHe</a:t>
            </a:r>
            <a:r>
              <a:rPr lang="fr-FR" sz="1200" dirty="0">
                <a:solidFill>
                  <a:srgbClr val="002060"/>
                </a:solidFill>
              </a:rPr>
              <a:t> bath at 1.9 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002060"/>
                </a:solidFill>
              </a:rPr>
              <a:t>Introduction of Lambda plates in the main Lambda plate to </a:t>
            </a:r>
            <a:r>
              <a:rPr lang="fr-FR" sz="1200" dirty="0" err="1" smtClean="0">
                <a:solidFill>
                  <a:srgbClr val="002060"/>
                </a:solidFill>
              </a:rPr>
              <a:t>accommodate</a:t>
            </a:r>
            <a:r>
              <a:rPr lang="fr-FR" sz="1200" dirty="0" smtClean="0">
                <a:solidFill>
                  <a:srgbClr val="002060"/>
                </a:solidFill>
              </a:rPr>
              <a:t> </a:t>
            </a:r>
            <a:r>
              <a:rPr lang="fr-FR" sz="1200" dirty="0">
                <a:solidFill>
                  <a:srgbClr val="002060"/>
                </a:solidFill>
              </a:rPr>
              <a:t>the </a:t>
            </a:r>
            <a:r>
              <a:rPr lang="fr-FR" sz="1200" dirty="0" err="1">
                <a:solidFill>
                  <a:srgbClr val="002060"/>
                </a:solidFill>
              </a:rPr>
              <a:t>anticryostats</a:t>
            </a:r>
            <a:r>
              <a:rPr lang="fr-FR" sz="1200" dirty="0">
                <a:solidFill>
                  <a:srgbClr val="002060"/>
                </a:solidFill>
              </a:rPr>
              <a:t> and bus bars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002060"/>
                </a:solidFill>
              </a:rPr>
              <a:t>Connection to a </a:t>
            </a:r>
            <a:r>
              <a:rPr lang="fr-FR" sz="1200" dirty="0" err="1">
                <a:solidFill>
                  <a:srgbClr val="002060"/>
                </a:solidFill>
              </a:rPr>
              <a:t>liquifier</a:t>
            </a:r>
            <a:endParaRPr lang="fr-FR" sz="1200" dirty="0">
              <a:solidFill>
                <a:srgbClr val="002060"/>
              </a:solidFill>
            </a:endParaRPr>
          </a:p>
          <a:p>
            <a:r>
              <a:rPr lang="fr-FR" sz="1200" b="1" dirty="0">
                <a:solidFill>
                  <a:srgbClr val="002060"/>
                </a:solidFill>
              </a:rPr>
              <a:t>Data acquisition and </a:t>
            </a:r>
            <a:r>
              <a:rPr lang="fr-FR" sz="1200" b="1" dirty="0" err="1">
                <a:solidFill>
                  <a:srgbClr val="002060"/>
                </a:solidFill>
              </a:rPr>
              <a:t>magnet</a:t>
            </a:r>
            <a:r>
              <a:rPr lang="fr-FR" sz="1200" b="1" dirty="0">
                <a:solidFill>
                  <a:srgbClr val="002060"/>
                </a:solidFill>
              </a:rPr>
              <a:t> protection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200" dirty="0">
                <a:solidFill>
                  <a:srgbClr val="002060"/>
                </a:solidFill>
              </a:rPr>
              <a:t>Upgrade </a:t>
            </a:r>
            <a:r>
              <a:rPr lang="fr-FR" sz="1200" dirty="0" err="1">
                <a:solidFill>
                  <a:srgbClr val="002060"/>
                </a:solidFill>
              </a:rPr>
              <a:t>under</a:t>
            </a:r>
            <a:r>
              <a:rPr lang="fr-FR" sz="1200" dirty="0">
                <a:solidFill>
                  <a:srgbClr val="002060"/>
                </a:solidFill>
              </a:rPr>
              <a:t> discussion</a:t>
            </a:r>
          </a:p>
          <a:p>
            <a:endParaRPr lang="fr-FR" sz="1200" b="1" dirty="0">
              <a:solidFill>
                <a:srgbClr val="002060"/>
              </a:solidFill>
            </a:endParaRPr>
          </a:p>
          <a:p>
            <a:r>
              <a:rPr lang="fr-FR" sz="1200" b="1" dirty="0">
                <a:solidFill>
                  <a:srgbClr val="002060"/>
                </a:solidFill>
              </a:rPr>
              <a:t>Max Dump </a:t>
            </a:r>
            <a:r>
              <a:rPr lang="fr-FR" sz="1200" b="1" dirty="0" err="1">
                <a:solidFill>
                  <a:srgbClr val="002060"/>
                </a:solidFill>
              </a:rPr>
              <a:t>resistor</a:t>
            </a:r>
            <a:r>
              <a:rPr lang="fr-FR" sz="1200" b="1" dirty="0">
                <a:solidFill>
                  <a:srgbClr val="002060"/>
                </a:solidFill>
              </a:rPr>
              <a:t>: 100 </a:t>
            </a:r>
            <a:r>
              <a:rPr lang="fr-FR" sz="1200" b="1" dirty="0" err="1">
                <a:solidFill>
                  <a:srgbClr val="002060"/>
                </a:solidFill>
              </a:rPr>
              <a:t>mohm</a:t>
            </a:r>
            <a:endParaRPr lang="fr-FR" sz="1200" b="1" dirty="0">
              <a:solidFill>
                <a:srgbClr val="002060"/>
              </a:solidFill>
            </a:endParaRPr>
          </a:p>
          <a:p>
            <a:r>
              <a:rPr lang="fr-FR" sz="1200" b="1" dirty="0">
                <a:solidFill>
                  <a:srgbClr val="002060"/>
                </a:solidFill>
              </a:rPr>
              <a:t>Power </a:t>
            </a:r>
            <a:r>
              <a:rPr lang="fr-FR" sz="1200" b="1" dirty="0" err="1">
                <a:solidFill>
                  <a:srgbClr val="002060"/>
                </a:solidFill>
              </a:rPr>
              <a:t>supply</a:t>
            </a:r>
            <a:r>
              <a:rPr lang="fr-FR" sz="1200" b="1" dirty="0">
                <a:solidFill>
                  <a:srgbClr val="002060"/>
                </a:solidFill>
              </a:rPr>
              <a:t>: 20 kA</a:t>
            </a:r>
          </a:p>
          <a:p>
            <a:r>
              <a:rPr lang="fr-FR" sz="1200" b="1" dirty="0">
                <a:solidFill>
                  <a:srgbClr val="002060"/>
                </a:solidFill>
              </a:rPr>
              <a:t>HTS </a:t>
            </a:r>
            <a:r>
              <a:rPr lang="fr-FR" sz="1200" b="1" dirty="0" err="1">
                <a:solidFill>
                  <a:srgbClr val="002060"/>
                </a:solidFill>
              </a:rPr>
              <a:t>current</a:t>
            </a:r>
            <a:r>
              <a:rPr lang="fr-FR" sz="1200" b="1" dirty="0">
                <a:solidFill>
                  <a:srgbClr val="002060"/>
                </a:solidFill>
              </a:rPr>
              <a:t> leads </a:t>
            </a:r>
            <a:r>
              <a:rPr lang="fr-FR" sz="1200" b="1" dirty="0" err="1">
                <a:solidFill>
                  <a:srgbClr val="002060"/>
                </a:solidFill>
              </a:rPr>
              <a:t>under</a:t>
            </a:r>
            <a:r>
              <a:rPr lang="fr-FR" sz="1200" b="1" dirty="0">
                <a:solidFill>
                  <a:srgbClr val="002060"/>
                </a:solidFill>
              </a:rPr>
              <a:t> investigation</a:t>
            </a:r>
          </a:p>
          <a:p>
            <a:endParaRPr lang="fr-FR" sz="1200" dirty="0">
              <a:solidFill>
                <a:srgbClr val="002060"/>
              </a:solidFill>
            </a:endParaRP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19" y="3005952"/>
            <a:ext cx="3026770" cy="2373937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283965" y="5379889"/>
            <a:ext cx="14077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chemeClr val="bg1">
                    <a:lumMod val="50000"/>
                  </a:schemeClr>
                </a:solidFill>
              </a:rPr>
              <a:t>H. Allain (CEA)</a:t>
            </a:r>
            <a:endParaRPr lang="fr-FR" sz="1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55848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 smtClean="0"/>
              <a:t>H. Felice for the MQYY team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 idx="4294967295"/>
          </p:nvPr>
        </p:nvSpPr>
        <p:spPr>
          <a:xfrm>
            <a:off x="0" y="179388"/>
            <a:ext cx="7918450" cy="720725"/>
          </a:xfrm>
        </p:spPr>
        <p:txBody>
          <a:bodyPr/>
          <a:lstStyle/>
          <a:p>
            <a:r>
              <a:rPr lang="fr-FR" dirty="0" err="1" smtClean="0"/>
              <a:t>Next</a:t>
            </a:r>
            <a:r>
              <a:rPr lang="fr-FR" dirty="0" smtClean="0"/>
              <a:t> </a:t>
            </a:r>
            <a:r>
              <a:rPr lang="fr-FR" dirty="0" err="1" smtClean="0"/>
              <a:t>steps</a:t>
            </a:r>
            <a:r>
              <a:rPr lang="fr-FR" dirty="0" smtClean="0"/>
              <a:t> and </a:t>
            </a:r>
            <a:r>
              <a:rPr lang="fr-FR" dirty="0" err="1" smtClean="0"/>
              <a:t>Milestones</a:t>
            </a:r>
            <a:r>
              <a:rPr lang="fr-FR" dirty="0" smtClean="0"/>
              <a:t> for MQYY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4294967295"/>
          </p:nvPr>
        </p:nvSpPr>
        <p:spPr>
          <a:xfrm>
            <a:off x="974030" y="1219200"/>
            <a:ext cx="7918450" cy="4906963"/>
          </a:xfrm>
        </p:spPr>
        <p:txBody>
          <a:bodyPr/>
          <a:lstStyle/>
          <a:p>
            <a:r>
              <a:rPr lang="fr-FR" b="1" u="sng" dirty="0" smtClean="0"/>
              <a:t>Short Model MQYYM</a:t>
            </a:r>
          </a:p>
          <a:p>
            <a:pPr lvl="1"/>
            <a:r>
              <a:rPr lang="fr-FR" dirty="0" smtClean="0"/>
              <a:t>Fabrication of last </a:t>
            </a:r>
            <a:r>
              <a:rPr lang="fr-FR" dirty="0" err="1" smtClean="0"/>
              <a:t>coils</a:t>
            </a:r>
            <a:r>
              <a:rPr lang="fr-FR" dirty="0" smtClean="0"/>
              <a:t> at CEA: </a:t>
            </a:r>
            <a:r>
              <a:rPr lang="fr-FR" dirty="0" err="1" smtClean="0">
                <a:solidFill>
                  <a:schemeClr val="bg2"/>
                </a:solidFill>
              </a:rPr>
              <a:t>early</a:t>
            </a:r>
            <a:r>
              <a:rPr lang="fr-FR" dirty="0" smtClean="0">
                <a:solidFill>
                  <a:schemeClr val="bg2"/>
                </a:solidFill>
              </a:rPr>
              <a:t> 2018</a:t>
            </a:r>
          </a:p>
          <a:p>
            <a:pPr lvl="1"/>
            <a:r>
              <a:rPr lang="fr-FR" dirty="0" smtClean="0"/>
              <a:t>Aperture </a:t>
            </a:r>
            <a:r>
              <a:rPr lang="fr-FR" dirty="0" err="1" smtClean="0"/>
              <a:t>collaring</a:t>
            </a:r>
            <a:r>
              <a:rPr lang="fr-FR" dirty="0" smtClean="0"/>
              <a:t> and </a:t>
            </a:r>
            <a:r>
              <a:rPr lang="fr-FR" dirty="0" err="1" smtClean="0"/>
              <a:t>yoking</a:t>
            </a:r>
            <a:r>
              <a:rPr lang="fr-FR" dirty="0" smtClean="0"/>
              <a:t> at CERN: </a:t>
            </a:r>
            <a:r>
              <a:rPr lang="fr-FR" dirty="0" err="1" smtClean="0">
                <a:solidFill>
                  <a:schemeClr val="bg2"/>
                </a:solidFill>
              </a:rPr>
              <a:t>late</a:t>
            </a:r>
            <a:r>
              <a:rPr lang="fr-FR" dirty="0" smtClean="0">
                <a:solidFill>
                  <a:schemeClr val="bg2"/>
                </a:solidFill>
              </a:rPr>
              <a:t> </a:t>
            </a:r>
            <a:r>
              <a:rPr lang="fr-FR" dirty="0" err="1" smtClean="0">
                <a:solidFill>
                  <a:schemeClr val="bg2"/>
                </a:solidFill>
              </a:rPr>
              <a:t>spring</a:t>
            </a:r>
            <a:r>
              <a:rPr lang="fr-FR" dirty="0" smtClean="0">
                <a:solidFill>
                  <a:schemeClr val="bg2"/>
                </a:solidFill>
              </a:rPr>
              <a:t> 2018</a:t>
            </a:r>
          </a:p>
          <a:p>
            <a:pPr lvl="1"/>
            <a:r>
              <a:rPr lang="fr-FR" dirty="0" smtClean="0"/>
              <a:t>Test at CEA: </a:t>
            </a:r>
            <a:r>
              <a:rPr lang="fr-FR" dirty="0" err="1">
                <a:solidFill>
                  <a:schemeClr val="bg2"/>
                </a:solidFill>
              </a:rPr>
              <a:t>F</a:t>
            </a:r>
            <a:r>
              <a:rPr lang="fr-FR" dirty="0" err="1" smtClean="0">
                <a:solidFill>
                  <a:schemeClr val="bg2"/>
                </a:solidFill>
              </a:rPr>
              <a:t>all</a:t>
            </a:r>
            <a:r>
              <a:rPr lang="fr-FR" dirty="0" smtClean="0">
                <a:solidFill>
                  <a:schemeClr val="bg2"/>
                </a:solidFill>
              </a:rPr>
              <a:t> 2018</a:t>
            </a:r>
          </a:p>
          <a:p>
            <a:r>
              <a:rPr lang="fr-FR" b="1" u="sng" dirty="0" smtClean="0"/>
              <a:t>Prototype MQYY</a:t>
            </a:r>
          </a:p>
          <a:p>
            <a:pPr lvl="1"/>
            <a:r>
              <a:rPr lang="fr-FR" dirty="0" smtClean="0"/>
              <a:t>End of Phase 2: </a:t>
            </a:r>
            <a:r>
              <a:rPr lang="fr-FR" dirty="0" smtClean="0">
                <a:solidFill>
                  <a:schemeClr val="bg2"/>
                </a:solidFill>
              </a:rPr>
              <a:t>August 2018</a:t>
            </a:r>
          </a:p>
          <a:p>
            <a:pPr lvl="1"/>
            <a:r>
              <a:rPr lang="fr-FR" dirty="0" err="1" smtClean="0"/>
              <a:t>Selection</a:t>
            </a:r>
            <a:r>
              <a:rPr lang="fr-FR" dirty="0" smtClean="0"/>
              <a:t> of </a:t>
            </a:r>
            <a:r>
              <a:rPr lang="fr-FR" dirty="0" err="1" smtClean="0"/>
              <a:t>two</a:t>
            </a:r>
            <a:r>
              <a:rPr lang="fr-FR" dirty="0" smtClean="0"/>
              <a:t> </a:t>
            </a:r>
            <a:r>
              <a:rPr lang="fr-FR" dirty="0" err="1" smtClean="0"/>
              <a:t>companies</a:t>
            </a:r>
            <a:r>
              <a:rPr lang="fr-FR" dirty="0" smtClean="0"/>
              <a:t> to </a:t>
            </a:r>
            <a:r>
              <a:rPr lang="fr-FR" dirty="0" err="1" smtClean="0"/>
              <a:t>proceed</a:t>
            </a:r>
            <a:r>
              <a:rPr lang="fr-FR" dirty="0" smtClean="0"/>
              <a:t> to the prototype fabrication phase (phase III): </a:t>
            </a:r>
            <a:r>
              <a:rPr lang="fr-FR" dirty="0" err="1" smtClean="0">
                <a:solidFill>
                  <a:schemeClr val="bg2"/>
                </a:solidFill>
              </a:rPr>
              <a:t>October</a:t>
            </a:r>
            <a:r>
              <a:rPr lang="fr-FR" dirty="0" smtClean="0">
                <a:solidFill>
                  <a:schemeClr val="bg2"/>
                </a:solidFill>
              </a:rPr>
              <a:t> 2018</a:t>
            </a:r>
            <a:endParaRPr lang="fr-FR" dirty="0" smtClean="0">
              <a:solidFill>
                <a:schemeClr val="bg1">
                  <a:lumMod val="50000"/>
                </a:schemeClr>
              </a:solidFill>
            </a:endParaRPr>
          </a:p>
          <a:p>
            <a:pPr lvl="1"/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Prototype </a:t>
            </a:r>
            <a:r>
              <a:rPr lang="fr-FR" dirty="0" err="1" smtClean="0">
                <a:solidFill>
                  <a:schemeClr val="bg1">
                    <a:lumMod val="50000"/>
                  </a:schemeClr>
                </a:solidFill>
              </a:rPr>
              <a:t>delivery</a:t>
            </a:r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 at CEA</a:t>
            </a:r>
            <a:r>
              <a:rPr lang="fr-FR" dirty="0" smtClean="0">
                <a:solidFill>
                  <a:schemeClr val="bg2"/>
                </a:solidFill>
              </a:rPr>
              <a:t> </a:t>
            </a:r>
            <a:r>
              <a:rPr lang="fr-FR" dirty="0" err="1" smtClean="0">
                <a:solidFill>
                  <a:schemeClr val="bg2"/>
                </a:solidFill>
              </a:rPr>
              <a:t>mid</a:t>
            </a:r>
            <a:r>
              <a:rPr lang="fr-FR" dirty="0" smtClean="0">
                <a:solidFill>
                  <a:schemeClr val="bg2"/>
                </a:solidFill>
              </a:rPr>
              <a:t> 2020</a:t>
            </a:r>
          </a:p>
          <a:p>
            <a:pPr lvl="1"/>
            <a:r>
              <a:rPr lang="fr-FR" dirty="0" smtClean="0">
                <a:solidFill>
                  <a:schemeClr val="bg2"/>
                </a:solidFill>
              </a:rPr>
              <a:t>Test at CEA</a:t>
            </a:r>
            <a:endParaRPr lang="fr-FR" dirty="0">
              <a:solidFill>
                <a:schemeClr val="bg2"/>
              </a:solidFill>
            </a:endParaRPr>
          </a:p>
        </p:txBody>
      </p:sp>
      <p:pic>
        <p:nvPicPr>
          <p:cNvPr id="6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6393510"/>
            <a:ext cx="1005773" cy="211212"/>
          </a:xfrm>
          <a:prstGeom prst="rect">
            <a:avLst/>
          </a:prstGeom>
        </p:spPr>
      </p:pic>
      <p:pic>
        <p:nvPicPr>
          <p:cNvPr id="7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5056" y="6367480"/>
            <a:ext cx="1179904" cy="261474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4388" y="6347029"/>
            <a:ext cx="592294" cy="257211"/>
          </a:xfrm>
          <a:prstGeom prst="rect">
            <a:avLst/>
          </a:prstGeom>
        </p:spPr>
      </p:pic>
      <p:sp>
        <p:nvSpPr>
          <p:cNvPr id="9" name="Accolade ouvrante 8"/>
          <p:cNvSpPr/>
          <p:nvPr/>
        </p:nvSpPr>
        <p:spPr>
          <a:xfrm>
            <a:off x="1259632" y="4005064"/>
            <a:ext cx="144016" cy="1440160"/>
          </a:xfrm>
          <a:prstGeom prst="leftBrace">
            <a:avLst/>
          </a:prstGeom>
          <a:ln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B05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 rot="16200000">
            <a:off x="428109" y="4432466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B050"/>
                </a:solidFill>
              </a:rPr>
              <a:t>QUACO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433970" y="5510728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rgbClr val="C00000"/>
                </a:solidFill>
              </a:rPr>
              <a:t>CERN/CEA collaboration agreement</a:t>
            </a:r>
            <a:endParaRPr lang="fr-FR" sz="1200" dirty="0">
              <a:solidFill>
                <a:srgbClr val="C00000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301744" y="2093419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rgbClr val="C00000"/>
                </a:solidFill>
              </a:rPr>
              <a:t>CERN/CEA collaboration agreement</a:t>
            </a:r>
            <a:endParaRPr lang="fr-FR" sz="1200" dirty="0">
              <a:solidFill>
                <a:srgbClr val="C00000"/>
              </a:solidFill>
            </a:endParaRPr>
          </a:p>
        </p:txBody>
      </p:sp>
      <p:sp>
        <p:nvSpPr>
          <p:cNvPr id="13" name="Accolade ouvrante 12"/>
          <p:cNvSpPr/>
          <p:nvPr/>
        </p:nvSpPr>
        <p:spPr>
          <a:xfrm>
            <a:off x="1259632" y="1772816"/>
            <a:ext cx="144016" cy="1440160"/>
          </a:xfrm>
          <a:prstGeom prst="leftBrace">
            <a:avLst/>
          </a:prstGeom>
          <a:ln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9080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H. Felice for the MQYY team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pPr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6330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 smtClean="0"/>
              <a:t>H. Felice for the MQYY team</a:t>
            </a:r>
            <a:endParaRPr lang="en-GB" noProof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Short Model and Prototypes</a:t>
            </a:r>
            <a:br>
              <a:rPr lang="fr-FR" dirty="0" smtClean="0"/>
            </a:br>
            <a:r>
              <a:rPr lang="fr-FR" dirty="0" smtClean="0"/>
              <a:t>2 </a:t>
            </a:r>
            <a:r>
              <a:rPr lang="fr-FR" dirty="0" err="1" smtClean="0"/>
              <a:t>different</a:t>
            </a:r>
            <a:r>
              <a:rPr lang="fr-FR" dirty="0" smtClean="0"/>
              <a:t> </a:t>
            </a:r>
            <a:r>
              <a:rPr lang="fr-FR" dirty="0" err="1" smtClean="0"/>
              <a:t>paths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2"/>
          <a:srcRect l="20531" t="23965" r="51017" b="30504"/>
          <a:stretch/>
        </p:blipFill>
        <p:spPr>
          <a:xfrm>
            <a:off x="109062" y="3241905"/>
            <a:ext cx="1261095" cy="1135218"/>
          </a:xfrm>
          <a:prstGeom prst="rect">
            <a:avLst/>
          </a:prstGeom>
          <a:ln>
            <a:noFill/>
          </a:ln>
        </p:spPr>
      </p:pic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3"/>
          <a:srcRect l="41779" t="26159" r="40051" b="38628"/>
          <a:stretch/>
        </p:blipFill>
        <p:spPr>
          <a:xfrm>
            <a:off x="2141370" y="1673290"/>
            <a:ext cx="957422" cy="1159602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9894" y="1758039"/>
            <a:ext cx="1429856" cy="1187272"/>
          </a:xfrm>
          <a:prstGeom prst="rect">
            <a:avLst/>
          </a:prstGeom>
          <a:ln>
            <a:noFill/>
          </a:ln>
        </p:spPr>
      </p:pic>
      <p:sp>
        <p:nvSpPr>
          <p:cNvPr id="19" name="Flèche droite 18"/>
          <p:cNvSpPr/>
          <p:nvPr/>
        </p:nvSpPr>
        <p:spPr>
          <a:xfrm rot="19732736">
            <a:off x="695562" y="2219424"/>
            <a:ext cx="792088" cy="365918"/>
          </a:xfrm>
          <a:prstGeom prst="rightArrow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Flèche droite 19"/>
          <p:cNvSpPr/>
          <p:nvPr/>
        </p:nvSpPr>
        <p:spPr>
          <a:xfrm rot="3356522">
            <a:off x="664294" y="4875025"/>
            <a:ext cx="792088" cy="365918"/>
          </a:xfrm>
          <a:prstGeom prst="rightArrow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Flèche droite 21"/>
          <p:cNvSpPr/>
          <p:nvPr/>
        </p:nvSpPr>
        <p:spPr>
          <a:xfrm>
            <a:off x="1633159" y="3742845"/>
            <a:ext cx="6898839" cy="288032"/>
          </a:xfrm>
          <a:prstGeom prst="rightArrow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à coins arrondis 23"/>
          <p:cNvSpPr/>
          <p:nvPr/>
        </p:nvSpPr>
        <p:spPr>
          <a:xfrm>
            <a:off x="1680268" y="1052735"/>
            <a:ext cx="3409276" cy="2189169"/>
          </a:xfrm>
          <a:prstGeom prst="roundRect">
            <a:avLst/>
          </a:prstGeom>
          <a:noFill/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ZoneTexte 24"/>
          <p:cNvSpPr txBox="1"/>
          <p:nvPr/>
        </p:nvSpPr>
        <p:spPr>
          <a:xfrm>
            <a:off x="1670204" y="1157013"/>
            <a:ext cx="34913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solidFill>
                  <a:schemeClr val="tx2"/>
                </a:solidFill>
              </a:rPr>
              <a:t>MQYYM</a:t>
            </a:r>
            <a:r>
              <a:rPr lang="fr-FR" sz="1600" dirty="0" smtClean="0">
                <a:solidFill>
                  <a:schemeClr val="tx2"/>
                </a:solidFill>
              </a:rPr>
              <a:t> </a:t>
            </a:r>
            <a:r>
              <a:rPr lang="fr-FR" sz="1600" dirty="0" err="1" smtClean="0">
                <a:solidFill>
                  <a:schemeClr val="tx2"/>
                </a:solidFill>
              </a:rPr>
              <a:t>Expected</a:t>
            </a:r>
            <a:r>
              <a:rPr lang="fr-FR" sz="1600" dirty="0" smtClean="0">
                <a:solidFill>
                  <a:schemeClr val="tx2"/>
                </a:solidFill>
              </a:rPr>
              <a:t> to </a:t>
            </a:r>
            <a:r>
              <a:rPr lang="fr-FR" sz="1600" dirty="0" err="1" smtClean="0">
                <a:solidFill>
                  <a:schemeClr val="tx2"/>
                </a:solidFill>
              </a:rPr>
              <a:t>be</a:t>
            </a:r>
            <a:r>
              <a:rPr lang="fr-FR" sz="1600" dirty="0" smtClean="0">
                <a:solidFill>
                  <a:schemeClr val="tx2"/>
                </a:solidFill>
              </a:rPr>
              <a:t> </a:t>
            </a:r>
            <a:r>
              <a:rPr lang="fr-FR" sz="1600" dirty="0" err="1" smtClean="0">
                <a:solidFill>
                  <a:schemeClr val="tx2"/>
                </a:solidFill>
              </a:rPr>
              <a:t>completed</a:t>
            </a:r>
            <a:r>
              <a:rPr lang="fr-FR" sz="1600" dirty="0" smtClean="0">
                <a:solidFill>
                  <a:schemeClr val="tx2"/>
                </a:solidFill>
              </a:rPr>
              <a:t> and </a:t>
            </a:r>
            <a:r>
              <a:rPr lang="fr-FR" sz="1600" dirty="0" err="1" smtClean="0">
                <a:solidFill>
                  <a:schemeClr val="tx2"/>
                </a:solidFill>
              </a:rPr>
              <a:t>tested</a:t>
            </a:r>
            <a:r>
              <a:rPr lang="fr-FR" sz="1600" dirty="0" smtClean="0">
                <a:solidFill>
                  <a:schemeClr val="tx2"/>
                </a:solidFill>
              </a:rPr>
              <a:t> by end of 2018</a:t>
            </a:r>
            <a:endParaRPr lang="fr-FR" sz="1600" dirty="0">
              <a:solidFill>
                <a:schemeClr val="tx2"/>
              </a:solidFill>
            </a:endParaRPr>
          </a:p>
        </p:txBody>
      </p:sp>
      <p:pic>
        <p:nvPicPr>
          <p:cNvPr id="26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8141" y="5934880"/>
            <a:ext cx="1005773" cy="211212"/>
          </a:xfrm>
          <a:prstGeom prst="rect">
            <a:avLst/>
          </a:prstGeom>
        </p:spPr>
      </p:pic>
      <p:pic>
        <p:nvPicPr>
          <p:cNvPr id="27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41477" y="5908850"/>
            <a:ext cx="1179904" cy="261474"/>
          </a:xfrm>
          <a:prstGeom prst="rect">
            <a:avLst/>
          </a:prstGeom>
        </p:spPr>
      </p:pic>
      <p:pic>
        <p:nvPicPr>
          <p:cNvPr id="28" name="Image 2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09726" y="2923369"/>
            <a:ext cx="592294" cy="257211"/>
          </a:xfrm>
          <a:prstGeom prst="rect">
            <a:avLst/>
          </a:prstGeom>
        </p:spPr>
      </p:pic>
      <p:pic>
        <p:nvPicPr>
          <p:cNvPr id="29" name="Image 5" descr="CERN-logo_outline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84385" y="2875438"/>
            <a:ext cx="331917" cy="326420"/>
          </a:xfrm>
          <a:prstGeom prst="rect">
            <a:avLst/>
          </a:prstGeom>
        </p:spPr>
      </p:pic>
      <p:sp>
        <p:nvSpPr>
          <p:cNvPr id="30" name="Rectangle à coins arrondis 29"/>
          <p:cNvSpPr/>
          <p:nvPr/>
        </p:nvSpPr>
        <p:spPr>
          <a:xfrm>
            <a:off x="1580474" y="4077072"/>
            <a:ext cx="7109470" cy="2189169"/>
          </a:xfrm>
          <a:prstGeom prst="roundRect">
            <a:avLst>
              <a:gd name="adj" fmla="val 7260"/>
            </a:avLst>
          </a:prstGeom>
          <a:noFill/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ZoneTexte 30"/>
          <p:cNvSpPr txBox="1"/>
          <p:nvPr/>
        </p:nvSpPr>
        <p:spPr>
          <a:xfrm>
            <a:off x="1475656" y="3429000"/>
            <a:ext cx="11263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chemeClr val="tx2"/>
                </a:solidFill>
              </a:rPr>
              <a:t>11/2016</a:t>
            </a:r>
            <a:endParaRPr lang="fr-FR" sz="1400" dirty="0">
              <a:solidFill>
                <a:schemeClr val="tx2"/>
              </a:solidFill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8041266" y="3374664"/>
            <a:ext cx="11263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chemeClr val="tx2"/>
                </a:solidFill>
              </a:rPr>
              <a:t>05/2020</a:t>
            </a:r>
            <a:endParaRPr lang="fr-FR" sz="1400" dirty="0">
              <a:solidFill>
                <a:schemeClr val="tx2"/>
              </a:solidFill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5461588" y="3504773"/>
            <a:ext cx="11263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chemeClr val="tx2"/>
                </a:solidFill>
              </a:rPr>
              <a:t>08/2018</a:t>
            </a:r>
            <a:endParaRPr lang="fr-FR" sz="1400" dirty="0">
              <a:solidFill>
                <a:schemeClr val="tx2"/>
              </a:solidFill>
            </a:endParaRPr>
          </a:p>
        </p:txBody>
      </p:sp>
      <p:pic>
        <p:nvPicPr>
          <p:cNvPr id="34" name="Image 3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50809" y="5888399"/>
            <a:ext cx="592294" cy="257211"/>
          </a:xfrm>
          <a:prstGeom prst="rect">
            <a:avLst/>
          </a:prstGeom>
        </p:spPr>
      </p:pic>
      <p:pic>
        <p:nvPicPr>
          <p:cNvPr id="35" name="Image 5" descr="CERN-logo_outline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72531" y="5877272"/>
            <a:ext cx="331917" cy="326420"/>
          </a:xfrm>
          <a:prstGeom prst="rect">
            <a:avLst/>
          </a:prstGeom>
        </p:spPr>
      </p:pic>
      <p:sp>
        <p:nvSpPr>
          <p:cNvPr id="36" name="ZoneTexte 35"/>
          <p:cNvSpPr txBox="1"/>
          <p:nvPr/>
        </p:nvSpPr>
        <p:spPr>
          <a:xfrm>
            <a:off x="1731706" y="4182179"/>
            <a:ext cx="1778519" cy="83099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tx2"/>
                </a:solidFill>
              </a:rPr>
              <a:t>Concept. Design</a:t>
            </a:r>
          </a:p>
          <a:p>
            <a:pPr algn="ctr"/>
            <a:r>
              <a:rPr lang="fr-FR" sz="1200" b="1" dirty="0" smtClean="0">
                <a:solidFill>
                  <a:schemeClr val="tx2"/>
                </a:solidFill>
              </a:rPr>
              <a:t>PHASE 1</a:t>
            </a:r>
          </a:p>
          <a:p>
            <a:pPr algn="ctr"/>
            <a:r>
              <a:rPr lang="fr-FR" sz="1200" b="1" dirty="0" smtClean="0">
                <a:solidFill>
                  <a:schemeClr val="tx2"/>
                </a:solidFill>
              </a:rPr>
              <a:t>4 </a:t>
            </a:r>
            <a:r>
              <a:rPr lang="fr-FR" sz="1200" b="1" dirty="0" err="1" smtClean="0">
                <a:solidFill>
                  <a:schemeClr val="tx2"/>
                </a:solidFill>
              </a:rPr>
              <a:t>months</a:t>
            </a:r>
            <a:endParaRPr lang="fr-FR" sz="1200" b="1" dirty="0" smtClean="0">
              <a:solidFill>
                <a:schemeClr val="tx2"/>
              </a:solidFill>
            </a:endParaRPr>
          </a:p>
          <a:p>
            <a:pPr algn="ctr"/>
            <a:r>
              <a:rPr lang="fr-FR" sz="1200" b="1" dirty="0" smtClean="0">
                <a:solidFill>
                  <a:schemeClr val="tx2"/>
                </a:solidFill>
              </a:rPr>
              <a:t>11/2016 to 03/2017</a:t>
            </a:r>
            <a:endParaRPr lang="fr-FR" sz="1200" dirty="0">
              <a:solidFill>
                <a:schemeClr val="tx2"/>
              </a:solidFill>
            </a:endParaRPr>
          </a:p>
        </p:txBody>
      </p:sp>
      <p:sp>
        <p:nvSpPr>
          <p:cNvPr id="37" name="ZoneTexte 36"/>
          <p:cNvSpPr txBox="1"/>
          <p:nvPr/>
        </p:nvSpPr>
        <p:spPr>
          <a:xfrm>
            <a:off x="3561663" y="4180930"/>
            <a:ext cx="2285912" cy="83099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tx2"/>
                </a:solidFill>
              </a:rPr>
              <a:t>Engineering Design</a:t>
            </a:r>
          </a:p>
          <a:p>
            <a:pPr algn="ctr"/>
            <a:r>
              <a:rPr lang="fr-FR" sz="1200" b="1" dirty="0" smtClean="0">
                <a:solidFill>
                  <a:schemeClr val="tx2"/>
                </a:solidFill>
              </a:rPr>
              <a:t>PHASE 2</a:t>
            </a:r>
          </a:p>
          <a:p>
            <a:pPr algn="ctr"/>
            <a:r>
              <a:rPr lang="fr-FR" sz="1200" b="1" dirty="0" smtClean="0">
                <a:solidFill>
                  <a:schemeClr val="tx2"/>
                </a:solidFill>
              </a:rPr>
              <a:t>13 </a:t>
            </a:r>
            <a:r>
              <a:rPr lang="fr-FR" sz="1200" b="1" dirty="0" err="1" smtClean="0">
                <a:solidFill>
                  <a:schemeClr val="tx2"/>
                </a:solidFill>
              </a:rPr>
              <a:t>months</a:t>
            </a:r>
            <a:endParaRPr lang="fr-FR" sz="1200" b="1" dirty="0" smtClean="0">
              <a:solidFill>
                <a:schemeClr val="tx2"/>
              </a:solidFill>
            </a:endParaRPr>
          </a:p>
          <a:p>
            <a:pPr algn="ctr"/>
            <a:r>
              <a:rPr lang="fr-FR" sz="1200" b="1" dirty="0" smtClean="0">
                <a:solidFill>
                  <a:schemeClr val="tx2"/>
                </a:solidFill>
              </a:rPr>
              <a:t>07/2017 to 08/2018</a:t>
            </a:r>
            <a:endParaRPr lang="fr-FR" sz="1200" dirty="0">
              <a:solidFill>
                <a:schemeClr val="tx2"/>
              </a:solidFill>
            </a:endParaRPr>
          </a:p>
        </p:txBody>
      </p:sp>
      <p:sp>
        <p:nvSpPr>
          <p:cNvPr id="38" name="ZoneTexte 37"/>
          <p:cNvSpPr txBox="1"/>
          <p:nvPr/>
        </p:nvSpPr>
        <p:spPr>
          <a:xfrm>
            <a:off x="5919583" y="4176001"/>
            <a:ext cx="2612857" cy="83099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err="1" smtClean="0">
                <a:solidFill>
                  <a:schemeClr val="tx2"/>
                </a:solidFill>
              </a:rPr>
              <a:t>Manufacturing</a:t>
            </a:r>
            <a:endParaRPr lang="fr-FR" sz="1200" b="1" dirty="0" smtClean="0">
              <a:solidFill>
                <a:schemeClr val="tx2"/>
              </a:solidFill>
            </a:endParaRPr>
          </a:p>
          <a:p>
            <a:pPr algn="ctr"/>
            <a:r>
              <a:rPr lang="fr-FR" sz="1200" b="1" dirty="0" smtClean="0">
                <a:solidFill>
                  <a:schemeClr val="tx2"/>
                </a:solidFill>
              </a:rPr>
              <a:t>PHASE 3</a:t>
            </a:r>
          </a:p>
          <a:p>
            <a:pPr algn="ctr"/>
            <a:r>
              <a:rPr lang="fr-FR" sz="1200" b="1" dirty="0" smtClean="0">
                <a:solidFill>
                  <a:schemeClr val="tx2"/>
                </a:solidFill>
              </a:rPr>
              <a:t>18 </a:t>
            </a:r>
            <a:r>
              <a:rPr lang="fr-FR" sz="1200" b="1" dirty="0" err="1" smtClean="0">
                <a:solidFill>
                  <a:schemeClr val="tx2"/>
                </a:solidFill>
              </a:rPr>
              <a:t>months</a:t>
            </a:r>
            <a:endParaRPr lang="fr-FR" sz="1200" b="1" dirty="0" smtClean="0">
              <a:solidFill>
                <a:schemeClr val="tx2"/>
              </a:solidFill>
            </a:endParaRPr>
          </a:p>
          <a:p>
            <a:pPr algn="ctr"/>
            <a:r>
              <a:rPr lang="fr-FR" sz="1200" b="1" dirty="0" smtClean="0">
                <a:solidFill>
                  <a:schemeClr val="tx2"/>
                </a:solidFill>
              </a:rPr>
              <a:t>11/2018 to 05/2020</a:t>
            </a:r>
            <a:endParaRPr lang="fr-FR" sz="1200" dirty="0">
              <a:solidFill>
                <a:schemeClr val="tx2"/>
              </a:solidFill>
            </a:endParaRPr>
          </a:p>
        </p:txBody>
      </p:sp>
      <p:pic>
        <p:nvPicPr>
          <p:cNvPr id="39" name="Image 3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687" y="5057984"/>
            <a:ext cx="1080988" cy="744320"/>
          </a:xfrm>
          <a:prstGeom prst="rect">
            <a:avLst/>
          </a:prstGeom>
        </p:spPr>
      </p:pic>
      <p:sp>
        <p:nvSpPr>
          <p:cNvPr id="40" name="ZoneTexte 39"/>
          <p:cNvSpPr txBox="1"/>
          <p:nvPr/>
        </p:nvSpPr>
        <p:spPr>
          <a:xfrm>
            <a:off x="2811674" y="5098059"/>
            <a:ext cx="57203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chemeClr val="tx2"/>
                </a:solidFill>
              </a:rPr>
              <a:t>Baseline </a:t>
            </a:r>
            <a:r>
              <a:rPr lang="fr-FR" sz="1400" dirty="0" err="1" smtClean="0">
                <a:solidFill>
                  <a:schemeClr val="tx2"/>
                </a:solidFill>
              </a:rPr>
              <a:t>magnetic</a:t>
            </a:r>
            <a:r>
              <a:rPr lang="fr-FR" sz="1400" dirty="0" smtClean="0">
                <a:solidFill>
                  <a:schemeClr val="tx2"/>
                </a:solidFill>
              </a:rPr>
              <a:t> design </a:t>
            </a:r>
            <a:r>
              <a:rPr lang="fr-FR" sz="1400" b="1" u="sng" dirty="0" err="1" smtClean="0">
                <a:solidFill>
                  <a:schemeClr val="tx2"/>
                </a:solidFill>
              </a:rPr>
              <a:t>provided</a:t>
            </a:r>
            <a:r>
              <a:rPr lang="fr-FR" sz="1400" b="1" u="sng" dirty="0" smtClean="0">
                <a:solidFill>
                  <a:schemeClr val="tx2"/>
                </a:solidFill>
              </a:rPr>
              <a:t> but not </a:t>
            </a:r>
            <a:r>
              <a:rPr lang="fr-FR" sz="1400" b="1" u="sng" dirty="0" err="1" smtClean="0">
                <a:solidFill>
                  <a:schemeClr val="tx2"/>
                </a:solidFill>
              </a:rPr>
              <a:t>imposed</a:t>
            </a:r>
            <a:endParaRPr lang="fr-FR" sz="1400" b="1" u="sng" dirty="0" smtClean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chemeClr val="tx2"/>
                </a:solidFill>
              </a:rPr>
              <a:t>ROXIE </a:t>
            </a:r>
            <a:r>
              <a:rPr lang="fr-FR" sz="1400" dirty="0" err="1" smtClean="0">
                <a:solidFill>
                  <a:schemeClr val="tx2"/>
                </a:solidFill>
              </a:rPr>
              <a:t>provided</a:t>
            </a:r>
            <a:r>
              <a:rPr lang="fr-FR" sz="1400" dirty="0" smtClean="0">
                <a:solidFill>
                  <a:schemeClr val="tx2"/>
                </a:solidFill>
              </a:rPr>
              <a:t> </a:t>
            </a:r>
            <a:r>
              <a:rPr lang="fr-FR" sz="1400" dirty="0" err="1" smtClean="0">
                <a:solidFill>
                  <a:schemeClr val="tx2"/>
                </a:solidFill>
              </a:rPr>
              <a:t>without</a:t>
            </a:r>
            <a:r>
              <a:rPr lang="fr-FR" sz="1400" dirty="0" smtClean="0">
                <a:solidFill>
                  <a:schemeClr val="tx2"/>
                </a:solidFill>
              </a:rPr>
              <a:t> the BEM FEM module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err="1" smtClean="0">
                <a:solidFill>
                  <a:schemeClr val="tx2"/>
                </a:solidFill>
              </a:rPr>
              <a:t>Mechanical</a:t>
            </a:r>
            <a:r>
              <a:rPr lang="fr-FR" sz="1400" dirty="0" smtClean="0">
                <a:solidFill>
                  <a:schemeClr val="tx2"/>
                </a:solidFill>
              </a:rPr>
              <a:t> support structure design </a:t>
            </a:r>
            <a:r>
              <a:rPr lang="fr-FR" sz="1400" b="1" u="sng" dirty="0" smtClean="0">
                <a:solidFill>
                  <a:schemeClr val="tx2"/>
                </a:solidFill>
              </a:rPr>
              <a:t>up to </a:t>
            </a:r>
            <a:r>
              <a:rPr lang="fr-FR" sz="1400" b="1" u="sng" dirty="0" err="1" smtClean="0">
                <a:solidFill>
                  <a:schemeClr val="tx2"/>
                </a:solidFill>
              </a:rPr>
              <a:t>companies</a:t>
            </a:r>
            <a:endParaRPr lang="fr-FR" sz="1400" b="1" u="sng" dirty="0" smtClean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400" b="1" u="sng" dirty="0">
              <a:solidFill>
                <a:schemeClr val="tx2"/>
              </a:solidFill>
            </a:endParaRPr>
          </a:p>
        </p:txBody>
      </p:sp>
      <p:sp>
        <p:nvSpPr>
          <p:cNvPr id="41" name="ZoneTexte 40"/>
          <p:cNvSpPr txBox="1"/>
          <p:nvPr/>
        </p:nvSpPr>
        <p:spPr>
          <a:xfrm>
            <a:off x="3779912" y="3470577"/>
            <a:ext cx="11263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C00000"/>
                </a:solidFill>
              </a:rPr>
              <a:t>11/2017</a:t>
            </a:r>
            <a:endParaRPr lang="fr-FR" sz="1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8754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H. Felice for the MQYY team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pPr/>
              <a:t>30</a:t>
            </a:fld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379211"/>
            <a:ext cx="7956376" cy="4429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452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H. Felice for the MQYY team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Overview</a:t>
            </a:r>
            <a:r>
              <a:rPr lang="fr-FR" dirty="0" smtClean="0"/>
              <a:t> of MQYYM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4</a:t>
            </a:fld>
            <a:endParaRPr lang="fr-FR"/>
          </a:p>
        </p:txBody>
      </p:sp>
      <p:pic>
        <p:nvPicPr>
          <p:cNvPr id="6" name="Image 1" descr="image0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165" y="4613886"/>
            <a:ext cx="4733517" cy="1631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7957" y="1064904"/>
            <a:ext cx="2616122" cy="3606674"/>
          </a:xfrm>
          <a:prstGeom prst="rect">
            <a:avLst/>
          </a:prstGeom>
        </p:spPr>
      </p:pic>
      <p:graphicFrame>
        <p:nvGraphicFramePr>
          <p:cNvPr id="9" name="Tableau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4394165"/>
              </p:ext>
            </p:extLst>
          </p:nvPr>
        </p:nvGraphicFramePr>
        <p:xfrm>
          <a:off x="5640027" y="1287105"/>
          <a:ext cx="3098100" cy="4622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35169"/>
                <a:gridCol w="1162931"/>
              </a:tblGrid>
              <a:tr h="370840">
                <a:tc>
                  <a:txBody>
                    <a:bodyPr/>
                    <a:lstStyle/>
                    <a:p>
                      <a:r>
                        <a:rPr lang="fr-FR" sz="1200" b="1" dirty="0" smtClean="0">
                          <a:solidFill>
                            <a:srgbClr val="002060"/>
                          </a:solidFill>
                        </a:rPr>
                        <a:t>Physical </a:t>
                      </a:r>
                      <a:r>
                        <a:rPr lang="fr-FR" sz="1200" b="1" dirty="0" err="1" smtClean="0">
                          <a:solidFill>
                            <a:srgbClr val="002060"/>
                          </a:solidFill>
                        </a:rPr>
                        <a:t>length</a:t>
                      </a:r>
                      <a:endParaRPr lang="fr-FR" sz="1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>
                          <a:solidFill>
                            <a:srgbClr val="002060"/>
                          </a:solidFill>
                        </a:rPr>
                        <a:t>1350 mm</a:t>
                      </a:r>
                      <a:endParaRPr lang="fr-FR" sz="1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200" b="1" dirty="0" err="1" smtClean="0">
                          <a:solidFill>
                            <a:srgbClr val="002060"/>
                          </a:solidFill>
                        </a:rPr>
                        <a:t>Magnetic</a:t>
                      </a:r>
                      <a:r>
                        <a:rPr lang="fr-FR" sz="1200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200" b="1" dirty="0" err="1" smtClean="0">
                          <a:solidFill>
                            <a:srgbClr val="002060"/>
                          </a:solidFill>
                        </a:rPr>
                        <a:t>length</a:t>
                      </a:r>
                      <a:r>
                        <a:rPr lang="fr-FR" sz="1200" b="1" dirty="0" smtClean="0">
                          <a:solidFill>
                            <a:srgbClr val="002060"/>
                          </a:solidFill>
                        </a:rPr>
                        <a:t> at 1.9 K</a:t>
                      </a:r>
                      <a:endParaRPr lang="fr-FR" sz="1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>
                          <a:solidFill>
                            <a:srgbClr val="002060"/>
                          </a:solidFill>
                        </a:rPr>
                        <a:t>1204 mm</a:t>
                      </a:r>
                      <a:endParaRPr lang="fr-FR" sz="1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200" b="1" dirty="0" smtClean="0">
                          <a:solidFill>
                            <a:srgbClr val="002060"/>
                          </a:solidFill>
                        </a:rPr>
                        <a:t>Outer </a:t>
                      </a:r>
                      <a:r>
                        <a:rPr lang="fr-FR" sz="1200" b="1" dirty="0" err="1" smtClean="0">
                          <a:solidFill>
                            <a:srgbClr val="002060"/>
                          </a:solidFill>
                        </a:rPr>
                        <a:t>diameter</a:t>
                      </a:r>
                      <a:r>
                        <a:rPr lang="fr-FR" sz="1200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endParaRPr lang="fr-FR" sz="1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>
                          <a:solidFill>
                            <a:srgbClr val="002060"/>
                          </a:solidFill>
                        </a:rPr>
                        <a:t>360 mm</a:t>
                      </a:r>
                      <a:endParaRPr lang="fr-FR" sz="1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200" b="1" dirty="0" err="1" smtClean="0">
                          <a:solidFill>
                            <a:srgbClr val="002060"/>
                          </a:solidFill>
                        </a:rPr>
                        <a:t>Bare</a:t>
                      </a:r>
                      <a:r>
                        <a:rPr lang="fr-FR" sz="1200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200" b="1" dirty="0" err="1" smtClean="0">
                          <a:solidFill>
                            <a:srgbClr val="002060"/>
                          </a:solidFill>
                        </a:rPr>
                        <a:t>cable</a:t>
                      </a:r>
                      <a:r>
                        <a:rPr lang="fr-FR" sz="1200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200" b="1" dirty="0" err="1" smtClean="0">
                          <a:solidFill>
                            <a:srgbClr val="002060"/>
                          </a:solidFill>
                        </a:rPr>
                        <a:t>width</a:t>
                      </a:r>
                      <a:endParaRPr lang="fr-FR" sz="1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>
                          <a:solidFill>
                            <a:srgbClr val="002060"/>
                          </a:solidFill>
                        </a:rPr>
                        <a:t>8.8 mm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dirty="0" err="1" smtClean="0">
                          <a:solidFill>
                            <a:srgbClr val="002060"/>
                          </a:solidFill>
                        </a:rPr>
                        <a:t>Bare</a:t>
                      </a:r>
                      <a:r>
                        <a:rPr lang="fr-FR" sz="1200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200" b="1" dirty="0" err="1" smtClean="0">
                          <a:solidFill>
                            <a:srgbClr val="002060"/>
                          </a:solidFill>
                        </a:rPr>
                        <a:t>cable</a:t>
                      </a:r>
                      <a:r>
                        <a:rPr lang="fr-FR" sz="1200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200" b="1" dirty="0" err="1" smtClean="0">
                          <a:solidFill>
                            <a:srgbClr val="002060"/>
                          </a:solidFill>
                        </a:rPr>
                        <a:t>thickness</a:t>
                      </a:r>
                      <a:endParaRPr lang="fr-FR" sz="1200" b="1" dirty="0" smtClean="0">
                        <a:solidFill>
                          <a:srgbClr val="002060"/>
                        </a:solidFill>
                      </a:endParaRPr>
                    </a:p>
                    <a:p>
                      <a:endParaRPr lang="fr-FR" sz="1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>
                          <a:solidFill>
                            <a:srgbClr val="002060"/>
                          </a:solidFill>
                        </a:rPr>
                        <a:t>0.77/0.91 mm</a:t>
                      </a:r>
                    </a:p>
                    <a:p>
                      <a:endParaRPr lang="fr-FR" sz="1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200" b="1" dirty="0" err="1" smtClean="0">
                          <a:solidFill>
                            <a:srgbClr val="002060"/>
                          </a:solidFill>
                        </a:rPr>
                        <a:t>Insulation</a:t>
                      </a:r>
                      <a:r>
                        <a:rPr lang="fr-FR" sz="1200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200" b="1" dirty="0" err="1" smtClean="0">
                          <a:solidFill>
                            <a:srgbClr val="002060"/>
                          </a:solidFill>
                        </a:rPr>
                        <a:t>thickness</a:t>
                      </a:r>
                      <a:r>
                        <a:rPr lang="fr-FR" sz="1200" b="1" dirty="0" smtClean="0">
                          <a:solidFill>
                            <a:srgbClr val="002060"/>
                          </a:solidFill>
                        </a:rPr>
                        <a:t> at nominal</a:t>
                      </a:r>
                      <a:endParaRPr lang="fr-FR" sz="1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>
                          <a:solidFill>
                            <a:srgbClr val="002060"/>
                          </a:solidFill>
                        </a:rPr>
                        <a:t>0.080 mm</a:t>
                      </a:r>
                      <a:endParaRPr lang="fr-FR" sz="1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200" b="1" dirty="0" smtClean="0">
                          <a:solidFill>
                            <a:srgbClr val="002060"/>
                          </a:solidFill>
                        </a:rPr>
                        <a:t>Short </a:t>
                      </a:r>
                      <a:r>
                        <a:rPr lang="fr-FR" sz="1200" b="1" dirty="0" err="1" smtClean="0">
                          <a:solidFill>
                            <a:srgbClr val="002060"/>
                          </a:solidFill>
                        </a:rPr>
                        <a:t>sample</a:t>
                      </a:r>
                      <a:r>
                        <a:rPr lang="fr-FR" sz="1200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200" b="1" dirty="0" err="1" smtClean="0">
                          <a:solidFill>
                            <a:srgbClr val="002060"/>
                          </a:solidFill>
                        </a:rPr>
                        <a:t>current</a:t>
                      </a:r>
                      <a:endParaRPr lang="fr-FR" sz="1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>
                          <a:solidFill>
                            <a:srgbClr val="002060"/>
                          </a:solidFill>
                        </a:rPr>
                        <a:t>5980 A</a:t>
                      </a:r>
                      <a:endParaRPr lang="fr-FR" sz="1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200" b="1" dirty="0" smtClean="0">
                          <a:solidFill>
                            <a:srgbClr val="002060"/>
                          </a:solidFill>
                        </a:rPr>
                        <a:t>Operating Gradient</a:t>
                      </a:r>
                      <a:endParaRPr lang="fr-FR" sz="1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>
                          <a:solidFill>
                            <a:srgbClr val="002060"/>
                          </a:solidFill>
                        </a:rPr>
                        <a:t>120 T/m</a:t>
                      </a:r>
                      <a:endParaRPr lang="fr-FR" sz="1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200" b="1" dirty="0" smtClean="0">
                          <a:solidFill>
                            <a:srgbClr val="002060"/>
                          </a:solidFill>
                        </a:rPr>
                        <a:t>Operating </a:t>
                      </a:r>
                      <a:r>
                        <a:rPr lang="fr-FR" sz="1200" b="1" dirty="0" err="1" smtClean="0">
                          <a:solidFill>
                            <a:srgbClr val="002060"/>
                          </a:solidFill>
                        </a:rPr>
                        <a:t>current</a:t>
                      </a:r>
                      <a:endParaRPr lang="fr-FR" sz="1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>
                          <a:solidFill>
                            <a:srgbClr val="002060"/>
                          </a:solidFill>
                        </a:rPr>
                        <a:t>4550 A</a:t>
                      </a:r>
                      <a:endParaRPr lang="fr-FR" sz="1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200" b="1" dirty="0" err="1" smtClean="0">
                          <a:solidFill>
                            <a:srgbClr val="002060"/>
                          </a:solidFill>
                        </a:rPr>
                        <a:t>Bpeak</a:t>
                      </a:r>
                      <a:r>
                        <a:rPr lang="fr-FR" sz="1200" b="1" dirty="0" smtClean="0">
                          <a:solidFill>
                            <a:srgbClr val="002060"/>
                          </a:solidFill>
                        </a:rPr>
                        <a:t> at </a:t>
                      </a:r>
                      <a:r>
                        <a:rPr lang="fr-FR" sz="1200" b="1" dirty="0" err="1" smtClean="0">
                          <a:solidFill>
                            <a:srgbClr val="002060"/>
                          </a:solidFill>
                        </a:rPr>
                        <a:t>operation</a:t>
                      </a:r>
                      <a:endParaRPr lang="fr-FR" sz="1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>
                          <a:solidFill>
                            <a:srgbClr val="002060"/>
                          </a:solidFill>
                        </a:rPr>
                        <a:t>6.42 T</a:t>
                      </a:r>
                      <a:endParaRPr lang="fr-FR" sz="1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200" b="1" dirty="0" err="1" smtClean="0">
                          <a:solidFill>
                            <a:srgbClr val="002060"/>
                          </a:solidFill>
                        </a:rPr>
                        <a:t>Loadline</a:t>
                      </a:r>
                      <a:r>
                        <a:rPr lang="fr-FR" sz="1200" b="1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200" b="1" baseline="0" dirty="0" err="1" smtClean="0">
                          <a:solidFill>
                            <a:srgbClr val="002060"/>
                          </a:solidFill>
                        </a:rPr>
                        <a:t>margin</a:t>
                      </a:r>
                      <a:endParaRPr lang="fr-FR" sz="1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>
                          <a:solidFill>
                            <a:srgbClr val="002060"/>
                          </a:solidFill>
                        </a:rPr>
                        <a:t>23 %</a:t>
                      </a:r>
                      <a:endParaRPr lang="fr-FR" sz="1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200" b="1" dirty="0" err="1" smtClean="0">
                          <a:solidFill>
                            <a:srgbClr val="002060"/>
                          </a:solidFill>
                        </a:rPr>
                        <a:t>Prestress</a:t>
                      </a:r>
                      <a:r>
                        <a:rPr lang="fr-FR" sz="1200" b="1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fr-FR" sz="1200" b="1" baseline="0" dirty="0" err="1" smtClean="0">
                          <a:solidFill>
                            <a:srgbClr val="002060"/>
                          </a:solidFill>
                        </a:rPr>
                        <a:t>level</a:t>
                      </a:r>
                      <a:endParaRPr lang="fr-FR" sz="1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 smtClean="0">
                          <a:solidFill>
                            <a:srgbClr val="002060"/>
                          </a:solidFill>
                        </a:rPr>
                        <a:t>60 </a:t>
                      </a:r>
                      <a:r>
                        <a:rPr lang="fr-FR" sz="1200" dirty="0" err="1" smtClean="0">
                          <a:solidFill>
                            <a:srgbClr val="002060"/>
                          </a:solidFill>
                        </a:rPr>
                        <a:t>MPa</a:t>
                      </a:r>
                      <a:endParaRPr lang="fr-FR" sz="1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Rectangle à coins arrondis 9"/>
          <p:cNvSpPr/>
          <p:nvPr/>
        </p:nvSpPr>
        <p:spPr>
          <a:xfrm>
            <a:off x="323528" y="1103714"/>
            <a:ext cx="5111690" cy="4989582"/>
          </a:xfrm>
          <a:prstGeom prst="roundRect">
            <a:avLst>
              <a:gd name="adj" fmla="val 7274"/>
            </a:avLst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4"/>
          <a:srcRect l="20531" t="23965" r="51017" b="30504"/>
          <a:stretch/>
        </p:blipFill>
        <p:spPr>
          <a:xfrm>
            <a:off x="1018527" y="1593791"/>
            <a:ext cx="1261095" cy="1135218"/>
          </a:xfrm>
          <a:prstGeom prst="rect">
            <a:avLst/>
          </a:prstGeom>
          <a:ln>
            <a:noFill/>
          </a:ln>
        </p:spPr>
      </p:pic>
      <p:sp>
        <p:nvSpPr>
          <p:cNvPr id="13" name="Flèche droite 12"/>
          <p:cNvSpPr/>
          <p:nvPr/>
        </p:nvSpPr>
        <p:spPr>
          <a:xfrm rot="5400000">
            <a:off x="1396015" y="2825830"/>
            <a:ext cx="354092" cy="246222"/>
          </a:xfrm>
          <a:prstGeom prst="rightArrow">
            <a:avLst/>
          </a:prstGeom>
          <a:solidFill>
            <a:schemeClr val="accent5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 rotWithShape="1">
          <a:blip r:embed="rId5"/>
          <a:srcRect l="41779" t="26159" r="40051" b="38628"/>
          <a:stretch/>
        </p:blipFill>
        <p:spPr>
          <a:xfrm>
            <a:off x="1049420" y="3251977"/>
            <a:ext cx="957422" cy="1159602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1259632" y="1340768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chemeClr val="accent5"/>
                </a:solidFill>
              </a:rPr>
              <a:t>MQYY</a:t>
            </a:r>
            <a:endParaRPr lang="fr-FR" sz="1200" dirty="0">
              <a:solidFill>
                <a:schemeClr val="accent5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1183234" y="3125987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chemeClr val="accent5"/>
                </a:solidFill>
              </a:rPr>
              <a:t>MQYYM</a:t>
            </a:r>
            <a:endParaRPr lang="fr-FR" sz="12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688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H. Felice for the MQYY team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MQYYM </a:t>
            </a:r>
            <a:r>
              <a:rPr lang="fr-FR" dirty="0" err="1" smtClean="0"/>
              <a:t>Manufacturing</a:t>
            </a:r>
            <a:r>
              <a:rPr lang="fr-FR" dirty="0" smtClean="0"/>
              <a:t> plan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5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306677" y="990671"/>
            <a:ext cx="8419248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8000" indent="-108000">
              <a:buFont typeface="Arial" panose="020B0604020202020204" pitchFamily="34" charset="0"/>
              <a:buChar char="•"/>
            </a:pPr>
            <a:r>
              <a:rPr lang="fr-FR" sz="1300" b="1" dirty="0" err="1" smtClean="0">
                <a:solidFill>
                  <a:srgbClr val="002060"/>
                </a:solidFill>
              </a:rPr>
              <a:t>Conductor</a:t>
            </a:r>
            <a:r>
              <a:rPr lang="fr-FR" sz="1300" b="1" dirty="0" smtClean="0">
                <a:solidFill>
                  <a:srgbClr val="002060"/>
                </a:solidFill>
              </a:rPr>
              <a:t> from CERN</a:t>
            </a:r>
          </a:p>
          <a:p>
            <a:pPr marL="565200" lvl="1" indent="-108000">
              <a:buFont typeface="Arial" panose="020B0604020202020204" pitchFamily="34" charset="0"/>
              <a:buChar char="•"/>
            </a:pPr>
            <a:r>
              <a:rPr lang="fr-FR" sz="1300" dirty="0" err="1" smtClean="0">
                <a:solidFill>
                  <a:srgbClr val="002060"/>
                </a:solidFill>
              </a:rPr>
              <a:t>Insulated</a:t>
            </a:r>
            <a:r>
              <a:rPr lang="fr-FR" sz="1300" dirty="0" smtClean="0">
                <a:solidFill>
                  <a:srgbClr val="002060"/>
                </a:solidFill>
              </a:rPr>
              <a:t> </a:t>
            </a:r>
            <a:r>
              <a:rPr lang="fr-FR" sz="1300" dirty="0" err="1" smtClean="0">
                <a:solidFill>
                  <a:srgbClr val="002060"/>
                </a:solidFill>
              </a:rPr>
              <a:t>conductors</a:t>
            </a:r>
            <a:r>
              <a:rPr lang="fr-FR" sz="1300" dirty="0" smtClean="0">
                <a:solidFill>
                  <a:srgbClr val="002060"/>
                </a:solidFill>
              </a:rPr>
              <a:t> for 10 </a:t>
            </a:r>
            <a:r>
              <a:rPr lang="fr-FR" sz="1300" dirty="0" err="1" smtClean="0">
                <a:solidFill>
                  <a:srgbClr val="002060"/>
                </a:solidFill>
              </a:rPr>
              <a:t>coils</a:t>
            </a:r>
            <a:r>
              <a:rPr lang="fr-FR" sz="1300" dirty="0" smtClean="0">
                <a:solidFill>
                  <a:srgbClr val="002060"/>
                </a:solidFill>
              </a:rPr>
              <a:t> at CEA</a:t>
            </a:r>
          </a:p>
          <a:p>
            <a:endParaRPr lang="fr-FR" sz="1300" b="1" dirty="0" smtClean="0">
              <a:solidFill>
                <a:srgbClr val="002060"/>
              </a:solidFill>
            </a:endParaRPr>
          </a:p>
          <a:p>
            <a:pPr marL="108000" indent="-108000">
              <a:buFont typeface="Arial" panose="020B0604020202020204" pitchFamily="34" charset="0"/>
              <a:buChar char="•"/>
            </a:pPr>
            <a:r>
              <a:rPr lang="fr-FR" sz="1300" b="1" dirty="0" err="1" smtClean="0">
                <a:solidFill>
                  <a:srgbClr val="002060"/>
                </a:solidFill>
              </a:rPr>
              <a:t>Coils</a:t>
            </a:r>
            <a:r>
              <a:rPr lang="fr-FR" sz="1300" b="1" dirty="0" smtClean="0">
                <a:solidFill>
                  <a:srgbClr val="002060"/>
                </a:solidFill>
              </a:rPr>
              <a:t> </a:t>
            </a:r>
            <a:r>
              <a:rPr lang="fr-FR" sz="1300" b="1" dirty="0" err="1" smtClean="0">
                <a:solidFill>
                  <a:srgbClr val="002060"/>
                </a:solidFill>
              </a:rPr>
              <a:t>fabricated</a:t>
            </a:r>
            <a:r>
              <a:rPr lang="fr-FR" sz="1300" b="1" dirty="0" smtClean="0">
                <a:solidFill>
                  <a:srgbClr val="002060"/>
                </a:solidFill>
              </a:rPr>
              <a:t> at CEA/Saclay</a:t>
            </a:r>
          </a:p>
          <a:p>
            <a:pPr marL="565200" lvl="1" indent="-108000">
              <a:buFont typeface="Arial" panose="020B0604020202020204" pitchFamily="34" charset="0"/>
              <a:buChar char="•"/>
            </a:pPr>
            <a:r>
              <a:rPr lang="fr-FR" sz="1300" dirty="0" err="1" smtClean="0">
                <a:solidFill>
                  <a:srgbClr val="002060"/>
                </a:solidFill>
              </a:rPr>
              <a:t>Winding</a:t>
            </a:r>
            <a:r>
              <a:rPr lang="fr-FR" sz="1300" dirty="0">
                <a:solidFill>
                  <a:srgbClr val="002060"/>
                </a:solidFill>
              </a:rPr>
              <a:t> </a:t>
            </a:r>
            <a:r>
              <a:rPr lang="fr-FR" sz="1300" dirty="0" smtClean="0">
                <a:solidFill>
                  <a:srgbClr val="002060"/>
                </a:solidFill>
              </a:rPr>
              <a:t>and </a:t>
            </a:r>
            <a:r>
              <a:rPr lang="fr-FR" sz="1300" dirty="0" err="1" smtClean="0">
                <a:solidFill>
                  <a:srgbClr val="002060"/>
                </a:solidFill>
              </a:rPr>
              <a:t>polymerization</a:t>
            </a:r>
            <a:endParaRPr lang="fr-FR" sz="1300" dirty="0" smtClean="0">
              <a:solidFill>
                <a:srgbClr val="002060"/>
              </a:solidFill>
            </a:endParaRPr>
          </a:p>
          <a:p>
            <a:pPr marL="565200" lvl="1" indent="-108000">
              <a:buFont typeface="Arial" panose="020B0604020202020204" pitchFamily="34" charset="0"/>
              <a:buChar char="•"/>
            </a:pPr>
            <a:r>
              <a:rPr lang="fr-FR" sz="1300" dirty="0" err="1" smtClean="0">
                <a:solidFill>
                  <a:srgbClr val="002060"/>
                </a:solidFill>
              </a:rPr>
              <a:t>Coil</a:t>
            </a:r>
            <a:r>
              <a:rPr lang="fr-FR" sz="1300" dirty="0" smtClean="0">
                <a:solidFill>
                  <a:srgbClr val="002060"/>
                </a:solidFill>
              </a:rPr>
              <a:t> instrumentation</a:t>
            </a:r>
          </a:p>
          <a:p>
            <a:pPr marL="565200" lvl="1" indent="-108000">
              <a:buFont typeface="Arial" panose="020B0604020202020204" pitchFamily="34" charset="0"/>
              <a:buChar char="•"/>
            </a:pPr>
            <a:endParaRPr lang="fr-FR" sz="1300" dirty="0" smtClean="0">
              <a:solidFill>
                <a:srgbClr val="002060"/>
              </a:solidFill>
            </a:endParaRPr>
          </a:p>
          <a:p>
            <a:pPr marL="108000" indent="-108000">
              <a:buFont typeface="Arial" panose="020B0604020202020204" pitchFamily="34" charset="0"/>
              <a:buChar char="•"/>
            </a:pPr>
            <a:r>
              <a:rPr lang="fr-FR" sz="1300" b="1" dirty="0" err="1" smtClean="0">
                <a:solidFill>
                  <a:srgbClr val="002060"/>
                </a:solidFill>
              </a:rPr>
              <a:t>Assembly</a:t>
            </a:r>
            <a:r>
              <a:rPr lang="fr-FR" sz="1300" b="1" dirty="0" smtClean="0">
                <a:solidFill>
                  <a:srgbClr val="002060"/>
                </a:solidFill>
              </a:rPr>
              <a:t> </a:t>
            </a:r>
            <a:r>
              <a:rPr lang="fr-FR" sz="1300" b="1" dirty="0" err="1" smtClean="0">
                <a:solidFill>
                  <a:srgbClr val="002060"/>
                </a:solidFill>
              </a:rPr>
              <a:t>will</a:t>
            </a:r>
            <a:r>
              <a:rPr lang="fr-FR" sz="1300" b="1" dirty="0" smtClean="0">
                <a:solidFill>
                  <a:srgbClr val="002060"/>
                </a:solidFill>
              </a:rPr>
              <a:t> </a:t>
            </a:r>
            <a:r>
              <a:rPr lang="fr-FR" sz="1300" b="1" dirty="0" err="1" smtClean="0">
                <a:solidFill>
                  <a:srgbClr val="002060"/>
                </a:solidFill>
              </a:rPr>
              <a:t>be</a:t>
            </a:r>
            <a:r>
              <a:rPr lang="fr-FR" sz="1300" b="1" dirty="0" smtClean="0">
                <a:solidFill>
                  <a:srgbClr val="002060"/>
                </a:solidFill>
              </a:rPr>
              <a:t> </a:t>
            </a:r>
            <a:r>
              <a:rPr lang="fr-FR" sz="1300" b="1" dirty="0" err="1" smtClean="0">
                <a:solidFill>
                  <a:srgbClr val="002060"/>
                </a:solidFill>
              </a:rPr>
              <a:t>performed</a:t>
            </a:r>
            <a:r>
              <a:rPr lang="fr-FR" sz="1300" b="1" dirty="0" smtClean="0">
                <a:solidFill>
                  <a:srgbClr val="002060"/>
                </a:solidFill>
              </a:rPr>
              <a:t> at CERN (927) by CEA team </a:t>
            </a:r>
            <a:r>
              <a:rPr lang="fr-FR" sz="1300" b="1" dirty="0" err="1" smtClean="0">
                <a:solidFill>
                  <a:srgbClr val="002060"/>
                </a:solidFill>
              </a:rPr>
              <a:t>supported</a:t>
            </a:r>
            <a:r>
              <a:rPr lang="fr-FR" sz="1300" b="1" dirty="0" smtClean="0">
                <a:solidFill>
                  <a:srgbClr val="002060"/>
                </a:solidFill>
              </a:rPr>
              <a:t> by 927 team</a:t>
            </a:r>
          </a:p>
          <a:p>
            <a:pPr marL="565200" lvl="1" indent="-108000">
              <a:buFont typeface="Arial" panose="020B0604020202020204" pitchFamily="34" charset="0"/>
              <a:buChar char="•"/>
            </a:pPr>
            <a:r>
              <a:rPr lang="fr-FR" sz="1300" dirty="0" err="1" smtClean="0">
                <a:solidFill>
                  <a:srgbClr val="002060"/>
                </a:solidFill>
              </a:rPr>
              <a:t>Collaring</a:t>
            </a:r>
            <a:r>
              <a:rPr lang="fr-FR" sz="1300" dirty="0" smtClean="0">
                <a:solidFill>
                  <a:srgbClr val="002060"/>
                </a:solidFill>
              </a:rPr>
              <a:t> </a:t>
            </a:r>
            <a:r>
              <a:rPr lang="fr-FR" sz="1300" dirty="0" err="1" smtClean="0">
                <a:solidFill>
                  <a:srgbClr val="002060"/>
                </a:solidFill>
              </a:rPr>
              <a:t>using</a:t>
            </a:r>
            <a:r>
              <a:rPr lang="fr-FR" sz="1300" dirty="0" smtClean="0">
                <a:solidFill>
                  <a:srgbClr val="002060"/>
                </a:solidFill>
              </a:rPr>
              <a:t> 927 </a:t>
            </a:r>
            <a:r>
              <a:rPr lang="fr-FR" sz="1300" dirty="0" err="1" smtClean="0">
                <a:solidFill>
                  <a:srgbClr val="002060"/>
                </a:solidFill>
              </a:rPr>
              <a:t>collaring</a:t>
            </a:r>
            <a:r>
              <a:rPr lang="fr-FR" sz="1300" dirty="0" smtClean="0">
                <a:solidFill>
                  <a:srgbClr val="002060"/>
                </a:solidFill>
              </a:rPr>
              <a:t> </a:t>
            </a:r>
            <a:r>
              <a:rPr lang="fr-FR" sz="1300" dirty="0" err="1" smtClean="0">
                <a:solidFill>
                  <a:srgbClr val="002060"/>
                </a:solidFill>
              </a:rPr>
              <a:t>press</a:t>
            </a:r>
            <a:endParaRPr lang="fr-FR" sz="1300" dirty="0" smtClean="0">
              <a:solidFill>
                <a:srgbClr val="002060"/>
              </a:solidFill>
            </a:endParaRPr>
          </a:p>
          <a:p>
            <a:pPr marL="565200" lvl="1" indent="-108000">
              <a:buFont typeface="Arial" panose="020B0604020202020204" pitchFamily="34" charset="0"/>
              <a:buChar char="•"/>
            </a:pPr>
            <a:r>
              <a:rPr lang="fr-FR" sz="1300" dirty="0" smtClean="0">
                <a:solidFill>
                  <a:srgbClr val="002060"/>
                </a:solidFill>
              </a:rPr>
              <a:t>Connection box </a:t>
            </a:r>
            <a:r>
              <a:rPr lang="fr-FR" sz="1300" dirty="0" err="1" smtClean="0">
                <a:solidFill>
                  <a:srgbClr val="002060"/>
                </a:solidFill>
              </a:rPr>
              <a:t>assembly</a:t>
            </a:r>
            <a:endParaRPr lang="fr-FR" sz="1300" dirty="0" smtClean="0">
              <a:solidFill>
                <a:srgbClr val="002060"/>
              </a:solidFill>
            </a:endParaRPr>
          </a:p>
          <a:p>
            <a:pPr marL="565200" lvl="1" indent="-108000">
              <a:buFont typeface="Arial" panose="020B0604020202020204" pitchFamily="34" charset="0"/>
              <a:buChar char="•"/>
            </a:pPr>
            <a:r>
              <a:rPr lang="fr-FR" sz="1300" dirty="0" err="1" smtClean="0">
                <a:solidFill>
                  <a:srgbClr val="002060"/>
                </a:solidFill>
              </a:rPr>
              <a:t>Yoking</a:t>
            </a:r>
            <a:endParaRPr lang="fr-FR" sz="1300" dirty="0" smtClean="0">
              <a:solidFill>
                <a:srgbClr val="002060"/>
              </a:solidFill>
            </a:endParaRPr>
          </a:p>
          <a:p>
            <a:pPr marL="565200" lvl="1" indent="-108000">
              <a:buFont typeface="Arial" panose="020B0604020202020204" pitchFamily="34" charset="0"/>
              <a:buChar char="•"/>
            </a:pPr>
            <a:r>
              <a:rPr lang="fr-FR" sz="1300" dirty="0" smtClean="0">
                <a:solidFill>
                  <a:srgbClr val="002060"/>
                </a:solidFill>
              </a:rPr>
              <a:t>Warm </a:t>
            </a:r>
            <a:r>
              <a:rPr lang="fr-FR" sz="1300" dirty="0" err="1" smtClean="0">
                <a:solidFill>
                  <a:srgbClr val="002060"/>
                </a:solidFill>
              </a:rPr>
              <a:t>Magnetic</a:t>
            </a:r>
            <a:r>
              <a:rPr lang="fr-FR" sz="1300" dirty="0" smtClean="0">
                <a:solidFill>
                  <a:srgbClr val="002060"/>
                </a:solidFill>
              </a:rPr>
              <a:t> </a:t>
            </a:r>
            <a:r>
              <a:rPr lang="fr-FR" sz="1300" dirty="0" err="1" smtClean="0">
                <a:solidFill>
                  <a:srgbClr val="002060"/>
                </a:solidFill>
              </a:rPr>
              <a:t>measurements</a:t>
            </a:r>
            <a:endParaRPr lang="fr-FR" sz="1300" dirty="0" smtClean="0">
              <a:solidFill>
                <a:srgbClr val="002060"/>
              </a:solidFill>
            </a:endParaRPr>
          </a:p>
          <a:p>
            <a:pPr marL="108000" indent="-108000">
              <a:buFont typeface="Arial" panose="020B0604020202020204" pitchFamily="34" charset="0"/>
              <a:buChar char="•"/>
            </a:pPr>
            <a:endParaRPr lang="fr-FR" sz="1300" b="1" dirty="0">
              <a:solidFill>
                <a:srgbClr val="002060"/>
              </a:solidFill>
            </a:endParaRPr>
          </a:p>
          <a:p>
            <a:pPr marL="108000" indent="-108000">
              <a:buFont typeface="Arial" panose="020B0604020202020204" pitchFamily="34" charset="0"/>
              <a:buChar char="•"/>
            </a:pPr>
            <a:r>
              <a:rPr lang="fr-FR" sz="1300" b="1" dirty="0" smtClean="0">
                <a:solidFill>
                  <a:srgbClr val="002060"/>
                </a:solidFill>
              </a:rPr>
              <a:t>All components </a:t>
            </a:r>
            <a:r>
              <a:rPr lang="fr-FR" sz="1300" b="1" dirty="0" err="1" smtClean="0">
                <a:solidFill>
                  <a:srgbClr val="002060"/>
                </a:solidFill>
              </a:rPr>
              <a:t>designed</a:t>
            </a:r>
            <a:r>
              <a:rPr lang="fr-FR" sz="1300" b="1" dirty="0" smtClean="0">
                <a:solidFill>
                  <a:srgbClr val="002060"/>
                </a:solidFill>
              </a:rPr>
              <a:t> by CEA</a:t>
            </a:r>
          </a:p>
          <a:p>
            <a:pPr marL="108000" indent="-108000">
              <a:buFont typeface="Arial" panose="020B0604020202020204" pitchFamily="34" charset="0"/>
              <a:buChar char="•"/>
            </a:pPr>
            <a:endParaRPr lang="fr-FR" sz="1300" b="1" dirty="0" smtClean="0">
              <a:solidFill>
                <a:srgbClr val="002060"/>
              </a:solidFill>
            </a:endParaRPr>
          </a:p>
          <a:p>
            <a:pPr marL="108000" indent="-108000">
              <a:buFont typeface="Arial" panose="020B0604020202020204" pitchFamily="34" charset="0"/>
              <a:buChar char="•"/>
            </a:pPr>
            <a:r>
              <a:rPr lang="fr-FR" sz="1300" b="1" dirty="0" smtClean="0">
                <a:solidFill>
                  <a:srgbClr val="002060"/>
                </a:solidFill>
              </a:rPr>
              <a:t>All interface </a:t>
            </a:r>
            <a:r>
              <a:rPr lang="fr-FR" sz="1300" b="1" dirty="0" err="1" smtClean="0">
                <a:solidFill>
                  <a:srgbClr val="002060"/>
                </a:solidFill>
              </a:rPr>
              <a:t>tooling</a:t>
            </a:r>
            <a:r>
              <a:rPr lang="fr-FR" sz="1300" b="1" dirty="0" smtClean="0">
                <a:solidFill>
                  <a:srgbClr val="002060"/>
                </a:solidFill>
              </a:rPr>
              <a:t> or </a:t>
            </a:r>
            <a:r>
              <a:rPr lang="fr-FR" sz="1300" b="1" dirty="0" err="1" smtClean="0">
                <a:solidFill>
                  <a:srgbClr val="002060"/>
                </a:solidFill>
              </a:rPr>
              <a:t>specific</a:t>
            </a:r>
            <a:r>
              <a:rPr lang="fr-FR" sz="1300" b="1" dirty="0" smtClean="0">
                <a:solidFill>
                  <a:srgbClr val="002060"/>
                </a:solidFill>
              </a:rPr>
              <a:t> </a:t>
            </a:r>
            <a:r>
              <a:rPr lang="fr-FR" sz="1300" b="1" dirty="0" err="1" smtClean="0">
                <a:solidFill>
                  <a:srgbClr val="002060"/>
                </a:solidFill>
              </a:rPr>
              <a:t>tooling</a:t>
            </a:r>
            <a:r>
              <a:rPr lang="fr-FR" sz="1300" b="1" dirty="0" smtClean="0">
                <a:solidFill>
                  <a:srgbClr val="002060"/>
                </a:solidFill>
              </a:rPr>
              <a:t> </a:t>
            </a:r>
            <a:r>
              <a:rPr lang="fr-FR" sz="1300" b="1" dirty="0" err="1" smtClean="0">
                <a:solidFill>
                  <a:srgbClr val="002060"/>
                </a:solidFill>
              </a:rPr>
              <a:t>designed</a:t>
            </a:r>
            <a:r>
              <a:rPr lang="fr-FR" sz="1300" b="1" dirty="0" smtClean="0">
                <a:solidFill>
                  <a:srgbClr val="002060"/>
                </a:solidFill>
              </a:rPr>
              <a:t> by CEA</a:t>
            </a:r>
            <a:r>
              <a:rPr lang="fr-FR" sz="1300" dirty="0" smtClean="0">
                <a:solidFill>
                  <a:srgbClr val="002060"/>
                </a:solidFill>
              </a:rPr>
              <a:t>. Design </a:t>
            </a:r>
            <a:r>
              <a:rPr lang="fr-FR" sz="1300" dirty="0" err="1" smtClean="0">
                <a:solidFill>
                  <a:srgbClr val="002060"/>
                </a:solidFill>
              </a:rPr>
              <a:t>is</a:t>
            </a:r>
            <a:r>
              <a:rPr lang="fr-FR" sz="1300" dirty="0">
                <a:solidFill>
                  <a:srgbClr val="002060"/>
                </a:solidFill>
              </a:rPr>
              <a:t> </a:t>
            </a:r>
            <a:r>
              <a:rPr lang="fr-FR" sz="1300" dirty="0" err="1" smtClean="0">
                <a:solidFill>
                  <a:srgbClr val="002060"/>
                </a:solidFill>
              </a:rPr>
              <a:t>supported</a:t>
            </a:r>
            <a:r>
              <a:rPr lang="fr-FR" sz="1300" dirty="0" smtClean="0">
                <a:solidFill>
                  <a:srgbClr val="002060"/>
                </a:solidFill>
              </a:rPr>
              <a:t>/</a:t>
            </a:r>
            <a:r>
              <a:rPr lang="fr-FR" sz="1300" dirty="0" err="1" smtClean="0">
                <a:solidFill>
                  <a:srgbClr val="002060"/>
                </a:solidFill>
              </a:rPr>
              <a:t>reviewed</a:t>
            </a:r>
            <a:r>
              <a:rPr lang="fr-FR" sz="1300" dirty="0" smtClean="0">
                <a:solidFill>
                  <a:srgbClr val="002060"/>
                </a:solidFill>
              </a:rPr>
              <a:t> by </a:t>
            </a:r>
            <a:r>
              <a:rPr lang="fr-FR" sz="1300" dirty="0" err="1" smtClean="0">
                <a:solidFill>
                  <a:srgbClr val="002060"/>
                </a:solidFill>
              </a:rPr>
              <a:t>N.Bourcey</a:t>
            </a:r>
            <a:r>
              <a:rPr lang="fr-FR" sz="1300" dirty="0" smtClean="0">
                <a:solidFill>
                  <a:srgbClr val="002060"/>
                </a:solidFill>
              </a:rPr>
              <a:t> and J.C. Perez</a:t>
            </a:r>
          </a:p>
          <a:p>
            <a:pPr marL="565200" lvl="1" indent="-108000">
              <a:buFont typeface="Arial" panose="020B0604020202020204" pitchFamily="34" charset="0"/>
              <a:buChar char="•"/>
            </a:pPr>
            <a:r>
              <a:rPr lang="fr-FR" sz="1300" dirty="0" err="1" smtClean="0">
                <a:solidFill>
                  <a:srgbClr val="002060"/>
                </a:solidFill>
              </a:rPr>
              <a:t>Winding</a:t>
            </a:r>
            <a:r>
              <a:rPr lang="fr-FR" sz="1300" dirty="0" smtClean="0">
                <a:solidFill>
                  <a:srgbClr val="002060"/>
                </a:solidFill>
              </a:rPr>
              <a:t> </a:t>
            </a:r>
            <a:r>
              <a:rPr lang="fr-FR" sz="1300" dirty="0" err="1" smtClean="0">
                <a:solidFill>
                  <a:srgbClr val="002060"/>
                </a:solidFill>
              </a:rPr>
              <a:t>tooling</a:t>
            </a:r>
            <a:endParaRPr lang="fr-FR" sz="1300" dirty="0" smtClean="0">
              <a:solidFill>
                <a:srgbClr val="002060"/>
              </a:solidFill>
            </a:endParaRPr>
          </a:p>
          <a:p>
            <a:pPr marL="565200" lvl="1" indent="-108000">
              <a:buFont typeface="Arial" panose="020B0604020202020204" pitchFamily="34" charset="0"/>
              <a:buChar char="•"/>
            </a:pPr>
            <a:r>
              <a:rPr lang="fr-FR" sz="1300" dirty="0" err="1" smtClean="0">
                <a:solidFill>
                  <a:srgbClr val="002060"/>
                </a:solidFill>
              </a:rPr>
              <a:t>Assembly</a:t>
            </a:r>
            <a:r>
              <a:rPr lang="fr-FR" sz="1300" dirty="0" smtClean="0">
                <a:solidFill>
                  <a:srgbClr val="002060"/>
                </a:solidFill>
              </a:rPr>
              <a:t> </a:t>
            </a:r>
            <a:r>
              <a:rPr lang="fr-FR" sz="1300" dirty="0" err="1" smtClean="0">
                <a:solidFill>
                  <a:srgbClr val="002060"/>
                </a:solidFill>
              </a:rPr>
              <a:t>tooling</a:t>
            </a:r>
            <a:r>
              <a:rPr lang="fr-FR" sz="1300" dirty="0" smtClean="0">
                <a:solidFill>
                  <a:srgbClr val="002060"/>
                </a:solidFill>
              </a:rPr>
              <a:t> </a:t>
            </a:r>
            <a:r>
              <a:rPr lang="fr-FR" sz="1300" dirty="0" smtClean="0">
                <a:solidFill>
                  <a:srgbClr val="808080"/>
                </a:solidFill>
              </a:rPr>
              <a:t>(</a:t>
            </a:r>
            <a:r>
              <a:rPr lang="fr-FR" sz="1300" dirty="0" err="1" smtClean="0">
                <a:solidFill>
                  <a:srgbClr val="808080"/>
                </a:solidFill>
              </a:rPr>
              <a:t>based</a:t>
            </a:r>
            <a:r>
              <a:rPr lang="fr-FR" sz="1300" dirty="0" smtClean="0">
                <a:solidFill>
                  <a:srgbClr val="808080"/>
                </a:solidFill>
              </a:rPr>
              <a:t> on CERN </a:t>
            </a:r>
            <a:r>
              <a:rPr lang="fr-FR" sz="1300" dirty="0" err="1" smtClean="0">
                <a:solidFill>
                  <a:srgbClr val="808080"/>
                </a:solidFill>
              </a:rPr>
              <a:t>exisiting</a:t>
            </a:r>
            <a:r>
              <a:rPr lang="fr-FR" sz="1300" dirty="0" smtClean="0">
                <a:solidFill>
                  <a:srgbClr val="808080"/>
                </a:solidFill>
              </a:rPr>
              <a:t> </a:t>
            </a:r>
            <a:r>
              <a:rPr lang="fr-FR" sz="1300" dirty="0" err="1" smtClean="0">
                <a:solidFill>
                  <a:srgbClr val="808080"/>
                </a:solidFill>
              </a:rPr>
              <a:t>tooling</a:t>
            </a:r>
            <a:r>
              <a:rPr lang="fr-FR" sz="1300" dirty="0" smtClean="0">
                <a:solidFill>
                  <a:srgbClr val="808080"/>
                </a:solidFill>
              </a:rPr>
              <a:t>)</a:t>
            </a:r>
          </a:p>
          <a:p>
            <a:pPr marL="565200" lvl="1" indent="-108000">
              <a:buFont typeface="Arial" panose="020B0604020202020204" pitchFamily="34" charset="0"/>
              <a:buChar char="•"/>
            </a:pPr>
            <a:r>
              <a:rPr lang="fr-FR" sz="1300" dirty="0" err="1" smtClean="0">
                <a:solidFill>
                  <a:srgbClr val="002060"/>
                </a:solidFill>
              </a:rPr>
              <a:t>Coil</a:t>
            </a:r>
            <a:r>
              <a:rPr lang="fr-FR" sz="1300" dirty="0" smtClean="0">
                <a:solidFill>
                  <a:srgbClr val="002060"/>
                </a:solidFill>
              </a:rPr>
              <a:t> </a:t>
            </a:r>
            <a:r>
              <a:rPr lang="fr-FR" sz="1300" dirty="0" err="1" smtClean="0">
                <a:solidFill>
                  <a:srgbClr val="002060"/>
                </a:solidFill>
              </a:rPr>
              <a:t>measuring</a:t>
            </a:r>
            <a:r>
              <a:rPr lang="fr-FR" sz="1300" dirty="0" smtClean="0">
                <a:solidFill>
                  <a:srgbClr val="002060"/>
                </a:solidFill>
              </a:rPr>
              <a:t> </a:t>
            </a:r>
            <a:r>
              <a:rPr lang="fr-FR" sz="1300" dirty="0" err="1" smtClean="0">
                <a:solidFill>
                  <a:srgbClr val="002060"/>
                </a:solidFill>
              </a:rPr>
              <a:t>tooling</a:t>
            </a:r>
            <a:r>
              <a:rPr lang="fr-FR" sz="1300" dirty="0" smtClean="0">
                <a:solidFill>
                  <a:srgbClr val="002060"/>
                </a:solidFill>
              </a:rPr>
              <a:t> </a:t>
            </a:r>
            <a:r>
              <a:rPr lang="fr-FR" sz="1300" dirty="0">
                <a:solidFill>
                  <a:srgbClr val="808080"/>
                </a:solidFill>
              </a:rPr>
              <a:t>(</a:t>
            </a:r>
            <a:r>
              <a:rPr lang="fr-FR" sz="1300" dirty="0" err="1">
                <a:solidFill>
                  <a:srgbClr val="808080"/>
                </a:solidFill>
              </a:rPr>
              <a:t>based</a:t>
            </a:r>
            <a:r>
              <a:rPr lang="fr-FR" sz="1300" dirty="0">
                <a:solidFill>
                  <a:srgbClr val="808080"/>
                </a:solidFill>
              </a:rPr>
              <a:t> on CERN </a:t>
            </a:r>
            <a:r>
              <a:rPr lang="fr-FR" sz="1300" dirty="0" err="1">
                <a:solidFill>
                  <a:srgbClr val="808080"/>
                </a:solidFill>
              </a:rPr>
              <a:t>exisiting</a:t>
            </a:r>
            <a:r>
              <a:rPr lang="fr-FR" sz="1300" dirty="0">
                <a:solidFill>
                  <a:srgbClr val="808080"/>
                </a:solidFill>
              </a:rPr>
              <a:t> </a:t>
            </a:r>
            <a:r>
              <a:rPr lang="fr-FR" sz="1300" dirty="0" err="1">
                <a:solidFill>
                  <a:srgbClr val="808080"/>
                </a:solidFill>
              </a:rPr>
              <a:t>tooling</a:t>
            </a:r>
            <a:r>
              <a:rPr lang="fr-FR" sz="1300" dirty="0" smtClean="0">
                <a:solidFill>
                  <a:srgbClr val="808080"/>
                </a:solidFill>
              </a:rPr>
              <a:t>)</a:t>
            </a:r>
            <a:endParaRPr lang="fr-FR" sz="1300" dirty="0" smtClean="0">
              <a:solidFill>
                <a:srgbClr val="002060"/>
              </a:solidFill>
            </a:endParaRPr>
          </a:p>
          <a:p>
            <a:pPr marL="565200" lvl="1" indent="-108000">
              <a:buFont typeface="Arial" panose="020B0604020202020204" pitchFamily="34" charset="0"/>
              <a:buChar char="•"/>
            </a:pPr>
            <a:r>
              <a:rPr lang="fr-FR" sz="1300" dirty="0" smtClean="0">
                <a:solidFill>
                  <a:srgbClr val="002060"/>
                </a:solidFill>
              </a:rPr>
              <a:t>GPI </a:t>
            </a:r>
            <a:r>
              <a:rPr lang="fr-FR" sz="1300" dirty="0" err="1" smtClean="0">
                <a:solidFill>
                  <a:srgbClr val="002060"/>
                </a:solidFill>
              </a:rPr>
              <a:t>forming</a:t>
            </a:r>
            <a:r>
              <a:rPr lang="fr-FR" sz="1300" dirty="0" smtClean="0">
                <a:solidFill>
                  <a:srgbClr val="002060"/>
                </a:solidFill>
              </a:rPr>
              <a:t> </a:t>
            </a:r>
            <a:r>
              <a:rPr lang="fr-FR" sz="1300" dirty="0" err="1" smtClean="0">
                <a:solidFill>
                  <a:srgbClr val="002060"/>
                </a:solidFill>
              </a:rPr>
              <a:t>tooling</a:t>
            </a:r>
            <a:endParaRPr lang="fr-FR" sz="1300" dirty="0" smtClean="0">
              <a:solidFill>
                <a:srgbClr val="002060"/>
              </a:solidFill>
            </a:endParaRPr>
          </a:p>
          <a:p>
            <a:pPr marL="565200" lvl="1" indent="-108000">
              <a:buFont typeface="Arial" panose="020B0604020202020204" pitchFamily="34" charset="0"/>
              <a:buChar char="•"/>
            </a:pPr>
            <a:r>
              <a:rPr lang="fr-FR" sz="1300" dirty="0" smtClean="0">
                <a:solidFill>
                  <a:srgbClr val="002060"/>
                </a:solidFill>
              </a:rPr>
              <a:t>…</a:t>
            </a:r>
          </a:p>
          <a:p>
            <a:pPr marL="565200" lvl="1" indent="-108000">
              <a:buFont typeface="Arial" panose="020B0604020202020204" pitchFamily="34" charset="0"/>
              <a:buChar char="•"/>
            </a:pPr>
            <a:endParaRPr lang="fr-FR" sz="1300" dirty="0">
              <a:solidFill>
                <a:srgbClr val="002060"/>
              </a:solidFill>
            </a:endParaRPr>
          </a:p>
          <a:p>
            <a:pPr marL="108000" indent="-108000">
              <a:buFont typeface="Arial" panose="020B0604020202020204" pitchFamily="34" charset="0"/>
              <a:buChar char="•"/>
            </a:pPr>
            <a:r>
              <a:rPr lang="fr-FR" sz="1300" b="1" dirty="0" err="1" smtClean="0">
                <a:solidFill>
                  <a:srgbClr val="002060"/>
                </a:solidFill>
              </a:rPr>
              <a:t>Procurement</a:t>
            </a:r>
            <a:endParaRPr lang="fr-FR" sz="1300" b="1" dirty="0" smtClean="0">
              <a:solidFill>
                <a:srgbClr val="002060"/>
              </a:solidFill>
            </a:endParaRPr>
          </a:p>
          <a:p>
            <a:pPr marL="565200" lvl="1" indent="-108000">
              <a:buFont typeface="Arial" panose="020B0604020202020204" pitchFamily="34" charset="0"/>
              <a:buChar char="•"/>
            </a:pPr>
            <a:r>
              <a:rPr lang="fr-FR" sz="1300" dirty="0" smtClean="0">
                <a:solidFill>
                  <a:srgbClr val="002060"/>
                </a:solidFill>
              </a:rPr>
              <a:t>&lt; 5 </a:t>
            </a:r>
            <a:r>
              <a:rPr lang="fr-FR" sz="1300" dirty="0" err="1" smtClean="0">
                <a:solidFill>
                  <a:srgbClr val="002060"/>
                </a:solidFill>
              </a:rPr>
              <a:t>kCHF</a:t>
            </a:r>
            <a:r>
              <a:rPr lang="fr-FR" sz="1300" dirty="0" smtClean="0">
                <a:solidFill>
                  <a:srgbClr val="002060"/>
                </a:solidFill>
              </a:rPr>
              <a:t>: </a:t>
            </a:r>
            <a:r>
              <a:rPr lang="fr-FR" sz="1300" dirty="0" err="1" smtClean="0">
                <a:solidFill>
                  <a:srgbClr val="002060"/>
                </a:solidFill>
              </a:rPr>
              <a:t>order</a:t>
            </a:r>
            <a:r>
              <a:rPr lang="fr-FR" sz="1300" dirty="0" smtClean="0">
                <a:solidFill>
                  <a:srgbClr val="002060"/>
                </a:solidFill>
              </a:rPr>
              <a:t> </a:t>
            </a:r>
            <a:r>
              <a:rPr lang="fr-FR" sz="1300" dirty="0" err="1" smtClean="0">
                <a:solidFill>
                  <a:srgbClr val="002060"/>
                </a:solidFill>
              </a:rPr>
              <a:t>placed</a:t>
            </a:r>
            <a:r>
              <a:rPr lang="fr-FR" sz="1300" dirty="0" smtClean="0">
                <a:solidFill>
                  <a:srgbClr val="002060"/>
                </a:solidFill>
              </a:rPr>
              <a:t> </a:t>
            </a:r>
            <a:r>
              <a:rPr lang="fr-FR" sz="1300" dirty="0" err="1" smtClean="0">
                <a:solidFill>
                  <a:srgbClr val="002060"/>
                </a:solidFill>
              </a:rPr>
              <a:t>directly</a:t>
            </a:r>
            <a:r>
              <a:rPr lang="fr-FR" sz="1300" dirty="0" smtClean="0">
                <a:solidFill>
                  <a:srgbClr val="002060"/>
                </a:solidFill>
              </a:rPr>
              <a:t> by CEA</a:t>
            </a:r>
          </a:p>
          <a:p>
            <a:pPr marL="565200" lvl="1" indent="-108000">
              <a:buFont typeface="Arial" panose="020B0604020202020204" pitchFamily="34" charset="0"/>
              <a:buChar char="•"/>
            </a:pPr>
            <a:r>
              <a:rPr lang="fr-FR" sz="1300" dirty="0" smtClean="0">
                <a:solidFill>
                  <a:srgbClr val="002060"/>
                </a:solidFill>
              </a:rPr>
              <a:t>&gt; 5 </a:t>
            </a:r>
            <a:r>
              <a:rPr lang="fr-FR" sz="1300" dirty="0" err="1" smtClean="0">
                <a:solidFill>
                  <a:srgbClr val="002060"/>
                </a:solidFill>
              </a:rPr>
              <a:t>kCHF</a:t>
            </a:r>
            <a:r>
              <a:rPr lang="fr-FR" sz="1300" dirty="0" smtClean="0">
                <a:solidFill>
                  <a:srgbClr val="002060"/>
                </a:solidFill>
              </a:rPr>
              <a:t>: </a:t>
            </a:r>
            <a:r>
              <a:rPr lang="fr-FR" sz="1300" dirty="0" err="1">
                <a:solidFill>
                  <a:srgbClr val="002060"/>
                </a:solidFill>
              </a:rPr>
              <a:t>procurement</a:t>
            </a:r>
            <a:r>
              <a:rPr lang="fr-FR" sz="1300" dirty="0">
                <a:solidFill>
                  <a:srgbClr val="002060"/>
                </a:solidFill>
              </a:rPr>
              <a:t> </a:t>
            </a:r>
            <a:r>
              <a:rPr lang="fr-FR" sz="1300" dirty="0" err="1">
                <a:solidFill>
                  <a:srgbClr val="002060"/>
                </a:solidFill>
              </a:rPr>
              <a:t>through</a:t>
            </a:r>
            <a:r>
              <a:rPr lang="fr-FR" sz="1300" dirty="0">
                <a:solidFill>
                  <a:srgbClr val="002060"/>
                </a:solidFill>
              </a:rPr>
              <a:t> </a:t>
            </a:r>
            <a:r>
              <a:rPr lang="fr-FR" sz="1300" dirty="0" smtClean="0">
                <a:solidFill>
                  <a:srgbClr val="002060"/>
                </a:solidFill>
              </a:rPr>
              <a:t>CERN but </a:t>
            </a:r>
            <a:r>
              <a:rPr lang="fr-FR" sz="1300" dirty="0" err="1" smtClean="0">
                <a:solidFill>
                  <a:srgbClr val="002060"/>
                </a:solidFill>
              </a:rPr>
              <a:t>followed</a:t>
            </a:r>
            <a:r>
              <a:rPr lang="fr-FR" sz="1300" dirty="0" smtClean="0">
                <a:solidFill>
                  <a:srgbClr val="002060"/>
                </a:solidFill>
              </a:rPr>
              <a:t> by CEA</a:t>
            </a:r>
          </a:p>
          <a:p>
            <a:pPr marL="1022400" lvl="2" indent="-108000">
              <a:buFont typeface="Arial" panose="020B0604020202020204" pitchFamily="34" charset="0"/>
              <a:buChar char="•"/>
            </a:pPr>
            <a:r>
              <a:rPr lang="fr-FR" sz="1300" dirty="0" err="1" smtClean="0">
                <a:solidFill>
                  <a:srgbClr val="002060"/>
                </a:solidFill>
              </a:rPr>
              <a:t>Writing</a:t>
            </a:r>
            <a:r>
              <a:rPr lang="fr-FR" sz="1300" dirty="0" smtClean="0">
                <a:solidFill>
                  <a:srgbClr val="002060"/>
                </a:solidFill>
              </a:rPr>
              <a:t> of a CERN </a:t>
            </a:r>
            <a:r>
              <a:rPr lang="fr-FR" sz="1300" dirty="0" err="1" smtClean="0">
                <a:solidFill>
                  <a:srgbClr val="002060"/>
                </a:solidFill>
              </a:rPr>
              <a:t>spec</a:t>
            </a:r>
            <a:r>
              <a:rPr lang="fr-FR" sz="1300" dirty="0" smtClean="0">
                <a:solidFill>
                  <a:srgbClr val="002060"/>
                </a:solidFill>
              </a:rPr>
              <a:t> by CEA team</a:t>
            </a:r>
            <a:endParaRPr lang="fr-FR" sz="1300" dirty="0">
              <a:solidFill>
                <a:srgbClr val="002060"/>
              </a:solidFill>
            </a:endParaRPr>
          </a:p>
          <a:p>
            <a:pPr marL="1022400" lvl="2" indent="-108000">
              <a:buFont typeface="Arial" panose="020B0604020202020204" pitchFamily="34" charset="0"/>
              <a:buChar char="•"/>
            </a:pPr>
            <a:r>
              <a:rPr lang="fr-FR" sz="1300" dirty="0">
                <a:solidFill>
                  <a:srgbClr val="002060"/>
                </a:solidFill>
              </a:rPr>
              <a:t>Nordine Azizi / Arnaud Foussat (CERN)</a:t>
            </a:r>
          </a:p>
          <a:p>
            <a:pPr marL="1022400" lvl="2" indent="-108000">
              <a:buFont typeface="Arial" panose="020B0604020202020204" pitchFamily="34" charset="0"/>
              <a:buChar char="•"/>
            </a:pPr>
            <a:r>
              <a:rPr lang="fr-FR" sz="1300" dirty="0">
                <a:solidFill>
                  <a:srgbClr val="002060"/>
                </a:solidFill>
              </a:rPr>
              <a:t>Hubert </a:t>
            </a:r>
            <a:r>
              <a:rPr lang="fr-FR" sz="1300" dirty="0" err="1">
                <a:solidFill>
                  <a:srgbClr val="002060"/>
                </a:solidFill>
              </a:rPr>
              <a:t>Neyrial</a:t>
            </a:r>
            <a:r>
              <a:rPr lang="fr-FR" sz="1300" dirty="0">
                <a:solidFill>
                  <a:srgbClr val="002060"/>
                </a:solidFill>
              </a:rPr>
              <a:t> / Hélène Felice (CEA)</a:t>
            </a:r>
          </a:p>
          <a:p>
            <a:pPr marL="565200" lvl="1" indent="-108000">
              <a:buFont typeface="Arial" panose="020B0604020202020204" pitchFamily="34" charset="0"/>
              <a:buChar char="•"/>
            </a:pPr>
            <a:endParaRPr lang="fr-FR" sz="1300" dirty="0">
              <a:solidFill>
                <a:srgbClr val="002060"/>
              </a:solidFill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964189" y="1551487"/>
            <a:ext cx="2231453" cy="1255192"/>
          </a:xfrm>
          <a:prstGeom prst="rect">
            <a:avLst/>
          </a:prstGeom>
          <a:ln w="9525">
            <a:solidFill>
              <a:srgbClr val="002060"/>
            </a:solidFill>
          </a:ln>
        </p:spPr>
      </p:pic>
      <p:sp>
        <p:nvSpPr>
          <p:cNvPr id="9" name="Accolade fermante 8"/>
          <p:cNvSpPr/>
          <p:nvPr/>
        </p:nvSpPr>
        <p:spPr>
          <a:xfrm>
            <a:off x="5292080" y="5959392"/>
            <a:ext cx="288032" cy="709968"/>
          </a:xfrm>
          <a:prstGeom prst="rightBrac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5580112" y="6207555"/>
            <a:ext cx="17100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rgbClr val="002060"/>
                </a:solidFill>
              </a:rPr>
              <a:t>Most of the </a:t>
            </a:r>
            <a:r>
              <a:rPr lang="fr-FR" sz="1200" dirty="0" err="1" smtClean="0">
                <a:solidFill>
                  <a:srgbClr val="002060"/>
                </a:solidFill>
              </a:rPr>
              <a:t>orders</a:t>
            </a:r>
            <a:endParaRPr lang="fr-FR" sz="1200" dirty="0">
              <a:solidFill>
                <a:srgbClr val="002060"/>
              </a:solidFill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898160" y="4772788"/>
            <a:ext cx="2193918" cy="1229614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187" r="17004"/>
          <a:stretch/>
        </p:blipFill>
        <p:spPr>
          <a:xfrm>
            <a:off x="5796136" y="4385802"/>
            <a:ext cx="1431287" cy="1171299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315934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H. Felice for the MQYY team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Coil</a:t>
            </a:r>
            <a:r>
              <a:rPr lang="fr-FR" dirty="0" smtClean="0"/>
              <a:t> Fabrication </a:t>
            </a:r>
            <a:r>
              <a:rPr lang="fr-FR" dirty="0" err="1" smtClean="0"/>
              <a:t>status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6</a:t>
            </a:fld>
            <a:endParaRPr lang="fr-FR"/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3392927"/>
              </p:ext>
            </p:extLst>
          </p:nvPr>
        </p:nvGraphicFramePr>
        <p:xfrm>
          <a:off x="349018" y="1027544"/>
          <a:ext cx="3264363" cy="3337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92155"/>
                <a:gridCol w="1872208"/>
              </a:tblGrid>
              <a:tr h="370840">
                <a:tc>
                  <a:txBody>
                    <a:bodyPr/>
                    <a:lstStyle/>
                    <a:p>
                      <a:endParaRPr lang="fr-FR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b="1" dirty="0" smtClean="0">
                          <a:solidFill>
                            <a:srgbClr val="002060"/>
                          </a:solidFill>
                        </a:rPr>
                        <a:t>Fabrication dates</a:t>
                      </a:r>
                      <a:endParaRPr lang="fr-FR" sz="1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solidFill>
                            <a:srgbClr val="002060"/>
                          </a:solidFill>
                        </a:rPr>
                        <a:t>Coil</a:t>
                      </a:r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 0</a:t>
                      </a:r>
                      <a:endParaRPr lang="fr-FR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22/03-27/04/2017</a:t>
                      </a:r>
                      <a:endParaRPr lang="fr-FR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solidFill>
                            <a:srgbClr val="002060"/>
                          </a:solidFill>
                        </a:rPr>
                        <a:t>Coil</a:t>
                      </a:r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 1</a:t>
                      </a:r>
                      <a:endParaRPr lang="fr-FR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17-31/07/2017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solidFill>
                            <a:srgbClr val="002060"/>
                          </a:solidFill>
                        </a:rPr>
                        <a:t>Coil</a:t>
                      </a:r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 2</a:t>
                      </a:r>
                      <a:endParaRPr lang="fr-FR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4-14/09/2017</a:t>
                      </a:r>
                      <a:endParaRPr lang="fr-FR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solidFill>
                            <a:srgbClr val="002060"/>
                          </a:solidFill>
                        </a:rPr>
                        <a:t>Coil</a:t>
                      </a:r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 3</a:t>
                      </a:r>
                      <a:endParaRPr lang="fr-FR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15-29/09/2017</a:t>
                      </a:r>
                      <a:endParaRPr lang="fr-FR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solidFill>
                            <a:srgbClr val="002060"/>
                          </a:solidFill>
                        </a:rPr>
                        <a:t>Coil</a:t>
                      </a:r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 4</a:t>
                      </a:r>
                      <a:endParaRPr lang="fr-FR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solidFill>
                            <a:srgbClr val="002060"/>
                          </a:solidFill>
                        </a:rPr>
                        <a:t>23-31/10/2017</a:t>
                      </a:r>
                      <a:endParaRPr lang="fr-FR" sz="1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solidFill>
                            <a:srgbClr val="808080"/>
                          </a:solidFill>
                        </a:rPr>
                        <a:t>Coil</a:t>
                      </a:r>
                      <a:r>
                        <a:rPr lang="fr-FR" sz="1400" dirty="0" smtClean="0">
                          <a:solidFill>
                            <a:srgbClr val="808080"/>
                          </a:solidFill>
                        </a:rPr>
                        <a:t> 5</a:t>
                      </a:r>
                      <a:endParaRPr lang="fr-FR" sz="1400" dirty="0">
                        <a:solidFill>
                          <a:srgbClr val="80808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solidFill>
                            <a:srgbClr val="808080"/>
                          </a:solidFill>
                        </a:rPr>
                        <a:t>27/11-9/12/2017</a:t>
                      </a:r>
                      <a:endParaRPr lang="fr-FR" sz="1400" dirty="0">
                        <a:solidFill>
                          <a:srgbClr val="80808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solidFill>
                            <a:srgbClr val="808080"/>
                          </a:solidFill>
                        </a:rPr>
                        <a:t>Coil</a:t>
                      </a:r>
                      <a:r>
                        <a:rPr lang="fr-FR" sz="1400" dirty="0" smtClean="0">
                          <a:solidFill>
                            <a:srgbClr val="808080"/>
                          </a:solidFill>
                        </a:rPr>
                        <a:t> 6</a:t>
                      </a:r>
                      <a:endParaRPr lang="fr-FR" sz="1400" dirty="0">
                        <a:solidFill>
                          <a:srgbClr val="80808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solidFill>
                            <a:srgbClr val="808080"/>
                          </a:solidFill>
                        </a:rPr>
                        <a:t>8-19/01/2018</a:t>
                      </a:r>
                      <a:endParaRPr lang="fr-FR" sz="1400" dirty="0">
                        <a:solidFill>
                          <a:srgbClr val="80808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400" dirty="0" err="1" smtClean="0">
                          <a:solidFill>
                            <a:srgbClr val="808080"/>
                          </a:solidFill>
                        </a:rPr>
                        <a:t>Coil</a:t>
                      </a:r>
                      <a:r>
                        <a:rPr lang="fr-FR" sz="1400" dirty="0" smtClean="0">
                          <a:solidFill>
                            <a:srgbClr val="808080"/>
                          </a:solidFill>
                        </a:rPr>
                        <a:t> 7</a:t>
                      </a:r>
                      <a:endParaRPr lang="fr-FR" sz="1400" dirty="0">
                        <a:solidFill>
                          <a:srgbClr val="80808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>
                          <a:solidFill>
                            <a:srgbClr val="808080"/>
                          </a:solidFill>
                        </a:rPr>
                        <a:t>5-16/02/2018</a:t>
                      </a:r>
                      <a:endParaRPr lang="fr-FR" sz="1400" dirty="0">
                        <a:solidFill>
                          <a:srgbClr val="80808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827584" y="4638035"/>
            <a:ext cx="734481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002060"/>
                </a:solidFill>
              </a:rPr>
              <a:t>Initial plan in agreement: 10 </a:t>
            </a:r>
            <a:r>
              <a:rPr lang="fr-FR" sz="1600" dirty="0" err="1" smtClean="0">
                <a:solidFill>
                  <a:srgbClr val="002060"/>
                </a:solidFill>
              </a:rPr>
              <a:t>coils</a:t>
            </a:r>
            <a:endParaRPr lang="fr-FR" sz="16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err="1" smtClean="0">
                <a:solidFill>
                  <a:srgbClr val="002060"/>
                </a:solidFill>
              </a:rPr>
              <a:t>Cable</a:t>
            </a:r>
            <a:r>
              <a:rPr lang="fr-FR" sz="1600" dirty="0" smtClean="0">
                <a:solidFill>
                  <a:srgbClr val="002060"/>
                </a:solidFill>
              </a:rPr>
              <a:t> at CEA for 10 </a:t>
            </a:r>
            <a:r>
              <a:rPr lang="fr-FR" sz="1600" dirty="0" err="1" smtClean="0">
                <a:solidFill>
                  <a:srgbClr val="002060"/>
                </a:solidFill>
              </a:rPr>
              <a:t>coils</a:t>
            </a:r>
            <a:endParaRPr lang="fr-FR" sz="16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002060"/>
                </a:solidFill>
              </a:rPr>
              <a:t>End parts </a:t>
            </a:r>
            <a:r>
              <a:rPr lang="fr-FR" sz="1600" dirty="0" err="1" smtClean="0">
                <a:solidFill>
                  <a:srgbClr val="002060"/>
                </a:solidFill>
              </a:rPr>
              <a:t>manufactured</a:t>
            </a:r>
            <a:r>
              <a:rPr lang="fr-FR" sz="1600" dirty="0" smtClean="0">
                <a:solidFill>
                  <a:srgbClr val="002060"/>
                </a:solidFill>
              </a:rPr>
              <a:t> for 8 </a:t>
            </a:r>
            <a:r>
              <a:rPr lang="fr-FR" sz="1600" dirty="0" err="1" smtClean="0">
                <a:solidFill>
                  <a:srgbClr val="002060"/>
                </a:solidFill>
              </a:rPr>
              <a:t>coils</a:t>
            </a:r>
            <a:r>
              <a:rPr lang="fr-FR" sz="1600" dirty="0" smtClean="0">
                <a:solidFill>
                  <a:srgbClr val="002060"/>
                </a:solidFill>
              </a:rPr>
              <a:t> (</a:t>
            </a:r>
            <a:r>
              <a:rPr lang="fr-FR" sz="1600" dirty="0" err="1" smtClean="0">
                <a:solidFill>
                  <a:srgbClr val="002060"/>
                </a:solidFill>
              </a:rPr>
              <a:t>coils</a:t>
            </a:r>
            <a:r>
              <a:rPr lang="fr-FR" sz="1600" dirty="0" smtClean="0">
                <a:solidFill>
                  <a:srgbClr val="002060"/>
                </a:solidFill>
              </a:rPr>
              <a:t> 0 to 7)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002060"/>
                </a:solidFill>
              </a:rPr>
              <a:t>5 </a:t>
            </a:r>
            <a:r>
              <a:rPr lang="fr-FR" sz="1600" dirty="0" err="1" smtClean="0">
                <a:solidFill>
                  <a:srgbClr val="002060"/>
                </a:solidFill>
              </a:rPr>
              <a:t>coils</a:t>
            </a:r>
            <a:r>
              <a:rPr lang="fr-FR" sz="1600" dirty="0" smtClean="0">
                <a:solidFill>
                  <a:srgbClr val="002060"/>
                </a:solidFill>
              </a:rPr>
              <a:t> made: </a:t>
            </a:r>
            <a:r>
              <a:rPr lang="fr-FR" sz="1600" dirty="0" err="1" smtClean="0">
                <a:solidFill>
                  <a:srgbClr val="002060"/>
                </a:solidFill>
              </a:rPr>
              <a:t>coil</a:t>
            </a:r>
            <a:r>
              <a:rPr lang="fr-FR" sz="1600" dirty="0" smtClean="0">
                <a:solidFill>
                  <a:srgbClr val="002060"/>
                </a:solidFill>
              </a:rPr>
              <a:t> 0 + </a:t>
            </a:r>
            <a:r>
              <a:rPr lang="fr-FR" sz="1600" dirty="0" err="1" smtClean="0">
                <a:solidFill>
                  <a:srgbClr val="002060"/>
                </a:solidFill>
              </a:rPr>
              <a:t>coils</a:t>
            </a:r>
            <a:r>
              <a:rPr lang="fr-FR" sz="1600" dirty="0" smtClean="0">
                <a:solidFill>
                  <a:srgbClr val="002060"/>
                </a:solidFill>
              </a:rPr>
              <a:t> 1 to 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002060"/>
                </a:solidFill>
              </a:rPr>
              <a:t>Discussion to </a:t>
            </a:r>
            <a:r>
              <a:rPr lang="fr-FR" sz="1600" dirty="0" err="1" smtClean="0">
                <a:solidFill>
                  <a:srgbClr val="002060"/>
                </a:solidFill>
              </a:rPr>
              <a:t>be</a:t>
            </a:r>
            <a:r>
              <a:rPr lang="fr-FR" sz="1600" dirty="0" smtClean="0">
                <a:solidFill>
                  <a:srgbClr val="002060"/>
                </a:solidFill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</a:rPr>
              <a:t>planned</a:t>
            </a:r>
            <a:r>
              <a:rPr lang="fr-FR" sz="1600" dirty="0" smtClean="0">
                <a:solidFill>
                  <a:srgbClr val="002060"/>
                </a:solidFill>
              </a:rPr>
              <a:t> on final </a:t>
            </a:r>
            <a:r>
              <a:rPr lang="fr-FR" sz="1600" dirty="0" err="1" smtClean="0">
                <a:solidFill>
                  <a:srgbClr val="002060"/>
                </a:solidFill>
              </a:rPr>
              <a:t>number</a:t>
            </a:r>
            <a:r>
              <a:rPr lang="fr-FR" sz="1600" dirty="0" smtClean="0">
                <a:solidFill>
                  <a:srgbClr val="002060"/>
                </a:solidFill>
              </a:rPr>
              <a:t> of </a:t>
            </a:r>
            <a:r>
              <a:rPr lang="fr-FR" sz="1600" dirty="0" err="1" smtClean="0">
                <a:solidFill>
                  <a:srgbClr val="002060"/>
                </a:solidFill>
              </a:rPr>
              <a:t>coils</a:t>
            </a:r>
            <a:r>
              <a:rPr lang="fr-FR" sz="1600" dirty="0" smtClean="0">
                <a:solidFill>
                  <a:srgbClr val="002060"/>
                </a:solidFill>
              </a:rPr>
              <a:t> to </a:t>
            </a:r>
            <a:r>
              <a:rPr lang="fr-FR" sz="1600" dirty="0" smtClean="0">
                <a:solidFill>
                  <a:srgbClr val="002060"/>
                </a:solidFill>
              </a:rPr>
              <a:t>manufacture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002060"/>
                </a:solidFill>
              </a:rPr>
              <a:t>Minimum </a:t>
            </a:r>
            <a:r>
              <a:rPr lang="fr-FR" sz="1600" dirty="0" err="1" smtClean="0">
                <a:solidFill>
                  <a:srgbClr val="002060"/>
                </a:solidFill>
              </a:rPr>
              <a:t>proposal</a:t>
            </a:r>
            <a:r>
              <a:rPr lang="fr-FR" sz="1600" dirty="0" smtClean="0">
                <a:solidFill>
                  <a:srgbClr val="002060"/>
                </a:solidFill>
              </a:rPr>
              <a:t>: </a:t>
            </a:r>
            <a:r>
              <a:rPr lang="fr-FR" sz="1600" dirty="0" err="1" smtClean="0">
                <a:solidFill>
                  <a:srgbClr val="002060"/>
                </a:solidFill>
              </a:rPr>
              <a:t>Coils</a:t>
            </a:r>
            <a:r>
              <a:rPr lang="fr-FR" sz="1600" dirty="0" smtClean="0">
                <a:solidFill>
                  <a:srgbClr val="002060"/>
                </a:solidFill>
              </a:rPr>
              <a:t> 5 and 6 =&gt; MQYYM </a:t>
            </a:r>
            <a:r>
              <a:rPr lang="fr-FR" sz="1600" dirty="0" err="1" smtClean="0">
                <a:solidFill>
                  <a:srgbClr val="002060"/>
                </a:solidFill>
              </a:rPr>
              <a:t>proposal</a:t>
            </a:r>
            <a:r>
              <a:rPr lang="fr-FR" sz="1600" dirty="0" smtClean="0">
                <a:solidFill>
                  <a:srgbClr val="002060"/>
                </a:solidFill>
              </a:rPr>
              <a:t>: </a:t>
            </a:r>
            <a:r>
              <a:rPr lang="fr-FR" sz="1600" dirty="0" err="1" smtClean="0">
                <a:solidFill>
                  <a:srgbClr val="002060"/>
                </a:solidFill>
              </a:rPr>
              <a:t>coils</a:t>
            </a:r>
            <a:r>
              <a:rPr lang="fr-FR" sz="1600" dirty="0" smtClean="0">
                <a:solidFill>
                  <a:srgbClr val="002060"/>
                </a:solidFill>
              </a:rPr>
              <a:t> 2/3/5/6</a:t>
            </a:r>
            <a:endParaRPr lang="fr-FR" sz="16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002060"/>
              </a:solidFill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81"/>
          <a:stretch/>
        </p:blipFill>
        <p:spPr>
          <a:xfrm>
            <a:off x="3707904" y="1122417"/>
            <a:ext cx="5272586" cy="3147814"/>
          </a:xfrm>
          <a:prstGeom prst="rect">
            <a:avLst/>
          </a:prstGeom>
        </p:spPr>
      </p:pic>
      <p:sp>
        <p:nvSpPr>
          <p:cNvPr id="8" name="Rectangle à coins arrondis 7"/>
          <p:cNvSpPr/>
          <p:nvPr/>
        </p:nvSpPr>
        <p:spPr>
          <a:xfrm>
            <a:off x="755576" y="4587520"/>
            <a:ext cx="7128792" cy="1649791"/>
          </a:xfrm>
          <a:prstGeom prst="roundRect">
            <a:avLst>
              <a:gd name="adj" fmla="val 7274"/>
            </a:avLst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5463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H. Felice for the MQYY team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Fabrication: </a:t>
            </a:r>
            <a:r>
              <a:rPr lang="fr-FR" dirty="0" err="1" smtClean="0"/>
              <a:t>coil</a:t>
            </a:r>
            <a:r>
              <a:rPr lang="fr-FR" dirty="0" smtClean="0"/>
              <a:t> 0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7</a:t>
            </a:fld>
            <a:endParaRPr lang="fr-FR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42" y="3658662"/>
            <a:ext cx="2868014" cy="1613258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404892" y="4926668"/>
            <a:ext cx="2304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>
                <a:solidFill>
                  <a:schemeClr val="bg1"/>
                </a:solidFill>
              </a:rPr>
              <a:t>Soldered</a:t>
            </a:r>
            <a:r>
              <a:rPr lang="fr-FR" sz="1400" dirty="0" smtClean="0">
                <a:solidFill>
                  <a:schemeClr val="bg1"/>
                </a:solidFill>
              </a:rPr>
              <a:t> </a:t>
            </a:r>
            <a:r>
              <a:rPr lang="fr-FR" sz="1400" dirty="0" err="1" smtClean="0">
                <a:solidFill>
                  <a:schemeClr val="bg1"/>
                </a:solidFill>
              </a:rPr>
              <a:t>vtaps</a:t>
            </a:r>
            <a:endParaRPr lang="fr-FR" sz="1400" dirty="0">
              <a:solidFill>
                <a:schemeClr val="bg1"/>
              </a:solidFill>
            </a:endParaRPr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61"/>
          <a:stretch/>
        </p:blipFill>
        <p:spPr>
          <a:xfrm>
            <a:off x="315330" y="1226132"/>
            <a:ext cx="2231740" cy="1640147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91"/>
          <a:stretch/>
        </p:blipFill>
        <p:spPr>
          <a:xfrm rot="5400000">
            <a:off x="2065346" y="1718439"/>
            <a:ext cx="2232247" cy="1712789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2319750" y="3350885"/>
            <a:ext cx="15020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chemeClr val="bg1"/>
                </a:solidFill>
              </a:rPr>
              <a:t>Layer 2 </a:t>
            </a:r>
            <a:r>
              <a:rPr lang="fr-FR" sz="1400" dirty="0" err="1" smtClean="0">
                <a:solidFill>
                  <a:schemeClr val="bg1"/>
                </a:solidFill>
              </a:rPr>
              <a:t>winding</a:t>
            </a:r>
            <a:endParaRPr lang="fr-FR" sz="1400" dirty="0">
              <a:solidFill>
                <a:schemeClr val="bg1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4621385" y="836712"/>
            <a:ext cx="418611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00B050"/>
                </a:solidFill>
              </a:rPr>
              <a:t>Good </a:t>
            </a:r>
            <a:r>
              <a:rPr lang="fr-FR" sz="1600" dirty="0" err="1" smtClean="0">
                <a:solidFill>
                  <a:srgbClr val="00B050"/>
                </a:solidFill>
              </a:rPr>
              <a:t>matching</a:t>
            </a:r>
            <a:r>
              <a:rPr lang="fr-FR" sz="1600" dirty="0" smtClean="0">
                <a:solidFill>
                  <a:srgbClr val="00B050"/>
                </a:solidFill>
              </a:rPr>
              <a:t> of the </a:t>
            </a:r>
            <a:r>
              <a:rPr lang="fr-FR" sz="1600" dirty="0" err="1" smtClean="0">
                <a:solidFill>
                  <a:srgbClr val="00B050"/>
                </a:solidFill>
              </a:rPr>
              <a:t>coil</a:t>
            </a:r>
            <a:r>
              <a:rPr lang="fr-FR" sz="1600" dirty="0" smtClean="0">
                <a:solidFill>
                  <a:srgbClr val="00B050"/>
                </a:solidFill>
              </a:rPr>
              <a:t> parts </a:t>
            </a:r>
            <a:r>
              <a:rPr lang="fr-FR" sz="1600" dirty="0" err="1" smtClean="0">
                <a:solidFill>
                  <a:srgbClr val="00B050"/>
                </a:solidFill>
              </a:rPr>
              <a:t>with</a:t>
            </a:r>
            <a:r>
              <a:rPr lang="fr-FR" sz="1600" dirty="0" smtClean="0">
                <a:solidFill>
                  <a:srgbClr val="00B050"/>
                </a:solidFill>
              </a:rPr>
              <a:t> the </a:t>
            </a:r>
            <a:r>
              <a:rPr lang="fr-FR" sz="1600" dirty="0" err="1" smtClean="0">
                <a:solidFill>
                  <a:srgbClr val="00B050"/>
                </a:solidFill>
              </a:rPr>
              <a:t>winding</a:t>
            </a:r>
            <a:endParaRPr lang="fr-FR" sz="1600" dirty="0" smtClean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err="1" smtClean="0">
                <a:solidFill>
                  <a:srgbClr val="C00000"/>
                </a:solidFill>
              </a:rPr>
              <a:t>CuBe</a:t>
            </a:r>
            <a:r>
              <a:rPr lang="fr-FR" sz="1600" dirty="0" smtClean="0">
                <a:solidFill>
                  <a:srgbClr val="C00000"/>
                </a:solidFill>
              </a:rPr>
              <a:t> </a:t>
            </a:r>
            <a:r>
              <a:rPr lang="fr-FR" sz="1600" dirty="0" err="1" smtClean="0">
                <a:solidFill>
                  <a:srgbClr val="C00000"/>
                </a:solidFill>
              </a:rPr>
              <a:t>Broken</a:t>
            </a:r>
            <a:r>
              <a:rPr lang="fr-FR" sz="1600" dirty="0" smtClean="0">
                <a:solidFill>
                  <a:srgbClr val="C00000"/>
                </a:solidFill>
              </a:rPr>
              <a:t> flags </a:t>
            </a:r>
            <a:r>
              <a:rPr lang="fr-FR" sz="1600" dirty="0" err="1" smtClean="0">
                <a:solidFill>
                  <a:srgbClr val="002060"/>
                </a:solidFill>
              </a:rPr>
              <a:t>after</a:t>
            </a:r>
            <a:r>
              <a:rPr lang="fr-FR" sz="1600" dirty="0" smtClean="0">
                <a:solidFill>
                  <a:srgbClr val="002060"/>
                </a:solidFill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</a:rPr>
              <a:t>polymerization</a:t>
            </a:r>
            <a:endParaRPr lang="fr-FR" sz="1600" dirty="0" smtClean="0">
              <a:solidFill>
                <a:srgbClr val="002060"/>
              </a:solidFill>
            </a:endParaRPr>
          </a:p>
          <a:p>
            <a:r>
              <a:rPr lang="fr-FR" sz="1600" dirty="0" smtClean="0">
                <a:solidFill>
                  <a:srgbClr val="002060"/>
                </a:solidFill>
              </a:rPr>
              <a:t>=&gt; </a:t>
            </a:r>
            <a:r>
              <a:rPr lang="fr-FR" sz="1600" dirty="0" err="1" smtClean="0">
                <a:solidFill>
                  <a:srgbClr val="002060"/>
                </a:solidFill>
              </a:rPr>
              <a:t>Require</a:t>
            </a:r>
            <a:r>
              <a:rPr lang="fr-FR" sz="1600" dirty="0" smtClean="0">
                <a:solidFill>
                  <a:srgbClr val="002060"/>
                </a:solidFill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</a:rPr>
              <a:t>smoothing</a:t>
            </a:r>
            <a:r>
              <a:rPr lang="fr-FR" sz="1600" dirty="0" smtClean="0">
                <a:solidFill>
                  <a:srgbClr val="002060"/>
                </a:solidFill>
              </a:rPr>
              <a:t> of the </a:t>
            </a:r>
            <a:r>
              <a:rPr lang="fr-FR" sz="1600" dirty="0" err="1">
                <a:solidFill>
                  <a:srgbClr val="002060"/>
                </a:solidFill>
              </a:rPr>
              <a:t>sharp</a:t>
            </a:r>
            <a:r>
              <a:rPr lang="fr-FR" sz="1600" dirty="0">
                <a:solidFill>
                  <a:srgbClr val="002060"/>
                </a:solidFill>
              </a:rPr>
              <a:t> </a:t>
            </a:r>
            <a:r>
              <a:rPr lang="fr-FR" sz="1600" dirty="0" err="1">
                <a:solidFill>
                  <a:srgbClr val="002060"/>
                </a:solidFill>
              </a:rPr>
              <a:t>edges</a:t>
            </a:r>
            <a:r>
              <a:rPr lang="fr-FR" sz="1600" dirty="0">
                <a:solidFill>
                  <a:srgbClr val="002060"/>
                </a:solidFill>
              </a:rPr>
              <a:t> to </a:t>
            </a:r>
            <a:r>
              <a:rPr lang="fr-FR" sz="1600" dirty="0" err="1">
                <a:solidFill>
                  <a:srgbClr val="002060"/>
                </a:solidFill>
              </a:rPr>
              <a:t>avoid</a:t>
            </a:r>
            <a:r>
              <a:rPr lang="fr-FR" sz="1600" dirty="0">
                <a:solidFill>
                  <a:srgbClr val="002060"/>
                </a:solidFill>
              </a:rPr>
              <a:t> </a:t>
            </a:r>
            <a:r>
              <a:rPr lang="fr-FR" sz="1600" dirty="0" err="1">
                <a:solidFill>
                  <a:srgbClr val="002060"/>
                </a:solidFill>
              </a:rPr>
              <a:t>damaging</a:t>
            </a:r>
            <a:r>
              <a:rPr lang="fr-FR" sz="1600" dirty="0">
                <a:solidFill>
                  <a:srgbClr val="002060"/>
                </a:solidFill>
              </a:rPr>
              <a:t> the flags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002060"/>
                </a:solidFill>
              </a:rPr>
              <a:t>Impulse </a:t>
            </a:r>
            <a:r>
              <a:rPr lang="fr-FR" sz="1600" dirty="0">
                <a:solidFill>
                  <a:srgbClr val="002060"/>
                </a:solidFill>
              </a:rPr>
              <a:t>test </a:t>
            </a:r>
            <a:r>
              <a:rPr lang="fr-FR" sz="1600" dirty="0" err="1" smtClean="0">
                <a:solidFill>
                  <a:srgbClr val="002060"/>
                </a:solidFill>
              </a:rPr>
              <a:t>showing</a:t>
            </a:r>
            <a:r>
              <a:rPr lang="fr-FR" sz="1600" dirty="0" smtClean="0">
                <a:solidFill>
                  <a:srgbClr val="002060"/>
                </a:solidFill>
              </a:rPr>
              <a:t> change of </a:t>
            </a:r>
            <a:r>
              <a:rPr lang="fr-FR" sz="1600" dirty="0" err="1">
                <a:solidFill>
                  <a:srgbClr val="002060"/>
                </a:solidFill>
              </a:rPr>
              <a:t>frequency</a:t>
            </a:r>
            <a:r>
              <a:rPr lang="fr-FR" sz="1600" dirty="0">
                <a:solidFill>
                  <a:srgbClr val="002060"/>
                </a:solidFill>
              </a:rPr>
              <a:t> </a:t>
            </a:r>
            <a:r>
              <a:rPr lang="fr-FR" sz="1600" dirty="0" smtClean="0">
                <a:solidFill>
                  <a:srgbClr val="002060"/>
                </a:solidFill>
              </a:rPr>
              <a:t>as V </a:t>
            </a:r>
            <a:r>
              <a:rPr lang="fr-FR" sz="1600" dirty="0" err="1" smtClean="0">
                <a:solidFill>
                  <a:srgbClr val="002060"/>
                </a:solidFill>
              </a:rPr>
              <a:t>increases</a:t>
            </a:r>
            <a:endParaRPr lang="fr-FR" sz="1600" dirty="0" smtClean="0">
              <a:solidFill>
                <a:srgbClr val="002060"/>
              </a:solidFill>
            </a:endParaRPr>
          </a:p>
          <a:p>
            <a:r>
              <a:rPr lang="fr-FR" sz="1600" dirty="0" smtClean="0">
                <a:solidFill>
                  <a:srgbClr val="002060"/>
                </a:solidFill>
              </a:rPr>
              <a:t>=&gt; </a:t>
            </a:r>
            <a:r>
              <a:rPr lang="fr-FR" sz="1600" dirty="0" err="1" smtClean="0">
                <a:solidFill>
                  <a:srgbClr val="002060"/>
                </a:solidFill>
              </a:rPr>
              <a:t>Turn</a:t>
            </a:r>
            <a:r>
              <a:rPr lang="fr-FR" sz="1600" dirty="0" smtClean="0">
                <a:solidFill>
                  <a:srgbClr val="002060"/>
                </a:solidFill>
              </a:rPr>
              <a:t> to </a:t>
            </a:r>
            <a:r>
              <a:rPr lang="fr-FR" sz="1600" dirty="0" err="1" smtClean="0">
                <a:solidFill>
                  <a:srgbClr val="002060"/>
                </a:solidFill>
              </a:rPr>
              <a:t>turn</a:t>
            </a:r>
            <a:r>
              <a:rPr lang="fr-FR" sz="1600" dirty="0" smtClean="0">
                <a:solidFill>
                  <a:srgbClr val="002060"/>
                </a:solidFill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</a:rPr>
              <a:t>weakness</a:t>
            </a:r>
            <a:r>
              <a:rPr lang="fr-FR" sz="1600" dirty="0" smtClean="0">
                <a:solidFill>
                  <a:srgbClr val="002060"/>
                </a:solidFill>
              </a:rPr>
              <a:t>?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fr-FR" sz="1600" dirty="0" err="1" smtClean="0">
                <a:solidFill>
                  <a:srgbClr val="002060"/>
                </a:solidFill>
              </a:rPr>
              <a:t>likely</a:t>
            </a:r>
            <a:r>
              <a:rPr lang="fr-FR" sz="1600" dirty="0" smtClean="0">
                <a:solidFill>
                  <a:srgbClr val="002060"/>
                </a:solidFill>
              </a:rPr>
              <a:t> </a:t>
            </a:r>
            <a:r>
              <a:rPr lang="fr-FR" sz="1600" dirty="0">
                <a:solidFill>
                  <a:srgbClr val="002060"/>
                </a:solidFill>
              </a:rPr>
              <a:t>due to the </a:t>
            </a:r>
            <a:r>
              <a:rPr lang="fr-FR" sz="1600" dirty="0" err="1">
                <a:solidFill>
                  <a:srgbClr val="002060"/>
                </a:solidFill>
              </a:rPr>
              <a:t>weld</a:t>
            </a:r>
            <a:r>
              <a:rPr lang="fr-FR" sz="1600" dirty="0">
                <a:solidFill>
                  <a:srgbClr val="002060"/>
                </a:solidFill>
              </a:rPr>
              <a:t> of the </a:t>
            </a:r>
            <a:r>
              <a:rPr lang="fr-FR" sz="1600" dirty="0" err="1">
                <a:solidFill>
                  <a:srgbClr val="002060"/>
                </a:solidFill>
              </a:rPr>
              <a:t>vtaps</a:t>
            </a:r>
            <a:r>
              <a:rPr lang="fr-FR" sz="1600" dirty="0">
                <a:solidFill>
                  <a:srgbClr val="002060"/>
                </a:solidFill>
              </a:rPr>
              <a:t> </a:t>
            </a:r>
            <a:r>
              <a:rPr lang="fr-FR" sz="1600" dirty="0" err="1">
                <a:solidFill>
                  <a:srgbClr val="002060"/>
                </a:solidFill>
              </a:rPr>
              <a:t>using</a:t>
            </a:r>
            <a:r>
              <a:rPr lang="fr-FR" sz="1600" dirty="0">
                <a:solidFill>
                  <a:srgbClr val="002060"/>
                </a:solidFill>
              </a:rPr>
              <a:t> Tin Indium solder (fusion T &lt; </a:t>
            </a:r>
            <a:r>
              <a:rPr lang="fr-FR" sz="1600" dirty="0" err="1" smtClean="0">
                <a:solidFill>
                  <a:srgbClr val="002060"/>
                </a:solidFill>
              </a:rPr>
              <a:t>polymerization</a:t>
            </a:r>
            <a:r>
              <a:rPr lang="fr-FR" sz="1600" dirty="0" smtClean="0">
                <a:solidFill>
                  <a:srgbClr val="002060"/>
                </a:solidFill>
              </a:rPr>
              <a:t> </a:t>
            </a:r>
            <a:r>
              <a:rPr lang="fr-FR" sz="1600" dirty="0">
                <a:solidFill>
                  <a:srgbClr val="002060"/>
                </a:solidFill>
              </a:rPr>
              <a:t>T!) </a:t>
            </a:r>
            <a:endParaRPr lang="fr-FR" sz="1600" dirty="0" smtClean="0">
              <a:solidFill>
                <a:srgbClr val="002060"/>
              </a:solidFill>
            </a:endParaRPr>
          </a:p>
          <a:p>
            <a:endParaRPr lang="fr-FR" sz="1600" dirty="0">
              <a:solidFill>
                <a:srgbClr val="002060"/>
              </a:solidFill>
            </a:endParaRPr>
          </a:p>
          <a:p>
            <a:endParaRPr lang="fr-FR" sz="1600" dirty="0"/>
          </a:p>
        </p:txBody>
      </p:sp>
      <p:sp>
        <p:nvSpPr>
          <p:cNvPr id="21" name="Rectangle à coins arrondis 20"/>
          <p:cNvSpPr/>
          <p:nvPr/>
        </p:nvSpPr>
        <p:spPr>
          <a:xfrm>
            <a:off x="4502009" y="847561"/>
            <a:ext cx="4305486" cy="3301519"/>
          </a:xfrm>
          <a:prstGeom prst="roundRect">
            <a:avLst>
              <a:gd name="adj" fmla="val 7274"/>
            </a:avLst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6"/>
          <a:srcRect t="5623"/>
          <a:stretch/>
        </p:blipFill>
        <p:spPr>
          <a:xfrm>
            <a:off x="3685146" y="4258474"/>
            <a:ext cx="4857574" cy="2468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8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H. Felice for the MQYY team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Coil</a:t>
            </a:r>
            <a:r>
              <a:rPr lang="fr-FR" dirty="0" smtClean="0"/>
              <a:t> 1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8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4255603" y="1162487"/>
            <a:ext cx="460528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err="1" smtClean="0">
                <a:solidFill>
                  <a:srgbClr val="002060"/>
                </a:solidFill>
              </a:rPr>
              <a:t>Vtaps</a:t>
            </a:r>
            <a:r>
              <a:rPr lang="fr-FR" sz="1600" dirty="0" smtClean="0">
                <a:solidFill>
                  <a:srgbClr val="002060"/>
                </a:solidFill>
              </a:rPr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 err="1" smtClean="0">
                <a:solidFill>
                  <a:srgbClr val="002060"/>
                </a:solidFill>
              </a:rPr>
              <a:t>narrower</a:t>
            </a:r>
            <a:r>
              <a:rPr lang="fr-FR" sz="1600" dirty="0" smtClean="0">
                <a:solidFill>
                  <a:srgbClr val="002060"/>
                </a:solidFill>
              </a:rPr>
              <a:t> CuSn</a:t>
            </a:r>
            <a:r>
              <a:rPr lang="fr-FR" sz="1600" baseline="-25000" dirty="0" smtClean="0">
                <a:solidFill>
                  <a:srgbClr val="002060"/>
                </a:solidFill>
              </a:rPr>
              <a:t>6</a:t>
            </a:r>
            <a:r>
              <a:rPr lang="fr-FR" sz="1600" dirty="0" smtClean="0">
                <a:solidFill>
                  <a:srgbClr val="002060"/>
                </a:solidFill>
              </a:rPr>
              <a:t> flags and </a:t>
            </a:r>
            <a:r>
              <a:rPr lang="fr-FR" sz="1600" dirty="0" err="1" smtClean="0">
                <a:solidFill>
                  <a:srgbClr val="002060"/>
                </a:solidFill>
              </a:rPr>
              <a:t>SnAg</a:t>
            </a:r>
            <a:r>
              <a:rPr lang="fr-FR" sz="1600" dirty="0" smtClean="0">
                <a:solidFill>
                  <a:srgbClr val="002060"/>
                </a:solidFill>
              </a:rPr>
              <a:t> solder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 err="1" smtClean="0">
                <a:solidFill>
                  <a:srgbClr val="002060"/>
                </a:solidFill>
              </a:rPr>
              <a:t>Grooves</a:t>
            </a:r>
            <a:r>
              <a:rPr lang="fr-FR" sz="1600" dirty="0" smtClean="0">
                <a:solidFill>
                  <a:srgbClr val="002060"/>
                </a:solidFill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</a:rPr>
              <a:t>added</a:t>
            </a:r>
            <a:r>
              <a:rPr lang="fr-FR" sz="1600" dirty="0" smtClean="0">
                <a:solidFill>
                  <a:srgbClr val="002060"/>
                </a:solidFill>
              </a:rPr>
              <a:t> in the end part</a:t>
            </a:r>
          </a:p>
          <a:p>
            <a:endParaRPr lang="fr-FR" sz="1600" b="1" dirty="0" smtClean="0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 err="1" smtClean="0">
                <a:solidFill>
                  <a:srgbClr val="C00000"/>
                </a:solidFill>
              </a:rPr>
              <a:t>Slit</a:t>
            </a:r>
            <a:r>
              <a:rPr lang="fr-FR" sz="1600" b="1" dirty="0" smtClean="0">
                <a:solidFill>
                  <a:srgbClr val="C00000"/>
                </a:solidFill>
              </a:rPr>
              <a:t> </a:t>
            </a:r>
            <a:r>
              <a:rPr lang="fr-FR" sz="1600" dirty="0" smtClean="0">
                <a:solidFill>
                  <a:srgbClr val="002060"/>
                </a:solidFill>
              </a:rPr>
              <a:t>in </a:t>
            </a:r>
            <a:r>
              <a:rPr lang="fr-FR" sz="1600" dirty="0" err="1" smtClean="0">
                <a:solidFill>
                  <a:srgbClr val="002060"/>
                </a:solidFill>
              </a:rPr>
              <a:t>some</a:t>
            </a:r>
            <a:r>
              <a:rPr lang="fr-FR" sz="1600" dirty="0" smtClean="0">
                <a:solidFill>
                  <a:srgbClr val="002060"/>
                </a:solidFill>
              </a:rPr>
              <a:t> of the </a:t>
            </a:r>
            <a:r>
              <a:rPr lang="fr-FR" sz="1600" dirty="0" err="1" smtClean="0">
                <a:solidFill>
                  <a:srgbClr val="002060"/>
                </a:solidFill>
              </a:rPr>
              <a:t>spacers</a:t>
            </a:r>
            <a:r>
              <a:rPr lang="fr-FR" sz="1600" dirty="0" smtClean="0">
                <a:solidFill>
                  <a:srgbClr val="002060"/>
                </a:solidFill>
              </a:rPr>
              <a:t>, </a:t>
            </a:r>
            <a:r>
              <a:rPr lang="fr-FR" sz="1600" dirty="0" err="1" smtClean="0">
                <a:solidFill>
                  <a:srgbClr val="002060"/>
                </a:solidFill>
              </a:rPr>
              <a:t>filled</a:t>
            </a:r>
            <a:r>
              <a:rPr lang="fr-FR" sz="1600" dirty="0" smtClean="0">
                <a:solidFill>
                  <a:srgbClr val="002060"/>
                </a:solidFill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</a:rPr>
              <a:t>with</a:t>
            </a:r>
            <a:r>
              <a:rPr lang="fr-FR" sz="1600" dirty="0" smtClean="0">
                <a:solidFill>
                  <a:srgbClr val="002060"/>
                </a:solidFill>
              </a:rPr>
              <a:t> G10 </a:t>
            </a:r>
            <a:r>
              <a:rPr lang="fr-FR" sz="1600" dirty="0" err="1" smtClean="0">
                <a:solidFill>
                  <a:srgbClr val="002060"/>
                </a:solidFill>
              </a:rPr>
              <a:t>pieces</a:t>
            </a:r>
            <a:r>
              <a:rPr lang="fr-FR" sz="1600" dirty="0" smtClean="0">
                <a:solidFill>
                  <a:srgbClr val="002060"/>
                </a:solidFill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</a:rPr>
              <a:t>before</a:t>
            </a:r>
            <a:r>
              <a:rPr lang="fr-FR" sz="1600" dirty="0" smtClean="0">
                <a:solidFill>
                  <a:srgbClr val="002060"/>
                </a:solidFill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</a:rPr>
              <a:t>polymerization</a:t>
            </a:r>
            <a:endParaRPr lang="fr-FR" sz="16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err="1" smtClean="0">
                <a:solidFill>
                  <a:srgbClr val="002060"/>
                </a:solidFill>
              </a:rPr>
              <a:t>Finalization</a:t>
            </a:r>
            <a:r>
              <a:rPr lang="fr-FR" sz="1600" dirty="0" smtClean="0">
                <a:solidFill>
                  <a:srgbClr val="002060"/>
                </a:solidFill>
              </a:rPr>
              <a:t> </a:t>
            </a:r>
            <a:r>
              <a:rPr lang="fr-FR" sz="1600" dirty="0">
                <a:solidFill>
                  <a:srgbClr val="002060"/>
                </a:solidFill>
              </a:rPr>
              <a:t>of </a:t>
            </a:r>
            <a:r>
              <a:rPr lang="fr-FR" sz="1600" dirty="0" err="1">
                <a:solidFill>
                  <a:srgbClr val="002060"/>
                </a:solidFill>
              </a:rPr>
              <a:t>procedures</a:t>
            </a:r>
            <a:r>
              <a:rPr lang="fr-FR" sz="1600" dirty="0">
                <a:solidFill>
                  <a:srgbClr val="002060"/>
                </a:solidFill>
              </a:rPr>
              <a:t> for </a:t>
            </a:r>
            <a:r>
              <a:rPr lang="fr-FR" sz="1600" dirty="0" err="1">
                <a:solidFill>
                  <a:srgbClr val="002060"/>
                </a:solidFill>
              </a:rPr>
              <a:t>insulation</a:t>
            </a:r>
            <a:r>
              <a:rPr lang="fr-FR" sz="1600" dirty="0">
                <a:solidFill>
                  <a:srgbClr val="002060"/>
                </a:solidFill>
              </a:rPr>
              <a:t> of </a:t>
            </a:r>
            <a:r>
              <a:rPr lang="fr-FR" sz="1600" dirty="0" err="1">
                <a:solidFill>
                  <a:srgbClr val="002060"/>
                </a:solidFill>
              </a:rPr>
              <a:t>angular</a:t>
            </a:r>
            <a:r>
              <a:rPr lang="fr-FR" sz="1600" dirty="0">
                <a:solidFill>
                  <a:srgbClr val="002060"/>
                </a:solidFill>
              </a:rPr>
              <a:t> </a:t>
            </a:r>
            <a:r>
              <a:rPr lang="fr-FR" sz="1600" dirty="0" err="1">
                <a:solidFill>
                  <a:srgbClr val="002060"/>
                </a:solidFill>
              </a:rPr>
              <a:t>wedges</a:t>
            </a:r>
            <a:endParaRPr lang="fr-FR" sz="1600" dirty="0">
              <a:solidFill>
                <a:srgbClr val="002060"/>
              </a:solidFill>
            </a:endParaRPr>
          </a:p>
          <a:p>
            <a:endParaRPr lang="fr-FR" sz="1600" dirty="0">
              <a:solidFill>
                <a:srgbClr val="002060"/>
              </a:solidFill>
            </a:endParaRPr>
          </a:p>
        </p:txBody>
      </p:sp>
      <p:sp>
        <p:nvSpPr>
          <p:cNvPr id="6" name="Rectangle à coins arrondis 5"/>
          <p:cNvSpPr/>
          <p:nvPr/>
        </p:nvSpPr>
        <p:spPr>
          <a:xfrm>
            <a:off x="4211959" y="1147352"/>
            <a:ext cx="4648929" cy="2368177"/>
          </a:xfrm>
          <a:prstGeom prst="roundRect">
            <a:avLst>
              <a:gd name="adj" fmla="val 7274"/>
            </a:avLst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7" name="Groupe 16"/>
          <p:cNvGrpSpPr/>
          <p:nvPr/>
        </p:nvGrpSpPr>
        <p:grpSpPr>
          <a:xfrm>
            <a:off x="251518" y="3089473"/>
            <a:ext cx="3035829" cy="2355726"/>
            <a:chOff x="251518" y="3089473"/>
            <a:chExt cx="3035829" cy="2355726"/>
          </a:xfrm>
        </p:grpSpPr>
        <p:pic>
          <p:nvPicPr>
            <p:cNvPr id="7" name="Image 6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511"/>
            <a:stretch/>
          </p:blipFill>
          <p:spPr>
            <a:xfrm>
              <a:off x="251518" y="3089473"/>
              <a:ext cx="3035829" cy="2355726"/>
            </a:xfrm>
            <a:prstGeom prst="rect">
              <a:avLst/>
            </a:prstGeom>
          </p:spPr>
        </p:pic>
        <p:sp>
          <p:nvSpPr>
            <p:cNvPr id="14" name="ZoneTexte 13"/>
            <p:cNvSpPr txBox="1"/>
            <p:nvPr/>
          </p:nvSpPr>
          <p:spPr>
            <a:xfrm>
              <a:off x="251518" y="4689386"/>
              <a:ext cx="889927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FR" dirty="0" err="1" smtClean="0">
                  <a:solidFill>
                    <a:srgbClr val="002060"/>
                  </a:solidFill>
                </a:rPr>
                <a:t>Coil</a:t>
              </a:r>
              <a:r>
                <a:rPr lang="fr-FR" dirty="0" smtClean="0">
                  <a:solidFill>
                    <a:srgbClr val="002060"/>
                  </a:solidFill>
                </a:rPr>
                <a:t> 1</a:t>
              </a:r>
              <a:endParaRPr lang="fr-FR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16" name="Groupe 15"/>
          <p:cNvGrpSpPr/>
          <p:nvPr/>
        </p:nvGrpSpPr>
        <p:grpSpPr>
          <a:xfrm>
            <a:off x="73683" y="981553"/>
            <a:ext cx="3391497" cy="1995686"/>
            <a:chOff x="73683" y="981553"/>
            <a:chExt cx="3391497" cy="1995686"/>
          </a:xfrm>
        </p:grpSpPr>
        <p:pic>
          <p:nvPicPr>
            <p:cNvPr id="8" name="Image 7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08"/>
            <a:stretch/>
          </p:blipFill>
          <p:spPr>
            <a:xfrm>
              <a:off x="73683" y="981553"/>
              <a:ext cx="3391497" cy="1995686"/>
            </a:xfrm>
            <a:prstGeom prst="rect">
              <a:avLst/>
            </a:prstGeom>
          </p:spPr>
        </p:pic>
        <p:sp>
          <p:nvSpPr>
            <p:cNvPr id="15" name="ZoneTexte 14"/>
            <p:cNvSpPr txBox="1"/>
            <p:nvPr/>
          </p:nvSpPr>
          <p:spPr>
            <a:xfrm>
              <a:off x="114116" y="2044814"/>
              <a:ext cx="889927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fr-FR" dirty="0" err="1" smtClean="0">
                  <a:solidFill>
                    <a:srgbClr val="002060"/>
                  </a:solidFill>
                </a:rPr>
                <a:t>Coil</a:t>
              </a:r>
              <a:r>
                <a:rPr lang="fr-FR" dirty="0" smtClean="0">
                  <a:solidFill>
                    <a:srgbClr val="002060"/>
                  </a:solidFill>
                </a:rPr>
                <a:t> 1</a:t>
              </a:r>
              <a:endParaRPr lang="fr-FR" dirty="0">
                <a:solidFill>
                  <a:srgbClr val="002060"/>
                </a:solidFill>
              </a:endParaRPr>
            </a:p>
          </p:txBody>
        </p:sp>
      </p:grpSp>
      <p:pic>
        <p:nvPicPr>
          <p:cNvPr id="19" name="Imag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5284" y="3701409"/>
            <a:ext cx="2908628" cy="1636103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4216" y="4596986"/>
            <a:ext cx="3096672" cy="1741878"/>
          </a:xfrm>
          <a:prstGeom prst="rect">
            <a:avLst/>
          </a:prstGeom>
        </p:spPr>
      </p:pic>
      <p:cxnSp>
        <p:nvCxnSpPr>
          <p:cNvPr id="10" name="Connecteur droit avec flèche 9"/>
          <p:cNvCxnSpPr/>
          <p:nvPr/>
        </p:nvCxnSpPr>
        <p:spPr>
          <a:xfrm flipH="1">
            <a:off x="2697606" y="4519460"/>
            <a:ext cx="2954514" cy="139584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/>
          <p:nvPr/>
        </p:nvCxnSpPr>
        <p:spPr>
          <a:xfrm flipH="1" flipV="1">
            <a:off x="2160986" y="3795291"/>
            <a:ext cx="2094617" cy="611935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2691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4779" y="4407805"/>
            <a:ext cx="3522816" cy="1981584"/>
          </a:xfrm>
          <a:prstGeom prst="rect">
            <a:avLst/>
          </a:prstGeom>
        </p:spPr>
      </p:pic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H. Felice for the MQYY team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Coil</a:t>
            </a:r>
            <a:r>
              <a:rPr lang="fr-FR" dirty="0" smtClean="0"/>
              <a:t> 2 to 3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9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3131841" y="1196752"/>
            <a:ext cx="57290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002060"/>
                </a:solidFill>
              </a:rPr>
              <a:t>No major issue </a:t>
            </a:r>
            <a:r>
              <a:rPr lang="fr-FR" sz="1600" dirty="0" err="1" smtClean="0">
                <a:solidFill>
                  <a:srgbClr val="002060"/>
                </a:solidFill>
              </a:rPr>
              <a:t>during</a:t>
            </a:r>
            <a:r>
              <a:rPr lang="fr-FR" sz="1600" dirty="0" smtClean="0">
                <a:solidFill>
                  <a:srgbClr val="002060"/>
                </a:solidFill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</a:rPr>
              <a:t>coil</a:t>
            </a:r>
            <a:r>
              <a:rPr lang="fr-FR" sz="1600" dirty="0" smtClean="0">
                <a:solidFill>
                  <a:srgbClr val="002060"/>
                </a:solidFill>
              </a:rPr>
              <a:t> fabrication of </a:t>
            </a:r>
            <a:r>
              <a:rPr lang="fr-FR" sz="1600" dirty="0" err="1" smtClean="0">
                <a:solidFill>
                  <a:srgbClr val="002060"/>
                </a:solidFill>
              </a:rPr>
              <a:t>coil</a:t>
            </a:r>
            <a:r>
              <a:rPr lang="fr-FR" sz="1600" dirty="0" smtClean="0">
                <a:solidFill>
                  <a:srgbClr val="002060"/>
                </a:solidFill>
              </a:rPr>
              <a:t> 2 and 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err="1" smtClean="0">
                <a:solidFill>
                  <a:srgbClr val="002060"/>
                </a:solidFill>
              </a:rPr>
              <a:t>Concern</a:t>
            </a:r>
            <a:r>
              <a:rPr lang="fr-FR" sz="1600" dirty="0" smtClean="0">
                <a:solidFill>
                  <a:srgbClr val="002060"/>
                </a:solidFill>
              </a:rPr>
              <a:t> on </a:t>
            </a:r>
            <a:r>
              <a:rPr lang="fr-FR" sz="1600" dirty="0" err="1" smtClean="0">
                <a:solidFill>
                  <a:srgbClr val="002060"/>
                </a:solidFill>
              </a:rPr>
              <a:t>vtap</a:t>
            </a:r>
            <a:r>
              <a:rPr lang="fr-FR" sz="1600" dirty="0" smtClean="0">
                <a:solidFill>
                  <a:srgbClr val="002060"/>
                </a:solidFill>
              </a:rPr>
              <a:t> flags: </a:t>
            </a:r>
            <a:r>
              <a:rPr lang="fr-FR" sz="1600" dirty="0" err="1" smtClean="0">
                <a:solidFill>
                  <a:srgbClr val="002060"/>
                </a:solidFill>
              </a:rPr>
              <a:t>grooves</a:t>
            </a:r>
            <a:r>
              <a:rPr lang="fr-FR" sz="1600" dirty="0" smtClean="0">
                <a:solidFill>
                  <a:srgbClr val="002060"/>
                </a:solidFill>
              </a:rPr>
              <a:t> are not </a:t>
            </a:r>
            <a:r>
              <a:rPr lang="fr-FR" sz="1600" dirty="0" err="1" smtClean="0">
                <a:solidFill>
                  <a:srgbClr val="002060"/>
                </a:solidFill>
              </a:rPr>
              <a:t>deep</a:t>
            </a:r>
            <a:r>
              <a:rPr lang="fr-FR" sz="1600" dirty="0" smtClean="0">
                <a:solidFill>
                  <a:srgbClr val="002060"/>
                </a:solidFill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</a:rPr>
              <a:t>enough</a:t>
            </a:r>
            <a:r>
              <a:rPr lang="fr-FR" sz="1600" dirty="0" smtClean="0">
                <a:solidFill>
                  <a:srgbClr val="002060"/>
                </a:solidFill>
              </a:rPr>
              <a:t> =&gt; </a:t>
            </a:r>
            <a:r>
              <a:rPr lang="fr-FR" sz="1600" dirty="0" err="1" smtClean="0">
                <a:solidFill>
                  <a:srgbClr val="002060"/>
                </a:solidFill>
              </a:rPr>
              <a:t>some</a:t>
            </a:r>
            <a:r>
              <a:rPr lang="fr-FR" sz="1600" dirty="0" smtClean="0">
                <a:solidFill>
                  <a:srgbClr val="002060"/>
                </a:solidFill>
              </a:rPr>
              <a:t> compression of the </a:t>
            </a:r>
            <a:r>
              <a:rPr lang="fr-FR" sz="1600" dirty="0" err="1" smtClean="0">
                <a:solidFill>
                  <a:srgbClr val="002060"/>
                </a:solidFill>
              </a:rPr>
              <a:t>taps</a:t>
            </a:r>
            <a:endParaRPr lang="fr-FR" sz="1600" dirty="0">
              <a:solidFill>
                <a:srgbClr val="002060"/>
              </a:solidFill>
            </a:endParaRPr>
          </a:p>
        </p:txBody>
      </p:sp>
      <p:sp>
        <p:nvSpPr>
          <p:cNvPr id="6" name="Rectangle à coins arrondis 5"/>
          <p:cNvSpPr/>
          <p:nvPr/>
        </p:nvSpPr>
        <p:spPr>
          <a:xfrm>
            <a:off x="3131841" y="1147352"/>
            <a:ext cx="5729048" cy="860071"/>
          </a:xfrm>
          <a:prstGeom prst="roundRect">
            <a:avLst>
              <a:gd name="adj" fmla="val 7274"/>
            </a:avLst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712347" y="1944595"/>
            <a:ext cx="4077070" cy="2293352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107504" y="1056590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err="1" smtClean="0">
                <a:solidFill>
                  <a:schemeClr val="bg1"/>
                </a:solidFill>
              </a:rPr>
              <a:t>Coil</a:t>
            </a:r>
            <a:r>
              <a:rPr lang="fr-FR" sz="1200" b="1" dirty="0" smtClean="0">
                <a:solidFill>
                  <a:schemeClr val="bg1"/>
                </a:solidFill>
              </a:rPr>
              <a:t> 2</a:t>
            </a:r>
            <a:endParaRPr lang="fr-FR" sz="1200" b="1" dirty="0">
              <a:solidFill>
                <a:schemeClr val="bg1"/>
              </a:solidFill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2271197"/>
            <a:ext cx="2915816" cy="1640147"/>
          </a:xfrm>
          <a:prstGeom prst="rect">
            <a:avLst/>
          </a:prstGeom>
        </p:spPr>
      </p:pic>
      <p:cxnSp>
        <p:nvCxnSpPr>
          <p:cNvPr id="11" name="Connecteur droit avec flèche 10"/>
          <p:cNvCxnSpPr/>
          <p:nvPr/>
        </p:nvCxnSpPr>
        <p:spPr>
          <a:xfrm flipH="1">
            <a:off x="4255603" y="2007423"/>
            <a:ext cx="1468525" cy="1565593"/>
          </a:xfrm>
          <a:prstGeom prst="straightConnector1">
            <a:avLst/>
          </a:prstGeom>
          <a:ln w="1905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2622331" y="2271197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err="1" smtClean="0">
                <a:solidFill>
                  <a:schemeClr val="bg1"/>
                </a:solidFill>
              </a:rPr>
              <a:t>Coil</a:t>
            </a:r>
            <a:r>
              <a:rPr lang="fr-FR" sz="1200" b="1" dirty="0" smtClean="0">
                <a:solidFill>
                  <a:schemeClr val="bg1"/>
                </a:solidFill>
              </a:rPr>
              <a:t> 2</a:t>
            </a:r>
            <a:endParaRPr lang="fr-FR" sz="1200" b="1" dirty="0">
              <a:solidFill>
                <a:schemeClr val="bg1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2644153" y="4420777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err="1" smtClean="0">
                <a:solidFill>
                  <a:schemeClr val="bg1"/>
                </a:solidFill>
              </a:rPr>
              <a:t>Coil</a:t>
            </a:r>
            <a:r>
              <a:rPr lang="fr-FR" sz="1200" b="1" dirty="0" smtClean="0">
                <a:solidFill>
                  <a:schemeClr val="bg1"/>
                </a:solidFill>
              </a:rPr>
              <a:t> 3</a:t>
            </a:r>
            <a:endParaRPr lang="fr-FR" sz="1200" b="1" dirty="0">
              <a:solidFill>
                <a:schemeClr val="bg1"/>
              </a:solidFill>
            </a:endParaRP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986"/>
          <a:stretch/>
        </p:blipFill>
        <p:spPr>
          <a:xfrm>
            <a:off x="6074059" y="2081334"/>
            <a:ext cx="2508951" cy="2074973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6277280" y="2255983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err="1" smtClean="0">
                <a:solidFill>
                  <a:schemeClr val="bg1"/>
                </a:solidFill>
              </a:rPr>
              <a:t>Coil</a:t>
            </a:r>
            <a:r>
              <a:rPr lang="fr-FR" sz="1200" b="1" dirty="0" smtClean="0">
                <a:solidFill>
                  <a:schemeClr val="bg1"/>
                </a:solidFill>
              </a:rPr>
              <a:t> 3</a:t>
            </a:r>
            <a:endParaRPr lang="fr-FR" sz="1200" b="1" dirty="0">
              <a:solidFill>
                <a:schemeClr val="bg1"/>
              </a:solidFill>
            </a:endParaRPr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47" r="12157"/>
          <a:stretch/>
        </p:blipFill>
        <p:spPr>
          <a:xfrm>
            <a:off x="5771199" y="3873330"/>
            <a:ext cx="2160241" cy="2375198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8109026" y="3091270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00B050"/>
                </a:solidFill>
              </a:rPr>
              <a:t>OK</a:t>
            </a:r>
            <a:endParaRPr lang="fr-FR" sz="1400" b="1" dirty="0">
              <a:solidFill>
                <a:srgbClr val="00B050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6145110" y="4819998"/>
            <a:ext cx="72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rgbClr val="FF0000"/>
                </a:solidFill>
              </a:rPr>
              <a:t>NOT OK</a:t>
            </a:r>
            <a:endParaRPr lang="fr-FR" sz="1200" b="1" dirty="0">
              <a:solidFill>
                <a:srgbClr val="FF0000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5966993" y="4180927"/>
            <a:ext cx="7200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err="1" smtClean="0">
                <a:solidFill>
                  <a:schemeClr val="bg1"/>
                </a:solidFill>
              </a:rPr>
              <a:t>Coil</a:t>
            </a:r>
            <a:r>
              <a:rPr lang="fr-FR" sz="1200" b="1" dirty="0" smtClean="0">
                <a:solidFill>
                  <a:schemeClr val="bg1"/>
                </a:solidFill>
              </a:rPr>
              <a:t> 3</a:t>
            </a:r>
            <a:endParaRPr lang="fr-FR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14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4-3-CSR2016.pptx" id="{37610B82-38C5-4A79-9AD6-9055ADFB9289}" vid="{B895EA73-40B8-4DB4-B376-5DB62EC8AB97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HiLumi-Pres-Template-4-3-CSR2016</Template>
  <TotalTime>6433</TotalTime>
  <Words>2571</Words>
  <Application>Microsoft Office PowerPoint</Application>
  <PresentationFormat>Affichage à l'écran (4:3)</PresentationFormat>
  <Paragraphs>497</Paragraphs>
  <Slides>30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30</vt:i4>
      </vt:variant>
    </vt:vector>
  </HeadingPairs>
  <TitlesOfParts>
    <vt:vector size="35" baseType="lpstr">
      <vt:lpstr>Arial</vt:lpstr>
      <vt:lpstr>Calibri</vt:lpstr>
      <vt:lpstr>Symbol</vt:lpstr>
      <vt:lpstr>Wingdings</vt:lpstr>
      <vt:lpstr>Thème Office</vt:lpstr>
      <vt:lpstr> Status of MQYY</vt:lpstr>
      <vt:lpstr>History of MQYY development</vt:lpstr>
      <vt:lpstr>Short Model and Prototypes 2 different paths</vt:lpstr>
      <vt:lpstr>Overview of MQYYM</vt:lpstr>
      <vt:lpstr>MQYYM Manufacturing plan</vt:lpstr>
      <vt:lpstr>Coil Fabrication status</vt:lpstr>
      <vt:lpstr>Fabrication: coil 0</vt:lpstr>
      <vt:lpstr>Coil 1</vt:lpstr>
      <vt:lpstr>Coil 2 to 3</vt:lpstr>
      <vt:lpstr>Coil 4</vt:lpstr>
      <vt:lpstr>Comparison of coil dimensions</vt:lpstr>
      <vt:lpstr>Comparison of coil dimensions</vt:lpstr>
      <vt:lpstr>Electrical tests on coil 1 and 2</vt:lpstr>
      <vt:lpstr>Impulse test Coil 3 and 4</vt:lpstr>
      <vt:lpstr>Impulse test Coil 3 and 4</vt:lpstr>
      <vt:lpstr>Supporting activity: Ten Stacks Measurements at CEA</vt:lpstr>
      <vt:lpstr>Traces</vt:lpstr>
      <vt:lpstr>Collar Instrumentation</vt:lpstr>
      <vt:lpstr>Mechanical measurement of the coils</vt:lpstr>
      <vt:lpstr>Status on components and tooling</vt:lpstr>
      <vt:lpstr>MQYYM: preparation of the test facility</vt:lpstr>
      <vt:lpstr>Plan for Magnetic Measurements</vt:lpstr>
      <vt:lpstr>MQYYM schedule</vt:lpstr>
      <vt:lpstr>MQYYM : Summary and NEXT steps</vt:lpstr>
      <vt:lpstr>QUACO 101</vt:lpstr>
      <vt:lpstr>Status of QUACO</vt:lpstr>
      <vt:lpstr>Beyond QUACO preparation of the MQYYP test</vt:lpstr>
      <vt:lpstr>Next steps and Milestones for MQYY</vt:lpstr>
      <vt:lpstr>Présentation PowerPoint</vt:lpstr>
      <vt:lpstr>Présentation PowerPoint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Cost and Schedule Review 2016 WPxxx – Equipment / System</dc:title>
  <dc:creator>Cecile Noels</dc:creator>
  <cp:lastModifiedBy>FELICE Helene</cp:lastModifiedBy>
  <cp:revision>217</cp:revision>
  <cp:lastPrinted>2016-10-13T08:02:31Z</cp:lastPrinted>
  <dcterms:created xsi:type="dcterms:W3CDTF">2016-08-24T12:27:25Z</dcterms:created>
  <dcterms:modified xsi:type="dcterms:W3CDTF">2017-11-14T11:13:29Z</dcterms:modified>
</cp:coreProperties>
</file>