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4"/>
  </p:sldMasterIdLst>
  <p:notesMasterIdLst>
    <p:notesMasterId r:id="rId54"/>
  </p:notesMasterIdLst>
  <p:handoutMasterIdLst>
    <p:handoutMasterId r:id="rId55"/>
  </p:handoutMasterIdLst>
  <p:sldIdLst>
    <p:sldId id="263" r:id="rId5"/>
    <p:sldId id="360" r:id="rId6"/>
    <p:sldId id="361" r:id="rId7"/>
    <p:sldId id="363" r:id="rId8"/>
    <p:sldId id="314" r:id="rId9"/>
    <p:sldId id="364" r:id="rId10"/>
    <p:sldId id="366" r:id="rId11"/>
    <p:sldId id="367" r:id="rId12"/>
    <p:sldId id="368" r:id="rId13"/>
    <p:sldId id="373" r:id="rId14"/>
    <p:sldId id="374" r:id="rId15"/>
    <p:sldId id="382" r:id="rId16"/>
    <p:sldId id="369" r:id="rId17"/>
    <p:sldId id="370" r:id="rId18"/>
    <p:sldId id="376" r:id="rId19"/>
    <p:sldId id="371" r:id="rId20"/>
    <p:sldId id="391" r:id="rId21"/>
    <p:sldId id="379" r:id="rId22"/>
    <p:sldId id="377" r:id="rId23"/>
    <p:sldId id="365" r:id="rId24"/>
    <p:sldId id="275" r:id="rId25"/>
    <p:sldId id="388" r:id="rId26"/>
    <p:sldId id="353" r:id="rId27"/>
    <p:sldId id="354" r:id="rId28"/>
    <p:sldId id="339" r:id="rId29"/>
    <p:sldId id="348" r:id="rId30"/>
    <p:sldId id="357" r:id="rId31"/>
    <p:sldId id="349" r:id="rId32"/>
    <p:sldId id="351" r:id="rId33"/>
    <p:sldId id="352" r:id="rId34"/>
    <p:sldId id="358" r:id="rId35"/>
    <p:sldId id="386" r:id="rId36"/>
    <p:sldId id="384" r:id="rId37"/>
    <p:sldId id="385" r:id="rId38"/>
    <p:sldId id="283" r:id="rId39"/>
    <p:sldId id="375" r:id="rId40"/>
    <p:sldId id="380" r:id="rId41"/>
    <p:sldId id="383" r:id="rId42"/>
    <p:sldId id="321" r:id="rId43"/>
    <p:sldId id="359" r:id="rId44"/>
    <p:sldId id="355" r:id="rId45"/>
    <p:sldId id="356" r:id="rId46"/>
    <p:sldId id="387" r:id="rId47"/>
    <p:sldId id="390" r:id="rId48"/>
    <p:sldId id="350" r:id="rId49"/>
    <p:sldId id="362" r:id="rId50"/>
    <p:sldId id="389" r:id="rId51"/>
    <p:sldId id="381" r:id="rId52"/>
    <p:sldId id="392" r:id="rId5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800A"/>
    <a:srgbClr val="7E60A3"/>
    <a:srgbClr val="76943B"/>
    <a:srgbClr val="3CA600"/>
    <a:srgbClr val="497EBC"/>
    <a:srgbClr val="0432FF"/>
    <a:srgbClr val="789739"/>
    <a:srgbClr val="5F8F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Stile medio 4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20"/>
    <p:restoredTop sz="93790" autoAdjust="0"/>
  </p:normalViewPr>
  <p:slideViewPr>
    <p:cSldViewPr snapToObjects="1" showGuides="1">
      <p:cViewPr>
        <p:scale>
          <a:sx n="88" d="100"/>
          <a:sy n="88" d="100"/>
        </p:scale>
        <p:origin x="1584" y="4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26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notesMaster" Target="notesMasters/notesMaster1.xml"/><Relationship Id="rId55" Type="http://schemas.openxmlformats.org/officeDocument/2006/relationships/handoutMaster" Target="handoutMasters/handoutMaster1.xml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80198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51883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97147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900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1273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3793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33081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93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02239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3002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65471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937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 userDrawn="1"/>
        </p:nvSpPr>
        <p:spPr>
          <a:xfrm>
            <a:off x="899592" y="6093296"/>
            <a:ext cx="1368152" cy="76470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da-DK" noProof="0" smtClean="0"/>
              <a:t>M. Statera- 2017/11/15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‹n.›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547664" y="6356350"/>
            <a:ext cx="6483424" cy="360000"/>
          </a:xfrm>
        </p:spPr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‹n.›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555432" cy="360000"/>
          </a:xfrm>
        </p:spPr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‹n.›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483424" cy="360000"/>
          </a:xfrm>
        </p:spPr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‹n.›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da-DK" noProof="0" smtClean="0"/>
              <a:t>M. Statera- 2017/11/15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‹n.›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da-DK" noProof="0" smtClean="0"/>
              <a:t>M. Statera- 2017/11/15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‹n.›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‹n.›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26876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635896" y="6356350"/>
            <a:ext cx="4824536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‹n.›</a:t>
            </a:fld>
            <a:endParaRPr lang="fr-FR" dirty="0"/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624" y="6237312"/>
            <a:ext cx="1152128" cy="64807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4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4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jpeg"/><Relationship Id="rId3" Type="http://schemas.openxmlformats.org/officeDocument/2006/relationships/image" Target="../media/image66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9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4" Type="http://schemas.openxmlformats.org/officeDocument/2006/relationships/image" Target="../media/image72.png"/><Relationship Id="rId5" Type="http://schemas.openxmlformats.org/officeDocument/2006/relationships/image" Target="../media/image73.jpeg"/><Relationship Id="rId6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1520" y="2527312"/>
            <a:ext cx="8568952" cy="1950570"/>
          </a:xfrm>
        </p:spPr>
        <p:txBody>
          <a:bodyPr>
            <a:noAutofit/>
          </a:bodyPr>
          <a:lstStyle/>
          <a:p>
            <a:pPr algn="ctr"/>
            <a:r>
              <a:rPr lang="en-GB" sz="5400" dirty="0" smtClean="0"/>
              <a:t>High Order Correctors</a:t>
            </a:r>
            <a:br>
              <a:rPr lang="en-GB" sz="5400" dirty="0" smtClean="0"/>
            </a:br>
            <a:r>
              <a:rPr lang="en-GB" sz="5400" dirty="0" smtClean="0"/>
              <a:t>status</a:t>
            </a:r>
            <a:r>
              <a:rPr lang="en-GB" sz="5400" dirty="0"/>
              <a:t/>
            </a:r>
            <a:br>
              <a:rPr lang="en-GB" sz="5400" dirty="0"/>
            </a:br>
            <a:r>
              <a:rPr lang="en-GB" sz="5400" dirty="0" smtClean="0"/>
              <a:t/>
            </a:r>
            <a:br>
              <a:rPr lang="en-GB" sz="5400" dirty="0" smtClean="0"/>
            </a:br>
            <a:endParaRPr lang="en-GB" sz="5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779911" y="4584305"/>
            <a:ext cx="3992219" cy="990600"/>
          </a:xfrm>
        </p:spPr>
        <p:txBody>
          <a:bodyPr>
            <a:normAutofit lnSpcReduction="10000"/>
          </a:bodyPr>
          <a:lstStyle/>
          <a:p>
            <a:r>
              <a:rPr lang="fr-CH" u="sng" dirty="0" smtClean="0"/>
              <a:t>Marco Statera</a:t>
            </a:r>
          </a:p>
          <a:p>
            <a:r>
              <a:rPr lang="fr-CH" dirty="0" smtClean="0"/>
              <a:t>on behalf of the LASA team</a:t>
            </a:r>
          </a:p>
          <a:p>
            <a:r>
              <a:rPr lang="fr-CH" dirty="0" smtClean="0"/>
              <a:t>INFN Milano - LASA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995694" y="5787752"/>
            <a:ext cx="6480000" cy="590399"/>
          </a:xfrm>
        </p:spPr>
        <p:txBody>
          <a:bodyPr>
            <a:normAutofit/>
          </a:bodyPr>
          <a:lstStyle/>
          <a:p>
            <a:pPr algn="r"/>
            <a:r>
              <a:rPr lang="fr-CH" dirty="0" smtClean="0"/>
              <a:t>7th HL-LHC Collaboration Meeting </a:t>
            </a:r>
          </a:p>
          <a:p>
            <a:pPr algn="r"/>
            <a:r>
              <a:rPr lang="fr-CH" dirty="0" smtClean="0"/>
              <a:t>CIEMAT, Madrid – 15 </a:t>
            </a:r>
            <a:r>
              <a:rPr lang="fr-CH" dirty="0" err="1" smtClean="0"/>
              <a:t>November</a:t>
            </a:r>
            <a:r>
              <a:rPr lang="fr-CH" dirty="0" smtClean="0"/>
              <a:t> 2017</a:t>
            </a:r>
            <a:endParaRPr lang="en-GB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2722" y="3993906"/>
            <a:ext cx="3712592" cy="2171398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172"/>
          <a:stretch/>
        </p:blipFill>
        <p:spPr>
          <a:xfrm>
            <a:off x="5364088" y="442257"/>
            <a:ext cx="3277838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9"/>
          <p:cNvGrpSpPr/>
          <p:nvPr/>
        </p:nvGrpSpPr>
        <p:grpSpPr>
          <a:xfrm>
            <a:off x="3697493" y="663940"/>
            <a:ext cx="5040560" cy="2930080"/>
            <a:chOff x="3862224" y="3373269"/>
            <a:chExt cx="5040560" cy="2930080"/>
          </a:xfrm>
        </p:grpSpPr>
        <p:grpSp>
          <p:nvGrpSpPr>
            <p:cNvPr id="8" name="Gruppo 7"/>
            <p:cNvGrpSpPr/>
            <p:nvPr/>
          </p:nvGrpSpPr>
          <p:grpSpPr>
            <a:xfrm>
              <a:off x="3862224" y="3373269"/>
              <a:ext cx="5040560" cy="2930080"/>
              <a:chOff x="3862224" y="3373269"/>
              <a:chExt cx="5040560" cy="2930080"/>
            </a:xfrm>
          </p:grpSpPr>
          <p:pic>
            <p:nvPicPr>
              <p:cNvPr id="6" name="Immagine 5" descr="20161115-singel8P-training_2.png"/>
              <p:cNvPicPr>
                <a:picLocks noChangeAspect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4038" r="6693"/>
              <a:stretch/>
            </p:blipFill>
            <p:spPr>
              <a:xfrm>
                <a:off x="3862224" y="3373269"/>
                <a:ext cx="5040560" cy="2930080"/>
              </a:xfrm>
              <a:prstGeom prst="rect">
                <a:avLst/>
              </a:prstGeom>
            </p:spPr>
          </p:pic>
          <p:sp>
            <p:nvSpPr>
              <p:cNvPr id="21" name="CasellaDiTesto 20"/>
              <p:cNvSpPr txBox="1"/>
              <p:nvPr/>
            </p:nvSpPr>
            <p:spPr>
              <a:xfrm>
                <a:off x="4798328" y="5019979"/>
                <a:ext cx="389873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>
                    <a:solidFill>
                      <a:schemeClr val="tx2"/>
                    </a:solidFill>
                  </a:rPr>
                  <a:t>single </a:t>
                </a:r>
                <a:r>
                  <a:rPr lang="it-IT" dirty="0" err="1" smtClean="0">
                    <a:solidFill>
                      <a:schemeClr val="tx2"/>
                    </a:solidFill>
                  </a:rPr>
                  <a:t>coil’s</a:t>
                </a:r>
                <a:r>
                  <a:rPr lang="it-IT" dirty="0" smtClean="0">
                    <a:solidFill>
                      <a:schemeClr val="tx2"/>
                    </a:solidFill>
                  </a:rPr>
                  <a:t> </a:t>
                </a:r>
                <a:r>
                  <a:rPr lang="it-IT" dirty="0" err="1" smtClean="0">
                    <a:solidFill>
                      <a:schemeClr val="tx2"/>
                    </a:solidFill>
                  </a:rPr>
                  <a:t>cold</a:t>
                </a:r>
                <a:r>
                  <a:rPr lang="it-IT" dirty="0" smtClean="0">
                    <a:solidFill>
                      <a:schemeClr val="tx2"/>
                    </a:solidFill>
                  </a:rPr>
                  <a:t> test: </a:t>
                </a:r>
              </a:p>
              <a:p>
                <a:r>
                  <a:rPr lang="it-IT" dirty="0" smtClean="0">
                    <a:solidFill>
                      <a:schemeClr val="tx2"/>
                    </a:solidFill>
                  </a:rPr>
                  <a:t>2 training </a:t>
                </a:r>
                <a:r>
                  <a:rPr lang="it-IT" dirty="0" err="1" smtClean="0">
                    <a:solidFill>
                      <a:schemeClr val="tx2"/>
                    </a:solidFill>
                  </a:rPr>
                  <a:t>quenches</a:t>
                </a:r>
                <a:r>
                  <a:rPr lang="it-IT" dirty="0" smtClean="0">
                    <a:solidFill>
                      <a:schemeClr val="tx2"/>
                    </a:solidFill>
                  </a:rPr>
                  <a:t> </a:t>
                </a:r>
              </a:p>
              <a:p>
                <a:r>
                  <a:rPr lang="it-IT" dirty="0" err="1" smtClean="0">
                    <a:solidFill>
                      <a:schemeClr val="tx2"/>
                    </a:solidFill>
                  </a:rPr>
                  <a:t>reached</a:t>
                </a:r>
                <a:r>
                  <a:rPr lang="it-IT" dirty="0" smtClean="0">
                    <a:solidFill>
                      <a:schemeClr val="tx2"/>
                    </a:solidFill>
                  </a:rPr>
                  <a:t> short sample sample 247 A</a:t>
                </a:r>
                <a:endParaRPr lang="it-IT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1" name="CasellaDiTesto 10"/>
              <p:cNvSpPr txBox="1"/>
              <p:nvPr/>
            </p:nvSpPr>
            <p:spPr>
              <a:xfrm>
                <a:off x="6909403" y="4620632"/>
                <a:ext cx="17755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err="1" smtClean="0">
                    <a:solidFill>
                      <a:schemeClr val="tx2"/>
                    </a:solidFill>
                  </a:rPr>
                  <a:t>nominal</a:t>
                </a:r>
                <a:r>
                  <a:rPr lang="it-IT" dirty="0" smtClean="0">
                    <a:solidFill>
                      <a:schemeClr val="tx2"/>
                    </a:solidFill>
                  </a:rPr>
                  <a:t> </a:t>
                </a:r>
                <a:r>
                  <a:rPr lang="it-IT" dirty="0" err="1" smtClean="0">
                    <a:solidFill>
                      <a:schemeClr val="tx2"/>
                    </a:solidFill>
                  </a:rPr>
                  <a:t>current</a:t>
                </a:r>
                <a:endParaRPr lang="it-IT" dirty="0" smtClean="0">
                  <a:solidFill>
                    <a:schemeClr val="tx2"/>
                  </a:solidFill>
                </a:endParaRPr>
              </a:p>
            </p:txBody>
          </p:sp>
          <p:sp>
            <p:nvSpPr>
              <p:cNvPr id="13" name="CasellaDiTesto 12"/>
              <p:cNvSpPr txBox="1"/>
              <p:nvPr/>
            </p:nvSpPr>
            <p:spPr>
              <a:xfrm>
                <a:off x="5886118" y="3485745"/>
                <a:ext cx="6591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err="1" smtClean="0">
                    <a:solidFill>
                      <a:srgbClr val="FF0000"/>
                    </a:solidFill>
                  </a:rPr>
                  <a:t>s.s.l</a:t>
                </a:r>
                <a:r>
                  <a:rPr lang="it-IT" dirty="0" smtClean="0">
                    <a:solidFill>
                      <a:srgbClr val="FF0000"/>
                    </a:solidFill>
                  </a:rPr>
                  <a:t>.</a:t>
                </a:r>
              </a:p>
            </p:txBody>
          </p:sp>
        </p:grpSp>
        <p:cxnSp>
          <p:nvCxnSpPr>
            <p:cNvPr id="9" name="Connettore 1 8"/>
            <p:cNvCxnSpPr/>
            <p:nvPr/>
          </p:nvCxnSpPr>
          <p:spPr>
            <a:xfrm>
              <a:off x="4366280" y="5006761"/>
              <a:ext cx="4330784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MCOXFP1 </a:t>
            </a:r>
            <a:r>
              <a:rPr lang="it-IT" dirty="0" smtClean="0"/>
              <a:t>COILS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noProof="0" smtClean="0"/>
              <a:t>M. Statera- 2017/11/15</a:t>
            </a:r>
            <a:endParaRPr lang="en-GB" noProof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aphicFrame>
        <p:nvGraphicFramePr>
          <p:cNvPr id="12" name="Tabel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680224"/>
              </p:ext>
            </p:extLst>
          </p:nvPr>
        </p:nvGraphicFramePr>
        <p:xfrm>
          <a:off x="2987824" y="3501008"/>
          <a:ext cx="1584176" cy="299808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76064"/>
                <a:gridCol w="1008112"/>
              </a:tblGrid>
              <a:tr h="374761">
                <a:tc>
                  <a:txBody>
                    <a:bodyPr/>
                    <a:lstStyle/>
                    <a:p>
                      <a:r>
                        <a:rPr lang="it-IT" b="0" dirty="0" smtClean="0">
                          <a:solidFill>
                            <a:schemeClr val="tx2"/>
                          </a:solidFill>
                        </a:rPr>
                        <a:t>B1</a:t>
                      </a:r>
                      <a:endParaRPr lang="it-IT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0" dirty="0" smtClean="0">
                          <a:solidFill>
                            <a:schemeClr val="tx2"/>
                          </a:solidFill>
                        </a:rPr>
                        <a:t>M08-01</a:t>
                      </a:r>
                      <a:endParaRPr lang="it-IT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4761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B2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M08-08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4761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B3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M08-07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4761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B4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M08-06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4761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B5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M08-09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4761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B6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M08-10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4761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B7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M08-11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4761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B8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2"/>
                          </a:solidFill>
                        </a:rPr>
                        <a:t>M08-12</a:t>
                      </a:r>
                      <a:endParaRPr lang="it-IT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" name="Gruppo 2"/>
          <p:cNvGrpSpPr/>
          <p:nvPr/>
        </p:nvGrpSpPr>
        <p:grpSpPr>
          <a:xfrm>
            <a:off x="-180528" y="2225712"/>
            <a:ext cx="3010872" cy="3986910"/>
            <a:chOff x="41793" y="1923952"/>
            <a:chExt cx="3010872" cy="3986910"/>
          </a:xfrm>
        </p:grpSpPr>
        <p:pic>
          <p:nvPicPr>
            <p:cNvPr id="14" name="Immagine 1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-269913" y="2588284"/>
              <a:ext cx="3986910" cy="2658246"/>
            </a:xfrm>
            <a:prstGeom prst="roundRect">
              <a:avLst/>
            </a:prstGeom>
          </p:spPr>
        </p:pic>
        <p:cxnSp>
          <p:nvCxnSpPr>
            <p:cNvPr id="15" name="Connettore 2 14"/>
            <p:cNvCxnSpPr/>
            <p:nvPr/>
          </p:nvCxnSpPr>
          <p:spPr>
            <a:xfrm flipV="1">
              <a:off x="286407" y="2038699"/>
              <a:ext cx="468052" cy="3312368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2 15"/>
            <p:cNvCxnSpPr/>
            <p:nvPr/>
          </p:nvCxnSpPr>
          <p:spPr>
            <a:xfrm flipV="1">
              <a:off x="488685" y="5406242"/>
              <a:ext cx="2426014" cy="55177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2 16"/>
            <p:cNvCxnSpPr/>
            <p:nvPr/>
          </p:nvCxnSpPr>
          <p:spPr>
            <a:xfrm flipV="1">
              <a:off x="1201484" y="2254723"/>
              <a:ext cx="201047" cy="2710785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2 17"/>
            <p:cNvCxnSpPr/>
            <p:nvPr/>
          </p:nvCxnSpPr>
          <p:spPr>
            <a:xfrm flipV="1">
              <a:off x="970483" y="3838899"/>
              <a:ext cx="1368152" cy="43736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2 18"/>
            <p:cNvCxnSpPr/>
            <p:nvPr/>
          </p:nvCxnSpPr>
          <p:spPr>
            <a:xfrm flipV="1">
              <a:off x="1978595" y="2254723"/>
              <a:ext cx="0" cy="634612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ttangolo 19"/>
            <p:cNvSpPr/>
            <p:nvPr/>
          </p:nvSpPr>
          <p:spPr>
            <a:xfrm>
              <a:off x="1814636" y="1926554"/>
              <a:ext cx="813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 err="1">
                  <a:solidFill>
                    <a:schemeClr val="bg2"/>
                  </a:solidFill>
                </a:rPr>
                <a:t>heigth</a:t>
              </a:r>
              <a:endParaRPr lang="it-IT" dirty="0">
                <a:solidFill>
                  <a:schemeClr val="bg2"/>
                </a:solidFill>
              </a:endParaRPr>
            </a:p>
          </p:txBody>
        </p:sp>
        <p:sp>
          <p:nvSpPr>
            <p:cNvPr id="22" name="Rettangolo 21"/>
            <p:cNvSpPr/>
            <p:nvPr/>
          </p:nvSpPr>
          <p:spPr>
            <a:xfrm rot="16494035">
              <a:off x="520623" y="2979358"/>
              <a:ext cx="119776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 err="1">
                  <a:solidFill>
                    <a:schemeClr val="tx2"/>
                  </a:solidFill>
                </a:rPr>
                <a:t>inner</a:t>
              </a:r>
              <a:r>
                <a:rPr lang="it-IT" dirty="0">
                  <a:solidFill>
                    <a:schemeClr val="tx2"/>
                  </a:solidFill>
                </a:rPr>
                <a:t> long</a:t>
              </a:r>
            </a:p>
          </p:txBody>
        </p:sp>
        <p:sp>
          <p:nvSpPr>
            <p:cNvPr id="24" name="Rettangolo 23"/>
            <p:cNvSpPr/>
            <p:nvPr/>
          </p:nvSpPr>
          <p:spPr>
            <a:xfrm rot="16734420">
              <a:off x="-378835" y="3551048"/>
              <a:ext cx="12105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 err="1">
                  <a:solidFill>
                    <a:schemeClr val="tx2"/>
                  </a:solidFill>
                </a:rPr>
                <a:t>outer</a:t>
              </a:r>
              <a:r>
                <a:rPr lang="it-IT" dirty="0">
                  <a:solidFill>
                    <a:schemeClr val="tx2"/>
                  </a:solidFill>
                </a:rPr>
                <a:t> long</a:t>
              </a:r>
            </a:p>
          </p:txBody>
        </p:sp>
        <p:sp>
          <p:nvSpPr>
            <p:cNvPr id="25" name="Rettangolo 24"/>
            <p:cNvSpPr/>
            <p:nvPr/>
          </p:nvSpPr>
          <p:spPr>
            <a:xfrm>
              <a:off x="1258515" y="3478859"/>
              <a:ext cx="127470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 err="1">
                  <a:solidFill>
                    <a:schemeClr val="tx2"/>
                  </a:solidFill>
                </a:rPr>
                <a:t>inner</a:t>
              </a:r>
              <a:r>
                <a:rPr lang="it-IT" dirty="0">
                  <a:solidFill>
                    <a:schemeClr val="tx2"/>
                  </a:solidFill>
                </a:rPr>
                <a:t> short</a:t>
              </a:r>
            </a:p>
          </p:txBody>
        </p:sp>
        <p:sp>
          <p:nvSpPr>
            <p:cNvPr id="26" name="Rettangolo 25"/>
            <p:cNvSpPr/>
            <p:nvPr/>
          </p:nvSpPr>
          <p:spPr>
            <a:xfrm>
              <a:off x="1010793" y="5009323"/>
              <a:ext cx="12105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 err="1">
                  <a:solidFill>
                    <a:schemeClr val="tx2"/>
                  </a:solidFill>
                </a:rPr>
                <a:t>outer</a:t>
              </a:r>
              <a:r>
                <a:rPr lang="it-IT" dirty="0">
                  <a:solidFill>
                    <a:schemeClr val="tx2"/>
                  </a:solidFill>
                </a:rPr>
                <a:t> </a:t>
              </a:r>
              <a:r>
                <a:rPr lang="it-IT" dirty="0" smtClean="0">
                  <a:solidFill>
                    <a:schemeClr val="tx2"/>
                  </a:solidFill>
                </a:rPr>
                <a:t>long</a:t>
              </a:r>
              <a:endParaRPr lang="it-IT" dirty="0">
                <a:solidFill>
                  <a:schemeClr val="tx2"/>
                </a:solidFill>
              </a:endParaRPr>
            </a:p>
          </p:txBody>
        </p:sp>
      </p:grpSp>
      <p:sp>
        <p:nvSpPr>
          <p:cNvPr id="28" name="CasellaDiTesto 27"/>
          <p:cNvSpPr txBox="1"/>
          <p:nvPr/>
        </p:nvSpPr>
        <p:spPr>
          <a:xfrm>
            <a:off x="544213" y="1051052"/>
            <a:ext cx="27991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chemeClr val="tx2"/>
                </a:solidFill>
              </a:rPr>
              <a:t>12 coils </a:t>
            </a:r>
            <a:r>
              <a:rPr lang="it-IT" sz="2400" b="1" dirty="0" err="1" smtClean="0">
                <a:solidFill>
                  <a:schemeClr val="tx2"/>
                </a:solidFill>
              </a:rPr>
              <a:t>produced</a:t>
            </a:r>
            <a:endParaRPr lang="it-IT" sz="2400" b="1" dirty="0">
              <a:solidFill>
                <a:schemeClr val="tx2"/>
              </a:solidFill>
            </a:endParaRPr>
          </a:p>
        </p:txBody>
      </p:sp>
      <p:sp>
        <p:nvSpPr>
          <p:cNvPr id="27" name="Segnaposto contenuto 2"/>
          <p:cNvSpPr>
            <a:spLocks noGrp="1"/>
          </p:cNvSpPr>
          <p:nvPr>
            <p:ph idx="1"/>
          </p:nvPr>
        </p:nvSpPr>
        <p:spPr>
          <a:xfrm>
            <a:off x="4788464" y="3689096"/>
            <a:ext cx="4104016" cy="283624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dirty="0">
                <a:solidFill>
                  <a:schemeClr val="tx2"/>
                </a:solidFill>
              </a:rPr>
              <a:t>coils’ </a:t>
            </a:r>
            <a:r>
              <a:rPr lang="it-IT" dirty="0" err="1">
                <a:solidFill>
                  <a:schemeClr val="tx2"/>
                </a:solidFill>
              </a:rPr>
              <a:t>assessment</a:t>
            </a:r>
            <a:endParaRPr lang="it-IT" dirty="0">
              <a:solidFill>
                <a:schemeClr val="tx2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it-IT" b="1" dirty="0" err="1">
                <a:solidFill>
                  <a:schemeClr val="tx2"/>
                </a:solidFill>
              </a:rPr>
              <a:t>Geometry</a:t>
            </a:r>
            <a:endParaRPr lang="it-IT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it-IT" dirty="0" smtClean="0">
                <a:solidFill>
                  <a:schemeClr val="tx2"/>
                </a:solidFill>
              </a:rPr>
              <a:t>    6pole </a:t>
            </a:r>
            <a:r>
              <a:rPr lang="it-IT" dirty="0" err="1">
                <a:solidFill>
                  <a:schemeClr val="tx2"/>
                </a:solidFill>
              </a:rPr>
              <a:t>average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it-IT" dirty="0">
                <a:solidFill>
                  <a:schemeClr val="tx2"/>
                </a:solidFill>
              </a:rPr>
              <a:t> 0.09 mm</a:t>
            </a:r>
          </a:p>
          <a:p>
            <a:pPr marL="0" indent="0">
              <a:buNone/>
            </a:pPr>
            <a:r>
              <a:rPr lang="it-IT" dirty="0" smtClean="0">
                <a:solidFill>
                  <a:schemeClr val="tx2"/>
                </a:solidFill>
              </a:rPr>
              <a:t>    8pole </a:t>
            </a:r>
            <a:r>
              <a:rPr lang="it-IT" dirty="0" err="1">
                <a:solidFill>
                  <a:schemeClr val="tx2"/>
                </a:solidFill>
              </a:rPr>
              <a:t>average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it-IT" dirty="0">
                <a:solidFill>
                  <a:schemeClr val="tx2"/>
                </a:solidFill>
              </a:rPr>
              <a:t> 0.13 mm</a:t>
            </a:r>
          </a:p>
          <a:p>
            <a:pPr marL="285750" indent="-285750">
              <a:buFont typeface="Arial"/>
              <a:buChar char="•"/>
            </a:pPr>
            <a:r>
              <a:rPr lang="it-IT" b="1" dirty="0" err="1">
                <a:solidFill>
                  <a:schemeClr val="tx2"/>
                </a:solidFill>
              </a:rPr>
              <a:t>Resistance</a:t>
            </a:r>
            <a:endParaRPr lang="it-IT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it-IT" dirty="0" smtClean="0">
                <a:solidFill>
                  <a:schemeClr val="tx2"/>
                </a:solidFill>
              </a:rPr>
              <a:t>    </a:t>
            </a:r>
            <a:r>
              <a:rPr lang="it-IT" dirty="0" err="1" smtClean="0">
                <a:solidFill>
                  <a:schemeClr val="tx2"/>
                </a:solidFill>
              </a:rPr>
              <a:t>number</a:t>
            </a:r>
            <a:r>
              <a:rPr lang="it-IT" dirty="0" smtClean="0">
                <a:solidFill>
                  <a:schemeClr val="tx2"/>
                </a:solidFill>
              </a:rPr>
              <a:t> </a:t>
            </a:r>
            <a:r>
              <a:rPr lang="it-IT" dirty="0">
                <a:solidFill>
                  <a:schemeClr val="tx2"/>
                </a:solidFill>
              </a:rPr>
              <a:t>of </a:t>
            </a:r>
            <a:r>
              <a:rPr lang="it-IT" dirty="0" err="1">
                <a:solidFill>
                  <a:schemeClr val="tx2"/>
                </a:solidFill>
              </a:rPr>
              <a:t>turns</a:t>
            </a:r>
            <a:endParaRPr lang="it-IT" dirty="0">
              <a:solidFill>
                <a:schemeClr val="tx2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it-IT" b="1" dirty="0">
                <a:solidFill>
                  <a:schemeClr val="tx2"/>
                </a:solidFill>
              </a:rPr>
              <a:t>HV </a:t>
            </a:r>
            <a:r>
              <a:rPr lang="it-IT" b="1" dirty="0" err="1">
                <a:solidFill>
                  <a:schemeClr val="tx2"/>
                </a:solidFill>
              </a:rPr>
              <a:t>insulation</a:t>
            </a:r>
            <a:endParaRPr lang="it-IT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it-IT" dirty="0" smtClean="0">
                <a:solidFill>
                  <a:schemeClr val="tx2"/>
                </a:solidFill>
              </a:rPr>
              <a:t>    </a:t>
            </a:r>
            <a:r>
              <a:rPr lang="it-IT" dirty="0" err="1" smtClean="0">
                <a:solidFill>
                  <a:schemeClr val="tx2"/>
                </a:solidFill>
              </a:rPr>
              <a:t>all</a:t>
            </a:r>
            <a:r>
              <a:rPr lang="it-IT" dirty="0" smtClean="0">
                <a:solidFill>
                  <a:schemeClr val="tx2"/>
                </a:solidFill>
              </a:rPr>
              <a:t> </a:t>
            </a:r>
            <a:r>
              <a:rPr lang="it-IT" dirty="0">
                <a:solidFill>
                  <a:schemeClr val="tx2"/>
                </a:solidFill>
              </a:rPr>
              <a:t>coils </a:t>
            </a:r>
            <a:r>
              <a:rPr lang="it-IT" dirty="0" err="1">
                <a:solidFill>
                  <a:schemeClr val="tx2"/>
                </a:solidFill>
              </a:rPr>
              <a:t>above</a:t>
            </a:r>
            <a:r>
              <a:rPr lang="it-IT" dirty="0">
                <a:solidFill>
                  <a:schemeClr val="tx2"/>
                </a:solidFill>
              </a:rPr>
              <a:t> 1.8 </a:t>
            </a:r>
            <a:r>
              <a:rPr lang="it-IT" dirty="0" smtClean="0">
                <a:solidFill>
                  <a:schemeClr val="tx2"/>
                </a:solidFill>
              </a:rPr>
              <a:t>T</a:t>
            </a:r>
            <a:r>
              <a:rPr lang="it-IT" dirty="0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W </a:t>
            </a:r>
            <a:r>
              <a:rPr lang="it-IT" dirty="0" err="1" smtClean="0">
                <a:solidFill>
                  <a:schemeClr val="tx2"/>
                </a:solidFill>
                <a:ea typeface="Symbol" charset="2"/>
                <a:cs typeface="Symbol" charset="2"/>
              </a:rPr>
              <a:t>at</a:t>
            </a:r>
            <a:r>
              <a:rPr lang="it-IT" dirty="0" smtClean="0">
                <a:solidFill>
                  <a:schemeClr val="tx2"/>
                </a:solidFill>
                <a:ea typeface="Symbol" charset="2"/>
                <a:cs typeface="Symbol" charset="2"/>
              </a:rPr>
              <a:t> 5 </a:t>
            </a:r>
            <a:r>
              <a:rPr lang="it-IT" dirty="0" err="1" smtClean="0">
                <a:solidFill>
                  <a:schemeClr val="tx2"/>
                </a:solidFill>
                <a:ea typeface="Symbol" charset="2"/>
                <a:cs typeface="Symbol" charset="2"/>
              </a:rPr>
              <a:t>kV</a:t>
            </a:r>
            <a:endParaRPr lang="it-IT" dirty="0">
              <a:solidFill>
                <a:schemeClr val="tx2"/>
              </a:solidFill>
              <a:ea typeface="Symbol" charset="2"/>
              <a:cs typeface="Symbol" charset="2"/>
            </a:endParaRPr>
          </a:p>
          <a:p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66255" y="1482750"/>
            <a:ext cx="38651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i="1">
                <a:solidFill>
                  <a:schemeClr val="tx2"/>
                </a:solidFill>
              </a:rPr>
              <a:t> </a:t>
            </a:r>
            <a:r>
              <a:rPr lang="it-IT" sz="2400" smtClean="0">
                <a:solidFill>
                  <a:schemeClr val="tx2"/>
                </a:solidFill>
              </a:rPr>
              <a:t>HCMCOXFC01-I1000001</a:t>
            </a:r>
            <a:r>
              <a:rPr lang="it-IT" sz="2400" dirty="0">
                <a:solidFill>
                  <a:schemeClr val="tx2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5561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HEATERS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60132" y="836712"/>
            <a:ext cx="8686668" cy="1273696"/>
          </a:xfrm>
        </p:spPr>
        <p:txBody>
          <a:bodyPr>
            <a:normAutofit fontScale="70000" lnSpcReduction="20000"/>
          </a:bodyPr>
          <a:lstStyle/>
          <a:p>
            <a:r>
              <a:rPr lang="it-IT" dirty="0" err="1"/>
              <a:t>T</a:t>
            </a:r>
            <a:r>
              <a:rPr lang="it-IT" dirty="0" err="1" smtClean="0"/>
              <a:t>wo</a:t>
            </a:r>
            <a:r>
              <a:rPr lang="it-IT" dirty="0" smtClean="0"/>
              <a:t> </a:t>
            </a:r>
            <a:r>
              <a:rPr lang="it-IT" dirty="0" err="1" smtClean="0"/>
              <a:t>heaters</a:t>
            </a:r>
            <a:r>
              <a:rPr lang="it-IT" dirty="0" smtClean="0"/>
              <a:t> </a:t>
            </a:r>
            <a:r>
              <a:rPr lang="it-IT" dirty="0"/>
              <a:t>are </a:t>
            </a:r>
            <a:r>
              <a:rPr lang="it-IT" dirty="0" err="1"/>
              <a:t>installed</a:t>
            </a:r>
            <a:endParaRPr lang="it-IT" dirty="0"/>
          </a:p>
          <a:p>
            <a:r>
              <a:rPr lang="it-IT" dirty="0" smtClean="0"/>
              <a:t>DURATRON </a:t>
            </a:r>
            <a:r>
              <a:rPr lang="it-IT" dirty="0" err="1" smtClean="0"/>
              <a:t>thickness</a:t>
            </a:r>
            <a:r>
              <a:rPr lang="it-IT" dirty="0" smtClean="0"/>
              <a:t> </a:t>
            </a:r>
            <a:r>
              <a:rPr lang="it-IT" dirty="0" err="1" smtClean="0"/>
              <a:t>reduced</a:t>
            </a:r>
            <a:r>
              <a:rPr lang="it-IT" dirty="0" smtClean="0"/>
              <a:t> </a:t>
            </a:r>
            <a:r>
              <a:rPr lang="it-IT" dirty="0"/>
              <a:t>by </a:t>
            </a:r>
            <a:r>
              <a:rPr lang="it-IT" dirty="0" err="1" smtClean="0"/>
              <a:t>hand</a:t>
            </a:r>
            <a:r>
              <a:rPr lang="it-IT" dirty="0" smtClean="0"/>
              <a:t> in </a:t>
            </a:r>
            <a:r>
              <a:rPr lang="it-IT" dirty="0"/>
              <a:t>coil </a:t>
            </a:r>
            <a:r>
              <a:rPr lang="it-IT" b="1" dirty="0"/>
              <a:t>B5</a:t>
            </a:r>
            <a:r>
              <a:rPr lang="it-IT" dirty="0"/>
              <a:t> </a:t>
            </a:r>
          </a:p>
          <a:p>
            <a:r>
              <a:rPr lang="it-IT" dirty="0"/>
              <a:t>A</a:t>
            </a:r>
            <a:r>
              <a:rPr lang="it-IT" dirty="0" smtClean="0"/>
              <a:t> </a:t>
            </a:r>
            <a:r>
              <a:rPr lang="it-IT" dirty="0" err="1" smtClean="0"/>
              <a:t>Φ</a:t>
            </a:r>
            <a:r>
              <a:rPr lang="it-IT" dirty="0" smtClean="0"/>
              <a:t> 2 mm </a:t>
            </a:r>
            <a:r>
              <a:rPr lang="it-IT" dirty="0" err="1" smtClean="0"/>
              <a:t>Aluminum</a:t>
            </a:r>
            <a:r>
              <a:rPr lang="it-IT" dirty="0" smtClean="0"/>
              <a:t> </a:t>
            </a:r>
            <a:r>
              <a:rPr lang="it-IT" dirty="0" err="1" smtClean="0"/>
              <a:t>nitride</a:t>
            </a:r>
            <a:r>
              <a:rPr lang="it-IT" dirty="0" smtClean="0"/>
              <a:t> (</a:t>
            </a:r>
            <a:r>
              <a:rPr lang="it-IT" dirty="0" err="1" smtClean="0"/>
              <a:t>AlN</a:t>
            </a:r>
            <a:r>
              <a:rPr lang="it-IT" dirty="0" smtClean="0"/>
              <a:t>) </a:t>
            </a:r>
            <a:r>
              <a:rPr lang="it-IT" dirty="0" err="1" smtClean="0"/>
              <a:t>ceramic</a:t>
            </a:r>
            <a:r>
              <a:rPr lang="it-IT" dirty="0" smtClean="0"/>
              <a:t> </a:t>
            </a:r>
            <a:r>
              <a:rPr lang="it-IT" dirty="0" err="1" smtClean="0"/>
              <a:t>insert</a:t>
            </a:r>
            <a:r>
              <a:rPr lang="it-IT" dirty="0" smtClean="0"/>
              <a:t> in </a:t>
            </a:r>
            <a:r>
              <a:rPr lang="it-IT" dirty="0" err="1" smtClean="0"/>
              <a:t>one</a:t>
            </a:r>
            <a:r>
              <a:rPr lang="it-IT" dirty="0" smtClean="0"/>
              <a:t> </a:t>
            </a:r>
            <a:r>
              <a:rPr lang="it-IT" dirty="0" err="1" smtClean="0"/>
              <a:t>hole</a:t>
            </a:r>
            <a:r>
              <a:rPr lang="it-IT" dirty="0" smtClean="0"/>
              <a:t> of coil </a:t>
            </a:r>
            <a:r>
              <a:rPr lang="it-IT" b="1" dirty="0"/>
              <a:t>B6 </a:t>
            </a:r>
            <a:endParaRPr lang="it-IT" b="1" dirty="0" smtClean="0"/>
          </a:p>
          <a:p>
            <a:r>
              <a:rPr lang="it-IT" dirty="0" err="1" smtClean="0"/>
              <a:t>quench</a:t>
            </a:r>
            <a:r>
              <a:rPr lang="it-IT" dirty="0" smtClean="0"/>
              <a:t> </a:t>
            </a:r>
            <a:r>
              <a:rPr lang="it-IT" dirty="0" err="1" smtClean="0"/>
              <a:t>induced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4.2 K, I= 73 A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Immagine 5" descr="riscaldatori-1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58997" y="2069936"/>
            <a:ext cx="4517260" cy="3790813"/>
          </a:xfrm>
          <a:prstGeom prst="roundRect">
            <a:avLst/>
          </a:prstGeom>
        </p:spPr>
      </p:pic>
      <p:pic>
        <p:nvPicPr>
          <p:cNvPr id="7" name="Immagine 6" descr="slotheater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625376" y="3153090"/>
            <a:ext cx="3421826" cy="1450809"/>
          </a:xfrm>
          <a:prstGeom prst="roundRect">
            <a:avLst/>
          </a:prstGeom>
        </p:spPr>
      </p:pic>
      <p:cxnSp>
        <p:nvCxnSpPr>
          <p:cNvPr id="8" name="Connettore 2 7"/>
          <p:cNvCxnSpPr/>
          <p:nvPr/>
        </p:nvCxnSpPr>
        <p:spPr>
          <a:xfrm flipH="1">
            <a:off x="1085538" y="3742010"/>
            <a:ext cx="1584176" cy="12961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Immagine 8" descr="heateAlN.pn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476226" y="3001466"/>
            <a:ext cx="3148856" cy="1481089"/>
          </a:xfrm>
          <a:prstGeom prst="roundRect">
            <a:avLst/>
          </a:prstGeom>
        </p:spPr>
      </p:pic>
      <p:cxnSp>
        <p:nvCxnSpPr>
          <p:cNvPr id="10" name="Connettore 2 9"/>
          <p:cNvCxnSpPr/>
          <p:nvPr/>
        </p:nvCxnSpPr>
        <p:spPr>
          <a:xfrm>
            <a:off x="4932040" y="3429000"/>
            <a:ext cx="2736304" cy="14401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6372200" y="5373613"/>
            <a:ext cx="24289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err="1" smtClean="0">
                <a:solidFill>
                  <a:schemeClr val="bg2"/>
                </a:solidFill>
              </a:rPr>
              <a:t>AlN</a:t>
            </a:r>
            <a:endParaRPr lang="it-IT" dirty="0" smtClean="0">
              <a:solidFill>
                <a:schemeClr val="bg2"/>
              </a:solidFill>
            </a:endParaRPr>
          </a:p>
          <a:p>
            <a:pPr algn="ctr"/>
            <a:r>
              <a:rPr lang="it-IT" dirty="0" smtClean="0">
                <a:solidFill>
                  <a:schemeClr val="bg2"/>
                </a:solidFill>
              </a:rPr>
              <a:t>1 mm </a:t>
            </a:r>
            <a:r>
              <a:rPr lang="it-IT" dirty="0" err="1" smtClean="0">
                <a:solidFill>
                  <a:schemeClr val="bg2"/>
                </a:solidFill>
              </a:rPr>
              <a:t>thick</a:t>
            </a:r>
            <a:endParaRPr lang="it-IT" dirty="0" smtClean="0">
              <a:solidFill>
                <a:schemeClr val="bg2"/>
              </a:solidFill>
            </a:endParaRPr>
          </a:p>
          <a:p>
            <a:pPr algn="ctr"/>
            <a:r>
              <a:rPr lang="it-IT" dirty="0" smtClean="0">
                <a:solidFill>
                  <a:schemeClr val="bg2"/>
                </a:solidFill>
              </a:rPr>
              <a:t>By INTELLION </a:t>
            </a:r>
            <a:r>
              <a:rPr lang="it-IT" dirty="0" err="1" smtClean="0">
                <a:solidFill>
                  <a:schemeClr val="bg2"/>
                </a:solidFill>
              </a:rPr>
              <a:t>S.a.r.l</a:t>
            </a:r>
            <a:r>
              <a:rPr lang="it-IT" dirty="0" smtClean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7524328" y="4293096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chemeClr val="tx2"/>
                </a:solidFill>
              </a:rPr>
              <a:t>4.4 </a:t>
            </a:r>
            <a:r>
              <a:rPr lang="it-IT" sz="2400" b="1" dirty="0" err="1" smtClean="0">
                <a:solidFill>
                  <a:schemeClr val="tx2"/>
                </a:solidFill>
              </a:rPr>
              <a:t>J</a:t>
            </a:r>
            <a:endParaRPr lang="it-IT" sz="2400" b="1" dirty="0" smtClean="0">
              <a:solidFill>
                <a:schemeClr val="tx2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467544" y="3933056"/>
            <a:ext cx="10406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chemeClr val="tx2"/>
                </a:solidFill>
              </a:rPr>
              <a:t>10.1 </a:t>
            </a:r>
            <a:r>
              <a:rPr lang="it-IT" sz="2400" b="1" dirty="0" err="1" smtClean="0">
                <a:solidFill>
                  <a:schemeClr val="tx2"/>
                </a:solidFill>
              </a:rPr>
              <a:t>J</a:t>
            </a:r>
            <a:endParaRPr lang="it-IT" sz="24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97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MCOXFP1 </a:t>
            </a:r>
            <a:r>
              <a:rPr lang="it-IT" dirty="0" smtClean="0"/>
              <a:t>GROUND INSULATION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115"/>
          <a:stretch/>
        </p:blipFill>
        <p:spPr>
          <a:xfrm>
            <a:off x="-149544" y="1307150"/>
            <a:ext cx="8965107" cy="5400000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3779721" y="4653136"/>
            <a:ext cx="18432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FF0000"/>
                </a:solidFill>
              </a:rPr>
              <a:t>10 </a:t>
            </a:r>
            <a:r>
              <a:rPr lang="it-IT" sz="2800" dirty="0" err="1" smtClean="0">
                <a:solidFill>
                  <a:srgbClr val="FF0000"/>
                </a:solidFill>
              </a:rPr>
              <a:t>uA</a:t>
            </a:r>
            <a:r>
              <a:rPr lang="it-IT" sz="2800" dirty="0" smtClean="0">
                <a:solidFill>
                  <a:srgbClr val="FF0000"/>
                </a:solidFill>
              </a:rPr>
              <a:t> </a:t>
            </a:r>
            <a:r>
              <a:rPr lang="it-IT" sz="2800" dirty="0" err="1" smtClean="0">
                <a:solidFill>
                  <a:srgbClr val="FF0000"/>
                </a:solidFill>
              </a:rPr>
              <a:t>limit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949884" y="1036340"/>
            <a:ext cx="44791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 dirty="0">
                <a:solidFill>
                  <a:srgbClr val="497EBC"/>
                </a:solidFill>
              </a:rPr>
              <a:t>MCOXFP1 </a:t>
            </a:r>
            <a:r>
              <a:rPr lang="it-IT" sz="2800" b="1" dirty="0" smtClean="0">
                <a:solidFill>
                  <a:srgbClr val="497EBC"/>
                </a:solidFill>
              </a:rPr>
              <a:t> </a:t>
            </a:r>
            <a:r>
              <a:rPr lang="it-IT" sz="2800" b="1" dirty="0" err="1" smtClean="0">
                <a:solidFill>
                  <a:srgbClr val="497EBC"/>
                </a:solidFill>
              </a:rPr>
              <a:t>as</a:t>
            </a:r>
            <a:r>
              <a:rPr lang="it-IT" sz="2800" b="1" dirty="0" smtClean="0">
                <a:solidFill>
                  <a:srgbClr val="497EBC"/>
                </a:solidFill>
              </a:rPr>
              <a:t> </a:t>
            </a:r>
            <a:r>
              <a:rPr lang="it-IT" sz="2800" b="1" dirty="0" err="1" smtClean="0">
                <a:solidFill>
                  <a:srgbClr val="497EBC"/>
                </a:solidFill>
              </a:rPr>
              <a:t>assembled</a:t>
            </a:r>
            <a:endParaRPr lang="it-IT" sz="2800" b="1" dirty="0">
              <a:solidFill>
                <a:srgbClr val="497EBC"/>
              </a:solidFill>
            </a:endParaRPr>
          </a:p>
        </p:txBody>
      </p:sp>
      <p:cxnSp>
        <p:nvCxnSpPr>
          <p:cNvPr id="12" name="Connettore 1 11"/>
          <p:cNvCxnSpPr/>
          <p:nvPr/>
        </p:nvCxnSpPr>
        <p:spPr>
          <a:xfrm>
            <a:off x="6660232" y="1307150"/>
            <a:ext cx="0" cy="4282090"/>
          </a:xfrm>
          <a:prstGeom prst="line">
            <a:avLst/>
          </a:prstGeom>
          <a:ln w="50800">
            <a:solidFill>
              <a:srgbClr val="00800A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82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979" y="685920"/>
            <a:ext cx="8216917" cy="6199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8POLE TEST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Rettangolo arrotondato 6"/>
          <p:cNvSpPr/>
          <p:nvPr/>
        </p:nvSpPr>
        <p:spPr>
          <a:xfrm>
            <a:off x="611560" y="764704"/>
            <a:ext cx="6696744" cy="4176464"/>
          </a:xfrm>
          <a:prstGeom prst="roundRect">
            <a:avLst/>
          </a:prstGeom>
          <a:solidFill>
            <a:schemeClr val="bg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it-IT" sz="2800" b="1" dirty="0" err="1" smtClean="0">
                <a:solidFill>
                  <a:schemeClr val="tx2"/>
                </a:solidFill>
              </a:rPr>
              <a:t>qualification</a:t>
            </a:r>
            <a:r>
              <a:rPr lang="it-IT" sz="2800" b="1" dirty="0" smtClean="0">
                <a:solidFill>
                  <a:schemeClr val="tx2"/>
                </a:solidFill>
              </a:rPr>
              <a:t> </a:t>
            </a:r>
            <a:r>
              <a:rPr lang="it-IT" sz="2800" b="1" dirty="0">
                <a:solidFill>
                  <a:schemeClr val="tx2"/>
                </a:solidFill>
              </a:rPr>
              <a:t>@ 4.2 K</a:t>
            </a:r>
            <a:endParaRPr lang="it-IT" sz="2800" b="1" dirty="0" smtClean="0">
              <a:solidFill>
                <a:schemeClr val="tx2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it-IT" sz="2800" b="1" dirty="0" err="1" smtClean="0">
                <a:solidFill>
                  <a:schemeClr val="tx2"/>
                </a:solidFill>
              </a:rPr>
              <a:t>qualification</a:t>
            </a:r>
            <a:r>
              <a:rPr lang="it-IT" sz="2800" b="1" dirty="0" smtClean="0">
                <a:solidFill>
                  <a:schemeClr val="tx2"/>
                </a:solidFill>
              </a:rPr>
              <a:t> </a:t>
            </a:r>
            <a:r>
              <a:rPr lang="it-IT" sz="2800" b="1" dirty="0">
                <a:solidFill>
                  <a:schemeClr val="tx2"/>
                </a:solidFill>
              </a:rPr>
              <a:t>1h @ 108</a:t>
            </a:r>
            <a:r>
              <a:rPr lang="it-IT" sz="2800" b="1" dirty="0" smtClean="0">
                <a:solidFill>
                  <a:schemeClr val="tx2"/>
                </a:solidFill>
              </a:rPr>
              <a:t>% @2.17 </a:t>
            </a:r>
            <a:r>
              <a:rPr lang="it-IT" sz="2800" b="1" dirty="0">
                <a:solidFill>
                  <a:schemeClr val="tx2"/>
                </a:solidFill>
              </a:rPr>
              <a:t>K</a:t>
            </a:r>
          </a:p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it-IT" sz="2800" b="1" dirty="0" smtClean="0">
                <a:solidFill>
                  <a:schemeClr val="tx2"/>
                </a:solidFill>
              </a:rPr>
              <a:t>training </a:t>
            </a:r>
            <a:r>
              <a:rPr lang="it-IT" sz="2800" b="1" dirty="0">
                <a:solidFill>
                  <a:schemeClr val="tx2"/>
                </a:solidFill>
              </a:rPr>
              <a:t>@4.2 </a:t>
            </a:r>
            <a:r>
              <a:rPr lang="it-IT" sz="2800" b="1" dirty="0" smtClean="0">
                <a:solidFill>
                  <a:schemeClr val="tx2"/>
                </a:solidFill>
              </a:rPr>
              <a:t>K</a:t>
            </a:r>
          </a:p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it-IT" sz="2800" b="1" dirty="0" err="1" smtClean="0">
                <a:solidFill>
                  <a:schemeClr val="tx2"/>
                </a:solidFill>
              </a:rPr>
              <a:t>working</a:t>
            </a:r>
            <a:r>
              <a:rPr lang="it-IT" sz="2800" b="1" dirty="0" smtClean="0">
                <a:solidFill>
                  <a:schemeClr val="tx2"/>
                </a:solidFill>
              </a:rPr>
              <a:t> </a:t>
            </a:r>
            <a:r>
              <a:rPr lang="it-IT" sz="2800" b="1" dirty="0" err="1" smtClean="0">
                <a:solidFill>
                  <a:schemeClr val="tx2"/>
                </a:solidFill>
              </a:rPr>
              <a:t>condition</a:t>
            </a:r>
            <a:r>
              <a:rPr lang="it-IT" sz="2800" b="1" dirty="0" smtClean="0">
                <a:solidFill>
                  <a:schemeClr val="tx2"/>
                </a:solidFill>
              </a:rPr>
              <a:t> test </a:t>
            </a:r>
          </a:p>
          <a:p>
            <a:pPr lvl="0">
              <a:spcBef>
                <a:spcPct val="20000"/>
              </a:spcBef>
              <a:buClr>
                <a:srgbClr val="FB963C"/>
              </a:buClr>
            </a:pPr>
            <a:r>
              <a:rPr lang="it-IT" sz="2800" b="1" dirty="0" smtClean="0">
                <a:solidFill>
                  <a:schemeClr val="tx2"/>
                </a:solidFill>
              </a:rPr>
              <a:t>	</a:t>
            </a:r>
            <a:r>
              <a:rPr lang="it-IT" sz="2800" b="1" dirty="0" err="1" smtClean="0">
                <a:solidFill>
                  <a:schemeClr val="tx2"/>
                </a:solidFill>
              </a:rPr>
              <a:t>w</a:t>
            </a:r>
            <a:r>
              <a:rPr lang="it-IT" sz="2800" b="1" dirty="0" smtClean="0">
                <a:solidFill>
                  <a:schemeClr val="tx2"/>
                </a:solidFill>
              </a:rPr>
              <a:t>/o </a:t>
            </a:r>
            <a:r>
              <a:rPr lang="it-IT" sz="2800" b="1" dirty="0" err="1" smtClean="0">
                <a:solidFill>
                  <a:schemeClr val="tx2"/>
                </a:solidFill>
              </a:rPr>
              <a:t>energy</a:t>
            </a:r>
            <a:r>
              <a:rPr lang="it-IT" sz="2800" b="1" dirty="0" smtClean="0">
                <a:solidFill>
                  <a:schemeClr val="tx2"/>
                </a:solidFill>
              </a:rPr>
              <a:t> </a:t>
            </a:r>
            <a:r>
              <a:rPr lang="it-IT" sz="2800" b="1" dirty="0" err="1" smtClean="0">
                <a:solidFill>
                  <a:schemeClr val="tx2"/>
                </a:solidFill>
              </a:rPr>
              <a:t>extraction</a:t>
            </a:r>
            <a:endParaRPr lang="it-IT" sz="2800" b="1" dirty="0">
              <a:solidFill>
                <a:schemeClr val="tx2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it-IT" sz="2800" b="1" dirty="0" err="1">
                <a:solidFill>
                  <a:schemeClr val="tx2"/>
                </a:solidFill>
              </a:rPr>
              <a:t>thermal</a:t>
            </a:r>
            <a:r>
              <a:rPr lang="it-IT" sz="2800" b="1" dirty="0">
                <a:solidFill>
                  <a:schemeClr val="tx2"/>
                </a:solidFill>
              </a:rPr>
              <a:t> </a:t>
            </a:r>
            <a:r>
              <a:rPr lang="it-IT" sz="2800" b="1" dirty="0" err="1">
                <a:solidFill>
                  <a:schemeClr val="tx2"/>
                </a:solidFill>
              </a:rPr>
              <a:t>cycle</a:t>
            </a:r>
            <a:r>
              <a:rPr lang="it-IT" sz="2800" b="1" dirty="0">
                <a:solidFill>
                  <a:schemeClr val="tx2"/>
                </a:solidFill>
              </a:rPr>
              <a:t> </a:t>
            </a:r>
          </a:p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it-IT" sz="2800" b="1" dirty="0" err="1">
                <a:solidFill>
                  <a:schemeClr val="tx2"/>
                </a:solidFill>
              </a:rPr>
              <a:t>qualification</a:t>
            </a:r>
            <a:r>
              <a:rPr lang="it-IT" sz="2800" b="1" dirty="0">
                <a:solidFill>
                  <a:schemeClr val="tx2"/>
                </a:solidFill>
              </a:rPr>
              <a:t> @ 4.2 K</a:t>
            </a:r>
          </a:p>
          <a:p>
            <a:pPr algn="ctr"/>
            <a:endParaRPr lang="it-IT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15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8POLE COLD TEST RESULTS 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8" name="Segnaposto contenuto 17"/>
          <p:cNvSpPr>
            <a:spLocks noGrp="1"/>
          </p:cNvSpPr>
          <p:nvPr>
            <p:ph idx="1"/>
          </p:nvPr>
        </p:nvSpPr>
        <p:spPr>
          <a:xfrm>
            <a:off x="423233" y="999633"/>
            <a:ext cx="8568952" cy="728800"/>
          </a:xfrm>
        </p:spPr>
        <p:txBody>
          <a:bodyPr>
            <a:normAutofit fontScale="85000" lnSpcReduction="20000"/>
          </a:bodyPr>
          <a:lstStyle/>
          <a:p>
            <a:r>
              <a:rPr lang="it-IT" dirty="0" err="1"/>
              <a:t>stable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ultimate </a:t>
            </a:r>
            <a:r>
              <a:rPr lang="it-IT" dirty="0" err="1"/>
              <a:t>current</a:t>
            </a:r>
            <a:r>
              <a:rPr lang="it-IT" dirty="0"/>
              <a:t> (108% </a:t>
            </a:r>
            <a:r>
              <a:rPr lang="it-IT" dirty="0" err="1"/>
              <a:t>Inom</a:t>
            </a:r>
            <a:r>
              <a:rPr lang="it-IT" dirty="0"/>
              <a:t>) and </a:t>
            </a:r>
            <a:r>
              <a:rPr lang="it-IT" dirty="0" err="1"/>
              <a:t>at</a:t>
            </a:r>
            <a:r>
              <a:rPr lang="it-IT" dirty="0"/>
              <a:t> 150% </a:t>
            </a:r>
            <a:r>
              <a:rPr lang="it-IT" dirty="0" err="1"/>
              <a:t>Inom</a:t>
            </a:r>
            <a:endParaRPr lang="it-IT" dirty="0"/>
          </a:p>
          <a:p>
            <a:r>
              <a:rPr lang="it-IT" dirty="0"/>
              <a:t>26 </a:t>
            </a:r>
            <a:r>
              <a:rPr lang="it-IT" dirty="0" err="1"/>
              <a:t>quenches</a:t>
            </a:r>
            <a:r>
              <a:rPr lang="it-IT" dirty="0"/>
              <a:t> – </a:t>
            </a:r>
            <a:r>
              <a:rPr lang="it-IT" dirty="0" err="1" smtClean="0"/>
              <a:t>I</a:t>
            </a:r>
            <a:r>
              <a:rPr lang="it-IT" baseline="-25000" dirty="0" err="1" smtClean="0"/>
              <a:t>max</a:t>
            </a:r>
            <a:r>
              <a:rPr lang="it-IT" dirty="0" smtClean="0"/>
              <a:t>= </a:t>
            </a:r>
            <a:r>
              <a:rPr lang="it-IT" dirty="0"/>
              <a:t>207 A (89.2 % </a:t>
            </a:r>
            <a:r>
              <a:rPr lang="it-IT" dirty="0" err="1"/>
              <a:t>s.s.l</a:t>
            </a:r>
            <a:r>
              <a:rPr lang="it-IT" dirty="0"/>
              <a:t>.)</a:t>
            </a:r>
          </a:p>
        </p:txBody>
      </p:sp>
      <p:grpSp>
        <p:nvGrpSpPr>
          <p:cNvPr id="6" name="Gruppo 5"/>
          <p:cNvGrpSpPr/>
          <p:nvPr/>
        </p:nvGrpSpPr>
        <p:grpSpPr>
          <a:xfrm>
            <a:off x="0" y="1484784"/>
            <a:ext cx="9144000" cy="5048250"/>
            <a:chOff x="0" y="1484784"/>
            <a:chExt cx="9144000" cy="5048250"/>
          </a:xfrm>
        </p:grpSpPr>
        <p:pic>
          <p:nvPicPr>
            <p:cNvPr id="3" name="Immagin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484784"/>
              <a:ext cx="9144000" cy="5048250"/>
            </a:xfrm>
            <a:prstGeom prst="rect">
              <a:avLst/>
            </a:prstGeom>
          </p:spPr>
        </p:pic>
        <p:cxnSp>
          <p:nvCxnSpPr>
            <p:cNvPr id="7" name="Connettore 1 6"/>
            <p:cNvCxnSpPr/>
            <p:nvPr/>
          </p:nvCxnSpPr>
          <p:spPr>
            <a:xfrm>
              <a:off x="755576" y="1918638"/>
              <a:ext cx="0" cy="3846726"/>
            </a:xfrm>
            <a:prstGeom prst="line">
              <a:avLst/>
            </a:prstGeom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1 7"/>
            <p:cNvCxnSpPr/>
            <p:nvPr/>
          </p:nvCxnSpPr>
          <p:spPr>
            <a:xfrm flipH="1">
              <a:off x="755576" y="5733256"/>
              <a:ext cx="7128792" cy="33945"/>
            </a:xfrm>
            <a:prstGeom prst="line">
              <a:avLst/>
            </a:prstGeom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6808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QUENCH SEQUENCE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913656"/>
          </a:xfrm>
        </p:spPr>
        <p:txBody>
          <a:bodyPr>
            <a:normAutofit fontScale="70000" lnSpcReduction="20000"/>
          </a:bodyPr>
          <a:lstStyle/>
          <a:p>
            <a:r>
              <a:rPr lang="it-IT" dirty="0" err="1"/>
              <a:t>N</a:t>
            </a:r>
            <a:r>
              <a:rPr lang="it-IT" dirty="0" err="1" smtClean="0"/>
              <a:t>ot</a:t>
            </a:r>
            <a:r>
              <a:rPr lang="it-IT" dirty="0" smtClean="0"/>
              <a:t> </a:t>
            </a:r>
            <a:r>
              <a:rPr lang="it-IT" dirty="0" err="1"/>
              <a:t>all</a:t>
            </a:r>
            <a:r>
              <a:rPr lang="it-IT" dirty="0"/>
              <a:t> coils </a:t>
            </a:r>
            <a:r>
              <a:rPr lang="it-IT" dirty="0" err="1" smtClean="0"/>
              <a:t>had</a:t>
            </a:r>
            <a:r>
              <a:rPr lang="it-IT" dirty="0" smtClean="0"/>
              <a:t> training</a:t>
            </a:r>
            <a:endParaRPr lang="it-IT" dirty="0"/>
          </a:p>
          <a:p>
            <a:r>
              <a:rPr lang="it-IT" dirty="0"/>
              <a:t>S</a:t>
            </a:r>
            <a:r>
              <a:rPr lang="it-IT" dirty="0" smtClean="0"/>
              <a:t>ingle </a:t>
            </a:r>
            <a:r>
              <a:rPr lang="it-IT" dirty="0" err="1" smtClean="0"/>
              <a:t>tested</a:t>
            </a:r>
            <a:r>
              <a:rPr lang="it-IT" dirty="0" smtClean="0"/>
              <a:t> coil </a:t>
            </a:r>
            <a:r>
              <a:rPr lang="it-IT" dirty="0"/>
              <a:t>(B1) </a:t>
            </a:r>
            <a:r>
              <a:rPr lang="it-IT" dirty="0" err="1"/>
              <a:t>has</a:t>
            </a:r>
            <a:r>
              <a:rPr lang="it-IT" dirty="0"/>
              <a:t> training I&gt; 150% </a:t>
            </a:r>
            <a:r>
              <a:rPr lang="it-IT" dirty="0" err="1"/>
              <a:t>Inom</a:t>
            </a:r>
            <a:r>
              <a:rPr lang="it-IT" dirty="0"/>
              <a:t> </a:t>
            </a:r>
          </a:p>
          <a:p>
            <a:r>
              <a:rPr lang="it-IT" dirty="0"/>
              <a:t>N</a:t>
            </a:r>
            <a:r>
              <a:rPr lang="it-IT" dirty="0" smtClean="0"/>
              <a:t>o </a:t>
            </a:r>
            <a:r>
              <a:rPr lang="it-IT" dirty="0" err="1"/>
              <a:t>evidence</a:t>
            </a:r>
            <a:r>
              <a:rPr lang="it-IT" dirty="0"/>
              <a:t>  of </a:t>
            </a:r>
            <a:r>
              <a:rPr lang="it-IT" dirty="0" err="1"/>
              <a:t>induced</a:t>
            </a:r>
            <a:r>
              <a:rPr lang="it-IT" dirty="0"/>
              <a:t> </a:t>
            </a:r>
            <a:r>
              <a:rPr lang="it-IT" dirty="0" err="1"/>
              <a:t>quench</a:t>
            </a:r>
            <a:r>
              <a:rPr lang="it-IT" dirty="0"/>
              <a:t> </a:t>
            </a:r>
            <a:r>
              <a:rPr lang="it-IT" dirty="0" err="1"/>
              <a:t>effect</a:t>
            </a:r>
            <a:r>
              <a:rPr lang="it-IT" dirty="0"/>
              <a:t> 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52" t="3114" r="1394" b="1921"/>
          <a:stretch/>
        </p:blipFill>
        <p:spPr>
          <a:xfrm>
            <a:off x="251520" y="2180242"/>
            <a:ext cx="5746946" cy="3403531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683568" y="5415607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B1</a:t>
            </a:r>
          </a:p>
        </p:txBody>
      </p:sp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64322"/>
              </p:ext>
            </p:extLst>
          </p:nvPr>
        </p:nvGraphicFramePr>
        <p:xfrm>
          <a:off x="6992339" y="1146572"/>
          <a:ext cx="432049" cy="4897958"/>
        </p:xfrm>
        <a:graphic>
          <a:graphicData uri="http://schemas.openxmlformats.org/drawingml/2006/table">
            <a:tbl>
              <a:tblPr/>
              <a:tblGrid>
                <a:gridCol w="432049"/>
              </a:tblGrid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el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071804"/>
              </p:ext>
            </p:extLst>
          </p:nvPr>
        </p:nvGraphicFramePr>
        <p:xfrm>
          <a:off x="7890347" y="1146572"/>
          <a:ext cx="432049" cy="4897958"/>
        </p:xfrm>
        <a:graphic>
          <a:graphicData uri="http://schemas.openxmlformats.org/drawingml/2006/table">
            <a:tbl>
              <a:tblPr/>
              <a:tblGrid>
                <a:gridCol w="432049"/>
              </a:tblGrid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727">
                <a:tc>
                  <a:txBody>
                    <a:bodyPr/>
                    <a:lstStyle/>
                    <a:p>
                      <a:pPr algn="r" fontAlgn="b"/>
                      <a:r>
                        <a:rPr lang="it-IT" sz="2400" b="0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11006" marR="11006" marT="110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11" name="Connettore 2 10"/>
          <p:cNvCxnSpPr/>
          <p:nvPr/>
        </p:nvCxnSpPr>
        <p:spPr>
          <a:xfrm>
            <a:off x="6992339" y="1299308"/>
            <a:ext cx="0" cy="4968552"/>
          </a:xfrm>
          <a:prstGeom prst="straightConnector1">
            <a:avLst/>
          </a:prstGeom>
          <a:ln>
            <a:solidFill>
              <a:schemeClr val="tx2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>
            <a:off x="7890347" y="1292002"/>
            <a:ext cx="0" cy="4903850"/>
          </a:xfrm>
          <a:prstGeom prst="straightConnector1">
            <a:avLst/>
          </a:prstGeom>
          <a:ln>
            <a:solidFill>
              <a:schemeClr val="tx2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>
            <a:off x="7621525" y="1299308"/>
            <a:ext cx="0" cy="4968552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1 13"/>
          <p:cNvCxnSpPr/>
          <p:nvPr/>
        </p:nvCxnSpPr>
        <p:spPr>
          <a:xfrm>
            <a:off x="6992339" y="6267860"/>
            <a:ext cx="629186" cy="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4"/>
          <p:cNvCxnSpPr/>
          <p:nvPr/>
        </p:nvCxnSpPr>
        <p:spPr>
          <a:xfrm>
            <a:off x="7650003" y="1292002"/>
            <a:ext cx="240344" cy="7306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1344384" y="5415606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B2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2051720" y="5415603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B3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2704193" y="5415604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B4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3362556" y="5415603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smtClean="0"/>
              <a:t>B5</a:t>
            </a:r>
            <a:endParaRPr lang="it-IT" sz="2400" dirty="0" smtClean="0"/>
          </a:p>
        </p:txBody>
      </p:sp>
      <p:sp>
        <p:nvSpPr>
          <p:cNvPr id="20" name="CasellaDiTesto 19"/>
          <p:cNvSpPr txBox="1"/>
          <p:nvPr/>
        </p:nvSpPr>
        <p:spPr>
          <a:xfrm>
            <a:off x="4065251" y="5415603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B6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4674641" y="5415602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B7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5327114" y="5415601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B8</a:t>
            </a:r>
          </a:p>
        </p:txBody>
      </p:sp>
      <p:sp>
        <p:nvSpPr>
          <p:cNvPr id="23" name="CasellaDiTesto 22"/>
          <p:cNvSpPr txBox="1"/>
          <p:nvPr/>
        </p:nvSpPr>
        <p:spPr>
          <a:xfrm>
            <a:off x="1417322" y="4563956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>
                <a:solidFill>
                  <a:schemeClr val="tx2"/>
                </a:solidFill>
              </a:rPr>
              <a:t>H</a:t>
            </a:r>
            <a:endParaRPr lang="it-IT" sz="2400" b="1" dirty="0">
              <a:solidFill>
                <a:schemeClr val="tx2"/>
              </a:solidFill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3439500" y="4564379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>
                <a:solidFill>
                  <a:schemeClr val="tx2"/>
                </a:solidFill>
              </a:rPr>
              <a:t>H</a:t>
            </a:r>
            <a:endParaRPr lang="it-IT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84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8PolecoilsAFTER2cycles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603867" y="1788511"/>
            <a:ext cx="5397891" cy="3603803"/>
          </a:xfrm>
          <a:prstGeom prst="roundRect">
            <a:avLst/>
          </a:prstGeom>
        </p:spPr>
      </p:pic>
      <p:pic>
        <p:nvPicPr>
          <p:cNvPr id="6" name="Immagine 5" descr="8POLEqualificatio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034" y="2469444"/>
            <a:ext cx="4036049" cy="2276176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8POLE </a:t>
            </a:r>
            <a:r>
              <a:rPr lang="it-IT" dirty="0" smtClean="0"/>
              <a:t>COLD TEST RESULTS </a:t>
            </a:r>
            <a:r>
              <a:rPr lang="it-IT" dirty="0"/>
              <a:t>- </a:t>
            </a:r>
            <a:r>
              <a:rPr lang="it-IT" dirty="0" smtClean="0"/>
              <a:t>2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84326" y="900000"/>
            <a:ext cx="3752948" cy="127369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it-IT" dirty="0" smtClean="0"/>
              <a:t>	</a:t>
            </a:r>
            <a:r>
              <a:rPr lang="it-IT" sz="3200" b="1" dirty="0" smtClean="0"/>
              <a:t>He II test: 2.17 K</a:t>
            </a:r>
          </a:p>
          <a:p>
            <a:r>
              <a:rPr lang="it-IT" dirty="0" smtClean="0"/>
              <a:t>1h @ 108% </a:t>
            </a:r>
            <a:r>
              <a:rPr lang="it-IT" dirty="0" err="1" smtClean="0"/>
              <a:t>Inom</a:t>
            </a:r>
            <a:r>
              <a:rPr lang="it-IT" dirty="0" smtClean="0"/>
              <a:t> (114 A)</a:t>
            </a:r>
          </a:p>
          <a:p>
            <a:r>
              <a:rPr lang="it-IT" dirty="0" smtClean="0"/>
              <a:t>1h @ 150% </a:t>
            </a:r>
            <a:r>
              <a:rPr lang="it-IT" dirty="0" err="1" smtClean="0"/>
              <a:t>Inom</a:t>
            </a:r>
            <a:r>
              <a:rPr lang="it-IT" dirty="0" smtClean="0"/>
              <a:t> (158 A)</a:t>
            </a:r>
          </a:p>
          <a:p>
            <a:r>
              <a:rPr lang="it-IT" dirty="0" smtClean="0"/>
              <a:t>no </a:t>
            </a:r>
            <a:r>
              <a:rPr lang="it-IT" dirty="0" err="1" smtClean="0"/>
              <a:t>quenches</a:t>
            </a:r>
            <a:r>
              <a:rPr lang="it-IT" dirty="0" smtClean="0"/>
              <a:t> </a:t>
            </a:r>
            <a:r>
              <a:rPr lang="it-IT" dirty="0" err="1" smtClean="0"/>
              <a:t>occurred</a:t>
            </a: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0" name="CasellaDiTesto 9"/>
          <p:cNvSpPr txBox="1"/>
          <p:nvPr/>
        </p:nvSpPr>
        <p:spPr>
          <a:xfrm>
            <a:off x="1719909" y="2530750"/>
            <a:ext cx="1586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2"/>
                </a:solidFill>
              </a:rPr>
              <a:t>qualification</a:t>
            </a:r>
            <a:endParaRPr lang="it-IT" dirty="0" smtClean="0">
              <a:solidFill>
                <a:schemeClr val="bg2"/>
              </a:solidFill>
            </a:endParaRPr>
          </a:p>
          <a:p>
            <a:r>
              <a:rPr lang="it-IT" dirty="0" smtClean="0">
                <a:solidFill>
                  <a:schemeClr val="bg2"/>
                </a:solidFill>
              </a:rPr>
              <a:t>1h@ 108% In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3016132" y="2240687"/>
            <a:ext cx="1586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2"/>
                </a:solidFill>
              </a:rPr>
              <a:t>1h@ 150% In</a:t>
            </a:r>
          </a:p>
        </p:txBody>
      </p:sp>
      <p:sp>
        <p:nvSpPr>
          <p:cNvPr id="12" name="Segnaposto contenuto 2"/>
          <p:cNvSpPr txBox="1">
            <a:spLocks/>
          </p:cNvSpPr>
          <p:nvPr/>
        </p:nvSpPr>
        <p:spPr>
          <a:xfrm>
            <a:off x="107504" y="4745046"/>
            <a:ext cx="5649388" cy="1631851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it-IT" dirty="0" smtClean="0"/>
              <a:t>	</a:t>
            </a:r>
            <a:r>
              <a:rPr lang="it-IT" sz="3200" b="1" dirty="0" err="1" smtClean="0"/>
              <a:t>tests</a:t>
            </a:r>
            <a:r>
              <a:rPr lang="it-IT" sz="3200" b="1" dirty="0" smtClean="0"/>
              <a:t> @ 4.2 K</a:t>
            </a:r>
          </a:p>
          <a:p>
            <a:r>
              <a:rPr lang="it-IT" dirty="0" smtClean="0"/>
              <a:t>full training: </a:t>
            </a:r>
            <a:r>
              <a:rPr lang="it-IT" dirty="0" err="1" smtClean="0"/>
              <a:t>Imax</a:t>
            </a:r>
            <a:r>
              <a:rPr lang="it-IT" dirty="0" smtClean="0"/>
              <a:t> 89% of </a:t>
            </a:r>
            <a:r>
              <a:rPr lang="it-IT" dirty="0" err="1" smtClean="0"/>
              <a:t>s.s.l</a:t>
            </a:r>
            <a:r>
              <a:rPr lang="it-IT" dirty="0" smtClean="0"/>
              <a:t>.</a:t>
            </a:r>
          </a:p>
          <a:p>
            <a:r>
              <a:rPr lang="it-IT" dirty="0" err="1" smtClean="0"/>
              <a:t>working</a:t>
            </a:r>
            <a:r>
              <a:rPr lang="it-IT" dirty="0" smtClean="0"/>
              <a:t> </a:t>
            </a:r>
            <a:r>
              <a:rPr lang="it-IT" dirty="0" err="1" smtClean="0"/>
              <a:t>condition</a:t>
            </a:r>
            <a:r>
              <a:rPr lang="it-IT" dirty="0" smtClean="0"/>
              <a:t> test </a:t>
            </a:r>
          </a:p>
          <a:p>
            <a:r>
              <a:rPr lang="it-IT" dirty="0" err="1" smtClean="0"/>
              <a:t>qualification</a:t>
            </a:r>
            <a:r>
              <a:rPr lang="it-IT" dirty="0" smtClean="0"/>
              <a:t> @4.2 K </a:t>
            </a:r>
            <a:r>
              <a:rPr lang="it-IT" dirty="0" err="1" smtClean="0"/>
              <a:t>after</a:t>
            </a:r>
            <a:r>
              <a:rPr lang="it-IT" dirty="0" smtClean="0"/>
              <a:t> a </a:t>
            </a:r>
            <a:r>
              <a:rPr lang="it-IT" dirty="0" err="1" smtClean="0"/>
              <a:t>thermal</a:t>
            </a:r>
            <a:r>
              <a:rPr lang="it-IT" dirty="0" smtClean="0"/>
              <a:t> </a:t>
            </a:r>
            <a:r>
              <a:rPr lang="it-IT" dirty="0" err="1" smtClean="0"/>
              <a:t>cycle</a:t>
            </a: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127637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	</a:t>
            </a:r>
            <a:r>
              <a:rPr lang="it-IT" dirty="0" smtClean="0"/>
              <a:t>QUENCH PROTECTION IN LHC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Segnaposto contenuto 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effectLst/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3200" dirty="0" err="1"/>
              <a:t>Protection</a:t>
            </a:r>
            <a:r>
              <a:rPr lang="it-IT" sz="3200" dirty="0"/>
              <a:t> in </a:t>
            </a:r>
            <a:r>
              <a:rPr lang="it-IT" sz="3200" dirty="0" smtClean="0"/>
              <a:t>LHC</a:t>
            </a:r>
          </a:p>
          <a:p>
            <a:pPr lvl="1"/>
            <a:r>
              <a:rPr lang="it-IT" dirty="0" err="1" smtClean="0"/>
              <a:t>Existing</a:t>
            </a:r>
            <a:r>
              <a:rPr lang="it-IT" dirty="0" smtClean="0"/>
              <a:t> </a:t>
            </a:r>
            <a:r>
              <a:rPr lang="it-IT" dirty="0" err="1" smtClean="0"/>
              <a:t>power</a:t>
            </a:r>
            <a:r>
              <a:rPr lang="it-IT" dirty="0" smtClean="0"/>
              <a:t> </a:t>
            </a:r>
            <a:r>
              <a:rPr lang="it-IT" dirty="0" err="1" smtClean="0"/>
              <a:t>supplies</a:t>
            </a:r>
            <a:endParaRPr lang="it-IT" dirty="0"/>
          </a:p>
          <a:p>
            <a:pPr lvl="1"/>
            <a:r>
              <a:rPr lang="it-IT" dirty="0" err="1"/>
              <a:t>Measuring</a:t>
            </a:r>
            <a:r>
              <a:rPr lang="it-IT" dirty="0"/>
              <a:t> </a:t>
            </a:r>
            <a:r>
              <a:rPr lang="it-IT" dirty="0" err="1"/>
              <a:t>current</a:t>
            </a:r>
            <a:endParaRPr lang="it-IT" dirty="0"/>
          </a:p>
          <a:p>
            <a:pPr lvl="1"/>
            <a:r>
              <a:rPr lang="it-IT" dirty="0" smtClean="0"/>
              <a:t>Time </a:t>
            </a:r>
            <a:r>
              <a:rPr lang="it-IT" dirty="0" err="1"/>
              <a:t>range</a:t>
            </a:r>
            <a:r>
              <a:rPr lang="it-IT" dirty="0"/>
              <a:t> 60-180 </a:t>
            </a:r>
            <a:r>
              <a:rPr lang="it-IT" dirty="0" err="1"/>
              <a:t>ms</a:t>
            </a:r>
            <a:endParaRPr lang="it-IT" dirty="0"/>
          </a:p>
          <a:p>
            <a:pPr lvl="1"/>
            <a:r>
              <a:rPr lang="it-IT" dirty="0"/>
              <a:t>Max </a:t>
            </a:r>
            <a:r>
              <a:rPr lang="it-IT" dirty="0" err="1"/>
              <a:t>current</a:t>
            </a:r>
            <a:r>
              <a:rPr lang="it-IT" dirty="0"/>
              <a:t>: ultimate </a:t>
            </a:r>
            <a:r>
              <a:rPr lang="it-IT" dirty="0" err="1"/>
              <a:t>current</a:t>
            </a:r>
            <a:r>
              <a:rPr lang="it-IT" dirty="0"/>
              <a:t> (114 A</a:t>
            </a:r>
            <a:r>
              <a:rPr lang="it-IT" dirty="0" smtClean="0"/>
              <a:t>)</a:t>
            </a:r>
          </a:p>
          <a:p>
            <a:r>
              <a:rPr lang="it-IT" sz="3200" dirty="0" err="1"/>
              <a:t>Protection</a:t>
            </a:r>
            <a:r>
              <a:rPr lang="it-IT" sz="3200" dirty="0"/>
              <a:t> </a:t>
            </a:r>
            <a:r>
              <a:rPr lang="it-IT" sz="3200" dirty="0" err="1"/>
              <a:t>at</a:t>
            </a:r>
            <a:r>
              <a:rPr lang="it-IT" sz="3200" dirty="0"/>
              <a:t> LASA</a:t>
            </a:r>
          </a:p>
          <a:p>
            <a:pPr lvl="1"/>
            <a:r>
              <a:rPr lang="it-IT" dirty="0"/>
              <a:t>T</a:t>
            </a:r>
            <a:r>
              <a:rPr lang="it-IT" dirty="0" smtClean="0"/>
              <a:t>otal </a:t>
            </a:r>
            <a:r>
              <a:rPr lang="it-IT" dirty="0" err="1"/>
              <a:t>voltage</a:t>
            </a:r>
            <a:r>
              <a:rPr lang="it-IT" dirty="0"/>
              <a:t> and </a:t>
            </a:r>
            <a:r>
              <a:rPr lang="it-IT" dirty="0" err="1"/>
              <a:t>differential</a:t>
            </a:r>
            <a:r>
              <a:rPr lang="it-IT" dirty="0"/>
              <a:t> </a:t>
            </a:r>
            <a:r>
              <a:rPr lang="it-IT" dirty="0" err="1" smtClean="0"/>
              <a:t>voltage</a:t>
            </a:r>
            <a:r>
              <a:rPr lang="it-IT" dirty="0" smtClean="0"/>
              <a:t> (</a:t>
            </a:r>
            <a:r>
              <a:rPr lang="it-IT" dirty="0" err="1" smtClean="0"/>
              <a:t>half</a:t>
            </a:r>
            <a:r>
              <a:rPr lang="it-IT" dirty="0" smtClean="0"/>
              <a:t> </a:t>
            </a:r>
            <a:r>
              <a:rPr lang="it-IT" dirty="0" err="1" smtClean="0"/>
              <a:t>magnet</a:t>
            </a:r>
            <a:r>
              <a:rPr lang="it-IT" dirty="0" smtClean="0"/>
              <a:t>) </a:t>
            </a:r>
          </a:p>
          <a:p>
            <a:pPr lvl="1"/>
            <a:r>
              <a:rPr lang="it-IT" dirty="0" err="1" smtClean="0"/>
              <a:t>Quench</a:t>
            </a:r>
            <a:r>
              <a:rPr lang="it-IT" dirty="0" smtClean="0"/>
              <a:t> </a:t>
            </a:r>
            <a:r>
              <a:rPr lang="it-IT" dirty="0" err="1"/>
              <a:t>induced</a:t>
            </a:r>
            <a:r>
              <a:rPr lang="it-IT" dirty="0"/>
              <a:t> by </a:t>
            </a:r>
            <a:r>
              <a:rPr lang="it-IT" dirty="0" err="1"/>
              <a:t>heater</a:t>
            </a:r>
            <a:r>
              <a:rPr lang="it-IT" dirty="0"/>
              <a:t> (and </a:t>
            </a:r>
            <a:r>
              <a:rPr lang="it-IT" dirty="0" err="1"/>
              <a:t>AlN</a:t>
            </a:r>
            <a:r>
              <a:rPr lang="it-IT" dirty="0"/>
              <a:t> </a:t>
            </a:r>
            <a:r>
              <a:rPr lang="it-IT" dirty="0" err="1"/>
              <a:t>insert</a:t>
            </a:r>
            <a:r>
              <a:rPr lang="it-IT" dirty="0"/>
              <a:t>)</a:t>
            </a:r>
          </a:p>
          <a:p>
            <a:pPr lvl="1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500772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QUENCH PROTECTION </a:t>
            </a:r>
            <a:r>
              <a:rPr lang="it-IT" sz="2000" dirty="0" smtClean="0"/>
              <a:t>(no ENERGY EXTRACTION)</a:t>
            </a:r>
            <a:endParaRPr lang="it-IT" sz="20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grpSp>
        <p:nvGrpSpPr>
          <p:cNvPr id="6" name="Gruppo 5"/>
          <p:cNvGrpSpPr/>
          <p:nvPr/>
        </p:nvGrpSpPr>
        <p:grpSpPr>
          <a:xfrm>
            <a:off x="612000" y="3268790"/>
            <a:ext cx="7920440" cy="3683397"/>
            <a:chOff x="323968" y="2672983"/>
            <a:chExt cx="8136904" cy="4027243"/>
          </a:xfrm>
        </p:grpSpPr>
        <p:grpSp>
          <p:nvGrpSpPr>
            <p:cNvPr id="18" name="Gruppo 17"/>
            <p:cNvGrpSpPr/>
            <p:nvPr/>
          </p:nvGrpSpPr>
          <p:grpSpPr>
            <a:xfrm>
              <a:off x="323968" y="2672983"/>
              <a:ext cx="8136904" cy="4027243"/>
              <a:chOff x="479304" y="1984443"/>
              <a:chExt cx="8136904" cy="4027243"/>
            </a:xfrm>
          </p:grpSpPr>
          <p:pic>
            <p:nvPicPr>
              <p:cNvPr id="19" name="Immagine 18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04" t="11037" r="4710" b="16589"/>
              <a:stretch/>
            </p:blipFill>
            <p:spPr>
              <a:xfrm>
                <a:off x="479304" y="1984443"/>
                <a:ext cx="8136904" cy="3276297"/>
              </a:xfrm>
              <a:prstGeom prst="rect">
                <a:avLst/>
              </a:prstGeom>
            </p:spPr>
          </p:pic>
          <p:cxnSp>
            <p:nvCxnSpPr>
              <p:cNvPr id="20" name="Connettore 2 19"/>
              <p:cNvCxnSpPr/>
              <p:nvPr/>
            </p:nvCxnSpPr>
            <p:spPr>
              <a:xfrm>
                <a:off x="2699792" y="5102922"/>
                <a:ext cx="72008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CasellaDiTesto 21"/>
              <p:cNvSpPr txBox="1"/>
              <p:nvPr/>
            </p:nvSpPr>
            <p:spPr>
              <a:xfrm>
                <a:off x="2699792" y="4720747"/>
                <a:ext cx="9834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/>
                  <a:t>200 </a:t>
                </a:r>
                <a:r>
                  <a:rPr lang="it-IT" dirty="0" err="1" smtClean="0"/>
                  <a:t>ms</a:t>
                </a:r>
                <a:endParaRPr lang="it-IT" dirty="0"/>
              </a:p>
            </p:txBody>
          </p:sp>
          <p:sp>
            <p:nvSpPr>
              <p:cNvPr id="24" name="Rettangolo 23"/>
              <p:cNvSpPr/>
              <p:nvPr/>
            </p:nvSpPr>
            <p:spPr>
              <a:xfrm flipV="1">
                <a:off x="4788024" y="5633831"/>
                <a:ext cx="576064" cy="37785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25" name="Connettore 2 24"/>
            <p:cNvCxnSpPr/>
            <p:nvPr/>
          </p:nvCxnSpPr>
          <p:spPr>
            <a:xfrm flipV="1">
              <a:off x="1958145" y="5260949"/>
              <a:ext cx="379395" cy="103138"/>
            </a:xfrm>
            <a:prstGeom prst="straightConnector1">
              <a:avLst/>
            </a:prstGeom>
            <a:ln>
              <a:solidFill>
                <a:srgbClr val="5F8FC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CasellaDiTesto 25"/>
            <p:cNvSpPr txBox="1"/>
            <p:nvPr/>
          </p:nvSpPr>
          <p:spPr>
            <a:xfrm>
              <a:off x="1032288" y="5102466"/>
              <a:ext cx="10884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rgbClr val="5F8FC6"/>
                  </a:solidFill>
                </a:rPr>
                <a:t>t</a:t>
              </a:r>
              <a:r>
                <a:rPr lang="it-IT" smtClean="0">
                  <a:solidFill>
                    <a:srgbClr val="5F8FC6"/>
                  </a:solidFill>
                </a:rPr>
                <a:t>raining 	</a:t>
              </a:r>
              <a:endParaRPr lang="it-IT" dirty="0" smtClean="0">
                <a:solidFill>
                  <a:srgbClr val="5F8FC6"/>
                </a:solidFill>
              </a:endParaRPr>
            </a:p>
          </p:txBody>
        </p:sp>
        <p:cxnSp>
          <p:nvCxnSpPr>
            <p:cNvPr id="27" name="Connettore 2 26"/>
            <p:cNvCxnSpPr/>
            <p:nvPr/>
          </p:nvCxnSpPr>
          <p:spPr>
            <a:xfrm flipH="1">
              <a:off x="1824376" y="3468353"/>
              <a:ext cx="434942" cy="214986"/>
            </a:xfrm>
            <a:prstGeom prst="straightConnector1">
              <a:avLst/>
            </a:prstGeom>
            <a:ln>
              <a:solidFill>
                <a:srgbClr val="789739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CasellaDiTesto 27"/>
            <p:cNvSpPr txBox="1"/>
            <p:nvPr/>
          </p:nvSpPr>
          <p:spPr>
            <a:xfrm>
              <a:off x="2239914" y="3210500"/>
              <a:ext cx="1343468" cy="403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solidFill>
                    <a:srgbClr val="789739"/>
                  </a:solidFill>
                </a:rPr>
                <a:t>no </a:t>
              </a:r>
              <a:r>
                <a:rPr lang="it-IT" dirty="0" err="1" smtClean="0">
                  <a:solidFill>
                    <a:srgbClr val="789739"/>
                  </a:solidFill>
                </a:rPr>
                <a:t>dump</a:t>
              </a:r>
              <a:endParaRPr lang="it-IT" dirty="0" smtClean="0">
                <a:solidFill>
                  <a:srgbClr val="789739"/>
                </a:solidFill>
              </a:endParaRPr>
            </a:p>
          </p:txBody>
        </p:sp>
      </p:grp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67823" y="3087378"/>
            <a:ext cx="5040120" cy="1512168"/>
          </a:xfrm>
          <a:solidFill>
            <a:schemeClr val="bg1"/>
          </a:solidFill>
          <a:ln>
            <a:noFill/>
          </a:ln>
          <a:effectLst>
            <a:glow rad="114300">
              <a:schemeClr val="accent1">
                <a:alpha val="40000"/>
              </a:schemeClr>
            </a:glow>
          </a:effectLst>
        </p:spPr>
        <p:txBody>
          <a:bodyPr>
            <a:normAutofit fontScale="85000" lnSpcReduction="10000"/>
          </a:bodyPr>
          <a:lstStyle/>
          <a:p>
            <a:r>
              <a:rPr lang="it-IT" dirty="0" err="1" smtClean="0"/>
              <a:t>tuning</a:t>
            </a:r>
            <a:r>
              <a:rPr lang="it-IT" dirty="0" smtClean="0"/>
              <a:t> of the </a:t>
            </a:r>
            <a:r>
              <a:rPr lang="it-IT" dirty="0" err="1" smtClean="0"/>
              <a:t>simulation</a:t>
            </a:r>
            <a:r>
              <a:rPr lang="it-IT" dirty="0" smtClean="0"/>
              <a:t> by QLASA</a:t>
            </a:r>
          </a:p>
          <a:p>
            <a:pPr lvl="1"/>
            <a:r>
              <a:rPr lang="it-IT" dirty="0" err="1"/>
              <a:t>i</a:t>
            </a:r>
            <a:r>
              <a:rPr lang="it-IT" dirty="0" err="1" smtClean="0"/>
              <a:t>nductance</a:t>
            </a:r>
            <a:endParaRPr lang="it-IT" dirty="0" smtClean="0"/>
          </a:p>
          <a:p>
            <a:pPr lvl="1"/>
            <a:r>
              <a:rPr lang="it-IT" dirty="0" err="1"/>
              <a:t>c</a:t>
            </a:r>
            <a:r>
              <a:rPr lang="it-IT" dirty="0" err="1" smtClean="0"/>
              <a:t>urrent</a:t>
            </a:r>
            <a:r>
              <a:rPr lang="it-IT" dirty="0" smtClean="0"/>
              <a:t> </a:t>
            </a:r>
            <a:r>
              <a:rPr lang="it-IT" dirty="0" err="1" smtClean="0"/>
              <a:t>decay</a:t>
            </a:r>
            <a:endParaRPr lang="it-IT" dirty="0" smtClean="0"/>
          </a:p>
          <a:p>
            <a:pPr lvl="1"/>
            <a:r>
              <a:rPr lang="it-IT" dirty="0" err="1" smtClean="0"/>
              <a:t>voltages</a:t>
            </a:r>
            <a:endParaRPr lang="it-IT" dirty="0"/>
          </a:p>
        </p:txBody>
      </p:sp>
      <p:pic>
        <p:nvPicPr>
          <p:cNvPr id="29" name="Immagine 2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21" t="11037" r="7052" b="59564"/>
          <a:stretch/>
        </p:blipFill>
        <p:spPr>
          <a:xfrm>
            <a:off x="5508104" y="4472817"/>
            <a:ext cx="2736305" cy="1330756"/>
          </a:xfrm>
          <a:prstGeom prst="rect">
            <a:avLst/>
          </a:prstGeom>
        </p:spPr>
      </p:pic>
      <p:sp>
        <p:nvSpPr>
          <p:cNvPr id="23" name="CasellaDiTesto 22"/>
          <p:cNvSpPr txBox="1"/>
          <p:nvPr/>
        </p:nvSpPr>
        <p:spPr>
          <a:xfrm>
            <a:off x="4048544" y="6209022"/>
            <a:ext cx="983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time</a:t>
            </a:r>
            <a:endParaRPr lang="it-IT" dirty="0"/>
          </a:p>
        </p:txBody>
      </p:sp>
      <p:sp>
        <p:nvSpPr>
          <p:cNvPr id="30" name="Segnaposto contenuto 2"/>
          <p:cNvSpPr txBox="1">
            <a:spLocks/>
          </p:cNvSpPr>
          <p:nvPr/>
        </p:nvSpPr>
        <p:spPr>
          <a:xfrm>
            <a:off x="118336" y="856057"/>
            <a:ext cx="8748464" cy="2383370"/>
          </a:xfrm>
          <a:prstGeom prst="rect">
            <a:avLst/>
          </a:prstGeom>
          <a:noFill/>
          <a:effectLst/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it-IT" sz="2800" dirty="0" err="1"/>
              <a:t>Quech</a:t>
            </a:r>
            <a:r>
              <a:rPr lang="it-IT" sz="2800" dirty="0"/>
              <a:t> </a:t>
            </a:r>
            <a:r>
              <a:rPr lang="it-IT" sz="2800" dirty="0" err="1"/>
              <a:t>induced</a:t>
            </a:r>
            <a:r>
              <a:rPr lang="it-IT" sz="2800" dirty="0"/>
              <a:t> by </a:t>
            </a:r>
            <a:r>
              <a:rPr lang="it-IT" sz="2800" dirty="0" err="1"/>
              <a:t>heater</a:t>
            </a:r>
            <a:r>
              <a:rPr lang="it-IT" sz="2800" dirty="0"/>
              <a:t> (and </a:t>
            </a:r>
            <a:r>
              <a:rPr lang="it-IT" sz="2800" dirty="0" err="1"/>
              <a:t>AlN</a:t>
            </a:r>
            <a:r>
              <a:rPr lang="it-IT" sz="2800" dirty="0"/>
              <a:t> </a:t>
            </a:r>
            <a:r>
              <a:rPr lang="it-IT" sz="2800" dirty="0" err="1"/>
              <a:t>insert</a:t>
            </a:r>
            <a:r>
              <a:rPr lang="it-IT" sz="2800" dirty="0" smtClean="0"/>
              <a:t>)</a:t>
            </a:r>
          </a:p>
          <a:p>
            <a:pPr lvl="1"/>
            <a:r>
              <a:rPr lang="it-IT" sz="2800" dirty="0" err="1" smtClean="0"/>
              <a:t>threshold</a:t>
            </a:r>
            <a:r>
              <a:rPr lang="it-IT" sz="2800" dirty="0" smtClean="0"/>
              <a:t> </a:t>
            </a:r>
            <a:r>
              <a:rPr lang="it-IT" sz="2800" dirty="0"/>
              <a:t>up to 5.0 V </a:t>
            </a:r>
            <a:endParaRPr lang="it-IT" sz="2800" dirty="0" smtClean="0"/>
          </a:p>
          <a:p>
            <a:pPr lvl="1"/>
            <a:r>
              <a:rPr lang="it-IT" sz="2800" dirty="0" err="1" smtClean="0"/>
              <a:t>total</a:t>
            </a:r>
            <a:r>
              <a:rPr lang="it-IT" sz="2800" dirty="0" smtClean="0"/>
              <a:t> </a:t>
            </a:r>
            <a:r>
              <a:rPr lang="it-IT" sz="2800" dirty="0"/>
              <a:t>time </a:t>
            </a:r>
            <a:r>
              <a:rPr lang="it-IT" sz="2800" dirty="0" err="1"/>
              <a:t>before</a:t>
            </a:r>
            <a:r>
              <a:rPr lang="it-IT" sz="2800" dirty="0"/>
              <a:t> </a:t>
            </a:r>
            <a:r>
              <a:rPr lang="it-IT" sz="2800" dirty="0" err="1"/>
              <a:t>relay</a:t>
            </a:r>
            <a:r>
              <a:rPr lang="it-IT" sz="2800" dirty="0"/>
              <a:t> opening: </a:t>
            </a:r>
            <a:r>
              <a:rPr lang="it-IT" sz="2800" dirty="0" smtClean="0"/>
              <a:t>145 </a:t>
            </a:r>
            <a:r>
              <a:rPr lang="it-IT" sz="2800" dirty="0" err="1"/>
              <a:t>ms</a:t>
            </a:r>
            <a:r>
              <a:rPr lang="it-IT" sz="2800" dirty="0"/>
              <a:t> </a:t>
            </a:r>
            <a:endParaRPr lang="it-IT" sz="2800" dirty="0" smtClean="0"/>
          </a:p>
          <a:p>
            <a:pPr lvl="1"/>
            <a:r>
              <a:rPr lang="it-IT" sz="2800" dirty="0" smtClean="0"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it-IT" sz="2800" dirty="0" smtClean="0"/>
              <a:t>I </a:t>
            </a:r>
            <a:r>
              <a:rPr lang="it-IT" sz="2800" dirty="0"/>
              <a:t>= 8 A @ 145 </a:t>
            </a:r>
            <a:r>
              <a:rPr lang="it-IT" sz="2800" dirty="0" err="1"/>
              <a:t>ms</a:t>
            </a:r>
            <a:r>
              <a:rPr lang="it-IT" sz="2800" dirty="0"/>
              <a:t> PS </a:t>
            </a:r>
            <a:r>
              <a:rPr lang="it-IT" sz="2800" dirty="0" err="1"/>
              <a:t>dependent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11880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PRELIMINARY FIELD MEASUREMENT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1386902"/>
            <a:ext cx="7920000" cy="138184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dirty="0" err="1"/>
              <a:t>preliminary</a:t>
            </a:r>
            <a:r>
              <a:rPr lang="it-IT" dirty="0"/>
              <a:t> </a:t>
            </a:r>
            <a:r>
              <a:rPr lang="it-IT" dirty="0" err="1"/>
              <a:t>measurement</a:t>
            </a:r>
            <a:r>
              <a:rPr lang="it-IT" dirty="0"/>
              <a:t> of the </a:t>
            </a:r>
            <a:r>
              <a:rPr lang="it-IT" dirty="0" err="1"/>
              <a:t>field</a:t>
            </a:r>
            <a:endParaRPr lang="it-IT" dirty="0"/>
          </a:p>
          <a:p>
            <a:r>
              <a:rPr lang="it-IT" dirty="0"/>
              <a:t>single </a:t>
            </a:r>
            <a:r>
              <a:rPr lang="it-IT" dirty="0" err="1"/>
              <a:t>point</a:t>
            </a:r>
            <a:r>
              <a:rPr lang="it-IT" dirty="0"/>
              <a:t> </a:t>
            </a:r>
          </a:p>
          <a:p>
            <a:r>
              <a:rPr lang="it-IT" dirty="0"/>
              <a:t>in front of a pole </a:t>
            </a:r>
          </a:p>
          <a:p>
            <a:r>
              <a:rPr lang="it-IT" dirty="0" err="1"/>
              <a:t>radius</a:t>
            </a:r>
            <a:r>
              <a:rPr lang="it-IT" dirty="0"/>
              <a:t> of 50±1 mm (</a:t>
            </a:r>
            <a:r>
              <a:rPr lang="it-IT" dirty="0" err="1"/>
              <a:t>correction</a:t>
            </a:r>
            <a:r>
              <a:rPr lang="it-IT" dirty="0"/>
              <a:t> </a:t>
            </a:r>
            <a:r>
              <a:rPr lang="it-IT" dirty="0" err="1"/>
              <a:t>applied</a:t>
            </a:r>
            <a:r>
              <a:rPr lang="it-IT" dirty="0"/>
              <a:t>) 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8" name="CasellaDiTesto 7"/>
          <p:cNvSpPr txBox="1"/>
          <p:nvPr/>
        </p:nvSpPr>
        <p:spPr>
          <a:xfrm>
            <a:off x="7181735" y="3473395"/>
            <a:ext cx="17236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2"/>
                </a:solidFill>
              </a:rPr>
              <a:t>reproducible</a:t>
            </a:r>
            <a:endParaRPr lang="it-IT" dirty="0" smtClean="0">
              <a:solidFill>
                <a:schemeClr val="bg2"/>
              </a:solidFill>
            </a:endParaRPr>
          </a:p>
          <a:p>
            <a:r>
              <a:rPr lang="it-IT" dirty="0" smtClean="0">
                <a:solidFill>
                  <a:schemeClr val="bg2"/>
                </a:solidFill>
              </a:rPr>
              <a:t>5 mT</a:t>
            </a:r>
          </a:p>
          <a:p>
            <a:r>
              <a:rPr lang="it-IT" dirty="0" err="1" smtClean="0">
                <a:solidFill>
                  <a:schemeClr val="bg2"/>
                </a:solidFill>
              </a:rPr>
              <a:t>saturation</a:t>
            </a:r>
            <a:r>
              <a:rPr lang="it-IT" dirty="0" smtClean="0">
                <a:solidFill>
                  <a:schemeClr val="bg2"/>
                </a:solidFill>
              </a:rPr>
              <a:t> 30 A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7020272" y="4509120"/>
            <a:ext cx="2026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2"/>
                </a:solidFill>
              </a:rPr>
              <a:t>complete </a:t>
            </a:r>
            <a:r>
              <a:rPr lang="it-IT" dirty="0" err="1" smtClean="0">
                <a:solidFill>
                  <a:schemeClr val="bg2"/>
                </a:solidFill>
              </a:rPr>
              <a:t>measurement</a:t>
            </a:r>
            <a:r>
              <a:rPr lang="it-IT" dirty="0" smtClean="0">
                <a:solidFill>
                  <a:schemeClr val="bg2"/>
                </a:solidFill>
              </a:rPr>
              <a:t> </a:t>
            </a:r>
            <a:r>
              <a:rPr lang="it-IT" dirty="0" err="1" smtClean="0">
                <a:solidFill>
                  <a:schemeClr val="bg2"/>
                </a:solidFill>
              </a:rPr>
              <a:t>at</a:t>
            </a:r>
            <a:r>
              <a:rPr lang="it-IT" dirty="0" smtClean="0">
                <a:solidFill>
                  <a:schemeClr val="bg2"/>
                </a:solidFill>
              </a:rPr>
              <a:t> CERN (2017?)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00" r="7475"/>
          <a:stretch/>
        </p:blipFill>
        <p:spPr>
          <a:xfrm>
            <a:off x="-52010" y="2866718"/>
            <a:ext cx="7288306" cy="3669632"/>
          </a:xfrm>
          <a:prstGeom prst="rect">
            <a:avLst/>
          </a:prstGeom>
        </p:spPr>
      </p:pic>
      <p:pic>
        <p:nvPicPr>
          <p:cNvPr id="7" name="Immagine 6" descr="hallprobe8P.pn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37750" y="779734"/>
            <a:ext cx="3099827" cy="2551559"/>
          </a:xfrm>
          <a:prstGeom prst="roundRect">
            <a:avLst>
              <a:gd name="adj" fmla="val 2622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35076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8994" y="1268760"/>
            <a:ext cx="7920000" cy="4787456"/>
          </a:xfrm>
        </p:spPr>
        <p:txBody>
          <a:bodyPr>
            <a:normAutofit fontScale="85000" lnSpcReduction="20000"/>
          </a:bodyPr>
          <a:lstStyle/>
          <a:p>
            <a:r>
              <a:rPr lang="en-GB" sz="3600" dirty="0" smtClean="0"/>
              <a:t>Introduction</a:t>
            </a:r>
          </a:p>
          <a:p>
            <a:r>
              <a:rPr lang="en-GB" sz="3600" dirty="0" smtClean="0"/>
              <a:t>Status of work progress</a:t>
            </a:r>
          </a:p>
          <a:p>
            <a:pPr lvl="1"/>
            <a:r>
              <a:rPr lang="it-IT" sz="3200" dirty="0" smtClean="0"/>
              <a:t>MCOXFP1</a:t>
            </a:r>
            <a:r>
              <a:rPr lang="en-GB" sz="3200" dirty="0" smtClean="0"/>
              <a:t> </a:t>
            </a:r>
            <a:r>
              <a:rPr lang="en-GB" sz="3200" dirty="0"/>
              <a:t>construction and </a:t>
            </a:r>
            <a:r>
              <a:rPr lang="en-GB" sz="3200" dirty="0" smtClean="0"/>
              <a:t>test</a:t>
            </a:r>
            <a:endParaRPr lang="it-IT" sz="3200" dirty="0" smtClean="0"/>
          </a:p>
          <a:p>
            <a:pPr lvl="1"/>
            <a:r>
              <a:rPr lang="it-IT" sz="3200" dirty="0" smtClean="0"/>
              <a:t>MCDXFP1</a:t>
            </a:r>
            <a:r>
              <a:rPr lang="en-GB" sz="3200" dirty="0" smtClean="0"/>
              <a:t> construction and test</a:t>
            </a:r>
          </a:p>
          <a:p>
            <a:pPr lvl="1"/>
            <a:r>
              <a:rPr lang="en-GB" sz="3200" dirty="0" smtClean="0"/>
              <a:t>next prototypes design and production status</a:t>
            </a:r>
          </a:p>
          <a:p>
            <a:r>
              <a:rPr lang="en-GB" sz="3600" dirty="0" smtClean="0"/>
              <a:t>Integration</a:t>
            </a:r>
          </a:p>
          <a:p>
            <a:r>
              <a:rPr lang="en-GB" sz="3600" dirty="0" smtClean="0"/>
              <a:t>MgB2 demonstrator status</a:t>
            </a:r>
          </a:p>
          <a:p>
            <a:r>
              <a:rPr lang="en-GB" sz="3600" dirty="0" smtClean="0"/>
              <a:t>Test cryostat for next prototypes and for series production</a:t>
            </a:r>
            <a:endParaRPr lang="en-GB" sz="3200" dirty="0" smtClean="0"/>
          </a:p>
          <a:p>
            <a:r>
              <a:rPr lang="en-GB" sz="3600" dirty="0" smtClean="0"/>
              <a:t>Conclusions and next steps</a:t>
            </a:r>
            <a:endParaRPr lang="en-GB" sz="3600" dirty="0"/>
          </a:p>
          <a:p>
            <a:endParaRPr lang="en-GB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noProof="0" smtClean="0"/>
              <a:t>M. Statera- 2017/11/15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53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1488" y="3695570"/>
            <a:ext cx="2209396" cy="21240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235" y="1723866"/>
            <a:ext cx="2102141" cy="212400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1723866"/>
            <a:ext cx="2140366" cy="21240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461" y="1159031"/>
            <a:ext cx="3160708" cy="3253670"/>
          </a:xfrm>
          <a:prstGeom prst="rect">
            <a:avLst/>
          </a:prstGeom>
          <a:effectLst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MCDXFP1 </a:t>
            </a:r>
            <a:r>
              <a:rPr lang="it-IT" dirty="0" smtClean="0"/>
              <a:t>THE DECAPOLE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it-IT"/>
          </a:p>
        </p:txBody>
      </p:sp>
      <p:pic>
        <p:nvPicPr>
          <p:cNvPr id="828" name="Immagine 82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304" y="4603312"/>
            <a:ext cx="2641794" cy="1808796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0396" y="3695570"/>
            <a:ext cx="2273604" cy="2124000"/>
          </a:xfrm>
          <a:prstGeom prst="rect">
            <a:avLst/>
          </a:prstGeom>
        </p:spPr>
      </p:pic>
      <p:sp>
        <p:nvSpPr>
          <p:cNvPr id="11" name="Rettangolo 10"/>
          <p:cNvSpPr/>
          <p:nvPr/>
        </p:nvSpPr>
        <p:spPr>
          <a:xfrm>
            <a:off x="4829027" y="5865081"/>
            <a:ext cx="16562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MCDXFP1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17" name="CasellaDiTesto 16"/>
          <p:cNvSpPr txBox="1"/>
          <p:nvPr/>
        </p:nvSpPr>
        <p:spPr>
          <a:xfrm>
            <a:off x="1331640" y="2497099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2"/>
                </a:solidFill>
              </a:rPr>
              <a:t>a</a:t>
            </a:r>
            <a:r>
              <a:rPr lang="it-IT" sz="1600" dirty="0" smtClean="0">
                <a:solidFill>
                  <a:schemeClr val="tx2"/>
                </a:solidFill>
              </a:rPr>
              <a:t>2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4111039" y="2419181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2"/>
                </a:solidFill>
              </a:rPr>
              <a:t>a</a:t>
            </a:r>
            <a:r>
              <a:rPr lang="it-IT" sz="1600" dirty="0" smtClean="0">
                <a:solidFill>
                  <a:schemeClr val="tx2"/>
                </a:solidFill>
              </a:rPr>
              <a:t>3</a:t>
            </a:r>
          </a:p>
          <a:p>
            <a:r>
              <a:rPr lang="it-IT" sz="2000" dirty="0" smtClean="0">
                <a:solidFill>
                  <a:schemeClr val="tx2"/>
                </a:solidFill>
              </a:rPr>
              <a:t>b</a:t>
            </a:r>
            <a:r>
              <a:rPr lang="it-IT" sz="1600" dirty="0" smtClean="0">
                <a:solidFill>
                  <a:schemeClr val="tx2"/>
                </a:solidFill>
              </a:rPr>
              <a:t>3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6670305" y="2391080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2"/>
                </a:solidFill>
              </a:rPr>
              <a:t>a</a:t>
            </a:r>
            <a:r>
              <a:rPr lang="it-IT" sz="1600" dirty="0" smtClean="0">
                <a:solidFill>
                  <a:schemeClr val="tx2"/>
                </a:solidFill>
              </a:rPr>
              <a:t>4</a:t>
            </a:r>
          </a:p>
          <a:p>
            <a:r>
              <a:rPr lang="it-IT" sz="2000" dirty="0" smtClean="0">
                <a:solidFill>
                  <a:schemeClr val="tx2"/>
                </a:solidFill>
              </a:rPr>
              <a:t>b</a:t>
            </a:r>
            <a:r>
              <a:rPr lang="it-IT" sz="1600" dirty="0" smtClean="0">
                <a:solidFill>
                  <a:schemeClr val="tx2"/>
                </a:solidFill>
              </a:rPr>
              <a:t>4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5351186" y="4403627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2"/>
                </a:solidFill>
              </a:rPr>
              <a:t>a</a:t>
            </a:r>
            <a:r>
              <a:rPr lang="it-IT" sz="1600" dirty="0" smtClean="0">
                <a:solidFill>
                  <a:schemeClr val="tx2"/>
                </a:solidFill>
              </a:rPr>
              <a:t>5</a:t>
            </a:r>
          </a:p>
          <a:p>
            <a:r>
              <a:rPr lang="it-IT" sz="2000" dirty="0" smtClean="0">
                <a:solidFill>
                  <a:schemeClr val="tx2"/>
                </a:solidFill>
              </a:rPr>
              <a:t>b</a:t>
            </a:r>
            <a:r>
              <a:rPr lang="it-IT" sz="1600" dirty="0" smtClean="0">
                <a:solidFill>
                  <a:schemeClr val="tx2"/>
                </a:solidFill>
              </a:rPr>
              <a:t>5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7721376" y="4403627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2"/>
                </a:solidFill>
              </a:rPr>
              <a:t>a</a:t>
            </a:r>
            <a:r>
              <a:rPr lang="it-IT" sz="1600" dirty="0" smtClean="0">
                <a:solidFill>
                  <a:schemeClr val="tx2"/>
                </a:solidFill>
              </a:rPr>
              <a:t>6</a:t>
            </a:r>
          </a:p>
          <a:p>
            <a:r>
              <a:rPr lang="it-IT" sz="2000" dirty="0" smtClean="0">
                <a:solidFill>
                  <a:schemeClr val="tx2"/>
                </a:solidFill>
              </a:rPr>
              <a:t>b</a:t>
            </a:r>
            <a:r>
              <a:rPr lang="it-IT" sz="1600" dirty="0" smtClean="0">
                <a:solidFill>
                  <a:schemeClr val="tx2"/>
                </a:solidFill>
              </a:rPr>
              <a:t>6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7111451" y="5857127"/>
            <a:ext cx="16209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MCTXFP1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6062766" y="1229564"/>
            <a:ext cx="16722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MCOXFP1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25" name="Rettangolo 24"/>
          <p:cNvSpPr/>
          <p:nvPr/>
        </p:nvSpPr>
        <p:spPr>
          <a:xfrm>
            <a:off x="3503500" y="1229564"/>
            <a:ext cx="16562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MCSXFP1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12" name="Ovale 11"/>
          <p:cNvSpPr/>
          <p:nvPr/>
        </p:nvSpPr>
        <p:spPr>
          <a:xfrm>
            <a:off x="105976" y="1230721"/>
            <a:ext cx="2990367" cy="2990367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e 27"/>
          <p:cNvSpPr/>
          <p:nvPr/>
        </p:nvSpPr>
        <p:spPr>
          <a:xfrm>
            <a:off x="3166009" y="1601977"/>
            <a:ext cx="2435428" cy="243542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e 28"/>
          <p:cNvSpPr/>
          <p:nvPr/>
        </p:nvSpPr>
        <p:spPr>
          <a:xfrm>
            <a:off x="5867664" y="1601976"/>
            <a:ext cx="2146744" cy="2299835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e 29"/>
          <p:cNvSpPr/>
          <p:nvPr/>
        </p:nvSpPr>
        <p:spPr>
          <a:xfrm>
            <a:off x="6628232" y="3635745"/>
            <a:ext cx="2349393" cy="2284571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Ovale 31"/>
          <p:cNvSpPr/>
          <p:nvPr/>
        </p:nvSpPr>
        <p:spPr>
          <a:xfrm>
            <a:off x="1331640" y="4292778"/>
            <a:ext cx="3020151" cy="213644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Rettangolo 25"/>
          <p:cNvSpPr/>
          <p:nvPr/>
        </p:nvSpPr>
        <p:spPr>
          <a:xfrm>
            <a:off x="851310" y="4140340"/>
            <a:ext cx="16546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MQSXFP1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94016" y="5155294"/>
            <a:ext cx="15215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2400" dirty="0" smtClean="0">
                <a:solidFill>
                  <a:schemeClr val="tx2"/>
                </a:solidFill>
              </a:rPr>
              <a:t>MgB</a:t>
            </a:r>
            <a:r>
              <a:rPr lang="it-IT" sz="2400" baseline="-25000" dirty="0" smtClean="0">
                <a:solidFill>
                  <a:schemeClr val="tx2"/>
                </a:solidFill>
              </a:rPr>
              <a:t>2</a:t>
            </a:r>
          </a:p>
          <a:p>
            <a:r>
              <a:rPr lang="it-IT" sz="2400" dirty="0" smtClean="0">
                <a:solidFill>
                  <a:schemeClr val="tx2"/>
                </a:solidFill>
              </a:rPr>
              <a:t>round coil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562201" y="4177494"/>
            <a:ext cx="1921567" cy="42581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Rettangolo 32"/>
          <p:cNvSpPr/>
          <p:nvPr/>
        </p:nvSpPr>
        <p:spPr>
          <a:xfrm>
            <a:off x="3266684" y="1273971"/>
            <a:ext cx="1921567" cy="42581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Rettangolo 33"/>
          <p:cNvSpPr/>
          <p:nvPr/>
        </p:nvSpPr>
        <p:spPr>
          <a:xfrm>
            <a:off x="5783377" y="1222050"/>
            <a:ext cx="1921567" cy="42581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Rettangolo 34"/>
          <p:cNvSpPr/>
          <p:nvPr/>
        </p:nvSpPr>
        <p:spPr>
          <a:xfrm>
            <a:off x="6754889" y="5877272"/>
            <a:ext cx="1921567" cy="42581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Rettangolo 35"/>
          <p:cNvSpPr/>
          <p:nvPr/>
        </p:nvSpPr>
        <p:spPr>
          <a:xfrm>
            <a:off x="142099" y="4963682"/>
            <a:ext cx="1333558" cy="92830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496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1414" y="3861048"/>
            <a:ext cx="4665333" cy="2029428"/>
          </a:xfrm>
        </p:spPr>
        <p:txBody>
          <a:bodyPr>
            <a:normAutofit fontScale="85000" lnSpcReduction="20000"/>
          </a:bodyPr>
          <a:lstStyle/>
          <a:p>
            <a:r>
              <a:rPr lang="it-IT" dirty="0" smtClean="0"/>
              <a:t>COILS</a:t>
            </a:r>
          </a:p>
          <a:p>
            <a:pPr lvl="1"/>
            <a:r>
              <a:rPr lang="it-IT" dirty="0" err="1" smtClean="0"/>
              <a:t>Updated</a:t>
            </a:r>
            <a:r>
              <a:rPr lang="it-IT" dirty="0" smtClean="0"/>
              <a:t> BTS2 </a:t>
            </a:r>
            <a:r>
              <a:rPr lang="it-IT" dirty="0" err="1" smtClean="0"/>
              <a:t>Arisawa</a:t>
            </a:r>
            <a:r>
              <a:rPr lang="it-IT" dirty="0" smtClean="0"/>
              <a:t> design </a:t>
            </a:r>
          </a:p>
          <a:p>
            <a:pPr lvl="1"/>
            <a:r>
              <a:rPr lang="it-IT" dirty="0" err="1" smtClean="0"/>
              <a:t>Hybrid</a:t>
            </a:r>
            <a:r>
              <a:rPr lang="it-IT" dirty="0" smtClean="0"/>
              <a:t> BTS2/DURATRON</a:t>
            </a:r>
          </a:p>
          <a:p>
            <a:r>
              <a:rPr lang="it-IT" dirty="0" err="1" smtClean="0"/>
              <a:t>Improved</a:t>
            </a:r>
            <a:r>
              <a:rPr lang="it-IT" dirty="0" smtClean="0"/>
              <a:t> </a:t>
            </a:r>
            <a:r>
              <a:rPr lang="it-IT" dirty="0" err="1" smtClean="0"/>
              <a:t>electrical</a:t>
            </a:r>
            <a:r>
              <a:rPr lang="it-IT" dirty="0" smtClean="0"/>
              <a:t> connection design, </a:t>
            </a:r>
            <a:r>
              <a:rPr lang="it-IT" dirty="0" err="1" smtClean="0"/>
              <a:t>pcbs</a:t>
            </a:r>
            <a:r>
              <a:rPr lang="it-IT" dirty="0" smtClean="0"/>
              <a:t> </a:t>
            </a:r>
            <a:r>
              <a:rPr lang="it-IT" dirty="0" err="1" smtClean="0"/>
              <a:t>supporting</a:t>
            </a:r>
            <a:r>
              <a:rPr lang="it-IT" dirty="0" smtClean="0"/>
              <a:t> and </a:t>
            </a:r>
            <a:r>
              <a:rPr lang="it-IT" dirty="0" err="1" smtClean="0"/>
              <a:t>integration</a:t>
            </a:r>
            <a:r>
              <a:rPr lang="it-IT" dirty="0" smtClean="0"/>
              <a:t> with connection box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graphicFrame>
        <p:nvGraphicFramePr>
          <p:cNvPr id="20" name="Tabella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259656"/>
              </p:ext>
            </p:extLst>
          </p:nvPr>
        </p:nvGraphicFramePr>
        <p:xfrm>
          <a:off x="321414" y="1180336"/>
          <a:ext cx="5313444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1388"/>
                <a:gridCol w="1530908"/>
                <a:gridCol w="1771148"/>
              </a:tblGrid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nominal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design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length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172 mm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183</a:t>
                      </a:r>
                      <a:r>
                        <a:rPr lang="it-IT" baseline="0" dirty="0" smtClean="0"/>
                        <a:t> mm</a:t>
                      </a:r>
                      <a:endParaRPr lang="it-IT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integrated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field</a:t>
                      </a:r>
                      <a:r>
                        <a:rPr lang="it-IT" dirty="0" smtClean="0"/>
                        <a:t> @ </a:t>
                      </a:r>
                      <a:r>
                        <a:rPr lang="it-IT" dirty="0" err="1" smtClean="0"/>
                        <a:t>Iop</a:t>
                      </a:r>
                      <a:r>
                        <a:rPr lang="it-IT" dirty="0" smtClean="0"/>
                        <a:t> @ r50 mm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25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baseline="0" dirty="0" err="1" smtClean="0"/>
                        <a:t>Tmm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26 </a:t>
                      </a:r>
                      <a:r>
                        <a:rPr lang="it-IT" dirty="0" err="1" smtClean="0"/>
                        <a:t>Tmm</a:t>
                      </a:r>
                      <a:endParaRPr lang="it-IT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magnetic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length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95 mm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97 mm</a:t>
                      </a:r>
                      <a:endParaRPr lang="it-IT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harmonics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B15=11.6 B25=-0.7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grpSp>
        <p:nvGrpSpPr>
          <p:cNvPr id="12" name="Gruppo 11"/>
          <p:cNvGrpSpPr/>
          <p:nvPr/>
        </p:nvGrpSpPr>
        <p:grpSpPr>
          <a:xfrm>
            <a:off x="5778426" y="116633"/>
            <a:ext cx="3330077" cy="2489108"/>
            <a:chOff x="5778426" y="116633"/>
            <a:chExt cx="3330077" cy="2489108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5084"/>
            <a:stretch/>
          </p:blipFill>
          <p:spPr>
            <a:xfrm rot="5400000">
              <a:off x="6315777" y="-186986"/>
              <a:ext cx="2489108" cy="3096345"/>
            </a:xfrm>
            <a:prstGeom prst="rect">
              <a:avLst/>
            </a:prstGeom>
          </p:spPr>
        </p:pic>
        <p:sp>
          <p:nvSpPr>
            <p:cNvPr id="11" name="Rettangolo 10"/>
            <p:cNvSpPr/>
            <p:nvPr/>
          </p:nvSpPr>
          <p:spPr>
            <a:xfrm rot="20977562">
              <a:off x="5778426" y="918139"/>
              <a:ext cx="665334" cy="16649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5" name="Gruppo 4"/>
          <p:cNvGrpSpPr/>
          <p:nvPr/>
        </p:nvGrpSpPr>
        <p:grpSpPr>
          <a:xfrm>
            <a:off x="5405069" y="2301890"/>
            <a:ext cx="3127371" cy="4223454"/>
            <a:chOff x="5508104" y="2492896"/>
            <a:chExt cx="3127371" cy="4223454"/>
          </a:xfrm>
        </p:grpSpPr>
        <p:grpSp>
          <p:nvGrpSpPr>
            <p:cNvPr id="9" name="Gruppo 8"/>
            <p:cNvGrpSpPr/>
            <p:nvPr/>
          </p:nvGrpSpPr>
          <p:grpSpPr>
            <a:xfrm>
              <a:off x="5508104" y="2492896"/>
              <a:ext cx="3127371" cy="4223454"/>
              <a:chOff x="4212451" y="809869"/>
              <a:chExt cx="4227263" cy="5708838"/>
            </a:xfrm>
          </p:grpSpPr>
          <p:pic>
            <p:nvPicPr>
              <p:cNvPr id="10" name="Immagine 9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212451" y="882357"/>
                <a:ext cx="4227263" cy="5636350"/>
              </a:xfrm>
              <a:prstGeom prst="roundRect">
                <a:avLst/>
              </a:prstGeom>
            </p:spPr>
          </p:pic>
          <p:sp>
            <p:nvSpPr>
              <p:cNvPr id="13" name="CasellaDiTesto 12"/>
              <p:cNvSpPr txBox="1"/>
              <p:nvPr/>
            </p:nvSpPr>
            <p:spPr>
              <a:xfrm>
                <a:off x="5958901" y="809869"/>
                <a:ext cx="2273383" cy="9568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2000" dirty="0" smtClean="0">
                    <a:solidFill>
                      <a:schemeClr val="bg2"/>
                    </a:solidFill>
                  </a:rPr>
                  <a:t>5 coils BTS2</a:t>
                </a:r>
              </a:p>
              <a:p>
                <a:r>
                  <a:rPr lang="it-IT" sz="2000" dirty="0" smtClean="0">
                    <a:solidFill>
                      <a:schemeClr val="bg2"/>
                    </a:solidFill>
                  </a:rPr>
                  <a:t>5 coils </a:t>
                </a:r>
                <a:r>
                  <a:rPr lang="it-IT" sz="2000" dirty="0" err="1" smtClean="0">
                    <a:solidFill>
                      <a:schemeClr val="bg2"/>
                    </a:solidFill>
                  </a:rPr>
                  <a:t>hybrid</a:t>
                </a:r>
                <a:endParaRPr lang="it-IT" sz="2000" dirty="0" smtClean="0">
                  <a:solidFill>
                    <a:schemeClr val="bg2"/>
                  </a:solidFill>
                </a:endParaRPr>
              </a:p>
            </p:txBody>
          </p:sp>
        </p:grpSp>
        <p:sp>
          <p:nvSpPr>
            <p:cNvPr id="6" name="Rettangolo 5"/>
            <p:cNvSpPr/>
            <p:nvPr/>
          </p:nvSpPr>
          <p:spPr>
            <a:xfrm>
              <a:off x="5724128" y="6347018"/>
              <a:ext cx="27327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dirty="0">
                  <a:solidFill>
                    <a:schemeClr val="accent1"/>
                  </a:solidFill>
                </a:rPr>
                <a:t>M. </a:t>
              </a:r>
              <a:r>
                <a:rPr lang="it-IT" dirty="0" err="1">
                  <a:solidFill>
                    <a:schemeClr val="accent1"/>
                  </a:solidFill>
                </a:rPr>
                <a:t>Todero</a:t>
              </a:r>
              <a:r>
                <a:rPr lang="it-IT" dirty="0">
                  <a:solidFill>
                    <a:schemeClr val="accent1"/>
                  </a:solidFill>
                </a:rPr>
                <a:t> and D. </a:t>
              </a:r>
              <a:r>
                <a:rPr lang="it-IT" dirty="0" err="1">
                  <a:solidFill>
                    <a:schemeClr val="accent1"/>
                  </a:solidFill>
                </a:rPr>
                <a:t>P</a:t>
              </a:r>
              <a:r>
                <a:rPr lang="it-IT" dirty="0" err="1" smtClean="0">
                  <a:solidFill>
                    <a:schemeClr val="accent1"/>
                  </a:solidFill>
                </a:rPr>
                <a:t>edrini</a:t>
              </a:r>
              <a:endParaRPr lang="it-IT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15" name="Connettore 2 14"/>
          <p:cNvCxnSpPr/>
          <p:nvPr/>
        </p:nvCxnSpPr>
        <p:spPr>
          <a:xfrm>
            <a:off x="6228184" y="1100338"/>
            <a:ext cx="216024" cy="1159415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  <a:effectLst>
            <a:outerShdw blurRad="40000" dist="20000" dir="5400000" rotWithShape="0">
              <a:schemeClr val="tx2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 rot="15459965">
            <a:off x="5567457" y="1529387"/>
            <a:ext cx="11095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2"/>
                </a:solidFill>
              </a:rPr>
              <a:t>183 mm</a:t>
            </a:r>
            <a:endParaRPr lang="it-IT" sz="2000" dirty="0">
              <a:solidFill>
                <a:schemeClr val="tx2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MCDXFP1 10POLE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8711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MCDXFP1 COILS’ ASSESSMENT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8" name="Segnaposto contenuto 7"/>
          <p:cNvSpPr txBox="1">
            <a:spLocks noGrp="1"/>
          </p:cNvSpPr>
          <p:nvPr>
            <p:ph idx="1"/>
          </p:nvPr>
        </p:nvSpPr>
        <p:spPr>
          <a:xfrm>
            <a:off x="3212392" y="4029392"/>
            <a:ext cx="5295567" cy="2523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000" b="1" dirty="0" err="1" smtClean="0">
                <a:solidFill>
                  <a:schemeClr val="tx2"/>
                </a:solidFill>
              </a:rPr>
              <a:t>Geometry</a:t>
            </a:r>
            <a:endParaRPr lang="it-IT" sz="2000" b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it-IT" sz="2000" dirty="0" smtClean="0">
                <a:solidFill>
                  <a:schemeClr val="tx2"/>
                </a:solidFill>
              </a:rPr>
              <a:t>     8pole   </a:t>
            </a:r>
            <a:r>
              <a:rPr lang="it-IT" sz="2000" dirty="0" err="1" smtClean="0">
                <a:solidFill>
                  <a:schemeClr val="tx2"/>
                </a:solidFill>
              </a:rPr>
              <a:t>average</a:t>
            </a:r>
            <a:r>
              <a:rPr lang="it-IT" sz="2000" dirty="0" smtClean="0">
                <a:solidFill>
                  <a:schemeClr val="tx2"/>
                </a:solidFill>
              </a:rPr>
              <a:t> </a:t>
            </a:r>
            <a:r>
              <a:rPr lang="it-IT" sz="2000" dirty="0" err="1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it-IT" sz="2000" dirty="0">
                <a:solidFill>
                  <a:schemeClr val="tx2"/>
                </a:solidFill>
              </a:rPr>
              <a:t> 0.13 </a:t>
            </a:r>
            <a:r>
              <a:rPr lang="it-IT" sz="2000" dirty="0" smtClean="0">
                <a:solidFill>
                  <a:schemeClr val="tx2"/>
                </a:solidFill>
              </a:rPr>
              <a:t>mm</a:t>
            </a:r>
          </a:p>
          <a:p>
            <a:pPr marL="0" indent="0">
              <a:buNone/>
            </a:pPr>
            <a:r>
              <a:rPr lang="it-IT" sz="2000" dirty="0" smtClean="0">
                <a:solidFill>
                  <a:schemeClr val="tx2"/>
                </a:solidFill>
              </a:rPr>
              <a:t>     10pole </a:t>
            </a:r>
            <a:r>
              <a:rPr lang="it-IT" sz="2000" dirty="0" err="1" smtClean="0">
                <a:solidFill>
                  <a:schemeClr val="tx2"/>
                </a:solidFill>
              </a:rPr>
              <a:t>average</a:t>
            </a:r>
            <a:r>
              <a:rPr lang="it-IT" sz="2000" dirty="0" smtClean="0">
                <a:solidFill>
                  <a:schemeClr val="tx2"/>
                </a:solidFill>
              </a:rPr>
              <a:t> </a:t>
            </a:r>
            <a:r>
              <a:rPr lang="it-IT" sz="2000" dirty="0" err="1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it-IT" sz="2000" dirty="0">
                <a:solidFill>
                  <a:schemeClr val="tx2"/>
                </a:solidFill>
              </a:rPr>
              <a:t> </a:t>
            </a:r>
            <a:r>
              <a:rPr lang="it-IT" sz="2000" dirty="0" smtClean="0">
                <a:solidFill>
                  <a:schemeClr val="tx2"/>
                </a:solidFill>
              </a:rPr>
              <a:t>0.11 </a:t>
            </a:r>
            <a:r>
              <a:rPr lang="it-IT" sz="2000" dirty="0">
                <a:solidFill>
                  <a:schemeClr val="tx2"/>
                </a:solidFill>
              </a:rPr>
              <a:t>mm</a:t>
            </a:r>
            <a:endParaRPr lang="it-IT" sz="2000" dirty="0">
              <a:solidFill>
                <a:schemeClr val="accent3"/>
              </a:solidFill>
            </a:endParaRPr>
          </a:p>
          <a:p>
            <a:r>
              <a:rPr lang="it-IT" sz="2000" b="1" dirty="0" err="1" smtClean="0">
                <a:solidFill>
                  <a:schemeClr val="tx2"/>
                </a:solidFill>
              </a:rPr>
              <a:t>Resistance</a:t>
            </a:r>
            <a:endParaRPr lang="it-IT" sz="2000" b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it-IT" sz="2000" dirty="0" smtClean="0">
                <a:solidFill>
                  <a:schemeClr val="tx2"/>
                </a:solidFill>
              </a:rPr>
              <a:t>     </a:t>
            </a:r>
            <a:r>
              <a:rPr lang="it-IT" sz="2000" dirty="0" err="1" smtClean="0">
                <a:solidFill>
                  <a:schemeClr val="tx2"/>
                </a:solidFill>
              </a:rPr>
              <a:t>number</a:t>
            </a:r>
            <a:r>
              <a:rPr lang="it-IT" sz="2000" dirty="0" smtClean="0">
                <a:solidFill>
                  <a:schemeClr val="tx2"/>
                </a:solidFill>
              </a:rPr>
              <a:t> of </a:t>
            </a:r>
            <a:r>
              <a:rPr lang="it-IT" sz="2000" dirty="0" err="1" smtClean="0">
                <a:solidFill>
                  <a:schemeClr val="tx2"/>
                </a:solidFill>
              </a:rPr>
              <a:t>turns</a:t>
            </a:r>
            <a:endParaRPr lang="it-IT" sz="2000" dirty="0" smtClean="0">
              <a:solidFill>
                <a:schemeClr val="tx2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it-IT" sz="2000" b="1" dirty="0" smtClean="0">
                <a:solidFill>
                  <a:schemeClr val="tx2"/>
                </a:solidFill>
              </a:rPr>
              <a:t>HV </a:t>
            </a:r>
            <a:r>
              <a:rPr lang="it-IT" sz="2000" b="1" dirty="0" err="1" smtClean="0">
                <a:solidFill>
                  <a:schemeClr val="tx2"/>
                </a:solidFill>
              </a:rPr>
              <a:t>insulation</a:t>
            </a:r>
            <a:r>
              <a:rPr lang="it-IT" sz="2000" b="1" dirty="0">
                <a:solidFill>
                  <a:schemeClr val="tx2"/>
                </a:solidFill>
              </a:rPr>
              <a:t> </a:t>
            </a:r>
            <a:endParaRPr lang="it-IT" sz="2000" b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it-IT" sz="2000" dirty="0" smtClean="0">
                <a:solidFill>
                  <a:schemeClr val="tx2"/>
                </a:solidFill>
              </a:rPr>
              <a:t>    (Al </a:t>
            </a:r>
            <a:r>
              <a:rPr lang="it-IT" sz="2000" dirty="0" err="1" smtClean="0">
                <a:solidFill>
                  <a:schemeClr val="tx2"/>
                </a:solidFill>
              </a:rPr>
              <a:t>wrap</a:t>
            </a:r>
            <a:r>
              <a:rPr lang="it-IT" sz="2000" dirty="0" smtClean="0">
                <a:solidFill>
                  <a:schemeClr val="tx2"/>
                </a:solidFill>
              </a:rPr>
              <a:t>) </a:t>
            </a:r>
            <a:r>
              <a:rPr lang="it-IT" sz="2000" dirty="0" err="1" smtClean="0">
                <a:solidFill>
                  <a:schemeClr val="tx2"/>
                </a:solidFill>
              </a:rPr>
              <a:t>all</a:t>
            </a:r>
            <a:r>
              <a:rPr lang="it-IT" sz="2000" dirty="0" smtClean="0">
                <a:solidFill>
                  <a:schemeClr val="tx2"/>
                </a:solidFill>
              </a:rPr>
              <a:t> coils </a:t>
            </a:r>
            <a:r>
              <a:rPr lang="it-IT" sz="2000" dirty="0" err="1" smtClean="0">
                <a:solidFill>
                  <a:schemeClr val="tx2"/>
                </a:solidFill>
              </a:rPr>
              <a:t>above</a:t>
            </a:r>
            <a:r>
              <a:rPr lang="it-IT" sz="2000" dirty="0" smtClean="0">
                <a:solidFill>
                  <a:schemeClr val="tx2"/>
                </a:solidFill>
              </a:rPr>
              <a:t> 36 G</a:t>
            </a:r>
            <a:r>
              <a:rPr lang="it-IT" sz="2000" dirty="0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W</a:t>
            </a:r>
            <a:r>
              <a:rPr lang="it-IT" sz="2000" dirty="0" smtClean="0">
                <a:solidFill>
                  <a:schemeClr val="tx2"/>
                </a:solidFill>
                <a:latin typeface="+mj-lt"/>
                <a:ea typeface="Symbol" charset="2"/>
                <a:cs typeface="Symbol" charset="2"/>
              </a:rPr>
              <a:t> </a:t>
            </a:r>
            <a:r>
              <a:rPr lang="it-IT" sz="2000" dirty="0" err="1" smtClean="0">
                <a:solidFill>
                  <a:schemeClr val="tx2"/>
                </a:solidFill>
                <a:latin typeface="+mj-lt"/>
                <a:ea typeface="Symbol" charset="2"/>
                <a:cs typeface="Symbol" charset="2"/>
              </a:rPr>
              <a:t>at</a:t>
            </a:r>
            <a:r>
              <a:rPr lang="it-IT" sz="2000" dirty="0" smtClean="0">
                <a:solidFill>
                  <a:schemeClr val="tx2"/>
                </a:solidFill>
                <a:latin typeface="+mj-lt"/>
                <a:ea typeface="Symbol" charset="2"/>
                <a:cs typeface="Symbol" charset="2"/>
              </a:rPr>
              <a:t> 2.5 </a:t>
            </a:r>
            <a:r>
              <a:rPr lang="it-IT" sz="2000" dirty="0" err="1" smtClean="0">
                <a:solidFill>
                  <a:schemeClr val="tx2"/>
                </a:solidFill>
                <a:latin typeface="+mj-lt"/>
                <a:ea typeface="Symbol" charset="2"/>
                <a:cs typeface="Symbol" charset="2"/>
              </a:rPr>
              <a:t>kV</a:t>
            </a:r>
            <a:endParaRPr lang="it-IT" sz="2000" dirty="0">
              <a:solidFill>
                <a:schemeClr val="tx2"/>
              </a:solidFill>
              <a:latin typeface="+mj-lt"/>
              <a:ea typeface="Symbol" charset="2"/>
              <a:cs typeface="Symbol" charset="2"/>
            </a:endParaRPr>
          </a:p>
        </p:txBody>
      </p:sp>
      <p:grpSp>
        <p:nvGrpSpPr>
          <p:cNvPr id="31" name="Gruppo 30"/>
          <p:cNvGrpSpPr/>
          <p:nvPr/>
        </p:nvGrpSpPr>
        <p:grpSpPr>
          <a:xfrm>
            <a:off x="3321789" y="939515"/>
            <a:ext cx="5596700" cy="3112205"/>
            <a:chOff x="3090100" y="1007866"/>
            <a:chExt cx="5596700" cy="3112205"/>
          </a:xfrm>
        </p:grpSpPr>
        <p:grpSp>
          <p:nvGrpSpPr>
            <p:cNvPr id="24" name="Gruppo 23"/>
            <p:cNvGrpSpPr/>
            <p:nvPr/>
          </p:nvGrpSpPr>
          <p:grpSpPr>
            <a:xfrm>
              <a:off x="3090100" y="1007866"/>
              <a:ext cx="5596700" cy="3112205"/>
              <a:chOff x="3563889" y="1015389"/>
              <a:chExt cx="5596700" cy="3112205"/>
            </a:xfrm>
          </p:grpSpPr>
          <p:pic>
            <p:nvPicPr>
              <p:cNvPr id="9" name="Immagine 8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96" t="223" r="17254" b="13129"/>
              <a:stretch/>
            </p:blipFill>
            <p:spPr>
              <a:xfrm>
                <a:off x="4237152" y="1015389"/>
                <a:ext cx="4906848" cy="2612786"/>
              </a:xfrm>
              <a:prstGeom prst="rect">
                <a:avLst/>
              </a:prstGeom>
            </p:spPr>
          </p:pic>
          <p:sp>
            <p:nvSpPr>
              <p:cNvPr id="3" name="CasellaDiTesto 2"/>
              <p:cNvSpPr txBox="1"/>
              <p:nvPr/>
            </p:nvSpPr>
            <p:spPr>
              <a:xfrm rot="16200000">
                <a:off x="3166344" y="2170362"/>
                <a:ext cx="113364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600" dirty="0" err="1"/>
                  <a:t>c</a:t>
                </a:r>
                <a:r>
                  <a:rPr lang="it-IT" sz="1600" dirty="0" err="1" smtClean="0"/>
                  <a:t>urrent</a:t>
                </a:r>
                <a:r>
                  <a:rPr lang="it-IT" sz="1600" dirty="0" smtClean="0"/>
                  <a:t> [A]</a:t>
                </a:r>
                <a:endParaRPr lang="it-IT" sz="1600" dirty="0"/>
              </a:p>
            </p:txBody>
          </p:sp>
          <p:sp>
            <p:nvSpPr>
              <p:cNvPr id="11" name="CasellaDiTesto 10"/>
              <p:cNvSpPr txBox="1"/>
              <p:nvPr/>
            </p:nvSpPr>
            <p:spPr>
              <a:xfrm>
                <a:off x="3788881" y="2647932"/>
                <a:ext cx="5261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600" dirty="0" smtClean="0"/>
                  <a:t>100</a:t>
                </a:r>
                <a:endParaRPr lang="it-IT" sz="1600" dirty="0"/>
              </a:p>
            </p:txBody>
          </p:sp>
          <p:sp>
            <p:nvSpPr>
              <p:cNvPr id="12" name="CasellaDiTesto 11"/>
              <p:cNvSpPr txBox="1"/>
              <p:nvPr/>
            </p:nvSpPr>
            <p:spPr>
              <a:xfrm>
                <a:off x="3789553" y="1844824"/>
                <a:ext cx="5261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600" dirty="0"/>
                  <a:t>2</a:t>
                </a:r>
                <a:r>
                  <a:rPr lang="it-IT" sz="1600" dirty="0" smtClean="0"/>
                  <a:t>00</a:t>
                </a:r>
                <a:endParaRPr lang="it-IT" sz="1600" dirty="0"/>
              </a:p>
            </p:txBody>
          </p:sp>
          <p:sp>
            <p:nvSpPr>
              <p:cNvPr id="13" name="CasellaDiTesto 12"/>
              <p:cNvSpPr txBox="1"/>
              <p:nvPr/>
            </p:nvSpPr>
            <p:spPr>
              <a:xfrm>
                <a:off x="3772593" y="1086364"/>
                <a:ext cx="5261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600"/>
                  <a:t>3</a:t>
                </a:r>
                <a:r>
                  <a:rPr lang="it-IT" sz="1600" smtClean="0"/>
                  <a:t>00</a:t>
                </a:r>
                <a:endParaRPr lang="it-IT" sz="1600" dirty="0"/>
              </a:p>
            </p:txBody>
          </p:sp>
          <p:sp>
            <p:nvSpPr>
              <p:cNvPr id="14" name="CasellaDiTesto 13"/>
              <p:cNvSpPr txBox="1"/>
              <p:nvPr/>
            </p:nvSpPr>
            <p:spPr>
              <a:xfrm>
                <a:off x="5970666" y="3789040"/>
                <a:ext cx="143981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600"/>
                  <a:t>e</a:t>
                </a:r>
                <a:r>
                  <a:rPr lang="it-IT" sz="1600" smtClean="0"/>
                  <a:t>vent</a:t>
                </a:r>
                <a:r>
                  <a:rPr lang="it-IT" sz="1600" dirty="0" smtClean="0"/>
                  <a:t> </a:t>
                </a:r>
                <a:r>
                  <a:rPr lang="it-IT" sz="1600" dirty="0" err="1" smtClean="0"/>
                  <a:t>number</a:t>
                </a:r>
                <a:endParaRPr lang="it-IT" sz="1600" dirty="0"/>
              </a:p>
            </p:txBody>
          </p:sp>
          <p:sp>
            <p:nvSpPr>
              <p:cNvPr id="15" name="CasellaDiTesto 14"/>
              <p:cNvSpPr txBox="1"/>
              <p:nvPr/>
            </p:nvSpPr>
            <p:spPr>
              <a:xfrm>
                <a:off x="4921592" y="3628175"/>
                <a:ext cx="2984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600" dirty="0" smtClean="0"/>
                  <a:t>1</a:t>
                </a:r>
                <a:endParaRPr lang="it-IT" sz="1600" dirty="0"/>
              </a:p>
            </p:txBody>
          </p:sp>
          <p:sp>
            <p:nvSpPr>
              <p:cNvPr id="18" name="CasellaDiTesto 17"/>
              <p:cNvSpPr txBox="1"/>
              <p:nvPr/>
            </p:nvSpPr>
            <p:spPr>
              <a:xfrm>
                <a:off x="6482227" y="3609607"/>
                <a:ext cx="2984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600" dirty="0"/>
                  <a:t>3</a:t>
                </a:r>
              </a:p>
            </p:txBody>
          </p:sp>
          <p:sp>
            <p:nvSpPr>
              <p:cNvPr id="20" name="CasellaDiTesto 19"/>
              <p:cNvSpPr txBox="1"/>
              <p:nvPr/>
            </p:nvSpPr>
            <p:spPr>
              <a:xfrm>
                <a:off x="8072488" y="3609607"/>
                <a:ext cx="2984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600" dirty="0"/>
                  <a:t>5</a:t>
                </a:r>
              </a:p>
            </p:txBody>
          </p:sp>
          <p:sp>
            <p:nvSpPr>
              <p:cNvPr id="6" name="CasellaDiTesto 5"/>
              <p:cNvSpPr txBox="1"/>
              <p:nvPr/>
            </p:nvSpPr>
            <p:spPr>
              <a:xfrm rot="19951816">
                <a:off x="5005499" y="2976157"/>
                <a:ext cx="123944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2000" dirty="0" err="1" smtClean="0">
                    <a:solidFill>
                      <a:srgbClr val="0432FF"/>
                    </a:solidFill>
                  </a:rPr>
                  <a:t>provoked</a:t>
                </a:r>
                <a:endParaRPr lang="it-IT" sz="2000" dirty="0">
                  <a:solidFill>
                    <a:srgbClr val="0432FF"/>
                  </a:solidFill>
                </a:endParaRPr>
              </a:p>
            </p:txBody>
          </p:sp>
          <p:sp>
            <p:nvSpPr>
              <p:cNvPr id="7" name="CasellaDiTesto 6"/>
              <p:cNvSpPr txBox="1"/>
              <p:nvPr/>
            </p:nvSpPr>
            <p:spPr>
              <a:xfrm>
                <a:off x="7775969" y="2739083"/>
                <a:ext cx="86914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2400">
                    <a:solidFill>
                      <a:srgbClr val="00800A"/>
                    </a:solidFill>
                  </a:rPr>
                  <a:t>Inom</a:t>
                </a:r>
                <a:endParaRPr lang="it-IT" sz="2400" dirty="0">
                  <a:solidFill>
                    <a:srgbClr val="00800A"/>
                  </a:solidFill>
                </a:endParaRPr>
              </a:p>
            </p:txBody>
          </p:sp>
          <p:sp>
            <p:nvSpPr>
              <p:cNvPr id="21" name="CasellaDiTesto 20"/>
              <p:cNvSpPr txBox="1"/>
              <p:nvPr/>
            </p:nvSpPr>
            <p:spPr>
              <a:xfrm>
                <a:off x="8089718" y="2277418"/>
                <a:ext cx="59503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2400" dirty="0" err="1" smtClean="0">
                    <a:solidFill>
                      <a:schemeClr val="bg2"/>
                    </a:solidFill>
                  </a:rPr>
                  <a:t>Iult</a:t>
                </a:r>
                <a:endParaRPr lang="it-IT" sz="240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22" name="CasellaDiTesto 21"/>
              <p:cNvSpPr txBox="1"/>
              <p:nvPr/>
            </p:nvSpPr>
            <p:spPr>
              <a:xfrm>
                <a:off x="8257476" y="1078026"/>
                <a:ext cx="90120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2400" dirty="0" err="1" smtClean="0">
                    <a:solidFill>
                      <a:srgbClr val="FF0000"/>
                    </a:solidFill>
                  </a:rPr>
                  <a:t>s.s.l</a:t>
                </a:r>
                <a:r>
                  <a:rPr lang="it-IT" sz="2400" dirty="0" smtClean="0">
                    <a:solidFill>
                      <a:srgbClr val="FF0000"/>
                    </a:solidFill>
                  </a:rPr>
                  <a:t>. </a:t>
                </a:r>
              </a:p>
            </p:txBody>
          </p:sp>
          <p:sp>
            <p:nvSpPr>
              <p:cNvPr id="23" name="CasellaDiTesto 22"/>
              <p:cNvSpPr txBox="1"/>
              <p:nvPr/>
            </p:nvSpPr>
            <p:spPr>
              <a:xfrm>
                <a:off x="6541154" y="1584920"/>
                <a:ext cx="261943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2400" dirty="0" smtClean="0"/>
                  <a:t>98% of coils’ </a:t>
                </a:r>
                <a:r>
                  <a:rPr lang="it-IT" sz="2400" dirty="0" err="1" smtClean="0"/>
                  <a:t>s.s.l</a:t>
                </a:r>
                <a:r>
                  <a:rPr lang="it-IT" sz="2400" dirty="0" smtClean="0"/>
                  <a:t>.</a:t>
                </a:r>
                <a:endParaRPr lang="it-IT" sz="2400" dirty="0"/>
              </a:p>
            </p:txBody>
          </p:sp>
        </p:grpSp>
        <p:sp>
          <p:nvSpPr>
            <p:cNvPr id="10" name="CasellaDiTesto 9"/>
            <p:cNvSpPr txBox="1"/>
            <p:nvPr/>
          </p:nvSpPr>
          <p:spPr>
            <a:xfrm>
              <a:off x="5000260" y="1007866"/>
              <a:ext cx="21707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 smtClean="0">
                  <a:solidFill>
                    <a:schemeClr val="tx2"/>
                  </a:solidFill>
                </a:rPr>
                <a:t>Single coil test</a:t>
              </a:r>
              <a:endParaRPr lang="it-IT" sz="2400" dirty="0">
                <a:solidFill>
                  <a:schemeClr val="tx2"/>
                </a:solidFill>
              </a:endParaRPr>
            </a:p>
          </p:txBody>
        </p:sp>
      </p:grpSp>
      <p:graphicFrame>
        <p:nvGraphicFramePr>
          <p:cNvPr id="25" name="Tabella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700101"/>
              </p:ext>
            </p:extLst>
          </p:nvPr>
        </p:nvGraphicFramePr>
        <p:xfrm>
          <a:off x="261438" y="3273153"/>
          <a:ext cx="1602902" cy="2870897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01451"/>
                <a:gridCol w="801451"/>
              </a:tblGrid>
              <a:tr h="28771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B1</a:t>
                      </a:r>
                      <a:endParaRPr lang="it-IT" sz="18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M10-05</a:t>
                      </a:r>
                      <a:endParaRPr lang="it-IT" sz="18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B2</a:t>
                      </a:r>
                      <a:endParaRPr lang="it-IT" sz="18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M10-08</a:t>
                      </a:r>
                      <a:endParaRPr lang="it-IT" sz="18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B3</a:t>
                      </a:r>
                      <a:endParaRPr lang="it-IT" sz="18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M10-09</a:t>
                      </a:r>
                      <a:endParaRPr lang="it-IT" sz="18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B4</a:t>
                      </a:r>
                      <a:endParaRPr lang="it-IT" sz="1800" b="1" i="0" u="none" strike="noStrike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M10-11</a:t>
                      </a:r>
                      <a:endParaRPr lang="it-IT" sz="18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B5</a:t>
                      </a:r>
                      <a:endParaRPr lang="it-IT" sz="18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M10-13</a:t>
                      </a:r>
                      <a:endParaRPr lang="it-IT" sz="18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B6</a:t>
                      </a:r>
                      <a:endParaRPr lang="it-IT" sz="18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M10-06</a:t>
                      </a:r>
                      <a:endParaRPr lang="it-IT" sz="18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B7</a:t>
                      </a:r>
                      <a:endParaRPr lang="it-IT" sz="1800" b="1" i="0" u="none" strike="noStrike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M10-10</a:t>
                      </a:r>
                      <a:endParaRPr lang="it-IT" sz="18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B8</a:t>
                      </a:r>
                      <a:endParaRPr lang="it-IT" sz="1800" b="1" i="0" u="none" strike="noStrike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M10-12</a:t>
                      </a:r>
                      <a:endParaRPr lang="it-IT" sz="18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B9</a:t>
                      </a:r>
                      <a:endParaRPr lang="it-IT" sz="18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M10-14</a:t>
                      </a:r>
                      <a:endParaRPr lang="it-IT" sz="18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B10</a:t>
                      </a:r>
                      <a:endParaRPr lang="it-IT" sz="18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M10-15</a:t>
                      </a:r>
                      <a:endParaRPr lang="it-IT" sz="18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grpSp>
        <p:nvGrpSpPr>
          <p:cNvPr id="30" name="Gruppo 29"/>
          <p:cNvGrpSpPr/>
          <p:nvPr/>
        </p:nvGrpSpPr>
        <p:grpSpPr>
          <a:xfrm>
            <a:off x="2043182" y="3273153"/>
            <a:ext cx="584602" cy="3263197"/>
            <a:chOff x="8340150" y="3552142"/>
            <a:chExt cx="584602" cy="3263197"/>
          </a:xfrm>
        </p:grpSpPr>
        <p:sp>
          <p:nvSpPr>
            <p:cNvPr id="26" name="CasellaDiTesto 25"/>
            <p:cNvSpPr txBox="1"/>
            <p:nvPr/>
          </p:nvSpPr>
          <p:spPr>
            <a:xfrm rot="5400000">
              <a:off x="8210603" y="3936373"/>
              <a:ext cx="95410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 smtClean="0">
                  <a:solidFill>
                    <a:schemeClr val="tx2"/>
                  </a:solidFill>
                </a:rPr>
                <a:t>BTS2</a:t>
              </a:r>
            </a:p>
          </p:txBody>
        </p:sp>
        <p:cxnSp>
          <p:nvCxnSpPr>
            <p:cNvPr id="27" name="Connettore 2 26"/>
            <p:cNvCxnSpPr/>
            <p:nvPr/>
          </p:nvCxnSpPr>
          <p:spPr>
            <a:xfrm>
              <a:off x="8348113" y="3552142"/>
              <a:ext cx="4665" cy="1473850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CasellaDiTesto 27"/>
            <p:cNvSpPr txBox="1"/>
            <p:nvPr/>
          </p:nvSpPr>
          <p:spPr>
            <a:xfrm rot="5400000">
              <a:off x="7740133" y="5630720"/>
              <a:ext cx="19075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 smtClean="0">
                  <a:solidFill>
                    <a:schemeClr val="tx2"/>
                  </a:solidFill>
                </a:rPr>
                <a:t>DURATRON</a:t>
              </a:r>
            </a:p>
          </p:txBody>
        </p:sp>
        <p:cxnSp>
          <p:nvCxnSpPr>
            <p:cNvPr id="29" name="Connettore 2 28"/>
            <p:cNvCxnSpPr/>
            <p:nvPr/>
          </p:nvCxnSpPr>
          <p:spPr>
            <a:xfrm flipH="1">
              <a:off x="8340150" y="5025992"/>
              <a:ext cx="4183" cy="1397047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CasellaDiTesto 33"/>
          <p:cNvSpPr txBox="1"/>
          <p:nvPr/>
        </p:nvSpPr>
        <p:spPr>
          <a:xfrm>
            <a:off x="259834" y="1465568"/>
            <a:ext cx="284885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chemeClr val="tx2"/>
                </a:solidFill>
              </a:rPr>
              <a:t>16 coils </a:t>
            </a:r>
            <a:r>
              <a:rPr lang="it-IT" sz="2400" b="1" dirty="0" err="1" smtClean="0">
                <a:solidFill>
                  <a:schemeClr val="tx2"/>
                </a:solidFill>
              </a:rPr>
              <a:t>produced</a:t>
            </a:r>
            <a:endParaRPr lang="it-IT" sz="2400" b="1" dirty="0" smtClean="0">
              <a:solidFill>
                <a:schemeClr val="tx2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it-IT" sz="2400" dirty="0" smtClean="0">
                <a:solidFill>
                  <a:schemeClr val="tx2"/>
                </a:solidFill>
              </a:rPr>
              <a:t>4 </a:t>
            </a:r>
            <a:r>
              <a:rPr lang="it-IT" sz="2400" dirty="0" err="1" smtClean="0">
                <a:solidFill>
                  <a:schemeClr val="tx2"/>
                </a:solidFill>
              </a:rPr>
              <a:t>batches</a:t>
            </a:r>
            <a:endParaRPr lang="it-IT" sz="2400" dirty="0" smtClean="0">
              <a:solidFill>
                <a:schemeClr val="tx2"/>
              </a:solidFill>
            </a:endParaRPr>
          </a:p>
          <a:p>
            <a:r>
              <a:rPr lang="it-IT" sz="1600" dirty="0" smtClean="0">
                <a:solidFill>
                  <a:schemeClr val="tx2"/>
                </a:solidFill>
              </a:rPr>
              <a:t>1</a:t>
            </a:r>
            <a:r>
              <a:rPr lang="it-IT" sz="1600" baseline="30000" dirty="0" smtClean="0">
                <a:solidFill>
                  <a:schemeClr val="tx2"/>
                </a:solidFill>
              </a:rPr>
              <a:t>st</a:t>
            </a:r>
            <a:r>
              <a:rPr lang="it-IT" sz="1600" dirty="0" smtClean="0">
                <a:solidFill>
                  <a:schemeClr val="tx2"/>
                </a:solidFill>
              </a:rPr>
              <a:t> batch single coil test </a:t>
            </a:r>
          </a:p>
          <a:p>
            <a:r>
              <a:rPr lang="it-IT" sz="1600" dirty="0" smtClean="0">
                <a:solidFill>
                  <a:schemeClr val="tx2"/>
                </a:solidFill>
              </a:rPr>
              <a:t>and </a:t>
            </a:r>
            <a:r>
              <a:rPr lang="it-IT" sz="1600" dirty="0" err="1" smtClean="0">
                <a:solidFill>
                  <a:schemeClr val="tx2"/>
                </a:solidFill>
              </a:rPr>
              <a:t>LHe</a:t>
            </a:r>
            <a:r>
              <a:rPr lang="it-IT" sz="1600" dirty="0" smtClean="0">
                <a:solidFill>
                  <a:schemeClr val="tx2"/>
                </a:solidFill>
              </a:rPr>
              <a:t> </a:t>
            </a:r>
            <a:r>
              <a:rPr lang="it-IT" sz="1600" dirty="0" err="1" smtClean="0">
                <a:solidFill>
                  <a:schemeClr val="tx2"/>
                </a:solidFill>
              </a:rPr>
              <a:t>cooldown</a:t>
            </a:r>
            <a:endParaRPr lang="it-IT" sz="1600" dirty="0" smtClean="0">
              <a:solidFill>
                <a:schemeClr val="tx2"/>
              </a:solidFill>
            </a:endParaRPr>
          </a:p>
          <a:p>
            <a:r>
              <a:rPr lang="it-IT" sz="1600" dirty="0" smtClean="0">
                <a:solidFill>
                  <a:schemeClr val="tx2"/>
                </a:solidFill>
              </a:rPr>
              <a:t>2</a:t>
            </a:r>
            <a:r>
              <a:rPr lang="it-IT" sz="1600" baseline="30000" dirty="0" smtClean="0">
                <a:solidFill>
                  <a:schemeClr val="tx2"/>
                </a:solidFill>
              </a:rPr>
              <a:t>nd</a:t>
            </a:r>
            <a:r>
              <a:rPr lang="it-IT" sz="1600" dirty="0" smtClean="0">
                <a:solidFill>
                  <a:schemeClr val="tx2"/>
                </a:solidFill>
              </a:rPr>
              <a:t> batch LN</a:t>
            </a:r>
            <a:r>
              <a:rPr lang="it-IT" sz="1600" baseline="-25000" dirty="0" smtClean="0">
                <a:solidFill>
                  <a:schemeClr val="tx2"/>
                </a:solidFill>
              </a:rPr>
              <a:t>2</a:t>
            </a:r>
            <a:r>
              <a:rPr lang="it-IT" sz="1600" dirty="0" smtClean="0">
                <a:solidFill>
                  <a:schemeClr val="tx2"/>
                </a:solidFill>
              </a:rPr>
              <a:t> </a:t>
            </a:r>
            <a:r>
              <a:rPr lang="it-IT" sz="1600" dirty="0" err="1" smtClean="0">
                <a:solidFill>
                  <a:schemeClr val="tx2"/>
                </a:solidFill>
              </a:rPr>
              <a:t>cooldown</a:t>
            </a:r>
            <a:endParaRPr lang="it-IT" sz="1600" dirty="0" smtClean="0">
              <a:solidFill>
                <a:schemeClr val="tx2"/>
              </a:solidFill>
            </a:endParaRPr>
          </a:p>
          <a:p>
            <a:endParaRPr lang="it-IT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95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6" r="30313"/>
          <a:stretch/>
        </p:blipFill>
        <p:spPr>
          <a:xfrm>
            <a:off x="251520" y="1340768"/>
            <a:ext cx="8518519" cy="5400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MCDXFP1 GROUND </a:t>
            </a:r>
            <a:r>
              <a:rPr lang="it-IT" dirty="0" smtClean="0"/>
              <a:t>INSULATION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10" name="CasellaDiTesto 9"/>
          <p:cNvSpPr txBox="1"/>
          <p:nvPr/>
        </p:nvSpPr>
        <p:spPr>
          <a:xfrm>
            <a:off x="3779721" y="4653136"/>
            <a:ext cx="18432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rgbClr val="FF0000"/>
                </a:solidFill>
              </a:rPr>
              <a:t>10 </a:t>
            </a:r>
            <a:r>
              <a:rPr lang="it-IT" sz="2800" dirty="0" err="1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it-IT" sz="2800" dirty="0" err="1" smtClean="0">
                <a:solidFill>
                  <a:srgbClr val="FF0000"/>
                </a:solidFill>
              </a:rPr>
              <a:t>A</a:t>
            </a:r>
            <a:r>
              <a:rPr lang="it-IT" sz="2800" dirty="0" smtClean="0">
                <a:solidFill>
                  <a:srgbClr val="FF0000"/>
                </a:solidFill>
              </a:rPr>
              <a:t> </a:t>
            </a:r>
            <a:r>
              <a:rPr lang="it-IT" sz="2800" dirty="0" err="1" smtClean="0">
                <a:solidFill>
                  <a:srgbClr val="FF0000"/>
                </a:solidFill>
              </a:rPr>
              <a:t>limit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979712" y="1848463"/>
            <a:ext cx="44791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 dirty="0" smtClean="0">
                <a:solidFill>
                  <a:srgbClr val="76943B"/>
                </a:solidFill>
              </a:rPr>
              <a:t>MCDXFP1  </a:t>
            </a:r>
            <a:r>
              <a:rPr lang="it-IT" sz="2800" b="1" dirty="0" err="1" smtClean="0">
                <a:solidFill>
                  <a:srgbClr val="76943B"/>
                </a:solidFill>
              </a:rPr>
              <a:t>as</a:t>
            </a:r>
            <a:r>
              <a:rPr lang="it-IT" sz="2800" b="1" dirty="0" smtClean="0">
                <a:solidFill>
                  <a:srgbClr val="76943B"/>
                </a:solidFill>
              </a:rPr>
              <a:t> </a:t>
            </a:r>
            <a:r>
              <a:rPr lang="it-IT" sz="2800" b="1" dirty="0" err="1" smtClean="0">
                <a:solidFill>
                  <a:srgbClr val="76943B"/>
                </a:solidFill>
              </a:rPr>
              <a:t>assembled</a:t>
            </a:r>
            <a:endParaRPr lang="it-IT" sz="2800" b="1" dirty="0">
              <a:solidFill>
                <a:srgbClr val="76943B"/>
              </a:solidFill>
            </a:endParaRPr>
          </a:p>
        </p:txBody>
      </p:sp>
      <p:cxnSp>
        <p:nvCxnSpPr>
          <p:cNvPr id="12" name="Connettore 1 11"/>
          <p:cNvCxnSpPr/>
          <p:nvPr/>
        </p:nvCxnSpPr>
        <p:spPr>
          <a:xfrm>
            <a:off x="6516216" y="1307150"/>
            <a:ext cx="0" cy="4282090"/>
          </a:xfrm>
          <a:prstGeom prst="line">
            <a:avLst/>
          </a:prstGeom>
          <a:ln w="50800">
            <a:solidFill>
              <a:srgbClr val="00800A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634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THERMAL CYCLES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7365" y="3675039"/>
            <a:ext cx="5153627" cy="2248958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92409" y="3789040"/>
            <a:ext cx="4171900" cy="2160240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 rot="16200000">
            <a:off x="-566144" y="4627127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t</a:t>
            </a:r>
            <a:r>
              <a:rPr lang="it-IT" dirty="0" smtClean="0"/>
              <a:t>emperature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1144" y="1706116"/>
            <a:ext cx="1475656" cy="2082924"/>
          </a:xfrm>
          <a:prstGeom prst="rect">
            <a:avLst/>
          </a:prstGeom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055059"/>
            <a:ext cx="5760640" cy="2619980"/>
          </a:xfrm>
        </p:spPr>
        <p:txBody>
          <a:bodyPr>
            <a:normAutofit fontScale="92500"/>
          </a:bodyPr>
          <a:lstStyle/>
          <a:p>
            <a:r>
              <a:rPr lang="it-IT" dirty="0" err="1" smtClean="0"/>
              <a:t>Cooldown</a:t>
            </a:r>
            <a:r>
              <a:rPr lang="it-IT" dirty="0" smtClean="0"/>
              <a:t> in </a:t>
            </a:r>
            <a:r>
              <a:rPr lang="it-IT" dirty="0" err="1"/>
              <a:t>about</a:t>
            </a:r>
            <a:r>
              <a:rPr lang="it-IT" dirty="0"/>
              <a:t> 1 </a:t>
            </a:r>
            <a:r>
              <a:rPr lang="it-IT" dirty="0" err="1" smtClean="0"/>
              <a:t>day</a:t>
            </a:r>
            <a:endParaRPr lang="it-IT" dirty="0" smtClean="0"/>
          </a:p>
          <a:p>
            <a:pPr lvl="1"/>
            <a:r>
              <a:rPr lang="it-IT" dirty="0" err="1" smtClean="0"/>
              <a:t>Nitrogen</a:t>
            </a:r>
            <a:r>
              <a:rPr lang="it-IT" dirty="0" smtClean="0"/>
              <a:t> </a:t>
            </a:r>
            <a:r>
              <a:rPr lang="it-IT" dirty="0" err="1" smtClean="0"/>
              <a:t>heat</a:t>
            </a:r>
            <a:r>
              <a:rPr lang="it-IT" dirty="0" smtClean="0"/>
              <a:t> </a:t>
            </a:r>
            <a:r>
              <a:rPr lang="it-IT" dirty="0" err="1" smtClean="0"/>
              <a:t>exchanger</a:t>
            </a:r>
            <a:r>
              <a:rPr lang="it-IT" dirty="0" smtClean="0"/>
              <a:t> </a:t>
            </a:r>
          </a:p>
          <a:p>
            <a:r>
              <a:rPr lang="it-IT" dirty="0" err="1" smtClean="0"/>
              <a:t>Warmup</a:t>
            </a:r>
            <a:r>
              <a:rPr lang="it-IT" dirty="0" smtClean="0"/>
              <a:t> in </a:t>
            </a:r>
            <a:r>
              <a:rPr lang="it-IT" dirty="0" err="1" smtClean="0"/>
              <a:t>about</a:t>
            </a:r>
            <a:r>
              <a:rPr lang="it-IT" dirty="0" smtClean="0"/>
              <a:t> 1 week</a:t>
            </a:r>
          </a:p>
          <a:p>
            <a:pPr lvl="1"/>
            <a:r>
              <a:rPr lang="it-IT" dirty="0" smtClean="0"/>
              <a:t>Standard </a:t>
            </a:r>
            <a:r>
              <a:rPr lang="it-IT" dirty="0" err="1" smtClean="0"/>
              <a:t>warming</a:t>
            </a:r>
            <a:r>
              <a:rPr lang="it-IT" dirty="0" smtClean="0"/>
              <a:t> </a:t>
            </a:r>
            <a:r>
              <a:rPr lang="it-IT" dirty="0" err="1" smtClean="0"/>
              <a:t>speed</a:t>
            </a:r>
            <a:r>
              <a:rPr lang="it-IT" dirty="0" smtClean="0"/>
              <a:t> </a:t>
            </a:r>
            <a:r>
              <a:rPr lang="it-IT" dirty="0" err="1" smtClean="0"/>
              <a:t>below</a:t>
            </a:r>
            <a:r>
              <a:rPr lang="it-IT" dirty="0" smtClean="0"/>
              <a:t> 10 k/h </a:t>
            </a:r>
          </a:p>
          <a:p>
            <a:pPr lvl="1"/>
            <a:r>
              <a:rPr lang="it-IT" dirty="0" smtClean="0"/>
              <a:t>Using </a:t>
            </a:r>
            <a:r>
              <a:rPr lang="it-IT" dirty="0" err="1" smtClean="0"/>
              <a:t>heaters</a:t>
            </a:r>
            <a:r>
              <a:rPr lang="it-IT" dirty="0" smtClean="0"/>
              <a:t> 30-40 K/h (temperature </a:t>
            </a:r>
            <a:r>
              <a:rPr lang="it-IT" dirty="0" err="1" smtClean="0"/>
              <a:t>range</a:t>
            </a:r>
            <a:r>
              <a:rPr lang="it-IT" dirty="0" smtClean="0"/>
              <a:t> 20 K -60 K )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082431" y="5815206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hours</a:t>
            </a:r>
            <a:endParaRPr lang="it-IT" dirty="0" smtClean="0"/>
          </a:p>
        </p:txBody>
      </p:sp>
      <p:sp>
        <p:nvSpPr>
          <p:cNvPr id="12" name="CasellaDiTesto 11"/>
          <p:cNvSpPr txBox="1"/>
          <p:nvPr/>
        </p:nvSpPr>
        <p:spPr>
          <a:xfrm>
            <a:off x="6407475" y="5815206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hours</a:t>
            </a:r>
            <a:endParaRPr lang="it-IT" dirty="0" smtClean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35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MCDXFP1 TEST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2000" y="1484784"/>
            <a:ext cx="8434800" cy="4248472"/>
          </a:xfrm>
        </p:spPr>
        <p:txBody>
          <a:bodyPr/>
          <a:lstStyle/>
          <a:p>
            <a:r>
              <a:rPr lang="it-IT" sz="3200" dirty="0" smtClean="0"/>
              <a:t>Week 1</a:t>
            </a:r>
          </a:p>
          <a:p>
            <a:pPr lvl="1"/>
            <a:r>
              <a:rPr lang="it-IT" sz="2800" dirty="0" smtClean="0"/>
              <a:t>4.2 K 1h @ </a:t>
            </a:r>
            <a:r>
              <a:rPr lang="it-IT" sz="2800" dirty="0" err="1" smtClean="0"/>
              <a:t>I</a:t>
            </a:r>
            <a:r>
              <a:rPr lang="it-IT" sz="2800" baseline="-25000" dirty="0" err="1" smtClean="0"/>
              <a:t>ult</a:t>
            </a:r>
            <a:r>
              <a:rPr lang="it-IT" sz="2800" dirty="0" smtClean="0"/>
              <a:t> , 121 A (115% </a:t>
            </a:r>
            <a:r>
              <a:rPr lang="it-IT" sz="2800" dirty="0" err="1" smtClean="0"/>
              <a:t>I</a:t>
            </a:r>
            <a:r>
              <a:rPr lang="it-IT" sz="2800" baseline="-25000" dirty="0" err="1" smtClean="0"/>
              <a:t>op</a:t>
            </a:r>
            <a:r>
              <a:rPr lang="it-IT" sz="2800" dirty="0" smtClean="0"/>
              <a:t>)</a:t>
            </a:r>
          </a:p>
          <a:p>
            <a:pPr lvl="1"/>
            <a:r>
              <a:rPr lang="it-IT" sz="2800" dirty="0" smtClean="0"/>
              <a:t>2.17 K </a:t>
            </a:r>
            <a:r>
              <a:rPr lang="it-IT" sz="2800" dirty="0"/>
              <a:t>1h @ </a:t>
            </a:r>
            <a:r>
              <a:rPr lang="it-IT" sz="2800" dirty="0" err="1"/>
              <a:t>I</a:t>
            </a:r>
            <a:r>
              <a:rPr lang="it-IT" sz="2800" baseline="-25000" dirty="0" err="1"/>
              <a:t>ult</a:t>
            </a:r>
            <a:r>
              <a:rPr lang="it-IT" sz="2800" dirty="0"/>
              <a:t> </a:t>
            </a:r>
            <a:r>
              <a:rPr lang="it-IT" sz="2800" dirty="0" smtClean="0"/>
              <a:t>, 121 A</a:t>
            </a:r>
          </a:p>
          <a:p>
            <a:r>
              <a:rPr lang="it-IT" sz="3200" dirty="0" smtClean="0"/>
              <a:t>Week 2 </a:t>
            </a:r>
          </a:p>
          <a:p>
            <a:pPr lvl="1"/>
            <a:r>
              <a:rPr lang="it-IT" sz="2800" dirty="0" smtClean="0"/>
              <a:t>4.2 </a:t>
            </a:r>
            <a:r>
              <a:rPr lang="it-IT" sz="2800" dirty="0"/>
              <a:t>K 1h @ </a:t>
            </a:r>
            <a:r>
              <a:rPr lang="it-IT" sz="2800" dirty="0" err="1"/>
              <a:t>I</a:t>
            </a:r>
            <a:r>
              <a:rPr lang="it-IT" sz="2800" baseline="-25000" dirty="0" err="1"/>
              <a:t>ult</a:t>
            </a:r>
            <a:r>
              <a:rPr lang="it-IT" sz="2800" dirty="0"/>
              <a:t> , 121 A (115% </a:t>
            </a:r>
            <a:r>
              <a:rPr lang="it-IT" sz="2800" dirty="0" err="1"/>
              <a:t>I</a:t>
            </a:r>
            <a:r>
              <a:rPr lang="it-IT" sz="2800" baseline="-25000" dirty="0" err="1"/>
              <a:t>op</a:t>
            </a:r>
            <a:r>
              <a:rPr lang="it-IT" sz="2800" dirty="0"/>
              <a:t>)</a:t>
            </a:r>
          </a:p>
          <a:p>
            <a:pPr lvl="1"/>
            <a:r>
              <a:rPr lang="it-IT" sz="2800" dirty="0" smtClean="0"/>
              <a:t>no </a:t>
            </a:r>
            <a:r>
              <a:rPr lang="it-IT" sz="2800" dirty="0" err="1" smtClean="0"/>
              <a:t>energy</a:t>
            </a:r>
            <a:r>
              <a:rPr lang="it-IT" sz="2800" dirty="0" smtClean="0"/>
              <a:t> </a:t>
            </a:r>
            <a:r>
              <a:rPr lang="it-IT" sz="2800" dirty="0" err="1" smtClean="0"/>
              <a:t>extraction</a:t>
            </a:r>
            <a:r>
              <a:rPr lang="it-IT" sz="2800" dirty="0" smtClean="0"/>
              <a:t> </a:t>
            </a:r>
            <a:r>
              <a:rPr lang="it-IT" sz="2800" dirty="0" err="1" smtClean="0"/>
              <a:t>quench</a:t>
            </a:r>
            <a:r>
              <a:rPr lang="it-IT" sz="2800" dirty="0" smtClean="0"/>
              <a:t> test</a:t>
            </a:r>
          </a:p>
          <a:p>
            <a:pPr marL="457200" lvl="1" indent="0">
              <a:buNone/>
            </a:pPr>
            <a:r>
              <a:rPr lang="it-IT" sz="2800" dirty="0" smtClean="0"/>
              <a:t>   (</a:t>
            </a:r>
            <a:r>
              <a:rPr lang="it-IT" sz="2800" dirty="0" err="1" smtClean="0"/>
              <a:t>operating</a:t>
            </a:r>
            <a:r>
              <a:rPr lang="it-IT" sz="2800" dirty="0" smtClean="0"/>
              <a:t> </a:t>
            </a:r>
            <a:r>
              <a:rPr lang="it-IT" sz="2800" dirty="0" err="1" smtClean="0"/>
              <a:t>conditions</a:t>
            </a:r>
            <a:r>
              <a:rPr lang="it-IT" sz="2800" dirty="0" smtClean="0"/>
              <a:t> </a:t>
            </a:r>
            <a:r>
              <a:rPr lang="it-IT" sz="2800" dirty="0" err="1" smtClean="0"/>
              <a:t>simulation</a:t>
            </a:r>
            <a:r>
              <a:rPr lang="it-IT" sz="2800" dirty="0" smtClean="0"/>
              <a:t>)</a:t>
            </a:r>
          </a:p>
          <a:p>
            <a:pPr lvl="1"/>
            <a:r>
              <a:rPr lang="it-IT" sz="2800" dirty="0" smtClean="0"/>
              <a:t>training</a:t>
            </a:r>
          </a:p>
          <a:p>
            <a:pPr marL="0" indent="0">
              <a:buNone/>
            </a:pPr>
            <a:endParaRPr lang="it-IT" dirty="0" smtClean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89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MCDXFP1 QUENCH SEQUENCE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>
          <a:xfrm>
            <a:off x="0" y="5375496"/>
            <a:ext cx="3327875" cy="1059173"/>
          </a:xfrm>
        </p:spPr>
        <p:txBody>
          <a:bodyPr>
            <a:normAutofit/>
          </a:bodyPr>
          <a:lstStyle/>
          <a:p>
            <a:r>
              <a:rPr lang="it-IT" sz="2400" dirty="0" err="1" smtClean="0"/>
              <a:t>One</a:t>
            </a:r>
            <a:r>
              <a:rPr lang="it-IT" sz="2400" dirty="0" smtClean="0"/>
              <a:t> </a:t>
            </a:r>
            <a:r>
              <a:rPr lang="it-IT" sz="2400" dirty="0" err="1" smtClean="0"/>
              <a:t>provoked</a:t>
            </a:r>
            <a:endParaRPr lang="it-IT" sz="2400" dirty="0"/>
          </a:p>
          <a:p>
            <a:r>
              <a:rPr lang="it-IT" sz="2400" dirty="0" err="1" smtClean="0"/>
              <a:t>One</a:t>
            </a:r>
            <a:r>
              <a:rPr lang="it-IT" sz="2400" dirty="0" smtClean="0"/>
              <a:t> 98 A </a:t>
            </a:r>
            <a:r>
              <a:rPr lang="it-IT" sz="2400" dirty="0" err="1" smtClean="0"/>
              <a:t>quench</a:t>
            </a:r>
            <a:endParaRPr lang="it-IT" sz="2400" dirty="0" smtClean="0"/>
          </a:p>
        </p:txBody>
      </p:sp>
      <p:sp>
        <p:nvSpPr>
          <p:cNvPr id="16" name="Rettangolo 15"/>
          <p:cNvSpPr/>
          <p:nvPr/>
        </p:nvSpPr>
        <p:spPr>
          <a:xfrm>
            <a:off x="2907304" y="5372367"/>
            <a:ext cx="6264696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it-IT" sz="2400" dirty="0" smtClean="0">
                <a:solidFill>
                  <a:srgbClr val="5A5A5A"/>
                </a:solidFill>
              </a:rPr>
              <a:t>Ultimate </a:t>
            </a:r>
            <a:r>
              <a:rPr lang="it-IT" sz="2400" dirty="0">
                <a:solidFill>
                  <a:srgbClr val="5A5A5A"/>
                </a:solidFill>
              </a:rPr>
              <a:t>114 A -1 </a:t>
            </a:r>
            <a:r>
              <a:rPr lang="it-IT" sz="2400" dirty="0" smtClean="0">
                <a:solidFill>
                  <a:srgbClr val="5A5A5A"/>
                </a:solidFill>
              </a:rPr>
              <a:t>h test (4.2 K and 2.17 K)</a:t>
            </a:r>
            <a:endParaRPr lang="it-IT" sz="2400" dirty="0">
              <a:solidFill>
                <a:srgbClr val="5A5A5A"/>
              </a:solidFill>
            </a:endParaRPr>
          </a:p>
          <a:p>
            <a:pPr marL="342900" lvl="0" indent="-3429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it-IT" sz="2400" dirty="0" err="1" smtClean="0">
                <a:solidFill>
                  <a:srgbClr val="5A5A5A"/>
                </a:solidFill>
              </a:rPr>
              <a:t>Reached</a:t>
            </a:r>
            <a:r>
              <a:rPr lang="it-IT" sz="2400" dirty="0" smtClean="0">
                <a:solidFill>
                  <a:srgbClr val="5A5A5A"/>
                </a:solidFill>
              </a:rPr>
              <a:t> 100% S.S.L </a:t>
            </a:r>
            <a:r>
              <a:rPr lang="it-IT" sz="2400" dirty="0" err="1" smtClean="0">
                <a:solidFill>
                  <a:srgbClr val="5A5A5A"/>
                </a:solidFill>
              </a:rPr>
              <a:t>at</a:t>
            </a:r>
            <a:r>
              <a:rPr lang="it-IT" sz="2400" dirty="0" smtClean="0">
                <a:solidFill>
                  <a:srgbClr val="5A5A5A"/>
                </a:solidFill>
              </a:rPr>
              <a:t> 4.2 K</a:t>
            </a:r>
            <a:endParaRPr lang="it-IT" sz="2400" dirty="0">
              <a:solidFill>
                <a:srgbClr val="5A5A5A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18" name="CasellaDiTesto 17"/>
          <p:cNvSpPr txBox="1"/>
          <p:nvPr/>
        </p:nvSpPr>
        <p:spPr>
          <a:xfrm>
            <a:off x="3563888" y="4941168"/>
            <a:ext cx="17508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 smtClean="0"/>
              <a:t>event</a:t>
            </a:r>
            <a:r>
              <a:rPr lang="it-IT" sz="2000" dirty="0" smtClean="0"/>
              <a:t> </a:t>
            </a:r>
            <a:r>
              <a:rPr lang="it-IT" sz="2000" dirty="0" err="1" smtClean="0"/>
              <a:t>number</a:t>
            </a:r>
            <a:endParaRPr lang="it-IT" sz="2000" dirty="0"/>
          </a:p>
        </p:txBody>
      </p:sp>
      <p:grpSp>
        <p:nvGrpSpPr>
          <p:cNvPr id="25" name="Gruppo 24"/>
          <p:cNvGrpSpPr/>
          <p:nvPr/>
        </p:nvGrpSpPr>
        <p:grpSpPr>
          <a:xfrm>
            <a:off x="440587" y="764705"/>
            <a:ext cx="7803821" cy="4292812"/>
            <a:chOff x="440587" y="764705"/>
            <a:chExt cx="7803821" cy="4292812"/>
          </a:xfrm>
        </p:grpSpPr>
        <p:grpSp>
          <p:nvGrpSpPr>
            <p:cNvPr id="10" name="Gruppo 9"/>
            <p:cNvGrpSpPr/>
            <p:nvPr/>
          </p:nvGrpSpPr>
          <p:grpSpPr>
            <a:xfrm>
              <a:off x="440587" y="764705"/>
              <a:ext cx="7705399" cy="4292812"/>
              <a:chOff x="585043" y="1154769"/>
              <a:chExt cx="7371773" cy="4106943"/>
            </a:xfrm>
          </p:grpSpPr>
          <p:pic>
            <p:nvPicPr>
              <p:cNvPr id="8" name="Immagine 7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63" r="10226" b="11792"/>
              <a:stretch/>
            </p:blipFill>
            <p:spPr>
              <a:xfrm>
                <a:off x="585043" y="1154769"/>
                <a:ext cx="7371773" cy="4106943"/>
              </a:xfrm>
              <a:prstGeom prst="rect">
                <a:avLst/>
              </a:prstGeom>
            </p:spPr>
          </p:pic>
          <p:sp>
            <p:nvSpPr>
              <p:cNvPr id="17" name="Ovale 16"/>
              <p:cNvSpPr/>
              <p:nvPr/>
            </p:nvSpPr>
            <p:spPr>
              <a:xfrm>
                <a:off x="2726749" y="3223492"/>
                <a:ext cx="745582" cy="311651"/>
              </a:xfrm>
              <a:prstGeom prst="ellipse">
                <a:avLst/>
              </a:prstGeom>
              <a:noFill/>
              <a:ln>
                <a:solidFill>
                  <a:srgbClr val="3CA6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" name="CasellaDiTesto 2"/>
              <p:cNvSpPr txBox="1"/>
              <p:nvPr/>
            </p:nvSpPr>
            <p:spPr>
              <a:xfrm rot="16200000">
                <a:off x="1898150" y="2829731"/>
                <a:ext cx="8258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>
                    <a:solidFill>
                      <a:schemeClr val="tx2"/>
                    </a:solidFill>
                  </a:rPr>
                  <a:t>B3-B4</a:t>
                </a:r>
              </a:p>
            </p:txBody>
          </p:sp>
          <p:sp>
            <p:nvSpPr>
              <p:cNvPr id="11" name="CasellaDiTesto 10"/>
              <p:cNvSpPr txBox="1"/>
              <p:nvPr/>
            </p:nvSpPr>
            <p:spPr>
              <a:xfrm rot="16200000">
                <a:off x="3479637" y="2899436"/>
                <a:ext cx="8258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>
                    <a:solidFill>
                      <a:schemeClr val="tx2"/>
                    </a:solidFill>
                  </a:rPr>
                  <a:t>B3-B4</a:t>
                </a:r>
              </a:p>
            </p:txBody>
          </p:sp>
          <p:sp>
            <p:nvSpPr>
              <p:cNvPr id="12" name="CasellaDiTesto 11"/>
              <p:cNvSpPr txBox="1"/>
              <p:nvPr/>
            </p:nvSpPr>
            <p:spPr>
              <a:xfrm rot="16200000">
                <a:off x="5608814" y="1887217"/>
                <a:ext cx="8258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>
                    <a:solidFill>
                      <a:schemeClr val="tx2"/>
                    </a:solidFill>
                  </a:rPr>
                  <a:t>B7-B8</a:t>
                </a:r>
              </a:p>
            </p:txBody>
          </p:sp>
          <p:sp>
            <p:nvSpPr>
              <p:cNvPr id="13" name="CasellaDiTesto 12"/>
              <p:cNvSpPr txBox="1"/>
              <p:nvPr/>
            </p:nvSpPr>
            <p:spPr>
              <a:xfrm rot="16200000">
                <a:off x="6085439" y="1845181"/>
                <a:ext cx="9541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>
                    <a:solidFill>
                      <a:schemeClr val="tx2"/>
                    </a:solidFill>
                  </a:rPr>
                  <a:t>B9-B10</a:t>
                </a:r>
              </a:p>
            </p:txBody>
          </p:sp>
          <p:sp>
            <p:nvSpPr>
              <p:cNvPr id="14" name="CasellaDiTesto 13"/>
              <p:cNvSpPr txBox="1"/>
              <p:nvPr/>
            </p:nvSpPr>
            <p:spPr>
              <a:xfrm rot="16200000">
                <a:off x="6665575" y="1675193"/>
                <a:ext cx="8258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>
                    <a:solidFill>
                      <a:schemeClr val="tx2"/>
                    </a:solidFill>
                  </a:rPr>
                  <a:t>B3-B4</a:t>
                </a:r>
              </a:p>
            </p:txBody>
          </p:sp>
          <p:sp>
            <p:nvSpPr>
              <p:cNvPr id="15" name="CasellaDiTesto 14"/>
              <p:cNvSpPr txBox="1"/>
              <p:nvPr/>
            </p:nvSpPr>
            <p:spPr>
              <a:xfrm rot="16200000">
                <a:off x="7214760" y="1679272"/>
                <a:ext cx="8258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 smtClean="0">
                    <a:solidFill>
                      <a:schemeClr val="tx2"/>
                    </a:solidFill>
                  </a:rPr>
                  <a:t>B3-B4</a:t>
                </a:r>
              </a:p>
            </p:txBody>
          </p:sp>
        </p:grpSp>
        <p:cxnSp>
          <p:nvCxnSpPr>
            <p:cNvPr id="9" name="Connettore 1 8"/>
            <p:cNvCxnSpPr/>
            <p:nvPr/>
          </p:nvCxnSpPr>
          <p:spPr>
            <a:xfrm>
              <a:off x="1115616" y="908720"/>
              <a:ext cx="0" cy="3846726"/>
            </a:xfrm>
            <a:prstGeom prst="line">
              <a:avLst/>
            </a:prstGeom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1 20"/>
            <p:cNvCxnSpPr/>
            <p:nvPr/>
          </p:nvCxnSpPr>
          <p:spPr>
            <a:xfrm flipH="1">
              <a:off x="1115616" y="4723338"/>
              <a:ext cx="7128792" cy="33945"/>
            </a:xfrm>
            <a:prstGeom prst="line">
              <a:avLst/>
            </a:prstGeom>
            <a:ln w="31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599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QUENCH vs COILS TECHNOLOGY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6146" y="1328844"/>
            <a:ext cx="8145854" cy="3120297"/>
          </a:xfrm>
        </p:spPr>
        <p:txBody>
          <a:bodyPr>
            <a:normAutofit/>
          </a:bodyPr>
          <a:lstStyle/>
          <a:p>
            <a:r>
              <a:rPr lang="it-IT" sz="3200" dirty="0" err="1" smtClean="0"/>
              <a:t>Quench</a:t>
            </a:r>
            <a:r>
              <a:rPr lang="it-IT" sz="3200" dirty="0" smtClean="0"/>
              <a:t> </a:t>
            </a:r>
            <a:r>
              <a:rPr lang="it-IT" sz="3200" dirty="0" err="1" smtClean="0"/>
              <a:t>detection</a:t>
            </a:r>
            <a:r>
              <a:rPr lang="it-IT" sz="3200" dirty="0" smtClean="0"/>
              <a:t> </a:t>
            </a:r>
            <a:r>
              <a:rPr lang="it-IT" sz="3200" dirty="0" err="1" smtClean="0"/>
              <a:t>detects</a:t>
            </a:r>
            <a:r>
              <a:rPr lang="it-IT" sz="3200" dirty="0" smtClean="0"/>
              <a:t> 2 coils</a:t>
            </a:r>
          </a:p>
          <a:p>
            <a:r>
              <a:rPr lang="it-IT" sz="3200" dirty="0" err="1" smtClean="0"/>
              <a:t>Quench</a:t>
            </a:r>
            <a:r>
              <a:rPr lang="it-IT" sz="3200" dirty="0" smtClean="0"/>
              <a:t> </a:t>
            </a:r>
            <a:r>
              <a:rPr lang="it-IT" sz="3200" dirty="0" err="1" smtClean="0"/>
              <a:t>heater</a:t>
            </a:r>
            <a:r>
              <a:rPr lang="it-IT" sz="3200" dirty="0" smtClean="0"/>
              <a:t> on coil B3 (3 </a:t>
            </a:r>
            <a:r>
              <a:rPr lang="it-IT" sz="3200" dirty="0" err="1" smtClean="0"/>
              <a:t>provoked</a:t>
            </a:r>
            <a:r>
              <a:rPr lang="it-IT" sz="3200" dirty="0" smtClean="0"/>
              <a:t>)</a:t>
            </a:r>
          </a:p>
          <a:p>
            <a:r>
              <a:rPr lang="it-IT" sz="3200" dirty="0" smtClean="0"/>
              <a:t>4 </a:t>
            </a:r>
            <a:r>
              <a:rPr lang="it-IT" sz="3200" dirty="0" err="1" smtClean="0"/>
              <a:t>quenches</a:t>
            </a:r>
            <a:r>
              <a:rPr lang="it-IT" sz="3200" dirty="0" smtClean="0"/>
              <a:t> on B3-B4</a:t>
            </a:r>
          </a:p>
          <a:p>
            <a:r>
              <a:rPr lang="it-IT" sz="3200" dirty="0" smtClean="0"/>
              <a:t>1 </a:t>
            </a:r>
            <a:r>
              <a:rPr lang="it-IT" sz="3200" dirty="0" err="1" smtClean="0"/>
              <a:t>quench</a:t>
            </a:r>
            <a:r>
              <a:rPr lang="it-IT" sz="3200" dirty="0" smtClean="0"/>
              <a:t> on B7-B8</a:t>
            </a:r>
          </a:p>
          <a:p>
            <a:r>
              <a:rPr lang="it-IT" sz="3200" dirty="0"/>
              <a:t>1</a:t>
            </a:r>
            <a:r>
              <a:rPr lang="it-IT" sz="3200" dirty="0" smtClean="0"/>
              <a:t> </a:t>
            </a:r>
            <a:r>
              <a:rPr lang="it-IT" sz="3200" dirty="0" err="1" smtClean="0"/>
              <a:t>quench</a:t>
            </a:r>
            <a:r>
              <a:rPr lang="it-IT" sz="3200" dirty="0" smtClean="0"/>
              <a:t> on B9-B10</a:t>
            </a:r>
          </a:p>
          <a:p>
            <a:pPr marL="0" indent="0">
              <a:buNone/>
            </a:pPr>
            <a:endParaRPr lang="it-IT" sz="32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 smtClean="0"/>
              <a:t>M. Statera- 2017/11/15</a:t>
            </a:r>
            <a:endParaRPr lang="en-GB" dirty="0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70944"/>
              </p:ext>
            </p:extLst>
          </p:nvPr>
        </p:nvGraphicFramePr>
        <p:xfrm>
          <a:off x="6210324" y="2644441"/>
          <a:ext cx="1846528" cy="31750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923264"/>
                <a:gridCol w="923264"/>
              </a:tblGrid>
              <a:tr h="287717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B1</a:t>
                      </a:r>
                      <a:endParaRPr lang="it-IT" sz="20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>
                          <a:solidFill>
                            <a:schemeClr val="tx2"/>
                          </a:solidFill>
                          <a:effectLst/>
                        </a:rPr>
                        <a:t>M10-05</a:t>
                      </a:r>
                      <a:endParaRPr lang="it-IT" sz="2000" b="1" i="0" u="none" strike="noStrike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B2</a:t>
                      </a:r>
                      <a:endParaRPr lang="it-IT" sz="20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M10-08</a:t>
                      </a:r>
                      <a:endParaRPr lang="it-IT" sz="20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B3</a:t>
                      </a:r>
                      <a:endParaRPr lang="it-IT" sz="20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M10-09</a:t>
                      </a:r>
                      <a:endParaRPr lang="it-IT" sz="20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>
                          <a:solidFill>
                            <a:schemeClr val="tx2"/>
                          </a:solidFill>
                          <a:effectLst/>
                        </a:rPr>
                        <a:t>B4</a:t>
                      </a:r>
                      <a:endParaRPr lang="it-IT" sz="2000" b="1" i="0" u="none" strike="noStrike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M10-11</a:t>
                      </a:r>
                      <a:endParaRPr lang="it-IT" sz="20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B5</a:t>
                      </a:r>
                      <a:endParaRPr lang="it-IT" sz="20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M10-13</a:t>
                      </a:r>
                      <a:endParaRPr lang="it-IT" sz="20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B6</a:t>
                      </a:r>
                      <a:endParaRPr lang="it-IT" sz="20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M10-06</a:t>
                      </a:r>
                      <a:endParaRPr lang="it-IT" sz="20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>
                          <a:solidFill>
                            <a:schemeClr val="tx2"/>
                          </a:solidFill>
                          <a:effectLst/>
                        </a:rPr>
                        <a:t>B7</a:t>
                      </a:r>
                      <a:endParaRPr lang="it-IT" sz="2000" b="1" i="0" u="none" strike="noStrike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M10-10</a:t>
                      </a:r>
                      <a:endParaRPr lang="it-IT" sz="20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>
                          <a:solidFill>
                            <a:schemeClr val="tx2"/>
                          </a:solidFill>
                          <a:effectLst/>
                        </a:rPr>
                        <a:t>B8</a:t>
                      </a:r>
                      <a:endParaRPr lang="it-IT" sz="2000" b="1" i="0" u="none" strike="noStrike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M10-12</a:t>
                      </a:r>
                      <a:endParaRPr lang="it-IT" sz="20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B9</a:t>
                      </a:r>
                      <a:endParaRPr lang="it-IT" sz="20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M10-14</a:t>
                      </a:r>
                      <a:endParaRPr lang="it-IT" sz="20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B10</a:t>
                      </a:r>
                      <a:endParaRPr lang="it-IT" sz="20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20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M10-15</a:t>
                      </a:r>
                      <a:endParaRPr lang="it-IT" sz="2000" b="1" i="0" u="none" strike="noStrike" dirty="0"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7" name="Parentesi graffa aperta 6"/>
          <p:cNvSpPr/>
          <p:nvPr/>
        </p:nvSpPr>
        <p:spPr>
          <a:xfrm>
            <a:off x="5807956" y="2668586"/>
            <a:ext cx="354678" cy="608067"/>
          </a:xfrm>
          <a:prstGeom prst="leftBrac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2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 rot="5400000">
            <a:off x="8034315" y="3142322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BTS2</a:t>
            </a:r>
          </a:p>
        </p:txBody>
      </p:sp>
      <p:cxnSp>
        <p:nvCxnSpPr>
          <p:cNvPr id="13" name="Connettore 2 12"/>
          <p:cNvCxnSpPr/>
          <p:nvPr/>
        </p:nvCxnSpPr>
        <p:spPr>
          <a:xfrm>
            <a:off x="8176490" y="2668586"/>
            <a:ext cx="0" cy="1563355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 rot="5400000">
            <a:off x="7563845" y="4836669"/>
            <a:ext cx="1907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DURATRON</a:t>
            </a:r>
          </a:p>
        </p:txBody>
      </p:sp>
      <p:cxnSp>
        <p:nvCxnSpPr>
          <p:cNvPr id="15" name="Connettore 2 14"/>
          <p:cNvCxnSpPr/>
          <p:nvPr/>
        </p:nvCxnSpPr>
        <p:spPr>
          <a:xfrm flipH="1">
            <a:off x="8171825" y="4231941"/>
            <a:ext cx="1" cy="158750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Parentesi graffa aperta 21"/>
          <p:cNvSpPr/>
          <p:nvPr/>
        </p:nvSpPr>
        <p:spPr>
          <a:xfrm>
            <a:off x="5807956" y="3276653"/>
            <a:ext cx="354678" cy="608067"/>
          </a:xfrm>
          <a:prstGeom prst="leftBrac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2"/>
              </a:solidFill>
            </a:endParaRPr>
          </a:p>
        </p:txBody>
      </p:sp>
      <p:sp>
        <p:nvSpPr>
          <p:cNvPr id="23" name="Parentesi graffa aperta 22"/>
          <p:cNvSpPr/>
          <p:nvPr/>
        </p:nvSpPr>
        <p:spPr>
          <a:xfrm>
            <a:off x="5795827" y="3939979"/>
            <a:ext cx="354678" cy="608067"/>
          </a:xfrm>
          <a:prstGeom prst="leftBrac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2"/>
              </a:solidFill>
            </a:endParaRPr>
          </a:p>
        </p:txBody>
      </p:sp>
      <p:sp>
        <p:nvSpPr>
          <p:cNvPr id="24" name="Parentesi graffa aperta 23"/>
          <p:cNvSpPr/>
          <p:nvPr/>
        </p:nvSpPr>
        <p:spPr>
          <a:xfrm>
            <a:off x="5807956" y="4603305"/>
            <a:ext cx="354678" cy="608067"/>
          </a:xfrm>
          <a:prstGeom prst="leftBrac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2"/>
              </a:solidFill>
            </a:endParaRPr>
          </a:p>
        </p:txBody>
      </p:sp>
      <p:sp>
        <p:nvSpPr>
          <p:cNvPr id="25" name="Parentesi graffa aperta 24"/>
          <p:cNvSpPr/>
          <p:nvPr/>
        </p:nvSpPr>
        <p:spPr>
          <a:xfrm>
            <a:off x="5807956" y="5211374"/>
            <a:ext cx="354678" cy="608067"/>
          </a:xfrm>
          <a:prstGeom prst="leftBrac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2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5363095" y="3319076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chemeClr val="tx2"/>
                </a:solidFill>
              </a:rPr>
              <a:t>4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5363095" y="465196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smtClean="0">
                <a:solidFill>
                  <a:schemeClr val="tx2"/>
                </a:solidFill>
              </a:rPr>
              <a:t>1</a:t>
            </a:r>
            <a:endParaRPr lang="it-IT" sz="2800" b="1" dirty="0" smtClean="0">
              <a:solidFill>
                <a:schemeClr val="tx2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5363262" y="520886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smtClean="0">
                <a:solidFill>
                  <a:schemeClr val="tx2"/>
                </a:solidFill>
              </a:rPr>
              <a:t>1</a:t>
            </a:r>
            <a:endParaRPr lang="it-IT" sz="2800" b="1" dirty="0" smtClean="0">
              <a:solidFill>
                <a:schemeClr val="tx2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74706" y="4689691"/>
            <a:ext cx="50607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charset="0"/>
              <a:buChar char="o"/>
            </a:pPr>
            <a:r>
              <a:rPr lang="it-IT" sz="2400" dirty="0" smtClean="0">
                <a:solidFill>
                  <a:schemeClr val="tx2"/>
                </a:solidFill>
              </a:rPr>
              <a:t>No </a:t>
            </a:r>
            <a:r>
              <a:rPr lang="it-IT" sz="2400" dirty="0">
                <a:solidFill>
                  <a:schemeClr val="tx2"/>
                </a:solidFill>
              </a:rPr>
              <a:t>sensitive </a:t>
            </a:r>
            <a:r>
              <a:rPr lang="it-IT" sz="2400" dirty="0" err="1">
                <a:solidFill>
                  <a:schemeClr val="tx2"/>
                </a:solidFill>
              </a:rPr>
              <a:t>difference</a:t>
            </a:r>
            <a:r>
              <a:rPr lang="it-IT" sz="2400" dirty="0">
                <a:solidFill>
                  <a:schemeClr val="tx2"/>
                </a:solidFill>
              </a:rPr>
              <a:t> </a:t>
            </a:r>
            <a:r>
              <a:rPr lang="it-IT" sz="2400" dirty="0" err="1">
                <a:solidFill>
                  <a:schemeClr val="tx2"/>
                </a:solidFill>
              </a:rPr>
              <a:t>between</a:t>
            </a:r>
            <a:r>
              <a:rPr lang="it-IT" sz="2400" dirty="0">
                <a:solidFill>
                  <a:schemeClr val="tx2"/>
                </a:solidFill>
              </a:rPr>
              <a:t> </a:t>
            </a:r>
            <a:r>
              <a:rPr lang="it-IT" sz="2400" dirty="0" smtClean="0">
                <a:solidFill>
                  <a:schemeClr val="tx2"/>
                </a:solidFill>
              </a:rPr>
              <a:t>coils’ </a:t>
            </a:r>
            <a:r>
              <a:rPr lang="it-IT" sz="2400" dirty="0" err="1" smtClean="0">
                <a:solidFill>
                  <a:schemeClr val="tx2"/>
                </a:solidFill>
              </a:rPr>
              <a:t>technology</a:t>
            </a:r>
            <a:endParaRPr lang="it-IT" sz="2400" dirty="0">
              <a:solidFill>
                <a:schemeClr val="tx2"/>
              </a:solidFill>
            </a:endParaRPr>
          </a:p>
          <a:p>
            <a:endParaRPr lang="it-IT" dirty="0" smtClean="0">
              <a:solidFill>
                <a:schemeClr val="bg2"/>
              </a:solidFill>
            </a:endParaRP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163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1967980"/>
            <a:ext cx="8136463" cy="4760913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SINGLE POINT MAGNETIC FIELD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27584" y="809731"/>
            <a:ext cx="3383936" cy="1345704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Single Hall probe</a:t>
            </a:r>
          </a:p>
          <a:p>
            <a:r>
              <a:rPr lang="it-IT" dirty="0" err="1" smtClean="0"/>
              <a:t>r</a:t>
            </a:r>
            <a:r>
              <a:rPr lang="it-IT" baseline="-25000" dirty="0" err="1" smtClean="0"/>
              <a:t>ref</a:t>
            </a:r>
            <a:r>
              <a:rPr lang="it-IT" dirty="0" smtClean="0"/>
              <a:t>= 50 mm</a:t>
            </a:r>
          </a:p>
          <a:p>
            <a:r>
              <a:rPr lang="it-IT" dirty="0" err="1" smtClean="0"/>
              <a:t>Errors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shown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4788024" y="4005064"/>
            <a:ext cx="35028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rgbClr val="0432FF"/>
                </a:solidFill>
              </a:rPr>
              <a:t>4.2 K and 2.17 K</a:t>
            </a:r>
          </a:p>
          <a:p>
            <a:r>
              <a:rPr lang="it-IT" sz="2400" dirty="0" smtClean="0">
                <a:solidFill>
                  <a:srgbClr val="00800A"/>
                </a:solidFill>
              </a:rPr>
              <a:t>4.2 K </a:t>
            </a:r>
            <a:r>
              <a:rPr lang="it-IT" sz="2400" dirty="0" err="1" smtClean="0">
                <a:solidFill>
                  <a:srgbClr val="00800A"/>
                </a:solidFill>
              </a:rPr>
              <a:t>after</a:t>
            </a:r>
            <a:r>
              <a:rPr lang="it-IT" sz="2400" dirty="0" smtClean="0">
                <a:solidFill>
                  <a:srgbClr val="00800A"/>
                </a:solidFill>
              </a:rPr>
              <a:t> </a:t>
            </a:r>
            <a:r>
              <a:rPr lang="it-IT" sz="2400" dirty="0" err="1" smtClean="0">
                <a:solidFill>
                  <a:srgbClr val="00800A"/>
                </a:solidFill>
              </a:rPr>
              <a:t>thermal</a:t>
            </a:r>
            <a:r>
              <a:rPr lang="it-IT" sz="2400" dirty="0" smtClean="0">
                <a:solidFill>
                  <a:srgbClr val="00800A"/>
                </a:solidFill>
              </a:rPr>
              <a:t> </a:t>
            </a:r>
            <a:r>
              <a:rPr lang="it-IT" sz="2400" dirty="0" err="1" smtClean="0">
                <a:solidFill>
                  <a:srgbClr val="00800A"/>
                </a:solidFill>
              </a:rPr>
              <a:t>cycle</a:t>
            </a:r>
            <a:endParaRPr lang="it-IT" sz="2400" dirty="0" smtClean="0">
              <a:solidFill>
                <a:srgbClr val="00800A"/>
              </a:solidFill>
            </a:endParaRPr>
          </a:p>
          <a:p>
            <a:r>
              <a:rPr lang="it-IT" sz="2400" dirty="0" smtClean="0">
                <a:solidFill>
                  <a:srgbClr val="FF0000"/>
                </a:solidFill>
              </a:rPr>
              <a:t>O      </a:t>
            </a:r>
            <a:r>
              <a:rPr lang="it-IT" sz="2400" dirty="0" err="1" smtClean="0">
                <a:solidFill>
                  <a:srgbClr val="FF0000"/>
                </a:solidFill>
              </a:rPr>
              <a:t>simulations</a:t>
            </a:r>
            <a:endParaRPr lang="it-IT" sz="2400" dirty="0" smtClean="0">
              <a:solidFill>
                <a:srgbClr val="FF0000"/>
              </a:solidFill>
            </a:endParaRPr>
          </a:p>
        </p:txBody>
      </p:sp>
      <p:sp>
        <p:nvSpPr>
          <p:cNvPr id="11" name="Segnaposto contenuto 2"/>
          <p:cNvSpPr txBox="1">
            <a:spLocks/>
          </p:cNvSpPr>
          <p:nvPr/>
        </p:nvSpPr>
        <p:spPr>
          <a:xfrm>
            <a:off x="4399477" y="763014"/>
            <a:ext cx="5004048" cy="1302151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err="1" smtClean="0"/>
              <a:t>Good</a:t>
            </a:r>
            <a:r>
              <a:rPr lang="it-IT" dirty="0" smtClean="0"/>
              <a:t> </a:t>
            </a:r>
            <a:r>
              <a:rPr lang="it-IT" dirty="0" err="1" smtClean="0"/>
              <a:t>reproducibility</a:t>
            </a:r>
            <a:endParaRPr lang="it-IT" dirty="0" smtClean="0"/>
          </a:p>
          <a:p>
            <a:r>
              <a:rPr lang="it-IT" dirty="0" err="1" smtClean="0"/>
              <a:t>Harmonic</a:t>
            </a:r>
            <a:r>
              <a:rPr lang="it-IT" dirty="0" smtClean="0"/>
              <a:t> </a:t>
            </a:r>
            <a:r>
              <a:rPr lang="it-IT" dirty="0" err="1" smtClean="0"/>
              <a:t>measurements</a:t>
            </a:r>
            <a:r>
              <a:rPr lang="it-IT" dirty="0" smtClean="0"/>
              <a:t> </a:t>
            </a:r>
          </a:p>
          <a:p>
            <a:pPr marL="0" indent="0">
              <a:buNone/>
            </a:pPr>
            <a:r>
              <a:rPr lang="it-IT" dirty="0"/>
              <a:t> </a:t>
            </a:r>
            <a:r>
              <a:rPr lang="it-IT" dirty="0" smtClean="0"/>
              <a:t>   </a:t>
            </a:r>
            <a:r>
              <a:rPr lang="it-IT" dirty="0" err="1" smtClean="0"/>
              <a:t>at</a:t>
            </a:r>
            <a:r>
              <a:rPr lang="it-IT" dirty="0" smtClean="0"/>
              <a:t> CERN (2017?)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89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QUENCH PROTECTION SYSTEM UPGRADE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28964" y="851703"/>
            <a:ext cx="8483737" cy="802086"/>
          </a:xfrm>
        </p:spPr>
        <p:txBody>
          <a:bodyPr>
            <a:noAutofit/>
          </a:bodyPr>
          <a:lstStyle/>
          <a:p>
            <a:r>
              <a:rPr lang="it-IT" sz="2400" dirty="0" smtClean="0"/>
              <a:t>2 IGBTS </a:t>
            </a:r>
            <a:r>
              <a:rPr lang="it-IT" sz="2400" dirty="0" err="1" smtClean="0"/>
              <a:t>working</a:t>
            </a:r>
            <a:r>
              <a:rPr lang="it-IT" sz="2400" dirty="0" smtClean="0"/>
              <a:t> in </a:t>
            </a:r>
            <a:r>
              <a:rPr lang="it-IT" sz="2400" dirty="0" err="1" smtClean="0"/>
              <a:t>parallel</a:t>
            </a:r>
            <a:endParaRPr lang="it-IT" sz="2400" dirty="0" smtClean="0"/>
          </a:p>
          <a:p>
            <a:r>
              <a:rPr lang="it-IT" sz="2400" dirty="0" err="1" smtClean="0"/>
              <a:t>Same</a:t>
            </a:r>
            <a:r>
              <a:rPr lang="it-IT" sz="2400" dirty="0" smtClean="0"/>
              <a:t> </a:t>
            </a:r>
            <a:r>
              <a:rPr lang="it-IT" sz="2400" dirty="0" err="1" smtClean="0"/>
              <a:t>components</a:t>
            </a:r>
            <a:r>
              <a:rPr lang="it-IT" sz="2400" dirty="0" smtClean="0"/>
              <a:t> </a:t>
            </a:r>
            <a:r>
              <a:rPr lang="it-IT" sz="2400" dirty="0" err="1" smtClean="0"/>
              <a:t>as</a:t>
            </a:r>
            <a:r>
              <a:rPr lang="it-IT" sz="2400" dirty="0" smtClean="0"/>
              <a:t> 10 </a:t>
            </a:r>
            <a:r>
              <a:rPr lang="it-IT" sz="2400" dirty="0" err="1" smtClean="0"/>
              <a:t>kA</a:t>
            </a:r>
            <a:r>
              <a:rPr lang="it-IT" sz="2400" dirty="0" smtClean="0"/>
              <a:t> </a:t>
            </a:r>
            <a:r>
              <a:rPr lang="it-IT" sz="2400" dirty="0" err="1" smtClean="0"/>
              <a:t>switch</a:t>
            </a:r>
            <a:r>
              <a:rPr lang="it-IT" sz="2400" dirty="0" smtClean="0"/>
              <a:t> </a:t>
            </a:r>
            <a:r>
              <a:rPr lang="it-IT" sz="1800" dirty="0" smtClean="0"/>
              <a:t>(by A. </a:t>
            </a:r>
            <a:r>
              <a:rPr lang="it-IT" sz="1800" dirty="0" err="1" smtClean="0"/>
              <a:t>Paccalini</a:t>
            </a:r>
            <a:r>
              <a:rPr lang="it-IT" sz="1800" dirty="0" smtClean="0"/>
              <a:t> and M. Quadrio)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44607" y="3104816"/>
            <a:ext cx="6960823" cy="3518323"/>
          </a:xfrm>
          <a:prstGeom prst="rect">
            <a:avLst/>
          </a:prstGeom>
        </p:spPr>
      </p:pic>
      <p:grpSp>
        <p:nvGrpSpPr>
          <p:cNvPr id="14" name="Gruppo 13"/>
          <p:cNvGrpSpPr/>
          <p:nvPr/>
        </p:nvGrpSpPr>
        <p:grpSpPr>
          <a:xfrm>
            <a:off x="2048920" y="1826726"/>
            <a:ext cx="7056784" cy="3785883"/>
            <a:chOff x="23516" y="-765609"/>
            <a:chExt cx="7056784" cy="3785883"/>
          </a:xfrm>
        </p:grpSpPr>
        <p:sp>
          <p:nvSpPr>
            <p:cNvPr id="10" name="Rettangolo 9"/>
            <p:cNvSpPr/>
            <p:nvPr/>
          </p:nvSpPr>
          <p:spPr>
            <a:xfrm>
              <a:off x="469646" y="602565"/>
              <a:ext cx="5400600" cy="24177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8" name="Immagine 7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516" y="-765609"/>
              <a:ext cx="7056784" cy="3733494"/>
            </a:xfrm>
            <a:prstGeom prst="rect">
              <a:avLst/>
            </a:prstGeom>
          </p:spPr>
        </p:pic>
      </p:grp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2226" y="1268760"/>
            <a:ext cx="2519699" cy="1844157"/>
          </a:xfrm>
          <a:prstGeom prst="rect">
            <a:avLst/>
          </a:prstGeom>
        </p:spPr>
      </p:pic>
      <p:sp>
        <p:nvSpPr>
          <p:cNvPr id="12" name="Rettangolo 11"/>
          <p:cNvSpPr/>
          <p:nvPr/>
        </p:nvSpPr>
        <p:spPr>
          <a:xfrm>
            <a:off x="1187624" y="3284984"/>
            <a:ext cx="648072" cy="2736304"/>
          </a:xfrm>
          <a:prstGeom prst="rect">
            <a:avLst/>
          </a:prstGeom>
          <a:noFill/>
          <a:ln w="25400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reccia destra 12"/>
          <p:cNvSpPr/>
          <p:nvPr/>
        </p:nvSpPr>
        <p:spPr>
          <a:xfrm>
            <a:off x="1974528" y="4221088"/>
            <a:ext cx="493705" cy="864096"/>
          </a:xfrm>
          <a:prstGeom prst="rightArrow">
            <a:avLst/>
          </a:prstGeom>
          <a:noFill/>
          <a:ln w="50800"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6" name="Connettore 2 15"/>
          <p:cNvCxnSpPr/>
          <p:nvPr/>
        </p:nvCxnSpPr>
        <p:spPr>
          <a:xfrm flipV="1">
            <a:off x="3388983" y="2575401"/>
            <a:ext cx="102897" cy="52941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3057240" y="3112917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2"/>
                </a:solidFill>
              </a:rPr>
              <a:t>&lt;1 </a:t>
            </a:r>
            <a:r>
              <a:rPr lang="it-IT" dirty="0" err="1" smtClean="0">
                <a:solidFill>
                  <a:schemeClr val="tx2"/>
                </a:solidFill>
              </a:rPr>
              <a:t>ms</a:t>
            </a:r>
            <a:endParaRPr lang="it-IT" dirty="0" smtClean="0">
              <a:solidFill>
                <a:schemeClr val="tx2"/>
              </a:solidFill>
            </a:endParaRPr>
          </a:p>
        </p:txBody>
      </p:sp>
      <p:cxnSp>
        <p:nvCxnSpPr>
          <p:cNvPr id="20" name="Connettore 2 19"/>
          <p:cNvCxnSpPr/>
          <p:nvPr/>
        </p:nvCxnSpPr>
        <p:spPr>
          <a:xfrm flipH="1">
            <a:off x="3975317" y="2046924"/>
            <a:ext cx="339259" cy="14913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4238651" y="173646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2"/>
                </a:solidFill>
              </a:rPr>
              <a:t>15 </a:t>
            </a:r>
            <a:r>
              <a:rPr lang="it-IT" dirty="0" err="1" smtClean="0">
                <a:solidFill>
                  <a:schemeClr val="tx2"/>
                </a:solidFill>
              </a:rPr>
              <a:t>ms</a:t>
            </a:r>
            <a:endParaRPr lang="it-IT" dirty="0" smtClean="0">
              <a:solidFill>
                <a:schemeClr val="tx2"/>
              </a:solidFill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3597037" y="4274599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tx2"/>
                </a:solidFill>
              </a:rPr>
              <a:t>trigger</a:t>
            </a:r>
          </a:p>
        </p:txBody>
      </p:sp>
      <p:cxnSp>
        <p:nvCxnSpPr>
          <p:cNvPr id="25" name="Connettore 2 24"/>
          <p:cNvCxnSpPr/>
          <p:nvPr/>
        </p:nvCxnSpPr>
        <p:spPr>
          <a:xfrm flipH="1">
            <a:off x="3582754" y="4620526"/>
            <a:ext cx="328571" cy="18187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49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25" y="1196752"/>
            <a:ext cx="7879407" cy="489654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GB" sz="3600" dirty="0" smtClean="0"/>
              <a:t>The INFN-LASA follows the d</a:t>
            </a:r>
            <a:r>
              <a:rPr lang="en-US" sz="3600" dirty="0" err="1" smtClean="0"/>
              <a:t>esign</a:t>
            </a:r>
            <a:r>
              <a:rPr lang="en-US" sz="3600" dirty="0"/>
              <a:t>, construction and test of the </a:t>
            </a:r>
            <a:r>
              <a:rPr lang="en-US" sz="3600" dirty="0" smtClean="0"/>
              <a:t>5 prototypes </a:t>
            </a:r>
            <a:r>
              <a:rPr lang="en-US" sz="3600" dirty="0"/>
              <a:t>of </a:t>
            </a:r>
            <a:r>
              <a:rPr lang="en-US" sz="3600" dirty="0" smtClean="0"/>
              <a:t>the High </a:t>
            </a:r>
            <a:r>
              <a:rPr lang="en-US" sz="3600" dirty="0"/>
              <a:t>O</a:t>
            </a:r>
            <a:r>
              <a:rPr lang="en-US" sz="3600" dirty="0" smtClean="0"/>
              <a:t>rder (HO) corrector </a:t>
            </a:r>
            <a:r>
              <a:rPr lang="en-US" sz="3600" dirty="0"/>
              <a:t>magnets for the HL interaction regions of </a:t>
            </a:r>
            <a:r>
              <a:rPr lang="en-US" sz="3600" dirty="0" smtClean="0"/>
              <a:t>HL-LHC</a:t>
            </a:r>
            <a:endParaRPr lang="en-US" sz="3600" dirty="0"/>
          </a:p>
          <a:p>
            <a:pPr algn="just"/>
            <a:r>
              <a:rPr lang="en-GB" sz="3600" dirty="0" smtClean="0"/>
              <a:t>This activity is founded by INFN (</a:t>
            </a:r>
            <a:r>
              <a:rPr lang="en-GB" sz="3600" dirty="0" err="1" smtClean="0"/>
              <a:t>Magix</a:t>
            </a:r>
            <a:r>
              <a:rPr lang="en-GB" sz="3600" dirty="0" smtClean="0"/>
              <a:t> “activity”), and with an agreement CERN contributes for about 50%</a:t>
            </a:r>
          </a:p>
          <a:p>
            <a:pPr algn="just"/>
            <a:r>
              <a:rPr lang="en-GB" sz="3600" dirty="0" smtClean="0"/>
              <a:t>The INFN-LASA will follow the series production of the HO corrector magnets for the HL interaction regions of HL-LHC</a:t>
            </a:r>
          </a:p>
          <a:p>
            <a:pPr marL="0" indent="0" algn="just">
              <a:buNone/>
            </a:pPr>
            <a:endParaRPr lang="en-GB" sz="2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8" name="AutoShape 2" descr="corr.jpg"/>
          <p:cNvSpPr>
            <a:spLocks noChangeAspect="1" noChangeArrowheads="1"/>
          </p:cNvSpPr>
          <p:nvPr/>
        </p:nvSpPr>
        <p:spPr bwMode="auto">
          <a:xfrm>
            <a:off x="123825" y="-523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" name="AutoShape 4" descr="corr.jpg"/>
          <p:cNvSpPr>
            <a:spLocks noChangeAspect="1" noChangeArrowheads="1"/>
          </p:cNvSpPr>
          <p:nvPr/>
        </p:nvSpPr>
        <p:spPr bwMode="auto">
          <a:xfrm>
            <a:off x="276225" y="1000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1" name="AutoShape 6" descr="corr.jpg"/>
          <p:cNvSpPr>
            <a:spLocks noChangeAspect="1" noChangeArrowheads="1"/>
          </p:cNvSpPr>
          <p:nvPr/>
        </p:nvSpPr>
        <p:spPr bwMode="auto">
          <a:xfrm>
            <a:off x="428625" y="2524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2" name="AutoShape 8" descr="cor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768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QUENCH PROTECTION </a:t>
            </a:r>
            <a:r>
              <a:rPr lang="it-IT" sz="2000" dirty="0"/>
              <a:t>(no ENERGY EXTRACTION)</a:t>
            </a:r>
            <a:endParaRPr lang="it-IT" sz="2000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99968" y="897859"/>
            <a:ext cx="8434800" cy="2857871"/>
          </a:xfrm>
        </p:spPr>
        <p:txBody>
          <a:bodyPr>
            <a:normAutofit fontScale="92500" lnSpcReduction="20000"/>
          </a:bodyPr>
          <a:lstStyle/>
          <a:p>
            <a:r>
              <a:rPr lang="it-IT" dirty="0" err="1" smtClean="0"/>
              <a:t>Protection</a:t>
            </a:r>
            <a:r>
              <a:rPr lang="it-IT" dirty="0" smtClean="0"/>
              <a:t> in LHC</a:t>
            </a:r>
          </a:p>
          <a:p>
            <a:pPr lvl="1"/>
            <a:r>
              <a:rPr lang="it-IT" dirty="0" err="1"/>
              <a:t>Measuring</a:t>
            </a:r>
            <a:r>
              <a:rPr lang="it-IT" dirty="0"/>
              <a:t> </a:t>
            </a:r>
            <a:r>
              <a:rPr lang="it-IT" dirty="0" err="1"/>
              <a:t>current</a:t>
            </a:r>
            <a:endParaRPr lang="it-IT" dirty="0"/>
          </a:p>
          <a:p>
            <a:pPr lvl="1"/>
            <a:r>
              <a:rPr lang="it-IT" dirty="0"/>
              <a:t>T</a:t>
            </a:r>
            <a:r>
              <a:rPr lang="it-IT" dirty="0" smtClean="0"/>
              <a:t>ime </a:t>
            </a:r>
            <a:r>
              <a:rPr lang="it-IT" dirty="0" err="1" smtClean="0"/>
              <a:t>range</a:t>
            </a:r>
            <a:r>
              <a:rPr lang="it-IT" dirty="0" smtClean="0"/>
              <a:t> 60-180 </a:t>
            </a:r>
            <a:r>
              <a:rPr lang="it-IT" dirty="0" err="1" smtClean="0"/>
              <a:t>ms</a:t>
            </a:r>
            <a:endParaRPr lang="it-IT" dirty="0" smtClean="0"/>
          </a:p>
          <a:p>
            <a:pPr lvl="1"/>
            <a:r>
              <a:rPr lang="it-IT" dirty="0" smtClean="0"/>
              <a:t>Max </a:t>
            </a:r>
            <a:r>
              <a:rPr lang="it-IT" dirty="0" err="1" smtClean="0"/>
              <a:t>current</a:t>
            </a:r>
            <a:r>
              <a:rPr lang="it-IT" dirty="0" smtClean="0"/>
              <a:t>: ultimate </a:t>
            </a:r>
            <a:r>
              <a:rPr lang="it-IT" dirty="0" err="1" smtClean="0"/>
              <a:t>current</a:t>
            </a:r>
            <a:r>
              <a:rPr lang="it-IT" dirty="0" smtClean="0"/>
              <a:t> (114 A)</a:t>
            </a:r>
          </a:p>
          <a:p>
            <a:r>
              <a:rPr lang="it-IT" dirty="0" err="1" smtClean="0"/>
              <a:t>Protection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LASA</a:t>
            </a:r>
          </a:p>
          <a:p>
            <a:pPr lvl="1"/>
            <a:r>
              <a:rPr lang="it-IT" dirty="0" err="1" smtClean="0"/>
              <a:t>Quech</a:t>
            </a:r>
            <a:r>
              <a:rPr lang="it-IT" dirty="0" smtClean="0"/>
              <a:t> </a:t>
            </a:r>
            <a:r>
              <a:rPr lang="it-IT" dirty="0" err="1" smtClean="0"/>
              <a:t>induced</a:t>
            </a:r>
            <a:r>
              <a:rPr lang="it-IT" dirty="0" smtClean="0"/>
              <a:t> by </a:t>
            </a:r>
            <a:r>
              <a:rPr lang="it-IT" dirty="0" err="1" smtClean="0"/>
              <a:t>heater</a:t>
            </a:r>
            <a:r>
              <a:rPr lang="it-IT" dirty="0" smtClean="0"/>
              <a:t> (and </a:t>
            </a:r>
            <a:r>
              <a:rPr lang="it-IT" dirty="0" err="1" smtClean="0"/>
              <a:t>AlN</a:t>
            </a:r>
            <a:r>
              <a:rPr lang="it-IT" dirty="0" smtClean="0"/>
              <a:t> </a:t>
            </a:r>
            <a:r>
              <a:rPr lang="it-IT" dirty="0" err="1" smtClean="0"/>
              <a:t>insert</a:t>
            </a:r>
            <a:r>
              <a:rPr lang="it-IT" dirty="0" smtClean="0"/>
              <a:t>)</a:t>
            </a:r>
          </a:p>
          <a:p>
            <a:pPr lvl="1"/>
            <a:r>
              <a:rPr lang="it-IT" dirty="0" err="1" smtClean="0"/>
              <a:t>Increase</a:t>
            </a:r>
            <a:r>
              <a:rPr lang="it-IT" dirty="0"/>
              <a:t> </a:t>
            </a:r>
            <a:r>
              <a:rPr lang="it-IT" dirty="0" err="1" smtClean="0"/>
              <a:t>validation</a:t>
            </a:r>
            <a:r>
              <a:rPr lang="it-IT" dirty="0" smtClean="0"/>
              <a:t> time</a:t>
            </a:r>
          </a:p>
          <a:p>
            <a:pPr lvl="1"/>
            <a:r>
              <a:rPr lang="it-IT" dirty="0" err="1" smtClean="0"/>
              <a:t>Reached</a:t>
            </a:r>
            <a:r>
              <a:rPr lang="it-IT" dirty="0" smtClean="0"/>
              <a:t> </a:t>
            </a:r>
            <a:r>
              <a:rPr lang="it-IT" b="1" dirty="0" smtClean="0"/>
              <a:t>120 </a:t>
            </a:r>
            <a:r>
              <a:rPr lang="it-IT" b="1" dirty="0" err="1" smtClean="0"/>
              <a:t>ms</a:t>
            </a:r>
            <a:r>
              <a:rPr lang="it-IT" b="1" dirty="0" smtClean="0"/>
              <a:t> </a:t>
            </a:r>
            <a:r>
              <a:rPr lang="it-IT" dirty="0" smtClean="0"/>
              <a:t>and </a:t>
            </a:r>
            <a:r>
              <a:rPr lang="it-IT" b="1" dirty="0" smtClean="0"/>
              <a:t>140 </a:t>
            </a:r>
            <a:r>
              <a:rPr lang="it-IT" b="1" dirty="0" err="1" smtClean="0"/>
              <a:t>ms</a:t>
            </a:r>
            <a:r>
              <a:rPr lang="it-IT" b="1" dirty="0" smtClean="0"/>
              <a:t> </a:t>
            </a:r>
            <a:r>
              <a:rPr lang="it-IT" dirty="0" err="1" smtClean="0"/>
              <a:t>at</a:t>
            </a:r>
            <a:r>
              <a:rPr lang="it-IT" b="1" dirty="0" smtClean="0"/>
              <a:t> ultimate </a:t>
            </a:r>
            <a:r>
              <a:rPr lang="it-IT" b="1" dirty="0" err="1" smtClean="0"/>
              <a:t>current</a:t>
            </a:r>
            <a:endParaRPr lang="it-IT" b="1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11" t="9679" r="10643"/>
          <a:stretch/>
        </p:blipFill>
        <p:spPr>
          <a:xfrm>
            <a:off x="683568" y="3779944"/>
            <a:ext cx="6663381" cy="2889416"/>
          </a:xfrm>
          <a:prstGeom prst="rect">
            <a:avLst/>
          </a:prstGeom>
        </p:spPr>
      </p:pic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7" name="CasellaDiTesto 6"/>
          <p:cNvSpPr txBox="1"/>
          <p:nvPr/>
        </p:nvSpPr>
        <p:spPr>
          <a:xfrm rot="20833527">
            <a:off x="4445792" y="4140710"/>
            <a:ext cx="37850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>
                <a:solidFill>
                  <a:schemeClr val="tx2"/>
                </a:solidFill>
              </a:rPr>
              <a:t>MCDXFP1 </a:t>
            </a:r>
            <a:r>
              <a:rPr lang="it-IT" sz="3200" dirty="0" err="1">
                <a:solidFill>
                  <a:schemeClr val="tx2"/>
                </a:solidFill>
              </a:rPr>
              <a:t>survived</a:t>
            </a:r>
            <a:endParaRPr lang="it-IT" sz="32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81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AFTER THERMAL CYCLE</a:t>
            </a:r>
            <a:endParaRPr lang="it-IT" dirty="0"/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141" y="869868"/>
            <a:ext cx="3024336" cy="2891649"/>
          </a:xfrm>
          <a:prstGeom prst="roundRect">
            <a:avLst/>
          </a:prstGeom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665" y="3789040"/>
            <a:ext cx="4222359" cy="2463043"/>
          </a:xfrm>
          <a:prstGeom prst="round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869868"/>
            <a:ext cx="3562101" cy="5392372"/>
          </a:xfrm>
          <a:prstGeom prst="round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3718688" y="836712"/>
            <a:ext cx="4968112" cy="1200329"/>
          </a:xfrm>
          <a:prstGeom prst="rect">
            <a:avLst/>
          </a:prstGeom>
          <a:solidFill>
            <a:schemeClr val="bg1">
              <a:alpha val="58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Courier New" charset="0"/>
              <a:buChar char="o"/>
            </a:pPr>
            <a:r>
              <a:rPr lang="it-IT" sz="2400" dirty="0" err="1" smtClean="0">
                <a:solidFill>
                  <a:schemeClr val="tx2"/>
                </a:solidFill>
              </a:rPr>
              <a:t>Detailed</a:t>
            </a:r>
            <a:r>
              <a:rPr lang="it-IT" sz="2400" dirty="0" smtClean="0">
                <a:solidFill>
                  <a:schemeClr val="tx2"/>
                </a:solidFill>
              </a:rPr>
              <a:t> </a:t>
            </a:r>
            <a:r>
              <a:rPr lang="it-IT" sz="2400" dirty="0" err="1" smtClean="0">
                <a:solidFill>
                  <a:schemeClr val="tx2"/>
                </a:solidFill>
              </a:rPr>
              <a:t>inspection</a:t>
            </a:r>
            <a:r>
              <a:rPr lang="it-IT" sz="2400" dirty="0" smtClean="0">
                <a:solidFill>
                  <a:schemeClr val="tx2"/>
                </a:solidFill>
              </a:rPr>
              <a:t> on </a:t>
            </a:r>
            <a:r>
              <a:rPr lang="it-IT" sz="2400" dirty="0" err="1" smtClean="0">
                <a:solidFill>
                  <a:schemeClr val="tx2"/>
                </a:solidFill>
              </a:rPr>
              <a:t>one</a:t>
            </a:r>
            <a:r>
              <a:rPr lang="it-IT" sz="2400" dirty="0" smtClean="0">
                <a:solidFill>
                  <a:schemeClr val="tx2"/>
                </a:solidFill>
              </a:rPr>
              <a:t> side</a:t>
            </a:r>
          </a:p>
          <a:p>
            <a:pPr marL="342900" indent="-342900">
              <a:buFont typeface="Courier New" charset="0"/>
              <a:buChar char="o"/>
            </a:pPr>
            <a:r>
              <a:rPr lang="it-IT" sz="2400" dirty="0" err="1" smtClean="0">
                <a:solidFill>
                  <a:schemeClr val="tx2"/>
                </a:solidFill>
              </a:rPr>
              <a:t>One</a:t>
            </a:r>
            <a:r>
              <a:rPr lang="it-IT" sz="2400" dirty="0" smtClean="0">
                <a:solidFill>
                  <a:schemeClr val="tx2"/>
                </a:solidFill>
              </a:rPr>
              <a:t> </a:t>
            </a:r>
            <a:r>
              <a:rPr lang="it-IT" sz="2400" dirty="0" err="1" smtClean="0">
                <a:solidFill>
                  <a:schemeClr val="tx2"/>
                </a:solidFill>
              </a:rPr>
              <a:t>defect</a:t>
            </a:r>
            <a:r>
              <a:rPr lang="it-IT" sz="2400" dirty="0" smtClean="0">
                <a:solidFill>
                  <a:schemeClr val="tx2"/>
                </a:solidFill>
              </a:rPr>
              <a:t> on coil M10-14</a:t>
            </a:r>
          </a:p>
          <a:p>
            <a:pPr marL="342900" indent="-342900">
              <a:buFont typeface="Courier New" charset="0"/>
              <a:buChar char="o"/>
            </a:pPr>
            <a:r>
              <a:rPr lang="it-IT" sz="2400" dirty="0" smtClean="0">
                <a:solidFill>
                  <a:schemeClr val="tx2"/>
                </a:solidFill>
              </a:rPr>
              <a:t>No </a:t>
            </a:r>
            <a:r>
              <a:rPr lang="it-IT" sz="2400" dirty="0" err="1" smtClean="0">
                <a:solidFill>
                  <a:schemeClr val="tx2"/>
                </a:solidFill>
              </a:rPr>
              <a:t>detached</a:t>
            </a:r>
            <a:r>
              <a:rPr lang="it-IT" sz="2400" dirty="0" smtClean="0">
                <a:solidFill>
                  <a:schemeClr val="tx2"/>
                </a:solidFill>
              </a:rPr>
              <a:t> </a:t>
            </a:r>
            <a:r>
              <a:rPr lang="it-IT" sz="2400" dirty="0" err="1" smtClean="0">
                <a:solidFill>
                  <a:schemeClr val="tx2"/>
                </a:solidFill>
              </a:rPr>
              <a:t>wedges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647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1488" y="3695570"/>
            <a:ext cx="2209396" cy="21240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235" y="1723866"/>
            <a:ext cx="2102141" cy="212400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1723866"/>
            <a:ext cx="2140366" cy="21240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461" y="1159031"/>
            <a:ext cx="3160708" cy="3253670"/>
          </a:xfrm>
          <a:prstGeom prst="rect">
            <a:avLst/>
          </a:prstGeom>
          <a:effectLst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NEXT STEPS: MCTXFP1 AND MCQSXFP1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it-IT"/>
          </a:p>
        </p:txBody>
      </p:sp>
      <p:pic>
        <p:nvPicPr>
          <p:cNvPr id="828" name="Immagine 82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304" y="4603312"/>
            <a:ext cx="2641794" cy="1808796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0396" y="3695570"/>
            <a:ext cx="2273604" cy="2124000"/>
          </a:xfrm>
          <a:prstGeom prst="rect">
            <a:avLst/>
          </a:prstGeom>
        </p:spPr>
      </p:pic>
      <p:sp>
        <p:nvSpPr>
          <p:cNvPr id="11" name="Rettangolo 10"/>
          <p:cNvSpPr/>
          <p:nvPr/>
        </p:nvSpPr>
        <p:spPr>
          <a:xfrm>
            <a:off x="4829027" y="5865081"/>
            <a:ext cx="16562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MCDXFP1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17" name="CasellaDiTesto 16"/>
          <p:cNvSpPr txBox="1"/>
          <p:nvPr/>
        </p:nvSpPr>
        <p:spPr>
          <a:xfrm>
            <a:off x="1331640" y="2497099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2"/>
                </a:solidFill>
              </a:rPr>
              <a:t>a</a:t>
            </a:r>
            <a:r>
              <a:rPr lang="it-IT" sz="1600" dirty="0" smtClean="0">
                <a:solidFill>
                  <a:schemeClr val="tx2"/>
                </a:solidFill>
              </a:rPr>
              <a:t>2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4111039" y="2419181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2"/>
                </a:solidFill>
              </a:rPr>
              <a:t>a</a:t>
            </a:r>
            <a:r>
              <a:rPr lang="it-IT" sz="1600" dirty="0" smtClean="0">
                <a:solidFill>
                  <a:schemeClr val="tx2"/>
                </a:solidFill>
              </a:rPr>
              <a:t>3</a:t>
            </a:r>
          </a:p>
          <a:p>
            <a:r>
              <a:rPr lang="it-IT" sz="2000" dirty="0" smtClean="0">
                <a:solidFill>
                  <a:schemeClr val="tx2"/>
                </a:solidFill>
              </a:rPr>
              <a:t>b</a:t>
            </a:r>
            <a:r>
              <a:rPr lang="it-IT" sz="1600" dirty="0" smtClean="0">
                <a:solidFill>
                  <a:schemeClr val="tx2"/>
                </a:solidFill>
              </a:rPr>
              <a:t>3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6670305" y="2391080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2"/>
                </a:solidFill>
              </a:rPr>
              <a:t>a</a:t>
            </a:r>
            <a:r>
              <a:rPr lang="it-IT" sz="1600" dirty="0" smtClean="0">
                <a:solidFill>
                  <a:schemeClr val="tx2"/>
                </a:solidFill>
              </a:rPr>
              <a:t>4</a:t>
            </a:r>
          </a:p>
          <a:p>
            <a:r>
              <a:rPr lang="it-IT" sz="2000" dirty="0" smtClean="0">
                <a:solidFill>
                  <a:schemeClr val="tx2"/>
                </a:solidFill>
              </a:rPr>
              <a:t>b</a:t>
            </a:r>
            <a:r>
              <a:rPr lang="it-IT" sz="1600" dirty="0" smtClean="0">
                <a:solidFill>
                  <a:schemeClr val="tx2"/>
                </a:solidFill>
              </a:rPr>
              <a:t>4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5351186" y="4403627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2"/>
                </a:solidFill>
              </a:rPr>
              <a:t>a</a:t>
            </a:r>
            <a:r>
              <a:rPr lang="it-IT" sz="1600" dirty="0" smtClean="0">
                <a:solidFill>
                  <a:schemeClr val="tx2"/>
                </a:solidFill>
              </a:rPr>
              <a:t>5</a:t>
            </a:r>
          </a:p>
          <a:p>
            <a:r>
              <a:rPr lang="it-IT" sz="2000" dirty="0" smtClean="0">
                <a:solidFill>
                  <a:schemeClr val="tx2"/>
                </a:solidFill>
              </a:rPr>
              <a:t>b</a:t>
            </a:r>
            <a:r>
              <a:rPr lang="it-IT" sz="1600" dirty="0" smtClean="0">
                <a:solidFill>
                  <a:schemeClr val="tx2"/>
                </a:solidFill>
              </a:rPr>
              <a:t>5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7721376" y="4403627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2"/>
                </a:solidFill>
              </a:rPr>
              <a:t>a</a:t>
            </a:r>
            <a:r>
              <a:rPr lang="it-IT" sz="1600" dirty="0" smtClean="0">
                <a:solidFill>
                  <a:schemeClr val="tx2"/>
                </a:solidFill>
              </a:rPr>
              <a:t>6</a:t>
            </a:r>
          </a:p>
          <a:p>
            <a:r>
              <a:rPr lang="it-IT" sz="2000" dirty="0" smtClean="0">
                <a:solidFill>
                  <a:schemeClr val="tx2"/>
                </a:solidFill>
              </a:rPr>
              <a:t>b</a:t>
            </a:r>
            <a:r>
              <a:rPr lang="it-IT" sz="1600" dirty="0" smtClean="0">
                <a:solidFill>
                  <a:schemeClr val="tx2"/>
                </a:solidFill>
              </a:rPr>
              <a:t>6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7111451" y="5857127"/>
            <a:ext cx="16209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MCTXFP1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6062766" y="1229564"/>
            <a:ext cx="16722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MCOXFP1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25" name="Rettangolo 24"/>
          <p:cNvSpPr/>
          <p:nvPr/>
        </p:nvSpPr>
        <p:spPr>
          <a:xfrm>
            <a:off x="3503500" y="1229564"/>
            <a:ext cx="16562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MCSXFP1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28" name="Ovale 27"/>
          <p:cNvSpPr/>
          <p:nvPr/>
        </p:nvSpPr>
        <p:spPr>
          <a:xfrm>
            <a:off x="3166009" y="1601977"/>
            <a:ext cx="2435428" cy="243542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e 28"/>
          <p:cNvSpPr/>
          <p:nvPr/>
        </p:nvSpPr>
        <p:spPr>
          <a:xfrm>
            <a:off x="4378020" y="3494094"/>
            <a:ext cx="2435428" cy="243542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e 29"/>
          <p:cNvSpPr/>
          <p:nvPr/>
        </p:nvSpPr>
        <p:spPr>
          <a:xfrm>
            <a:off x="5712728" y="1621442"/>
            <a:ext cx="2349393" cy="2284571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Ovale 31"/>
          <p:cNvSpPr/>
          <p:nvPr/>
        </p:nvSpPr>
        <p:spPr>
          <a:xfrm>
            <a:off x="1331640" y="4292778"/>
            <a:ext cx="3020151" cy="213644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Rettangolo 25"/>
          <p:cNvSpPr/>
          <p:nvPr/>
        </p:nvSpPr>
        <p:spPr>
          <a:xfrm>
            <a:off x="851310" y="4140340"/>
            <a:ext cx="16546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MQSXFP1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94016" y="5155294"/>
            <a:ext cx="15215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2400" dirty="0" smtClean="0">
                <a:solidFill>
                  <a:schemeClr val="tx2"/>
                </a:solidFill>
              </a:rPr>
              <a:t>MgB</a:t>
            </a:r>
            <a:r>
              <a:rPr lang="it-IT" sz="2400" baseline="-25000" dirty="0" smtClean="0">
                <a:solidFill>
                  <a:schemeClr val="tx2"/>
                </a:solidFill>
              </a:rPr>
              <a:t>2</a:t>
            </a:r>
          </a:p>
          <a:p>
            <a:r>
              <a:rPr lang="it-IT" sz="2400" dirty="0" smtClean="0">
                <a:solidFill>
                  <a:schemeClr val="tx2"/>
                </a:solidFill>
              </a:rPr>
              <a:t>round coil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33" name="Rettangolo 32"/>
          <p:cNvSpPr/>
          <p:nvPr/>
        </p:nvSpPr>
        <p:spPr>
          <a:xfrm>
            <a:off x="3266684" y="1273971"/>
            <a:ext cx="1921567" cy="42581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Rettangolo 33"/>
          <p:cNvSpPr/>
          <p:nvPr/>
        </p:nvSpPr>
        <p:spPr>
          <a:xfrm>
            <a:off x="4680436" y="5896291"/>
            <a:ext cx="1921567" cy="42581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Rettangolo 34"/>
          <p:cNvSpPr/>
          <p:nvPr/>
        </p:nvSpPr>
        <p:spPr>
          <a:xfrm>
            <a:off x="5880954" y="1216363"/>
            <a:ext cx="1921567" cy="42581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Rettangolo 35"/>
          <p:cNvSpPr/>
          <p:nvPr/>
        </p:nvSpPr>
        <p:spPr>
          <a:xfrm>
            <a:off x="142099" y="4963682"/>
            <a:ext cx="1333558" cy="92830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779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DODECAPOLE </a:t>
            </a:r>
            <a:r>
              <a:rPr lang="it-IT" dirty="0"/>
              <a:t>MCTXFP1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568794"/>
              </p:ext>
            </p:extLst>
          </p:nvPr>
        </p:nvGraphicFramePr>
        <p:xfrm>
          <a:off x="283069" y="934980"/>
          <a:ext cx="4504957" cy="3043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4675"/>
                <a:gridCol w="1224136"/>
                <a:gridCol w="1296146"/>
              </a:tblGrid>
              <a:tr h="563266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Normal</a:t>
                      </a:r>
                      <a:r>
                        <a:rPr lang="it-IT" sz="1600" dirty="0" smtClean="0"/>
                        <a:t> </a:t>
                      </a:r>
                    </a:p>
                    <a:p>
                      <a:pPr algn="ctr"/>
                      <a:r>
                        <a:rPr lang="it-IT" sz="1600" dirty="0" smtClean="0"/>
                        <a:t>(</a:t>
                      </a:r>
                      <a:r>
                        <a:rPr lang="it-IT" sz="1600" dirty="0" err="1" smtClean="0"/>
                        <a:t>Skew</a:t>
                      </a:r>
                      <a:r>
                        <a:rPr lang="it-IT" sz="1600" dirty="0" smtClean="0"/>
                        <a:t>)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nominal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simulation</a:t>
                      </a:r>
                      <a:endParaRPr lang="it-IT" sz="1600" dirty="0"/>
                    </a:p>
                  </a:txBody>
                  <a:tcPr/>
                </a:tc>
              </a:tr>
              <a:tr h="567866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length</a:t>
                      </a:r>
                      <a:r>
                        <a:rPr lang="it-IT" sz="1600" dirty="0" smtClean="0"/>
                        <a:t> </a:t>
                      </a:r>
                      <a:r>
                        <a:rPr lang="it-IT" sz="1600" dirty="0" err="1" smtClean="0"/>
                        <a:t>plate</a:t>
                      </a:r>
                      <a:r>
                        <a:rPr lang="it-IT" sz="1600" dirty="0" smtClean="0"/>
                        <a:t> </a:t>
                      </a:r>
                      <a:r>
                        <a:rPr lang="it-IT" sz="1600" dirty="0" smtClean="0">
                          <a:solidFill>
                            <a:schemeClr val="tx1"/>
                          </a:solidFill>
                        </a:rPr>
                        <a:t>to</a:t>
                      </a:r>
                      <a:r>
                        <a:rPr lang="it-IT" sz="1600" dirty="0" smtClean="0"/>
                        <a:t> </a:t>
                      </a:r>
                      <a:r>
                        <a:rPr lang="it-IT" sz="1600" dirty="0" err="1" smtClean="0"/>
                        <a:t>plate</a:t>
                      </a:r>
                      <a:endParaRPr lang="it-IT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514 mm</a:t>
                      </a:r>
                    </a:p>
                    <a:p>
                      <a:r>
                        <a:rPr lang="it-IT" sz="1600" dirty="0" smtClean="0"/>
                        <a:t>(166 mm)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575 mm</a:t>
                      </a:r>
                    </a:p>
                    <a:p>
                      <a:r>
                        <a:rPr lang="it-IT" sz="1600" dirty="0" smtClean="0"/>
                        <a:t>(200 mm)</a:t>
                      </a:r>
                      <a:endParaRPr lang="it-IT" sz="1600" dirty="0"/>
                    </a:p>
                  </a:txBody>
                  <a:tcPr anchor="ctr"/>
                </a:tc>
              </a:tr>
              <a:tr h="567866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integrated</a:t>
                      </a:r>
                      <a:r>
                        <a:rPr lang="it-IT" sz="1600" dirty="0" smtClean="0"/>
                        <a:t> </a:t>
                      </a:r>
                      <a:r>
                        <a:rPr lang="it-IT" sz="1600" dirty="0" err="1" smtClean="0"/>
                        <a:t>field</a:t>
                      </a:r>
                      <a:r>
                        <a:rPr lang="it-IT" sz="1600" dirty="0" smtClean="0"/>
                        <a:t> </a:t>
                      </a:r>
                    </a:p>
                    <a:p>
                      <a:pPr algn="ctr"/>
                      <a:r>
                        <a:rPr lang="it-IT" sz="1600" dirty="0" smtClean="0"/>
                        <a:t>@ </a:t>
                      </a:r>
                      <a:r>
                        <a:rPr lang="it-IT" sz="1600" dirty="0" err="1" smtClean="0"/>
                        <a:t>I</a:t>
                      </a:r>
                      <a:r>
                        <a:rPr lang="it-IT" sz="1600" baseline="-25000" dirty="0" err="1" smtClean="0"/>
                        <a:t>op</a:t>
                      </a:r>
                      <a:r>
                        <a:rPr lang="it-IT" sz="1600" dirty="0" smtClean="0"/>
                        <a:t> @ r50 mm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0.086 Tm</a:t>
                      </a:r>
                    </a:p>
                    <a:p>
                      <a:r>
                        <a:rPr lang="it-IT" sz="1600" dirty="0" smtClean="0"/>
                        <a:t>(0.017 Tm)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0.086 Tm</a:t>
                      </a:r>
                      <a:endParaRPr lang="it-IT" sz="1600" dirty="0"/>
                    </a:p>
                    <a:p>
                      <a:r>
                        <a:rPr lang="it-IT" sz="1600" dirty="0" smtClean="0"/>
                        <a:t>(0.017 Tm)</a:t>
                      </a:r>
                    </a:p>
                  </a:txBody>
                  <a:tcPr anchor="ctr"/>
                </a:tc>
              </a:tr>
              <a:tr h="363634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magnetic</a:t>
                      </a:r>
                      <a:r>
                        <a:rPr lang="it-IT" sz="1600" dirty="0" smtClean="0"/>
                        <a:t> </a:t>
                      </a:r>
                      <a:r>
                        <a:rPr lang="it-IT" sz="1600" dirty="0" err="1" smtClean="0"/>
                        <a:t>length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430 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471 mm</a:t>
                      </a:r>
                    </a:p>
                  </a:txBody>
                  <a:tcPr anchor="ctr"/>
                </a:tc>
              </a:tr>
              <a:tr h="363634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energy</a:t>
                      </a:r>
                      <a:r>
                        <a:rPr lang="it-IT" sz="1600" dirty="0" smtClean="0"/>
                        <a:t> @</a:t>
                      </a:r>
                      <a:r>
                        <a:rPr lang="it-IT" sz="1600" dirty="0" err="1" smtClean="0"/>
                        <a:t>I</a:t>
                      </a:r>
                      <a:r>
                        <a:rPr lang="it-IT" sz="1600" baseline="-25000" dirty="0" err="1" smtClean="0"/>
                        <a:t>op</a:t>
                      </a:r>
                      <a:endParaRPr lang="it-IT" sz="16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4.35 </a:t>
                      </a:r>
                      <a:r>
                        <a:rPr lang="it-IT" sz="1600" dirty="0" err="1" smtClean="0"/>
                        <a:t>kJ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7,78</a:t>
                      </a:r>
                      <a:r>
                        <a:rPr lang="it-IT" sz="1600" baseline="0" dirty="0" smtClean="0"/>
                        <a:t> </a:t>
                      </a:r>
                      <a:r>
                        <a:rPr lang="it-IT" sz="1600" baseline="0" dirty="0" err="1" smtClean="0"/>
                        <a:t>kJ</a:t>
                      </a:r>
                      <a:endParaRPr lang="it-IT" sz="1600" dirty="0"/>
                    </a:p>
                  </a:txBody>
                  <a:tcPr anchor="ctr"/>
                </a:tc>
              </a:tr>
              <a:tr h="567866">
                <a:tc>
                  <a:txBody>
                    <a:bodyPr/>
                    <a:lstStyle/>
                    <a:p>
                      <a:pPr algn="ctr"/>
                      <a:r>
                        <a:rPr lang="it-IT" sz="1600" baseline="0" dirty="0" err="1" smtClean="0"/>
                        <a:t>harmonics</a:t>
                      </a:r>
                      <a:r>
                        <a:rPr lang="it-IT" sz="1600" baseline="0" dirty="0" smtClean="0"/>
                        <a:t> @</a:t>
                      </a:r>
                      <a:r>
                        <a:rPr lang="it-IT" sz="1600" baseline="0" dirty="0" err="1" smtClean="0"/>
                        <a:t>I</a:t>
                      </a:r>
                      <a:r>
                        <a:rPr lang="it-IT" sz="1600" baseline="-25000" dirty="0" err="1" smtClean="0"/>
                        <a:t>op</a:t>
                      </a:r>
                      <a:endParaRPr lang="it-IT" sz="16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B18= -6.2</a:t>
                      </a:r>
                    </a:p>
                    <a:p>
                      <a:r>
                        <a:rPr lang="it-IT" sz="1600" dirty="0" smtClean="0"/>
                        <a:t>B30= -3.5</a:t>
                      </a:r>
                      <a:endParaRPr lang="it-IT" sz="1600" dirty="0"/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31" name="Gruppo 30"/>
          <p:cNvGrpSpPr/>
          <p:nvPr/>
        </p:nvGrpSpPr>
        <p:grpSpPr>
          <a:xfrm>
            <a:off x="4673493" y="764704"/>
            <a:ext cx="4509491" cy="2768003"/>
            <a:chOff x="4692951" y="727241"/>
            <a:chExt cx="4509491" cy="2768003"/>
          </a:xfrm>
        </p:grpSpPr>
        <p:pic>
          <p:nvPicPr>
            <p:cNvPr id="16" name="Immagine 1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1502" y="964839"/>
              <a:ext cx="2782632" cy="2530405"/>
            </a:xfrm>
            <a:prstGeom prst="rect">
              <a:avLst/>
            </a:prstGeom>
          </p:spPr>
        </p:pic>
        <p:sp>
          <p:nvSpPr>
            <p:cNvPr id="17" name="CasellaDiTesto 16"/>
            <p:cNvSpPr txBox="1"/>
            <p:nvPr/>
          </p:nvSpPr>
          <p:spPr>
            <a:xfrm>
              <a:off x="4848020" y="727241"/>
              <a:ext cx="155363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dirty="0" err="1" smtClean="0">
                  <a:solidFill>
                    <a:srgbClr val="1F497D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connections</a:t>
              </a:r>
              <a:endParaRPr lang="it-IT" sz="2000" dirty="0">
                <a:solidFill>
                  <a:srgbClr val="1F497D"/>
                </a:solidFill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r>
                <a:rPr lang="it-IT" sz="2000" dirty="0" err="1" smtClean="0">
                  <a:solidFill>
                    <a:srgbClr val="1F497D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at</a:t>
              </a:r>
              <a:r>
                <a:rPr lang="it-IT" sz="2000" dirty="0" smtClean="0">
                  <a:solidFill>
                    <a:srgbClr val="1F497D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 LASA</a:t>
              </a:r>
              <a:endParaRPr lang="it-IT" sz="2000" dirty="0">
                <a:solidFill>
                  <a:srgbClr val="1F497D"/>
                </a:solidFill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18" name="Connettore 2 17"/>
            <p:cNvCxnSpPr/>
            <p:nvPr/>
          </p:nvCxnSpPr>
          <p:spPr>
            <a:xfrm>
              <a:off x="6084168" y="1092090"/>
              <a:ext cx="627539" cy="210790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19"/>
            <p:cNvCxnSpPr/>
            <p:nvPr/>
          </p:nvCxnSpPr>
          <p:spPr>
            <a:xfrm>
              <a:off x="5958175" y="2487801"/>
              <a:ext cx="891065" cy="249663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CasellaDiTesto 21"/>
            <p:cNvSpPr txBox="1"/>
            <p:nvPr/>
          </p:nvSpPr>
          <p:spPr>
            <a:xfrm>
              <a:off x="4692951" y="1877850"/>
              <a:ext cx="161133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2000" dirty="0" err="1" smtClean="0">
                  <a:solidFill>
                    <a:srgbClr val="1F497D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connections</a:t>
              </a:r>
              <a:endParaRPr lang="it-IT" sz="2000" dirty="0" smtClean="0">
                <a:solidFill>
                  <a:srgbClr val="1F497D"/>
                </a:solidFill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it-IT" sz="2000" dirty="0" smtClean="0">
                  <a:solidFill>
                    <a:srgbClr val="1F497D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box</a:t>
              </a:r>
            </a:p>
            <a:p>
              <a:pPr algn="ctr"/>
              <a:r>
                <a:rPr lang="it-IT" sz="2000" dirty="0" err="1" smtClean="0">
                  <a:solidFill>
                    <a:srgbClr val="1F497D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at</a:t>
              </a:r>
              <a:r>
                <a:rPr lang="it-IT" sz="2000" dirty="0" smtClean="0">
                  <a:solidFill>
                    <a:srgbClr val="1F497D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 CERN</a:t>
              </a:r>
              <a:endParaRPr lang="it-IT" sz="2000" dirty="0">
                <a:solidFill>
                  <a:srgbClr val="1F497D"/>
                </a:solidFill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7" name="CasellaDiTesto 26"/>
            <p:cNvSpPr txBox="1"/>
            <p:nvPr/>
          </p:nvSpPr>
          <p:spPr>
            <a:xfrm>
              <a:off x="7634384" y="727241"/>
              <a:ext cx="15680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000" dirty="0" smtClean="0">
                  <a:solidFill>
                    <a:srgbClr val="1F497D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PCB </a:t>
              </a:r>
              <a:r>
                <a:rPr lang="it-IT" sz="2000" dirty="0" err="1" smtClean="0">
                  <a:solidFill>
                    <a:srgbClr val="1F497D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boards</a:t>
              </a:r>
              <a:endParaRPr lang="it-IT" sz="2000" dirty="0">
                <a:solidFill>
                  <a:srgbClr val="1F497D"/>
                </a:solidFill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cxnSp>
          <p:nvCxnSpPr>
            <p:cNvPr id="28" name="Connettore 2 27"/>
            <p:cNvCxnSpPr/>
            <p:nvPr/>
          </p:nvCxnSpPr>
          <p:spPr>
            <a:xfrm flipH="1">
              <a:off x="8417311" y="1127351"/>
              <a:ext cx="449489" cy="895665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Immagine 2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27" r="19880"/>
          <a:stretch/>
        </p:blipFill>
        <p:spPr>
          <a:xfrm rot="4927671">
            <a:off x="4774619" y="2066872"/>
            <a:ext cx="2798285" cy="5974574"/>
          </a:xfrm>
          <a:prstGeom prst="rect">
            <a:avLst/>
          </a:prstGeom>
        </p:spPr>
      </p:pic>
      <p:cxnSp>
        <p:nvCxnSpPr>
          <p:cNvPr id="14" name="Connettore 2 13"/>
          <p:cNvCxnSpPr/>
          <p:nvPr/>
        </p:nvCxnSpPr>
        <p:spPr>
          <a:xfrm flipH="1">
            <a:off x="8630222" y="3682621"/>
            <a:ext cx="218603" cy="23414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8238707" y="3294003"/>
            <a:ext cx="997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rgbClr val="1F497D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OD320</a:t>
            </a:r>
            <a:endParaRPr lang="it-IT" sz="2000" dirty="0">
              <a:solidFill>
                <a:srgbClr val="1F497D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ettangolo 11"/>
          <p:cNvSpPr/>
          <p:nvPr/>
        </p:nvSpPr>
        <p:spPr>
          <a:xfrm rot="21115433">
            <a:off x="5767532" y="5980495"/>
            <a:ext cx="11095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000" smtClean="0">
                <a:solidFill>
                  <a:schemeClr val="tx2"/>
                </a:solidFill>
              </a:rPr>
              <a:t>575 mm</a:t>
            </a:r>
            <a:endParaRPr lang="it-IT" sz="2000" dirty="0">
              <a:solidFill>
                <a:schemeClr val="tx2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54751" y="4329874"/>
            <a:ext cx="345799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chemeClr val="tx2"/>
                </a:solidFill>
              </a:rPr>
              <a:t>coils</a:t>
            </a:r>
          </a:p>
          <a:p>
            <a:pPr marL="342900" indent="-342900">
              <a:buFont typeface="Arial" charset="0"/>
              <a:buChar char="•"/>
            </a:pPr>
            <a:r>
              <a:rPr lang="it-IT" sz="2400" dirty="0" smtClean="0">
                <a:solidFill>
                  <a:schemeClr val="tx2"/>
                </a:solidFill>
              </a:rPr>
              <a:t>432 </a:t>
            </a:r>
            <a:r>
              <a:rPr lang="it-IT" sz="2400" dirty="0" err="1" smtClean="0">
                <a:solidFill>
                  <a:schemeClr val="tx2"/>
                </a:solidFill>
              </a:rPr>
              <a:t>windings</a:t>
            </a:r>
            <a:r>
              <a:rPr lang="it-IT" sz="2400" dirty="0" smtClean="0">
                <a:solidFill>
                  <a:schemeClr val="tx2"/>
                </a:solidFill>
              </a:rPr>
              <a:t> </a:t>
            </a:r>
          </a:p>
          <a:p>
            <a:pPr marL="342900" indent="-342900">
              <a:buFont typeface="Arial" charset="0"/>
              <a:buChar char="•"/>
            </a:pPr>
            <a:r>
              <a:rPr lang="it-IT" sz="2400" dirty="0" err="1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F</a:t>
            </a:r>
            <a:r>
              <a:rPr lang="it-IT" sz="2400" dirty="0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 </a:t>
            </a:r>
            <a:r>
              <a:rPr lang="it-IT" sz="2400" dirty="0" smtClean="0">
                <a:solidFill>
                  <a:schemeClr val="tx2"/>
                </a:solidFill>
              </a:rPr>
              <a:t>0.5 mm </a:t>
            </a:r>
            <a:r>
              <a:rPr lang="it-IT" sz="2400" dirty="0" err="1" smtClean="0">
                <a:solidFill>
                  <a:schemeClr val="tx2"/>
                </a:solidFill>
              </a:rPr>
              <a:t>NbTi</a:t>
            </a:r>
            <a:endParaRPr lang="it-IT" sz="2400" dirty="0" smtClean="0">
              <a:solidFill>
                <a:schemeClr val="tx2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it-IT" sz="2400" dirty="0" smtClean="0">
                <a:solidFill>
                  <a:schemeClr val="tx2"/>
                </a:solidFill>
              </a:rPr>
              <a:t>500 mm long</a:t>
            </a:r>
          </a:p>
          <a:p>
            <a:pPr marL="342900" indent="-342900">
              <a:buFont typeface="Arial" charset="0"/>
              <a:buChar char="•"/>
            </a:pPr>
            <a:r>
              <a:rPr lang="it-IT" sz="2400" dirty="0" smtClean="0">
                <a:solidFill>
                  <a:schemeClr val="tx2"/>
                </a:solidFill>
              </a:rPr>
              <a:t>Full BTS2 </a:t>
            </a:r>
            <a:r>
              <a:rPr lang="it-IT" sz="2400" dirty="0" err="1" smtClean="0">
                <a:solidFill>
                  <a:schemeClr val="tx2"/>
                </a:solidFill>
              </a:rPr>
              <a:t>technology</a:t>
            </a:r>
            <a:endParaRPr lang="it-IT" sz="2400" dirty="0" smtClean="0">
              <a:solidFill>
                <a:schemeClr val="tx2"/>
              </a:solidFill>
            </a:endParaRPr>
          </a:p>
        </p:txBody>
      </p:sp>
      <p:cxnSp>
        <p:nvCxnSpPr>
          <p:cNvPr id="7" name="Connettore 2 6"/>
          <p:cNvCxnSpPr/>
          <p:nvPr/>
        </p:nvCxnSpPr>
        <p:spPr>
          <a:xfrm flipV="1">
            <a:off x="4427984" y="6165304"/>
            <a:ext cx="4202238" cy="551047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7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40"/>
          <a:stretch/>
        </p:blipFill>
        <p:spPr>
          <a:xfrm flipH="1">
            <a:off x="35496" y="2446481"/>
            <a:ext cx="6192688" cy="4366895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SKEW QUADRUPOLE </a:t>
            </a:r>
            <a:r>
              <a:rPr lang="it-IT" dirty="0"/>
              <a:t>MCQSXFP1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052625"/>
            <a:ext cx="4104016" cy="1417712"/>
          </a:xfrm>
        </p:spPr>
        <p:txBody>
          <a:bodyPr>
            <a:normAutofit fontScale="85000" lnSpcReduction="10000"/>
          </a:bodyPr>
          <a:lstStyle/>
          <a:p>
            <a:r>
              <a:rPr lang="it-IT" dirty="0" err="1"/>
              <a:t>I</a:t>
            </a:r>
            <a:r>
              <a:rPr lang="it-IT" baseline="-25000" dirty="0" err="1"/>
              <a:t>op</a:t>
            </a:r>
            <a:r>
              <a:rPr lang="it-IT" dirty="0"/>
              <a:t>=182 </a:t>
            </a:r>
            <a:r>
              <a:rPr lang="it-IT" dirty="0" smtClean="0"/>
              <a:t>A </a:t>
            </a:r>
            <a:r>
              <a:rPr lang="it-IT" dirty="0"/>
              <a:t>- </a:t>
            </a:r>
            <a:r>
              <a:rPr lang="it-IT" dirty="0" err="1" smtClean="0">
                <a:latin typeface="Symbol" charset="2"/>
                <a:ea typeface="Symbol" charset="2"/>
                <a:cs typeface="Symbol" charset="2"/>
              </a:rPr>
              <a:t>f</a:t>
            </a:r>
            <a:r>
              <a:rPr lang="it-IT" dirty="0" smtClean="0"/>
              <a:t> 0.7 </a:t>
            </a:r>
            <a:r>
              <a:rPr lang="it-IT" dirty="0"/>
              <a:t>mm </a:t>
            </a:r>
            <a:r>
              <a:rPr lang="it-IT" dirty="0" err="1" smtClean="0"/>
              <a:t>NbTi</a:t>
            </a:r>
            <a:endParaRPr lang="it-IT" dirty="0" smtClean="0"/>
          </a:p>
          <a:p>
            <a:r>
              <a:rPr lang="it-IT" dirty="0" err="1" smtClean="0"/>
              <a:t>protection</a:t>
            </a:r>
            <a:r>
              <a:rPr lang="it-IT" dirty="0"/>
              <a:t>: </a:t>
            </a:r>
            <a:r>
              <a:rPr lang="it-IT" dirty="0" smtClean="0"/>
              <a:t>1.5 </a:t>
            </a:r>
            <a:r>
              <a:rPr lang="it-IT" dirty="0" err="1" smtClean="0">
                <a:latin typeface="Symbol" charset="2"/>
                <a:ea typeface="Symbol" charset="2"/>
                <a:cs typeface="Symbol" charset="2"/>
              </a:rPr>
              <a:t>W</a:t>
            </a:r>
            <a:r>
              <a:rPr lang="it-IT" dirty="0" smtClean="0"/>
              <a:t> </a:t>
            </a:r>
            <a:r>
              <a:rPr lang="it-IT" dirty="0" err="1" smtClean="0"/>
              <a:t>dump</a:t>
            </a:r>
            <a:endParaRPr lang="it-IT" dirty="0" smtClean="0"/>
          </a:p>
          <a:p>
            <a:r>
              <a:rPr lang="it-IT" dirty="0" smtClean="0"/>
              <a:t>50% </a:t>
            </a:r>
            <a:r>
              <a:rPr lang="it-IT" dirty="0" err="1" smtClean="0"/>
              <a:t>energy</a:t>
            </a:r>
            <a:r>
              <a:rPr lang="it-IT" dirty="0" smtClean="0"/>
              <a:t> </a:t>
            </a:r>
            <a:r>
              <a:rPr lang="it-IT" dirty="0" err="1" smtClean="0"/>
              <a:t>extracted</a:t>
            </a:r>
            <a:endParaRPr lang="it-IT" dirty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772629"/>
              </p:ext>
            </p:extLst>
          </p:nvPr>
        </p:nvGraphicFramePr>
        <p:xfrm>
          <a:off x="4705264" y="900000"/>
          <a:ext cx="4330785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6695"/>
                <a:gridCol w="1041184"/>
                <a:gridCol w="1282906"/>
              </a:tblGrid>
              <a:tr h="141016"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err="1" smtClean="0"/>
                        <a:t>nominal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 err="1" smtClean="0"/>
                        <a:t>simulation</a:t>
                      </a:r>
                      <a:endParaRPr lang="it-IT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length</a:t>
                      </a:r>
                      <a:r>
                        <a:rPr lang="it-IT" sz="1600" dirty="0" smtClean="0"/>
                        <a:t> </a:t>
                      </a:r>
                      <a:r>
                        <a:rPr lang="it-IT" sz="1600" dirty="0" err="1" smtClean="0"/>
                        <a:t>plate</a:t>
                      </a:r>
                      <a:r>
                        <a:rPr lang="it-IT" sz="1600" dirty="0" smtClean="0"/>
                        <a:t> to </a:t>
                      </a:r>
                      <a:r>
                        <a:rPr lang="it-IT" sz="1600" dirty="0" err="1" smtClean="0"/>
                        <a:t>plate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903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814</a:t>
                      </a:r>
                      <a:endParaRPr lang="it-IT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integrated</a:t>
                      </a:r>
                      <a:r>
                        <a:rPr lang="it-IT" sz="1600" dirty="0" smtClean="0"/>
                        <a:t> </a:t>
                      </a:r>
                      <a:r>
                        <a:rPr lang="it-IT" sz="1600" dirty="0" err="1" smtClean="0"/>
                        <a:t>field</a:t>
                      </a:r>
                      <a:r>
                        <a:rPr lang="it-IT" sz="1600" dirty="0" smtClean="0"/>
                        <a:t> </a:t>
                      </a:r>
                    </a:p>
                    <a:p>
                      <a:pPr algn="ctr"/>
                      <a:r>
                        <a:rPr lang="it-IT" sz="1600" dirty="0" smtClean="0"/>
                        <a:t>@ </a:t>
                      </a:r>
                      <a:r>
                        <a:rPr lang="it-IT" sz="1600" dirty="0" err="1" smtClean="0"/>
                        <a:t>I</a:t>
                      </a:r>
                      <a:r>
                        <a:rPr lang="it-IT" sz="1600" baseline="-25000" dirty="0" err="1" smtClean="0"/>
                        <a:t>op</a:t>
                      </a:r>
                      <a:r>
                        <a:rPr lang="it-IT" sz="1600" dirty="0" smtClean="0"/>
                        <a:t> @ r50 mm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baseline="0" dirty="0" smtClean="0"/>
                        <a:t>1.0 Tm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1.016 Tm</a:t>
                      </a:r>
                      <a:endParaRPr lang="it-IT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magnetic</a:t>
                      </a:r>
                      <a:r>
                        <a:rPr lang="it-IT" sz="1600" dirty="0" smtClean="0"/>
                        <a:t> </a:t>
                      </a:r>
                      <a:r>
                        <a:rPr lang="it-IT" sz="1600" dirty="0" err="1" smtClean="0"/>
                        <a:t>length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807</a:t>
                      </a:r>
                      <a:r>
                        <a:rPr lang="it-IT" sz="1600" baseline="0" dirty="0" smtClean="0"/>
                        <a:t> </a:t>
                      </a:r>
                      <a:r>
                        <a:rPr lang="it-IT" sz="1600" dirty="0" smtClean="0"/>
                        <a:t>mm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671 mm</a:t>
                      </a:r>
                      <a:endParaRPr lang="it-IT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energy</a:t>
                      </a:r>
                      <a:r>
                        <a:rPr lang="it-IT" sz="1600" dirty="0" smtClean="0"/>
                        <a:t> @</a:t>
                      </a:r>
                      <a:r>
                        <a:rPr lang="it-IT" sz="1600" dirty="0" err="1" smtClean="0"/>
                        <a:t>I</a:t>
                      </a:r>
                      <a:r>
                        <a:rPr lang="it-IT" sz="1600" baseline="-25000" dirty="0" err="1" smtClean="0"/>
                        <a:t>op</a:t>
                      </a:r>
                      <a:endParaRPr lang="it-IT" sz="16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24 </a:t>
                      </a:r>
                      <a:r>
                        <a:rPr lang="it-IT" sz="1600" dirty="0" err="1" smtClean="0"/>
                        <a:t>kJ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36 </a:t>
                      </a:r>
                      <a:r>
                        <a:rPr lang="it-IT" sz="1600" dirty="0" err="1" smtClean="0"/>
                        <a:t>kJ</a:t>
                      </a:r>
                      <a:endParaRPr lang="it-IT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5731814" y="3101709"/>
            <a:ext cx="34513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/>
                </a:solidFill>
              </a:rPr>
              <a:t>The </a:t>
            </a:r>
            <a:r>
              <a:rPr lang="it-IT" dirty="0" err="1" smtClean="0">
                <a:solidFill>
                  <a:schemeClr val="tx2"/>
                </a:solidFill>
              </a:rPr>
              <a:t>poles</a:t>
            </a:r>
            <a:r>
              <a:rPr lang="it-IT" dirty="0" smtClean="0">
                <a:solidFill>
                  <a:schemeClr val="tx2"/>
                </a:solidFill>
              </a:rPr>
              <a:t> are </a:t>
            </a:r>
            <a:r>
              <a:rPr lang="it-IT" dirty="0" err="1" smtClean="0">
                <a:solidFill>
                  <a:schemeClr val="tx2"/>
                </a:solidFill>
              </a:rPr>
              <a:t>modified</a:t>
            </a:r>
            <a:r>
              <a:rPr lang="it-IT" dirty="0" smtClean="0">
                <a:solidFill>
                  <a:schemeClr val="tx2"/>
                </a:solidFill>
              </a:rPr>
              <a:t> </a:t>
            </a:r>
            <a:r>
              <a:rPr lang="it-IT" dirty="0" err="1" smtClean="0">
                <a:solidFill>
                  <a:schemeClr val="tx2"/>
                </a:solidFill>
              </a:rPr>
              <a:t>hyperbolas</a:t>
            </a:r>
            <a:endParaRPr lang="it-IT" dirty="0" smtClean="0">
              <a:solidFill>
                <a:schemeClr val="tx2"/>
              </a:solidFill>
            </a:endParaRPr>
          </a:p>
          <a:p>
            <a:r>
              <a:rPr lang="it-IT" dirty="0" smtClean="0">
                <a:solidFill>
                  <a:schemeClr val="tx2"/>
                </a:solidFill>
              </a:rPr>
              <a:t>B(@</a:t>
            </a:r>
            <a:r>
              <a:rPr lang="it-IT" dirty="0" err="1" smtClean="0">
                <a:solidFill>
                  <a:schemeClr val="tx2"/>
                </a:solidFill>
              </a:rPr>
              <a:t>z</a:t>
            </a:r>
            <a:r>
              <a:rPr lang="it-IT" dirty="0" smtClean="0">
                <a:solidFill>
                  <a:schemeClr val="tx2"/>
                </a:solidFill>
              </a:rPr>
              <a:t>=0,r=50 mm) =  1.5 T</a:t>
            </a:r>
          </a:p>
          <a:p>
            <a:endParaRPr lang="it-IT" dirty="0" smtClean="0">
              <a:solidFill>
                <a:schemeClr val="tx2"/>
              </a:solidFill>
            </a:endParaRPr>
          </a:p>
          <a:p>
            <a:r>
              <a:rPr lang="it-IT" b="1" dirty="0" smtClean="0">
                <a:solidFill>
                  <a:schemeClr val="tx2"/>
                </a:solidFill>
              </a:rPr>
              <a:t>Transfer </a:t>
            </a:r>
            <a:r>
              <a:rPr lang="it-IT" b="1" dirty="0" err="1" smtClean="0">
                <a:solidFill>
                  <a:schemeClr val="tx2"/>
                </a:solidFill>
              </a:rPr>
              <a:t>Function</a:t>
            </a:r>
            <a:endParaRPr lang="it-IT" b="1" dirty="0">
              <a:solidFill>
                <a:schemeClr val="tx2"/>
              </a:solidFill>
            </a:endParaRPr>
          </a:p>
          <a:p>
            <a:r>
              <a:rPr lang="it-IT" dirty="0" smtClean="0">
                <a:solidFill>
                  <a:schemeClr val="tx2"/>
                </a:solidFill>
              </a:rPr>
              <a:t>8.86 Tm/</a:t>
            </a:r>
            <a:r>
              <a:rPr lang="it-IT" dirty="0" err="1" smtClean="0">
                <a:solidFill>
                  <a:schemeClr val="tx2"/>
                </a:solidFill>
              </a:rPr>
              <a:t>kA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smtClean="0">
                <a:solidFill>
                  <a:schemeClr val="tx2"/>
                </a:solidFill>
              </a:rPr>
              <a:t>÷ 5.58 Tm/</a:t>
            </a:r>
            <a:r>
              <a:rPr lang="it-IT" dirty="0" err="1" smtClean="0">
                <a:solidFill>
                  <a:schemeClr val="tx2"/>
                </a:solidFill>
              </a:rPr>
              <a:t>kA</a:t>
            </a:r>
            <a:endParaRPr lang="it-IT" dirty="0" smtClean="0">
              <a:solidFill>
                <a:schemeClr val="tx2"/>
              </a:solidFill>
            </a:endParaRPr>
          </a:p>
          <a:p>
            <a:r>
              <a:rPr lang="it-IT" dirty="0" err="1" smtClean="0">
                <a:solidFill>
                  <a:schemeClr val="tx2"/>
                </a:solidFill>
              </a:rPr>
              <a:t>saturation</a:t>
            </a:r>
            <a:r>
              <a:rPr lang="it-IT" dirty="0" smtClean="0">
                <a:solidFill>
                  <a:schemeClr val="tx2"/>
                </a:solidFill>
              </a:rPr>
              <a:t> </a:t>
            </a:r>
            <a:r>
              <a:rPr lang="it-IT" dirty="0" err="1" smtClean="0">
                <a:solidFill>
                  <a:schemeClr val="tx2"/>
                </a:solidFill>
              </a:rPr>
              <a:t>at</a:t>
            </a:r>
            <a:r>
              <a:rPr lang="it-IT" dirty="0" smtClean="0">
                <a:solidFill>
                  <a:schemeClr val="tx2"/>
                </a:solidFill>
              </a:rPr>
              <a:t> ~0.3 I/</a:t>
            </a:r>
            <a:r>
              <a:rPr lang="it-IT" dirty="0" err="1" smtClean="0">
                <a:solidFill>
                  <a:schemeClr val="tx2"/>
                </a:solidFill>
              </a:rPr>
              <a:t>Inom</a:t>
            </a:r>
            <a:endParaRPr lang="it-IT" dirty="0" smtClean="0">
              <a:solidFill>
                <a:schemeClr val="tx2"/>
              </a:solidFill>
            </a:endParaRPr>
          </a:p>
          <a:p>
            <a:endParaRPr lang="it-IT" dirty="0" smtClean="0">
              <a:solidFill>
                <a:schemeClr val="tx2"/>
              </a:solidFill>
            </a:endParaRPr>
          </a:p>
          <a:p>
            <a:r>
              <a:rPr lang="it-IT" b="1" dirty="0" err="1" smtClean="0">
                <a:solidFill>
                  <a:schemeClr val="tx2"/>
                </a:solidFill>
              </a:rPr>
              <a:t>harmonics</a:t>
            </a:r>
            <a:endParaRPr lang="it-IT" b="1" dirty="0" smtClean="0">
              <a:solidFill>
                <a:schemeClr val="tx2"/>
              </a:solidFill>
            </a:endParaRPr>
          </a:p>
          <a:p>
            <a:r>
              <a:rPr lang="it-IT" dirty="0" smtClean="0">
                <a:solidFill>
                  <a:schemeClr val="tx2"/>
                </a:solidFill>
              </a:rPr>
              <a:t>B6= -30 U </a:t>
            </a:r>
            <a:r>
              <a:rPr lang="it-IT" dirty="0" err="1" smtClean="0">
                <a:solidFill>
                  <a:schemeClr val="tx2"/>
                </a:solidFill>
              </a:rPr>
              <a:t>at</a:t>
            </a:r>
            <a:r>
              <a:rPr lang="it-IT" dirty="0" smtClean="0">
                <a:solidFill>
                  <a:schemeClr val="tx2"/>
                </a:solidFill>
              </a:rPr>
              <a:t> </a:t>
            </a:r>
            <a:r>
              <a:rPr lang="it-IT" dirty="0" err="1" smtClean="0">
                <a:solidFill>
                  <a:schemeClr val="tx2"/>
                </a:solidFill>
              </a:rPr>
              <a:t>low</a:t>
            </a:r>
            <a:r>
              <a:rPr lang="it-IT" dirty="0" smtClean="0">
                <a:solidFill>
                  <a:schemeClr val="tx2"/>
                </a:solidFill>
              </a:rPr>
              <a:t> </a:t>
            </a:r>
            <a:r>
              <a:rPr lang="it-IT" dirty="0" err="1" smtClean="0">
                <a:solidFill>
                  <a:schemeClr val="tx2"/>
                </a:solidFill>
              </a:rPr>
              <a:t>current</a:t>
            </a:r>
            <a:r>
              <a:rPr lang="it-IT" dirty="0" smtClean="0">
                <a:solidFill>
                  <a:schemeClr val="tx2"/>
                </a:solidFill>
              </a:rPr>
              <a:t> </a:t>
            </a:r>
          </a:p>
          <a:p>
            <a:r>
              <a:rPr lang="it-IT" dirty="0" smtClean="0">
                <a:solidFill>
                  <a:schemeClr val="tx2"/>
                </a:solidFill>
              </a:rPr>
              <a:t>B6= 30 U </a:t>
            </a:r>
            <a:r>
              <a:rPr lang="it-IT" dirty="0" err="1" smtClean="0">
                <a:solidFill>
                  <a:schemeClr val="tx2"/>
                </a:solidFill>
              </a:rPr>
              <a:t>at</a:t>
            </a:r>
            <a:r>
              <a:rPr lang="it-IT" dirty="0" smtClean="0">
                <a:solidFill>
                  <a:schemeClr val="tx2"/>
                </a:solidFill>
              </a:rPr>
              <a:t> </a:t>
            </a:r>
            <a:r>
              <a:rPr lang="it-IT" dirty="0" err="1" smtClean="0">
                <a:solidFill>
                  <a:schemeClr val="tx2"/>
                </a:solidFill>
              </a:rPr>
              <a:t>I</a:t>
            </a:r>
            <a:r>
              <a:rPr lang="it-IT" baseline="-25000" dirty="0" err="1" smtClean="0">
                <a:solidFill>
                  <a:schemeClr val="tx2"/>
                </a:solidFill>
              </a:rPr>
              <a:t>op</a:t>
            </a:r>
            <a:endParaRPr lang="it-IT" baseline="-25000" dirty="0" smtClean="0">
              <a:solidFill>
                <a:schemeClr val="tx2"/>
              </a:solidFill>
            </a:endParaRPr>
          </a:p>
          <a:p>
            <a:r>
              <a:rPr lang="it-IT" dirty="0" smtClean="0">
                <a:solidFill>
                  <a:schemeClr val="tx2"/>
                </a:solidFill>
              </a:rPr>
              <a:t>B10= -8 U ÷ -12 U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-31200" y="5532890"/>
            <a:ext cx="22651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754 </a:t>
            </a:r>
            <a:r>
              <a:rPr lang="it-IT" sz="2400" dirty="0" err="1" smtClean="0">
                <a:solidFill>
                  <a:schemeClr val="tx2"/>
                </a:solidFill>
              </a:rPr>
              <a:t>windings</a:t>
            </a:r>
            <a:endParaRPr lang="it-IT" sz="2400" dirty="0" smtClean="0">
              <a:solidFill>
                <a:schemeClr val="tx2"/>
              </a:solidFill>
            </a:endParaRPr>
          </a:p>
          <a:p>
            <a:r>
              <a:rPr lang="it-IT" sz="2400" dirty="0" smtClean="0">
                <a:solidFill>
                  <a:schemeClr val="tx2"/>
                </a:solidFill>
              </a:rPr>
              <a:t> </a:t>
            </a:r>
            <a:r>
              <a:rPr lang="it-IT" sz="2400" dirty="0" err="1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f</a:t>
            </a:r>
            <a:r>
              <a:rPr lang="it-IT" sz="2400" dirty="0" smtClean="0">
                <a:solidFill>
                  <a:schemeClr val="tx2"/>
                </a:solidFill>
              </a:rPr>
              <a:t> 0.7 mm </a:t>
            </a:r>
            <a:r>
              <a:rPr lang="it-IT" sz="2400" dirty="0" err="1" smtClean="0">
                <a:solidFill>
                  <a:schemeClr val="tx2"/>
                </a:solidFill>
              </a:rPr>
              <a:t>NbTi</a:t>
            </a:r>
            <a:endParaRPr lang="it-IT" sz="2400" dirty="0">
              <a:solidFill>
                <a:schemeClr val="tx2"/>
              </a:solidFill>
            </a:endParaRPr>
          </a:p>
        </p:txBody>
      </p:sp>
      <p:cxnSp>
        <p:nvCxnSpPr>
          <p:cNvPr id="12" name="Connettore 2 11"/>
          <p:cNvCxnSpPr/>
          <p:nvPr/>
        </p:nvCxnSpPr>
        <p:spPr>
          <a:xfrm flipV="1">
            <a:off x="1259632" y="5083401"/>
            <a:ext cx="720080" cy="48124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2155867" y="2405436"/>
            <a:ext cx="1564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2"/>
                </a:solidFill>
              </a:rPr>
              <a:t>OD 460 mm</a:t>
            </a:r>
          </a:p>
        </p:txBody>
      </p:sp>
      <p:cxnSp>
        <p:nvCxnSpPr>
          <p:cNvPr id="17" name="Connettore 2 16"/>
          <p:cNvCxnSpPr/>
          <p:nvPr/>
        </p:nvCxnSpPr>
        <p:spPr>
          <a:xfrm flipH="1">
            <a:off x="1581898" y="2608433"/>
            <a:ext cx="548788" cy="21499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>
            <a:outerShdw blurRad="40000" dist="20000" dir="5400000" rotWithShape="0">
              <a:schemeClr val="tx2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/>
          <p:cNvSpPr txBox="1"/>
          <p:nvPr/>
        </p:nvSpPr>
        <p:spPr>
          <a:xfrm>
            <a:off x="3131840" y="2924122"/>
            <a:ext cx="2290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tx2"/>
                </a:solidFill>
              </a:rPr>
              <a:t>Modified</a:t>
            </a:r>
            <a:r>
              <a:rPr lang="it-IT" dirty="0" smtClean="0">
                <a:solidFill>
                  <a:schemeClr val="tx2"/>
                </a:solidFill>
              </a:rPr>
              <a:t> </a:t>
            </a:r>
            <a:r>
              <a:rPr lang="it-IT" dirty="0" err="1" smtClean="0">
                <a:solidFill>
                  <a:schemeClr val="tx2"/>
                </a:solidFill>
              </a:rPr>
              <a:t>holes</a:t>
            </a:r>
            <a:r>
              <a:rPr lang="it-IT" dirty="0" smtClean="0">
                <a:solidFill>
                  <a:schemeClr val="tx2"/>
                </a:solidFill>
              </a:rPr>
              <a:t> for </a:t>
            </a:r>
            <a:r>
              <a:rPr lang="it-IT" dirty="0" err="1" smtClean="0">
                <a:solidFill>
                  <a:schemeClr val="tx2"/>
                </a:solidFill>
              </a:rPr>
              <a:t>Heat</a:t>
            </a:r>
            <a:r>
              <a:rPr lang="it-IT" dirty="0" smtClean="0">
                <a:solidFill>
                  <a:schemeClr val="tx2"/>
                </a:solidFill>
              </a:rPr>
              <a:t> </a:t>
            </a:r>
            <a:r>
              <a:rPr lang="it-IT" dirty="0" err="1" smtClean="0">
                <a:solidFill>
                  <a:schemeClr val="tx2"/>
                </a:solidFill>
              </a:rPr>
              <a:t>Exchanger</a:t>
            </a:r>
            <a:endParaRPr lang="it-IT" dirty="0">
              <a:solidFill>
                <a:schemeClr val="tx2"/>
              </a:solidFill>
            </a:endParaRPr>
          </a:p>
        </p:txBody>
      </p:sp>
      <p:cxnSp>
        <p:nvCxnSpPr>
          <p:cNvPr id="15" name="Connettore 2 14"/>
          <p:cNvCxnSpPr/>
          <p:nvPr/>
        </p:nvCxnSpPr>
        <p:spPr>
          <a:xfrm flipH="1">
            <a:off x="3573149" y="3570453"/>
            <a:ext cx="355761" cy="41511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>
            <a:outerShdw blurRad="40000" dist="20000" dir="5400000" rotWithShape="0">
              <a:schemeClr val="tx2">
                <a:alpha val="38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17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DELIVERY AND TEST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6" name="Segnaposto contenuto 2"/>
          <p:cNvSpPr>
            <a:spLocks noGrp="1"/>
          </p:cNvSpPr>
          <p:nvPr>
            <p:ph idx="1"/>
          </p:nvPr>
        </p:nvSpPr>
        <p:spPr>
          <a:xfrm>
            <a:off x="338441" y="1124744"/>
            <a:ext cx="8496944" cy="4896544"/>
          </a:xfrm>
        </p:spPr>
        <p:txBody>
          <a:bodyPr>
            <a:normAutofit fontScale="92500" lnSpcReduction="20000"/>
          </a:bodyPr>
          <a:lstStyle/>
          <a:p>
            <a:r>
              <a:rPr lang="it-IT" sz="3600" dirty="0"/>
              <a:t>T</a:t>
            </a:r>
            <a:r>
              <a:rPr lang="it-IT" sz="3600" dirty="0" smtClean="0"/>
              <a:t>ender </a:t>
            </a:r>
            <a:r>
              <a:rPr lang="it-IT" sz="3600" dirty="0" err="1" smtClean="0"/>
              <a:t>approved</a:t>
            </a:r>
            <a:r>
              <a:rPr lang="it-IT" sz="3600" dirty="0" smtClean="0"/>
              <a:t> by INFN </a:t>
            </a:r>
          </a:p>
          <a:p>
            <a:r>
              <a:rPr lang="it-IT" sz="3600" dirty="0" err="1" smtClean="0"/>
              <a:t>contract</a:t>
            </a:r>
            <a:r>
              <a:rPr lang="it-IT" sz="3600" dirty="0" smtClean="0"/>
              <a:t> </a:t>
            </a:r>
            <a:r>
              <a:rPr lang="it-IT" sz="3600" dirty="0" err="1" smtClean="0"/>
              <a:t>sent</a:t>
            </a:r>
            <a:r>
              <a:rPr lang="it-IT" sz="3600" dirty="0" smtClean="0"/>
              <a:t> to company – </a:t>
            </a:r>
            <a:r>
              <a:rPr lang="it-IT" sz="3600" b="1" dirty="0" err="1" smtClean="0">
                <a:solidFill>
                  <a:srgbClr val="00800A"/>
                </a:solidFill>
              </a:rPr>
              <a:t>arrived</a:t>
            </a:r>
            <a:r>
              <a:rPr lang="it-IT" sz="3600" b="1" dirty="0" smtClean="0">
                <a:solidFill>
                  <a:srgbClr val="00800A"/>
                </a:solidFill>
              </a:rPr>
              <a:t> 4 weeks </a:t>
            </a:r>
            <a:r>
              <a:rPr lang="it-IT" sz="3600" b="1" dirty="0" err="1" smtClean="0">
                <a:solidFill>
                  <a:srgbClr val="00800A"/>
                </a:solidFill>
              </a:rPr>
              <a:t>later</a:t>
            </a:r>
            <a:endParaRPr lang="it-IT" sz="3600" b="1" dirty="0" smtClean="0">
              <a:solidFill>
                <a:srgbClr val="00800A"/>
              </a:solidFill>
            </a:endParaRPr>
          </a:p>
          <a:p>
            <a:r>
              <a:rPr lang="it-IT" sz="3600" dirty="0" smtClean="0"/>
              <a:t>Start end of </a:t>
            </a:r>
            <a:r>
              <a:rPr lang="it-IT" sz="3600" dirty="0" err="1" smtClean="0"/>
              <a:t>October</a:t>
            </a:r>
            <a:r>
              <a:rPr lang="it-IT" sz="3600" dirty="0" smtClean="0"/>
              <a:t> (T</a:t>
            </a:r>
            <a:r>
              <a:rPr lang="it-IT" sz="3600" baseline="-25000" dirty="0" smtClean="0"/>
              <a:t>0</a:t>
            </a:r>
            <a:r>
              <a:rPr lang="it-IT" sz="3600" dirty="0" smtClean="0"/>
              <a:t>)</a:t>
            </a:r>
          </a:p>
          <a:p>
            <a:r>
              <a:rPr lang="it-IT" sz="3600" dirty="0" err="1" smtClean="0"/>
              <a:t>Updated</a:t>
            </a:r>
            <a:r>
              <a:rPr lang="it-IT" sz="3600" dirty="0" smtClean="0"/>
              <a:t> schedule </a:t>
            </a:r>
          </a:p>
          <a:p>
            <a:pPr lvl="1"/>
            <a:r>
              <a:rPr lang="it-IT" sz="3200" dirty="0" smtClean="0"/>
              <a:t>4/6/2018 MCTXFP1 </a:t>
            </a:r>
            <a:r>
              <a:rPr lang="it-IT" sz="3200" dirty="0" err="1" smtClean="0"/>
              <a:t>delivered</a:t>
            </a:r>
            <a:r>
              <a:rPr lang="it-IT" sz="3200" dirty="0" smtClean="0"/>
              <a:t> to LASA</a:t>
            </a:r>
          </a:p>
          <a:p>
            <a:pPr marL="457200" lvl="1" indent="0">
              <a:buNone/>
            </a:pPr>
            <a:r>
              <a:rPr lang="it-IT" sz="3200" dirty="0"/>
              <a:t> </a:t>
            </a:r>
            <a:r>
              <a:rPr lang="it-IT" sz="3200" dirty="0" smtClean="0"/>
              <a:t> (</a:t>
            </a:r>
            <a:r>
              <a:rPr lang="it-IT" sz="3200" dirty="0"/>
              <a:t>T</a:t>
            </a:r>
            <a:r>
              <a:rPr lang="it-IT" sz="3200" baseline="-25000" dirty="0"/>
              <a:t>0 </a:t>
            </a:r>
            <a:r>
              <a:rPr lang="it-IT" sz="3200" dirty="0" smtClean="0"/>
              <a:t>+ 7 </a:t>
            </a:r>
            <a:r>
              <a:rPr lang="it-IT" sz="3200" dirty="0" err="1" smtClean="0"/>
              <a:t>months</a:t>
            </a:r>
            <a:r>
              <a:rPr lang="it-IT" sz="3200" dirty="0" smtClean="0"/>
              <a:t>)</a:t>
            </a:r>
          </a:p>
          <a:p>
            <a:pPr lvl="1"/>
            <a:r>
              <a:rPr lang="it-IT" sz="3200" dirty="0" smtClean="0"/>
              <a:t>4/9/2018 MCQSXFP </a:t>
            </a:r>
            <a:r>
              <a:rPr lang="it-IT" sz="3200" dirty="0" err="1" smtClean="0"/>
              <a:t>delivered</a:t>
            </a:r>
            <a:r>
              <a:rPr lang="it-IT" sz="3200" dirty="0" smtClean="0"/>
              <a:t> to LASA</a:t>
            </a:r>
          </a:p>
          <a:p>
            <a:pPr marL="457200" lvl="1" indent="0">
              <a:buNone/>
            </a:pPr>
            <a:r>
              <a:rPr lang="it-IT" sz="3200" dirty="0"/>
              <a:t> </a:t>
            </a:r>
            <a:r>
              <a:rPr lang="it-IT" sz="3200" dirty="0" smtClean="0"/>
              <a:t> (</a:t>
            </a:r>
            <a:r>
              <a:rPr lang="it-IT" sz="3200" dirty="0"/>
              <a:t>T</a:t>
            </a:r>
            <a:r>
              <a:rPr lang="it-IT" sz="3200" baseline="-25000" dirty="0"/>
              <a:t>0 </a:t>
            </a:r>
            <a:r>
              <a:rPr lang="it-IT" sz="3200" dirty="0"/>
              <a:t>+ </a:t>
            </a:r>
            <a:r>
              <a:rPr lang="it-IT" sz="3200" dirty="0" smtClean="0"/>
              <a:t>10 </a:t>
            </a:r>
            <a:r>
              <a:rPr lang="it-IT" sz="3200" dirty="0" err="1" smtClean="0"/>
              <a:t>Months</a:t>
            </a:r>
            <a:r>
              <a:rPr lang="it-IT" sz="3200" dirty="0" smtClean="0"/>
              <a:t>)</a:t>
            </a:r>
          </a:p>
          <a:p>
            <a:r>
              <a:rPr lang="it-IT" sz="3600" dirty="0" smtClean="0"/>
              <a:t>Test </a:t>
            </a:r>
            <a:r>
              <a:rPr lang="it-IT" sz="3600" dirty="0" err="1" smtClean="0"/>
              <a:t>at</a:t>
            </a:r>
            <a:r>
              <a:rPr lang="it-IT" sz="3600" dirty="0" smtClean="0"/>
              <a:t> LASA 2 </a:t>
            </a:r>
            <a:r>
              <a:rPr lang="it-IT" sz="3600" dirty="0" err="1" smtClean="0"/>
              <a:t>months</a:t>
            </a:r>
            <a:endParaRPr lang="it-IT" sz="3600" dirty="0" smtClean="0"/>
          </a:p>
          <a:p>
            <a:endParaRPr lang="it-IT" sz="3600" dirty="0" smtClean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26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INTEGRATION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38944" y="836752"/>
            <a:ext cx="7920000" cy="549715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it-IT" b="1" dirty="0" err="1" smtClean="0"/>
              <a:t>Cold</a:t>
            </a:r>
            <a:r>
              <a:rPr lang="it-IT" b="1" dirty="0" smtClean="0"/>
              <a:t> mass</a:t>
            </a:r>
          </a:p>
          <a:p>
            <a:r>
              <a:rPr lang="it-IT" dirty="0" err="1" smtClean="0"/>
              <a:t>Magnet</a:t>
            </a:r>
            <a:r>
              <a:rPr lang="it-IT" dirty="0" smtClean="0"/>
              <a:t> </a:t>
            </a:r>
            <a:r>
              <a:rPr lang="it-IT" dirty="0" err="1" smtClean="0"/>
              <a:t>length</a:t>
            </a:r>
            <a:r>
              <a:rPr lang="it-IT" dirty="0" smtClean="0"/>
              <a:t> vs </a:t>
            </a:r>
            <a:r>
              <a:rPr lang="it-IT" dirty="0" err="1" smtClean="0"/>
              <a:t>magnetic</a:t>
            </a:r>
            <a:r>
              <a:rPr lang="it-IT" dirty="0" smtClean="0"/>
              <a:t> design</a:t>
            </a:r>
          </a:p>
          <a:p>
            <a:r>
              <a:rPr lang="it-IT" dirty="0" smtClean="0"/>
              <a:t>Position in the </a:t>
            </a:r>
            <a:r>
              <a:rPr lang="it-IT" dirty="0" err="1" smtClean="0"/>
              <a:t>cold</a:t>
            </a:r>
            <a:r>
              <a:rPr lang="it-IT" dirty="0" smtClean="0"/>
              <a:t> mass</a:t>
            </a:r>
          </a:p>
          <a:p>
            <a:r>
              <a:rPr lang="it-IT" dirty="0" err="1" smtClean="0"/>
              <a:t>Alignment</a:t>
            </a:r>
            <a:endParaRPr lang="it-IT" dirty="0" smtClean="0"/>
          </a:p>
          <a:p>
            <a:r>
              <a:rPr lang="it-IT" dirty="0" err="1" smtClean="0"/>
              <a:t>Electrical</a:t>
            </a:r>
            <a:r>
              <a:rPr lang="it-IT" dirty="0" smtClean="0"/>
              <a:t> </a:t>
            </a:r>
            <a:r>
              <a:rPr lang="it-IT" dirty="0" err="1" smtClean="0"/>
              <a:t>connections</a:t>
            </a:r>
            <a:r>
              <a:rPr lang="it-IT" dirty="0" smtClean="0"/>
              <a:t> (box </a:t>
            </a:r>
            <a:r>
              <a:rPr lang="it-IT" dirty="0" err="1" smtClean="0"/>
              <a:t>definition</a:t>
            </a:r>
            <a:r>
              <a:rPr lang="it-IT" dirty="0" smtClean="0"/>
              <a:t> and position)</a:t>
            </a:r>
            <a:r>
              <a:rPr lang="it-IT" dirty="0"/>
              <a:t> </a:t>
            </a:r>
            <a:endParaRPr lang="it-IT" dirty="0" smtClean="0"/>
          </a:p>
          <a:p>
            <a:r>
              <a:rPr lang="it-IT" dirty="0" err="1" smtClean="0"/>
              <a:t>Fix</a:t>
            </a:r>
            <a:r>
              <a:rPr lang="it-IT" dirty="0" smtClean="0"/>
              <a:t> </a:t>
            </a:r>
            <a:r>
              <a:rPr lang="it-IT" dirty="0" err="1"/>
              <a:t>threads</a:t>
            </a:r>
            <a:r>
              <a:rPr lang="it-IT" dirty="0"/>
              <a:t>  and </a:t>
            </a:r>
            <a:r>
              <a:rPr lang="it-IT" dirty="0" err="1"/>
              <a:t>nuts</a:t>
            </a:r>
            <a:r>
              <a:rPr lang="it-IT" dirty="0"/>
              <a:t> by </a:t>
            </a:r>
            <a:r>
              <a:rPr lang="it-IT" dirty="0" err="1"/>
              <a:t>resin</a:t>
            </a:r>
            <a:r>
              <a:rPr lang="it-IT" dirty="0"/>
              <a:t> (CTD 101K) and anti </a:t>
            </a:r>
            <a:r>
              <a:rPr lang="it-IT" dirty="0" err="1"/>
              <a:t>vibration</a:t>
            </a:r>
            <a:r>
              <a:rPr lang="it-IT" dirty="0"/>
              <a:t> </a:t>
            </a:r>
            <a:r>
              <a:rPr lang="it-IT" dirty="0" err="1"/>
              <a:t>washers</a:t>
            </a:r>
            <a:endParaRPr lang="it-IT" dirty="0"/>
          </a:p>
          <a:p>
            <a:r>
              <a:rPr lang="it-IT" dirty="0"/>
              <a:t>Position and </a:t>
            </a:r>
            <a:r>
              <a:rPr lang="it-IT" dirty="0" err="1"/>
              <a:t>diameter</a:t>
            </a:r>
            <a:r>
              <a:rPr lang="it-IT" dirty="0"/>
              <a:t> for the </a:t>
            </a:r>
            <a:r>
              <a:rPr lang="it-IT" dirty="0" err="1"/>
              <a:t>Heat</a:t>
            </a:r>
            <a:r>
              <a:rPr lang="it-IT" dirty="0"/>
              <a:t> </a:t>
            </a:r>
            <a:r>
              <a:rPr lang="it-IT" dirty="0" err="1"/>
              <a:t>Exchanger</a:t>
            </a:r>
            <a:r>
              <a:rPr lang="it-IT" dirty="0"/>
              <a:t> (MCQSXFP)</a:t>
            </a:r>
          </a:p>
          <a:p>
            <a:pPr marL="457200" lvl="1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b="1" dirty="0" err="1" smtClean="0"/>
              <a:t>Power</a:t>
            </a:r>
            <a:r>
              <a:rPr lang="it-IT" b="1" dirty="0" smtClean="0"/>
              <a:t> </a:t>
            </a:r>
            <a:r>
              <a:rPr lang="it-IT" b="1" dirty="0" err="1" smtClean="0"/>
              <a:t>supply</a:t>
            </a:r>
            <a:r>
              <a:rPr lang="it-IT" b="1" dirty="0" smtClean="0"/>
              <a:t>  and </a:t>
            </a:r>
            <a:r>
              <a:rPr lang="it-IT" b="1" dirty="0" err="1" smtClean="0"/>
              <a:t>protection</a:t>
            </a:r>
            <a:endParaRPr lang="it-IT" b="1" dirty="0" smtClean="0"/>
          </a:p>
          <a:p>
            <a:r>
              <a:rPr lang="it-IT" dirty="0" err="1" smtClean="0"/>
              <a:t>Reduction</a:t>
            </a:r>
            <a:r>
              <a:rPr lang="it-IT" dirty="0" smtClean="0"/>
              <a:t> of </a:t>
            </a:r>
            <a:r>
              <a:rPr lang="it-IT" dirty="0" err="1" smtClean="0"/>
              <a:t>nominal</a:t>
            </a:r>
            <a:r>
              <a:rPr lang="it-IT" dirty="0" smtClean="0"/>
              <a:t> </a:t>
            </a:r>
            <a:r>
              <a:rPr lang="it-IT" dirty="0" err="1" smtClean="0"/>
              <a:t>current</a:t>
            </a:r>
            <a:r>
              <a:rPr lang="it-IT" dirty="0" smtClean="0"/>
              <a:t> 134 A -&gt; 105 A</a:t>
            </a:r>
          </a:p>
          <a:p>
            <a:pPr lvl="1"/>
            <a:r>
              <a:rPr lang="it-IT" dirty="0" err="1" smtClean="0"/>
              <a:t>But</a:t>
            </a:r>
            <a:r>
              <a:rPr lang="it-IT" dirty="0" smtClean="0"/>
              <a:t> MCQSXFP1 (4P</a:t>
            </a:r>
            <a:r>
              <a:rPr lang="it-IT" dirty="0"/>
              <a:t>) </a:t>
            </a:r>
            <a:endParaRPr lang="it-IT" dirty="0" smtClean="0"/>
          </a:p>
          <a:p>
            <a:pPr lvl="1"/>
            <a:r>
              <a:rPr lang="it-IT" dirty="0"/>
              <a:t>MCSXFP1 </a:t>
            </a:r>
            <a:r>
              <a:rPr lang="it-IT" dirty="0" smtClean="0"/>
              <a:t>(6P) to be </a:t>
            </a:r>
            <a:r>
              <a:rPr lang="it-IT" dirty="0" err="1" smtClean="0"/>
              <a:t>updated</a:t>
            </a:r>
            <a:r>
              <a:rPr lang="it-IT" dirty="0" smtClean="0"/>
              <a:t> (no major </a:t>
            </a:r>
            <a:r>
              <a:rPr lang="it-IT" dirty="0" err="1" smtClean="0"/>
              <a:t>changes</a:t>
            </a:r>
            <a:r>
              <a:rPr lang="it-IT" dirty="0" smtClean="0"/>
              <a:t>)</a:t>
            </a:r>
          </a:p>
          <a:p>
            <a:r>
              <a:rPr lang="it-IT" dirty="0" err="1" smtClean="0"/>
              <a:t>Quench</a:t>
            </a:r>
            <a:r>
              <a:rPr lang="it-IT" dirty="0" smtClean="0"/>
              <a:t> </a:t>
            </a:r>
            <a:r>
              <a:rPr lang="it-IT" dirty="0" err="1" smtClean="0"/>
              <a:t>protection</a:t>
            </a:r>
            <a:r>
              <a:rPr lang="it-IT" dirty="0" smtClean="0"/>
              <a:t> </a:t>
            </a:r>
            <a:r>
              <a:rPr lang="it-IT" dirty="0" err="1" smtClean="0"/>
              <a:t>w</a:t>
            </a:r>
            <a:r>
              <a:rPr lang="it-IT" dirty="0" smtClean="0"/>
              <a:t>/o </a:t>
            </a:r>
            <a:r>
              <a:rPr lang="it-IT" dirty="0" err="1" smtClean="0"/>
              <a:t>energy</a:t>
            </a:r>
            <a:r>
              <a:rPr lang="it-IT" dirty="0" smtClean="0"/>
              <a:t> </a:t>
            </a:r>
            <a:r>
              <a:rPr lang="it-IT" dirty="0" err="1" smtClean="0"/>
              <a:t>extraction</a:t>
            </a:r>
            <a:r>
              <a:rPr lang="it-IT" dirty="0" smtClean="0"/>
              <a:t> in LHC</a:t>
            </a:r>
          </a:p>
          <a:p>
            <a:endParaRPr lang="it-IT" dirty="0" smtClean="0"/>
          </a:p>
          <a:p>
            <a:pPr marL="0" indent="0">
              <a:buNone/>
            </a:pPr>
            <a:r>
              <a:rPr lang="it-IT" b="1" dirty="0" err="1"/>
              <a:t>D</a:t>
            </a:r>
            <a:r>
              <a:rPr lang="it-IT" b="1" dirty="0" err="1" smtClean="0"/>
              <a:t>ocumentation</a:t>
            </a:r>
            <a:endParaRPr lang="it-IT" b="1" dirty="0" smtClean="0"/>
          </a:p>
          <a:p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produced</a:t>
            </a:r>
            <a:r>
              <a:rPr lang="it-IT" dirty="0" smtClean="0"/>
              <a:t> </a:t>
            </a:r>
            <a:r>
              <a:rPr lang="it-IT" dirty="0" err="1" smtClean="0"/>
              <a:t>magnets</a:t>
            </a:r>
            <a:r>
              <a:rPr lang="it-IT" dirty="0" smtClean="0"/>
              <a:t> are in MTF/EDMS</a:t>
            </a:r>
          </a:p>
          <a:p>
            <a:r>
              <a:rPr lang="it-IT" dirty="0" smtClean="0"/>
              <a:t>Test reports and test </a:t>
            </a:r>
            <a:r>
              <a:rPr lang="it-IT" dirty="0" err="1" smtClean="0"/>
              <a:t>summaries</a:t>
            </a:r>
            <a:endParaRPr lang="it-IT" dirty="0" smtClean="0"/>
          </a:p>
          <a:p>
            <a:r>
              <a:rPr lang="it-IT" dirty="0" err="1" smtClean="0"/>
              <a:t>Acceptance</a:t>
            </a:r>
            <a:r>
              <a:rPr lang="it-IT" dirty="0" smtClean="0"/>
              <a:t> </a:t>
            </a:r>
            <a:r>
              <a:rPr lang="it-IT" dirty="0" err="1" smtClean="0"/>
              <a:t>procedures</a:t>
            </a:r>
            <a:endParaRPr lang="it-IT" dirty="0" smtClean="0"/>
          </a:p>
          <a:p>
            <a:r>
              <a:rPr lang="it-IT" dirty="0" err="1" smtClean="0"/>
              <a:t>Workflow</a:t>
            </a:r>
            <a:r>
              <a:rPr lang="it-IT" dirty="0" smtClean="0"/>
              <a:t> </a:t>
            </a:r>
          </a:p>
          <a:p>
            <a:r>
              <a:rPr lang="it-IT" dirty="0" err="1" smtClean="0"/>
              <a:t>MIPs</a:t>
            </a:r>
            <a:r>
              <a:rPr lang="it-IT" dirty="0" smtClean="0"/>
              <a:t> in </a:t>
            </a:r>
            <a:r>
              <a:rPr lang="it-IT" dirty="0" err="1" smtClean="0"/>
              <a:t>preparation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04"/>
          <a:stretch/>
        </p:blipFill>
        <p:spPr>
          <a:xfrm>
            <a:off x="3688006" y="922448"/>
            <a:ext cx="5459668" cy="512220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990220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QUENCH PROTECTION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dirty="0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605882"/>
              </p:ext>
            </p:extLst>
          </p:nvPr>
        </p:nvGraphicFramePr>
        <p:xfrm>
          <a:off x="71499" y="1052736"/>
          <a:ext cx="9001002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67"/>
                <a:gridCol w="1500167"/>
                <a:gridCol w="1500167"/>
                <a:gridCol w="1500167"/>
                <a:gridCol w="1500167"/>
                <a:gridCol w="1500167"/>
              </a:tblGrid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</a:rPr>
                        <a:t>No dump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Quadrupole</a:t>
                      </a:r>
                      <a:endParaRPr lang="en-US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Sextupole</a:t>
                      </a:r>
                    </a:p>
                    <a:p>
                      <a:pPr algn="ctr"/>
                      <a:r>
                        <a:rPr lang="en-US" b="0" dirty="0" err="1" smtClean="0"/>
                        <a:t>I</a:t>
                      </a:r>
                      <a:r>
                        <a:rPr lang="en-US" b="0" baseline="-25000" dirty="0" err="1" smtClean="0"/>
                        <a:t>nom</a:t>
                      </a:r>
                      <a:r>
                        <a:rPr lang="en-US" b="0" dirty="0" smtClean="0"/>
                        <a:t>=134 A</a:t>
                      </a:r>
                      <a:endParaRPr lang="en-US" b="0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Octupole</a:t>
                      </a:r>
                      <a:endParaRPr lang="en-US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Decapole</a:t>
                      </a:r>
                      <a:endParaRPr lang="en-US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Dodecapole</a:t>
                      </a:r>
                      <a:endParaRPr lang="en-US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</a:tr>
              <a:tr h="239554"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Peak voltage to ground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  <a:latin typeface="Georgia" panose="02040502050405020303" pitchFamily="18" charset="0"/>
                        </a:rPr>
                        <a:t>633 V</a:t>
                      </a:r>
                      <a:endParaRPr lang="en-US" dirty="0">
                        <a:solidFill>
                          <a:srgbClr val="FF0000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Georgia" panose="02040502050405020303" pitchFamily="18" charset="0"/>
                        </a:rPr>
                        <a:t>135 V</a:t>
                      </a:r>
                      <a:endParaRPr lang="en-US" dirty="0">
                        <a:latin typeface="Georgia" panose="0204050205040502030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Georgia" panose="02040502050405020303" pitchFamily="18" charset="0"/>
                        </a:rPr>
                        <a:t>70 V</a:t>
                      </a:r>
                      <a:endParaRPr lang="en-US" dirty="0">
                        <a:latin typeface="Georgia" panose="0204050205040502030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Georgia" panose="02040502050405020303" pitchFamily="18" charset="0"/>
                        </a:rPr>
                        <a:t>36 V</a:t>
                      </a:r>
                      <a:endParaRPr lang="en-US" dirty="0">
                        <a:latin typeface="Georgia" panose="0204050205040502030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Georgia" panose="02040502050405020303" pitchFamily="18" charset="0"/>
                        </a:rPr>
                        <a:t>251 V</a:t>
                      </a:r>
                      <a:endParaRPr lang="en-US" dirty="0">
                        <a:latin typeface="Georgia" panose="02040502050405020303" pitchFamily="18" charset="0"/>
                      </a:endParaRPr>
                    </a:p>
                  </a:txBody>
                  <a:tcPr anchor="ctr"/>
                </a:tc>
              </a:tr>
              <a:tr h="239554"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Hot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</a:rPr>
                        <a:t> spot temperature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Georgia" panose="02040502050405020303" pitchFamily="18" charset="0"/>
                        </a:rPr>
                        <a:t>132 K</a:t>
                      </a:r>
                      <a:endParaRPr lang="en-US" dirty="0">
                        <a:latin typeface="Georgia" panose="0204050205040502030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Georgia" panose="02040502050405020303" pitchFamily="18" charset="0"/>
                        </a:rPr>
                        <a:t>164 K</a:t>
                      </a:r>
                      <a:endParaRPr lang="en-US" dirty="0">
                        <a:latin typeface="Georgia" panose="0204050205040502030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Georgia" panose="02040502050405020303" pitchFamily="18" charset="0"/>
                        </a:rPr>
                        <a:t>131 K</a:t>
                      </a:r>
                      <a:endParaRPr lang="en-US" dirty="0">
                        <a:latin typeface="Georgia" panose="0204050205040502030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Georgia" panose="02040502050405020303" pitchFamily="18" charset="0"/>
                        </a:rPr>
                        <a:t>122 K</a:t>
                      </a:r>
                      <a:endParaRPr lang="en-US" dirty="0">
                        <a:latin typeface="Georgia" panose="0204050205040502030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Georgia" panose="02040502050405020303" pitchFamily="18" charset="0"/>
                        </a:rPr>
                        <a:t>147 K</a:t>
                      </a:r>
                      <a:endParaRPr lang="en-US" dirty="0">
                        <a:latin typeface="Georgia" panose="02040502050405020303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0" name="Tabel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970827"/>
              </p:ext>
            </p:extLst>
          </p:nvPr>
        </p:nvGraphicFramePr>
        <p:xfrm>
          <a:off x="35496" y="2924944"/>
          <a:ext cx="6084676" cy="207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5"/>
                <a:gridCol w="1800200"/>
                <a:gridCol w="1656184"/>
                <a:gridCol w="1692187"/>
              </a:tblGrid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2"/>
                          </a:solidFill>
                          <a:latin typeface="Georgia" panose="02040502050405020303" pitchFamily="18" charset="0"/>
                        </a:rPr>
                        <a:t>4P</a:t>
                      </a:r>
                      <a:endParaRPr lang="en-US" dirty="0">
                        <a:solidFill>
                          <a:schemeClr val="tx2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Georgia" panose="02040502050405020303" pitchFamily="18" charset="0"/>
                        </a:rPr>
                        <a:t>Ground at magnet end</a:t>
                      </a:r>
                      <a:endParaRPr lang="en-US" dirty="0">
                        <a:latin typeface="Georgia" panose="02040502050405020303" pitchFamily="18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Georgia" panose="02040502050405020303" pitchFamily="18" charset="0"/>
                        </a:rPr>
                        <a:t>Ground at half dump</a:t>
                      </a:r>
                      <a:endParaRPr lang="en-US" dirty="0">
                        <a:latin typeface="Georgia" panose="02040502050405020303" pitchFamily="18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Georgia" panose="02040502050405020303" pitchFamily="18" charset="0"/>
                        </a:rPr>
                        <a:t>Ground</a:t>
                      </a:r>
                      <a:r>
                        <a:rPr lang="en-US" baseline="0" dirty="0" smtClean="0">
                          <a:latin typeface="Georgia" panose="02040502050405020303" pitchFamily="18" charset="0"/>
                        </a:rPr>
                        <a:t> at half magnet</a:t>
                      </a:r>
                      <a:endParaRPr lang="en-US" dirty="0">
                        <a:latin typeface="Georgia" panose="02040502050405020303" pitchFamily="18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</a:tr>
              <a:tr h="239554"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Georgia" panose="02040502050405020303" pitchFamily="18" charset="0"/>
                        </a:rPr>
                        <a:t>0 </a:t>
                      </a:r>
                      <a:r>
                        <a:rPr lang="el-GR" sz="1600" b="1" dirty="0" smtClean="0">
                          <a:solidFill>
                            <a:schemeClr val="bg1"/>
                          </a:solidFill>
                          <a:latin typeface="Georgia"/>
                        </a:rPr>
                        <a:t>Ω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98420" algn="l"/>
                        </a:tabLs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  <a:ea typeface="Calibri"/>
                          <a:cs typeface="Times New Roman"/>
                        </a:rPr>
                        <a:t>633 V</a:t>
                      </a:r>
                      <a:endParaRPr lang="it-IT" sz="1600" dirty="0"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98420" algn="l"/>
                        </a:tabLs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  <a:ea typeface="Calibri"/>
                          <a:cs typeface="Times New Roman"/>
                        </a:rPr>
                        <a:t>633 V</a:t>
                      </a:r>
                      <a:endParaRPr lang="it-IT" sz="1600" dirty="0"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98420" algn="l"/>
                        </a:tabLs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  <a:ea typeface="Calibri"/>
                          <a:cs typeface="Times New Roman"/>
                        </a:rPr>
                        <a:t>422 V</a:t>
                      </a:r>
                      <a:endParaRPr lang="it-IT" sz="1600" dirty="0"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0298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Georgia" panose="02040502050405020303" pitchFamily="18" charset="0"/>
                        </a:rPr>
                        <a:t>0.5 </a:t>
                      </a:r>
                      <a:r>
                        <a:rPr lang="el-GR" sz="1800" b="1" dirty="0" smtClean="0">
                          <a:solidFill>
                            <a:schemeClr val="bg1"/>
                          </a:solidFill>
                          <a:latin typeface="Georgia"/>
                        </a:rPr>
                        <a:t>Ω</a:t>
                      </a:r>
                      <a:endParaRPr lang="en-US" sz="1800" b="1" dirty="0" smtClean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98420" algn="l"/>
                        </a:tabLs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  <a:ea typeface="Calibri"/>
                          <a:cs typeface="Times New Roman"/>
                        </a:rPr>
                        <a:t>474 V</a:t>
                      </a:r>
                      <a:endParaRPr lang="it-IT" sz="1600" dirty="0"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9842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  <a:ea typeface="Calibri"/>
                          <a:cs typeface="Times New Roman"/>
                        </a:rPr>
                        <a:t>447 V</a:t>
                      </a:r>
                      <a:endParaRPr lang="it-IT" sz="1600"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98420" algn="l"/>
                        </a:tabLs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  <a:ea typeface="Calibri"/>
                          <a:cs typeface="Times New Roman"/>
                        </a:rPr>
                        <a:t>316 V</a:t>
                      </a:r>
                      <a:endParaRPr lang="it-IT" sz="1600" dirty="0"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5058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Georgia" panose="02040502050405020303" pitchFamily="18" charset="0"/>
                        </a:rPr>
                        <a:t>1 </a:t>
                      </a:r>
                      <a:r>
                        <a:rPr lang="el-GR" sz="1800" b="1" dirty="0" smtClean="0">
                          <a:solidFill>
                            <a:schemeClr val="bg1"/>
                          </a:solidFill>
                          <a:latin typeface="Georgia"/>
                        </a:rPr>
                        <a:t>Ω</a:t>
                      </a:r>
                      <a:endParaRPr lang="en-US" sz="1800" b="1" dirty="0" smtClean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98420" algn="l"/>
                        </a:tabLs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  <a:ea typeface="Calibri"/>
                          <a:cs typeface="Times New Roman"/>
                        </a:rPr>
                        <a:t>407 V</a:t>
                      </a:r>
                      <a:endParaRPr lang="it-IT" sz="1600" dirty="0"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98420" algn="l"/>
                        </a:tabLs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  <a:ea typeface="Calibri"/>
                          <a:cs typeface="Times New Roman"/>
                        </a:rPr>
                        <a:t>357 V</a:t>
                      </a:r>
                      <a:endParaRPr lang="it-IT" sz="1600" dirty="0"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98420" algn="l"/>
                        </a:tabLst>
                      </a:pPr>
                      <a:r>
                        <a:rPr lang="en-US" sz="1600" dirty="0">
                          <a:solidFill>
                            <a:srgbClr val="00B050"/>
                          </a:solidFill>
                          <a:effectLst/>
                          <a:latin typeface="Georgia" panose="02040502050405020303" pitchFamily="18" charset="0"/>
                          <a:ea typeface="Calibri"/>
                          <a:cs typeface="Times New Roman"/>
                        </a:rPr>
                        <a:t>271 V</a:t>
                      </a:r>
                      <a:endParaRPr lang="it-IT" sz="1600" dirty="0">
                        <a:solidFill>
                          <a:srgbClr val="00B050"/>
                        </a:solidFill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latin typeface="Georgia" panose="02040502050405020303" pitchFamily="18" charset="0"/>
                        </a:rPr>
                        <a:t>1.5 </a:t>
                      </a:r>
                      <a:r>
                        <a:rPr lang="el-GR" sz="1800" b="1" dirty="0" smtClean="0">
                          <a:solidFill>
                            <a:schemeClr val="bg1"/>
                          </a:solidFill>
                          <a:latin typeface="Georgia"/>
                        </a:rPr>
                        <a:t>Ω</a:t>
                      </a:r>
                      <a:endParaRPr lang="en-US" sz="1800" b="1" dirty="0" smtClean="0">
                        <a:solidFill>
                          <a:schemeClr val="bg1"/>
                        </a:solidFill>
                        <a:latin typeface="Georgia" panose="02040502050405020303" pitchFamily="18" charset="0"/>
                      </a:endParaRPr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98420" algn="l"/>
                        </a:tabLs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  <a:ea typeface="Calibri"/>
                          <a:cs typeface="Times New Roman"/>
                        </a:rPr>
                        <a:t>358 V</a:t>
                      </a:r>
                      <a:endParaRPr lang="it-IT" sz="1600" dirty="0"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98420" algn="l"/>
                        </a:tabLst>
                      </a:pPr>
                      <a:r>
                        <a:rPr lang="en-US" sz="1600" dirty="0">
                          <a:solidFill>
                            <a:srgbClr val="00B050"/>
                          </a:solidFill>
                          <a:effectLst/>
                          <a:latin typeface="Georgia" panose="02040502050405020303" pitchFamily="18" charset="0"/>
                          <a:ea typeface="Calibri"/>
                          <a:cs typeface="Times New Roman"/>
                        </a:rPr>
                        <a:t>287 V</a:t>
                      </a:r>
                      <a:endParaRPr lang="it-IT" sz="1600" dirty="0">
                        <a:solidFill>
                          <a:srgbClr val="00B050"/>
                        </a:solidFill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598420" algn="l"/>
                        </a:tabLst>
                      </a:pPr>
                      <a:r>
                        <a:rPr lang="en-US" sz="1600" dirty="0">
                          <a:solidFill>
                            <a:srgbClr val="00B050"/>
                          </a:solidFill>
                          <a:effectLst/>
                          <a:latin typeface="Georgia" panose="02040502050405020303" pitchFamily="18" charset="0"/>
                          <a:ea typeface="Calibri"/>
                          <a:cs typeface="Times New Roman"/>
                        </a:rPr>
                        <a:t>238 V</a:t>
                      </a:r>
                      <a:endParaRPr lang="it-IT" sz="1600" dirty="0">
                        <a:solidFill>
                          <a:srgbClr val="00B050"/>
                        </a:solidFill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6203905" y="3608808"/>
            <a:ext cx="28428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QLASA </a:t>
            </a:r>
            <a:r>
              <a:rPr lang="it-IT" sz="2400" dirty="0" err="1">
                <a:solidFill>
                  <a:schemeClr val="tx2"/>
                </a:solidFill>
              </a:rPr>
              <a:t>s</a:t>
            </a:r>
            <a:r>
              <a:rPr lang="it-IT" sz="2400" dirty="0" err="1" smtClean="0">
                <a:solidFill>
                  <a:schemeClr val="tx2"/>
                </a:solidFill>
              </a:rPr>
              <a:t>imulations</a:t>
            </a:r>
            <a:r>
              <a:rPr lang="it-IT" sz="2400" dirty="0" smtClean="0">
                <a:solidFill>
                  <a:schemeClr val="tx2"/>
                </a:solidFill>
              </a:rPr>
              <a:t> by V. Marinozzi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323528" y="5270568"/>
            <a:ext cx="3396186" cy="83099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Room Temperature test</a:t>
            </a:r>
          </a:p>
          <a:p>
            <a:r>
              <a:rPr lang="it-IT" sz="2400" dirty="0" err="1" smtClean="0">
                <a:solidFill>
                  <a:schemeClr val="tx2"/>
                </a:solidFill>
              </a:rPr>
              <a:t>V</a:t>
            </a:r>
            <a:r>
              <a:rPr lang="it-IT" sz="2400" baseline="-25000" dirty="0" err="1" smtClean="0">
                <a:solidFill>
                  <a:schemeClr val="tx2"/>
                </a:solidFill>
              </a:rPr>
              <a:t>test</a:t>
            </a:r>
            <a:r>
              <a:rPr lang="it-IT" sz="2400" dirty="0" smtClean="0">
                <a:solidFill>
                  <a:schemeClr val="tx2"/>
                </a:solidFill>
              </a:rPr>
              <a:t>=(2 x </a:t>
            </a:r>
            <a:r>
              <a:rPr lang="it-IT" sz="2400" dirty="0" err="1" smtClean="0">
                <a:solidFill>
                  <a:schemeClr val="tx2"/>
                </a:solidFill>
              </a:rPr>
              <a:t>V</a:t>
            </a:r>
            <a:r>
              <a:rPr lang="it-IT" sz="2400" baseline="-25000" dirty="0" err="1" smtClean="0">
                <a:solidFill>
                  <a:schemeClr val="tx2"/>
                </a:solidFill>
              </a:rPr>
              <a:t>mx</a:t>
            </a:r>
            <a:r>
              <a:rPr lang="it-IT" sz="2400" dirty="0" smtClean="0">
                <a:solidFill>
                  <a:schemeClr val="tx2"/>
                </a:solidFill>
              </a:rPr>
              <a:t> + 500) x2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13" name="Freccia destra 12"/>
          <p:cNvSpPr/>
          <p:nvPr/>
        </p:nvSpPr>
        <p:spPr>
          <a:xfrm>
            <a:off x="3779912" y="5266507"/>
            <a:ext cx="1224136" cy="839118"/>
          </a:xfrm>
          <a:prstGeom prst="rightArrow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5108481" y="5016039"/>
            <a:ext cx="30235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HO </a:t>
            </a:r>
            <a:r>
              <a:rPr lang="it-IT" sz="2400" dirty="0" err="1" smtClean="0">
                <a:solidFill>
                  <a:schemeClr val="tx2"/>
                </a:solidFill>
              </a:rPr>
              <a:t>correctors</a:t>
            </a:r>
            <a:r>
              <a:rPr lang="it-IT" sz="2400" dirty="0" smtClean="0">
                <a:solidFill>
                  <a:schemeClr val="tx2"/>
                </a:solidFill>
              </a:rPr>
              <a:t> </a:t>
            </a:r>
            <a:r>
              <a:rPr lang="it-IT" sz="2400" dirty="0" err="1" smtClean="0">
                <a:solidFill>
                  <a:schemeClr val="tx2"/>
                </a:solidFill>
              </a:rPr>
              <a:t>tested</a:t>
            </a:r>
            <a:endParaRPr lang="it-IT" sz="2400" dirty="0">
              <a:solidFill>
                <a:schemeClr val="tx2"/>
              </a:solidFill>
            </a:endParaRPr>
          </a:p>
          <a:p>
            <a:r>
              <a:rPr lang="it-IT" sz="2400" dirty="0" err="1" smtClean="0">
                <a:solidFill>
                  <a:schemeClr val="tx2"/>
                </a:solidFill>
              </a:rPr>
              <a:t>V</a:t>
            </a:r>
            <a:r>
              <a:rPr lang="it-IT" sz="2400" baseline="-25000" dirty="0" err="1" smtClean="0">
                <a:solidFill>
                  <a:schemeClr val="tx2"/>
                </a:solidFill>
              </a:rPr>
              <a:t>test</a:t>
            </a:r>
            <a:r>
              <a:rPr lang="it-IT" sz="2400" dirty="0" smtClean="0">
                <a:solidFill>
                  <a:schemeClr val="tx2"/>
                </a:solidFill>
              </a:rPr>
              <a:t> 1.5 </a:t>
            </a:r>
            <a:r>
              <a:rPr lang="it-IT" sz="2400" dirty="0" err="1" smtClean="0">
                <a:solidFill>
                  <a:schemeClr val="tx2"/>
                </a:solidFill>
              </a:rPr>
              <a:t>kV</a:t>
            </a:r>
            <a:r>
              <a:rPr lang="it-IT" sz="2400" dirty="0" smtClean="0">
                <a:solidFill>
                  <a:schemeClr val="tx2"/>
                </a:solidFill>
              </a:rPr>
              <a:t> </a:t>
            </a:r>
            <a:r>
              <a:rPr lang="it-IT" sz="2400" dirty="0" err="1" smtClean="0">
                <a:solidFill>
                  <a:schemeClr val="tx2"/>
                </a:solidFill>
              </a:rPr>
              <a:t>at</a:t>
            </a:r>
            <a:r>
              <a:rPr lang="it-IT" sz="2400" dirty="0" smtClean="0">
                <a:solidFill>
                  <a:schemeClr val="tx2"/>
                </a:solidFill>
              </a:rPr>
              <a:t> RT</a:t>
            </a:r>
          </a:p>
          <a:p>
            <a:r>
              <a:rPr lang="it-IT" sz="2400" dirty="0" err="1" smtClean="0">
                <a:solidFill>
                  <a:schemeClr val="tx2"/>
                </a:solidFill>
              </a:rPr>
              <a:t>But</a:t>
            </a:r>
            <a:r>
              <a:rPr lang="it-IT" sz="2400" dirty="0" smtClean="0">
                <a:solidFill>
                  <a:schemeClr val="tx2"/>
                </a:solidFill>
              </a:rPr>
              <a:t> 4P</a:t>
            </a:r>
          </a:p>
          <a:p>
            <a:r>
              <a:rPr lang="it-IT" sz="2400" dirty="0" smtClean="0">
                <a:solidFill>
                  <a:schemeClr val="tx2"/>
                </a:solidFill>
              </a:rPr>
              <a:t>6p to be </a:t>
            </a:r>
            <a:r>
              <a:rPr lang="it-IT" sz="2400" dirty="0" err="1" smtClean="0">
                <a:solidFill>
                  <a:schemeClr val="tx2"/>
                </a:solidFill>
              </a:rPr>
              <a:t>reviewed</a:t>
            </a:r>
            <a:endParaRPr lang="it-IT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25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GROUND INSULATION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6" r="29639"/>
          <a:stretch/>
        </p:blipFill>
        <p:spPr>
          <a:xfrm>
            <a:off x="66355" y="1092700"/>
            <a:ext cx="9011290" cy="5692040"/>
          </a:xfrm>
          <a:prstGeom prst="rect">
            <a:avLst/>
          </a:prstGeom>
        </p:spPr>
      </p:pic>
      <p:cxnSp>
        <p:nvCxnSpPr>
          <p:cNvPr id="8" name="Connettore 1 7"/>
          <p:cNvCxnSpPr/>
          <p:nvPr/>
        </p:nvCxnSpPr>
        <p:spPr>
          <a:xfrm>
            <a:off x="6588224" y="1205446"/>
            <a:ext cx="0" cy="4267352"/>
          </a:xfrm>
          <a:prstGeom prst="line">
            <a:avLst/>
          </a:prstGeom>
          <a:ln w="50800">
            <a:solidFill>
              <a:srgbClr val="00800A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3744099" y="4386070"/>
            <a:ext cx="20905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rgbClr val="FF0000"/>
                </a:solidFill>
              </a:rPr>
              <a:t>10 </a:t>
            </a:r>
            <a:r>
              <a:rPr lang="it-IT" sz="2800" dirty="0" err="1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it-IT" sz="2800" dirty="0" err="1" smtClean="0">
                <a:solidFill>
                  <a:srgbClr val="FF0000"/>
                </a:solidFill>
              </a:rPr>
              <a:t>A</a:t>
            </a:r>
            <a:r>
              <a:rPr lang="it-IT" sz="2800" dirty="0" smtClean="0">
                <a:solidFill>
                  <a:srgbClr val="FF0000"/>
                </a:solidFill>
              </a:rPr>
              <a:t> </a:t>
            </a:r>
            <a:r>
              <a:rPr lang="it-IT" sz="2800" dirty="0" err="1" smtClean="0">
                <a:solidFill>
                  <a:srgbClr val="FF0000"/>
                </a:solidFill>
              </a:rPr>
              <a:t>limit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2142988" y="2815902"/>
            <a:ext cx="19014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 smtClean="0">
                <a:solidFill>
                  <a:srgbClr val="76943B"/>
                </a:solidFill>
              </a:rPr>
              <a:t>MCDXFP1</a:t>
            </a:r>
            <a:endParaRPr lang="it-IT" sz="2800" b="1" dirty="0">
              <a:solidFill>
                <a:srgbClr val="76943B"/>
              </a:solidFill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4383639" y="2192127"/>
            <a:ext cx="19014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>
                <a:solidFill>
                  <a:srgbClr val="7E60A3"/>
                </a:solidFill>
              </a:rPr>
              <a:t>MCSXFP1</a:t>
            </a:r>
            <a:endParaRPr lang="it-IT" sz="2800" b="1" dirty="0">
              <a:solidFill>
                <a:srgbClr val="7E60A3"/>
              </a:solidFill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836944" y="943836"/>
            <a:ext cx="37785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 dirty="0" smtClean="0">
                <a:solidFill>
                  <a:srgbClr val="7E60A3"/>
                </a:solidFill>
              </a:rPr>
              <a:t>MCSXFP1 20 </a:t>
            </a:r>
            <a:r>
              <a:rPr lang="it-IT" sz="2800" b="1" dirty="0" err="1" smtClean="0">
                <a:solidFill>
                  <a:srgbClr val="7E60A3"/>
                </a:solidFill>
              </a:rPr>
              <a:t>months</a:t>
            </a:r>
            <a:endParaRPr lang="it-IT" sz="2800" b="1" dirty="0">
              <a:solidFill>
                <a:srgbClr val="7E60A3"/>
              </a:solidFill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6891327" y="1594471"/>
            <a:ext cx="19207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 smtClean="0">
                <a:solidFill>
                  <a:srgbClr val="497EBC"/>
                </a:solidFill>
              </a:rPr>
              <a:t>MCOXFP1</a:t>
            </a:r>
            <a:endParaRPr lang="it-IT" sz="2800" b="1" dirty="0">
              <a:solidFill>
                <a:srgbClr val="497E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72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ROUND COIL MAGNET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356574"/>
            <a:ext cx="4902281" cy="48807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b="1" dirty="0" smtClean="0"/>
              <a:t>	</a:t>
            </a:r>
            <a:r>
              <a:rPr lang="it-IT" b="1" dirty="0" err="1" smtClean="0"/>
              <a:t>Demonstrator</a:t>
            </a:r>
            <a:endParaRPr lang="it-IT" dirty="0" smtClean="0"/>
          </a:p>
          <a:p>
            <a:r>
              <a:rPr lang="it-IT" dirty="0" err="1" smtClean="0"/>
              <a:t>Mechanics</a:t>
            </a:r>
            <a:r>
              <a:rPr lang="it-IT" dirty="0" smtClean="0"/>
              <a:t> design </a:t>
            </a:r>
            <a:r>
              <a:rPr lang="it-IT" dirty="0" err="1" smtClean="0"/>
              <a:t>ongoing</a:t>
            </a:r>
            <a:endParaRPr lang="it-IT" dirty="0" smtClean="0"/>
          </a:p>
          <a:p>
            <a:r>
              <a:rPr lang="it-IT" dirty="0" err="1" smtClean="0"/>
              <a:t>Winding</a:t>
            </a:r>
            <a:r>
              <a:rPr lang="it-IT" dirty="0" smtClean="0"/>
              <a:t> machine </a:t>
            </a:r>
            <a:r>
              <a:rPr lang="it-IT" b="1" dirty="0" err="1" smtClean="0">
                <a:solidFill>
                  <a:srgbClr val="00800A"/>
                </a:solidFill>
              </a:rPr>
              <a:t>done</a:t>
            </a:r>
            <a:endParaRPr lang="it-IT" b="1" dirty="0" smtClean="0">
              <a:solidFill>
                <a:srgbClr val="00800A"/>
              </a:solidFill>
            </a:endParaRPr>
          </a:p>
          <a:p>
            <a:r>
              <a:rPr lang="it-IT" dirty="0" err="1" smtClean="0"/>
              <a:t>mould</a:t>
            </a:r>
            <a:r>
              <a:rPr lang="it-IT" dirty="0" smtClean="0"/>
              <a:t> </a:t>
            </a:r>
            <a:r>
              <a:rPr lang="it-IT" dirty="0" err="1" smtClean="0"/>
              <a:t>construction</a:t>
            </a:r>
            <a:r>
              <a:rPr lang="it-IT" dirty="0" smtClean="0"/>
              <a:t> </a:t>
            </a:r>
            <a:r>
              <a:rPr lang="it-IT" b="1" dirty="0" err="1" smtClean="0">
                <a:solidFill>
                  <a:srgbClr val="00800A"/>
                </a:solidFill>
              </a:rPr>
              <a:t>done</a:t>
            </a:r>
            <a:endParaRPr lang="it-IT" b="1" dirty="0" smtClean="0">
              <a:solidFill>
                <a:srgbClr val="00800A"/>
              </a:solidFill>
            </a:endParaRPr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r>
              <a:rPr lang="it-IT" dirty="0"/>
              <a:t>F</a:t>
            </a:r>
            <a:r>
              <a:rPr lang="it-IT" dirty="0" smtClean="0"/>
              <a:t>irst batch of </a:t>
            </a:r>
            <a:r>
              <a:rPr lang="it-IT" dirty="0" err="1" smtClean="0"/>
              <a:t>insulated</a:t>
            </a:r>
            <a:r>
              <a:rPr lang="it-IT" dirty="0" smtClean="0"/>
              <a:t> MgB</a:t>
            </a:r>
            <a:r>
              <a:rPr lang="it-IT" baseline="-25000" dirty="0" smtClean="0"/>
              <a:t>2</a:t>
            </a:r>
            <a:r>
              <a:rPr lang="it-IT" dirty="0" smtClean="0"/>
              <a:t> </a:t>
            </a:r>
            <a:r>
              <a:rPr lang="it-IT" dirty="0" err="1" smtClean="0"/>
              <a:t>wire</a:t>
            </a:r>
            <a:r>
              <a:rPr lang="it-IT" dirty="0" smtClean="0"/>
              <a:t> </a:t>
            </a:r>
            <a:r>
              <a:rPr lang="it-IT" dirty="0" err="1" smtClean="0"/>
              <a:t>delivered</a:t>
            </a:r>
            <a:r>
              <a:rPr lang="it-IT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LASA </a:t>
            </a:r>
          </a:p>
          <a:p>
            <a:pPr marL="0" indent="0">
              <a:buNone/>
            </a:pPr>
            <a:r>
              <a:rPr lang="it-IT" b="1" dirty="0" smtClean="0"/>
              <a:t>      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7" name="CasellaDiTesto 6"/>
          <p:cNvSpPr txBox="1"/>
          <p:nvPr/>
        </p:nvSpPr>
        <p:spPr>
          <a:xfrm rot="16200000">
            <a:off x="3895119" y="1645051"/>
            <a:ext cx="2168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chemeClr val="bg2"/>
                </a:solidFill>
              </a:rPr>
              <a:t>demonstrator</a:t>
            </a:r>
            <a:endParaRPr lang="it-IT" sz="2400" b="1" dirty="0" smtClean="0">
              <a:solidFill>
                <a:schemeClr val="bg2"/>
              </a:solidFill>
            </a:endParaRPr>
          </a:p>
        </p:txBody>
      </p:sp>
      <p:grpSp>
        <p:nvGrpSpPr>
          <p:cNvPr id="22" name="Gruppo 21"/>
          <p:cNvGrpSpPr/>
          <p:nvPr/>
        </p:nvGrpSpPr>
        <p:grpSpPr>
          <a:xfrm>
            <a:off x="5131397" y="726881"/>
            <a:ext cx="3915403" cy="2631233"/>
            <a:chOff x="4162152" y="729944"/>
            <a:chExt cx="3915403" cy="2631233"/>
          </a:xfrm>
        </p:grpSpPr>
        <p:pic>
          <p:nvPicPr>
            <p:cNvPr id="10" name="Immagine 9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99992" y="1051298"/>
              <a:ext cx="3373639" cy="2309879"/>
            </a:xfrm>
            <a:prstGeom prst="rect">
              <a:avLst/>
            </a:prstGeom>
          </p:spPr>
        </p:pic>
        <p:cxnSp>
          <p:nvCxnSpPr>
            <p:cNvPr id="11" name="Connettore 2 10"/>
            <p:cNvCxnSpPr/>
            <p:nvPr/>
          </p:nvCxnSpPr>
          <p:spPr>
            <a:xfrm>
              <a:off x="4902132" y="984913"/>
              <a:ext cx="655143" cy="31231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2 11"/>
            <p:cNvCxnSpPr/>
            <p:nvPr/>
          </p:nvCxnSpPr>
          <p:spPr>
            <a:xfrm flipV="1">
              <a:off x="4981211" y="2852324"/>
              <a:ext cx="238862" cy="12989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2 12"/>
            <p:cNvCxnSpPr/>
            <p:nvPr/>
          </p:nvCxnSpPr>
          <p:spPr>
            <a:xfrm>
              <a:off x="4693179" y="1560977"/>
              <a:ext cx="576064" cy="31231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asellaDiTesto 13"/>
            <p:cNvSpPr txBox="1"/>
            <p:nvPr/>
          </p:nvSpPr>
          <p:spPr>
            <a:xfrm>
              <a:off x="4405147" y="729944"/>
              <a:ext cx="4540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chemeClr val="bg2"/>
                  </a:solidFill>
                </a:rPr>
                <a:t>Fe</a:t>
              </a:r>
            </a:p>
          </p:txBody>
        </p:sp>
        <p:sp>
          <p:nvSpPr>
            <p:cNvPr id="15" name="CasellaDiTesto 14"/>
            <p:cNvSpPr txBox="1"/>
            <p:nvPr/>
          </p:nvSpPr>
          <p:spPr>
            <a:xfrm>
              <a:off x="4503012" y="2852324"/>
              <a:ext cx="4540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chemeClr val="bg2"/>
                  </a:solidFill>
                </a:rPr>
                <a:t>Fe</a:t>
              </a:r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4162152" y="1272945"/>
              <a:ext cx="5310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chemeClr val="bg2"/>
                  </a:solidFill>
                </a:rPr>
                <a:t>coil</a:t>
              </a:r>
            </a:p>
          </p:txBody>
        </p:sp>
        <p:cxnSp>
          <p:nvCxnSpPr>
            <p:cNvPr id="17" name="Connettore 2 16"/>
            <p:cNvCxnSpPr/>
            <p:nvPr/>
          </p:nvCxnSpPr>
          <p:spPr>
            <a:xfrm flipV="1">
              <a:off x="7717515" y="1795656"/>
              <a:ext cx="0" cy="72008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CasellaDiTesto 17"/>
            <p:cNvSpPr txBox="1"/>
            <p:nvPr/>
          </p:nvSpPr>
          <p:spPr>
            <a:xfrm rot="16200000">
              <a:off x="7383637" y="2037842"/>
              <a:ext cx="10185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chemeClr val="accent1"/>
                  </a:solidFill>
                </a:rPr>
                <a:t>100 mm</a:t>
              </a:r>
            </a:p>
          </p:txBody>
        </p:sp>
        <p:cxnSp>
          <p:nvCxnSpPr>
            <p:cNvPr id="19" name="Connettore 2 18"/>
            <p:cNvCxnSpPr/>
            <p:nvPr/>
          </p:nvCxnSpPr>
          <p:spPr>
            <a:xfrm flipH="1">
              <a:off x="7105326" y="1099276"/>
              <a:ext cx="200817" cy="13354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asellaDiTesto 19"/>
            <p:cNvSpPr txBox="1"/>
            <p:nvPr/>
          </p:nvSpPr>
          <p:spPr>
            <a:xfrm>
              <a:off x="7285467" y="734422"/>
              <a:ext cx="7541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 smtClean="0">
                  <a:solidFill>
                    <a:schemeClr val="bg2"/>
                  </a:solidFill>
                  <a:latin typeface="Symbol" charset="2"/>
                  <a:cs typeface="Symbol" charset="2"/>
                </a:rPr>
                <a:t>f</a:t>
              </a:r>
              <a:r>
                <a:rPr lang="it-IT" dirty="0" smtClean="0">
                  <a:solidFill>
                    <a:schemeClr val="bg2"/>
                  </a:solidFill>
                </a:rPr>
                <a:t> 380</a:t>
              </a:r>
            </a:p>
          </p:txBody>
        </p:sp>
      </p:grpSp>
      <p:pic>
        <p:nvPicPr>
          <p:cNvPr id="21" name="Immagine 2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6715" y="3358115"/>
            <a:ext cx="3715765" cy="3032546"/>
          </a:xfrm>
          <a:prstGeom prst="roundRect">
            <a:avLst/>
          </a:prstGeom>
        </p:spPr>
      </p:pic>
      <p:sp>
        <p:nvSpPr>
          <p:cNvPr id="23" name="CasellaDiTesto 22"/>
          <p:cNvSpPr txBox="1"/>
          <p:nvPr/>
        </p:nvSpPr>
        <p:spPr>
          <a:xfrm>
            <a:off x="7956494" y="6104331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solidFill>
                  <a:schemeClr val="tx2"/>
                </a:solidFill>
              </a:rPr>
              <a:t>C. Uva</a:t>
            </a:r>
            <a:endParaRPr lang="it-IT" sz="1400" dirty="0">
              <a:solidFill>
                <a:schemeClr val="tx2"/>
              </a:solidFill>
            </a:endParaRPr>
          </a:p>
        </p:txBody>
      </p:sp>
      <p:grpSp>
        <p:nvGrpSpPr>
          <p:cNvPr id="5" name="Gruppo 4"/>
          <p:cNvGrpSpPr/>
          <p:nvPr/>
        </p:nvGrpSpPr>
        <p:grpSpPr>
          <a:xfrm>
            <a:off x="1276977" y="3191503"/>
            <a:ext cx="3107602" cy="1580224"/>
            <a:chOff x="1773269" y="2914209"/>
            <a:chExt cx="3107602" cy="1580224"/>
          </a:xfrm>
        </p:grpSpPr>
        <p:pic>
          <p:nvPicPr>
            <p:cNvPr id="27" name="Immagine 26" descr="MgB2winding-low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773269" y="2914209"/>
              <a:ext cx="3076750" cy="1580224"/>
            </a:xfrm>
            <a:prstGeom prst="rect">
              <a:avLst/>
            </a:prstGeom>
          </p:spPr>
        </p:pic>
        <p:sp>
          <p:nvSpPr>
            <p:cNvPr id="24" name="CasellaDiTesto 23"/>
            <p:cNvSpPr txBox="1"/>
            <p:nvPr/>
          </p:nvSpPr>
          <p:spPr>
            <a:xfrm>
              <a:off x="2720215" y="3980113"/>
              <a:ext cx="21606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chemeClr val="tx2"/>
                  </a:solidFill>
                </a:rPr>
                <a:t>M. </a:t>
              </a:r>
              <a:r>
                <a:rPr lang="it-IT" sz="1400" dirty="0" err="1" smtClean="0">
                  <a:solidFill>
                    <a:schemeClr val="tx2"/>
                  </a:solidFill>
                </a:rPr>
                <a:t>Todero</a:t>
              </a:r>
              <a:r>
                <a:rPr lang="it-IT" sz="1400" dirty="0" smtClean="0">
                  <a:solidFill>
                    <a:schemeClr val="tx2"/>
                  </a:solidFill>
                </a:rPr>
                <a:t> and D. </a:t>
              </a:r>
              <a:r>
                <a:rPr lang="it-IT" sz="1400" dirty="0" err="1">
                  <a:solidFill>
                    <a:schemeClr val="tx2"/>
                  </a:solidFill>
                </a:rPr>
                <a:t>P</a:t>
              </a:r>
              <a:r>
                <a:rPr lang="it-IT" sz="1400" dirty="0" err="1" smtClean="0">
                  <a:solidFill>
                    <a:schemeClr val="tx2"/>
                  </a:solidFill>
                </a:rPr>
                <a:t>edrini</a:t>
              </a:r>
              <a:endParaRPr lang="it-IT" sz="1400" dirty="0">
                <a:solidFill>
                  <a:schemeClr val="tx2"/>
                </a:solidFill>
              </a:endParaRPr>
            </a:p>
          </p:txBody>
        </p:sp>
      </p:grp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64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Connettore 2 17"/>
          <p:cNvCxnSpPr/>
          <p:nvPr/>
        </p:nvCxnSpPr>
        <p:spPr>
          <a:xfrm flipH="1">
            <a:off x="7306815" y="3835684"/>
            <a:ext cx="1304529" cy="0"/>
          </a:xfrm>
          <a:prstGeom prst="straightConnector1">
            <a:avLst/>
          </a:prstGeom>
          <a:ln>
            <a:solidFill>
              <a:schemeClr val="tx2"/>
            </a:solidFill>
            <a:prstDash val="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LOW BETA SECTION AND </a:t>
            </a:r>
            <a:br>
              <a:rPr lang="it-IT" dirty="0" smtClean="0"/>
            </a:br>
            <a:r>
              <a:rPr lang="it-IT" dirty="0" smtClean="0"/>
              <a:t>THE HIGH ORDER CORRECTORS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8677" y="980728"/>
            <a:ext cx="8304167" cy="2235510"/>
          </a:xfrm>
          <a:prstGeom prst="rect">
            <a:avLst/>
          </a:prstGeom>
        </p:spPr>
      </p:pic>
      <p:cxnSp>
        <p:nvCxnSpPr>
          <p:cNvPr id="10" name="Connettore 1 9"/>
          <p:cNvCxnSpPr/>
          <p:nvPr/>
        </p:nvCxnSpPr>
        <p:spPr>
          <a:xfrm flipH="1">
            <a:off x="755576" y="1988840"/>
            <a:ext cx="1728192" cy="15476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>
          <a:xfrm>
            <a:off x="3275856" y="2132856"/>
            <a:ext cx="3024336" cy="14036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" name="Gruppo 29"/>
          <p:cNvGrpSpPr/>
          <p:nvPr/>
        </p:nvGrpSpPr>
        <p:grpSpPr>
          <a:xfrm>
            <a:off x="98141" y="3326439"/>
            <a:ext cx="8953823" cy="2191484"/>
            <a:chOff x="481202" y="4307561"/>
            <a:chExt cx="8953823" cy="2191484"/>
          </a:xfrm>
        </p:grpSpPr>
        <p:grpSp>
          <p:nvGrpSpPr>
            <p:cNvPr id="21" name="Gruppo 20"/>
            <p:cNvGrpSpPr/>
            <p:nvPr/>
          </p:nvGrpSpPr>
          <p:grpSpPr>
            <a:xfrm>
              <a:off x="481202" y="4914869"/>
              <a:ext cx="8207250" cy="1584176"/>
              <a:chOff x="481202" y="4633805"/>
              <a:chExt cx="8207250" cy="1584176"/>
            </a:xfrm>
          </p:grpSpPr>
          <p:pic>
            <p:nvPicPr>
              <p:cNvPr id="8" name="Immagine 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1202" y="4633805"/>
                <a:ext cx="8207250" cy="1584176"/>
              </a:xfrm>
              <a:prstGeom prst="rect">
                <a:avLst/>
              </a:prstGeom>
            </p:spPr>
          </p:pic>
          <p:sp>
            <p:nvSpPr>
              <p:cNvPr id="17" name="CasellaDiTesto 16"/>
              <p:cNvSpPr txBox="1"/>
              <p:nvPr/>
            </p:nvSpPr>
            <p:spPr>
              <a:xfrm>
                <a:off x="3621539" y="5353194"/>
                <a:ext cx="541434" cy="461665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it-IT" sz="2400" dirty="0" smtClean="0">
                    <a:solidFill>
                      <a:srgbClr val="005F8C"/>
                    </a:solidFill>
                  </a:rPr>
                  <a:t>a</a:t>
                </a:r>
                <a:r>
                  <a:rPr lang="it-IT" dirty="0" smtClean="0">
                    <a:solidFill>
                      <a:srgbClr val="005F8C"/>
                    </a:solidFill>
                  </a:rPr>
                  <a:t>2</a:t>
                </a:r>
              </a:p>
            </p:txBody>
          </p:sp>
        </p:grpSp>
        <p:cxnSp>
          <p:nvCxnSpPr>
            <p:cNvPr id="23" name="Connettore 2 22"/>
            <p:cNvCxnSpPr/>
            <p:nvPr/>
          </p:nvCxnSpPr>
          <p:spPr>
            <a:xfrm flipH="1">
              <a:off x="917489" y="4816806"/>
              <a:ext cx="6559297" cy="1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asellaDiTesto 23"/>
            <p:cNvSpPr txBox="1"/>
            <p:nvPr/>
          </p:nvSpPr>
          <p:spPr>
            <a:xfrm>
              <a:off x="1111542" y="4307561"/>
              <a:ext cx="1125629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it-IT" sz="2400" smtClean="0">
                  <a:solidFill>
                    <a:schemeClr val="tx2"/>
                  </a:solidFill>
                </a:rPr>
                <a:t>73.6 m</a:t>
              </a:r>
              <a:endParaRPr lang="it-IT" sz="2400" dirty="0" smtClean="0">
                <a:solidFill>
                  <a:schemeClr val="tx2"/>
                </a:solidFill>
              </a:endParaRPr>
            </a:p>
          </p:txBody>
        </p:sp>
        <p:sp>
          <p:nvSpPr>
            <p:cNvPr id="26" name="Ovale 25"/>
            <p:cNvSpPr/>
            <p:nvPr/>
          </p:nvSpPr>
          <p:spPr>
            <a:xfrm>
              <a:off x="8735537" y="4456766"/>
              <a:ext cx="699488" cy="641104"/>
            </a:xfrm>
            <a:prstGeom prst="ellipse">
              <a:avLst/>
            </a:prstGeom>
            <a:solidFill>
              <a:srgbClr val="FFF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400" dirty="0" smtClean="0">
                  <a:solidFill>
                    <a:srgbClr val="005F8C"/>
                  </a:solidFill>
                </a:rPr>
                <a:t>IP</a:t>
              </a:r>
              <a:endParaRPr lang="it-IT" sz="2400" dirty="0">
                <a:solidFill>
                  <a:srgbClr val="005F8C"/>
                </a:solidFill>
              </a:endParaRPr>
            </a:p>
          </p:txBody>
        </p:sp>
      </p:grpSp>
      <p:sp>
        <p:nvSpPr>
          <p:cNvPr id="20" name="CasellaDiTesto 19"/>
          <p:cNvSpPr txBox="1"/>
          <p:nvPr/>
        </p:nvSpPr>
        <p:spPr>
          <a:xfrm>
            <a:off x="7469115" y="5517923"/>
            <a:ext cx="1147558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it-IT" sz="1400" dirty="0" smtClean="0">
                <a:solidFill>
                  <a:schemeClr val="bg2"/>
                </a:solidFill>
              </a:rPr>
              <a:t>by P. </a:t>
            </a:r>
            <a:r>
              <a:rPr lang="it-IT" sz="1400" dirty="0" err="1" smtClean="0">
                <a:solidFill>
                  <a:schemeClr val="bg2"/>
                </a:solidFill>
              </a:rPr>
              <a:t>Fessia</a:t>
            </a:r>
            <a:endParaRPr lang="it-IT" sz="1400" dirty="0" smtClean="0">
              <a:solidFill>
                <a:schemeClr val="bg2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2611567" y="5403446"/>
            <a:ext cx="541434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it-IT" sz="2400" smtClean="0">
                <a:solidFill>
                  <a:srgbClr val="005F8C"/>
                </a:solidFill>
              </a:rPr>
              <a:t>b</a:t>
            </a:r>
            <a:r>
              <a:rPr lang="it-IT">
                <a:solidFill>
                  <a:srgbClr val="005F8C"/>
                </a:solidFill>
              </a:rPr>
              <a:t>6</a:t>
            </a:r>
            <a:endParaRPr lang="it-IT" dirty="0" smtClean="0">
              <a:solidFill>
                <a:srgbClr val="005F8C"/>
              </a:solidFill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2400029" y="5671810"/>
            <a:ext cx="541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005F8C"/>
                </a:solidFill>
              </a:rPr>
              <a:t>a</a:t>
            </a:r>
            <a:r>
              <a:rPr lang="it-IT" dirty="0" smtClean="0">
                <a:solidFill>
                  <a:srgbClr val="005F8C"/>
                </a:solidFill>
              </a:rPr>
              <a:t>6</a:t>
            </a:r>
          </a:p>
        </p:txBody>
      </p:sp>
      <p:sp>
        <p:nvSpPr>
          <p:cNvPr id="28" name="CasellaDiTesto 27"/>
          <p:cNvSpPr txBox="1"/>
          <p:nvPr/>
        </p:nvSpPr>
        <p:spPr>
          <a:xfrm>
            <a:off x="2164221" y="5411846"/>
            <a:ext cx="541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005F8C"/>
                </a:solidFill>
              </a:rPr>
              <a:t>b</a:t>
            </a:r>
            <a:r>
              <a:rPr lang="it-IT" dirty="0" smtClean="0">
                <a:solidFill>
                  <a:srgbClr val="005F8C"/>
                </a:solidFill>
              </a:rPr>
              <a:t>5</a:t>
            </a:r>
          </a:p>
        </p:txBody>
      </p:sp>
      <p:sp>
        <p:nvSpPr>
          <p:cNvPr id="29" name="CasellaDiTesto 28"/>
          <p:cNvSpPr txBox="1"/>
          <p:nvPr/>
        </p:nvSpPr>
        <p:spPr>
          <a:xfrm>
            <a:off x="2006061" y="5657244"/>
            <a:ext cx="541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005F8C"/>
                </a:solidFill>
              </a:rPr>
              <a:t>a</a:t>
            </a:r>
            <a:r>
              <a:rPr lang="it-IT" dirty="0">
                <a:solidFill>
                  <a:srgbClr val="005F8C"/>
                </a:solidFill>
              </a:rPr>
              <a:t>5</a:t>
            </a:r>
            <a:endParaRPr lang="it-IT" dirty="0" smtClean="0">
              <a:solidFill>
                <a:srgbClr val="005F8C"/>
              </a:solidFill>
            </a:endParaRPr>
          </a:p>
        </p:txBody>
      </p:sp>
      <p:sp>
        <p:nvSpPr>
          <p:cNvPr id="31" name="CasellaDiTesto 30"/>
          <p:cNvSpPr txBox="1"/>
          <p:nvPr/>
        </p:nvSpPr>
        <p:spPr>
          <a:xfrm>
            <a:off x="1754925" y="5403446"/>
            <a:ext cx="541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005F8C"/>
                </a:solidFill>
              </a:rPr>
              <a:t>b</a:t>
            </a:r>
            <a:r>
              <a:rPr lang="it-IT" dirty="0" smtClean="0">
                <a:solidFill>
                  <a:srgbClr val="005F8C"/>
                </a:solidFill>
              </a:rPr>
              <a:t>4</a:t>
            </a:r>
          </a:p>
        </p:txBody>
      </p:sp>
      <p:sp>
        <p:nvSpPr>
          <p:cNvPr id="32" name="CasellaDiTesto 31"/>
          <p:cNvSpPr txBox="1"/>
          <p:nvPr/>
        </p:nvSpPr>
        <p:spPr>
          <a:xfrm>
            <a:off x="1553243" y="5674108"/>
            <a:ext cx="541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005F8C"/>
                </a:solidFill>
              </a:rPr>
              <a:t>a</a:t>
            </a:r>
            <a:r>
              <a:rPr lang="it-IT" dirty="0">
                <a:solidFill>
                  <a:srgbClr val="005F8C"/>
                </a:solidFill>
              </a:rPr>
              <a:t>4</a:t>
            </a:r>
            <a:endParaRPr lang="it-IT" dirty="0" smtClean="0">
              <a:solidFill>
                <a:srgbClr val="005F8C"/>
              </a:solidFill>
            </a:endParaRPr>
          </a:p>
        </p:txBody>
      </p:sp>
      <p:sp>
        <p:nvSpPr>
          <p:cNvPr id="33" name="CasellaDiTesto 32"/>
          <p:cNvSpPr txBox="1"/>
          <p:nvPr/>
        </p:nvSpPr>
        <p:spPr>
          <a:xfrm>
            <a:off x="1323727" y="5392445"/>
            <a:ext cx="541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005F8C"/>
                </a:solidFill>
              </a:rPr>
              <a:t>b</a:t>
            </a:r>
            <a:r>
              <a:rPr lang="it-IT" dirty="0" smtClean="0">
                <a:solidFill>
                  <a:srgbClr val="005F8C"/>
                </a:solidFill>
              </a:rPr>
              <a:t>3</a:t>
            </a:r>
          </a:p>
        </p:txBody>
      </p:sp>
      <p:sp>
        <p:nvSpPr>
          <p:cNvPr id="34" name="CasellaDiTesto 33"/>
          <p:cNvSpPr txBox="1"/>
          <p:nvPr/>
        </p:nvSpPr>
        <p:spPr>
          <a:xfrm>
            <a:off x="1098400" y="5674108"/>
            <a:ext cx="541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005F8C"/>
                </a:solidFill>
              </a:rPr>
              <a:t>a</a:t>
            </a:r>
            <a:r>
              <a:rPr lang="it-IT" dirty="0">
                <a:solidFill>
                  <a:srgbClr val="005F8C"/>
                </a:solidFill>
              </a:rPr>
              <a:t>3</a:t>
            </a:r>
            <a:endParaRPr lang="it-IT" dirty="0" smtClean="0">
              <a:solidFill>
                <a:srgbClr val="005F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65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ROUND COIL MAGNET II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97866" y="4513990"/>
            <a:ext cx="4968112" cy="156172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it-IT" b="1" dirty="0"/>
              <a:t> </a:t>
            </a:r>
            <a:r>
              <a:rPr lang="it-IT" b="1" dirty="0" smtClean="0"/>
              <a:t>SCHEDULE</a:t>
            </a:r>
            <a:endParaRPr lang="it-IT" b="1" dirty="0"/>
          </a:p>
          <a:p>
            <a:r>
              <a:rPr lang="it-IT" dirty="0" err="1"/>
              <a:t>W</a:t>
            </a:r>
            <a:r>
              <a:rPr lang="it-IT" dirty="0" err="1" smtClean="0"/>
              <a:t>inding</a:t>
            </a:r>
            <a:r>
              <a:rPr lang="it-IT" dirty="0" smtClean="0"/>
              <a:t> MgB</a:t>
            </a:r>
            <a:r>
              <a:rPr lang="it-IT" baseline="-25000" dirty="0" smtClean="0"/>
              <a:t>2</a:t>
            </a:r>
            <a:r>
              <a:rPr lang="it-IT" dirty="0" smtClean="0"/>
              <a:t> </a:t>
            </a:r>
            <a:r>
              <a:rPr lang="it-IT" dirty="0" err="1" smtClean="0"/>
              <a:t>wire</a:t>
            </a:r>
            <a:r>
              <a:rPr lang="it-IT" dirty="0" smtClean="0"/>
              <a:t> in 2017</a:t>
            </a:r>
          </a:p>
          <a:p>
            <a:r>
              <a:rPr lang="it-IT" dirty="0" err="1"/>
              <a:t>I</a:t>
            </a:r>
            <a:r>
              <a:rPr lang="it-IT" dirty="0" err="1" smtClean="0"/>
              <a:t>mpregnation</a:t>
            </a:r>
            <a:r>
              <a:rPr lang="it-IT" dirty="0" smtClean="0"/>
              <a:t> in 2017 </a:t>
            </a:r>
          </a:p>
          <a:p>
            <a:r>
              <a:rPr lang="it-IT" dirty="0" err="1" smtClean="0"/>
              <a:t>Cold</a:t>
            </a:r>
            <a:r>
              <a:rPr lang="it-IT" dirty="0" smtClean="0"/>
              <a:t> test of the coil 1Q2017</a:t>
            </a:r>
            <a:endParaRPr lang="it-IT" dirty="0"/>
          </a:p>
          <a:p>
            <a:r>
              <a:rPr lang="it-IT" dirty="0" err="1"/>
              <a:t>M</a:t>
            </a:r>
            <a:r>
              <a:rPr lang="it-IT" dirty="0" err="1" smtClean="0"/>
              <a:t>agnet</a:t>
            </a:r>
            <a:r>
              <a:rPr lang="it-IT" dirty="0" smtClean="0"/>
              <a:t> </a:t>
            </a:r>
            <a:r>
              <a:rPr lang="it-IT" dirty="0" err="1"/>
              <a:t>assembly</a:t>
            </a:r>
            <a:r>
              <a:rPr lang="it-IT" dirty="0"/>
              <a:t> </a:t>
            </a:r>
            <a:r>
              <a:rPr lang="it-IT" dirty="0" smtClean="0"/>
              <a:t>2Q </a:t>
            </a:r>
            <a:r>
              <a:rPr lang="it-IT" dirty="0"/>
              <a:t>2018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9"/>
          <a:stretch/>
        </p:blipFill>
        <p:spPr>
          <a:xfrm>
            <a:off x="5498264" y="900000"/>
            <a:ext cx="2824676" cy="5373058"/>
          </a:xfrm>
          <a:prstGeom prst="round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2891181" y="879144"/>
            <a:ext cx="21425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>
                <a:solidFill>
                  <a:schemeClr val="tx2"/>
                </a:solidFill>
              </a:rPr>
              <a:t>Test Cu coil </a:t>
            </a:r>
            <a:endParaRPr lang="it-IT" sz="2800" dirty="0">
              <a:solidFill>
                <a:schemeClr val="tx2"/>
              </a:solidFill>
            </a:endParaRPr>
          </a:p>
        </p:txBody>
      </p:sp>
      <p:grpSp>
        <p:nvGrpSpPr>
          <p:cNvPr id="5" name="Gruppo 4"/>
          <p:cNvGrpSpPr/>
          <p:nvPr/>
        </p:nvGrpSpPr>
        <p:grpSpPr>
          <a:xfrm>
            <a:off x="1497893" y="1377462"/>
            <a:ext cx="2884800" cy="2980139"/>
            <a:chOff x="1684318" y="1596875"/>
            <a:chExt cx="2884800" cy="2980139"/>
          </a:xfrm>
        </p:grpSpPr>
        <p:pic>
          <p:nvPicPr>
            <p:cNvPr id="8" name="Immagine 7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84318" y="1596875"/>
              <a:ext cx="2884800" cy="2980139"/>
            </a:xfrm>
            <a:prstGeom prst="roundRect">
              <a:avLst/>
            </a:prstGeom>
          </p:spPr>
        </p:pic>
        <p:sp>
          <p:nvSpPr>
            <p:cNvPr id="10" name="CasellaDiTesto 9"/>
            <p:cNvSpPr txBox="1"/>
            <p:nvPr/>
          </p:nvSpPr>
          <p:spPr>
            <a:xfrm>
              <a:off x="1857657" y="4238115"/>
              <a:ext cx="23949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>
                  <a:solidFill>
                    <a:schemeClr val="accent1"/>
                  </a:solidFill>
                </a:rPr>
                <a:t>M. Quadrio and A. </a:t>
              </a:r>
              <a:r>
                <a:rPr lang="it-IT" sz="1400" dirty="0" err="1" smtClean="0">
                  <a:solidFill>
                    <a:schemeClr val="accent1"/>
                  </a:solidFill>
                </a:rPr>
                <a:t>Paccalini</a:t>
              </a:r>
              <a:endParaRPr lang="it-IT" sz="14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94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NEW CRYOSTAT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67826" y="1536144"/>
            <a:ext cx="5593081" cy="4232986"/>
          </a:xfrm>
        </p:spPr>
        <p:txBody>
          <a:bodyPr>
            <a:normAutofit fontScale="92500" lnSpcReduction="20000"/>
          </a:bodyPr>
          <a:lstStyle/>
          <a:p>
            <a:r>
              <a:rPr lang="it-IT" dirty="0" err="1" smtClean="0"/>
              <a:t>Cryostat</a:t>
            </a:r>
            <a:r>
              <a:rPr lang="it-IT" dirty="0" smtClean="0"/>
              <a:t> for </a:t>
            </a:r>
            <a:r>
              <a:rPr lang="it-IT" dirty="0" err="1" smtClean="0"/>
              <a:t>testing</a:t>
            </a:r>
            <a:r>
              <a:rPr lang="it-IT" dirty="0"/>
              <a:t> </a:t>
            </a:r>
            <a:r>
              <a:rPr lang="it-IT" dirty="0" smtClean="0"/>
              <a:t>MCTXFP1 (12P), MCQSXFP1 (4P) and </a:t>
            </a:r>
            <a:r>
              <a:rPr lang="it-IT" dirty="0" err="1" smtClean="0"/>
              <a:t>series</a:t>
            </a:r>
            <a:r>
              <a:rPr lang="it-IT" dirty="0" smtClean="0"/>
              <a:t> </a:t>
            </a:r>
            <a:r>
              <a:rPr lang="it-IT" dirty="0" err="1" smtClean="0"/>
              <a:t>magnets</a:t>
            </a:r>
            <a:endParaRPr lang="it-IT" dirty="0" smtClean="0"/>
          </a:p>
          <a:p>
            <a:r>
              <a:rPr lang="it-IT" dirty="0" smtClean="0"/>
              <a:t>520 mm </a:t>
            </a:r>
            <a:r>
              <a:rPr lang="it-IT" dirty="0" err="1" smtClean="0"/>
              <a:t>inner</a:t>
            </a:r>
            <a:r>
              <a:rPr lang="it-IT" dirty="0" smtClean="0"/>
              <a:t> </a:t>
            </a:r>
            <a:r>
              <a:rPr lang="it-IT" dirty="0" err="1" smtClean="0"/>
              <a:t>diameter</a:t>
            </a:r>
            <a:endParaRPr lang="it-IT" dirty="0" smtClean="0"/>
          </a:p>
          <a:p>
            <a:r>
              <a:rPr lang="it-IT" dirty="0" err="1" smtClean="0"/>
              <a:t>About</a:t>
            </a:r>
            <a:r>
              <a:rPr lang="it-IT" dirty="0" smtClean="0"/>
              <a:t> 3 m </a:t>
            </a:r>
            <a:r>
              <a:rPr lang="it-IT" dirty="0" err="1" smtClean="0"/>
              <a:t>cold</a:t>
            </a:r>
            <a:r>
              <a:rPr lang="it-IT" dirty="0" smtClean="0"/>
              <a:t> volume (with top flange </a:t>
            </a:r>
            <a:r>
              <a:rPr lang="it-IT" dirty="0" err="1" smtClean="0"/>
              <a:t>insulation</a:t>
            </a:r>
            <a:r>
              <a:rPr lang="it-IT" dirty="0" smtClean="0"/>
              <a:t>)</a:t>
            </a:r>
          </a:p>
          <a:p>
            <a:r>
              <a:rPr lang="it-IT" dirty="0" smtClean="0"/>
              <a:t>Up to 4 </a:t>
            </a:r>
            <a:r>
              <a:rPr lang="it-IT" dirty="0" err="1" smtClean="0"/>
              <a:t>magnets</a:t>
            </a:r>
            <a:r>
              <a:rPr lang="it-IT" dirty="0" smtClean="0"/>
              <a:t> (3 </a:t>
            </a:r>
            <a:r>
              <a:rPr lang="it-IT" dirty="0" err="1" smtClean="0"/>
              <a:t>possible</a:t>
            </a:r>
            <a:r>
              <a:rPr lang="it-IT" dirty="0" smtClean="0"/>
              <a:t> </a:t>
            </a:r>
            <a:r>
              <a:rPr lang="it-IT" dirty="0" err="1" smtClean="0"/>
              <a:t>configurations</a:t>
            </a:r>
            <a:r>
              <a:rPr lang="it-IT" dirty="0" smtClean="0"/>
              <a:t>) </a:t>
            </a:r>
          </a:p>
          <a:p>
            <a:r>
              <a:rPr lang="it-IT" dirty="0" smtClean="0"/>
              <a:t>Flange </a:t>
            </a:r>
            <a:r>
              <a:rPr lang="it-IT" dirty="0" err="1" smtClean="0"/>
              <a:t>modification</a:t>
            </a:r>
            <a:r>
              <a:rPr lang="it-IT" dirty="0" smtClean="0"/>
              <a:t>, </a:t>
            </a:r>
            <a:r>
              <a:rPr lang="it-IT" dirty="0" err="1" smtClean="0"/>
              <a:t>thermal</a:t>
            </a:r>
            <a:r>
              <a:rPr lang="it-IT" dirty="0" smtClean="0"/>
              <a:t> </a:t>
            </a:r>
            <a:r>
              <a:rPr lang="it-IT" dirty="0" err="1" smtClean="0"/>
              <a:t>insulation</a:t>
            </a:r>
            <a:r>
              <a:rPr lang="it-IT" dirty="0" smtClean="0"/>
              <a:t>, </a:t>
            </a:r>
            <a:r>
              <a:rPr lang="it-IT" dirty="0" err="1" smtClean="0"/>
              <a:t>magnet</a:t>
            </a:r>
            <a:r>
              <a:rPr lang="it-IT" dirty="0" smtClean="0"/>
              <a:t> </a:t>
            </a:r>
            <a:r>
              <a:rPr lang="it-IT" dirty="0" err="1" smtClean="0"/>
              <a:t>support</a:t>
            </a:r>
            <a:r>
              <a:rPr lang="it-IT" dirty="0" smtClean="0"/>
              <a:t>, room temperature </a:t>
            </a:r>
            <a:r>
              <a:rPr lang="it-IT" dirty="0" err="1" smtClean="0"/>
              <a:t>connections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r>
              <a:rPr lang="it-IT" b="1" dirty="0" smtClean="0">
                <a:solidFill>
                  <a:srgbClr val="00800A"/>
                </a:solidFill>
              </a:rPr>
              <a:t>			</a:t>
            </a:r>
            <a:r>
              <a:rPr lang="it-IT" b="1" dirty="0" err="1" smtClean="0">
                <a:solidFill>
                  <a:srgbClr val="00800A"/>
                </a:solidFill>
              </a:rPr>
              <a:t>Ordered</a:t>
            </a:r>
            <a:r>
              <a:rPr lang="it-IT" b="1" dirty="0" smtClean="0">
                <a:solidFill>
                  <a:srgbClr val="00800A"/>
                </a:solidFill>
              </a:rPr>
              <a:t> end 2017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60907" y="1329589"/>
            <a:ext cx="2212025" cy="5026761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2145" y="546304"/>
            <a:ext cx="1193941" cy="5865887"/>
          </a:xfrm>
          <a:prstGeom prst="rect">
            <a:avLst/>
          </a:prstGeom>
        </p:spPr>
      </p:pic>
      <p:cxnSp>
        <p:nvCxnSpPr>
          <p:cNvPr id="9" name="Connettore 2 8"/>
          <p:cNvCxnSpPr>
            <a:stCxn id="21" idx="2"/>
          </p:cNvCxnSpPr>
          <p:nvPr/>
        </p:nvCxnSpPr>
        <p:spPr>
          <a:xfrm flipH="1">
            <a:off x="7959080" y="1009035"/>
            <a:ext cx="233683" cy="527109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>
            <a:off x="6957884" y="1362978"/>
            <a:ext cx="188789" cy="63644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 flipH="1" flipV="1">
            <a:off x="7484598" y="2705279"/>
            <a:ext cx="687802" cy="145698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/>
          <p:cNvSpPr txBox="1"/>
          <p:nvPr/>
        </p:nvSpPr>
        <p:spPr>
          <a:xfrm>
            <a:off x="8065741" y="4135156"/>
            <a:ext cx="62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tx2"/>
                </a:solidFill>
              </a:rPr>
              <a:t>HE </a:t>
            </a:r>
            <a:r>
              <a:rPr lang="it-IT" dirty="0" err="1" smtClean="0">
                <a:solidFill>
                  <a:schemeClr val="tx2"/>
                </a:solidFill>
              </a:rPr>
              <a:t>inlet</a:t>
            </a:r>
            <a:endParaRPr lang="it-IT" dirty="0" smtClean="0">
              <a:solidFill>
                <a:schemeClr val="tx2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8192762" y="2592129"/>
            <a:ext cx="87947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>
                <a:solidFill>
                  <a:schemeClr val="tx2"/>
                </a:solidFill>
              </a:rPr>
              <a:t>Mag.meas</a:t>
            </a:r>
            <a:r>
              <a:rPr lang="it-IT" dirty="0" smtClean="0">
                <a:solidFill>
                  <a:schemeClr val="tx2"/>
                </a:solidFill>
              </a:rPr>
              <a:t>.</a:t>
            </a:r>
          </a:p>
        </p:txBody>
      </p:sp>
      <p:cxnSp>
        <p:nvCxnSpPr>
          <p:cNvPr id="14" name="Connettore 2 13"/>
          <p:cNvCxnSpPr/>
          <p:nvPr/>
        </p:nvCxnSpPr>
        <p:spPr>
          <a:xfrm flipH="1" flipV="1">
            <a:off x="7574344" y="2494905"/>
            <a:ext cx="689112" cy="295291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7360714" y="362704"/>
            <a:ext cx="166409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>
                <a:solidFill>
                  <a:schemeClr val="tx2"/>
                </a:solidFill>
              </a:rPr>
              <a:t>Safety</a:t>
            </a:r>
            <a:endParaRPr lang="it-IT" dirty="0" smtClean="0">
              <a:solidFill>
                <a:schemeClr val="tx2"/>
              </a:solidFill>
            </a:endParaRPr>
          </a:p>
          <a:p>
            <a:pPr algn="ctr"/>
            <a:r>
              <a:rPr lang="it-IT" dirty="0" smtClean="0">
                <a:solidFill>
                  <a:schemeClr val="tx2"/>
                </a:solidFill>
              </a:rPr>
              <a:t>Valve and disk</a:t>
            </a:r>
          </a:p>
        </p:txBody>
      </p:sp>
      <p:sp>
        <p:nvSpPr>
          <p:cNvPr id="24" name="CasellaDiTesto 23"/>
          <p:cNvSpPr txBox="1"/>
          <p:nvPr/>
        </p:nvSpPr>
        <p:spPr>
          <a:xfrm>
            <a:off x="5925325" y="976952"/>
            <a:ext cx="195988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>
                <a:solidFill>
                  <a:schemeClr val="tx2"/>
                </a:solidFill>
              </a:rPr>
              <a:t>Connections</a:t>
            </a:r>
            <a:r>
              <a:rPr lang="it-IT" dirty="0" smtClean="0">
                <a:solidFill>
                  <a:schemeClr val="tx2"/>
                </a:solidFill>
              </a:rPr>
              <a:t> X3</a:t>
            </a:r>
          </a:p>
        </p:txBody>
      </p:sp>
      <p:sp>
        <p:nvSpPr>
          <p:cNvPr id="28" name="CasellaDiTesto 27"/>
          <p:cNvSpPr txBox="1"/>
          <p:nvPr/>
        </p:nvSpPr>
        <p:spPr>
          <a:xfrm>
            <a:off x="8130394" y="3295504"/>
            <a:ext cx="87947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tx2"/>
                </a:solidFill>
              </a:rPr>
              <a:t>CL</a:t>
            </a:r>
          </a:p>
          <a:p>
            <a:pPr algn="ctr"/>
            <a:r>
              <a:rPr lang="it-IT" dirty="0" smtClean="0">
                <a:solidFill>
                  <a:schemeClr val="tx2"/>
                </a:solidFill>
              </a:rPr>
              <a:t>2+4</a:t>
            </a:r>
          </a:p>
        </p:txBody>
      </p:sp>
      <p:cxnSp>
        <p:nvCxnSpPr>
          <p:cNvPr id="26" name="Connettore 2 25"/>
          <p:cNvCxnSpPr/>
          <p:nvPr/>
        </p:nvCxnSpPr>
        <p:spPr>
          <a:xfrm flipH="1" flipV="1">
            <a:off x="7627673" y="2670978"/>
            <a:ext cx="729693" cy="74515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Freccia destra 5"/>
          <p:cNvSpPr/>
          <p:nvPr/>
        </p:nvSpPr>
        <p:spPr>
          <a:xfrm rot="19844643">
            <a:off x="6330262" y="4314649"/>
            <a:ext cx="652046" cy="646331"/>
          </a:xfrm>
          <a:prstGeom prst="rightArrow">
            <a:avLst/>
          </a:prstGeom>
          <a:noFill/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2"/>
              </a:solidFill>
            </a:endParaRPr>
          </a:p>
        </p:txBody>
      </p:sp>
      <p:sp>
        <p:nvSpPr>
          <p:cNvPr id="11" name="Segnaposto numero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4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TEST CONFIGURATIONS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6165" y="1771070"/>
            <a:ext cx="3473053" cy="413138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it-IT" sz="3200" b="1" dirty="0" err="1" smtClean="0"/>
              <a:t>Prototypes</a:t>
            </a:r>
            <a:endParaRPr lang="it-IT" sz="3200" b="1" dirty="0" smtClean="0"/>
          </a:p>
          <a:p>
            <a:r>
              <a:rPr lang="it-IT" sz="3200" dirty="0" smtClean="0"/>
              <a:t>Single </a:t>
            </a:r>
            <a:r>
              <a:rPr lang="it-IT" sz="3200" dirty="0" err="1" smtClean="0"/>
              <a:t>magnet</a:t>
            </a:r>
            <a:r>
              <a:rPr lang="it-IT" sz="3200" dirty="0" smtClean="0"/>
              <a:t> test</a:t>
            </a:r>
          </a:p>
          <a:p>
            <a:endParaRPr lang="it-IT" sz="3200" dirty="0" smtClean="0"/>
          </a:p>
          <a:p>
            <a:pPr marL="0" indent="0" algn="ctr">
              <a:buNone/>
            </a:pPr>
            <a:r>
              <a:rPr lang="it-IT" sz="3200" b="1" dirty="0" smtClean="0"/>
              <a:t>Series production</a:t>
            </a:r>
          </a:p>
          <a:p>
            <a:r>
              <a:rPr lang="it-IT" sz="3200" dirty="0" smtClean="0"/>
              <a:t>3 </a:t>
            </a:r>
            <a:r>
              <a:rPr lang="it-IT" sz="3200" dirty="0" err="1" smtClean="0"/>
              <a:t>batches</a:t>
            </a:r>
            <a:endParaRPr lang="it-IT" sz="3200" dirty="0" smtClean="0"/>
          </a:p>
          <a:p>
            <a:pPr lvl="1"/>
            <a:r>
              <a:rPr lang="it-IT" sz="2800" dirty="0" smtClean="0"/>
              <a:t>18 </a:t>
            </a:r>
            <a:r>
              <a:rPr lang="it-IT" sz="2800" dirty="0" err="1" smtClean="0"/>
              <a:t>magnets</a:t>
            </a:r>
            <a:endParaRPr lang="it-IT" sz="2800" dirty="0" smtClean="0"/>
          </a:p>
          <a:p>
            <a:pPr lvl="1"/>
            <a:r>
              <a:rPr lang="it-IT" sz="2800" dirty="0" smtClean="0"/>
              <a:t>2X12P </a:t>
            </a:r>
            <a:r>
              <a:rPr lang="it-IT" sz="2800" dirty="0"/>
              <a:t>2X4P</a:t>
            </a:r>
            <a:endParaRPr lang="it-IT" sz="2800" dirty="0" smtClean="0"/>
          </a:p>
          <a:p>
            <a:pPr lvl="1"/>
            <a:r>
              <a:rPr lang="it-IT" sz="2800" dirty="0" smtClean="0"/>
              <a:t>5 </a:t>
            </a:r>
            <a:r>
              <a:rPr lang="it-IT" sz="2800" dirty="0" err="1" smtClean="0"/>
              <a:t>cooldowns</a:t>
            </a:r>
            <a:endParaRPr lang="it-IT" sz="28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grpSp>
        <p:nvGrpSpPr>
          <p:cNvPr id="18" name="Gruppo 17"/>
          <p:cNvGrpSpPr/>
          <p:nvPr/>
        </p:nvGrpSpPr>
        <p:grpSpPr>
          <a:xfrm>
            <a:off x="3193257" y="806565"/>
            <a:ext cx="5338743" cy="5605543"/>
            <a:chOff x="1723782" y="779091"/>
            <a:chExt cx="5338743" cy="5605543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22" t="3145" r="-1"/>
            <a:stretch/>
          </p:blipFill>
          <p:spPr>
            <a:xfrm>
              <a:off x="1805941" y="779091"/>
              <a:ext cx="5256584" cy="5605543"/>
            </a:xfrm>
            <a:prstGeom prst="rect">
              <a:avLst/>
            </a:prstGeom>
          </p:spPr>
        </p:pic>
        <p:cxnSp>
          <p:nvCxnSpPr>
            <p:cNvPr id="9" name="Connettore 2 8"/>
            <p:cNvCxnSpPr/>
            <p:nvPr/>
          </p:nvCxnSpPr>
          <p:spPr>
            <a:xfrm>
              <a:off x="3707904" y="1772816"/>
              <a:ext cx="0" cy="936104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CasellaDiTesto 10"/>
            <p:cNvSpPr txBox="1"/>
            <p:nvPr/>
          </p:nvSpPr>
          <p:spPr>
            <a:xfrm rot="16200000">
              <a:off x="3175829" y="2058605"/>
              <a:ext cx="569387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600</a:t>
              </a:r>
            </a:p>
          </p:txBody>
        </p:sp>
        <p:cxnSp>
          <p:nvCxnSpPr>
            <p:cNvPr id="12" name="Connettore 2 11"/>
            <p:cNvCxnSpPr/>
            <p:nvPr/>
          </p:nvCxnSpPr>
          <p:spPr>
            <a:xfrm>
              <a:off x="2123728" y="2708920"/>
              <a:ext cx="0" cy="3523188"/>
            </a:xfrm>
            <a:prstGeom prst="straightConnector1">
              <a:avLst/>
            </a:prstGeom>
            <a:ln>
              <a:solidFill>
                <a:schemeClr val="tx2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CasellaDiTesto 14"/>
            <p:cNvSpPr txBox="1"/>
            <p:nvPr/>
          </p:nvSpPr>
          <p:spPr>
            <a:xfrm rot="16200000">
              <a:off x="1559634" y="4285848"/>
              <a:ext cx="697627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it-IT" smtClean="0">
                  <a:solidFill>
                    <a:schemeClr val="tx2"/>
                  </a:solidFill>
                </a:rPr>
                <a:t>2350</a:t>
              </a:r>
              <a:endParaRPr lang="it-IT" dirty="0" smtClean="0">
                <a:solidFill>
                  <a:schemeClr val="tx2"/>
                </a:solidFill>
              </a:endParaRPr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2532016" y="5544837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chemeClr val="bg2"/>
                  </a:solidFill>
                </a:rPr>
                <a:t>12P</a:t>
              </a:r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4537254" y="5291916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chemeClr val="bg2"/>
                  </a:solidFill>
                </a:rPr>
                <a:t>4P</a:t>
              </a:r>
            </a:p>
          </p:txBody>
        </p:sp>
      </p:grp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17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TEST STATION UPGRADE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2000" y="1219200"/>
            <a:ext cx="8208472" cy="4802088"/>
          </a:xfrm>
        </p:spPr>
        <p:txBody>
          <a:bodyPr/>
          <a:lstStyle/>
          <a:p>
            <a:r>
              <a:rPr lang="it-IT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New </a:t>
            </a:r>
            <a:r>
              <a:rPr lang="it-IT" u="sng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r>
              <a:rPr lang="it-IT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ryostat</a:t>
            </a:r>
            <a:r>
              <a:rPr lang="it-IT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dirty="0" err="1" smtClean="0">
                <a:solidFill>
                  <a:srgbClr val="00B050"/>
                </a:solidFill>
              </a:rPr>
              <a:t>all</a:t>
            </a:r>
            <a:r>
              <a:rPr lang="it-IT" dirty="0" smtClean="0">
                <a:solidFill>
                  <a:srgbClr val="00B050"/>
                </a:solidFill>
              </a:rPr>
              <a:t> </a:t>
            </a:r>
            <a:r>
              <a:rPr lang="it-IT" dirty="0" err="1" smtClean="0">
                <a:solidFill>
                  <a:srgbClr val="00B050"/>
                </a:solidFill>
              </a:rPr>
              <a:t>components</a:t>
            </a:r>
            <a:r>
              <a:rPr lang="it-IT" dirty="0" smtClean="0">
                <a:solidFill>
                  <a:srgbClr val="00B050"/>
                </a:solidFill>
              </a:rPr>
              <a:t> </a:t>
            </a:r>
            <a:r>
              <a:rPr lang="it-IT" dirty="0" err="1" smtClean="0">
                <a:solidFill>
                  <a:srgbClr val="00B050"/>
                </a:solidFill>
              </a:rPr>
              <a:t>ordered</a:t>
            </a:r>
            <a:endParaRPr lang="it-IT" dirty="0" smtClean="0">
              <a:solidFill>
                <a:srgbClr val="00B050"/>
              </a:solidFill>
            </a:endParaRPr>
          </a:p>
          <a:p>
            <a:r>
              <a:rPr lang="it-IT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New </a:t>
            </a:r>
            <a:r>
              <a:rPr lang="it-IT" u="sng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main</a:t>
            </a:r>
            <a:r>
              <a:rPr lang="it-IT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u="sng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switch</a:t>
            </a:r>
            <a:r>
              <a:rPr lang="it-IT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power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supply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(fast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solid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state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switch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&lt;1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ms</a:t>
            </a: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</a:t>
            </a:r>
            <a:r>
              <a:rPr lang="it-IT" dirty="0" smtClean="0">
                <a:solidFill>
                  <a:srgbClr val="00B050"/>
                </a:solidFill>
              </a:rPr>
              <a:t>DONE</a:t>
            </a:r>
          </a:p>
          <a:p>
            <a:r>
              <a:rPr lang="it-IT" u="sng" dirty="0" smtClean="0"/>
              <a:t>New </a:t>
            </a:r>
            <a:r>
              <a:rPr lang="it-IT" u="sng" dirty="0" err="1"/>
              <a:t>power</a:t>
            </a:r>
            <a:r>
              <a:rPr lang="it-IT" u="sng" dirty="0"/>
              <a:t> </a:t>
            </a:r>
            <a:r>
              <a:rPr lang="it-IT" u="sng" dirty="0" err="1"/>
              <a:t>supply</a:t>
            </a:r>
            <a:r>
              <a:rPr lang="it-IT" u="sng" dirty="0"/>
              <a:t> </a:t>
            </a:r>
            <a:r>
              <a:rPr lang="it-IT" dirty="0"/>
              <a:t>for </a:t>
            </a:r>
            <a:r>
              <a:rPr lang="it-IT" dirty="0" err="1"/>
              <a:t>magnet</a:t>
            </a:r>
            <a:r>
              <a:rPr lang="it-IT" dirty="0"/>
              <a:t> test (200 A, 50 V)</a:t>
            </a:r>
          </a:p>
          <a:p>
            <a:pPr marL="0" indent="0">
              <a:buNone/>
            </a:pPr>
            <a:r>
              <a:rPr lang="it-IT" dirty="0" smtClean="0">
                <a:solidFill>
                  <a:srgbClr val="00B050"/>
                </a:solidFill>
              </a:rPr>
              <a:t>	ORDER </a:t>
            </a:r>
            <a:r>
              <a:rPr lang="it-IT" dirty="0">
                <a:solidFill>
                  <a:srgbClr val="00B050"/>
                </a:solidFill>
              </a:rPr>
              <a:t>ONGOING </a:t>
            </a:r>
          </a:p>
          <a:p>
            <a:r>
              <a:rPr lang="it-IT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New </a:t>
            </a:r>
            <a:r>
              <a:rPr lang="it-IT" u="sng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acquisition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system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for test </a:t>
            </a:r>
            <a:r>
              <a:rPr lang="it-IT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monitoring</a:t>
            </a:r>
            <a:endParaRPr lang="it-IT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it-IT" dirty="0" smtClean="0">
                <a:solidFill>
                  <a:srgbClr val="00B050"/>
                </a:solidFill>
              </a:rPr>
              <a:t>	ORDER ONGOING</a:t>
            </a:r>
            <a:endParaRPr lang="it-IT" dirty="0">
              <a:solidFill>
                <a:srgbClr val="00B050"/>
              </a:solidFill>
            </a:endParaRPr>
          </a:p>
          <a:p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Installation of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system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for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magnetic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measurement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at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low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/room temperature (</a:t>
            </a:r>
            <a:r>
              <a:rPr lang="it-IT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supplied</a:t>
            </a:r>
            <a:r>
              <a:rPr lang="it-I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by CERN)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7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it-IT" dirty="0" smtClean="0"/>
              <a:t>CONCLUSIONS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43</a:t>
            </a:fld>
            <a:endParaRPr lang="fr-FR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414938"/>
              </p:ext>
            </p:extLst>
          </p:nvPr>
        </p:nvGraphicFramePr>
        <p:xfrm>
          <a:off x="179512" y="1774891"/>
          <a:ext cx="8867288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950202"/>
                <a:gridCol w="1940810"/>
                <a:gridCol w="1069428"/>
                <a:gridCol w="231456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it-IT" sz="2400" dirty="0" err="1" smtClean="0"/>
                        <a:t>magnet</a:t>
                      </a:r>
                      <a:endParaRPr lang="it-IT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err="1" smtClean="0"/>
                        <a:t>assembly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err="1" smtClean="0"/>
                        <a:t>Cold</a:t>
                      </a:r>
                      <a:r>
                        <a:rPr lang="it-IT" sz="2400" dirty="0" smtClean="0"/>
                        <a:t> test</a:t>
                      </a:r>
                      <a:endParaRPr lang="it-IT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400" dirty="0" smtClean="0"/>
                        <a:t>Field </a:t>
                      </a:r>
                      <a:r>
                        <a:rPr lang="it-IT" sz="2400" dirty="0" err="1" smtClean="0"/>
                        <a:t>measurement</a:t>
                      </a:r>
                      <a:endParaRPr lang="it-IT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800" b="1" dirty="0" smtClean="0">
                          <a:solidFill>
                            <a:schemeClr val="tx2"/>
                          </a:solidFill>
                        </a:rPr>
                        <a:t>MCSXFP1 </a:t>
                      </a:r>
                      <a:endParaRPr lang="it-IT" sz="2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2800" b="0" dirty="0" smtClean="0">
                          <a:solidFill>
                            <a:schemeClr val="tx2"/>
                          </a:solidFill>
                        </a:rPr>
                        <a:t>6P </a:t>
                      </a:r>
                      <a:endParaRPr lang="it-IT" sz="2800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2015</a:t>
                      </a:r>
                      <a:endParaRPr lang="it-IT" sz="28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>
                          <a:solidFill>
                            <a:schemeClr val="tx2"/>
                          </a:solidFill>
                        </a:rPr>
                        <a:t>2016</a:t>
                      </a:r>
                      <a:endParaRPr lang="it-IT" sz="2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>
                          <a:solidFill>
                            <a:schemeClr val="tx2"/>
                          </a:solidFill>
                        </a:rPr>
                        <a:t>2016</a:t>
                      </a:r>
                      <a:endParaRPr lang="it-IT" sz="2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800" b="1" dirty="0" smtClean="0">
                          <a:solidFill>
                            <a:schemeClr val="tx2"/>
                          </a:solidFill>
                        </a:rPr>
                        <a:t>MCOXFP1 </a:t>
                      </a:r>
                      <a:endParaRPr lang="it-IT" sz="2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2800" b="0" dirty="0" smtClean="0">
                          <a:solidFill>
                            <a:schemeClr val="tx2"/>
                          </a:solidFill>
                        </a:rPr>
                        <a:t>8P </a:t>
                      </a:r>
                      <a:endParaRPr lang="it-IT" sz="2800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>
                          <a:solidFill>
                            <a:schemeClr val="tx2"/>
                          </a:solidFill>
                        </a:rPr>
                        <a:t>2016</a:t>
                      </a:r>
                      <a:endParaRPr lang="it-IT" sz="2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>
                          <a:solidFill>
                            <a:srgbClr val="00800A"/>
                          </a:solidFill>
                        </a:rPr>
                        <a:t>2017</a:t>
                      </a:r>
                      <a:endParaRPr lang="it-IT" sz="2800" dirty="0">
                        <a:solidFill>
                          <a:srgbClr val="00800A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>
                          <a:solidFill>
                            <a:srgbClr val="00800A"/>
                          </a:solidFill>
                        </a:rPr>
                        <a:t>2017?</a:t>
                      </a:r>
                      <a:endParaRPr lang="it-IT" sz="2800" dirty="0">
                        <a:solidFill>
                          <a:srgbClr val="00800A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800" b="1" dirty="0" smtClean="0">
                          <a:solidFill>
                            <a:schemeClr val="tx2"/>
                          </a:solidFill>
                        </a:rPr>
                        <a:t>MCDXFP1 </a:t>
                      </a:r>
                      <a:endParaRPr lang="it-IT" sz="2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2800" b="0" dirty="0" smtClean="0">
                          <a:solidFill>
                            <a:schemeClr val="tx2"/>
                          </a:solidFill>
                        </a:rPr>
                        <a:t>10P </a:t>
                      </a:r>
                      <a:endParaRPr lang="it-IT" sz="2800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>
                          <a:solidFill>
                            <a:srgbClr val="00800A"/>
                          </a:solidFill>
                        </a:rPr>
                        <a:t>2017</a:t>
                      </a:r>
                      <a:endParaRPr lang="it-IT" sz="2800" dirty="0">
                        <a:solidFill>
                          <a:srgbClr val="00800A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>
                          <a:solidFill>
                            <a:srgbClr val="00800A"/>
                          </a:solidFill>
                        </a:rPr>
                        <a:t>2017</a:t>
                      </a:r>
                      <a:endParaRPr lang="it-IT" sz="2800" dirty="0">
                        <a:solidFill>
                          <a:srgbClr val="00800A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800" dirty="0" smtClean="0">
                          <a:solidFill>
                            <a:srgbClr val="00800A"/>
                          </a:solidFill>
                        </a:rPr>
                        <a:t>2017?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800" b="1" dirty="0" smtClean="0">
                          <a:solidFill>
                            <a:schemeClr val="tx2"/>
                          </a:solidFill>
                        </a:rPr>
                        <a:t>MCTXFP1 </a:t>
                      </a:r>
                      <a:endParaRPr lang="it-IT" sz="2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2800" b="0" dirty="0" smtClean="0">
                          <a:solidFill>
                            <a:schemeClr val="tx2"/>
                          </a:solidFill>
                        </a:rPr>
                        <a:t>12P </a:t>
                      </a:r>
                      <a:endParaRPr lang="it-IT" sz="2800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2018</a:t>
                      </a:r>
                      <a:endParaRPr lang="it-IT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2018</a:t>
                      </a:r>
                      <a:endParaRPr lang="it-IT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2018</a:t>
                      </a:r>
                      <a:endParaRPr lang="it-IT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800" b="1" dirty="0" smtClean="0">
                          <a:solidFill>
                            <a:schemeClr val="tx2"/>
                          </a:solidFill>
                        </a:rPr>
                        <a:t>MCQSXFP1</a:t>
                      </a:r>
                      <a:endParaRPr lang="it-IT" sz="28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2800" b="0" dirty="0" smtClean="0">
                          <a:solidFill>
                            <a:schemeClr val="tx2"/>
                          </a:solidFill>
                        </a:rPr>
                        <a:t>4P </a:t>
                      </a:r>
                      <a:endParaRPr lang="it-IT" sz="2800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2018</a:t>
                      </a:r>
                      <a:endParaRPr lang="it-IT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2018</a:t>
                      </a:r>
                      <a:endParaRPr lang="it-IT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2018</a:t>
                      </a:r>
                      <a:endParaRPr lang="it-IT" sz="28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89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CONCLUSIONS AND NEXT STEPS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05880" y="1112572"/>
            <a:ext cx="8280920" cy="4906963"/>
          </a:xfrm>
        </p:spPr>
        <p:txBody>
          <a:bodyPr>
            <a:normAutofit fontScale="77500" lnSpcReduction="20000"/>
          </a:bodyPr>
          <a:lstStyle/>
          <a:p>
            <a:r>
              <a:rPr lang="it-IT" sz="4000" dirty="0" smtClean="0"/>
              <a:t>MCOXFP1</a:t>
            </a:r>
          </a:p>
          <a:p>
            <a:pPr lvl="1"/>
            <a:r>
              <a:rPr lang="it-IT" sz="3600" dirty="0" err="1"/>
              <a:t>T</a:t>
            </a:r>
            <a:r>
              <a:rPr lang="it-IT" sz="3600" dirty="0" err="1" smtClean="0"/>
              <a:t>ested</a:t>
            </a:r>
            <a:endParaRPr lang="it-IT" sz="3600" dirty="0" smtClean="0"/>
          </a:p>
          <a:p>
            <a:r>
              <a:rPr lang="it-IT" sz="4000" dirty="0" smtClean="0"/>
              <a:t>MCDXFP1 </a:t>
            </a:r>
          </a:p>
          <a:p>
            <a:pPr lvl="1"/>
            <a:r>
              <a:rPr lang="it-IT" sz="3600" dirty="0" err="1"/>
              <a:t>A</a:t>
            </a:r>
            <a:r>
              <a:rPr lang="it-IT" sz="3600" dirty="0" err="1" smtClean="0"/>
              <a:t>ssembled</a:t>
            </a:r>
            <a:endParaRPr lang="it-IT" sz="3600" dirty="0"/>
          </a:p>
          <a:p>
            <a:pPr lvl="1"/>
            <a:r>
              <a:rPr lang="it-IT" sz="3600" dirty="0" smtClean="0"/>
              <a:t>First </a:t>
            </a:r>
            <a:r>
              <a:rPr lang="it-IT" sz="3600" dirty="0" err="1"/>
              <a:t>cooldown</a:t>
            </a:r>
            <a:r>
              <a:rPr lang="it-IT" sz="3600" dirty="0"/>
              <a:t> </a:t>
            </a:r>
            <a:r>
              <a:rPr lang="it-IT" sz="3600" dirty="0" smtClean="0"/>
              <a:t>and </a:t>
            </a:r>
            <a:r>
              <a:rPr lang="it-IT" sz="3600" dirty="0" err="1" smtClean="0"/>
              <a:t>thermal</a:t>
            </a:r>
            <a:r>
              <a:rPr lang="it-IT" sz="3600" dirty="0" smtClean="0"/>
              <a:t> </a:t>
            </a:r>
            <a:r>
              <a:rPr lang="it-IT" sz="3600" dirty="0" err="1" smtClean="0"/>
              <a:t>cycle</a:t>
            </a:r>
            <a:r>
              <a:rPr lang="it-IT" sz="3600" dirty="0" smtClean="0"/>
              <a:t> </a:t>
            </a:r>
            <a:r>
              <a:rPr lang="it-IT" sz="3600" dirty="0" err="1" smtClean="0"/>
              <a:t>results</a:t>
            </a:r>
            <a:endParaRPr lang="it-IT" sz="3600" dirty="0"/>
          </a:p>
          <a:p>
            <a:r>
              <a:rPr lang="it-IT" sz="4000" dirty="0" smtClean="0"/>
              <a:t>MCQSXFP1 and MCTXFP1: 2018</a:t>
            </a:r>
          </a:p>
          <a:p>
            <a:r>
              <a:rPr lang="it-IT" sz="4400" dirty="0" smtClean="0"/>
              <a:t>MgB</a:t>
            </a:r>
            <a:r>
              <a:rPr lang="it-IT" sz="4400" baseline="-25000" dirty="0" smtClean="0"/>
              <a:t>2</a:t>
            </a:r>
            <a:r>
              <a:rPr lang="it-IT" sz="4400" dirty="0" smtClean="0"/>
              <a:t> RCSM </a:t>
            </a:r>
          </a:p>
          <a:p>
            <a:pPr lvl="1"/>
            <a:r>
              <a:rPr lang="it-IT" sz="3600" dirty="0" err="1" smtClean="0"/>
              <a:t>Winding</a:t>
            </a:r>
            <a:r>
              <a:rPr lang="it-IT" sz="3600" dirty="0" smtClean="0"/>
              <a:t> end 2017</a:t>
            </a:r>
          </a:p>
          <a:p>
            <a:pPr lvl="1"/>
            <a:r>
              <a:rPr lang="it-IT" sz="3600" dirty="0" smtClean="0"/>
              <a:t>Test 2018</a:t>
            </a:r>
          </a:p>
          <a:p>
            <a:r>
              <a:rPr lang="it-IT" sz="4000" dirty="0" smtClean="0"/>
              <a:t>New </a:t>
            </a:r>
            <a:r>
              <a:rPr lang="it-IT" sz="4000" dirty="0" err="1" smtClean="0"/>
              <a:t>cryostat</a:t>
            </a:r>
            <a:r>
              <a:rPr lang="it-IT" sz="4000" dirty="0" smtClean="0"/>
              <a:t> (MAGIX)</a:t>
            </a:r>
          </a:p>
          <a:p>
            <a:pPr lvl="1"/>
            <a:r>
              <a:rPr lang="it-IT" sz="3600" dirty="0" smtClean="0"/>
              <a:t>Flange and </a:t>
            </a:r>
            <a:r>
              <a:rPr lang="it-IT" sz="3600" dirty="0" err="1" smtClean="0"/>
              <a:t>magnet</a:t>
            </a:r>
            <a:r>
              <a:rPr lang="it-IT" sz="3600" dirty="0" smtClean="0"/>
              <a:t> </a:t>
            </a:r>
            <a:r>
              <a:rPr lang="it-IT" sz="3600" dirty="0" err="1" smtClean="0"/>
              <a:t>support</a:t>
            </a:r>
            <a:r>
              <a:rPr lang="it-IT" sz="3600" dirty="0" smtClean="0"/>
              <a:t> 1Q 2018</a:t>
            </a:r>
          </a:p>
          <a:p>
            <a:endParaRPr lang="it-IT" sz="40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090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2"/>
          <a:srcRect l="6274" t="-1" r="4340" b="-5839"/>
          <a:stretch/>
        </p:blipFill>
        <p:spPr>
          <a:xfrm>
            <a:off x="1547664" y="132939"/>
            <a:ext cx="6650214" cy="5940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45</a:t>
            </a:fld>
            <a:endParaRPr lang="fr-FR"/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547664" y="1700808"/>
            <a:ext cx="6440400" cy="2232248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8000" dirty="0" smtClean="0"/>
              <a:t>THANK YOU</a:t>
            </a:r>
            <a:endParaRPr lang="it-IT" sz="8000" dirty="0">
              <a:solidFill>
                <a:schemeClr val="accent5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0" y="5317316"/>
            <a:ext cx="905342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accent5"/>
                </a:solidFill>
              </a:rPr>
              <a:t>LASA team</a:t>
            </a:r>
          </a:p>
          <a:p>
            <a:r>
              <a:rPr lang="it-IT" sz="2000" dirty="0" err="1" smtClean="0">
                <a:solidFill>
                  <a:schemeClr val="accent5"/>
                </a:solidFill>
              </a:rPr>
              <a:t>F</a:t>
            </a:r>
            <a:r>
              <a:rPr lang="it-IT" sz="2000" dirty="0">
                <a:solidFill>
                  <a:schemeClr val="accent5"/>
                </a:solidFill>
              </a:rPr>
              <a:t>. Alessandria, G. </a:t>
            </a:r>
            <a:r>
              <a:rPr lang="it-IT" sz="2000" dirty="0" err="1">
                <a:solidFill>
                  <a:schemeClr val="accent5"/>
                </a:solidFill>
              </a:rPr>
              <a:t>Bellomo</a:t>
            </a:r>
            <a:r>
              <a:rPr lang="it-IT" sz="2000" dirty="0">
                <a:solidFill>
                  <a:schemeClr val="accent5"/>
                </a:solidFill>
              </a:rPr>
              <a:t>, </a:t>
            </a:r>
            <a:r>
              <a:rPr lang="it-IT" sz="2000" dirty="0" err="1">
                <a:solidFill>
                  <a:schemeClr val="accent5"/>
                </a:solidFill>
              </a:rPr>
              <a:t>F</a:t>
            </a:r>
            <a:r>
              <a:rPr lang="it-IT" sz="2000" dirty="0">
                <a:solidFill>
                  <a:schemeClr val="accent5"/>
                </a:solidFill>
              </a:rPr>
              <a:t>. </a:t>
            </a:r>
            <a:r>
              <a:rPr lang="it-IT" sz="2000" dirty="0" err="1">
                <a:solidFill>
                  <a:schemeClr val="accent5"/>
                </a:solidFill>
              </a:rPr>
              <a:t>Broggi</a:t>
            </a:r>
            <a:r>
              <a:rPr lang="it-IT" sz="2000" dirty="0">
                <a:solidFill>
                  <a:schemeClr val="accent5"/>
                </a:solidFill>
              </a:rPr>
              <a:t>, </a:t>
            </a:r>
            <a:r>
              <a:rPr lang="it-IT" sz="2000" dirty="0" smtClean="0">
                <a:solidFill>
                  <a:schemeClr val="accent5"/>
                </a:solidFill>
              </a:rPr>
              <a:t>S. Mariotto, A. </a:t>
            </a:r>
            <a:r>
              <a:rPr lang="it-IT" sz="2000" dirty="0" err="1" smtClean="0">
                <a:solidFill>
                  <a:schemeClr val="accent5"/>
                </a:solidFill>
              </a:rPr>
              <a:t>Paccalini</a:t>
            </a:r>
            <a:r>
              <a:rPr lang="it-IT" sz="2000" dirty="0">
                <a:solidFill>
                  <a:schemeClr val="accent5"/>
                </a:solidFill>
              </a:rPr>
              <a:t>, </a:t>
            </a:r>
            <a:r>
              <a:rPr lang="it-IT" sz="2000" dirty="0" smtClean="0">
                <a:solidFill>
                  <a:schemeClr val="accent5"/>
                </a:solidFill>
              </a:rPr>
              <a:t>D. </a:t>
            </a:r>
            <a:r>
              <a:rPr lang="it-IT" sz="2000" dirty="0" err="1" smtClean="0">
                <a:solidFill>
                  <a:schemeClr val="accent5"/>
                </a:solidFill>
              </a:rPr>
              <a:t>Pedrini</a:t>
            </a:r>
            <a:r>
              <a:rPr lang="it-IT" sz="2000" dirty="0">
                <a:solidFill>
                  <a:schemeClr val="accent5"/>
                </a:solidFill>
              </a:rPr>
              <a:t>, </a:t>
            </a:r>
            <a:r>
              <a:rPr lang="it-IT" sz="2000" dirty="0" smtClean="0">
                <a:solidFill>
                  <a:schemeClr val="accent5"/>
                </a:solidFill>
              </a:rPr>
              <a:t>A. Leone</a:t>
            </a:r>
            <a:r>
              <a:rPr lang="it-IT" sz="2000" dirty="0">
                <a:solidFill>
                  <a:schemeClr val="accent5"/>
                </a:solidFill>
              </a:rPr>
              <a:t>, V. Marinozzi</a:t>
            </a:r>
            <a:r>
              <a:rPr lang="it-IT" sz="2000" dirty="0" smtClean="0">
                <a:solidFill>
                  <a:schemeClr val="accent5"/>
                </a:solidFill>
              </a:rPr>
              <a:t>, </a:t>
            </a:r>
            <a:r>
              <a:rPr lang="it-IT" sz="2000" dirty="0">
                <a:solidFill>
                  <a:schemeClr val="accent5"/>
                </a:solidFill>
              </a:rPr>
              <a:t>M. Quadrio, </a:t>
            </a:r>
            <a:r>
              <a:rPr lang="it-IT" sz="2000" dirty="0" smtClean="0">
                <a:solidFill>
                  <a:schemeClr val="accent5"/>
                </a:solidFill>
              </a:rPr>
              <a:t>M. Sorbi</a:t>
            </a:r>
            <a:r>
              <a:rPr lang="it-IT" sz="2000" dirty="0">
                <a:solidFill>
                  <a:schemeClr val="accent5"/>
                </a:solidFill>
              </a:rPr>
              <a:t>, </a:t>
            </a:r>
            <a:r>
              <a:rPr lang="it-IT" sz="2000" dirty="0" smtClean="0">
                <a:solidFill>
                  <a:schemeClr val="accent5"/>
                </a:solidFill>
              </a:rPr>
              <a:t>M. Statera, M. </a:t>
            </a:r>
            <a:r>
              <a:rPr lang="it-IT" sz="2000" dirty="0" err="1" smtClean="0">
                <a:solidFill>
                  <a:schemeClr val="accent5"/>
                </a:solidFill>
              </a:rPr>
              <a:t>Todero</a:t>
            </a:r>
            <a:r>
              <a:rPr lang="it-IT" sz="2000" dirty="0" smtClean="0">
                <a:solidFill>
                  <a:schemeClr val="accent5"/>
                </a:solidFill>
              </a:rPr>
              <a:t>, C</a:t>
            </a:r>
            <a:r>
              <a:rPr lang="it-IT" sz="2000" dirty="0">
                <a:solidFill>
                  <a:schemeClr val="accent5"/>
                </a:solidFill>
              </a:rPr>
              <a:t>. </a:t>
            </a:r>
            <a:r>
              <a:rPr lang="it-IT" sz="2000" dirty="0" smtClean="0">
                <a:solidFill>
                  <a:schemeClr val="accent5"/>
                </a:solidFill>
              </a:rPr>
              <a:t>Uva</a:t>
            </a:r>
          </a:p>
          <a:p>
            <a:endParaRPr lang="it-IT" sz="1400" dirty="0" err="1" smtClean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41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it-IT" sz="6000" dirty="0" smtClean="0"/>
              <a:t>SPARE</a:t>
            </a:r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42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/>
          <p:cNvGrpSpPr/>
          <p:nvPr/>
        </p:nvGrpSpPr>
        <p:grpSpPr>
          <a:xfrm>
            <a:off x="1341505" y="-270770"/>
            <a:ext cx="8274745" cy="4528052"/>
            <a:chOff x="1228934" y="-244820"/>
            <a:chExt cx="8274745" cy="4528052"/>
          </a:xfrm>
        </p:grpSpPr>
        <p:pic>
          <p:nvPicPr>
            <p:cNvPr id="18" name="Immagine 1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37036" y="-244820"/>
              <a:ext cx="2466643" cy="4528052"/>
            </a:xfrm>
            <a:prstGeom prst="rect">
              <a:avLst/>
            </a:prstGeom>
          </p:spPr>
        </p:pic>
        <p:pic>
          <p:nvPicPr>
            <p:cNvPr id="19" name="Immagine 18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42417" y="1004244"/>
              <a:ext cx="3744416" cy="2232248"/>
            </a:xfrm>
            <a:prstGeom prst="roundRect">
              <a:avLst/>
            </a:prstGeom>
          </p:spPr>
        </p:pic>
        <p:sp>
          <p:nvSpPr>
            <p:cNvPr id="22" name="CasellaDiTesto 21"/>
            <p:cNvSpPr txBox="1"/>
            <p:nvPr/>
          </p:nvSpPr>
          <p:spPr>
            <a:xfrm>
              <a:off x="4742161" y="1686730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olidFill>
                    <a:schemeClr val="tx2"/>
                  </a:solidFill>
                </a:rPr>
                <a:t>4 </a:t>
              </a:r>
              <a:r>
                <a:rPr lang="it-IT" dirty="0" err="1" smtClean="0">
                  <a:solidFill>
                    <a:schemeClr val="tx2"/>
                  </a:solidFill>
                </a:rPr>
                <a:t>parts</a:t>
              </a:r>
              <a:endParaRPr lang="it-IT" dirty="0" smtClean="0">
                <a:solidFill>
                  <a:schemeClr val="tx2"/>
                </a:solidFill>
              </a:endParaRPr>
            </a:p>
          </p:txBody>
        </p:sp>
        <p:sp>
          <p:nvSpPr>
            <p:cNvPr id="24" name="CasellaDiTesto 23"/>
            <p:cNvSpPr txBox="1"/>
            <p:nvPr/>
          </p:nvSpPr>
          <p:spPr>
            <a:xfrm>
              <a:off x="1228934" y="1027362"/>
              <a:ext cx="2198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>
                  <a:solidFill>
                    <a:schemeClr val="tx2"/>
                  </a:solidFill>
                </a:rPr>
                <a:t>m</a:t>
              </a:r>
              <a:r>
                <a:rPr lang="it-IT" smtClean="0">
                  <a:solidFill>
                    <a:schemeClr val="tx2"/>
                  </a:solidFill>
                </a:rPr>
                <a:t>achined</a:t>
              </a:r>
              <a:r>
                <a:rPr lang="it-IT" dirty="0" smtClean="0">
                  <a:solidFill>
                    <a:schemeClr val="tx2"/>
                  </a:solidFill>
                </a:rPr>
                <a:t> from bulk</a:t>
              </a:r>
            </a:p>
          </p:txBody>
        </p:sp>
        <p:cxnSp>
          <p:nvCxnSpPr>
            <p:cNvPr id="25" name="Connettore 2 24"/>
            <p:cNvCxnSpPr/>
            <p:nvPr/>
          </p:nvCxnSpPr>
          <p:spPr>
            <a:xfrm>
              <a:off x="2693886" y="1408066"/>
              <a:ext cx="942483" cy="429613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MCOXFP1 </a:t>
            </a:r>
            <a:r>
              <a:rPr lang="it-IT" dirty="0" smtClean="0"/>
              <a:t>COILS - </a:t>
            </a:r>
            <a:r>
              <a:rPr lang="it-IT" dirty="0" err="1" smtClean="0"/>
              <a:t>spares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47</a:t>
            </a:fld>
            <a:endParaRPr lang="fr-FR"/>
          </a:p>
        </p:txBody>
      </p:sp>
      <p:grpSp>
        <p:nvGrpSpPr>
          <p:cNvPr id="6" name="Gruppo 5"/>
          <p:cNvGrpSpPr/>
          <p:nvPr/>
        </p:nvGrpSpPr>
        <p:grpSpPr>
          <a:xfrm>
            <a:off x="0" y="2254698"/>
            <a:ext cx="3355711" cy="3157872"/>
            <a:chOff x="755576" y="943422"/>
            <a:chExt cx="3355711" cy="3157872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921264" y="834606"/>
              <a:ext cx="3024335" cy="3355711"/>
            </a:xfrm>
            <a:prstGeom prst="roundRect">
              <a:avLst/>
            </a:prstGeom>
          </p:spPr>
        </p:pic>
        <p:cxnSp>
          <p:nvCxnSpPr>
            <p:cNvPr id="8" name="Connettore 2 7"/>
            <p:cNvCxnSpPr/>
            <p:nvPr/>
          </p:nvCxnSpPr>
          <p:spPr>
            <a:xfrm flipH="1" flipV="1">
              <a:off x="1374982" y="2188113"/>
              <a:ext cx="360040" cy="298394"/>
            </a:xfrm>
            <a:prstGeom prst="straightConnector1">
              <a:avLst/>
            </a:prstGeom>
            <a:ln>
              <a:solidFill>
                <a:srgbClr val="005F8C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2 8"/>
            <p:cNvCxnSpPr/>
            <p:nvPr/>
          </p:nvCxnSpPr>
          <p:spPr>
            <a:xfrm>
              <a:off x="3431367" y="1245714"/>
              <a:ext cx="216024" cy="185628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asellaDiTesto 9"/>
            <p:cNvSpPr txBox="1"/>
            <p:nvPr/>
          </p:nvSpPr>
          <p:spPr>
            <a:xfrm>
              <a:off x="2296159" y="2174479"/>
              <a:ext cx="16855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 smtClean="0">
                  <a:solidFill>
                    <a:srgbClr val="005F8C"/>
                  </a:solidFill>
                </a:rPr>
                <a:t>0.15 mm BTS2</a:t>
              </a:r>
            </a:p>
          </p:txBody>
        </p:sp>
        <p:sp>
          <p:nvSpPr>
            <p:cNvPr id="11" name="Rettangolo 10"/>
            <p:cNvSpPr/>
            <p:nvPr/>
          </p:nvSpPr>
          <p:spPr>
            <a:xfrm>
              <a:off x="1006162" y="2486507"/>
              <a:ext cx="160173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600" dirty="0" smtClean="0">
                  <a:solidFill>
                    <a:srgbClr val="005F8C"/>
                  </a:solidFill>
                </a:rPr>
                <a:t>1.05 mm BTS2 </a:t>
              </a:r>
              <a:endParaRPr lang="it-IT" sz="1600" dirty="0">
                <a:solidFill>
                  <a:srgbClr val="005F8C"/>
                </a:solidFill>
              </a:endParaRPr>
            </a:p>
          </p:txBody>
        </p:sp>
        <p:cxnSp>
          <p:nvCxnSpPr>
            <p:cNvPr id="12" name="Connettore 2 11"/>
            <p:cNvCxnSpPr/>
            <p:nvPr/>
          </p:nvCxnSpPr>
          <p:spPr>
            <a:xfrm flipH="1">
              <a:off x="1455374" y="2875991"/>
              <a:ext cx="351656" cy="305335"/>
            </a:xfrm>
            <a:prstGeom prst="straightConnector1">
              <a:avLst/>
            </a:prstGeom>
            <a:ln>
              <a:solidFill>
                <a:srgbClr val="005F8C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2 12"/>
            <p:cNvCxnSpPr/>
            <p:nvPr/>
          </p:nvCxnSpPr>
          <p:spPr>
            <a:xfrm flipH="1" flipV="1">
              <a:off x="1879038" y="3613374"/>
              <a:ext cx="175828" cy="202418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2 13"/>
            <p:cNvCxnSpPr/>
            <p:nvPr/>
          </p:nvCxnSpPr>
          <p:spPr>
            <a:xfrm flipH="1">
              <a:off x="2760694" y="2526667"/>
              <a:ext cx="568615" cy="654659"/>
            </a:xfrm>
            <a:prstGeom prst="straightConnector1">
              <a:avLst/>
            </a:prstGeom>
            <a:ln>
              <a:solidFill>
                <a:srgbClr val="005F8C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ttangolo 14"/>
            <p:cNvSpPr/>
            <p:nvPr/>
          </p:nvSpPr>
          <p:spPr>
            <a:xfrm>
              <a:off x="1261414" y="3762740"/>
              <a:ext cx="2450192" cy="338554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it-IT" sz="1600" dirty="0" smtClean="0">
                  <a:solidFill>
                    <a:schemeClr val="tx2"/>
                  </a:solidFill>
                </a:rPr>
                <a:t>1.3÷1.5 mm DURATRON</a:t>
              </a:r>
              <a:endParaRPr lang="it-IT" sz="1600" dirty="0">
                <a:solidFill>
                  <a:schemeClr val="tx2"/>
                </a:solidFill>
              </a:endParaRPr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1052201" y="943422"/>
              <a:ext cx="27997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b="1" dirty="0" smtClean="0">
                  <a:solidFill>
                    <a:schemeClr val="tx2"/>
                  </a:solidFill>
                </a:rPr>
                <a:t>&gt;1 mm BTS2 – new design</a:t>
              </a:r>
            </a:p>
          </p:txBody>
        </p:sp>
        <p:cxnSp>
          <p:nvCxnSpPr>
            <p:cNvPr id="17" name="Connettore 2 16"/>
            <p:cNvCxnSpPr/>
            <p:nvPr/>
          </p:nvCxnSpPr>
          <p:spPr>
            <a:xfrm flipH="1" flipV="1">
              <a:off x="2760694" y="1950802"/>
              <a:ext cx="238625" cy="223677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Immagine 1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8105" y="3504854"/>
            <a:ext cx="3598204" cy="2134528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642247" flipH="1">
            <a:off x="2844845" y="4665309"/>
            <a:ext cx="3078319" cy="2536770"/>
          </a:xfrm>
          <a:prstGeom prst="rect">
            <a:avLst/>
          </a:prstGeom>
        </p:spPr>
      </p:pic>
      <p:sp>
        <p:nvSpPr>
          <p:cNvPr id="23" name="CasellaDiTesto 22"/>
          <p:cNvSpPr txBox="1"/>
          <p:nvPr/>
        </p:nvSpPr>
        <p:spPr>
          <a:xfrm>
            <a:off x="6488762" y="5840295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>
                <a:solidFill>
                  <a:schemeClr val="tx2"/>
                </a:solidFill>
              </a:rPr>
              <a:t>m</a:t>
            </a:r>
            <a:r>
              <a:rPr lang="it-IT" smtClean="0">
                <a:solidFill>
                  <a:schemeClr val="tx2"/>
                </a:solidFill>
              </a:rPr>
              <a:t>achined</a:t>
            </a:r>
            <a:r>
              <a:rPr lang="it-IT" dirty="0" smtClean="0">
                <a:solidFill>
                  <a:schemeClr val="tx2"/>
                </a:solidFill>
              </a:rPr>
              <a:t> from bulk</a:t>
            </a:r>
          </a:p>
        </p:txBody>
      </p:sp>
    </p:spTree>
    <p:extLst>
      <p:ext uri="{BB962C8B-B14F-4D97-AF65-F5344CB8AC3E}">
        <p14:creationId xmlns:p14="http://schemas.microsoft.com/office/powerpoint/2010/main" val="70326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48</a:t>
            </a:fld>
            <a:endParaRPr lang="fr-FR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158"/>
          <a:stretch/>
        </p:blipFill>
        <p:spPr>
          <a:xfrm>
            <a:off x="-540568" y="1913039"/>
            <a:ext cx="8101328" cy="4803311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12" b="24655"/>
          <a:stretch/>
        </p:blipFill>
        <p:spPr>
          <a:xfrm>
            <a:off x="6135222" y="0"/>
            <a:ext cx="2915816" cy="285293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41410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1488" y="3695570"/>
            <a:ext cx="2209396" cy="21240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235" y="1723866"/>
            <a:ext cx="2102141" cy="212400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1723866"/>
            <a:ext cx="2140366" cy="21240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461" y="1159031"/>
            <a:ext cx="3160708" cy="3253670"/>
          </a:xfrm>
          <a:prstGeom prst="rect">
            <a:avLst/>
          </a:prstGeom>
          <a:effectLst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HO CORRECTOR MAGNETS ZOO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it-IT"/>
          </a:p>
        </p:txBody>
      </p:sp>
      <p:pic>
        <p:nvPicPr>
          <p:cNvPr id="828" name="Immagine 82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4393" y="4558662"/>
            <a:ext cx="2641794" cy="1808796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0396" y="3695570"/>
            <a:ext cx="2273604" cy="2124000"/>
          </a:xfrm>
          <a:prstGeom prst="rect">
            <a:avLst/>
          </a:prstGeom>
        </p:spPr>
      </p:pic>
      <p:sp>
        <p:nvSpPr>
          <p:cNvPr id="11" name="Rettangolo 10"/>
          <p:cNvSpPr/>
          <p:nvPr/>
        </p:nvSpPr>
        <p:spPr>
          <a:xfrm>
            <a:off x="4829027" y="5865081"/>
            <a:ext cx="16562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MCDXFP1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7" name="CasellaDiTesto 16"/>
          <p:cNvSpPr txBox="1"/>
          <p:nvPr/>
        </p:nvSpPr>
        <p:spPr>
          <a:xfrm>
            <a:off x="1331640" y="2497099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2"/>
                </a:solidFill>
              </a:rPr>
              <a:t>a</a:t>
            </a:r>
            <a:r>
              <a:rPr lang="it-IT" sz="1600" dirty="0" smtClean="0">
                <a:solidFill>
                  <a:schemeClr val="tx2"/>
                </a:solidFill>
              </a:rPr>
              <a:t>2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4111039" y="2419181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2"/>
                </a:solidFill>
              </a:rPr>
              <a:t>a</a:t>
            </a:r>
            <a:r>
              <a:rPr lang="it-IT" sz="1600" dirty="0" smtClean="0">
                <a:solidFill>
                  <a:schemeClr val="tx2"/>
                </a:solidFill>
              </a:rPr>
              <a:t>3</a:t>
            </a:r>
          </a:p>
          <a:p>
            <a:r>
              <a:rPr lang="it-IT" sz="2000" dirty="0" smtClean="0">
                <a:solidFill>
                  <a:schemeClr val="tx2"/>
                </a:solidFill>
              </a:rPr>
              <a:t>b</a:t>
            </a:r>
            <a:r>
              <a:rPr lang="it-IT" sz="1600" dirty="0" smtClean="0">
                <a:solidFill>
                  <a:schemeClr val="tx2"/>
                </a:solidFill>
              </a:rPr>
              <a:t>3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6670305" y="2391080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2"/>
                </a:solidFill>
              </a:rPr>
              <a:t>a</a:t>
            </a:r>
            <a:r>
              <a:rPr lang="it-IT" sz="1600" dirty="0" smtClean="0">
                <a:solidFill>
                  <a:schemeClr val="tx2"/>
                </a:solidFill>
              </a:rPr>
              <a:t>4</a:t>
            </a:r>
          </a:p>
          <a:p>
            <a:r>
              <a:rPr lang="it-IT" sz="2000" dirty="0" smtClean="0">
                <a:solidFill>
                  <a:schemeClr val="tx2"/>
                </a:solidFill>
              </a:rPr>
              <a:t>b</a:t>
            </a:r>
            <a:r>
              <a:rPr lang="it-IT" sz="1600" dirty="0" smtClean="0">
                <a:solidFill>
                  <a:schemeClr val="tx2"/>
                </a:solidFill>
              </a:rPr>
              <a:t>4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5351186" y="4403627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2"/>
                </a:solidFill>
              </a:rPr>
              <a:t>a</a:t>
            </a:r>
            <a:r>
              <a:rPr lang="it-IT" sz="1600" dirty="0" smtClean="0">
                <a:solidFill>
                  <a:schemeClr val="tx2"/>
                </a:solidFill>
              </a:rPr>
              <a:t>5</a:t>
            </a:r>
          </a:p>
          <a:p>
            <a:r>
              <a:rPr lang="it-IT" sz="2000" dirty="0" smtClean="0">
                <a:solidFill>
                  <a:schemeClr val="tx2"/>
                </a:solidFill>
              </a:rPr>
              <a:t>b</a:t>
            </a:r>
            <a:r>
              <a:rPr lang="it-IT" sz="1600" dirty="0" smtClean="0">
                <a:solidFill>
                  <a:schemeClr val="tx2"/>
                </a:solidFill>
              </a:rPr>
              <a:t>5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7721376" y="4403627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2"/>
                </a:solidFill>
              </a:rPr>
              <a:t>a</a:t>
            </a:r>
            <a:r>
              <a:rPr lang="it-IT" sz="1600" dirty="0" smtClean="0">
                <a:solidFill>
                  <a:schemeClr val="tx2"/>
                </a:solidFill>
              </a:rPr>
              <a:t>6</a:t>
            </a:r>
          </a:p>
          <a:p>
            <a:r>
              <a:rPr lang="it-IT" sz="2000" dirty="0" smtClean="0">
                <a:solidFill>
                  <a:schemeClr val="tx2"/>
                </a:solidFill>
              </a:rPr>
              <a:t>b</a:t>
            </a:r>
            <a:r>
              <a:rPr lang="it-IT" sz="1600" dirty="0" smtClean="0">
                <a:solidFill>
                  <a:schemeClr val="tx2"/>
                </a:solidFill>
              </a:rPr>
              <a:t>6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7111451" y="5857127"/>
            <a:ext cx="16209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MCTXFP1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6062766" y="1229564"/>
            <a:ext cx="16722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MCOXFP1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25" name="Rettangolo 24"/>
          <p:cNvSpPr/>
          <p:nvPr/>
        </p:nvSpPr>
        <p:spPr>
          <a:xfrm>
            <a:off x="3503500" y="1229564"/>
            <a:ext cx="16562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MCSXFP1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26" name="Rettangolo 25"/>
          <p:cNvSpPr/>
          <p:nvPr/>
        </p:nvSpPr>
        <p:spPr>
          <a:xfrm>
            <a:off x="851310" y="4140340"/>
            <a:ext cx="16546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MQSXFP1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121917" y="4948480"/>
            <a:ext cx="15215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2400" dirty="0" smtClean="0">
                <a:solidFill>
                  <a:schemeClr val="tx2"/>
                </a:solidFill>
              </a:rPr>
              <a:t>MgB</a:t>
            </a:r>
            <a:r>
              <a:rPr lang="it-IT" sz="2400" baseline="-25000" dirty="0" smtClean="0">
                <a:solidFill>
                  <a:schemeClr val="tx2"/>
                </a:solidFill>
              </a:rPr>
              <a:t>2</a:t>
            </a:r>
          </a:p>
          <a:p>
            <a:r>
              <a:rPr lang="it-IT" sz="2400" dirty="0" smtClean="0">
                <a:solidFill>
                  <a:schemeClr val="tx2"/>
                </a:solidFill>
              </a:rPr>
              <a:t>round coil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3025683" y="3317678"/>
            <a:ext cx="1925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rgbClr val="00B050"/>
                </a:solidFill>
              </a:rPr>
              <a:t>Tested</a:t>
            </a:r>
            <a:r>
              <a:rPr lang="it-IT" sz="2400" b="1" dirty="0" smtClean="0">
                <a:solidFill>
                  <a:srgbClr val="00B050"/>
                </a:solidFill>
              </a:rPr>
              <a:t> 2016</a:t>
            </a:r>
            <a:endParaRPr lang="it-IT" sz="2400" b="1" dirty="0">
              <a:solidFill>
                <a:srgbClr val="00B050"/>
              </a:solidFill>
            </a:endParaRPr>
          </a:p>
        </p:txBody>
      </p:sp>
      <p:pic>
        <p:nvPicPr>
          <p:cNvPr id="31" name="Immagine 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236" y="1455762"/>
            <a:ext cx="1811916" cy="1623920"/>
          </a:xfrm>
          <a:prstGeom prst="rect">
            <a:avLst/>
          </a:prstGeom>
        </p:spPr>
      </p:pic>
      <p:sp>
        <p:nvSpPr>
          <p:cNvPr id="29" name="CasellaDiTesto 28"/>
          <p:cNvSpPr txBox="1"/>
          <p:nvPr/>
        </p:nvSpPr>
        <p:spPr>
          <a:xfrm>
            <a:off x="327450" y="1070366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smtClean="0">
                <a:solidFill>
                  <a:srgbClr val="1F497D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OD460</a:t>
            </a:r>
            <a:endParaRPr lang="it-IT" sz="1000" b="1" dirty="0">
              <a:solidFill>
                <a:srgbClr val="1F497D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CasellaDiTesto 31"/>
          <p:cNvSpPr txBox="1"/>
          <p:nvPr/>
        </p:nvSpPr>
        <p:spPr>
          <a:xfrm>
            <a:off x="121917" y="4499248"/>
            <a:ext cx="462804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5F8C"/>
                </a:solidFill>
                <a:ea typeface="Verdana" panose="020B0604030504040204" pitchFamily="34" charset="0"/>
                <a:cs typeface="Arial"/>
              </a:rPr>
              <a:t>From 6-pole to 12-pole magnets exist in both normal and skew form </a:t>
            </a:r>
            <a:endParaRPr lang="en-GB" sz="1600" dirty="0" smtClean="0">
              <a:solidFill>
                <a:srgbClr val="005F8C"/>
              </a:solidFill>
              <a:ea typeface="Verdana" panose="020B0604030504040204" pitchFamily="34" charset="0"/>
              <a:cs typeface="Arial"/>
            </a:endParaRPr>
          </a:p>
          <a:p>
            <a:pPr marL="285750" indent="-285750">
              <a:buFont typeface="Arial" charset="0"/>
              <a:buChar char="•"/>
            </a:pPr>
            <a:r>
              <a:rPr lang="it-IT" sz="1600" dirty="0" err="1" smtClean="0">
                <a:solidFill>
                  <a:srgbClr val="005F8C"/>
                </a:solidFill>
              </a:rPr>
              <a:t>NbTi</a:t>
            </a:r>
            <a:r>
              <a:rPr lang="it-IT" sz="1600" dirty="0" smtClean="0">
                <a:solidFill>
                  <a:srgbClr val="005F8C"/>
                </a:solidFill>
              </a:rPr>
              <a:t> </a:t>
            </a:r>
            <a:r>
              <a:rPr lang="it-IT" sz="1600" dirty="0" err="1" smtClean="0">
                <a:solidFill>
                  <a:srgbClr val="005F8C"/>
                </a:solidFill>
              </a:rPr>
              <a:t>superconducting</a:t>
            </a:r>
            <a:r>
              <a:rPr lang="it-IT" sz="1600" dirty="0" smtClean="0">
                <a:solidFill>
                  <a:srgbClr val="005F8C"/>
                </a:solidFill>
              </a:rPr>
              <a:t> coils</a:t>
            </a:r>
          </a:p>
          <a:p>
            <a:pPr marL="285750" indent="-285750">
              <a:buFont typeface="Arial"/>
              <a:buChar char="•"/>
            </a:pPr>
            <a:r>
              <a:rPr lang="it-IT" sz="1600" dirty="0" err="1">
                <a:solidFill>
                  <a:srgbClr val="005F8C"/>
                </a:solidFill>
              </a:rPr>
              <a:t>superferric</a:t>
            </a:r>
            <a:r>
              <a:rPr lang="it-IT" sz="1600" dirty="0">
                <a:solidFill>
                  <a:srgbClr val="005F8C"/>
                </a:solidFill>
              </a:rPr>
              <a:t> </a:t>
            </a:r>
            <a:r>
              <a:rPr lang="it-IT" sz="1600" dirty="0" smtClean="0">
                <a:solidFill>
                  <a:srgbClr val="005F8C"/>
                </a:solidFill>
              </a:rPr>
              <a:t>design</a:t>
            </a:r>
          </a:p>
          <a:p>
            <a:pPr marL="285750" indent="-285750">
              <a:buFont typeface="Arial"/>
              <a:buChar char="•"/>
            </a:pPr>
            <a:r>
              <a:rPr lang="it-IT" sz="1600" dirty="0">
                <a:solidFill>
                  <a:srgbClr val="005F8C"/>
                </a:solidFill>
              </a:rPr>
              <a:t>60% </a:t>
            </a:r>
            <a:r>
              <a:rPr lang="it-IT" sz="1600" dirty="0" err="1" smtClean="0">
                <a:solidFill>
                  <a:srgbClr val="005F8C"/>
                </a:solidFill>
              </a:rPr>
              <a:t>margin</a:t>
            </a:r>
            <a:r>
              <a:rPr lang="it-IT" sz="1600" dirty="0" smtClean="0">
                <a:solidFill>
                  <a:srgbClr val="005F8C"/>
                </a:solidFill>
              </a:rPr>
              <a:t> @ 1.9 K</a:t>
            </a:r>
          </a:p>
          <a:p>
            <a:pPr marL="285750" indent="-285750">
              <a:buFont typeface="Arial"/>
              <a:buChar char="•"/>
            </a:pPr>
            <a:r>
              <a:rPr lang="it-IT" sz="1600" dirty="0" err="1" smtClean="0">
                <a:solidFill>
                  <a:srgbClr val="005F8C"/>
                </a:solidFill>
              </a:rPr>
              <a:t>existing</a:t>
            </a:r>
            <a:r>
              <a:rPr lang="it-IT" sz="1600" dirty="0" smtClean="0">
                <a:solidFill>
                  <a:srgbClr val="005F8C"/>
                </a:solidFill>
              </a:rPr>
              <a:t> </a:t>
            </a:r>
            <a:r>
              <a:rPr lang="it-IT" sz="1600" dirty="0" err="1" smtClean="0">
                <a:solidFill>
                  <a:srgbClr val="005F8C"/>
                </a:solidFill>
              </a:rPr>
              <a:t>power</a:t>
            </a:r>
            <a:r>
              <a:rPr lang="it-IT" sz="1600" dirty="0" smtClean="0">
                <a:solidFill>
                  <a:srgbClr val="005F8C"/>
                </a:solidFill>
              </a:rPr>
              <a:t> </a:t>
            </a:r>
            <a:r>
              <a:rPr lang="it-IT" sz="1600" dirty="0" err="1" smtClean="0">
                <a:solidFill>
                  <a:srgbClr val="005F8C"/>
                </a:solidFill>
              </a:rPr>
              <a:t>supplies</a:t>
            </a:r>
            <a:endParaRPr lang="it-IT" sz="1600" dirty="0" smtClean="0">
              <a:solidFill>
                <a:srgbClr val="005F8C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it-IT" sz="1600" dirty="0" smtClean="0">
                <a:solidFill>
                  <a:srgbClr val="005F8C"/>
                </a:solidFill>
              </a:rPr>
              <a:t>no </a:t>
            </a:r>
            <a:r>
              <a:rPr lang="it-IT" sz="1600" dirty="0" err="1" smtClean="0">
                <a:solidFill>
                  <a:srgbClr val="005F8C"/>
                </a:solidFill>
              </a:rPr>
              <a:t>energy</a:t>
            </a:r>
            <a:r>
              <a:rPr lang="it-IT" sz="1600" dirty="0" smtClean="0">
                <a:solidFill>
                  <a:srgbClr val="005F8C"/>
                </a:solidFill>
              </a:rPr>
              <a:t> </a:t>
            </a:r>
            <a:r>
              <a:rPr lang="it-IT" sz="1600" dirty="0" err="1" smtClean="0">
                <a:solidFill>
                  <a:srgbClr val="005F8C"/>
                </a:solidFill>
              </a:rPr>
              <a:t>extraction</a:t>
            </a:r>
            <a:r>
              <a:rPr lang="it-IT" sz="1600" dirty="0" smtClean="0">
                <a:solidFill>
                  <a:srgbClr val="005F8C"/>
                </a:solidFill>
              </a:rPr>
              <a:t> (</a:t>
            </a:r>
            <a:r>
              <a:rPr lang="it-IT" sz="1600" dirty="0" err="1" smtClean="0">
                <a:solidFill>
                  <a:srgbClr val="005F8C"/>
                </a:solidFill>
              </a:rPr>
              <a:t>but</a:t>
            </a:r>
            <a:r>
              <a:rPr lang="it-IT" sz="1600" dirty="0" smtClean="0">
                <a:solidFill>
                  <a:srgbClr val="005F8C"/>
                </a:solidFill>
              </a:rPr>
              <a:t> 4P)</a:t>
            </a:r>
          </a:p>
        </p:txBody>
      </p:sp>
      <p:sp>
        <p:nvSpPr>
          <p:cNvPr id="33" name="CasellaDiTesto 32"/>
          <p:cNvSpPr txBox="1"/>
          <p:nvPr/>
        </p:nvSpPr>
        <p:spPr>
          <a:xfrm>
            <a:off x="3088330" y="1722789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smtClean="0">
                <a:solidFill>
                  <a:srgbClr val="1F497D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OD320</a:t>
            </a:r>
            <a:endParaRPr lang="it-IT" sz="1000" b="1" dirty="0">
              <a:solidFill>
                <a:srgbClr val="1F497D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6" name="Connettore 2 5"/>
          <p:cNvCxnSpPr/>
          <p:nvPr/>
        </p:nvCxnSpPr>
        <p:spPr>
          <a:xfrm>
            <a:off x="3437966" y="1955235"/>
            <a:ext cx="199956" cy="14338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2 33"/>
          <p:cNvCxnSpPr/>
          <p:nvPr/>
        </p:nvCxnSpPr>
        <p:spPr>
          <a:xfrm>
            <a:off x="834844" y="1229563"/>
            <a:ext cx="199956" cy="14338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CasellaDiTesto 29"/>
          <p:cNvSpPr txBox="1"/>
          <p:nvPr/>
        </p:nvSpPr>
        <p:spPr>
          <a:xfrm>
            <a:off x="6092202" y="3271286"/>
            <a:ext cx="1925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rgbClr val="00B050"/>
                </a:solidFill>
              </a:rPr>
              <a:t>Tested</a:t>
            </a:r>
            <a:r>
              <a:rPr lang="it-IT" sz="2400" b="1" dirty="0" smtClean="0">
                <a:solidFill>
                  <a:srgbClr val="00B050"/>
                </a:solidFill>
              </a:rPr>
              <a:t> 2017</a:t>
            </a:r>
            <a:endParaRPr lang="it-IT" sz="2400" b="1" dirty="0">
              <a:solidFill>
                <a:srgbClr val="00B050"/>
              </a:solidFill>
            </a:endParaRPr>
          </a:p>
        </p:txBody>
      </p:sp>
      <p:pic>
        <p:nvPicPr>
          <p:cNvPr id="35" name="Immagine 3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1451" y="1409370"/>
            <a:ext cx="1811916" cy="1623920"/>
          </a:xfrm>
          <a:prstGeom prst="rect">
            <a:avLst/>
          </a:prstGeom>
        </p:spPr>
      </p:pic>
      <p:sp>
        <p:nvSpPr>
          <p:cNvPr id="36" name="CasellaDiTesto 35"/>
          <p:cNvSpPr txBox="1"/>
          <p:nvPr/>
        </p:nvSpPr>
        <p:spPr>
          <a:xfrm>
            <a:off x="4560043" y="5338774"/>
            <a:ext cx="1925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rgbClr val="00B050"/>
                </a:solidFill>
              </a:rPr>
              <a:t>Tested</a:t>
            </a:r>
            <a:r>
              <a:rPr lang="it-IT" sz="2400" b="1" dirty="0" smtClean="0">
                <a:solidFill>
                  <a:srgbClr val="00B050"/>
                </a:solidFill>
              </a:rPr>
              <a:t> 2017</a:t>
            </a:r>
            <a:endParaRPr lang="it-IT" sz="2400" b="1" dirty="0">
              <a:solidFill>
                <a:srgbClr val="00B050"/>
              </a:solidFill>
            </a:endParaRPr>
          </a:p>
        </p:txBody>
      </p:sp>
      <p:pic>
        <p:nvPicPr>
          <p:cNvPr id="37" name="Immagine 3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292" y="3476858"/>
            <a:ext cx="1811916" cy="1623920"/>
          </a:xfrm>
          <a:prstGeom prst="rect">
            <a:avLst/>
          </a:prstGeom>
        </p:spPr>
      </p:pic>
      <p:sp>
        <p:nvSpPr>
          <p:cNvPr id="38" name="CasellaDiTesto 37"/>
          <p:cNvSpPr txBox="1"/>
          <p:nvPr/>
        </p:nvSpPr>
        <p:spPr>
          <a:xfrm>
            <a:off x="3025683" y="3317678"/>
            <a:ext cx="1925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rgbClr val="00B050"/>
                </a:solidFill>
              </a:rPr>
              <a:t>Tested</a:t>
            </a:r>
            <a:r>
              <a:rPr lang="it-IT" sz="2400" b="1" dirty="0" smtClean="0">
                <a:solidFill>
                  <a:srgbClr val="00B050"/>
                </a:solidFill>
              </a:rPr>
              <a:t> 2016</a:t>
            </a:r>
            <a:endParaRPr lang="it-IT" sz="2400" b="1" dirty="0">
              <a:solidFill>
                <a:srgbClr val="00B050"/>
              </a:solidFill>
            </a:endParaRPr>
          </a:p>
        </p:txBody>
      </p:sp>
      <p:pic>
        <p:nvPicPr>
          <p:cNvPr id="39" name="Immagine 3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932" y="1455762"/>
            <a:ext cx="1811916" cy="162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828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8" grpId="0"/>
      <p:bldP spid="32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1488" y="3695570"/>
            <a:ext cx="2209396" cy="21240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235" y="1723866"/>
            <a:ext cx="2102141" cy="212400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1723866"/>
            <a:ext cx="2140366" cy="21240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461" y="1159031"/>
            <a:ext cx="3160708" cy="3253670"/>
          </a:xfrm>
          <a:prstGeom prst="rect">
            <a:avLst/>
          </a:prstGeom>
          <a:effectLst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MCOXFP1 - THE OCTUPOLE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it-IT"/>
          </a:p>
        </p:txBody>
      </p:sp>
      <p:pic>
        <p:nvPicPr>
          <p:cNvPr id="828" name="Immagine 82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304" y="4603312"/>
            <a:ext cx="2641794" cy="1808796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0396" y="3695570"/>
            <a:ext cx="2273604" cy="2124000"/>
          </a:xfrm>
          <a:prstGeom prst="rect">
            <a:avLst/>
          </a:prstGeom>
        </p:spPr>
      </p:pic>
      <p:sp>
        <p:nvSpPr>
          <p:cNvPr id="11" name="Rettangolo 10"/>
          <p:cNvSpPr/>
          <p:nvPr/>
        </p:nvSpPr>
        <p:spPr>
          <a:xfrm>
            <a:off x="4829027" y="5865081"/>
            <a:ext cx="16562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MCDXFP1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7" name="CasellaDiTesto 16"/>
          <p:cNvSpPr txBox="1"/>
          <p:nvPr/>
        </p:nvSpPr>
        <p:spPr>
          <a:xfrm>
            <a:off x="1331640" y="2497099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2"/>
                </a:solidFill>
              </a:rPr>
              <a:t>a</a:t>
            </a:r>
            <a:r>
              <a:rPr lang="it-IT" sz="1600" dirty="0" smtClean="0">
                <a:solidFill>
                  <a:schemeClr val="tx2"/>
                </a:solidFill>
              </a:rPr>
              <a:t>2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4111039" y="2419181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2"/>
                </a:solidFill>
              </a:rPr>
              <a:t>a</a:t>
            </a:r>
            <a:r>
              <a:rPr lang="it-IT" sz="1600" dirty="0" smtClean="0">
                <a:solidFill>
                  <a:schemeClr val="tx2"/>
                </a:solidFill>
              </a:rPr>
              <a:t>3</a:t>
            </a:r>
          </a:p>
          <a:p>
            <a:r>
              <a:rPr lang="it-IT" sz="2000" dirty="0" smtClean="0">
                <a:solidFill>
                  <a:schemeClr val="tx2"/>
                </a:solidFill>
              </a:rPr>
              <a:t>b</a:t>
            </a:r>
            <a:r>
              <a:rPr lang="it-IT" sz="1600" dirty="0" smtClean="0">
                <a:solidFill>
                  <a:schemeClr val="tx2"/>
                </a:solidFill>
              </a:rPr>
              <a:t>3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6670305" y="2391080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2"/>
                </a:solidFill>
              </a:rPr>
              <a:t>a</a:t>
            </a:r>
            <a:r>
              <a:rPr lang="it-IT" sz="1600" dirty="0" smtClean="0">
                <a:solidFill>
                  <a:schemeClr val="tx2"/>
                </a:solidFill>
              </a:rPr>
              <a:t>4</a:t>
            </a:r>
          </a:p>
          <a:p>
            <a:r>
              <a:rPr lang="it-IT" sz="2000" dirty="0" smtClean="0">
                <a:solidFill>
                  <a:schemeClr val="tx2"/>
                </a:solidFill>
              </a:rPr>
              <a:t>b</a:t>
            </a:r>
            <a:r>
              <a:rPr lang="it-IT" sz="1600" dirty="0" smtClean="0">
                <a:solidFill>
                  <a:schemeClr val="tx2"/>
                </a:solidFill>
              </a:rPr>
              <a:t>4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5351186" y="4403627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2"/>
                </a:solidFill>
              </a:rPr>
              <a:t>a</a:t>
            </a:r>
            <a:r>
              <a:rPr lang="it-IT" sz="1600" dirty="0" smtClean="0">
                <a:solidFill>
                  <a:schemeClr val="tx2"/>
                </a:solidFill>
              </a:rPr>
              <a:t>5</a:t>
            </a:r>
          </a:p>
          <a:p>
            <a:r>
              <a:rPr lang="it-IT" sz="2000" dirty="0" smtClean="0">
                <a:solidFill>
                  <a:schemeClr val="tx2"/>
                </a:solidFill>
              </a:rPr>
              <a:t>b</a:t>
            </a:r>
            <a:r>
              <a:rPr lang="it-IT" sz="1600" dirty="0" smtClean="0">
                <a:solidFill>
                  <a:schemeClr val="tx2"/>
                </a:solidFill>
              </a:rPr>
              <a:t>5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7721376" y="4403627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tx2"/>
                </a:solidFill>
              </a:rPr>
              <a:t>a</a:t>
            </a:r>
            <a:r>
              <a:rPr lang="it-IT" sz="1600" dirty="0" smtClean="0">
                <a:solidFill>
                  <a:schemeClr val="tx2"/>
                </a:solidFill>
              </a:rPr>
              <a:t>6</a:t>
            </a:r>
          </a:p>
          <a:p>
            <a:r>
              <a:rPr lang="it-IT" sz="2000" dirty="0" smtClean="0">
                <a:solidFill>
                  <a:schemeClr val="tx2"/>
                </a:solidFill>
              </a:rPr>
              <a:t>b</a:t>
            </a:r>
            <a:r>
              <a:rPr lang="it-IT" sz="1600" dirty="0" smtClean="0">
                <a:solidFill>
                  <a:schemeClr val="tx2"/>
                </a:solidFill>
              </a:rPr>
              <a:t>6</a:t>
            </a:r>
            <a:endParaRPr lang="it-IT" sz="1600" dirty="0">
              <a:solidFill>
                <a:schemeClr val="tx2"/>
              </a:solidFill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7111451" y="5857127"/>
            <a:ext cx="16209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MCTXFP1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6062766" y="1229564"/>
            <a:ext cx="16722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MCOXFP1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25" name="Rettangolo 24"/>
          <p:cNvSpPr/>
          <p:nvPr/>
        </p:nvSpPr>
        <p:spPr>
          <a:xfrm>
            <a:off x="3503500" y="1229564"/>
            <a:ext cx="16562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MCSXFP1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12" name="Ovale 11"/>
          <p:cNvSpPr/>
          <p:nvPr/>
        </p:nvSpPr>
        <p:spPr>
          <a:xfrm>
            <a:off x="105976" y="1230721"/>
            <a:ext cx="2990367" cy="2990367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Ovale 27"/>
          <p:cNvSpPr/>
          <p:nvPr/>
        </p:nvSpPr>
        <p:spPr>
          <a:xfrm>
            <a:off x="3166009" y="1601977"/>
            <a:ext cx="2435428" cy="243542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e 28"/>
          <p:cNvSpPr/>
          <p:nvPr/>
        </p:nvSpPr>
        <p:spPr>
          <a:xfrm>
            <a:off x="4378020" y="3494094"/>
            <a:ext cx="2435428" cy="243542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e 29"/>
          <p:cNvSpPr/>
          <p:nvPr/>
        </p:nvSpPr>
        <p:spPr>
          <a:xfrm>
            <a:off x="6628232" y="3635745"/>
            <a:ext cx="2349393" cy="2284571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Ovale 31"/>
          <p:cNvSpPr/>
          <p:nvPr/>
        </p:nvSpPr>
        <p:spPr>
          <a:xfrm>
            <a:off x="1331640" y="4292778"/>
            <a:ext cx="3020151" cy="213644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Rettangolo 25"/>
          <p:cNvSpPr/>
          <p:nvPr/>
        </p:nvSpPr>
        <p:spPr>
          <a:xfrm>
            <a:off x="851310" y="4140340"/>
            <a:ext cx="16546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chemeClr val="tx2"/>
                </a:solidFill>
              </a:rPr>
              <a:t>MQSXFP1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94016" y="5155294"/>
            <a:ext cx="15215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2400" dirty="0" smtClean="0">
                <a:solidFill>
                  <a:schemeClr val="tx2"/>
                </a:solidFill>
              </a:rPr>
              <a:t>MgB</a:t>
            </a:r>
            <a:r>
              <a:rPr lang="it-IT" sz="2400" baseline="-25000" dirty="0" smtClean="0">
                <a:solidFill>
                  <a:schemeClr val="tx2"/>
                </a:solidFill>
              </a:rPr>
              <a:t>2</a:t>
            </a:r>
          </a:p>
          <a:p>
            <a:r>
              <a:rPr lang="it-IT" sz="2400" dirty="0" smtClean="0">
                <a:solidFill>
                  <a:schemeClr val="tx2"/>
                </a:solidFill>
              </a:rPr>
              <a:t>round coil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562201" y="4177494"/>
            <a:ext cx="1921567" cy="42581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Rettangolo 32"/>
          <p:cNvSpPr/>
          <p:nvPr/>
        </p:nvSpPr>
        <p:spPr>
          <a:xfrm>
            <a:off x="3266684" y="1273971"/>
            <a:ext cx="1921567" cy="42581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Rettangolo 33"/>
          <p:cNvSpPr/>
          <p:nvPr/>
        </p:nvSpPr>
        <p:spPr>
          <a:xfrm>
            <a:off x="4680436" y="5896291"/>
            <a:ext cx="1921567" cy="42581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Rettangolo 34"/>
          <p:cNvSpPr/>
          <p:nvPr/>
        </p:nvSpPr>
        <p:spPr>
          <a:xfrm>
            <a:off x="6754889" y="5877272"/>
            <a:ext cx="1921567" cy="42581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Rettangolo 35"/>
          <p:cNvSpPr/>
          <p:nvPr/>
        </p:nvSpPr>
        <p:spPr>
          <a:xfrm>
            <a:off x="142099" y="4963682"/>
            <a:ext cx="1333558" cy="92830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467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MCOXFP1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noProof="0" smtClean="0"/>
              <a:t>M. Statera- 2017/11/15</a:t>
            </a:r>
            <a:endParaRPr lang="en-GB" noProof="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8" name="Immagine 7" descr="8polo2.jpg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967" b="100000" l="0" r="975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1800" y="4005064"/>
            <a:ext cx="3014781" cy="2816990"/>
          </a:xfrm>
          <a:prstGeom prst="rect">
            <a:avLst/>
          </a:prstGeom>
        </p:spPr>
      </p:pic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969116"/>
              </p:ext>
            </p:extLst>
          </p:nvPr>
        </p:nvGraphicFramePr>
        <p:xfrm>
          <a:off x="251520" y="1025520"/>
          <a:ext cx="5307798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9251"/>
                <a:gridCol w="1529281"/>
                <a:gridCol w="1769266"/>
              </a:tblGrid>
              <a:tr h="37084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nominal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design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length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160 mm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183</a:t>
                      </a:r>
                      <a:r>
                        <a:rPr lang="it-IT" baseline="0" dirty="0" smtClean="0"/>
                        <a:t> mm</a:t>
                      </a:r>
                      <a:endParaRPr lang="it-IT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integrated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field</a:t>
                      </a:r>
                      <a:r>
                        <a:rPr lang="it-IT" dirty="0" smtClean="0"/>
                        <a:t> @ </a:t>
                      </a:r>
                      <a:r>
                        <a:rPr lang="it-IT" dirty="0" err="1" smtClean="0"/>
                        <a:t>Iop</a:t>
                      </a:r>
                      <a:r>
                        <a:rPr lang="it-IT" dirty="0" smtClean="0"/>
                        <a:t> @ r50 mm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aseline="0" dirty="0" smtClean="0"/>
                        <a:t>46 </a:t>
                      </a:r>
                      <a:r>
                        <a:rPr lang="it-IT" baseline="0" dirty="0" err="1" smtClean="0"/>
                        <a:t>Tmm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46 </a:t>
                      </a:r>
                      <a:r>
                        <a:rPr lang="it-IT" dirty="0" err="1" smtClean="0"/>
                        <a:t>Tmm</a:t>
                      </a:r>
                      <a:endParaRPr lang="it-IT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magnetic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length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87 mm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99 mm</a:t>
                      </a:r>
                      <a:endParaRPr lang="it-IT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energy</a:t>
                      </a:r>
                      <a:r>
                        <a:rPr lang="it-IT" dirty="0" smtClean="0"/>
                        <a:t> @</a:t>
                      </a:r>
                      <a:r>
                        <a:rPr lang="it-IT" dirty="0" err="1" smtClean="0"/>
                        <a:t>Iop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1.4 </a:t>
                      </a:r>
                      <a:r>
                        <a:rPr lang="it-IT" dirty="0" err="1" smtClean="0"/>
                        <a:t>kJ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1.07  </a:t>
                      </a:r>
                      <a:r>
                        <a:rPr lang="it-IT" dirty="0" err="1" smtClean="0"/>
                        <a:t>kJ</a:t>
                      </a:r>
                      <a:endParaRPr lang="it-IT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harmonics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B12=11.6 B20=-3.0</a:t>
                      </a:r>
                      <a:endParaRPr lang="it-IT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6" name="Immagine 5" descr="8poloinstalla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40574" y="1772193"/>
            <a:ext cx="6201786" cy="2890664"/>
          </a:xfrm>
          <a:prstGeom prst="round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149404" y="4149080"/>
            <a:ext cx="31264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it-IT" sz="2400" dirty="0" smtClean="0">
                <a:solidFill>
                  <a:srgbClr val="005F8C"/>
                </a:solidFill>
              </a:rPr>
              <a:t>DURATRON </a:t>
            </a:r>
          </a:p>
          <a:p>
            <a:r>
              <a:rPr lang="it-IT" sz="2400" dirty="0">
                <a:solidFill>
                  <a:srgbClr val="005F8C"/>
                </a:solidFill>
              </a:rPr>
              <a:t> </a:t>
            </a:r>
            <a:r>
              <a:rPr lang="it-IT" sz="2400" dirty="0" smtClean="0">
                <a:solidFill>
                  <a:srgbClr val="005F8C"/>
                </a:solidFill>
              </a:rPr>
              <a:t>  PEI U2300 coils</a:t>
            </a:r>
          </a:p>
          <a:p>
            <a:pPr marL="285750" indent="-285750">
              <a:buFont typeface="Arial"/>
              <a:buChar char="•"/>
            </a:pPr>
            <a:r>
              <a:rPr lang="it-IT" sz="2400" dirty="0" err="1" smtClean="0">
                <a:solidFill>
                  <a:srgbClr val="005F8C"/>
                </a:solidFill>
              </a:rPr>
              <a:t>electrical</a:t>
            </a:r>
            <a:r>
              <a:rPr lang="it-IT" sz="2400" dirty="0" smtClean="0">
                <a:solidFill>
                  <a:srgbClr val="005F8C"/>
                </a:solidFill>
              </a:rPr>
              <a:t> </a:t>
            </a:r>
            <a:r>
              <a:rPr lang="it-IT" sz="2400" dirty="0" err="1" smtClean="0">
                <a:solidFill>
                  <a:srgbClr val="005F8C"/>
                </a:solidFill>
              </a:rPr>
              <a:t>connections</a:t>
            </a:r>
            <a:r>
              <a:rPr lang="it-IT" sz="2400" dirty="0" smtClean="0">
                <a:solidFill>
                  <a:srgbClr val="005F8C"/>
                </a:solidFill>
              </a:rPr>
              <a:t> </a:t>
            </a:r>
            <a:r>
              <a:rPr lang="it-IT" sz="2400" dirty="0" err="1" smtClean="0">
                <a:solidFill>
                  <a:srgbClr val="005F8C"/>
                </a:solidFill>
              </a:rPr>
              <a:t>redesigned</a:t>
            </a:r>
            <a:endParaRPr lang="it-IT" sz="2400" dirty="0" smtClean="0">
              <a:solidFill>
                <a:srgbClr val="005F8C"/>
              </a:solidFill>
            </a:endParaRPr>
          </a:p>
        </p:txBody>
      </p:sp>
      <p:cxnSp>
        <p:nvCxnSpPr>
          <p:cNvPr id="9" name="Connettore 2 8"/>
          <p:cNvCxnSpPr/>
          <p:nvPr/>
        </p:nvCxnSpPr>
        <p:spPr>
          <a:xfrm>
            <a:off x="8076033" y="4773069"/>
            <a:ext cx="0" cy="923827"/>
          </a:xfrm>
          <a:prstGeom prst="straightConnector1">
            <a:avLst/>
          </a:prstGeom>
          <a:ln>
            <a:solidFill>
              <a:schemeClr val="accent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 rot="16200000">
            <a:off x="7732842" y="5121389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chemeClr val="accent1"/>
                </a:solidFill>
              </a:rPr>
              <a:t>183 mm</a:t>
            </a:r>
            <a:endParaRPr lang="it-IT" sz="2400" dirty="0">
              <a:solidFill>
                <a:schemeClr val="accent1"/>
              </a:solidFill>
            </a:endParaRPr>
          </a:p>
        </p:txBody>
      </p:sp>
      <p:cxnSp>
        <p:nvCxnSpPr>
          <p:cNvPr id="18" name="Connettore 2 17"/>
          <p:cNvCxnSpPr/>
          <p:nvPr/>
        </p:nvCxnSpPr>
        <p:spPr>
          <a:xfrm flipH="1" flipV="1">
            <a:off x="5220072" y="6247384"/>
            <a:ext cx="248207" cy="21793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asellaDiTesto 19"/>
          <p:cNvSpPr txBox="1"/>
          <p:nvPr/>
        </p:nvSpPr>
        <p:spPr>
          <a:xfrm>
            <a:off x="4707225" y="6427384"/>
            <a:ext cx="1863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schemeClr val="tx2"/>
                </a:solidFill>
              </a:rPr>
              <a:t>OD 320 mm</a:t>
            </a:r>
            <a:endParaRPr lang="it-IT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73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MCOXFP1 ASSEMBLY 1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052736"/>
            <a:ext cx="5039680" cy="13457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 err="1" smtClean="0"/>
              <a:t>assembly</a:t>
            </a:r>
            <a:r>
              <a:rPr lang="it-IT" dirty="0" smtClean="0"/>
              <a:t> procedure </a:t>
            </a:r>
          </a:p>
          <a:p>
            <a:r>
              <a:rPr lang="it-IT" dirty="0" err="1" smtClean="0"/>
              <a:t>same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6pole</a:t>
            </a:r>
          </a:p>
          <a:p>
            <a:r>
              <a:rPr lang="it-IT" dirty="0" smtClean="0"/>
              <a:t>new </a:t>
            </a:r>
            <a:r>
              <a:rPr lang="it-IT" dirty="0" err="1" smtClean="0"/>
              <a:t>electrical</a:t>
            </a:r>
            <a:r>
              <a:rPr lang="it-IT" dirty="0" smtClean="0"/>
              <a:t> </a:t>
            </a:r>
            <a:r>
              <a:rPr lang="it-IT" dirty="0" err="1" smtClean="0"/>
              <a:t>connections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8" name="Immagine 7" descr="20161219_145924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0" y="2564905"/>
            <a:ext cx="2571469" cy="2090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0" name="Connettore 2 9"/>
          <p:cNvCxnSpPr/>
          <p:nvPr/>
        </p:nvCxnSpPr>
        <p:spPr>
          <a:xfrm flipV="1">
            <a:off x="755576" y="4581128"/>
            <a:ext cx="216464" cy="3335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Immagine 10" descr="20170117_16584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0" y="3478696"/>
            <a:ext cx="4283968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2" name="Connettore 2 11"/>
          <p:cNvCxnSpPr/>
          <p:nvPr/>
        </p:nvCxnSpPr>
        <p:spPr>
          <a:xfrm flipH="1">
            <a:off x="1403648" y="2924944"/>
            <a:ext cx="144016" cy="3377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 flipV="1">
            <a:off x="1403648" y="5481228"/>
            <a:ext cx="144016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/>
          <p:cNvCxnSpPr/>
          <p:nvPr/>
        </p:nvCxnSpPr>
        <p:spPr>
          <a:xfrm flipH="1">
            <a:off x="4644008" y="5697252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6144025" y="5214344"/>
            <a:ext cx="27755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it-IT" dirty="0" err="1" smtClean="0">
                <a:solidFill>
                  <a:schemeClr val="bg2"/>
                </a:solidFill>
              </a:rPr>
              <a:t>spacers</a:t>
            </a:r>
            <a:r>
              <a:rPr lang="it-IT" dirty="0" smtClean="0">
                <a:solidFill>
                  <a:schemeClr val="bg2"/>
                </a:solidFill>
              </a:rPr>
              <a:t> </a:t>
            </a:r>
          </a:p>
          <a:p>
            <a:pPr marL="285750" indent="-285750">
              <a:buFont typeface="Arial"/>
              <a:buChar char="•"/>
            </a:pPr>
            <a:r>
              <a:rPr lang="it-IT" dirty="0" err="1" smtClean="0">
                <a:solidFill>
                  <a:schemeClr val="bg2"/>
                </a:solidFill>
              </a:rPr>
              <a:t>fixed</a:t>
            </a:r>
            <a:r>
              <a:rPr lang="it-IT" dirty="0" smtClean="0">
                <a:solidFill>
                  <a:schemeClr val="bg2"/>
                </a:solidFill>
              </a:rPr>
              <a:t> </a:t>
            </a:r>
            <a:r>
              <a:rPr lang="it-IT" dirty="0" err="1" smtClean="0">
                <a:solidFill>
                  <a:schemeClr val="bg2"/>
                </a:solidFill>
              </a:rPr>
              <a:t>longitudinally</a:t>
            </a:r>
            <a:endParaRPr lang="it-IT" dirty="0">
              <a:solidFill>
                <a:schemeClr val="bg2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it-IT" dirty="0" err="1" smtClean="0">
                <a:solidFill>
                  <a:schemeClr val="bg2"/>
                </a:solidFill>
              </a:rPr>
              <a:t>wedges</a:t>
            </a:r>
            <a:r>
              <a:rPr lang="it-IT" dirty="0" smtClean="0">
                <a:solidFill>
                  <a:schemeClr val="bg2"/>
                </a:solidFill>
              </a:rPr>
              <a:t> in position</a:t>
            </a:r>
          </a:p>
          <a:p>
            <a:pPr marL="285750" indent="-285750">
              <a:buFont typeface="Arial"/>
              <a:buChar char="•"/>
            </a:pPr>
            <a:r>
              <a:rPr lang="it-IT" dirty="0" smtClean="0">
                <a:solidFill>
                  <a:schemeClr val="bg2"/>
                </a:solidFill>
              </a:rPr>
              <a:t>the </a:t>
            </a:r>
            <a:r>
              <a:rPr lang="it-IT" dirty="0" err="1" smtClean="0">
                <a:solidFill>
                  <a:schemeClr val="bg2"/>
                </a:solidFill>
              </a:rPr>
              <a:t>wedges</a:t>
            </a:r>
            <a:r>
              <a:rPr lang="it-IT" dirty="0" smtClean="0">
                <a:solidFill>
                  <a:schemeClr val="bg2"/>
                </a:solidFill>
              </a:rPr>
              <a:t> are </a:t>
            </a:r>
            <a:r>
              <a:rPr lang="it-IT" dirty="0" err="1" smtClean="0">
                <a:solidFill>
                  <a:schemeClr val="bg2"/>
                </a:solidFill>
              </a:rPr>
              <a:t>fixed</a:t>
            </a:r>
            <a:r>
              <a:rPr lang="it-IT" dirty="0" smtClean="0">
                <a:solidFill>
                  <a:schemeClr val="bg2"/>
                </a:solidFill>
              </a:rPr>
              <a:t> </a:t>
            </a:r>
          </a:p>
          <a:p>
            <a:endParaRPr lang="it-IT" dirty="0">
              <a:solidFill>
                <a:schemeClr val="bg2"/>
              </a:solidFill>
            </a:endParaRPr>
          </a:p>
        </p:txBody>
      </p:sp>
      <p:pic>
        <p:nvPicPr>
          <p:cNvPr id="23" name="Immagine 22" descr="20170123_141732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831564"/>
            <a:ext cx="4283968" cy="2957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26" name="Connettore 2 25"/>
          <p:cNvCxnSpPr/>
          <p:nvPr/>
        </p:nvCxnSpPr>
        <p:spPr>
          <a:xfrm flipV="1">
            <a:off x="4644008" y="2456893"/>
            <a:ext cx="1656184" cy="4680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/>
          <p:nvPr/>
        </p:nvCxnSpPr>
        <p:spPr>
          <a:xfrm flipH="1" flipV="1">
            <a:off x="6660232" y="2793030"/>
            <a:ext cx="216024" cy="9240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31"/>
          <p:cNvCxnSpPr/>
          <p:nvPr/>
        </p:nvCxnSpPr>
        <p:spPr>
          <a:xfrm flipV="1">
            <a:off x="7884368" y="1844824"/>
            <a:ext cx="519538" cy="19442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/>
          <p:cNvSpPr txBox="1"/>
          <p:nvPr/>
        </p:nvSpPr>
        <p:spPr>
          <a:xfrm>
            <a:off x="6144025" y="3789040"/>
            <a:ext cx="29999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bg2"/>
                </a:solidFill>
              </a:rPr>
              <a:t>two</a:t>
            </a:r>
            <a:r>
              <a:rPr lang="it-IT" dirty="0">
                <a:solidFill>
                  <a:schemeClr val="bg2"/>
                </a:solidFill>
              </a:rPr>
              <a:t> </a:t>
            </a:r>
            <a:r>
              <a:rPr lang="it-IT" dirty="0" err="1" smtClean="0">
                <a:solidFill>
                  <a:schemeClr val="bg2"/>
                </a:solidFill>
              </a:rPr>
              <a:t>printed</a:t>
            </a:r>
            <a:r>
              <a:rPr lang="it-IT" dirty="0" smtClean="0">
                <a:solidFill>
                  <a:schemeClr val="bg2"/>
                </a:solidFill>
              </a:rPr>
              <a:t> </a:t>
            </a:r>
            <a:r>
              <a:rPr lang="it-IT" dirty="0" err="1" smtClean="0">
                <a:solidFill>
                  <a:schemeClr val="bg2"/>
                </a:solidFill>
              </a:rPr>
              <a:t>circuit</a:t>
            </a:r>
            <a:r>
              <a:rPr lang="it-IT" dirty="0" smtClean="0">
                <a:solidFill>
                  <a:schemeClr val="bg2"/>
                </a:solidFill>
              </a:rPr>
              <a:t> </a:t>
            </a:r>
            <a:r>
              <a:rPr lang="it-IT" dirty="0" err="1" smtClean="0">
                <a:solidFill>
                  <a:schemeClr val="bg2"/>
                </a:solidFill>
              </a:rPr>
              <a:t>boards</a:t>
            </a:r>
            <a:endParaRPr lang="it-IT" dirty="0" smtClean="0">
              <a:solidFill>
                <a:schemeClr val="bg2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it-IT" dirty="0" smtClean="0">
                <a:solidFill>
                  <a:schemeClr val="bg2"/>
                </a:solidFill>
              </a:rPr>
              <a:t>coils’ </a:t>
            </a:r>
            <a:r>
              <a:rPr lang="it-IT" dirty="0" err="1" smtClean="0">
                <a:solidFill>
                  <a:schemeClr val="bg2"/>
                </a:solidFill>
              </a:rPr>
              <a:t>connections</a:t>
            </a:r>
            <a:endParaRPr lang="it-IT" dirty="0" smtClean="0">
              <a:solidFill>
                <a:schemeClr val="bg2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it-IT" dirty="0" err="1" smtClean="0">
                <a:solidFill>
                  <a:schemeClr val="bg2"/>
                </a:solidFill>
              </a:rPr>
              <a:t>signals</a:t>
            </a:r>
            <a:endParaRPr lang="it-IT" dirty="0" smtClean="0">
              <a:solidFill>
                <a:schemeClr val="bg2"/>
              </a:solidFill>
            </a:endParaRPr>
          </a:p>
          <a:p>
            <a:endParaRPr lang="it-IT" dirty="0">
              <a:solidFill>
                <a:schemeClr val="bg2"/>
              </a:solidFill>
            </a:endParaRPr>
          </a:p>
        </p:txBody>
      </p:sp>
      <p:sp>
        <p:nvSpPr>
          <p:cNvPr id="37" name="CasellaDiTesto 36"/>
          <p:cNvSpPr txBox="1"/>
          <p:nvPr/>
        </p:nvSpPr>
        <p:spPr>
          <a:xfrm>
            <a:off x="2548126" y="2793030"/>
            <a:ext cx="21218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2"/>
                </a:solidFill>
              </a:rPr>
              <a:t>Copper</a:t>
            </a:r>
            <a:r>
              <a:rPr lang="it-IT" dirty="0" smtClean="0">
                <a:solidFill>
                  <a:schemeClr val="bg2"/>
                </a:solidFill>
              </a:rPr>
              <a:t> 2 mm wide</a:t>
            </a:r>
          </a:p>
          <a:p>
            <a:r>
              <a:rPr lang="it-IT" dirty="0" smtClean="0">
                <a:solidFill>
                  <a:schemeClr val="bg2"/>
                </a:solidFill>
              </a:rPr>
              <a:t>0.035 mm </a:t>
            </a:r>
            <a:r>
              <a:rPr lang="it-IT" dirty="0" err="1" smtClean="0">
                <a:solidFill>
                  <a:schemeClr val="bg2"/>
                </a:solidFill>
              </a:rPr>
              <a:t>thick</a:t>
            </a:r>
            <a:endParaRPr lang="it-IT" dirty="0" smtClean="0">
              <a:solidFill>
                <a:schemeClr val="bg2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073268" y="2564904"/>
            <a:ext cx="1236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2"/>
                </a:solidFill>
              </a:rPr>
              <a:t>lamination</a:t>
            </a:r>
            <a:endParaRPr lang="it-IT" dirty="0" smtClean="0">
              <a:solidFill>
                <a:schemeClr val="bg2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6680" y="4954774"/>
            <a:ext cx="1839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2"/>
                </a:solidFill>
              </a:rPr>
              <a:t>alignment</a:t>
            </a:r>
            <a:r>
              <a:rPr lang="it-IT" dirty="0" smtClean="0">
                <a:solidFill>
                  <a:schemeClr val="bg2"/>
                </a:solidFill>
              </a:rPr>
              <a:t> frame</a:t>
            </a:r>
          </a:p>
        </p:txBody>
      </p:sp>
      <p:sp>
        <p:nvSpPr>
          <p:cNvPr id="27" name="CasellaDiTesto 26"/>
          <p:cNvSpPr txBox="1"/>
          <p:nvPr/>
        </p:nvSpPr>
        <p:spPr>
          <a:xfrm>
            <a:off x="51587" y="5512586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chemeClr val="bg2"/>
                </a:solidFill>
              </a:rPr>
              <a:t>CuBe</a:t>
            </a:r>
            <a:r>
              <a:rPr lang="it-IT" dirty="0" smtClean="0">
                <a:solidFill>
                  <a:schemeClr val="bg2"/>
                </a:solidFill>
              </a:rPr>
              <a:t> </a:t>
            </a:r>
            <a:r>
              <a:rPr lang="it-IT" dirty="0" err="1" smtClean="0">
                <a:solidFill>
                  <a:schemeClr val="bg2"/>
                </a:solidFill>
              </a:rPr>
              <a:t>rods</a:t>
            </a:r>
            <a:r>
              <a:rPr lang="it-IT" dirty="0" smtClean="0">
                <a:solidFill>
                  <a:schemeClr val="bg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7149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45503"/>
            <a:ext cx="4369285" cy="47908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3217" y="4428761"/>
            <a:ext cx="3227051" cy="2419257"/>
          </a:xfrm>
          <a:prstGeom prst="roundRect">
            <a:avLst>
              <a:gd name="adj" fmla="val 25175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a-DK" smtClean="0"/>
              <a:t>M. Statera- 2017/11/15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10" name="CasellaDiTesto 9"/>
          <p:cNvSpPr txBox="1"/>
          <p:nvPr/>
        </p:nvSpPr>
        <p:spPr>
          <a:xfrm>
            <a:off x="9804580" y="4697167"/>
            <a:ext cx="265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endParaRPr lang="it-IT" dirty="0" err="1" smtClean="0">
              <a:solidFill>
                <a:schemeClr val="bg2"/>
              </a:solidFill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3857" y="4984610"/>
            <a:ext cx="1942354" cy="1365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12" name="Connettore 2 11"/>
          <p:cNvCxnSpPr/>
          <p:nvPr/>
        </p:nvCxnSpPr>
        <p:spPr>
          <a:xfrm flipH="1" flipV="1">
            <a:off x="2195736" y="2788854"/>
            <a:ext cx="2952328" cy="7121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 flipH="1">
            <a:off x="2556708" y="1700808"/>
            <a:ext cx="2591356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 flipH="1">
            <a:off x="5262237" y="6093296"/>
            <a:ext cx="1421620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Immagine 1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23941" y="2492896"/>
            <a:ext cx="3784563" cy="2415413"/>
          </a:xfrm>
          <a:prstGeom prst="roundRect">
            <a:avLst>
              <a:gd name="adj" fmla="val 35623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MCOXFP1 </a:t>
            </a:r>
            <a:r>
              <a:rPr lang="it-IT" dirty="0" smtClean="0"/>
              <a:t>ASSEMBLY 2</a:t>
            </a:r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764704"/>
            <a:ext cx="3028624" cy="1854684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3044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err="1">
            <a:solidFill>
              <a:schemeClr val="tx2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1" ma:contentTypeDescription="Create a new document." ma:contentTypeScope="" ma:versionID="1a330f7814ea0a273a5526b4afe3676a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f1ffbfeca08ef966bb5b703d2b456cc0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purl.org/dc/dcmitype/"/>
    <ds:schemaRef ds:uri="8946e33d-fd2f-4ae4-8ee9-d90c129cdf9e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FA5F7A-DEF2-4DAA-81D0-964FB86F86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37850</TotalTime>
  <Words>2313</Words>
  <Application>Microsoft Macintosh PowerPoint</Application>
  <PresentationFormat>Presentazione su schermo (4:3)</PresentationFormat>
  <Paragraphs>840</Paragraphs>
  <Slides>49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49</vt:i4>
      </vt:variant>
    </vt:vector>
  </HeadingPairs>
  <TitlesOfParts>
    <vt:vector size="58" baseType="lpstr">
      <vt:lpstr>Calibri</vt:lpstr>
      <vt:lpstr>Courier New</vt:lpstr>
      <vt:lpstr>Georgia</vt:lpstr>
      <vt:lpstr>Symbol</vt:lpstr>
      <vt:lpstr>Times New Roman</vt:lpstr>
      <vt:lpstr>Verdana</vt:lpstr>
      <vt:lpstr>Wingdings</vt:lpstr>
      <vt:lpstr>Arial</vt:lpstr>
      <vt:lpstr>Thème Office</vt:lpstr>
      <vt:lpstr>High Order Correctors status  </vt:lpstr>
      <vt:lpstr>OUTLINE</vt:lpstr>
      <vt:lpstr>SCOPE</vt:lpstr>
      <vt:lpstr>THE LOW BETA SECTION AND  THE HIGH ORDER CORRECTORS</vt:lpstr>
      <vt:lpstr>HO CORRECTOR MAGNETS ZOO</vt:lpstr>
      <vt:lpstr>MCOXFP1 - THE OCTUPOLE</vt:lpstr>
      <vt:lpstr>MCOXFP1</vt:lpstr>
      <vt:lpstr>MCOXFP1 ASSEMBLY 1</vt:lpstr>
      <vt:lpstr>MCOXFP1 ASSEMBLY 2</vt:lpstr>
      <vt:lpstr>MCOXFP1 COILS</vt:lpstr>
      <vt:lpstr>HEATERS</vt:lpstr>
      <vt:lpstr>MCOXFP1 GROUND INSULATION</vt:lpstr>
      <vt:lpstr>8POLE TEST</vt:lpstr>
      <vt:lpstr>8POLE COLD TEST RESULTS </vt:lpstr>
      <vt:lpstr>QUENCH SEQUENCE</vt:lpstr>
      <vt:lpstr>8POLE COLD TEST RESULTS - 2</vt:lpstr>
      <vt:lpstr> QUENCH PROTECTION IN LHC</vt:lpstr>
      <vt:lpstr>QUENCH PROTECTION (no ENERGY EXTRACTION)</vt:lpstr>
      <vt:lpstr>PRELIMINARY FIELD MEASUREMENT</vt:lpstr>
      <vt:lpstr>MCDXFP1 THE DECAPOLE</vt:lpstr>
      <vt:lpstr>MCDXFP1 10POLE</vt:lpstr>
      <vt:lpstr>MCDXFP1 COILS’ ASSESSMENT</vt:lpstr>
      <vt:lpstr>MCDXFP1 GROUND INSULATION</vt:lpstr>
      <vt:lpstr>THERMAL CYCLES</vt:lpstr>
      <vt:lpstr>MCDXFP1 TEST</vt:lpstr>
      <vt:lpstr>MCDXFP1 QUENCH SEQUENCE</vt:lpstr>
      <vt:lpstr>QUENCH vs COILS TECHNOLOGY</vt:lpstr>
      <vt:lpstr>SINGLE POINT MAGNETIC FIELD</vt:lpstr>
      <vt:lpstr>QUENCH PROTECTION SYSTEM UPGRADE</vt:lpstr>
      <vt:lpstr>QUENCH PROTECTION (no ENERGY EXTRACTION)</vt:lpstr>
      <vt:lpstr>AFTER THERMAL CYCLE</vt:lpstr>
      <vt:lpstr>NEXT STEPS: MCTXFP1 AND MCQSXFP1</vt:lpstr>
      <vt:lpstr>DODECAPOLE MCTXFP1 </vt:lpstr>
      <vt:lpstr>SKEW QUADRUPOLE MCQSXFP1</vt:lpstr>
      <vt:lpstr>DELIVERY AND TEST</vt:lpstr>
      <vt:lpstr>INTEGRATION</vt:lpstr>
      <vt:lpstr>QUENCH PROTECTION</vt:lpstr>
      <vt:lpstr>GROUND INSULATION</vt:lpstr>
      <vt:lpstr>ROUND COIL MAGNET</vt:lpstr>
      <vt:lpstr>ROUND COIL MAGNET II</vt:lpstr>
      <vt:lpstr>NEW CRYOSTAT</vt:lpstr>
      <vt:lpstr>TEST CONFIGURATIONS</vt:lpstr>
      <vt:lpstr>TEST STATION UPGRADE</vt:lpstr>
      <vt:lpstr>CONCLUSIONS</vt:lpstr>
      <vt:lpstr>CONCLUSIONS AND NEXT STEPS</vt:lpstr>
      <vt:lpstr>Presentazione di PowerPoint</vt:lpstr>
      <vt:lpstr>Presentazione di PowerPoint</vt:lpstr>
      <vt:lpstr>MCOXFP1 COILS - spares</vt:lpstr>
      <vt:lpstr>Presentazione di PowerPoint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Marco Statera</cp:lastModifiedBy>
  <cp:revision>695</cp:revision>
  <cp:lastPrinted>2017-05-04T07:46:39Z</cp:lastPrinted>
  <dcterms:created xsi:type="dcterms:W3CDTF">2016-01-11T14:38:10Z</dcterms:created>
  <dcterms:modified xsi:type="dcterms:W3CDTF">2017-11-16T15:45:11Z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