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handoutMasterIdLst>
    <p:handoutMasterId r:id="rId25"/>
  </p:handoutMasterIdLst>
  <p:sldIdLst>
    <p:sldId id="263" r:id="rId5"/>
    <p:sldId id="262" r:id="rId6"/>
    <p:sldId id="306" r:id="rId7"/>
    <p:sldId id="302" r:id="rId8"/>
    <p:sldId id="282" r:id="rId9"/>
    <p:sldId id="291" r:id="rId10"/>
    <p:sldId id="292" r:id="rId11"/>
    <p:sldId id="303" r:id="rId12"/>
    <p:sldId id="305" r:id="rId13"/>
    <p:sldId id="277" r:id="rId14"/>
    <p:sldId id="298" r:id="rId15"/>
    <p:sldId id="304" r:id="rId16"/>
    <p:sldId id="294" r:id="rId17"/>
    <p:sldId id="293" r:id="rId18"/>
    <p:sldId id="297" r:id="rId19"/>
    <p:sldId id="308" r:id="rId20"/>
    <p:sldId id="299" r:id="rId21"/>
    <p:sldId id="307" r:id="rId22"/>
    <p:sldId id="266" r:id="rId2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E48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xmlns="" val="3720160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xmlns="" val="699311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smtClean="0"/>
              <a:t>BLM response simulations for the HL-LHC triplet</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smtClean="0"/>
              <a:t>BLM response simulations for the HL-LHC triplet</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smtClean="0"/>
              <a:t>BLM response simulations for the HL-LHC triplet</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smtClean="0"/>
              <a:t>BLM response simulations for the HL-LHC triplet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smtClean="0"/>
              <a:t>BLM response simulations for the HL-LHC triplet</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smtClean="0"/>
              <a:t>BLM response simulations for the HL-LHC triplet</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6224736" cy="1800000"/>
          </a:xfrm>
        </p:spPr>
        <p:txBody>
          <a:bodyPr/>
          <a:lstStyle/>
          <a:p>
            <a:r>
              <a:rPr lang="en-GB" dirty="0"/>
              <a:t>Detection of beam losses in the triplet and cold BLM sensitivity</a:t>
            </a:r>
          </a:p>
        </p:txBody>
      </p:sp>
      <p:sp>
        <p:nvSpPr>
          <p:cNvPr id="3" name="Sous-titre 2"/>
          <p:cNvSpPr>
            <a:spLocks noGrp="1"/>
          </p:cNvSpPr>
          <p:nvPr>
            <p:ph type="subTitle" idx="1"/>
          </p:nvPr>
        </p:nvSpPr>
        <p:spPr/>
        <p:txBody>
          <a:bodyPr/>
          <a:lstStyle/>
          <a:p>
            <a:r>
              <a:rPr lang="en-GB" dirty="0" smtClean="0"/>
              <a:t>A. Tsinganis</a:t>
            </a:r>
            <a:r>
              <a:rPr lang="en-GB" dirty="0"/>
              <a:t>, F. </a:t>
            </a:r>
            <a:r>
              <a:rPr lang="en-GB" dirty="0" err="1" smtClean="0"/>
              <a:t>Cerutti</a:t>
            </a:r>
            <a:r>
              <a:rPr lang="en-GB" dirty="0" smtClean="0"/>
              <a:t>, A. </a:t>
            </a:r>
            <a:r>
              <a:rPr lang="en-GB" dirty="0" err="1" smtClean="0"/>
              <a:t>Lechner</a:t>
            </a:r>
            <a:r>
              <a:rPr lang="en-GB" dirty="0" smtClean="0"/>
              <a:t> </a:t>
            </a:r>
            <a:r>
              <a:rPr lang="en-GB" dirty="0"/>
              <a:t>(EN/STI/FDA</a:t>
            </a:r>
            <a:r>
              <a:rPr lang="en-GB" dirty="0" smtClean="0"/>
              <a:t>)</a:t>
            </a:r>
          </a:p>
          <a:p>
            <a:r>
              <a:rPr lang="en-GB" i="1" dirty="0" smtClean="0">
                <a:solidFill>
                  <a:schemeClr val="bg1">
                    <a:lumMod val="50000"/>
                  </a:schemeClr>
                </a:solidFill>
              </a:rPr>
              <a:t>with A. </a:t>
            </a:r>
            <a:r>
              <a:rPr lang="en-GB" i="1" dirty="0" err="1" smtClean="0">
                <a:solidFill>
                  <a:schemeClr val="bg1">
                    <a:lumMod val="50000"/>
                  </a:schemeClr>
                </a:solidFill>
              </a:rPr>
              <a:t>Mereghetti</a:t>
            </a:r>
            <a:r>
              <a:rPr lang="en-GB" i="1" dirty="0" smtClean="0">
                <a:solidFill>
                  <a:schemeClr val="bg1">
                    <a:lumMod val="50000"/>
                  </a:schemeClr>
                </a:solidFill>
              </a:rPr>
              <a:t>, Y. Zou (BE/ABP)</a:t>
            </a:r>
            <a:endParaRPr lang="en-GB" dirty="0"/>
          </a:p>
        </p:txBody>
      </p:sp>
      <p:sp>
        <p:nvSpPr>
          <p:cNvPr id="4" name="Espace réservé du texte 3"/>
          <p:cNvSpPr>
            <a:spLocks noGrp="1"/>
          </p:cNvSpPr>
          <p:nvPr>
            <p:ph type="body" sz="quarter" idx="14"/>
          </p:nvPr>
        </p:nvSpPr>
        <p:spPr/>
        <p:txBody>
          <a:bodyPr>
            <a:normAutofit fontScale="92500"/>
          </a:bodyPr>
          <a:lstStyle/>
          <a:p>
            <a:r>
              <a:rPr lang="en-GB" dirty="0" smtClean="0"/>
              <a:t>7</a:t>
            </a:r>
            <a:r>
              <a:rPr lang="en-GB" baseline="30000" dirty="0" smtClean="0"/>
              <a:t>th</a:t>
            </a:r>
            <a:r>
              <a:rPr lang="en-GB" dirty="0" smtClean="0"/>
              <a:t> </a:t>
            </a:r>
            <a:r>
              <a:rPr lang="en-GB" dirty="0"/>
              <a:t>Annual </a:t>
            </a:r>
            <a:r>
              <a:rPr lang="en-GB" dirty="0" err="1"/>
              <a:t>HiLumi</a:t>
            </a:r>
            <a:r>
              <a:rPr lang="en-GB" dirty="0"/>
              <a:t> Collaboration Meeting – </a:t>
            </a:r>
            <a:r>
              <a:rPr lang="en-GB" dirty="0" smtClean="0"/>
              <a:t>Madrid, </a:t>
            </a:r>
            <a:r>
              <a:rPr lang="en-GB" dirty="0"/>
              <a:t>November </a:t>
            </a:r>
            <a:r>
              <a:rPr lang="en-GB" dirty="0" smtClean="0"/>
              <a:t>13-16</a:t>
            </a:r>
            <a:r>
              <a:rPr lang="en-GB" dirty="0"/>
              <a:t>, 2016</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(Debris, L=5.0x10</a:t>
            </a:r>
            <a:r>
              <a:rPr lang="en-GB" baseline="30000" dirty="0" smtClean="0"/>
              <a:t>34</a:t>
            </a:r>
            <a:r>
              <a:rPr lang="en-GB" dirty="0" smtClean="0"/>
              <a:t> cm</a:t>
            </a:r>
            <a:r>
              <a:rPr lang="en-GB" baseline="30000" dirty="0" smtClean="0"/>
              <a:t>-2</a:t>
            </a:r>
            <a:r>
              <a:rPr lang="en-GB" dirty="0" smtClean="0"/>
              <a:t> s</a:t>
            </a:r>
            <a:r>
              <a:rPr lang="en-GB" baseline="30000" dirty="0" smtClean="0"/>
              <a:t>-1</a:t>
            </a:r>
            <a:r>
              <a:rPr lang="en-GB" dirty="0" smtClean="0"/>
              <a:t>)</a:t>
            </a:r>
            <a:endParaRPr lang="en-GB" dirty="0"/>
          </a:p>
        </p:txBody>
      </p:sp>
      <p:sp>
        <p:nvSpPr>
          <p:cNvPr id="3" name="Content Placeholder 2"/>
          <p:cNvSpPr>
            <a:spLocks noGrp="1"/>
          </p:cNvSpPr>
          <p:nvPr>
            <p:ph idx="1"/>
          </p:nvPr>
        </p:nvSpPr>
        <p:spPr>
          <a:xfrm>
            <a:off x="612000" y="5661248"/>
            <a:ext cx="7920000" cy="464915"/>
          </a:xfrm>
        </p:spPr>
        <p:txBody>
          <a:bodyPr>
            <a:normAutofit/>
          </a:bodyPr>
          <a:lstStyle/>
          <a:p>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9673" y="980728"/>
            <a:ext cx="5904656" cy="4133258"/>
          </a:xfrm>
          <a:prstGeom prst="rect">
            <a:avLst/>
          </a:prstGeom>
        </p:spPr>
      </p:pic>
    </p:spTree>
    <p:extLst>
      <p:ext uri="{BB962C8B-B14F-4D97-AF65-F5344CB8AC3E}">
        <p14:creationId xmlns:p14="http://schemas.microsoft.com/office/powerpoint/2010/main" xmlns="" val="29946872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(Losses)</a:t>
            </a:r>
            <a:endParaRPr lang="en-GB" dirty="0"/>
          </a:p>
        </p:txBody>
      </p:sp>
      <p:sp>
        <p:nvSpPr>
          <p:cNvPr id="3" name="Content Placeholder 2"/>
          <p:cNvSpPr>
            <a:spLocks noGrp="1"/>
          </p:cNvSpPr>
          <p:nvPr>
            <p:ph idx="1"/>
          </p:nvPr>
        </p:nvSpPr>
        <p:spPr>
          <a:xfrm>
            <a:off x="406320" y="5373216"/>
            <a:ext cx="8486160" cy="720080"/>
          </a:xfrm>
        </p:spPr>
        <p:txBody>
          <a:bodyPr>
            <a:normAutofit fontScale="77500" lnSpcReduction="20000"/>
          </a:bodyPr>
          <a:lstStyle/>
          <a:p>
            <a:pPr>
              <a:lnSpc>
                <a:spcPct val="120000"/>
              </a:lnSpc>
            </a:pPr>
            <a:r>
              <a:rPr lang="en-US" dirty="0" err="1" smtClean="0"/>
              <a:t>Normalised</a:t>
            </a:r>
            <a:r>
              <a:rPr lang="en-US" dirty="0" smtClean="0"/>
              <a:t> in order to reach the 4mW/cm</a:t>
            </a:r>
            <a:r>
              <a:rPr lang="en-US" baseline="30000" dirty="0" smtClean="0"/>
              <a:t>3</a:t>
            </a:r>
            <a:r>
              <a:rPr lang="en-US" dirty="0" smtClean="0"/>
              <a:t> design limit in the MCBX corrector when added to the debris load</a:t>
            </a:r>
            <a:endParaRPr lang="en-GB" dirty="0" smtClean="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9673" y="980728"/>
            <a:ext cx="5904656" cy="4133260"/>
          </a:xfrm>
          <a:prstGeom prst="rect">
            <a:avLst/>
          </a:prstGeom>
        </p:spPr>
      </p:pic>
      <p:sp>
        <p:nvSpPr>
          <p:cNvPr id="11" name="Down Arrow 10"/>
          <p:cNvSpPr/>
          <p:nvPr/>
        </p:nvSpPr>
        <p:spPr>
          <a:xfrm>
            <a:off x="4788024" y="1988840"/>
            <a:ext cx="135764"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Content Placeholder 2"/>
          <p:cNvSpPr txBox="1">
            <a:spLocks/>
          </p:cNvSpPr>
          <p:nvPr/>
        </p:nvSpPr>
        <p:spPr>
          <a:xfrm>
            <a:off x="4923788" y="2111847"/>
            <a:ext cx="2251494" cy="362346"/>
          </a:xfrm>
          <a:prstGeom prst="rect">
            <a:avLst/>
          </a:prstGeom>
        </p:spPr>
        <p:txBody>
          <a:bodyPr vert="horz" lIns="0" tIns="0" rIns="0" bIns="0" rtlCol="0">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chemeClr val="tx2"/>
                </a:solidFill>
              </a:rPr>
              <a:t>MCBX corrector</a:t>
            </a:r>
            <a:endParaRPr lang="en-GB" b="1" dirty="0">
              <a:solidFill>
                <a:schemeClr val="tx2"/>
              </a:solidFill>
            </a:endParaRPr>
          </a:p>
        </p:txBody>
      </p:sp>
    </p:spTree>
    <p:extLst>
      <p:ext uri="{BB962C8B-B14F-4D97-AF65-F5344CB8AC3E}">
        <p14:creationId xmlns:p14="http://schemas.microsoft.com/office/powerpoint/2010/main" xmlns="" val="337591956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(Debris and losses, 4mW/cm</a:t>
            </a:r>
            <a:r>
              <a:rPr lang="en-GB" baseline="30000" dirty="0" smtClean="0"/>
              <a:t>3</a:t>
            </a:r>
            <a:r>
              <a:rPr lang="en-GB" dirty="0" smtClean="0"/>
              <a:t> maximum value)</a:t>
            </a:r>
            <a:endParaRPr lang="en-GB" dirty="0"/>
          </a:p>
        </p:txBody>
      </p:sp>
      <p:sp>
        <p:nvSpPr>
          <p:cNvPr id="3" name="Content Placeholder 2"/>
          <p:cNvSpPr>
            <a:spLocks noGrp="1"/>
          </p:cNvSpPr>
          <p:nvPr>
            <p:ph idx="1"/>
          </p:nvPr>
        </p:nvSpPr>
        <p:spPr>
          <a:xfrm>
            <a:off x="612000" y="5229200"/>
            <a:ext cx="7920000" cy="1040742"/>
          </a:xfrm>
        </p:spPr>
        <p:txBody>
          <a:bodyPr>
            <a:normAutofit fontScale="55000" lnSpcReduction="20000"/>
          </a:bodyPr>
          <a:lstStyle/>
          <a:p>
            <a:pPr>
              <a:lnSpc>
                <a:spcPct val="120000"/>
              </a:lnSpc>
            </a:pPr>
            <a:r>
              <a:rPr lang="en-GB" dirty="0"/>
              <a:t>Corresponds to 3.0x10</a:t>
            </a:r>
            <a:r>
              <a:rPr lang="en-GB" baseline="30000" dirty="0"/>
              <a:t>8</a:t>
            </a:r>
            <a:r>
              <a:rPr lang="en-GB" dirty="0"/>
              <a:t> p/s lost locally </a:t>
            </a:r>
            <a:r>
              <a:rPr lang="en-GB" dirty="0">
                <a:sym typeface="Wingdings" panose="05000000000000000000" pitchFamily="2" charset="2"/>
              </a:rPr>
              <a:t> </a:t>
            </a:r>
            <a:r>
              <a:rPr lang="en-GB" b="1" dirty="0">
                <a:sym typeface="Wingdings" panose="05000000000000000000" pitchFamily="2" charset="2"/>
              </a:rPr>
              <a:t>5.39x10</a:t>
            </a:r>
            <a:r>
              <a:rPr lang="en-GB" b="1" baseline="30000" dirty="0">
                <a:sym typeface="Wingdings" panose="05000000000000000000" pitchFamily="2" charset="2"/>
              </a:rPr>
              <a:t>12</a:t>
            </a:r>
            <a:r>
              <a:rPr lang="en-GB" b="1" dirty="0">
                <a:sym typeface="Wingdings" panose="05000000000000000000" pitchFamily="2" charset="2"/>
              </a:rPr>
              <a:t> p/s global loss rate</a:t>
            </a:r>
            <a:endParaRPr lang="en-GB" b="1" dirty="0"/>
          </a:p>
          <a:p>
            <a:pPr>
              <a:lnSpc>
                <a:spcPct val="120000"/>
              </a:lnSpc>
            </a:pPr>
            <a:r>
              <a:rPr lang="en-GB" b="1" dirty="0"/>
              <a:t>Two minutes </a:t>
            </a:r>
            <a:r>
              <a:rPr lang="en-GB" dirty="0"/>
              <a:t>of beam </a:t>
            </a:r>
            <a:r>
              <a:rPr lang="en-GB" dirty="0" smtClean="0"/>
              <a:t>life-time, ~</a:t>
            </a:r>
            <a:r>
              <a:rPr lang="en-GB" dirty="0"/>
              <a:t>6 MW of power </a:t>
            </a:r>
            <a:r>
              <a:rPr lang="en-GB" dirty="0" smtClean="0"/>
              <a:t>lost</a:t>
            </a:r>
          </a:p>
          <a:p>
            <a:pPr>
              <a:lnSpc>
                <a:spcPct val="120000"/>
              </a:lnSpc>
            </a:pPr>
            <a:r>
              <a:rPr lang="en-GB" b="1" dirty="0" smtClean="0"/>
              <a:t>Such an abnormally low life-time is dumped in the collimation system, hence local detection is not essential</a:t>
            </a:r>
            <a:endParaRPr lang="en-GB" b="1"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9671" y="980728"/>
            <a:ext cx="5904658" cy="4133260"/>
          </a:xfrm>
          <a:prstGeom prst="rect">
            <a:avLst/>
          </a:prstGeom>
        </p:spPr>
      </p:pic>
    </p:spTree>
    <p:extLst>
      <p:ext uri="{BB962C8B-B14F-4D97-AF65-F5344CB8AC3E}">
        <p14:creationId xmlns:p14="http://schemas.microsoft.com/office/powerpoint/2010/main" xmlns="" val="213880428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BLM pattern</a:t>
            </a:r>
            <a:endParaRPr lang="en-US" dirty="0"/>
          </a:p>
        </p:txBody>
      </p:sp>
      <p:sp>
        <p:nvSpPr>
          <p:cNvPr id="3" name="Footer Placeholder 2"/>
          <p:cNvSpPr>
            <a:spLocks noGrp="1"/>
          </p:cNvSpPr>
          <p:nvPr>
            <p:ph type="ftr" sz="quarter" idx="11"/>
          </p:nvPr>
        </p:nvSpPr>
        <p:spPr/>
        <p:txBody>
          <a:bodyPr/>
          <a:lstStyle/>
          <a:p>
            <a:r>
              <a:rPr lang="en-US" noProof="0" smtClean="0"/>
              <a:t>BLM response simulations for the HL-LHC triplet</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dirty="0"/>
          </a:p>
        </p:txBody>
      </p:sp>
      <p:sp>
        <p:nvSpPr>
          <p:cNvPr id="5" name="Text Placeholder 4"/>
          <p:cNvSpPr>
            <a:spLocks noGrp="1"/>
          </p:cNvSpPr>
          <p:nvPr>
            <p:ph type="body" sz="quarter" idx="14"/>
          </p:nvPr>
        </p:nvSpPr>
        <p:spPr/>
        <p:txBody>
          <a:bodyPr/>
          <a:lstStyle/>
          <a:p>
            <a:endParaRPr lang="en-US" b="1" i="1"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Normal BLM response to collision debris</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1331640" y="764704"/>
            <a:ext cx="6480720" cy="4536504"/>
          </a:xfrm>
          <a:prstGeom prst="rect">
            <a:avLst/>
          </a:prstGeom>
        </p:spPr>
      </p:pic>
      <p:grpSp>
        <p:nvGrpSpPr>
          <p:cNvPr id="10" name="Group 9"/>
          <p:cNvGrpSpPr/>
          <p:nvPr/>
        </p:nvGrpSpPr>
        <p:grpSpPr>
          <a:xfrm flipV="1">
            <a:off x="3012100" y="4293096"/>
            <a:ext cx="3671428" cy="542513"/>
            <a:chOff x="3012100" y="1342998"/>
            <a:chExt cx="3671428" cy="542513"/>
          </a:xfrm>
        </p:grpSpPr>
        <p:sp>
          <p:nvSpPr>
            <p:cNvPr id="8" name="Down Arrow 7"/>
            <p:cNvSpPr/>
            <p:nvPr/>
          </p:nvSpPr>
          <p:spPr>
            <a:xfrm>
              <a:off x="3012100"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Down Arrow 10"/>
            <p:cNvSpPr/>
            <p:nvPr/>
          </p:nvSpPr>
          <p:spPr>
            <a:xfrm>
              <a:off x="3949762"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Down Arrow 11"/>
            <p:cNvSpPr/>
            <p:nvPr/>
          </p:nvSpPr>
          <p:spPr>
            <a:xfrm>
              <a:off x="4890468" y="1342999"/>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Down Arrow 12"/>
            <p:cNvSpPr/>
            <p:nvPr/>
          </p:nvSpPr>
          <p:spPr>
            <a:xfrm>
              <a:off x="5895580"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Down Arrow 13"/>
            <p:cNvSpPr/>
            <p:nvPr/>
          </p:nvSpPr>
          <p:spPr>
            <a:xfrm>
              <a:off x="6547764" y="1342998"/>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7591880" y="4365104"/>
            <a:ext cx="1404156" cy="504056"/>
          </a:xfrm>
          <a:prstGeom prst="rect">
            <a:avLst/>
          </a:prstGeom>
        </p:spPr>
        <p:txBody>
          <a:bodyPr vert="horz" lIns="0" tIns="0" rIns="0" bIns="0" rtlCol="0">
            <a:normAutofit fontScale="6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rgbClr val="C00000"/>
                </a:solidFill>
              </a:rPr>
              <a:t>“</a:t>
            </a:r>
            <a:r>
              <a:rPr lang="en-GB" b="1" dirty="0" err="1" smtClean="0">
                <a:solidFill>
                  <a:srgbClr val="C00000"/>
                </a:solidFill>
              </a:rPr>
              <a:t>cryoBLM</a:t>
            </a:r>
            <a:r>
              <a:rPr lang="en-GB" b="1" dirty="0" smtClean="0">
                <a:solidFill>
                  <a:srgbClr val="C00000"/>
                </a:solidFill>
              </a:rPr>
              <a:t>”</a:t>
            </a:r>
          </a:p>
          <a:p>
            <a:pPr marL="0" indent="0" algn="ctr">
              <a:buNone/>
            </a:pPr>
            <a:r>
              <a:rPr lang="en-GB" b="1" dirty="0" smtClean="0">
                <a:solidFill>
                  <a:srgbClr val="C00000"/>
                </a:solidFill>
              </a:rPr>
              <a:t>positions</a:t>
            </a:r>
            <a:endParaRPr lang="en-GB" b="1" dirty="0">
              <a:solidFill>
                <a:srgbClr val="C00000"/>
              </a:solidFill>
            </a:endParaRPr>
          </a:p>
        </p:txBody>
      </p:sp>
      <p:sp>
        <p:nvSpPr>
          <p:cNvPr id="16" name="Content Placeholder 2"/>
          <p:cNvSpPr>
            <a:spLocks noGrp="1"/>
          </p:cNvSpPr>
          <p:nvPr>
            <p:ph idx="1"/>
          </p:nvPr>
        </p:nvSpPr>
        <p:spPr>
          <a:xfrm>
            <a:off x="612000" y="5412594"/>
            <a:ext cx="7920000" cy="752710"/>
          </a:xfrm>
        </p:spPr>
        <p:txBody>
          <a:bodyPr>
            <a:normAutofit fontScale="85000" lnSpcReduction="20000"/>
          </a:bodyPr>
          <a:lstStyle/>
          <a:p>
            <a:pPr>
              <a:lnSpc>
                <a:spcPct val="120000"/>
              </a:lnSpc>
            </a:pPr>
            <a:r>
              <a:rPr lang="en-US" dirty="0" smtClean="0">
                <a:sym typeface="Wingdings" panose="05000000000000000000" pitchFamily="2" charset="2"/>
              </a:rPr>
              <a:t>This high-resolution pattern could guide the </a:t>
            </a:r>
            <a:r>
              <a:rPr lang="en-US" dirty="0" err="1" smtClean="0">
                <a:sym typeface="Wingdings" panose="05000000000000000000" pitchFamily="2" charset="2"/>
              </a:rPr>
              <a:t>optimisation</a:t>
            </a:r>
            <a:r>
              <a:rPr lang="en-US" dirty="0" smtClean="0">
                <a:sym typeface="Wingdings" panose="05000000000000000000" pitchFamily="2" charset="2"/>
              </a:rPr>
              <a:t> of the BLM placement</a:t>
            </a:r>
            <a:endParaRPr lang="en-GB" dirty="0" smtClean="0">
              <a:sym typeface="Wingdings" panose="05000000000000000000" pitchFamily="2" charset="2"/>
            </a:endParaRPr>
          </a:p>
        </p:txBody>
      </p:sp>
    </p:spTree>
    <p:extLst>
      <p:ext uri="{BB962C8B-B14F-4D97-AF65-F5344CB8AC3E}">
        <p14:creationId xmlns:p14="http://schemas.microsoft.com/office/powerpoint/2010/main" xmlns="" val="319678543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Normal BLM response: debris and losses</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31641" y="764704"/>
            <a:ext cx="6480718" cy="4536502"/>
          </a:xfrm>
          <a:prstGeom prst="rect">
            <a:avLst/>
          </a:prstGeom>
        </p:spPr>
      </p:pic>
      <p:sp>
        <p:nvSpPr>
          <p:cNvPr id="7" name="Content Placeholder 2"/>
          <p:cNvSpPr>
            <a:spLocks noGrp="1"/>
          </p:cNvSpPr>
          <p:nvPr>
            <p:ph idx="1"/>
          </p:nvPr>
        </p:nvSpPr>
        <p:spPr>
          <a:xfrm>
            <a:off x="612000" y="5340586"/>
            <a:ext cx="7920000" cy="464678"/>
          </a:xfrm>
        </p:spPr>
        <p:txBody>
          <a:bodyPr>
            <a:normAutofit/>
          </a:bodyPr>
          <a:lstStyle/>
          <a:p>
            <a:pPr>
              <a:lnSpc>
                <a:spcPct val="110000"/>
              </a:lnSpc>
            </a:pPr>
            <a:r>
              <a:rPr lang="en-US" sz="2400" dirty="0" smtClean="0">
                <a:sym typeface="Wingdings" panose="05000000000000000000" pitchFamily="2" charset="2"/>
              </a:rPr>
              <a:t>Highest sensitivity at end of Q2B</a:t>
            </a:r>
            <a:endParaRPr lang="en-GB" sz="2400" dirty="0" smtClean="0">
              <a:sym typeface="Wingdings" panose="05000000000000000000" pitchFamily="2" charset="2"/>
            </a:endParaRPr>
          </a:p>
        </p:txBody>
      </p:sp>
      <p:sp>
        <p:nvSpPr>
          <p:cNvPr id="8" name="Down Arrow 7"/>
          <p:cNvSpPr/>
          <p:nvPr/>
        </p:nvSpPr>
        <p:spPr>
          <a:xfrm rot="7252649" flipV="1">
            <a:off x="4387838" y="1597130"/>
            <a:ext cx="233903"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394081747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912" y="180000"/>
            <a:ext cx="8949600" cy="720000"/>
          </a:xfrm>
        </p:spPr>
        <p:txBody>
          <a:bodyPr/>
          <a:lstStyle/>
          <a:p>
            <a:r>
              <a:rPr lang="en-GB" dirty="0" smtClean="0"/>
              <a:t>“</a:t>
            </a:r>
            <a:r>
              <a:rPr lang="en-GB" dirty="0" err="1" smtClean="0"/>
              <a:t>cryoBLM</a:t>
            </a:r>
            <a:r>
              <a:rPr lang="en-GB" dirty="0" smtClean="0"/>
              <a:t>” response:</a:t>
            </a:r>
            <a:br>
              <a:rPr lang="en-GB" dirty="0" smtClean="0"/>
            </a:br>
            <a:r>
              <a:rPr lang="en-GB" dirty="0" smtClean="0"/>
              <a:t>debris </a:t>
            </a:r>
            <a:r>
              <a:rPr lang="en-GB" dirty="0"/>
              <a:t>vs. losses comparison</a:t>
            </a:r>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8" name="Espace réservé du contenu 2"/>
          <p:cNvSpPr>
            <a:spLocks noGrp="1"/>
          </p:cNvSpPr>
          <p:nvPr>
            <p:ph idx="1"/>
          </p:nvPr>
        </p:nvSpPr>
        <p:spPr>
          <a:xfrm>
            <a:off x="612000" y="1052736"/>
            <a:ext cx="4104016" cy="5232443"/>
          </a:xfrm>
        </p:spPr>
        <p:txBody>
          <a:bodyPr>
            <a:normAutofit fontScale="77500" lnSpcReduction="20000"/>
          </a:bodyPr>
          <a:lstStyle/>
          <a:p>
            <a:pPr>
              <a:lnSpc>
                <a:spcPct val="120000"/>
              </a:lnSpc>
            </a:pPr>
            <a:r>
              <a:rPr lang="en-GB" dirty="0"/>
              <a:t>“</a:t>
            </a:r>
            <a:r>
              <a:rPr lang="en-GB" dirty="0" err="1"/>
              <a:t>cryoBLM</a:t>
            </a:r>
            <a:r>
              <a:rPr lang="en-GB" dirty="0"/>
              <a:t>” values have a strong azimuthal dependence </a:t>
            </a:r>
            <a:r>
              <a:rPr lang="en-GB" dirty="0">
                <a:sym typeface="Wingdings" panose="05000000000000000000" pitchFamily="2" charset="2"/>
              </a:rPr>
              <a:t> their exact placement is </a:t>
            </a:r>
            <a:r>
              <a:rPr lang="en-GB" dirty="0" smtClean="0">
                <a:sym typeface="Wingdings" panose="05000000000000000000" pitchFamily="2" charset="2"/>
              </a:rPr>
              <a:t>critical</a:t>
            </a:r>
          </a:p>
          <a:p>
            <a:pPr>
              <a:lnSpc>
                <a:spcPct val="120000"/>
              </a:lnSpc>
            </a:pPr>
            <a:endParaRPr lang="en-US" dirty="0">
              <a:sym typeface="Wingdings" panose="05000000000000000000" pitchFamily="2" charset="2"/>
            </a:endParaRPr>
          </a:p>
          <a:p>
            <a:pPr>
              <a:lnSpc>
                <a:spcPct val="120000"/>
              </a:lnSpc>
            </a:pPr>
            <a:endParaRPr lang="en-US" dirty="0" smtClean="0">
              <a:sym typeface="Wingdings" panose="05000000000000000000" pitchFamily="2" charset="2"/>
            </a:endParaRPr>
          </a:p>
          <a:p>
            <a:pPr marL="0" indent="0">
              <a:lnSpc>
                <a:spcPct val="120000"/>
              </a:lnSpc>
              <a:buNone/>
            </a:pPr>
            <a:endParaRPr lang="en-US" dirty="0" smtClean="0">
              <a:sym typeface="Wingdings" panose="05000000000000000000" pitchFamily="2" charset="2"/>
            </a:endParaRPr>
          </a:p>
          <a:p>
            <a:pPr>
              <a:lnSpc>
                <a:spcPct val="120000"/>
              </a:lnSpc>
            </a:pPr>
            <a:endParaRPr lang="en-US" dirty="0">
              <a:sym typeface="Wingdings" panose="05000000000000000000" pitchFamily="2" charset="2"/>
            </a:endParaRPr>
          </a:p>
          <a:p>
            <a:pPr>
              <a:lnSpc>
                <a:spcPct val="120000"/>
              </a:lnSpc>
            </a:pPr>
            <a:endParaRPr lang="en-US" dirty="0" smtClean="0">
              <a:sym typeface="Wingdings" panose="05000000000000000000" pitchFamily="2" charset="2"/>
            </a:endParaRPr>
          </a:p>
          <a:p>
            <a:pPr>
              <a:lnSpc>
                <a:spcPct val="120000"/>
              </a:lnSpc>
            </a:pPr>
            <a:endParaRPr lang="en-US" dirty="0" smtClean="0">
              <a:sym typeface="Wingdings" panose="05000000000000000000" pitchFamily="2" charset="2"/>
            </a:endParaRPr>
          </a:p>
          <a:p>
            <a:pPr>
              <a:lnSpc>
                <a:spcPct val="120000"/>
              </a:lnSpc>
            </a:pPr>
            <a:endParaRPr lang="en-GB" dirty="0">
              <a:sym typeface="Wingdings" panose="05000000000000000000" pitchFamily="2" charset="2"/>
            </a:endParaRPr>
          </a:p>
          <a:p>
            <a:pPr>
              <a:lnSpc>
                <a:spcPct val="120000"/>
              </a:lnSpc>
            </a:pPr>
            <a:r>
              <a:rPr lang="en-US" dirty="0">
                <a:sym typeface="Wingdings" panose="05000000000000000000" pitchFamily="2" charset="2"/>
              </a:rPr>
              <a:t>The maximum values were considered for this </a:t>
            </a:r>
            <a:r>
              <a:rPr lang="en-US" dirty="0" smtClean="0">
                <a:sym typeface="Wingdings" panose="05000000000000000000" pitchFamily="2" charset="2"/>
              </a:rPr>
              <a:t>study</a:t>
            </a:r>
            <a:endParaRPr lang="en-US" dirty="0" smtClean="0"/>
          </a:p>
          <a:p>
            <a:endParaRPr lang="en-GB" dirty="0" smtClean="0"/>
          </a:p>
        </p:txBody>
      </p:sp>
      <p:graphicFrame>
        <p:nvGraphicFramePr>
          <p:cNvPr id="9" name="Table 8"/>
          <p:cNvGraphicFramePr>
            <a:graphicFrameLocks noGrp="1"/>
          </p:cNvGraphicFramePr>
          <p:nvPr>
            <p:extLst>
              <p:ext uri="{D42A27DB-BD31-4B8C-83A1-F6EECF244321}">
                <p14:modId xmlns:p14="http://schemas.microsoft.com/office/powerpoint/2010/main" xmlns="" val="1105533724"/>
              </p:ext>
            </p:extLst>
          </p:nvPr>
        </p:nvGraphicFramePr>
        <p:xfrm>
          <a:off x="1403648" y="2765022"/>
          <a:ext cx="2713640" cy="2372360"/>
        </p:xfrm>
        <a:graphic>
          <a:graphicData uri="http://schemas.openxmlformats.org/drawingml/2006/table">
            <a:tbl>
              <a:tblPr firstRow="1" bandRow="1">
                <a:tableStyleId>{5C22544A-7EE6-4342-B048-85BDC9FD1C3A}</a:tableStyleId>
              </a:tblPr>
              <a:tblGrid>
                <a:gridCol w="1273480">
                  <a:extLst>
                    <a:ext uri="{9D8B030D-6E8A-4147-A177-3AD203B41FA5}">
                      <a16:colId xmlns:a16="http://schemas.microsoft.com/office/drawing/2014/main" xmlns="" val="20000"/>
                    </a:ext>
                  </a:extLst>
                </a:gridCol>
                <a:gridCol w="720080">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tblGrid>
              <a:tr h="370840">
                <a:tc>
                  <a:txBody>
                    <a:bodyPr/>
                    <a:lstStyle/>
                    <a:p>
                      <a:pPr algn="ctr"/>
                      <a:r>
                        <a:rPr lang="en-GB" sz="1400" dirty="0" smtClean="0"/>
                        <a:t>Dist.</a:t>
                      </a:r>
                      <a:r>
                        <a:rPr lang="en-GB" sz="1400" baseline="0" dirty="0" smtClean="0"/>
                        <a:t> from IP</a:t>
                      </a:r>
                    </a:p>
                    <a:p>
                      <a:pPr algn="ctr"/>
                      <a:r>
                        <a:rPr lang="en-GB" sz="1400" baseline="0" dirty="0" smtClean="0"/>
                        <a:t>[m]</a:t>
                      </a:r>
                      <a:endParaRPr lang="en-GB" sz="1400" dirty="0"/>
                    </a:p>
                  </a:txBody>
                  <a:tcPr/>
                </a:tc>
                <a:tc>
                  <a:txBody>
                    <a:bodyPr/>
                    <a:lstStyle/>
                    <a:p>
                      <a:pPr algn="ctr"/>
                      <a:r>
                        <a:rPr lang="en-GB" sz="1400" dirty="0" smtClean="0"/>
                        <a:t>Min.</a:t>
                      </a:r>
                    </a:p>
                    <a:p>
                      <a:pPr algn="ctr"/>
                      <a:r>
                        <a:rPr lang="en-GB" sz="1400" dirty="0" smtClean="0"/>
                        <a:t>[</a:t>
                      </a:r>
                      <a:r>
                        <a:rPr lang="en-GB" sz="1400" dirty="0" err="1" smtClean="0"/>
                        <a:t>Gy</a:t>
                      </a:r>
                      <a:r>
                        <a:rPr lang="en-GB" sz="1400" dirty="0" smtClean="0"/>
                        <a:t>/s]</a:t>
                      </a:r>
                      <a:endParaRPr lang="en-GB" sz="1400" dirty="0"/>
                    </a:p>
                  </a:txBody>
                  <a:tcPr/>
                </a:tc>
                <a:tc>
                  <a:txBody>
                    <a:bodyPr/>
                    <a:lstStyle/>
                    <a:p>
                      <a:pPr algn="ctr"/>
                      <a:r>
                        <a:rPr lang="en-GB" sz="1400" dirty="0" smtClean="0"/>
                        <a:t>Max.</a:t>
                      </a:r>
                    </a:p>
                    <a:p>
                      <a:pPr algn="ctr"/>
                      <a:r>
                        <a:rPr lang="en-GB" sz="1400" dirty="0" smtClean="0"/>
                        <a:t>[</a:t>
                      </a:r>
                      <a:r>
                        <a:rPr lang="en-GB" sz="1400" dirty="0" err="1" smtClean="0"/>
                        <a:t>Gy</a:t>
                      </a:r>
                      <a:r>
                        <a:rPr lang="en-GB" sz="1400" dirty="0" smtClean="0"/>
                        <a:t>/s]</a:t>
                      </a:r>
                      <a:endParaRPr lang="en-GB" sz="1400" dirty="0"/>
                    </a:p>
                  </a:txBody>
                  <a:tcPr/>
                </a:tc>
                <a:extLst>
                  <a:ext uri="{0D108BD9-81ED-4DB2-BD59-A6C34878D82A}">
                    <a16:rowId xmlns:a16="http://schemas.microsoft.com/office/drawing/2014/main" xmlns="" val="10000"/>
                  </a:ext>
                </a:extLst>
              </a:tr>
              <a:tr h="370840">
                <a:tc>
                  <a:txBody>
                    <a:bodyPr/>
                    <a:lstStyle/>
                    <a:p>
                      <a:pPr algn="ctr"/>
                      <a:r>
                        <a:rPr lang="en-GB" sz="1400" dirty="0" smtClean="0"/>
                        <a:t>32.97</a:t>
                      </a:r>
                    </a:p>
                  </a:txBody>
                  <a:tcPr/>
                </a:tc>
                <a:tc>
                  <a:txBody>
                    <a:bodyPr/>
                    <a:lstStyle/>
                    <a:p>
                      <a:pPr algn="ctr"/>
                      <a:r>
                        <a:rPr lang="en-GB" sz="1400" dirty="0" smtClean="0"/>
                        <a:t>0.018</a:t>
                      </a:r>
                      <a:endParaRPr lang="en-GB" sz="1400" dirty="0"/>
                    </a:p>
                  </a:txBody>
                  <a:tcPr/>
                </a:tc>
                <a:tc>
                  <a:txBody>
                    <a:bodyPr/>
                    <a:lstStyle/>
                    <a:p>
                      <a:pPr algn="ctr"/>
                      <a:r>
                        <a:rPr lang="en-GB" sz="1400" b="1" dirty="0" smtClean="0"/>
                        <a:t>0.028</a:t>
                      </a:r>
                      <a:endParaRPr lang="en-GB" sz="1400" b="1" dirty="0"/>
                    </a:p>
                  </a:txBody>
                  <a:tcPr/>
                </a:tc>
                <a:extLst>
                  <a:ext uri="{0D108BD9-81ED-4DB2-BD59-A6C34878D82A}">
                    <a16:rowId xmlns:a16="http://schemas.microsoft.com/office/drawing/2014/main" xmlns="" val="10001"/>
                  </a:ext>
                </a:extLst>
              </a:tr>
              <a:tr h="370840">
                <a:tc>
                  <a:txBody>
                    <a:bodyPr/>
                    <a:lstStyle/>
                    <a:p>
                      <a:pPr algn="ctr"/>
                      <a:r>
                        <a:rPr lang="en-GB" sz="1400" dirty="0" smtClean="0"/>
                        <a:t>43.75</a:t>
                      </a:r>
                      <a:endParaRPr lang="en-GB" sz="1400" dirty="0"/>
                    </a:p>
                  </a:txBody>
                  <a:tcPr/>
                </a:tc>
                <a:tc>
                  <a:txBody>
                    <a:bodyPr/>
                    <a:lstStyle/>
                    <a:p>
                      <a:pPr algn="ctr"/>
                      <a:r>
                        <a:rPr lang="en-GB" sz="1400" dirty="0" smtClean="0"/>
                        <a:t>0.021</a:t>
                      </a:r>
                      <a:endParaRPr lang="en-GB" sz="1400" dirty="0"/>
                    </a:p>
                  </a:txBody>
                  <a:tcPr/>
                </a:tc>
                <a:tc>
                  <a:txBody>
                    <a:bodyPr/>
                    <a:lstStyle/>
                    <a:p>
                      <a:pPr algn="ctr"/>
                      <a:r>
                        <a:rPr lang="en-GB" sz="1400" b="1" dirty="0" smtClean="0"/>
                        <a:t>0.064</a:t>
                      </a:r>
                      <a:endParaRPr lang="en-GB" sz="1400" b="1" dirty="0"/>
                    </a:p>
                  </a:txBody>
                  <a:tcPr/>
                </a:tc>
                <a:extLst>
                  <a:ext uri="{0D108BD9-81ED-4DB2-BD59-A6C34878D82A}">
                    <a16:rowId xmlns:a16="http://schemas.microsoft.com/office/drawing/2014/main" xmlns="" val="10002"/>
                  </a:ext>
                </a:extLst>
              </a:tr>
              <a:tr h="370840">
                <a:tc>
                  <a:txBody>
                    <a:bodyPr/>
                    <a:lstStyle/>
                    <a:p>
                      <a:pPr algn="ctr"/>
                      <a:r>
                        <a:rPr lang="en-GB" sz="1400" dirty="0" smtClean="0"/>
                        <a:t>54.55</a:t>
                      </a:r>
                      <a:endParaRPr lang="en-GB" sz="1400" dirty="0"/>
                    </a:p>
                  </a:txBody>
                  <a:tcPr/>
                </a:tc>
                <a:tc>
                  <a:txBody>
                    <a:bodyPr/>
                    <a:lstStyle/>
                    <a:p>
                      <a:pPr algn="ctr"/>
                      <a:r>
                        <a:rPr lang="en-GB" sz="1400" dirty="0" smtClean="0"/>
                        <a:t>0.026</a:t>
                      </a:r>
                      <a:endParaRPr lang="en-GB" sz="1400" dirty="0"/>
                    </a:p>
                  </a:txBody>
                  <a:tcPr/>
                </a:tc>
                <a:tc>
                  <a:txBody>
                    <a:bodyPr/>
                    <a:lstStyle/>
                    <a:p>
                      <a:pPr algn="ctr"/>
                      <a:r>
                        <a:rPr lang="en-GB" sz="1400" b="1" dirty="0" smtClean="0"/>
                        <a:t>0.065</a:t>
                      </a:r>
                      <a:endParaRPr lang="en-GB" sz="1400" b="1" dirty="0"/>
                    </a:p>
                  </a:txBody>
                  <a:tcPr/>
                </a:tc>
                <a:extLst>
                  <a:ext uri="{0D108BD9-81ED-4DB2-BD59-A6C34878D82A}">
                    <a16:rowId xmlns:a16="http://schemas.microsoft.com/office/drawing/2014/main" xmlns="" val="10003"/>
                  </a:ext>
                </a:extLst>
              </a:tr>
              <a:tr h="370840">
                <a:tc>
                  <a:txBody>
                    <a:bodyPr/>
                    <a:lstStyle/>
                    <a:p>
                      <a:pPr algn="ctr"/>
                      <a:r>
                        <a:rPr lang="en-GB" sz="1400" dirty="0" smtClean="0"/>
                        <a:t>65.67</a:t>
                      </a:r>
                      <a:endParaRPr lang="en-GB" sz="1400" dirty="0"/>
                    </a:p>
                  </a:txBody>
                  <a:tcPr/>
                </a:tc>
                <a:tc>
                  <a:txBody>
                    <a:bodyPr/>
                    <a:lstStyle/>
                    <a:p>
                      <a:pPr algn="ctr"/>
                      <a:r>
                        <a:rPr lang="en-GB" sz="1400" dirty="0" smtClean="0"/>
                        <a:t>0.019</a:t>
                      </a:r>
                      <a:endParaRPr lang="en-GB" sz="1400" dirty="0"/>
                    </a:p>
                  </a:txBody>
                  <a:tcPr/>
                </a:tc>
                <a:tc>
                  <a:txBody>
                    <a:bodyPr/>
                    <a:lstStyle/>
                    <a:p>
                      <a:pPr algn="ctr"/>
                      <a:r>
                        <a:rPr lang="en-GB" sz="1400" b="1" dirty="0" smtClean="0"/>
                        <a:t>0.039</a:t>
                      </a:r>
                      <a:endParaRPr lang="en-GB" sz="1400" b="1" dirty="0"/>
                    </a:p>
                  </a:txBody>
                  <a:tcPr/>
                </a:tc>
                <a:extLst>
                  <a:ext uri="{0D108BD9-81ED-4DB2-BD59-A6C34878D82A}">
                    <a16:rowId xmlns:a16="http://schemas.microsoft.com/office/drawing/2014/main" xmlns="" val="10004"/>
                  </a:ext>
                </a:extLst>
              </a:tr>
              <a:tr h="370840">
                <a:tc>
                  <a:txBody>
                    <a:bodyPr/>
                    <a:lstStyle/>
                    <a:p>
                      <a:pPr algn="ctr"/>
                      <a:r>
                        <a:rPr lang="en-GB" sz="1400" dirty="0" smtClean="0"/>
                        <a:t>73.6</a:t>
                      </a:r>
                      <a:endParaRPr lang="en-GB" sz="1400" dirty="0"/>
                    </a:p>
                  </a:txBody>
                  <a:tcPr/>
                </a:tc>
                <a:tc>
                  <a:txBody>
                    <a:bodyPr/>
                    <a:lstStyle/>
                    <a:p>
                      <a:pPr algn="ctr"/>
                      <a:r>
                        <a:rPr lang="en-GB" sz="1400" dirty="0" smtClean="0"/>
                        <a:t>0.019</a:t>
                      </a:r>
                      <a:endParaRPr lang="en-GB" sz="1400" dirty="0"/>
                    </a:p>
                  </a:txBody>
                  <a:tcPr/>
                </a:tc>
                <a:tc>
                  <a:txBody>
                    <a:bodyPr/>
                    <a:lstStyle/>
                    <a:p>
                      <a:pPr algn="ctr"/>
                      <a:r>
                        <a:rPr lang="en-GB" sz="1400" b="1" dirty="0" smtClean="0"/>
                        <a:t>0.032</a:t>
                      </a:r>
                      <a:endParaRPr lang="en-GB" sz="1400" b="1" dirty="0"/>
                    </a:p>
                  </a:txBody>
                  <a:tcPr/>
                </a:tc>
                <a:extLst>
                  <a:ext uri="{0D108BD9-81ED-4DB2-BD59-A6C34878D82A}">
                    <a16:rowId xmlns:a16="http://schemas.microsoft.com/office/drawing/2014/main" xmlns="" val="10005"/>
                  </a:ext>
                </a:extLst>
              </a:tr>
            </a:tbl>
          </a:graphicData>
        </a:graphic>
      </p:graphicFrame>
      <p:sp>
        <p:nvSpPr>
          <p:cNvPr id="10" name="Rectangle 9"/>
          <p:cNvSpPr/>
          <p:nvPr/>
        </p:nvSpPr>
        <p:spPr>
          <a:xfrm>
            <a:off x="1403648" y="2765022"/>
            <a:ext cx="2713640" cy="2372360"/>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1403650" y="2405260"/>
            <a:ext cx="2713638" cy="362346"/>
          </a:xfrm>
          <a:prstGeom prst="rect">
            <a:avLst/>
          </a:prstGeom>
        </p:spPr>
        <p:txBody>
          <a:bodyPr vert="horz" lIns="0" tIns="0" rIns="0" bIns="0" rtlCol="0" anchor="ctr">
            <a:normAutofit fontScale="5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rgbClr val="C00000"/>
                </a:solidFill>
              </a:rPr>
              <a:t>“</a:t>
            </a:r>
            <a:r>
              <a:rPr lang="en-GB" b="1" dirty="0" err="1" smtClean="0">
                <a:solidFill>
                  <a:srgbClr val="C00000"/>
                </a:solidFill>
              </a:rPr>
              <a:t>cryoBLM</a:t>
            </a:r>
            <a:r>
              <a:rPr lang="en-GB" b="1" dirty="0" smtClean="0">
                <a:solidFill>
                  <a:srgbClr val="C00000"/>
                </a:solidFill>
              </a:rPr>
              <a:t>” values (debris)</a:t>
            </a:r>
            <a:endParaRPr lang="en-GB" b="1" dirty="0">
              <a:solidFill>
                <a:srgbClr val="C00000"/>
              </a:solidFill>
            </a:endParaRPr>
          </a:p>
        </p:txBody>
      </p:sp>
      <p:pic>
        <p:nvPicPr>
          <p:cNvPr id="12" name="Picture 1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28992" y="980728"/>
            <a:ext cx="3940990" cy="2758692"/>
          </a:xfrm>
          <a:prstGeom prst="rect">
            <a:avLst/>
          </a:prstGeom>
        </p:spPr>
      </p:pic>
      <p:pic>
        <p:nvPicPr>
          <p:cNvPr id="13" name="Picture 1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4828992" y="3766652"/>
            <a:ext cx="3940990" cy="2758692"/>
          </a:xfrm>
          <a:prstGeom prst="rect">
            <a:avLst/>
          </a:prstGeom>
        </p:spPr>
      </p:pic>
      <p:sp>
        <p:nvSpPr>
          <p:cNvPr id="14" name="Rectangle 13"/>
          <p:cNvSpPr/>
          <p:nvPr/>
        </p:nvSpPr>
        <p:spPr>
          <a:xfrm>
            <a:off x="7687394" y="4462512"/>
            <a:ext cx="742744" cy="28803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7603125" y="1672233"/>
            <a:ext cx="841432" cy="288033"/>
          </a:xfrm>
          <a:prstGeom prst="rect">
            <a:avLst/>
          </a:prstGeom>
          <a:noFill/>
          <a:ln w="38100">
            <a:solidFill>
              <a:srgbClr val="0000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1217713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434800" cy="720000"/>
          </a:xfrm>
        </p:spPr>
        <p:txBody>
          <a:bodyPr/>
          <a:lstStyle/>
          <a:p>
            <a:r>
              <a:rPr lang="en-GB" dirty="0" smtClean="0"/>
              <a:t>“</a:t>
            </a:r>
            <a:r>
              <a:rPr lang="en-GB" dirty="0" err="1" smtClean="0"/>
              <a:t>cryoBLM</a:t>
            </a:r>
            <a:r>
              <a:rPr lang="en-GB" dirty="0" smtClean="0"/>
              <a:t>” response:</a:t>
            </a:r>
            <a:br>
              <a:rPr lang="en-GB" dirty="0" smtClean="0"/>
            </a:br>
            <a:r>
              <a:rPr lang="en-GB" dirty="0" smtClean="0"/>
              <a:t>debris and losses</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9671" y="980728"/>
            <a:ext cx="5904658" cy="4133260"/>
          </a:xfrm>
          <a:prstGeom prst="rect">
            <a:avLst/>
          </a:prstGeom>
        </p:spPr>
      </p:pic>
      <p:sp>
        <p:nvSpPr>
          <p:cNvPr id="8" name="Espace réservé du contenu 2"/>
          <p:cNvSpPr>
            <a:spLocks noGrp="1"/>
          </p:cNvSpPr>
          <p:nvPr>
            <p:ph idx="1"/>
          </p:nvPr>
        </p:nvSpPr>
        <p:spPr>
          <a:xfrm>
            <a:off x="612000" y="5194716"/>
            <a:ext cx="7920000" cy="1161634"/>
          </a:xfrm>
        </p:spPr>
        <p:txBody>
          <a:bodyPr>
            <a:normAutofit fontScale="77500" lnSpcReduction="20000"/>
          </a:bodyPr>
          <a:lstStyle/>
          <a:p>
            <a:pPr>
              <a:lnSpc>
                <a:spcPct val="120000"/>
              </a:lnSpc>
            </a:pPr>
            <a:r>
              <a:rPr lang="en-US" dirty="0" smtClean="0"/>
              <a:t>Highest sensitivity also at end of Q2B</a:t>
            </a:r>
          </a:p>
          <a:p>
            <a:pPr>
              <a:lnSpc>
                <a:spcPct val="120000"/>
              </a:lnSpc>
            </a:pPr>
            <a:r>
              <a:rPr lang="en-US" dirty="0" smtClean="0"/>
              <a:t>Not comparable to the normal BLM sensitivity gain due to the less </a:t>
            </a:r>
            <a:r>
              <a:rPr lang="en-US" dirty="0" err="1" smtClean="0"/>
              <a:t>favourable</a:t>
            </a:r>
            <a:r>
              <a:rPr lang="en-US" dirty="0" smtClean="0"/>
              <a:t> positioning</a:t>
            </a:r>
          </a:p>
          <a:p>
            <a:pPr>
              <a:lnSpc>
                <a:spcPct val="120000"/>
              </a:lnSpc>
            </a:pPr>
            <a:endParaRPr lang="en-US" dirty="0" smtClean="0"/>
          </a:p>
          <a:p>
            <a:pPr>
              <a:lnSpc>
                <a:spcPct val="120000"/>
              </a:lnSpc>
            </a:pPr>
            <a:endParaRPr lang="en-GB" dirty="0" smtClean="0"/>
          </a:p>
        </p:txBody>
      </p:sp>
      <p:sp>
        <p:nvSpPr>
          <p:cNvPr id="7" name="Down Arrow 6"/>
          <p:cNvSpPr/>
          <p:nvPr/>
        </p:nvSpPr>
        <p:spPr>
          <a:xfrm rot="4954227" flipV="1">
            <a:off x="4360061" y="1587605"/>
            <a:ext cx="233903"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29006364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Summary</a:t>
            </a:r>
            <a:endParaRPr lang="en-GB" dirty="0"/>
          </a:p>
        </p:txBody>
      </p:sp>
      <p:sp>
        <p:nvSpPr>
          <p:cNvPr id="3" name="Espace réservé du contenu 2"/>
          <p:cNvSpPr>
            <a:spLocks noGrp="1"/>
          </p:cNvSpPr>
          <p:nvPr>
            <p:ph idx="1"/>
          </p:nvPr>
        </p:nvSpPr>
        <p:spPr>
          <a:xfrm>
            <a:off x="612000" y="1219201"/>
            <a:ext cx="7920000" cy="3937991"/>
          </a:xfrm>
        </p:spPr>
        <p:txBody>
          <a:bodyPr>
            <a:normAutofit fontScale="85000" lnSpcReduction="20000"/>
          </a:bodyPr>
          <a:lstStyle/>
          <a:p>
            <a:pPr>
              <a:lnSpc>
                <a:spcPct val="120000"/>
              </a:lnSpc>
            </a:pPr>
            <a:r>
              <a:rPr lang="en-US" dirty="0" smtClean="0"/>
              <a:t>Abnormal losses in the triplet would only represent an operational threat for beam life-times that are sufficiently low to induce a dump in the collimation region by design </a:t>
            </a:r>
          </a:p>
          <a:p>
            <a:pPr>
              <a:lnSpc>
                <a:spcPct val="120000"/>
              </a:lnSpc>
            </a:pPr>
            <a:r>
              <a:rPr lang="en-US" dirty="0" smtClean="0"/>
              <a:t>Even for the corresponding extreme loss rate, the presence of cold BLMs does not necessarily increase the detection sensitivity compared with what could be achieved with conventional BLMs, whose placement is less constrained and can be </a:t>
            </a:r>
            <a:r>
              <a:rPr lang="en-US" dirty="0" err="1" smtClean="0"/>
              <a:t>optimised</a:t>
            </a:r>
            <a:r>
              <a:rPr lang="en-US" dirty="0" smtClean="0"/>
              <a:t> to </a:t>
            </a:r>
            <a:r>
              <a:rPr lang="en-US" dirty="0" err="1" smtClean="0"/>
              <a:t>maximise</a:t>
            </a:r>
            <a:r>
              <a:rPr lang="en-US" dirty="0" smtClean="0"/>
              <a:t> pattern changes</a:t>
            </a:r>
          </a:p>
        </p:txBody>
      </p:sp>
      <p:sp>
        <p:nvSpPr>
          <p:cNvPr id="4" name="Espace réservé du pied de page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xmlns="" val="189340767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pied de page 2"/>
          <p:cNvSpPr>
            <a:spLocks noGrp="1"/>
          </p:cNvSpPr>
          <p:nvPr>
            <p:ph type="ftr" sz="quarter" idx="11"/>
          </p:nvPr>
        </p:nvSpPr>
        <p:spPr/>
        <p:txBody>
          <a:bodyPr/>
          <a:lstStyle/>
          <a:p>
            <a:r>
              <a:rPr lang="en-US" noProof="0" smtClean="0"/>
              <a:t>BLM response simulations for the HL-LHC triplet</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Outline</a:t>
            </a:r>
            <a:endParaRPr lang="en-GB" dirty="0"/>
          </a:p>
        </p:txBody>
      </p:sp>
      <p:sp>
        <p:nvSpPr>
          <p:cNvPr id="3" name="Espace réservé du contenu 2"/>
          <p:cNvSpPr>
            <a:spLocks noGrp="1"/>
          </p:cNvSpPr>
          <p:nvPr>
            <p:ph idx="1"/>
          </p:nvPr>
        </p:nvSpPr>
        <p:spPr/>
        <p:txBody>
          <a:bodyPr>
            <a:normAutofit/>
          </a:bodyPr>
          <a:lstStyle/>
          <a:p>
            <a:r>
              <a:rPr lang="en-US" dirty="0" smtClean="0"/>
              <a:t>Introduction</a:t>
            </a:r>
          </a:p>
          <a:p>
            <a:r>
              <a:rPr lang="en-GB" dirty="0"/>
              <a:t>Layout and optics</a:t>
            </a:r>
          </a:p>
          <a:p>
            <a:r>
              <a:rPr lang="en-US" dirty="0" smtClean="0"/>
              <a:t>Loss scenario</a:t>
            </a:r>
            <a:endParaRPr lang="en-GB" dirty="0" smtClean="0"/>
          </a:p>
          <a:p>
            <a:r>
              <a:rPr lang="en-GB" dirty="0" smtClean="0"/>
              <a:t>Results</a:t>
            </a:r>
          </a:p>
          <a:p>
            <a:pPr lvl="1"/>
            <a:r>
              <a:rPr lang="en-GB" dirty="0" smtClean="0"/>
              <a:t>Peak power density in coils</a:t>
            </a:r>
            <a:endParaRPr lang="en-GB" dirty="0"/>
          </a:p>
          <a:p>
            <a:pPr lvl="1"/>
            <a:r>
              <a:rPr lang="en-GB" dirty="0" smtClean="0"/>
              <a:t>BLM response</a:t>
            </a:r>
          </a:p>
          <a:p>
            <a:pPr lvl="1"/>
            <a:r>
              <a:rPr lang="en-GB" dirty="0" smtClean="0"/>
              <a:t>“</a:t>
            </a:r>
            <a:r>
              <a:rPr lang="en-GB" dirty="0" err="1" smtClean="0"/>
              <a:t>cryoBLM</a:t>
            </a:r>
            <a:r>
              <a:rPr lang="en-GB" dirty="0" smtClean="0"/>
              <a:t>” response</a:t>
            </a:r>
          </a:p>
          <a:p>
            <a:r>
              <a:rPr lang="en-US" dirty="0" smtClean="0"/>
              <a:t>Summary</a:t>
            </a:r>
            <a:endParaRPr lang="en-GB" dirty="0" smtClean="0"/>
          </a:p>
        </p:txBody>
      </p:sp>
      <p:sp>
        <p:nvSpPr>
          <p:cNvPr id="4" name="Espace réservé du pied de page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Introduction</a:t>
            </a:r>
            <a:endParaRPr lang="en-GB" dirty="0"/>
          </a:p>
        </p:txBody>
      </p:sp>
      <p:sp>
        <p:nvSpPr>
          <p:cNvPr id="3" name="Espace réservé du contenu 2"/>
          <p:cNvSpPr>
            <a:spLocks noGrp="1"/>
          </p:cNvSpPr>
          <p:nvPr>
            <p:ph idx="1"/>
          </p:nvPr>
        </p:nvSpPr>
        <p:spPr/>
        <p:txBody>
          <a:bodyPr>
            <a:normAutofit/>
          </a:bodyPr>
          <a:lstStyle/>
          <a:p>
            <a:r>
              <a:rPr lang="en-US" dirty="0" smtClean="0"/>
              <a:t>Goals of this study:</a:t>
            </a:r>
          </a:p>
          <a:p>
            <a:pPr lvl="1"/>
            <a:r>
              <a:rPr lang="en-US" dirty="0" smtClean="0"/>
              <a:t>First calculation of BLM pattern in the </a:t>
            </a:r>
            <a:r>
              <a:rPr lang="en-US" dirty="0" err="1" smtClean="0"/>
              <a:t>Hilumi</a:t>
            </a:r>
            <a:r>
              <a:rPr lang="en-US" dirty="0" smtClean="0"/>
              <a:t> triplet for stable operation and for a loss scenario in IR5</a:t>
            </a:r>
          </a:p>
          <a:p>
            <a:pPr lvl="2"/>
            <a:r>
              <a:rPr lang="en-US" dirty="0" smtClean="0"/>
              <a:t>Disentangling of losses and collision debris </a:t>
            </a:r>
          </a:p>
          <a:p>
            <a:pPr lvl="1"/>
            <a:r>
              <a:rPr lang="en-US" dirty="0" smtClean="0"/>
              <a:t>Evaluation of “</a:t>
            </a:r>
            <a:r>
              <a:rPr lang="en-US" dirty="0" err="1" smtClean="0"/>
              <a:t>cryoBLM</a:t>
            </a:r>
            <a:r>
              <a:rPr lang="en-US" dirty="0" smtClean="0"/>
              <a:t>” effectiveness with respect to conventional BLMs</a:t>
            </a:r>
            <a:endParaRPr lang="en-GB" dirty="0" smtClean="0"/>
          </a:p>
        </p:txBody>
      </p:sp>
      <p:sp>
        <p:nvSpPr>
          <p:cNvPr id="4" name="Espace réservé du pied de page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xmlns="" val="104672909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optics and loss scenario</a:t>
            </a:r>
            <a:endParaRPr lang="en-US" dirty="0"/>
          </a:p>
        </p:txBody>
      </p:sp>
      <p:sp>
        <p:nvSpPr>
          <p:cNvPr id="3" name="Footer Placeholder 2"/>
          <p:cNvSpPr>
            <a:spLocks noGrp="1"/>
          </p:cNvSpPr>
          <p:nvPr>
            <p:ph type="ftr" sz="quarter" idx="11"/>
          </p:nvPr>
        </p:nvSpPr>
        <p:spPr/>
        <p:txBody>
          <a:bodyPr/>
          <a:lstStyle/>
          <a:p>
            <a:r>
              <a:rPr lang="en-US" noProof="0" smtClean="0"/>
              <a:t>BLM response simulations for the HL-LHC triplet</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dirty="0"/>
          </a:p>
        </p:txBody>
      </p:sp>
      <p:sp>
        <p:nvSpPr>
          <p:cNvPr id="5" name="Text Placeholder 4"/>
          <p:cNvSpPr>
            <a:spLocks noGrp="1"/>
          </p:cNvSpPr>
          <p:nvPr>
            <p:ph type="body" sz="quarter" idx="14"/>
          </p:nvPr>
        </p:nvSpPr>
        <p:spPr/>
        <p:txBody>
          <a:bodyPr/>
          <a:lstStyle/>
          <a:p>
            <a:endParaRPr lang="en-US" b="1" i="1" dirty="0" smtClean="0"/>
          </a:p>
        </p:txBody>
      </p:sp>
    </p:spTree>
    <p:extLst>
      <p:ext uri="{BB962C8B-B14F-4D97-AF65-F5344CB8AC3E}">
        <p14:creationId xmlns:p14="http://schemas.microsoft.com/office/powerpoint/2010/main" xmlns="" val="141896085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 (triplet-D1)</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10" name="Rectangle 9"/>
          <p:cNvSpPr/>
          <p:nvPr/>
        </p:nvSpPr>
        <p:spPr>
          <a:xfrm>
            <a:off x="401748" y="855457"/>
            <a:ext cx="8285052" cy="461665"/>
          </a:xfrm>
          <a:prstGeom prst="rect">
            <a:avLst/>
          </a:prstGeom>
        </p:spPr>
        <p:txBody>
          <a:bodyPr wrap="square">
            <a:spAutoFit/>
          </a:bodyPr>
          <a:lstStyle/>
          <a:p>
            <a:pPr marL="342900" lvl="0" indent="-342900">
              <a:spcBef>
                <a:spcPct val="20000"/>
              </a:spcBef>
              <a:buClr>
                <a:srgbClr val="FB963C"/>
              </a:buClr>
              <a:buFont typeface="Wingdings" charset="2"/>
              <a:buChar char="§"/>
            </a:pPr>
            <a:r>
              <a:rPr lang="en-GB" sz="2400" dirty="0" smtClean="0">
                <a:solidFill>
                  <a:srgbClr val="5A5A5A"/>
                </a:solidFill>
              </a:rPr>
              <a:t>HL-LHCV1.3 (255</a:t>
            </a:r>
            <a:r>
              <a:rPr lang="el-GR" sz="2400" dirty="0" smtClean="0">
                <a:solidFill>
                  <a:srgbClr val="5A5A5A"/>
                </a:solidFill>
              </a:rPr>
              <a:t>μ</a:t>
            </a:r>
            <a:r>
              <a:rPr lang="en-US" sz="2400" dirty="0" err="1" smtClean="0">
                <a:solidFill>
                  <a:srgbClr val="5A5A5A"/>
                </a:solidFill>
              </a:rPr>
              <a:t>rad</a:t>
            </a:r>
            <a:r>
              <a:rPr lang="en-US" sz="2400" dirty="0" smtClean="0">
                <a:solidFill>
                  <a:srgbClr val="5A5A5A"/>
                </a:solidFill>
              </a:rPr>
              <a:t> half crossing angle, </a:t>
            </a:r>
            <a:r>
              <a:rPr lang="el-GR" sz="2400" i="1" dirty="0" smtClean="0">
                <a:solidFill>
                  <a:srgbClr val="5A5A5A"/>
                </a:solidFill>
              </a:rPr>
              <a:t>β</a:t>
            </a:r>
            <a:r>
              <a:rPr lang="en-US" sz="2400" dirty="0" smtClean="0">
                <a:solidFill>
                  <a:srgbClr val="5A5A5A"/>
                </a:solidFill>
              </a:rPr>
              <a:t>*=20cm</a:t>
            </a:r>
            <a:r>
              <a:rPr lang="en-GB" sz="2400" dirty="0" smtClean="0">
                <a:solidFill>
                  <a:srgbClr val="5A5A5A"/>
                </a:solidFill>
              </a:rPr>
              <a:t>)</a:t>
            </a:r>
          </a:p>
        </p:txBody>
      </p:sp>
      <p:pic>
        <p:nvPicPr>
          <p:cNvPr id="6" name="Picture 5"/>
          <p:cNvPicPr>
            <a:picLocks noChangeAspect="1"/>
          </p:cNvPicPr>
          <p:nvPr/>
        </p:nvPicPr>
        <p:blipFill rotWithShape="1">
          <a:blip r:embed="rId2">
            <a:extLst>
              <a:ext uri="{28A0092B-C50C-407E-A947-70E740481C1C}">
                <a14:useLocalDpi xmlns:a14="http://schemas.microsoft.com/office/drawing/2010/main" xmlns="" val="0"/>
              </a:ext>
            </a:extLst>
          </a:blip>
          <a:srcRect l="3244" t="2220" b="4000"/>
          <a:stretch/>
        </p:blipFill>
        <p:spPr>
          <a:xfrm>
            <a:off x="715981" y="1607936"/>
            <a:ext cx="7712038" cy="4293474"/>
          </a:xfrm>
          <a:prstGeom prst="rect">
            <a:avLst/>
          </a:prstGeom>
        </p:spPr>
      </p:pic>
    </p:spTree>
    <p:extLst>
      <p:ext uri="{BB962C8B-B14F-4D97-AF65-F5344CB8AC3E}">
        <p14:creationId xmlns:p14="http://schemas.microsoft.com/office/powerpoint/2010/main" xmlns="" val="283814586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 (triplet-D1)</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10" name="Rectangle 9"/>
          <p:cNvSpPr/>
          <p:nvPr/>
        </p:nvSpPr>
        <p:spPr>
          <a:xfrm>
            <a:off x="401748" y="855457"/>
            <a:ext cx="8418724" cy="461665"/>
          </a:xfrm>
          <a:prstGeom prst="rect">
            <a:avLst/>
          </a:prstGeom>
        </p:spPr>
        <p:txBody>
          <a:bodyPr wrap="square">
            <a:spAutoFit/>
          </a:bodyPr>
          <a:lstStyle/>
          <a:p>
            <a:pPr marL="342900" lvl="0" indent="-342900">
              <a:spcBef>
                <a:spcPct val="20000"/>
              </a:spcBef>
              <a:buClr>
                <a:srgbClr val="FB963C"/>
              </a:buClr>
              <a:buFont typeface="Wingdings" charset="2"/>
              <a:buChar char="§"/>
            </a:pPr>
            <a:r>
              <a:rPr lang="en-GB" sz="2400" dirty="0" smtClean="0">
                <a:solidFill>
                  <a:srgbClr val="5A5A5A"/>
                </a:solidFill>
              </a:rPr>
              <a:t>Several BLMs placed to obtain a finer-grained information</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xmlns="" val="0"/>
              </a:ext>
            </a:extLst>
          </a:blip>
          <a:srcRect l="3155" t="1856" b="3883"/>
          <a:stretch/>
        </p:blipFill>
        <p:spPr>
          <a:xfrm>
            <a:off x="542039" y="1556792"/>
            <a:ext cx="8059922" cy="4506008"/>
          </a:xfrm>
          <a:prstGeom prst="rect">
            <a:avLst/>
          </a:prstGeom>
        </p:spPr>
      </p:pic>
    </p:spTree>
    <p:extLst>
      <p:ext uri="{BB962C8B-B14F-4D97-AF65-F5344CB8AC3E}">
        <p14:creationId xmlns:p14="http://schemas.microsoft.com/office/powerpoint/2010/main" xmlns="" val="137853922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Scoring for “</a:t>
            </a:r>
            <a:r>
              <a:rPr lang="en-GB" dirty="0" err="1" smtClean="0"/>
              <a:t>cryoBLMs</a:t>
            </a:r>
            <a:r>
              <a:rPr lang="en-GB" dirty="0" smtClean="0"/>
              <a:t>”</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10" name="Rectangle 9"/>
          <p:cNvSpPr/>
          <p:nvPr/>
        </p:nvSpPr>
        <p:spPr>
          <a:xfrm>
            <a:off x="401748" y="855457"/>
            <a:ext cx="8490732" cy="461665"/>
          </a:xfrm>
          <a:prstGeom prst="rect">
            <a:avLst/>
          </a:prstGeom>
        </p:spPr>
        <p:txBody>
          <a:bodyPr wrap="square">
            <a:spAutoFit/>
          </a:bodyPr>
          <a:lstStyle/>
          <a:p>
            <a:pPr marL="342900" lvl="0" indent="-342900">
              <a:spcBef>
                <a:spcPct val="20000"/>
              </a:spcBef>
              <a:buClr>
                <a:srgbClr val="FB963C"/>
              </a:buClr>
              <a:buFont typeface="Wingdings" charset="2"/>
              <a:buChar char="§"/>
            </a:pPr>
            <a:r>
              <a:rPr lang="en-US" sz="2400" dirty="0" smtClean="0">
                <a:solidFill>
                  <a:srgbClr val="5A5A5A"/>
                </a:solidFill>
              </a:rPr>
              <a:t>Additional scoring added on the interconnect flanges</a:t>
            </a:r>
            <a:endParaRPr lang="en-GB" sz="2400" dirty="0" smtClean="0">
              <a:solidFill>
                <a:srgbClr val="5A5A5A"/>
              </a:solidFill>
            </a:endParaRPr>
          </a:p>
        </p:txBody>
      </p:sp>
      <p:pic>
        <p:nvPicPr>
          <p:cNvPr id="11" name="Picture 10"/>
          <p:cNvPicPr>
            <a:picLocks noChangeAspect="1"/>
          </p:cNvPicPr>
          <p:nvPr/>
        </p:nvPicPr>
        <p:blipFill rotWithShape="1">
          <a:blip r:embed="rId2">
            <a:extLst>
              <a:ext uri="{28A0092B-C50C-407E-A947-70E740481C1C}">
                <a14:useLocalDpi xmlns:a14="http://schemas.microsoft.com/office/drawing/2010/main" xmlns="" val="0"/>
              </a:ext>
            </a:extLst>
          </a:blip>
          <a:srcRect l="1987" b="5017"/>
          <a:stretch/>
        </p:blipFill>
        <p:spPr>
          <a:xfrm>
            <a:off x="1075645" y="1916832"/>
            <a:ext cx="6992710" cy="3892326"/>
          </a:xfrm>
          <a:prstGeom prst="rect">
            <a:avLst/>
          </a:prstGeom>
          <a:ln>
            <a:solidFill>
              <a:schemeClr val="tx2"/>
            </a:solidFill>
          </a:ln>
        </p:spPr>
      </p:pic>
      <p:sp>
        <p:nvSpPr>
          <p:cNvPr id="3" name="Oval 2"/>
          <p:cNvSpPr/>
          <p:nvPr/>
        </p:nvSpPr>
        <p:spPr>
          <a:xfrm rot="20525919">
            <a:off x="4853403" y="2710022"/>
            <a:ext cx="1332000" cy="1928134"/>
          </a:xfrm>
          <a:prstGeom prst="ellipse">
            <a:avLst/>
          </a:prstGeom>
          <a:noFill/>
          <a:ln w="190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rotWithShape="1">
          <a:blip r:embed="rId2">
            <a:extLst>
              <a:ext uri="{28A0092B-C50C-407E-A947-70E740481C1C}">
                <a14:useLocalDpi xmlns:a14="http://schemas.microsoft.com/office/drawing/2010/main" xmlns="" val="0"/>
              </a:ext>
            </a:extLst>
          </a:blip>
          <a:srcRect l="52002" t="29872" r="35885" b="38499"/>
          <a:stretch/>
        </p:blipFill>
        <p:spPr>
          <a:xfrm>
            <a:off x="4644008" y="3140968"/>
            <a:ext cx="864096" cy="1296144"/>
          </a:xfrm>
          <a:prstGeom prst="ellipse">
            <a:avLst/>
          </a:prstGeom>
          <a:ln>
            <a:noFill/>
          </a:ln>
        </p:spPr>
      </p:pic>
      <p:sp>
        <p:nvSpPr>
          <p:cNvPr id="14" name="Oval 13"/>
          <p:cNvSpPr/>
          <p:nvPr/>
        </p:nvSpPr>
        <p:spPr>
          <a:xfrm rot="20525919" flipH="1" flipV="1">
            <a:off x="4853402" y="2710022"/>
            <a:ext cx="1332000" cy="1928134"/>
          </a:xfrm>
          <a:prstGeom prst="ellipse">
            <a:avLst/>
          </a:prstGeom>
          <a:noFill/>
          <a:ln w="19050">
            <a:solidFill>
              <a:srgbClr val="FFC0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31967854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Loss scenario</a:t>
            </a:r>
            <a:endParaRPr lang="en-GB" dirty="0"/>
          </a:p>
        </p:txBody>
      </p:sp>
      <p:sp>
        <p:nvSpPr>
          <p:cNvPr id="3" name="Espace réservé du contenu 2"/>
          <p:cNvSpPr>
            <a:spLocks noGrp="1"/>
          </p:cNvSpPr>
          <p:nvPr>
            <p:ph idx="1"/>
          </p:nvPr>
        </p:nvSpPr>
        <p:spPr/>
        <p:txBody>
          <a:bodyPr>
            <a:normAutofit/>
          </a:bodyPr>
          <a:lstStyle/>
          <a:p>
            <a:r>
              <a:rPr lang="en-GB" dirty="0" smtClean="0"/>
              <a:t>Tracking calculations performed by </a:t>
            </a:r>
            <a:r>
              <a:rPr lang="en-GB" u="sng" dirty="0" smtClean="0"/>
              <a:t>Y. </a:t>
            </a:r>
            <a:r>
              <a:rPr lang="en-GB" u="sng" dirty="0" err="1" smtClean="0"/>
              <a:t>Zou</a:t>
            </a:r>
            <a:r>
              <a:rPr lang="en-GB" u="sng" dirty="0" smtClean="0"/>
              <a:t> &amp; A. </a:t>
            </a:r>
            <a:r>
              <a:rPr lang="en-GB" u="sng" dirty="0" err="1" smtClean="0"/>
              <a:t>Mereghetti</a:t>
            </a:r>
            <a:r>
              <a:rPr lang="en-GB" dirty="0" smtClean="0"/>
              <a:t> with:</a:t>
            </a:r>
          </a:p>
          <a:p>
            <a:pPr lvl="1"/>
            <a:r>
              <a:rPr lang="en-GB" dirty="0" smtClean="0"/>
              <a:t>7.0 </a:t>
            </a:r>
            <a:r>
              <a:rPr lang="en-GB" dirty="0" err="1" smtClean="0"/>
              <a:t>TeV</a:t>
            </a:r>
            <a:r>
              <a:rPr lang="en-GB" dirty="0" smtClean="0"/>
              <a:t> beam momentum, 𝜷</a:t>
            </a:r>
            <a:r>
              <a:rPr lang="en-GB" baseline="30000" dirty="0"/>
              <a:t>∗</a:t>
            </a:r>
            <a:r>
              <a:rPr lang="en-GB" dirty="0" smtClean="0"/>
              <a:t>=15cm, 295</a:t>
            </a:r>
            <a:r>
              <a:rPr lang="el-GR" dirty="0" smtClean="0"/>
              <a:t>μ</a:t>
            </a:r>
            <a:r>
              <a:rPr lang="en-US" dirty="0" smtClean="0"/>
              <a:t>rad half crossing angle</a:t>
            </a:r>
            <a:endParaRPr lang="en-GB" dirty="0"/>
          </a:p>
          <a:p>
            <a:pPr lvl="1"/>
            <a:r>
              <a:rPr lang="en-GB" dirty="0" smtClean="0"/>
              <a:t>Open </a:t>
            </a:r>
            <a:r>
              <a:rPr lang="en-GB" dirty="0"/>
              <a:t>TCTs in </a:t>
            </a:r>
            <a:r>
              <a:rPr lang="en-GB" dirty="0" smtClean="0"/>
              <a:t>IR1/2/5/8</a:t>
            </a:r>
          </a:p>
          <a:p>
            <a:pPr lvl="2"/>
            <a:r>
              <a:rPr lang="en-GB" dirty="0" smtClean="0"/>
              <a:t>Aim</a:t>
            </a:r>
            <a:r>
              <a:rPr lang="en-GB" dirty="0"/>
              <a:t>: to simulate missing protection from </a:t>
            </a:r>
            <a:r>
              <a:rPr lang="en-GB" dirty="0" smtClean="0"/>
              <a:t>TCTs</a:t>
            </a:r>
            <a:endParaRPr lang="en-GB" dirty="0"/>
          </a:p>
          <a:p>
            <a:pPr lvl="1"/>
            <a:r>
              <a:rPr lang="en-GB" dirty="0" smtClean="0"/>
              <a:t>Open </a:t>
            </a:r>
            <a:r>
              <a:rPr lang="en-GB" dirty="0"/>
              <a:t>TCLA in IR7, TCSG in IR6, TCDQ in </a:t>
            </a:r>
            <a:r>
              <a:rPr lang="en-GB" dirty="0" smtClean="0"/>
              <a:t>IR6</a:t>
            </a:r>
          </a:p>
          <a:p>
            <a:pPr lvl="2"/>
            <a:r>
              <a:rPr lang="en-GB" dirty="0" smtClean="0"/>
              <a:t>Aim</a:t>
            </a:r>
            <a:r>
              <a:rPr lang="en-GB" dirty="0"/>
              <a:t>: to increase losses in </a:t>
            </a:r>
            <a:r>
              <a:rPr lang="en-GB" dirty="0" smtClean="0"/>
              <a:t>the triplet</a:t>
            </a:r>
            <a:endParaRPr lang="en-GB" dirty="0"/>
          </a:p>
          <a:p>
            <a:pPr lvl="1"/>
            <a:r>
              <a:rPr lang="en-GB" dirty="0" smtClean="0"/>
              <a:t>TCLs open</a:t>
            </a:r>
          </a:p>
          <a:p>
            <a:r>
              <a:rPr lang="en-US" dirty="0" smtClean="0"/>
              <a:t>Highest losses recorded right of IP5 (incoming beam)</a:t>
            </a:r>
          </a:p>
          <a:p>
            <a:endParaRPr lang="en-GB" dirty="0" smtClean="0"/>
          </a:p>
        </p:txBody>
      </p:sp>
      <p:sp>
        <p:nvSpPr>
          <p:cNvPr id="4" name="Espace réservé du pied de page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xmlns="" val="158971762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Loss scenario</a:t>
            </a:r>
          </a:p>
        </p:txBody>
      </p:sp>
      <p:sp>
        <p:nvSpPr>
          <p:cNvPr id="3" name="Espace réservé du contenu 2"/>
          <p:cNvSpPr>
            <a:spLocks noGrp="1"/>
          </p:cNvSpPr>
          <p:nvPr>
            <p:ph idx="1"/>
          </p:nvPr>
        </p:nvSpPr>
        <p:spPr>
          <a:xfrm>
            <a:off x="612000" y="809416"/>
            <a:ext cx="7920000" cy="5519638"/>
          </a:xfrm>
        </p:spPr>
        <p:txBody>
          <a:bodyPr>
            <a:normAutofit fontScale="85000" lnSpcReduction="20000"/>
          </a:bodyPr>
          <a:lstStyle/>
          <a:p>
            <a:pPr>
              <a:lnSpc>
                <a:spcPct val="120000"/>
              </a:lnSpc>
            </a:pPr>
            <a:r>
              <a:rPr lang="en-US" dirty="0" smtClean="0"/>
              <a:t>Only losses on horizontal plane were considered (dominant contribution)</a:t>
            </a:r>
          </a:p>
          <a:p>
            <a:pPr>
              <a:lnSpc>
                <a:spcPct val="120000"/>
              </a:lnSpc>
            </a:pPr>
            <a:r>
              <a:rPr lang="en-US" dirty="0" smtClean="0"/>
              <a:t>In FLUKA, events were sampled from the fitted distributions in s, x, x’, y, y’</a:t>
            </a:r>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r>
              <a:rPr lang="en-GB" dirty="0" smtClean="0"/>
              <a:t>Losses concentrated between Q3 and Q2B</a:t>
            </a:r>
          </a:p>
        </p:txBody>
      </p:sp>
      <p:sp>
        <p:nvSpPr>
          <p:cNvPr id="4" name="Espace réservé du pied de page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48342" y="2465600"/>
            <a:ext cx="4195666" cy="3312368"/>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4716016" y="2510312"/>
            <a:ext cx="3996000" cy="3244751"/>
          </a:xfrm>
          <a:prstGeom prst="rect">
            <a:avLst/>
          </a:prstGeom>
        </p:spPr>
      </p:pic>
    </p:spTree>
    <p:extLst>
      <p:ext uri="{BB962C8B-B14F-4D97-AF65-F5344CB8AC3E}">
        <p14:creationId xmlns:p14="http://schemas.microsoft.com/office/powerpoint/2010/main" xmlns="" val="403615679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9376</TotalTime>
  <Words>700</Words>
  <Application>Microsoft Office PowerPoint</Application>
  <PresentationFormat>On-screen Show (4:3)</PresentationFormat>
  <Paragraphs>135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Thème Office</vt:lpstr>
      <vt:lpstr>Detection of beam losses in the triplet and cold BLM sensitivity</vt:lpstr>
      <vt:lpstr>Outline</vt:lpstr>
      <vt:lpstr>Introduction</vt:lpstr>
      <vt:lpstr>Layout, optics and loss scenario</vt:lpstr>
      <vt:lpstr>Simulated geometry (triplet-D1)</vt:lpstr>
      <vt:lpstr>Simulated geometry (triplet-D1)</vt:lpstr>
      <vt:lpstr>Scoring for “cryoBLMs”</vt:lpstr>
      <vt:lpstr>Loss scenario</vt:lpstr>
      <vt:lpstr>Loss scenario</vt:lpstr>
      <vt:lpstr>Triplet-D1: Peak power density profile (Debris, L=5.0x1034 cm-2 s-1)</vt:lpstr>
      <vt:lpstr>Triplet-D1: Peak power density profile (Losses)</vt:lpstr>
      <vt:lpstr>Triplet-D1: Peak power density profile (Debris and losses, 4mW/cm3 maximum value)</vt:lpstr>
      <vt:lpstr>BLM pattern</vt:lpstr>
      <vt:lpstr>Normal BLM response to collision debris</vt:lpstr>
      <vt:lpstr>Normal BLM response: debris and losses</vt:lpstr>
      <vt:lpstr>“cryoBLM” response: debris vs. losses comparison</vt:lpstr>
      <vt:lpstr>“cryoBLM” response: debris and losses</vt:lpstr>
      <vt:lpstr>Summary</vt:lpstr>
      <vt:lpstr>Slide 19</vt:lpstr>
    </vt:vector>
  </TitlesOfParts>
  <Company>APO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Andrew</cp:lastModifiedBy>
  <cp:revision>239</cp:revision>
  <dcterms:created xsi:type="dcterms:W3CDTF">2016-01-11T14:38:10Z</dcterms:created>
  <dcterms:modified xsi:type="dcterms:W3CDTF">2017-11-15T13:48:02Z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