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3" r:id="rId2"/>
    <p:sldId id="267" r:id="rId3"/>
    <p:sldId id="268" r:id="rId4"/>
    <p:sldId id="269" r:id="rId5"/>
    <p:sldId id="271" r:id="rId6"/>
    <p:sldId id="270" r:id="rId7"/>
    <p:sldId id="272" r:id="rId8"/>
    <p:sldId id="273" r:id="rId9"/>
    <p:sldId id="275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66" r:id="rId18"/>
    <p:sldId id="282" r:id="rId19"/>
    <p:sldId id="286" r:id="rId20"/>
    <p:sldId id="291" r:id="rId21"/>
    <p:sldId id="283" r:id="rId22"/>
    <p:sldId id="285" r:id="rId23"/>
    <p:sldId id="284" r:id="rId24"/>
    <p:sldId id="288" r:id="rId25"/>
    <p:sldId id="289" r:id="rId26"/>
    <p:sldId id="290" r:id="rId27"/>
    <p:sldId id="287" r:id="rId28"/>
    <p:sldId id="292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8"/>
    <p:restoredTop sz="94640"/>
  </p:normalViewPr>
  <p:slideViewPr>
    <p:cSldViewPr snapToObjects="1" showGuides="1">
      <p:cViewPr>
        <p:scale>
          <a:sx n="173" d="100"/>
          <a:sy n="173" d="100"/>
        </p:scale>
        <p:origin x="1824" y="37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19319-7806-1743-BD02-9909570C5D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90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4805E-2D99-C448-BCFE-50B3EF770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69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4805E-2D99-C448-BCFE-50B3EF770ED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29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4805E-2D99-C448-BCFE-50B3EF770ED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5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21872-5DE9-4262-AF71-38940EDA5DDE}" type="slidenum">
              <a:rPr lang="el-GR" smtClean="0">
                <a:solidFill>
                  <a:prstClr val="black"/>
                </a:solidFill>
              </a:rPr>
              <a:pPr/>
              <a:t>26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2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Sotiris Vlachos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0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4" Type="http://schemas.openxmlformats.org/officeDocument/2006/relationships/slide" Target="slide21.xml"/><Relationship Id="rId5" Type="http://schemas.openxmlformats.org/officeDocument/2006/relationships/slide" Target="slide22.xml"/><Relationship Id="rId6" Type="http://schemas.openxmlformats.org/officeDocument/2006/relationships/slide" Target="slide24.xml"/><Relationship Id="rId7" Type="http://schemas.openxmlformats.org/officeDocument/2006/relationships/slide" Target="slide27.xml"/><Relationship Id="rId8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2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6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4" Type="http://schemas.openxmlformats.org/officeDocument/2006/relationships/image" Target="../media/image7.jpg"/><Relationship Id="rId5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12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</a:t>
            </a:r>
            <a:r>
              <a:rPr lang="en-US" dirty="0" smtClean="0"/>
              <a:t>Gas Vertex </a:t>
            </a:r>
            <a:r>
              <a:rPr lang="en-US" dirty="0"/>
              <a:t>status</a:t>
            </a:r>
            <a:br>
              <a:rPr lang="en-US" dirty="0"/>
            </a:br>
            <a:r>
              <a:rPr lang="en-US" dirty="0"/>
              <a:t>and upgrade </a:t>
            </a:r>
            <a:r>
              <a:rPr lang="en-US" dirty="0" smtClean="0"/>
              <a:t>plans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Sotiris Vlachos for the BGV collaboration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HL-LHC Collaboration meeting, Madrid 14 Nov.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" t="3609" r="21186" b="1891"/>
          <a:stretch/>
        </p:blipFill>
        <p:spPr>
          <a:xfrm>
            <a:off x="539552" y="721580"/>
            <a:ext cx="5328592" cy="35309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16495"/>
            <a:ext cx="7920000" cy="720000"/>
          </a:xfrm>
        </p:spPr>
        <p:txBody>
          <a:bodyPr/>
          <a:lstStyle/>
          <a:p>
            <a:r>
              <a:rPr lang="en-US" dirty="0" smtClean="0"/>
              <a:t>BGV beam width measurements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02038" y="2683725"/>
            <a:ext cx="324056" cy="8640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127045" y="2415882"/>
            <a:ext cx="31240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</a:t>
            </a:r>
            <a:r>
              <a:rPr lang="en-US" dirty="0" smtClean="0"/>
              <a:t>6.5 </a:t>
            </a:r>
            <a:r>
              <a:rPr lang="en-US" dirty="0" err="1" smtClean="0"/>
              <a:t>TeV</a:t>
            </a:r>
            <a:r>
              <a:rPr lang="en-US" dirty="0"/>
              <a:t> </a:t>
            </a:r>
            <a:r>
              <a:rPr lang="en-US" dirty="0" smtClean="0"/>
              <a:t>runs at fills</a:t>
            </a:r>
            <a:r>
              <a:rPr lang="en-US" dirty="0" smtClean="0"/>
              <a:t>:</a:t>
            </a:r>
          </a:p>
          <a:p>
            <a:r>
              <a:rPr lang="en-US" dirty="0"/>
              <a:t>#6358 (2.28e14 p, 1868 b)</a:t>
            </a:r>
          </a:p>
          <a:p>
            <a:r>
              <a:rPr lang="en-US" dirty="0"/>
              <a:t>#6358 (</a:t>
            </a:r>
            <a:r>
              <a:rPr lang="en-US" dirty="0" smtClean="0"/>
              <a:t>2.09e14 </a:t>
            </a:r>
            <a:r>
              <a:rPr lang="en-US" dirty="0"/>
              <a:t>p, 1868 b)</a:t>
            </a:r>
          </a:p>
          <a:p>
            <a:r>
              <a:rPr lang="en-US" dirty="0"/>
              <a:t>#</a:t>
            </a:r>
            <a:r>
              <a:rPr lang="en-US" dirty="0" smtClean="0"/>
              <a:t>6364 (1.38e14 </a:t>
            </a:r>
            <a:r>
              <a:rPr lang="en-US" dirty="0"/>
              <a:t>p, 1868 b)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" t="8245" r="24847" b="3850"/>
          <a:stretch/>
        </p:blipFill>
        <p:spPr>
          <a:xfrm>
            <a:off x="3203848" y="4520976"/>
            <a:ext cx="3878153" cy="2195374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5534361" y="3040407"/>
            <a:ext cx="786525" cy="1317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283968" y="3145865"/>
            <a:ext cx="918070" cy="12116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699792" y="4275136"/>
            <a:ext cx="5256584" cy="254614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534361" y="3040407"/>
            <a:ext cx="5844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581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660" y="770999"/>
            <a:ext cx="4462792" cy="584103"/>
          </a:xfrm>
        </p:spPr>
        <p:txBody>
          <a:bodyPr/>
          <a:lstStyle/>
          <a:p>
            <a:r>
              <a:rPr lang="en-US" dirty="0"/>
              <a:t>BGV for </a:t>
            </a:r>
            <a:r>
              <a:rPr lang="en-US" dirty="0" smtClean="0"/>
              <a:t>HL-LHC == </a:t>
            </a:r>
            <a:r>
              <a:rPr lang="en-US" dirty="0"/>
              <a:t>BGV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13096" y="2388630"/>
            <a:ext cx="8253704" cy="360628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BGV</a:t>
            </a:r>
            <a:r>
              <a:rPr lang="en-US" baseline="-25000" dirty="0"/>
              <a:t>2</a:t>
            </a:r>
            <a:r>
              <a:rPr lang="en-US" dirty="0"/>
              <a:t> = Optimized BGV </a:t>
            </a:r>
            <a:r>
              <a:rPr lang="en-US" dirty="0" smtClean="0"/>
              <a:t>design for best vertex resolution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Two important detector design considerations for best IP and vertex resolution:</a:t>
            </a:r>
            <a:endParaRPr lang="en-US" dirty="0"/>
          </a:p>
          <a:p>
            <a:r>
              <a:rPr lang="en-US" dirty="0" smtClean="0"/>
              <a:t>Good spatial resolution at each detector plane (≤ 100 </a:t>
            </a:r>
            <a:r>
              <a:rPr lang="en-US" dirty="0" err="1" smtClean="0"/>
              <a:t>μm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Thin detectors in radiation lengths to minimize multiple scattering effects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In addition</a:t>
            </a:r>
          </a:p>
          <a:p>
            <a:r>
              <a:rPr lang="en-US" dirty="0" smtClean="0"/>
              <a:t>Choice of BGV</a:t>
            </a:r>
            <a:r>
              <a:rPr lang="en-US" baseline="-25000" dirty="0" smtClean="0"/>
              <a:t>2</a:t>
            </a:r>
            <a:r>
              <a:rPr lang="en-US" dirty="0" smtClean="0"/>
              <a:t> placement in LHC (optimal beam width to be measured </a:t>
            </a:r>
            <a:r>
              <a:rPr lang="en-US" dirty="0" err="1" smtClean="0"/>
              <a:t>wrt</a:t>
            </a:r>
            <a:r>
              <a:rPr lang="en-US" dirty="0" smtClean="0"/>
              <a:t> vertex resolution)</a:t>
            </a:r>
          </a:p>
          <a:p>
            <a:r>
              <a:rPr lang="en-US" dirty="0" smtClean="0"/>
              <a:t>Min. possible reduced beam pipe </a:t>
            </a:r>
            <a:r>
              <a:rPr lang="en-US" dirty="0" err="1" smtClean="0"/>
              <a:t>diametre</a:t>
            </a:r>
            <a:r>
              <a:rPr lang="en-US" dirty="0" smtClean="0"/>
              <a:t> (currently 54 mm) to reduce extrapolation error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705387" y="148675"/>
            <a:ext cx="4342896" cy="1840166"/>
            <a:chOff x="2664059" y="2495523"/>
            <a:chExt cx="4662390" cy="1841754"/>
          </a:xfrm>
        </p:grpSpPr>
        <p:sp>
          <p:nvSpPr>
            <p:cNvPr id="8" name="Rectangle 7"/>
            <p:cNvSpPr/>
            <p:nvPr/>
          </p:nvSpPr>
          <p:spPr>
            <a:xfrm>
              <a:off x="2664059" y="2495523"/>
              <a:ext cx="4662390" cy="184175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6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531" y="2782051"/>
              <a:ext cx="4155441" cy="12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2480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70816" y="1817373"/>
            <a:ext cx="4730441" cy="390681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Detector technology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and thickness</a:t>
            </a:r>
          </a:p>
          <a:p>
            <a:pPr lvl="1"/>
            <a:r>
              <a:rPr lang="en-US" dirty="0" smtClean="0"/>
              <a:t>Si-Strips</a:t>
            </a:r>
          </a:p>
          <a:p>
            <a:pPr lvl="1"/>
            <a:r>
              <a:rPr lang="en-US" dirty="0" smtClean="0"/>
              <a:t>MSGS (Micro-</a:t>
            </a:r>
            <a:r>
              <a:rPr lang="en-US" dirty="0" err="1" smtClean="0"/>
              <a:t>Megas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Gas volume exit window</a:t>
            </a:r>
          </a:p>
          <a:p>
            <a:pPr lvl="1"/>
            <a:r>
              <a:rPr lang="en-US" dirty="0" smtClean="0"/>
              <a:t>Be</a:t>
            </a:r>
          </a:p>
          <a:p>
            <a:pPr lvl="1"/>
            <a:r>
              <a:rPr lang="en-US" dirty="0" smtClean="0"/>
              <a:t>Thin 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Number of detectors along z</a:t>
            </a:r>
          </a:p>
          <a:p>
            <a:pPr lvl="1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04410" y="1340768"/>
            <a:ext cx="4662390" cy="18417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884" y="1633007"/>
            <a:ext cx="4155441" cy="12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BGV</a:t>
            </a:r>
            <a:r>
              <a:rPr lang="en-US" baseline="-25000" dirty="0" smtClean="0"/>
              <a:t>2</a:t>
            </a:r>
            <a:r>
              <a:rPr lang="en-US" dirty="0" smtClean="0"/>
              <a:t> detector design considerations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976384" y="3359680"/>
            <a:ext cx="14542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Exit Window</a:t>
            </a:r>
            <a:endParaRPr lang="en-US"/>
          </a:p>
        </p:txBody>
      </p:sp>
      <p:cxnSp>
        <p:nvCxnSpPr>
          <p:cNvPr id="6" name="Straight Arrow Connector 5"/>
          <p:cNvCxnSpPr>
            <a:stCxn id="2" idx="0"/>
          </p:cNvCxnSpPr>
          <p:nvPr/>
        </p:nvCxnSpPr>
        <p:spPr>
          <a:xfrm flipH="1" flipV="1">
            <a:off x="5881444" y="2432868"/>
            <a:ext cx="822062" cy="926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254732" y="1800036"/>
            <a:ext cx="73580" cy="93610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709793" y="4001099"/>
            <a:ext cx="27238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Additional detector plane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H="1" flipV="1">
            <a:off x="5343676" y="2556267"/>
            <a:ext cx="728029" cy="14448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057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BGV</a:t>
            </a:r>
            <a:r>
              <a:rPr lang="en-US" baseline="-25000" dirty="0" smtClean="0"/>
              <a:t>2</a:t>
            </a:r>
            <a:r>
              <a:rPr lang="en-US" dirty="0" smtClean="0"/>
              <a:t> detector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09598" y="1600200"/>
            <a:ext cx="7922401" cy="41148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</a:t>
            </a:r>
            <a:r>
              <a:rPr lang="en-US" sz="2000" dirty="0" smtClean="0"/>
              <a:t>hin, high precision detectors: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Si-Strip detectors: ‘industry standard’ 300 </a:t>
            </a:r>
            <a:r>
              <a:rPr lang="en-US" sz="2000" dirty="0" err="1"/>
              <a:t>μm</a:t>
            </a:r>
            <a:r>
              <a:rPr lang="en-US" sz="2000" dirty="0"/>
              <a:t> </a:t>
            </a:r>
            <a:r>
              <a:rPr lang="en-US" sz="2000" dirty="0" smtClean="0"/>
              <a:t> thick, 200 </a:t>
            </a:r>
            <a:r>
              <a:rPr lang="en-US" sz="2000" dirty="0" err="1" smtClean="0"/>
              <a:t>μm</a:t>
            </a:r>
            <a:r>
              <a:rPr lang="en-US" sz="2000" dirty="0" smtClean="0"/>
              <a:t> pitch → </a:t>
            </a:r>
            <a:r>
              <a:rPr lang="en-US" sz="2000" dirty="0" err="1" smtClean="0"/>
              <a:t>σ</a:t>
            </a:r>
            <a:r>
              <a:rPr lang="en-US" sz="2000" dirty="0" smtClean="0"/>
              <a:t> ~ 60 </a:t>
            </a:r>
            <a:r>
              <a:rPr lang="en-US" sz="2000" dirty="0" err="1"/>
              <a:t>μm</a:t>
            </a:r>
            <a:r>
              <a:rPr lang="en-US" sz="2000" dirty="0" smtClean="0"/>
              <a:t>,  max. sensor size 10x10 cm</a:t>
            </a:r>
            <a:r>
              <a:rPr lang="en-US" sz="2000" baseline="30000" dirty="0" smtClean="0"/>
              <a:t>2</a:t>
            </a:r>
          </a:p>
          <a:p>
            <a:endParaRPr lang="en-US" sz="2000" baseline="30000" dirty="0"/>
          </a:p>
          <a:p>
            <a:r>
              <a:rPr lang="en-US" sz="2000" dirty="0" err="1" smtClean="0"/>
              <a:t>MicroMegas</a:t>
            </a:r>
            <a:r>
              <a:rPr lang="en-US" sz="2000" dirty="0" smtClean="0"/>
              <a:t> (micro pattern gas detector): 150 </a:t>
            </a:r>
            <a:r>
              <a:rPr lang="en-US" sz="2000" dirty="0" err="1" smtClean="0"/>
              <a:t>μm</a:t>
            </a:r>
            <a:r>
              <a:rPr lang="en-US" sz="2000" dirty="0" smtClean="0"/>
              <a:t>  </a:t>
            </a:r>
            <a:r>
              <a:rPr lang="en-US" sz="2000" dirty="0"/>
              <a:t>thick, </a:t>
            </a:r>
            <a:r>
              <a:rPr lang="en-US" sz="2000" dirty="0" smtClean="0"/>
              <a:t>400 </a:t>
            </a:r>
            <a:r>
              <a:rPr lang="en-US" sz="2000" dirty="0" err="1"/>
              <a:t>μm</a:t>
            </a:r>
            <a:r>
              <a:rPr lang="en-US" sz="2000" dirty="0"/>
              <a:t> pitch → </a:t>
            </a:r>
            <a:r>
              <a:rPr lang="en-US" sz="2000" dirty="0" err="1"/>
              <a:t>σ</a:t>
            </a:r>
            <a:r>
              <a:rPr lang="en-US" sz="2000" dirty="0"/>
              <a:t> ~ </a:t>
            </a:r>
            <a:r>
              <a:rPr lang="en-US" sz="2000" dirty="0" smtClean="0"/>
              <a:t>70 </a:t>
            </a:r>
            <a:r>
              <a:rPr lang="en-US" sz="2000" dirty="0" err="1"/>
              <a:t>μm</a:t>
            </a:r>
            <a:r>
              <a:rPr lang="en-US" sz="2000" dirty="0"/>
              <a:t>, </a:t>
            </a:r>
            <a:r>
              <a:rPr lang="en-US" sz="2000" dirty="0" smtClean="0"/>
              <a:t>sensor </a:t>
            </a:r>
            <a:r>
              <a:rPr lang="en-US" sz="2000" dirty="0"/>
              <a:t>size </a:t>
            </a:r>
            <a:r>
              <a:rPr lang="en-US" sz="2000" dirty="0" smtClean="0"/>
              <a:t>30x30 cm</a:t>
            </a:r>
            <a:r>
              <a:rPr lang="en-US" sz="2000" baseline="30000" dirty="0" smtClean="0"/>
              <a:t>2</a:t>
            </a:r>
          </a:p>
          <a:p>
            <a:endParaRPr lang="en-US" sz="2000" baseline="30000" dirty="0"/>
          </a:p>
          <a:p>
            <a:pPr marL="0" indent="0">
              <a:buNone/>
            </a:pPr>
            <a:r>
              <a:rPr lang="en-US" sz="2000" dirty="0" smtClean="0"/>
              <a:t>Both can be built in x-y configurations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Alternatively </a:t>
            </a:r>
            <a:r>
              <a:rPr lang="en-US" sz="2000" dirty="0" err="1" smtClean="0"/>
              <a:t>SciFi</a:t>
            </a:r>
            <a:r>
              <a:rPr lang="en-US" sz="2000" dirty="0" smtClean="0"/>
              <a:t> based detectors can also be considered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0675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96778" y="797667"/>
            <a:ext cx="3678336" cy="649985"/>
          </a:xfrm>
        </p:spPr>
        <p:txBody>
          <a:bodyPr/>
          <a:lstStyle/>
          <a:p>
            <a:r>
              <a:rPr lang="en-US" dirty="0" err="1" smtClean="0"/>
              <a:t>MicroBulk</a:t>
            </a:r>
            <a:r>
              <a:rPr lang="en-US" dirty="0" smtClean="0"/>
              <a:t> MM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325" y="414376"/>
            <a:ext cx="4377694" cy="3353848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Sotiris Vlachos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14</a:t>
            </a:fld>
            <a:endParaRPr kumimoji="0" lang="en-US"/>
          </a:p>
        </p:txBody>
      </p:sp>
      <p:sp>
        <p:nvSpPr>
          <p:cNvPr id="13" name="TextBox 12"/>
          <p:cNvSpPr txBox="1"/>
          <p:nvPr/>
        </p:nvSpPr>
        <p:spPr>
          <a:xfrm>
            <a:off x="496778" y="5235546"/>
            <a:ext cx="6802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used in high rate environments, with a resistive strip plane </a:t>
            </a:r>
          </a:p>
          <a:p>
            <a:r>
              <a:rPr lang="en-US" dirty="0" smtClean="0"/>
              <a:t>(BGV ~ 1KHz/cm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r="6215"/>
          <a:stretch/>
        </p:blipFill>
        <p:spPr>
          <a:xfrm>
            <a:off x="107504" y="2204864"/>
            <a:ext cx="4625277" cy="251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4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6310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Technology comparison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4088" y="1464698"/>
            <a:ext cx="3980262" cy="31908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Silicon Strip sensors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454088" y="1975403"/>
            <a:ext cx="3829880" cy="325379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300 </a:t>
            </a:r>
            <a:r>
              <a:rPr lang="en-US" sz="1800" dirty="0" err="1">
                <a:solidFill>
                  <a:schemeClr val="tx1"/>
                </a:solidFill>
              </a:rPr>
              <a:t>μm</a:t>
            </a:r>
            <a:r>
              <a:rPr lang="en-US" sz="1800" dirty="0">
                <a:solidFill>
                  <a:schemeClr val="tx1"/>
                </a:solidFill>
              </a:rPr>
              <a:t> thick </a:t>
            </a:r>
            <a:r>
              <a:rPr lang="en-US" sz="1800" dirty="0" smtClean="0">
                <a:solidFill>
                  <a:schemeClr val="tx1"/>
                </a:solidFill>
              </a:rPr>
              <a:t>planes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200 </a:t>
            </a:r>
            <a:r>
              <a:rPr lang="en-US" sz="1800" dirty="0" err="1">
                <a:solidFill>
                  <a:schemeClr val="tx1"/>
                </a:solidFill>
              </a:rPr>
              <a:t>μm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strip pitch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Industry-made sensors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Available analog R/O F/E chip, digital chip under development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‘Commercial’ DAQ and control system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Required interconnections between sensors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~40% more expensive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434350" y="1504498"/>
            <a:ext cx="3776661" cy="303754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solidFill>
                  <a:schemeClr val="tx2"/>
                </a:solidFill>
              </a:rPr>
              <a:t>MicroMegas</a:t>
            </a:r>
            <a:r>
              <a:rPr lang="en-US" sz="2400" dirty="0" smtClean="0">
                <a:solidFill>
                  <a:schemeClr val="tx2"/>
                </a:solidFill>
              </a:rPr>
              <a:t> detector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4464186" y="1975403"/>
            <a:ext cx="4705973" cy="304304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150 </a:t>
            </a:r>
            <a:r>
              <a:rPr lang="en-US" sz="1800" dirty="0" err="1">
                <a:solidFill>
                  <a:schemeClr val="tx1"/>
                </a:solidFill>
              </a:rPr>
              <a:t>μm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thick planes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400 </a:t>
            </a:r>
            <a:r>
              <a:rPr lang="en-US" sz="1800" dirty="0" err="1">
                <a:solidFill>
                  <a:schemeClr val="tx1"/>
                </a:solidFill>
              </a:rPr>
              <a:t>μm</a:t>
            </a:r>
            <a:r>
              <a:rPr lang="en-US" sz="1800" dirty="0">
                <a:solidFill>
                  <a:schemeClr val="tx1"/>
                </a:solidFill>
              </a:rPr>
              <a:t> strip </a:t>
            </a:r>
            <a:r>
              <a:rPr lang="en-US" sz="1800" dirty="0" smtClean="0">
                <a:solidFill>
                  <a:schemeClr val="tx1"/>
                </a:solidFill>
              </a:rPr>
              <a:t>pitch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Joint CERN-</a:t>
            </a:r>
            <a:r>
              <a:rPr lang="en-US" sz="1800" dirty="0" err="1" smtClean="0">
                <a:solidFill>
                  <a:schemeClr val="tx1"/>
                </a:solidFill>
              </a:rPr>
              <a:t>Saclay</a:t>
            </a:r>
            <a:r>
              <a:rPr lang="en-US" sz="1800" dirty="0" smtClean="0">
                <a:solidFill>
                  <a:schemeClr val="tx1"/>
                </a:solidFill>
              </a:rPr>
              <a:t> development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Digital R/O F/E chip under development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Data transmission using GBT chip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Some R/D needed for final design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½</a:t>
            </a:r>
            <a:r>
              <a:rPr lang="en-AU" sz="1800" dirty="0" smtClean="0">
                <a:solidFill>
                  <a:schemeClr val="tx1"/>
                </a:solidFill>
              </a:rPr>
              <a:t> radiation length due to material</a:t>
            </a:r>
          </a:p>
          <a:p>
            <a:r>
              <a:rPr lang="en-AU" sz="1800" dirty="0" smtClean="0">
                <a:solidFill>
                  <a:schemeClr val="tx1"/>
                </a:solidFill>
              </a:rPr>
              <a:t>X-Y option offers an additional ½ in X</a:t>
            </a:r>
            <a:r>
              <a:rPr lang="en-AU" sz="1800" baseline="-25000" dirty="0" smtClean="0">
                <a:solidFill>
                  <a:schemeClr val="tx1"/>
                </a:solidFill>
              </a:rPr>
              <a:t>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Sotiris Vlachos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2112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591" y="231912"/>
            <a:ext cx="7924800" cy="582751"/>
          </a:xfrm>
        </p:spPr>
        <p:txBody>
          <a:bodyPr/>
          <a:lstStyle/>
          <a:p>
            <a:r>
              <a:rPr lang="en-US" dirty="0" smtClean="0"/>
              <a:t>Gas volume exit window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9" t="52142" r="24436" b="5038"/>
          <a:stretch/>
        </p:blipFill>
        <p:spPr>
          <a:xfrm>
            <a:off x="107505" y="895463"/>
            <a:ext cx="5184576" cy="33072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81804" y="2289952"/>
            <a:ext cx="6118571" cy="16514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3837" y="4129326"/>
            <a:ext cx="3504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window thickness 0.9 </a:t>
            </a:r>
            <a:r>
              <a:rPr lang="mr-IN" dirty="0" smtClean="0"/>
              <a:t>–</a:t>
            </a:r>
            <a:r>
              <a:rPr lang="en-US" dirty="0" smtClean="0"/>
              <a:t> 3.2 mm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28323" y="4876769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window thickness 0.9 mm(?)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444318" y="218101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3837" y="5811886"/>
            <a:ext cx="600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 Be window with current design (similar improvement </a:t>
            </a:r>
            <a:r>
              <a:rPr lang="en-US" smtClean="0"/>
              <a:t>in resolution) 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23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000014" cy="2244000"/>
          </a:xfrm>
        </p:spPr>
        <p:txBody>
          <a:bodyPr/>
          <a:lstStyle/>
          <a:p>
            <a:r>
              <a:rPr lang="en-GB" u="sng" dirty="0"/>
              <a:t>BGV Demonstrator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dirty="0" smtClean="0"/>
              <a:t>Very encouraging first results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u="sng" dirty="0" smtClean="0"/>
              <a:t>Final BGV</a:t>
            </a:r>
            <a:r>
              <a:rPr lang="en-GB" u="sng" baseline="-25000" dirty="0" smtClean="0"/>
              <a:t>2</a:t>
            </a:r>
            <a:r>
              <a:rPr lang="en-GB" u="sng" dirty="0" smtClean="0"/>
              <a:t> design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dirty="0" smtClean="0"/>
              <a:t>Optimization ongoing</a:t>
            </a:r>
            <a:br>
              <a:rPr lang="en-GB" b="0" dirty="0" smtClean="0"/>
            </a:br>
            <a:r>
              <a:rPr lang="en-GB" b="0" dirty="0" smtClean="0"/>
              <a:t>Installation schedule compatible with LS3</a:t>
            </a:r>
            <a:endParaRPr lang="en-GB" b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Sotiris</a:t>
            </a:r>
            <a:r>
              <a:rPr lang="fr-FR" noProof="0" dirty="0" smtClean="0"/>
              <a:t> </a:t>
            </a:r>
            <a:r>
              <a:rPr lang="fr-FR" noProof="0" dirty="0" err="1" smtClean="0"/>
              <a:t>Vlachos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09598" y="1600200"/>
            <a:ext cx="7922401" cy="4114800"/>
          </a:xfrm>
          <a:prstGeom prst="rect">
            <a:avLst/>
          </a:prstGeom>
        </p:spPr>
        <p:txBody>
          <a:bodyPr/>
          <a:lstStyle/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>
                <a:hlinkClick r:id="rId2" action="ppaction://hlinksldjump"/>
              </a:rPr>
              <a:t>BGV Location</a:t>
            </a:r>
            <a:endParaRPr lang="en-US" sz="2000" dirty="0" smtClean="0"/>
          </a:p>
          <a:p>
            <a:r>
              <a:rPr lang="en-US" sz="2000" dirty="0" smtClean="0">
                <a:hlinkClick r:id="rId3" action="ppaction://hlinksldjump"/>
              </a:rPr>
              <a:t>Alignment corrections introduced in analysis</a:t>
            </a:r>
            <a:endParaRPr lang="en-US" sz="2000" dirty="0" smtClean="0"/>
          </a:p>
          <a:p>
            <a:r>
              <a:rPr lang="en-US" sz="2000" dirty="0" smtClean="0">
                <a:hlinkClick r:id="rId4" action="ppaction://hlinksldjump"/>
              </a:rPr>
              <a:t>Material Budget</a:t>
            </a:r>
            <a:endParaRPr lang="en-US" sz="2000" dirty="0" smtClean="0"/>
          </a:p>
          <a:p>
            <a:r>
              <a:rPr lang="en-US" sz="2000" dirty="0" smtClean="0">
                <a:hlinkClick r:id="rId5" action="ppaction://hlinksldjump"/>
              </a:rPr>
              <a:t>Gas target system</a:t>
            </a:r>
            <a:endParaRPr lang="en-US" sz="2000" dirty="0" smtClean="0"/>
          </a:p>
          <a:p>
            <a:r>
              <a:rPr lang="en-US" sz="2000" dirty="0" smtClean="0">
                <a:hlinkClick r:id="rId6" action="ppaction://hlinksldjump"/>
              </a:rPr>
              <a:t>Trigger system</a:t>
            </a:r>
            <a:endParaRPr lang="en-US" sz="2000" dirty="0" smtClean="0"/>
          </a:p>
          <a:p>
            <a:r>
              <a:rPr lang="en-US" sz="2000" dirty="0" smtClean="0">
                <a:hlinkClick r:id="rId7" action="ppaction://hlinksldjump"/>
              </a:rPr>
              <a:t>Precision tracker</a:t>
            </a:r>
            <a:endParaRPr lang="en-US" sz="2000" dirty="0" smtClean="0"/>
          </a:p>
          <a:p>
            <a:r>
              <a:rPr lang="en-US" sz="2000" dirty="0" smtClean="0">
                <a:hlinkClick r:id="rId8" action="ppaction://hlinksldjump"/>
              </a:rPr>
              <a:t>MM read-out scheme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2538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7390"/>
            <a:ext cx="7886700" cy="804569"/>
          </a:xfrm>
        </p:spPr>
        <p:txBody>
          <a:bodyPr/>
          <a:lstStyle/>
          <a:p>
            <a:pPr>
              <a:defRPr/>
            </a:pPr>
            <a:r>
              <a:rPr lang="fr-CH" dirty="0" smtClean="0"/>
              <a:t>BGV location</a:t>
            </a:r>
            <a:endParaRPr lang="en-GB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354564" y="1182753"/>
            <a:ext cx="8498264" cy="5356159"/>
          </a:xfrm>
          <a:prstGeom prst="rect">
            <a:avLst/>
          </a:prstGeom>
        </p:spPr>
        <p:txBody>
          <a:bodyPr/>
          <a:lstStyle/>
          <a:p>
            <a:endParaRPr lang="en-AU" altLang="en-US" sz="1800" dirty="0" smtClean="0"/>
          </a:p>
          <a:p>
            <a:r>
              <a:rPr lang="en-AU" altLang="en-US" sz="1800" dirty="0" smtClean="0"/>
              <a:t>Single beam demonstrator @ LHC, point 4, beam 2 ring</a:t>
            </a:r>
          </a:p>
          <a:p>
            <a:endParaRPr lang="en-AU" altLang="en-US" sz="1800" dirty="0" smtClean="0"/>
          </a:p>
          <a:p>
            <a:r>
              <a:rPr lang="en-AU" altLang="en-US" sz="1800" dirty="0" smtClean="0"/>
              <a:t>at  ~  -220m , beam 2 has </a:t>
            </a:r>
            <a:r>
              <a:rPr lang="en-AU" altLang="en-US" sz="1800" dirty="0" smtClean="0">
                <a:sym typeface="Symbol" charset="2"/>
              </a:rPr>
              <a:t></a:t>
            </a:r>
            <a:r>
              <a:rPr lang="en-AU" altLang="en-US" sz="1800" baseline="-25000" dirty="0" smtClean="0">
                <a:sym typeface="Symbol" charset="2"/>
              </a:rPr>
              <a:t>x </a:t>
            </a:r>
            <a:r>
              <a:rPr lang="en-AU" altLang="en-US" sz="1800" dirty="0" smtClean="0">
                <a:sym typeface="Symbol" charset="2"/>
              </a:rPr>
              <a:t> </a:t>
            </a:r>
            <a:r>
              <a:rPr lang="en-AU" altLang="en-US" sz="1800" baseline="-25000" dirty="0" smtClean="0">
                <a:sym typeface="Symbol" charset="2"/>
              </a:rPr>
              <a:t>y</a:t>
            </a:r>
            <a:r>
              <a:rPr lang="en-AU" altLang="en-US" sz="1800" dirty="0" smtClean="0">
                <a:sym typeface="Symbol" charset="2"/>
              </a:rPr>
              <a:t>  150 m</a:t>
            </a:r>
          </a:p>
          <a:p>
            <a:r>
              <a:rPr lang="en-AU" altLang="en-US" sz="1800" dirty="0" smtClean="0">
                <a:sym typeface="Symbol" charset="2"/>
              </a:rPr>
              <a:t>at 7TeV and </a:t>
            </a:r>
            <a:r>
              <a:rPr lang="en-AU" altLang="en-US" sz="1800" baseline="-25000" dirty="0" smtClean="0">
                <a:sym typeface="Symbol" charset="2"/>
              </a:rPr>
              <a:t>N</a:t>
            </a:r>
            <a:r>
              <a:rPr lang="en-AU" altLang="en-US" sz="1800" dirty="0" smtClean="0">
                <a:sym typeface="Symbol" charset="2"/>
              </a:rPr>
              <a:t>  2.5μm, </a:t>
            </a:r>
            <a:r>
              <a:rPr lang="en-AU" altLang="en-US" sz="1800" baseline="-25000" dirty="0" smtClean="0">
                <a:sym typeface="Symbol" charset="2"/>
              </a:rPr>
              <a:t>beam</a:t>
            </a:r>
            <a:r>
              <a:rPr lang="en-AU" altLang="en-US" sz="1800" dirty="0" smtClean="0">
                <a:sym typeface="Symbol" charset="2"/>
              </a:rPr>
              <a:t>  0.22 mm</a:t>
            </a:r>
            <a:endParaRPr lang="en-AU" altLang="en-US" sz="1800" dirty="0">
              <a:sym typeface="Symbol" charset="2"/>
            </a:endParaRPr>
          </a:p>
          <a:p>
            <a:r>
              <a:rPr lang="en-AU" altLang="en-US" sz="1800" dirty="0">
                <a:sym typeface="Symbol" charset="2"/>
              </a:rPr>
              <a:t></a:t>
            </a:r>
            <a:r>
              <a:rPr lang="en-AU" altLang="en-US" sz="1800" baseline="-25000" dirty="0">
                <a:sym typeface="Symbol" charset="2"/>
              </a:rPr>
              <a:t>x </a:t>
            </a:r>
            <a:r>
              <a:rPr lang="en-AU" altLang="en-US" sz="1800" dirty="0">
                <a:sym typeface="Symbol" charset="2"/>
              </a:rPr>
              <a:t> </a:t>
            </a:r>
            <a:r>
              <a:rPr lang="en-AU" altLang="en-US" sz="1800" baseline="-25000" dirty="0" smtClean="0">
                <a:sym typeface="Symbol" charset="2"/>
              </a:rPr>
              <a:t>y</a:t>
            </a:r>
            <a:r>
              <a:rPr lang="en-AU" altLang="en-US" sz="1800" dirty="0" smtClean="0">
                <a:sym typeface="Symbol" charset="2"/>
              </a:rPr>
              <a:t> allows beam pipe diameter reduction</a:t>
            </a:r>
            <a:endParaRPr lang="en-AU" altLang="en-US" sz="1800" dirty="0"/>
          </a:p>
        </p:txBody>
      </p:sp>
      <p:pic>
        <p:nvPicPr>
          <p:cNvPr id="20484" name="Picture 4" descr="https://twiki.cern.ch/twiki/pub/BGV/Documents/BetaMap_ATS_20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87304"/>
            <a:ext cx="4208820" cy="298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5330686" y="4164496"/>
            <a:ext cx="381000" cy="91440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Sotiris Vlachos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056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338788" cy="45962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Beam Gas Vertex Detector </a:t>
            </a:r>
            <a:br>
              <a:rPr lang="en-US" dirty="0" smtClean="0"/>
            </a:br>
            <a:r>
              <a:rPr lang="en-US" sz="2700" dirty="0" smtClean="0"/>
              <a:t>Non destructive beam size measurement for HL-LHC</a:t>
            </a:r>
            <a:br>
              <a:rPr lang="en-US" sz="2700" dirty="0" smtClean="0"/>
            </a:br>
            <a:r>
              <a:rPr lang="en-US" sz="2700" dirty="0" smtClean="0"/>
              <a:t>not limited by accelerator luminosity</a:t>
            </a:r>
            <a:endParaRPr lang="en-US" sz="27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391" y="1418100"/>
            <a:ext cx="3415066" cy="2561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294792"/>
            <a:ext cx="4585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Demonstrator built around Beam 2, in Pt4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56167" y="4115492"/>
            <a:ext cx="3038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Demonstrator fully commissioned,</a:t>
            </a:r>
          </a:p>
          <a:p>
            <a:r>
              <a:rPr lang="en-US" dirty="0" smtClean="0"/>
              <a:t>Data analysis ongoing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1323623"/>
            <a:ext cx="74871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Tracks from beam-gas interactions to reconstruct beam spot</a:t>
            </a:r>
          </a:p>
          <a:p>
            <a:r>
              <a:rPr lang="en-US" sz="1400" dirty="0" smtClean="0"/>
              <a:t>Ne @ 10</a:t>
            </a:r>
            <a:r>
              <a:rPr lang="en-US" sz="1400" baseline="30000" dirty="0" smtClean="0"/>
              <a:t>-8</a:t>
            </a:r>
            <a:r>
              <a:rPr lang="en-US" sz="1400" dirty="0" smtClean="0"/>
              <a:t> mbar injected at interaction volume</a:t>
            </a:r>
          </a:p>
          <a:p>
            <a:endParaRPr lang="en-US" sz="1400" dirty="0"/>
          </a:p>
          <a:p>
            <a:r>
              <a:rPr lang="en-US" sz="1400" dirty="0" smtClean="0"/>
              <a:t>Goals:</a:t>
            </a:r>
            <a:endParaRPr lang="en-US" sz="1400" dirty="0"/>
          </a:p>
          <a:p>
            <a:r>
              <a:rPr lang="en-US" sz="1400" dirty="0"/>
              <a:t>statistical uncertainty: 5% in 3 min for 10^11 p/bunch</a:t>
            </a:r>
          </a:p>
          <a:p>
            <a:r>
              <a:rPr lang="en-US" sz="1400" dirty="0"/>
              <a:t>systematic uncertainty (vertex resolution): 5</a:t>
            </a:r>
            <a:r>
              <a:rPr lang="en-US" sz="1400" dirty="0" smtClean="0"/>
              <a:t>%</a:t>
            </a:r>
          </a:p>
          <a:p>
            <a:endParaRPr lang="en-US" sz="1400" dirty="0"/>
          </a:p>
          <a:p>
            <a:r>
              <a:rPr lang="en-US" sz="1400" b="1" dirty="0" smtClean="0"/>
              <a:t>Should allow </a:t>
            </a:r>
            <a:r>
              <a:rPr lang="en-US" sz="1400" b="1" dirty="0" err="1" smtClean="0"/>
              <a:t>ε</a:t>
            </a:r>
            <a:r>
              <a:rPr lang="en-US" sz="1400" b="1" dirty="0" smtClean="0"/>
              <a:t> measurements with similar precision</a:t>
            </a:r>
            <a:endParaRPr lang="en-US" sz="1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6" y="3335510"/>
            <a:ext cx="5168630" cy="245153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157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BGV module shifts due to alignment procedure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" t="2053" r="2307" b="3448"/>
          <a:stretch/>
        </p:blipFill>
        <p:spPr>
          <a:xfrm>
            <a:off x="1331640" y="1196752"/>
            <a:ext cx="6264696" cy="374441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442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21068"/>
          </a:xfrm>
        </p:spPr>
        <p:txBody>
          <a:bodyPr/>
          <a:lstStyle/>
          <a:p>
            <a:r>
              <a:rPr lang="en-US" dirty="0" smtClean="0"/>
              <a:t>BGV Material budget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1"/>
          <a:stretch/>
        </p:blipFill>
        <p:spPr>
          <a:xfrm>
            <a:off x="482880" y="3301591"/>
            <a:ext cx="3426057" cy="141316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Sotiris Vlachos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21</a:t>
            </a:fld>
            <a:endParaRPr kumimoji="0"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276488" y="3395762"/>
                <a:ext cx="1362489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𝑀𝑆</m:t>
                          </m:r>
                        </m:sub>
                      </m:sSub>
                      <m:r>
                        <a:rPr lang="en-AU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∝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6488" y="3395762"/>
                <a:ext cx="1362489" cy="427746"/>
              </a:xfrm>
              <a:prstGeom prst="rect">
                <a:avLst/>
              </a:prstGeom>
              <a:blipFill rotWithShape="0">
                <a:blip r:embed="rId4"/>
                <a:stretch>
                  <a:fillRect t="-74286" b="-10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276488" y="4345426"/>
                <a:ext cx="4437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Be instead of Al → 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𝑀𝑆</m:t>
                        </m:r>
                      </m:sub>
                    </m:sSub>
                  </m:oMath>
                </a14:m>
                <a:r>
                  <a:rPr lang="en-US" dirty="0" smtClean="0"/>
                  <a:t> due to exit window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6488" y="4345426"/>
                <a:ext cx="4437369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238" t="-10000" r="-687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39241" y="4763030"/>
            <a:ext cx="3513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Table from R. </a:t>
            </a:r>
            <a:r>
              <a:rPr lang="en-US" sz="1200" dirty="0" err="1" smtClean="0"/>
              <a:t>Veness</a:t>
            </a:r>
            <a:r>
              <a:rPr lang="en-US" sz="1200" dirty="0" smtClean="0"/>
              <a:t> et al., </a:t>
            </a:r>
            <a:r>
              <a:rPr lang="en-US" sz="1200" dirty="0"/>
              <a:t>Proceedings of IPAC2011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709" y="1186195"/>
            <a:ext cx="3035122" cy="20009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02459" y="1499058"/>
            <a:ext cx="3089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Exit window ~ 3% X</a:t>
            </a:r>
            <a:r>
              <a:rPr lang="en-US" baseline="-25000" dirty="0" smtClean="0"/>
              <a:t>0</a:t>
            </a:r>
          </a:p>
          <a:p>
            <a:r>
              <a:rPr lang="en-US" dirty="0" smtClean="0"/>
              <a:t>One detector plane ~ 3% X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3" name="TextBox 2"/>
          <p:cNvSpPr txBox="1"/>
          <p:nvPr/>
        </p:nvSpPr>
        <p:spPr>
          <a:xfrm>
            <a:off x="628650" y="5517232"/>
            <a:ext cx="467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1mm </a:t>
            </a:r>
            <a:r>
              <a:rPr lang="en-US" dirty="0" err="1" smtClean="0"/>
              <a:t>SciFi</a:t>
            </a:r>
            <a:r>
              <a:rPr lang="en-US" dirty="0" smtClean="0"/>
              <a:t> ~ 1mm </a:t>
            </a:r>
            <a:r>
              <a:rPr lang="en-US" dirty="0" err="1" smtClean="0"/>
              <a:t>Kapton</a:t>
            </a:r>
            <a:r>
              <a:rPr lang="en-US" dirty="0" smtClean="0"/>
              <a:t> ~ 0.5mm Si in X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718308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231" y="2668157"/>
            <a:ext cx="2722218" cy="2991001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600" y="2206015"/>
            <a:ext cx="5353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en-US" dirty="0" smtClean="0"/>
              <a:t>2m long gas volume:</a:t>
            </a: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US" dirty="0" smtClean="0"/>
              <a:t>0.75m conical tube (minimal beam impedance)</a:t>
            </a: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US" dirty="0" smtClean="0"/>
              <a:t>1.25m long cylinder (main interaction region)</a:t>
            </a: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US" dirty="0" smtClean="0"/>
              <a:t>Thin (1 </a:t>
            </a:r>
            <a:r>
              <a:rPr lang="mr-IN" dirty="0" smtClean="0"/>
              <a:t>–</a:t>
            </a:r>
            <a:r>
              <a:rPr lang="en-US" dirty="0" smtClean="0"/>
              <a:t> 3 mm) exit window to reduce multiple scattering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3617907"/>
                <a:ext cx="4393096" cy="2521226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Narrow beam pipe around BGV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(52 </a:t>
                </a:r>
                <a:r>
                  <a:rPr lang="mr-IN" dirty="0" smtClean="0"/>
                  <a:t>–</a:t>
                </a:r>
                <a:r>
                  <a:rPr lang="en-US" dirty="0" smtClean="0"/>
                  <a:t> 58 mm instead of nominal 80mm):</a:t>
                </a:r>
              </a:p>
              <a:p>
                <a:pPr marL="284400" indent="-2772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/>
                  <a:t>D</a:t>
                </a:r>
                <a:r>
                  <a:rPr lang="en-US" dirty="0" smtClean="0"/>
                  <a:t>etector close to beam-gas interactions </a:t>
                </a:r>
              </a:p>
              <a:p>
                <a:pPr marL="684450" lvl="2" indent="-2772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/>
                  <a:t>Max. acceptance</a:t>
                </a:r>
                <a:endParaRPr lang="en-US" dirty="0"/>
              </a:p>
              <a:p>
                <a:pPr marL="684450" lvl="2" indent="-2772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/>
                  <a:t>Min extrapolation error</a:t>
                </a:r>
              </a:p>
              <a:p>
                <a:pPr marL="284400" lvl="0" indent="-2772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/>
                  <a:t>Gas flow restriction : Increased gas pressure in target </a:t>
                </a:r>
                <a:r>
                  <a:rPr lang="en-AU" dirty="0">
                    <a:solidFill>
                      <a:srgbClr val="FFFFFF"/>
                    </a:solidFill>
                    <a:ea typeface="Cambria Math" charset="0"/>
                    <a:cs typeface="Cambria Math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i="1">
                            <a:solidFill>
                              <a:srgbClr val="FFFF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AU" i="1">
                            <a:solidFill>
                              <a:srgbClr val="FFFF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AU" i="1">
                            <a:solidFill>
                              <a:srgbClr val="FFFF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AU" dirty="0">
                    <a:solidFill>
                      <a:srgbClr val="FFFFFF"/>
                    </a:solidFill>
                    <a:ea typeface="Cambria Math" charset="0"/>
                    <a:cs typeface="Cambria Math" charset="0"/>
                  </a:rPr>
                  <a:t> mbar</a:t>
                </a:r>
                <a:r>
                  <a:rPr lang="en-AU" dirty="0" smtClean="0">
                    <a:solidFill>
                      <a:srgbClr val="FFFFFF"/>
                    </a:solidFill>
                    <a:ea typeface="Cambria Math" charset="0"/>
                    <a:cs typeface="Cambria Math" charset="0"/>
                  </a:rPr>
                  <a:t>)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3617907"/>
                <a:ext cx="4393096" cy="2521226"/>
              </a:xfrm>
              <a:blipFill rotWithShape="0">
                <a:blip r:embed="rId3"/>
                <a:stretch>
                  <a:fillRect l="-3467" t="-5314" r="-16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59" b="40534"/>
          <a:stretch/>
        </p:blipFill>
        <p:spPr>
          <a:xfrm>
            <a:off x="682488" y="80688"/>
            <a:ext cx="7991061" cy="191376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73034" y="1105575"/>
            <a:ext cx="3000515" cy="537695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The gas target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95536" y="2817503"/>
                <a:ext cx="3889513" cy="2942024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marL="54900" lvl="0" indent="-180000">
                  <a:spcBef>
                    <a:spcPct val="20000"/>
                  </a:spcBef>
                  <a:buClr>
                    <a:srgbClr val="DC9E1F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AU" sz="1700" i="1" spc="3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r>
                      <a:rPr lang="en-AU" sz="1700" i="1" spc="3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AU" sz="1700" spc="30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the gas pressure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AU" sz="1700" spc="30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 mbar)</a:t>
                </a:r>
              </a:p>
              <a:p>
                <a:pPr marL="54900" lvl="0" indent="-180000">
                  <a:spcBef>
                    <a:spcPct val="20000"/>
                  </a:spcBef>
                  <a:buClr>
                    <a:srgbClr val="DC9E1F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700" i="1" spc="3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𝑝𝐴</m:t>
                        </m:r>
                      </m:sub>
                    </m:sSub>
                  </m:oMath>
                </a14:m>
                <a:r>
                  <a:rPr lang="en-AU" sz="1700" spc="30" dirty="0">
                    <a:solidFill>
                      <a:schemeClr val="tx1"/>
                    </a:solidFill>
                  </a:rPr>
                  <a:t> the proton nucleus </a:t>
                </a:r>
                <a:r>
                  <a:rPr lang="en-AU" sz="1700" spc="30" dirty="0" smtClean="0">
                    <a:solidFill>
                      <a:schemeClr val="tx1"/>
                    </a:solidFill>
                  </a:rPr>
                  <a:t>cross-section (295 </a:t>
                </a:r>
                <a:r>
                  <a:rPr lang="en-AU" sz="1700" spc="30" dirty="0" err="1" smtClean="0">
                    <a:solidFill>
                      <a:schemeClr val="tx1"/>
                    </a:solidFill>
                  </a:rPr>
                  <a:t>mb</a:t>
                </a:r>
                <a:r>
                  <a:rPr lang="en-AU" sz="1700" spc="30" dirty="0" smtClean="0">
                    <a:solidFill>
                      <a:schemeClr val="tx1"/>
                    </a:solidFill>
                  </a:rPr>
                  <a:t> for 7 </a:t>
                </a:r>
                <a:r>
                  <a:rPr lang="en-AU" sz="1700" spc="30" dirty="0" err="1" smtClean="0">
                    <a:solidFill>
                      <a:schemeClr val="tx1"/>
                    </a:solidFill>
                  </a:rPr>
                  <a:t>TeV</a:t>
                </a:r>
                <a:r>
                  <a:rPr lang="en-AU" sz="1700" spc="30" dirty="0" smtClean="0">
                    <a:solidFill>
                      <a:schemeClr val="tx1"/>
                    </a:solidFill>
                  </a:rPr>
                  <a:t> p on Ne target)</a:t>
                </a:r>
                <a:endParaRPr lang="en-AU" sz="1700" spc="30" dirty="0">
                  <a:solidFill>
                    <a:schemeClr val="tx1"/>
                  </a:solidFill>
                </a:endParaRPr>
              </a:p>
              <a:p>
                <a:pPr marL="54900" lvl="0" indent="-180000">
                  <a:spcBef>
                    <a:spcPct val="20000"/>
                  </a:spcBef>
                  <a:buClr>
                    <a:srgbClr val="DC9E1F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AU" sz="1700" i="1" spc="30">
                        <a:solidFill>
                          <a:schemeClr val="tx1"/>
                        </a:solidFill>
                        <a:latin typeface="Cambria Math" charset="0"/>
                      </a:rPr>
                      <m:t>𝑁</m:t>
                    </m:r>
                  </m:oMath>
                </a14:m>
                <a:r>
                  <a:rPr lang="en-AU" sz="1700" spc="30" dirty="0">
                    <a:solidFill>
                      <a:schemeClr val="tx1"/>
                    </a:solidFill>
                  </a:rPr>
                  <a:t> the number of protons per bunch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AU" sz="1700" spc="3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54900" lvl="0" indent="-180000">
                  <a:spcBef>
                    <a:spcPct val="20000"/>
                  </a:spcBef>
                  <a:buClr>
                    <a:srgbClr val="DC9E1F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en-AU" sz="1700" i="1" spc="3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AU" sz="1700" spc="30" dirty="0">
                    <a:solidFill>
                      <a:schemeClr val="tx1"/>
                    </a:solidFill>
                  </a:rPr>
                  <a:t> the bunch revolution frequency (11.245 kHz)</a:t>
                </a:r>
              </a:p>
              <a:p>
                <a:pPr marL="54900" lvl="0" indent="-180000">
                  <a:spcBef>
                    <a:spcPct val="20000"/>
                  </a:spcBef>
                  <a:buClr>
                    <a:srgbClr val="DC9E1F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AU" sz="1700" i="1" spc="3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AU" sz="1700" i="1" spc="3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𝑧</m:t>
                    </m:r>
                    <m:r>
                      <a:rPr lang="en-AU" sz="1700" i="1" spc="3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AU" sz="1700" spc="30" dirty="0">
                    <a:solidFill>
                      <a:schemeClr val="tx1"/>
                    </a:solidFill>
                  </a:rPr>
                  <a:t>the gas volume length along the beam axis (100 cm)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817503"/>
                <a:ext cx="3889513" cy="2942024"/>
              </a:xfrm>
              <a:prstGeom prst="rect">
                <a:avLst/>
              </a:prstGeom>
              <a:blipFill rotWithShape="0">
                <a:blip r:embed="rId2"/>
                <a:stretch>
                  <a:fillRect l="-624" t="-10494" r="-1560" b="-3909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target operating conditions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1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604708" y="1144873"/>
                <a:ext cx="8437200" cy="1089991"/>
              </a:xfrm>
              <a:prstGeom prst="rect">
                <a:avLst/>
              </a:prstGeom>
            </p:spPr>
            <p:txBody>
              <a:bodyPr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 smtClean="0"/>
                  <a:t>Expected beam-gas interaction rate: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 charset="0"/>
                        </a:rPr>
                        <m:t>𝑅</m:t>
                      </m:r>
                      <m:d>
                        <m:dPr>
                          <m:ctrlPr>
                            <a:rPr lang="en-AU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charset="0"/>
                            </a:rPr>
                            <m:t>𝐻𝑧</m:t>
                          </m:r>
                        </m:e>
                      </m:d>
                      <m:r>
                        <a:rPr lang="en-AU" b="0" i="1" smtClean="0">
                          <a:latin typeface="Cambria Math" charset="0"/>
                        </a:rPr>
                        <m:t>=2.5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∙</m:t>
                      </m:r>
                      <m:sSup>
                        <m:sSupPr>
                          <m:ctrlP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−11</m:t>
                          </m:r>
                        </m:sup>
                      </m:sSup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d>
                        <m:dPr>
                          <m:ctrlP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𝑚𝑏𝑎𝑟</m:t>
                          </m:r>
                        </m:e>
                      </m:d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∆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𝑧</m:t>
                      </m:r>
                      <m:d>
                        <m:dPr>
                          <m:ctrlP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𝑐𝑚</m:t>
                          </m:r>
                        </m:e>
                      </m:d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𝑝𝐴</m:t>
                          </m:r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</m:sub>
                      </m:sSub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𝑁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AU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𝑟𝑒𝑣</m:t>
                          </m:r>
                        </m:sub>
                      </m:sSub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𝐻𝑧</m:t>
                      </m:r>
                      <m:r>
                        <a:rPr lang="en-A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AU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</p:txBody>
          </p:sp>
        </mc:Choice>
        <mc:Fallback>
          <p:sp>
            <p:nvSpPr>
              <p:cNvPr id="7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604708" y="1144873"/>
                <a:ext cx="8437200" cy="1089991"/>
              </a:xfrm>
              <a:prstGeom prst="rect">
                <a:avLst/>
              </a:prstGeom>
              <a:blipFill rotWithShape="0">
                <a:blip r:embed="rId3"/>
                <a:stretch>
                  <a:fillRect l="-2384" t="-167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036365" y="3643562"/>
                <a:ext cx="22413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b="1" i="1" smtClean="0">
                        <a:latin typeface="Cambria Math" charset="0"/>
                      </a:rPr>
                      <m:t>𝑹</m:t>
                    </m:r>
                    <m:r>
                      <a:rPr lang="en-AU" b="1" i="1" smtClean="0">
                        <a:latin typeface="Cambria Math" charset="0"/>
                      </a:rPr>
                      <m:t>=</m:t>
                    </m:r>
                    <m:r>
                      <a:rPr lang="en-AU" b="1" i="1" smtClean="0">
                        <a:latin typeface="Cambria Math" charset="0"/>
                      </a:rPr>
                      <m:t>𝟖𝟏</m:t>
                    </m:r>
                    <m:r>
                      <a:rPr lang="en-AU" b="1" i="1" smtClean="0">
                        <a:latin typeface="Cambria Math" charset="0"/>
                      </a:rPr>
                      <m:t> </m:t>
                    </m:r>
                    <m:r>
                      <a:rPr lang="en-AU" b="1" i="1" smtClean="0">
                        <a:latin typeface="Cambria Math" charset="0"/>
                      </a:rPr>
                      <m:t>𝑯𝒛</m:t>
                    </m:r>
                  </m:oMath>
                </a14:m>
                <a:r>
                  <a:rPr lang="en-US" b="1" dirty="0" smtClean="0"/>
                  <a:t> per bunch</a:t>
                </a:r>
                <a:endParaRPr lang="en-US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6365" y="3643562"/>
                <a:ext cx="2241319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95000" r="-1630" b="-1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Arrow 10"/>
          <p:cNvSpPr/>
          <p:nvPr/>
        </p:nvSpPr>
        <p:spPr>
          <a:xfrm>
            <a:off x="4923183" y="3828228"/>
            <a:ext cx="702365" cy="45719"/>
          </a:xfrm>
          <a:prstGeom prst="rightArrow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22" y="1315002"/>
            <a:ext cx="7924800" cy="1143000"/>
          </a:xfrm>
        </p:spPr>
        <p:txBody>
          <a:bodyPr/>
          <a:lstStyle/>
          <a:p>
            <a:r>
              <a:rPr lang="en-US" dirty="0" smtClean="0"/>
              <a:t>The trigger system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437322" y="2527852"/>
                <a:ext cx="7924800" cy="41148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en-AU" sz="1800" dirty="0" smtClean="0"/>
                  <a:t>Set of three scintillator planes (30x30 cm above and below beam line), not in particles’ path between beam-gas collision and tracking measurements:</a:t>
                </a:r>
              </a:p>
              <a:p>
                <a:pPr marL="0" lvl="0" indent="0">
                  <a:buNone/>
                </a:pPr>
                <a:endParaRPr lang="en-US" sz="1800" dirty="0" smtClean="0"/>
              </a:p>
              <a:p>
                <a:r>
                  <a:rPr lang="en-US" sz="1800" dirty="0" smtClean="0"/>
                  <a:t>VETO (upstream, before precision tracker)</a:t>
                </a:r>
              </a:p>
              <a:p>
                <a:r>
                  <a:rPr lang="en-US" sz="1800" dirty="0" smtClean="0"/>
                  <a:t>SIGNAL and CONFIRM (downstream, after tracker)</a:t>
                </a:r>
              </a:p>
              <a:p>
                <a:pPr marL="0" indent="0">
                  <a:buNone/>
                </a:pPr>
                <a:r>
                  <a:rPr lang="en-US" sz="1800" dirty="0" smtClean="0"/>
                  <a:t>TRIGGER = SIGNAL · CONFIRM ·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1800" i="1" smtClean="0">
                            <a:latin typeface="Cambria Math" charset="0"/>
                          </a:rPr>
                        </m:ctrlPr>
                      </m:barPr>
                      <m:e>
                        <m:r>
                          <a:rPr lang="en-AU" sz="1800" b="0" i="1" smtClean="0">
                            <a:latin typeface="Cambria Math" charset="0"/>
                          </a:rPr>
                          <m:t>𝑉𝐸𝑇𝑂</m:t>
                        </m:r>
                      </m:e>
                    </m:bar>
                  </m:oMath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r>
                  <a:rPr lang="en-US" sz="1800" dirty="0" smtClean="0"/>
                  <a:t>Trigger rate ≃ 300 Hz per LHC bunch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37322" y="2527852"/>
                <a:ext cx="7924800" cy="4114800"/>
              </a:xfrm>
              <a:blipFill rotWithShape="0">
                <a:blip r:embed="rId2"/>
                <a:stretch>
                  <a:fillRect l="-692"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0" t="36812" r="13167" b="34396"/>
          <a:stretch/>
        </p:blipFill>
        <p:spPr>
          <a:xfrm>
            <a:off x="5426765" y="3243470"/>
            <a:ext cx="3578087" cy="19745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76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36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08" y="181667"/>
            <a:ext cx="7924800" cy="518422"/>
          </a:xfrm>
        </p:spPr>
        <p:txBody>
          <a:bodyPr/>
          <a:lstStyle/>
          <a:p>
            <a:r>
              <a:rPr lang="en-US" dirty="0" smtClean="0"/>
              <a:t>Trigger detector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37930" y="790506"/>
            <a:ext cx="8708870" cy="77856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 ns resolution </a:t>
            </a:r>
            <a:r>
              <a:rPr lang="mr-IN" dirty="0" smtClean="0"/>
              <a:t>–</a:t>
            </a:r>
            <a:r>
              <a:rPr lang="en-US" dirty="0" smtClean="0"/>
              <a:t> easy beam bunch identification</a:t>
            </a:r>
          </a:p>
          <a:p>
            <a:r>
              <a:rPr lang="en-US" dirty="0" smtClean="0"/>
              <a:t>Background contamination &lt; 10</a:t>
            </a:r>
            <a:r>
              <a:rPr lang="en-US" baseline="30000" dirty="0" smtClean="0"/>
              <a:t>-4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" y="2187733"/>
            <a:ext cx="3657273" cy="1981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191" y="2109531"/>
            <a:ext cx="5353878" cy="37833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24200" y="4168935"/>
            <a:ext cx="2403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Adjusted time difference between </a:t>
            </a:r>
          </a:p>
          <a:p>
            <a:r>
              <a:rPr lang="en-US" sz="1400" dirty="0" smtClean="0"/>
              <a:t>SIGNAL and CONFIRM planes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80849" y="1879956"/>
            <a:ext cx="3144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bunch structure as seen by BGV Trigger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13730" y="5246523"/>
            <a:ext cx="3525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Standalone measurement:</a:t>
            </a:r>
          </a:p>
          <a:p>
            <a:r>
              <a:rPr lang="en-US" dirty="0" smtClean="0"/>
              <a:t>Ghost charge fraction = 0.29% ± 0.03%</a:t>
            </a:r>
          </a:p>
        </p:txBody>
      </p:sp>
    </p:spTree>
    <p:extLst>
      <p:ext uri="{BB962C8B-B14F-4D97-AF65-F5344CB8AC3E}">
        <p14:creationId xmlns:p14="http://schemas.microsoft.com/office/powerpoint/2010/main" val="7551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Oval 156"/>
          <p:cNvSpPr/>
          <p:nvPr/>
        </p:nvSpPr>
        <p:spPr>
          <a:xfrm>
            <a:off x="5497069" y="3639221"/>
            <a:ext cx="140018" cy="606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>
              <a:solidFill>
                <a:srgbClr val="FFFFFF"/>
              </a:solidFill>
            </a:endParaRPr>
          </a:p>
        </p:txBody>
      </p:sp>
      <p:sp>
        <p:nvSpPr>
          <p:cNvPr id="154" name="Oval 153"/>
          <p:cNvSpPr/>
          <p:nvPr/>
        </p:nvSpPr>
        <p:spPr>
          <a:xfrm>
            <a:off x="5500786" y="3761105"/>
            <a:ext cx="140018" cy="606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>
              <a:solidFill>
                <a:srgbClr val="FFFFFF"/>
              </a:solidFill>
            </a:endParaRPr>
          </a:p>
        </p:txBody>
      </p:sp>
      <p:sp>
        <p:nvSpPr>
          <p:cNvPr id="170" name="Oval 169"/>
          <p:cNvSpPr/>
          <p:nvPr/>
        </p:nvSpPr>
        <p:spPr>
          <a:xfrm>
            <a:off x="5497069" y="3890102"/>
            <a:ext cx="140018" cy="606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88701" y="2492807"/>
            <a:ext cx="2757230" cy="2098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b="1" dirty="0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56859" y="3528621"/>
            <a:ext cx="491063" cy="4064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FELIX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491164" y="3588107"/>
            <a:ext cx="498656" cy="4096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FELIX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5576" y="2499544"/>
            <a:ext cx="4032983" cy="26863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>
              <a:solidFill>
                <a:srgbClr val="FFFFFF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020580" y="2872180"/>
            <a:ext cx="1751488" cy="19606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b="1" dirty="0">
              <a:solidFill>
                <a:srgbClr val="FFFFFF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894038" y="2963794"/>
            <a:ext cx="1739423" cy="20144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b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0128" y="857251"/>
            <a:ext cx="485498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dirty="0" err="1">
                <a:solidFill>
                  <a:srgbClr val="000000"/>
                </a:solidFill>
                <a:cs typeface="Arial"/>
              </a:rPr>
              <a:t>Micromegas</a:t>
            </a:r>
            <a:r>
              <a:rPr lang="en-US" sz="2700" b="1" dirty="0">
                <a:solidFill>
                  <a:srgbClr val="000000"/>
                </a:solidFill>
                <a:cs typeface="Arial"/>
              </a:rPr>
              <a:t> readout scheme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098" y="3044827"/>
            <a:ext cx="1756778" cy="20788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b="1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82630" y="3881929"/>
            <a:ext cx="601138" cy="4092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ROC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05000" y="4561367"/>
            <a:ext cx="497863" cy="4092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SCA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14101" y="4411635"/>
            <a:ext cx="1647495" cy="6512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b="1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8634" y="4900556"/>
            <a:ext cx="1382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Front end board</a:t>
            </a:r>
            <a:endParaRPr lang="el-GR" sz="1200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96679" y="4844306"/>
            <a:ext cx="791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L1DDC</a:t>
            </a:r>
            <a:endParaRPr lang="el-GR" sz="1200" b="1" dirty="0">
              <a:solidFill>
                <a:srgbClr val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40609" y="3073489"/>
            <a:ext cx="528936" cy="3257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ROD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74101" y="3063275"/>
            <a:ext cx="722965" cy="3775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Event monitor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308873" y="3620164"/>
            <a:ext cx="624038" cy="3433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Config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370414" y="4160063"/>
            <a:ext cx="553072" cy="3205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DCS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336408" y="4209982"/>
            <a:ext cx="885604" cy="2864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calibration</a:t>
            </a:r>
            <a:endParaRPr lang="el-GR" sz="1200" dirty="0">
              <a:solidFill>
                <a:srgbClr val="FFFFFF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51948" y="4149176"/>
            <a:ext cx="720377" cy="3999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Trigger monitor</a:t>
            </a:r>
            <a:endParaRPr lang="el-GR" sz="1200" dirty="0">
              <a:solidFill>
                <a:srgbClr val="FFFFFF"/>
              </a:solidFill>
            </a:endParaRPr>
          </a:p>
        </p:txBody>
      </p:sp>
      <p:cxnSp>
        <p:nvCxnSpPr>
          <p:cNvPr id="62" name="Straight Arrow Connector 61"/>
          <p:cNvCxnSpPr>
            <a:stCxn id="42" idx="3"/>
          </p:cNvCxnSpPr>
          <p:nvPr/>
        </p:nvCxnSpPr>
        <p:spPr>
          <a:xfrm>
            <a:off x="7869545" y="3236388"/>
            <a:ext cx="1177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25" idx="0"/>
            <a:endCxn id="157" idx="2"/>
          </p:cNvCxnSpPr>
          <p:nvPr/>
        </p:nvCxnSpPr>
        <p:spPr>
          <a:xfrm rot="5400000" flipH="1" flipV="1">
            <a:off x="3986331" y="2991305"/>
            <a:ext cx="832518" cy="2188957"/>
          </a:xfrm>
          <a:prstGeom prst="bentConnector2">
            <a:avLst/>
          </a:prstGeom>
          <a:ln w="19050"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5103256" y="4657780"/>
            <a:ext cx="3428743" cy="5441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>
              <a:solidFill>
                <a:srgbClr val="FFFFFF"/>
              </a:solidFill>
            </a:endParaRPr>
          </a:p>
        </p:txBody>
      </p:sp>
      <p:cxnSp>
        <p:nvCxnSpPr>
          <p:cNvPr id="81" name="Straight Connector 80"/>
          <p:cNvCxnSpPr>
            <a:stCxn id="19" idx="1"/>
          </p:cNvCxnSpPr>
          <p:nvPr/>
        </p:nvCxnSpPr>
        <p:spPr>
          <a:xfrm flipH="1" flipV="1">
            <a:off x="1587450" y="3840999"/>
            <a:ext cx="295180" cy="245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19" idx="1"/>
          </p:cNvCxnSpPr>
          <p:nvPr/>
        </p:nvCxnSpPr>
        <p:spPr>
          <a:xfrm flipH="1" flipV="1">
            <a:off x="1630764" y="3782385"/>
            <a:ext cx="251866" cy="304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342314" y="4825251"/>
            <a:ext cx="419149" cy="0"/>
          </a:xfrm>
          <a:prstGeom prst="straightConnector1">
            <a:avLst/>
          </a:prstGeom>
          <a:ln w="19050"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5723441" y="4710226"/>
            <a:ext cx="12351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Bidirectional fiber</a:t>
            </a:r>
            <a:endParaRPr lang="el-GR" sz="1050" dirty="0">
              <a:solidFill>
                <a:srgbClr val="000000"/>
              </a:solidFill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5336407" y="4984872"/>
            <a:ext cx="419149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722297" y="4867047"/>
            <a:ext cx="12351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One way fiber</a:t>
            </a:r>
            <a:endParaRPr lang="el-GR" sz="1050" dirty="0">
              <a:solidFill>
                <a:srgbClr val="000000"/>
              </a:solidFill>
            </a:endParaRPr>
          </a:p>
        </p:txBody>
      </p:sp>
      <p:cxnSp>
        <p:nvCxnSpPr>
          <p:cNvPr id="91" name="Straight Connector 90"/>
          <p:cNvCxnSpPr>
            <a:stCxn id="41" idx="3"/>
            <a:endCxn id="105" idx="2"/>
          </p:cNvCxnSpPr>
          <p:nvPr/>
        </p:nvCxnSpPr>
        <p:spPr>
          <a:xfrm>
            <a:off x="5989820" y="3792923"/>
            <a:ext cx="165228" cy="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6050962" y="3731835"/>
            <a:ext cx="371474" cy="43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46" idx="0"/>
            <a:endCxn id="105" idx="3"/>
          </p:cNvCxnSpPr>
          <p:nvPr/>
        </p:nvCxnSpPr>
        <p:spPr>
          <a:xfrm flipV="1">
            <a:off x="5779210" y="3976929"/>
            <a:ext cx="539005" cy="2330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47" idx="0"/>
            <a:endCxn id="105" idx="4"/>
          </p:cNvCxnSpPr>
          <p:nvPr/>
        </p:nvCxnSpPr>
        <p:spPr>
          <a:xfrm flipH="1" flipV="1">
            <a:off x="6712136" y="4050198"/>
            <a:ext cx="1" cy="98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45" idx="1"/>
            <a:endCxn id="105" idx="5"/>
          </p:cNvCxnSpPr>
          <p:nvPr/>
        </p:nvCxnSpPr>
        <p:spPr>
          <a:xfrm flipH="1" flipV="1">
            <a:off x="7106056" y="3976929"/>
            <a:ext cx="264358" cy="343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43" idx="2"/>
            <a:endCxn id="105" idx="0"/>
          </p:cNvCxnSpPr>
          <p:nvPr/>
        </p:nvCxnSpPr>
        <p:spPr>
          <a:xfrm flipH="1">
            <a:off x="6712136" y="3440839"/>
            <a:ext cx="23448" cy="109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105" idx="7"/>
            <a:endCxn id="42" idx="1"/>
          </p:cNvCxnSpPr>
          <p:nvPr/>
        </p:nvCxnSpPr>
        <p:spPr>
          <a:xfrm flipV="1">
            <a:off x="7106056" y="3236388"/>
            <a:ext cx="234553" cy="386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105" idx="6"/>
            <a:endCxn id="44" idx="1"/>
          </p:cNvCxnSpPr>
          <p:nvPr/>
        </p:nvCxnSpPr>
        <p:spPr>
          <a:xfrm flipV="1">
            <a:off x="7269223" y="3791842"/>
            <a:ext cx="39650" cy="8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/>
          <p:nvPr/>
        </p:nvCxnSpPr>
        <p:spPr>
          <a:xfrm flipH="1">
            <a:off x="5628715" y="2684054"/>
            <a:ext cx="697766" cy="909740"/>
          </a:xfrm>
          <a:prstGeom prst="bentConnector4">
            <a:avLst>
              <a:gd name="adj1" fmla="val -25810"/>
              <a:gd name="adj2" fmla="val 27975"/>
            </a:avLst>
          </a:prstGeom>
          <a:ln w="19050">
            <a:solidFill>
              <a:schemeClr val="accent6">
                <a:lumMod val="20000"/>
                <a:lumOff val="80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/>
          <p:cNvSpPr/>
          <p:nvPr/>
        </p:nvSpPr>
        <p:spPr>
          <a:xfrm>
            <a:off x="6155048" y="3549884"/>
            <a:ext cx="1114175" cy="5003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000000"/>
                </a:solidFill>
              </a:rPr>
              <a:t>network</a:t>
            </a:r>
            <a:endParaRPr lang="el-GR" sz="1350" dirty="0">
              <a:solidFill>
                <a:srgbClr val="000000"/>
              </a:solidFill>
            </a:endParaRPr>
          </a:p>
        </p:txBody>
      </p:sp>
      <p:cxnSp>
        <p:nvCxnSpPr>
          <p:cNvPr id="107" name="Straight Arrow Connector 106"/>
          <p:cNvCxnSpPr>
            <a:endCxn id="41" idx="0"/>
          </p:cNvCxnSpPr>
          <p:nvPr/>
        </p:nvCxnSpPr>
        <p:spPr>
          <a:xfrm flipH="1">
            <a:off x="5740491" y="3320389"/>
            <a:ext cx="249327" cy="267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flipH="1">
            <a:off x="5864290" y="3325867"/>
            <a:ext cx="189379" cy="204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740489" y="3103740"/>
            <a:ext cx="545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TTC</a:t>
            </a:r>
            <a:endParaRPr lang="el-GR" sz="1200" dirty="0">
              <a:solidFill>
                <a:srgbClr val="0000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32788" y="3924244"/>
            <a:ext cx="10408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rgbClr val="000000"/>
                </a:solidFill>
              </a:rPr>
              <a:t># of VMMs per FEB:</a:t>
            </a:r>
          </a:p>
          <a:p>
            <a:r>
              <a:rPr lang="en-US" sz="750" dirty="0">
                <a:solidFill>
                  <a:srgbClr val="000000"/>
                </a:solidFill>
              </a:rPr>
              <a:t>MM: 8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6236699" y="2517260"/>
            <a:ext cx="1080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Off-detector</a:t>
            </a:r>
            <a:endParaRPr lang="el-GR" sz="1200" b="1" dirty="0">
              <a:solidFill>
                <a:srgbClr val="000000"/>
              </a:solidFill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>
            <a:off x="7052358" y="4829327"/>
            <a:ext cx="359340" cy="69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7349828" y="4690156"/>
            <a:ext cx="12160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</a:rPr>
              <a:t>miniSAS cables</a:t>
            </a:r>
            <a:endParaRPr lang="el-GR" sz="1050" dirty="0">
              <a:solidFill>
                <a:srgbClr val="000000"/>
              </a:solidFill>
            </a:endParaRPr>
          </a:p>
        </p:txBody>
      </p:sp>
      <p:cxnSp>
        <p:nvCxnSpPr>
          <p:cNvPr id="163" name="Straight Arrow Connector 162"/>
          <p:cNvCxnSpPr>
            <a:stCxn id="20" idx="3"/>
            <a:endCxn id="168" idx="2"/>
          </p:cNvCxnSpPr>
          <p:nvPr/>
        </p:nvCxnSpPr>
        <p:spPr>
          <a:xfrm>
            <a:off x="2402863" y="4766013"/>
            <a:ext cx="710679" cy="1230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19" idx="3"/>
            <a:endCxn id="167" idx="2"/>
          </p:cNvCxnSpPr>
          <p:nvPr/>
        </p:nvCxnSpPr>
        <p:spPr>
          <a:xfrm>
            <a:off x="2483768" y="4086575"/>
            <a:ext cx="635754" cy="5022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/>
          <p:cNvSpPr/>
          <p:nvPr/>
        </p:nvSpPr>
        <p:spPr>
          <a:xfrm>
            <a:off x="3119522" y="4558521"/>
            <a:ext cx="140018" cy="606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>
              <a:solidFill>
                <a:srgbClr val="FFFFFF"/>
              </a:solidFill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3113542" y="4748013"/>
            <a:ext cx="140018" cy="606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>
              <a:solidFill>
                <a:srgbClr val="FFFFFF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1302427" y="3100388"/>
            <a:ext cx="495817" cy="4592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0000"/>
                </a:solidFill>
              </a:rPr>
              <a:t>VMM</a:t>
            </a:r>
            <a:endParaRPr lang="el-GR" sz="1050" dirty="0">
              <a:solidFill>
                <a:srgbClr val="FFFFFF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1138434" y="3275778"/>
            <a:ext cx="473448" cy="4592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0000"/>
                </a:solidFill>
              </a:rPr>
              <a:t>VMM</a:t>
            </a:r>
            <a:endParaRPr lang="el-GR" sz="1050" dirty="0">
              <a:solidFill>
                <a:srgbClr val="FFFFFF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 rot="5400000">
            <a:off x="1264585" y="3127043"/>
            <a:ext cx="4330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77963" y="3320385"/>
            <a:ext cx="473448" cy="4592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0000"/>
                </a:solidFill>
              </a:rPr>
              <a:t>VMM</a:t>
            </a:r>
            <a:endParaRPr lang="el-GR" sz="1050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0236" y="3368073"/>
            <a:ext cx="522182" cy="4592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smtClean="0">
                <a:solidFill>
                  <a:srgbClr val="000000"/>
                </a:solidFill>
              </a:rPr>
              <a:t>VMM</a:t>
            </a:r>
            <a:endParaRPr lang="el-GR" sz="1050" dirty="0">
              <a:solidFill>
                <a:srgbClr val="FFFFFF"/>
              </a:solidFill>
            </a:endParaRPr>
          </a:p>
        </p:txBody>
      </p:sp>
      <p:cxnSp>
        <p:nvCxnSpPr>
          <p:cNvPr id="159" name="Straight Connector 158"/>
          <p:cNvCxnSpPr>
            <a:stCxn id="112" idx="3"/>
          </p:cNvCxnSpPr>
          <p:nvPr/>
        </p:nvCxnSpPr>
        <p:spPr>
          <a:xfrm flipH="1" flipV="1">
            <a:off x="1611202" y="3736681"/>
            <a:ext cx="262469" cy="349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112" idx="3"/>
          </p:cNvCxnSpPr>
          <p:nvPr/>
        </p:nvCxnSpPr>
        <p:spPr>
          <a:xfrm flipH="1" flipV="1">
            <a:off x="1811735" y="3366207"/>
            <a:ext cx="61936" cy="7196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111454" y="4502042"/>
            <a:ext cx="393317" cy="3650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000000"/>
                </a:solidFill>
              </a:rPr>
              <a:t>GBTX</a:t>
            </a:r>
            <a:endParaRPr lang="el-GR" sz="900" dirty="0">
              <a:solidFill>
                <a:srgbClr val="FFFFFF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248226" y="2526801"/>
            <a:ext cx="1080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On-detector</a:t>
            </a:r>
            <a:endParaRPr lang="el-GR" sz="1200" b="1" dirty="0">
              <a:solidFill>
                <a:srgbClr val="000000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3551474" y="4503058"/>
            <a:ext cx="393317" cy="3650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000000"/>
                </a:solidFill>
              </a:rPr>
              <a:t>GBTX</a:t>
            </a:r>
            <a:endParaRPr lang="el-GR" sz="900" dirty="0">
              <a:solidFill>
                <a:srgbClr val="FFFFFF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3996821" y="4503262"/>
            <a:ext cx="393317" cy="3650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000000"/>
                </a:solidFill>
              </a:rPr>
              <a:t>GBTX</a:t>
            </a:r>
            <a:endParaRPr lang="el-GR" sz="900" dirty="0">
              <a:solidFill>
                <a:srgbClr val="FFFFFF"/>
              </a:solidFill>
            </a:endParaRPr>
          </a:p>
        </p:txBody>
      </p:sp>
      <p:cxnSp>
        <p:nvCxnSpPr>
          <p:cNvPr id="77" name="Elbow Connector 76"/>
          <p:cNvCxnSpPr>
            <a:stCxn id="146" idx="0"/>
            <a:endCxn id="154" idx="2"/>
          </p:cNvCxnSpPr>
          <p:nvPr/>
        </p:nvCxnSpPr>
        <p:spPr>
          <a:xfrm rot="5400000" flipH="1" flipV="1">
            <a:off x="4268635" y="3270908"/>
            <a:ext cx="711650" cy="1752653"/>
          </a:xfrm>
          <a:prstGeom prst="bentConnector2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/>
          <p:cNvCxnSpPr>
            <a:stCxn id="147" idx="0"/>
            <a:endCxn id="170" idx="2"/>
          </p:cNvCxnSpPr>
          <p:nvPr/>
        </p:nvCxnSpPr>
        <p:spPr>
          <a:xfrm rot="5400000" flipH="1" flipV="1">
            <a:off x="4553845" y="3560038"/>
            <a:ext cx="582858" cy="1303590"/>
          </a:xfrm>
          <a:prstGeom prst="bentConnector2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Sotiris Vlachos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61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5529"/>
            <a:ext cx="7924800" cy="602629"/>
          </a:xfrm>
        </p:spPr>
        <p:txBody>
          <a:bodyPr/>
          <a:lstStyle/>
          <a:p>
            <a:r>
              <a:rPr lang="en-US" dirty="0" smtClean="0"/>
              <a:t>The precision tracker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5326508" y="1005897"/>
                <a:ext cx="3817492" cy="1908312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r>
                  <a:rPr lang="en-US" sz="1600" dirty="0" smtClean="0"/>
                  <a:t>4 Scintillating </a:t>
                </a:r>
                <a:r>
                  <a:rPr lang="en-US" sz="1600" dirty="0" err="1" smtClean="0"/>
                  <a:t>fibre</a:t>
                </a:r>
                <a:r>
                  <a:rPr lang="en-US" sz="1600" dirty="0" smtClean="0"/>
                  <a:t> (</a:t>
                </a:r>
                <a:r>
                  <a:rPr lang="en-US" sz="1600" dirty="0" err="1" smtClean="0"/>
                  <a:t>SciFi</a:t>
                </a:r>
                <a:r>
                  <a:rPr lang="en-US" sz="1600" dirty="0" smtClean="0"/>
                  <a:t>) (250 </a:t>
                </a:r>
                <a:r>
                  <a:rPr lang="en-US" sz="1600" dirty="0" err="1" smtClean="0"/>
                  <a:t>μm</a:t>
                </a:r>
                <a:r>
                  <a:rPr lang="en-US" sz="1600" dirty="0" smtClean="0"/>
                  <a:t>) modules (x, x’, y, y’) per (NEAR/FAR) station</a:t>
                </a:r>
              </a:p>
              <a:p>
                <a:r>
                  <a:rPr lang="en-US" sz="1600" dirty="0" smtClean="0"/>
                  <a:t>4 (NEAR), 5  (FAR) </a:t>
                </a:r>
                <a:r>
                  <a:rPr lang="en-US" sz="1600" dirty="0" err="1" smtClean="0"/>
                  <a:t>SciFi</a:t>
                </a:r>
                <a:r>
                  <a:rPr lang="en-US" sz="1600" dirty="0" smtClean="0"/>
                  <a:t> planes per module</a:t>
                </a:r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AU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𝑧</m:t>
                    </m:r>
                    <m:r>
                      <a:rPr lang="en-AU" sz="16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=1</m:t>
                    </m:r>
                  </m:oMath>
                </a14:m>
                <a:r>
                  <a:rPr lang="en-US" sz="1600" dirty="0" smtClean="0"/>
                  <a:t> 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16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𝑐𝑙𝑢𝑠𝑡𝑒𝑟</m:t>
                        </m:r>
                      </m:sub>
                    </m:sSub>
                    <m:r>
                      <a:rPr lang="en-AU" sz="1600" i="1" dirty="0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1600" dirty="0" smtClean="0"/>
                  <a:t>≃ 50 </a:t>
                </a:r>
                <a:r>
                  <a:rPr lang="en-US" sz="1600" dirty="0" err="1" smtClean="0"/>
                  <a:t>μm</a:t>
                </a:r>
                <a:endParaRPr lang="en-US" sz="1600" dirty="0"/>
              </a:p>
              <a:p>
                <a:pPr lvl="0"/>
                <a:endParaRPr lang="en-US" sz="1600" dirty="0" smtClean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5326508" y="1005897"/>
                <a:ext cx="3817492" cy="1908312"/>
              </a:xfrm>
              <a:prstGeom prst="rect">
                <a:avLst/>
              </a:prstGeom>
              <a:blipFill rotWithShape="0">
                <a:blip r:embed="rId2"/>
                <a:stretch>
                  <a:fillRect l="-639" t="-958" r="-1278" b="-22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6" r="35435"/>
          <a:stretch/>
        </p:blipFill>
        <p:spPr>
          <a:xfrm>
            <a:off x="682488" y="1005897"/>
            <a:ext cx="4167809" cy="159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88" y="3034008"/>
            <a:ext cx="3134702" cy="18409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397" y="3034008"/>
            <a:ext cx="3723860" cy="263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7003"/>
            <a:ext cx="7924800" cy="976156"/>
          </a:xfrm>
        </p:spPr>
        <p:txBody>
          <a:bodyPr/>
          <a:lstStyle/>
          <a:p>
            <a:r>
              <a:rPr lang="en-US" dirty="0" smtClean="0"/>
              <a:t>Alternative Beam position measurement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54330" y="1652739"/>
            <a:ext cx="3661079" cy="1753070"/>
            <a:chOff x="354330" y="1652739"/>
            <a:chExt cx="4520755" cy="2033262"/>
          </a:xfrm>
        </p:grpSpPr>
        <p:grpSp>
          <p:nvGrpSpPr>
            <p:cNvPr id="7" name="Group 6"/>
            <p:cNvGrpSpPr/>
            <p:nvPr/>
          </p:nvGrpSpPr>
          <p:grpSpPr>
            <a:xfrm>
              <a:off x="354330" y="1652739"/>
              <a:ext cx="3406140" cy="2033262"/>
              <a:chOff x="251460" y="1852938"/>
              <a:chExt cx="3406140" cy="2033262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320040" y="3429000"/>
                <a:ext cx="3337560" cy="762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 flipV="1">
                <a:off x="1524000" y="1852938"/>
                <a:ext cx="25236" cy="2033262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251460" y="1852938"/>
                <a:ext cx="2171700" cy="203326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Arc 10"/>
              <p:cNvSpPr/>
              <p:nvPr/>
            </p:nvSpPr>
            <p:spPr>
              <a:xfrm>
                <a:off x="822960" y="3261360"/>
                <a:ext cx="198120" cy="312419"/>
              </a:xfrm>
              <a:prstGeom prst="arc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flipH="1" flipV="1">
                <a:off x="1196340" y="2987040"/>
                <a:ext cx="342900" cy="44196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971516" y="3099111"/>
                <a:ext cx="3353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ɸ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277327" y="2932237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</a:t>
                </a:r>
                <a:endParaRPr lang="en-US" dirty="0"/>
              </a:p>
            </p:txBody>
          </p:sp>
        </p:grpSp>
        <p:sp>
          <p:nvSpPr>
            <p:cNvPr id="15" name="5-Point Star 14"/>
            <p:cNvSpPr/>
            <p:nvPr/>
          </p:nvSpPr>
          <p:spPr>
            <a:xfrm>
              <a:off x="2105381" y="1820131"/>
              <a:ext cx="234462" cy="235430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222612" y="1989643"/>
              <a:ext cx="0" cy="1278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1642110" y="1961892"/>
              <a:ext cx="580502" cy="19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115404" y="3292456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r>
                <a:rPr lang="en-US" baseline="-25000" dirty="0" smtClean="0"/>
                <a:t>0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20636" y="1794423"/>
              <a:ext cx="37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r>
                <a:rPr lang="en-US" baseline="-25000" dirty="0" smtClean="0"/>
                <a:t>0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21615" y="2686578"/>
              <a:ext cx="2207656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IP = x</a:t>
              </a:r>
              <a:r>
                <a:rPr lang="en-US" baseline="-25000" dirty="0" smtClean="0"/>
                <a:t>0</a:t>
              </a:r>
              <a:r>
                <a:rPr lang="en-US" dirty="0" smtClean="0"/>
                <a:t>sin(</a:t>
              </a:r>
              <a:r>
                <a:rPr lang="en-US" dirty="0" err="1" smtClean="0"/>
                <a:t>ɸ</a:t>
              </a:r>
              <a:r>
                <a:rPr lang="en-US" dirty="0" smtClean="0"/>
                <a:t>) </a:t>
              </a:r>
              <a:r>
                <a:rPr lang="mr-IN" dirty="0" smtClean="0"/>
                <a:t>–</a:t>
              </a:r>
              <a:r>
                <a:rPr lang="en-US" dirty="0" smtClean="0"/>
                <a:t> y</a:t>
              </a:r>
              <a:r>
                <a:rPr lang="en-US" baseline="-25000" dirty="0" smtClean="0"/>
                <a:t>0</a:t>
              </a:r>
              <a:r>
                <a:rPr lang="en-US" dirty="0" smtClean="0"/>
                <a:t>cos(</a:t>
              </a:r>
              <a:r>
                <a:rPr lang="en-US" dirty="0" err="1" smtClean="0"/>
                <a:t>ɸ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39843" y="1894083"/>
              <a:ext cx="25352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Real primary vertex position 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238419" y="1770169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 positioned at (0,0) </a:t>
            </a:r>
          </a:p>
          <a:p>
            <a:r>
              <a:rPr lang="en-US" dirty="0" smtClean="0"/>
              <a:t>of the BGV reference frame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799" y="3225714"/>
            <a:ext cx="5900543" cy="288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64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look at BGV real data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87" y="1684466"/>
            <a:ext cx="5065625" cy="29749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34660" y="4809324"/>
            <a:ext cx="4674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 typical BGV event, </a:t>
            </a:r>
          </a:p>
          <a:p>
            <a:pPr algn="ctr"/>
            <a:r>
              <a:rPr lang="en-US" dirty="0" smtClean="0"/>
              <a:t>Blue lines : </a:t>
            </a:r>
            <a:r>
              <a:rPr lang="en-US" dirty="0" err="1" smtClean="0"/>
              <a:t>SciFi</a:t>
            </a:r>
            <a:r>
              <a:rPr lang="en-US" dirty="0" smtClean="0"/>
              <a:t> strips with significant energy deposit</a:t>
            </a:r>
          </a:p>
          <a:p>
            <a:pPr algn="ctr"/>
            <a:r>
              <a:rPr lang="en-US" dirty="0" smtClean="0"/>
              <a:t>Red lines : reconstructed tracks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9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7642"/>
            <a:ext cx="8252012" cy="565803"/>
          </a:xfrm>
        </p:spPr>
        <p:txBody>
          <a:bodyPr/>
          <a:lstStyle/>
          <a:p>
            <a:r>
              <a:rPr lang="en-US" dirty="0" smtClean="0"/>
              <a:t>Vertex distribution in the BGV gas volume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58885" y="1794720"/>
                <a:ext cx="408511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Vertex x-y distribution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cannot be used directly for beam profile:</a:t>
                </a:r>
              </a:p>
              <a:p>
                <a:pPr marL="285750" indent="-285750">
                  <a:buClr>
                    <a:schemeClr val="tx2"/>
                  </a:buClr>
                  <a:buFont typeface="Arial" charset="0"/>
                  <a:buChar char="•"/>
                </a:pPr>
                <a:r>
                  <a:rPr lang="en-US" sz="1600" dirty="0" smtClean="0"/>
                  <a:t>Convolution of beam width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𝑣𝑒𝑟𝑡𝑒𝑥</m:t>
                        </m:r>
                      </m:sub>
                    </m:sSub>
                  </m:oMath>
                </a14:m>
                <a:endParaRPr lang="en-US" sz="1600" dirty="0" smtClean="0"/>
              </a:p>
              <a:p>
                <a:pPr marL="285750" indent="-285750">
                  <a:buClr>
                    <a:schemeClr val="tx2"/>
                  </a:buClr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𝑣𝑒𝑟𝑡𝑒𝑥</m:t>
                        </m:r>
                      </m:sub>
                    </m:sSub>
                    <m:r>
                      <a:rPr lang="en-AU" sz="1600" b="0" i="0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1600" dirty="0" smtClean="0"/>
                  <a:t>depends heavily on z (long extrapolation ~ 1 </a:t>
                </a:r>
                <a:r>
                  <a:rPr lang="en-US" sz="1600" dirty="0" err="1" smtClean="0"/>
                  <a:t>metre</a:t>
                </a:r>
                <a:r>
                  <a:rPr lang="en-US" sz="1600" dirty="0" smtClean="0"/>
                  <a:t>)</a:t>
                </a:r>
                <a:endParaRPr lang="en-US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885" y="1794720"/>
                <a:ext cx="4085115" cy="1323439"/>
              </a:xfrm>
              <a:prstGeom prst="rect">
                <a:avLst/>
              </a:prstGeom>
              <a:blipFill rotWithShape="0">
                <a:blip r:embed="rId2"/>
                <a:stretch>
                  <a:fillRect l="-896" t="-1376" b="-10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995082" y="1425388"/>
            <a:ext cx="20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Vertex reconstruction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1268760"/>
            <a:ext cx="3389339" cy="16561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7" t="11517" r="8638"/>
          <a:stretch/>
        </p:blipFill>
        <p:spPr>
          <a:xfrm>
            <a:off x="1115616" y="2189263"/>
            <a:ext cx="2195722" cy="4904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499632"/>
            <a:ext cx="2874613" cy="28159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18734"/>
            <a:ext cx="4788840" cy="225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X-projection of vertex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Sotiris Vlachos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9060" y="4666636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2-prong vertices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4224" y="4659406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3-prong vertices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59388" y="465940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4-prong vertices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57199" y="5323212"/>
                <a:ext cx="3552191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𝑣𝑒𝑟𝑡𝑒𝑥</m:t>
                        </m:r>
                      </m:sub>
                    </m:sSub>
                  </m:oMath>
                </a14:m>
                <a:r>
                  <a:rPr lang="en-US" dirty="0" smtClean="0"/>
                  <a:t> 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AU" b="0" i="1" dirty="0" smtClean="0">
                            <a:latin typeface="Cambria Math" charset="0"/>
                          </a:rPr>
                          <m:t>𝑁𝑢𝑚𝑏𝑒𝑟</m:t>
                        </m:r>
                        <m:r>
                          <a:rPr lang="en-AU" b="0" i="1" dirty="0" smtClean="0">
                            <a:latin typeface="Cambria Math" charset="0"/>
                          </a:rPr>
                          <m:t> </m:t>
                        </m:r>
                        <m:r>
                          <a:rPr lang="en-AU" b="0" i="1" dirty="0" smtClean="0">
                            <a:latin typeface="Cambria Math" charset="0"/>
                          </a:rPr>
                          <m:t>𝑜𝑓</m:t>
                        </m:r>
                        <m:r>
                          <a:rPr lang="en-AU" b="0" i="1" dirty="0" smtClean="0">
                            <a:latin typeface="Cambria Math" charset="0"/>
                          </a:rPr>
                          <m:t> </m:t>
                        </m:r>
                        <m:r>
                          <a:rPr lang="en-AU" b="0" i="1" dirty="0" smtClean="0">
                            <a:latin typeface="Cambria Math" charset="0"/>
                          </a:rPr>
                          <m:t>𝑡𝑟𝑎𝑐𝑘𝑠</m:t>
                        </m:r>
                      </m:e>
                    </m:rad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charset="0"/>
                          </a:rPr>
                          <m:t> 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𝐼𝑃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5323212"/>
                <a:ext cx="3552191" cy="427746"/>
              </a:xfrm>
              <a:prstGeom prst="rect">
                <a:avLst/>
              </a:prstGeom>
              <a:blipFill rotWithShape="0">
                <a:blip r:embed="rId2"/>
                <a:stretch>
                  <a:fillRect t="-71429" b="-10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672043" y="5360896"/>
            <a:ext cx="4292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prong vertices allow also better event selection, </a:t>
            </a:r>
            <a:r>
              <a:rPr lang="en-US" dirty="0" err="1" smtClean="0"/>
              <a:t>gaussian</a:t>
            </a:r>
            <a:r>
              <a:rPr lang="en-US" dirty="0" smtClean="0"/>
              <a:t> position distribution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63" y="1865158"/>
            <a:ext cx="2627371" cy="25737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942" y="1876278"/>
            <a:ext cx="2616020" cy="25626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670" y="1876278"/>
            <a:ext cx="2655447" cy="26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42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9387"/>
            <a:ext cx="7924800" cy="572527"/>
          </a:xfrm>
        </p:spPr>
        <p:txBody>
          <a:bodyPr/>
          <a:lstStyle/>
          <a:p>
            <a:r>
              <a:rPr lang="en-US" smtClean="0"/>
              <a:t>Vertex reconstruction,</a:t>
            </a:r>
            <a:br>
              <a:rPr lang="en-US" smtClean="0"/>
            </a:br>
            <a:r>
              <a:rPr lang="en-US" smtClean="0"/>
              <a:t>Focus </a:t>
            </a:r>
            <a:r>
              <a:rPr lang="en-US" dirty="0" smtClean="0"/>
              <a:t>along beam direction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Sotiris Vlachos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691680" y="5051957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Run 2626, </a:t>
            </a:r>
          </a:p>
          <a:p>
            <a:pPr algn="ctr"/>
            <a:r>
              <a:rPr lang="en-US" dirty="0" smtClean="0"/>
              <a:t>used to estimate corrections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39779" y="5051957"/>
            <a:ext cx="2505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Run 2723, </a:t>
            </a:r>
          </a:p>
          <a:p>
            <a:pPr algn="ctr"/>
            <a:r>
              <a:rPr lang="en-US" dirty="0" smtClean="0"/>
              <a:t>High statistics,</a:t>
            </a:r>
          </a:p>
          <a:p>
            <a:pPr algn="ctr"/>
            <a:r>
              <a:rPr lang="en-US" dirty="0" smtClean="0"/>
              <a:t>same corrections used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71600" y="1138639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data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05602" y="1138639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After relative plane</a:t>
            </a:r>
          </a:p>
          <a:p>
            <a:pPr algn="ctr"/>
            <a:r>
              <a:rPr lang="en-US" dirty="0" smtClean="0"/>
              <a:t>alignment O(1mm)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97" y="1837871"/>
            <a:ext cx="2598652" cy="12228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804" y="1778933"/>
            <a:ext cx="2717864" cy="127899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09" y="3656881"/>
            <a:ext cx="2586072" cy="12169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029" y="3601051"/>
            <a:ext cx="2713639" cy="12770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061" y="3601051"/>
            <a:ext cx="2704711" cy="127280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66" y="1728396"/>
            <a:ext cx="2670899" cy="125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50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07804" y="3933056"/>
            <a:ext cx="3528392" cy="432048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552501" y="1052736"/>
                <a:ext cx="8314299" cy="4114800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dirty="0" smtClean="0">
                    <a:solidFill>
                      <a:schemeClr val="tx1"/>
                    </a:solidFill>
                  </a:rPr>
                  <a:t>IP and </a:t>
                </a:r>
                <a:r>
                  <a:rPr lang="en-US" sz="2000" dirty="0" err="1" smtClean="0">
                    <a:solidFill>
                      <a:schemeClr val="tx1"/>
                    </a:solidFill>
                  </a:rPr>
                  <a:t>ɸ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 of particles from the same primary vertex are correlated. 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  <a:defRPr/>
                </a:pPr>
                <a:r>
                  <a:rPr lang="en-US" sz="2000" dirty="0">
                    <a:solidFill>
                      <a:schemeClr val="tx1"/>
                    </a:solidFill>
                  </a:rPr>
                  <a:t>T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his correlation for pairs of tracks (1,2 from the same event, with angles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2000" baseline="-25000" dirty="0" smtClean="0">
                    <a:solidFill>
                      <a:schemeClr val="tx1"/>
                    </a:solidFill>
                  </a:rPr>
                  <a:t>1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2000" baseline="-25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) is given by: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𝐼𝑃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𝐼𝑃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AU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AU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AU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2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AU" sz="2000" b="0" i="0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cos</m:t>
                      </m:r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⁡(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  <m:sub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  <m:sub>
                          <m:r>
                            <a:rPr lang="en-AU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 −2ɑ )</m:t>
                      </m:r>
                    </m:oMath>
                  </m:oMathPara>
                </a14:m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𝑥</m:t>
                        </m:r>
                      </m:sub>
                      <m:sup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  <m:sup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AU" sz="20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)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being the beam spot variance along x (y)  and </a:t>
                </a:r>
                <a14:m>
                  <m:oMath xmlns:m="http://schemas.openxmlformats.org/officeDocument/2006/math">
                    <m:r>
                      <a:rPr lang="en-AU" sz="2000" i="1">
                        <a:solidFill>
                          <a:schemeClr val="tx1"/>
                        </a:solidFill>
                        <a:latin typeface="Cambria Math" charset="0"/>
                      </a:rPr>
                      <m:t>ɑ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the angle of the beam spot ellipse 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</a:pPr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</a:pPr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𝑥</m:t>
                        </m:r>
                      </m:sub>
                      <m:sup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  <m:sup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AU" sz="20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𝑏𝑒𝑎𝑚</m:t>
                        </m:r>
                      </m:sub>
                      <m:sup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is-IS" sz="20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AU" sz="20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AU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𝐼𝑃</m:t>
                            </m:r>
                          </m:e>
                          <m:sub>
                            <m:r>
                              <a:rPr lang="en-AU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AU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AU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𝐼𝑃</m:t>
                            </m:r>
                          </m:e>
                          <m:sub>
                            <m:r>
                              <a:rPr lang="en-AU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20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sz="20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a:rPr lang="en-AU" sz="2000" i="1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sSubSup>
                      <m:sSub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𝑏𝑒𝑎𝑚</m:t>
                        </m:r>
                      </m:sub>
                      <m:sup>
                        <m:r>
                          <a:rPr lang="en-AU" sz="20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func>
                      <m:funcPr>
                        <m:ctrlP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sz="20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AU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AU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AU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AU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</a:pPr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</a:pPr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ClrTx/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</a:rPr>
                  <a:t>This correlation does not depend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𝐼𝑃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552501" y="1052736"/>
                <a:ext cx="8314299" cy="4114800"/>
              </a:xfrm>
              <a:prstGeom prst="rect">
                <a:avLst/>
              </a:prstGeom>
              <a:blipFill rotWithShape="0">
                <a:blip r:embed="rId2"/>
                <a:stretch>
                  <a:fillRect l="-1833" t="-2667" b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width measurement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6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01681"/>
            <a:ext cx="5458455" cy="26672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873045" y="2075394"/>
            <a:ext cx="3173755" cy="49396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110401"/>
                <a:ext cx="7924800" cy="616177"/>
              </a:xfrm>
            </p:spPr>
            <p:txBody>
              <a:bodyPr/>
              <a:lstStyle/>
              <a:p>
                <a:r>
                  <a:rPr lang="en-US" dirty="0" smtClean="0"/>
                  <a:t>IP correlation </a:t>
                </a:r>
                <a14:m>
                  <m:oMath xmlns:m="http://schemas.openxmlformats.org/officeDocument/2006/math"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b="0" i="1" dirty="0" smtClean="0">
                            <a:latin typeface="Cambria Math" charset="0"/>
                          </a:rPr>
                          <m:t>𝑏𝑒𝑎𝑚</m:t>
                        </m:r>
                      </m:sub>
                    </m:sSub>
                  </m:oMath>
                </a14:m>
                <a:r>
                  <a:rPr lang="en-US" dirty="0" smtClean="0"/>
                  <a:t> @ 6.5 </a:t>
                </a:r>
                <a:r>
                  <a:rPr lang="en-US" dirty="0" err="1" smtClean="0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10401"/>
                <a:ext cx="7924800" cy="616177"/>
              </a:xfrm>
              <a:blipFill rotWithShape="0">
                <a:blip r:embed="rId3"/>
                <a:stretch>
                  <a:fillRect l="-1769" t="-1980" b="-30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873045" y="2105566"/>
                <a:ext cx="320587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sz="2000" i="1" dirty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𝑏𝑒𝑎𝑚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= 177 ± 37 (stat) </a:t>
                </a:r>
                <a:r>
                  <a:rPr lang="en-US" sz="2000" dirty="0" err="1" smtClean="0">
                    <a:solidFill>
                      <a:schemeClr val="tx1"/>
                    </a:solidFill>
                  </a:rPr>
                  <a:t>μm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045" y="2105566"/>
                <a:ext cx="3205878" cy="400110"/>
              </a:xfrm>
              <a:prstGeom prst="rect">
                <a:avLst/>
              </a:prstGeom>
              <a:blipFill rotWithShape="0">
                <a:blip r:embed="rId4"/>
                <a:stretch>
                  <a:fillRect t="-6061" r="-114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475656" y="4665315"/>
            <a:ext cx="578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Preliminary results, no systematic errors, no calibration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568" y="1164716"/>
            <a:ext cx="329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Fill #6358, BGV </a:t>
            </a:r>
            <a:r>
              <a:rPr lang="en-US" smtClean="0"/>
              <a:t>run duration 500 sec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821190" y="3044684"/>
                <a:ext cx="3318216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For comparison, BSRT values: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178 </a:t>
                </a:r>
                <a:r>
                  <a:rPr lang="en-US" dirty="0" err="1" smtClean="0"/>
                  <a:t>μm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186 </a:t>
                </a:r>
                <a:r>
                  <a:rPr lang="en-US" dirty="0" err="1" smtClean="0"/>
                  <a:t>μm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190" y="3044684"/>
                <a:ext cx="3318216" cy="668260"/>
              </a:xfrm>
              <a:prstGeom prst="rect">
                <a:avLst/>
              </a:prstGeom>
              <a:blipFill rotWithShape="0">
                <a:blip r:embed="rId5"/>
                <a:stretch>
                  <a:fillRect l="-1654" t="-4545" r="-73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83568" y="5445224"/>
            <a:ext cx="657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Fill #6358: Physics pp run, 6.5 </a:t>
            </a:r>
            <a:r>
              <a:rPr lang="en-US" dirty="0" err="1" smtClean="0"/>
              <a:t>TeV</a:t>
            </a:r>
            <a:r>
              <a:rPr lang="en-US" dirty="0" smtClean="0"/>
              <a:t>, 1868 bunches, 2.28e14 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73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56665" y="181535"/>
                <a:ext cx="7924800" cy="704944"/>
              </a:xfrm>
            </p:spPr>
            <p:txBody>
              <a:bodyPr/>
              <a:lstStyle/>
              <a:p>
                <a:r>
                  <a:rPr lang="en-US" dirty="0" smtClean="0"/>
                  <a:t>Beam energy dependence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i="1" dirty="0">
                            <a:latin typeface="Cambria Math" charset="0"/>
                          </a:rPr>
                          <m:t>𝑏𝑒𝑎𝑚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56665" y="181535"/>
                <a:ext cx="7924800" cy="704944"/>
              </a:xfrm>
              <a:blipFill rotWithShape="0">
                <a:blip r:embed="rId2"/>
                <a:stretch>
                  <a:fillRect l="-1846" b="-2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Sotiris Vlachos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276164" y="1590582"/>
                <a:ext cx="35893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450 GeV →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i="1" dirty="0">
                            <a:latin typeface="Cambria Math" charset="0"/>
                          </a:rPr>
                          <m:t>𝑏𝑒𝑎𝑚</m:t>
                        </m:r>
                      </m:sub>
                    </m:sSub>
                  </m:oMath>
                </a14:m>
                <a:r>
                  <a:rPr lang="en-US" dirty="0" smtClean="0"/>
                  <a:t> = 500 ± 63 </a:t>
                </a:r>
                <a:r>
                  <a:rPr lang="en-US" dirty="0" err="1" smtClean="0"/>
                  <a:t>μm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6164" y="1590582"/>
                <a:ext cx="3589316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358" t="-9836" r="-67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276164" y="3184354"/>
                <a:ext cx="44317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450 GeV </a:t>
                </a:r>
                <a:r>
                  <a:rPr lang="mr-IN" dirty="0" smtClean="0"/>
                  <a:t>–</a:t>
                </a:r>
                <a:r>
                  <a:rPr lang="en-US" dirty="0" smtClean="0"/>
                  <a:t> 3 </a:t>
                </a:r>
                <a:r>
                  <a:rPr lang="en-US" dirty="0" err="1" smtClean="0"/>
                  <a:t>TeV</a:t>
                </a:r>
                <a:r>
                  <a:rPr lang="en-US" dirty="0" smtClean="0"/>
                  <a:t> →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i="1" dirty="0">
                            <a:latin typeface="Cambria Math" charset="0"/>
                          </a:rPr>
                          <m:t>𝑏𝑒𝑎𝑚</m:t>
                        </m:r>
                      </m:sub>
                    </m:sSub>
                  </m:oMath>
                </a14:m>
                <a:r>
                  <a:rPr lang="en-US" dirty="0" smtClean="0"/>
                  <a:t> = 314 </a:t>
                </a:r>
                <a:r>
                  <a:rPr lang="en-US" dirty="0"/>
                  <a:t>± </a:t>
                </a:r>
                <a:r>
                  <a:rPr lang="en-US" dirty="0" smtClean="0"/>
                  <a:t>41 </a:t>
                </a:r>
                <a:r>
                  <a:rPr lang="en-US" dirty="0" err="1" smtClean="0"/>
                  <a:t>μm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6164" y="3184354"/>
                <a:ext cx="4431791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100" t="-8197" r="-41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276164" y="4762578"/>
                <a:ext cx="41072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3 </a:t>
                </a:r>
                <a:r>
                  <a:rPr lang="en-US" dirty="0" err="1" smtClean="0"/>
                  <a:t>TeV</a:t>
                </a:r>
                <a:r>
                  <a:rPr lang="en-US" dirty="0" smtClean="0"/>
                  <a:t> </a:t>
                </a:r>
                <a:r>
                  <a:rPr lang="mr-IN" dirty="0" smtClean="0"/>
                  <a:t>–</a:t>
                </a:r>
                <a:r>
                  <a:rPr lang="en-US" dirty="0" smtClean="0"/>
                  <a:t> 6 </a:t>
                </a:r>
                <a:r>
                  <a:rPr lang="en-US" dirty="0" err="1" smtClean="0"/>
                  <a:t>TeV</a:t>
                </a:r>
                <a:r>
                  <a:rPr lang="en-US" dirty="0" smtClean="0"/>
                  <a:t>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AU" i="1" dirty="0">
                            <a:latin typeface="Cambria Math" charset="0"/>
                          </a:rPr>
                          <m:t>𝑏𝑒𝑎𝑚</m:t>
                        </m:r>
                      </m:sub>
                    </m:sSub>
                  </m:oMath>
                </a14:m>
                <a:r>
                  <a:rPr lang="en-US" dirty="0" smtClean="0"/>
                  <a:t> = 200 </a:t>
                </a:r>
                <a:r>
                  <a:rPr lang="en-US" dirty="0"/>
                  <a:t>± </a:t>
                </a:r>
                <a:r>
                  <a:rPr lang="en-US" dirty="0" smtClean="0"/>
                  <a:t>38 </a:t>
                </a:r>
                <a:r>
                  <a:rPr lang="en-US" dirty="0" err="1" smtClean="0"/>
                  <a:t>μm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6164" y="4762578"/>
                <a:ext cx="4107278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187" t="-8197" r="-44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57490"/>
            <a:ext cx="3275856" cy="16007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2591433"/>
            <a:ext cx="3285242" cy="16053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4247803"/>
            <a:ext cx="3383360" cy="165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040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2833</TotalTime>
  <Words>1598</Words>
  <Application>Microsoft Macintosh PowerPoint</Application>
  <PresentationFormat>On-screen Show (4:3)</PresentationFormat>
  <Paragraphs>293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Calibri</vt:lpstr>
      <vt:lpstr>Cambria Math</vt:lpstr>
      <vt:lpstr>Mangal</vt:lpstr>
      <vt:lpstr>Symbol</vt:lpstr>
      <vt:lpstr>Wingdings</vt:lpstr>
      <vt:lpstr>Arial</vt:lpstr>
      <vt:lpstr>Thème Office</vt:lpstr>
      <vt:lpstr>Beam Gas Vertex status and upgrade plans</vt:lpstr>
      <vt:lpstr>Beam Gas Vertex Detector  Non destructive beam size measurement for HL-LHC not limited by accelerator luminosity</vt:lpstr>
      <vt:lpstr>First look at BGV real data</vt:lpstr>
      <vt:lpstr>Vertex distribution in the BGV gas volume</vt:lpstr>
      <vt:lpstr>X-projection of vertex distribution</vt:lpstr>
      <vt:lpstr>Vertex reconstruction, Focus along beam direction</vt:lpstr>
      <vt:lpstr>Beam width measurement</vt:lpstr>
      <vt:lpstr>IP correlation → σ_beam @ 6.5 TeV</vt:lpstr>
      <vt:lpstr>Beam energy dependence of σ_beam</vt:lpstr>
      <vt:lpstr>BGV beam width measurements</vt:lpstr>
      <vt:lpstr>BGV for HL-LHC == BGV2 </vt:lpstr>
      <vt:lpstr>BGV2 detector design considerations</vt:lpstr>
      <vt:lpstr>BGV2 detector options</vt:lpstr>
      <vt:lpstr>MicroBulk MM</vt:lpstr>
      <vt:lpstr>Technology comparison</vt:lpstr>
      <vt:lpstr>Gas volume exit window</vt:lpstr>
      <vt:lpstr>BGV Demonstrator  Very encouraging first results    Final BGV2 design Optimization ongoing Installation schedule compatible with LS3</vt:lpstr>
      <vt:lpstr>Backup Slides</vt:lpstr>
      <vt:lpstr>BGV location</vt:lpstr>
      <vt:lpstr>BGV module shifts due to alignment procedure</vt:lpstr>
      <vt:lpstr>BGV Material budget</vt:lpstr>
      <vt:lpstr>The gas target</vt:lpstr>
      <vt:lpstr>Gas target operating conditions</vt:lpstr>
      <vt:lpstr>The trigger system</vt:lpstr>
      <vt:lpstr>Trigger detector performance</vt:lpstr>
      <vt:lpstr>PowerPoint Presentation</vt:lpstr>
      <vt:lpstr>The precision tracker</vt:lpstr>
      <vt:lpstr>Alternative Beam position measurement</vt:lpstr>
    </vt:vector>
  </TitlesOfParts>
  <Company>APO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sotirios.vlachos@gmail.com</cp:lastModifiedBy>
  <cp:revision>65</cp:revision>
  <dcterms:created xsi:type="dcterms:W3CDTF">2016-02-12T10:02:27Z</dcterms:created>
  <dcterms:modified xsi:type="dcterms:W3CDTF">2017-11-10T17:08:38Z</dcterms:modified>
</cp:coreProperties>
</file>