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85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05" d="100"/>
          <a:sy n="105" d="100"/>
        </p:scale>
        <p:origin x="1716" y="11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200" dirty="0">
                <a:ea typeface="U001" panose="00000000000000000018" pitchFamily="2" charset="0"/>
                <a:cs typeface="Helvetica" panose="020B0604020202020204" pitchFamily="34" charset="0"/>
              </a:rPr>
              <a:t>Update on BPM development</a:t>
            </a:r>
            <a:br>
              <a:rPr lang="en-GB" sz="3200" dirty="0">
                <a:ea typeface="U001" panose="00000000000000000018" pitchFamily="2" charset="0"/>
                <a:cs typeface="Helvetica" panose="020B0604020202020204" pitchFamily="34" charset="0"/>
              </a:rPr>
            </a:br>
            <a:r>
              <a:rPr lang="en-GB" sz="3200" dirty="0">
                <a:ea typeface="U001" panose="00000000000000000018" pitchFamily="2" charset="0"/>
                <a:cs typeface="Helvetica" panose="020B0604020202020204" pitchFamily="34" charset="0"/>
              </a:rPr>
              <a:t>for IR1/IR5 LSS</a:t>
            </a:r>
            <a:br>
              <a:rPr lang="en-GB" sz="3200" dirty="0">
                <a:ea typeface="U001" panose="00000000000000000018" pitchFamily="2" charset="0"/>
                <a:cs typeface="Helvetica" panose="020B0604020202020204" pitchFamily="34" charset="0"/>
              </a:rPr>
            </a:br>
            <a:r>
              <a:rPr lang="en-GB" sz="2400" dirty="0">
                <a:ea typeface="U001" panose="00000000000000000018" pitchFamily="2" charset="0"/>
                <a:cs typeface="Helvetica" panose="020B0604020202020204" pitchFamily="34" charset="0"/>
              </a:rPr>
              <a:t>HL-LHC WP13</a:t>
            </a: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C. Boccard, N. Chritin, </a:t>
            </a:r>
            <a:r>
              <a:rPr lang="en-GB" sz="2400" u="sng" dirty="0"/>
              <a:t>M. Krupa</a:t>
            </a:r>
            <a:r>
              <a:rPr lang="en-GB" sz="2400" dirty="0"/>
              <a:t>, T. Lefevre,</a:t>
            </a:r>
            <a:br>
              <a:rPr lang="en-GB" sz="2400" dirty="0"/>
            </a:br>
            <a:r>
              <a:rPr lang="en-GB" sz="2400" dirty="0"/>
              <a:t>G. Schneider, M. Wendt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1800" dirty="0"/>
              <a:t>7th HL-LHC Collaboration Meeting – Madrid – 15.11.2017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776864" cy="4948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Electrode simulations - directivity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07504" y="5585465"/>
            <a:ext cx="892899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700" dirty="0" smtClean="0">
                <a:solidFill>
                  <a:schemeClr val="accent5"/>
                </a:solidFill>
              </a:rPr>
              <a:t>Dream: </a:t>
            </a:r>
            <a:r>
              <a:rPr lang="en-US" sz="2700" b="1" dirty="0" smtClean="0">
                <a:solidFill>
                  <a:srgbClr val="FF0000"/>
                </a:solidFill>
              </a:rPr>
              <a:t>30+ dB </a:t>
            </a:r>
            <a:r>
              <a:rPr lang="en-US" sz="2700" dirty="0" smtClean="0">
                <a:solidFill>
                  <a:schemeClr val="accent5"/>
                </a:solidFill>
              </a:rPr>
              <a:t>directivity </a:t>
            </a:r>
            <a:r>
              <a:rPr lang="en-US" sz="2700" dirty="0">
                <a:solidFill>
                  <a:schemeClr val="accent5"/>
                </a:solidFill>
              </a:rPr>
              <a:t>→ </a:t>
            </a:r>
            <a:r>
              <a:rPr lang="en-US" sz="2700" dirty="0" smtClean="0">
                <a:solidFill>
                  <a:schemeClr val="accent5"/>
                </a:solidFill>
              </a:rPr>
              <a:t>0.0316 downstream ratio</a:t>
            </a:r>
            <a:endParaRPr lang="en-GB" sz="27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5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764704"/>
            <a:ext cx="7776861" cy="49489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Electrode simulations - directivity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07504" y="5585465"/>
            <a:ext cx="8928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accent5"/>
                </a:solidFill>
              </a:rPr>
              <a:t>Optimisation</a:t>
            </a:r>
            <a:r>
              <a:rPr lang="en-US" sz="2400" dirty="0">
                <a:solidFill>
                  <a:schemeClr val="accent5"/>
                </a:solidFill>
              </a:rPr>
              <a:t>: temporal bunch separation at </a:t>
            </a:r>
            <a:r>
              <a:rPr lang="en-US" sz="2400" b="1" dirty="0">
                <a:solidFill>
                  <a:srgbClr val="FF0000"/>
                </a:solidFill>
              </a:rPr>
              <a:t>BPM locations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06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Mechanics, integration and alignment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76" b="98624" l="3418" r="90127">
                        <a14:foregroundMark x1="42405" y1="8666" x2="37595" y2="26685"/>
                        <a14:foregroundMark x1="39620" y1="18294" x2="51392" y2="23109"/>
                        <a14:foregroundMark x1="50633" y1="23934" x2="90127" y2="339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3762900" cy="346282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24" y="2267580"/>
            <a:ext cx="5076056" cy="1488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99246" y="3995772"/>
            <a:ext cx="269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 N. Chritin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4653136"/>
            <a:ext cx="8352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Mechanical design well advanced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Integration with the </a:t>
            </a:r>
            <a:r>
              <a:rPr lang="en-US" sz="2800" dirty="0" smtClean="0">
                <a:solidFill>
                  <a:schemeClr val="accent5"/>
                </a:solidFill>
              </a:rPr>
              <a:t>interconnects and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alignment ongoing </a:t>
            </a:r>
            <a:r>
              <a:rPr lang="en-US" sz="2800" dirty="0" smtClean="0">
                <a:solidFill>
                  <a:schemeClr val="accent5"/>
                </a:solidFill>
              </a:rPr>
              <a:t>with other WPs</a:t>
            </a:r>
            <a:endParaRPr lang="en-GB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0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Heat load estimations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Main sources of heat load:</a:t>
            </a:r>
          </a:p>
          <a:p>
            <a:r>
              <a:rPr lang="en-US" sz="3200" dirty="0"/>
              <a:t>Collision debris absorbed by </a:t>
            </a:r>
            <a:r>
              <a:rPr lang="en-US" sz="3200" dirty="0" smtClean="0"/>
              <a:t>W: </a:t>
            </a:r>
            <a:r>
              <a:rPr lang="en-US" sz="3200" dirty="0"/>
              <a:t>1.5 W</a:t>
            </a:r>
          </a:p>
          <a:p>
            <a:r>
              <a:rPr lang="en-US" sz="3200" dirty="0"/>
              <a:t>Collision debris absorbed by BPM: 1 W</a:t>
            </a:r>
          </a:p>
          <a:p>
            <a:r>
              <a:rPr lang="en-US" sz="3200" dirty="0"/>
              <a:t>Electron cloud: 2 W (20 W uncoated)</a:t>
            </a:r>
          </a:p>
          <a:p>
            <a:r>
              <a:rPr lang="en-US" sz="3200" dirty="0"/>
              <a:t>Beam: 0.5 W</a:t>
            </a:r>
          </a:p>
          <a:p>
            <a:r>
              <a:rPr lang="en-US" sz="3200" dirty="0"/>
              <a:t>Cables: 0.4 W</a:t>
            </a:r>
          </a:p>
          <a:p>
            <a:pPr marL="2779713" indent="-2779713">
              <a:buNone/>
            </a:pPr>
            <a:r>
              <a:rPr lang="en-US" sz="3200" dirty="0"/>
              <a:t>Total per BPM: </a:t>
            </a:r>
            <a:r>
              <a:rPr lang="en-US" sz="3200" b="1" dirty="0">
                <a:solidFill>
                  <a:srgbClr val="FF0000"/>
                </a:solidFill>
              </a:rPr>
              <a:t>~ 6 W </a:t>
            </a:r>
            <a:r>
              <a:rPr lang="en-US" sz="3200" dirty="0"/>
              <a:t>(coated</a:t>
            </a:r>
            <a:r>
              <a:rPr lang="en-US" sz="3200" dirty="0" smtClean="0"/>
              <a:t>),</a:t>
            </a:r>
            <a:br>
              <a:rPr lang="en-US" sz="3200" dirty="0" smtClean="0"/>
            </a:br>
            <a:r>
              <a:rPr lang="en-US" sz="3200" b="1" dirty="0" smtClean="0">
                <a:solidFill>
                  <a:srgbClr val="FF0000"/>
                </a:solidFill>
              </a:rPr>
              <a:t>~ </a:t>
            </a:r>
            <a:r>
              <a:rPr lang="en-US" sz="3200" b="1" dirty="0">
                <a:solidFill>
                  <a:srgbClr val="FF0000"/>
                </a:solidFill>
              </a:rPr>
              <a:t>24 W </a:t>
            </a:r>
            <a:r>
              <a:rPr lang="en-US" sz="3200" dirty="0"/>
              <a:t>(uncoated</a:t>
            </a:r>
            <a:r>
              <a:rPr lang="en-US" sz="3200" dirty="0" smtClean="0"/>
              <a:t>)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532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21" y="962094"/>
            <a:ext cx="8155510" cy="3907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Lack of active cooling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5551174" y="3992798"/>
            <a:ext cx="2693234" cy="30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 M. Pasquali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5157192"/>
            <a:ext cx="8352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BPM </a:t>
            </a:r>
            <a:r>
              <a:rPr lang="en-US" sz="2800" b="1" dirty="0" smtClean="0">
                <a:solidFill>
                  <a:srgbClr val="FF0000"/>
                </a:solidFill>
              </a:rPr>
              <a:t>220 K above</a:t>
            </a:r>
            <a:r>
              <a:rPr lang="en-US" sz="2800" dirty="0" smtClean="0">
                <a:solidFill>
                  <a:schemeClr val="accent5"/>
                </a:solidFill>
              </a:rPr>
              <a:t> beam screen’s temperature</a:t>
            </a:r>
            <a:endParaRPr lang="en-GB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27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With active cooling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32" y="881570"/>
            <a:ext cx="8112736" cy="38435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112" y="4280830"/>
            <a:ext cx="2693234" cy="300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 M. Pasquali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7" y="4995173"/>
            <a:ext cx="83529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Cooling inspired by the beam screen solution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Electrodes </a:t>
            </a:r>
            <a:r>
              <a:rPr lang="en-US" sz="2800" b="1" dirty="0" smtClean="0">
                <a:solidFill>
                  <a:srgbClr val="FF0000"/>
                </a:solidFill>
              </a:rPr>
              <a:t>5 K above</a:t>
            </a:r>
            <a:r>
              <a:rPr lang="en-US" sz="2800" dirty="0" smtClean="0">
                <a:solidFill>
                  <a:schemeClr val="accent5"/>
                </a:solidFill>
              </a:rPr>
              <a:t> beam screen’s temperature</a:t>
            </a:r>
            <a:endParaRPr lang="en-GB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Other thermomechanical considerations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Thin skin BPM body deformation due to pressure difference – 60 </a:t>
            </a:r>
            <a:r>
              <a:rPr lang="el-GR" sz="3200" dirty="0"/>
              <a:t>μ</a:t>
            </a:r>
            <a:r>
              <a:rPr lang="en-US" sz="3200" dirty="0"/>
              <a:t>m</a:t>
            </a:r>
          </a:p>
          <a:p>
            <a:r>
              <a:rPr lang="en-US" sz="3200" dirty="0"/>
              <a:t>Electrode-body thermal expansion</a:t>
            </a:r>
            <a:br>
              <a:rPr lang="en-US" sz="3200" dirty="0"/>
            </a:br>
            <a:r>
              <a:rPr lang="en-US" sz="3200" dirty="0"/>
              <a:t>differential – 100 </a:t>
            </a:r>
            <a:r>
              <a:rPr lang="el-GR" sz="3200" dirty="0"/>
              <a:t>μ</a:t>
            </a:r>
            <a:r>
              <a:rPr lang="en-US" sz="3200" dirty="0"/>
              <a:t>m (steady state)</a:t>
            </a:r>
          </a:p>
          <a:p>
            <a:r>
              <a:rPr lang="en-US" sz="3200" dirty="0"/>
              <a:t>Electrode thermal deformation – ~10 </a:t>
            </a:r>
            <a:r>
              <a:rPr lang="el-GR" sz="3200" dirty="0"/>
              <a:t>μ</a:t>
            </a:r>
            <a:r>
              <a:rPr lang="en-US" sz="3200" dirty="0"/>
              <a:t>m</a:t>
            </a:r>
          </a:p>
          <a:p>
            <a:r>
              <a:rPr lang="en-US" sz="3200" dirty="0"/>
              <a:t>More simulations </a:t>
            </a:r>
            <a:r>
              <a:rPr lang="en-US" sz="3200" dirty="0" smtClean="0"/>
              <a:t>ongoing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78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String test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8509424" cy="1488647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3140968"/>
            <a:ext cx="7920000" cy="20228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6 cold BPMs required – </a:t>
            </a:r>
            <a:r>
              <a:rPr lang="en-US" b="1" dirty="0" smtClean="0">
                <a:solidFill>
                  <a:srgbClr val="FF0000"/>
                </a:solidFill>
              </a:rPr>
              <a:t>1 x BPMSQTA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5 x BPMSQTB</a:t>
            </a:r>
            <a:r>
              <a:rPr lang="en-US" dirty="0" smtClean="0"/>
              <a:t> – verification whether full BPMs are really needed</a:t>
            </a:r>
            <a:endParaRPr lang="en-GB" dirty="0" smtClean="0"/>
          </a:p>
          <a:p>
            <a:pPr algn="l"/>
            <a:r>
              <a:rPr lang="en-US" dirty="0" smtClean="0"/>
              <a:t>Possibility of including warm </a:t>
            </a:r>
            <a:r>
              <a:rPr lang="en-US" b="1" dirty="0" smtClean="0">
                <a:solidFill>
                  <a:srgbClr val="FF0000"/>
                </a:solidFill>
              </a:rPr>
              <a:t>BPMSWQ</a:t>
            </a:r>
            <a:r>
              <a:rPr lang="en-US" dirty="0" smtClean="0"/>
              <a:t> under study</a:t>
            </a:r>
          </a:p>
          <a:p>
            <a:pPr algn="l"/>
            <a:r>
              <a:rPr lang="en-US" dirty="0" smtClean="0"/>
              <a:t>The BPMs need to be ready in 2020</a:t>
            </a:r>
          </a:p>
        </p:txBody>
      </p:sp>
    </p:spTree>
    <p:extLst>
      <p:ext uri="{BB962C8B-B14F-4D97-AF65-F5344CB8AC3E}">
        <p14:creationId xmlns:p14="http://schemas.microsoft.com/office/powerpoint/2010/main" val="300696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Conclusions and outlook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Development of new HL-LHC BPMs on track</a:t>
            </a:r>
          </a:p>
          <a:p>
            <a:r>
              <a:rPr lang="en-US" sz="3200" dirty="0"/>
              <a:t>Focus put on design of the BPMs required for the string test</a:t>
            </a:r>
          </a:p>
          <a:p>
            <a:r>
              <a:rPr lang="en-US" sz="3200" dirty="0"/>
              <a:t>Current main activities: advanced transient thermomechanical simulations, full interconnect integration, feedthrough studies</a:t>
            </a:r>
            <a:endParaRPr lang="en-GB" sz="3200" dirty="0"/>
          </a:p>
          <a:p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81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0" indent="0"/>
            <a:r>
              <a:rPr lang="en-GB" dirty="0"/>
              <a:t>Acknowledgements: A. Demougeot, D. Draskovic, D. Duarte Ramos, R. Fernandez Gomez,</a:t>
            </a:r>
            <a:br>
              <a:rPr lang="en-GB" dirty="0"/>
            </a:br>
            <a:r>
              <a:rPr lang="en-GB" dirty="0"/>
              <a:t>G. </a:t>
            </a:r>
            <a:r>
              <a:rPr lang="en-US" dirty="0" err="1"/>
              <a:t>Iadarola</a:t>
            </a:r>
            <a:r>
              <a:rPr lang="en-US" dirty="0"/>
              <a:t>, </a:t>
            </a:r>
            <a:r>
              <a:rPr lang="en-GB" dirty="0"/>
              <a:t>R. Jones, M. </a:t>
            </a:r>
            <a:r>
              <a:rPr lang="en-GB" dirty="0" smtClean="0"/>
              <a:t>Pasquali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17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Outline</a:t>
            </a:r>
            <a:endParaRPr lang="en-GB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HL-LHC inner </a:t>
            </a:r>
            <a:r>
              <a:rPr lang="en-US" sz="3200" dirty="0"/>
              <a:t>triplet BPMs</a:t>
            </a:r>
          </a:p>
          <a:p>
            <a:r>
              <a:rPr lang="en-US" sz="3200" dirty="0"/>
              <a:t>Challenges</a:t>
            </a:r>
          </a:p>
          <a:p>
            <a:r>
              <a:rPr lang="en-US" sz="3200" dirty="0"/>
              <a:t>Current state of the project</a:t>
            </a:r>
          </a:p>
          <a:p>
            <a:r>
              <a:rPr lang="en-US" sz="3200" dirty="0"/>
              <a:t>String test </a:t>
            </a:r>
          </a:p>
          <a:p>
            <a:r>
              <a:rPr lang="en-US" sz="3200" dirty="0"/>
              <a:t>Conclusions and outlook</a:t>
            </a:r>
            <a:endParaRPr lang="en-GB" sz="3200" dirty="0"/>
          </a:p>
          <a:p>
            <a:endParaRPr lang="en-GB" sz="32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 up: Tungsten shielding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908720"/>
            <a:ext cx="6480722" cy="45365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5517232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 A. Tsinganis, F. Cerutti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02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 up: Heat load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19200"/>
            <a:ext cx="6696242" cy="4906963"/>
          </a:xfrm>
        </p:spPr>
      </p:pic>
      <p:sp>
        <p:nvSpPr>
          <p:cNvPr id="9" name="TextBox 8"/>
          <p:cNvSpPr txBox="1"/>
          <p:nvPr/>
        </p:nvSpPr>
        <p:spPr>
          <a:xfrm>
            <a:off x="5911214" y="5014917"/>
            <a:ext cx="2693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</a:t>
            </a:r>
          </a:p>
          <a:p>
            <a:pPr algn="r"/>
            <a:r>
              <a:rPr lang="en-US" dirty="0" smtClean="0">
                <a:solidFill>
                  <a:schemeClr val="accent5"/>
                </a:solidFill>
              </a:rPr>
              <a:t>G. </a:t>
            </a:r>
            <a:r>
              <a:rPr lang="en-US" dirty="0" err="1" smtClean="0">
                <a:solidFill>
                  <a:schemeClr val="accent5"/>
                </a:solidFill>
              </a:rPr>
              <a:t>Iadarola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40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 up: Locations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837714"/>
              </p:ext>
            </p:extLst>
          </p:nvPr>
        </p:nvGraphicFramePr>
        <p:xfrm>
          <a:off x="184894" y="1469281"/>
          <a:ext cx="8635577" cy="41917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24545">
                  <a:extLst>
                    <a:ext uri="{9D8B030D-6E8A-4147-A177-3AD203B41FA5}">
                      <a16:colId xmlns:a16="http://schemas.microsoft.com/office/drawing/2014/main" val="3908217458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2626249131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185785778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2381284049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2276229551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582220579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1523854751"/>
                    </a:ext>
                  </a:extLst>
                </a:gridCol>
                <a:gridCol w="901576">
                  <a:extLst>
                    <a:ext uri="{9D8B030D-6E8A-4147-A177-3AD203B41FA5}">
                      <a16:colId xmlns:a16="http://schemas.microsoft.com/office/drawing/2014/main" val="2501234805"/>
                    </a:ext>
                  </a:extLst>
                </a:gridCol>
              </a:tblGrid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Number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3227678063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Type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BPMSTQB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BPMSQW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3772390735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Distance from IP [mm]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 smtClean="0">
                          <a:effectLst/>
                        </a:rPr>
                        <a:t>21853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33073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43858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54643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65743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73697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86846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2715775357"/>
                  </a:ext>
                </a:extLst>
              </a:tr>
              <a:tr h="45621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Location comments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Between TAXS and Q1A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Between Q1B and Q2A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Between Q2A and Q2B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Between Q2B and Q3A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Between Q3B and CP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Between CP and D1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After D1, WARM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3242109012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N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5.34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8.34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11.23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14.11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17.08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19.21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22.72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601612666"/>
                  </a:ext>
                </a:extLst>
              </a:tr>
              <a:tr h="1629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>
                          <a:effectLst/>
                        </a:rPr>
                        <a:t>Periodicity number</a:t>
                      </a:r>
                      <a:endParaRPr lang="en-GB" sz="1050" b="0" i="0" u="none" strike="noStrike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450808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Preceding ideal position [mm]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20,570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31,790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43,010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54,230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65,450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72,930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84,150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934302488"/>
                  </a:ext>
                </a:extLst>
              </a:tr>
              <a:tr h="1629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>
                          <a:effectLst/>
                        </a:rPr>
                        <a:t>N = floor(N)</a:t>
                      </a:r>
                      <a:endParaRPr lang="en-GB" sz="1050" b="0" i="0" u="none" strike="noStrike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797516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Succeeding ideal position [mm]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24,310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35,530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46,750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57,970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69,190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76,670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87,890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1983801680"/>
                  </a:ext>
                </a:extLst>
              </a:tr>
              <a:tr h="1629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effectLst/>
                        </a:rPr>
                        <a:t>N = ceil(N)</a:t>
                      </a:r>
                      <a:endParaRPr lang="en-GB" sz="1050" b="0" i="0" u="none" strike="noStrike" dirty="0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347873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Distance from ideal position [mm]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-1,283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-1,283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-848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-413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-293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-767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1,044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3428327663"/>
                  </a:ext>
                </a:extLst>
              </a:tr>
              <a:tr h="2710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effectLst/>
                        </a:rPr>
                        <a:t>Towards the IP. Negative number means it's too far from the IP</a:t>
                      </a:r>
                      <a:endParaRPr lang="en-GB" sz="1050" b="0" i="0" u="none" strike="noStrike" dirty="0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0905219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TOF from ideal position [ns] 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-4.28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-4.28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-2.83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-1.38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-0.98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-2.56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3.48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1900274976"/>
                  </a:ext>
                </a:extLst>
              </a:tr>
              <a:tr h="2710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>
                          <a:effectLst/>
                        </a:rPr>
                        <a:t>Towards the IP. Negative number means it's too far from the IP</a:t>
                      </a:r>
                      <a:endParaRPr lang="en-GB" sz="1050" b="0" i="0" u="none" strike="noStrike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563601"/>
                  </a:ext>
                </a:extLst>
              </a:tr>
              <a:tr h="23842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u="none" strike="noStrike">
                          <a:effectLst/>
                        </a:rPr>
                        <a:t>Bunch arrival time difference [ns]</a:t>
                      </a:r>
                      <a:endParaRPr lang="en-GB" sz="12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3.92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 dirty="0">
                          <a:effectLst/>
                        </a:rPr>
                        <a:t>3.92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6.82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9.72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10.52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7.36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u="none" strike="noStrike">
                          <a:effectLst/>
                        </a:rPr>
                        <a:t>-5.51</a:t>
                      </a:r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extLst>
                  <a:ext uri="{0D108BD9-81ED-4DB2-BD59-A6C34878D82A}">
                    <a16:rowId xmlns:a16="http://schemas.microsoft.com/office/drawing/2014/main" val="1304009135"/>
                  </a:ext>
                </a:extLst>
              </a:tr>
              <a:tr h="27101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effectLst/>
                        </a:rPr>
                        <a:t>Negative numbers mean the bunch going towards the IP arrives first</a:t>
                      </a:r>
                      <a:endParaRPr lang="en-GB" sz="1050" b="0" i="0" u="none" strike="noStrike" dirty="0">
                        <a:solidFill>
                          <a:srgbClr val="A9D08E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147" marR="8147" marT="8147" marB="0" anchor="ctr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512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19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Back up: LHC electrodes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573016"/>
            <a:ext cx="8480076" cy="262738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658" y="1058416"/>
            <a:ext cx="2717198" cy="2586608"/>
          </a:xfrm>
        </p:spPr>
      </p:pic>
      <p:sp>
        <p:nvSpPr>
          <p:cNvPr id="8" name="TextBox 7"/>
          <p:cNvSpPr txBox="1"/>
          <p:nvPr/>
        </p:nvSpPr>
        <p:spPr>
          <a:xfrm>
            <a:off x="4860032" y="21328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accent5"/>
                </a:solidFill>
              </a:rPr>
              <a:t>Courtesy: C. Boccard, P. </a:t>
            </a:r>
            <a:r>
              <a:rPr lang="en-US" dirty="0" err="1" smtClean="0">
                <a:solidFill>
                  <a:schemeClr val="accent5"/>
                </a:solidFill>
              </a:rPr>
              <a:t>Clergue</a:t>
            </a:r>
            <a:r>
              <a:rPr lang="en-US" dirty="0" smtClean="0">
                <a:solidFill>
                  <a:schemeClr val="accent5"/>
                </a:solidFill>
              </a:rPr>
              <a:t> 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3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BPMs per HL-LHC IP side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8509424" cy="1488646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93" y="3543594"/>
            <a:ext cx="8482600" cy="176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57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New BPMs per HL-LHC IP side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6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1613640"/>
              </p:ext>
            </p:extLst>
          </p:nvPr>
        </p:nvGraphicFramePr>
        <p:xfrm>
          <a:off x="251520" y="1484784"/>
          <a:ext cx="8642510" cy="2926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20280">
                  <a:extLst>
                    <a:ext uri="{9D8B030D-6E8A-4147-A177-3AD203B41FA5}">
                      <a16:colId xmlns:a16="http://schemas.microsoft.com/office/drawing/2014/main" val="1117854720"/>
                    </a:ext>
                  </a:extLst>
                </a:gridCol>
                <a:gridCol w="6122230">
                  <a:extLst>
                    <a:ext uri="{9D8B030D-6E8A-4147-A177-3AD203B41FA5}">
                      <a16:colId xmlns:a16="http://schemas.microsoft.com/office/drawing/2014/main" val="2912026768"/>
                    </a:ext>
                  </a:extLst>
                </a:gridCol>
              </a:tblGrid>
              <a:tr h="856381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1x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BPMSQTA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B963C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cryogenic tungsten-shielded</a:t>
                      </a:r>
                      <a:b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directional coupler, aperture A (small)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4834989"/>
                  </a:ext>
                </a:extLst>
              </a:tr>
              <a:tr h="856381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5x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BPMSQTB</a:t>
                      </a: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B963C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cryogenic tungsten-shielded</a:t>
                      </a:r>
                      <a:b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directional coupler, aperture B (large)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0717961"/>
                  </a:ext>
                </a:extLst>
              </a:tr>
              <a:tr h="475767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1x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BPMSWQ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>
                          <a:srgbClr val="FB963C"/>
                        </a:buClr>
                        <a:buSzTx/>
                        <a:buFont typeface="Wingdings" charset="2"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warm directional coupler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8757873"/>
                  </a:ext>
                </a:extLst>
              </a:tr>
              <a:tr h="475767"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2x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BPMWQ</a:t>
                      </a:r>
                      <a:endParaRPr lang="en-GB" sz="2000" b="0" dirty="0">
                        <a:solidFill>
                          <a:schemeClr val="accent5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5A5A5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warm (non-directional) button</a:t>
                      </a:r>
                      <a:endParaRPr lang="en-GB" sz="20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9547289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7221" y="4725144"/>
            <a:ext cx="91005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 smtClean="0">
                <a:solidFill>
                  <a:schemeClr val="accent5"/>
                </a:solidFill>
              </a:rPr>
              <a:t>In total:</a:t>
            </a:r>
            <a:r>
              <a:rPr lang="en-US" sz="2700" dirty="0" smtClean="0">
                <a:solidFill>
                  <a:schemeClr val="accent5"/>
                </a:solidFill>
              </a:rPr>
              <a:t/>
            </a:r>
            <a:br>
              <a:rPr lang="en-US" sz="2700" dirty="0" smtClean="0">
                <a:solidFill>
                  <a:schemeClr val="accent5"/>
                </a:solidFill>
              </a:rPr>
            </a:br>
            <a:r>
              <a:rPr lang="en-US" sz="2700" dirty="0" smtClean="0">
                <a:solidFill>
                  <a:schemeClr val="accent5"/>
                </a:solidFill>
              </a:rPr>
              <a:t>9 BPMs x 2 IPs x 2 sides = </a:t>
            </a:r>
            <a:r>
              <a:rPr lang="en-US" sz="2700" u="sng" dirty="0" smtClean="0">
                <a:solidFill>
                  <a:schemeClr val="accent5"/>
                </a:solidFill>
              </a:rPr>
              <a:t>36 new BPMs</a:t>
            </a:r>
            <a:r>
              <a:rPr lang="en-US" sz="2700" dirty="0" smtClean="0">
                <a:solidFill>
                  <a:schemeClr val="accent5"/>
                </a:solidFill>
              </a:rPr>
              <a:t> to be installed</a:t>
            </a:r>
            <a:endParaRPr lang="en-GB" sz="27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46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5861248" y="656271"/>
            <a:ext cx="2743200" cy="2743200"/>
            <a:chOff x="6814903" y="644920"/>
            <a:chExt cx="1828800" cy="18288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903" y="644920"/>
              <a:ext cx="1828800" cy="18288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48594" y="1050290"/>
              <a:ext cx="296235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0000"/>
                  </a:solidFill>
                </a:rPr>
                <a:t>A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5870285" y="3596397"/>
            <a:ext cx="2662155" cy="2640335"/>
            <a:chOff x="6814903" y="2590216"/>
            <a:chExt cx="1828800" cy="18138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903" y="2590216"/>
              <a:ext cx="1828800" cy="181381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901701" y="2920421"/>
              <a:ext cx="305253" cy="359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800" b="1" dirty="0" smtClean="0">
                  <a:solidFill>
                    <a:srgbClr val="FF0000"/>
                  </a:solidFill>
                </a:rPr>
                <a:t>B</a:t>
              </a:r>
              <a:endParaRPr lang="en-GB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Design priorities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824096" cy="4906963"/>
          </a:xfrm>
        </p:spPr>
        <p:txBody>
          <a:bodyPr>
            <a:normAutofit/>
          </a:bodyPr>
          <a:lstStyle/>
          <a:p>
            <a:r>
              <a:rPr lang="en-US" dirty="0"/>
              <a:t>Main focus on the cryogenic directional couplers </a:t>
            </a:r>
            <a:r>
              <a:rPr lang="en-US" b="1" dirty="0">
                <a:solidFill>
                  <a:srgbClr val="FF0000"/>
                </a:solidFill>
              </a:rPr>
              <a:t>BPMSQTA</a:t>
            </a:r>
            <a:r>
              <a:rPr lang="en-US" dirty="0"/>
              <a:t> and </a:t>
            </a:r>
            <a:r>
              <a:rPr lang="en-US" b="1" dirty="0">
                <a:solidFill>
                  <a:srgbClr val="FF0000"/>
                </a:solidFill>
              </a:rPr>
              <a:t>BPMSQTB</a:t>
            </a:r>
            <a:r>
              <a:rPr lang="en-US" dirty="0"/>
              <a:t> which are required for string test in 2020</a:t>
            </a:r>
          </a:p>
          <a:p>
            <a:r>
              <a:rPr lang="en-US" dirty="0" err="1"/>
              <a:t>Minimising</a:t>
            </a:r>
            <a:r>
              <a:rPr lang="en-US" dirty="0"/>
              <a:t> differences between the two designs</a:t>
            </a:r>
          </a:p>
          <a:p>
            <a:r>
              <a:rPr lang="en-US" dirty="0"/>
              <a:t>Studying possibilities of reusing parts of the design for the non-cryogenic </a:t>
            </a:r>
            <a:r>
              <a:rPr lang="en-US" b="1" dirty="0">
                <a:solidFill>
                  <a:srgbClr val="FF0000"/>
                </a:solidFill>
              </a:rPr>
              <a:t>BPMSWQ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0964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Challenges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Both beams in a single vacuum chamber</a:t>
            </a:r>
          </a:p>
          <a:p>
            <a:r>
              <a:rPr lang="en-US" sz="3200" dirty="0"/>
              <a:t>Octagonal vacuum chamber</a:t>
            </a:r>
          </a:p>
          <a:p>
            <a:r>
              <a:rPr lang="en-US" sz="3200" dirty="0"/>
              <a:t>Cryogenic BPMs installed in vacuum</a:t>
            </a:r>
          </a:p>
          <a:p>
            <a:r>
              <a:rPr lang="en-US" sz="3200" dirty="0"/>
              <a:t>Tungsten blocks at H and V planes to absorb collision debris</a:t>
            </a:r>
          </a:p>
          <a:p>
            <a:r>
              <a:rPr lang="en-US" sz="3200" dirty="0"/>
              <a:t>Heat load due to electron cloud</a:t>
            </a:r>
          </a:p>
          <a:p>
            <a:r>
              <a:rPr lang="en-US" sz="3200" dirty="0"/>
              <a:t>Complicated </a:t>
            </a:r>
            <a:r>
              <a:rPr lang="en-US" sz="3200" dirty="0" smtClean="0"/>
              <a:t>integration and alignment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84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Electrode design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561" y="2051340"/>
            <a:ext cx="2242703" cy="1659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9002" y="1806701"/>
            <a:ext cx="1885485" cy="12939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79001" y="2558812"/>
            <a:ext cx="1885485" cy="1302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3282388"/>
            <a:ext cx="3816424" cy="4697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536" y="1950717"/>
            <a:ext cx="2053016" cy="12974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87824" y="1950717"/>
            <a:ext cx="1274342" cy="129740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1112700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</a:rPr>
              <a:t>2016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1116033"/>
            <a:ext cx="4571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/>
                </a:solidFill>
              </a:rPr>
              <a:t>2017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5537" y="4348261"/>
            <a:ext cx="8352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3D printing of the 2016 electrode very challenging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Major simplification of the electrode shape in 2017</a:t>
            </a:r>
          </a:p>
          <a:p>
            <a:pPr algn="ctr"/>
            <a:r>
              <a:rPr lang="en-US" sz="2800" dirty="0" smtClean="0">
                <a:solidFill>
                  <a:schemeClr val="accent5"/>
                </a:solidFill>
              </a:rPr>
              <a:t>Additional performance improvements achieved</a:t>
            </a:r>
            <a:endParaRPr lang="en-GB" sz="2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6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Electrode simulations - TDR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328" y="1452459"/>
            <a:ext cx="4115157" cy="32006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43" y="1418211"/>
            <a:ext cx="4115157" cy="32006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7" y="4911551"/>
            <a:ext cx="8352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5"/>
                </a:solidFill>
              </a:rPr>
              <a:t>Goal: electrode impedance stable at </a:t>
            </a:r>
            <a:r>
              <a:rPr lang="en-US" sz="2400" b="1" dirty="0" smtClean="0">
                <a:solidFill>
                  <a:srgbClr val="FF0000"/>
                </a:solidFill>
              </a:rPr>
              <a:t>50 ± 0.5 </a:t>
            </a:r>
            <a:r>
              <a:rPr lang="el-GR" sz="2400" b="1" dirty="0" smtClean="0">
                <a:solidFill>
                  <a:srgbClr val="FF0000"/>
                </a:solidFill>
              </a:rPr>
              <a:t>Ω</a:t>
            </a:r>
            <a:endParaRPr lang="en-GB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5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BPM directivity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593396" cy="1773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25465"/>
            <a:ext cx="8593396" cy="183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6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terms/"/>
    <ds:schemaRef ds:uri="8946e33d-fd2f-4ae4-8ee9-d90c129cdf9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2500</TotalTime>
  <Words>908</Words>
  <Application>Microsoft Office PowerPoint</Application>
  <PresentationFormat>On-screen Show (4:3)</PresentationFormat>
  <Paragraphs>219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Helvetica</vt:lpstr>
      <vt:lpstr>U001</vt:lpstr>
      <vt:lpstr>Wingdings</vt:lpstr>
      <vt:lpstr>Thème Office</vt:lpstr>
      <vt:lpstr>Update on BPM development for IR1/IR5 LSS HL-LHC WP13</vt:lpstr>
      <vt:lpstr>Outline</vt:lpstr>
      <vt:lpstr>BPMs per HL-LHC IP side</vt:lpstr>
      <vt:lpstr>New BPMs per HL-LHC IP side</vt:lpstr>
      <vt:lpstr>Design priorities</vt:lpstr>
      <vt:lpstr>Challenges</vt:lpstr>
      <vt:lpstr>Electrode design</vt:lpstr>
      <vt:lpstr>Electrode simulations - TDR</vt:lpstr>
      <vt:lpstr>BPM directivity</vt:lpstr>
      <vt:lpstr>Electrode simulations - directivity</vt:lpstr>
      <vt:lpstr>Electrode simulations - directivity</vt:lpstr>
      <vt:lpstr>Mechanics, integration and alignment</vt:lpstr>
      <vt:lpstr>Heat load estimations</vt:lpstr>
      <vt:lpstr>Lack of active cooling</vt:lpstr>
      <vt:lpstr>With active cooling</vt:lpstr>
      <vt:lpstr>Other thermomechanical considerations</vt:lpstr>
      <vt:lpstr>String test</vt:lpstr>
      <vt:lpstr>Conclusions and outlook</vt:lpstr>
      <vt:lpstr>Thank you for your attention!</vt:lpstr>
      <vt:lpstr>Back up: Tungsten shielding</vt:lpstr>
      <vt:lpstr>Back up: Heat load</vt:lpstr>
      <vt:lpstr>Back up: Locations</vt:lpstr>
      <vt:lpstr>Back up: LHC electrodes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Michal Krupa</cp:lastModifiedBy>
  <cp:revision>89</cp:revision>
  <dcterms:created xsi:type="dcterms:W3CDTF">2016-02-12T10:02:27Z</dcterms:created>
  <dcterms:modified xsi:type="dcterms:W3CDTF">2017-11-14T14:57:19Z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