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2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63" r:id="rId5"/>
    <p:sldId id="306" r:id="rId6"/>
    <p:sldId id="317" r:id="rId7"/>
    <p:sldId id="318" r:id="rId8"/>
    <p:sldId id="319" r:id="rId9"/>
    <p:sldId id="322" r:id="rId10"/>
    <p:sldId id="326" r:id="rId11"/>
    <p:sldId id="320" r:id="rId12"/>
    <p:sldId id="324" r:id="rId13"/>
    <p:sldId id="329" r:id="rId14"/>
    <p:sldId id="330" r:id="rId15"/>
    <p:sldId id="331" r:id="rId16"/>
    <p:sldId id="333" r:id="rId17"/>
    <p:sldId id="334" r:id="rId18"/>
    <p:sldId id="335" r:id="rId19"/>
    <p:sldId id="295" r:id="rId20"/>
    <p:sldId id="297" r:id="rId21"/>
    <p:sldId id="305" r:id="rId22"/>
    <p:sldId id="300" r:id="rId23"/>
    <p:sldId id="298" r:id="rId24"/>
    <p:sldId id="307" r:id="rId25"/>
    <p:sldId id="299" r:id="rId26"/>
    <p:sldId id="301" r:id="rId27"/>
    <p:sldId id="302" r:id="rId28"/>
    <p:sldId id="308" r:id="rId29"/>
    <p:sldId id="311" r:id="rId30"/>
    <p:sldId id="312" r:id="rId31"/>
    <p:sldId id="296" r:id="rId32"/>
    <p:sldId id="266" r:id="rId33"/>
    <p:sldId id="339" r:id="rId34"/>
    <p:sldId id="336" r:id="rId35"/>
    <p:sldId id="338" r:id="rId3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66"/>
    <a:srgbClr val="92D050"/>
    <a:srgbClr val="008000"/>
    <a:srgbClr val="B1E6F7"/>
    <a:srgbClr val="91CDE4"/>
    <a:srgbClr val="00008E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7573" autoAdjust="0"/>
    <p:restoredTop sz="94660"/>
  </p:normalViewPr>
  <p:slideViewPr>
    <p:cSldViewPr snapToObjects="1" showGuides="1">
      <p:cViewPr varScale="1">
        <p:scale>
          <a:sx n="119" d="100"/>
          <a:sy n="119" d="100"/>
        </p:scale>
        <p:origin x="-1208" y="-9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13/11/17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13/11/17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8916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For ~200 </a:t>
            </a:r>
            <a:r>
              <a:rPr lang="en-GB" sz="1200" dirty="0" err="1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kGBP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we can find a dry SC solenoid with 4T, 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sym typeface="Symbol" panose="05050102010706020507" pitchFamily="18" charset="2"/>
              </a:rPr>
              <a:t>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240mm bore, 980mm length. 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5G stray field around 500 mm Price include a cold head, compressor and lines.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7512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For ~200 </a:t>
            </a:r>
            <a:r>
              <a:rPr lang="en-GB" sz="1200" dirty="0" err="1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kGBP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we can find a dry SC solenoid with 4T, 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sym typeface="Symbol" panose="05050102010706020507" pitchFamily="18" charset="2"/>
              </a:rPr>
              <a:t>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240mm bore, 980mm length. </a:t>
            </a: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5G stray field around 500 mm Price include a cold head, compressor and lines.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047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4FE95D-2527-4989-95AD-6D4BB4EE2802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13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4FE95D-2527-4989-95AD-6D4BB4EE2802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13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665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290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676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10/10/2017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G. Gobbi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668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Estimation</a:t>
            </a:r>
            <a:r>
              <a:rPr lang="en-GB" baseline="0" dirty="0" smtClean="0"/>
              <a:t> of </a:t>
            </a:r>
            <a:r>
              <a:rPr lang="en-GB" baseline="0" dirty="0" err="1" smtClean="0"/>
              <a:t>Perveance</a:t>
            </a:r>
            <a:r>
              <a:rPr lang="en-GB" baseline="0" dirty="0" smtClean="0"/>
              <a:t> assuming round beam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487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Estimation</a:t>
            </a:r>
            <a:r>
              <a:rPr lang="en-GB" baseline="0" dirty="0" smtClean="0"/>
              <a:t> of </a:t>
            </a:r>
            <a:r>
              <a:rPr lang="en-GB" baseline="0" dirty="0" err="1" smtClean="0"/>
              <a:t>Perveance</a:t>
            </a:r>
            <a:r>
              <a:rPr lang="en-GB" baseline="0" dirty="0" smtClean="0"/>
              <a:t> assuming round beam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6338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881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08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A. Rossi, 7th HL-LHC Collaboration Meeting, 13-16 November 2017 CIEMAT Madrid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4" y="285751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5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8" y="911425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8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4" y="285751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25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4767264"/>
            <a:ext cx="1371108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25/08/2017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                                                                       19/10/2017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3" y="945001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664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2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8" Type="http://schemas.openxmlformats.org/officeDocument/2006/relationships/image" Target="../media/image26.emf"/><Relationship Id="rId9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7" Type="http://schemas.openxmlformats.org/officeDocument/2006/relationships/image" Target="../media/image23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png"/><Relationship Id="rId3" Type="http://schemas.openxmlformats.org/officeDocument/2006/relationships/image" Target="../media/image3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41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662031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ivergence" TargetMode="External"/><Relationship Id="rId4" Type="http://schemas.openxmlformats.org/officeDocument/2006/relationships/hyperlink" Target="https://en.wikipedia.org/wiki/Charged_particle_beam" TargetMode="External"/><Relationship Id="rId5" Type="http://schemas.openxmlformats.org/officeDocument/2006/relationships/hyperlink" Target="http://aip.scitation.org/doi/pdf/10.1063/1.114124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Beam_emittance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Relationship Id="rId4" Type="http://schemas.openxmlformats.org/officeDocument/2006/relationships/image" Target="../media/image10.png"/><Relationship Id="rId5" Type="http://schemas.openxmlformats.org/officeDocument/2006/relationships/image" Target="../media/image11.JPG"/><Relationship Id="rId6" Type="http://schemas.openxmlformats.org/officeDocument/2006/relationships/image" Target="../media/image12.png"/><Relationship Id="rId7" Type="http://schemas.openxmlformats.org/officeDocument/2006/relationships/hyperlink" Target="https://indico.cern.ch/event/648237/" TargetMode="External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Status and plans for e-beam R&amp;D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64285" y="3450102"/>
            <a:ext cx="6800800" cy="643937"/>
          </a:xfrm>
        </p:spPr>
        <p:txBody>
          <a:bodyPr>
            <a:normAutofit fontScale="92500"/>
          </a:bodyPr>
          <a:lstStyle/>
          <a:p>
            <a:r>
              <a:rPr lang="en-GB" sz="1200" i="1" dirty="0" smtClean="0"/>
              <a:t>Adriana Rossi</a:t>
            </a:r>
            <a:r>
              <a:rPr lang="en-GB" sz="1200" i="1" dirty="0"/>
              <a:t> </a:t>
            </a:r>
            <a:r>
              <a:rPr lang="en-GB" sz="1200" i="1" dirty="0" smtClean="0"/>
              <a:t>(CERN BE-BI-EA)</a:t>
            </a:r>
          </a:p>
          <a:p>
            <a:r>
              <a:rPr lang="en-GB" sz="1200" i="1" dirty="0" smtClean="0"/>
              <a:t>Alexey Levichev, Danila </a:t>
            </a:r>
            <a:r>
              <a:rPr lang="en-US" sz="1200" i="1" dirty="0" smtClean="0"/>
              <a:t>Nikiforov</a:t>
            </a:r>
            <a:r>
              <a:rPr lang="en-GB" sz="1200" i="1" dirty="0" smtClean="0"/>
              <a:t>, Alexey </a:t>
            </a:r>
            <a:r>
              <a:rPr lang="en-US" sz="1200" i="1" dirty="0" smtClean="0"/>
              <a:t>Barnyakov, Mariya Maltseva (BINP), Alexander Pikin (BNL),</a:t>
            </a:r>
            <a:endParaRPr lang="en-GB" sz="1200" i="1" dirty="0"/>
          </a:p>
          <a:p>
            <a:r>
              <a:rPr lang="en-GB" sz="1200" i="1" dirty="0" smtClean="0"/>
              <a:t>Sergey Sadovich (CERN), Giulio </a:t>
            </a:r>
            <a:r>
              <a:rPr lang="en-GB" sz="1200" i="1" dirty="0" err="1" smtClean="0"/>
              <a:t>Stancari</a:t>
            </a:r>
            <a:r>
              <a:rPr lang="en-GB" sz="1200" i="1" dirty="0"/>
              <a:t> </a:t>
            </a:r>
            <a:r>
              <a:rPr lang="en-GB" sz="1200" i="1" dirty="0" smtClean="0"/>
              <a:t>(FNAL</a:t>
            </a:r>
            <a:r>
              <a:rPr lang="en-GB" sz="1200" i="1" dirty="0"/>
              <a:t>)</a:t>
            </a:r>
            <a:r>
              <a:rPr lang="en-GB" sz="1200" i="1" dirty="0" smtClean="0"/>
              <a:t> </a:t>
            </a:r>
            <a:endParaRPr lang="en-GB" sz="1200" i="1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Meeting, 13-16 November 2017, CIEMAT Madrid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800" dirty="0" smtClean="0"/>
              <a:t>For non-relativistic beams, </a:t>
            </a:r>
            <a:r>
              <a:rPr lang="en-GB" sz="1800" i="1" dirty="0" smtClean="0"/>
              <a:t>E=U+K</a:t>
            </a:r>
          </a:p>
          <a:p>
            <a:pPr algn="l"/>
            <a:r>
              <a:rPr lang="en-GB" sz="1800" i="1" dirty="0" smtClean="0"/>
              <a:t>U </a:t>
            </a:r>
            <a:r>
              <a:rPr lang="en-GB" sz="1800" dirty="0" smtClean="0"/>
              <a:t>= potential of the pipe walls (ground) – potential of the beam</a:t>
            </a:r>
            <a:br>
              <a:rPr lang="en-GB" sz="1800" dirty="0" smtClean="0"/>
            </a:br>
            <a:endParaRPr lang="en-GB" sz="1800" dirty="0" smtClean="0"/>
          </a:p>
          <a:p>
            <a:pPr algn="l"/>
            <a:r>
              <a:rPr lang="en-GB" sz="1800" dirty="0"/>
              <a:t>The </a:t>
            </a:r>
            <a:r>
              <a:rPr lang="en-GB" sz="1800" dirty="0" smtClean="0"/>
              <a:t>pipe </a:t>
            </a:r>
            <a:r>
              <a:rPr lang="en-GB" sz="1800" b="1" dirty="0" err="1" smtClean="0">
                <a:solidFill>
                  <a:schemeClr val="accent1"/>
                </a:solidFill>
              </a:rPr>
              <a:t>perveance</a:t>
            </a:r>
            <a:r>
              <a:rPr lang="en-GB" sz="1800" b="1" dirty="0" smtClean="0">
                <a:solidFill>
                  <a:schemeClr val="accent1"/>
                </a:solidFill>
              </a:rPr>
              <a:t> </a:t>
            </a:r>
            <a:r>
              <a:rPr lang="en-GB" sz="1800" b="1" i="1" dirty="0" smtClean="0">
                <a:solidFill>
                  <a:schemeClr val="accent1"/>
                </a:solidFill>
              </a:rPr>
              <a:t>P</a:t>
            </a:r>
            <a:r>
              <a:rPr lang="en-GB" sz="1800" b="1" i="1" baseline="-25000" dirty="0" smtClean="0">
                <a:solidFill>
                  <a:schemeClr val="accent1"/>
                </a:solidFill>
              </a:rPr>
              <a:t>p</a:t>
            </a:r>
            <a:r>
              <a:rPr lang="en-GB" sz="1800" dirty="0" smtClean="0">
                <a:solidFill>
                  <a:schemeClr val="accent1"/>
                </a:solidFill>
              </a:rPr>
              <a:t> </a:t>
            </a:r>
            <a:r>
              <a:rPr lang="en-GB" sz="1800" dirty="0"/>
              <a:t>defines </a:t>
            </a:r>
            <a:r>
              <a:rPr lang="en-GB" sz="1800" dirty="0" smtClean="0"/>
              <a:t>the minimum potential </a:t>
            </a:r>
            <a:r>
              <a:rPr lang="en-GB" sz="1800" dirty="0"/>
              <a:t>difference </a:t>
            </a:r>
            <a:r>
              <a:rPr lang="en-GB" sz="1800" dirty="0" smtClean="0"/>
              <a:t>with which the </a:t>
            </a:r>
            <a:r>
              <a:rPr lang="en-GB" sz="1800" dirty="0"/>
              <a:t>beam </a:t>
            </a:r>
            <a:r>
              <a:rPr lang="en-GB" sz="1800" dirty="0" smtClean="0"/>
              <a:t>can be transported through </a:t>
            </a:r>
            <a:r>
              <a:rPr lang="en-GB" sz="1800" dirty="0"/>
              <a:t>the </a:t>
            </a:r>
            <a:r>
              <a:rPr lang="en-GB" sz="1800" dirty="0" smtClean="0"/>
              <a:t>pipe, and depends on geometrical factors (pipe and beam size), beam current and kinetic energy (initially beam velocity </a:t>
            </a:r>
            <a:r>
              <a:rPr lang="en-US" sz="1800" dirty="0" smtClean="0"/>
              <a:t> </a:t>
            </a:r>
            <a:r>
              <a:rPr lang="en-US" sz="1800" dirty="0" smtClean="0">
                <a:sym typeface="Symbol" panose="05050102010706020507" pitchFamily="18" charset="2"/>
              </a:rPr>
              <a:t> </a:t>
            </a:r>
            <a:r>
              <a:rPr lang="en-US" sz="1800" dirty="0" smtClean="0"/>
              <a:t>=</a:t>
            </a:r>
            <a:r>
              <a:rPr lang="en-US" sz="1800" dirty="0" smtClean="0">
                <a:sym typeface="Symbol" panose="05050102010706020507" pitchFamily="18" charset="2"/>
              </a:rPr>
              <a:t></a:t>
            </a:r>
            <a:r>
              <a:rPr lang="en-US" sz="1800" dirty="0" smtClean="0"/>
              <a:t>(</a:t>
            </a:r>
            <a:r>
              <a:rPr lang="en-US" sz="1800" dirty="0"/>
              <a:t>2*e</a:t>
            </a:r>
            <a:r>
              <a:rPr lang="en-US" sz="1800" dirty="0" smtClean="0"/>
              <a:t>*</a:t>
            </a:r>
            <a:r>
              <a:rPr lang="en-GB" sz="1800" i="1" dirty="0"/>
              <a:t> </a:t>
            </a:r>
            <a:r>
              <a:rPr lang="en-GB" sz="1800" i="1" dirty="0" err="1" smtClean="0"/>
              <a:t>U</a:t>
            </a:r>
            <a:r>
              <a:rPr lang="en-GB" sz="1800" i="1" baseline="-25000" dirty="0" err="1" smtClean="0"/>
              <a:t>o</a:t>
            </a:r>
            <a:r>
              <a:rPr lang="en-US" sz="1800" dirty="0" smtClean="0"/>
              <a:t>/m</a:t>
            </a:r>
            <a:r>
              <a:rPr lang="en-US" sz="1800" dirty="0"/>
              <a:t>) </a:t>
            </a:r>
            <a:r>
              <a:rPr lang="en-US" sz="1800" dirty="0" smtClean="0"/>
              <a:t> with </a:t>
            </a:r>
            <a:r>
              <a:rPr lang="en-GB" sz="1800" i="1" dirty="0" err="1" smtClean="0"/>
              <a:t>U</a:t>
            </a:r>
            <a:r>
              <a:rPr lang="en-GB" sz="1800" i="1" baseline="-25000" dirty="0" err="1" smtClean="0"/>
              <a:t>o</a:t>
            </a:r>
            <a:r>
              <a:rPr lang="en-GB" sz="1800" dirty="0" smtClean="0"/>
              <a:t> accelerating potential).</a:t>
            </a:r>
            <a:br>
              <a:rPr lang="en-GB" sz="1800" dirty="0" smtClean="0"/>
            </a:br>
            <a:endParaRPr lang="en-GB" sz="1800" dirty="0" smtClean="0"/>
          </a:p>
          <a:p>
            <a:pPr algn="l"/>
            <a:r>
              <a:rPr lang="en-GB" sz="1800" dirty="0"/>
              <a:t>Analytical estimate </a:t>
            </a:r>
            <a:r>
              <a:rPr lang="en-GB" sz="1800" dirty="0" smtClean="0"/>
              <a:t>for </a:t>
            </a:r>
            <a:r>
              <a:rPr lang="en-GB" sz="1800" i="1" dirty="0" smtClean="0">
                <a:solidFill>
                  <a:schemeClr val="bg2"/>
                </a:solidFill>
              </a:rPr>
              <a:t>P</a:t>
            </a:r>
            <a:r>
              <a:rPr lang="en-GB" sz="1800" i="1" baseline="-25000" dirty="0" smtClean="0">
                <a:solidFill>
                  <a:schemeClr val="bg2"/>
                </a:solidFill>
              </a:rPr>
              <a:t>p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(</a:t>
            </a:r>
            <a:r>
              <a:rPr lang="en-GB" sz="1800" dirty="0"/>
              <a:t>cylindrical capacitance, </a:t>
            </a:r>
            <a:br>
              <a:rPr lang="en-GB" sz="1800" dirty="0"/>
            </a:br>
            <a:r>
              <a:rPr lang="en-GB" sz="1800" dirty="0" smtClean="0"/>
              <a:t>assuming </a:t>
            </a:r>
            <a:r>
              <a:rPr lang="en-GB" sz="1800" dirty="0"/>
              <a:t>round e-beam)</a:t>
            </a:r>
            <a:endParaRPr lang="en-GB" sz="1800" dirty="0" smtClean="0"/>
          </a:p>
          <a:p>
            <a:pPr algn="l"/>
            <a:endParaRPr lang="en-GB" sz="1800" i="1" baseline="-25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Perveance</a:t>
            </a:r>
            <a:r>
              <a:rPr lang="en-GB" dirty="0"/>
              <a:t> </a:t>
            </a:r>
            <a:r>
              <a:rPr lang="en-GB" dirty="0" smtClean="0"/>
              <a:t>. . 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Espace réservé du texte 19"/>
          <p:cNvSpPr txBox="1">
            <a:spLocks/>
          </p:cNvSpPr>
          <p:nvPr/>
        </p:nvSpPr>
        <p:spPr>
          <a:xfrm>
            <a:off x="2051720" y="4822030"/>
            <a:ext cx="6480280" cy="27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000" dirty="0" smtClean="0">
                <a:solidFill>
                  <a:schemeClr val="accent1"/>
                </a:solidFill>
              </a:rPr>
              <a:t>International Review on the e-lens concept readiness for integration into the HL-LHC baseline               19 Oct. 2017</a:t>
            </a:r>
            <a:endParaRPr lang="en-GB" sz="1000" dirty="0">
              <a:solidFill>
                <a:schemeClr val="accent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499994" y="3344174"/>
            <a:ext cx="3383483" cy="1027776"/>
            <a:chOff x="684461" y="0"/>
            <a:chExt cx="3383483" cy="1027776"/>
          </a:xfrm>
        </p:grpSpPr>
        <p:sp>
          <p:nvSpPr>
            <p:cNvPr id="26" name="Rounded Rectangle 25"/>
            <p:cNvSpPr/>
            <p:nvPr/>
          </p:nvSpPr>
          <p:spPr>
            <a:xfrm>
              <a:off x="684461" y="0"/>
              <a:ext cx="3383483" cy="1027776"/>
            </a:xfrm>
            <a:prstGeom prst="roundRect">
              <a:avLst/>
            </a:prstGeom>
            <a:gradFill>
              <a:gsLst>
                <a:gs pos="0">
                  <a:schemeClr val="bg2"/>
                </a:gs>
                <a:gs pos="100000">
                  <a:schemeClr val="bg2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150000"/>
                </a:lnSpc>
              </a:pPr>
              <a:endParaRPr lang="en-GB" dirty="0"/>
            </a:p>
          </p:txBody>
        </p:sp>
        <p:graphicFrame>
          <p:nvGraphicFramePr>
            <p:cNvPr id="27" name="Object 26"/>
            <p:cNvGraphicFramePr>
              <a:graphicFrameLocks noChangeAspect="1"/>
            </p:cNvGraphicFramePr>
            <p:nvPr>
              <p:extLst/>
            </p:nvPr>
          </p:nvGraphicFramePr>
          <p:xfrm>
            <a:off x="684461" y="0"/>
            <a:ext cx="3360738" cy="1008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7" name="Equation" r:id="rId4" imgW="1726920" imgH="507960" progId="Equation.3">
                    <p:embed/>
                  </p:oleObj>
                </mc:Choice>
                <mc:Fallback>
                  <p:oleObj name="Equation" r:id="rId4" imgW="172692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4461" y="0"/>
                          <a:ext cx="3360738" cy="100806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941846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 smtClean="0"/>
              <a:t>Maximum current trough a pipe</a:t>
            </a:r>
            <a:br>
              <a:rPr lang="en-GB" sz="2000" dirty="0" smtClean="0"/>
            </a:br>
            <a:r>
              <a:rPr lang="en-GB" sz="2000" dirty="0" smtClean="0"/>
              <a:t>for a given accelerating potential </a:t>
            </a:r>
            <a:r>
              <a:rPr lang="en-GB" sz="2000" i="1" dirty="0" err="1" smtClean="0"/>
              <a:t>U</a:t>
            </a:r>
            <a:r>
              <a:rPr lang="en-GB" sz="2000" i="1" baseline="-25000" dirty="0" err="1" smtClean="0"/>
              <a:t>o</a:t>
            </a:r>
            <a:endParaRPr lang="en-GB" sz="2000" i="1" baseline="-25000" dirty="0" smtClean="0"/>
          </a:p>
          <a:p>
            <a:pPr algn="l"/>
            <a:endParaRPr lang="en-GB" sz="2000" i="1" baseline="-25000" dirty="0" smtClean="0"/>
          </a:p>
          <a:p>
            <a:pPr algn="l"/>
            <a:r>
              <a:rPr lang="en-GB" sz="2000" dirty="0" smtClean="0"/>
              <a:t>For </a:t>
            </a:r>
            <a:r>
              <a:rPr lang="en-GB" sz="2000" i="1" dirty="0" err="1" smtClean="0"/>
              <a:t>I~I</a:t>
            </a:r>
            <a:r>
              <a:rPr lang="en-GB" sz="2000" i="1" baseline="-25000" dirty="0" err="1" smtClean="0"/>
              <a:t>c</a:t>
            </a:r>
            <a:r>
              <a:rPr lang="en-GB" sz="2000" dirty="0" smtClean="0"/>
              <a:t>, the minimum beam 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energy in the pipe will be ~</a:t>
            </a:r>
            <a:r>
              <a:rPr lang="en-GB" sz="2000" i="1" dirty="0" err="1" smtClean="0"/>
              <a:t>U</a:t>
            </a:r>
            <a:r>
              <a:rPr lang="en-GB" sz="2000" i="1" baseline="-25000" dirty="0" err="1" smtClean="0"/>
              <a:t>o</a:t>
            </a:r>
            <a:r>
              <a:rPr lang="en-GB" sz="2000" dirty="0" smtClean="0"/>
              <a:t>/3</a:t>
            </a:r>
          </a:p>
          <a:p>
            <a:pPr algn="l"/>
            <a:endParaRPr lang="en-GB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 and critical electron current</a:t>
            </a:r>
            <a:endParaRPr lang="en-GB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Espace réservé du texte 19"/>
          <p:cNvSpPr txBox="1">
            <a:spLocks/>
          </p:cNvSpPr>
          <p:nvPr/>
        </p:nvSpPr>
        <p:spPr>
          <a:xfrm>
            <a:off x="2051720" y="4822030"/>
            <a:ext cx="6480280" cy="27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000" dirty="0" smtClean="0">
                <a:solidFill>
                  <a:schemeClr val="accent1"/>
                </a:solidFill>
              </a:rPr>
              <a:t>International Review on the e-lens concept readiness for integration into the HL-LHC baseline               19 Oct. 2017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968955" y="843558"/>
            <a:ext cx="1951465" cy="761268"/>
          </a:xfrm>
          <a:prstGeom prst="roundRect">
            <a:avLst/>
          </a:prstGeom>
          <a:gradFill>
            <a:gsLst>
              <a:gs pos="0">
                <a:schemeClr val="bg2"/>
              </a:gs>
              <a:gs pos="100000">
                <a:schemeClr val="bg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1"/>
          <a:lstStyle/>
          <a:p>
            <a:pPr algn="ctr">
              <a:lnSpc>
                <a:spcPct val="150000"/>
              </a:lnSpc>
            </a:pPr>
            <a:r>
              <a:rPr lang="en-GB" sz="2400" i="1" dirty="0" err="1" smtClean="0">
                <a:solidFill>
                  <a:schemeClr val="tx1"/>
                </a:solidFill>
              </a:rPr>
              <a:t>I</a:t>
            </a:r>
            <a:r>
              <a:rPr lang="en-GB" sz="2400" i="1" baseline="-25000" dirty="0" err="1" smtClean="0">
                <a:solidFill>
                  <a:schemeClr val="tx1"/>
                </a:solidFill>
              </a:rPr>
              <a:t>c</a:t>
            </a:r>
            <a:r>
              <a:rPr lang="en-GB" sz="2400" i="1" dirty="0" smtClean="0"/>
              <a:t>=</a:t>
            </a:r>
            <a:r>
              <a:rPr lang="en-GB" sz="2400" i="1" dirty="0" smtClean="0">
                <a:solidFill>
                  <a:schemeClr val="bg1"/>
                </a:solidFill>
              </a:rPr>
              <a:t>P</a:t>
            </a:r>
            <a:r>
              <a:rPr lang="en-GB" sz="2400" i="1" baseline="-25000" dirty="0" smtClean="0">
                <a:solidFill>
                  <a:schemeClr val="bg1"/>
                </a:solidFill>
              </a:rPr>
              <a:t>p</a:t>
            </a:r>
            <a:r>
              <a:rPr lang="en-GB" sz="2400" i="1" dirty="0" smtClean="0">
                <a:solidFill>
                  <a:schemeClr val="tx1"/>
                </a:solidFill>
              </a:rPr>
              <a:t>U</a:t>
            </a:r>
            <a:r>
              <a:rPr lang="en-GB" sz="2400" i="1" baseline="-25000" dirty="0" smtClean="0">
                <a:solidFill>
                  <a:schemeClr val="tx1"/>
                </a:solidFill>
              </a:rPr>
              <a:t>o</a:t>
            </a:r>
            <a:r>
              <a:rPr lang="en-GB" sz="2400" i="1" baseline="30000" dirty="0" smtClean="0">
                <a:solidFill>
                  <a:schemeClr val="tx1"/>
                </a:solidFill>
              </a:rPr>
              <a:t>3/2</a:t>
            </a:r>
            <a:endParaRPr lang="en-GB" sz="2400" i="1" baseline="30000" dirty="0">
              <a:solidFill>
                <a:schemeClr val="tx1"/>
              </a:solidFill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76496" y="4750022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grpSp>
        <p:nvGrpSpPr>
          <p:cNvPr id="27" name="Group 26"/>
          <p:cNvGrpSpPr/>
          <p:nvPr/>
        </p:nvGrpSpPr>
        <p:grpSpPr>
          <a:xfrm>
            <a:off x="4705714" y="1851671"/>
            <a:ext cx="3819525" cy="3114675"/>
            <a:chOff x="4788024" y="1748482"/>
            <a:chExt cx="3819525" cy="3114675"/>
          </a:xfrm>
        </p:grpSpPr>
        <p:pic>
          <p:nvPicPr>
            <p:cNvPr id="28" name="Рисунок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1748482"/>
              <a:ext cx="3819525" cy="3114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28"/>
            <p:cNvSpPr/>
            <p:nvPr/>
          </p:nvSpPr>
          <p:spPr>
            <a:xfrm>
              <a:off x="6236547" y="2019196"/>
              <a:ext cx="12465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/>
                <a:t>U</a:t>
              </a:r>
              <a:r>
                <a:rPr lang="en-GB" i="1" baseline="-25000" dirty="0" err="1"/>
                <a:t>o</a:t>
              </a:r>
              <a:r>
                <a:rPr lang="en-GB" dirty="0"/>
                <a:t> = 10kV 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212871" y="2440912"/>
            <a:ext cx="3155385" cy="2104677"/>
            <a:chOff x="5295181" y="2337723"/>
            <a:chExt cx="3155385" cy="2104677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6785501" y="3441600"/>
              <a:ext cx="0" cy="1000800"/>
            </a:xfrm>
            <a:prstGeom prst="line">
              <a:avLst/>
            </a:prstGeom>
            <a:ln w="12700"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5295181" y="3463200"/>
              <a:ext cx="1512168" cy="0"/>
            </a:xfrm>
            <a:prstGeom prst="line">
              <a:avLst/>
            </a:prstGeom>
            <a:ln w="12700"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376707" y="2337723"/>
              <a:ext cx="207385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400" dirty="0"/>
            </a:p>
            <a:p>
              <a:endParaRPr lang="en-GB" sz="1400" dirty="0" smtClean="0"/>
            </a:p>
            <a:p>
              <a:r>
                <a:rPr lang="en-GB" sz="1400" i="1" dirty="0" err="1" smtClean="0">
                  <a:solidFill>
                    <a:schemeClr val="bg2"/>
                  </a:solidFill>
                </a:rPr>
                <a:t>r</a:t>
              </a:r>
              <a:r>
                <a:rPr lang="en-GB" sz="1400" i="1" baseline="-25000" dirty="0" err="1" smtClean="0">
                  <a:solidFill>
                    <a:schemeClr val="bg2"/>
                  </a:solidFill>
                </a:rPr>
                <a:t>p</a:t>
              </a:r>
              <a:r>
                <a:rPr lang="en-GB" sz="1400" i="1" dirty="0" smtClean="0">
                  <a:solidFill>
                    <a:schemeClr val="bg2"/>
                  </a:solidFill>
                </a:rPr>
                <a:t>/</a:t>
              </a:r>
              <a:r>
                <a:rPr lang="en-GB" sz="1400" i="1" dirty="0" err="1" smtClean="0">
                  <a:solidFill>
                    <a:schemeClr val="bg2"/>
                  </a:solidFill>
                </a:rPr>
                <a:t>r</a:t>
              </a:r>
              <a:r>
                <a:rPr lang="en-GB" sz="1400" i="1" baseline="-25000" dirty="0" err="1" smtClean="0">
                  <a:solidFill>
                    <a:schemeClr val="bg2"/>
                  </a:solidFill>
                </a:rPr>
                <a:t>b</a:t>
              </a:r>
              <a:r>
                <a:rPr lang="en-GB" sz="1400" i="1" dirty="0" smtClean="0">
                  <a:solidFill>
                    <a:schemeClr val="bg2"/>
                  </a:solidFill>
                </a:rPr>
                <a:t> </a:t>
              </a:r>
              <a:r>
                <a:rPr lang="en-GB" sz="1400" dirty="0" smtClean="0">
                  <a:solidFill>
                    <a:schemeClr val="bg2"/>
                  </a:solidFill>
                </a:rPr>
                <a:t>=22.2   (40/1.8mm)</a:t>
              </a:r>
            </a:p>
            <a:p>
              <a:r>
                <a:rPr lang="en-GB" sz="1400" i="1" dirty="0" err="1" smtClean="0">
                  <a:solidFill>
                    <a:schemeClr val="bg2"/>
                  </a:solidFill>
                </a:rPr>
                <a:t>I</a:t>
              </a:r>
              <a:r>
                <a:rPr lang="en-GB" sz="1400" i="1" baseline="-25000" dirty="0" err="1" smtClean="0">
                  <a:solidFill>
                    <a:schemeClr val="bg2"/>
                  </a:solidFill>
                </a:rPr>
                <a:t>c</a:t>
              </a:r>
              <a:r>
                <a:rPr lang="en-GB" sz="1400" i="1" dirty="0" smtClean="0">
                  <a:solidFill>
                    <a:schemeClr val="bg2"/>
                  </a:solidFill>
                </a:rPr>
                <a:t>   </a:t>
              </a:r>
              <a:r>
                <a:rPr lang="en-GB" sz="1400" dirty="0" smtClean="0">
                  <a:solidFill>
                    <a:schemeClr val="bg2"/>
                  </a:solidFill>
                </a:rPr>
                <a:t>= </a:t>
              </a:r>
              <a:r>
                <a:rPr lang="en-GB" sz="1400" dirty="0">
                  <a:solidFill>
                    <a:schemeClr val="bg2"/>
                  </a:solidFill>
                </a:rPr>
                <a:t>4A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6804200" y="3003798"/>
              <a:ext cx="792136" cy="437802"/>
            </a:xfrm>
            <a:prstGeom prst="straightConnector1">
              <a:avLst/>
            </a:prstGeom>
            <a:ln w="3175"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ounded Rectangle 34"/>
              <p:cNvSpPr/>
              <p:nvPr/>
            </p:nvSpPr>
            <p:spPr>
              <a:xfrm>
                <a:off x="409423" y="2859783"/>
                <a:ext cx="4090571" cy="1294586"/>
              </a:xfrm>
              <a:prstGeom prst="roundRect">
                <a:avLst/>
              </a:prstGeom>
              <a:gradFill>
                <a:gsLst>
                  <a:gs pos="0">
                    <a:schemeClr val="bg2"/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36000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GB" i="1" dirty="0" err="1" smtClean="0"/>
                  <a:t>U</a:t>
                </a:r>
                <a:r>
                  <a:rPr lang="en-GB" i="1" baseline="-25000" dirty="0" err="1"/>
                  <a:t>o</a:t>
                </a:r>
                <a:r>
                  <a:rPr lang="en-GB" dirty="0" smtClean="0"/>
                  <a:t> = 10kV </a:t>
                </a:r>
                <a:r>
                  <a:rPr lang="en-GB" dirty="0" smtClean="0">
                    <a:sym typeface="Symbol" panose="05050102010706020507" pitchFamily="18" charset="2"/>
                  </a:rPr>
                  <a:t></a:t>
                </a:r>
                <a:r>
                  <a:rPr lang="en-GB" dirty="0" smtClean="0"/>
                  <a:t> </a:t>
                </a:r>
                <a:r>
                  <a:rPr lang="en-GB" i="1" dirty="0" err="1" smtClean="0"/>
                  <a:t>I</a:t>
                </a:r>
                <a:r>
                  <a:rPr lang="en-GB" i="1" baseline="-25000" dirty="0" err="1" smtClean="0"/>
                  <a:t>c</a:t>
                </a:r>
                <a:r>
                  <a:rPr lang="en-GB" dirty="0" smtClean="0"/>
                  <a:t> = 4A, and </a:t>
                </a:r>
                <a:r>
                  <a:rPr lang="en-GB" i="1" dirty="0" err="1" smtClean="0"/>
                  <a:t>U</a:t>
                </a:r>
                <a:r>
                  <a:rPr lang="en-GB" i="1" baseline="-25000" dirty="0" err="1" smtClean="0"/>
                  <a:t>min</a:t>
                </a:r>
                <a:r>
                  <a:rPr lang="en-GB" i="1" dirty="0" smtClean="0"/>
                  <a:t> </a:t>
                </a:r>
                <a:r>
                  <a:rPr lang="en-GB" dirty="0" smtClean="0"/>
                  <a:t>~3keV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GB" i="1" dirty="0" err="1" smtClean="0"/>
                  <a:t>U</a:t>
                </a:r>
                <a:r>
                  <a:rPr lang="en-GB" i="1" baseline="-25000" dirty="0" err="1" smtClean="0"/>
                  <a:t>o</a:t>
                </a:r>
                <a:r>
                  <a:rPr lang="en-GB" dirty="0" smtClean="0"/>
                  <a:t> </a:t>
                </a:r>
                <a14:m>
                  <m:oMath xmlns=""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GB" dirty="0" smtClean="0"/>
                  <a:t> 12kV </a:t>
                </a:r>
                <a:r>
                  <a:rPr lang="en-GB" dirty="0">
                    <a:sym typeface="Symbol" panose="05050102010706020507" pitchFamily="18" charset="2"/>
                  </a:rPr>
                  <a:t> </a:t>
                </a:r>
                <a:r>
                  <a:rPr lang="en-GB" i="1" dirty="0" err="1" smtClean="0"/>
                  <a:t>I</a:t>
                </a:r>
                <a:r>
                  <a:rPr lang="en-GB" i="1" baseline="-25000" dirty="0" err="1"/>
                  <a:t>c</a:t>
                </a:r>
                <a:r>
                  <a:rPr lang="en-GB" dirty="0" smtClean="0"/>
                  <a:t> </a:t>
                </a:r>
                <a:r>
                  <a:rPr lang="en-GB" dirty="0"/>
                  <a:t>= </a:t>
                </a:r>
                <a:r>
                  <a:rPr lang="en-GB" dirty="0" smtClean="0"/>
                  <a:t>5A</a:t>
                </a:r>
                <a:r>
                  <a:rPr lang="en-GB" dirty="0"/>
                  <a:t>, and </a:t>
                </a:r>
                <a:r>
                  <a:rPr lang="en-GB" i="1" dirty="0" err="1"/>
                  <a:t>U</a:t>
                </a:r>
                <a:r>
                  <a:rPr lang="en-GB" i="1" baseline="-25000" dirty="0" err="1"/>
                  <a:t>min</a:t>
                </a:r>
                <a:r>
                  <a:rPr lang="en-GB" i="1" baseline="-25000" dirty="0"/>
                  <a:t> </a:t>
                </a:r>
                <a:r>
                  <a:rPr lang="en-GB" dirty="0" smtClean="0"/>
                  <a:t>~4keV</a:t>
                </a:r>
                <a:endParaRPr lang="en-GB" dirty="0"/>
              </a:p>
            </p:txBody>
          </p:sp>
        </mc:Choice>
        <mc:Fallback xmlns="">
          <p:sp>
            <p:nvSpPr>
              <p:cNvPr id="35" name="Rounded 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421" y="2859782"/>
                <a:ext cx="4090571" cy="1294586"/>
              </a:xfrm>
              <a:prstGeom prst="round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46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844" y="1003418"/>
            <a:ext cx="6806483" cy="3593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33469"/>
            <a:ext cx="6885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Effect of compression and virtual cathode: 10 </a:t>
            </a:r>
            <a:r>
              <a:rPr lang="en-US" sz="2400" b="1" dirty="0">
                <a:solidFill>
                  <a:schemeClr val="bg2"/>
                </a:solidFill>
                <a:latin typeface="+mj-lt"/>
              </a:rPr>
              <a:t>kV </a:t>
            </a:r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accelerating voltage and 5A current</a:t>
            </a:r>
            <a:endParaRPr lang="ru-RU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Oval 1"/>
          <p:cNvSpPr/>
          <p:nvPr/>
        </p:nvSpPr>
        <p:spPr>
          <a:xfrm rot="1398808">
            <a:off x="3711671" y="2642577"/>
            <a:ext cx="1038610" cy="48718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635896" y="3507855"/>
            <a:ext cx="3077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Electrons loose energy up to being lost or reflected back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635898" y="1131591"/>
            <a:ext cx="37450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BINP team Code: CST</a:t>
            </a:r>
          </a:p>
          <a:p>
            <a:r>
              <a:rPr lang="en-US" i="1" dirty="0" smtClean="0"/>
              <a:t>See </a:t>
            </a:r>
            <a:r>
              <a:rPr lang="en-US" i="1" dirty="0" err="1" smtClean="0"/>
              <a:t>A.Levichev’s</a:t>
            </a:r>
            <a:r>
              <a:rPr lang="en-US" i="1" dirty="0" smtClean="0"/>
              <a:t> talk @WP5, Thu</a:t>
            </a:r>
            <a:endParaRPr lang="en-GB" i="1" dirty="0"/>
          </a:p>
        </p:txBody>
      </p:sp>
      <p:sp>
        <p:nvSpPr>
          <p:cNvPr id="7" name="Espace réservé du texte 19"/>
          <p:cNvSpPr txBox="1">
            <a:spLocks/>
          </p:cNvSpPr>
          <p:nvPr/>
        </p:nvSpPr>
        <p:spPr>
          <a:xfrm>
            <a:off x="2051720" y="4822030"/>
            <a:ext cx="6480280" cy="27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000" dirty="0" smtClean="0">
                <a:solidFill>
                  <a:schemeClr val="accent1"/>
                </a:solidFill>
              </a:rPr>
              <a:t>International Review on the e-lens concept readiness for integration into the HL-LHC baseline               19 Oct. 2017</a:t>
            </a:r>
            <a:endParaRPr lang="en-GB"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065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drift velocity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27535"/>
            <a:ext cx="7920000" cy="368022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GB" sz="2000" dirty="0" err="1"/>
              <a:t>Larmor</a:t>
            </a:r>
            <a:r>
              <a:rPr lang="en-GB" sz="2000" dirty="0"/>
              <a:t> </a:t>
            </a:r>
            <a:r>
              <a:rPr lang="en-GB" sz="2000" dirty="0" smtClean="0"/>
              <a:t>motion: 	electrons rotating along the magnetic line</a:t>
            </a:r>
            <a:br>
              <a:rPr lang="en-GB" sz="2000" dirty="0" smtClean="0"/>
            </a:br>
            <a:r>
              <a:rPr lang="en-GB" sz="2000" dirty="0" smtClean="0"/>
              <a:t>					with longitudinal velocity </a:t>
            </a:r>
          </a:p>
          <a:p>
            <a:pPr algn="l"/>
            <a:endParaRPr lang="en-GB" sz="2000" dirty="0" smtClean="0"/>
          </a:p>
          <a:p>
            <a:pPr algn="l"/>
            <a:r>
              <a:rPr lang="en-GB" sz="2000" dirty="0" smtClean="0"/>
              <a:t>Drift velocity derives from the </a:t>
            </a:r>
            <a:r>
              <a:rPr lang="en-GB" sz="2000" dirty="0" err="1" smtClean="0"/>
              <a:t>ExB</a:t>
            </a:r>
            <a:r>
              <a:rPr lang="en-GB" sz="2000" dirty="0" smtClean="0"/>
              <a:t> (e-beam electric field </a:t>
            </a:r>
            <a:br>
              <a:rPr lang="en-GB" sz="2000" dirty="0" smtClean="0"/>
            </a:br>
            <a:r>
              <a:rPr lang="en-GB" sz="2000" dirty="0" smtClean="0"/>
              <a:t>significant for large e-currents)                            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2050" name="Рисунок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24" y="2950955"/>
            <a:ext cx="1215847" cy="1328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Рисунок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681" y="2819149"/>
            <a:ext cx="1078763" cy="123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ounded Rectangle 27"/>
          <p:cNvSpPr/>
          <p:nvPr/>
        </p:nvSpPr>
        <p:spPr>
          <a:xfrm>
            <a:off x="7452320" y="1810483"/>
            <a:ext cx="1296144" cy="685713"/>
          </a:xfrm>
          <a:prstGeom prst="roundRect">
            <a:avLst/>
          </a:prstGeom>
          <a:gradFill>
            <a:gsLst>
              <a:gs pos="0">
                <a:schemeClr val="bg2"/>
              </a:gs>
              <a:gs pos="100000">
                <a:schemeClr val="bg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1"/>
          <a:lstStyle/>
          <a:p>
            <a:pPr algn="ctr">
              <a:lnSpc>
                <a:spcPct val="150000"/>
              </a:lnSpc>
            </a:pPr>
            <a:endParaRPr lang="en-GB" sz="2400" i="1" baseline="300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440" y="3077730"/>
            <a:ext cx="1918737" cy="1457401"/>
          </a:xfrm>
          <a:prstGeom prst="rect">
            <a:avLst/>
          </a:prstGeom>
        </p:spPr>
      </p:pic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035454" y="2955682"/>
            <a:ext cx="18610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bg2"/>
                </a:solidFill>
              </a:rPr>
              <a:t>Circular beam frequency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4761110" y="4071267"/>
            <a:ext cx="3987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chemeClr val="bg2"/>
                </a:solidFill>
              </a:rPr>
              <a:t>In case of </a:t>
            </a:r>
            <a:r>
              <a:rPr lang="en-GB" sz="1200" u="sng" dirty="0" smtClean="0">
                <a:solidFill>
                  <a:schemeClr val="bg2"/>
                </a:solidFill>
              </a:rPr>
              <a:t>non</a:t>
            </a:r>
            <a:r>
              <a:rPr lang="en-GB" sz="1200" dirty="0" smtClean="0">
                <a:solidFill>
                  <a:schemeClr val="bg2"/>
                </a:solidFill>
              </a:rPr>
              <a:t> azimuthally uniform beam there could be an angular component of the electric field causing beam to tilt by </a:t>
            </a:r>
            <a:r>
              <a:rPr lang="en-GB" sz="1200" dirty="0" smtClean="0">
                <a:solidFill>
                  <a:schemeClr val="bg2"/>
                </a:solidFill>
                <a:sym typeface="Symbol" panose="05050102010706020507" pitchFamily="18" charset="2"/>
              </a:rPr>
              <a:t></a:t>
            </a:r>
            <a:r>
              <a:rPr lang="en-GB" sz="1200" dirty="0" smtClean="0">
                <a:solidFill>
                  <a:schemeClr val="bg2"/>
                </a:solidFill>
              </a:rPr>
              <a:t>.</a:t>
            </a:r>
            <a:endParaRPr lang="en-GB" sz="1200" dirty="0"/>
          </a:p>
        </p:txBody>
      </p:sp>
      <p:sp>
        <p:nvSpPr>
          <p:cNvPr id="21" name="Espace réservé du texte 19"/>
          <p:cNvSpPr txBox="1">
            <a:spLocks/>
          </p:cNvSpPr>
          <p:nvPr/>
        </p:nvSpPr>
        <p:spPr>
          <a:xfrm>
            <a:off x="2051720" y="4822030"/>
            <a:ext cx="6480280" cy="27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International Review on the e-lens concept readiness for integration into the HL-LHC baseline               19 Oct. 2017</a:t>
            </a:r>
            <a:endParaRPr lang="en-GB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49371" y="2643758"/>
            <a:ext cx="2162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2"/>
                </a:solidFill>
              </a:rPr>
              <a:t>Rotation velocity, larger at larger radius 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3607" y="4392760"/>
            <a:ext cx="1796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accent6"/>
                </a:solidFill>
              </a:rPr>
              <a:t>Courtesy of Daniel Noll</a:t>
            </a:r>
            <a:endParaRPr lang="en-GB" sz="1200" i="1" dirty="0">
              <a:solidFill>
                <a:schemeClr val="accent6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687636" y="1199978"/>
            <a:ext cx="1368152" cy="374029"/>
          </a:xfrm>
          <a:prstGeom prst="roundRect">
            <a:avLst/>
          </a:prstGeom>
          <a:gradFill>
            <a:gsLst>
              <a:gs pos="0">
                <a:schemeClr val="bg2"/>
              </a:gs>
              <a:gs pos="100000">
                <a:schemeClr val="bg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1"/>
          <a:lstStyle/>
          <a:p>
            <a:pPr algn="ctr">
              <a:lnSpc>
                <a:spcPct val="150000"/>
              </a:lnSpc>
            </a:pPr>
            <a:endParaRPr lang="en-GB" sz="2400" i="1" baseline="3000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8780" y="1224294"/>
            <a:ext cx="1225864" cy="369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4122" y="1849105"/>
            <a:ext cx="1152678" cy="64372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8184" y="3299509"/>
            <a:ext cx="1710720" cy="63155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0922" y="2933681"/>
            <a:ext cx="824866" cy="32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64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6" grpId="0"/>
      <p:bldP spid="1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drift velocity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2050" name="Рисунок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910" y="2633805"/>
            <a:ext cx="891231" cy="97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1" name="Espace réservé du texte 19"/>
          <p:cNvSpPr txBox="1">
            <a:spLocks/>
          </p:cNvSpPr>
          <p:nvPr/>
        </p:nvSpPr>
        <p:spPr>
          <a:xfrm>
            <a:off x="2051720" y="4822030"/>
            <a:ext cx="6480280" cy="27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International Review on the e-lens concept readiness for integration into the HL-LHC baseline               19 Oct. 2017</a:t>
            </a:r>
            <a:endParaRPr lang="en-GB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507399" y="2621526"/>
            <a:ext cx="4716304" cy="2038456"/>
            <a:chOff x="2411760" y="2621526"/>
            <a:chExt cx="4716304" cy="2038456"/>
          </a:xfrm>
        </p:grpSpPr>
        <p:sp>
          <p:nvSpPr>
            <p:cNvPr id="26" name="Rounded Rectangle 25"/>
            <p:cNvSpPr/>
            <p:nvPr/>
          </p:nvSpPr>
          <p:spPr>
            <a:xfrm>
              <a:off x="2411760" y="2621526"/>
              <a:ext cx="4716304" cy="2038456"/>
            </a:xfrm>
            <a:prstGeom prst="roundRect">
              <a:avLst/>
            </a:prstGeom>
            <a:gradFill flip="none" rotWithShape="1">
              <a:gsLst>
                <a:gs pos="0">
                  <a:schemeClr val="accent1"/>
                </a:gs>
                <a:gs pos="77000">
                  <a:schemeClr val="bg2">
                    <a:lumMod val="20000"/>
                    <a:lumOff val="8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72000" rtlCol="0" anchor="ctr" anchorCtr="1"/>
            <a:lstStyle/>
            <a:p>
              <a:pPr algn="ctr">
                <a:lnSpc>
                  <a:spcPct val="150000"/>
                </a:lnSpc>
              </a:pPr>
              <a:endParaRPr lang="en-GB" sz="2400" i="1" baseline="30000" dirty="0">
                <a:solidFill>
                  <a:schemeClr val="tx1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55776" y="2865195"/>
              <a:ext cx="1286852" cy="72895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65029" y="2796432"/>
              <a:ext cx="2919019" cy="80637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87824" y="3742133"/>
              <a:ext cx="3240360" cy="701825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5999567" y="3594146"/>
              <a:ext cx="112849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i="1" dirty="0" smtClean="0"/>
                <a:t>Courtesy of </a:t>
              </a:r>
            </a:p>
            <a:p>
              <a:pPr algn="ctr"/>
              <a:r>
                <a:rPr lang="en-US" sz="1100" i="1" dirty="0" smtClean="0">
                  <a:solidFill>
                    <a:schemeClr val="bg1"/>
                  </a:solidFill>
                </a:rPr>
                <a:t>G. </a:t>
              </a:r>
              <a:r>
                <a:rPr lang="en-US" sz="1100" i="1" dirty="0" err="1" smtClean="0">
                  <a:solidFill>
                    <a:schemeClr val="bg1"/>
                  </a:solidFill>
                </a:rPr>
                <a:t>Stancari</a:t>
              </a:r>
              <a:endParaRPr lang="en-US" sz="11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6296" y="3776722"/>
            <a:ext cx="1352457" cy="1027276"/>
          </a:xfrm>
          <a:prstGeom prst="rect">
            <a:avLst/>
          </a:prstGeom>
        </p:spPr>
      </p:pic>
      <p:pic>
        <p:nvPicPr>
          <p:cNvPr id="35" name="Рисунок 30"/>
          <p:cNvPicPr>
            <a:picLocks noChangeAspect="1"/>
          </p:cNvPicPr>
          <p:nvPr/>
        </p:nvPicPr>
        <p:blipFill rotWithShape="1">
          <a:blip r:embed="rId8"/>
          <a:srcRect l="15660" b="20807"/>
          <a:stretch/>
        </p:blipFill>
        <p:spPr>
          <a:xfrm>
            <a:off x="5130984" y="771551"/>
            <a:ext cx="1913059" cy="1590119"/>
          </a:xfrm>
          <a:prstGeom prst="rect">
            <a:avLst/>
          </a:prstGeom>
        </p:spPr>
      </p:pic>
      <p:pic>
        <p:nvPicPr>
          <p:cNvPr id="36" name="Рисунок 16"/>
          <p:cNvPicPr/>
          <p:nvPr/>
        </p:nvPicPr>
        <p:blipFill rotWithShape="1">
          <a:blip r:embed="rId9"/>
          <a:srcRect l="33061" t="19965" r="26840" b="28374"/>
          <a:stretch/>
        </p:blipFill>
        <p:spPr bwMode="auto">
          <a:xfrm>
            <a:off x="2520130" y="771550"/>
            <a:ext cx="2321301" cy="1575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Рисунок 4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44668" y="799642"/>
            <a:ext cx="1475804" cy="15265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3529" y="847621"/>
            <a:ext cx="218387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1"/>
                </a:solidFill>
              </a:rPr>
              <a:t>CST simulation of a 5A beam deforming along the HEL (BINP)</a:t>
            </a:r>
          </a:p>
          <a:p>
            <a:r>
              <a:rPr lang="en-GB" sz="1400" i="1" dirty="0" smtClean="0"/>
              <a:t>See A. </a:t>
            </a:r>
            <a:r>
              <a:rPr lang="en-GB" sz="1400" i="1" dirty="0" err="1" smtClean="0"/>
              <a:t>Levichev’s</a:t>
            </a:r>
            <a:r>
              <a:rPr lang="en-GB" sz="1400" i="1" dirty="0" smtClean="0"/>
              <a:t> talk Thursday @WP5</a:t>
            </a:r>
            <a:endParaRPr lang="en-GB" sz="1400" i="1" dirty="0"/>
          </a:p>
        </p:txBody>
      </p:sp>
      <p:sp>
        <p:nvSpPr>
          <p:cNvPr id="3" name="Rectangle 2"/>
          <p:cNvSpPr/>
          <p:nvPr/>
        </p:nvSpPr>
        <p:spPr>
          <a:xfrm>
            <a:off x="251522" y="2643759"/>
            <a:ext cx="225587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Figures of merit </a:t>
            </a:r>
            <a:r>
              <a:rPr lang="en-GB" b="1" dirty="0" smtClean="0">
                <a:solidFill>
                  <a:srgbClr val="005F8C"/>
                </a:solidFill>
              </a:rPr>
              <a:t>: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bg2"/>
                </a:solidFill>
              </a:rPr>
              <a:t>Fraction of turn along the main solenoid</a:t>
            </a:r>
          </a:p>
          <a:p>
            <a:pPr marL="285750" indent="-285750"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bg2"/>
                </a:solidFill>
              </a:rPr>
              <a:t>Ratio between plasma and </a:t>
            </a:r>
            <a:r>
              <a:rPr lang="en-GB" sz="1600" dirty="0" err="1" smtClean="0">
                <a:solidFill>
                  <a:schemeClr val="bg2"/>
                </a:solidFill>
              </a:rPr>
              <a:t>Larmor</a:t>
            </a:r>
            <a:r>
              <a:rPr lang="en-GB" sz="1600" dirty="0" smtClean="0">
                <a:solidFill>
                  <a:schemeClr val="bg2"/>
                </a:solidFill>
              </a:rPr>
              <a:t> frequency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88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campaign of simulations for HEL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5T, 2.9A (</a:t>
            </a:r>
            <a:r>
              <a:rPr lang="en-GB" dirty="0" smtClean="0">
                <a:latin typeface="ＭＳ ゴシック"/>
                <a:ea typeface="ＭＳ ゴシック"/>
                <a:cs typeface="ＭＳ ゴシック"/>
              </a:rPr>
              <a:t>≈</a:t>
            </a:r>
            <a:r>
              <a:rPr lang="en-GB" dirty="0" smtClean="0">
                <a:sym typeface="Symbol" panose="05050102010706020507" pitchFamily="18" charset="2"/>
              </a:rPr>
              <a:t> </a:t>
            </a:r>
            <a:r>
              <a:rPr lang="en-GB" dirty="0" smtClean="0"/>
              <a:t>0.2</a:t>
            </a:r>
            <a:r>
              <a:rPr lang="en-GB" dirty="0" smtClean="0">
                <a:sym typeface="Symbol" panose="05050102010706020507" pitchFamily="18" charset="2"/>
              </a:rPr>
              <a:t>u</a:t>
            </a:r>
            <a:r>
              <a:rPr lang="en-GB" dirty="0" smtClean="0"/>
              <a:t>rad kick to 7TeV protons), 15kV, 60mm vacuum chamber to get to a set of ‘working’ parameters for the C&amp;S review March ‘18</a:t>
            </a:r>
          </a:p>
          <a:p>
            <a:r>
              <a:rPr lang="en-GB" dirty="0" smtClean="0"/>
              <a:t>Validation of current simulations (codes and assumptions) </a:t>
            </a:r>
          </a:p>
          <a:p>
            <a:pPr lvl="1"/>
            <a:r>
              <a:rPr lang="en-GB" dirty="0" smtClean="0"/>
              <a:t>comparing with data taken at FNAL (next slides) </a:t>
            </a:r>
            <a:r>
              <a:rPr lang="en-GB" dirty="0"/>
              <a:t>with CST, WARP, </a:t>
            </a:r>
            <a:r>
              <a:rPr lang="en-GB" dirty="0" err="1"/>
              <a:t>PiC</a:t>
            </a:r>
            <a:r>
              <a:rPr lang="en-GB" dirty="0"/>
              <a:t> (BENDER)</a:t>
            </a:r>
            <a:r>
              <a:rPr lang="en-GB" dirty="0" smtClean="0"/>
              <a:t>, </a:t>
            </a:r>
          </a:p>
          <a:p>
            <a:pPr lvl="1"/>
            <a:r>
              <a:rPr lang="en-GB" dirty="0" smtClean="0"/>
              <a:t>in collaboration with FNAL (</a:t>
            </a:r>
            <a:r>
              <a:rPr lang="en-GB" dirty="0" err="1" smtClean="0"/>
              <a:t>G.Stancary</a:t>
            </a:r>
            <a:r>
              <a:rPr lang="en-GB" dirty="0" smtClean="0"/>
              <a:t>), BINP (</a:t>
            </a:r>
            <a:r>
              <a:rPr lang="en-GB" dirty="0" err="1" smtClean="0"/>
              <a:t>A.Levichev’s</a:t>
            </a:r>
            <a:r>
              <a:rPr lang="en-GB" dirty="0" smtClean="0"/>
              <a:t> team), CERN (</a:t>
            </a:r>
            <a:r>
              <a:rPr lang="en-GB" dirty="0" err="1" smtClean="0"/>
              <a:t>S.Sadovich</a:t>
            </a:r>
            <a:r>
              <a:rPr lang="en-GB" dirty="0" smtClean="0"/>
              <a:t>)</a:t>
            </a:r>
          </a:p>
          <a:p>
            <a:r>
              <a:rPr lang="en-GB" dirty="0" smtClean="0"/>
              <a:t>Review magnetic field and dimension of cathode  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4208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2499742"/>
            <a:ext cx="3825417" cy="205882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1700" y="-17174"/>
            <a:ext cx="8520600" cy="572700"/>
          </a:xfrm>
        </p:spPr>
        <p:txBody>
          <a:bodyPr/>
          <a:lstStyle/>
          <a:p>
            <a:r>
              <a:rPr lang="en-US" dirty="0" smtClean="0">
                <a:solidFill>
                  <a:srgbClr val="0093BE"/>
                </a:solidFill>
              </a:rPr>
              <a:t>E-lenses </a:t>
            </a:r>
            <a:r>
              <a:rPr lang="en-US" sz="2600" dirty="0" smtClean="0">
                <a:solidFill>
                  <a:srgbClr val="0093BE"/>
                </a:solidFill>
              </a:rPr>
              <a:t>experimental data: test stand</a:t>
            </a:r>
            <a:endParaRPr lang="en-GB" dirty="0">
              <a:solidFill>
                <a:srgbClr val="0093BE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991" y="871090"/>
            <a:ext cx="5409497" cy="136815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205635" y="2211710"/>
            <a:ext cx="3634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https://cdcvs.fnal.gov/redmine/projects/elens/wiki/Test_Stand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5420" y="2859782"/>
            <a:ext cx="3676500" cy="12961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1400" dirty="0" smtClean="0"/>
              <a:t>Operational, up to 10 kV, </a:t>
            </a:r>
            <a:r>
              <a:rPr lang="en-US" sz="1400" dirty="0" smtClean="0"/>
              <a:t>8</a:t>
            </a:r>
            <a:r>
              <a:rPr lang="en-US" sz="1400" dirty="0" smtClean="0">
                <a:latin typeface="Symbol" panose="05050102010706020507" pitchFamily="18" charset="2"/>
              </a:rPr>
              <a:t>u</a:t>
            </a:r>
            <a:r>
              <a:rPr lang="en-US" sz="1400" dirty="0" smtClean="0"/>
              <a:t>s </a:t>
            </a:r>
            <a:r>
              <a:rPr lang="en-US" sz="1400" dirty="0" smtClean="0"/>
              <a:t>x 1Hz pulses (or higher at &lt; 5A)</a:t>
            </a:r>
          </a:p>
          <a:p>
            <a:pPr algn="just"/>
            <a:r>
              <a:rPr lang="en-US" sz="1400" dirty="0" smtClean="0"/>
              <a:t>Used to test CERN guns, will be used for testing guns for space-charge compensation at IOTA ring. Could be used to test HF modulators.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27585" y="917307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FERMILAB – </a:t>
            </a:r>
            <a:r>
              <a:rPr lang="en-US" b="1" dirty="0" err="1" smtClean="0"/>
              <a:t>Tevatron</a:t>
            </a:r>
            <a:r>
              <a:rPr lang="en-US" b="1" dirty="0" smtClean="0"/>
              <a:t> </a:t>
            </a:r>
            <a:endParaRPr lang="en-GB" b="1" dirty="0"/>
          </a:p>
        </p:txBody>
      </p:sp>
      <p:sp>
        <p:nvSpPr>
          <p:cNvPr id="11" name="Espace réservé du texte 19"/>
          <p:cNvSpPr>
            <a:spLocks noGrp="1"/>
          </p:cNvSpPr>
          <p:nvPr>
            <p:ph type="body" sz="quarter" idx="4294967295"/>
          </p:nvPr>
        </p:nvSpPr>
        <p:spPr>
          <a:xfrm>
            <a:off x="2052440" y="4876006"/>
            <a:ext cx="6480000" cy="261938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b="0" i="0" dirty="0">
                <a:solidFill>
                  <a:schemeClr val="accent1"/>
                </a:solidFill>
              </a:rPr>
              <a:t>International Review on the e-lens concept readiness for integration into the HL-LHC </a:t>
            </a:r>
            <a:r>
              <a:rPr lang="en-GB" b="0" i="0" dirty="0" smtClean="0">
                <a:solidFill>
                  <a:schemeClr val="accent1"/>
                </a:solidFill>
              </a:rPr>
              <a:t>baseline               19 Oct. 2017</a:t>
            </a:r>
            <a:endParaRPr lang="en-GB" b="0" i="0" dirty="0">
              <a:solidFill>
                <a:schemeClr val="accent1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8909" y="4822030"/>
            <a:ext cx="360000" cy="270000"/>
          </a:xfrm>
        </p:spPr>
        <p:txBody>
          <a:bodyPr/>
          <a:lstStyle/>
          <a:p>
            <a:fld id="{8635159C-F0E2-44E8-88CA-8F9E811F95E3}" type="slidenum">
              <a:rPr lang="fr-FR" sz="1000" smtClean="0"/>
              <a:t>16</a:t>
            </a:fld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946263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50" y="0"/>
            <a:ext cx="685612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6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50" y="0"/>
            <a:ext cx="685612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38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50" y="0"/>
            <a:ext cx="6856123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8" y="1059582"/>
            <a:ext cx="4025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HG1B </a:t>
            </a:r>
            <a:r>
              <a:rPr lang="en-GB" dirty="0" smtClean="0">
                <a:sym typeface="Symbol" panose="05050102010706020507" pitchFamily="18" charset="2"/>
              </a:rPr>
              <a:t></a:t>
            </a:r>
            <a:r>
              <a:rPr lang="en-GB" dirty="0" smtClean="0"/>
              <a:t>25 cathode – </a:t>
            </a:r>
            <a:r>
              <a:rPr lang="en-GB" dirty="0" smtClean="0">
                <a:sym typeface="Symbol" panose="05050102010706020507" pitchFamily="18" charset="2"/>
              </a:rPr>
              <a:t>63 chamber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630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Context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680222"/>
          </a:xfrm>
        </p:spPr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en-US" dirty="0" smtClean="0"/>
              <a:t>Electron beams can be used in conjunction with proton/ion beams for </a:t>
            </a:r>
          </a:p>
          <a:p>
            <a:r>
              <a:rPr lang="en-US" dirty="0" smtClean="0"/>
              <a:t>Electron cooling </a:t>
            </a:r>
            <a:r>
              <a:rPr lang="en-US" dirty="0" smtClean="0"/>
              <a:t>(for ex. at CERN LEIR, AD, ELENA), </a:t>
            </a:r>
          </a:p>
          <a:p>
            <a:r>
              <a:rPr lang="en-US" dirty="0" smtClean="0"/>
              <a:t>Space charge </a:t>
            </a:r>
            <a:r>
              <a:rPr lang="en-US" dirty="0"/>
              <a:t>compensation </a:t>
            </a:r>
            <a:r>
              <a:rPr lang="en-US" dirty="0" smtClean="0"/>
              <a:t>(GSI SIS18, FNAL IOTA) </a:t>
            </a:r>
          </a:p>
          <a:p>
            <a:r>
              <a:rPr lang="en-US" dirty="0" smtClean="0"/>
              <a:t>Beam-beam compensation (</a:t>
            </a:r>
            <a:r>
              <a:rPr lang="en-US" dirty="0"/>
              <a:t>at FNAL </a:t>
            </a:r>
            <a:r>
              <a:rPr lang="en-US" dirty="0" err="1"/>
              <a:t>Tevatron</a:t>
            </a:r>
            <a:r>
              <a:rPr lang="en-US" dirty="0"/>
              <a:t> </a:t>
            </a:r>
            <a:r>
              <a:rPr lang="en-US" dirty="0" smtClean="0"/>
              <a:t>and BNL RHIC)</a:t>
            </a:r>
          </a:p>
          <a:p>
            <a:r>
              <a:rPr lang="en-US" dirty="0" smtClean="0"/>
              <a:t>Halo diffusion enhancement (at </a:t>
            </a:r>
            <a:r>
              <a:rPr lang="en-US" dirty="0"/>
              <a:t>FNAL </a:t>
            </a:r>
            <a:r>
              <a:rPr lang="en-US" dirty="0" err="1" smtClean="0"/>
              <a:t>Tevatron</a:t>
            </a:r>
            <a:r>
              <a:rPr lang="en-US" dirty="0" smtClean="0"/>
              <a:t>)</a:t>
            </a:r>
          </a:p>
          <a:p>
            <a:pPr marL="0" indent="0" algn="l">
              <a:buNone/>
            </a:pPr>
            <a:endParaRPr lang="en-US" dirty="0" smtClean="0"/>
          </a:p>
          <a:p>
            <a:pPr algn="l"/>
            <a:r>
              <a:rPr lang="en-US" dirty="0" smtClean="0"/>
              <a:t>At HL-LHC e-lenses are being studied for:</a:t>
            </a:r>
          </a:p>
          <a:p>
            <a:pPr lvl="1" algn="l"/>
            <a:r>
              <a:rPr lang="en-US" dirty="0" smtClean="0"/>
              <a:t>BBLR for Beam-Beam Long-Range compensation</a:t>
            </a:r>
          </a:p>
          <a:p>
            <a:pPr lvl="1"/>
            <a:r>
              <a:rPr lang="en-US" dirty="0" smtClean="0"/>
              <a:t>HEL for </a:t>
            </a:r>
            <a:r>
              <a:rPr lang="en-US" dirty="0"/>
              <a:t>Halo diffusion enhancement </a:t>
            </a:r>
            <a:endParaRPr lang="en-US" dirty="0" smtClean="0"/>
          </a:p>
          <a:p>
            <a:pPr lvl="1"/>
            <a:r>
              <a:rPr lang="en-US" dirty="0"/>
              <a:t>BBHO for Beam-Beam </a:t>
            </a:r>
            <a:r>
              <a:rPr lang="en-US" dirty="0" smtClean="0"/>
              <a:t>Head-On </a:t>
            </a:r>
            <a:r>
              <a:rPr lang="en-US" dirty="0"/>
              <a:t>compensation</a:t>
            </a:r>
            <a:endParaRPr lang="en-US" dirty="0" smtClean="0"/>
          </a:p>
          <a:p>
            <a:pPr lvl="1" algn="l"/>
            <a:r>
              <a:rPr lang="en-US" dirty="0" smtClean="0"/>
              <a:t>Landau damping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71301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287" y="-3182"/>
            <a:ext cx="6860365" cy="514668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1547664" y="1419622"/>
            <a:ext cx="4752528" cy="3456384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416" y="650724"/>
            <a:ext cx="1523716" cy="4850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97978" y="536908"/>
            <a:ext cx="3746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1"/>
                </a:solidFill>
              </a:rPr>
              <a:t>CHG1B </a:t>
            </a:r>
            <a:r>
              <a:rPr lang="en-GB" sz="1600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</a:t>
            </a:r>
            <a:r>
              <a:rPr lang="en-GB" sz="1600" dirty="0" smtClean="0">
                <a:solidFill>
                  <a:schemeClr val="accent1"/>
                </a:solidFill>
              </a:rPr>
              <a:t>25 cathode – </a:t>
            </a:r>
            <a:r>
              <a:rPr lang="en-GB" sz="1600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63 chamber 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27694" y="4022944"/>
            <a:ext cx="220091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cathode-anode voltage [kV</a:t>
            </a:r>
            <a:r>
              <a:rPr lang="en-GB" sz="1200" baseline="30000" dirty="0" smtClean="0"/>
              <a:t>1/2</a:t>
            </a:r>
            <a:r>
              <a:rPr lang="en-GB" sz="1200" dirty="0" smtClean="0"/>
              <a:t>]</a:t>
            </a:r>
            <a:endParaRPr lang="en-GB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547666" y="1393366"/>
            <a:ext cx="3854869" cy="3482641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517276" y="962948"/>
            <a:ext cx="1686572" cy="3913059"/>
          </a:xfrm>
          <a:prstGeom prst="straightConnector1">
            <a:avLst/>
          </a:prstGeom>
          <a:ln>
            <a:solidFill>
              <a:srgbClr val="92D050"/>
            </a:solidFill>
            <a:prstDash val="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22773" y="844618"/>
            <a:ext cx="20293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peak collector current [A</a:t>
            </a:r>
            <a:r>
              <a:rPr lang="en-GB" sz="1200" baseline="30000" dirty="0"/>
              <a:t>1/2</a:t>
            </a:r>
            <a:r>
              <a:rPr lang="en-GB" sz="1200" dirty="0" smtClean="0"/>
              <a:t>]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137682" y="1415026"/>
            <a:ext cx="553998" cy="2196650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pPr algn="ctr"/>
            <a:r>
              <a:rPr lang="en-GB" sz="1200" dirty="0" smtClean="0"/>
              <a:t>magnetic field in main solenoid</a:t>
            </a:r>
            <a:br>
              <a:rPr lang="en-GB" sz="1200" dirty="0" smtClean="0"/>
            </a:br>
            <a:r>
              <a:rPr lang="en-GB" sz="1200" dirty="0" smtClean="0"/>
              <a:t>(gun solenoid at 0.2T)</a:t>
            </a:r>
            <a:endParaRPr lang="en-GB" sz="12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  <p:sp>
        <p:nvSpPr>
          <p:cNvPr id="5" name="TextBox 4"/>
          <p:cNvSpPr txBox="1"/>
          <p:nvPr/>
        </p:nvSpPr>
        <p:spPr>
          <a:xfrm rot="17595632">
            <a:off x="826130" y="3219822"/>
            <a:ext cx="233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CC66"/>
                </a:solidFill>
              </a:rPr>
              <a:t>Without compression</a:t>
            </a:r>
            <a:endParaRPr lang="en-US" dirty="0">
              <a:solidFill>
                <a:srgbClr val="99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692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50" y="0"/>
            <a:ext cx="6856123" cy="5143500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48318"/>
              </p:ext>
            </p:extLst>
          </p:nvPr>
        </p:nvGraphicFramePr>
        <p:xfrm>
          <a:off x="1763690" y="1563639"/>
          <a:ext cx="115252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" name="Equation" r:id="rId4" imgW="749160" imgH="419040" progId="Equation.3">
                  <p:embed/>
                </p:oleObj>
              </mc:Choice>
              <mc:Fallback>
                <p:oleObj name="Equation" r:id="rId4" imgW="7491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90" y="1563639"/>
                        <a:ext cx="1152525" cy="644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77301" y="627534"/>
            <a:ext cx="36728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1"/>
                </a:solidFill>
              </a:rPr>
              <a:t>We can see beam deformation </a:t>
            </a:r>
          </a:p>
          <a:p>
            <a:r>
              <a:rPr lang="en-GB" sz="2000" dirty="0" smtClean="0">
                <a:solidFill>
                  <a:schemeClr val="accent1"/>
                </a:solidFill>
              </a:rPr>
              <a:t>already at &lt;0.5A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22279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400" dirty="0" smtClean="0"/>
              <a:t>Ratio between the pipe and beam size is ~3 </a:t>
            </a:r>
            <a:br>
              <a:rPr lang="en-GB" sz="2400" dirty="0" smtClean="0"/>
            </a:br>
            <a:r>
              <a:rPr lang="en-GB" sz="2400" dirty="0" smtClean="0">
                <a:sym typeface="Symbol" panose="05050102010706020507" pitchFamily="18" charset="2"/>
              </a:rPr>
              <a:t> pipe </a:t>
            </a:r>
            <a:r>
              <a:rPr lang="en-GB" sz="2400" dirty="0" err="1" smtClean="0">
                <a:sym typeface="Symbol" panose="05050102010706020507" pitchFamily="18" charset="2"/>
              </a:rPr>
              <a:t>perveance</a:t>
            </a:r>
            <a:r>
              <a:rPr lang="en-GB" sz="2400" dirty="0" smtClean="0">
                <a:sym typeface="Symbol" panose="05050102010706020507" pitchFamily="18" charset="2"/>
              </a:rPr>
              <a:t> ~ 10A</a:t>
            </a:r>
          </a:p>
          <a:p>
            <a:pPr algn="l"/>
            <a:endParaRPr lang="en-GB" sz="2400" dirty="0">
              <a:sym typeface="Symbol" panose="05050102010706020507" pitchFamily="18" charset="2"/>
            </a:endParaRPr>
          </a:p>
          <a:p>
            <a:pPr algn="l"/>
            <a:r>
              <a:rPr lang="en-GB" sz="2400" dirty="0" smtClean="0">
                <a:sym typeface="Symbol" panose="05050102010706020507" pitchFamily="18" charset="2"/>
              </a:rPr>
              <a:t>Uniform pipe </a:t>
            </a:r>
          </a:p>
          <a:p>
            <a:pPr algn="l"/>
            <a:r>
              <a:rPr lang="en-GB" sz="2400" dirty="0">
                <a:sym typeface="Symbol" panose="05050102010706020507" pitchFamily="18" charset="2"/>
              </a:rPr>
              <a:t>No </a:t>
            </a:r>
            <a:r>
              <a:rPr lang="en-GB" sz="2400" dirty="0" smtClean="0">
                <a:sym typeface="Symbol" panose="05050102010706020507" pitchFamily="18" charset="2"/>
              </a:rPr>
              <a:t>bends (we cannot</a:t>
            </a:r>
            <a:br>
              <a:rPr lang="en-GB" sz="2400" dirty="0" smtClean="0">
                <a:sym typeface="Symbol" panose="05050102010706020507" pitchFamily="18" charset="2"/>
              </a:rPr>
            </a:br>
            <a:r>
              <a:rPr lang="en-GB" sz="2400" dirty="0" smtClean="0">
                <a:sym typeface="Symbol" panose="05050102010706020507" pitchFamily="18" charset="2"/>
              </a:rPr>
              <a:t>see effect of drifts due to</a:t>
            </a:r>
            <a:br>
              <a:rPr lang="en-GB" sz="2400" dirty="0" smtClean="0">
                <a:sym typeface="Symbol" panose="05050102010706020507" pitchFamily="18" charset="2"/>
              </a:rPr>
            </a:br>
            <a:r>
              <a:rPr lang="en-GB" sz="2400" dirty="0" smtClean="0">
                <a:sym typeface="Symbol" panose="05050102010706020507" pitchFamily="18" charset="2"/>
              </a:rPr>
              <a:t>B x </a:t>
            </a:r>
            <a:r>
              <a:rPr lang="en-GB" sz="2400" dirty="0" err="1" smtClean="0">
                <a:sym typeface="Symbol" panose="05050102010706020507" pitchFamily="18" charset="2"/>
              </a:rPr>
              <a:t>gradB</a:t>
            </a:r>
            <a:r>
              <a:rPr lang="en-GB" sz="2400" dirty="0" smtClean="0">
                <a:sym typeface="Symbol" panose="05050102010706020507" pitchFamily="18" charset="2"/>
              </a:rPr>
              <a:t>)</a:t>
            </a:r>
            <a:endParaRPr lang="en-GB" sz="2400" dirty="0">
              <a:sym typeface="Symbol" panose="05050102010706020507" pitchFamily="18" charset="2"/>
            </a:endParaRPr>
          </a:p>
          <a:p>
            <a:pPr marL="0" indent="0" algn="l">
              <a:buNone/>
            </a:pP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1700" y="126842"/>
            <a:ext cx="8520600" cy="5727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Main differences with HEL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4640909" y="1419623"/>
            <a:ext cx="3819525" cy="3114675"/>
            <a:chOff x="4640909" y="1419623"/>
            <a:chExt cx="3819525" cy="3114675"/>
          </a:xfrm>
        </p:grpSpPr>
        <p:grpSp>
          <p:nvGrpSpPr>
            <p:cNvPr id="10" name="Group 9"/>
            <p:cNvGrpSpPr/>
            <p:nvPr/>
          </p:nvGrpSpPr>
          <p:grpSpPr>
            <a:xfrm>
              <a:off x="4640909" y="1419623"/>
              <a:ext cx="3819525" cy="3114675"/>
              <a:chOff x="4788024" y="1748482"/>
              <a:chExt cx="3819525" cy="3114675"/>
            </a:xfrm>
          </p:grpSpPr>
          <p:pic>
            <p:nvPicPr>
              <p:cNvPr id="11" name="Рисунок 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1748482"/>
                <a:ext cx="3819525" cy="3114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6236547" y="2019196"/>
                <a:ext cx="12465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err="1"/>
                  <a:t>U</a:t>
                </a:r>
                <a:r>
                  <a:rPr lang="en-GB" i="1" baseline="-25000" dirty="0" err="1"/>
                  <a:t>o</a:t>
                </a:r>
                <a:r>
                  <a:rPr lang="en-GB" dirty="0"/>
                  <a:t> = 10kV </a:t>
                </a:r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>
            <a:xfrm flipH="1" flipV="1">
              <a:off x="4928939" y="1821732"/>
              <a:ext cx="288032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19148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facility at CERN (1)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907753"/>
            <a:ext cx="7920000" cy="368022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 smtClean="0"/>
              <a:t>Foreseen for ARIES studies WP16 – </a:t>
            </a:r>
            <a:br>
              <a:rPr lang="en-GB" dirty="0" smtClean="0"/>
            </a:br>
            <a:r>
              <a:rPr lang="en-GB" b="1" dirty="0" smtClean="0"/>
              <a:t>Intense, </a:t>
            </a:r>
            <a:r>
              <a:rPr lang="en-GB" b="1" dirty="0"/>
              <a:t>RF modulated E-beams (IRME</a:t>
            </a:r>
            <a:r>
              <a:rPr lang="en-GB" b="1" dirty="0" smtClean="0"/>
              <a:t>)</a:t>
            </a:r>
          </a:p>
          <a:p>
            <a:pPr lvl="1" algn="l"/>
            <a:r>
              <a:rPr lang="en-GB" sz="1900" dirty="0">
                <a:solidFill>
                  <a:schemeClr val="accent1"/>
                </a:solidFill>
              </a:rPr>
              <a:t>Design and build a test stand for testing this gun including instrumentation suitable for measuring the transverse and longitudinal profiles of the RF modulated electron beam</a:t>
            </a:r>
          </a:p>
          <a:p>
            <a:pPr lvl="1" algn="l"/>
            <a:r>
              <a:rPr lang="en-GB" sz="1900" dirty="0">
                <a:solidFill>
                  <a:schemeClr val="accent1"/>
                </a:solidFill>
              </a:rPr>
              <a:t>Measure the properties of the RF modulated electron beam created by the gun using this test </a:t>
            </a:r>
            <a:r>
              <a:rPr lang="en-GB" sz="1900" dirty="0" smtClean="0">
                <a:solidFill>
                  <a:schemeClr val="accent1"/>
                </a:solidFill>
              </a:rPr>
              <a:t>stand</a:t>
            </a:r>
          </a:p>
          <a:p>
            <a:pPr marL="457200" lvl="1" indent="0" algn="l">
              <a:buNone/>
            </a:pPr>
            <a:endParaRPr lang="en-GB" dirty="0" smtClean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Space Charge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Compensation </a:t>
            </a:r>
            <a:r>
              <a:rPr lang="en-GB" dirty="0" smtClean="0">
                <a:solidFill>
                  <a:schemeClr val="tx2"/>
                </a:solidFill>
              </a:rPr>
              <a:t>for the ion beam at the Heavy Ion </a:t>
            </a:r>
            <a:r>
              <a:rPr lang="en-GB" dirty="0" err="1" smtClean="0">
                <a:solidFill>
                  <a:schemeClr val="tx2"/>
                </a:solidFill>
              </a:rPr>
              <a:t>Synchtron</a:t>
            </a:r>
            <a:r>
              <a:rPr lang="en-GB" dirty="0" smtClean="0">
                <a:solidFill>
                  <a:schemeClr val="tx2"/>
                </a:solidFill>
              </a:rPr>
              <a:t> SIS18 (to be used as injector to SIS100)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transversally </a:t>
            </a:r>
            <a:r>
              <a:rPr lang="en-GB" dirty="0">
                <a:solidFill>
                  <a:schemeClr val="tx2"/>
                </a:solidFill>
              </a:rPr>
              <a:t>and longitudinally matched </a:t>
            </a:r>
            <a:r>
              <a:rPr lang="en-GB" dirty="0" smtClean="0">
                <a:solidFill>
                  <a:schemeClr val="tx2"/>
                </a:solidFill>
              </a:rPr>
              <a:t>e-beam of 50x70mm oval, </a:t>
            </a:r>
            <a:r>
              <a:rPr lang="en-GB" dirty="0">
                <a:solidFill>
                  <a:schemeClr val="tx2"/>
                </a:solidFill>
              </a:rPr>
              <a:t>5(average)-10(peak) A, 22kV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Right Arrow 5"/>
          <p:cNvSpPr/>
          <p:nvPr/>
        </p:nvSpPr>
        <p:spPr>
          <a:xfrm>
            <a:off x="7956376" y="3507855"/>
            <a:ext cx="504056" cy="144016"/>
          </a:xfrm>
          <a:prstGeom prst="rightArrow">
            <a:avLst/>
          </a:prstGeom>
          <a:gradFill>
            <a:gsLst>
              <a:gs pos="0">
                <a:schemeClr val="bg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28736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facility at </a:t>
            </a:r>
            <a:r>
              <a:rPr lang="en-GB" dirty="0"/>
              <a:t>CERN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843559"/>
            <a:ext cx="7920000" cy="368022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 smtClean="0"/>
              <a:t>Foreseen to test high intensity e-gun for </a:t>
            </a:r>
            <a:br>
              <a:rPr lang="en-GB" dirty="0" smtClean="0"/>
            </a:br>
            <a:r>
              <a:rPr lang="en-GB" b="1" dirty="0" smtClean="0"/>
              <a:t>Beam-Beam Long Range compensation</a:t>
            </a:r>
            <a:endParaRPr lang="en-GB" sz="2000" dirty="0" smtClean="0">
              <a:solidFill>
                <a:schemeClr val="tx2"/>
              </a:solidFill>
            </a:endParaRPr>
          </a:p>
          <a:p>
            <a:pPr lvl="1" algn="l">
              <a:spcBef>
                <a:spcPts val="600"/>
              </a:spcBef>
            </a:pPr>
            <a:r>
              <a:rPr lang="en-GB" sz="2000" dirty="0" smtClean="0">
                <a:solidFill>
                  <a:schemeClr val="tx2"/>
                </a:solidFill>
              </a:rPr>
              <a:t>Few mm round e-beam, up to 20A, 20-35kV </a:t>
            </a:r>
          </a:p>
          <a:p>
            <a:pPr lvl="1" algn="l">
              <a:spcBef>
                <a:spcPts val="0"/>
              </a:spcBef>
            </a:pPr>
            <a:r>
              <a:rPr lang="en-GB" sz="2000" dirty="0" smtClean="0">
                <a:solidFill>
                  <a:schemeClr val="tx2"/>
                </a:solidFill>
              </a:rPr>
              <a:t>Modulated at 40MHz for bunch by bunch</a:t>
            </a:r>
          </a:p>
          <a:p>
            <a:pPr lvl="1" algn="l">
              <a:spcBef>
                <a:spcPts val="0"/>
              </a:spcBef>
            </a:pPr>
            <a:r>
              <a:rPr lang="en-GB" sz="2000" dirty="0" smtClean="0">
                <a:solidFill>
                  <a:schemeClr val="tx2"/>
                </a:solidFill>
              </a:rPr>
              <a:t>Could be modulated at 4MHz (</a:t>
            </a:r>
            <a:r>
              <a:rPr lang="en-GB" sz="2000" b="1" dirty="0"/>
              <a:t>102nd HiLumi WP2 </a:t>
            </a:r>
            <a:r>
              <a:rPr lang="en-GB" sz="2000" b="1" dirty="0" smtClean="0"/>
              <a:t>Meeting </a:t>
            </a:r>
            <a:r>
              <a:rPr lang="en-GB" sz="2000" dirty="0" smtClean="0">
                <a:solidFill>
                  <a:schemeClr val="tx2"/>
                </a:solidFill>
                <a:hlinkClick r:id="rId2"/>
              </a:rPr>
              <a:t>https</a:t>
            </a:r>
            <a:r>
              <a:rPr lang="en-GB" sz="2000" dirty="0">
                <a:solidFill>
                  <a:schemeClr val="tx2"/>
                </a:solidFill>
                <a:hlinkClick r:id="rId2"/>
              </a:rPr>
              <a:t>://</a:t>
            </a:r>
            <a:r>
              <a:rPr lang="en-GB" sz="2000" dirty="0" smtClean="0">
                <a:solidFill>
                  <a:schemeClr val="tx2"/>
                </a:solidFill>
                <a:hlinkClick r:id="rId2"/>
              </a:rPr>
              <a:t>indico.cern.ch/event/662031/</a:t>
            </a:r>
            <a:r>
              <a:rPr lang="en-GB" sz="2000" dirty="0" smtClean="0">
                <a:solidFill>
                  <a:schemeClr val="tx2"/>
                </a:solidFill>
              </a:rPr>
              <a:t>)</a:t>
            </a:r>
            <a:endParaRPr lang="en-GB" sz="2000" dirty="0" smtClean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1200"/>
              </a:spcBef>
            </a:pPr>
            <a:r>
              <a:rPr lang="en-GB" dirty="0" smtClean="0"/>
              <a:t>If </a:t>
            </a:r>
            <a:r>
              <a:rPr lang="en-GB" b="1" dirty="0" smtClean="0"/>
              <a:t>HEL</a:t>
            </a:r>
            <a:r>
              <a:rPr lang="en-GB" dirty="0" smtClean="0"/>
              <a:t> becomes baseline </a:t>
            </a:r>
            <a:r>
              <a:rPr lang="en-GB" dirty="0" smtClean="0">
                <a:solidFill>
                  <a:schemeClr val="accent1"/>
                </a:solidFill>
              </a:rPr>
              <a:t>tests </a:t>
            </a:r>
            <a:r>
              <a:rPr lang="en-GB" b="1" dirty="0">
                <a:solidFill>
                  <a:schemeClr val="accent1"/>
                </a:solidFill>
              </a:rPr>
              <a:t>at </a:t>
            </a:r>
            <a:r>
              <a:rPr lang="en-GB" b="1" dirty="0" smtClean="0">
                <a:solidFill>
                  <a:schemeClr val="accent1"/>
                </a:solidFill>
              </a:rPr>
              <a:t>CERN</a:t>
            </a:r>
            <a:endParaRPr lang="en-GB" dirty="0" smtClean="0"/>
          </a:p>
          <a:p>
            <a:pPr marL="685800" lvl="1" algn="just"/>
            <a:r>
              <a:rPr lang="en-GB" sz="2200" dirty="0" smtClean="0">
                <a:solidFill>
                  <a:schemeClr val="accent1"/>
                </a:solidFill>
              </a:rPr>
              <a:t>beam instrumentation, modulators, interlocks, </a:t>
            </a:r>
          </a:p>
          <a:p>
            <a:pPr marL="685800" lvl="1" algn="just">
              <a:spcBef>
                <a:spcPts val="0"/>
              </a:spcBef>
            </a:pPr>
            <a:r>
              <a:rPr lang="en-GB" sz="2200" dirty="0" smtClean="0">
                <a:solidFill>
                  <a:schemeClr val="accent1"/>
                </a:solidFill>
              </a:rPr>
              <a:t>understanding </a:t>
            </a:r>
            <a:r>
              <a:rPr lang="en-GB" sz="2200" dirty="0">
                <a:solidFill>
                  <a:schemeClr val="accent1"/>
                </a:solidFill>
              </a:rPr>
              <a:t>safety and technical aspects of e-lenses operation</a:t>
            </a:r>
          </a:p>
          <a:p>
            <a:pPr marL="685800" lvl="1" algn="just">
              <a:spcBef>
                <a:spcPts val="0"/>
              </a:spcBef>
            </a:pPr>
            <a:r>
              <a:rPr lang="en-US" sz="2200" dirty="0" smtClean="0">
                <a:solidFill>
                  <a:schemeClr val="accent1"/>
                </a:solidFill>
              </a:rPr>
              <a:t>preparation </a:t>
            </a:r>
            <a:r>
              <a:rPr lang="en-US" sz="2200" dirty="0">
                <a:solidFill>
                  <a:schemeClr val="accent1"/>
                </a:solidFill>
              </a:rPr>
              <a:t>infrastructure for test and commissioning of components of HEL@LHC</a:t>
            </a:r>
            <a:endParaRPr lang="en-GB" sz="2200" b="1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84420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082" y="80962"/>
            <a:ext cx="8520600" cy="572700"/>
          </a:xfrm>
        </p:spPr>
        <p:txBody>
          <a:bodyPr/>
          <a:lstStyle/>
          <a:p>
            <a:r>
              <a:rPr lang="en-US" dirty="0" smtClean="0"/>
              <a:t>Test-stand development at CERN: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815" y="781396"/>
            <a:ext cx="3444123" cy="49421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dirty="0" smtClean="0"/>
              <a:t>Basic configuration – </a:t>
            </a:r>
            <a:r>
              <a:rPr lang="en-US" sz="2000" dirty="0" smtClean="0">
                <a:solidFill>
                  <a:schemeClr val="accent1"/>
                </a:solidFill>
              </a:rPr>
              <a:t>stage 1</a:t>
            </a:r>
            <a:endParaRPr lang="en-GB" sz="2000" dirty="0">
              <a:solidFill>
                <a:schemeClr val="accent1"/>
              </a:solidFill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94189" y="1048133"/>
            <a:ext cx="1063052" cy="79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913" y="917227"/>
            <a:ext cx="798271" cy="106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10604" y="2001935"/>
            <a:ext cx="2517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magnets at CERN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51522" y="3652744"/>
            <a:ext cx="3827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Gun solenoid (twins), collector solenoid, diagnostic box (pin-hole Faraday cup + YAG screen monitor), HV system.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579705" y="2392813"/>
            <a:ext cx="41789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Purpose of this stage: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Preparation:</a:t>
            </a:r>
          </a:p>
          <a:p>
            <a:pPr marL="648000" lvl="2" indent="-285750">
              <a:buFont typeface="Courier New" panose="02070309020205020404" pitchFamily="49" charset="0"/>
              <a:buChar char="o"/>
            </a:pPr>
            <a:r>
              <a:rPr lang="en-US" sz="1400" dirty="0"/>
              <a:t>Commissioning diagnostic </a:t>
            </a:r>
            <a:r>
              <a:rPr lang="en-US" sz="1400" dirty="0" smtClean="0"/>
              <a:t>procedures (current, profile, position)</a:t>
            </a:r>
            <a:endParaRPr lang="en-US" sz="1400" dirty="0"/>
          </a:p>
          <a:p>
            <a:pPr marL="648000" indent="-285750">
              <a:buFont typeface="Courier New" panose="02070309020205020404" pitchFamily="49" charset="0"/>
              <a:buChar char="o"/>
            </a:pPr>
            <a:r>
              <a:rPr lang="en-US" sz="1400" dirty="0"/>
              <a:t>Commissioning HV </a:t>
            </a:r>
            <a:r>
              <a:rPr lang="en-US" sz="1400" dirty="0" smtClean="0"/>
              <a:t>system</a:t>
            </a:r>
          </a:p>
          <a:p>
            <a:pPr marL="64800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Safety and technical aspects of operation</a:t>
            </a:r>
            <a:endParaRPr lang="en-US" sz="1400" dirty="0"/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Electron gun tests: characterization &amp;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Design diagnostic 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Tests with Beam Gas Curtain monitor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712127" y="729809"/>
            <a:ext cx="1479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Example of diagnostic box at RHIC e-lenses</a:t>
            </a:r>
            <a:endParaRPr lang="en-GB" sz="1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7727" y="80963"/>
            <a:ext cx="1048618" cy="66871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51814" y="1314414"/>
            <a:ext cx="3313948" cy="2265448"/>
            <a:chOff x="577018" y="1716913"/>
            <a:chExt cx="3855201" cy="263545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7018" y="1716913"/>
              <a:ext cx="3855201" cy="263545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740741" y="2243375"/>
              <a:ext cx="1482901" cy="286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Up to 0.42T (400A)</a:t>
              </a:r>
              <a:endParaRPr lang="en-GB" sz="1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41372" y="2141840"/>
              <a:ext cx="915997" cy="286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Up to 0.2T</a:t>
              </a:r>
              <a:endParaRPr lang="en-GB" sz="1000" dirty="0"/>
            </a:p>
          </p:txBody>
        </p:sp>
      </p:grpSp>
      <p:sp>
        <p:nvSpPr>
          <p:cNvPr id="15" name="Espace réservé du texte 19"/>
          <p:cNvSpPr txBox="1">
            <a:spLocks/>
          </p:cNvSpPr>
          <p:nvPr/>
        </p:nvSpPr>
        <p:spPr>
          <a:xfrm>
            <a:off x="2052440" y="4902100"/>
            <a:ext cx="6480000" cy="261938"/>
          </a:xfrm>
          <a:prstGeom prst="rect">
            <a:avLst/>
          </a:prstGeom>
        </p:spPr>
        <p:txBody>
          <a:bodyPr vert="horz" lIns="0" tIns="0" rIns="0" bIns="0" rtlCol="0">
            <a:normAutofit fontScale="3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mtClean="0">
                <a:solidFill>
                  <a:schemeClr val="accent1"/>
                </a:solidFill>
              </a:rPr>
              <a:t>International Review on the e-lens concept readiness for integration into the HL-LHC baseline               19 Oct. 2017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273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-20538"/>
            <a:ext cx="8520600" cy="572700"/>
          </a:xfrm>
        </p:spPr>
        <p:txBody>
          <a:bodyPr/>
          <a:lstStyle/>
          <a:p>
            <a:r>
              <a:rPr lang="en-US" dirty="0"/>
              <a:t>Test-stand development at </a:t>
            </a:r>
            <a:r>
              <a:rPr lang="en-US" dirty="0" smtClean="0"/>
              <a:t>CERN. Upgrade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8" y="1168931"/>
            <a:ext cx="4359217" cy="1786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2321" y="3003799"/>
            <a:ext cx="6400040" cy="1872209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r>
              <a:rPr lang="en-US" sz="1600" dirty="0" smtClean="0"/>
              <a:t>Purpose of this stage: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Allow drift and see beam deformations/rotations/</a:t>
            </a:r>
            <a:r>
              <a:rPr lang="en-US" sz="1600" dirty="0" smtClean="0"/>
              <a:t>…</a:t>
            </a:r>
            <a:endParaRPr lang="en-US" sz="1600" dirty="0" smtClean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Test </a:t>
            </a:r>
            <a:r>
              <a:rPr lang="en-US" sz="1600" dirty="0" smtClean="0">
                <a:solidFill>
                  <a:schemeClr val="bg2"/>
                </a:solidFill>
              </a:rPr>
              <a:t>Beam </a:t>
            </a:r>
            <a:r>
              <a:rPr lang="en-US" sz="1600" dirty="0" smtClean="0">
                <a:solidFill>
                  <a:schemeClr val="bg2"/>
                </a:solidFill>
              </a:rPr>
              <a:t>Position Monitor ‘shoe-box</a:t>
            </a:r>
            <a:r>
              <a:rPr lang="en-US" sz="1600" dirty="0" smtClean="0">
                <a:solidFill>
                  <a:schemeClr val="bg2"/>
                </a:solidFill>
              </a:rPr>
              <a:t>’ or </a:t>
            </a:r>
            <a:r>
              <a:rPr lang="en-US" sz="1600" dirty="0" err="1" smtClean="0">
                <a:solidFill>
                  <a:schemeClr val="bg2"/>
                </a:solidFill>
              </a:rPr>
              <a:t>stripline</a:t>
            </a:r>
            <a:r>
              <a:rPr lang="en-US" sz="1600" dirty="0" smtClean="0">
                <a:solidFill>
                  <a:schemeClr val="bg2"/>
                </a:solidFill>
              </a:rPr>
              <a:t> type </a:t>
            </a:r>
            <a:r>
              <a:rPr lang="en-US" sz="1600" dirty="0" smtClean="0">
                <a:solidFill>
                  <a:schemeClr val="bg2"/>
                </a:solidFill>
              </a:rPr>
              <a:t>with very HF modulation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/>
                </a:solidFill>
              </a:rPr>
              <a:t>Test effect of very HF modulation (%current) on beam dynamics (</a:t>
            </a:r>
            <a:r>
              <a:rPr lang="en-US" sz="1600" dirty="0" err="1" smtClean="0">
                <a:solidFill>
                  <a:schemeClr val="bg2"/>
                </a:solidFill>
              </a:rPr>
              <a:t>microbunching</a:t>
            </a:r>
            <a:r>
              <a:rPr lang="en-US" sz="1600" dirty="0" smtClean="0">
                <a:solidFill>
                  <a:schemeClr val="bg2"/>
                </a:solidFill>
              </a:rPr>
              <a:t>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Study electron beam dynamics in regime close to virtual cathode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Computer model 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Study electron beam dynamics with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compression (need at least 1-2T field)</a:t>
            </a:r>
            <a:endParaRPr lang="en-GB" sz="160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6779" y="613441"/>
            <a:ext cx="3957231" cy="494210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sz="2000" dirty="0" smtClean="0"/>
              <a:t>Addition of main solenoid – </a:t>
            </a:r>
            <a:r>
              <a:rPr lang="en-US" sz="2000" dirty="0" smtClean="0">
                <a:solidFill>
                  <a:schemeClr val="accent1"/>
                </a:solidFill>
              </a:rPr>
              <a:t>stage 2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24128" y="1472532"/>
            <a:ext cx="25321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Main solenoid could be 0.4-0.5Tx1m or higher (in the latter case a dry SC solenoid may be cheaper and would expand range of investigation)</a:t>
            </a:r>
          </a:p>
        </p:txBody>
      </p:sp>
      <p:sp>
        <p:nvSpPr>
          <p:cNvPr id="10" name="Espace réservé du texte 19"/>
          <p:cNvSpPr txBox="1">
            <a:spLocks/>
          </p:cNvSpPr>
          <p:nvPr/>
        </p:nvSpPr>
        <p:spPr>
          <a:xfrm>
            <a:off x="2052440" y="4876006"/>
            <a:ext cx="6480000" cy="261938"/>
          </a:xfrm>
          <a:prstGeom prst="rect">
            <a:avLst/>
          </a:prstGeom>
        </p:spPr>
        <p:txBody>
          <a:bodyPr vert="horz" lIns="0" tIns="0" rIns="0" bIns="0" rtlCol="0">
            <a:normAutofit fontScale="3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dirty="0" smtClean="0">
                <a:solidFill>
                  <a:schemeClr val="accent1"/>
                </a:solidFill>
              </a:rPr>
              <a:t>International Review on the e-lens concept readiness for integration into the HL-LHC baseline               19 Oct. 2017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 smtClean="0"/>
              <a:t>26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 rot="19835978">
            <a:off x="4211960" y="1107651"/>
            <a:ext cx="902835" cy="3648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BGC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6" idx="1"/>
          </p:cNvCxnSpPr>
          <p:nvPr/>
        </p:nvCxnSpPr>
        <p:spPr>
          <a:xfrm flipH="1">
            <a:off x="4139952" y="1511697"/>
            <a:ext cx="130146" cy="4119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347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-20538"/>
            <a:ext cx="8520600" cy="572700"/>
          </a:xfrm>
        </p:spPr>
        <p:txBody>
          <a:bodyPr/>
          <a:lstStyle/>
          <a:p>
            <a:r>
              <a:rPr lang="en-US" dirty="0"/>
              <a:t>Test-stand development at </a:t>
            </a:r>
            <a:r>
              <a:rPr lang="en-US" dirty="0" smtClean="0"/>
              <a:t>CERN. The future!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8" y="1168931"/>
            <a:ext cx="4359217" cy="1786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2321" y="3003799"/>
            <a:ext cx="6400040" cy="187220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1600" dirty="0" smtClean="0"/>
              <a:t>Purpose of this stage: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Measure effect of B x </a:t>
            </a:r>
            <a:r>
              <a:rPr lang="en-US" sz="1600" dirty="0" err="1" smtClean="0"/>
              <a:t>gradB</a:t>
            </a:r>
            <a:r>
              <a:rPr lang="en-US" sz="1600" dirty="0" smtClean="0"/>
              <a:t> on deformation of beam with high current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Computer model validation</a:t>
            </a:r>
          </a:p>
          <a:p>
            <a:endParaRPr lang="en-GB" sz="160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6779" y="613441"/>
            <a:ext cx="3957231" cy="49421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000" dirty="0" smtClean="0"/>
              <a:t>Addition a bend – </a:t>
            </a:r>
            <a:r>
              <a:rPr lang="en-US" sz="2000" dirty="0" smtClean="0">
                <a:solidFill>
                  <a:schemeClr val="accent1"/>
                </a:solidFill>
              </a:rPr>
              <a:t>stage 3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10" name="Espace réservé du texte 19"/>
          <p:cNvSpPr txBox="1">
            <a:spLocks/>
          </p:cNvSpPr>
          <p:nvPr/>
        </p:nvSpPr>
        <p:spPr>
          <a:xfrm>
            <a:off x="2052440" y="4876006"/>
            <a:ext cx="6480000" cy="261938"/>
          </a:xfrm>
          <a:prstGeom prst="rect">
            <a:avLst/>
          </a:prstGeom>
        </p:spPr>
        <p:txBody>
          <a:bodyPr vert="horz" lIns="0" tIns="0" rIns="0" bIns="0" rtlCol="0">
            <a:normAutofit fontScale="3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mtClean="0">
                <a:solidFill>
                  <a:schemeClr val="accent1"/>
                </a:solidFill>
              </a:rPr>
              <a:t>International Review on the e-lens concept readiness for integration into the HL-LHC baseline               19 Oct. 2017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74964">
            <a:off x="2161779" y="1642405"/>
            <a:ext cx="1546810" cy="89322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36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 smtClean="0"/>
              <a:t>28</a:t>
            </a:fld>
            <a:endParaRPr lang="en-GB"/>
          </a:p>
        </p:txBody>
      </p:sp>
      <p:sp>
        <p:nvSpPr>
          <p:cNvPr id="7" name="Shape 80"/>
          <p:cNvSpPr txBox="1">
            <a:spLocks noGrp="1"/>
          </p:cNvSpPr>
          <p:nvPr>
            <p:ph type="title"/>
          </p:nvPr>
        </p:nvSpPr>
        <p:spPr>
          <a:xfrm>
            <a:off x="311700" y="39892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8" name="Shape 81"/>
          <p:cNvSpPr txBox="1">
            <a:spLocks noGrp="1"/>
          </p:cNvSpPr>
          <p:nvPr>
            <p:ph type="body" idx="1"/>
          </p:nvPr>
        </p:nvSpPr>
        <p:spPr>
          <a:xfrm>
            <a:off x="311700" y="638539"/>
            <a:ext cx="8520600" cy="4309475"/>
          </a:xfrm>
          <a:prstGeom prst="rect">
            <a:avLst/>
          </a:prstGeom>
        </p:spPr>
        <p:txBody>
          <a:bodyPr wrap="square" lIns="91425" tIns="91425" rIns="91425" bIns="91425" anchor="t" anchorCtr="0">
            <a:normAutofit fontScale="62500" lnSpcReduction="20000"/>
          </a:bodyPr>
          <a:lstStyle/>
          <a:p>
            <a:pPr marL="285750" indent="-285750" algn="just">
              <a:spcAft>
                <a:spcPts val="0"/>
              </a:spcAft>
            </a:pPr>
            <a:r>
              <a:rPr lang="en-GB" dirty="0" smtClean="0">
                <a:solidFill>
                  <a:schemeClr val="tx1"/>
                </a:solidFill>
              </a:rPr>
              <a:t>Electron Lenses are currently studied at CERN for HEL and LRBB (HOBB?)</a:t>
            </a:r>
          </a:p>
          <a:p>
            <a:pPr marL="285750" indent="-285750" algn="just">
              <a:spcBef>
                <a:spcPts val="1200"/>
              </a:spcBef>
              <a:spcAft>
                <a:spcPts val="0"/>
              </a:spcAft>
            </a:pPr>
            <a:r>
              <a:rPr lang="en-GB" dirty="0" smtClean="0">
                <a:solidFill>
                  <a:schemeClr val="tx1"/>
                </a:solidFill>
              </a:rPr>
              <a:t>HEL is being proposed as baseline to HL-LHC (IR4), studies to find ‘working’ e-beam parameters are </a:t>
            </a:r>
            <a:r>
              <a:rPr lang="en-GB" dirty="0" err="1" smtClean="0">
                <a:solidFill>
                  <a:schemeClr val="tx1"/>
                </a:solidFill>
              </a:rPr>
              <a:t>ongoing</a:t>
            </a:r>
            <a:r>
              <a:rPr lang="en-GB" dirty="0" smtClean="0">
                <a:solidFill>
                  <a:schemeClr val="tx1"/>
                </a:solidFill>
              </a:rPr>
              <a:t>.</a:t>
            </a:r>
            <a:endParaRPr lang="en-GB" dirty="0" smtClean="0">
              <a:solidFill>
                <a:schemeClr val="tx1"/>
              </a:solidFill>
            </a:endParaRPr>
          </a:p>
          <a:p>
            <a:pPr marL="285750" indent="-285750" algn="just">
              <a:spcBef>
                <a:spcPts val="1200"/>
              </a:spcBef>
              <a:spcAft>
                <a:spcPts val="0"/>
              </a:spcAft>
            </a:pPr>
            <a:r>
              <a:rPr lang="en-GB" dirty="0" smtClean="0">
                <a:solidFill>
                  <a:schemeClr val="tx1"/>
                </a:solidFill>
              </a:rPr>
              <a:t>A </a:t>
            </a:r>
            <a:r>
              <a:rPr lang="en-GB" dirty="0">
                <a:solidFill>
                  <a:schemeClr val="tx1"/>
                </a:solidFill>
              </a:rPr>
              <a:t>test stand at </a:t>
            </a:r>
            <a:r>
              <a:rPr lang="en-GB" dirty="0" smtClean="0">
                <a:solidFill>
                  <a:schemeClr val="tx1"/>
                </a:solidFill>
              </a:rPr>
              <a:t>CERN will allow:</a:t>
            </a:r>
          </a:p>
          <a:p>
            <a:pPr marL="685800" lvl="1" algn="just">
              <a:spcBef>
                <a:spcPts val="600"/>
              </a:spcBef>
            </a:pPr>
            <a:r>
              <a:rPr lang="en-GB" dirty="0" smtClean="0">
                <a:solidFill>
                  <a:schemeClr val="tx2"/>
                </a:solidFill>
              </a:rPr>
              <a:t>Studying/characterisation e-</a:t>
            </a:r>
            <a:r>
              <a:rPr lang="en-GB" dirty="0" err="1" smtClean="0">
                <a:solidFill>
                  <a:schemeClr val="tx2"/>
                </a:solidFill>
              </a:rPr>
              <a:t>lenses’s</a:t>
            </a:r>
            <a:r>
              <a:rPr lang="en-GB" dirty="0" smtClean="0">
                <a:solidFill>
                  <a:schemeClr val="tx2"/>
                </a:solidFill>
              </a:rPr>
              <a:t> modules:</a:t>
            </a:r>
          </a:p>
          <a:p>
            <a:pPr marL="1120050" lvl="2" indent="-285750" algn="just"/>
            <a:r>
              <a:rPr lang="en-GB" dirty="0" smtClean="0">
                <a:solidFill>
                  <a:schemeClr val="bg2"/>
                </a:solidFill>
              </a:rPr>
              <a:t>E-gun (</a:t>
            </a:r>
            <a:r>
              <a:rPr lang="en-GB" dirty="0">
                <a:solidFill>
                  <a:schemeClr val="bg2"/>
                </a:solidFill>
              </a:rPr>
              <a:t>5A DC - 20A DC), </a:t>
            </a:r>
            <a:endParaRPr lang="en-GB" dirty="0" smtClean="0">
              <a:solidFill>
                <a:schemeClr val="bg2"/>
              </a:solidFill>
            </a:endParaRPr>
          </a:p>
          <a:p>
            <a:pPr marL="1120050" lvl="2" indent="-285750" algn="just"/>
            <a:r>
              <a:rPr lang="en-GB" dirty="0" smtClean="0">
                <a:solidFill>
                  <a:schemeClr val="bg2"/>
                </a:solidFill>
              </a:rPr>
              <a:t>Modulator of </a:t>
            </a:r>
            <a:r>
              <a:rPr lang="en-GB" dirty="0">
                <a:solidFill>
                  <a:schemeClr val="bg2"/>
                </a:solidFill>
              </a:rPr>
              <a:t>electron </a:t>
            </a:r>
            <a:r>
              <a:rPr lang="en-GB" dirty="0" smtClean="0">
                <a:solidFill>
                  <a:schemeClr val="bg2"/>
                </a:solidFill>
              </a:rPr>
              <a:t>beam</a:t>
            </a:r>
          </a:p>
          <a:p>
            <a:pPr marL="1120050" lvl="2" indent="-285750" algn="just"/>
            <a:r>
              <a:rPr lang="en-GB" dirty="0" smtClean="0">
                <a:solidFill>
                  <a:schemeClr val="bg2"/>
                </a:solidFill>
              </a:rPr>
              <a:t>Beam diagnostics</a:t>
            </a:r>
            <a:r>
              <a:rPr lang="en-GB" dirty="0">
                <a:solidFill>
                  <a:schemeClr val="bg2"/>
                </a:solidFill>
              </a:rPr>
              <a:t>: </a:t>
            </a:r>
            <a:r>
              <a:rPr lang="en-US" dirty="0" smtClean="0">
                <a:solidFill>
                  <a:schemeClr val="bg2"/>
                </a:solidFill>
              </a:rPr>
              <a:t>profile, position, …</a:t>
            </a:r>
          </a:p>
          <a:p>
            <a:pPr marL="1120050" lvl="2" indent="-285750" algn="just"/>
            <a:r>
              <a:rPr lang="en-US" dirty="0" smtClean="0">
                <a:solidFill>
                  <a:schemeClr val="bg2"/>
                </a:solidFill>
              </a:rPr>
              <a:t>Prototype of collector </a:t>
            </a:r>
          </a:p>
          <a:p>
            <a:pPr marL="1120050" lvl="2" indent="-285750" algn="just"/>
            <a:r>
              <a:rPr lang="en-US" dirty="0" smtClean="0">
                <a:solidFill>
                  <a:schemeClr val="bg2"/>
                </a:solidFill>
              </a:rPr>
              <a:t>* </a:t>
            </a:r>
            <a:r>
              <a:rPr lang="en-US" dirty="0">
                <a:solidFill>
                  <a:schemeClr val="bg2"/>
                </a:solidFill>
              </a:rPr>
              <a:t>Compatibility with elliptical </a:t>
            </a:r>
            <a:r>
              <a:rPr lang="en-US" dirty="0" smtClean="0">
                <a:solidFill>
                  <a:schemeClr val="bg2"/>
                </a:solidFill>
              </a:rPr>
              <a:t>beams</a:t>
            </a:r>
            <a:endParaRPr lang="en-US" dirty="0" smtClean="0">
              <a:solidFill>
                <a:schemeClr val="bg2"/>
              </a:solidFill>
            </a:endParaRPr>
          </a:p>
          <a:p>
            <a:pPr marL="720000" lvl="1" algn="just">
              <a:spcBef>
                <a:spcPts val="600"/>
              </a:spcBef>
            </a:pPr>
            <a:r>
              <a:rPr lang="en-US" dirty="0" smtClean="0">
                <a:solidFill>
                  <a:srgbClr val="FF6600"/>
                </a:solidFill>
              </a:rPr>
              <a:t>Investigate electron </a:t>
            </a:r>
            <a:r>
              <a:rPr lang="en-US" dirty="0" smtClean="0">
                <a:solidFill>
                  <a:srgbClr val="FF6600"/>
                </a:solidFill>
              </a:rPr>
              <a:t>dynamics</a:t>
            </a:r>
          </a:p>
          <a:p>
            <a:pPr marL="720000" lvl="1" algn="just">
              <a:spcBef>
                <a:spcPts val="600"/>
              </a:spcBef>
            </a:pPr>
            <a:r>
              <a:rPr lang="en-GB" dirty="0" smtClean="0">
                <a:solidFill>
                  <a:schemeClr val="tx2"/>
                </a:solidFill>
              </a:rPr>
              <a:t>Testing </a:t>
            </a:r>
            <a:r>
              <a:rPr lang="en-GB" dirty="0">
                <a:solidFill>
                  <a:schemeClr val="tx2"/>
                </a:solidFill>
              </a:rPr>
              <a:t>computer models </a:t>
            </a:r>
            <a:r>
              <a:rPr lang="en-GB" dirty="0" smtClean="0">
                <a:solidFill>
                  <a:schemeClr val="tx2"/>
                </a:solidFill>
              </a:rPr>
              <a:t>and studying beam dynamics</a:t>
            </a:r>
            <a:endParaRPr lang="en-GB" dirty="0">
              <a:solidFill>
                <a:schemeClr val="tx2"/>
              </a:solidFill>
            </a:endParaRPr>
          </a:p>
          <a:p>
            <a:pPr marL="1120050" lvl="2" indent="-285750" algn="just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UltraSAM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Trak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CST, WARP</a:t>
            </a:r>
          </a:p>
          <a:p>
            <a:pPr marL="1120050" lvl="2" indent="-285750" algn="just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LHC e-lenses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simulation</a:t>
            </a:r>
            <a:endParaRPr lang="en-US" dirty="0" smtClean="0">
              <a:solidFill>
                <a:schemeClr val="tx1"/>
              </a:solidFill>
            </a:endParaRPr>
          </a:p>
          <a:p>
            <a:pPr marL="685800" lvl="1" algn="just">
              <a:spcBef>
                <a:spcPts val="600"/>
              </a:spcBef>
            </a:pPr>
            <a:r>
              <a:rPr lang="en-GB" dirty="0" smtClean="0">
                <a:solidFill>
                  <a:schemeClr val="tx2"/>
                </a:solidFill>
              </a:rPr>
              <a:t>Understanding safety and technical aspects of e-lenses operation</a:t>
            </a:r>
          </a:p>
          <a:p>
            <a:pPr marL="1085850" lvl="2" algn="just"/>
            <a:r>
              <a:rPr lang="en-GB" dirty="0">
                <a:solidFill>
                  <a:srgbClr val="0093BE"/>
                </a:solidFill>
              </a:rPr>
              <a:t>Software control (correctors, etc.)</a:t>
            </a:r>
          </a:p>
          <a:p>
            <a:pPr marL="1085850" lvl="2" algn="just"/>
            <a:r>
              <a:rPr lang="en-GB" dirty="0" smtClean="0">
                <a:solidFill>
                  <a:srgbClr val="0093BE"/>
                </a:solidFill>
              </a:rPr>
              <a:t>Interlocks</a:t>
            </a:r>
            <a:endParaRPr lang="en-GB" dirty="0" smtClean="0">
              <a:solidFill>
                <a:srgbClr val="0093BE"/>
              </a:solidFill>
            </a:endParaRPr>
          </a:p>
          <a:p>
            <a:pPr marL="685800" lvl="1" algn="just">
              <a:spcBef>
                <a:spcPts val="600"/>
              </a:spcBef>
            </a:pPr>
            <a:r>
              <a:rPr lang="en-US" dirty="0" smtClean="0">
                <a:solidFill>
                  <a:schemeClr val="tx2"/>
                </a:solidFill>
              </a:rPr>
              <a:t>Preparation infrastructure for test and commissioning of components of HEL@LHC</a:t>
            </a:r>
          </a:p>
        </p:txBody>
      </p:sp>
      <p:sp>
        <p:nvSpPr>
          <p:cNvPr id="5" name="Espace réservé du texte 19"/>
          <p:cNvSpPr txBox="1">
            <a:spLocks/>
          </p:cNvSpPr>
          <p:nvPr/>
        </p:nvSpPr>
        <p:spPr>
          <a:xfrm>
            <a:off x="2052440" y="4876006"/>
            <a:ext cx="6480000" cy="261938"/>
          </a:xfrm>
          <a:prstGeom prst="rect">
            <a:avLst/>
          </a:prstGeom>
        </p:spPr>
        <p:txBody>
          <a:bodyPr vert="horz" lIns="0" tIns="0" rIns="0" bIns="0" rtlCol="0">
            <a:normAutofit fontScale="3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dirty="0" smtClean="0">
                <a:solidFill>
                  <a:schemeClr val="accent1"/>
                </a:solidFill>
              </a:rPr>
              <a:t>International Review on the e-lens concept readiness for integration into the HL-LHC baseline               19 Oct. 2017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780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1800" i="1" dirty="0" smtClean="0"/>
              <a:t>Many thanks to Diego Perini, Stefano </a:t>
            </a:r>
            <a:r>
              <a:rPr lang="en-GB" sz="1800" i="1" dirty="0" err="1" smtClean="0"/>
              <a:t>Redaelli</a:t>
            </a:r>
            <a:r>
              <a:rPr lang="en-GB" sz="1800" i="1" dirty="0" smtClean="0"/>
              <a:t>, Giorgia Gobbi, </a:t>
            </a:r>
            <a:r>
              <a:rPr lang="en-GB" sz="1800" i="1" smtClean="0"/>
              <a:t>Carlo Zanoni</a:t>
            </a:r>
            <a:endParaRPr lang="en-GB" sz="1800" i="1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beam applications (1/3)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5567"/>
            <a:ext cx="7920000" cy="3680222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/>
              <a:t>Electron cooling</a:t>
            </a:r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is a method to shrink the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hlinkClick r:id="rId2" tooltip="Beam emittance"/>
              </a:rPr>
              <a:t>emittance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(size,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hlinkClick r:id="rId3" tooltip="Divergence"/>
              </a:rPr>
              <a:t>divergence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, and energy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spread = lower the temperature)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of a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hlinkClick r:id="rId4" tooltip="Charged particle beam"/>
              </a:rPr>
              <a:t>charged particle beam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without removing particles from the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beam. Electron are injected at the same velocity as the ion/proton beam, via Coulomb scattering they exchange momentum and at thermodynamic equilibrium (= same momentum), since the electrons are much lighter, they will have increased their velocity, and the opposite for the ions/protons.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Few tens of mA </a:t>
            </a:r>
            <a:r>
              <a:rPr lang="en-GB" dirty="0" smtClean="0">
                <a:solidFill>
                  <a:schemeClr val="accent1"/>
                </a:solidFill>
              </a:rPr>
              <a:t>x 5-10 </a:t>
            </a:r>
            <a:r>
              <a:rPr lang="en-GB" dirty="0">
                <a:solidFill>
                  <a:schemeClr val="accent1"/>
                </a:solidFill>
              </a:rPr>
              <a:t>kV </a:t>
            </a:r>
            <a:r>
              <a:rPr lang="en-GB" dirty="0" smtClean="0">
                <a:solidFill>
                  <a:schemeClr val="accent1"/>
                </a:solidFill>
              </a:rPr>
              <a:t>electrons</a:t>
            </a:r>
          </a:p>
          <a:p>
            <a:pPr lvl="1"/>
            <a:endParaRPr lang="en-GB" dirty="0" smtClean="0">
              <a:solidFill>
                <a:schemeClr val="accent1"/>
              </a:solidFill>
            </a:endParaRPr>
          </a:p>
          <a:p>
            <a:r>
              <a:rPr lang="en-GB" b="1" dirty="0" smtClean="0"/>
              <a:t>Space </a:t>
            </a:r>
            <a:r>
              <a:rPr lang="en-GB" b="1" dirty="0"/>
              <a:t>charge </a:t>
            </a:r>
            <a:r>
              <a:rPr lang="en-GB" b="1" dirty="0" smtClean="0"/>
              <a:t>compensation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where the electric field generated by electron beams (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  <a:hlinkClick r:id="rId5"/>
              </a:rPr>
              <a:t>Gabor lenses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) are used to focus ion/proton beams, whose space charge would otherwise cause emittance blow-up.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Electron beam with transverse and longitudinal distribution plus current intensity ~ matching beam to be focused </a:t>
            </a:r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438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long range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Rossi, 7th HL-LHC Collaboration Meeting, 13-16 November 2017 CIEMAT Madrid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24" r="35689"/>
          <a:stretch/>
        </p:blipFill>
        <p:spPr>
          <a:xfrm>
            <a:off x="5868144" y="1489947"/>
            <a:ext cx="2232248" cy="110388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38313" y="1093796"/>
            <a:ext cx="4065735" cy="1910002"/>
            <a:chOff x="6309737" y="853884"/>
            <a:chExt cx="2737063" cy="128581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09737" y="853884"/>
              <a:ext cx="2737063" cy="128581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309737" y="1995686"/>
              <a:ext cx="62463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35331" y="1011462"/>
            <a:ext cx="3086399" cy="1876306"/>
            <a:chOff x="6886716" y="771550"/>
            <a:chExt cx="2077772" cy="1263134"/>
          </a:xfrm>
        </p:grpSpPr>
        <p:grpSp>
          <p:nvGrpSpPr>
            <p:cNvPr id="13" name="Group 12"/>
            <p:cNvGrpSpPr/>
            <p:nvPr/>
          </p:nvGrpSpPr>
          <p:grpSpPr>
            <a:xfrm>
              <a:off x="8244408" y="771550"/>
              <a:ext cx="720080" cy="637746"/>
              <a:chOff x="8244408" y="771550"/>
              <a:chExt cx="720080" cy="637746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8244408" y="771550"/>
                <a:ext cx="720080" cy="637746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" name="Straight Connector 15"/>
              <p:cNvCxnSpPr>
                <a:stCxn id="15" idx="1"/>
                <a:endCxn id="15" idx="5"/>
              </p:cNvCxnSpPr>
              <p:nvPr/>
            </p:nvCxnSpPr>
            <p:spPr>
              <a:xfrm>
                <a:off x="8349861" y="864946"/>
                <a:ext cx="509174" cy="450954"/>
              </a:xfrm>
              <a:prstGeom prst="line">
                <a:avLst/>
              </a:prstGeom>
              <a:ln w="9525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5" idx="7"/>
                <a:endCxn id="15" idx="3"/>
              </p:cNvCxnSpPr>
              <p:nvPr/>
            </p:nvCxnSpPr>
            <p:spPr>
              <a:xfrm flipH="1">
                <a:off x="8349861" y="864946"/>
                <a:ext cx="509174" cy="450954"/>
              </a:xfrm>
              <a:prstGeom prst="line">
                <a:avLst/>
              </a:prstGeom>
              <a:ln w="9525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6886716" y="1786049"/>
              <a:ext cx="1752957" cy="248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 smtClean="0">
                  <a:solidFill>
                    <a:schemeClr val="bg2"/>
                  </a:solidFill>
                </a:rPr>
                <a:t>x</a:t>
              </a:r>
              <a:r>
                <a:rPr lang="en-GB" i="1" baseline="-25000" dirty="0" err="1" smtClean="0">
                  <a:solidFill>
                    <a:schemeClr val="bg2"/>
                  </a:solidFill>
                </a:rPr>
                <a:t>w</a:t>
              </a:r>
              <a:r>
                <a:rPr lang="en-GB" i="1" baseline="-25000" dirty="0" smtClean="0">
                  <a:solidFill>
                    <a:schemeClr val="bg2"/>
                  </a:solidFill>
                </a:rPr>
                <a:t>            </a:t>
              </a:r>
              <a:r>
                <a:rPr lang="en-GB" i="1" baseline="-25000" dirty="0" smtClean="0">
                  <a:solidFill>
                    <a:schemeClr val="bg2"/>
                  </a:solidFill>
                </a:rPr>
                <a:t>                                 </a:t>
              </a:r>
              <a:r>
                <a:rPr lang="en-GB" i="1" dirty="0" err="1" smtClean="0">
                  <a:solidFill>
                    <a:schemeClr val="bg2"/>
                  </a:solidFill>
                </a:rPr>
                <a:t>y</a:t>
              </a:r>
              <a:r>
                <a:rPr lang="en-GB" i="1" baseline="-25000" dirty="0" err="1" smtClean="0">
                  <a:solidFill>
                    <a:schemeClr val="bg2"/>
                  </a:solidFill>
                </a:rPr>
                <a:t>w</a:t>
              </a:r>
              <a:endParaRPr lang="en-GB" i="1" baseline="-25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2555776" y="3410869"/>
            <a:ext cx="3475112" cy="817065"/>
            <a:chOff x="0" y="0"/>
            <a:chExt cx="2688" cy="632"/>
          </a:xfrm>
        </p:grpSpPr>
        <p:sp>
          <p:nvSpPr>
            <p:cNvPr id="19" name="Rectangle 18"/>
            <p:cNvSpPr>
              <a:spLocks/>
            </p:cNvSpPr>
            <p:nvPr/>
          </p:nvSpPr>
          <p:spPr bwMode="auto">
            <a:xfrm>
              <a:off x="0" y="0"/>
              <a:ext cx="2688" cy="632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66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" y="80"/>
              <a:ext cx="2528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TextBox 20"/>
          <p:cNvSpPr txBox="1"/>
          <p:nvPr/>
        </p:nvSpPr>
        <p:spPr>
          <a:xfrm>
            <a:off x="7956376" y="1923678"/>
            <a:ext cx="620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375680" y="3651870"/>
            <a:ext cx="89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57150" dist="38100" dir="2700000" algn="tl" rotWithShape="0">
                    <a:schemeClr val="accent1">
                      <a:alpha val="70000"/>
                    </a:schemeClr>
                  </a:outerShdw>
                </a:effectLst>
              </a:rPr>
              <a:t>E-lens</a:t>
            </a:r>
            <a:endParaRPr lang="en-US" i="1" dirty="0">
              <a:solidFill>
                <a:schemeClr val="accent4">
                  <a:lumMod val="50000"/>
                </a:schemeClr>
              </a:solidFill>
              <a:effectLst>
                <a:outerShdw blurRad="57150" dist="38100" dir="2700000" algn="tl" rotWithShape="0">
                  <a:schemeClr val="accent1">
                    <a:alpha val="7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0491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411510"/>
            <a:ext cx="6012408" cy="236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11562" y="-7763"/>
            <a:ext cx="842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Arial Headings"/>
                <a:cs typeface="Arial Headings"/>
              </a:rPr>
              <a:t>Beam dynamics </a:t>
            </a:r>
            <a:r>
              <a:rPr lang="en-US" sz="2400" b="1" dirty="0" err="1">
                <a:solidFill>
                  <a:schemeClr val="bg2"/>
                </a:solidFill>
                <a:latin typeface="Arial Headings"/>
                <a:cs typeface="Arial Headings"/>
              </a:rPr>
              <a:t>I</a:t>
            </a:r>
            <a:r>
              <a:rPr lang="en-US" sz="2400" b="1" baseline="-25000" dirty="0" err="1">
                <a:solidFill>
                  <a:schemeClr val="bg2"/>
                </a:solidFill>
                <a:latin typeface="Arial Headings"/>
                <a:cs typeface="Arial Headings"/>
              </a:rPr>
              <a:t>e</a:t>
            </a:r>
            <a:r>
              <a:rPr lang="en-US" sz="2400" b="1" dirty="0">
                <a:solidFill>
                  <a:schemeClr val="bg2"/>
                </a:solidFill>
                <a:latin typeface="Arial Headings"/>
                <a:cs typeface="Arial Headings"/>
              </a:rPr>
              <a:t>=20 A, </a:t>
            </a:r>
            <a:r>
              <a:rPr lang="en-US" sz="2400" b="1" dirty="0" err="1" smtClean="0">
                <a:solidFill>
                  <a:schemeClr val="bg2"/>
                </a:solidFill>
                <a:latin typeface="Arial Headings"/>
                <a:cs typeface="Arial Headings"/>
              </a:rPr>
              <a:t>U</a:t>
            </a:r>
            <a:r>
              <a:rPr lang="en-US" sz="2400" b="1" baseline="-25000" dirty="0" err="1" smtClean="0">
                <a:solidFill>
                  <a:schemeClr val="bg2"/>
                </a:solidFill>
                <a:latin typeface="Arial Headings"/>
                <a:cs typeface="Arial Headings"/>
              </a:rPr>
              <a:t>o</a:t>
            </a:r>
            <a:r>
              <a:rPr lang="en-US" sz="2400" b="1" dirty="0" smtClean="0">
                <a:solidFill>
                  <a:schemeClr val="bg2"/>
                </a:solidFill>
                <a:latin typeface="Arial Headings"/>
                <a:cs typeface="Arial Headings"/>
              </a:rPr>
              <a:t>=</a:t>
            </a:r>
            <a:r>
              <a:rPr lang="en-US" sz="2400" b="1" dirty="0">
                <a:solidFill>
                  <a:schemeClr val="bg2"/>
                </a:solidFill>
                <a:latin typeface="Arial Headings"/>
                <a:cs typeface="Arial Headings"/>
              </a:rPr>
              <a:t>35 </a:t>
            </a:r>
            <a:r>
              <a:rPr lang="en-US" sz="2400" b="1" dirty="0" smtClean="0">
                <a:solidFill>
                  <a:schemeClr val="bg2"/>
                </a:solidFill>
                <a:latin typeface="Arial Headings"/>
                <a:cs typeface="Arial Headings"/>
              </a:rPr>
              <a:t>kV </a:t>
            </a:r>
            <a:br>
              <a:rPr lang="en-US" sz="2400" b="1" dirty="0" smtClean="0">
                <a:solidFill>
                  <a:schemeClr val="bg2"/>
                </a:solidFill>
                <a:latin typeface="Arial Headings"/>
                <a:cs typeface="Arial Headings"/>
              </a:rPr>
            </a:br>
            <a:r>
              <a:rPr lang="en-US" sz="2400" b="1" dirty="0" smtClean="0">
                <a:solidFill>
                  <a:schemeClr val="bg2"/>
                </a:solidFill>
                <a:latin typeface="Arial Headings"/>
                <a:cs typeface="Arial Headings"/>
              </a:rPr>
              <a:t>(LRBB compensation)</a:t>
            </a:r>
            <a:endParaRPr lang="ru-RU" sz="2400" b="1" dirty="0">
              <a:solidFill>
                <a:schemeClr val="bg2"/>
              </a:solidFill>
              <a:latin typeface="Arial Headings"/>
              <a:cs typeface="Arial Headings"/>
            </a:endParaRPr>
          </a:p>
        </p:txBody>
      </p:sp>
      <p:sp>
        <p:nvSpPr>
          <p:cNvPr id="12" name="Content Placeholder 7"/>
          <p:cNvSpPr>
            <a:spLocks noGrp="1"/>
          </p:cNvSpPr>
          <p:nvPr>
            <p:ph idx="1"/>
          </p:nvPr>
        </p:nvSpPr>
        <p:spPr>
          <a:xfrm>
            <a:off x="539552" y="3003797"/>
            <a:ext cx="7992448" cy="1644831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cs typeface="Times New Roman" pitchFamily="18" charset="0"/>
              </a:rPr>
              <a:t>Minimum potential = 35kV</a:t>
            </a:r>
            <a:endParaRPr lang="en-US" dirty="0"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>
                <a:solidFill>
                  <a:schemeClr val="bg2"/>
                </a:solidFill>
                <a:cs typeface="Times New Roman" pitchFamily="18" charset="0"/>
              </a:rPr>
              <a:t>Due to the </a:t>
            </a:r>
            <a:r>
              <a:rPr lang="en-US" dirty="0" smtClean="0">
                <a:solidFill>
                  <a:schemeClr val="bg2"/>
                </a:solidFill>
                <a:cs typeface="Times New Roman" pitchFamily="18" charset="0"/>
              </a:rPr>
              <a:t>compression (</a:t>
            </a:r>
            <a:r>
              <a:rPr lang="en-US" dirty="0" err="1" smtClean="0">
                <a:solidFill>
                  <a:schemeClr val="bg2"/>
                </a:solidFill>
                <a:cs typeface="Times New Roman" pitchFamily="18" charset="0"/>
              </a:rPr>
              <a:t>v×B</a:t>
            </a:r>
            <a:r>
              <a:rPr lang="en-US" dirty="0" smtClean="0">
                <a:solidFill>
                  <a:schemeClr val="bg2"/>
                </a:solidFill>
                <a:cs typeface="Times New Roman" pitchFamily="18" charset="0"/>
              </a:rPr>
              <a:t>) and asymmetry </a:t>
            </a:r>
            <a:r>
              <a:rPr lang="en-US" dirty="0">
                <a:solidFill>
                  <a:schemeClr val="bg2"/>
                </a:solidFill>
                <a:cs typeface="Times New Roman" pitchFamily="18" charset="0"/>
              </a:rPr>
              <a:t>of vacuum chamber at insertion, the beam potential is decreased and becomes also asymmetric with particles at different </a:t>
            </a:r>
            <a:r>
              <a:rPr lang="en-US" dirty="0" smtClean="0">
                <a:solidFill>
                  <a:schemeClr val="bg2"/>
                </a:solidFill>
                <a:cs typeface="Times New Roman" pitchFamily="18" charset="0"/>
              </a:rPr>
              <a:t>velocities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Alternatives are being studied + effects on LRBB compensations</a:t>
            </a:r>
            <a:endParaRPr lang="ru-RU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403648" y="4515966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n-US" sz="1400" i="1" dirty="0"/>
              <a:t>A. </a:t>
            </a:r>
            <a:r>
              <a:rPr lang="en-US" sz="1400" i="1" dirty="0" err="1"/>
              <a:t>Barnyakov</a:t>
            </a:r>
            <a:r>
              <a:rPr lang="en-US" sz="1400" i="1" dirty="0"/>
              <a:t>, D. </a:t>
            </a:r>
            <a:r>
              <a:rPr lang="en-US" sz="1400" i="1" dirty="0" err="1"/>
              <a:t>Nikiforov</a:t>
            </a:r>
            <a:r>
              <a:rPr lang="en-US" sz="1400" i="1" dirty="0"/>
              <a:t>, </a:t>
            </a:r>
            <a:r>
              <a:rPr lang="en-US" sz="1400" b="1" i="1" dirty="0"/>
              <a:t>A. </a:t>
            </a:r>
            <a:r>
              <a:rPr lang="en-US" sz="1400" b="1" i="1" dirty="0" err="1"/>
              <a:t>Levichev</a:t>
            </a:r>
            <a:endParaRPr lang="en-US" sz="1400" b="1" i="1" dirty="0"/>
          </a:p>
          <a:p>
            <a:pPr marL="342900" indent="-342900" algn="ctr"/>
            <a:r>
              <a:rPr lang="en-US" sz="1400" i="1" dirty="0"/>
              <a:t>BINP-CERN, 18.10.2016</a:t>
            </a:r>
          </a:p>
        </p:txBody>
      </p:sp>
    </p:spTree>
    <p:extLst>
      <p:ext uri="{BB962C8B-B14F-4D97-AF65-F5344CB8AC3E}">
        <p14:creationId xmlns:p14="http://schemas.microsoft.com/office/powerpoint/2010/main" val="588366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843558"/>
            <a:ext cx="6858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latin typeface="Arial"/>
                <a:cs typeface="Arial"/>
              </a:rPr>
              <a:t>Attempt to symmetrized vacuum chamber</a:t>
            </a:r>
            <a:endParaRPr lang="ru-RU" sz="2100" b="1" dirty="0">
              <a:latin typeface="Arial"/>
              <a:cs typeface="Arial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676572"/>
            <a:ext cx="3575712" cy="294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6261" y="1676572"/>
            <a:ext cx="3223256" cy="294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45887" y="3500193"/>
            <a:ext cx="1133270" cy="109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3558811"/>
            <a:ext cx="999182" cy="10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393275" y="1247943"/>
            <a:ext cx="2853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Transverse  beam space</a:t>
            </a:r>
            <a:endParaRPr lang="ru-RU" b="1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2" y="-7763"/>
            <a:ext cx="842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Arial Headings"/>
                <a:cs typeface="Arial Headings"/>
              </a:rPr>
              <a:t>Beam dynamics </a:t>
            </a:r>
            <a:r>
              <a:rPr lang="en-US" sz="2400" b="1" dirty="0" err="1">
                <a:solidFill>
                  <a:schemeClr val="bg2"/>
                </a:solidFill>
                <a:latin typeface="Arial Headings"/>
                <a:cs typeface="Arial Headings"/>
              </a:rPr>
              <a:t>I</a:t>
            </a:r>
            <a:r>
              <a:rPr lang="en-US" sz="2400" b="1" baseline="-25000" dirty="0" err="1">
                <a:solidFill>
                  <a:schemeClr val="bg2"/>
                </a:solidFill>
                <a:latin typeface="Arial Headings"/>
                <a:cs typeface="Arial Headings"/>
              </a:rPr>
              <a:t>e</a:t>
            </a:r>
            <a:r>
              <a:rPr lang="en-US" sz="2400" b="1" dirty="0">
                <a:solidFill>
                  <a:schemeClr val="bg2"/>
                </a:solidFill>
                <a:latin typeface="Arial Headings"/>
                <a:cs typeface="Arial Headings"/>
              </a:rPr>
              <a:t>=20 A, </a:t>
            </a:r>
            <a:r>
              <a:rPr lang="en-US" sz="2400" b="1" dirty="0" err="1" smtClean="0">
                <a:solidFill>
                  <a:schemeClr val="bg2"/>
                </a:solidFill>
                <a:latin typeface="Arial Headings"/>
                <a:cs typeface="Arial Headings"/>
              </a:rPr>
              <a:t>U</a:t>
            </a:r>
            <a:r>
              <a:rPr lang="en-US" sz="2400" b="1" baseline="-25000" dirty="0" err="1" smtClean="0">
                <a:solidFill>
                  <a:schemeClr val="bg2"/>
                </a:solidFill>
                <a:latin typeface="Arial Headings"/>
                <a:cs typeface="Arial Headings"/>
              </a:rPr>
              <a:t>o</a:t>
            </a:r>
            <a:r>
              <a:rPr lang="en-US" sz="2400" b="1" dirty="0" smtClean="0">
                <a:solidFill>
                  <a:schemeClr val="bg2"/>
                </a:solidFill>
                <a:latin typeface="Arial Headings"/>
                <a:cs typeface="Arial Headings"/>
              </a:rPr>
              <a:t>=</a:t>
            </a:r>
            <a:r>
              <a:rPr lang="en-US" sz="2400" b="1" dirty="0">
                <a:solidFill>
                  <a:schemeClr val="bg2"/>
                </a:solidFill>
                <a:latin typeface="Arial Headings"/>
                <a:cs typeface="Arial Headings"/>
              </a:rPr>
              <a:t>35 </a:t>
            </a:r>
            <a:r>
              <a:rPr lang="en-US" sz="2400" b="1" dirty="0" smtClean="0">
                <a:solidFill>
                  <a:schemeClr val="bg2"/>
                </a:solidFill>
                <a:latin typeface="Arial Headings"/>
                <a:cs typeface="Arial Headings"/>
              </a:rPr>
              <a:t>kV </a:t>
            </a:r>
            <a:br>
              <a:rPr lang="en-US" sz="2400" b="1" dirty="0" smtClean="0">
                <a:solidFill>
                  <a:schemeClr val="bg2"/>
                </a:solidFill>
                <a:latin typeface="Arial Headings"/>
                <a:cs typeface="Arial Headings"/>
              </a:rPr>
            </a:br>
            <a:r>
              <a:rPr lang="en-US" sz="2400" b="1" dirty="0" smtClean="0">
                <a:solidFill>
                  <a:schemeClr val="bg2"/>
                </a:solidFill>
                <a:latin typeface="Arial Headings"/>
                <a:cs typeface="Arial Headings"/>
              </a:rPr>
              <a:t>(LRBB compensation)</a:t>
            </a:r>
            <a:endParaRPr lang="ru-RU" sz="2400" b="1" dirty="0">
              <a:solidFill>
                <a:schemeClr val="bg2"/>
              </a:solidFill>
              <a:latin typeface="Arial Headings"/>
              <a:cs typeface="Arial Headings"/>
            </a:endParaRPr>
          </a:p>
        </p:txBody>
      </p:sp>
    </p:spTree>
    <p:extLst>
      <p:ext uri="{BB962C8B-B14F-4D97-AF65-F5344CB8AC3E}">
        <p14:creationId xmlns:p14="http://schemas.microsoft.com/office/powerpoint/2010/main" val="158743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GB" dirty="0" smtClean="0"/>
              <a:t>Electron beam applications (2/3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9542"/>
            <a:ext cx="5760200" cy="1800200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/>
              <a:t>Beam-beam compensation: </a:t>
            </a:r>
            <a:r>
              <a:rPr lang="en-GB" dirty="0"/>
              <a:t>The strongly nonlinear </a:t>
            </a:r>
            <a:r>
              <a:rPr lang="en-GB" dirty="0" smtClean="0"/>
              <a:t>beam-beam </a:t>
            </a:r>
            <a:r>
              <a:rPr lang="en-GB" dirty="0"/>
              <a:t>force excites </a:t>
            </a:r>
            <a:r>
              <a:rPr lang="en-GB" dirty="0" smtClean="0"/>
              <a:t>high-order </a:t>
            </a:r>
            <a:r>
              <a:rPr lang="en-GB" dirty="0"/>
              <a:t>betatron resonances, particles </a:t>
            </a:r>
            <a:r>
              <a:rPr lang="en-GB" dirty="0" smtClean="0"/>
              <a:t>diffuse </a:t>
            </a:r>
            <a:r>
              <a:rPr lang="en-GB" dirty="0"/>
              <a:t>into the tails of the transverse </a:t>
            </a:r>
            <a:r>
              <a:rPr lang="en-GB" dirty="0" smtClean="0"/>
              <a:t>distributions causing emittance growth and beam losses. </a:t>
            </a:r>
            <a:br>
              <a:rPr lang="en-GB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dirty="0" smtClean="0"/>
              <a:t>Beam</a:t>
            </a:r>
            <a:r>
              <a:rPr lang="en-GB" dirty="0" smtClean="0"/>
              <a:t>-beam </a:t>
            </a:r>
            <a:r>
              <a:rPr lang="en-GB" dirty="0"/>
              <a:t>tune spread might be reduced </a:t>
            </a:r>
            <a:r>
              <a:rPr lang="en-GB" dirty="0" smtClean="0"/>
              <a:t>by: </a:t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2211710"/>
            <a:ext cx="8391491" cy="2520280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b="1" dirty="0" smtClean="0">
                <a:solidFill>
                  <a:schemeClr val="bg2"/>
                </a:solidFill>
              </a:rPr>
              <a:t>for Long-Range Beam-Beam (parasitic encounters)</a:t>
            </a:r>
          </a:p>
          <a:p>
            <a:pPr lvl="2"/>
            <a:r>
              <a:rPr lang="en-GB" dirty="0" smtClean="0">
                <a:solidFill>
                  <a:schemeClr val="bg2"/>
                </a:solidFill>
              </a:rPr>
              <a:t>compensation with e-beam wire (WP13)</a:t>
            </a:r>
            <a:endParaRPr lang="en-GB" dirty="0">
              <a:solidFill>
                <a:schemeClr val="accent1"/>
              </a:solidFill>
            </a:endParaRPr>
          </a:p>
          <a:p>
            <a:pPr lvl="2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concept being tested in LHC with copper wires embedded in collimator (see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G.Sterbini’s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talk, Wed.)</a:t>
            </a:r>
            <a:endParaRPr lang="en-GB" dirty="0" smtClean="0">
              <a:solidFill>
                <a:schemeClr val="bg2"/>
              </a:solidFill>
            </a:endParaRPr>
          </a:p>
          <a:p>
            <a:pPr lvl="2"/>
            <a:r>
              <a:rPr lang="en-GB" dirty="0" smtClean="0">
                <a:solidFill>
                  <a:schemeClr val="accent1"/>
                </a:solidFill>
              </a:rPr>
              <a:t>at HL-LHC required electron beam ~ 200Am (for 2 wires per HL IP) </a:t>
            </a:r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</a:t>
            </a:r>
            <a:b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</a:br>
            <a:r>
              <a:rPr lang="en-GB" dirty="0" smtClean="0">
                <a:solidFill>
                  <a:schemeClr val="accent1"/>
                </a:solidFill>
                <a:latin typeface="ＭＳ ゴシック"/>
                <a:ea typeface="ＭＳ ゴシック"/>
                <a:cs typeface="ＭＳ ゴシック"/>
                <a:sym typeface="Symbol" panose="05050102010706020507" pitchFamily="18" charset="2"/>
              </a:rPr>
              <a:t>≅</a:t>
            </a:r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</a:t>
            </a:r>
            <a:r>
              <a:rPr lang="en-GB" dirty="0" smtClean="0">
                <a:solidFill>
                  <a:schemeClr val="accent1"/>
                </a:solidFill>
              </a:rPr>
              <a:t> 60Am x several tens of kV (2 e-lenses per HL IP) wire like</a:t>
            </a: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b="1" dirty="0" smtClean="0">
                <a:solidFill>
                  <a:schemeClr val="bg2"/>
                </a:solidFill>
              </a:rPr>
              <a:t>for Head-On Beam-Beam (IP collisions)</a:t>
            </a:r>
          </a:p>
          <a:p>
            <a:pPr lvl="2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collisions of the proton bunch with a space charge of a low energy e-beam, having the same Gaussian transverse distribution as the p-beam </a:t>
            </a:r>
            <a:r>
              <a:rPr lang="en-GB" dirty="0" smtClean="0">
                <a:solidFill>
                  <a:schemeClr val="bg2"/>
                </a:solidFill>
              </a:rPr>
              <a:t>(WP13?)</a:t>
            </a:r>
            <a:endParaRPr lang="en-GB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2"/>
            <a:r>
              <a:rPr lang="en-GB" dirty="0" smtClean="0">
                <a:solidFill>
                  <a:schemeClr val="accent1"/>
                </a:solidFill>
              </a:rPr>
              <a:t>at RHIC </a:t>
            </a:r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~0.2A proton beam with beam-beam parameter 0.007 </a:t>
            </a:r>
            <a:b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</a:br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used total of 2 e-lenses with </a:t>
            </a:r>
            <a:r>
              <a:rPr lang="en-GB" dirty="0" smtClean="0">
                <a:solidFill>
                  <a:schemeClr val="accent1"/>
                </a:solidFill>
              </a:rPr>
              <a:t>~2Am (=1A</a:t>
            </a:r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 x 2m)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x 10kV (2 IPs)</a:t>
            </a:r>
          </a:p>
          <a:p>
            <a:pPr lvl="2"/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HL-LHC ~1.1A proton beam with beam-beam parameter 0.033</a:t>
            </a:r>
            <a:b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</a:br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  </a:t>
            </a:r>
            <a:r>
              <a:rPr lang="en-GB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 </a:t>
            </a:r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5.5Am (scaling with current plus </a:t>
            </a:r>
            <a:r>
              <a:rPr lang="en-GB" dirty="0" smtClean="0">
                <a:solidFill>
                  <a:schemeClr val="accent1"/>
                </a:solidFill>
              </a:rPr>
              <a:t>2 e-lenses per HL IP) </a:t>
            </a:r>
            <a:r>
              <a:rPr lang="en-GB" dirty="0" smtClean="0">
                <a:solidFill>
                  <a:schemeClr val="accent1"/>
                </a:solidFill>
                <a:sym typeface="Symbol" panose="05050102010706020507" pitchFamily="18" charset="2"/>
              </a:rPr>
              <a:t>x 15-20kV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309739" y="781876"/>
            <a:ext cx="2737063" cy="1285818"/>
            <a:chOff x="6309737" y="853884"/>
            <a:chExt cx="2737063" cy="128581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09737" y="853884"/>
              <a:ext cx="2737063" cy="1285818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309737" y="1995686"/>
              <a:ext cx="62463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74822" y="699542"/>
            <a:ext cx="2089666" cy="1322276"/>
            <a:chOff x="6874822" y="771550"/>
            <a:chExt cx="2089666" cy="1322276"/>
          </a:xfrm>
        </p:grpSpPr>
        <p:grpSp>
          <p:nvGrpSpPr>
            <p:cNvPr id="16" name="Group 15"/>
            <p:cNvGrpSpPr/>
            <p:nvPr/>
          </p:nvGrpSpPr>
          <p:grpSpPr>
            <a:xfrm>
              <a:off x="8244408" y="771550"/>
              <a:ext cx="720080" cy="637746"/>
              <a:chOff x="8244408" y="771550"/>
              <a:chExt cx="720080" cy="637746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8244408" y="771550"/>
                <a:ext cx="720080" cy="637746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Connector 11"/>
              <p:cNvCxnSpPr>
                <a:stCxn id="10" idx="1"/>
                <a:endCxn id="10" idx="5"/>
              </p:cNvCxnSpPr>
              <p:nvPr/>
            </p:nvCxnSpPr>
            <p:spPr>
              <a:xfrm>
                <a:off x="8349861" y="864946"/>
                <a:ext cx="509174" cy="450954"/>
              </a:xfrm>
              <a:prstGeom prst="line">
                <a:avLst/>
              </a:prstGeom>
              <a:ln w="9525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stCxn id="10" idx="7"/>
                <a:endCxn id="10" idx="3"/>
              </p:cNvCxnSpPr>
              <p:nvPr/>
            </p:nvCxnSpPr>
            <p:spPr>
              <a:xfrm flipH="1">
                <a:off x="8349861" y="864946"/>
                <a:ext cx="509174" cy="450954"/>
              </a:xfrm>
              <a:prstGeom prst="line">
                <a:avLst/>
              </a:prstGeom>
              <a:ln w="9525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6874822" y="1786049"/>
              <a:ext cx="18333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err="1" smtClean="0">
                  <a:solidFill>
                    <a:schemeClr val="bg2"/>
                  </a:solidFill>
                </a:rPr>
                <a:t>x</a:t>
              </a:r>
              <a:r>
                <a:rPr lang="en-GB" sz="1400" i="1" baseline="-25000" dirty="0" err="1" smtClean="0">
                  <a:solidFill>
                    <a:schemeClr val="bg2"/>
                  </a:solidFill>
                </a:rPr>
                <a:t>w</a:t>
              </a:r>
              <a:r>
                <a:rPr lang="en-GB" sz="1400" i="1" baseline="-25000" dirty="0" smtClean="0">
                  <a:solidFill>
                    <a:schemeClr val="bg2"/>
                  </a:solidFill>
                </a:rPr>
                <a:t>                                      </a:t>
              </a:r>
              <a:r>
                <a:rPr lang="en-GB" sz="1400" i="1" dirty="0" err="1" smtClean="0">
                  <a:solidFill>
                    <a:schemeClr val="bg2"/>
                  </a:solidFill>
                </a:rPr>
                <a:t>y</a:t>
              </a:r>
              <a:r>
                <a:rPr lang="en-GB" sz="1400" i="1" baseline="-25000" dirty="0" err="1" smtClean="0">
                  <a:solidFill>
                    <a:schemeClr val="bg2"/>
                  </a:solidFill>
                </a:rPr>
                <a:t>w</a:t>
              </a:r>
              <a:endParaRPr lang="en-GB" sz="1400" i="1" baseline="-250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9417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beam applications (3/3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5832208" cy="3616302"/>
          </a:xfrm>
        </p:spPr>
        <p:txBody>
          <a:bodyPr>
            <a:normAutofit fontScale="77500" lnSpcReduction="20000"/>
          </a:bodyPr>
          <a:lstStyle/>
          <a:p>
            <a:r>
              <a:rPr lang="en-GB" sz="2000" b="1" dirty="0" smtClean="0"/>
              <a:t>Halo diffusion enhancement: </a:t>
            </a:r>
            <a:r>
              <a:rPr lang="en-GB" sz="2000" dirty="0"/>
              <a:t>Loss spikes have already affected the operation of the LHC, and control of beam losses is recognised as a critical concern for performance at </a:t>
            </a:r>
            <a:r>
              <a:rPr lang="en-GB" sz="2000" dirty="0" smtClean="0"/>
              <a:t>HL-LHC due to the higher </a:t>
            </a:r>
            <a:r>
              <a:rPr lang="en-GB" sz="2000" dirty="0"/>
              <a:t>beam energies and </a:t>
            </a:r>
            <a:r>
              <a:rPr lang="en-GB" sz="2000" dirty="0" smtClean="0"/>
              <a:t>intensities (for ex. for Crab </a:t>
            </a:r>
            <a:r>
              <a:rPr lang="en-GB" sz="2000" dirty="0"/>
              <a:t>Cavity failure). </a:t>
            </a: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b="1" dirty="0">
                <a:solidFill>
                  <a:schemeClr val="bg2"/>
                </a:solidFill>
              </a:rPr>
              <a:t>Hollow electron lenses</a:t>
            </a:r>
            <a:r>
              <a:rPr lang="en-GB" sz="2000" dirty="0"/>
              <a:t> are being designed and (if approved as baseline) will be installed in IR4 (during LS3) as active mean to increase diffusion rate of halo particles. Halo </a:t>
            </a:r>
          </a:p>
          <a:p>
            <a:pPr lvl="1"/>
            <a:r>
              <a:rPr lang="en-GB" sz="1800" dirty="0">
                <a:solidFill>
                  <a:schemeClr val="accent1"/>
                </a:solidFill>
              </a:rPr>
              <a:t>at HL-LHC required hollow electron beam </a:t>
            </a:r>
            <a:br>
              <a:rPr lang="en-GB" sz="1800" dirty="0">
                <a:solidFill>
                  <a:schemeClr val="accent1"/>
                </a:solidFill>
              </a:rPr>
            </a:br>
            <a:r>
              <a:rPr lang="en-GB" sz="1800" dirty="0">
                <a:solidFill>
                  <a:schemeClr val="accent1"/>
                </a:solidFill>
              </a:rPr>
              <a:t>~ 15Am (1</a:t>
            </a:r>
            <a:r>
              <a:rPr lang="en-GB" sz="1800" dirty="0">
                <a:solidFill>
                  <a:schemeClr val="accent1"/>
                </a:solidFill>
                <a:sym typeface="Symbol" panose="05050102010706020507" pitchFamily="18" charset="2"/>
              </a:rPr>
              <a:t>3m</a:t>
            </a:r>
            <a:r>
              <a:rPr lang="en-GB" sz="1800" dirty="0">
                <a:solidFill>
                  <a:schemeClr val="accent1"/>
                </a:solidFill>
              </a:rPr>
              <a:t> e-lens per beam) </a:t>
            </a:r>
            <a:r>
              <a:rPr lang="en-GB" sz="1800" dirty="0">
                <a:solidFill>
                  <a:schemeClr val="accent1"/>
                </a:solidFill>
                <a:sym typeface="Symbol" panose="05050102010706020507" pitchFamily="18" charset="2"/>
              </a:rPr>
              <a:t>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smtClean="0">
                <a:solidFill>
                  <a:schemeClr val="accent1"/>
                </a:solidFill>
              </a:rPr>
              <a:t>15-20kV</a:t>
            </a:r>
            <a:endParaRPr lang="en-GB" sz="1800" dirty="0">
              <a:solidFill>
                <a:schemeClr val="accent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790548" y="2067695"/>
            <a:ext cx="3475112" cy="817065"/>
            <a:chOff x="0" y="0"/>
            <a:chExt cx="2688" cy="632"/>
          </a:xfrm>
        </p:grpSpPr>
        <p:sp>
          <p:nvSpPr>
            <p:cNvPr id="11" name="Rectangle 10"/>
            <p:cNvSpPr>
              <a:spLocks/>
            </p:cNvSpPr>
            <p:nvPr/>
          </p:nvSpPr>
          <p:spPr bwMode="auto">
            <a:xfrm>
              <a:off x="0" y="0"/>
              <a:ext cx="2688" cy="632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66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" y="80"/>
              <a:ext cx="2528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6599010" y="677406"/>
            <a:ext cx="2361647" cy="3996928"/>
            <a:chOff x="6599008" y="677406"/>
            <a:chExt cx="2361647" cy="3996928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9008" y="677406"/>
              <a:ext cx="2361647" cy="3996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7596336" y="4130593"/>
              <a:ext cx="112849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i="1" dirty="0" smtClean="0"/>
                <a:t>Courtesy of </a:t>
              </a:r>
            </a:p>
            <a:p>
              <a:r>
                <a:rPr lang="en-US" sz="1000" i="1" dirty="0" smtClean="0">
                  <a:solidFill>
                    <a:srgbClr val="0093BE"/>
                  </a:solidFill>
                </a:rPr>
                <a:t>G. </a:t>
              </a:r>
              <a:r>
                <a:rPr lang="en-US" sz="1000" i="1" dirty="0" err="1" smtClean="0">
                  <a:solidFill>
                    <a:srgbClr val="0093BE"/>
                  </a:solidFill>
                </a:rPr>
                <a:t>Stancari</a:t>
              </a:r>
              <a:endParaRPr lang="en-US" sz="1000" i="1" dirty="0"/>
            </a:p>
          </p:txBody>
        </p:sp>
        <p:pic>
          <p:nvPicPr>
            <p:cNvPr id="10" name="Picture 9" descr="radius-hel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37439" y="1275606"/>
              <a:ext cx="796197" cy="35522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10850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620407" y="111505"/>
            <a:ext cx="8426393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Electron</a:t>
            </a:r>
            <a:r>
              <a:rPr lang="es-ES" dirty="0" smtClean="0"/>
              <a:t> Lens </a:t>
            </a:r>
            <a:r>
              <a:rPr lang="es-ES" dirty="0" err="1" smtClean="0"/>
              <a:t>schematics</a:t>
            </a:r>
            <a:r>
              <a:rPr lang="es-ES" dirty="0" smtClean="0"/>
              <a:t> (</a:t>
            </a:r>
            <a:r>
              <a:rPr lang="es-ES" dirty="0" err="1" smtClean="0"/>
              <a:t>typical</a:t>
            </a:r>
            <a:r>
              <a:rPr lang="es-ES" dirty="0" smtClean="0"/>
              <a:t> </a:t>
            </a:r>
            <a:r>
              <a:rPr lang="es-ES" dirty="0" err="1" smtClean="0"/>
              <a:t>values</a:t>
            </a:r>
            <a:r>
              <a:rPr lang="es-ES" dirty="0" smtClean="0"/>
              <a:t>)</a:t>
            </a:r>
            <a:endParaRPr lang="en-GB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524327" y="627534"/>
            <a:ext cx="2329177" cy="2037810"/>
            <a:chOff x="524325" y="721028"/>
            <a:chExt cx="2329177" cy="2037810"/>
          </a:xfrm>
        </p:grpSpPr>
        <p:sp>
          <p:nvSpPr>
            <p:cNvPr id="20" name="Rectangle 19"/>
            <p:cNvSpPr/>
            <p:nvPr/>
          </p:nvSpPr>
          <p:spPr>
            <a:xfrm rot="1879340">
              <a:off x="2313502" y="2708438"/>
              <a:ext cx="540000" cy="504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/>
            <p:cNvSpPr/>
            <p:nvPr/>
          </p:nvSpPr>
          <p:spPr>
            <a:xfrm rot="2006422">
              <a:off x="1887720" y="2342501"/>
              <a:ext cx="504056" cy="223944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4325" y="721028"/>
              <a:ext cx="2110123" cy="5627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400" dirty="0" smtClean="0"/>
                <a:t>Electron gun (A) </a:t>
              </a:r>
            </a:p>
            <a:p>
              <a:pPr algn="ctr">
                <a:lnSpc>
                  <a:spcPct val="110000"/>
                </a:lnSpc>
              </a:pPr>
              <a:r>
                <a:rPr lang="en-US" sz="1400" dirty="0" smtClean="0"/>
                <a:t>Modulator (KHz to MHz)</a:t>
              </a:r>
              <a:endParaRPr lang="en-US" sz="1400" dirty="0"/>
            </a:p>
          </p:txBody>
        </p:sp>
        <p:cxnSp>
          <p:nvCxnSpPr>
            <p:cNvPr id="28" name="Elbow Connector 27"/>
            <p:cNvCxnSpPr>
              <a:stCxn id="26" idx="2"/>
              <a:endCxn id="2" idx="1"/>
            </p:cNvCxnSpPr>
            <p:nvPr/>
          </p:nvCxnSpPr>
          <p:spPr>
            <a:xfrm rot="16200000" flipH="1">
              <a:off x="1238493" y="1624640"/>
              <a:ext cx="1031842" cy="350054"/>
            </a:xfrm>
            <a:prstGeom prst="bentConnector2">
              <a:avLst/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6" idx="1"/>
              <a:endCxn id="26" idx="3"/>
            </p:cNvCxnSpPr>
            <p:nvPr/>
          </p:nvCxnSpPr>
          <p:spPr>
            <a:xfrm>
              <a:off x="524325" y="1002387"/>
              <a:ext cx="2110123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7052915" y="1331373"/>
            <a:ext cx="1839567" cy="2153327"/>
            <a:chOff x="7052913" y="1424866"/>
            <a:chExt cx="1839567" cy="2153327"/>
          </a:xfrm>
        </p:grpSpPr>
        <p:sp>
          <p:nvSpPr>
            <p:cNvPr id="21" name="Rectangle 20"/>
            <p:cNvSpPr/>
            <p:nvPr/>
          </p:nvSpPr>
          <p:spPr>
            <a:xfrm rot="1879340">
              <a:off x="7052913" y="3043257"/>
              <a:ext cx="720000" cy="504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2006422">
              <a:off x="7663182" y="3184167"/>
              <a:ext cx="504056" cy="394026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898197" y="1424866"/>
              <a:ext cx="994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Collector</a:t>
              </a:r>
              <a:endParaRPr lang="en-US" sz="1600" dirty="0"/>
            </a:p>
          </p:txBody>
        </p:sp>
        <p:cxnSp>
          <p:nvCxnSpPr>
            <p:cNvPr id="64" name="Elbow Connector 63"/>
            <p:cNvCxnSpPr>
              <a:stCxn id="63" idx="2"/>
              <a:endCxn id="8" idx="3"/>
            </p:cNvCxnSpPr>
            <p:nvPr/>
          </p:nvCxnSpPr>
          <p:spPr>
            <a:xfrm rot="5400000">
              <a:off x="7382106" y="2506831"/>
              <a:ext cx="1756645" cy="269822"/>
            </a:xfrm>
            <a:prstGeom prst="bentConnector2">
              <a:avLst/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7898197" y="1758176"/>
              <a:ext cx="951354" cy="524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1699200" y="2750505"/>
            <a:ext cx="6480000" cy="100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15616" y="2802032"/>
            <a:ext cx="7488832" cy="0"/>
          </a:xfrm>
          <a:prstGeom prst="straightConnector1">
            <a:avLst/>
          </a:prstGeom>
          <a:ln w="12700" cmpd="sng">
            <a:solidFill>
              <a:srgbClr val="7F7F7F"/>
            </a:solidFill>
            <a:prstDash val="lgDashDotDot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347864" y="2694280"/>
            <a:ext cx="216024" cy="216024"/>
            <a:chOff x="3347864" y="2787774"/>
            <a:chExt cx="216024" cy="216024"/>
          </a:xfrm>
          <a:solidFill>
            <a:srgbClr val="92D050"/>
          </a:solidFill>
        </p:grpSpPr>
        <p:sp>
          <p:nvSpPr>
            <p:cNvPr id="77" name="Rectangle 76"/>
            <p:cNvSpPr/>
            <p:nvPr/>
          </p:nvSpPr>
          <p:spPr>
            <a:xfrm>
              <a:off x="3347864" y="27877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47864" y="29580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372200" y="2698556"/>
            <a:ext cx="216024" cy="216024"/>
            <a:chOff x="3068216" y="2940174"/>
            <a:chExt cx="216024" cy="216024"/>
          </a:xfrm>
          <a:solidFill>
            <a:srgbClr val="92D050"/>
          </a:solidFill>
        </p:grpSpPr>
        <p:sp>
          <p:nvSpPr>
            <p:cNvPr id="79" name="Rectangle 78"/>
            <p:cNvSpPr/>
            <p:nvPr/>
          </p:nvSpPr>
          <p:spPr>
            <a:xfrm>
              <a:off x="3068216" y="29401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068216" y="31104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 rot="1980000">
            <a:off x="2414086" y="2473981"/>
            <a:ext cx="144016" cy="216024"/>
            <a:chOff x="3068216" y="2940174"/>
            <a:chExt cx="216024" cy="216024"/>
          </a:xfrm>
          <a:solidFill>
            <a:schemeClr val="bg2"/>
          </a:solidFill>
        </p:grpSpPr>
        <p:sp>
          <p:nvSpPr>
            <p:cNvPr id="83" name="Rectangle 82"/>
            <p:cNvSpPr/>
            <p:nvPr/>
          </p:nvSpPr>
          <p:spPr>
            <a:xfrm>
              <a:off x="3068216" y="29401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068216" y="31104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 rot="1980000">
            <a:off x="7405109" y="2912103"/>
            <a:ext cx="144016" cy="216024"/>
            <a:chOff x="3068216" y="2940174"/>
            <a:chExt cx="216024" cy="216024"/>
          </a:xfrm>
          <a:solidFill>
            <a:schemeClr val="bg2"/>
          </a:solidFill>
        </p:grpSpPr>
        <p:sp>
          <p:nvSpPr>
            <p:cNvPr id="86" name="Rectangle 85"/>
            <p:cNvSpPr/>
            <p:nvPr/>
          </p:nvSpPr>
          <p:spPr>
            <a:xfrm>
              <a:off x="3068216" y="29401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3068216" y="31104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4139953" y="699542"/>
            <a:ext cx="1734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2"/>
                </a:solidFill>
              </a:rPr>
              <a:t>Instrumentation</a:t>
            </a:r>
            <a:endParaRPr lang="en-US" sz="1600" b="1" dirty="0">
              <a:solidFill>
                <a:schemeClr val="bg2"/>
              </a:solidFill>
            </a:endParaRPr>
          </a:p>
        </p:txBody>
      </p:sp>
      <p:cxnSp>
        <p:nvCxnSpPr>
          <p:cNvPr id="95" name="Elbow Connector 94"/>
          <p:cNvCxnSpPr>
            <a:stCxn id="94" idx="2"/>
            <a:endCxn id="69" idx="3"/>
          </p:cNvCxnSpPr>
          <p:nvPr/>
        </p:nvCxnSpPr>
        <p:spPr>
          <a:xfrm rot="16200000" flipH="1">
            <a:off x="5344826" y="700707"/>
            <a:ext cx="1181909" cy="1856685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/>
          <p:cNvCxnSpPr>
            <a:stCxn id="29" idx="0"/>
            <a:endCxn id="83" idx="0"/>
          </p:cNvCxnSpPr>
          <p:nvPr/>
        </p:nvCxnSpPr>
        <p:spPr>
          <a:xfrm rot="16200000" flipH="1" flipV="1">
            <a:off x="3128782" y="612539"/>
            <a:ext cx="1295009" cy="2462727"/>
          </a:xfrm>
          <a:prstGeom prst="bentConnector3">
            <a:avLst>
              <a:gd name="adj1" fmla="val 184"/>
            </a:avLst>
          </a:prstGeom>
          <a:ln w="3175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4211960" y="1044000"/>
            <a:ext cx="1584176" cy="0"/>
          </a:xfrm>
          <a:prstGeom prst="line">
            <a:avLst/>
          </a:prstGeom>
          <a:ln w="1270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3207602" y="2013098"/>
            <a:ext cx="3487225" cy="1170540"/>
            <a:chOff x="3207600" y="2106592"/>
            <a:chExt cx="3487225" cy="1170540"/>
          </a:xfrm>
        </p:grpSpPr>
        <p:sp>
          <p:nvSpPr>
            <p:cNvPr id="32" name="TextBox 31"/>
            <p:cNvSpPr txBox="1"/>
            <p:nvPr/>
          </p:nvSpPr>
          <p:spPr>
            <a:xfrm>
              <a:off x="3276048" y="2106592"/>
              <a:ext cx="33694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Main SC solenoid 4-6 T</a:t>
              </a:r>
              <a:endParaRPr lang="en-US" sz="1600" dirty="0"/>
            </a:p>
          </p:txBody>
        </p:sp>
        <p:cxnSp>
          <p:nvCxnSpPr>
            <p:cNvPr id="33" name="Elbow Connector 32"/>
            <p:cNvCxnSpPr>
              <a:stCxn id="32" idx="2"/>
              <a:endCxn id="18" idx="0"/>
            </p:cNvCxnSpPr>
            <p:nvPr/>
          </p:nvCxnSpPr>
          <p:spPr>
            <a:xfrm rot="5400000">
              <a:off x="4859232" y="2546494"/>
              <a:ext cx="202888" cy="192"/>
            </a:xfrm>
            <a:prstGeom prst="bentConnector3">
              <a:avLst>
                <a:gd name="adj1" fmla="val 50000"/>
              </a:avLst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859837" y="2445145"/>
              <a:ext cx="2224331" cy="2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" name="Group 122"/>
            <p:cNvGrpSpPr/>
            <p:nvPr/>
          </p:nvGrpSpPr>
          <p:grpSpPr>
            <a:xfrm>
              <a:off x="3207600" y="2545682"/>
              <a:ext cx="3487225" cy="731450"/>
              <a:chOff x="3207600" y="2545682"/>
              <a:chExt cx="3487225" cy="73145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3275856" y="3008074"/>
                <a:ext cx="3369448" cy="139740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275856" y="2648034"/>
                <a:ext cx="3369448" cy="139740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3207600" y="2545682"/>
                <a:ext cx="3487225" cy="731450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60" name="Elbow Connector 59"/>
          <p:cNvCxnSpPr>
            <a:stCxn id="39" idx="2"/>
            <a:endCxn id="14" idx="2"/>
          </p:cNvCxnSpPr>
          <p:nvPr/>
        </p:nvCxnSpPr>
        <p:spPr>
          <a:xfrm rot="5400000" flipH="1" flipV="1">
            <a:off x="5581127" y="2382996"/>
            <a:ext cx="754286" cy="2028523"/>
          </a:xfrm>
          <a:prstGeom prst="bentConnector3">
            <a:avLst>
              <a:gd name="adj1" fmla="val -30307"/>
            </a:avLst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7" name="Group 126"/>
          <p:cNvGrpSpPr/>
          <p:nvPr/>
        </p:nvGrpSpPr>
        <p:grpSpPr>
          <a:xfrm>
            <a:off x="6891186" y="2516506"/>
            <a:ext cx="325953" cy="576000"/>
            <a:chOff x="6891184" y="2610000"/>
            <a:chExt cx="325953" cy="576000"/>
          </a:xfrm>
        </p:grpSpPr>
        <p:grpSp>
          <p:nvGrpSpPr>
            <p:cNvPr id="125" name="Group 124"/>
            <p:cNvGrpSpPr/>
            <p:nvPr/>
          </p:nvGrpSpPr>
          <p:grpSpPr>
            <a:xfrm>
              <a:off x="6891184" y="2674375"/>
              <a:ext cx="325953" cy="442823"/>
              <a:chOff x="6891184" y="2674375"/>
              <a:chExt cx="325953" cy="442823"/>
            </a:xfrm>
          </p:grpSpPr>
          <p:sp>
            <p:nvSpPr>
              <p:cNvPr id="14" name="Rectangle 13"/>
              <p:cNvSpPr/>
              <p:nvPr/>
            </p:nvSpPr>
            <p:spPr>
              <a:xfrm rot="1173559">
                <a:off x="6891184" y="2992802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1173559">
                <a:off x="7012800" y="2674375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6" name="Rectangle 125"/>
            <p:cNvSpPr/>
            <p:nvPr/>
          </p:nvSpPr>
          <p:spPr>
            <a:xfrm rot="1206988">
              <a:off x="6908400" y="2610000"/>
              <a:ext cx="298800" cy="5760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664002" y="2516507"/>
            <a:ext cx="3588117" cy="1257895"/>
            <a:chOff x="2664000" y="2610000"/>
            <a:chExt cx="3588117" cy="1257895"/>
          </a:xfrm>
        </p:grpSpPr>
        <p:sp>
          <p:nvSpPr>
            <p:cNvPr id="39" name="TextBox 38"/>
            <p:cNvSpPr txBox="1"/>
            <p:nvPr/>
          </p:nvSpPr>
          <p:spPr>
            <a:xfrm>
              <a:off x="3635896" y="3529340"/>
              <a:ext cx="26162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Bending SC solenoids ~3T</a:t>
              </a:r>
              <a:endParaRPr lang="en-US" sz="1600" dirty="0"/>
            </a:p>
          </p:txBody>
        </p:sp>
        <p:cxnSp>
          <p:nvCxnSpPr>
            <p:cNvPr id="40" name="Elbow Connector 39"/>
            <p:cNvCxnSpPr>
              <a:stCxn id="39" idx="2"/>
              <a:endCxn id="11" idx="2"/>
            </p:cNvCxnSpPr>
            <p:nvPr/>
          </p:nvCxnSpPr>
          <p:spPr>
            <a:xfrm rot="5400000" flipH="1">
              <a:off x="3467534" y="2391422"/>
              <a:ext cx="754285" cy="2198661"/>
            </a:xfrm>
            <a:prstGeom prst="bentConnector3">
              <a:avLst>
                <a:gd name="adj1" fmla="val -30307"/>
              </a:avLst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674397" y="3867894"/>
              <a:ext cx="2505712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9" name="Group 128"/>
            <p:cNvGrpSpPr/>
            <p:nvPr/>
          </p:nvGrpSpPr>
          <p:grpSpPr>
            <a:xfrm>
              <a:off x="2664000" y="2610000"/>
              <a:ext cx="327065" cy="576000"/>
              <a:chOff x="2664000" y="2610000"/>
              <a:chExt cx="327065" cy="576000"/>
            </a:xfrm>
          </p:grpSpPr>
          <p:sp>
            <p:nvSpPr>
              <p:cNvPr id="11" name="Rectangle 10"/>
              <p:cNvSpPr/>
              <p:nvPr/>
            </p:nvSpPr>
            <p:spPr>
              <a:xfrm rot="1173559">
                <a:off x="2664000" y="2992802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1173559">
                <a:off x="2786728" y="2674374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/>
              <p:cNvSpPr/>
              <p:nvPr/>
            </p:nvSpPr>
            <p:spPr>
              <a:xfrm rot="1206988">
                <a:off x="2678400" y="2610000"/>
                <a:ext cx="298800" cy="576000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539552" y="2174506"/>
            <a:ext cx="2228592" cy="1599894"/>
            <a:chOff x="539552" y="2268000"/>
            <a:chExt cx="2228592" cy="1599894"/>
          </a:xfrm>
        </p:grpSpPr>
        <p:sp>
          <p:nvSpPr>
            <p:cNvPr id="9" name="Rectangle 8"/>
            <p:cNvSpPr/>
            <p:nvPr/>
          </p:nvSpPr>
          <p:spPr>
            <a:xfrm rot="2006422">
              <a:off x="1786467" y="2581562"/>
              <a:ext cx="504056" cy="68742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 rot="2006422">
              <a:off x="1998000" y="2268000"/>
              <a:ext cx="504056" cy="68742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39552" y="3529340"/>
              <a:ext cx="22285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Gun solenoid &gt; 0.2T</a:t>
              </a:r>
              <a:endParaRPr lang="en-US" sz="1600" dirty="0"/>
            </a:p>
          </p:txBody>
        </p:sp>
        <p:cxnSp>
          <p:nvCxnSpPr>
            <p:cNvPr id="49" name="Elbow Connector 48"/>
            <p:cNvCxnSpPr>
              <a:stCxn id="48" idx="2"/>
              <a:endCxn id="9" idx="2"/>
            </p:cNvCxnSpPr>
            <p:nvPr/>
          </p:nvCxnSpPr>
          <p:spPr>
            <a:xfrm rot="5400000" flipH="1" flipV="1">
              <a:off x="1225061" y="3073401"/>
              <a:ext cx="1223280" cy="365706"/>
            </a:xfrm>
            <a:prstGeom prst="bentConnector5">
              <a:avLst>
                <a:gd name="adj1" fmla="val -18687"/>
                <a:gd name="adj2" fmla="val -367206"/>
                <a:gd name="adj3" fmla="val 63605"/>
              </a:avLst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20407" y="3867894"/>
              <a:ext cx="2079385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" name="Elbow Connector 101"/>
          <p:cNvCxnSpPr>
            <a:endCxn id="79" idx="0"/>
          </p:cNvCxnSpPr>
          <p:nvPr/>
        </p:nvCxnSpPr>
        <p:spPr>
          <a:xfrm>
            <a:off x="5004048" y="1421336"/>
            <a:ext cx="1476164" cy="1277220"/>
          </a:xfrm>
          <a:prstGeom prst="bentConnector2">
            <a:avLst/>
          </a:prstGeom>
          <a:ln w="3175" cmpd="sng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2104364" y="2344728"/>
            <a:ext cx="5768836" cy="920578"/>
            <a:chOff x="2104364" y="2438222"/>
            <a:chExt cx="5768836" cy="920578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2104364" y="2438222"/>
              <a:ext cx="748800" cy="457304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44000" y="2895526"/>
              <a:ext cx="4284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7120800" y="2898000"/>
              <a:ext cx="752400" cy="460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ight Triangle 70"/>
          <p:cNvSpPr/>
          <p:nvPr/>
        </p:nvSpPr>
        <p:spPr>
          <a:xfrm rot="10800000" flipH="1">
            <a:off x="3076733" y="2212147"/>
            <a:ext cx="168282" cy="762307"/>
          </a:xfrm>
          <a:prstGeom prst="rtTriangle">
            <a:avLst/>
          </a:prstGeom>
          <a:solidFill>
            <a:schemeClr val="bg1"/>
          </a:solidFill>
          <a:ln w="9525">
            <a:solidFill>
              <a:schemeClr val="bg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Triangle 68"/>
          <p:cNvSpPr/>
          <p:nvPr/>
        </p:nvSpPr>
        <p:spPr>
          <a:xfrm rot="10800000" flipH="1">
            <a:off x="6779982" y="2220005"/>
            <a:ext cx="168282" cy="762307"/>
          </a:xfrm>
          <a:prstGeom prst="rtTriangle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Triangle 72"/>
          <p:cNvSpPr>
            <a:spLocks noChangeAspect="1"/>
          </p:cNvSpPr>
          <p:nvPr/>
        </p:nvSpPr>
        <p:spPr>
          <a:xfrm rot="10800000" flipH="1">
            <a:off x="2653601" y="2361168"/>
            <a:ext cx="100282" cy="454278"/>
          </a:xfrm>
          <a:prstGeom prst="rtTriangle">
            <a:avLst/>
          </a:prstGeom>
          <a:solidFill>
            <a:schemeClr val="bg1"/>
          </a:solidFill>
          <a:ln w="9525">
            <a:solidFill>
              <a:schemeClr val="bg2"/>
            </a:solidFill>
            <a:prstDash val="dash"/>
          </a:ln>
          <a:scene3d>
            <a:camera prst="orthographicFront">
              <a:rot lat="0" lon="0" rev="20099999"/>
            </a:camera>
            <a:lightRig rig="threePt" dir="t"/>
          </a:scene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Elbow Connector 73"/>
          <p:cNvCxnSpPr>
            <a:stCxn id="101" idx="5"/>
            <a:endCxn id="73" idx="4"/>
          </p:cNvCxnSpPr>
          <p:nvPr/>
        </p:nvCxnSpPr>
        <p:spPr>
          <a:xfrm rot="5400000">
            <a:off x="3518751" y="869726"/>
            <a:ext cx="726576" cy="2256311"/>
          </a:xfrm>
          <a:prstGeom prst="bentConnector3">
            <a:avLst>
              <a:gd name="adj1" fmla="val -144"/>
            </a:avLst>
          </a:prstGeom>
          <a:ln w="3175" cmpd="sng">
            <a:solidFill>
              <a:schemeClr val="bg2">
                <a:lumMod val="60000"/>
                <a:lumOff val="4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endCxn id="71" idx="3"/>
          </p:cNvCxnSpPr>
          <p:nvPr/>
        </p:nvCxnSpPr>
        <p:spPr>
          <a:xfrm rot="10800000" flipV="1">
            <a:off x="3160874" y="1871566"/>
            <a:ext cx="1835804" cy="340580"/>
          </a:xfrm>
          <a:prstGeom prst="bentConnector2">
            <a:avLst/>
          </a:prstGeom>
          <a:ln w="3175" cmpd="sng">
            <a:solidFill>
              <a:schemeClr val="bg2">
                <a:lumMod val="60000"/>
                <a:lumOff val="4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94" idx="2"/>
          </p:cNvCxnSpPr>
          <p:nvPr/>
        </p:nvCxnSpPr>
        <p:spPr>
          <a:xfrm rot="5400000">
            <a:off x="3401427" y="1092547"/>
            <a:ext cx="1660462" cy="1551560"/>
          </a:xfrm>
          <a:prstGeom prst="bentConnector3">
            <a:avLst>
              <a:gd name="adj1" fmla="val 50000"/>
            </a:avLst>
          </a:prstGeom>
          <a:ln w="3175" cmpd="sng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2507260" y="963380"/>
            <a:ext cx="13975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solidFill>
                  <a:schemeClr val="bg2"/>
                </a:solidFill>
              </a:rPr>
              <a:t>Current transformers</a:t>
            </a:r>
            <a:endParaRPr lang="en-US" sz="1000" i="1" dirty="0">
              <a:solidFill>
                <a:schemeClr val="bg2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219290" y="1639795"/>
            <a:ext cx="21388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Overlap/transvers profile monitors</a:t>
            </a:r>
            <a:endParaRPr lang="en-US" sz="1000" i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167659" y="1218420"/>
            <a:ext cx="556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solidFill>
                  <a:srgbClr val="92D050"/>
                </a:solidFill>
              </a:rPr>
              <a:t>BPMs</a:t>
            </a:r>
            <a:endParaRPr lang="en-US" sz="1000" i="1" dirty="0">
              <a:solidFill>
                <a:srgbClr val="92D050"/>
              </a:solidFill>
            </a:endParaRPr>
          </a:p>
        </p:txBody>
      </p:sp>
      <p:sp>
        <p:nvSpPr>
          <p:cNvPr id="96" name="Espace réservé du texte 19"/>
          <p:cNvSpPr txBox="1">
            <a:spLocks/>
          </p:cNvSpPr>
          <p:nvPr/>
        </p:nvSpPr>
        <p:spPr>
          <a:xfrm>
            <a:off x="2051720" y="4822030"/>
            <a:ext cx="6480280" cy="27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000" dirty="0" smtClean="0">
                <a:solidFill>
                  <a:schemeClr val="bg2"/>
                </a:solidFill>
              </a:rPr>
              <a:t>International Review on the e-lens concept readiness for integration into the HL-LHC baseline               19 Oct. 2017</a:t>
            </a:r>
            <a:endParaRPr lang="en-GB" sz="1000" dirty="0">
              <a:solidFill>
                <a:schemeClr val="bg2"/>
              </a:solidFill>
            </a:endParaRPr>
          </a:p>
        </p:txBody>
      </p:sp>
      <p:cxnSp>
        <p:nvCxnSpPr>
          <p:cNvPr id="99" name="Elbow Connector 98"/>
          <p:cNvCxnSpPr/>
          <p:nvPr/>
        </p:nvCxnSpPr>
        <p:spPr>
          <a:xfrm rot="16200000" flipH="1">
            <a:off x="5405233" y="814802"/>
            <a:ext cx="1733131" cy="2528296"/>
          </a:xfrm>
          <a:prstGeom prst="bentConnector3">
            <a:avLst>
              <a:gd name="adj1" fmla="val -824"/>
            </a:avLst>
          </a:prstGeom>
          <a:ln w="3175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Right Triangle 92"/>
          <p:cNvSpPr>
            <a:spLocks noChangeAspect="1"/>
          </p:cNvSpPr>
          <p:nvPr/>
        </p:nvSpPr>
        <p:spPr>
          <a:xfrm rot="10800000" flipH="1">
            <a:off x="7300116" y="2672457"/>
            <a:ext cx="100282" cy="454278"/>
          </a:xfrm>
          <a:prstGeom prst="rtTriangle">
            <a:avLst/>
          </a:prstGeom>
          <a:solidFill>
            <a:schemeClr val="bg1"/>
          </a:solidFill>
          <a:ln w="9525">
            <a:solidFill>
              <a:schemeClr val="bg2"/>
            </a:solidFill>
            <a:prstDash val="dash"/>
          </a:ln>
          <a:scene3d>
            <a:camera prst="orthographicFront">
              <a:rot lat="0" lon="0" rev="20099999"/>
            </a:camera>
            <a:lightRig rig="threePt" dir="t"/>
          </a:scene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Elbow Connector 99"/>
          <p:cNvCxnSpPr>
            <a:stCxn id="101" idx="1"/>
          </p:cNvCxnSpPr>
          <p:nvPr/>
        </p:nvCxnSpPr>
        <p:spPr>
          <a:xfrm rot="16200000" flipH="1">
            <a:off x="5699854" y="934750"/>
            <a:ext cx="1064780" cy="2454283"/>
          </a:xfrm>
          <a:prstGeom prst="bentConnector4">
            <a:avLst>
              <a:gd name="adj1" fmla="val 224"/>
              <a:gd name="adj2" fmla="val 99801"/>
            </a:avLst>
          </a:prstGeom>
          <a:ln w="3175" cmpd="sng">
            <a:solidFill>
              <a:schemeClr val="bg2">
                <a:lumMod val="60000"/>
                <a:lumOff val="4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5004048" y="1196398"/>
            <a:ext cx="7200" cy="7200"/>
          </a:xfrm>
          <a:prstGeom prst="ellipse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5004048" y="1628446"/>
            <a:ext cx="7200" cy="7200"/>
          </a:xfrm>
          <a:prstGeom prst="ellipse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6228184" y="2601158"/>
            <a:ext cx="2420104" cy="2005980"/>
            <a:chOff x="6228184" y="2601157"/>
            <a:chExt cx="2420104" cy="2005980"/>
          </a:xfrm>
        </p:grpSpPr>
        <p:sp>
          <p:nvSpPr>
            <p:cNvPr id="4" name="TextBox 3"/>
            <p:cNvSpPr txBox="1"/>
            <p:nvPr/>
          </p:nvSpPr>
          <p:spPr>
            <a:xfrm>
              <a:off x="6228184" y="4083917"/>
              <a:ext cx="2420104" cy="523220"/>
            </a:xfrm>
            <a:prstGeom prst="rect">
              <a:avLst/>
            </a:prstGeom>
            <a:noFill/>
            <a:ln>
              <a:solidFill>
                <a:srgbClr val="3FD4FF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Gas Curtain Monitor (BGC)</a:t>
              </a:r>
            </a:p>
            <a:p>
              <a:r>
                <a:rPr lang="en-US" sz="1400" dirty="0" smtClean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See </a:t>
              </a:r>
              <a:r>
                <a:rPr lang="en-US" sz="1400" dirty="0" smtClean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talks by </a:t>
              </a:r>
              <a:r>
                <a:rPr lang="en-US" sz="1400" dirty="0" err="1" smtClean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R.Veness</a:t>
              </a:r>
              <a:r>
                <a:rPr lang="en-US" sz="1400" dirty="0" smtClean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 et al.</a:t>
              </a:r>
              <a:endParaRPr lang="en-US" sz="1400" dirty="0">
                <a:solidFill>
                  <a:schemeClr val="bg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2" name="Straight Arrow Connector 21"/>
            <p:cNvCxnSpPr>
              <a:stCxn id="4" idx="0"/>
              <a:endCxn id="69" idx="5"/>
            </p:cNvCxnSpPr>
            <p:nvPr/>
          </p:nvCxnSpPr>
          <p:spPr>
            <a:xfrm flipH="1" flipV="1">
              <a:off x="6864123" y="2601157"/>
              <a:ext cx="574113" cy="1482760"/>
            </a:xfrm>
            <a:prstGeom prst="straightConnector1">
              <a:avLst/>
            </a:prstGeom>
            <a:ln w="9525" cmpd="sng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4089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71" grpId="0" animBg="1"/>
      <p:bldP spid="69" grpId="0" animBg="1"/>
      <p:bldP spid="73" grpId="0" animBg="1"/>
      <p:bldP spid="90" grpId="0"/>
      <p:bldP spid="91" grpId="0"/>
      <p:bldP spid="109" grpId="0"/>
      <p:bldP spid="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620407" y="111505"/>
            <a:ext cx="8426393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Hollow</a:t>
            </a:r>
            <a:r>
              <a:rPr lang="es-ES" dirty="0" smtClean="0"/>
              <a:t> </a:t>
            </a:r>
            <a:r>
              <a:rPr lang="es-ES" dirty="0" err="1" smtClean="0"/>
              <a:t>Electron</a:t>
            </a:r>
            <a:r>
              <a:rPr lang="es-ES" dirty="0" smtClean="0"/>
              <a:t> Lens</a:t>
            </a:r>
            <a:endParaRPr lang="en-GB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755576" y="748664"/>
            <a:ext cx="2223686" cy="1322461"/>
            <a:chOff x="755576" y="1436377"/>
            <a:chExt cx="2223686" cy="1322461"/>
          </a:xfrm>
        </p:grpSpPr>
        <p:sp>
          <p:nvSpPr>
            <p:cNvPr id="20" name="Rectangle 19"/>
            <p:cNvSpPr/>
            <p:nvPr/>
          </p:nvSpPr>
          <p:spPr>
            <a:xfrm rot="1879340">
              <a:off x="2313502" y="2708438"/>
              <a:ext cx="540000" cy="504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/>
            <p:cNvSpPr/>
            <p:nvPr/>
          </p:nvSpPr>
          <p:spPr>
            <a:xfrm rot="2006422">
              <a:off x="1887720" y="2342501"/>
              <a:ext cx="504056" cy="223944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5576" y="1436377"/>
              <a:ext cx="2223686" cy="325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400" dirty="0" smtClean="0"/>
                <a:t>Electron gun 5Ax15-20kV</a:t>
              </a:r>
            </a:p>
          </p:txBody>
        </p:sp>
        <p:cxnSp>
          <p:nvCxnSpPr>
            <p:cNvPr id="28" name="Elbow Connector 27"/>
            <p:cNvCxnSpPr>
              <a:stCxn id="26" idx="2"/>
              <a:endCxn id="2" idx="1"/>
            </p:cNvCxnSpPr>
            <p:nvPr/>
          </p:nvCxnSpPr>
          <p:spPr>
            <a:xfrm rot="16200000" flipH="1">
              <a:off x="1621690" y="2007836"/>
              <a:ext cx="553481" cy="62022"/>
            </a:xfrm>
            <a:prstGeom prst="bentConnector2">
              <a:avLst/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835501" y="1758176"/>
              <a:ext cx="2016224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7002105" y="737153"/>
            <a:ext cx="1165135" cy="2153327"/>
            <a:chOff x="7002103" y="1424866"/>
            <a:chExt cx="1165135" cy="2153327"/>
          </a:xfrm>
        </p:grpSpPr>
        <p:sp>
          <p:nvSpPr>
            <p:cNvPr id="21" name="Rectangle 20"/>
            <p:cNvSpPr/>
            <p:nvPr/>
          </p:nvSpPr>
          <p:spPr>
            <a:xfrm rot="1879340">
              <a:off x="7052913" y="3043257"/>
              <a:ext cx="720000" cy="504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2006422">
              <a:off x="7663182" y="3184167"/>
              <a:ext cx="504056" cy="394026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002103" y="1424866"/>
              <a:ext cx="994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Collector</a:t>
              </a:r>
              <a:endParaRPr lang="en-US" sz="1600" dirty="0"/>
            </a:p>
          </p:txBody>
        </p:sp>
        <p:cxnSp>
          <p:nvCxnSpPr>
            <p:cNvPr id="64" name="Elbow Connector 63"/>
            <p:cNvCxnSpPr>
              <a:stCxn id="63" idx="2"/>
              <a:endCxn id="8" idx="3"/>
            </p:cNvCxnSpPr>
            <p:nvPr/>
          </p:nvCxnSpPr>
          <p:spPr>
            <a:xfrm rot="16200000" flipH="1">
              <a:off x="6934059" y="2328606"/>
              <a:ext cx="1756645" cy="626272"/>
            </a:xfrm>
            <a:prstGeom prst="bentConnector4">
              <a:avLst>
                <a:gd name="adj1" fmla="val 40439"/>
                <a:gd name="adj2" fmla="val 143164"/>
              </a:avLst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7045032" y="1758176"/>
              <a:ext cx="951354" cy="524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1699200" y="2156285"/>
            <a:ext cx="6480000" cy="100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15616" y="2207812"/>
            <a:ext cx="7488832" cy="0"/>
          </a:xfrm>
          <a:prstGeom prst="straightConnector1">
            <a:avLst/>
          </a:prstGeom>
          <a:ln w="12700" cmpd="sng">
            <a:solidFill>
              <a:srgbClr val="7F7F7F"/>
            </a:solidFill>
            <a:prstDash val="lgDashDotDot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3" name="Group 122"/>
          <p:cNvGrpSpPr/>
          <p:nvPr/>
        </p:nvGrpSpPr>
        <p:grpSpPr>
          <a:xfrm>
            <a:off x="3207602" y="1908000"/>
            <a:ext cx="3487225" cy="648000"/>
            <a:chOff x="3207600" y="2595714"/>
            <a:chExt cx="3487225" cy="648000"/>
          </a:xfrm>
        </p:grpSpPr>
        <p:sp>
          <p:nvSpPr>
            <p:cNvPr id="17" name="Rectangle 16"/>
            <p:cNvSpPr/>
            <p:nvPr/>
          </p:nvSpPr>
          <p:spPr>
            <a:xfrm>
              <a:off x="3275856" y="3008074"/>
              <a:ext cx="3369448" cy="139740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75856" y="2648034"/>
              <a:ext cx="3369448" cy="139740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207600" y="2595714"/>
              <a:ext cx="3487225" cy="6480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6891186" y="1922286"/>
            <a:ext cx="325953" cy="576000"/>
            <a:chOff x="6891184" y="2610000"/>
            <a:chExt cx="325953" cy="576000"/>
          </a:xfrm>
        </p:grpSpPr>
        <p:grpSp>
          <p:nvGrpSpPr>
            <p:cNvPr id="125" name="Group 124"/>
            <p:cNvGrpSpPr/>
            <p:nvPr/>
          </p:nvGrpSpPr>
          <p:grpSpPr>
            <a:xfrm>
              <a:off x="6891184" y="2674375"/>
              <a:ext cx="325953" cy="442823"/>
              <a:chOff x="6891184" y="2674375"/>
              <a:chExt cx="325953" cy="442823"/>
            </a:xfrm>
          </p:grpSpPr>
          <p:sp>
            <p:nvSpPr>
              <p:cNvPr id="14" name="Rectangle 13"/>
              <p:cNvSpPr/>
              <p:nvPr/>
            </p:nvSpPr>
            <p:spPr>
              <a:xfrm rot="1173559">
                <a:off x="6891184" y="2992802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1173559">
                <a:off x="7012800" y="2674375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6" name="Rectangle 125"/>
            <p:cNvSpPr/>
            <p:nvPr/>
          </p:nvSpPr>
          <p:spPr>
            <a:xfrm rot="1206988">
              <a:off x="6908400" y="2610000"/>
              <a:ext cx="298800" cy="5760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2664002" y="1922286"/>
            <a:ext cx="327065" cy="576000"/>
            <a:chOff x="2664000" y="2610000"/>
            <a:chExt cx="327065" cy="576000"/>
          </a:xfrm>
        </p:grpSpPr>
        <p:sp>
          <p:nvSpPr>
            <p:cNvPr id="11" name="Rectangle 10"/>
            <p:cNvSpPr/>
            <p:nvPr/>
          </p:nvSpPr>
          <p:spPr>
            <a:xfrm rot="1173559">
              <a:off x="2664000" y="2992802"/>
              <a:ext cx="204337" cy="12439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 rot="1173559">
              <a:off x="2786728" y="2674374"/>
              <a:ext cx="204337" cy="12439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/>
            <p:cNvSpPr/>
            <p:nvPr/>
          </p:nvSpPr>
          <p:spPr>
            <a:xfrm rot="1206988">
              <a:off x="2678400" y="2610000"/>
              <a:ext cx="298800" cy="5760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786469" y="1580287"/>
            <a:ext cx="715589" cy="382304"/>
            <a:chOff x="1786467" y="2268000"/>
            <a:chExt cx="715589" cy="382304"/>
          </a:xfrm>
        </p:grpSpPr>
        <p:sp>
          <p:nvSpPr>
            <p:cNvPr id="9" name="Rectangle 8"/>
            <p:cNvSpPr/>
            <p:nvPr/>
          </p:nvSpPr>
          <p:spPr>
            <a:xfrm rot="2006422">
              <a:off x="1786467" y="2581562"/>
              <a:ext cx="504056" cy="68742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 rot="2006422">
              <a:off x="1998000" y="2268000"/>
              <a:ext cx="504056" cy="68742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>
            <a:grpSpLocks/>
          </p:cNvGrpSpPr>
          <p:nvPr/>
        </p:nvGrpSpPr>
        <p:grpSpPr>
          <a:xfrm rot="1980000">
            <a:off x="2102226" y="1698288"/>
            <a:ext cx="76090" cy="130132"/>
            <a:chOff x="3100290" y="2862828"/>
            <a:chExt cx="228296" cy="260291"/>
          </a:xfrm>
          <a:solidFill>
            <a:srgbClr val="008000"/>
          </a:solidFill>
        </p:grpSpPr>
        <p:sp>
          <p:nvSpPr>
            <p:cNvPr id="74" name="Rectangle 73"/>
            <p:cNvSpPr/>
            <p:nvPr/>
          </p:nvSpPr>
          <p:spPr>
            <a:xfrm>
              <a:off x="3112561" y="2862828"/>
              <a:ext cx="216025" cy="57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100290" y="3065513"/>
              <a:ext cx="216025" cy="57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Rectangle 75"/>
          <p:cNvSpPr/>
          <p:nvPr/>
        </p:nvSpPr>
        <p:spPr>
          <a:xfrm rot="2006422">
            <a:off x="1985902" y="1650642"/>
            <a:ext cx="61200" cy="58868"/>
          </a:xfrm>
          <a:prstGeom prst="rect">
            <a:avLst/>
          </a:prstGeom>
          <a:solidFill>
            <a:schemeClr val="tx1"/>
          </a:solidFill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642133" y="4144850"/>
            <a:ext cx="76648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Cathode</a:t>
            </a:r>
            <a:br>
              <a:rPr lang="en-US" sz="1200" dirty="0" smtClean="0"/>
            </a:br>
            <a:r>
              <a:rPr lang="en-US" sz="1200" dirty="0" smtClean="0"/>
              <a:t>PC</a:t>
            </a:r>
            <a:endParaRPr lang="en-US" sz="1200" dirty="0"/>
          </a:p>
        </p:txBody>
      </p:sp>
      <p:grpSp>
        <p:nvGrpSpPr>
          <p:cNvPr id="54" name="Group 53"/>
          <p:cNvGrpSpPr/>
          <p:nvPr/>
        </p:nvGrpSpPr>
        <p:grpSpPr>
          <a:xfrm>
            <a:off x="2858195" y="4855275"/>
            <a:ext cx="360000" cy="92740"/>
            <a:chOff x="2699792" y="4767263"/>
            <a:chExt cx="360000" cy="9274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2699792" y="4767263"/>
              <a:ext cx="360000" cy="3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808000" y="4860000"/>
              <a:ext cx="144000" cy="3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732400" y="4806000"/>
              <a:ext cx="288000" cy="3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Connector 57"/>
          <p:cNvCxnSpPr/>
          <p:nvPr/>
        </p:nvCxnSpPr>
        <p:spPr>
          <a:xfrm flipV="1">
            <a:off x="3038355" y="4606516"/>
            <a:ext cx="0" cy="25707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stCxn id="53" idx="0"/>
            <a:endCxn id="76" idx="1"/>
          </p:cNvCxnSpPr>
          <p:nvPr/>
        </p:nvCxnSpPr>
        <p:spPr>
          <a:xfrm rot="16200000" flipV="1">
            <a:off x="1267353" y="2386829"/>
            <a:ext cx="2481637" cy="1034406"/>
          </a:xfrm>
          <a:prstGeom prst="bentConnector4">
            <a:avLst>
              <a:gd name="adj1" fmla="val 18361"/>
              <a:gd name="adj2" fmla="val 231246"/>
            </a:avLst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809587" y="3385904"/>
            <a:ext cx="787395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Cathode –</a:t>
            </a:r>
            <a:br>
              <a:rPr lang="en-US" sz="1000" dirty="0" smtClean="0"/>
            </a:br>
            <a:r>
              <a:rPr lang="en-US" sz="1000" dirty="0" smtClean="0"/>
              <a:t>Collector</a:t>
            </a:r>
            <a:br>
              <a:rPr lang="en-US" sz="1000" dirty="0" smtClean="0"/>
            </a:br>
            <a:r>
              <a:rPr lang="en-US" sz="1000" dirty="0" smtClean="0"/>
              <a:t>PC</a:t>
            </a:r>
            <a:endParaRPr lang="en-US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5436096" y="335454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–                +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6684621" y="3797628"/>
            <a:ext cx="1638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High voltage (~15kV)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High current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V</a:t>
            </a:r>
            <a:r>
              <a:rPr lang="en-US" sz="1200" baseline="-25000" dirty="0" smtClean="0">
                <a:solidFill>
                  <a:schemeClr val="bg2"/>
                </a:solidFill>
              </a:rPr>
              <a:t>CA</a:t>
            </a:r>
            <a:r>
              <a:rPr lang="en-US" sz="1200" dirty="0" smtClean="0">
                <a:solidFill>
                  <a:schemeClr val="bg2"/>
                </a:solidFill>
              </a:rPr>
              <a:t>-V</a:t>
            </a:r>
            <a:r>
              <a:rPr lang="en-US" sz="1200" baseline="-25000" dirty="0" smtClean="0">
                <a:solidFill>
                  <a:schemeClr val="bg2"/>
                </a:solidFill>
              </a:rPr>
              <a:t>CO</a:t>
            </a:r>
            <a:r>
              <a:rPr lang="en-US" sz="1200" dirty="0" smtClean="0">
                <a:solidFill>
                  <a:schemeClr val="bg2"/>
                </a:solidFill>
              </a:rPr>
              <a:t>, </a:t>
            </a:r>
            <a:r>
              <a:rPr lang="en-US" sz="1200" dirty="0" err="1" smtClean="0">
                <a:solidFill>
                  <a:schemeClr val="bg2"/>
                </a:solidFill>
              </a:rPr>
              <a:t>I</a:t>
            </a:r>
            <a:r>
              <a:rPr lang="en-US" sz="1200" baseline="-25000" dirty="0" err="1" smtClean="0">
                <a:solidFill>
                  <a:schemeClr val="bg2"/>
                </a:solidFill>
              </a:rPr>
              <a:t>beam</a:t>
            </a:r>
            <a:r>
              <a:rPr lang="en-US" sz="1200" dirty="0" smtClean="0">
                <a:solidFill>
                  <a:schemeClr val="bg2"/>
                </a:solidFill>
              </a:rPr>
              <a:t>=5A</a:t>
            </a:r>
            <a:endParaRPr lang="en-US" sz="1200" dirty="0">
              <a:solidFill>
                <a:schemeClr val="bg2"/>
              </a:solidFill>
            </a:endParaRPr>
          </a:p>
        </p:txBody>
      </p:sp>
      <p:cxnSp>
        <p:nvCxnSpPr>
          <p:cNvPr id="93" name="Straight Connector 92"/>
          <p:cNvCxnSpPr>
            <a:endCxn id="39" idx="2"/>
          </p:cNvCxnSpPr>
          <p:nvPr/>
        </p:nvCxnSpPr>
        <p:spPr>
          <a:xfrm flipH="1">
            <a:off x="2793600" y="3684600"/>
            <a:ext cx="30240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61" idx="3"/>
            <a:endCxn id="8" idx="2"/>
          </p:cNvCxnSpPr>
          <p:nvPr/>
        </p:nvCxnSpPr>
        <p:spPr>
          <a:xfrm flipV="1">
            <a:off x="6596982" y="2857866"/>
            <a:ext cx="1209662" cy="805037"/>
          </a:xfrm>
          <a:prstGeom prst="bentConnector2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Oval 96"/>
          <p:cNvSpPr/>
          <p:nvPr/>
        </p:nvSpPr>
        <p:spPr>
          <a:xfrm>
            <a:off x="1159200" y="3657600"/>
            <a:ext cx="54000" cy="5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450764" y="1313995"/>
            <a:ext cx="5180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V</a:t>
            </a:r>
            <a:r>
              <a:rPr lang="en-US" sz="1600" baseline="-25000" dirty="0"/>
              <a:t>CA</a:t>
            </a:r>
            <a:endParaRPr lang="en-US" sz="1600" dirty="0"/>
          </a:p>
        </p:txBody>
      </p:sp>
      <p:sp>
        <p:nvSpPr>
          <p:cNvPr id="98" name="Rectangle 97"/>
          <p:cNvSpPr/>
          <p:nvPr/>
        </p:nvSpPr>
        <p:spPr>
          <a:xfrm>
            <a:off x="7302082" y="2900495"/>
            <a:ext cx="582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CO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490993" y="4157668"/>
            <a:ext cx="1771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High voltage (15-20kV)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low current (losses)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V</a:t>
            </a:r>
            <a:r>
              <a:rPr lang="en-US" sz="1200" baseline="-25000" dirty="0" smtClean="0">
                <a:solidFill>
                  <a:schemeClr val="bg2"/>
                </a:solidFill>
              </a:rPr>
              <a:t>CA</a:t>
            </a:r>
            <a:r>
              <a:rPr lang="en-US" sz="1200" dirty="0" smtClean="0">
                <a:solidFill>
                  <a:schemeClr val="bg2"/>
                </a:solidFill>
              </a:rPr>
              <a:t>, </a:t>
            </a:r>
            <a:r>
              <a:rPr lang="en-US" sz="1200" dirty="0" err="1" smtClean="0">
                <a:solidFill>
                  <a:schemeClr val="bg2"/>
                </a:solidFill>
              </a:rPr>
              <a:t>I</a:t>
            </a:r>
            <a:r>
              <a:rPr lang="en-US" sz="1200" baseline="-25000" dirty="0" err="1" smtClean="0">
                <a:solidFill>
                  <a:schemeClr val="bg2"/>
                </a:solidFill>
              </a:rPr>
              <a:t>tube</a:t>
            </a:r>
            <a:endParaRPr lang="en-US" sz="1200" baseline="-25000" dirty="0">
              <a:solidFill>
                <a:schemeClr val="bg2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771800" y="3840018"/>
            <a:ext cx="32573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–</a:t>
            </a:r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dirty="0" smtClean="0"/>
              <a:t>+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103118" y="1816809"/>
            <a:ext cx="2415791" cy="1907069"/>
            <a:chOff x="1931573" y="1816809"/>
            <a:chExt cx="2415791" cy="1907069"/>
          </a:xfrm>
        </p:grpSpPr>
        <p:sp>
          <p:nvSpPr>
            <p:cNvPr id="66" name="TextBox 65"/>
            <p:cNvSpPr txBox="1"/>
            <p:nvPr/>
          </p:nvSpPr>
          <p:spPr>
            <a:xfrm>
              <a:off x="2269131" y="3004911"/>
              <a:ext cx="763174" cy="400110"/>
            </a:xfrm>
            <a:prstGeom prst="rect">
              <a:avLst/>
            </a:prstGeom>
            <a:noFill/>
            <a:ln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8000"/>
                  </a:solidFill>
                </a:rPr>
                <a:t>Anode modulator</a:t>
              </a:r>
              <a:endParaRPr lang="en-US" sz="1000" dirty="0">
                <a:solidFill>
                  <a:srgbClr val="008000"/>
                </a:solidFill>
              </a:endParaRPr>
            </a:p>
          </p:txBody>
        </p:sp>
        <p:cxnSp>
          <p:nvCxnSpPr>
            <p:cNvPr id="94" name="Elbow Connector 93"/>
            <p:cNvCxnSpPr>
              <a:stCxn id="66" idx="0"/>
              <a:endCxn id="75" idx="2"/>
            </p:cNvCxnSpPr>
            <p:nvPr/>
          </p:nvCxnSpPr>
          <p:spPr>
            <a:xfrm rot="16200000" flipV="1">
              <a:off x="1697095" y="2051287"/>
              <a:ext cx="1188102" cy="719145"/>
            </a:xfrm>
            <a:prstGeom prst="bentConnector3">
              <a:avLst>
                <a:gd name="adj1" fmla="val 21030"/>
              </a:avLst>
            </a:prstGeom>
            <a:ln w="635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stCxn id="39" idx="0"/>
              <a:endCxn id="66" idx="2"/>
            </p:cNvCxnSpPr>
            <p:nvPr/>
          </p:nvCxnSpPr>
          <p:spPr>
            <a:xfrm flipV="1">
              <a:off x="2649057" y="3405021"/>
              <a:ext cx="1661" cy="252579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2622057" y="36576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3059832" y="2787774"/>
              <a:ext cx="1287532" cy="739825"/>
              <a:chOff x="3059832" y="2787774"/>
              <a:chExt cx="1287532" cy="739825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3131840" y="2787774"/>
                <a:ext cx="423664" cy="180000"/>
                <a:chOff x="2996208" y="4731990"/>
                <a:chExt cx="423664" cy="180000"/>
              </a:xfrm>
            </p:grpSpPr>
            <p:cxnSp>
              <p:nvCxnSpPr>
                <p:cNvPr id="70" name="Straight Connector 69"/>
                <p:cNvCxnSpPr/>
                <p:nvPr/>
              </p:nvCxnSpPr>
              <p:spPr>
                <a:xfrm flipV="1">
                  <a:off x="3131840" y="4731990"/>
                  <a:ext cx="0" cy="180000"/>
                </a:xfrm>
                <a:prstGeom prst="line">
                  <a:avLst/>
                </a:prstGeom>
                <a:ln w="9525" cmpd="sng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 flipV="1">
                  <a:off x="3282355" y="4731990"/>
                  <a:ext cx="0" cy="180000"/>
                </a:xfrm>
                <a:prstGeom prst="line">
                  <a:avLst/>
                </a:prstGeom>
                <a:ln w="9525" cmpd="sng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flipH="1">
                  <a:off x="3284240" y="4910400"/>
                  <a:ext cx="135632" cy="0"/>
                </a:xfrm>
                <a:prstGeom prst="line">
                  <a:avLst/>
                </a:prstGeom>
                <a:ln w="9525" cmpd="sng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flipH="1">
                  <a:off x="2996208" y="4910400"/>
                  <a:ext cx="135632" cy="0"/>
                </a:xfrm>
                <a:prstGeom prst="line">
                  <a:avLst/>
                </a:prstGeom>
                <a:ln w="9525" cmpd="sng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3132000" y="4731990"/>
                  <a:ext cx="147600" cy="0"/>
                </a:xfrm>
                <a:prstGeom prst="line">
                  <a:avLst/>
                </a:prstGeom>
                <a:ln w="9525" cmpd="sng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Rectangle 40"/>
              <p:cNvSpPr/>
              <p:nvPr/>
            </p:nvSpPr>
            <p:spPr>
              <a:xfrm>
                <a:off x="3059832" y="2942823"/>
                <a:ext cx="1287532" cy="5847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>
                    <a:solidFill>
                      <a:srgbClr val="008000"/>
                    </a:solidFill>
                  </a:rPr>
                  <a:t>V</a:t>
                </a:r>
                <a:r>
                  <a:rPr lang="en-US" sz="1200" baseline="-25000" dirty="0" smtClean="0">
                    <a:solidFill>
                      <a:srgbClr val="008000"/>
                    </a:solidFill>
                  </a:rPr>
                  <a:t>CA</a:t>
                </a:r>
                <a:r>
                  <a:rPr lang="en-US" sz="1200" dirty="0" smtClean="0">
                    <a:solidFill>
                      <a:srgbClr val="008000"/>
                    </a:solidFill>
                  </a:rPr>
                  <a:t>≤20kV, </a:t>
                </a:r>
                <a:r>
                  <a:rPr lang="en-US" sz="1200" dirty="0" err="1" smtClean="0">
                    <a:solidFill>
                      <a:srgbClr val="008000"/>
                    </a:solidFill>
                  </a:rPr>
                  <a:t>I</a:t>
                </a:r>
                <a:r>
                  <a:rPr lang="en-US" sz="1200" baseline="-25000" dirty="0" err="1" smtClean="0">
                    <a:solidFill>
                      <a:srgbClr val="008000"/>
                    </a:solidFill>
                  </a:rPr>
                  <a:t>anode</a:t>
                </a:r>
                <a:endParaRPr lang="en-US" sz="1200" baseline="-25000" dirty="0" smtClean="0">
                  <a:solidFill>
                    <a:srgbClr val="008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800" dirty="0" smtClean="0">
                    <a:solidFill>
                      <a:srgbClr val="008000"/>
                    </a:solidFill>
                  </a:rPr>
                  <a:t>33kHz, </a:t>
                </a:r>
              </a:p>
              <a:p>
                <a:r>
                  <a:rPr lang="en-US" sz="800" dirty="0" smtClean="0">
                    <a:solidFill>
                      <a:srgbClr val="008000"/>
                    </a:solidFill>
                  </a:rPr>
                  <a:t>200ns rise time</a:t>
                </a:r>
                <a:endParaRPr lang="en-US" sz="800" dirty="0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105" name="Rectangle 104"/>
            <p:cNvSpPr/>
            <p:nvPr/>
          </p:nvSpPr>
          <p:spPr>
            <a:xfrm>
              <a:off x="2374062" y="2677438"/>
              <a:ext cx="325730" cy="10464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+</a:t>
              </a:r>
            </a:p>
            <a:p>
              <a:endParaRPr lang="en-US" sz="800" dirty="0" smtClean="0"/>
            </a:p>
            <a:p>
              <a:endParaRPr lang="en-US" sz="800" dirty="0"/>
            </a:p>
            <a:p>
              <a:endParaRPr lang="en-US" sz="1000" dirty="0"/>
            </a:p>
            <a:p>
              <a:r>
                <a:rPr lang="en-US" dirty="0" smtClean="0"/>
                <a:t>–</a:t>
              </a: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827584" y="2902173"/>
            <a:ext cx="710451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Cathode</a:t>
            </a:r>
          </a:p>
          <a:p>
            <a:pPr algn="ctr"/>
            <a:r>
              <a:rPr lang="en-US" sz="1000" dirty="0" smtClean="0"/>
              <a:t>Heater</a:t>
            </a:r>
            <a:br>
              <a:rPr lang="en-US" sz="1000" dirty="0" smtClean="0"/>
            </a:br>
            <a:r>
              <a:rPr lang="en-US" sz="1000" dirty="0" smtClean="0"/>
              <a:t>10Ax40V</a:t>
            </a:r>
            <a:endParaRPr lang="en-US" sz="1000" dirty="0"/>
          </a:p>
        </p:txBody>
      </p:sp>
      <p:cxnSp>
        <p:nvCxnSpPr>
          <p:cNvPr id="110" name="Elbow Connector 109"/>
          <p:cNvCxnSpPr>
            <a:stCxn id="109" idx="0"/>
            <a:endCxn id="76" idx="2"/>
          </p:cNvCxnSpPr>
          <p:nvPr/>
        </p:nvCxnSpPr>
        <p:spPr>
          <a:xfrm rot="5400000" flipH="1" flipV="1">
            <a:off x="992778" y="1894669"/>
            <a:ext cx="1197536" cy="817472"/>
          </a:xfrm>
          <a:prstGeom prst="bentConnector3">
            <a:avLst>
              <a:gd name="adj1" fmla="val 77573"/>
            </a:avLst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>
            <a:grpSpLocks/>
          </p:cNvGrpSpPr>
          <p:nvPr/>
        </p:nvGrpSpPr>
        <p:grpSpPr>
          <a:xfrm rot="1980000">
            <a:off x="1973448" y="1614195"/>
            <a:ext cx="74309" cy="126814"/>
            <a:chOff x="3059273" y="2914267"/>
            <a:chExt cx="222949" cy="253656"/>
          </a:xfrm>
          <a:solidFill>
            <a:srgbClr val="FF00FF"/>
          </a:solidFill>
        </p:grpSpPr>
        <p:sp>
          <p:nvSpPr>
            <p:cNvPr id="78" name="Rectangle 77"/>
            <p:cNvSpPr/>
            <p:nvPr/>
          </p:nvSpPr>
          <p:spPr>
            <a:xfrm>
              <a:off x="3066197" y="2914267"/>
              <a:ext cx="216025" cy="360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059273" y="3131919"/>
              <a:ext cx="216025" cy="360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616570" y="1730151"/>
            <a:ext cx="717339" cy="1981450"/>
            <a:chOff x="2207529" y="1855306"/>
            <a:chExt cx="717339" cy="1981450"/>
          </a:xfrm>
        </p:grpSpPr>
        <p:sp>
          <p:nvSpPr>
            <p:cNvPr id="104" name="TextBox 103"/>
            <p:cNvSpPr txBox="1"/>
            <p:nvPr/>
          </p:nvSpPr>
          <p:spPr>
            <a:xfrm>
              <a:off x="2207529" y="3056946"/>
              <a:ext cx="717339" cy="523220"/>
            </a:xfrm>
            <a:prstGeom prst="rect">
              <a:avLst/>
            </a:prstGeom>
            <a:noFill/>
            <a:ln>
              <a:solidFill>
                <a:srgbClr val="FF00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FF00FF"/>
                  </a:solidFill>
                </a:rPr>
                <a:t>Control electrode</a:t>
              </a:r>
              <a:br>
                <a:rPr lang="en-US" sz="1000" dirty="0" smtClean="0">
                  <a:solidFill>
                    <a:srgbClr val="FF00FF"/>
                  </a:solidFill>
                </a:rPr>
              </a:br>
              <a:r>
                <a:rPr lang="en-US" sz="800" dirty="0" smtClean="0">
                  <a:solidFill>
                    <a:srgbClr val="FF00FF"/>
                  </a:solidFill>
                </a:rPr>
                <a:t>4kVx40mA</a:t>
              </a:r>
              <a:endParaRPr lang="en-US" sz="800" dirty="0">
                <a:solidFill>
                  <a:srgbClr val="FF00FF"/>
                </a:solidFill>
              </a:endParaRPr>
            </a:p>
          </p:txBody>
        </p:sp>
        <p:cxnSp>
          <p:nvCxnSpPr>
            <p:cNvPr id="111" name="Elbow Connector 110"/>
            <p:cNvCxnSpPr>
              <a:stCxn id="104" idx="0"/>
              <a:endCxn id="79" idx="2"/>
            </p:cNvCxnSpPr>
            <p:nvPr/>
          </p:nvCxnSpPr>
          <p:spPr>
            <a:xfrm rot="16200000" flipV="1">
              <a:off x="1965310" y="2456056"/>
              <a:ext cx="1201640" cy="139"/>
            </a:xfrm>
            <a:prstGeom prst="bentConnector3">
              <a:avLst>
                <a:gd name="adj1" fmla="val 50000"/>
              </a:avLst>
            </a:prstGeom>
            <a:ln w="6350" cmpd="sng">
              <a:solidFill>
                <a:srgbClr val="FF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stCxn id="113" idx="0"/>
              <a:endCxn id="104" idx="2"/>
            </p:cNvCxnSpPr>
            <p:nvPr/>
          </p:nvCxnSpPr>
          <p:spPr>
            <a:xfrm flipV="1">
              <a:off x="2565561" y="3580166"/>
              <a:ext cx="638" cy="2025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Oval 112"/>
            <p:cNvSpPr/>
            <p:nvPr/>
          </p:nvSpPr>
          <p:spPr>
            <a:xfrm>
              <a:off x="2538561" y="3782756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282641" y="2768913"/>
              <a:ext cx="325730" cy="10464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+</a:t>
              </a:r>
            </a:p>
            <a:p>
              <a:endParaRPr lang="en-US" sz="800" dirty="0" smtClean="0"/>
            </a:p>
            <a:p>
              <a:endParaRPr lang="en-US" sz="800" dirty="0"/>
            </a:p>
            <a:p>
              <a:endParaRPr lang="en-US" sz="1000" dirty="0"/>
            </a:p>
            <a:p>
              <a:r>
                <a:rPr lang="en-US" dirty="0" smtClean="0"/>
                <a:t>–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011049" y="1251358"/>
            <a:ext cx="9331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</a:t>
            </a:r>
            <a:r>
              <a:rPr lang="en-GB" sz="1000" dirty="0" smtClean="0"/>
              <a:t>athode</a:t>
            </a:r>
          </a:p>
          <a:p>
            <a:r>
              <a:rPr lang="en-GB" sz="1000" dirty="0" smtClean="0"/>
              <a:t>      </a:t>
            </a:r>
            <a:r>
              <a:rPr lang="en-GB" sz="1000" dirty="0" smtClean="0">
                <a:solidFill>
                  <a:srgbClr val="92D050"/>
                </a:solidFill>
              </a:rPr>
              <a:t>grid</a:t>
            </a:r>
          </a:p>
          <a:p>
            <a:r>
              <a:rPr lang="en-GB" sz="1000" dirty="0">
                <a:solidFill>
                  <a:srgbClr val="92D050"/>
                </a:solidFill>
              </a:rPr>
              <a:t> </a:t>
            </a:r>
            <a:r>
              <a:rPr lang="en-GB" sz="1000" dirty="0" smtClean="0">
                <a:solidFill>
                  <a:srgbClr val="92D050"/>
                </a:solidFill>
              </a:rPr>
              <a:t>          </a:t>
            </a:r>
            <a:r>
              <a:rPr lang="en-GB" sz="1000" dirty="0" smtClean="0">
                <a:solidFill>
                  <a:srgbClr val="008000"/>
                </a:solidFill>
              </a:rPr>
              <a:t>anode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027956" y="1662480"/>
            <a:ext cx="3408140" cy="2061398"/>
            <a:chOff x="2027956" y="1662480"/>
            <a:chExt cx="3408140" cy="2061397"/>
          </a:xfrm>
        </p:grpSpPr>
        <p:grpSp>
          <p:nvGrpSpPr>
            <p:cNvPr id="133" name="Group 132"/>
            <p:cNvGrpSpPr/>
            <p:nvPr/>
          </p:nvGrpSpPr>
          <p:grpSpPr>
            <a:xfrm>
              <a:off x="2038113" y="1771710"/>
              <a:ext cx="3397983" cy="1952167"/>
              <a:chOff x="695927" y="1771710"/>
              <a:chExt cx="3397983" cy="1952167"/>
            </a:xfrm>
          </p:grpSpPr>
          <p:sp>
            <p:nvSpPr>
              <p:cNvPr id="137" name="TextBox 136"/>
              <p:cNvSpPr txBox="1"/>
              <p:nvPr/>
            </p:nvSpPr>
            <p:spPr>
              <a:xfrm>
                <a:off x="3224707" y="3004911"/>
                <a:ext cx="869203" cy="461665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rgbClr val="92D050"/>
                    </a:solidFill>
                  </a:rPr>
                  <a:t>Anode/grid modulator 40MHz</a:t>
                </a:r>
                <a:endParaRPr lang="en-US" sz="800" dirty="0">
                  <a:solidFill>
                    <a:srgbClr val="92D050"/>
                  </a:solidFill>
                </a:endParaRPr>
              </a:p>
            </p:txBody>
          </p:sp>
          <p:cxnSp>
            <p:nvCxnSpPr>
              <p:cNvPr id="138" name="Elbow Connector 137"/>
              <p:cNvCxnSpPr>
                <a:stCxn id="137" idx="0"/>
                <a:endCxn id="114" idx="2"/>
              </p:cNvCxnSpPr>
              <p:nvPr/>
            </p:nvCxnSpPr>
            <p:spPr>
              <a:xfrm rot="16200000" flipV="1">
                <a:off x="1561017" y="906620"/>
                <a:ext cx="1233202" cy="2963382"/>
              </a:xfrm>
              <a:prstGeom prst="bentConnector3">
                <a:avLst>
                  <a:gd name="adj1" fmla="val 25940"/>
                </a:avLst>
              </a:prstGeom>
              <a:ln w="6350" cmpd="sng">
                <a:solidFill>
                  <a:srgbClr val="92D05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>
              <a:xfrm>
                <a:off x="3391240" y="2677438"/>
                <a:ext cx="325730" cy="1046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+</a:t>
                </a:r>
              </a:p>
              <a:p>
                <a:endParaRPr lang="en-US" sz="800" dirty="0" smtClean="0"/>
              </a:p>
              <a:p>
                <a:endParaRPr lang="en-US" sz="800" dirty="0"/>
              </a:p>
              <a:p>
                <a:endParaRPr lang="en-US" sz="1000" dirty="0"/>
              </a:p>
              <a:p>
                <a:r>
                  <a:rPr lang="en-US" dirty="0" smtClean="0"/>
                  <a:t>–</a:t>
                </a:r>
              </a:p>
            </p:txBody>
          </p:sp>
          <p:cxnSp>
            <p:nvCxnSpPr>
              <p:cNvPr id="140" name="Straight Connector 139"/>
              <p:cNvCxnSpPr>
                <a:stCxn id="141" idx="0"/>
                <a:endCxn id="137" idx="2"/>
              </p:cNvCxnSpPr>
              <p:nvPr/>
            </p:nvCxnSpPr>
            <p:spPr>
              <a:xfrm flipH="1" flipV="1">
                <a:off x="3659309" y="3466576"/>
                <a:ext cx="2209" cy="193974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Oval 140"/>
              <p:cNvSpPr/>
              <p:nvPr/>
            </p:nvSpPr>
            <p:spPr>
              <a:xfrm>
                <a:off x="3634518" y="3660550"/>
                <a:ext cx="54000" cy="54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Rectangle 102"/>
            <p:cNvSpPr/>
            <p:nvPr/>
          </p:nvSpPr>
          <p:spPr>
            <a:xfrm rot="1980000">
              <a:off x="2086576" y="1662480"/>
              <a:ext cx="36000" cy="28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 rot="1980000">
              <a:off x="2027956" y="1745232"/>
              <a:ext cx="36000" cy="28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Straight Connector 31"/>
          <p:cNvCxnSpPr>
            <a:stCxn id="109" idx="2"/>
            <a:endCxn id="97" idx="0"/>
          </p:cNvCxnSpPr>
          <p:nvPr/>
        </p:nvCxnSpPr>
        <p:spPr>
          <a:xfrm>
            <a:off x="1182810" y="3456171"/>
            <a:ext cx="3390" cy="201429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19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Hollow Electron Lens </a:t>
            </a:r>
          </a:p>
          <a:p>
            <a:pPr lvl="1"/>
            <a:r>
              <a:rPr lang="en-GB" dirty="0" smtClean="0"/>
              <a:t>Current design</a:t>
            </a:r>
          </a:p>
          <a:p>
            <a:pPr lvl="1"/>
            <a:r>
              <a:rPr lang="en-GB" dirty="0" smtClean="0"/>
              <a:t>Electron beam studies</a:t>
            </a:r>
          </a:p>
          <a:p>
            <a:pPr lvl="1"/>
            <a:r>
              <a:rPr lang="en-GB" dirty="0"/>
              <a:t>New campaign of simulations for HEL</a:t>
            </a:r>
            <a:endParaRPr lang="en-GB" dirty="0" smtClean="0"/>
          </a:p>
          <a:p>
            <a:r>
              <a:rPr lang="en-GB" dirty="0" smtClean="0"/>
              <a:t>Brief Long-Range </a:t>
            </a:r>
            <a:r>
              <a:rPr lang="en-GB" dirty="0"/>
              <a:t>Beam Beam </a:t>
            </a:r>
            <a:r>
              <a:rPr lang="en-GB" dirty="0" smtClean="0"/>
              <a:t>studies</a:t>
            </a:r>
          </a:p>
          <a:p>
            <a:r>
              <a:rPr lang="en-GB" dirty="0" smtClean="0"/>
              <a:t>Experimental results: existing and future facilities</a:t>
            </a:r>
            <a:endParaRPr lang="en-GB" dirty="0"/>
          </a:p>
          <a:p>
            <a:r>
              <a:rPr lang="en-GB" dirty="0" smtClean="0"/>
              <a:t>Summary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Rossi, 7th HL-LHC Collaboration Meeting, 13-16 November 2017 CIEMAT Madrid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584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4"/>
          <a:stretch/>
        </p:blipFill>
        <p:spPr>
          <a:xfrm>
            <a:off x="317181" y="409653"/>
            <a:ext cx="4254821" cy="26485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3196" y="2931791"/>
            <a:ext cx="86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collector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3930" y="217507"/>
            <a:ext cx="865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e-gun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250" y="1204317"/>
            <a:ext cx="15294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bending solenoid</a:t>
            </a:r>
            <a:endParaRPr lang="en-GB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3695478" y="1869701"/>
            <a:ext cx="15294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bending solenoid</a:t>
            </a:r>
            <a:endParaRPr lang="en-GB" sz="1050" dirty="0"/>
          </a:p>
        </p:txBody>
      </p:sp>
      <p:sp>
        <p:nvSpPr>
          <p:cNvPr id="16" name="TextBox 15"/>
          <p:cNvSpPr txBox="1"/>
          <p:nvPr/>
        </p:nvSpPr>
        <p:spPr>
          <a:xfrm>
            <a:off x="2251144" y="2325382"/>
            <a:ext cx="10613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main solenoid</a:t>
            </a:r>
            <a:endParaRPr lang="en-GB" sz="105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660329" y="1779663"/>
            <a:ext cx="0" cy="627806"/>
          </a:xfrm>
          <a:prstGeom prst="straightConnector1">
            <a:avLst/>
          </a:prstGeom>
          <a:ln w="190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21048" y="1347032"/>
            <a:ext cx="0" cy="574368"/>
          </a:xfrm>
          <a:prstGeom prst="straightConnector1">
            <a:avLst/>
          </a:prstGeom>
          <a:ln w="190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4" idx="2"/>
          </p:cNvCxnSpPr>
          <p:nvPr/>
        </p:nvCxnSpPr>
        <p:spPr>
          <a:xfrm flipV="1">
            <a:off x="1450906" y="1458233"/>
            <a:ext cx="6066" cy="551458"/>
          </a:xfrm>
          <a:prstGeom prst="straightConnector1">
            <a:avLst/>
          </a:prstGeom>
          <a:ln w="190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75141" y="2211710"/>
            <a:ext cx="1065506" cy="997079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Rectangle 26"/>
          <p:cNvSpPr/>
          <p:nvPr/>
        </p:nvSpPr>
        <p:spPr>
          <a:xfrm>
            <a:off x="3820924" y="225745"/>
            <a:ext cx="678944" cy="1032795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31" name="Content Placeholder 5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2296372"/>
            <a:ext cx="3439640" cy="2580437"/>
          </a:xfrm>
          <a:prstGeom prst="rect">
            <a:avLst/>
          </a:prstGeom>
          <a:ln>
            <a:solidFill>
              <a:srgbClr val="FB963C"/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5172172" y="192346"/>
            <a:ext cx="3577558" cy="2091372"/>
            <a:chOff x="5045760" y="192346"/>
            <a:chExt cx="3577558" cy="2091372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401"/>
            <a:stretch/>
          </p:blipFill>
          <p:spPr>
            <a:xfrm>
              <a:off x="7596336" y="745784"/>
              <a:ext cx="1025717" cy="114332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7776" y="756736"/>
              <a:ext cx="2015454" cy="1162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1"/>
            <p:cNvSpPr txBox="1"/>
            <p:nvPr/>
          </p:nvSpPr>
          <p:spPr>
            <a:xfrm>
              <a:off x="5045760" y="1866635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anode</a:t>
              </a:r>
              <a:endParaRPr lang="en-GB" sz="1400" dirty="0"/>
            </a:p>
          </p:txBody>
        </p:sp>
        <p:sp>
          <p:nvSpPr>
            <p:cNvPr id="30" name="TextBox 22"/>
            <p:cNvSpPr txBox="1"/>
            <p:nvPr/>
          </p:nvSpPr>
          <p:spPr>
            <a:xfrm>
              <a:off x="6360012" y="1975941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cathode</a:t>
              </a:r>
              <a:endParaRPr lang="en-GB" sz="14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5878749" y="1441506"/>
              <a:ext cx="648072" cy="594406"/>
            </a:xfrm>
            <a:prstGeom prst="straightConnector1">
              <a:avLst/>
            </a:prstGeom>
            <a:ln w="1905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5374693" y="1406355"/>
              <a:ext cx="0" cy="574368"/>
            </a:xfrm>
            <a:prstGeom prst="straightConnector1">
              <a:avLst/>
            </a:prstGeom>
            <a:ln w="1905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7039320" y="1162923"/>
              <a:ext cx="773041" cy="872989"/>
            </a:xfrm>
            <a:prstGeom prst="straightConnector1">
              <a:avLst/>
            </a:prstGeom>
            <a:ln w="1905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 1"/>
            <p:cNvSpPr/>
            <p:nvPr/>
          </p:nvSpPr>
          <p:spPr>
            <a:xfrm>
              <a:off x="5192909" y="192346"/>
              <a:ext cx="34304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</a:rPr>
                <a:t>Gun (scaled design from FNAL)</a:t>
              </a:r>
              <a:endParaRPr lang="en-GB" dirty="0">
                <a:solidFill>
                  <a:schemeClr val="bg2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984921" y="136100"/>
            <a:ext cx="2216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 HEL current design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1433233" y="2781220"/>
            <a:ext cx="37282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 smtClean="0">
                <a:solidFill>
                  <a:schemeClr val="accent1"/>
                </a:solidFill>
              </a:rPr>
              <a:t>D</a:t>
            </a:r>
            <a:r>
              <a:rPr lang="en-US" sz="1000" i="1" dirty="0">
                <a:solidFill>
                  <a:schemeClr val="accent1"/>
                </a:solidFill>
              </a:rPr>
              <a:t>. Perini, C. Zanoni, G. Gobbi CERN EN-MME      19/10/2017</a:t>
            </a:r>
          </a:p>
          <a:p>
            <a:pPr algn="ctr"/>
            <a:r>
              <a:rPr lang="en-US" sz="1000" i="1" dirty="0">
                <a:solidFill>
                  <a:schemeClr val="accent1"/>
                </a:solidFill>
                <a:hlinkClick r:id="rId7"/>
              </a:rPr>
              <a:t>International Review in the HEL concept readiness </a:t>
            </a:r>
          </a:p>
          <a:p>
            <a:pPr algn="ctr"/>
            <a:r>
              <a:rPr lang="en-US" sz="1000" i="1" dirty="0">
                <a:solidFill>
                  <a:schemeClr val="accent1"/>
                </a:solidFill>
                <a:hlinkClick r:id="rId7"/>
              </a:rPr>
              <a:t>for integration into the HL-LHC </a:t>
            </a:r>
            <a:r>
              <a:rPr lang="en-US" sz="1000" i="1" dirty="0" smtClean="0">
                <a:solidFill>
                  <a:schemeClr val="accent1"/>
                </a:solidFill>
                <a:hlinkClick r:id="rId7"/>
              </a:rPr>
              <a:t>baseline</a:t>
            </a:r>
            <a:endParaRPr lang="en-US" sz="1000" i="1" dirty="0">
              <a:solidFill>
                <a:schemeClr val="accent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02805" y="3537216"/>
            <a:ext cx="4315048" cy="1122767"/>
            <a:chOff x="112936" y="2478095"/>
            <a:chExt cx="4315048" cy="1122767"/>
          </a:xfrm>
        </p:grpSpPr>
        <p:pic>
          <p:nvPicPr>
            <p:cNvPr id="37" name="Рисунок 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35696" y="2541298"/>
              <a:ext cx="1315125" cy="1038564"/>
            </a:xfrm>
            <a:prstGeom prst="rect">
              <a:avLst/>
            </a:prstGeom>
          </p:spPr>
        </p:pic>
        <p:pic>
          <p:nvPicPr>
            <p:cNvPr id="38" name="Рисунок 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13698" y="2596785"/>
              <a:ext cx="1141630" cy="898140"/>
            </a:xfrm>
            <a:prstGeom prst="rect">
              <a:avLst/>
            </a:prstGeom>
          </p:spPr>
        </p:pic>
        <p:sp>
          <p:nvSpPr>
            <p:cNvPr id="39" name="Rounded Rectangle 38"/>
            <p:cNvSpPr/>
            <p:nvPr/>
          </p:nvSpPr>
          <p:spPr>
            <a:xfrm>
              <a:off x="112936" y="2478095"/>
              <a:ext cx="4315048" cy="1122767"/>
            </a:xfrm>
            <a:prstGeom prst="round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51520" y="2551519"/>
              <a:ext cx="3969100" cy="951021"/>
              <a:chOff x="251520" y="2551519"/>
              <a:chExt cx="3969100" cy="951021"/>
            </a:xfrm>
          </p:grpSpPr>
          <p:pic>
            <p:nvPicPr>
              <p:cNvPr id="41" name="Рисунок 8"/>
              <p:cNvPicPr>
                <a:picLocks noChangeAspect="1"/>
              </p:cNvPicPr>
              <p:nvPr/>
            </p:nvPicPr>
            <p:blipFill>
              <a:blip r:embed="rId10">
                <a:lum contrast="-8000"/>
              </a:blip>
              <a:stretch>
                <a:fillRect/>
              </a:stretch>
            </p:blipFill>
            <p:spPr>
              <a:xfrm>
                <a:off x="251520" y="2551519"/>
                <a:ext cx="1651512" cy="951021"/>
              </a:xfrm>
              <a:prstGeom prst="rect">
                <a:avLst/>
              </a:prstGeom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437790" y="2931790"/>
                <a:ext cx="37828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A. Levichev et al. BINP – </a:t>
                </a:r>
                <a:r>
                  <a:rPr lang="en-GB" sz="1000" i="1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UltraSAM</a:t>
                </a:r>
                <a:r>
                  <a:rPr lang="en-GB" sz="1000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code, see talk @WP5, Thu</a:t>
                </a:r>
                <a:endParaRPr lang="en-GB" sz="1000" i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48" name="Rectangle 47"/>
          <p:cNvSpPr/>
          <p:nvPr/>
        </p:nvSpPr>
        <p:spPr>
          <a:xfrm>
            <a:off x="6603455" y="3693682"/>
            <a:ext cx="2051091" cy="246221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>
            <a:spAutoFit/>
          </a:bodyPr>
          <a:lstStyle/>
          <a:p>
            <a:r>
              <a:rPr lang="en-US" sz="1000" i="1" dirty="0" smtClean="0">
                <a:solidFill>
                  <a:schemeClr val="accent6"/>
                </a:solidFill>
              </a:rPr>
              <a:t>G. </a:t>
            </a:r>
            <a:r>
              <a:rPr lang="en-US" sz="1000" i="1" dirty="0" err="1" smtClean="0">
                <a:solidFill>
                  <a:schemeClr val="accent6"/>
                </a:solidFill>
              </a:rPr>
              <a:t>Stancari</a:t>
            </a:r>
            <a:r>
              <a:rPr lang="en-US" sz="1000" i="1" dirty="0" smtClean="0">
                <a:solidFill>
                  <a:schemeClr val="accent6"/>
                </a:solidFill>
              </a:rPr>
              <a:t> FNAL – WARP code</a:t>
            </a:r>
            <a:endParaRPr lang="en-GB" sz="1000" i="1" dirty="0">
              <a:solidFill>
                <a:schemeClr val="accent6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5310475" y="3435847"/>
            <a:ext cx="3293975" cy="1312253"/>
            <a:chOff x="1278025" y="3687230"/>
            <a:chExt cx="3293975" cy="1312253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348389" y="3830599"/>
              <a:ext cx="1495419" cy="1117415"/>
            </a:xfrm>
            <a:prstGeom prst="rect">
              <a:avLst/>
            </a:prstGeom>
          </p:spPr>
        </p:pic>
        <p:sp>
          <p:nvSpPr>
            <p:cNvPr id="53" name="Rounded Rectangle 68"/>
            <p:cNvSpPr/>
            <p:nvPr/>
          </p:nvSpPr>
          <p:spPr>
            <a:xfrm>
              <a:off x="1278025" y="3687230"/>
              <a:ext cx="3293975" cy="1312253"/>
            </a:xfrm>
            <a:custGeom>
              <a:avLst/>
              <a:gdLst>
                <a:gd name="connsiteX0" fmla="*/ 0 w 3290400"/>
                <a:gd name="connsiteY0" fmla="*/ 218713 h 1312253"/>
                <a:gd name="connsiteX1" fmla="*/ 218713 w 3290400"/>
                <a:gd name="connsiteY1" fmla="*/ 0 h 1312253"/>
                <a:gd name="connsiteX2" fmla="*/ 3071687 w 3290400"/>
                <a:gd name="connsiteY2" fmla="*/ 0 h 1312253"/>
                <a:gd name="connsiteX3" fmla="*/ 3290400 w 3290400"/>
                <a:gd name="connsiteY3" fmla="*/ 218713 h 1312253"/>
                <a:gd name="connsiteX4" fmla="*/ 3290400 w 3290400"/>
                <a:gd name="connsiteY4" fmla="*/ 1093540 h 1312253"/>
                <a:gd name="connsiteX5" fmla="*/ 3071687 w 3290400"/>
                <a:gd name="connsiteY5" fmla="*/ 1312253 h 1312253"/>
                <a:gd name="connsiteX6" fmla="*/ 218713 w 3290400"/>
                <a:gd name="connsiteY6" fmla="*/ 1312253 h 1312253"/>
                <a:gd name="connsiteX7" fmla="*/ 0 w 3290400"/>
                <a:gd name="connsiteY7" fmla="*/ 1093540 h 1312253"/>
                <a:gd name="connsiteX8" fmla="*/ 0 w 3290400"/>
                <a:gd name="connsiteY8" fmla="*/ 218713 h 1312253"/>
                <a:gd name="connsiteX0" fmla="*/ 0 w 3290400"/>
                <a:gd name="connsiteY0" fmla="*/ 218713 h 1312253"/>
                <a:gd name="connsiteX1" fmla="*/ 218713 w 3290400"/>
                <a:gd name="connsiteY1" fmla="*/ 0 h 1312253"/>
                <a:gd name="connsiteX2" fmla="*/ 3071687 w 3290400"/>
                <a:gd name="connsiteY2" fmla="*/ 0 h 1312253"/>
                <a:gd name="connsiteX3" fmla="*/ 3239600 w 3290400"/>
                <a:gd name="connsiteY3" fmla="*/ 218713 h 1312253"/>
                <a:gd name="connsiteX4" fmla="*/ 3290400 w 3290400"/>
                <a:gd name="connsiteY4" fmla="*/ 1093540 h 1312253"/>
                <a:gd name="connsiteX5" fmla="*/ 3071687 w 3290400"/>
                <a:gd name="connsiteY5" fmla="*/ 1312253 h 1312253"/>
                <a:gd name="connsiteX6" fmla="*/ 218713 w 3290400"/>
                <a:gd name="connsiteY6" fmla="*/ 1312253 h 1312253"/>
                <a:gd name="connsiteX7" fmla="*/ 0 w 3290400"/>
                <a:gd name="connsiteY7" fmla="*/ 1093540 h 1312253"/>
                <a:gd name="connsiteX8" fmla="*/ 0 w 3290400"/>
                <a:gd name="connsiteY8" fmla="*/ 218713 h 1312253"/>
                <a:gd name="connsiteX0" fmla="*/ 0 w 3239600"/>
                <a:gd name="connsiteY0" fmla="*/ 218713 h 1312253"/>
                <a:gd name="connsiteX1" fmla="*/ 218713 w 3239600"/>
                <a:gd name="connsiteY1" fmla="*/ 0 h 1312253"/>
                <a:gd name="connsiteX2" fmla="*/ 3071687 w 3239600"/>
                <a:gd name="connsiteY2" fmla="*/ 0 h 1312253"/>
                <a:gd name="connsiteX3" fmla="*/ 3239600 w 3239600"/>
                <a:gd name="connsiteY3" fmla="*/ 218713 h 1312253"/>
                <a:gd name="connsiteX4" fmla="*/ 3233250 w 3239600"/>
                <a:gd name="connsiteY4" fmla="*/ 1093540 h 1312253"/>
                <a:gd name="connsiteX5" fmla="*/ 3071687 w 3239600"/>
                <a:gd name="connsiteY5" fmla="*/ 1312253 h 1312253"/>
                <a:gd name="connsiteX6" fmla="*/ 218713 w 3239600"/>
                <a:gd name="connsiteY6" fmla="*/ 1312253 h 1312253"/>
                <a:gd name="connsiteX7" fmla="*/ 0 w 3239600"/>
                <a:gd name="connsiteY7" fmla="*/ 1093540 h 1312253"/>
                <a:gd name="connsiteX8" fmla="*/ 0 w 3239600"/>
                <a:gd name="connsiteY8" fmla="*/ 218713 h 1312253"/>
                <a:gd name="connsiteX0" fmla="*/ 69850 w 3239600"/>
                <a:gd name="connsiteY0" fmla="*/ 231413 h 1312253"/>
                <a:gd name="connsiteX1" fmla="*/ 218713 w 3239600"/>
                <a:gd name="connsiteY1" fmla="*/ 0 h 1312253"/>
                <a:gd name="connsiteX2" fmla="*/ 3071687 w 3239600"/>
                <a:gd name="connsiteY2" fmla="*/ 0 h 1312253"/>
                <a:gd name="connsiteX3" fmla="*/ 3239600 w 3239600"/>
                <a:gd name="connsiteY3" fmla="*/ 218713 h 1312253"/>
                <a:gd name="connsiteX4" fmla="*/ 3233250 w 3239600"/>
                <a:gd name="connsiteY4" fmla="*/ 1093540 h 1312253"/>
                <a:gd name="connsiteX5" fmla="*/ 3071687 w 3239600"/>
                <a:gd name="connsiteY5" fmla="*/ 1312253 h 1312253"/>
                <a:gd name="connsiteX6" fmla="*/ 218713 w 3239600"/>
                <a:gd name="connsiteY6" fmla="*/ 1312253 h 1312253"/>
                <a:gd name="connsiteX7" fmla="*/ 0 w 3239600"/>
                <a:gd name="connsiteY7" fmla="*/ 1093540 h 1312253"/>
                <a:gd name="connsiteX8" fmla="*/ 69850 w 3239600"/>
                <a:gd name="connsiteY8" fmla="*/ 231413 h 1312253"/>
                <a:gd name="connsiteX0" fmla="*/ 0 w 3169750"/>
                <a:gd name="connsiteY0" fmla="*/ 231413 h 1312253"/>
                <a:gd name="connsiteX1" fmla="*/ 148863 w 3169750"/>
                <a:gd name="connsiteY1" fmla="*/ 0 h 1312253"/>
                <a:gd name="connsiteX2" fmla="*/ 3001837 w 3169750"/>
                <a:gd name="connsiteY2" fmla="*/ 0 h 1312253"/>
                <a:gd name="connsiteX3" fmla="*/ 3169750 w 3169750"/>
                <a:gd name="connsiteY3" fmla="*/ 218713 h 1312253"/>
                <a:gd name="connsiteX4" fmla="*/ 3163400 w 3169750"/>
                <a:gd name="connsiteY4" fmla="*/ 1093540 h 1312253"/>
                <a:gd name="connsiteX5" fmla="*/ 3001837 w 3169750"/>
                <a:gd name="connsiteY5" fmla="*/ 1312253 h 1312253"/>
                <a:gd name="connsiteX6" fmla="*/ 148863 w 3169750"/>
                <a:gd name="connsiteY6" fmla="*/ 1312253 h 1312253"/>
                <a:gd name="connsiteX7" fmla="*/ 12700 w 3169750"/>
                <a:gd name="connsiteY7" fmla="*/ 1093540 h 1312253"/>
                <a:gd name="connsiteX8" fmla="*/ 0 w 3169750"/>
                <a:gd name="connsiteY8" fmla="*/ 231413 h 1312253"/>
                <a:gd name="connsiteX0" fmla="*/ 0 w 3169750"/>
                <a:gd name="connsiteY0" fmla="*/ 231413 h 1312253"/>
                <a:gd name="connsiteX1" fmla="*/ 148863 w 3169750"/>
                <a:gd name="connsiteY1" fmla="*/ 0 h 1312253"/>
                <a:gd name="connsiteX2" fmla="*/ 3001837 w 3169750"/>
                <a:gd name="connsiteY2" fmla="*/ 0 h 1312253"/>
                <a:gd name="connsiteX3" fmla="*/ 3169750 w 3169750"/>
                <a:gd name="connsiteY3" fmla="*/ 218713 h 1312253"/>
                <a:gd name="connsiteX4" fmla="*/ 3163400 w 3169750"/>
                <a:gd name="connsiteY4" fmla="*/ 1093540 h 1312253"/>
                <a:gd name="connsiteX5" fmla="*/ 3001837 w 3169750"/>
                <a:gd name="connsiteY5" fmla="*/ 1312253 h 1312253"/>
                <a:gd name="connsiteX6" fmla="*/ 148863 w 3169750"/>
                <a:gd name="connsiteY6" fmla="*/ 1312253 h 1312253"/>
                <a:gd name="connsiteX7" fmla="*/ 6350 w 3169750"/>
                <a:gd name="connsiteY7" fmla="*/ 1093540 h 1312253"/>
                <a:gd name="connsiteX8" fmla="*/ 0 w 3169750"/>
                <a:gd name="connsiteY8" fmla="*/ 231413 h 1312253"/>
                <a:gd name="connsiteX0" fmla="*/ 611 w 3170361"/>
                <a:gd name="connsiteY0" fmla="*/ 231413 h 1312253"/>
                <a:gd name="connsiteX1" fmla="*/ 149474 w 3170361"/>
                <a:gd name="connsiteY1" fmla="*/ 0 h 1312253"/>
                <a:gd name="connsiteX2" fmla="*/ 3002448 w 3170361"/>
                <a:gd name="connsiteY2" fmla="*/ 0 h 1312253"/>
                <a:gd name="connsiteX3" fmla="*/ 3170361 w 3170361"/>
                <a:gd name="connsiteY3" fmla="*/ 218713 h 1312253"/>
                <a:gd name="connsiteX4" fmla="*/ 3164011 w 3170361"/>
                <a:gd name="connsiteY4" fmla="*/ 1093540 h 1312253"/>
                <a:gd name="connsiteX5" fmla="*/ 3002448 w 3170361"/>
                <a:gd name="connsiteY5" fmla="*/ 1312253 h 1312253"/>
                <a:gd name="connsiteX6" fmla="*/ 149474 w 3170361"/>
                <a:gd name="connsiteY6" fmla="*/ 1312253 h 1312253"/>
                <a:gd name="connsiteX7" fmla="*/ 611 w 3170361"/>
                <a:gd name="connsiteY7" fmla="*/ 1093540 h 1312253"/>
                <a:gd name="connsiteX8" fmla="*/ 611 w 3170361"/>
                <a:gd name="connsiteY8" fmla="*/ 231413 h 1312253"/>
                <a:gd name="connsiteX0" fmla="*/ 611 w 3170361"/>
                <a:gd name="connsiteY0" fmla="*/ 206013 h 1312253"/>
                <a:gd name="connsiteX1" fmla="*/ 149474 w 3170361"/>
                <a:gd name="connsiteY1" fmla="*/ 0 h 1312253"/>
                <a:gd name="connsiteX2" fmla="*/ 3002448 w 3170361"/>
                <a:gd name="connsiteY2" fmla="*/ 0 h 1312253"/>
                <a:gd name="connsiteX3" fmla="*/ 3170361 w 3170361"/>
                <a:gd name="connsiteY3" fmla="*/ 218713 h 1312253"/>
                <a:gd name="connsiteX4" fmla="*/ 3164011 w 3170361"/>
                <a:gd name="connsiteY4" fmla="*/ 1093540 h 1312253"/>
                <a:gd name="connsiteX5" fmla="*/ 3002448 w 3170361"/>
                <a:gd name="connsiteY5" fmla="*/ 1312253 h 1312253"/>
                <a:gd name="connsiteX6" fmla="*/ 149474 w 3170361"/>
                <a:gd name="connsiteY6" fmla="*/ 1312253 h 1312253"/>
                <a:gd name="connsiteX7" fmla="*/ 611 w 3170361"/>
                <a:gd name="connsiteY7" fmla="*/ 1093540 h 1312253"/>
                <a:gd name="connsiteX8" fmla="*/ 611 w 3170361"/>
                <a:gd name="connsiteY8" fmla="*/ 206013 h 1312253"/>
                <a:gd name="connsiteX0" fmla="*/ 611 w 3170361"/>
                <a:gd name="connsiteY0" fmla="*/ 206013 h 1312253"/>
                <a:gd name="connsiteX1" fmla="*/ 149474 w 3170361"/>
                <a:gd name="connsiteY1" fmla="*/ 0 h 1312253"/>
                <a:gd name="connsiteX2" fmla="*/ 3002448 w 3170361"/>
                <a:gd name="connsiteY2" fmla="*/ 0 h 1312253"/>
                <a:gd name="connsiteX3" fmla="*/ 3170361 w 3170361"/>
                <a:gd name="connsiteY3" fmla="*/ 218713 h 1312253"/>
                <a:gd name="connsiteX4" fmla="*/ 3164011 w 3170361"/>
                <a:gd name="connsiteY4" fmla="*/ 1093540 h 1312253"/>
                <a:gd name="connsiteX5" fmla="*/ 3002448 w 3170361"/>
                <a:gd name="connsiteY5" fmla="*/ 1312253 h 1312253"/>
                <a:gd name="connsiteX6" fmla="*/ 149474 w 3170361"/>
                <a:gd name="connsiteY6" fmla="*/ 1312253 h 1312253"/>
                <a:gd name="connsiteX7" fmla="*/ 611 w 3170361"/>
                <a:gd name="connsiteY7" fmla="*/ 1150690 h 1312253"/>
                <a:gd name="connsiteX8" fmla="*/ 611 w 3170361"/>
                <a:gd name="connsiteY8" fmla="*/ 206013 h 1312253"/>
                <a:gd name="connsiteX0" fmla="*/ 611 w 3176235"/>
                <a:gd name="connsiteY0" fmla="*/ 206013 h 1312253"/>
                <a:gd name="connsiteX1" fmla="*/ 149474 w 3176235"/>
                <a:gd name="connsiteY1" fmla="*/ 0 h 1312253"/>
                <a:gd name="connsiteX2" fmla="*/ 3002448 w 3176235"/>
                <a:gd name="connsiteY2" fmla="*/ 0 h 1312253"/>
                <a:gd name="connsiteX3" fmla="*/ 3170361 w 3176235"/>
                <a:gd name="connsiteY3" fmla="*/ 218713 h 1312253"/>
                <a:gd name="connsiteX4" fmla="*/ 3176235 w 3176235"/>
                <a:gd name="connsiteY4" fmla="*/ 1112590 h 1312253"/>
                <a:gd name="connsiteX5" fmla="*/ 3002448 w 3176235"/>
                <a:gd name="connsiteY5" fmla="*/ 1312253 h 1312253"/>
                <a:gd name="connsiteX6" fmla="*/ 149474 w 3176235"/>
                <a:gd name="connsiteY6" fmla="*/ 1312253 h 1312253"/>
                <a:gd name="connsiteX7" fmla="*/ 611 w 3176235"/>
                <a:gd name="connsiteY7" fmla="*/ 1150690 h 1312253"/>
                <a:gd name="connsiteX8" fmla="*/ 611 w 3176235"/>
                <a:gd name="connsiteY8" fmla="*/ 206013 h 1312253"/>
                <a:gd name="connsiteX0" fmla="*/ 611 w 3170361"/>
                <a:gd name="connsiteY0" fmla="*/ 206013 h 1312253"/>
                <a:gd name="connsiteX1" fmla="*/ 149474 w 3170361"/>
                <a:gd name="connsiteY1" fmla="*/ 0 h 1312253"/>
                <a:gd name="connsiteX2" fmla="*/ 3002448 w 3170361"/>
                <a:gd name="connsiteY2" fmla="*/ 0 h 1312253"/>
                <a:gd name="connsiteX3" fmla="*/ 3170361 w 3170361"/>
                <a:gd name="connsiteY3" fmla="*/ 218713 h 1312253"/>
                <a:gd name="connsiteX4" fmla="*/ 3170123 w 3170361"/>
                <a:gd name="connsiteY4" fmla="*/ 1112590 h 1312253"/>
                <a:gd name="connsiteX5" fmla="*/ 3002448 w 3170361"/>
                <a:gd name="connsiteY5" fmla="*/ 1312253 h 1312253"/>
                <a:gd name="connsiteX6" fmla="*/ 149474 w 3170361"/>
                <a:gd name="connsiteY6" fmla="*/ 1312253 h 1312253"/>
                <a:gd name="connsiteX7" fmla="*/ 611 w 3170361"/>
                <a:gd name="connsiteY7" fmla="*/ 1150690 h 1312253"/>
                <a:gd name="connsiteX8" fmla="*/ 611 w 3170361"/>
                <a:gd name="connsiteY8" fmla="*/ 206013 h 131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0361" h="1312253">
                  <a:moveTo>
                    <a:pt x="611" y="206013"/>
                  </a:moveTo>
                  <a:cubicBezTo>
                    <a:pt x="611" y="85221"/>
                    <a:pt x="28682" y="0"/>
                    <a:pt x="149474" y="0"/>
                  </a:cubicBezTo>
                  <a:lnTo>
                    <a:pt x="3002448" y="0"/>
                  </a:lnTo>
                  <a:cubicBezTo>
                    <a:pt x="3123240" y="0"/>
                    <a:pt x="3170361" y="97921"/>
                    <a:pt x="3170361" y="218713"/>
                  </a:cubicBezTo>
                  <a:cubicBezTo>
                    <a:pt x="3170361" y="510322"/>
                    <a:pt x="3170123" y="820981"/>
                    <a:pt x="3170123" y="1112590"/>
                  </a:cubicBezTo>
                  <a:cubicBezTo>
                    <a:pt x="3170123" y="1233382"/>
                    <a:pt x="3123240" y="1312253"/>
                    <a:pt x="3002448" y="1312253"/>
                  </a:cubicBezTo>
                  <a:lnTo>
                    <a:pt x="149474" y="1312253"/>
                  </a:lnTo>
                  <a:cubicBezTo>
                    <a:pt x="28682" y="1312253"/>
                    <a:pt x="611" y="1271482"/>
                    <a:pt x="611" y="1150690"/>
                  </a:cubicBezTo>
                  <a:cubicBezTo>
                    <a:pt x="-1506" y="863314"/>
                    <a:pt x="2728" y="493389"/>
                    <a:pt x="611" y="206013"/>
                  </a:cubicBez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12"/>
            <a:srcRect l="1922" t="1666" r="1922" b="1666"/>
            <a:stretch/>
          </p:blipFill>
          <p:spPr>
            <a:xfrm>
              <a:off x="2882101" y="3765710"/>
              <a:ext cx="1617891" cy="118230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1654567" y="3897155"/>
              <a:ext cx="9395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i="1" dirty="0" smtClean="0">
                  <a:solidFill>
                    <a:srgbClr val="92D050"/>
                  </a:solidFill>
                </a:rPr>
                <a:t>A. Pikin BNL</a:t>
              </a:r>
            </a:p>
            <a:p>
              <a:r>
                <a:rPr lang="en-GB" sz="1000" i="1" dirty="0" smtClean="0">
                  <a:solidFill>
                    <a:srgbClr val="92D050"/>
                  </a:solidFill>
                </a:rPr>
                <a:t>TRAK code</a:t>
              </a:r>
              <a:endParaRPr lang="en-GB" sz="1000" i="1" dirty="0">
                <a:solidFill>
                  <a:srgbClr val="92D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3223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8946e33d-fd2f-4ae4-8ee9-d90c129cdf9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22768</TotalTime>
  <Words>2379</Words>
  <Application>Microsoft Macintosh PowerPoint</Application>
  <PresentationFormat>On-screen Show (16:9)</PresentationFormat>
  <Paragraphs>340</Paragraphs>
  <Slides>32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Thème Office</vt:lpstr>
      <vt:lpstr>Equation</vt:lpstr>
      <vt:lpstr>Status and plans for e-beam R&amp;D </vt:lpstr>
      <vt:lpstr>Context</vt:lpstr>
      <vt:lpstr>Electron beam applications (1/3)</vt:lpstr>
      <vt:lpstr>Electron beam applications (2/3)</vt:lpstr>
      <vt:lpstr>Electron beam applications (3/3)</vt:lpstr>
      <vt:lpstr>PowerPoint Presentation</vt:lpstr>
      <vt:lpstr>PowerPoint Presentation</vt:lpstr>
      <vt:lpstr>Outline</vt:lpstr>
      <vt:lpstr>PowerPoint Presentation</vt:lpstr>
      <vt:lpstr>Perveance . . .</vt:lpstr>
      <vt:lpstr>… and critical electron current</vt:lpstr>
      <vt:lpstr>PowerPoint Presentation</vt:lpstr>
      <vt:lpstr>Effect of drift velocity</vt:lpstr>
      <vt:lpstr>Effect of drift velocity</vt:lpstr>
      <vt:lpstr>New campaign of simulations for HEL</vt:lpstr>
      <vt:lpstr>E-lenses experimental data: test stand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Test facility at CERN (1)</vt:lpstr>
      <vt:lpstr>Test facility at CERN (2)</vt:lpstr>
      <vt:lpstr>Test-stand development at CERN:</vt:lpstr>
      <vt:lpstr>Test-stand development at CERN. Upgrade</vt:lpstr>
      <vt:lpstr>Test-stand development at CERN. The future!</vt:lpstr>
      <vt:lpstr>Summary</vt:lpstr>
      <vt:lpstr>Thank you</vt:lpstr>
      <vt:lpstr>Beam-Beam long range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Adriana Rossi</cp:lastModifiedBy>
  <cp:revision>435</cp:revision>
  <dcterms:created xsi:type="dcterms:W3CDTF">2016-02-12T09:02:01Z</dcterms:created>
  <dcterms:modified xsi:type="dcterms:W3CDTF">2017-11-15T10:19:17Z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