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263" r:id="rId5"/>
    <p:sldId id="267" r:id="rId6"/>
    <p:sldId id="268" r:id="rId7"/>
    <p:sldId id="271" r:id="rId8"/>
    <p:sldId id="270" r:id="rId9"/>
    <p:sldId id="292" r:id="rId10"/>
    <p:sldId id="290" r:id="rId11"/>
    <p:sldId id="272" r:id="rId12"/>
    <p:sldId id="273" r:id="rId13"/>
    <p:sldId id="277" r:id="rId14"/>
    <p:sldId id="278" r:id="rId15"/>
    <p:sldId id="295" r:id="rId16"/>
    <p:sldId id="296" r:id="rId17"/>
    <p:sldId id="297" r:id="rId18"/>
    <p:sldId id="298" r:id="rId19"/>
    <p:sldId id="299" r:id="rId20"/>
    <p:sldId id="293" r:id="rId21"/>
    <p:sldId id="286" r:id="rId22"/>
    <p:sldId id="266" r:id="rId23"/>
  </p:sldIdLst>
  <p:sldSz cx="9144000" cy="6858000" type="screen4x3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  <a:srgbClr val="A3A3FF"/>
    <a:srgbClr val="8282FF"/>
    <a:srgbClr val="6868FF"/>
    <a:srgbClr val="0E0EFF"/>
    <a:srgbClr val="D9D9FF"/>
    <a:srgbClr val="B8B8FF"/>
    <a:srgbClr val="8080FF"/>
    <a:srgbClr val="5959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84" d="100"/>
          <a:sy n="84" d="100"/>
        </p:scale>
        <p:origin x="1426" y="8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13/11/2017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13/11/2017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M. Valette - SPS CC failures - HiLumi meeting - Madrid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M. Valette - SPS CC failures - HiLumi meeting - Madrid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M. Valette - SPS CC failures - HiLumi meeting - Madrid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M. Valette - SPS CC failures - HiLumi meeting - Madrid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M. Valette - SPS CC failures - HiLumi meeting - Madrid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M. Valette - SPS CC failures - HiLumi meeting - Madrid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 smtClean="0"/>
              <a:t>M. Valette - SPS CC failures - HiLumi meeting - Madrid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M. Valette - SPS CC failures - HiLumi meeting - Madrid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Failure cases for the Crab </a:t>
            </a:r>
            <a:r>
              <a:rPr lang="en-GB" dirty="0" smtClean="0"/>
              <a:t>Cavities</a:t>
            </a:r>
            <a:br>
              <a:rPr lang="en-GB" dirty="0" smtClean="0"/>
            </a:br>
            <a:r>
              <a:rPr lang="en-GB" dirty="0" smtClean="0"/>
              <a:t>in </a:t>
            </a:r>
            <a:r>
              <a:rPr lang="en-GB" dirty="0"/>
              <a:t>the SPS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u="sng" dirty="0" smtClean="0"/>
              <a:t>Matthieu Valette</a:t>
            </a:r>
            <a:r>
              <a:rPr lang="en-GB" dirty="0" smtClean="0"/>
              <a:t>, D. </a:t>
            </a:r>
            <a:r>
              <a:rPr lang="en-GB" dirty="0" err="1" smtClean="0"/>
              <a:t>Wollmann</a:t>
            </a:r>
            <a:r>
              <a:rPr lang="en-GB" dirty="0" smtClean="0"/>
              <a:t>, B. Lindstrom</a:t>
            </a:r>
          </a:p>
          <a:p>
            <a:r>
              <a:rPr lang="en-GB" dirty="0" smtClean="0"/>
              <a:t>CERN</a:t>
            </a:r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7</a:t>
            </a:r>
            <a:r>
              <a:rPr lang="en-GB" baseline="30000" dirty="0"/>
              <a:t>th</a:t>
            </a:r>
            <a:r>
              <a:rPr lang="en-GB" dirty="0"/>
              <a:t> </a:t>
            </a:r>
            <a:r>
              <a:rPr lang="en-GB" dirty="0" err="1"/>
              <a:t>HiLumi</a:t>
            </a:r>
            <a:r>
              <a:rPr lang="en-GB" dirty="0"/>
              <a:t> meeting – Madrid - </a:t>
            </a:r>
            <a:r>
              <a:rPr lang="en-GB" dirty="0" smtClean="0"/>
              <a:t>15 </a:t>
            </a:r>
            <a:r>
              <a:rPr lang="en-GB" dirty="0"/>
              <a:t>November 2017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simulations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38250"/>
            <a:ext cx="7920000" cy="4906963"/>
          </a:xfrm>
        </p:spPr>
        <p:txBody>
          <a:bodyPr>
            <a:normAutofit/>
          </a:bodyPr>
          <a:lstStyle/>
          <a:p>
            <a:r>
              <a:rPr lang="en-US" dirty="0" smtClean="0"/>
              <a:t>Focusing on detuning in transparent mode (phased mode can be obtained by adding the initial crabbing).</a:t>
            </a:r>
          </a:p>
          <a:p>
            <a:r>
              <a:rPr lang="en-US" dirty="0" smtClean="0"/>
              <a:t>Five particles are tracked:</a:t>
            </a:r>
          </a:p>
          <a:p>
            <a:pPr lvl="1"/>
            <a:r>
              <a:rPr lang="en-US" dirty="0" smtClean="0"/>
              <a:t>The synchronous one</a:t>
            </a:r>
          </a:p>
          <a:p>
            <a:pPr lvl="1"/>
            <a:r>
              <a:rPr lang="en-US" dirty="0"/>
              <a:t>Two particles +/- </a:t>
            </a:r>
            <a:r>
              <a:rPr lang="en-US" dirty="0" smtClean="0"/>
              <a:t>1 </a:t>
            </a:r>
            <a:r>
              <a:rPr lang="el-GR" dirty="0" smtClean="0"/>
              <a:t>σ</a:t>
            </a:r>
            <a:r>
              <a:rPr lang="en-US" dirty="0" smtClean="0"/>
              <a:t> longitudinally</a:t>
            </a:r>
            <a:endParaRPr lang="en-US" dirty="0"/>
          </a:p>
          <a:p>
            <a:pPr lvl="1"/>
            <a:r>
              <a:rPr lang="en-US" dirty="0"/>
              <a:t>Two particles +/- </a:t>
            </a:r>
            <a:r>
              <a:rPr lang="en-US" dirty="0" smtClean="0"/>
              <a:t>2 </a:t>
            </a:r>
            <a:r>
              <a:rPr lang="el-GR" dirty="0" smtClean="0"/>
              <a:t>σ</a:t>
            </a:r>
            <a:r>
              <a:rPr lang="en-US" dirty="0" smtClean="0"/>
              <a:t> longitudinally</a:t>
            </a:r>
          </a:p>
          <a:p>
            <a:r>
              <a:rPr lang="en-US" dirty="0" smtClean="0"/>
              <a:t>The phase change per turn is the maximum physically possible with a given voltage         (i.e. </a:t>
            </a:r>
            <a:r>
              <a:rPr lang="en-US" dirty="0" err="1" smtClean="0"/>
              <a:t>Q</a:t>
            </a:r>
            <a:r>
              <a:rPr lang="en-US" baseline="-25000" dirty="0" err="1" smtClean="0"/>
              <a:t>y</a:t>
            </a:r>
            <a:r>
              <a:rPr lang="en-US" baseline="-25000" dirty="0" smtClean="0"/>
              <a:t> </a:t>
            </a:r>
            <a:r>
              <a:rPr lang="en-US" dirty="0" smtClean="0"/>
              <a:t>= 65</a:t>
            </a:r>
            <a:r>
              <a:rPr lang="en-US" dirty="0" smtClean="0">
                <a:latin typeface="Calibri" panose="020F0502020204030204" pitchFamily="34" charset="0"/>
              </a:rPr>
              <a:t>⁰/turn</a:t>
            </a:r>
            <a:r>
              <a:rPr lang="en-US" dirty="0" smtClean="0"/>
              <a:t> is reached for 0.45 MV)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SPS CC failures - HiLumi meeting - Madrid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2344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55 GeV, transparent mode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68" y="1861652"/>
            <a:ext cx="5852172" cy="438912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SPS CC failures - HiLumi meeting - Madrid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grpSp>
        <p:nvGrpSpPr>
          <p:cNvPr id="14" name="Group 13"/>
          <p:cNvGrpSpPr/>
          <p:nvPr/>
        </p:nvGrpSpPr>
        <p:grpSpPr>
          <a:xfrm>
            <a:off x="899592" y="1297632"/>
            <a:ext cx="3006299" cy="896418"/>
            <a:chOff x="6040848" y="785356"/>
            <a:chExt cx="3006299" cy="896418"/>
          </a:xfrm>
        </p:grpSpPr>
        <p:sp>
          <p:nvSpPr>
            <p:cNvPr id="7" name="Rectangle 6"/>
            <p:cNvSpPr/>
            <p:nvPr/>
          </p:nvSpPr>
          <p:spPr>
            <a:xfrm>
              <a:off x="6040848" y="785356"/>
              <a:ext cx="3006299" cy="89641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r>
                <a:rPr lang="en-US" sz="1200" dirty="0" smtClean="0"/>
                <a:t>Reference particle orbit </a:t>
              </a:r>
              <a:r>
                <a:rPr lang="en-US" sz="1200" dirty="0"/>
                <a:t>excursion </a:t>
              </a:r>
            </a:p>
            <a:p>
              <a:pPr algn="r"/>
              <a:r>
                <a:rPr lang="en-US" sz="1200" dirty="0"/>
                <a:t>4</a:t>
              </a:r>
              <a:r>
                <a:rPr lang="en-US" sz="1200" dirty="0" smtClean="0"/>
                <a:t> </a:t>
              </a:r>
              <a:r>
                <a:rPr lang="en-US" sz="1200" dirty="0"/>
                <a:t>particle with higher orbit excursion </a:t>
              </a:r>
            </a:p>
            <a:p>
              <a:pPr algn="r"/>
              <a:r>
                <a:rPr lang="en-US" sz="1200" dirty="0"/>
                <a:t>3</a:t>
              </a:r>
              <a:r>
                <a:rPr lang="en-US" sz="1200" dirty="0" smtClean="0"/>
                <a:t> </a:t>
              </a:r>
              <a:r>
                <a:rPr lang="en-US" sz="1200" dirty="0"/>
                <a:t>particle with higher orbit excursion </a:t>
              </a:r>
            </a:p>
            <a:p>
              <a:pPr algn="r"/>
              <a:r>
                <a:rPr lang="en-US" sz="1200" dirty="0"/>
                <a:t>2</a:t>
              </a:r>
              <a:r>
                <a:rPr lang="en-US" sz="1200" dirty="0" smtClean="0"/>
                <a:t> </a:t>
              </a:r>
              <a:r>
                <a:rPr lang="en-US" sz="1200" dirty="0"/>
                <a:t>particle with higher orbit excursion </a:t>
              </a:r>
            </a:p>
            <a:p>
              <a:pPr algn="r"/>
              <a:r>
                <a:rPr lang="en-US" sz="1200" dirty="0"/>
                <a:t>1</a:t>
              </a:r>
              <a:r>
                <a:rPr lang="en-US" sz="1200" dirty="0" smtClean="0"/>
                <a:t> </a:t>
              </a:r>
              <a:r>
                <a:rPr lang="en-US" sz="1200" dirty="0"/>
                <a:t>particle with higher orbit excursion </a:t>
              </a: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6121995" y="796933"/>
              <a:ext cx="360040" cy="873263"/>
              <a:chOff x="6152976" y="808511"/>
              <a:chExt cx="360040" cy="852855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6152976" y="808511"/>
                <a:ext cx="360040" cy="172217"/>
              </a:xfrm>
              <a:prstGeom prst="rect">
                <a:avLst/>
              </a:prstGeom>
              <a:solidFill>
                <a:srgbClr val="0E0EFF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6152976" y="981299"/>
                <a:ext cx="360040" cy="172217"/>
              </a:xfrm>
              <a:prstGeom prst="rect">
                <a:avLst/>
              </a:prstGeom>
              <a:solidFill>
                <a:srgbClr val="6868FF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6152976" y="1147457"/>
                <a:ext cx="360040" cy="172217"/>
              </a:xfrm>
              <a:prstGeom prst="rect">
                <a:avLst/>
              </a:prstGeom>
              <a:solidFill>
                <a:srgbClr val="8282FF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6152976" y="1319674"/>
                <a:ext cx="360040" cy="172217"/>
              </a:xfrm>
              <a:prstGeom prst="rect">
                <a:avLst/>
              </a:prstGeom>
              <a:solidFill>
                <a:srgbClr val="A3A3FF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6152976" y="1489149"/>
                <a:ext cx="360040" cy="172217"/>
              </a:xfrm>
              <a:prstGeom prst="rect">
                <a:avLst/>
              </a:prstGeom>
              <a:solidFill>
                <a:srgbClr val="CCCCFF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6" name="Content Placeholder 2"/>
          <p:cNvSpPr txBox="1">
            <a:spLocks/>
          </p:cNvSpPr>
          <p:nvPr/>
        </p:nvSpPr>
        <p:spPr>
          <a:xfrm>
            <a:off x="5662904" y="1238250"/>
            <a:ext cx="3023896" cy="4906963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Resonance with tune can occur for low voltages (&lt;0.45 MV).</a:t>
            </a:r>
          </a:p>
          <a:p>
            <a:r>
              <a:rPr lang="en-US" dirty="0" smtClean="0"/>
              <a:t>The full beam would be lost in 50 turns.</a:t>
            </a:r>
          </a:p>
          <a:p>
            <a:r>
              <a:rPr lang="en-US" b="1" dirty="0" smtClean="0"/>
              <a:t>Necessary to test this failure case with low beam intensities to verify if the LLRF can drive it.</a:t>
            </a:r>
          </a:p>
          <a:p>
            <a:pPr lvl="1"/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639521" y="4221088"/>
            <a:ext cx="1236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SPS aperture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3905891" y="1877503"/>
            <a:ext cx="1500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 </a:t>
            </a:r>
            <a:r>
              <a:rPr lang="el-GR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σ</a:t>
            </a:r>
            <a:r>
              <a:rPr lang="en-US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=1.8 mm</a:t>
            </a:r>
            <a:endParaRPr lang="en-GB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995936" y="4437112"/>
            <a:ext cx="0" cy="1440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899592" y="4581128"/>
            <a:ext cx="450652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486560" y="4545694"/>
            <a:ext cx="30215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Taking into account orbit and optics errors</a:t>
            </a:r>
            <a:endParaRPr lang="en-GB" sz="1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45465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55 GeV, phased mode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68" y="1861652"/>
            <a:ext cx="5852172" cy="438912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SPS CC failures - HiLumi meeting - Madrid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662904" y="1238250"/>
            <a:ext cx="3023896" cy="4906963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Initial crabbing added with maximum amplitude allowed by the voltage   for all non-synchronous particles (very conservative).</a:t>
            </a:r>
          </a:p>
          <a:p>
            <a:r>
              <a:rPr lang="en-US" dirty="0" smtClean="0"/>
              <a:t>At 55 GeV with &gt;1.5 MV this failure can lead to high losses.</a:t>
            </a:r>
          </a:p>
          <a:p>
            <a:pPr lvl="1"/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634421" y="4221088"/>
            <a:ext cx="1236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SPS aperture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3905891" y="1877503"/>
            <a:ext cx="1500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 </a:t>
            </a:r>
            <a:r>
              <a:rPr lang="el-GR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σ</a:t>
            </a:r>
            <a:r>
              <a:rPr lang="en-US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=1.8 mm</a:t>
            </a:r>
            <a:endParaRPr lang="en-GB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899592" y="1297632"/>
            <a:ext cx="3006299" cy="896418"/>
            <a:chOff x="6040848" y="785356"/>
            <a:chExt cx="3006299" cy="896418"/>
          </a:xfrm>
        </p:grpSpPr>
        <p:sp>
          <p:nvSpPr>
            <p:cNvPr id="19" name="Rectangle 18"/>
            <p:cNvSpPr/>
            <p:nvPr/>
          </p:nvSpPr>
          <p:spPr>
            <a:xfrm>
              <a:off x="6040848" y="785356"/>
              <a:ext cx="3006299" cy="89641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r>
                <a:rPr lang="en-US" sz="1200" dirty="0" smtClean="0"/>
                <a:t>Reference particle orbit </a:t>
              </a:r>
              <a:r>
                <a:rPr lang="en-US" sz="1200" dirty="0"/>
                <a:t>excursion </a:t>
              </a:r>
            </a:p>
            <a:p>
              <a:pPr algn="r"/>
              <a:r>
                <a:rPr lang="en-US" sz="1200" dirty="0"/>
                <a:t>4</a:t>
              </a:r>
              <a:r>
                <a:rPr lang="en-US" sz="1200" dirty="0" smtClean="0"/>
                <a:t> </a:t>
              </a:r>
              <a:r>
                <a:rPr lang="en-US" sz="1200" dirty="0"/>
                <a:t>particle with higher orbit excursion </a:t>
              </a:r>
            </a:p>
            <a:p>
              <a:pPr algn="r"/>
              <a:r>
                <a:rPr lang="en-US" sz="1200" dirty="0"/>
                <a:t>3</a:t>
              </a:r>
              <a:r>
                <a:rPr lang="en-US" sz="1200" dirty="0" smtClean="0"/>
                <a:t> </a:t>
              </a:r>
              <a:r>
                <a:rPr lang="en-US" sz="1200" dirty="0"/>
                <a:t>particle with higher orbit excursion </a:t>
              </a:r>
            </a:p>
            <a:p>
              <a:pPr algn="r"/>
              <a:r>
                <a:rPr lang="en-US" sz="1200" dirty="0"/>
                <a:t>2</a:t>
              </a:r>
              <a:r>
                <a:rPr lang="en-US" sz="1200" dirty="0" smtClean="0"/>
                <a:t> </a:t>
              </a:r>
              <a:r>
                <a:rPr lang="en-US" sz="1200" dirty="0"/>
                <a:t>particle with higher orbit excursion </a:t>
              </a:r>
            </a:p>
            <a:p>
              <a:pPr algn="r"/>
              <a:r>
                <a:rPr lang="en-US" sz="1200" dirty="0"/>
                <a:t>1</a:t>
              </a:r>
              <a:r>
                <a:rPr lang="en-US" sz="1200" dirty="0" smtClean="0"/>
                <a:t> </a:t>
              </a:r>
              <a:r>
                <a:rPr lang="en-US" sz="1200" dirty="0"/>
                <a:t>particle with higher orbit excursion 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6121995" y="796933"/>
              <a:ext cx="360040" cy="873263"/>
              <a:chOff x="6152976" y="808511"/>
              <a:chExt cx="360040" cy="852855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6152976" y="808511"/>
                <a:ext cx="360040" cy="172217"/>
              </a:xfrm>
              <a:prstGeom prst="rect">
                <a:avLst/>
              </a:prstGeom>
              <a:solidFill>
                <a:srgbClr val="0E0EFF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6152976" y="981299"/>
                <a:ext cx="360040" cy="172217"/>
              </a:xfrm>
              <a:prstGeom prst="rect">
                <a:avLst/>
              </a:prstGeom>
              <a:solidFill>
                <a:srgbClr val="6868FF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152976" y="1147457"/>
                <a:ext cx="360040" cy="172217"/>
              </a:xfrm>
              <a:prstGeom prst="rect">
                <a:avLst/>
              </a:prstGeom>
              <a:solidFill>
                <a:srgbClr val="8282FF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6152976" y="1319674"/>
                <a:ext cx="360040" cy="172217"/>
              </a:xfrm>
              <a:prstGeom prst="rect">
                <a:avLst/>
              </a:prstGeom>
              <a:solidFill>
                <a:srgbClr val="A3A3FF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6152976" y="1489149"/>
                <a:ext cx="360040" cy="172217"/>
              </a:xfrm>
              <a:prstGeom prst="rect">
                <a:avLst/>
              </a:prstGeom>
              <a:solidFill>
                <a:srgbClr val="CCCCFF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26" name="Straight Arrow Connector 25"/>
          <p:cNvCxnSpPr/>
          <p:nvPr/>
        </p:nvCxnSpPr>
        <p:spPr>
          <a:xfrm>
            <a:off x="3995936" y="4437112"/>
            <a:ext cx="0" cy="1440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899592" y="4581128"/>
            <a:ext cx="450652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479724" y="4545694"/>
            <a:ext cx="30215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Taking into account orbit and optics errors</a:t>
            </a:r>
            <a:endParaRPr lang="en-GB" sz="1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436471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120 GeV, transparent mode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68" y="1861652"/>
            <a:ext cx="5852172" cy="438912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SPS CC failures - HiLumi meeting - Madrid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662904" y="1238250"/>
            <a:ext cx="3023896" cy="4906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Resonance with tune can occur for low voltages (&lt;0.45 MV)</a:t>
            </a:r>
          </a:p>
          <a:p>
            <a:r>
              <a:rPr lang="en-US" dirty="0"/>
              <a:t>The full beam would be lost in 50 turns.</a:t>
            </a:r>
          </a:p>
          <a:p>
            <a:r>
              <a:rPr lang="en-US" dirty="0" smtClean="0"/>
              <a:t>High voltage operation is safe.</a:t>
            </a:r>
          </a:p>
          <a:p>
            <a:pPr lvl="1"/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627784" y="2591772"/>
            <a:ext cx="1236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SPS aperture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3905890" y="1877503"/>
            <a:ext cx="1602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 </a:t>
            </a:r>
            <a:r>
              <a:rPr lang="el-GR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σ</a:t>
            </a:r>
            <a:r>
              <a:rPr lang="en-US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=1.25 mm</a:t>
            </a:r>
            <a:endParaRPr lang="en-GB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899592" y="1297632"/>
            <a:ext cx="3006299" cy="896418"/>
            <a:chOff x="6040848" y="785356"/>
            <a:chExt cx="3006299" cy="896418"/>
          </a:xfrm>
        </p:grpSpPr>
        <p:sp>
          <p:nvSpPr>
            <p:cNvPr id="19" name="Rectangle 18"/>
            <p:cNvSpPr/>
            <p:nvPr/>
          </p:nvSpPr>
          <p:spPr>
            <a:xfrm>
              <a:off x="6040848" y="785356"/>
              <a:ext cx="3006299" cy="89641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r>
                <a:rPr lang="en-US" sz="1200" dirty="0" smtClean="0"/>
                <a:t>Reference particle orbit </a:t>
              </a:r>
              <a:r>
                <a:rPr lang="en-US" sz="1200" dirty="0"/>
                <a:t>excursion </a:t>
              </a:r>
            </a:p>
            <a:p>
              <a:pPr algn="r"/>
              <a:r>
                <a:rPr lang="en-US" sz="1200" dirty="0"/>
                <a:t>4</a:t>
              </a:r>
              <a:r>
                <a:rPr lang="en-US" sz="1200" dirty="0" smtClean="0"/>
                <a:t> </a:t>
              </a:r>
              <a:r>
                <a:rPr lang="en-US" sz="1200" dirty="0"/>
                <a:t>particle with higher orbit excursion </a:t>
              </a:r>
            </a:p>
            <a:p>
              <a:pPr algn="r"/>
              <a:r>
                <a:rPr lang="en-US" sz="1200" dirty="0"/>
                <a:t>3</a:t>
              </a:r>
              <a:r>
                <a:rPr lang="en-US" sz="1200" dirty="0" smtClean="0"/>
                <a:t> </a:t>
              </a:r>
              <a:r>
                <a:rPr lang="en-US" sz="1200" dirty="0"/>
                <a:t>particle with higher orbit excursion </a:t>
              </a:r>
            </a:p>
            <a:p>
              <a:pPr algn="r"/>
              <a:r>
                <a:rPr lang="en-US" sz="1200" dirty="0"/>
                <a:t>2</a:t>
              </a:r>
              <a:r>
                <a:rPr lang="en-US" sz="1200" dirty="0" smtClean="0"/>
                <a:t> </a:t>
              </a:r>
              <a:r>
                <a:rPr lang="en-US" sz="1200" dirty="0"/>
                <a:t>particle with higher orbit excursion </a:t>
              </a:r>
            </a:p>
            <a:p>
              <a:pPr algn="r"/>
              <a:r>
                <a:rPr lang="en-US" sz="1200" dirty="0"/>
                <a:t>1</a:t>
              </a:r>
              <a:r>
                <a:rPr lang="en-US" sz="1200" dirty="0" smtClean="0"/>
                <a:t> </a:t>
              </a:r>
              <a:r>
                <a:rPr lang="en-US" sz="1200" dirty="0"/>
                <a:t>particle with higher orbit excursion 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6121995" y="796933"/>
              <a:ext cx="360040" cy="873263"/>
              <a:chOff x="6152976" y="808511"/>
              <a:chExt cx="360040" cy="852855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6152976" y="808511"/>
                <a:ext cx="360040" cy="172217"/>
              </a:xfrm>
              <a:prstGeom prst="rect">
                <a:avLst/>
              </a:prstGeom>
              <a:solidFill>
                <a:srgbClr val="0E0EFF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6152976" y="981299"/>
                <a:ext cx="360040" cy="172217"/>
              </a:xfrm>
              <a:prstGeom prst="rect">
                <a:avLst/>
              </a:prstGeom>
              <a:solidFill>
                <a:srgbClr val="6868FF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152976" y="1147457"/>
                <a:ext cx="360040" cy="172217"/>
              </a:xfrm>
              <a:prstGeom prst="rect">
                <a:avLst/>
              </a:prstGeom>
              <a:solidFill>
                <a:srgbClr val="8282FF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6152976" y="1319674"/>
                <a:ext cx="360040" cy="172217"/>
              </a:xfrm>
              <a:prstGeom prst="rect">
                <a:avLst/>
              </a:prstGeom>
              <a:solidFill>
                <a:srgbClr val="A3A3FF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6152976" y="1489149"/>
                <a:ext cx="360040" cy="172217"/>
              </a:xfrm>
              <a:prstGeom prst="rect">
                <a:avLst/>
              </a:prstGeom>
              <a:solidFill>
                <a:srgbClr val="CCCCFF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26" name="Straight Arrow Connector 25"/>
          <p:cNvCxnSpPr/>
          <p:nvPr/>
        </p:nvCxnSpPr>
        <p:spPr>
          <a:xfrm>
            <a:off x="3995936" y="2852936"/>
            <a:ext cx="0" cy="3906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899592" y="3259443"/>
            <a:ext cx="450652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486560" y="3224009"/>
            <a:ext cx="30215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Taking into account orbit and optics errors</a:t>
            </a:r>
            <a:endParaRPr lang="en-GB" sz="1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01145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120 GeV, phased mode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68" y="1861652"/>
            <a:ext cx="5852172" cy="438912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SPS CC failures - HiLumi meeting - Madrid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662904" y="1238250"/>
            <a:ext cx="3023896" cy="4906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Resonance with tune can occur for low voltages (&lt;0.45 MV)</a:t>
            </a:r>
          </a:p>
          <a:p>
            <a:r>
              <a:rPr lang="en-US" dirty="0"/>
              <a:t>The full beam would be lost in 50 turns.</a:t>
            </a:r>
          </a:p>
          <a:p>
            <a:r>
              <a:rPr lang="en-US" dirty="0"/>
              <a:t>High voltage operation is safe.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27784" y="2780928"/>
            <a:ext cx="1236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SPS aperture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3905890" y="1877503"/>
            <a:ext cx="1602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 </a:t>
            </a:r>
            <a:r>
              <a:rPr lang="el-GR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σ</a:t>
            </a:r>
            <a:r>
              <a:rPr lang="en-US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=1.25 mm</a:t>
            </a:r>
            <a:endParaRPr lang="en-GB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899592" y="1297632"/>
            <a:ext cx="3006299" cy="896418"/>
            <a:chOff x="6040848" y="785356"/>
            <a:chExt cx="3006299" cy="896418"/>
          </a:xfrm>
        </p:grpSpPr>
        <p:sp>
          <p:nvSpPr>
            <p:cNvPr id="19" name="Rectangle 18"/>
            <p:cNvSpPr/>
            <p:nvPr/>
          </p:nvSpPr>
          <p:spPr>
            <a:xfrm>
              <a:off x="6040848" y="785356"/>
              <a:ext cx="3006299" cy="89641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r>
                <a:rPr lang="en-US" sz="1200" dirty="0" smtClean="0"/>
                <a:t>Reference particle orbit </a:t>
              </a:r>
              <a:r>
                <a:rPr lang="en-US" sz="1200" dirty="0"/>
                <a:t>excursion </a:t>
              </a:r>
            </a:p>
            <a:p>
              <a:pPr algn="r"/>
              <a:r>
                <a:rPr lang="en-US" sz="1200" dirty="0"/>
                <a:t>4</a:t>
              </a:r>
              <a:r>
                <a:rPr lang="en-US" sz="1200" dirty="0" smtClean="0"/>
                <a:t> </a:t>
              </a:r>
              <a:r>
                <a:rPr lang="en-US" sz="1200" dirty="0"/>
                <a:t>particle with higher orbit excursion </a:t>
              </a:r>
            </a:p>
            <a:p>
              <a:pPr algn="r"/>
              <a:r>
                <a:rPr lang="en-US" sz="1200" dirty="0"/>
                <a:t>3</a:t>
              </a:r>
              <a:r>
                <a:rPr lang="en-US" sz="1200" dirty="0" smtClean="0"/>
                <a:t> </a:t>
              </a:r>
              <a:r>
                <a:rPr lang="en-US" sz="1200" dirty="0"/>
                <a:t>particle with higher orbit excursion </a:t>
              </a:r>
            </a:p>
            <a:p>
              <a:pPr algn="r"/>
              <a:r>
                <a:rPr lang="en-US" sz="1200" dirty="0"/>
                <a:t>2</a:t>
              </a:r>
              <a:r>
                <a:rPr lang="en-US" sz="1200" dirty="0" smtClean="0"/>
                <a:t> </a:t>
              </a:r>
              <a:r>
                <a:rPr lang="en-US" sz="1200" dirty="0"/>
                <a:t>particle with higher orbit excursion </a:t>
              </a:r>
            </a:p>
            <a:p>
              <a:pPr algn="r"/>
              <a:r>
                <a:rPr lang="en-US" sz="1200" dirty="0"/>
                <a:t>1</a:t>
              </a:r>
              <a:r>
                <a:rPr lang="en-US" sz="1200" dirty="0" smtClean="0"/>
                <a:t> </a:t>
              </a:r>
              <a:r>
                <a:rPr lang="en-US" sz="1200" dirty="0"/>
                <a:t>particle with higher orbit excursion 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6121995" y="796933"/>
              <a:ext cx="360040" cy="873263"/>
              <a:chOff x="6152976" y="808511"/>
              <a:chExt cx="360040" cy="852855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6152976" y="808511"/>
                <a:ext cx="360040" cy="172217"/>
              </a:xfrm>
              <a:prstGeom prst="rect">
                <a:avLst/>
              </a:prstGeom>
              <a:solidFill>
                <a:srgbClr val="0E0EFF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6152976" y="981299"/>
                <a:ext cx="360040" cy="172217"/>
              </a:xfrm>
              <a:prstGeom prst="rect">
                <a:avLst/>
              </a:prstGeom>
              <a:solidFill>
                <a:srgbClr val="6868FF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152976" y="1147457"/>
                <a:ext cx="360040" cy="172217"/>
              </a:xfrm>
              <a:prstGeom prst="rect">
                <a:avLst/>
              </a:prstGeom>
              <a:solidFill>
                <a:srgbClr val="8282FF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6152976" y="1319674"/>
                <a:ext cx="360040" cy="172217"/>
              </a:xfrm>
              <a:prstGeom prst="rect">
                <a:avLst/>
              </a:prstGeom>
              <a:solidFill>
                <a:srgbClr val="A3A3FF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6152976" y="1489149"/>
                <a:ext cx="360040" cy="172217"/>
              </a:xfrm>
              <a:prstGeom prst="rect">
                <a:avLst/>
              </a:prstGeom>
              <a:solidFill>
                <a:srgbClr val="CCCCFF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29" name="Straight Arrow Connector 28"/>
          <p:cNvCxnSpPr/>
          <p:nvPr/>
        </p:nvCxnSpPr>
        <p:spPr>
          <a:xfrm>
            <a:off x="3995936" y="2966320"/>
            <a:ext cx="0" cy="3906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899592" y="3356992"/>
            <a:ext cx="450652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483768" y="3296017"/>
            <a:ext cx="30215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Taking into account orbit and optics errors</a:t>
            </a:r>
            <a:endParaRPr lang="en-GB" sz="1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90185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270 GeV, transparent mode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68" y="1861652"/>
            <a:ext cx="5852172" cy="438912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SPS CC failures - HiLumi meeting - Madrid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662904" y="1238250"/>
            <a:ext cx="3023896" cy="4906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Resonance with tune can occur for low voltages (&lt;0.45 MV)</a:t>
            </a:r>
          </a:p>
          <a:p>
            <a:r>
              <a:rPr lang="en-US" dirty="0"/>
              <a:t>Losses should be low in this situation   (</a:t>
            </a:r>
            <a:r>
              <a:rPr lang="en-US" dirty="0" smtClean="0"/>
              <a:t>margin&gt;10 </a:t>
            </a:r>
            <a:r>
              <a:rPr lang="el-GR" dirty="0"/>
              <a:t>σ</a:t>
            </a:r>
            <a:r>
              <a:rPr lang="en-US" dirty="0"/>
              <a:t>), even in phased mode with full voltage.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637187" y="2481161"/>
            <a:ext cx="1236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SPS aperture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3905890" y="1877503"/>
            <a:ext cx="1602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 </a:t>
            </a:r>
            <a:r>
              <a:rPr lang="el-GR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σ</a:t>
            </a:r>
            <a:r>
              <a:rPr lang="en-US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=0.83 mm</a:t>
            </a:r>
            <a:endParaRPr lang="en-GB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899592" y="1297632"/>
            <a:ext cx="3006299" cy="896418"/>
            <a:chOff x="6040848" y="785356"/>
            <a:chExt cx="3006299" cy="896418"/>
          </a:xfrm>
        </p:grpSpPr>
        <p:sp>
          <p:nvSpPr>
            <p:cNvPr id="19" name="Rectangle 18"/>
            <p:cNvSpPr/>
            <p:nvPr/>
          </p:nvSpPr>
          <p:spPr>
            <a:xfrm>
              <a:off x="6040848" y="785356"/>
              <a:ext cx="3006299" cy="89641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r>
                <a:rPr lang="en-US" sz="1200" dirty="0" smtClean="0"/>
                <a:t>Reference particle orbit </a:t>
              </a:r>
              <a:r>
                <a:rPr lang="en-US" sz="1200" dirty="0"/>
                <a:t>excursion </a:t>
              </a:r>
            </a:p>
            <a:p>
              <a:pPr algn="r"/>
              <a:r>
                <a:rPr lang="en-US" sz="1200" dirty="0"/>
                <a:t>4</a:t>
              </a:r>
              <a:r>
                <a:rPr lang="en-US" sz="1200" dirty="0" smtClean="0"/>
                <a:t> </a:t>
              </a:r>
              <a:r>
                <a:rPr lang="en-US" sz="1200" dirty="0"/>
                <a:t>particle with higher orbit excursion </a:t>
              </a:r>
            </a:p>
            <a:p>
              <a:pPr algn="r"/>
              <a:r>
                <a:rPr lang="en-US" sz="1200" dirty="0"/>
                <a:t>3</a:t>
              </a:r>
              <a:r>
                <a:rPr lang="en-US" sz="1200" dirty="0" smtClean="0"/>
                <a:t> </a:t>
              </a:r>
              <a:r>
                <a:rPr lang="en-US" sz="1200" dirty="0"/>
                <a:t>particle with higher orbit excursion </a:t>
              </a:r>
            </a:p>
            <a:p>
              <a:pPr algn="r"/>
              <a:r>
                <a:rPr lang="en-US" sz="1200" dirty="0"/>
                <a:t>2</a:t>
              </a:r>
              <a:r>
                <a:rPr lang="en-US" sz="1200" dirty="0" smtClean="0"/>
                <a:t> </a:t>
              </a:r>
              <a:r>
                <a:rPr lang="en-US" sz="1200" dirty="0"/>
                <a:t>particle with higher orbit excursion </a:t>
              </a:r>
            </a:p>
            <a:p>
              <a:pPr algn="r"/>
              <a:r>
                <a:rPr lang="en-US" sz="1200" dirty="0"/>
                <a:t>1</a:t>
              </a:r>
              <a:r>
                <a:rPr lang="en-US" sz="1200" dirty="0" smtClean="0"/>
                <a:t> </a:t>
              </a:r>
              <a:r>
                <a:rPr lang="en-US" sz="1200" dirty="0"/>
                <a:t>particle with higher orbit excursion 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6121995" y="796933"/>
              <a:ext cx="360040" cy="873263"/>
              <a:chOff x="6152976" y="808511"/>
              <a:chExt cx="360040" cy="852855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6152976" y="808511"/>
                <a:ext cx="360040" cy="172217"/>
              </a:xfrm>
              <a:prstGeom prst="rect">
                <a:avLst/>
              </a:prstGeom>
              <a:solidFill>
                <a:srgbClr val="0E0EFF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6152976" y="981299"/>
                <a:ext cx="360040" cy="172217"/>
              </a:xfrm>
              <a:prstGeom prst="rect">
                <a:avLst/>
              </a:prstGeom>
              <a:solidFill>
                <a:srgbClr val="6868FF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152976" y="1147457"/>
                <a:ext cx="360040" cy="172217"/>
              </a:xfrm>
              <a:prstGeom prst="rect">
                <a:avLst/>
              </a:prstGeom>
              <a:solidFill>
                <a:srgbClr val="8282FF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6152976" y="1319674"/>
                <a:ext cx="360040" cy="172217"/>
              </a:xfrm>
              <a:prstGeom prst="rect">
                <a:avLst/>
              </a:prstGeom>
              <a:solidFill>
                <a:srgbClr val="A3A3FF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6152976" y="1489149"/>
                <a:ext cx="360040" cy="172217"/>
              </a:xfrm>
              <a:prstGeom prst="rect">
                <a:avLst/>
              </a:prstGeom>
              <a:solidFill>
                <a:srgbClr val="CCCCFF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26" name="Straight Arrow Connector 25"/>
          <p:cNvCxnSpPr/>
          <p:nvPr/>
        </p:nvCxnSpPr>
        <p:spPr>
          <a:xfrm>
            <a:off x="3995936" y="2564904"/>
            <a:ext cx="0" cy="2160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899592" y="2780928"/>
            <a:ext cx="450652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486560" y="2745494"/>
            <a:ext cx="30215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Taking into account orbit and optics errors</a:t>
            </a:r>
            <a:endParaRPr lang="en-GB" sz="1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16112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270 GeV, phased mode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68" y="1861652"/>
            <a:ext cx="5852172" cy="438912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SPS CC failures - HiLumi meeting - Madrid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662904" y="1238250"/>
            <a:ext cx="3023896" cy="4906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Resonance with tune can occur for low voltages (&lt;0.45 MV)</a:t>
            </a:r>
          </a:p>
          <a:p>
            <a:r>
              <a:rPr lang="en-US" dirty="0"/>
              <a:t>Losses should be low in this situation   (margin&gt;10 </a:t>
            </a:r>
            <a:r>
              <a:rPr lang="el-GR" dirty="0"/>
              <a:t>σ</a:t>
            </a:r>
            <a:r>
              <a:rPr lang="en-US" dirty="0"/>
              <a:t>), even in phased mode with full voltage.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627784" y="2481071"/>
            <a:ext cx="1236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SPS aperture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3905890" y="1877503"/>
            <a:ext cx="1602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 </a:t>
            </a:r>
            <a:r>
              <a:rPr lang="el-GR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σ</a:t>
            </a:r>
            <a:r>
              <a:rPr lang="en-US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=0.83 mm</a:t>
            </a:r>
            <a:endParaRPr lang="en-GB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899592" y="1297632"/>
            <a:ext cx="3006299" cy="896418"/>
            <a:chOff x="6040848" y="785356"/>
            <a:chExt cx="3006299" cy="896418"/>
          </a:xfrm>
        </p:grpSpPr>
        <p:sp>
          <p:nvSpPr>
            <p:cNvPr id="19" name="Rectangle 18"/>
            <p:cNvSpPr/>
            <p:nvPr/>
          </p:nvSpPr>
          <p:spPr>
            <a:xfrm>
              <a:off x="6040848" y="785356"/>
              <a:ext cx="3006299" cy="89641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r>
                <a:rPr lang="en-US" sz="1200" dirty="0" smtClean="0"/>
                <a:t>Reference particle orbit </a:t>
              </a:r>
              <a:r>
                <a:rPr lang="en-US" sz="1200" dirty="0"/>
                <a:t>excursion </a:t>
              </a:r>
            </a:p>
            <a:p>
              <a:pPr algn="r"/>
              <a:r>
                <a:rPr lang="en-US" sz="1200" dirty="0"/>
                <a:t>4</a:t>
              </a:r>
              <a:r>
                <a:rPr lang="en-US" sz="1200" dirty="0" smtClean="0"/>
                <a:t> </a:t>
              </a:r>
              <a:r>
                <a:rPr lang="en-US" sz="1200" dirty="0"/>
                <a:t>particle with higher orbit excursion </a:t>
              </a:r>
            </a:p>
            <a:p>
              <a:pPr algn="r"/>
              <a:r>
                <a:rPr lang="en-US" sz="1200" dirty="0"/>
                <a:t>3</a:t>
              </a:r>
              <a:r>
                <a:rPr lang="en-US" sz="1200" dirty="0" smtClean="0"/>
                <a:t> </a:t>
              </a:r>
              <a:r>
                <a:rPr lang="en-US" sz="1200" dirty="0"/>
                <a:t>particle with higher orbit excursion </a:t>
              </a:r>
            </a:p>
            <a:p>
              <a:pPr algn="r"/>
              <a:r>
                <a:rPr lang="en-US" sz="1200" dirty="0"/>
                <a:t>2</a:t>
              </a:r>
              <a:r>
                <a:rPr lang="en-US" sz="1200" dirty="0" smtClean="0"/>
                <a:t> </a:t>
              </a:r>
              <a:r>
                <a:rPr lang="en-US" sz="1200" dirty="0"/>
                <a:t>particle with higher orbit excursion </a:t>
              </a:r>
            </a:p>
            <a:p>
              <a:pPr algn="r"/>
              <a:r>
                <a:rPr lang="en-US" sz="1200" dirty="0"/>
                <a:t>1</a:t>
              </a:r>
              <a:r>
                <a:rPr lang="en-US" sz="1200" dirty="0" smtClean="0"/>
                <a:t> </a:t>
              </a:r>
              <a:r>
                <a:rPr lang="en-US" sz="1200" dirty="0"/>
                <a:t>particle with higher orbit excursion 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6121995" y="796933"/>
              <a:ext cx="360040" cy="873263"/>
              <a:chOff x="6152976" y="808511"/>
              <a:chExt cx="360040" cy="852855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6152976" y="808511"/>
                <a:ext cx="360040" cy="172217"/>
              </a:xfrm>
              <a:prstGeom prst="rect">
                <a:avLst/>
              </a:prstGeom>
              <a:solidFill>
                <a:srgbClr val="0E0EFF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6152976" y="981299"/>
                <a:ext cx="360040" cy="172217"/>
              </a:xfrm>
              <a:prstGeom prst="rect">
                <a:avLst/>
              </a:prstGeom>
              <a:solidFill>
                <a:srgbClr val="6868FF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152976" y="1147457"/>
                <a:ext cx="360040" cy="172217"/>
              </a:xfrm>
              <a:prstGeom prst="rect">
                <a:avLst/>
              </a:prstGeom>
              <a:solidFill>
                <a:srgbClr val="8282FF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6152976" y="1319674"/>
                <a:ext cx="360040" cy="172217"/>
              </a:xfrm>
              <a:prstGeom prst="rect">
                <a:avLst/>
              </a:prstGeom>
              <a:solidFill>
                <a:srgbClr val="A3A3FF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6152976" y="1489149"/>
                <a:ext cx="360040" cy="172217"/>
              </a:xfrm>
              <a:prstGeom prst="rect">
                <a:avLst/>
              </a:prstGeom>
              <a:solidFill>
                <a:srgbClr val="CCCCFF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29" name="Straight Arrow Connector 28"/>
          <p:cNvCxnSpPr/>
          <p:nvPr/>
        </p:nvCxnSpPr>
        <p:spPr>
          <a:xfrm>
            <a:off x="3995936" y="2564904"/>
            <a:ext cx="0" cy="2160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899592" y="2780928"/>
            <a:ext cx="450652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486560" y="2745494"/>
            <a:ext cx="30215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Taking into account orbit and optics errors</a:t>
            </a:r>
            <a:endParaRPr lang="en-GB" sz="1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986513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Proposal: test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Verify the physical limitations set on the current failure scenarios (field responses and timescales) and benchmark the tracking simulations.</a:t>
            </a:r>
          </a:p>
          <a:p>
            <a:pPr lvl="1"/>
            <a:r>
              <a:rPr lang="en-US" dirty="0"/>
              <a:t>Cause </a:t>
            </a:r>
            <a:r>
              <a:rPr lang="en-US" dirty="0" smtClean="0"/>
              <a:t>a </a:t>
            </a:r>
            <a:r>
              <a:rPr lang="en-US" dirty="0"/>
              <a:t>detuning with maximum amplitude with the </a:t>
            </a:r>
            <a:r>
              <a:rPr lang="en-US" dirty="0" smtClean="0"/>
              <a:t>controller at low cavity voltage to verify the possibility of coherent excitation.</a:t>
            </a:r>
          </a:p>
          <a:p>
            <a:pPr lvl="1"/>
            <a:r>
              <a:rPr lang="en-US" dirty="0" smtClean="0"/>
              <a:t>Measure loss </a:t>
            </a:r>
            <a:r>
              <a:rPr lang="en-US" dirty="0"/>
              <a:t>maps during simulated failures </a:t>
            </a:r>
            <a:r>
              <a:rPr lang="en-US" dirty="0" smtClean="0"/>
              <a:t>and turn by turn losses if </a:t>
            </a:r>
            <a:r>
              <a:rPr lang="en-US" dirty="0" err="1" smtClean="0"/>
              <a:t>dBLMs</a:t>
            </a:r>
            <a:r>
              <a:rPr lang="en-US" dirty="0" smtClean="0"/>
              <a:t> are made available at the collimators.</a:t>
            </a:r>
            <a:endParaRPr lang="en-US" dirty="0"/>
          </a:p>
          <a:p>
            <a:endParaRPr lang="en-US" dirty="0"/>
          </a:p>
          <a:p>
            <a:r>
              <a:rPr lang="en-US" dirty="0"/>
              <a:t>Verify the Quench limits and measure the effects of a quench on voltage and phase.</a:t>
            </a:r>
          </a:p>
          <a:p>
            <a:pPr lvl="1"/>
            <a:r>
              <a:rPr lang="en-US" dirty="0"/>
              <a:t>With RF </a:t>
            </a:r>
            <a:r>
              <a:rPr lang="en-US" dirty="0" smtClean="0"/>
              <a:t>power, driving the cavity to quench voltage.</a:t>
            </a:r>
          </a:p>
          <a:p>
            <a:pPr lvl="1"/>
            <a:r>
              <a:rPr lang="en-US" dirty="0" smtClean="0"/>
              <a:t>With </a:t>
            </a:r>
            <a:r>
              <a:rPr lang="en-US" dirty="0"/>
              <a:t>Beam induced losses </a:t>
            </a:r>
            <a:r>
              <a:rPr lang="en-US" dirty="0" smtClean="0"/>
              <a:t>(once confirmed realistic from FLUKA simulations it will </a:t>
            </a:r>
            <a:r>
              <a:rPr lang="en-US" dirty="0"/>
              <a:t>require the installation of a wire scanner next to the cavities)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These steps should be validated with safe stored beam energies before going to higher intensities and </a:t>
            </a:r>
            <a:r>
              <a:rPr lang="en-US" u="sng" dirty="0" smtClean="0"/>
              <a:t>lower</a:t>
            </a:r>
            <a:r>
              <a:rPr lang="en-US" dirty="0" smtClean="0"/>
              <a:t> beam energies.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Since the RF field is coupled to the beam via beam loading during a failure, the effect on RF field of an off-centered beam in the cavities should  be measured with </a:t>
            </a:r>
            <a:r>
              <a:rPr lang="en-US" dirty="0"/>
              <a:t>a growing 4-corrector bump</a:t>
            </a:r>
            <a:r>
              <a:rPr lang="en-US" dirty="0" smtClean="0"/>
              <a:t>. Some orbit interlocking at the cavities position might be necessary.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SPS CC failures - HiLumi meeting - Madrid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34997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Voltage drops are not a source of concern as long as the phase does not vary during a failure, which has to be confirmed by the RF modeling.</a:t>
            </a:r>
          </a:p>
          <a:p>
            <a:r>
              <a:rPr lang="en-US" b="1" dirty="0" smtClean="0"/>
              <a:t>Detuning failures </a:t>
            </a:r>
            <a:r>
              <a:rPr lang="en-US" dirty="0" smtClean="0"/>
              <a:t>can lead to large kicks to the core of the beam and significant losses, operation at </a:t>
            </a:r>
            <a:r>
              <a:rPr lang="en-US" b="1" dirty="0" smtClean="0"/>
              <a:t>low voltage </a:t>
            </a:r>
            <a:r>
              <a:rPr lang="en-US" dirty="0" smtClean="0"/>
              <a:t>(&lt;0.5 MV) has to be </a:t>
            </a:r>
            <a:r>
              <a:rPr lang="en-US" b="1" dirty="0" smtClean="0"/>
              <a:t>validated</a:t>
            </a:r>
            <a:r>
              <a:rPr lang="en-US" dirty="0" smtClean="0"/>
              <a:t> by testing the associated failure cases </a:t>
            </a:r>
            <a:r>
              <a:rPr lang="en-US" b="1" dirty="0" smtClean="0"/>
              <a:t>before going to higher intensities and lower energies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Operation with </a:t>
            </a:r>
            <a:r>
              <a:rPr lang="en-US" b="1" dirty="0" smtClean="0"/>
              <a:t>high voltages </a:t>
            </a:r>
            <a:r>
              <a:rPr lang="en-US" dirty="0" smtClean="0"/>
              <a:t>(&gt;1.5 MV) at </a:t>
            </a:r>
            <a:r>
              <a:rPr lang="en-US" b="1" dirty="0" smtClean="0"/>
              <a:t>55 GeV </a:t>
            </a:r>
            <a:r>
              <a:rPr lang="en-US" dirty="0" smtClean="0"/>
              <a:t>in phased mode </a:t>
            </a:r>
            <a:r>
              <a:rPr lang="en-US" b="1" dirty="0" smtClean="0"/>
              <a:t>should be avoided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Reflection on </a:t>
            </a:r>
            <a:r>
              <a:rPr lang="en-US" b="1" dirty="0" smtClean="0"/>
              <a:t>redundant diagnostics </a:t>
            </a:r>
            <a:r>
              <a:rPr lang="en-US" dirty="0" smtClean="0"/>
              <a:t>for </a:t>
            </a:r>
            <a:r>
              <a:rPr lang="en-US" b="1" dirty="0" smtClean="0"/>
              <a:t>interlocking</a:t>
            </a:r>
            <a:r>
              <a:rPr lang="en-US" dirty="0" smtClean="0"/>
              <a:t> on RF phase and voltage has to start from the </a:t>
            </a:r>
            <a:r>
              <a:rPr lang="en-US" b="1" dirty="0" smtClean="0"/>
              <a:t>SPS tests stage</a:t>
            </a:r>
            <a:r>
              <a:rPr lang="en-US" dirty="0" smtClean="0"/>
              <a:t> to be made available in the LHC where detuning is also the main failure case.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SPS CC failures - HiLumi meeting - Madrid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8515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attention,</a:t>
            </a:r>
            <a:br>
              <a:rPr lang="en-GB" dirty="0" smtClean="0"/>
            </a:br>
            <a:r>
              <a:rPr lang="en-GB" dirty="0" smtClean="0"/>
              <a:t>any questions ?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SPS CC failures - HiLumi meeting - Madrid 2017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Introduction</a:t>
            </a:r>
          </a:p>
          <a:p>
            <a:pPr lvl="1"/>
            <a:r>
              <a:rPr lang="en-GB" dirty="0" smtClean="0"/>
              <a:t>CC layout and main parameters</a:t>
            </a:r>
          </a:p>
          <a:p>
            <a:pPr lvl="1"/>
            <a:r>
              <a:rPr lang="en-GB" dirty="0" smtClean="0"/>
              <a:t>Operating modes</a:t>
            </a:r>
          </a:p>
          <a:p>
            <a:pPr lvl="1"/>
            <a:r>
              <a:rPr lang="en-GB" dirty="0" smtClean="0"/>
              <a:t>Aperture restrictions and damage limits</a:t>
            </a:r>
          </a:p>
          <a:p>
            <a:r>
              <a:rPr lang="en-GB" dirty="0" smtClean="0"/>
              <a:t>Failure cases for the Crab Cavities</a:t>
            </a:r>
          </a:p>
          <a:p>
            <a:pPr lvl="1"/>
            <a:r>
              <a:rPr lang="en-GB" dirty="0" smtClean="0"/>
              <a:t>Most relevant failures</a:t>
            </a:r>
          </a:p>
          <a:p>
            <a:pPr lvl="1"/>
            <a:r>
              <a:rPr lang="en-GB" dirty="0" smtClean="0"/>
              <a:t>Tracking simulations result</a:t>
            </a:r>
          </a:p>
          <a:p>
            <a:pPr lvl="1"/>
            <a:r>
              <a:rPr lang="en-GB" dirty="0" smtClean="0"/>
              <a:t>Critical parameters and timescales</a:t>
            </a:r>
          </a:p>
          <a:p>
            <a:r>
              <a:rPr lang="en-GB" dirty="0" smtClean="0"/>
              <a:t>Machine protection in the SPS</a:t>
            </a:r>
          </a:p>
          <a:p>
            <a:pPr lvl="1"/>
            <a:r>
              <a:rPr lang="en-GB" dirty="0" smtClean="0"/>
              <a:t>Test program</a:t>
            </a:r>
          </a:p>
          <a:p>
            <a:pPr lvl="1"/>
            <a:r>
              <a:rPr lang="en-GB" dirty="0" smtClean="0"/>
              <a:t>Validation steps</a:t>
            </a:r>
          </a:p>
          <a:p>
            <a:r>
              <a:rPr lang="en-GB" dirty="0" smtClean="0"/>
              <a:t>Conclusions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SPS CC failures - HiLumi meeting - Madrid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3378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</a:t>
            </a:r>
            <a:r>
              <a:rPr lang="en-US" dirty="0"/>
              <a:t>tests - Main parameters and 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Crab Cavities (Double Quarter-Wave) will be installed in the SPS for tests during 2018</a:t>
            </a:r>
          </a:p>
          <a:p>
            <a:r>
              <a:rPr lang="en-US" dirty="0" smtClean="0"/>
              <a:t>They will be located in a common cryostat, downstream of QDA.61710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SPS CC failures - HiLumi meeting - Madrid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4211450"/>
              </p:ext>
            </p:extLst>
          </p:nvPr>
        </p:nvGraphicFramePr>
        <p:xfrm>
          <a:off x="612000" y="3356992"/>
          <a:ext cx="79200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0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80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800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800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 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CC 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Beam energies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55, 120, 270 GeV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RF voltage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2.5 MV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Tunes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26.13,</a:t>
                      </a:r>
                      <a:r>
                        <a:rPr lang="en-US" b="1" baseline="0" dirty="0" smtClean="0"/>
                        <a:t> 26.18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Klystron power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80 kW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b="1" dirty="0" smtClean="0"/>
                        <a:t>β</a:t>
                      </a:r>
                      <a:r>
                        <a:rPr lang="fr-CH" b="1" baseline="-25000" dirty="0" smtClean="0"/>
                        <a:t>x</a:t>
                      </a:r>
                      <a:endParaRPr lang="en-US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40 m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Frequency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400.79 MHz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b="1" dirty="0" smtClean="0"/>
                        <a:t>β</a:t>
                      </a:r>
                      <a:r>
                        <a:rPr lang="fr-CH" b="1" baseline="-25000" dirty="0" smtClean="0"/>
                        <a:t>y</a:t>
                      </a:r>
                      <a:endParaRPr lang="en-US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80 m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Tuning range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100 kHz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Bunch length (4</a:t>
                      </a:r>
                      <a:r>
                        <a:rPr lang="el-GR" b="1" dirty="0" smtClean="0"/>
                        <a:t>σ</a:t>
                      </a:r>
                      <a:r>
                        <a:rPr lang="en-US" b="1" dirty="0" smtClean="0"/>
                        <a:t>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1.8 ns</a:t>
                      </a:r>
                    </a:p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Aperture (circular)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84 mm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1073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Foreseen operating modes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Two main modes are foreseen:</a:t>
            </a:r>
          </a:p>
          <a:p>
            <a:r>
              <a:rPr lang="en-US" dirty="0" smtClean="0"/>
              <a:t>Phased: both cavities have the same phase and their kicks add up, large crabbing in the ring.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Transparent: the cavities are operating in opposite phases, the residual crabbing is a factor ~200 lower in the ring.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SPS CC failures - HiLumi meeting - Madrid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Oval 5"/>
          <p:cNvSpPr/>
          <p:nvPr/>
        </p:nvSpPr>
        <p:spPr>
          <a:xfrm>
            <a:off x="3059832" y="2814303"/>
            <a:ext cx="864096" cy="1190761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4860032" y="2814302"/>
            <a:ext cx="864096" cy="1190761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3995936" y="3320988"/>
            <a:ext cx="792088" cy="14401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 rot="19243146">
            <a:off x="6335976" y="3320988"/>
            <a:ext cx="792088" cy="14401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Curved Connector 11"/>
          <p:cNvCxnSpPr/>
          <p:nvPr/>
        </p:nvCxnSpPr>
        <p:spPr>
          <a:xfrm flipV="1">
            <a:off x="3063011" y="3082215"/>
            <a:ext cx="820091" cy="590466"/>
          </a:xfrm>
          <a:prstGeom prst="curved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 flipV="1">
            <a:off x="4860032" y="3093494"/>
            <a:ext cx="820091" cy="590466"/>
          </a:xfrm>
          <a:prstGeom prst="curved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6" idx="2"/>
            <a:endCxn id="6" idx="6"/>
          </p:cNvCxnSpPr>
          <p:nvPr/>
        </p:nvCxnSpPr>
        <p:spPr>
          <a:xfrm>
            <a:off x="3059832" y="3409684"/>
            <a:ext cx="8640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865762" y="3404617"/>
            <a:ext cx="8640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Down Arrow 20"/>
          <p:cNvSpPr/>
          <p:nvPr/>
        </p:nvSpPr>
        <p:spPr>
          <a:xfrm>
            <a:off x="4030170" y="3470374"/>
            <a:ext cx="156612" cy="236480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Down Arrow 21"/>
          <p:cNvSpPr/>
          <p:nvPr/>
        </p:nvSpPr>
        <p:spPr>
          <a:xfrm flipV="1">
            <a:off x="4619684" y="3099686"/>
            <a:ext cx="156612" cy="236480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3059832" y="5445224"/>
            <a:ext cx="864096" cy="108012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4860032" y="5445224"/>
            <a:ext cx="864096" cy="108012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3995936" y="5911020"/>
            <a:ext cx="792088" cy="14401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 rot="21212451">
            <a:off x="6220182" y="5922642"/>
            <a:ext cx="792088" cy="14401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Curved Connector 26"/>
          <p:cNvCxnSpPr/>
          <p:nvPr/>
        </p:nvCxnSpPr>
        <p:spPr>
          <a:xfrm flipV="1">
            <a:off x="3063011" y="5672247"/>
            <a:ext cx="820091" cy="590466"/>
          </a:xfrm>
          <a:prstGeom prst="curved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/>
          <p:cNvCxnSpPr/>
          <p:nvPr/>
        </p:nvCxnSpPr>
        <p:spPr>
          <a:xfrm>
            <a:off x="4860032" y="5683526"/>
            <a:ext cx="820091" cy="590466"/>
          </a:xfrm>
          <a:prstGeom prst="curved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23" idx="2"/>
            <a:endCxn id="23" idx="6"/>
          </p:cNvCxnSpPr>
          <p:nvPr/>
        </p:nvCxnSpPr>
        <p:spPr>
          <a:xfrm>
            <a:off x="3059832" y="5985284"/>
            <a:ext cx="8640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865762" y="5994649"/>
            <a:ext cx="8640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Down Arrow 30"/>
          <p:cNvSpPr/>
          <p:nvPr/>
        </p:nvSpPr>
        <p:spPr>
          <a:xfrm>
            <a:off x="4030170" y="6060406"/>
            <a:ext cx="156612" cy="236480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Down Arrow 31"/>
          <p:cNvSpPr/>
          <p:nvPr/>
        </p:nvSpPr>
        <p:spPr>
          <a:xfrm flipV="1">
            <a:off x="4619684" y="5689718"/>
            <a:ext cx="156612" cy="236480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3347864" y="3404617"/>
            <a:ext cx="0" cy="1866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10800000">
            <a:off x="3610547" y="3194685"/>
            <a:ext cx="0" cy="1866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3203848" y="3392996"/>
            <a:ext cx="0" cy="2497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3779912" y="3127712"/>
            <a:ext cx="0" cy="2497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5156876" y="3427858"/>
            <a:ext cx="0" cy="1866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10800000">
            <a:off x="5419559" y="3217926"/>
            <a:ext cx="0" cy="1866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5012860" y="3416237"/>
            <a:ext cx="0" cy="2497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5588924" y="3150953"/>
            <a:ext cx="0" cy="2497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3347864" y="5991704"/>
            <a:ext cx="0" cy="1866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rot="10800000">
            <a:off x="3610547" y="5781772"/>
            <a:ext cx="0" cy="1866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3203848" y="5980083"/>
            <a:ext cx="0" cy="2497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3779912" y="5714799"/>
            <a:ext cx="0" cy="2497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5145838" y="5815130"/>
            <a:ext cx="0" cy="1866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rot="10800000" flipV="1">
            <a:off x="5408521" y="5982432"/>
            <a:ext cx="0" cy="1866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5001822" y="5761688"/>
            <a:ext cx="0" cy="2497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5508104" y="5982432"/>
            <a:ext cx="0" cy="2497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5262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Aperture limitations and damage limits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aperture limitation in the SPS is located at the internal dump at s=600 m (40*20 mm).</a:t>
            </a:r>
          </a:p>
          <a:p>
            <a:r>
              <a:rPr lang="en-US" dirty="0" smtClean="0"/>
              <a:t>The normalized aperture increases with energy: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SPS CC failures - HiLumi meeting - Madrid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870345"/>
            <a:ext cx="5992758" cy="3255818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242191"/>
              </p:ext>
            </p:extLst>
          </p:nvPr>
        </p:nvGraphicFramePr>
        <p:xfrm>
          <a:off x="6555050" y="2780928"/>
          <a:ext cx="2304256" cy="2386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1643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Beam energy (GeV)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Aperture (</a:t>
                      </a:r>
                      <a:r>
                        <a:rPr lang="el-GR" dirty="0" smtClean="0"/>
                        <a:t>σ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9079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55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11</a:t>
                      </a:r>
                      <a:endParaRPr lang="en-US" b="1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9079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120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16</a:t>
                      </a:r>
                      <a:endParaRPr lang="en-US" b="1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9079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270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24</a:t>
                      </a:r>
                      <a:endParaRPr lang="en-US" b="1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9954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Aperture limitations and damage limits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maximum intensity in the SPS is 6E13 p+.</a:t>
            </a:r>
          </a:p>
          <a:p>
            <a:r>
              <a:rPr lang="en-US" dirty="0" smtClean="0"/>
              <a:t>At the considered energies the ‘’safe’’ intensities will be lower: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SPS CC failures - HiLumi meeting - Madrid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6" r="639" b="1088"/>
          <a:stretch/>
        </p:blipFill>
        <p:spPr>
          <a:xfrm>
            <a:off x="2267744" y="2591515"/>
            <a:ext cx="5541911" cy="385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002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Nominal operation – phased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particles will oscillate around the nominal orbit with a certain amplitude.</a:t>
            </a:r>
          </a:p>
          <a:p>
            <a:r>
              <a:rPr lang="en-US" dirty="0"/>
              <a:t>With the full voltage on both cavities </a:t>
            </a:r>
            <a:r>
              <a:rPr lang="en-US" dirty="0" smtClean="0"/>
              <a:t>(2.5 MV), the particles within the 4 </a:t>
            </a:r>
            <a:r>
              <a:rPr lang="el-GR" dirty="0" smtClean="0"/>
              <a:t>σ</a:t>
            </a:r>
            <a:r>
              <a:rPr lang="en-US" dirty="0" smtClean="0"/>
              <a:t> bunch length will have the following spread which goes down with beam energy: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SPS CC failures - HiLumi meeting - Madrid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613706"/>
              </p:ext>
            </p:extLst>
          </p:nvPr>
        </p:nvGraphicFramePr>
        <p:xfrm>
          <a:off x="647563" y="4005064"/>
          <a:ext cx="7848873" cy="21124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629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1629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16291">
                  <a:extLst>
                    <a:ext uri="{9D8B030D-6E8A-4147-A177-3AD203B41FA5}">
                      <a16:colId xmlns="" xmlns:a16="http://schemas.microsoft.com/office/drawing/2014/main" val="4064198718"/>
                    </a:ext>
                  </a:extLst>
                </a:gridCol>
              </a:tblGrid>
              <a:tr h="51643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Beam energy (GeV)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Max vertical spread in phased mode (</a:t>
                      </a:r>
                      <a:r>
                        <a:rPr lang="el-GR" dirty="0" smtClean="0"/>
                        <a:t>σ</a:t>
                      </a:r>
                      <a:r>
                        <a:rPr lang="en-US" dirty="0" smtClean="0"/>
                        <a:t>/mm)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Aperture (</a:t>
                      </a:r>
                      <a:r>
                        <a:rPr lang="el-GR" dirty="0" smtClean="0"/>
                        <a:t>σ</a:t>
                      </a:r>
                      <a:r>
                        <a:rPr lang="en-US" dirty="0" smtClean="0"/>
                        <a:t>/mm)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9079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55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8.6</a:t>
                      </a:r>
                      <a:r>
                        <a:rPr lang="en-US" dirty="0" smtClean="0"/>
                        <a:t> / 15.6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11</a:t>
                      </a:r>
                      <a:r>
                        <a:rPr lang="en-US" dirty="0" smtClean="0"/>
                        <a:t> / 20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9079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120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5.4</a:t>
                      </a:r>
                      <a:r>
                        <a:rPr lang="en-US" dirty="0" smtClean="0"/>
                        <a:t> / 6.8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16</a:t>
                      </a:r>
                      <a:r>
                        <a:rPr lang="en-US" dirty="0" smtClean="0"/>
                        <a:t> / 20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9079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270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3.6</a:t>
                      </a:r>
                      <a:r>
                        <a:rPr lang="en-US" dirty="0" smtClean="0"/>
                        <a:t> / 3.1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24</a:t>
                      </a:r>
                      <a:r>
                        <a:rPr lang="en-US" dirty="0" smtClean="0"/>
                        <a:t> / 20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34818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Considered CC failure cases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12000" y="900000"/>
                <a:ext cx="7920000" cy="5226163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The main parameters for CC operations come from the RF voltage seen by the beam, defined by its </a:t>
                </a:r>
                <a:r>
                  <a:rPr lang="en-US" b="1" dirty="0" smtClean="0"/>
                  <a:t>phase</a:t>
                </a:r>
                <a:r>
                  <a:rPr lang="en-US" dirty="0" smtClean="0"/>
                  <a:t> and </a:t>
                </a:r>
                <a:r>
                  <a:rPr lang="en-US" b="1" dirty="0" smtClean="0"/>
                  <a:t>voltage</a:t>
                </a:r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Two main failure case are considered:</a:t>
                </a:r>
              </a:p>
              <a:p>
                <a:pPr lvl="1"/>
                <a:r>
                  <a:rPr lang="en-US" b="1" dirty="0" smtClean="0"/>
                  <a:t>Voltage drop</a:t>
                </a:r>
                <a:r>
                  <a:rPr lang="en-US" dirty="0" smtClean="0"/>
                  <a:t>, the voltage goes down exponentially,  in tau = ~22 SPS turns (limitation from the </a:t>
                </a:r>
                <a:r>
                  <a:rPr lang="en-US" dirty="0" err="1" smtClean="0"/>
                  <a:t>Q</a:t>
                </a:r>
                <a:r>
                  <a:rPr lang="en-US" baseline="-25000" dirty="0" err="1" smtClean="0"/>
                  <a:t>ext</a:t>
                </a:r>
                <a:r>
                  <a:rPr lang="en-US" dirty="0" smtClean="0"/>
                  <a:t>).</a:t>
                </a:r>
              </a:p>
              <a:p>
                <a:pPr lvl="1"/>
                <a:r>
                  <a:rPr lang="en-US" b="1" dirty="0" smtClean="0"/>
                  <a:t>Detuning</a:t>
                </a:r>
                <a:r>
                  <a:rPr lang="en-US" dirty="0" smtClean="0"/>
                  <a:t>, the RF phase changes continuously, the continuous phase change is limited by: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max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⁡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𝑄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𝑄</m:t>
                              </m:r>
                              <m:r>
                                <a:rPr lang="en-US" i="1" baseline="-25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  <m:r>
                                <a:rPr lang="en-US" i="1" baseline="-25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𝑚𝑎𝑥</m:t>
                              </m:r>
                            </m:num>
                            <m:den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e>
                      </m:rad>
                    </m:oMath>
                  </m:oMathPara>
                </a14:m>
                <a:endParaRPr lang="en-US" dirty="0" smtClean="0"/>
              </a:p>
              <a:p>
                <a:pPr marL="0" indent="0" algn="ctr">
                  <a:buNone/>
                </a:pPr>
                <a:r>
                  <a:rPr lang="en-US" sz="2000" i="1" dirty="0" smtClean="0"/>
                  <a:t>(i.e. Q</a:t>
                </a:r>
                <a:r>
                  <a:rPr lang="en-US" sz="2000" i="1" baseline="-25000" dirty="0" smtClean="0"/>
                  <a:t>y </a:t>
                </a:r>
                <a:r>
                  <a:rPr lang="en-US" sz="2000" i="1" dirty="0" smtClean="0"/>
                  <a:t>= 65</a:t>
                </a:r>
                <a:r>
                  <a:rPr lang="en-US" sz="2000" i="1" dirty="0" smtClean="0">
                    <a:latin typeface="Calibri" panose="020F0502020204030204" pitchFamily="34" charset="0"/>
                  </a:rPr>
                  <a:t>⁰/turn</a:t>
                </a:r>
                <a:r>
                  <a:rPr lang="en-US" sz="2000" i="1" dirty="0" smtClean="0"/>
                  <a:t> is reached for 0.45 MV)</a:t>
                </a:r>
                <a:endParaRPr lang="en-US" i="1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900000"/>
                <a:ext cx="7920000" cy="5226163"/>
              </a:xfrm>
              <a:blipFill>
                <a:blip r:embed="rId2"/>
                <a:stretch>
                  <a:fillRect l="-2462" t="-2917" r="-2077" b="-2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SPS CC failures - HiLumi meeting - Madrid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7154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 case matrix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9818513"/>
              </p:ext>
            </p:extLst>
          </p:nvPr>
        </p:nvGraphicFramePr>
        <p:xfrm>
          <a:off x="1116223" y="1700808"/>
          <a:ext cx="6911553" cy="3633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3851">
                  <a:extLst>
                    <a:ext uri="{9D8B030D-6E8A-4147-A177-3AD203B41FA5}">
                      <a16:colId xmlns="" xmlns:a16="http://schemas.microsoft.com/office/drawing/2014/main" val="889454108"/>
                    </a:ext>
                  </a:extLst>
                </a:gridCol>
                <a:gridCol w="2303851">
                  <a:extLst>
                    <a:ext uri="{9D8B030D-6E8A-4147-A177-3AD203B41FA5}">
                      <a16:colId xmlns="" xmlns:a16="http://schemas.microsoft.com/office/drawing/2014/main" val="1680866595"/>
                    </a:ext>
                  </a:extLst>
                </a:gridCol>
                <a:gridCol w="2303851">
                  <a:extLst>
                    <a:ext uri="{9D8B030D-6E8A-4147-A177-3AD203B41FA5}">
                      <a16:colId xmlns="" xmlns:a16="http://schemas.microsoft.com/office/drawing/2014/main" val="2150006626"/>
                    </a:ext>
                  </a:extLst>
                </a:gridCol>
              </a:tblGrid>
              <a:tr h="936104">
                <a:tc>
                  <a:txBody>
                    <a:bodyPr/>
                    <a:lstStyle/>
                    <a:p>
                      <a:r>
                        <a:rPr lang="en-US" dirty="0" smtClean="0"/>
                        <a:t>Operating mode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→</a:t>
                      </a:r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↓</a:t>
                      </a:r>
                      <a:r>
                        <a:rPr lang="en-US" dirty="0" smtClean="0"/>
                        <a:t> Failure case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Transparent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Phased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493765060"/>
                  </a:ext>
                </a:extLst>
              </a:tr>
              <a:tr h="123423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Voltage drop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Equivalent to phased mode with one cavity.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Reduction of the kick by a factor two.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98826888"/>
                  </a:ext>
                </a:extLst>
              </a:tr>
              <a:tr h="1399109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Detuning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4"/>
                          </a:solidFill>
                        </a:rPr>
                        <a:t>Can excite</a:t>
                      </a:r>
                      <a:r>
                        <a:rPr lang="en-US" baseline="0" dirty="0" smtClean="0">
                          <a:solidFill>
                            <a:schemeClr val="accent4"/>
                          </a:solidFill>
                        </a:rPr>
                        <a:t> the beam coherently, if on resonance with tune, the beam core is kicked.</a:t>
                      </a:r>
                      <a:endParaRPr lang="en-GB" dirty="0">
                        <a:solidFill>
                          <a:schemeClr val="accent4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4"/>
                          </a:solidFill>
                        </a:rPr>
                        <a:t>Same as transparent mode, </a:t>
                      </a:r>
                      <a:r>
                        <a:rPr lang="en-US" baseline="0" dirty="0" smtClean="0">
                          <a:solidFill>
                            <a:schemeClr val="accent4"/>
                          </a:solidFill>
                        </a:rPr>
                        <a:t>but with lower margins because of the initial crabbing.</a:t>
                      </a:r>
                      <a:endParaRPr lang="en-GB" dirty="0">
                        <a:solidFill>
                          <a:schemeClr val="accent4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991205009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M. Valette - SPS CC failures - HiLumi meeting - Madrid 2017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45552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A649C1-7B00-4ECC-98F2-E673362ECA3E}">
  <ds:schemaRefs>
    <ds:schemaRef ds:uri="http://purl.org/dc/terms/"/>
    <ds:schemaRef ds:uri="http://www.w3.org/XML/1998/namespace"/>
    <ds:schemaRef ds:uri="http://purl.org/dc/dcmitype/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2996</TotalTime>
  <Words>1632</Words>
  <Application>Microsoft Office PowerPoint</Application>
  <PresentationFormat>On-screen Show (4:3)</PresentationFormat>
  <Paragraphs>229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Cambria Math</vt:lpstr>
      <vt:lpstr>Wingdings</vt:lpstr>
      <vt:lpstr>Thème Office</vt:lpstr>
      <vt:lpstr>Failure cases for the Crab Cavities in the SPS</vt:lpstr>
      <vt:lpstr>Outline</vt:lpstr>
      <vt:lpstr>SPS tests - Main parameters and layout</vt:lpstr>
      <vt:lpstr>Foreseen operating modes</vt:lpstr>
      <vt:lpstr>Aperture limitations and damage limits</vt:lpstr>
      <vt:lpstr>Aperture limitations and damage limits</vt:lpstr>
      <vt:lpstr>Nominal operation – phased mode</vt:lpstr>
      <vt:lpstr>Considered CC failure cases</vt:lpstr>
      <vt:lpstr>Failure case matrix</vt:lpstr>
      <vt:lpstr>Tracking simulations</vt:lpstr>
      <vt:lpstr>Results: 55 GeV, transparent mode</vt:lpstr>
      <vt:lpstr>Results: 55 GeV, phased mode</vt:lpstr>
      <vt:lpstr>Results: 120 GeV, transparent mode</vt:lpstr>
      <vt:lpstr>Results: 120 GeV, phased mode</vt:lpstr>
      <vt:lpstr>Results: 270 GeV, transparent mode</vt:lpstr>
      <vt:lpstr>Results: 270 GeV, phased mode</vt:lpstr>
      <vt:lpstr>Proposal: test program</vt:lpstr>
      <vt:lpstr>Conclusions</vt:lpstr>
      <vt:lpstr>Thank you for your attention, any questions ?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Matthieu Valette</cp:lastModifiedBy>
  <cp:revision>81</cp:revision>
  <cp:lastPrinted>2017-10-30T10:17:39Z</cp:lastPrinted>
  <dcterms:created xsi:type="dcterms:W3CDTF">2016-02-12T10:02:27Z</dcterms:created>
  <dcterms:modified xsi:type="dcterms:W3CDTF">2017-11-13T21:26:26Z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