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8"/>
  </p:notesMasterIdLst>
  <p:handoutMasterIdLst>
    <p:handoutMasterId r:id="rId19"/>
  </p:handoutMasterIdLst>
  <p:sldIdLst>
    <p:sldId id="263" r:id="rId2"/>
    <p:sldId id="262" r:id="rId3"/>
    <p:sldId id="259" r:id="rId4"/>
    <p:sldId id="270" r:id="rId5"/>
    <p:sldId id="287" r:id="rId6"/>
    <p:sldId id="288" r:id="rId7"/>
    <p:sldId id="258" r:id="rId8"/>
    <p:sldId id="267" r:id="rId9"/>
    <p:sldId id="280" r:id="rId10"/>
    <p:sldId id="286" r:id="rId11"/>
    <p:sldId id="281" r:id="rId12"/>
    <p:sldId id="282" r:id="rId13"/>
    <p:sldId id="289" r:id="rId14"/>
    <p:sldId id="290" r:id="rId15"/>
    <p:sldId id="278" r:id="rId16"/>
    <p:sldId id="266" r:id="rId1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D5"/>
    <a:srgbClr val="CCFFFF"/>
    <a:srgbClr val="FFFFB3"/>
    <a:srgbClr val="CCFF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83" d="100"/>
          <a:sy n="83" d="100"/>
        </p:scale>
        <p:origin x="1450" y="72"/>
      </p:cViewPr>
      <p:guideLst>
        <p:guide orient="horz" pos="408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15/11/2017</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15/11/2017</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24B141A-D04E-DD49-88DC-EFA90428BA41}" type="slidenum">
              <a:rPr lang="fr-FR" smtClean="0"/>
              <a:pPr/>
              <a:t>2</a:t>
            </a:fld>
            <a:endParaRPr lang="fr-FR"/>
          </a:p>
        </p:txBody>
      </p:sp>
    </p:spTree>
    <p:extLst>
      <p:ext uri="{BB962C8B-B14F-4D97-AF65-F5344CB8AC3E}">
        <p14:creationId xmlns:p14="http://schemas.microsoft.com/office/powerpoint/2010/main" val="26765787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16</a:t>
            </a:fld>
            <a:endParaRPr lang="fr-FR"/>
          </a:p>
        </p:txBody>
      </p:sp>
    </p:spTree>
    <p:extLst>
      <p:ext uri="{BB962C8B-B14F-4D97-AF65-F5344CB8AC3E}">
        <p14:creationId xmlns:p14="http://schemas.microsoft.com/office/powerpoint/2010/main" val="97136946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fr-FR" noProof="0" smtClean="0"/>
              <a:t>2017.11.16_HiLumi_Madrid_K.Brodzinski</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r>
              <a:rPr lang="fr-FR" noProof="0" smtClean="0"/>
              <a:t>2017.11.16_HiLumi_Madrid_K.Brodzinski</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r>
              <a:rPr lang="fr-FR" noProof="0" smtClean="0"/>
              <a:t>2017.11.16_HiLumi_Madrid_K.Brodzinski</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r>
              <a:rPr lang="fr-FR" noProof="0" smtClean="0"/>
              <a:t>2017.11.16_HiLumi_Madrid_K.Brodzinski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fr-FR" noProof="0" smtClean="0"/>
              <a:t>2017.11.16_HiLumi_Madrid_K.Brodzinski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fr-FR" noProof="0" smtClean="0"/>
              <a:t>2017.11.16_HiLumi_Madrid_K.Brodzinski</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351800" y="6356350"/>
            <a:ext cx="6440400" cy="360000"/>
          </a:xfrm>
        </p:spPr>
        <p:txBody>
          <a:bodyPr/>
          <a:lstStyle/>
          <a:p>
            <a:r>
              <a:rPr lang="fr-FR" noProof="0" smtClean="0"/>
              <a:t>2017.11.16_HiLumi_Madrid_K.Brodzinski</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smtClean="0"/>
                <a:t>logo</a:t>
              </a:r>
            </a:p>
            <a:p>
              <a:pPr algn="ctr"/>
              <a:r>
                <a:rPr lang="en-GB" sz="900" dirty="0" smtClean="0"/>
                <a:t>area</a:t>
              </a:r>
              <a:endParaRPr lang="en-GB" sz="900" dirty="0"/>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fr-FR" noProof="0" smtClean="0"/>
              <a:t>2017.11.16_HiLumi_Madrid_K.Brodzinski</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16.jp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3.xml"/><Relationship Id="rId6" Type="http://schemas.openxmlformats.org/officeDocument/2006/relationships/image" Target="cid:image007.png@01D35A47.D502BA60" TargetMode="External"/><Relationship Id="rId5" Type="http://schemas.openxmlformats.org/officeDocument/2006/relationships/image" Target="../media/image19.png"/><Relationship Id="rId4" Type="http://schemas.openxmlformats.org/officeDocument/2006/relationships/image" Target="cid:image006.png@01D35A47.D502BA60"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6.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8.jp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4.jpeg"/><Relationship Id="rId1" Type="http://schemas.openxmlformats.org/officeDocument/2006/relationships/slideLayout" Target="../slideLayouts/slideLayout3.xml"/><Relationship Id="rId5" Type="http://schemas.openxmlformats.org/officeDocument/2006/relationships/image" Target="../media/image13.JP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59632" y="3140968"/>
            <a:ext cx="7200000" cy="897632"/>
          </a:xfrm>
        </p:spPr>
        <p:txBody>
          <a:bodyPr/>
          <a:lstStyle/>
          <a:p>
            <a:r>
              <a:rPr lang="en-US" dirty="0" smtClean="0"/>
              <a:t>Cryogenics update for HL-LHC</a:t>
            </a:r>
            <a:br>
              <a:rPr lang="en-US" dirty="0" smtClean="0"/>
            </a:br>
            <a:r>
              <a:rPr lang="en-US" sz="2000" dirty="0" smtClean="0"/>
              <a:t>(crab cavities activity in SM18 M7 and SPS BA6)</a:t>
            </a:r>
            <a:endParaRPr lang="en-GB" sz="2000" dirty="0"/>
          </a:p>
        </p:txBody>
      </p:sp>
      <p:sp>
        <p:nvSpPr>
          <p:cNvPr id="3" name="Sous-titre 2"/>
          <p:cNvSpPr>
            <a:spLocks noGrp="1"/>
          </p:cNvSpPr>
          <p:nvPr>
            <p:ph type="subTitle" idx="1"/>
          </p:nvPr>
        </p:nvSpPr>
        <p:spPr>
          <a:xfrm>
            <a:off x="1357962" y="4581128"/>
            <a:ext cx="6480000" cy="990600"/>
          </a:xfrm>
        </p:spPr>
        <p:txBody>
          <a:bodyPr>
            <a:normAutofit fontScale="92500"/>
          </a:bodyPr>
          <a:lstStyle/>
          <a:p>
            <a:r>
              <a:rPr lang="en-US" dirty="0" smtClean="0"/>
              <a:t>Krzysztof Brodzinski</a:t>
            </a:r>
          </a:p>
          <a:p>
            <a:r>
              <a:rPr lang="en-US" dirty="0" smtClean="0"/>
              <a:t>With contribution from: S. Claudet, L. Delprat, </a:t>
            </a:r>
            <a:br>
              <a:rPr lang="en-US" dirty="0" smtClean="0"/>
            </a:br>
            <a:r>
              <a:rPr lang="en-US" dirty="0" smtClean="0"/>
              <a:t>J.H. Derking, C. Fluder, A. Lees, J. Metselaar and O. Pirotte</a:t>
            </a:r>
            <a:endParaRPr lang="en-GB" dirty="0"/>
          </a:p>
        </p:txBody>
      </p:sp>
      <p:sp>
        <p:nvSpPr>
          <p:cNvPr id="4" name="Espace réservé du texte 3"/>
          <p:cNvSpPr>
            <a:spLocks noGrp="1"/>
          </p:cNvSpPr>
          <p:nvPr>
            <p:ph type="body" sz="quarter" idx="14"/>
          </p:nvPr>
        </p:nvSpPr>
        <p:spPr>
          <a:xfrm>
            <a:off x="1357962" y="6059055"/>
            <a:ext cx="6480000" cy="349250"/>
          </a:xfrm>
        </p:spPr>
        <p:txBody>
          <a:bodyPr>
            <a:normAutofit/>
          </a:bodyPr>
          <a:lstStyle/>
          <a:p>
            <a:r>
              <a:rPr lang="en-GB" dirty="0" err="1" smtClean="0"/>
              <a:t>HiLumi</a:t>
            </a:r>
            <a:r>
              <a:rPr lang="en-GB" dirty="0" smtClean="0"/>
              <a:t> Annual Meeting, Madrid, Spain – 16 November 2017 </a:t>
            </a:r>
            <a:endParaRPr lang="en-GB" dirty="0"/>
          </a:p>
        </p:txBody>
      </p:sp>
      <p:pic>
        <p:nvPicPr>
          <p:cNvPr id="5" name="Image 4" descr="CERN-logo_outline.jpg"/>
          <p:cNvPicPr>
            <a:picLocks noChangeAspect="1"/>
          </p:cNvPicPr>
          <p:nvPr/>
        </p:nvPicPr>
        <p:blipFill>
          <a:blip r:embed="rId2"/>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SPS cryogenics – status</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10</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1" name="Picture 5" descr="image00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1297" y="731444"/>
            <a:ext cx="4461406" cy="3221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955516" y="774812"/>
            <a:ext cx="2160240" cy="369332"/>
          </a:xfrm>
          <a:prstGeom prst="rect">
            <a:avLst/>
          </a:prstGeom>
          <a:noFill/>
        </p:spPr>
        <p:txBody>
          <a:bodyPr wrap="square" rtlCol="0">
            <a:spAutoFit/>
          </a:bodyPr>
          <a:lstStyle/>
          <a:p>
            <a:r>
              <a:rPr lang="en-US" dirty="0" smtClean="0"/>
              <a:t>Main refrigerator</a:t>
            </a:r>
            <a:endParaRPr lang="en-GB" dirty="0"/>
          </a:p>
        </p:txBody>
      </p:sp>
      <p:cxnSp>
        <p:nvCxnSpPr>
          <p:cNvPr id="13" name="Straight Arrow Connector 12"/>
          <p:cNvCxnSpPr/>
          <p:nvPr/>
        </p:nvCxnSpPr>
        <p:spPr>
          <a:xfrm flipH="1">
            <a:off x="4572000" y="980728"/>
            <a:ext cx="2376265" cy="1584176"/>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7027867" y="1268760"/>
            <a:ext cx="1992281" cy="1477328"/>
          </a:xfrm>
          <a:prstGeom prst="rect">
            <a:avLst/>
          </a:prstGeom>
          <a:noFill/>
        </p:spPr>
        <p:txBody>
          <a:bodyPr wrap="square" rtlCol="0">
            <a:spAutoFit/>
          </a:bodyPr>
          <a:lstStyle/>
          <a:p>
            <a:r>
              <a:rPr lang="en-US" dirty="0" smtClean="0"/>
              <a:t>LN2 phase separator (fabrication underway in UK, delivery mid Jan.</a:t>
            </a:r>
            <a:endParaRPr lang="en-GB" dirty="0"/>
          </a:p>
        </p:txBody>
      </p:sp>
      <p:cxnSp>
        <p:nvCxnSpPr>
          <p:cNvPr id="17" name="Straight Arrow Connector 16"/>
          <p:cNvCxnSpPr/>
          <p:nvPr/>
        </p:nvCxnSpPr>
        <p:spPr>
          <a:xfrm flipH="1">
            <a:off x="5152262" y="2041812"/>
            <a:ext cx="1803254" cy="634132"/>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1307476" y="2120342"/>
            <a:ext cx="773736" cy="369332"/>
          </a:xfrm>
          <a:prstGeom prst="rect">
            <a:avLst/>
          </a:prstGeom>
          <a:noFill/>
        </p:spPr>
        <p:txBody>
          <a:bodyPr wrap="square" rtlCol="0">
            <a:spAutoFit/>
          </a:bodyPr>
          <a:lstStyle/>
          <a:p>
            <a:r>
              <a:rPr lang="en-US" dirty="0" smtClean="0"/>
              <a:t>VB1</a:t>
            </a:r>
            <a:endParaRPr lang="en-GB" dirty="0"/>
          </a:p>
        </p:txBody>
      </p:sp>
      <p:cxnSp>
        <p:nvCxnSpPr>
          <p:cNvPr id="20" name="Straight Arrow Connector 19"/>
          <p:cNvCxnSpPr/>
          <p:nvPr/>
        </p:nvCxnSpPr>
        <p:spPr>
          <a:xfrm>
            <a:off x="1979712" y="2321394"/>
            <a:ext cx="1944217" cy="156980"/>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41880" y="728374"/>
            <a:ext cx="2160240" cy="646331"/>
          </a:xfrm>
          <a:prstGeom prst="rect">
            <a:avLst/>
          </a:prstGeom>
          <a:noFill/>
        </p:spPr>
        <p:txBody>
          <a:bodyPr wrap="square" rtlCol="0">
            <a:spAutoFit/>
          </a:bodyPr>
          <a:lstStyle/>
          <a:p>
            <a:r>
              <a:rPr lang="en-US" dirty="0" smtClean="0"/>
              <a:t>Transfer line – installed in EYETS</a:t>
            </a:r>
            <a:endParaRPr lang="en-GB" dirty="0"/>
          </a:p>
        </p:txBody>
      </p:sp>
      <p:cxnSp>
        <p:nvCxnSpPr>
          <p:cNvPr id="26" name="Straight Arrow Connector 25"/>
          <p:cNvCxnSpPr/>
          <p:nvPr/>
        </p:nvCxnSpPr>
        <p:spPr>
          <a:xfrm>
            <a:off x="1905000" y="1385224"/>
            <a:ext cx="1926503" cy="741032"/>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a:stretch>
            <a:fillRect/>
          </a:stretch>
        </p:blipFill>
        <p:spPr>
          <a:xfrm rot="5400000">
            <a:off x="207175" y="2756252"/>
            <a:ext cx="3418018" cy="3353527"/>
          </a:xfrm>
          <a:prstGeom prst="rect">
            <a:avLst/>
          </a:prstGeom>
        </p:spPr>
      </p:pic>
      <p:sp>
        <p:nvSpPr>
          <p:cNvPr id="32" name="TextBox 31"/>
          <p:cNvSpPr txBox="1"/>
          <p:nvPr/>
        </p:nvSpPr>
        <p:spPr>
          <a:xfrm>
            <a:off x="96681" y="6161770"/>
            <a:ext cx="3611223" cy="646331"/>
          </a:xfrm>
          <a:prstGeom prst="rect">
            <a:avLst/>
          </a:prstGeom>
          <a:solidFill>
            <a:schemeClr val="bg1"/>
          </a:solidFill>
        </p:spPr>
        <p:txBody>
          <a:bodyPr wrap="square" rtlCol="0">
            <a:spAutoFit/>
          </a:bodyPr>
          <a:lstStyle/>
          <a:p>
            <a:pPr algn="ctr"/>
            <a:r>
              <a:rPr lang="en-US" dirty="0" smtClean="0"/>
              <a:t>Main refrigerator on 10</a:t>
            </a:r>
            <a:r>
              <a:rPr lang="en-US" baseline="30000" dirty="0" smtClean="0"/>
              <a:t>th</a:t>
            </a:r>
            <a:r>
              <a:rPr lang="en-US" dirty="0" smtClean="0"/>
              <a:t> Nov. – on time for delivery 17</a:t>
            </a:r>
            <a:r>
              <a:rPr lang="en-US" baseline="30000" dirty="0" smtClean="0"/>
              <a:t>th</a:t>
            </a:r>
            <a:r>
              <a:rPr lang="en-US" dirty="0" smtClean="0"/>
              <a:t> Jan OK.</a:t>
            </a:r>
            <a:endParaRPr lang="en-GB" dirty="0"/>
          </a:p>
        </p:txBody>
      </p:sp>
      <p:pic>
        <p:nvPicPr>
          <p:cNvPr id="33" name="Picture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08104" y="2914596"/>
            <a:ext cx="2397977" cy="3194992"/>
          </a:xfrm>
          <a:prstGeom prst="rect">
            <a:avLst/>
          </a:prstGeom>
        </p:spPr>
      </p:pic>
      <p:sp>
        <p:nvSpPr>
          <p:cNvPr id="34" name="TextBox 33"/>
          <p:cNvSpPr txBox="1"/>
          <p:nvPr/>
        </p:nvSpPr>
        <p:spPr>
          <a:xfrm>
            <a:off x="4515221" y="6120034"/>
            <a:ext cx="4171579" cy="369332"/>
          </a:xfrm>
          <a:prstGeom prst="rect">
            <a:avLst/>
          </a:prstGeom>
          <a:noFill/>
        </p:spPr>
        <p:txBody>
          <a:bodyPr wrap="square" rtlCol="0">
            <a:spAutoFit/>
          </a:bodyPr>
          <a:lstStyle/>
          <a:p>
            <a:r>
              <a:rPr lang="en-US" dirty="0" smtClean="0"/>
              <a:t>VB1 and VB2 were delivered to CERN</a:t>
            </a:r>
            <a:endParaRPr lang="en-GB" dirty="0"/>
          </a:p>
        </p:txBody>
      </p:sp>
    </p:spTree>
    <p:extLst>
      <p:ext uri="{BB962C8B-B14F-4D97-AF65-F5344CB8AC3E}">
        <p14:creationId xmlns:p14="http://schemas.microsoft.com/office/powerpoint/2010/main" val="4114981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33"/>
                                        </p:tgtEl>
                                        <p:attrNameLst>
                                          <p:attrName>style.visibility</p:attrName>
                                        </p:attrNameLst>
                                      </p:cBhvr>
                                      <p:to>
                                        <p:strVal val="visible"/>
                                      </p:to>
                                    </p:set>
                                    <p:animEffect transition="in" filter="fade">
                                      <p:cBhvr>
                                        <p:cTn id="13" dur="500"/>
                                        <p:tgtEl>
                                          <p:spTgt spid="3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Effect transition="in" filter="fade">
                                      <p:cBhvr>
                                        <p:cTn id="16"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SPS cryogenics – status </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11</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1" name="Picture 10" descr="20170320_140959.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8168" y="774014"/>
            <a:ext cx="7343986" cy="5507986"/>
          </a:xfrm>
          <a:prstGeom prst="rect">
            <a:avLst/>
          </a:prstGeom>
        </p:spPr>
      </p:pic>
      <p:sp>
        <p:nvSpPr>
          <p:cNvPr id="12" name="TextBox 11"/>
          <p:cNvSpPr txBox="1"/>
          <p:nvPr/>
        </p:nvSpPr>
        <p:spPr>
          <a:xfrm>
            <a:off x="2265133" y="4254240"/>
            <a:ext cx="4163654" cy="1323439"/>
          </a:xfrm>
          <a:prstGeom prst="rect">
            <a:avLst/>
          </a:prstGeom>
          <a:solidFill>
            <a:schemeClr val="bg1">
              <a:lumMod val="95000"/>
            </a:schemeClr>
          </a:solidFill>
        </p:spPr>
        <p:txBody>
          <a:bodyPr wrap="square" rtlCol="0">
            <a:spAutoFit/>
          </a:bodyPr>
          <a:lstStyle/>
          <a:p>
            <a:pPr algn="ctr"/>
            <a:r>
              <a:rPr lang="en-US" sz="2000" dirty="0" smtClean="0"/>
              <a:t>80 m </a:t>
            </a:r>
            <a:r>
              <a:rPr lang="en-US" sz="2000" dirty="0" err="1" smtClean="0"/>
              <a:t>cryo</a:t>
            </a:r>
            <a:r>
              <a:rPr lang="en-US" sz="2000" dirty="0" smtClean="0"/>
              <a:t> distribution line installed during Feb-Mar 2017</a:t>
            </a:r>
          </a:p>
          <a:p>
            <a:r>
              <a:rPr lang="en-US" sz="2000" dirty="0" smtClean="0">
                <a:solidFill>
                  <a:srgbClr val="000090"/>
                </a:solidFill>
              </a:rPr>
              <a:t>From Cold-Box &amp; Valve Box 1</a:t>
            </a:r>
          </a:p>
          <a:p>
            <a:pPr algn="r"/>
            <a:r>
              <a:rPr lang="en-US" sz="2000" dirty="0" smtClean="0">
                <a:solidFill>
                  <a:srgbClr val="000090"/>
                </a:solidFill>
              </a:rPr>
              <a:t>To Valve Box 2 &amp; RF Cryostat</a:t>
            </a:r>
            <a:endParaRPr lang="en-US" sz="2000" dirty="0">
              <a:solidFill>
                <a:srgbClr val="000090"/>
              </a:solidFill>
            </a:endParaRPr>
          </a:p>
        </p:txBody>
      </p:sp>
      <p:cxnSp>
        <p:nvCxnSpPr>
          <p:cNvPr id="13" name="Straight Arrow Connector 12"/>
          <p:cNvCxnSpPr/>
          <p:nvPr/>
        </p:nvCxnSpPr>
        <p:spPr>
          <a:xfrm flipV="1">
            <a:off x="6193108" y="3995141"/>
            <a:ext cx="602290" cy="1222498"/>
          </a:xfrm>
          <a:prstGeom prst="straightConnector1">
            <a:avLst/>
          </a:prstGeom>
          <a:ln>
            <a:solidFill>
              <a:srgbClr val="FF00FF"/>
            </a:solidFill>
            <a:tailEnd type="triangle" w="lg" len="lg"/>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H="1" flipV="1">
            <a:off x="1833056" y="3995141"/>
            <a:ext cx="650712" cy="934466"/>
          </a:xfrm>
          <a:prstGeom prst="straightConnector1">
            <a:avLst/>
          </a:prstGeom>
          <a:ln>
            <a:solidFill>
              <a:srgbClr val="FF00FF"/>
            </a:solidFill>
            <a:tailEnd type="triangle" w="lg" len="lg"/>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100214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27384"/>
            <a:ext cx="7920000" cy="619285"/>
          </a:xfrm>
        </p:spPr>
        <p:txBody>
          <a:bodyPr/>
          <a:lstStyle/>
          <a:p>
            <a:r>
              <a:rPr lang="en-US" dirty="0" smtClean="0"/>
              <a:t>Transfer line and valve boxes – status </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12</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3074" name="Picture 6" descr="cid:image006.png@01D35A47.D502BA60"/>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a:off x="467153" y="1124744"/>
            <a:ext cx="4117035" cy="249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7" descr="cid:image007.png@01D35A47.D502BA60"/>
          <p:cNvPicPr>
            <a:picLocks noChangeAspect="1" noChangeArrowheads="1"/>
          </p:cNvPicPr>
          <p:nvPr/>
        </p:nvPicPr>
        <p:blipFill>
          <a:blip r:embed="rId5" r:link="rId6">
            <a:extLst>
              <a:ext uri="{28A0092B-C50C-407E-A947-70E740481C1C}">
                <a14:useLocalDpi xmlns:a14="http://schemas.microsoft.com/office/drawing/2010/main" val="0"/>
              </a:ext>
            </a:extLst>
          </a:blip>
          <a:srcRect/>
          <a:stretch>
            <a:fillRect/>
          </a:stretch>
        </p:blipFill>
        <p:spPr bwMode="auto">
          <a:xfrm>
            <a:off x="4902393" y="1124744"/>
            <a:ext cx="3558040" cy="249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cern.ch\dfs\Departments\TE\Groups\CRG\Sections\CE\Projects\SPS-CrabCavities\011 - Pictures\2017_07_05_Cabling-WPU\IMG_0505.JP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79912" y="3532142"/>
            <a:ext cx="2600000" cy="3257810"/>
          </a:xfrm>
          <a:prstGeom prst="rect">
            <a:avLst/>
          </a:prstGeom>
          <a:noFill/>
          <a:ln>
            <a:noFill/>
          </a:ln>
        </p:spPr>
      </p:pic>
      <p:sp>
        <p:nvSpPr>
          <p:cNvPr id="12" name="TextBox 11"/>
          <p:cNvSpPr txBox="1"/>
          <p:nvPr/>
        </p:nvSpPr>
        <p:spPr>
          <a:xfrm>
            <a:off x="655264" y="478340"/>
            <a:ext cx="1421808" cy="646331"/>
          </a:xfrm>
          <a:prstGeom prst="rect">
            <a:avLst/>
          </a:prstGeom>
          <a:noFill/>
        </p:spPr>
        <p:txBody>
          <a:bodyPr wrap="square" rtlCol="0">
            <a:spAutoFit/>
          </a:bodyPr>
          <a:lstStyle/>
          <a:p>
            <a:pPr algn="ctr"/>
            <a:r>
              <a:rPr lang="en-US" dirty="0" smtClean="0"/>
              <a:t>He pumps (installed)</a:t>
            </a:r>
            <a:endParaRPr lang="en-GB" dirty="0"/>
          </a:p>
        </p:txBody>
      </p:sp>
      <p:sp>
        <p:nvSpPr>
          <p:cNvPr id="13" name="TextBox 12"/>
          <p:cNvSpPr txBox="1"/>
          <p:nvPr/>
        </p:nvSpPr>
        <p:spPr>
          <a:xfrm>
            <a:off x="2161954" y="514751"/>
            <a:ext cx="2429932" cy="646331"/>
          </a:xfrm>
          <a:prstGeom prst="rect">
            <a:avLst/>
          </a:prstGeom>
          <a:noFill/>
        </p:spPr>
        <p:txBody>
          <a:bodyPr wrap="square" rtlCol="0">
            <a:spAutoFit/>
          </a:bodyPr>
          <a:lstStyle/>
          <a:p>
            <a:pPr algn="ctr"/>
            <a:r>
              <a:rPr lang="en-US" dirty="0" smtClean="0"/>
              <a:t>He H2O heater</a:t>
            </a:r>
          </a:p>
          <a:p>
            <a:pPr algn="ctr"/>
            <a:r>
              <a:rPr lang="en-US" dirty="0" smtClean="0"/>
              <a:t>(available at CERN)</a:t>
            </a:r>
            <a:endParaRPr lang="en-GB" dirty="0"/>
          </a:p>
        </p:txBody>
      </p:sp>
      <p:cxnSp>
        <p:nvCxnSpPr>
          <p:cNvPr id="14" name="Straight Arrow Connector 13"/>
          <p:cNvCxnSpPr/>
          <p:nvPr/>
        </p:nvCxnSpPr>
        <p:spPr>
          <a:xfrm>
            <a:off x="1309984" y="1025634"/>
            <a:ext cx="728729" cy="1235500"/>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flipH="1">
            <a:off x="2879659" y="1021173"/>
            <a:ext cx="197200" cy="1014539"/>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4902393" y="732061"/>
            <a:ext cx="677719" cy="369332"/>
          </a:xfrm>
          <a:prstGeom prst="rect">
            <a:avLst/>
          </a:prstGeom>
          <a:noFill/>
        </p:spPr>
        <p:txBody>
          <a:bodyPr wrap="square" rtlCol="0">
            <a:spAutoFit/>
          </a:bodyPr>
          <a:lstStyle/>
          <a:p>
            <a:r>
              <a:rPr lang="en-US" dirty="0" smtClean="0"/>
              <a:t>VB2</a:t>
            </a:r>
            <a:endParaRPr lang="en-GB" dirty="0"/>
          </a:p>
        </p:txBody>
      </p:sp>
      <p:sp>
        <p:nvSpPr>
          <p:cNvPr id="18" name="TextBox 17"/>
          <p:cNvSpPr txBox="1"/>
          <p:nvPr/>
        </p:nvSpPr>
        <p:spPr>
          <a:xfrm>
            <a:off x="6262642" y="699417"/>
            <a:ext cx="1874912" cy="369332"/>
          </a:xfrm>
          <a:prstGeom prst="rect">
            <a:avLst/>
          </a:prstGeom>
          <a:noFill/>
        </p:spPr>
        <p:txBody>
          <a:bodyPr wrap="square" rtlCol="0">
            <a:spAutoFit/>
          </a:bodyPr>
          <a:lstStyle/>
          <a:p>
            <a:r>
              <a:rPr lang="en-US" dirty="0" smtClean="0"/>
              <a:t>Transfer line</a:t>
            </a:r>
            <a:endParaRPr lang="en-GB" dirty="0"/>
          </a:p>
        </p:txBody>
      </p:sp>
      <p:sp>
        <p:nvSpPr>
          <p:cNvPr id="19" name="TextBox 18"/>
          <p:cNvSpPr txBox="1"/>
          <p:nvPr/>
        </p:nvSpPr>
        <p:spPr>
          <a:xfrm>
            <a:off x="7309342" y="3698283"/>
            <a:ext cx="1546625" cy="369332"/>
          </a:xfrm>
          <a:prstGeom prst="rect">
            <a:avLst/>
          </a:prstGeom>
          <a:noFill/>
        </p:spPr>
        <p:txBody>
          <a:bodyPr wrap="square" rtlCol="0">
            <a:spAutoFit/>
          </a:bodyPr>
          <a:lstStyle/>
          <a:p>
            <a:r>
              <a:rPr lang="en-US" dirty="0" smtClean="0"/>
              <a:t>Service Box</a:t>
            </a:r>
            <a:endParaRPr lang="en-GB" dirty="0"/>
          </a:p>
        </p:txBody>
      </p:sp>
      <p:sp>
        <p:nvSpPr>
          <p:cNvPr id="20" name="TextBox 19"/>
          <p:cNvSpPr txBox="1"/>
          <p:nvPr/>
        </p:nvSpPr>
        <p:spPr>
          <a:xfrm>
            <a:off x="4427984" y="3727272"/>
            <a:ext cx="2881358" cy="646331"/>
          </a:xfrm>
          <a:prstGeom prst="rect">
            <a:avLst/>
          </a:prstGeom>
          <a:noFill/>
        </p:spPr>
        <p:txBody>
          <a:bodyPr wrap="square" rtlCol="0">
            <a:spAutoFit/>
          </a:bodyPr>
          <a:lstStyle/>
          <a:p>
            <a:r>
              <a:rPr lang="en-US" dirty="0" smtClean="0"/>
              <a:t>Flex lines fabrication underway in UK – on time</a:t>
            </a:r>
            <a:endParaRPr lang="en-GB" dirty="0"/>
          </a:p>
        </p:txBody>
      </p:sp>
      <p:cxnSp>
        <p:nvCxnSpPr>
          <p:cNvPr id="21" name="Straight Arrow Connector 20"/>
          <p:cNvCxnSpPr/>
          <p:nvPr/>
        </p:nvCxnSpPr>
        <p:spPr>
          <a:xfrm>
            <a:off x="1100530" y="1040040"/>
            <a:ext cx="1036362" cy="4121007"/>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5272257" y="1040040"/>
            <a:ext cx="307855" cy="1164824"/>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flipH="1" flipV="1">
            <a:off x="7092280" y="2420869"/>
            <a:ext cx="504056" cy="1287537"/>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p:cNvCxnSpPr>
            <a:stCxn id="20" idx="0"/>
          </p:cNvCxnSpPr>
          <p:nvPr/>
        </p:nvCxnSpPr>
        <p:spPr>
          <a:xfrm flipV="1">
            <a:off x="5868663" y="1844824"/>
            <a:ext cx="660061" cy="1882448"/>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a:off x="6712417" y="1019180"/>
            <a:ext cx="153928" cy="356633"/>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069927" y="4636499"/>
            <a:ext cx="4174481" cy="1200329"/>
          </a:xfrm>
          <a:prstGeom prst="rect">
            <a:avLst/>
          </a:prstGeom>
          <a:solidFill>
            <a:srgbClr val="FFFFD5"/>
          </a:solidFill>
        </p:spPr>
        <p:txBody>
          <a:bodyPr wrap="square" rtlCol="0">
            <a:spAutoFit/>
          </a:bodyPr>
          <a:lstStyle/>
          <a:p>
            <a:r>
              <a:rPr lang="en-US" dirty="0" smtClean="0"/>
              <a:t>The He pumps are installed in LSS6, will be connected with utilities and hydraulically with He process pipes during next YETS Jan, Feb 2018.</a:t>
            </a:r>
            <a:endParaRPr lang="en-GB" dirty="0"/>
          </a:p>
        </p:txBody>
      </p:sp>
    </p:spTree>
    <p:extLst>
      <p:ext uri="{BB962C8B-B14F-4D97-AF65-F5344CB8AC3E}">
        <p14:creationId xmlns:p14="http://schemas.microsoft.com/office/powerpoint/2010/main" val="22173012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SPS cryogenics – heat load evolution </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13</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0" name="Picture 9"/>
          <p:cNvPicPr>
            <a:picLocks noChangeAspect="1"/>
          </p:cNvPicPr>
          <p:nvPr/>
        </p:nvPicPr>
        <p:blipFill>
          <a:blip r:embed="rId3"/>
          <a:stretch>
            <a:fillRect/>
          </a:stretch>
        </p:blipFill>
        <p:spPr>
          <a:xfrm>
            <a:off x="1003656" y="2007472"/>
            <a:ext cx="6822015" cy="4157832"/>
          </a:xfrm>
          <a:prstGeom prst="rect">
            <a:avLst/>
          </a:prstGeom>
        </p:spPr>
      </p:pic>
      <p:sp>
        <p:nvSpPr>
          <p:cNvPr id="15" name="TextBox 14"/>
          <p:cNvSpPr txBox="1"/>
          <p:nvPr/>
        </p:nvSpPr>
        <p:spPr>
          <a:xfrm>
            <a:off x="899592" y="962725"/>
            <a:ext cx="5256584" cy="954107"/>
          </a:xfrm>
          <a:prstGeom prst="rect">
            <a:avLst/>
          </a:prstGeom>
          <a:noFill/>
        </p:spPr>
        <p:txBody>
          <a:bodyPr wrap="square" rtlCol="0">
            <a:spAutoFit/>
          </a:bodyPr>
          <a:lstStyle/>
          <a:p>
            <a:r>
              <a:rPr lang="en-US" sz="1600" dirty="0" smtClean="0">
                <a:solidFill>
                  <a:schemeClr val="tx2"/>
                </a:solidFill>
              </a:rPr>
              <a:t>DQW static HL: 16.8 W @ 2 K</a:t>
            </a:r>
          </a:p>
          <a:p>
            <a:r>
              <a:rPr lang="en-US" sz="1600" dirty="0" smtClean="0">
                <a:solidFill>
                  <a:schemeClr val="tx2"/>
                </a:solidFill>
              </a:rPr>
              <a:t>DQW </a:t>
            </a:r>
            <a:r>
              <a:rPr lang="en-US" sz="1600" dirty="0">
                <a:solidFill>
                  <a:schemeClr val="tx2"/>
                </a:solidFill>
              </a:rPr>
              <a:t>d</a:t>
            </a:r>
            <a:r>
              <a:rPr lang="en-US" sz="1600" dirty="0" smtClean="0">
                <a:solidFill>
                  <a:schemeClr val="tx2"/>
                </a:solidFill>
              </a:rPr>
              <a:t>ynamic HL: 20.4 W @ 2 K </a:t>
            </a:r>
          </a:p>
          <a:p>
            <a:r>
              <a:rPr lang="en-US" sz="1600" dirty="0" err="1" smtClean="0">
                <a:solidFill>
                  <a:schemeClr val="tx2"/>
                </a:solidFill>
              </a:rPr>
              <a:t>Cryo</a:t>
            </a:r>
            <a:r>
              <a:rPr lang="en-US" sz="1600" dirty="0" smtClean="0">
                <a:solidFill>
                  <a:schemeClr val="tx2"/>
                </a:solidFill>
              </a:rPr>
              <a:t> prox. equipment: 8 W @ 4.5 K</a:t>
            </a:r>
          </a:p>
          <a:p>
            <a:endParaRPr lang="en-US" sz="800" dirty="0" smtClean="0">
              <a:solidFill>
                <a:schemeClr val="tx2"/>
              </a:solidFill>
            </a:endParaRPr>
          </a:p>
        </p:txBody>
      </p:sp>
    </p:spTree>
    <p:extLst>
      <p:ext uri="{BB962C8B-B14F-4D97-AF65-F5344CB8AC3E}">
        <p14:creationId xmlns:p14="http://schemas.microsoft.com/office/powerpoint/2010/main" val="8869647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SPS cryogenics – limitations evolution</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14</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0" name="Picture 9"/>
          <p:cNvPicPr>
            <a:picLocks noChangeAspect="1"/>
          </p:cNvPicPr>
          <p:nvPr/>
        </p:nvPicPr>
        <p:blipFill>
          <a:blip r:embed="rId3"/>
          <a:stretch>
            <a:fillRect/>
          </a:stretch>
        </p:blipFill>
        <p:spPr>
          <a:xfrm>
            <a:off x="1259632" y="888368"/>
            <a:ext cx="6498899" cy="3743268"/>
          </a:xfrm>
          <a:prstGeom prst="rect">
            <a:avLst/>
          </a:prstGeom>
        </p:spPr>
      </p:pic>
      <p:sp>
        <p:nvSpPr>
          <p:cNvPr id="15" name="TextBox 14"/>
          <p:cNvSpPr txBox="1"/>
          <p:nvPr/>
        </p:nvSpPr>
        <p:spPr>
          <a:xfrm>
            <a:off x="533400" y="4797152"/>
            <a:ext cx="8153400" cy="830997"/>
          </a:xfrm>
          <a:prstGeom prst="rect">
            <a:avLst/>
          </a:prstGeom>
          <a:noFill/>
        </p:spPr>
        <p:txBody>
          <a:bodyPr wrap="square" rtlCol="0">
            <a:spAutoFit/>
          </a:bodyPr>
          <a:lstStyle/>
          <a:p>
            <a:pPr algn="just" defTabSz="914400"/>
            <a:r>
              <a:rPr lang="en-US" sz="1600" dirty="0" smtClean="0">
                <a:solidFill>
                  <a:prstClr val="black"/>
                </a:solidFill>
                <a:latin typeface="Calibri"/>
              </a:rPr>
              <a:t>New 4.5 K cold box will have liquefaction capacity of ~7 g/s and will allow for using of full capacity of 2 K pumping units (~3.5 g/s @30 mbar)  as well as to cover client and distribution heat load with safety factor of ~1.5.</a:t>
            </a:r>
          </a:p>
        </p:txBody>
      </p:sp>
      <p:sp>
        <p:nvSpPr>
          <p:cNvPr id="16" name="TextBox 15"/>
          <p:cNvSpPr txBox="1"/>
          <p:nvPr/>
        </p:nvSpPr>
        <p:spPr>
          <a:xfrm>
            <a:off x="533400" y="5661248"/>
            <a:ext cx="8153400" cy="584775"/>
          </a:xfrm>
          <a:prstGeom prst="rect">
            <a:avLst/>
          </a:prstGeom>
          <a:noFill/>
        </p:spPr>
        <p:txBody>
          <a:bodyPr wrap="square" rtlCol="0">
            <a:spAutoFit/>
          </a:bodyPr>
          <a:lstStyle/>
          <a:p>
            <a:pPr algn="just" defTabSz="914400"/>
            <a:r>
              <a:rPr lang="en-US" sz="1600" dirty="0" smtClean="0">
                <a:solidFill>
                  <a:srgbClr val="FF0000"/>
                </a:solidFill>
                <a:latin typeface="Calibri"/>
              </a:rPr>
              <a:t>Warning!</a:t>
            </a:r>
            <a:r>
              <a:rPr lang="en-US" sz="1600" dirty="0" smtClean="0">
                <a:solidFill>
                  <a:prstClr val="black"/>
                </a:solidFill>
                <a:latin typeface="Calibri"/>
              </a:rPr>
              <a:t> No additional helium pumps can be added to the infrastructure respecting present planning and integration constraints.</a:t>
            </a:r>
          </a:p>
        </p:txBody>
      </p:sp>
    </p:spTree>
    <p:extLst>
      <p:ext uri="{BB962C8B-B14F-4D97-AF65-F5344CB8AC3E}">
        <p14:creationId xmlns:p14="http://schemas.microsoft.com/office/powerpoint/2010/main" val="1732349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Conclusions and final remarks</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15</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TextBox 5"/>
          <p:cNvSpPr txBox="1"/>
          <p:nvPr/>
        </p:nvSpPr>
        <p:spPr>
          <a:xfrm>
            <a:off x="315284" y="1147966"/>
            <a:ext cx="8478708" cy="4801314"/>
          </a:xfrm>
          <a:prstGeom prst="rect">
            <a:avLst/>
          </a:prstGeom>
          <a:noFill/>
        </p:spPr>
        <p:txBody>
          <a:bodyPr wrap="square" rtlCol="0">
            <a:spAutoFit/>
          </a:bodyPr>
          <a:lstStyle/>
          <a:p>
            <a:pPr marL="285750" indent="-285750" algn="just">
              <a:buFont typeface="Arial" panose="020B0604020202020204" pitchFamily="34" charset="0"/>
              <a:buChar char="•"/>
            </a:pPr>
            <a:r>
              <a:rPr lang="en-US" dirty="0" smtClean="0"/>
              <a:t>The cryogenic equipment for M7 test was installed, however “Plan B” was applied to replace originally foreseen M7 valve box (less diagnostics available). </a:t>
            </a:r>
          </a:p>
          <a:p>
            <a:pPr marL="285750" indent="-285750" algn="just">
              <a:buFont typeface="Arial" panose="020B0604020202020204" pitchFamily="34" charset="0"/>
              <a:buChar char="•"/>
            </a:pPr>
            <a:endParaRPr lang="en-US" dirty="0"/>
          </a:p>
          <a:p>
            <a:pPr marL="285750" indent="-285750" algn="just">
              <a:buFont typeface="Arial" panose="020B0604020202020204" pitchFamily="34" charset="0"/>
              <a:buChar char="•"/>
            </a:pPr>
            <a:r>
              <a:rPr lang="en-US" dirty="0" smtClean="0"/>
              <a:t>Most of the cryogenic equipment for SPS was fabricated and partially installed (transfer lines, VBs, SM, He pumps), the main refrigerator, LN2 separator and some local lines are in final fabrication stage and will be delivered on time for installation during YETS.</a:t>
            </a:r>
          </a:p>
          <a:p>
            <a:pPr algn="just"/>
            <a:endParaRPr lang="en-US" dirty="0"/>
          </a:p>
          <a:p>
            <a:pPr marL="285750" indent="-285750" algn="just">
              <a:buFont typeface="Arial" panose="020B0604020202020204" pitchFamily="34" charset="0"/>
              <a:buChar char="•"/>
            </a:pPr>
            <a:r>
              <a:rPr lang="en-US" dirty="0" smtClean="0"/>
              <a:t>The control system and control logic for M7 and BA6 are under construction. Will be commissioned in M7 just before the cool down and in BA6 in February.</a:t>
            </a:r>
          </a:p>
          <a:p>
            <a:pPr algn="just"/>
            <a:endParaRPr lang="en-US" dirty="0"/>
          </a:p>
          <a:p>
            <a:pPr marL="285750" indent="-285750" algn="just">
              <a:buFont typeface="Arial" panose="020B0604020202020204" pitchFamily="34" charset="0"/>
              <a:buChar char="•"/>
            </a:pPr>
            <a:r>
              <a:rPr lang="en-US" dirty="0" smtClean="0"/>
              <a:t>Safety reviews were performed in 2015 and 2017 with no major issue noticed.</a:t>
            </a:r>
          </a:p>
          <a:p>
            <a:pPr algn="just"/>
            <a:endParaRPr lang="en-US" dirty="0"/>
          </a:p>
          <a:p>
            <a:pPr marL="285750" indent="-285750" algn="just">
              <a:buFont typeface="Arial" panose="020B0604020202020204" pitchFamily="34" charset="0"/>
              <a:buChar char="•"/>
            </a:pPr>
            <a:r>
              <a:rPr lang="en-US" dirty="0" smtClean="0"/>
              <a:t>YETS time dedicated for installation and commissioning is very dense and success oriented. It will require good coordination between different working teams to succeed.</a:t>
            </a:r>
          </a:p>
          <a:p>
            <a:pPr algn="just"/>
            <a:endParaRPr lang="en-US" dirty="0"/>
          </a:p>
        </p:txBody>
      </p:sp>
    </p:spTree>
    <p:extLst>
      <p:ext uri="{BB962C8B-B14F-4D97-AF65-F5344CB8AC3E}">
        <p14:creationId xmlns:p14="http://schemas.microsoft.com/office/powerpoint/2010/main" val="273802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51800" y="2996952"/>
            <a:ext cx="6440400" cy="1634400"/>
          </a:xfrm>
        </p:spPr>
        <p:txBody>
          <a:bodyPr/>
          <a:lstStyle/>
          <a:p>
            <a:r>
              <a:rPr lang="en-US" dirty="0" smtClean="0"/>
              <a:t>THANK YOU !</a:t>
            </a:r>
            <a:br>
              <a:rPr lang="en-US" dirty="0" smtClean="0"/>
            </a:br>
            <a:r>
              <a:rPr lang="en-US" dirty="0" smtClean="0"/>
              <a:t/>
            </a:r>
            <a:br>
              <a:rPr lang="en-US" dirty="0" smtClean="0"/>
            </a:br>
            <a:r>
              <a:rPr lang="en-US" dirty="0" smtClean="0"/>
              <a:t>QUESTIONS?</a:t>
            </a:r>
            <a:endParaRPr lang="en-GB" dirty="0"/>
          </a:p>
        </p:txBody>
      </p:sp>
      <p:sp>
        <p:nvSpPr>
          <p:cNvPr id="3" name="Espace réservé du pied de page 2"/>
          <p:cNvSpPr>
            <a:spLocks noGrp="1"/>
          </p:cNvSpPr>
          <p:nvPr>
            <p:ph type="ftr" sz="quarter" idx="11"/>
          </p:nvPr>
        </p:nvSpPr>
        <p:spPr/>
        <p:txBody>
          <a:bodyPr/>
          <a:lstStyle/>
          <a:p>
            <a:r>
              <a:rPr lang="fr-FR" noProof="0" smtClean="0"/>
              <a:t>2017.11.16_HiLumi_Madrid_K.Brodzinski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16</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O</a:t>
            </a:r>
            <a:r>
              <a:rPr lang="en-US" dirty="0" smtClean="0"/>
              <a:t>utline</a:t>
            </a:r>
            <a:endParaRPr lang="en-GB" dirty="0"/>
          </a:p>
        </p:txBody>
      </p:sp>
      <p:sp>
        <p:nvSpPr>
          <p:cNvPr id="3" name="Espace réservé du contenu 2"/>
          <p:cNvSpPr>
            <a:spLocks noGrp="1"/>
          </p:cNvSpPr>
          <p:nvPr>
            <p:ph idx="1"/>
          </p:nvPr>
        </p:nvSpPr>
        <p:spPr>
          <a:xfrm>
            <a:off x="827584" y="1556792"/>
            <a:ext cx="7920000" cy="3721968"/>
          </a:xfrm>
        </p:spPr>
        <p:txBody>
          <a:bodyPr>
            <a:normAutofit/>
          </a:bodyPr>
          <a:lstStyle/>
          <a:p>
            <a:r>
              <a:rPr lang="en-US" dirty="0" smtClean="0"/>
              <a:t>Introduction</a:t>
            </a:r>
          </a:p>
          <a:p>
            <a:r>
              <a:rPr lang="en-US" dirty="0" smtClean="0"/>
              <a:t>SM18 M7 activities</a:t>
            </a:r>
          </a:p>
          <a:p>
            <a:pPr lvl="1"/>
            <a:r>
              <a:rPr lang="en-US" dirty="0" smtClean="0"/>
              <a:t>Planning, test program, status</a:t>
            </a:r>
          </a:p>
          <a:p>
            <a:r>
              <a:rPr lang="en-US" dirty="0" smtClean="0"/>
              <a:t>SPS BA6 activities</a:t>
            </a:r>
          </a:p>
          <a:p>
            <a:pPr lvl="1"/>
            <a:r>
              <a:rPr lang="en-US" dirty="0" smtClean="0"/>
              <a:t>Main equipment fabrication and delivery status, commissioning and operation perspectives</a:t>
            </a:r>
          </a:p>
          <a:p>
            <a:r>
              <a:rPr lang="en-US" dirty="0" smtClean="0"/>
              <a:t>Conclusion and final remarks</a:t>
            </a:r>
            <a:endParaRPr lang="en-GB" dirty="0"/>
          </a:p>
        </p:txBody>
      </p:sp>
      <p:sp>
        <p:nvSpPr>
          <p:cNvPr id="4" name="Espace réservé du pied de page 3"/>
          <p:cNvSpPr>
            <a:spLocks noGrp="1"/>
          </p:cNvSpPr>
          <p:nvPr>
            <p:ph type="ftr" sz="quarter" idx="11"/>
          </p:nvPr>
        </p:nvSpPr>
        <p:spPr/>
        <p:txBody>
          <a:bodyPr/>
          <a:lstStyle/>
          <a:p>
            <a:r>
              <a:rPr lang="fr-FR" noProof="0" smtClean="0"/>
              <a:t>2017.11.16_HiLumi_Madrid_K.Brodzinski</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2</a:t>
            </a:fld>
            <a:endParaRPr lang="fr-F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p:cNvSpPr>
            <a:spLocks noGrp="1"/>
          </p:cNvSpPr>
          <p:nvPr>
            <p:ph type="title"/>
          </p:nvPr>
        </p:nvSpPr>
        <p:spPr/>
        <p:txBody>
          <a:bodyPr/>
          <a:lstStyle/>
          <a:p>
            <a:r>
              <a:rPr lang="en-US" dirty="0" smtClean="0"/>
              <a:t>Introduction and timeline</a:t>
            </a:r>
            <a:endParaRPr lang="en-GB" dirty="0"/>
          </a:p>
        </p:txBody>
      </p:sp>
      <p:sp>
        <p:nvSpPr>
          <p:cNvPr id="2" name="Espace réservé du pied de page 1"/>
          <p:cNvSpPr>
            <a:spLocks noGrp="1"/>
          </p:cNvSpPr>
          <p:nvPr>
            <p:ph type="ftr" sz="quarter" idx="11"/>
          </p:nvPr>
        </p:nvSpPr>
        <p:spPr/>
        <p:txBody>
          <a:bodyPr/>
          <a:lstStyle/>
          <a:p>
            <a:r>
              <a:rPr lang="fr-FR" noProof="0" smtClean="0"/>
              <a:t>2017.11.16_HiLumi_Madrid_K.Brodzinski</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3</a:t>
            </a:fld>
            <a:endParaRPr lang="fr-FR"/>
          </a:p>
        </p:txBody>
      </p:sp>
      <p:pic>
        <p:nvPicPr>
          <p:cNvPr id="5" name="Image 4"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6" name="Rectangle 5"/>
          <p:cNvSpPr/>
          <p:nvPr/>
        </p:nvSpPr>
        <p:spPr>
          <a:xfrm>
            <a:off x="678396" y="874455"/>
            <a:ext cx="7787208" cy="2554545"/>
          </a:xfrm>
          <a:prstGeom prst="rect">
            <a:avLst/>
          </a:prstGeom>
        </p:spPr>
        <p:txBody>
          <a:bodyPr wrap="square">
            <a:spAutoFit/>
          </a:bodyPr>
          <a:lstStyle/>
          <a:p>
            <a:pPr marL="285750" lvl="0" indent="-285750" algn="just" defTabSz="914400">
              <a:buFont typeface="Arial" panose="020B0604020202020204" pitchFamily="34" charset="0"/>
              <a:buChar char="•"/>
            </a:pPr>
            <a:r>
              <a:rPr lang="en-US" sz="1600" dirty="0">
                <a:solidFill>
                  <a:prstClr val="black"/>
                </a:solidFill>
                <a:latin typeface="Calibri" panose="020F0502020204030204" pitchFamily="34" charset="0"/>
              </a:rPr>
              <a:t>Prior to installation in </a:t>
            </a:r>
            <a:r>
              <a:rPr lang="en-US" sz="1600" dirty="0" smtClean="0">
                <a:solidFill>
                  <a:prstClr val="black"/>
                </a:solidFill>
                <a:latin typeface="Calibri" panose="020F0502020204030204" pitchFamily="34" charset="0"/>
              </a:rPr>
              <a:t>LHC, the crab </a:t>
            </a:r>
            <a:r>
              <a:rPr lang="en-US" sz="1600" dirty="0">
                <a:solidFill>
                  <a:prstClr val="black"/>
                </a:solidFill>
                <a:latin typeface="Calibri" panose="020F0502020204030204" pitchFamily="34" charset="0"/>
              </a:rPr>
              <a:t>cavity prototype modules will be tested in SM18 (without beam) </a:t>
            </a:r>
            <a:r>
              <a:rPr lang="en-US" sz="1600" dirty="0" smtClean="0">
                <a:solidFill>
                  <a:prstClr val="black"/>
                </a:solidFill>
                <a:latin typeface="Calibri" panose="020F0502020204030204" pitchFamily="34" charset="0"/>
              </a:rPr>
              <a:t>where cryogenics will provide necessary connections in M7 bunker,</a:t>
            </a:r>
          </a:p>
          <a:p>
            <a:pPr marL="285750" lvl="0" indent="-285750" algn="just" defTabSz="914400">
              <a:buFont typeface="Arial" panose="020B0604020202020204" pitchFamily="34" charset="0"/>
              <a:buChar char="•"/>
            </a:pPr>
            <a:endParaRPr lang="en-US" sz="1600" dirty="0" smtClean="0">
              <a:solidFill>
                <a:prstClr val="black"/>
              </a:solidFill>
              <a:latin typeface="Calibri" panose="020F0502020204030204" pitchFamily="34" charset="0"/>
            </a:endParaRPr>
          </a:p>
          <a:p>
            <a:pPr marL="285750" lvl="0" indent="-285750" algn="just" defTabSz="914400">
              <a:buFont typeface="Arial" panose="020B0604020202020204" pitchFamily="34" charset="0"/>
              <a:buChar char="•"/>
            </a:pPr>
            <a:r>
              <a:rPr lang="en-US" sz="1600" dirty="0" smtClean="0">
                <a:solidFill>
                  <a:prstClr val="black"/>
                </a:solidFill>
                <a:latin typeface="Calibri" panose="020F0502020204030204" pitchFamily="34" charset="0"/>
              </a:rPr>
              <a:t>SPS is not equipped with any cryogenic infrastructure except BA4 where </a:t>
            </a:r>
            <a:r>
              <a:rPr lang="en-US" sz="1600" dirty="0" err="1" smtClean="0">
                <a:solidFill>
                  <a:prstClr val="black"/>
                </a:solidFill>
                <a:latin typeface="Calibri" panose="020F0502020204030204" pitchFamily="34" charset="0"/>
              </a:rPr>
              <a:t>ColdEx</a:t>
            </a:r>
            <a:r>
              <a:rPr lang="en-US" sz="1600" dirty="0" smtClean="0">
                <a:solidFill>
                  <a:prstClr val="black"/>
                </a:solidFill>
                <a:latin typeface="Calibri" panose="020F0502020204030204" pitchFamily="34" charset="0"/>
              </a:rPr>
              <a:t> experiment is running, therefore BA6 cryogenic installation has to be built from scratch,</a:t>
            </a:r>
          </a:p>
          <a:p>
            <a:pPr marL="285750" lvl="0" indent="-285750" algn="just" defTabSz="914400">
              <a:buFont typeface="Arial" panose="020B0604020202020204" pitchFamily="34" charset="0"/>
              <a:buChar char="•"/>
            </a:pPr>
            <a:endParaRPr lang="en-US" sz="1600" dirty="0" smtClean="0">
              <a:solidFill>
                <a:prstClr val="black"/>
              </a:solidFill>
              <a:latin typeface="Calibri" panose="020F0502020204030204" pitchFamily="34" charset="0"/>
            </a:endParaRPr>
          </a:p>
          <a:p>
            <a:pPr marL="285750" lvl="0" indent="-285750" algn="just" defTabSz="914400">
              <a:buFont typeface="Arial" panose="020B0604020202020204" pitchFamily="34" charset="0"/>
              <a:buChar char="•"/>
            </a:pPr>
            <a:r>
              <a:rPr lang="en-US" sz="1600" dirty="0" smtClean="0">
                <a:solidFill>
                  <a:prstClr val="black"/>
                </a:solidFill>
                <a:latin typeface="Calibri" panose="020F0502020204030204" pitchFamily="34" charset="0"/>
              </a:rPr>
              <a:t>The SM18 cryogenic infrastructure commissioning is underway,</a:t>
            </a:r>
          </a:p>
          <a:p>
            <a:pPr lvl="0" algn="just" defTabSz="914400"/>
            <a:endParaRPr lang="en-US" sz="1600" dirty="0" smtClean="0">
              <a:solidFill>
                <a:prstClr val="black"/>
              </a:solidFill>
              <a:latin typeface="Calibri" panose="020F0502020204030204" pitchFamily="34" charset="0"/>
            </a:endParaRPr>
          </a:p>
          <a:p>
            <a:pPr marL="285750" indent="-285750" algn="just" defTabSz="914400">
              <a:buFont typeface="Arial" panose="020B0604020202020204" pitchFamily="34" charset="0"/>
              <a:buChar char="•"/>
            </a:pPr>
            <a:r>
              <a:rPr lang="en-US" sz="1600" dirty="0">
                <a:solidFill>
                  <a:prstClr val="black"/>
                </a:solidFill>
                <a:latin typeface="Calibri" panose="020F0502020204030204" pitchFamily="34" charset="0"/>
              </a:rPr>
              <a:t>The baseline to commission </a:t>
            </a:r>
            <a:r>
              <a:rPr lang="en-US" sz="1600" dirty="0" smtClean="0">
                <a:solidFill>
                  <a:prstClr val="black"/>
                </a:solidFill>
                <a:latin typeface="Calibri" panose="020F0502020204030204" pitchFamily="34" charset="0"/>
              </a:rPr>
              <a:t>SPS cryogenic infrastructure </a:t>
            </a:r>
            <a:r>
              <a:rPr lang="en-US" sz="1600" dirty="0">
                <a:solidFill>
                  <a:prstClr val="black"/>
                </a:solidFill>
                <a:latin typeface="Calibri" panose="020F0502020204030204" pitchFamily="34" charset="0"/>
              </a:rPr>
              <a:t>is </a:t>
            </a:r>
            <a:r>
              <a:rPr lang="en-US" sz="1600" dirty="0" smtClean="0">
                <a:solidFill>
                  <a:prstClr val="black"/>
                </a:solidFill>
                <a:latin typeface="Calibri" panose="020F0502020204030204" pitchFamily="34" charset="0"/>
              </a:rPr>
              <a:t>YETS (beginning of 2018)</a:t>
            </a:r>
            <a:endParaRPr lang="en-US" sz="1600" dirty="0">
              <a:solidFill>
                <a:prstClr val="black"/>
              </a:solidFill>
              <a:latin typeface="Calibri" panose="020F0502020204030204" pitchFamily="34" charset="0"/>
            </a:endParaRPr>
          </a:p>
          <a:p>
            <a:pPr marL="285750" lvl="0" indent="-285750" algn="just" defTabSz="914400">
              <a:buFont typeface="Arial" panose="020B0604020202020204" pitchFamily="34" charset="0"/>
              <a:buChar char="•"/>
            </a:pPr>
            <a:endParaRPr lang="en-GB" sz="1600" dirty="0">
              <a:solidFill>
                <a:prstClr val="black"/>
              </a:solidFill>
              <a:latin typeface="Calibri" panose="020F0502020204030204" pitchFamily="34" charset="0"/>
            </a:endParaRPr>
          </a:p>
        </p:txBody>
      </p:sp>
      <p:pic>
        <p:nvPicPr>
          <p:cNvPr id="7" name="Picture 6"/>
          <p:cNvPicPr>
            <a:picLocks noChangeAspect="1"/>
          </p:cNvPicPr>
          <p:nvPr/>
        </p:nvPicPr>
        <p:blipFill>
          <a:blip r:embed="rId3"/>
          <a:stretch>
            <a:fillRect/>
          </a:stretch>
        </p:blipFill>
        <p:spPr>
          <a:xfrm>
            <a:off x="2123728" y="3348622"/>
            <a:ext cx="5224116" cy="3094591"/>
          </a:xfrm>
          <a:prstGeom prst="rect">
            <a:avLst/>
          </a:prstGeom>
        </p:spPr>
      </p:pic>
      <p:sp>
        <p:nvSpPr>
          <p:cNvPr id="8" name="TextBox 7"/>
          <p:cNvSpPr txBox="1"/>
          <p:nvPr/>
        </p:nvSpPr>
        <p:spPr>
          <a:xfrm rot="16200000">
            <a:off x="4390479" y="5116177"/>
            <a:ext cx="1133644" cy="338554"/>
          </a:xfrm>
          <a:prstGeom prst="rect">
            <a:avLst/>
          </a:prstGeom>
          <a:noFill/>
        </p:spPr>
        <p:txBody>
          <a:bodyPr wrap="none" rtlCol="0">
            <a:spAutoFit/>
          </a:bodyPr>
          <a:lstStyle/>
          <a:p>
            <a:r>
              <a:rPr lang="en-US" sz="1600" dirty="0" err="1" smtClean="0">
                <a:latin typeface="Calibri" panose="020F0502020204030204" pitchFamily="34" charset="0"/>
              </a:rPr>
              <a:t>HiLumi</a:t>
            </a:r>
            <a:r>
              <a:rPr lang="en-US" sz="1600" dirty="0" smtClean="0">
                <a:latin typeface="Calibri" panose="020F0502020204030204" pitchFamily="34" charset="0"/>
              </a:rPr>
              <a:t> LHC</a:t>
            </a:r>
            <a:endParaRPr lang="en-GB" sz="1600" dirty="0">
              <a:latin typeface="Calibri" panose="020F0502020204030204" pitchFamily="34" charset="0"/>
            </a:endParaRPr>
          </a:p>
        </p:txBody>
      </p:sp>
      <p:sp>
        <p:nvSpPr>
          <p:cNvPr id="9" name="TextBox 8"/>
          <p:cNvSpPr txBox="1"/>
          <p:nvPr/>
        </p:nvSpPr>
        <p:spPr>
          <a:xfrm rot="16200000">
            <a:off x="3596309" y="5257474"/>
            <a:ext cx="976101" cy="307777"/>
          </a:xfrm>
          <a:prstGeom prst="rect">
            <a:avLst/>
          </a:prstGeom>
          <a:noFill/>
        </p:spPr>
        <p:txBody>
          <a:bodyPr wrap="none" rtlCol="0">
            <a:spAutoFit/>
          </a:bodyPr>
          <a:lstStyle/>
          <a:p>
            <a:r>
              <a:rPr lang="en-US" sz="1400" dirty="0" smtClean="0">
                <a:latin typeface="Calibri" panose="020F0502020204030204" pitchFamily="34" charset="0"/>
              </a:rPr>
              <a:t>1</a:t>
            </a:r>
            <a:r>
              <a:rPr lang="en-US" sz="1400" baseline="30000" dirty="0" smtClean="0">
                <a:latin typeface="Calibri" panose="020F0502020204030204" pitchFamily="34" charset="0"/>
              </a:rPr>
              <a:t>st</a:t>
            </a:r>
            <a:r>
              <a:rPr lang="en-US" sz="1400" dirty="0" smtClean="0">
                <a:latin typeface="Calibri" panose="020F0502020204030204" pitchFamily="34" charset="0"/>
              </a:rPr>
              <a:t> SPS test</a:t>
            </a:r>
            <a:endParaRPr lang="en-GB" sz="1400" dirty="0">
              <a:latin typeface="Calibri" panose="020F0502020204030204" pitchFamily="34" charset="0"/>
            </a:endParaRPr>
          </a:p>
        </p:txBody>
      </p:sp>
      <p:sp>
        <p:nvSpPr>
          <p:cNvPr id="10" name="TextBox 9"/>
          <p:cNvSpPr txBox="1"/>
          <p:nvPr/>
        </p:nvSpPr>
        <p:spPr>
          <a:xfrm rot="18328508">
            <a:off x="3688154" y="4141930"/>
            <a:ext cx="1687000" cy="307777"/>
          </a:xfrm>
          <a:prstGeom prst="rect">
            <a:avLst/>
          </a:prstGeom>
          <a:noFill/>
        </p:spPr>
        <p:txBody>
          <a:bodyPr wrap="none" rtlCol="0">
            <a:spAutoFit/>
          </a:bodyPr>
          <a:lstStyle/>
          <a:p>
            <a:r>
              <a:rPr lang="en-US" sz="1400" dirty="0" smtClean="0">
                <a:latin typeface="Calibri" panose="020F0502020204030204" pitchFamily="34" charset="0"/>
              </a:rPr>
              <a:t>CC series production</a:t>
            </a:r>
            <a:endParaRPr lang="en-GB" sz="1400" dirty="0">
              <a:latin typeface="Calibri" panose="020F050202020403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a:stretch>
            <a:fillRect/>
          </a:stretch>
        </p:blipFill>
        <p:spPr>
          <a:xfrm>
            <a:off x="70359" y="2170175"/>
            <a:ext cx="9033917" cy="2338945"/>
          </a:xfrm>
          <a:prstGeom prst="rect">
            <a:avLst/>
          </a:prstGeom>
        </p:spPr>
      </p:pic>
      <p:sp>
        <p:nvSpPr>
          <p:cNvPr id="2" name="Titre 1"/>
          <p:cNvSpPr>
            <a:spLocks noGrp="1"/>
          </p:cNvSpPr>
          <p:nvPr>
            <p:ph type="title"/>
          </p:nvPr>
        </p:nvSpPr>
        <p:spPr>
          <a:xfrm>
            <a:off x="612000" y="44704"/>
            <a:ext cx="7920000" cy="720000"/>
          </a:xfrm>
        </p:spPr>
        <p:txBody>
          <a:bodyPr/>
          <a:lstStyle/>
          <a:p>
            <a:r>
              <a:rPr lang="en-US" dirty="0" smtClean="0"/>
              <a:t>SM18 M7 cryogenic activities – status</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4</a:t>
            </a:fld>
            <a:endParaRPr lang="fr-FR"/>
          </a:p>
        </p:txBody>
      </p:sp>
      <p:pic>
        <p:nvPicPr>
          <p:cNvPr id="9" name="Image 8" descr="CERN-logo_outline.jpg"/>
          <p:cNvPicPr>
            <a:picLocks noChangeAspect="1"/>
          </p:cNvPicPr>
          <p:nvPr/>
        </p:nvPicPr>
        <p:blipFill>
          <a:blip r:embed="rId3"/>
          <a:stretch>
            <a:fillRect/>
          </a:stretch>
        </p:blipFill>
        <p:spPr>
          <a:xfrm>
            <a:off x="1422000" y="6282000"/>
            <a:ext cx="494185" cy="486000"/>
          </a:xfrm>
          <a:prstGeom prst="rect">
            <a:avLst/>
          </a:prstGeom>
        </p:spPr>
      </p:pic>
      <p:sp>
        <p:nvSpPr>
          <p:cNvPr id="10" name="TextBox 9"/>
          <p:cNvSpPr txBox="1"/>
          <p:nvPr/>
        </p:nvSpPr>
        <p:spPr>
          <a:xfrm>
            <a:off x="683568" y="1430474"/>
            <a:ext cx="3249608" cy="369332"/>
          </a:xfrm>
          <a:prstGeom prst="rect">
            <a:avLst/>
          </a:prstGeom>
          <a:noFill/>
        </p:spPr>
        <p:txBody>
          <a:bodyPr wrap="none" rtlCol="0">
            <a:spAutoFit/>
          </a:bodyPr>
          <a:lstStyle/>
          <a:p>
            <a:r>
              <a:rPr lang="en-US" dirty="0" smtClean="0"/>
              <a:t>The planning for M7 activities:</a:t>
            </a:r>
            <a:endParaRPr lang="en-GB" dirty="0"/>
          </a:p>
        </p:txBody>
      </p:sp>
      <p:sp>
        <p:nvSpPr>
          <p:cNvPr id="11" name="TextBox 10"/>
          <p:cNvSpPr txBox="1"/>
          <p:nvPr/>
        </p:nvSpPr>
        <p:spPr>
          <a:xfrm>
            <a:off x="229829" y="4941168"/>
            <a:ext cx="8424935" cy="646331"/>
          </a:xfrm>
          <a:prstGeom prst="rect">
            <a:avLst/>
          </a:prstGeom>
          <a:noFill/>
        </p:spPr>
        <p:txBody>
          <a:bodyPr wrap="square" rtlCol="0">
            <a:spAutoFit/>
          </a:bodyPr>
          <a:lstStyle/>
          <a:p>
            <a:r>
              <a:rPr lang="en-US" dirty="0" smtClean="0"/>
              <a:t>Remark: if the </a:t>
            </a:r>
            <a:r>
              <a:rPr lang="en-US" dirty="0" err="1" smtClean="0"/>
              <a:t>cryo</a:t>
            </a:r>
            <a:r>
              <a:rPr lang="en-US" dirty="0" smtClean="0"/>
              <a:t> commissioning and cool down goes smoothly and faster than foreseen some days for RF test between 12</a:t>
            </a:r>
            <a:r>
              <a:rPr lang="en-US" baseline="30000" dirty="0" smtClean="0"/>
              <a:t>th</a:t>
            </a:r>
            <a:r>
              <a:rPr lang="en-US" dirty="0" smtClean="0"/>
              <a:t> and 18</a:t>
            </a:r>
            <a:r>
              <a:rPr lang="en-US" baseline="30000" dirty="0" smtClean="0"/>
              <a:t>th</a:t>
            </a:r>
            <a:r>
              <a:rPr lang="en-US" dirty="0" smtClean="0"/>
              <a:t> Dec. may be allocated.</a:t>
            </a:r>
            <a:endParaRPr lang="en-GB" dirty="0"/>
          </a:p>
        </p:txBody>
      </p:sp>
      <p:cxnSp>
        <p:nvCxnSpPr>
          <p:cNvPr id="6" name="Straight Connector 5"/>
          <p:cNvCxnSpPr/>
          <p:nvPr/>
        </p:nvCxnSpPr>
        <p:spPr>
          <a:xfrm>
            <a:off x="8725956" y="1556792"/>
            <a:ext cx="0" cy="345638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6516216" y="1227365"/>
            <a:ext cx="2428870" cy="369332"/>
          </a:xfrm>
          <a:prstGeom prst="rect">
            <a:avLst/>
          </a:prstGeom>
          <a:noFill/>
        </p:spPr>
        <p:txBody>
          <a:bodyPr wrap="none" rtlCol="0">
            <a:spAutoFit/>
          </a:bodyPr>
          <a:lstStyle/>
          <a:p>
            <a:r>
              <a:rPr lang="en-US" dirty="0" smtClean="0"/>
              <a:t>Annual CERN closure</a:t>
            </a:r>
            <a:endParaRPr lang="en-GB" dirty="0"/>
          </a:p>
        </p:txBody>
      </p:sp>
      <p:sp>
        <p:nvSpPr>
          <p:cNvPr id="13" name="Oval 12"/>
          <p:cNvSpPr/>
          <p:nvPr/>
        </p:nvSpPr>
        <p:spPr>
          <a:xfrm>
            <a:off x="6516216" y="3574896"/>
            <a:ext cx="1296144" cy="43204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680296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SM18 M7 cryogenic activities – status</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5</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3" name="Picture 2"/>
          <p:cNvPicPr>
            <a:picLocks noChangeAspect="1"/>
          </p:cNvPicPr>
          <p:nvPr/>
        </p:nvPicPr>
        <p:blipFill>
          <a:blip r:embed="rId3"/>
          <a:stretch>
            <a:fillRect/>
          </a:stretch>
        </p:blipFill>
        <p:spPr>
          <a:xfrm>
            <a:off x="395536" y="764704"/>
            <a:ext cx="3096344" cy="5542571"/>
          </a:xfrm>
          <a:prstGeom prst="rect">
            <a:avLst/>
          </a:prstGeom>
        </p:spPr>
      </p:pic>
      <p:cxnSp>
        <p:nvCxnSpPr>
          <p:cNvPr id="5" name="Straight Arrow Connector 4"/>
          <p:cNvCxnSpPr>
            <a:stCxn id="10" idx="1"/>
          </p:cNvCxnSpPr>
          <p:nvPr/>
        </p:nvCxnSpPr>
        <p:spPr>
          <a:xfrm flipH="1">
            <a:off x="2411760" y="1012086"/>
            <a:ext cx="1651527" cy="400690"/>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4063287" y="827420"/>
            <a:ext cx="3744416" cy="369332"/>
          </a:xfrm>
          <a:prstGeom prst="rect">
            <a:avLst/>
          </a:prstGeom>
          <a:noFill/>
        </p:spPr>
        <p:txBody>
          <a:bodyPr wrap="square" rtlCol="0">
            <a:spAutoFit/>
          </a:bodyPr>
          <a:lstStyle/>
          <a:p>
            <a:r>
              <a:rPr lang="en-US" dirty="0" smtClean="0"/>
              <a:t>SM18 </a:t>
            </a:r>
            <a:r>
              <a:rPr lang="en-US" dirty="0" err="1" smtClean="0"/>
              <a:t>cryo</a:t>
            </a:r>
            <a:r>
              <a:rPr lang="en-US" dirty="0" smtClean="0"/>
              <a:t> infrastructure, installed</a:t>
            </a:r>
            <a:endParaRPr lang="en-GB" dirty="0"/>
          </a:p>
        </p:txBody>
      </p:sp>
      <p:cxnSp>
        <p:nvCxnSpPr>
          <p:cNvPr id="12" name="Straight Arrow Connector 11"/>
          <p:cNvCxnSpPr>
            <a:stCxn id="13" idx="1"/>
          </p:cNvCxnSpPr>
          <p:nvPr/>
        </p:nvCxnSpPr>
        <p:spPr>
          <a:xfrm flipH="1" flipV="1">
            <a:off x="2168929" y="2043235"/>
            <a:ext cx="1651524" cy="291803"/>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820453" y="1457875"/>
            <a:ext cx="5122873" cy="1754326"/>
          </a:xfrm>
          <a:prstGeom prst="rect">
            <a:avLst/>
          </a:prstGeom>
          <a:noFill/>
        </p:spPr>
        <p:txBody>
          <a:bodyPr wrap="square" rtlCol="0">
            <a:spAutoFit/>
          </a:bodyPr>
          <a:lstStyle/>
          <a:p>
            <a:r>
              <a:rPr lang="en-US" dirty="0" smtClean="0"/>
              <a:t>M7 Valve Box, not delivered on time, replaced by “Plan B” solution delivered and installed by CERN. This solution allows for testing but with reduced diagnostics of the crab </a:t>
            </a:r>
            <a:r>
              <a:rPr lang="en-US" dirty="0" err="1" smtClean="0"/>
              <a:t>cryo</a:t>
            </a:r>
            <a:r>
              <a:rPr lang="en-US" dirty="0" smtClean="0"/>
              <a:t> module (precise heat load measurement will be possible in SPS)</a:t>
            </a:r>
            <a:endParaRPr lang="en-GB" dirty="0"/>
          </a:p>
        </p:txBody>
      </p:sp>
      <p:cxnSp>
        <p:nvCxnSpPr>
          <p:cNvPr id="15" name="Straight Arrow Connector 14"/>
          <p:cNvCxnSpPr>
            <a:stCxn id="16" idx="1"/>
          </p:cNvCxnSpPr>
          <p:nvPr/>
        </p:nvCxnSpPr>
        <p:spPr>
          <a:xfrm flipH="1" flipV="1">
            <a:off x="2195736" y="2910414"/>
            <a:ext cx="1640640" cy="1113933"/>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3836376" y="3562682"/>
            <a:ext cx="4850424" cy="923330"/>
          </a:xfrm>
          <a:prstGeom prst="rect">
            <a:avLst/>
          </a:prstGeom>
          <a:noFill/>
        </p:spPr>
        <p:txBody>
          <a:bodyPr wrap="square" rtlCol="0">
            <a:spAutoFit/>
          </a:bodyPr>
          <a:lstStyle/>
          <a:p>
            <a:r>
              <a:rPr lang="en-US" dirty="0" smtClean="0"/>
              <a:t>Cryogenic Service Box (pressure tested, cold cycled at 80 K, tightness tested at factory AS Scientific in UK), installed in M7. </a:t>
            </a:r>
            <a:endParaRPr lang="en-GB" dirty="0"/>
          </a:p>
        </p:txBody>
      </p:sp>
      <p:cxnSp>
        <p:nvCxnSpPr>
          <p:cNvPr id="17" name="Straight Arrow Connector 16"/>
          <p:cNvCxnSpPr>
            <a:stCxn id="18" idx="1"/>
          </p:cNvCxnSpPr>
          <p:nvPr/>
        </p:nvCxnSpPr>
        <p:spPr>
          <a:xfrm flipH="1" flipV="1">
            <a:off x="1905000" y="3574447"/>
            <a:ext cx="1794838" cy="1743234"/>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699838" y="4994515"/>
            <a:ext cx="5243488" cy="646331"/>
          </a:xfrm>
          <a:prstGeom prst="rect">
            <a:avLst/>
          </a:prstGeom>
          <a:noFill/>
        </p:spPr>
        <p:txBody>
          <a:bodyPr wrap="square" rtlCol="0">
            <a:spAutoFit/>
          </a:bodyPr>
          <a:lstStyle/>
          <a:p>
            <a:r>
              <a:rPr lang="en-US" dirty="0" smtClean="0"/>
              <a:t>Crab Cavity </a:t>
            </a:r>
            <a:r>
              <a:rPr lang="en-US" dirty="0" err="1" smtClean="0"/>
              <a:t>Cryo</a:t>
            </a:r>
            <a:r>
              <a:rPr lang="en-US" dirty="0" smtClean="0"/>
              <a:t> module, pressure and tightness tested in SM18 – ready for installation</a:t>
            </a:r>
            <a:endParaRPr lang="en-GB" dirty="0"/>
          </a:p>
        </p:txBody>
      </p:sp>
    </p:spTree>
    <p:extLst>
      <p:ext uri="{BB962C8B-B14F-4D97-AF65-F5344CB8AC3E}">
        <p14:creationId xmlns:p14="http://schemas.microsoft.com/office/powerpoint/2010/main" val="12587585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1423613"/>
            <a:ext cx="6560435" cy="3937969"/>
          </a:xfrm>
          <a:prstGeom prst="rect">
            <a:avLst/>
          </a:prstGeom>
        </p:spPr>
      </p:pic>
      <p:sp>
        <p:nvSpPr>
          <p:cNvPr id="2" name="Titre 1"/>
          <p:cNvSpPr>
            <a:spLocks noGrp="1"/>
          </p:cNvSpPr>
          <p:nvPr>
            <p:ph type="title"/>
          </p:nvPr>
        </p:nvSpPr>
        <p:spPr>
          <a:xfrm>
            <a:off x="612000" y="44704"/>
            <a:ext cx="7920000" cy="720000"/>
          </a:xfrm>
        </p:spPr>
        <p:txBody>
          <a:bodyPr/>
          <a:lstStyle/>
          <a:p>
            <a:r>
              <a:rPr lang="en-US" dirty="0" smtClean="0"/>
              <a:t>SM18 M7 cryogenic activities – status</a:t>
            </a:r>
            <a:endParaRPr lang="en-GB" dirty="0"/>
          </a:p>
        </p:txBody>
      </p:sp>
      <p:sp>
        <p:nvSpPr>
          <p:cNvPr id="7" name="Espace réservé du pied de page 6"/>
          <p:cNvSpPr>
            <a:spLocks noGrp="1"/>
          </p:cNvSpPr>
          <p:nvPr>
            <p:ph type="ftr" sz="quarter" idx="11"/>
          </p:nvPr>
        </p:nvSpPr>
        <p:spPr/>
        <p:txBody>
          <a:bodyPr/>
          <a:lstStyle/>
          <a:p>
            <a:r>
              <a:rPr lang="fr-FR" noProof="0" dirty="0" smtClean="0"/>
              <a:t>2017.11.16_HiLumi_Madrid_K.Brodzinski</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6</a:t>
            </a:fld>
            <a:endParaRPr lang="fr-FR"/>
          </a:p>
        </p:txBody>
      </p:sp>
      <p:pic>
        <p:nvPicPr>
          <p:cNvPr id="9" name="Image 8" descr="CERN-logo_outline.jpg"/>
          <p:cNvPicPr>
            <a:picLocks noChangeAspect="1"/>
          </p:cNvPicPr>
          <p:nvPr/>
        </p:nvPicPr>
        <p:blipFill>
          <a:blip r:embed="rId3"/>
          <a:stretch>
            <a:fillRect/>
          </a:stretch>
        </p:blipFill>
        <p:spPr>
          <a:xfrm>
            <a:off x="1422000" y="6282000"/>
            <a:ext cx="494185" cy="486000"/>
          </a:xfrm>
          <a:prstGeom prst="rect">
            <a:avLst/>
          </a:prstGeom>
        </p:spPr>
      </p:pic>
      <p:cxnSp>
        <p:nvCxnSpPr>
          <p:cNvPr id="5" name="Straight Arrow Connector 4"/>
          <p:cNvCxnSpPr/>
          <p:nvPr/>
        </p:nvCxnSpPr>
        <p:spPr>
          <a:xfrm>
            <a:off x="2216610" y="1280370"/>
            <a:ext cx="587000" cy="1119582"/>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11560" y="923058"/>
            <a:ext cx="3744416" cy="369332"/>
          </a:xfrm>
          <a:prstGeom prst="rect">
            <a:avLst/>
          </a:prstGeom>
          <a:noFill/>
        </p:spPr>
        <p:txBody>
          <a:bodyPr wrap="square" rtlCol="0">
            <a:spAutoFit/>
          </a:bodyPr>
          <a:lstStyle/>
          <a:p>
            <a:r>
              <a:rPr lang="en-US" dirty="0" smtClean="0"/>
              <a:t>SM18 </a:t>
            </a:r>
            <a:r>
              <a:rPr lang="en-US" dirty="0" err="1" smtClean="0"/>
              <a:t>cryo</a:t>
            </a:r>
            <a:r>
              <a:rPr lang="en-US" dirty="0" smtClean="0"/>
              <a:t> infrastructure</a:t>
            </a:r>
            <a:endParaRPr lang="en-GB" dirty="0"/>
          </a:p>
        </p:txBody>
      </p:sp>
      <p:cxnSp>
        <p:nvCxnSpPr>
          <p:cNvPr id="12" name="Straight Arrow Connector 11"/>
          <p:cNvCxnSpPr/>
          <p:nvPr/>
        </p:nvCxnSpPr>
        <p:spPr>
          <a:xfrm flipH="1">
            <a:off x="4932040" y="1398408"/>
            <a:ext cx="1872208" cy="573538"/>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6156176" y="1029076"/>
            <a:ext cx="2623755" cy="369332"/>
          </a:xfrm>
          <a:prstGeom prst="rect">
            <a:avLst/>
          </a:prstGeom>
          <a:noFill/>
        </p:spPr>
        <p:txBody>
          <a:bodyPr wrap="square" rtlCol="0">
            <a:spAutoFit/>
          </a:bodyPr>
          <a:lstStyle/>
          <a:p>
            <a:r>
              <a:rPr lang="en-US" dirty="0" smtClean="0"/>
              <a:t>M7 “Plan B” solution</a:t>
            </a:r>
            <a:endParaRPr lang="en-GB" dirty="0"/>
          </a:p>
        </p:txBody>
      </p:sp>
      <p:cxnSp>
        <p:nvCxnSpPr>
          <p:cNvPr id="15" name="Straight Arrow Connector 14"/>
          <p:cNvCxnSpPr/>
          <p:nvPr/>
        </p:nvCxnSpPr>
        <p:spPr>
          <a:xfrm flipH="1" flipV="1">
            <a:off x="4788024" y="4160191"/>
            <a:ext cx="2016224" cy="1275741"/>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6056125" y="5435932"/>
            <a:ext cx="2823856" cy="369332"/>
          </a:xfrm>
          <a:prstGeom prst="rect">
            <a:avLst/>
          </a:prstGeom>
          <a:noFill/>
        </p:spPr>
        <p:txBody>
          <a:bodyPr wrap="square" rtlCol="0">
            <a:spAutoFit/>
          </a:bodyPr>
          <a:lstStyle/>
          <a:p>
            <a:r>
              <a:rPr lang="en-US" dirty="0" smtClean="0"/>
              <a:t>Cryogenic Service Box</a:t>
            </a:r>
            <a:endParaRPr lang="en-GB" dirty="0"/>
          </a:p>
        </p:txBody>
      </p:sp>
      <p:cxnSp>
        <p:nvCxnSpPr>
          <p:cNvPr id="22" name="Straight Arrow Connector 21"/>
          <p:cNvCxnSpPr/>
          <p:nvPr/>
        </p:nvCxnSpPr>
        <p:spPr>
          <a:xfrm flipV="1">
            <a:off x="2051720" y="2531176"/>
            <a:ext cx="1512169" cy="2904756"/>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539552" y="5414483"/>
            <a:ext cx="3833858" cy="646331"/>
          </a:xfrm>
          <a:prstGeom prst="rect">
            <a:avLst/>
          </a:prstGeom>
          <a:noFill/>
        </p:spPr>
        <p:txBody>
          <a:bodyPr wrap="square" rtlCol="0">
            <a:spAutoFit/>
          </a:bodyPr>
          <a:lstStyle/>
          <a:p>
            <a:r>
              <a:rPr lang="en-US" dirty="0" smtClean="0"/>
              <a:t>Interface to the Crab </a:t>
            </a:r>
            <a:r>
              <a:rPr lang="en-US" dirty="0" err="1" smtClean="0"/>
              <a:t>cryo</a:t>
            </a:r>
            <a:r>
              <a:rPr lang="en-US" dirty="0" smtClean="0"/>
              <a:t> module,</a:t>
            </a:r>
          </a:p>
          <a:p>
            <a:r>
              <a:rPr lang="en-US" dirty="0"/>
              <a:t>c</a:t>
            </a:r>
            <a:r>
              <a:rPr lang="en-US" dirty="0" smtClean="0"/>
              <a:t>onnection from Monday 20</a:t>
            </a:r>
            <a:r>
              <a:rPr lang="en-US" baseline="30000" dirty="0" smtClean="0"/>
              <a:t>th</a:t>
            </a:r>
            <a:r>
              <a:rPr lang="en-US" dirty="0" smtClean="0"/>
              <a:t> Nov.</a:t>
            </a:r>
            <a:endParaRPr lang="en-GB" dirty="0"/>
          </a:p>
        </p:txBody>
      </p:sp>
    </p:spTree>
    <p:extLst>
      <p:ext uri="{BB962C8B-B14F-4D97-AF65-F5344CB8AC3E}">
        <p14:creationId xmlns:p14="http://schemas.microsoft.com/office/powerpoint/2010/main" val="40559167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7</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grpSp>
        <p:nvGrpSpPr>
          <p:cNvPr id="10" name="Group 9"/>
          <p:cNvGrpSpPr/>
          <p:nvPr/>
        </p:nvGrpSpPr>
        <p:grpSpPr>
          <a:xfrm>
            <a:off x="179512" y="1164238"/>
            <a:ext cx="8699902" cy="4785042"/>
            <a:chOff x="48562" y="569515"/>
            <a:chExt cx="9080181" cy="5107602"/>
          </a:xfrm>
        </p:grpSpPr>
        <p:grpSp>
          <p:nvGrpSpPr>
            <p:cNvPr id="11" name="Group 10"/>
            <p:cNvGrpSpPr/>
            <p:nvPr/>
          </p:nvGrpSpPr>
          <p:grpSpPr>
            <a:xfrm>
              <a:off x="48562" y="569515"/>
              <a:ext cx="9080181" cy="5107602"/>
              <a:chOff x="48562" y="845283"/>
              <a:chExt cx="9080181" cy="5107602"/>
            </a:xfrm>
          </p:grpSpPr>
          <p:grpSp>
            <p:nvGrpSpPr>
              <p:cNvPr id="17" name="Group 16"/>
              <p:cNvGrpSpPr/>
              <p:nvPr/>
            </p:nvGrpSpPr>
            <p:grpSpPr>
              <a:xfrm>
                <a:off x="48562" y="845283"/>
                <a:ext cx="9080181" cy="5107602"/>
                <a:chOff x="48562" y="845283"/>
                <a:chExt cx="9080181" cy="5107602"/>
              </a:xfrm>
            </p:grpSpPr>
            <p:grpSp>
              <p:nvGrpSpPr>
                <p:cNvPr id="22" name="Group 21"/>
                <p:cNvGrpSpPr/>
                <p:nvPr/>
              </p:nvGrpSpPr>
              <p:grpSpPr>
                <a:xfrm>
                  <a:off x="48562" y="845283"/>
                  <a:ext cx="9080181" cy="5107602"/>
                  <a:chOff x="48562" y="855995"/>
                  <a:chExt cx="9080181" cy="5107602"/>
                </a:xfrm>
              </p:grpSpPr>
              <p:pic>
                <p:nvPicPr>
                  <p:cNvPr id="53" name="Picture 5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562" y="855995"/>
                    <a:ext cx="9080181" cy="5107602"/>
                  </a:xfrm>
                  <a:prstGeom prst="rect">
                    <a:avLst/>
                  </a:prstGeom>
                </p:spPr>
              </p:pic>
              <p:grpSp>
                <p:nvGrpSpPr>
                  <p:cNvPr id="54" name="Group 53"/>
                  <p:cNvGrpSpPr/>
                  <p:nvPr/>
                </p:nvGrpSpPr>
                <p:grpSpPr>
                  <a:xfrm>
                    <a:off x="3473827" y="2698431"/>
                    <a:ext cx="2550061" cy="2444113"/>
                    <a:chOff x="3473827" y="2698431"/>
                    <a:chExt cx="2550061" cy="2444113"/>
                  </a:xfrm>
                  <a:solidFill>
                    <a:srgbClr val="E7E6E6"/>
                  </a:solidFill>
                </p:grpSpPr>
                <p:grpSp>
                  <p:nvGrpSpPr>
                    <p:cNvPr id="72" name="Group 71"/>
                    <p:cNvGrpSpPr/>
                    <p:nvPr/>
                  </p:nvGrpSpPr>
                  <p:grpSpPr>
                    <a:xfrm>
                      <a:off x="3473827" y="3187318"/>
                      <a:ext cx="2460931" cy="1955226"/>
                      <a:chOff x="3641970" y="3353106"/>
                      <a:chExt cx="2460931" cy="1955226"/>
                    </a:xfrm>
                    <a:grpFill/>
                  </p:grpSpPr>
                  <p:cxnSp>
                    <p:nvCxnSpPr>
                      <p:cNvPr id="74" name="Straight Connector 73"/>
                      <p:cNvCxnSpPr/>
                      <p:nvPr/>
                    </p:nvCxnSpPr>
                    <p:spPr>
                      <a:xfrm>
                        <a:off x="5322097" y="3353106"/>
                        <a:ext cx="0" cy="1726644"/>
                      </a:xfrm>
                      <a:prstGeom prst="line">
                        <a:avLst/>
                      </a:prstGeom>
                      <a:grpFill/>
                      <a:ln w="28575" cap="flat" cmpd="sng" algn="ctr">
                        <a:solidFill>
                          <a:srgbClr val="FF0000"/>
                        </a:solidFill>
                        <a:prstDash val="solid"/>
                        <a:miter lim="800000"/>
                        <a:headEnd type="none" w="med" len="med"/>
                        <a:tailEnd type="none" w="med" len="med"/>
                      </a:ln>
                      <a:effectLst/>
                    </p:spPr>
                  </p:cxnSp>
                  <p:cxnSp>
                    <p:nvCxnSpPr>
                      <p:cNvPr id="75" name="Straight Connector 74"/>
                      <p:cNvCxnSpPr/>
                      <p:nvPr/>
                    </p:nvCxnSpPr>
                    <p:spPr>
                      <a:xfrm flipV="1">
                        <a:off x="4849280" y="4292878"/>
                        <a:ext cx="1253621" cy="1015454"/>
                      </a:xfrm>
                      <a:prstGeom prst="line">
                        <a:avLst/>
                      </a:prstGeom>
                      <a:grpFill/>
                      <a:ln w="28575" cap="flat" cmpd="sng" algn="ctr">
                        <a:solidFill>
                          <a:srgbClr val="44546A">
                            <a:lumMod val="60000"/>
                            <a:lumOff val="40000"/>
                          </a:srgbClr>
                        </a:solidFill>
                        <a:prstDash val="solid"/>
                        <a:miter lim="800000"/>
                        <a:headEnd type="none" w="med" len="med"/>
                        <a:tailEnd type="none" w="med" len="med"/>
                      </a:ln>
                      <a:effectLst/>
                    </p:spPr>
                  </p:cxnSp>
                  <p:cxnSp>
                    <p:nvCxnSpPr>
                      <p:cNvPr id="76" name="Straight Connector 75"/>
                      <p:cNvCxnSpPr/>
                      <p:nvPr/>
                    </p:nvCxnSpPr>
                    <p:spPr>
                      <a:xfrm flipH="1">
                        <a:off x="3641970" y="4293745"/>
                        <a:ext cx="2458575" cy="270524"/>
                      </a:xfrm>
                      <a:prstGeom prst="line">
                        <a:avLst/>
                      </a:prstGeom>
                      <a:grpFill/>
                      <a:ln w="28575" cap="flat" cmpd="sng" algn="ctr">
                        <a:solidFill>
                          <a:srgbClr val="44546A">
                            <a:lumMod val="60000"/>
                            <a:lumOff val="40000"/>
                          </a:srgbClr>
                        </a:solidFill>
                        <a:prstDash val="solid"/>
                        <a:miter lim="800000"/>
                        <a:headEnd type="none" w="med" len="med"/>
                        <a:tailEnd type="none" w="med" len="med"/>
                      </a:ln>
                      <a:effectLst/>
                    </p:spPr>
                  </p:cxnSp>
                </p:grpSp>
                <p:cxnSp>
                  <p:nvCxnSpPr>
                    <p:cNvPr id="73" name="Straight Connector 72"/>
                    <p:cNvCxnSpPr/>
                    <p:nvPr/>
                  </p:nvCxnSpPr>
                  <p:spPr>
                    <a:xfrm flipH="1">
                      <a:off x="5158512" y="2698431"/>
                      <a:ext cx="865376" cy="501463"/>
                    </a:xfrm>
                    <a:prstGeom prst="line">
                      <a:avLst/>
                    </a:prstGeom>
                    <a:grpFill/>
                    <a:ln w="28575" cap="flat" cmpd="sng" algn="ctr">
                      <a:solidFill>
                        <a:srgbClr val="FF0000"/>
                      </a:solidFill>
                      <a:prstDash val="solid"/>
                      <a:miter lim="800000"/>
                      <a:headEnd type="none" w="med" len="med"/>
                      <a:tailEnd type="none" w="med" len="med"/>
                    </a:ln>
                    <a:effectLst/>
                  </p:spPr>
                </p:cxnSp>
              </p:grpSp>
              <p:sp>
                <p:nvSpPr>
                  <p:cNvPr id="55" name="TextBox 54"/>
                  <p:cNvSpPr txBox="1"/>
                  <p:nvPr/>
                </p:nvSpPr>
                <p:spPr>
                  <a:xfrm>
                    <a:off x="5932402" y="4606185"/>
                    <a:ext cx="1430007" cy="307777"/>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90m transfer line</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sp>
                <p:nvSpPr>
                  <p:cNvPr id="56" name="TextBox 55"/>
                  <p:cNvSpPr txBox="1"/>
                  <p:nvPr/>
                </p:nvSpPr>
                <p:spPr>
                  <a:xfrm>
                    <a:off x="5051178" y="1178555"/>
                    <a:ext cx="234808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Cryogenic He transfer line</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57" name="Straight Connector 56"/>
                  <p:cNvCxnSpPr/>
                  <p:nvPr/>
                </p:nvCxnSpPr>
                <p:spPr>
                  <a:xfrm flipH="1">
                    <a:off x="4810064" y="4913962"/>
                    <a:ext cx="343561" cy="280546"/>
                  </a:xfrm>
                  <a:prstGeom prst="line">
                    <a:avLst/>
                  </a:prstGeom>
                  <a:solidFill>
                    <a:srgbClr val="E7E6E6"/>
                  </a:solidFill>
                  <a:ln w="28575" cap="flat" cmpd="sng" algn="ctr">
                    <a:solidFill>
                      <a:srgbClr val="FF0000"/>
                    </a:solidFill>
                    <a:prstDash val="solid"/>
                    <a:miter lim="800000"/>
                    <a:headEnd type="none" w="med" len="med"/>
                    <a:tailEnd type="none" w="med" len="med"/>
                  </a:ln>
                  <a:effectLst/>
                </p:spPr>
              </p:cxnSp>
              <p:cxnSp>
                <p:nvCxnSpPr>
                  <p:cNvPr id="58" name="Straight Connector 57"/>
                  <p:cNvCxnSpPr/>
                  <p:nvPr/>
                </p:nvCxnSpPr>
                <p:spPr>
                  <a:xfrm flipH="1">
                    <a:off x="4675702" y="1335310"/>
                    <a:ext cx="325886" cy="0"/>
                  </a:xfrm>
                  <a:prstGeom prst="line">
                    <a:avLst/>
                  </a:prstGeom>
                  <a:solidFill>
                    <a:srgbClr val="E7E6E6"/>
                  </a:solidFill>
                  <a:ln w="28575" cap="flat" cmpd="sng" algn="ctr">
                    <a:solidFill>
                      <a:srgbClr val="44546A">
                        <a:lumMod val="60000"/>
                        <a:lumOff val="40000"/>
                      </a:srgbClr>
                    </a:solidFill>
                    <a:prstDash val="solid"/>
                    <a:miter lim="800000"/>
                    <a:headEnd type="none" w="med" len="med"/>
                    <a:tailEnd type="none" w="med" len="med"/>
                  </a:ln>
                  <a:effectLst/>
                </p:spPr>
              </p:cxnSp>
              <p:sp>
                <p:nvSpPr>
                  <p:cNvPr id="59" name="TextBox 58"/>
                  <p:cNvSpPr txBox="1"/>
                  <p:nvPr/>
                </p:nvSpPr>
                <p:spPr>
                  <a:xfrm>
                    <a:off x="5546235" y="1497787"/>
                    <a:ext cx="190757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Warm He pipework</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60" name="Straight Connector 59"/>
                  <p:cNvCxnSpPr/>
                  <p:nvPr/>
                </p:nvCxnSpPr>
                <p:spPr>
                  <a:xfrm flipH="1">
                    <a:off x="5220348" y="1651635"/>
                    <a:ext cx="325887" cy="0"/>
                  </a:xfrm>
                  <a:prstGeom prst="line">
                    <a:avLst/>
                  </a:prstGeom>
                  <a:solidFill>
                    <a:srgbClr val="E7E6E6"/>
                  </a:solidFill>
                  <a:ln w="28575" cap="flat" cmpd="sng" algn="ctr">
                    <a:solidFill>
                      <a:srgbClr val="FF0000"/>
                    </a:solidFill>
                    <a:prstDash val="solid"/>
                    <a:miter lim="800000"/>
                    <a:headEnd type="none" w="med" len="med"/>
                    <a:tailEnd type="none" w="med" len="med"/>
                  </a:ln>
                  <a:effectLst/>
                </p:spPr>
              </p:cxnSp>
              <p:sp>
                <p:nvSpPr>
                  <p:cNvPr id="61" name="Cube 60"/>
                  <p:cNvSpPr/>
                  <p:nvPr/>
                </p:nvSpPr>
                <p:spPr>
                  <a:xfrm rot="1244672">
                    <a:off x="5863593" y="2528549"/>
                    <a:ext cx="360040" cy="208517"/>
                  </a:xfrm>
                  <a:prstGeom prst="cube">
                    <a:avLst/>
                  </a:prstGeom>
                  <a:solidFill>
                    <a:srgbClr val="C0000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2" name="Can 61"/>
                  <p:cNvSpPr/>
                  <p:nvPr/>
                </p:nvSpPr>
                <p:spPr>
                  <a:xfrm>
                    <a:off x="4725613" y="5098234"/>
                    <a:ext cx="141675" cy="244212"/>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3" name="Can 62"/>
                  <p:cNvSpPr/>
                  <p:nvPr/>
                </p:nvSpPr>
                <p:spPr>
                  <a:xfrm>
                    <a:off x="4588653" y="5099001"/>
                    <a:ext cx="108012" cy="201835"/>
                  </a:xfrm>
                  <a:prstGeom prst="can">
                    <a:avLst/>
                  </a:prstGeom>
                  <a:solidFill>
                    <a:srgbClr val="FFFF0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4" name="Can 63"/>
                  <p:cNvSpPr/>
                  <p:nvPr/>
                </p:nvSpPr>
                <p:spPr>
                  <a:xfrm>
                    <a:off x="3416612" y="4297563"/>
                    <a:ext cx="108012" cy="201835"/>
                  </a:xfrm>
                  <a:prstGeom prst="can">
                    <a:avLst/>
                  </a:prstGeom>
                  <a:solidFill>
                    <a:srgbClr val="FFFF0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grpSp>
                <p:nvGrpSpPr>
                  <p:cNvPr id="65" name="Group 64"/>
                  <p:cNvGrpSpPr/>
                  <p:nvPr/>
                </p:nvGrpSpPr>
                <p:grpSpPr>
                  <a:xfrm>
                    <a:off x="3570167" y="4200531"/>
                    <a:ext cx="644779" cy="297269"/>
                    <a:chOff x="3218169" y="5914472"/>
                    <a:chExt cx="644779" cy="297269"/>
                  </a:xfrm>
                </p:grpSpPr>
                <p:sp>
                  <p:nvSpPr>
                    <p:cNvPr id="66" name="Can 65"/>
                    <p:cNvSpPr/>
                    <p:nvPr/>
                  </p:nvSpPr>
                  <p:spPr>
                    <a:xfrm>
                      <a:off x="3218169" y="5989856"/>
                      <a:ext cx="160240" cy="201835"/>
                    </a:xfrm>
                    <a:prstGeom prst="can">
                      <a:avLst/>
                    </a:prstGeom>
                    <a:solidFill>
                      <a:srgbClr val="8A2E00"/>
                    </a:solidFill>
                    <a:ln w="635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67" name="Cube 66"/>
                    <p:cNvSpPr/>
                    <p:nvPr/>
                  </p:nvSpPr>
                  <p:spPr>
                    <a:xfrm>
                      <a:off x="3505997" y="5991636"/>
                      <a:ext cx="356951" cy="220105"/>
                    </a:xfrm>
                    <a:prstGeom prst="cube">
                      <a:avLst/>
                    </a:prstGeom>
                    <a:solidFill>
                      <a:srgbClr val="8A2E00"/>
                    </a:solidFill>
                    <a:ln w="6350" cap="flat" cmpd="sng" algn="ctr">
                      <a:solidFill>
                        <a:srgbClr val="E7E6E6">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grpSp>
                  <p:nvGrpSpPr>
                    <p:cNvPr id="68" name="Group 67"/>
                    <p:cNvGrpSpPr/>
                    <p:nvPr/>
                  </p:nvGrpSpPr>
                  <p:grpSpPr>
                    <a:xfrm>
                      <a:off x="3322271" y="5914472"/>
                      <a:ext cx="267207" cy="233092"/>
                      <a:chOff x="4338908" y="6123258"/>
                      <a:chExt cx="267207" cy="233092"/>
                    </a:xfrm>
                  </p:grpSpPr>
                  <p:sp>
                    <p:nvSpPr>
                      <p:cNvPr id="69" name="Arc 68"/>
                      <p:cNvSpPr/>
                      <p:nvPr/>
                    </p:nvSpPr>
                    <p:spPr>
                      <a:xfrm>
                        <a:off x="4390092" y="6123258"/>
                        <a:ext cx="216023" cy="233092"/>
                      </a:xfrm>
                      <a:prstGeom prst="arc">
                        <a:avLst/>
                      </a:prstGeom>
                      <a:noFill/>
                      <a:ln w="38100" cap="flat" cmpd="sng" algn="ctr">
                        <a:solidFill>
                          <a:srgbClr val="8A2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latin typeface="Calibri" panose="020F0502020204030204"/>
                          <a:ea typeface="+mn-ea"/>
                          <a:cs typeface="+mn-cs"/>
                        </a:endParaRPr>
                      </a:p>
                    </p:txBody>
                  </p:sp>
                  <p:sp>
                    <p:nvSpPr>
                      <p:cNvPr id="70" name="Arc 69"/>
                      <p:cNvSpPr/>
                      <p:nvPr/>
                    </p:nvSpPr>
                    <p:spPr>
                      <a:xfrm rot="16200000">
                        <a:off x="4347442" y="6115023"/>
                        <a:ext cx="216023" cy="233092"/>
                      </a:xfrm>
                      <a:prstGeom prst="arc">
                        <a:avLst/>
                      </a:prstGeom>
                      <a:noFill/>
                      <a:ln w="38100" cap="flat" cmpd="sng" algn="ctr">
                        <a:solidFill>
                          <a:srgbClr val="8A2E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latin typeface="Calibri" panose="020F0502020204030204"/>
                          <a:ea typeface="+mn-ea"/>
                          <a:cs typeface="+mn-cs"/>
                        </a:endParaRPr>
                      </a:p>
                    </p:txBody>
                  </p:sp>
                  <p:cxnSp>
                    <p:nvCxnSpPr>
                      <p:cNvPr id="71" name="Straight Connector 70"/>
                      <p:cNvCxnSpPr>
                        <a:stCxn id="70" idx="2"/>
                        <a:endCxn id="69" idx="0"/>
                      </p:cNvCxnSpPr>
                      <p:nvPr/>
                    </p:nvCxnSpPr>
                    <p:spPr>
                      <a:xfrm flipV="1">
                        <a:off x="4455454" y="6123258"/>
                        <a:ext cx="42649" cy="300"/>
                      </a:xfrm>
                      <a:prstGeom prst="line">
                        <a:avLst/>
                      </a:prstGeom>
                      <a:noFill/>
                      <a:ln w="38100" cap="flat" cmpd="sng" algn="ctr">
                        <a:solidFill>
                          <a:srgbClr val="8A2E00"/>
                        </a:solidFill>
                        <a:prstDash val="solid"/>
                        <a:miter lim="800000"/>
                      </a:ln>
                      <a:effectLst/>
                    </p:spPr>
                  </p:cxnSp>
                </p:grpSp>
              </p:grpSp>
            </p:grpSp>
            <p:cxnSp>
              <p:nvCxnSpPr>
                <p:cNvPr id="23" name="Straight Arrow Connector 22"/>
                <p:cNvCxnSpPr/>
                <p:nvPr/>
              </p:nvCxnSpPr>
              <p:spPr>
                <a:xfrm flipH="1" flipV="1">
                  <a:off x="5838335" y="4266983"/>
                  <a:ext cx="333197" cy="365007"/>
                </a:xfrm>
                <a:prstGeom prst="straightConnector1">
                  <a:avLst/>
                </a:prstGeom>
                <a:noFill/>
                <a:ln w="6350" cap="flat" cmpd="sng" algn="ctr">
                  <a:solidFill>
                    <a:sysClr val="windowText" lastClr="000000"/>
                  </a:solidFill>
                  <a:prstDash val="solid"/>
                  <a:miter lim="800000"/>
                  <a:tailEnd type="stealth"/>
                </a:ln>
                <a:effectLst/>
              </p:spPr>
            </p:cxnSp>
            <p:sp>
              <p:nvSpPr>
                <p:cNvPr id="24" name="Rectangle 23"/>
                <p:cNvSpPr/>
                <p:nvPr/>
              </p:nvSpPr>
              <p:spPr>
                <a:xfrm>
                  <a:off x="3307958" y="4349004"/>
                  <a:ext cx="58057" cy="138220"/>
                </a:xfrm>
                <a:prstGeom prst="rect">
                  <a:avLst/>
                </a:prstGeom>
                <a:solidFill>
                  <a:srgbClr val="00B05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5" name="Oval 24"/>
                <p:cNvSpPr/>
                <p:nvPr/>
              </p:nvSpPr>
              <p:spPr>
                <a:xfrm>
                  <a:off x="3106011" y="4377035"/>
                  <a:ext cx="145143" cy="130628"/>
                </a:xfrm>
                <a:prstGeom prst="ellipse">
                  <a:avLst/>
                </a:prstGeom>
                <a:solidFill>
                  <a:srgbClr val="0070C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26" name="TextBox 25"/>
                <p:cNvSpPr txBox="1"/>
                <p:nvPr/>
              </p:nvSpPr>
              <p:spPr>
                <a:xfrm>
                  <a:off x="5401121" y="5085008"/>
                  <a:ext cx="136395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refrigerator</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sp>
              <p:nvSpPr>
                <p:cNvPr id="27" name="TextBox 26"/>
                <p:cNvSpPr txBox="1"/>
                <p:nvPr/>
              </p:nvSpPr>
              <p:spPr>
                <a:xfrm>
                  <a:off x="5966846" y="1783546"/>
                  <a:ext cx="259446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Cryogenic LN2 transfer line</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sp>
              <p:nvSpPr>
                <p:cNvPr id="28" name="Can 27"/>
                <p:cNvSpPr/>
                <p:nvPr/>
              </p:nvSpPr>
              <p:spPr>
                <a:xfrm>
                  <a:off x="4106397" y="2912824"/>
                  <a:ext cx="185861" cy="305738"/>
                </a:xfrm>
                <a:prstGeom prst="can">
                  <a:avLst/>
                </a:prstGeom>
                <a:gradFill rotWithShape="1">
                  <a:gsLst>
                    <a:gs pos="0">
                      <a:srgbClr val="00B050"/>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29" name="Straight Connector 28"/>
                <p:cNvCxnSpPr/>
                <p:nvPr/>
              </p:nvCxnSpPr>
              <p:spPr>
                <a:xfrm flipH="1" flipV="1">
                  <a:off x="4285668" y="3153967"/>
                  <a:ext cx="780068" cy="22639"/>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cxnSp>
              <p:nvCxnSpPr>
                <p:cNvPr id="30" name="Straight Connector 29"/>
                <p:cNvCxnSpPr/>
                <p:nvPr/>
              </p:nvCxnSpPr>
              <p:spPr>
                <a:xfrm flipV="1">
                  <a:off x="5065736" y="3175739"/>
                  <a:ext cx="0" cy="1584987"/>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cxnSp>
              <p:nvCxnSpPr>
                <p:cNvPr id="31" name="Straight Connector 30"/>
                <p:cNvCxnSpPr/>
                <p:nvPr/>
              </p:nvCxnSpPr>
              <p:spPr>
                <a:xfrm flipH="1">
                  <a:off x="4763226" y="4745278"/>
                  <a:ext cx="298874" cy="261646"/>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sp>
              <p:nvSpPr>
                <p:cNvPr id="32" name="Can 31"/>
                <p:cNvSpPr/>
                <p:nvPr/>
              </p:nvSpPr>
              <p:spPr>
                <a:xfrm>
                  <a:off x="4689302" y="4940677"/>
                  <a:ext cx="66811" cy="124166"/>
                </a:xfrm>
                <a:prstGeom prst="can">
                  <a:avLst/>
                </a:prstGeom>
                <a:solidFill>
                  <a:srgbClr val="00B050"/>
                </a:soli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cxnSp>
              <p:nvCxnSpPr>
                <p:cNvPr id="33" name="Straight Arrow Connector 32"/>
                <p:cNvCxnSpPr>
                  <a:endCxn id="67" idx="1"/>
                </p:cNvCxnSpPr>
                <p:nvPr/>
              </p:nvCxnSpPr>
              <p:spPr>
                <a:xfrm flipH="1">
                  <a:off x="4008957" y="3996757"/>
                  <a:ext cx="125293" cy="325252"/>
                </a:xfrm>
                <a:prstGeom prst="straightConnector1">
                  <a:avLst/>
                </a:prstGeom>
                <a:noFill/>
                <a:ln w="6350" cap="flat" cmpd="sng" algn="ctr">
                  <a:solidFill>
                    <a:sysClr val="windowText" lastClr="000000"/>
                  </a:solidFill>
                  <a:prstDash val="solid"/>
                  <a:miter lim="800000"/>
                  <a:tailEnd type="stealth"/>
                </a:ln>
                <a:effectLst/>
              </p:spPr>
            </p:cxnSp>
            <p:cxnSp>
              <p:nvCxnSpPr>
                <p:cNvPr id="34" name="Straight Arrow Connector 33"/>
                <p:cNvCxnSpPr/>
                <p:nvPr/>
              </p:nvCxnSpPr>
              <p:spPr>
                <a:xfrm>
                  <a:off x="3496270" y="4011271"/>
                  <a:ext cx="154017" cy="308506"/>
                </a:xfrm>
                <a:prstGeom prst="straightConnector1">
                  <a:avLst/>
                </a:prstGeom>
                <a:noFill/>
                <a:ln w="6350" cap="flat" cmpd="sng" algn="ctr">
                  <a:solidFill>
                    <a:sysClr val="windowText" lastClr="000000"/>
                  </a:solidFill>
                  <a:prstDash val="solid"/>
                  <a:miter lim="800000"/>
                  <a:tailEnd type="stealth"/>
                </a:ln>
                <a:effectLst/>
              </p:spPr>
            </p:cxnSp>
            <p:cxnSp>
              <p:nvCxnSpPr>
                <p:cNvPr id="35" name="Straight Arrow Connector 34"/>
                <p:cNvCxnSpPr/>
                <p:nvPr/>
              </p:nvCxnSpPr>
              <p:spPr>
                <a:xfrm flipH="1" flipV="1">
                  <a:off x="4803708" y="5231939"/>
                  <a:ext cx="611927" cy="14215"/>
                </a:xfrm>
                <a:prstGeom prst="straightConnector1">
                  <a:avLst/>
                </a:prstGeom>
                <a:noFill/>
                <a:ln w="6350" cap="flat" cmpd="sng" algn="ctr">
                  <a:solidFill>
                    <a:sysClr val="windowText" lastClr="000000"/>
                  </a:solidFill>
                  <a:prstDash val="solid"/>
                  <a:miter lim="800000"/>
                  <a:tailEnd type="stealth"/>
                </a:ln>
                <a:effectLst/>
              </p:spPr>
            </p:cxnSp>
            <p:cxnSp>
              <p:nvCxnSpPr>
                <p:cNvPr id="36" name="Straight Arrow Connector 35"/>
                <p:cNvCxnSpPr>
                  <a:endCxn id="63" idx="2"/>
                </p:cNvCxnSpPr>
                <p:nvPr/>
              </p:nvCxnSpPr>
              <p:spPr>
                <a:xfrm flipV="1">
                  <a:off x="4400650" y="5189207"/>
                  <a:ext cx="188003" cy="83345"/>
                </a:xfrm>
                <a:prstGeom prst="straightConnector1">
                  <a:avLst/>
                </a:prstGeom>
                <a:noFill/>
                <a:ln w="6350" cap="flat" cmpd="sng" algn="ctr">
                  <a:solidFill>
                    <a:sysClr val="windowText" lastClr="000000"/>
                  </a:solidFill>
                  <a:prstDash val="solid"/>
                  <a:miter lim="800000"/>
                  <a:tailEnd type="stealth"/>
                </a:ln>
                <a:effectLst/>
              </p:spPr>
            </p:cxnSp>
            <p:sp>
              <p:nvSpPr>
                <p:cNvPr id="37" name="TextBox 36"/>
                <p:cNvSpPr txBox="1"/>
                <p:nvPr/>
              </p:nvSpPr>
              <p:spPr>
                <a:xfrm>
                  <a:off x="4016071" y="5172520"/>
                  <a:ext cx="659631"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VB1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Calibri" panose="020F0502020204030204"/>
                    </a:rPr>
                    <a:t>150L </a:t>
                  </a:r>
                  <a:r>
                    <a:rPr kumimoji="0" lang="en-US" sz="800" b="0" i="0" u="none" strike="noStrike" kern="0" cap="none" spc="0" normalizeH="0" baseline="0" noProof="0" dirty="0" err="1" smtClean="0">
                      <a:ln>
                        <a:noFill/>
                      </a:ln>
                      <a:solidFill>
                        <a:prstClr val="black"/>
                      </a:solidFill>
                      <a:effectLst/>
                      <a:uLnTx/>
                      <a:uFillTx/>
                      <a:latin typeface="Calibri" panose="020F0502020204030204"/>
                    </a:rPr>
                    <a:t>LHe</a:t>
                  </a:r>
                  <a:endParaRPr kumimoji="0" lang="fr-FR" sz="8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38" name="Straight Arrow Connector 37"/>
                <p:cNvCxnSpPr/>
                <p:nvPr/>
              </p:nvCxnSpPr>
              <p:spPr>
                <a:xfrm>
                  <a:off x="4589612" y="4856839"/>
                  <a:ext cx="137473" cy="145921"/>
                </a:xfrm>
                <a:prstGeom prst="straightConnector1">
                  <a:avLst/>
                </a:prstGeom>
                <a:noFill/>
                <a:ln w="6350" cap="flat" cmpd="sng" algn="ctr">
                  <a:solidFill>
                    <a:sysClr val="windowText" lastClr="000000"/>
                  </a:solidFill>
                  <a:prstDash val="solid"/>
                  <a:miter lim="800000"/>
                  <a:tailEnd type="stealth"/>
                </a:ln>
                <a:effectLst/>
              </p:spPr>
            </p:cxnSp>
            <p:sp>
              <p:nvSpPr>
                <p:cNvPr id="39" name="TextBox 38"/>
                <p:cNvSpPr txBox="1"/>
                <p:nvPr/>
              </p:nvSpPr>
              <p:spPr>
                <a:xfrm>
                  <a:off x="3788105" y="4566797"/>
                  <a:ext cx="1062839" cy="52322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LN2 phase separator</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40" name="Straight Arrow Connector 39"/>
                <p:cNvCxnSpPr>
                  <a:endCxn id="28" idx="2"/>
                </p:cNvCxnSpPr>
                <p:nvPr/>
              </p:nvCxnSpPr>
              <p:spPr>
                <a:xfrm flipV="1">
                  <a:off x="3725453" y="3065693"/>
                  <a:ext cx="380944" cy="281838"/>
                </a:xfrm>
                <a:prstGeom prst="straightConnector1">
                  <a:avLst/>
                </a:prstGeom>
                <a:noFill/>
                <a:ln w="6350" cap="flat" cmpd="sng" algn="ctr">
                  <a:solidFill>
                    <a:sysClr val="windowText" lastClr="000000"/>
                  </a:solidFill>
                  <a:prstDash val="solid"/>
                  <a:miter lim="800000"/>
                  <a:tailEnd type="stealth"/>
                </a:ln>
                <a:effectLst/>
              </p:spPr>
            </p:cxnSp>
            <p:sp>
              <p:nvSpPr>
                <p:cNvPr id="41" name="TextBox 40"/>
                <p:cNvSpPr txBox="1"/>
                <p:nvPr/>
              </p:nvSpPr>
              <p:spPr>
                <a:xfrm>
                  <a:off x="2888190" y="3289189"/>
                  <a:ext cx="136395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LN2 storage</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sp>
              <p:nvSpPr>
                <p:cNvPr id="42" name="TextBox 41"/>
                <p:cNvSpPr txBox="1"/>
                <p:nvPr/>
              </p:nvSpPr>
              <p:spPr>
                <a:xfrm>
                  <a:off x="3869339" y="3618959"/>
                  <a:ext cx="695556"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CCM</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Calibri" panose="020F0502020204030204"/>
                    </a:rPr>
                    <a:t>100L </a:t>
                  </a:r>
                  <a:r>
                    <a:rPr kumimoji="0" lang="en-US" sz="800" b="0" i="0" u="none" strike="noStrike" kern="0" cap="none" spc="0" normalizeH="0" baseline="0" noProof="0" dirty="0" err="1" smtClean="0">
                      <a:ln>
                        <a:noFill/>
                      </a:ln>
                      <a:solidFill>
                        <a:prstClr val="black"/>
                      </a:solidFill>
                      <a:effectLst/>
                      <a:uLnTx/>
                      <a:uFillTx/>
                      <a:latin typeface="Calibri" panose="020F0502020204030204"/>
                    </a:rPr>
                    <a:t>LHe</a:t>
                  </a:r>
                  <a:endParaRPr kumimoji="0" lang="fr-FR" sz="800" b="0" i="0" u="none" strike="noStrike" kern="0" cap="none" spc="0" normalizeH="0" baseline="0" noProof="0" dirty="0" smtClean="0">
                    <a:ln>
                      <a:noFill/>
                    </a:ln>
                    <a:solidFill>
                      <a:prstClr val="black"/>
                    </a:solidFill>
                    <a:effectLst/>
                    <a:uLnTx/>
                    <a:uFillTx/>
                    <a:latin typeface="Calibri" panose="020F0502020204030204"/>
                  </a:endParaRPr>
                </a:p>
              </p:txBody>
            </p:sp>
            <p:sp>
              <p:nvSpPr>
                <p:cNvPr id="43" name="TextBox 42"/>
                <p:cNvSpPr txBox="1"/>
                <p:nvPr/>
              </p:nvSpPr>
              <p:spPr>
                <a:xfrm>
                  <a:off x="3300957" y="3735672"/>
                  <a:ext cx="489857"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SB</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44" name="Straight Arrow Connector 43"/>
                <p:cNvCxnSpPr/>
                <p:nvPr/>
              </p:nvCxnSpPr>
              <p:spPr>
                <a:xfrm>
                  <a:off x="3179838" y="4116378"/>
                  <a:ext cx="289272" cy="210533"/>
                </a:xfrm>
                <a:prstGeom prst="straightConnector1">
                  <a:avLst/>
                </a:prstGeom>
                <a:noFill/>
                <a:ln w="6350" cap="flat" cmpd="sng" algn="ctr">
                  <a:solidFill>
                    <a:sysClr val="windowText" lastClr="000000"/>
                  </a:solidFill>
                  <a:prstDash val="solid"/>
                  <a:miter lim="800000"/>
                  <a:tailEnd type="stealth"/>
                </a:ln>
                <a:effectLst/>
              </p:spPr>
            </p:cxnSp>
            <p:sp>
              <p:nvSpPr>
                <p:cNvPr id="45" name="TextBox 44"/>
                <p:cNvSpPr txBox="1"/>
                <p:nvPr/>
              </p:nvSpPr>
              <p:spPr>
                <a:xfrm>
                  <a:off x="2739850" y="3735671"/>
                  <a:ext cx="614405"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VB2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800" b="0" i="0" u="none" strike="noStrike" kern="0" cap="none" spc="0" normalizeH="0" baseline="0" noProof="0" dirty="0" smtClean="0">
                      <a:ln>
                        <a:noFill/>
                      </a:ln>
                      <a:solidFill>
                        <a:prstClr val="black"/>
                      </a:solidFill>
                      <a:effectLst/>
                      <a:uLnTx/>
                      <a:uFillTx/>
                      <a:latin typeface="Calibri" panose="020F0502020204030204"/>
                    </a:rPr>
                    <a:t>150L </a:t>
                  </a:r>
                  <a:r>
                    <a:rPr kumimoji="0" lang="en-US" sz="800" b="0" i="0" u="none" strike="noStrike" kern="0" cap="none" spc="0" normalizeH="0" baseline="0" noProof="0" dirty="0" err="1" smtClean="0">
                      <a:ln>
                        <a:noFill/>
                      </a:ln>
                      <a:solidFill>
                        <a:prstClr val="black"/>
                      </a:solidFill>
                      <a:effectLst/>
                      <a:uLnTx/>
                      <a:uFillTx/>
                      <a:latin typeface="Calibri" panose="020F0502020204030204"/>
                    </a:rPr>
                    <a:t>LHe</a:t>
                  </a:r>
                  <a:endParaRPr kumimoji="0" lang="fr-FR" sz="8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46" name="Straight Arrow Connector 45"/>
                <p:cNvCxnSpPr/>
                <p:nvPr/>
              </p:nvCxnSpPr>
              <p:spPr>
                <a:xfrm flipV="1">
                  <a:off x="3304322" y="4448668"/>
                  <a:ext cx="38515" cy="391982"/>
                </a:xfrm>
                <a:prstGeom prst="straightConnector1">
                  <a:avLst/>
                </a:prstGeom>
                <a:noFill/>
                <a:ln w="6350" cap="flat" cmpd="sng" algn="ctr">
                  <a:solidFill>
                    <a:sysClr val="windowText" lastClr="000000"/>
                  </a:solidFill>
                  <a:prstDash val="solid"/>
                  <a:miter lim="800000"/>
                  <a:tailEnd type="stealth"/>
                </a:ln>
                <a:effectLst/>
              </p:spPr>
            </p:cxnSp>
            <p:cxnSp>
              <p:nvCxnSpPr>
                <p:cNvPr id="47" name="Straight Arrow Connector 46"/>
                <p:cNvCxnSpPr/>
                <p:nvPr/>
              </p:nvCxnSpPr>
              <p:spPr>
                <a:xfrm flipV="1">
                  <a:off x="2575992" y="4448669"/>
                  <a:ext cx="591076" cy="327241"/>
                </a:xfrm>
                <a:prstGeom prst="straightConnector1">
                  <a:avLst/>
                </a:prstGeom>
                <a:noFill/>
                <a:ln w="6350" cap="flat" cmpd="sng" algn="ctr">
                  <a:solidFill>
                    <a:sysClr val="windowText" lastClr="000000"/>
                  </a:solidFill>
                  <a:prstDash val="solid"/>
                  <a:miter lim="800000"/>
                  <a:tailEnd type="stealth"/>
                </a:ln>
                <a:effectLst/>
              </p:spPr>
            </p:cxnSp>
            <p:sp>
              <p:nvSpPr>
                <p:cNvPr id="48" name="TextBox 47"/>
                <p:cNvSpPr txBox="1"/>
                <p:nvPr/>
              </p:nvSpPr>
              <p:spPr>
                <a:xfrm>
                  <a:off x="2803274" y="4775910"/>
                  <a:ext cx="94034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He heater</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sp>
              <p:nvSpPr>
                <p:cNvPr id="49" name="TextBox 48"/>
                <p:cNvSpPr txBox="1"/>
                <p:nvPr/>
              </p:nvSpPr>
              <p:spPr>
                <a:xfrm>
                  <a:off x="1913382" y="4760726"/>
                  <a:ext cx="940342"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He pump</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50" name="Straight Connector 49"/>
                <p:cNvCxnSpPr/>
                <p:nvPr/>
              </p:nvCxnSpPr>
              <p:spPr>
                <a:xfrm flipH="1">
                  <a:off x="5611548" y="1943103"/>
                  <a:ext cx="321128" cy="265"/>
                </a:xfrm>
                <a:prstGeom prst="line">
                  <a:avLst/>
                </a:prstGeom>
                <a:solidFill>
                  <a:srgbClr val="E7E6E6"/>
                </a:solidFill>
                <a:ln w="28575" cap="flat" cmpd="sng" algn="ctr">
                  <a:solidFill>
                    <a:srgbClr val="00B050"/>
                  </a:solidFill>
                  <a:prstDash val="solid"/>
                  <a:miter lim="800000"/>
                  <a:headEnd type="none" w="med" len="med"/>
                  <a:tailEnd type="none" w="med" len="med"/>
                </a:ln>
                <a:effectLst/>
              </p:spPr>
            </p:cxnSp>
            <p:cxnSp>
              <p:nvCxnSpPr>
                <p:cNvPr id="51" name="Straight Arrow Connector 50"/>
                <p:cNvCxnSpPr/>
                <p:nvPr/>
              </p:nvCxnSpPr>
              <p:spPr>
                <a:xfrm flipH="1">
                  <a:off x="6141203" y="2353110"/>
                  <a:ext cx="623872" cy="209746"/>
                </a:xfrm>
                <a:prstGeom prst="straightConnector1">
                  <a:avLst/>
                </a:prstGeom>
                <a:noFill/>
                <a:ln w="6350" cap="flat" cmpd="sng" algn="ctr">
                  <a:solidFill>
                    <a:sysClr val="windowText" lastClr="000000"/>
                  </a:solidFill>
                  <a:prstDash val="solid"/>
                  <a:miter lim="800000"/>
                  <a:tailEnd type="stealth"/>
                </a:ln>
                <a:effectLst/>
              </p:spPr>
            </p:cxnSp>
            <p:sp>
              <p:nvSpPr>
                <p:cNvPr id="52" name="TextBox 51"/>
                <p:cNvSpPr txBox="1"/>
                <p:nvPr/>
              </p:nvSpPr>
              <p:spPr>
                <a:xfrm>
                  <a:off x="6720515" y="2164496"/>
                  <a:ext cx="1907575"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Compressor station</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grpSp>
          <p:cxnSp>
            <p:nvCxnSpPr>
              <p:cNvPr id="18" name="Straight Arrow Connector 17"/>
              <p:cNvCxnSpPr/>
              <p:nvPr/>
            </p:nvCxnSpPr>
            <p:spPr>
              <a:xfrm flipH="1">
                <a:off x="256038" y="4303724"/>
                <a:ext cx="537028" cy="54786"/>
              </a:xfrm>
              <a:prstGeom prst="straightConnector1">
                <a:avLst/>
              </a:prstGeom>
              <a:noFill/>
              <a:ln w="6350" cap="flat" cmpd="sng" algn="ctr">
                <a:solidFill>
                  <a:sysClr val="windowText" lastClr="000000"/>
                </a:solidFill>
                <a:prstDash val="solid"/>
                <a:miter lim="800000"/>
                <a:tailEnd type="triangle"/>
              </a:ln>
              <a:effectLst/>
            </p:spPr>
          </p:cxnSp>
          <p:cxnSp>
            <p:nvCxnSpPr>
              <p:cNvPr id="19" name="Straight Arrow Connector 18"/>
              <p:cNvCxnSpPr/>
              <p:nvPr/>
            </p:nvCxnSpPr>
            <p:spPr>
              <a:xfrm flipV="1">
                <a:off x="8485638" y="3418771"/>
                <a:ext cx="520477" cy="49982"/>
              </a:xfrm>
              <a:prstGeom prst="straightConnector1">
                <a:avLst/>
              </a:prstGeom>
              <a:noFill/>
              <a:ln w="6350" cap="flat" cmpd="sng" algn="ctr">
                <a:solidFill>
                  <a:sysClr val="windowText" lastClr="000000"/>
                </a:solidFill>
                <a:prstDash val="solid"/>
                <a:miter lim="800000"/>
                <a:tailEnd type="triangle"/>
              </a:ln>
              <a:effectLst/>
            </p:spPr>
          </p:cxnSp>
          <p:sp>
            <p:nvSpPr>
              <p:cNvPr id="20" name="TextBox 19"/>
              <p:cNvSpPr txBox="1"/>
              <p:nvPr/>
            </p:nvSpPr>
            <p:spPr>
              <a:xfrm>
                <a:off x="350747" y="4041086"/>
                <a:ext cx="50745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BA5</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sp>
            <p:nvSpPr>
              <p:cNvPr id="21" name="TextBox 20"/>
              <p:cNvSpPr txBox="1"/>
              <p:nvPr/>
            </p:nvSpPr>
            <p:spPr>
              <a:xfrm>
                <a:off x="8457199" y="3163424"/>
                <a:ext cx="50745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panose="020F0502020204030204"/>
                  </a:rPr>
                  <a:t>BA1</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grpSp>
        <p:sp>
          <p:nvSpPr>
            <p:cNvPr id="12" name="TextBox 11"/>
            <p:cNvSpPr txBox="1"/>
            <p:nvPr/>
          </p:nvSpPr>
          <p:spPr>
            <a:xfrm>
              <a:off x="332127" y="569515"/>
              <a:ext cx="2133158" cy="101566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prstClr val="black"/>
                  </a:solidFill>
                  <a:effectLst/>
                  <a:uLnTx/>
                  <a:uFillTx/>
                  <a:latin typeface="Calibri" panose="020F0502020204030204"/>
                </a:rPr>
                <a:t>Legend:</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rPr>
                <a:t>VB1 – valve box 1</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rPr>
                <a:t>VB2 – valve box 2</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rPr>
                <a:t>SB – service box</a:t>
              </a:r>
            </a:p>
            <a:p>
              <a:pPr marL="0" marR="0" lvl="0" indent="0" defTabSz="914400" eaLnBrk="1" fontAlgn="auto" latinLnBrk="0" hangingPunct="1">
                <a:lnSpc>
                  <a:spcPct val="100000"/>
                </a:lnSpc>
                <a:spcBef>
                  <a:spcPts val="0"/>
                </a:spcBef>
                <a:spcAft>
                  <a:spcPts val="0"/>
                </a:spcAft>
                <a:buClrTx/>
                <a:buSzTx/>
                <a:buFontTx/>
                <a:buNone/>
                <a:tabLst/>
                <a:defRPr/>
              </a:pPr>
              <a:r>
                <a:rPr kumimoji="0" lang="en-US" sz="1200" b="0" i="0" u="none" strike="noStrike" kern="0" cap="none" spc="0" normalizeH="0" baseline="0" noProof="0" dirty="0" smtClean="0">
                  <a:ln>
                    <a:noFill/>
                  </a:ln>
                  <a:solidFill>
                    <a:prstClr val="black"/>
                  </a:solidFill>
                  <a:effectLst/>
                  <a:uLnTx/>
                  <a:uFillTx/>
                  <a:latin typeface="Calibri" panose="020F0502020204030204"/>
                </a:rPr>
                <a:t>CCM – crab cavity module</a:t>
              </a:r>
              <a:endParaRPr kumimoji="0" lang="fr-FR" sz="1200" b="0" i="0" u="none" strike="noStrike" kern="0" cap="none" spc="0" normalizeH="0" baseline="0" noProof="0" dirty="0" smtClean="0">
                <a:ln>
                  <a:noFill/>
                </a:ln>
                <a:solidFill>
                  <a:prstClr val="black"/>
                </a:solidFill>
                <a:effectLst/>
                <a:uLnTx/>
                <a:uFillTx/>
                <a:latin typeface="Calibri" panose="020F0502020204030204"/>
              </a:endParaRPr>
            </a:p>
          </p:txBody>
        </p:sp>
        <p:sp>
          <p:nvSpPr>
            <p:cNvPr id="13" name="Can 12"/>
            <p:cNvSpPr/>
            <p:nvPr/>
          </p:nvSpPr>
          <p:spPr>
            <a:xfrm>
              <a:off x="3907361" y="2395339"/>
              <a:ext cx="179547" cy="263738"/>
            </a:xfrm>
            <a:prstGeom prst="can">
              <a:avLst/>
            </a:prstGeom>
            <a:gradFill rotWithShape="1">
              <a:gsLst>
                <a:gs pos="0">
                  <a:srgbClr val="5B9BD5">
                    <a:satMod val="103000"/>
                    <a:lumMod val="102000"/>
                    <a:tint val="94000"/>
                  </a:srgbClr>
                </a:gs>
                <a:gs pos="50000">
                  <a:srgbClr val="5B9BD5">
                    <a:satMod val="110000"/>
                    <a:lumMod val="100000"/>
                    <a:shade val="100000"/>
                  </a:srgbClr>
                </a:gs>
                <a:gs pos="100000">
                  <a:srgbClr val="5B9BD5">
                    <a:lumMod val="99000"/>
                    <a:satMod val="120000"/>
                    <a:shade val="78000"/>
                  </a:srgbClr>
                </a:gs>
              </a:gsLst>
              <a:lin ang="5400000" scaled="0"/>
            </a:gradFill>
            <a:ln w="6350" cap="flat" cmpd="sng" algn="ctr">
              <a:solidFill>
                <a:srgbClr val="ED7D31">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white"/>
                </a:solidFill>
                <a:effectLst/>
                <a:uLnTx/>
                <a:uFillTx/>
                <a:latin typeface="Calibri" panose="020F0502020204030204"/>
                <a:ea typeface="+mn-ea"/>
                <a:cs typeface="+mn-cs"/>
              </a:endParaRPr>
            </a:p>
          </p:txBody>
        </p:sp>
        <p:sp>
          <p:nvSpPr>
            <p:cNvPr id="14" name="TextBox 13"/>
            <p:cNvSpPr txBox="1"/>
            <p:nvPr/>
          </p:nvSpPr>
          <p:spPr>
            <a:xfrm>
              <a:off x="2398021" y="2717681"/>
              <a:ext cx="1363954"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err="1" smtClean="0">
                  <a:ln>
                    <a:noFill/>
                  </a:ln>
                  <a:solidFill>
                    <a:prstClr val="black"/>
                  </a:solidFill>
                  <a:effectLst/>
                  <a:uLnTx/>
                  <a:uFillTx/>
                  <a:latin typeface="Calibri" panose="020F0502020204030204"/>
                </a:rPr>
                <a:t>GHe</a:t>
              </a:r>
              <a:r>
                <a:rPr kumimoji="0" lang="en-GB" sz="1400" b="0" i="0" u="none" strike="noStrike" kern="0" cap="none" spc="0" normalizeH="0" baseline="0" noProof="0" dirty="0" smtClean="0">
                  <a:ln>
                    <a:noFill/>
                  </a:ln>
                  <a:solidFill>
                    <a:prstClr val="black"/>
                  </a:solidFill>
                  <a:effectLst/>
                  <a:uLnTx/>
                  <a:uFillTx/>
                  <a:latin typeface="Calibri" panose="020F0502020204030204"/>
                </a:rPr>
                <a:t> storage</a:t>
              </a:r>
              <a:endParaRPr kumimoji="0" lang="fr-FR" sz="1400" b="0" i="0" u="none" strike="noStrike" kern="0" cap="none" spc="0" normalizeH="0" baseline="0" noProof="0" dirty="0" smtClean="0">
                <a:ln>
                  <a:noFill/>
                </a:ln>
                <a:solidFill>
                  <a:prstClr val="black"/>
                </a:solidFill>
                <a:effectLst/>
                <a:uLnTx/>
                <a:uFillTx/>
                <a:latin typeface="Calibri" panose="020F0502020204030204"/>
              </a:endParaRPr>
            </a:p>
          </p:txBody>
        </p:sp>
        <p:cxnSp>
          <p:nvCxnSpPr>
            <p:cNvPr id="15" name="Straight Arrow Connector 14"/>
            <p:cNvCxnSpPr>
              <a:endCxn id="13" idx="2"/>
            </p:cNvCxnSpPr>
            <p:nvPr/>
          </p:nvCxnSpPr>
          <p:spPr>
            <a:xfrm flipV="1">
              <a:off x="3416612" y="2527208"/>
              <a:ext cx="490749" cy="333608"/>
            </a:xfrm>
            <a:prstGeom prst="straightConnector1">
              <a:avLst/>
            </a:prstGeom>
            <a:noFill/>
            <a:ln w="6350" cap="flat" cmpd="sng" algn="ctr">
              <a:solidFill>
                <a:sysClr val="windowText" lastClr="000000"/>
              </a:solidFill>
              <a:prstDash val="solid"/>
              <a:miter lim="800000"/>
              <a:tailEnd type="stealth"/>
            </a:ln>
            <a:effectLst/>
          </p:spPr>
        </p:cxnSp>
        <p:cxnSp>
          <p:nvCxnSpPr>
            <p:cNvPr id="16" name="Straight Connector 15"/>
            <p:cNvCxnSpPr/>
            <p:nvPr/>
          </p:nvCxnSpPr>
          <p:spPr>
            <a:xfrm flipH="1">
              <a:off x="4091883" y="2310542"/>
              <a:ext cx="1775816" cy="144211"/>
            </a:xfrm>
            <a:prstGeom prst="line">
              <a:avLst/>
            </a:prstGeom>
            <a:solidFill>
              <a:srgbClr val="E7E6E6"/>
            </a:solidFill>
            <a:ln w="28575" cap="flat" cmpd="sng" algn="ctr">
              <a:solidFill>
                <a:srgbClr val="FF0000"/>
              </a:solidFill>
              <a:prstDash val="solid"/>
              <a:miter lim="800000"/>
              <a:headEnd type="none" w="med" len="med"/>
              <a:tailEnd type="none" w="med" len="med"/>
            </a:ln>
            <a:effectLst/>
          </p:spPr>
        </p:cxnSp>
      </p:grpSp>
      <p:sp>
        <p:nvSpPr>
          <p:cNvPr id="2" name="Titre 1"/>
          <p:cNvSpPr>
            <a:spLocks noGrp="1"/>
          </p:cNvSpPr>
          <p:nvPr>
            <p:ph type="title"/>
          </p:nvPr>
        </p:nvSpPr>
        <p:spPr>
          <a:xfrm>
            <a:off x="612000" y="143054"/>
            <a:ext cx="7920000" cy="720000"/>
          </a:xfrm>
        </p:spPr>
        <p:txBody>
          <a:bodyPr/>
          <a:lstStyle/>
          <a:p>
            <a:r>
              <a:rPr lang="en-US" dirty="0" smtClean="0"/>
              <a:t>SPS cryogenic infrastructure</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SPS cryogenics – planning </a:t>
            </a:r>
            <a:endParaRPr lang="en-GB" dirty="0"/>
          </a:p>
        </p:txBody>
      </p:sp>
      <p:sp>
        <p:nvSpPr>
          <p:cNvPr id="7" name="Espace réservé du pied de page 6"/>
          <p:cNvSpPr>
            <a:spLocks noGrp="1"/>
          </p:cNvSpPr>
          <p:nvPr>
            <p:ph type="ftr" sz="quarter" idx="11"/>
          </p:nvPr>
        </p:nvSpPr>
        <p:spPr/>
        <p:txBody>
          <a:bodyPr/>
          <a:lstStyle/>
          <a:p>
            <a:r>
              <a:rPr lang="fr-FR" noProof="0" dirty="0" smtClean="0"/>
              <a:t>2017.11.16_HiLumi_Madrid_K.Brodzinski</a:t>
            </a:r>
            <a:endParaRPr lang="en-GB" noProof="0" dirty="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8</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0" name="Picture 9"/>
          <p:cNvPicPr>
            <a:picLocks noChangeAspect="1"/>
          </p:cNvPicPr>
          <p:nvPr/>
        </p:nvPicPr>
        <p:blipFill>
          <a:blip r:embed="rId3"/>
          <a:stretch>
            <a:fillRect/>
          </a:stretch>
        </p:blipFill>
        <p:spPr>
          <a:xfrm>
            <a:off x="547646" y="712325"/>
            <a:ext cx="8247788" cy="4372859"/>
          </a:xfrm>
          <a:prstGeom prst="rect">
            <a:avLst/>
          </a:prstGeom>
        </p:spPr>
      </p:pic>
      <p:sp>
        <p:nvSpPr>
          <p:cNvPr id="4" name="TextBox 3"/>
          <p:cNvSpPr txBox="1"/>
          <p:nvPr/>
        </p:nvSpPr>
        <p:spPr>
          <a:xfrm rot="21043230">
            <a:off x="7309539" y="4574105"/>
            <a:ext cx="1804789" cy="307777"/>
          </a:xfrm>
          <a:prstGeom prst="rect">
            <a:avLst/>
          </a:prstGeom>
          <a:solidFill>
            <a:srgbClr val="CCFFFF"/>
          </a:solidFill>
        </p:spPr>
        <p:txBody>
          <a:bodyPr wrap="none" rtlCol="0">
            <a:spAutoFit/>
          </a:bodyPr>
          <a:lstStyle/>
          <a:p>
            <a:r>
              <a:rPr lang="en-US" sz="1400" dirty="0" smtClean="0"/>
              <a:t>G. Vandoni – BE-RF</a:t>
            </a:r>
            <a:endParaRPr lang="en-GB" sz="1400" dirty="0"/>
          </a:p>
        </p:txBody>
      </p:sp>
      <p:sp>
        <p:nvSpPr>
          <p:cNvPr id="5" name="TextBox 4"/>
          <p:cNvSpPr txBox="1"/>
          <p:nvPr/>
        </p:nvSpPr>
        <p:spPr>
          <a:xfrm>
            <a:off x="323528" y="5229200"/>
            <a:ext cx="8471906" cy="923330"/>
          </a:xfrm>
          <a:prstGeom prst="rect">
            <a:avLst/>
          </a:prstGeom>
          <a:noFill/>
        </p:spPr>
        <p:txBody>
          <a:bodyPr wrap="square" rtlCol="0">
            <a:spAutoFit/>
          </a:bodyPr>
          <a:lstStyle/>
          <a:p>
            <a:r>
              <a:rPr lang="en-US" dirty="0" smtClean="0"/>
              <a:t>The planning is very ambitious regarding parallelism of activities. One week of access more could bring more reliability and efficiency for visual inspections and tuning of the cold system.</a:t>
            </a:r>
            <a:endParaRPr lang="en-GB" dirty="0"/>
          </a:p>
        </p:txBody>
      </p:sp>
      <p:sp>
        <p:nvSpPr>
          <p:cNvPr id="6" name="Rectangle 5"/>
          <p:cNvSpPr/>
          <p:nvPr/>
        </p:nvSpPr>
        <p:spPr>
          <a:xfrm>
            <a:off x="467544" y="2420888"/>
            <a:ext cx="8399256" cy="1656184"/>
          </a:xfrm>
          <a:prstGeom prst="rect">
            <a:avLst/>
          </a:prstGeom>
          <a:noFill/>
          <a:ln w="158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863174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2000" y="44704"/>
            <a:ext cx="7920000" cy="720000"/>
          </a:xfrm>
        </p:spPr>
        <p:txBody>
          <a:bodyPr/>
          <a:lstStyle/>
          <a:p>
            <a:r>
              <a:rPr lang="en-US" dirty="0" smtClean="0"/>
              <a:t>SPS BA6 cryogenics – status </a:t>
            </a:r>
            <a:endParaRPr lang="en-GB" dirty="0"/>
          </a:p>
        </p:txBody>
      </p:sp>
      <p:sp>
        <p:nvSpPr>
          <p:cNvPr id="7" name="Espace réservé du pied de page 6"/>
          <p:cNvSpPr>
            <a:spLocks noGrp="1"/>
          </p:cNvSpPr>
          <p:nvPr>
            <p:ph type="ftr" sz="quarter" idx="11"/>
          </p:nvPr>
        </p:nvSpPr>
        <p:spPr/>
        <p:txBody>
          <a:bodyPr/>
          <a:lstStyle/>
          <a:p>
            <a:r>
              <a:rPr lang="fr-FR" noProof="0" smtClean="0"/>
              <a:t>2017.11.16_HiLumi_Madrid_K.Brodzinski</a:t>
            </a:r>
            <a:endParaRPr lang="en-GB" noProof="0"/>
          </a:p>
        </p:txBody>
      </p:sp>
      <p:sp>
        <p:nvSpPr>
          <p:cNvPr id="8" name="Espace réservé du numéro de diapositive 7"/>
          <p:cNvSpPr>
            <a:spLocks noGrp="1"/>
          </p:cNvSpPr>
          <p:nvPr>
            <p:ph type="sldNum" sz="quarter" idx="12"/>
          </p:nvPr>
        </p:nvSpPr>
        <p:spPr/>
        <p:txBody>
          <a:bodyPr/>
          <a:lstStyle/>
          <a:p>
            <a:fld id="{BFDCA1C4-9514-7B4F-976F-D92F7E296653}" type="slidenum">
              <a:rPr lang="fr-FR" smtClean="0"/>
              <a:pPr/>
              <a:t>9</a:t>
            </a:fld>
            <a:endParaRPr lang="fr-FR"/>
          </a:p>
        </p:txBody>
      </p:sp>
      <p:pic>
        <p:nvPicPr>
          <p:cNvPr id="9" name="Image 8"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026" name="Picture 2" descr="image00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5186" y="1114942"/>
            <a:ext cx="3902198" cy="2651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 name="Picture 1" descr="cid:image001.png@01D35A46.F621B0D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1124744"/>
            <a:ext cx="4550708" cy="2651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755576" y="743696"/>
            <a:ext cx="3744416" cy="369332"/>
          </a:xfrm>
          <a:prstGeom prst="rect">
            <a:avLst/>
          </a:prstGeom>
          <a:noFill/>
        </p:spPr>
        <p:txBody>
          <a:bodyPr wrap="square" rtlCol="0">
            <a:spAutoFit/>
          </a:bodyPr>
          <a:lstStyle/>
          <a:p>
            <a:r>
              <a:rPr lang="en-US" dirty="0" smtClean="0"/>
              <a:t>BA6 – </a:t>
            </a:r>
            <a:r>
              <a:rPr lang="en-US" dirty="0" err="1" smtClean="0"/>
              <a:t>cryo</a:t>
            </a:r>
            <a:r>
              <a:rPr lang="en-US" dirty="0" smtClean="0"/>
              <a:t> surface equipment</a:t>
            </a:r>
            <a:endParaRPr lang="en-GB" dirty="0"/>
          </a:p>
        </p:txBody>
      </p:sp>
      <p:sp>
        <p:nvSpPr>
          <p:cNvPr id="11" name="TextBox 10"/>
          <p:cNvSpPr txBox="1"/>
          <p:nvPr/>
        </p:nvSpPr>
        <p:spPr>
          <a:xfrm>
            <a:off x="4878270" y="743696"/>
            <a:ext cx="4136029" cy="369332"/>
          </a:xfrm>
          <a:prstGeom prst="rect">
            <a:avLst/>
          </a:prstGeom>
          <a:noFill/>
        </p:spPr>
        <p:txBody>
          <a:bodyPr wrap="square" rtlCol="0">
            <a:spAutoFit/>
          </a:bodyPr>
          <a:lstStyle/>
          <a:p>
            <a:r>
              <a:rPr lang="en-US" dirty="0" err="1" smtClean="0"/>
              <a:t>Compr</a:t>
            </a:r>
            <a:r>
              <a:rPr lang="en-US" dirty="0" smtClean="0"/>
              <a:t>. station and oil removal system</a:t>
            </a:r>
            <a:endParaRPr lang="en-GB" dirty="0"/>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408772" y="2788114"/>
            <a:ext cx="3933056" cy="2951417"/>
          </a:xfrm>
          <a:prstGeom prst="rect">
            <a:avLst/>
          </a:prstGeom>
        </p:spPr>
      </p:pic>
      <p:sp>
        <p:nvSpPr>
          <p:cNvPr id="13" name="TextBox 12"/>
          <p:cNvSpPr txBox="1"/>
          <p:nvPr/>
        </p:nvSpPr>
        <p:spPr>
          <a:xfrm>
            <a:off x="4579255" y="3890724"/>
            <a:ext cx="4136029" cy="369332"/>
          </a:xfrm>
          <a:prstGeom prst="rect">
            <a:avLst/>
          </a:prstGeom>
          <a:noFill/>
        </p:spPr>
        <p:txBody>
          <a:bodyPr wrap="square" rtlCol="0">
            <a:spAutoFit/>
          </a:bodyPr>
          <a:lstStyle/>
          <a:p>
            <a:r>
              <a:rPr lang="en-US" dirty="0" smtClean="0"/>
              <a:t>Oil removal system – status 10</a:t>
            </a:r>
            <a:r>
              <a:rPr lang="en-US" baseline="30000" dirty="0" smtClean="0"/>
              <a:t>th</a:t>
            </a:r>
            <a:r>
              <a:rPr lang="en-US" dirty="0" smtClean="0"/>
              <a:t> Nov.</a:t>
            </a:r>
            <a:endParaRPr lang="en-GB" dirty="0"/>
          </a:p>
        </p:txBody>
      </p:sp>
      <p:cxnSp>
        <p:nvCxnSpPr>
          <p:cNvPr id="14" name="Straight Arrow Connector 13"/>
          <p:cNvCxnSpPr>
            <a:stCxn id="13" idx="1"/>
          </p:cNvCxnSpPr>
          <p:nvPr/>
        </p:nvCxnSpPr>
        <p:spPr>
          <a:xfrm flipH="1">
            <a:off x="3870158" y="4075390"/>
            <a:ext cx="709097" cy="1"/>
          </a:xfrm>
          <a:prstGeom prst="straightConnector1">
            <a:avLst/>
          </a:prstGeom>
          <a:ln w="9525">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4402077" y="4614449"/>
            <a:ext cx="4136029" cy="923330"/>
          </a:xfrm>
          <a:prstGeom prst="rect">
            <a:avLst/>
          </a:prstGeom>
          <a:solidFill>
            <a:srgbClr val="FFFFD5"/>
          </a:solidFill>
        </p:spPr>
        <p:txBody>
          <a:bodyPr wrap="square" rtlCol="0">
            <a:spAutoFit/>
          </a:bodyPr>
          <a:lstStyle/>
          <a:p>
            <a:r>
              <a:rPr lang="en-US" dirty="0" smtClean="0"/>
              <a:t>Entire compressor station and oil removal system will be delivered and installed at BA6 from mid-Jan 2018.</a:t>
            </a:r>
            <a:endParaRPr lang="en-GB" dirty="0"/>
          </a:p>
        </p:txBody>
      </p:sp>
    </p:spTree>
    <p:extLst>
      <p:ext uri="{BB962C8B-B14F-4D97-AF65-F5344CB8AC3E}">
        <p14:creationId xmlns:p14="http://schemas.microsoft.com/office/powerpoint/2010/main" val="1042736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animBg="1"/>
    </p:bld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3339</TotalTime>
  <Words>899</Words>
  <Application>Microsoft Office PowerPoint</Application>
  <PresentationFormat>On-screen Show (4:3)</PresentationFormat>
  <Paragraphs>141</Paragraphs>
  <Slides>16</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Calibri</vt:lpstr>
      <vt:lpstr>Wingdings</vt:lpstr>
      <vt:lpstr>Thème Office</vt:lpstr>
      <vt:lpstr>Cryogenics update for HL-LHC (crab cavities activity in SM18 M7 and SPS BA6)</vt:lpstr>
      <vt:lpstr>Outline</vt:lpstr>
      <vt:lpstr>Introduction and timeline</vt:lpstr>
      <vt:lpstr>SM18 M7 cryogenic activities – status</vt:lpstr>
      <vt:lpstr>SM18 M7 cryogenic activities – status</vt:lpstr>
      <vt:lpstr>SM18 M7 cryogenic activities – status</vt:lpstr>
      <vt:lpstr>SPS cryogenic infrastructure</vt:lpstr>
      <vt:lpstr>SPS cryogenics – planning </vt:lpstr>
      <vt:lpstr>SPS BA6 cryogenics – status </vt:lpstr>
      <vt:lpstr>SPS cryogenics – status</vt:lpstr>
      <vt:lpstr>SPS cryogenics – status </vt:lpstr>
      <vt:lpstr>Transfer line and valve boxes – status </vt:lpstr>
      <vt:lpstr>SPS cryogenics – heat load evolution </vt:lpstr>
      <vt:lpstr>SPS cryogenics – limitations evolution</vt:lpstr>
      <vt:lpstr>Conclusions and final remarks</vt:lpstr>
      <vt:lpstr>THANK YOU !  QUESTIONS?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Krzysztof Brodzinski</cp:lastModifiedBy>
  <cp:revision>171</cp:revision>
  <dcterms:created xsi:type="dcterms:W3CDTF">2016-02-12T10:02:27Z</dcterms:created>
  <dcterms:modified xsi:type="dcterms:W3CDTF">2017-11-15T16:59:19Z</dcterms:modified>
</cp:coreProperties>
</file>