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3"/>
  </p:notesMasterIdLst>
  <p:handoutMasterIdLst>
    <p:handoutMasterId r:id="rId44"/>
  </p:handoutMasterIdLst>
  <p:sldIdLst>
    <p:sldId id="263" r:id="rId5"/>
    <p:sldId id="330" r:id="rId6"/>
    <p:sldId id="329" r:id="rId7"/>
    <p:sldId id="328" r:id="rId8"/>
    <p:sldId id="331" r:id="rId9"/>
    <p:sldId id="284" r:id="rId10"/>
    <p:sldId id="322" r:id="rId11"/>
    <p:sldId id="320" r:id="rId12"/>
    <p:sldId id="321" r:id="rId13"/>
    <p:sldId id="299" r:id="rId14"/>
    <p:sldId id="332" r:id="rId15"/>
    <p:sldId id="302" r:id="rId16"/>
    <p:sldId id="303" r:id="rId17"/>
    <p:sldId id="327" r:id="rId18"/>
    <p:sldId id="326" r:id="rId19"/>
    <p:sldId id="312" r:id="rId20"/>
    <p:sldId id="307" r:id="rId21"/>
    <p:sldId id="314" r:id="rId22"/>
    <p:sldId id="315" r:id="rId23"/>
    <p:sldId id="316" r:id="rId24"/>
    <p:sldId id="317" r:id="rId25"/>
    <p:sldId id="313" r:id="rId26"/>
    <p:sldId id="289" r:id="rId27"/>
    <p:sldId id="266" r:id="rId28"/>
    <p:sldId id="324" r:id="rId29"/>
    <p:sldId id="300" r:id="rId30"/>
    <p:sldId id="306" r:id="rId31"/>
    <p:sldId id="308" r:id="rId32"/>
    <p:sldId id="297" r:id="rId33"/>
    <p:sldId id="295" r:id="rId34"/>
    <p:sldId id="296" r:id="rId35"/>
    <p:sldId id="305" r:id="rId36"/>
    <p:sldId id="288" r:id="rId37"/>
    <p:sldId id="285" r:id="rId38"/>
    <p:sldId id="304" r:id="rId39"/>
    <p:sldId id="280" r:id="rId40"/>
    <p:sldId id="310" r:id="rId41"/>
    <p:sldId id="334" r:id="rId4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86" d="100"/>
          <a:sy n="86" d="100"/>
        </p:scale>
        <p:origin x="720" y="60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15/11/2017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15/11/2017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862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8288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187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B5A73-6CC2-44C1-B1CF-AABF2A683C9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7407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B5A73-6CC2-44C1-B1CF-AABF2A683C9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109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B5A73-6CC2-44C1-B1CF-AABF2A683C9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6337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B5A73-6CC2-44C1-B1CF-AABF2A683C9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170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HL-LHC Annual meeting, Madrid,  Nov 13-16,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HL-LHC Annual meeting, Madrid,  Nov 13-16,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1775128"/>
            <a:ext cx="7200000" cy="1588709"/>
          </a:xfrm>
        </p:spPr>
        <p:txBody>
          <a:bodyPr/>
          <a:lstStyle/>
          <a:p>
            <a:pPr marL="127000" indent="-127000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en-US" b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HL-LHC</a:t>
            </a:r>
            <a:br>
              <a:rPr lang="en-US" b="0" dirty="0" smtClean="0">
                <a:solidFill>
                  <a:schemeClr val="tx2"/>
                </a:solidFill>
                <a:latin typeface="Arial Narrow" panose="020B0606020202030204" pitchFamily="34" charset="0"/>
              </a:rPr>
            </a:br>
            <a:r>
              <a:rPr lang="en-US" b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Status on </a:t>
            </a:r>
            <a:br>
              <a:rPr lang="en-US" b="0" dirty="0" smtClean="0">
                <a:solidFill>
                  <a:schemeClr val="tx2"/>
                </a:solidFill>
                <a:latin typeface="Arial Narrow" panose="020B0606020202030204" pitchFamily="34" charset="0"/>
              </a:rPr>
            </a:br>
            <a:r>
              <a:rPr lang="en-US" b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RFD </a:t>
            </a:r>
            <a:r>
              <a:rPr lang="en-US" b="0" dirty="0" err="1" smtClean="0">
                <a:solidFill>
                  <a:schemeClr val="tx2"/>
                </a:solidFill>
                <a:latin typeface="Arial Narrow" panose="020B0606020202030204" pitchFamily="34" charset="0"/>
              </a:rPr>
              <a:t>Cryomdule</a:t>
            </a:r>
            <a:r>
              <a:rPr lang="en-US" b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 </a:t>
            </a:r>
            <a:r>
              <a:rPr lang="en-US" b="0" dirty="0">
                <a:solidFill>
                  <a:schemeClr val="tx2"/>
                </a:solidFill>
                <a:latin typeface="Arial Narrow" panose="020B0606020202030204" pitchFamily="34" charset="0"/>
              </a:rPr>
              <a:t>D</a:t>
            </a:r>
            <a:r>
              <a:rPr lang="en-US" b="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evelopment</a:t>
            </a:r>
            <a:r>
              <a:rPr lang="en-US" dirty="0" smtClean="0">
                <a:solidFill>
                  <a:schemeClr val="accent1"/>
                </a:solidFill>
                <a:latin typeface="Arial" charset="0"/>
              </a:rPr>
              <a:t>  </a:t>
            </a:r>
            <a:endParaRPr lang="en-US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503929" y="3093476"/>
            <a:ext cx="6480000" cy="742950"/>
          </a:xfrm>
        </p:spPr>
        <p:txBody>
          <a:bodyPr/>
          <a:lstStyle/>
          <a:p>
            <a:r>
              <a:rPr lang="en-GB" dirty="0" smtClean="0"/>
              <a:t>Shrikant Pattalwar, </a:t>
            </a:r>
          </a:p>
          <a:p>
            <a:r>
              <a:rPr lang="en-GB" sz="1600" dirty="0" smtClean="0"/>
              <a:t>on behalf of Crab Cavity collaboration</a:t>
            </a:r>
            <a:endParaRPr lang="en-GB" sz="160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482075" y="3815312"/>
            <a:ext cx="6480000" cy="261938"/>
          </a:xfrm>
        </p:spPr>
        <p:txBody>
          <a:bodyPr/>
          <a:lstStyle/>
          <a:p>
            <a:r>
              <a:rPr lang="en-GB" b="0" i="0" dirty="0" smtClean="0">
                <a:solidFill>
                  <a:srgbClr val="0070C0"/>
                </a:solidFill>
              </a:rPr>
              <a:t>7</a:t>
            </a:r>
            <a:r>
              <a:rPr lang="en-GB" b="0" i="0" baseline="30000" dirty="0" smtClean="0">
                <a:solidFill>
                  <a:srgbClr val="0070C0"/>
                </a:solidFill>
              </a:rPr>
              <a:t>th</a:t>
            </a:r>
            <a:r>
              <a:rPr lang="en-GB" b="0" i="0" dirty="0" smtClean="0">
                <a:solidFill>
                  <a:srgbClr val="0070C0"/>
                </a:solidFill>
              </a:rPr>
              <a:t> HL-LHC meeting, 13-16 November, 2017, Madrid</a:t>
            </a:r>
            <a:endParaRPr lang="en-GB" b="0" i="0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573" y="689288"/>
            <a:ext cx="3343356" cy="328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51520" y="4287901"/>
            <a:ext cx="864096" cy="7698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282887" y="4260255"/>
            <a:ext cx="7776864" cy="650865"/>
            <a:chOff x="251520" y="4406900"/>
            <a:chExt cx="7776864" cy="650865"/>
          </a:xfrm>
        </p:grpSpPr>
        <p:pic>
          <p:nvPicPr>
            <p:cNvPr id="5" name="Image 4" descr="CERN-logo_outline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1520" y="4406900"/>
              <a:ext cx="613410" cy="603250"/>
            </a:xfrm>
            <a:prstGeom prst="rect">
              <a:avLst/>
            </a:prstGeom>
          </p:spPr>
        </p:pic>
        <p:pic>
          <p:nvPicPr>
            <p:cNvPr id="7" name="Picture 6" descr="http://staff.stfc.ac.uk/resources/logos/Documents/STFCLargeColour.jpg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4421046"/>
              <a:ext cx="2304256" cy="5269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7" descr="CI_logo_small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4425938"/>
              <a:ext cx="1008112" cy="570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6927" y="4587974"/>
              <a:ext cx="1502008" cy="469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32240" y="4517505"/>
              <a:ext cx="1296144" cy="54026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0287" y="0"/>
            <a:ext cx="6858000" cy="857250"/>
          </a:xfrm>
        </p:spPr>
        <p:txBody>
          <a:bodyPr/>
          <a:lstStyle/>
          <a:p>
            <a:r>
              <a:rPr lang="en-GB" sz="3200" b="0" dirty="0" smtClean="0">
                <a:solidFill>
                  <a:schemeClr val="tx2"/>
                </a:solidFill>
              </a:rPr>
              <a:t>Cavity String  </a:t>
            </a:r>
            <a:r>
              <a:rPr lang="en-GB" sz="2000" b="0" dirty="0" smtClean="0">
                <a:solidFill>
                  <a:schemeClr val="tx2"/>
                </a:solidFill>
              </a:rPr>
              <a:t>(Preliminary Design)</a:t>
            </a:r>
            <a:endParaRPr lang="en-GB" sz="2000" b="0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050" y="555526"/>
            <a:ext cx="4767002" cy="4680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22431" y="1073333"/>
            <a:ext cx="21602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 </a:t>
            </a:r>
          </a:p>
          <a:p>
            <a:r>
              <a:rPr lang="en-GB" dirty="0" smtClean="0"/>
              <a:t>Led by</a:t>
            </a:r>
          </a:p>
          <a:p>
            <a:r>
              <a:rPr lang="en-GB" dirty="0" smtClean="0"/>
              <a:t>Nik Templeton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5131683" y="2211710"/>
            <a:ext cx="1224136" cy="112767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266184" y="3515901"/>
            <a:ext cx="89635" cy="7331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870263" y="4083918"/>
            <a:ext cx="1078001" cy="62849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314666" y="3226940"/>
            <a:ext cx="13236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Vacuum </a:t>
            </a:r>
          </a:p>
          <a:p>
            <a:r>
              <a:rPr lang="en-GB" sz="1200" dirty="0" smtClean="0"/>
              <a:t>Instrumentation to be moved here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796136" y="4480467"/>
            <a:ext cx="1915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Two Beam Pipes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cxnSp>
        <p:nvCxnSpPr>
          <p:cNvPr id="16" name="Straight Connector 15"/>
          <p:cNvCxnSpPr>
            <a:stCxn id="6" idx="5"/>
          </p:cNvCxnSpPr>
          <p:nvPr/>
        </p:nvCxnSpPr>
        <p:spPr>
          <a:xfrm>
            <a:off x="6176548" y="3174239"/>
            <a:ext cx="179271" cy="3416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593200" y="4140241"/>
            <a:ext cx="1078001" cy="62849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72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3" t="33023" r="12163" b="36145"/>
          <a:stretch/>
        </p:blipFill>
        <p:spPr>
          <a:xfrm>
            <a:off x="1194374" y="1923678"/>
            <a:ext cx="6779089" cy="199822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 bwMode="auto">
          <a:xfrm>
            <a:off x="1277634" y="4154669"/>
            <a:ext cx="6695828" cy="0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322307" y="4154669"/>
            <a:ext cx="4860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i="1" dirty="0"/>
              <a:t>2653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66497" y="1933229"/>
            <a:ext cx="9181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Beam Screen Interconnection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49742" y="1607036"/>
            <a:ext cx="19167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Beam Screen</a:t>
            </a:r>
          </a:p>
          <a:p>
            <a:pPr algn="ctr"/>
            <a:r>
              <a:rPr lang="en-GB" sz="900" dirty="0"/>
              <a:t>Stainless Steel - Cu &amp; A-C coating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62210" y="1898604"/>
            <a:ext cx="114681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Sliding Beam Screen Connection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43001" y="1898604"/>
            <a:ext cx="9637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Plug-in Module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15916" y="3575651"/>
            <a:ext cx="1458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Cavity Warm Module (Shielded) Bellows</a:t>
            </a:r>
          </a:p>
        </p:txBody>
      </p:sp>
      <p:cxnSp>
        <p:nvCxnSpPr>
          <p:cNvPr id="16" name="Straight Arrow Connector 15"/>
          <p:cNvCxnSpPr>
            <a:stCxn id="12" idx="2"/>
          </p:cNvCxnSpPr>
          <p:nvPr/>
        </p:nvCxnSpPr>
        <p:spPr bwMode="auto">
          <a:xfrm flipH="1">
            <a:off x="1547664" y="2106354"/>
            <a:ext cx="77228" cy="357385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0" idx="2"/>
          </p:cNvCxnSpPr>
          <p:nvPr/>
        </p:nvCxnSpPr>
        <p:spPr bwMode="auto">
          <a:xfrm flipH="1">
            <a:off x="3208119" y="1953285"/>
            <a:ext cx="1" cy="510454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9" idx="2"/>
          </p:cNvCxnSpPr>
          <p:nvPr/>
        </p:nvCxnSpPr>
        <p:spPr bwMode="auto">
          <a:xfrm flipH="1">
            <a:off x="4583918" y="2279478"/>
            <a:ext cx="41630" cy="18426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3" idx="0"/>
          </p:cNvCxnSpPr>
          <p:nvPr/>
        </p:nvCxnSpPr>
        <p:spPr bwMode="auto">
          <a:xfrm flipV="1">
            <a:off x="4544997" y="3182792"/>
            <a:ext cx="38921" cy="39286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1" idx="2"/>
          </p:cNvCxnSpPr>
          <p:nvPr/>
        </p:nvCxnSpPr>
        <p:spPr bwMode="auto">
          <a:xfrm>
            <a:off x="7035619" y="2244853"/>
            <a:ext cx="128669" cy="230096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763848" y="275690"/>
            <a:ext cx="68580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0" dirty="0" smtClean="0">
                <a:solidFill>
                  <a:schemeClr val="tx2"/>
                </a:solidFill>
              </a:rPr>
              <a:t>Cavity String length optimisation</a:t>
            </a:r>
            <a:endParaRPr lang="en-GB" sz="3200" b="0" dirty="0">
              <a:solidFill>
                <a:schemeClr val="tx2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708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7" t="33023" r="1018" b="36145"/>
          <a:stretch/>
        </p:blipFill>
        <p:spPr>
          <a:xfrm>
            <a:off x="1205583" y="2460616"/>
            <a:ext cx="6804842" cy="1549175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 bwMode="auto">
          <a:xfrm>
            <a:off x="1277634" y="4154669"/>
            <a:ext cx="6588733" cy="0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322307" y="4154669"/>
            <a:ext cx="4860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i="1" dirty="0"/>
              <a:t>3334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61821" y="1131717"/>
            <a:ext cx="1242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Cold-Warm Transition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1769668" y="2315738"/>
            <a:ext cx="307363" cy="548771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617262" y="4474059"/>
            <a:ext cx="3980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Overall dimensions  - to be optimised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4283968" y="4011910"/>
            <a:ext cx="648072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476575"/>
            <a:ext cx="2673295" cy="1959283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3275856" y="123478"/>
            <a:ext cx="2736304" cy="24482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691680" y="1563638"/>
            <a:ext cx="1584176" cy="15841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1043608" y="2571750"/>
            <a:ext cx="936104" cy="13290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854968" y="16168"/>
            <a:ext cx="68580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0" dirty="0" smtClean="0">
                <a:solidFill>
                  <a:schemeClr val="tx2"/>
                </a:solidFill>
              </a:rPr>
              <a:t>Cavity String length optimisation</a:t>
            </a:r>
            <a:endParaRPr lang="en-GB" sz="32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B5B5B5"/>
              </a:clrFrom>
              <a:clrTo>
                <a:srgbClr val="B5B5B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"/>
          <a:stretch/>
        </p:blipFill>
        <p:spPr bwMode="auto">
          <a:xfrm>
            <a:off x="1385646" y="721514"/>
            <a:ext cx="5886654" cy="2512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26545" y="1059582"/>
            <a:ext cx="1146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Beam Screen Active Cooling</a:t>
            </a:r>
          </a:p>
        </p:txBody>
      </p:sp>
      <p:cxnSp>
        <p:nvCxnSpPr>
          <p:cNvPr id="4" name="Straight Arrow Connector 3"/>
          <p:cNvCxnSpPr>
            <a:stCxn id="3" idx="2"/>
          </p:cNvCxnSpPr>
          <p:nvPr/>
        </p:nvCxnSpPr>
        <p:spPr bwMode="auto">
          <a:xfrm flipH="1">
            <a:off x="6840252" y="1405831"/>
            <a:ext cx="259701" cy="571853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stCxn id="3" idx="1"/>
          </p:cNvCxnSpPr>
          <p:nvPr/>
        </p:nvCxnSpPr>
        <p:spPr bwMode="auto">
          <a:xfrm flipH="1">
            <a:off x="3761911" y="1232707"/>
            <a:ext cx="2764634" cy="173124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158" y="3299417"/>
            <a:ext cx="4354089" cy="1890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67423" y="-317"/>
            <a:ext cx="51026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Active cooling for beam screen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7102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0" dirty="0" smtClean="0">
                <a:solidFill>
                  <a:schemeClr val="tx2"/>
                </a:solidFill>
              </a:rPr>
              <a:t>DQW-SPS HOM cooling</a:t>
            </a:r>
            <a:endParaRPr lang="en-GB" sz="3200" b="0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61690" y="3921318"/>
            <a:ext cx="3148619" cy="7386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5"/>
                </a:solidFill>
              </a:rPr>
              <a:t>16 </a:t>
            </a:r>
            <a:r>
              <a:rPr lang="en-GB" sz="1400" dirty="0" smtClean="0">
                <a:solidFill>
                  <a:schemeClr val="accent5"/>
                </a:solidFill>
              </a:rPr>
              <a:t>litres in reservoir</a:t>
            </a:r>
          </a:p>
          <a:p>
            <a:pPr algn="ctr"/>
            <a:r>
              <a:rPr lang="en-GB" sz="1400" dirty="0" smtClean="0">
                <a:solidFill>
                  <a:schemeClr val="accent5"/>
                </a:solidFill>
              </a:rPr>
              <a:t>Nominal </a:t>
            </a:r>
            <a:r>
              <a:rPr lang="en-GB" sz="1400" dirty="0" err="1" smtClean="0">
                <a:solidFill>
                  <a:schemeClr val="accent5"/>
                </a:solidFill>
              </a:rPr>
              <a:t>LHe</a:t>
            </a:r>
            <a:r>
              <a:rPr lang="en-GB" sz="1400" dirty="0" smtClean="0">
                <a:solidFill>
                  <a:schemeClr val="accent5"/>
                </a:solidFill>
              </a:rPr>
              <a:t> Level: 724mm (1/2 Full)</a:t>
            </a:r>
          </a:p>
          <a:p>
            <a:pPr algn="ctr"/>
            <a:r>
              <a:rPr lang="en-GB" sz="1400" dirty="0" smtClean="0">
                <a:solidFill>
                  <a:schemeClr val="accent5"/>
                </a:solidFill>
              </a:rPr>
              <a:t>Ensures 30mm above HOM Cooling</a:t>
            </a:r>
            <a:endParaRPr lang="en-GB" sz="1400" dirty="0">
              <a:solidFill>
                <a:schemeClr val="accent5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66721" y="627534"/>
            <a:ext cx="8297471" cy="3655858"/>
            <a:chOff x="1471808" y="627535"/>
            <a:chExt cx="6131491" cy="2701529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7238" y="2566988"/>
              <a:ext cx="9525" cy="9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638" y="2719388"/>
              <a:ext cx="9525" cy="9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733" t="6439" r="12715" b="51281"/>
            <a:stretch/>
          </p:blipFill>
          <p:spPr>
            <a:xfrm>
              <a:off x="1471808" y="627535"/>
              <a:ext cx="6131491" cy="2394493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691680" y="1575475"/>
              <a:ext cx="5688632" cy="182283"/>
            </a:xfrm>
            <a:prstGeom prst="rect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5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738439" y="1462952"/>
              <a:ext cx="1496115" cy="308620"/>
              <a:chOff x="1490920" y="1462952"/>
              <a:chExt cx="1496115" cy="308620"/>
            </a:xfrm>
          </p:grpSpPr>
          <p:sp>
            <p:nvSpPr>
              <p:cNvPr id="13" name="TextBox 12"/>
              <p:cNvSpPr txBox="1"/>
              <p:nvPr/>
            </p:nvSpPr>
            <p:spPr>
              <a:xfrm rot="16200000">
                <a:off x="1459648" y="1581096"/>
                <a:ext cx="221748" cy="1592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smtClean="0">
                    <a:solidFill>
                      <a:srgbClr val="FF0000"/>
                    </a:solidFill>
                  </a:rPr>
                  <a:t>60</a:t>
                </a:r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V="1">
                <a:off x="1619672" y="1567002"/>
                <a:ext cx="0" cy="190756"/>
              </a:xfrm>
              <a:prstGeom prst="straightConnector1">
                <a:avLst/>
              </a:prstGeom>
              <a:ln>
                <a:headEnd type="stealth" w="sm" len="sm"/>
                <a:tailEnd type="stealth" w="sm" len="sm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 rot="16200000">
                <a:off x="2775236" y="1535276"/>
                <a:ext cx="264393" cy="1592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smtClean="0">
                    <a:solidFill>
                      <a:srgbClr val="FF0000"/>
                    </a:solidFill>
                  </a:rPr>
                  <a:t>109</a:t>
                </a:r>
              </a:p>
            </p:txBody>
          </p:sp>
          <p:cxnSp>
            <p:nvCxnSpPr>
              <p:cNvPr id="33" name="Straight Arrow Connector 32"/>
              <p:cNvCxnSpPr/>
              <p:nvPr/>
            </p:nvCxnSpPr>
            <p:spPr>
              <a:xfrm flipV="1">
                <a:off x="2949947" y="1462952"/>
                <a:ext cx="0" cy="307215"/>
              </a:xfrm>
              <a:prstGeom prst="straightConnector1">
                <a:avLst/>
              </a:prstGeom>
              <a:ln>
                <a:headEnd type="stealth" w="sm" len="sm"/>
                <a:tailEnd type="stealth" w="sm" len="sm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2757243" y="1497908"/>
              <a:ext cx="159204" cy="221748"/>
              <a:chOff x="2858085" y="1525613"/>
              <a:chExt cx="175125" cy="221748"/>
            </a:xfrm>
          </p:grpSpPr>
          <p:sp>
            <p:nvSpPr>
              <p:cNvPr id="16" name="TextBox 15"/>
              <p:cNvSpPr txBox="1"/>
              <p:nvPr/>
            </p:nvSpPr>
            <p:spPr>
              <a:xfrm rot="16200000">
                <a:off x="2834774" y="1548924"/>
                <a:ext cx="221748" cy="175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smtClean="0">
                    <a:solidFill>
                      <a:srgbClr val="FF0000"/>
                    </a:solidFill>
                  </a:rPr>
                  <a:t>30</a:t>
                </a:r>
              </a:p>
            </p:txBody>
          </p:sp>
          <p:cxnSp>
            <p:nvCxnSpPr>
              <p:cNvPr id="22" name="Straight Arrow Connector 21"/>
              <p:cNvCxnSpPr/>
              <p:nvPr/>
            </p:nvCxnSpPr>
            <p:spPr>
              <a:xfrm flipV="1">
                <a:off x="2987824" y="1598151"/>
                <a:ext cx="0" cy="95487"/>
              </a:xfrm>
              <a:prstGeom prst="straightConnector1">
                <a:avLst/>
              </a:prstGeom>
              <a:ln>
                <a:headEnd type="stealth" w="sm" len="sm"/>
                <a:tailEnd type="stealth" w="sm" len="sm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/>
          </p:nvGrpSpPr>
          <p:grpSpPr>
            <a:xfrm>
              <a:off x="1983712" y="1567003"/>
              <a:ext cx="712556" cy="1762061"/>
              <a:chOff x="1160130" y="1499476"/>
              <a:chExt cx="712556" cy="1762061"/>
            </a:xfrm>
          </p:grpSpPr>
          <p:sp>
            <p:nvSpPr>
              <p:cNvPr id="26" name="TextBox 25"/>
              <p:cNvSpPr txBox="1"/>
              <p:nvPr/>
            </p:nvSpPr>
            <p:spPr>
              <a:xfrm rot="16200000">
                <a:off x="1107535" y="1996087"/>
                <a:ext cx="264393" cy="1592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smtClean="0">
                    <a:solidFill>
                      <a:srgbClr val="FF0000"/>
                    </a:solidFill>
                  </a:rPr>
                  <a:t>355</a:t>
                </a:r>
              </a:p>
            </p:txBody>
          </p:sp>
          <p:cxnSp>
            <p:nvCxnSpPr>
              <p:cNvPr id="27" name="Straight Arrow Connector 26"/>
              <p:cNvCxnSpPr/>
              <p:nvPr/>
            </p:nvCxnSpPr>
            <p:spPr>
              <a:xfrm flipV="1">
                <a:off x="1286935" y="1499476"/>
                <a:ext cx="0" cy="1072551"/>
              </a:xfrm>
              <a:prstGeom prst="straightConnector1">
                <a:avLst/>
              </a:prstGeom>
              <a:ln>
                <a:headEnd type="stealth" w="sm" len="sm"/>
                <a:tailEnd type="stealth" w="sm" len="sm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 rot="16200000">
                <a:off x="1660887" y="2305902"/>
                <a:ext cx="264393" cy="1592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800" b="1" dirty="0" smtClean="0">
                    <a:solidFill>
                      <a:srgbClr val="FF0000"/>
                    </a:solidFill>
                  </a:rPr>
                  <a:t>724</a:t>
                </a:r>
              </a:p>
            </p:txBody>
          </p:sp>
          <p:cxnSp>
            <p:nvCxnSpPr>
              <p:cNvPr id="38" name="Straight Arrow Connector 37"/>
              <p:cNvCxnSpPr/>
              <p:nvPr/>
            </p:nvCxnSpPr>
            <p:spPr>
              <a:xfrm flipV="1">
                <a:off x="1872683" y="1509473"/>
                <a:ext cx="0" cy="1752064"/>
              </a:xfrm>
              <a:prstGeom prst="straightConnector1">
                <a:avLst/>
              </a:prstGeom>
              <a:ln>
                <a:headEnd type="stealth" w="sm" len="sm"/>
                <a:tailEnd type="stealth" w="sm" len="sm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cxnSp>
        <p:nvCxnSpPr>
          <p:cNvPr id="12" name="Straight Connector 11"/>
          <p:cNvCxnSpPr/>
          <p:nvPr/>
        </p:nvCxnSpPr>
        <p:spPr>
          <a:xfrm>
            <a:off x="539552" y="1275606"/>
            <a:ext cx="73448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18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" t="17690" r="8403" b="36152"/>
          <a:stretch/>
        </p:blipFill>
        <p:spPr>
          <a:xfrm rot="21440691">
            <a:off x="467544" y="1247727"/>
            <a:ext cx="8271380" cy="30312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smtClean="0"/>
              <a:t>Parallel 2-Phase Line LHC (-1.24%) – Modified HOM Cooling</a:t>
            </a:r>
            <a:endParaRPr lang="en-GB" sz="2000" dirty="0"/>
          </a:p>
        </p:txBody>
      </p:sp>
      <p:sp>
        <p:nvSpPr>
          <p:cNvPr id="32" name="Flowchart: Connector 31"/>
          <p:cNvSpPr/>
          <p:nvPr/>
        </p:nvSpPr>
        <p:spPr>
          <a:xfrm>
            <a:off x="1176710" y="1762926"/>
            <a:ext cx="72008" cy="72008"/>
          </a:xfrm>
          <a:prstGeom prst="flowChartConnector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 rot="21440691">
            <a:off x="467673" y="1419638"/>
            <a:ext cx="8280920" cy="454683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lowchart: Process 21"/>
          <p:cNvSpPr/>
          <p:nvPr/>
        </p:nvSpPr>
        <p:spPr>
          <a:xfrm rot="21447673">
            <a:off x="6178952" y="1045691"/>
            <a:ext cx="216024" cy="3293456"/>
          </a:xfrm>
          <a:prstGeom prst="flowChartProcess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lowchart: Process 22"/>
          <p:cNvSpPr/>
          <p:nvPr/>
        </p:nvSpPr>
        <p:spPr>
          <a:xfrm rot="21447673">
            <a:off x="1906060" y="1253822"/>
            <a:ext cx="216024" cy="3299236"/>
          </a:xfrm>
          <a:prstGeom prst="flowChartProcess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2920823" y="3867894"/>
            <a:ext cx="3230372" cy="7386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5"/>
                </a:solidFill>
              </a:rPr>
              <a:t>~16 litres in reservoir</a:t>
            </a:r>
          </a:p>
          <a:p>
            <a:pPr algn="ctr"/>
            <a:endParaRPr lang="en-GB" sz="1400" dirty="0" smtClean="0">
              <a:solidFill>
                <a:schemeClr val="accent5"/>
              </a:solidFill>
            </a:endParaRPr>
          </a:p>
          <a:p>
            <a:pPr algn="ctr"/>
            <a:r>
              <a:rPr lang="en-GB" sz="1400" dirty="0" smtClean="0">
                <a:solidFill>
                  <a:schemeClr val="accent5"/>
                </a:solidFill>
              </a:rPr>
              <a:t>New HOM </a:t>
            </a:r>
            <a:r>
              <a:rPr lang="en-GB" sz="1400" dirty="0" err="1" smtClean="0">
                <a:solidFill>
                  <a:schemeClr val="accent5"/>
                </a:solidFill>
              </a:rPr>
              <a:t>cryo</a:t>
            </a:r>
            <a:r>
              <a:rPr lang="en-GB" sz="1400" dirty="0" smtClean="0">
                <a:solidFill>
                  <a:schemeClr val="accent5"/>
                </a:solidFill>
              </a:rPr>
              <a:t>-circuit ensures cooling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8008" y="710575"/>
            <a:ext cx="7416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Alternative Option: </a:t>
            </a:r>
            <a:r>
              <a:rPr lang="en-GB" sz="1200" dirty="0" smtClean="0"/>
              <a:t>Separate </a:t>
            </a:r>
            <a:r>
              <a:rPr lang="en-GB" sz="1200" dirty="0" err="1" smtClean="0"/>
              <a:t>LHe</a:t>
            </a:r>
            <a:r>
              <a:rPr lang="en-GB" sz="1200" dirty="0" smtClean="0"/>
              <a:t> Inlet		&amp; </a:t>
            </a:r>
            <a:r>
              <a:rPr lang="en-GB" sz="1200" dirty="0" err="1" smtClean="0"/>
              <a:t>GHe</a:t>
            </a:r>
            <a:r>
              <a:rPr lang="en-GB" sz="1200" dirty="0" smtClean="0"/>
              <a:t> Outlet 	lines for HOM cooling  </a:t>
            </a:r>
            <a:endParaRPr lang="en-GB" sz="1200" dirty="0"/>
          </a:p>
        </p:txBody>
      </p:sp>
      <p:sp>
        <p:nvSpPr>
          <p:cNvPr id="3" name="Flowchart: Connector 2"/>
          <p:cNvSpPr/>
          <p:nvPr/>
        </p:nvSpPr>
        <p:spPr>
          <a:xfrm>
            <a:off x="1187624" y="2139702"/>
            <a:ext cx="72008" cy="72008"/>
          </a:xfrm>
          <a:prstGeom prst="flowChart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Flowchart: Connector 30"/>
          <p:cNvSpPr/>
          <p:nvPr/>
        </p:nvSpPr>
        <p:spPr>
          <a:xfrm>
            <a:off x="5454507" y="1950915"/>
            <a:ext cx="72008" cy="72008"/>
          </a:xfrm>
          <a:prstGeom prst="flowChart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Flowchart: Connector 32"/>
          <p:cNvSpPr/>
          <p:nvPr/>
        </p:nvSpPr>
        <p:spPr>
          <a:xfrm>
            <a:off x="5443051" y="1562663"/>
            <a:ext cx="72008" cy="72008"/>
          </a:xfrm>
          <a:prstGeom prst="flowChartConnector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ight Triangle 34"/>
          <p:cNvSpPr/>
          <p:nvPr/>
        </p:nvSpPr>
        <p:spPr>
          <a:xfrm rot="5400000">
            <a:off x="4398577" y="-2295387"/>
            <a:ext cx="425073" cy="8287140"/>
          </a:xfrm>
          <a:prstGeom prst="rt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Flowchart: Connector 43"/>
          <p:cNvSpPr/>
          <p:nvPr/>
        </p:nvSpPr>
        <p:spPr>
          <a:xfrm>
            <a:off x="3599892" y="809862"/>
            <a:ext cx="72008" cy="72008"/>
          </a:xfrm>
          <a:prstGeom prst="flowChartConnec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Flowchart: Connector 44"/>
          <p:cNvSpPr/>
          <p:nvPr/>
        </p:nvSpPr>
        <p:spPr>
          <a:xfrm>
            <a:off x="5454507" y="793464"/>
            <a:ext cx="72008" cy="72008"/>
          </a:xfrm>
          <a:prstGeom prst="flowChartConnector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>
            <a:endCxn id="33" idx="1"/>
          </p:cNvCxnSpPr>
          <p:nvPr/>
        </p:nvCxnSpPr>
        <p:spPr>
          <a:xfrm>
            <a:off x="4716016" y="941407"/>
            <a:ext cx="737580" cy="6318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203848" y="941407"/>
            <a:ext cx="2239203" cy="10095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862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4"/>
          <a:stretch/>
        </p:blipFill>
        <p:spPr bwMode="auto">
          <a:xfrm>
            <a:off x="2431549" y="951570"/>
            <a:ext cx="4272008" cy="392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Rectangle 35"/>
          <p:cNvSpPr/>
          <p:nvPr/>
        </p:nvSpPr>
        <p:spPr>
          <a:xfrm>
            <a:off x="1547664" y="2628901"/>
            <a:ext cx="1124099" cy="1089422"/>
          </a:xfrm>
          <a:prstGeom prst="rect">
            <a:avLst/>
          </a:prstGeom>
          <a:solidFill>
            <a:srgbClr val="7030A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220" y="200401"/>
            <a:ext cx="8856984" cy="540000"/>
          </a:xfrm>
        </p:spPr>
        <p:txBody>
          <a:bodyPr/>
          <a:lstStyle/>
          <a:p>
            <a:r>
              <a:rPr lang="en-GB" sz="3200" b="0" dirty="0" smtClean="0">
                <a:solidFill>
                  <a:schemeClr val="tx2"/>
                </a:solidFill>
              </a:rPr>
              <a:t>Vacuum barrier between </a:t>
            </a:r>
            <a:br>
              <a:rPr lang="en-GB" sz="3200" b="0" dirty="0" smtClean="0">
                <a:solidFill>
                  <a:schemeClr val="tx2"/>
                </a:solidFill>
              </a:rPr>
            </a:br>
            <a:r>
              <a:rPr lang="en-GB" sz="3200" b="0" dirty="0" smtClean="0">
                <a:solidFill>
                  <a:schemeClr val="tx2"/>
                </a:solidFill>
              </a:rPr>
              <a:t>Cryo-Service Module and CM</a:t>
            </a:r>
            <a:endParaRPr lang="en-GB" sz="3200" b="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78234" y="1940108"/>
            <a:ext cx="1297445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Thermal shield return gas used to </a:t>
            </a:r>
            <a:r>
              <a:rPr lang="en-GB" sz="1350" dirty="0" err="1"/>
              <a:t>thermalise</a:t>
            </a:r>
            <a:r>
              <a:rPr lang="en-GB" sz="1350" dirty="0"/>
              <a:t> vacuum break</a:t>
            </a:r>
          </a:p>
        </p:txBody>
      </p:sp>
      <p:cxnSp>
        <p:nvCxnSpPr>
          <p:cNvPr id="7" name="Straight Arrow Connector 6"/>
          <p:cNvCxnSpPr>
            <a:stCxn id="5" idx="1"/>
          </p:cNvCxnSpPr>
          <p:nvPr/>
        </p:nvCxnSpPr>
        <p:spPr>
          <a:xfrm flipH="1">
            <a:off x="5382090" y="2390232"/>
            <a:ext cx="1296144" cy="4197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696201" y="2912521"/>
            <a:ext cx="129744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Thermal shield Input gas</a:t>
            </a:r>
          </a:p>
        </p:txBody>
      </p:sp>
      <p:cxnSp>
        <p:nvCxnSpPr>
          <p:cNvPr id="10" name="Straight Arrow Connector 9"/>
          <p:cNvCxnSpPr>
            <a:stCxn id="9" idx="1"/>
          </p:cNvCxnSpPr>
          <p:nvPr/>
        </p:nvCxnSpPr>
        <p:spPr>
          <a:xfrm flipH="1" flipV="1">
            <a:off x="6138174" y="3057807"/>
            <a:ext cx="558027" cy="97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531487" y="3460024"/>
            <a:ext cx="14695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5k in 10k out gas for intermediate HOM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5382090" y="3327835"/>
            <a:ext cx="1149398" cy="2160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5879220" y="3327834"/>
            <a:ext cx="652268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277634" y="3910147"/>
            <a:ext cx="129744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Outer tubes provide long thermal path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303748" y="3348990"/>
            <a:ext cx="702342" cy="6809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252387" y="1704536"/>
            <a:ext cx="129744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Vacuum break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080377" y="1981536"/>
            <a:ext cx="574542" cy="8062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221850" y="3355166"/>
            <a:ext cx="222958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Cryomodule vacuum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2669382" y="2719388"/>
            <a:ext cx="2381" cy="914400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597410" y="2802062"/>
            <a:ext cx="107009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/>
              <a:t>Service module vacuum</a:t>
            </a:r>
          </a:p>
        </p:txBody>
      </p:sp>
      <p:sp>
        <p:nvSpPr>
          <p:cNvPr id="3" name="Rectangle 2"/>
          <p:cNvSpPr/>
          <p:nvPr/>
        </p:nvSpPr>
        <p:spPr>
          <a:xfrm>
            <a:off x="2669381" y="2628900"/>
            <a:ext cx="1740601" cy="90488"/>
          </a:xfrm>
          <a:prstGeom prst="rect">
            <a:avLst/>
          </a:prstGeom>
          <a:solidFill>
            <a:srgbClr val="7030A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1" name="Rectangle 20"/>
          <p:cNvSpPr/>
          <p:nvPr/>
        </p:nvSpPr>
        <p:spPr>
          <a:xfrm>
            <a:off x="2667503" y="3632165"/>
            <a:ext cx="1740601" cy="90488"/>
          </a:xfrm>
          <a:prstGeom prst="rect">
            <a:avLst/>
          </a:prstGeom>
          <a:solidFill>
            <a:srgbClr val="7030A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28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9C9C9"/>
              </a:clrFrom>
              <a:clrTo>
                <a:srgbClr val="C9C9C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80079"/>
            <a:ext cx="6428294" cy="3230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037" y="694992"/>
            <a:ext cx="2269369" cy="1819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804248" y="3579862"/>
            <a:ext cx="16442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 </a:t>
            </a:r>
          </a:p>
          <a:p>
            <a:r>
              <a:rPr lang="en-GB" dirty="0" smtClean="0"/>
              <a:t>Nik Templeton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043608" y="156383"/>
            <a:ext cx="553549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tx2"/>
                </a:solidFill>
              </a:rPr>
              <a:t>CM design (work in progress)</a:t>
            </a:r>
          </a:p>
          <a:p>
            <a:r>
              <a:rPr lang="en-GB" sz="3200" i="1" dirty="0" smtClean="0">
                <a:solidFill>
                  <a:schemeClr val="tx2"/>
                </a:solidFill>
              </a:rPr>
              <a:t> </a:t>
            </a:r>
            <a:endParaRPr lang="en-GB" sz="3200" i="1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552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482" y="524037"/>
            <a:ext cx="7920000" cy="540000"/>
          </a:xfrm>
        </p:spPr>
        <p:txBody>
          <a:bodyPr/>
          <a:lstStyle/>
          <a:p>
            <a:r>
              <a:rPr lang="en-GB" sz="2000" dirty="0" smtClean="0">
                <a:solidFill>
                  <a:schemeClr val="tx2"/>
                </a:solidFill>
              </a:rPr>
              <a:t>E</a:t>
            </a:r>
            <a:r>
              <a:rPr lang="en-GB" sz="2000" dirty="0" smtClean="0"/>
              <a:t>ngineering </a:t>
            </a:r>
            <a:r>
              <a:rPr lang="en-GB" sz="2000" dirty="0" smtClean="0">
                <a:solidFill>
                  <a:schemeClr val="tx2"/>
                </a:solidFill>
              </a:rPr>
              <a:t>T</a:t>
            </a:r>
            <a:r>
              <a:rPr lang="en-GB" sz="2000" dirty="0" smtClean="0"/>
              <a:t>echnology </a:t>
            </a:r>
            <a:r>
              <a:rPr lang="en-GB" sz="2000" dirty="0" smtClean="0">
                <a:solidFill>
                  <a:schemeClr val="tx2"/>
                </a:solidFill>
              </a:rPr>
              <a:t>C</a:t>
            </a:r>
            <a:r>
              <a:rPr lang="en-GB" sz="2000" dirty="0" smtClean="0"/>
              <a:t>entre 3D Layout</a:t>
            </a:r>
            <a:endParaRPr lang="en-GB" sz="2000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" t="12047" r="9124" b="9862"/>
          <a:stretch/>
        </p:blipFill>
        <p:spPr>
          <a:xfrm>
            <a:off x="1709682" y="905153"/>
            <a:ext cx="6154762" cy="3788585"/>
          </a:xfrm>
        </p:spPr>
      </p:pic>
      <p:sp>
        <p:nvSpPr>
          <p:cNvPr id="7" name="TextBox 6"/>
          <p:cNvSpPr txBox="1"/>
          <p:nvPr/>
        </p:nvSpPr>
        <p:spPr>
          <a:xfrm>
            <a:off x="1109131" y="31108"/>
            <a:ext cx="74200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tx2"/>
                </a:solidFill>
              </a:rPr>
              <a:t>Task 2 – Facility reconfiguration  </a:t>
            </a:r>
            <a:r>
              <a:rPr lang="en-GB" dirty="0" smtClean="0"/>
              <a:t>( Ed Jordan)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886310" y="3309619"/>
            <a:ext cx="1122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 – 4</a:t>
            </a:r>
          </a:p>
          <a:p>
            <a:r>
              <a:rPr lang="en-GB" sz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Clean Room  </a:t>
            </a:r>
            <a:endParaRPr lang="en-GB" sz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23782" y="1637189"/>
            <a:ext cx="1595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CM Assembly</a:t>
            </a:r>
          </a:p>
          <a:p>
            <a:pPr algn="r"/>
            <a:r>
              <a:rPr lang="en-GB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</a:t>
            </a:r>
            <a:endParaRPr lang="en-GB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4716016" y="3003798"/>
            <a:ext cx="648072" cy="4320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4355976" y="2715766"/>
            <a:ext cx="1008112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4355976" y="2283520"/>
            <a:ext cx="864096" cy="43224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3184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599" y="1653648"/>
            <a:ext cx="5679595" cy="1836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3568" y="218339"/>
            <a:ext cx="7367479" cy="485775"/>
          </a:xfrm>
        </p:spPr>
        <p:txBody>
          <a:bodyPr/>
          <a:lstStyle/>
          <a:p>
            <a:r>
              <a:rPr lang="en-GB" sz="3200" b="0" dirty="0" smtClean="0">
                <a:solidFill>
                  <a:schemeClr val="tx2"/>
                </a:solidFill>
              </a:rPr>
              <a:t>Cavity string </a:t>
            </a:r>
            <a:r>
              <a:rPr lang="en-GB" sz="3200" b="0" dirty="0">
                <a:solidFill>
                  <a:schemeClr val="tx2"/>
                </a:solidFill>
              </a:rPr>
              <a:t>t</a:t>
            </a:r>
            <a:r>
              <a:rPr lang="en-GB" sz="3200" b="0" dirty="0" smtClean="0">
                <a:solidFill>
                  <a:schemeClr val="tx2"/>
                </a:solidFill>
              </a:rPr>
              <a:t>ravel route</a:t>
            </a:r>
            <a:endParaRPr lang="en-GB" sz="3200" b="0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7329" y="1754691"/>
            <a:ext cx="378042" cy="324036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Box 6"/>
          <p:cNvSpPr txBox="1"/>
          <p:nvPr/>
        </p:nvSpPr>
        <p:spPr>
          <a:xfrm>
            <a:off x="2354816" y="993525"/>
            <a:ext cx="15121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smtClean="0">
                <a:solidFill>
                  <a:srgbClr val="FF0000"/>
                </a:solidFill>
              </a:rPr>
              <a:t> </a:t>
            </a:r>
            <a:endParaRPr lang="en-GB" sz="135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03646" y="2834811"/>
            <a:ext cx="594066" cy="37088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TextBox 11"/>
          <p:cNvSpPr txBox="1"/>
          <p:nvPr/>
        </p:nvSpPr>
        <p:spPr>
          <a:xfrm>
            <a:off x="1197452" y="3488422"/>
            <a:ext cx="110985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err="1" smtClean="0">
                <a:solidFill>
                  <a:schemeClr val="accent6">
                    <a:lumMod val="75000"/>
                  </a:schemeClr>
                </a:solidFill>
              </a:rPr>
              <a:t>Cleanroomm</a:t>
            </a:r>
            <a:endParaRPr lang="en-GB" sz="135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906613" y="3205698"/>
            <a:ext cx="297033" cy="331191"/>
          </a:xfrm>
          <a:prstGeom prst="line">
            <a:avLst/>
          </a:prstGeom>
          <a:ln w="95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66984" y="1050118"/>
            <a:ext cx="15121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FF0000"/>
                </a:solidFill>
              </a:rPr>
              <a:t>Lifter Location </a:t>
            </a:r>
            <a:r>
              <a:rPr lang="en-GB" sz="1350" dirty="0" smtClean="0">
                <a:solidFill>
                  <a:srgbClr val="FF0000"/>
                </a:solidFill>
              </a:rPr>
              <a:t> </a:t>
            </a:r>
            <a:endParaRPr lang="en-GB" sz="1350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887197" y="1761731"/>
            <a:ext cx="378042" cy="324036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5956762" y="3327834"/>
            <a:ext cx="135317" cy="437587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6" idx="0"/>
          </p:cNvCxnSpPr>
          <p:nvPr/>
        </p:nvCxnSpPr>
        <p:spPr>
          <a:xfrm>
            <a:off x="4686350" y="1329612"/>
            <a:ext cx="0" cy="425079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2303750" y="3020255"/>
            <a:ext cx="846445" cy="0"/>
          </a:xfrm>
          <a:prstGeom prst="line">
            <a:avLst/>
          </a:prstGeom>
          <a:ln w="1905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2303749" y="3039707"/>
            <a:ext cx="1714403" cy="0"/>
          </a:xfrm>
          <a:prstGeom prst="line">
            <a:avLst/>
          </a:prstGeom>
          <a:ln w="190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919994" y="3611433"/>
            <a:ext cx="81973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FF0000"/>
                </a:solidFill>
              </a:rPr>
              <a:t>Route A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686824" y="3585931"/>
            <a:ext cx="8105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0070C0"/>
                </a:solidFill>
              </a:rPr>
              <a:t>Route B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644691" y="3611433"/>
            <a:ext cx="76987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FFC000"/>
                </a:solidFill>
              </a:rPr>
              <a:t>Route C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525999" y="984157"/>
            <a:ext cx="2422458" cy="646331"/>
          </a:xfrm>
          <a:prstGeom prst="rect">
            <a:avLst/>
          </a:prstGeom>
          <a:solidFill>
            <a:srgbClr val="FFFFCC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900" b="1" dirty="0" err="1"/>
              <a:t>Cryomodule</a:t>
            </a:r>
            <a:r>
              <a:rPr lang="en-GB" sz="900" b="1" dirty="0"/>
              <a:t> Integration (2019-20)</a:t>
            </a:r>
          </a:p>
          <a:p>
            <a:r>
              <a:rPr lang="en-GB" sz="900" dirty="0"/>
              <a:t>Jan-April   </a:t>
            </a:r>
            <a:r>
              <a:rPr lang="en-GB" sz="900" b="1" dirty="0"/>
              <a:t>Preparations</a:t>
            </a:r>
          </a:p>
          <a:p>
            <a:r>
              <a:rPr lang="en-GB" sz="900" dirty="0"/>
              <a:t>May-Dec  </a:t>
            </a:r>
            <a:r>
              <a:rPr lang="en-GB" sz="900" b="1" dirty="0"/>
              <a:t>Mock-up/ Qualify/Pre-assembly</a:t>
            </a:r>
          </a:p>
          <a:p>
            <a:r>
              <a:rPr lang="en-GB" sz="900" dirty="0"/>
              <a:t>Jan -March    </a:t>
            </a:r>
            <a:r>
              <a:rPr lang="en-GB" sz="900" b="1" dirty="0"/>
              <a:t>CM Integration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161712" y="3779263"/>
            <a:ext cx="1672253" cy="646331"/>
          </a:xfrm>
          <a:prstGeom prst="rect">
            <a:avLst/>
          </a:prstGeom>
          <a:solidFill>
            <a:srgbClr val="FFFFCC"/>
          </a:solidFill>
          <a:ln w="38100">
            <a:solidFill>
              <a:schemeClr val="accent6">
                <a:lumMod val="9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900" b="1" dirty="0"/>
              <a:t>Clean Room  (2019)</a:t>
            </a:r>
          </a:p>
          <a:p>
            <a:r>
              <a:rPr lang="en-GB" sz="900" dirty="0"/>
              <a:t>Jan-April   </a:t>
            </a:r>
            <a:r>
              <a:rPr lang="en-GB" sz="900" b="1" dirty="0"/>
              <a:t>Preparations</a:t>
            </a:r>
          </a:p>
          <a:p>
            <a:r>
              <a:rPr lang="en-GB" sz="900" dirty="0"/>
              <a:t>May-Sept  </a:t>
            </a:r>
            <a:r>
              <a:rPr lang="en-GB" sz="900" b="1" dirty="0"/>
              <a:t>Mock-up/ Qualify</a:t>
            </a:r>
          </a:p>
          <a:p>
            <a:r>
              <a:rPr lang="en-GB" sz="900" dirty="0"/>
              <a:t>Oct-Dec    </a:t>
            </a:r>
            <a:r>
              <a:rPr lang="en-GB" sz="900" b="1" dirty="0"/>
              <a:t>String assembly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11285" y="2067621"/>
            <a:ext cx="1579826" cy="473206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GB" sz="825" dirty="0"/>
              <a:t>Large assembly area needed to store thermal shield</a:t>
            </a:r>
            <a:r>
              <a:rPr lang="en-GB" sz="825"/>
              <a:t>, OVC, </a:t>
            </a:r>
            <a:r>
              <a:rPr lang="en-GB" sz="825" dirty="0"/>
              <a:t>tooling etc.</a:t>
            </a:r>
          </a:p>
        </p:txBody>
      </p:sp>
      <p:sp>
        <p:nvSpPr>
          <p:cNvPr id="8" name="Rectangle 7"/>
          <p:cNvSpPr/>
          <p:nvPr/>
        </p:nvSpPr>
        <p:spPr>
          <a:xfrm>
            <a:off x="5995538" y="2625756"/>
            <a:ext cx="811319" cy="702078"/>
          </a:xfrm>
          <a:prstGeom prst="rect">
            <a:avLst/>
          </a:prstGeom>
          <a:noFill/>
          <a:ln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5" name="Rectangle 34"/>
          <p:cNvSpPr/>
          <p:nvPr/>
        </p:nvSpPr>
        <p:spPr>
          <a:xfrm>
            <a:off x="4444311" y="1695937"/>
            <a:ext cx="964583" cy="834707"/>
          </a:xfrm>
          <a:prstGeom prst="rect">
            <a:avLst/>
          </a:prstGeom>
          <a:noFill/>
          <a:ln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3150194" y="2301720"/>
            <a:ext cx="0" cy="718535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4330548" y="1938882"/>
            <a:ext cx="0" cy="1077802"/>
          </a:xfrm>
          <a:prstGeom prst="line">
            <a:avLst/>
          </a:prstGeom>
          <a:ln w="190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3150195" y="2303100"/>
            <a:ext cx="1171070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4018312" y="3009966"/>
            <a:ext cx="316235" cy="0"/>
          </a:xfrm>
          <a:prstGeom prst="line">
            <a:avLst/>
          </a:prstGeom>
          <a:ln w="190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4018152" y="3009966"/>
            <a:ext cx="0" cy="24978"/>
          </a:xfrm>
          <a:prstGeom prst="line">
            <a:avLst/>
          </a:prstGeom>
          <a:ln w="190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4316259" y="1923748"/>
            <a:ext cx="0" cy="377972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4305544" y="1916709"/>
            <a:ext cx="831719" cy="7040"/>
          </a:xfrm>
          <a:prstGeom prst="line">
            <a:avLst/>
          </a:prstGeom>
          <a:ln w="1905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4321265" y="1937096"/>
            <a:ext cx="799330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2307311" y="3028804"/>
            <a:ext cx="1697719" cy="0"/>
          </a:xfrm>
          <a:prstGeom prst="line">
            <a:avLst/>
          </a:prstGeom>
          <a:ln w="1905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4005444" y="2985724"/>
            <a:ext cx="0" cy="47435"/>
          </a:xfrm>
          <a:prstGeom prst="line">
            <a:avLst/>
          </a:prstGeom>
          <a:ln w="1905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4005030" y="2996655"/>
            <a:ext cx="1374122" cy="0"/>
          </a:xfrm>
          <a:prstGeom prst="line">
            <a:avLst/>
          </a:prstGeom>
          <a:ln w="1905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5382310" y="2841780"/>
            <a:ext cx="0" cy="147504"/>
          </a:xfrm>
          <a:prstGeom prst="line">
            <a:avLst/>
          </a:prstGeom>
          <a:ln w="1905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 flipV="1">
            <a:off x="5382311" y="2839795"/>
            <a:ext cx="842013" cy="1985"/>
          </a:xfrm>
          <a:prstGeom prst="line">
            <a:avLst/>
          </a:prstGeom>
          <a:ln w="1905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6224324" y="2841780"/>
            <a:ext cx="0" cy="378042"/>
          </a:xfrm>
          <a:prstGeom prst="line">
            <a:avLst/>
          </a:prstGeom>
          <a:ln w="1905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V="1">
            <a:off x="3329862" y="2303100"/>
            <a:ext cx="270030" cy="133096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4005030" y="2733768"/>
            <a:ext cx="316235" cy="877665"/>
          </a:xfrm>
          <a:prstGeom prst="line">
            <a:avLst/>
          </a:prstGeom>
          <a:ln w="95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V="1">
            <a:off x="5010619" y="2989285"/>
            <a:ext cx="209453" cy="637637"/>
          </a:xfrm>
          <a:prstGeom prst="line">
            <a:avLst/>
          </a:prstGeom>
          <a:ln w="95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991491" y="2712933"/>
            <a:ext cx="1278142" cy="5940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4136421" y="1690655"/>
            <a:ext cx="1278142" cy="8394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6831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35696" y="987574"/>
            <a:ext cx="2948243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tx2"/>
                </a:solidFill>
              </a:rPr>
              <a:t>Outline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UK ‘s Role in the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Tasks and Status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Plans and Goals 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5148064" y="4659982"/>
            <a:ext cx="3456384" cy="4835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4552384"/>
            <a:ext cx="7052994" cy="58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9579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Projects\CERN\Hi-Lumi\253-1078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" t="29198" r="2016" b="26295"/>
          <a:stretch/>
        </p:blipFill>
        <p:spPr bwMode="auto">
          <a:xfrm>
            <a:off x="1277634" y="1981450"/>
            <a:ext cx="6630997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111" y="2895786"/>
            <a:ext cx="847241" cy="1005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1786833" y="3365778"/>
            <a:ext cx="678933" cy="44811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TextBox 9"/>
          <p:cNvSpPr txBox="1"/>
          <p:nvPr/>
        </p:nvSpPr>
        <p:spPr>
          <a:xfrm>
            <a:off x="1277634" y="4206880"/>
            <a:ext cx="106211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chemeClr val="accent6">
                    <a:lumMod val="75000"/>
                  </a:schemeClr>
                </a:solidFill>
              </a:rPr>
              <a:t>Cleanroom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1986796" y="3813888"/>
            <a:ext cx="148517" cy="4414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531995" y="2125764"/>
            <a:ext cx="378042" cy="324036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extBox 13"/>
          <p:cNvSpPr txBox="1"/>
          <p:nvPr/>
        </p:nvSpPr>
        <p:spPr>
          <a:xfrm>
            <a:off x="4649182" y="1383618"/>
            <a:ext cx="15121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FF0000"/>
                </a:solidFill>
              </a:rPr>
              <a:t>Lifter Location 1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4629944" y="1599642"/>
            <a:ext cx="91073" cy="52612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113838" y="4137925"/>
            <a:ext cx="436150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chemeClr val="accent1">
                    <a:lumMod val="50000"/>
                  </a:schemeClr>
                </a:solidFill>
              </a:rPr>
              <a:t>Path shown is to Lifter location 1 using route A – but considerations still apply to other routes and locations. </a:t>
            </a:r>
          </a:p>
        </p:txBody>
      </p:sp>
      <p:cxnSp>
        <p:nvCxnSpPr>
          <p:cNvPr id="6" name="Elbow Connector 5"/>
          <p:cNvCxnSpPr/>
          <p:nvPr/>
        </p:nvCxnSpPr>
        <p:spPr>
          <a:xfrm flipV="1">
            <a:off x="2051720" y="2715766"/>
            <a:ext cx="2232248" cy="864096"/>
          </a:xfrm>
          <a:prstGeom prst="bentConnector3">
            <a:avLst>
              <a:gd name="adj1" fmla="val 37012"/>
            </a:avLst>
          </a:prstGeom>
          <a:ln w="63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560649" y="3219822"/>
            <a:ext cx="905117" cy="6811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2488399" y="3200900"/>
            <a:ext cx="571434" cy="6811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509804" y="3607105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ISO4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2465766" y="3590899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ISO5</a:t>
            </a:r>
            <a:endParaRPr lang="en-GB" sz="1200" dirty="0"/>
          </a:p>
        </p:txBody>
      </p:sp>
      <p:sp>
        <p:nvSpPr>
          <p:cNvPr id="17" name="Rectangle 16"/>
          <p:cNvSpPr/>
          <p:nvPr/>
        </p:nvSpPr>
        <p:spPr>
          <a:xfrm>
            <a:off x="4067944" y="2125764"/>
            <a:ext cx="1440160" cy="8780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4504882" y="2601365"/>
            <a:ext cx="10020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ASSEMBLY</a:t>
            </a:r>
            <a:endParaRPr lang="en-GB" sz="1200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683568" y="218339"/>
            <a:ext cx="7367479" cy="485775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0" smtClean="0">
                <a:solidFill>
                  <a:schemeClr val="tx2"/>
                </a:solidFill>
              </a:rPr>
              <a:t>Cavity string travel route</a:t>
            </a:r>
            <a:endParaRPr lang="en-GB" sz="32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615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868744" y="2733768"/>
            <a:ext cx="3024336" cy="748447"/>
            <a:chOff x="4967659" y="3645023"/>
            <a:chExt cx="4032448" cy="997929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7659" y="3645023"/>
              <a:ext cx="4032448" cy="997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5796136" y="4467592"/>
              <a:ext cx="485861" cy="1433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66006" y="288462"/>
            <a:ext cx="7920000" cy="540000"/>
          </a:xfrm>
        </p:spPr>
        <p:txBody>
          <a:bodyPr/>
          <a:lstStyle/>
          <a:p>
            <a:r>
              <a:rPr lang="en-GB" sz="3200" b="0" dirty="0">
                <a:solidFill>
                  <a:schemeClr val="tx2"/>
                </a:solidFill>
              </a:rPr>
              <a:t>Cavity String </a:t>
            </a:r>
            <a:r>
              <a:rPr lang="en-GB" sz="3200" b="0" dirty="0" smtClean="0">
                <a:solidFill>
                  <a:schemeClr val="tx2"/>
                </a:solidFill>
              </a:rPr>
              <a:t>Mobile (Trolley)</a:t>
            </a:r>
            <a:endParaRPr lang="en-GB" sz="3200" b="0" dirty="0">
              <a:solidFill>
                <a:schemeClr val="tx2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494235" y="1383507"/>
            <a:ext cx="2861741" cy="18913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 smtClean="0"/>
              <a:t>	Cavity </a:t>
            </a:r>
            <a:r>
              <a:rPr lang="en-GB" dirty="0"/>
              <a:t>String </a:t>
            </a:r>
            <a:r>
              <a:rPr lang="en-GB" dirty="0" smtClean="0"/>
              <a:t>Mobile  </a:t>
            </a:r>
            <a:r>
              <a:rPr lang="en-GB" dirty="0"/>
              <a:t>1 </a:t>
            </a:r>
          </a:p>
          <a:p>
            <a:endParaRPr lang="en-GB" dirty="0"/>
          </a:p>
        </p:txBody>
      </p:sp>
      <p:sp>
        <p:nvSpPr>
          <p:cNvPr id="10" name="Content Placeholder 7"/>
          <p:cNvSpPr txBox="1">
            <a:spLocks/>
          </p:cNvSpPr>
          <p:nvPr/>
        </p:nvSpPr>
        <p:spPr bwMode="auto">
          <a:xfrm>
            <a:off x="4950043" y="1383619"/>
            <a:ext cx="2861741" cy="378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accent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>
                    <a:lumMod val="25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accent2">
                    <a:lumMod val="2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>
                    <a:lumMod val="2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>
                    <a:lumMod val="2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1500" kern="0" dirty="0"/>
              <a:t>	Cavity String Mobile  2 </a:t>
            </a:r>
          </a:p>
          <a:p>
            <a:endParaRPr lang="en-GB" sz="1500" kern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670" y="2733768"/>
            <a:ext cx="3024336" cy="748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>
            <a:off x="1655676" y="2581275"/>
            <a:ext cx="2862318" cy="0"/>
          </a:xfrm>
          <a:prstGeom prst="straightConnector1">
            <a:avLst/>
          </a:prstGeom>
          <a:ln w="38100">
            <a:solidFill>
              <a:schemeClr val="accent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868745" y="2581275"/>
            <a:ext cx="1971508" cy="0"/>
          </a:xfrm>
          <a:prstGeom prst="straightConnector1">
            <a:avLst/>
          </a:prstGeom>
          <a:ln w="38100">
            <a:solidFill>
              <a:schemeClr val="accent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6840253" y="2581275"/>
            <a:ext cx="1052828" cy="0"/>
          </a:xfrm>
          <a:prstGeom prst="straightConnector1">
            <a:avLst/>
          </a:prstGeom>
          <a:ln w="38100">
            <a:solidFill>
              <a:schemeClr val="accent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816805" y="2187030"/>
            <a:ext cx="5940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b="1" dirty="0">
                <a:solidFill>
                  <a:schemeClr val="accent1"/>
                </a:solidFill>
              </a:rPr>
              <a:t>4.6m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573417" y="2204607"/>
            <a:ext cx="5940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b="1" dirty="0">
                <a:solidFill>
                  <a:schemeClr val="accent1"/>
                </a:solidFill>
              </a:rPr>
              <a:t>3.5m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069632" y="2204607"/>
            <a:ext cx="101535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b="1" dirty="0" smtClean="0">
                <a:solidFill>
                  <a:schemeClr val="accent1"/>
                </a:solidFill>
              </a:rPr>
              <a:t>1.1m + XX</a:t>
            </a:r>
            <a:endParaRPr lang="en-GB" sz="1350" b="1" dirty="0">
              <a:solidFill>
                <a:schemeClr val="accent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868745" y="2733768"/>
            <a:ext cx="2003413" cy="748447"/>
          </a:xfrm>
          <a:prstGeom prst="rect">
            <a:avLst/>
          </a:pr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7" name="Rectangle 26"/>
          <p:cNvSpPr/>
          <p:nvPr/>
        </p:nvSpPr>
        <p:spPr>
          <a:xfrm>
            <a:off x="6891374" y="2733768"/>
            <a:ext cx="1001707" cy="748447"/>
          </a:xfrm>
          <a:prstGeom prst="rect">
            <a:avLst/>
          </a:pr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8" name="TextBox 27"/>
          <p:cNvSpPr txBox="1"/>
          <p:nvPr/>
        </p:nvSpPr>
        <p:spPr>
          <a:xfrm>
            <a:off x="4788024" y="3543859"/>
            <a:ext cx="314570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0070C0"/>
                </a:solidFill>
              </a:rPr>
              <a:t>Two Separate frames connected during clean room assembly  – 1.1m frame detaches before transit.</a:t>
            </a:r>
          </a:p>
        </p:txBody>
      </p:sp>
      <p:sp>
        <p:nvSpPr>
          <p:cNvPr id="29" name="Oval 28"/>
          <p:cNvSpPr/>
          <p:nvPr/>
        </p:nvSpPr>
        <p:spPr>
          <a:xfrm>
            <a:off x="7002270" y="3327834"/>
            <a:ext cx="162018" cy="15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1" name="Oval 30"/>
          <p:cNvSpPr/>
          <p:nvPr/>
        </p:nvSpPr>
        <p:spPr>
          <a:xfrm>
            <a:off x="7567313" y="3327834"/>
            <a:ext cx="162018" cy="15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2" name="Oval 31"/>
          <p:cNvSpPr/>
          <p:nvPr/>
        </p:nvSpPr>
        <p:spPr>
          <a:xfrm>
            <a:off x="5112060" y="3327834"/>
            <a:ext cx="162018" cy="15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3" name="Oval 32"/>
          <p:cNvSpPr/>
          <p:nvPr/>
        </p:nvSpPr>
        <p:spPr>
          <a:xfrm>
            <a:off x="6506691" y="3327834"/>
            <a:ext cx="162018" cy="15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6" name="Oval 25"/>
          <p:cNvSpPr/>
          <p:nvPr/>
        </p:nvSpPr>
        <p:spPr>
          <a:xfrm>
            <a:off x="2320893" y="3303858"/>
            <a:ext cx="162018" cy="15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0" name="Oval 29"/>
          <p:cNvSpPr/>
          <p:nvPr/>
        </p:nvSpPr>
        <p:spPr>
          <a:xfrm>
            <a:off x="3715524" y="3303858"/>
            <a:ext cx="162018" cy="15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" name="Rectangle 4"/>
          <p:cNvSpPr/>
          <p:nvPr/>
        </p:nvSpPr>
        <p:spPr>
          <a:xfrm>
            <a:off x="6786246" y="2679762"/>
            <a:ext cx="216024" cy="864096"/>
          </a:xfrm>
          <a:prstGeom prst="rect">
            <a:avLst/>
          </a:pr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Rectangle 5"/>
          <p:cNvSpPr/>
          <p:nvPr/>
        </p:nvSpPr>
        <p:spPr>
          <a:xfrm>
            <a:off x="4844459" y="1815666"/>
            <a:ext cx="2416578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50" dirty="0">
                <a:solidFill>
                  <a:srgbClr val="00B050"/>
                </a:solidFill>
              </a:rPr>
              <a:t>Assembly Interface required</a:t>
            </a:r>
          </a:p>
        </p:txBody>
      </p:sp>
      <p:cxnSp>
        <p:nvCxnSpPr>
          <p:cNvPr id="13" name="Straight Arrow Connector 12"/>
          <p:cNvCxnSpPr>
            <a:endCxn id="5" idx="0"/>
          </p:cNvCxnSpPr>
          <p:nvPr/>
        </p:nvCxnSpPr>
        <p:spPr>
          <a:xfrm>
            <a:off x="6587700" y="2092665"/>
            <a:ext cx="306558" cy="587097"/>
          </a:xfrm>
          <a:prstGeom prst="straightConnector1">
            <a:avLst/>
          </a:prstGeom>
          <a:ln w="1905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273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87824" y="120277"/>
            <a:ext cx="29851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tx2"/>
                </a:solidFill>
              </a:rPr>
              <a:t>Goals for  2018</a:t>
            </a:r>
            <a:endParaRPr lang="en-GB" sz="3200" dirty="0">
              <a:solidFill>
                <a:schemeClr val="tx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555526"/>
            <a:ext cx="7560840" cy="18853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Straight Connector 7"/>
          <p:cNvCxnSpPr/>
          <p:nvPr/>
        </p:nvCxnSpPr>
        <p:spPr>
          <a:xfrm>
            <a:off x="2555776" y="851114"/>
            <a:ext cx="0" cy="1143417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>
            <a:off x="2123728" y="698387"/>
            <a:ext cx="432048" cy="152727"/>
          </a:xfrm>
          <a:prstGeom prst="bentConnector3">
            <a:avLst>
              <a:gd name="adj1" fmla="val 99900"/>
            </a:avLst>
          </a:prstGeom>
          <a:ln w="31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99592" y="2367176"/>
            <a:ext cx="763480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Complete specification document  - </a:t>
            </a:r>
            <a:r>
              <a:rPr lang="en-GB" sz="1400" dirty="0" smtClean="0">
                <a:solidFill>
                  <a:srgbClr val="FF0000"/>
                </a:solidFill>
              </a:rPr>
              <a:t>Feb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Agree on the responsibilities for design, procurements and logistics  - </a:t>
            </a:r>
            <a:r>
              <a:rPr lang="en-GB" sz="1400" dirty="0" smtClean="0">
                <a:solidFill>
                  <a:srgbClr val="FF0000"/>
                </a:solidFill>
              </a:rPr>
              <a:t>Feb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Preliminary CM design (Internal design review)  to facilitate procurement of long lead items - </a:t>
            </a:r>
            <a:r>
              <a:rPr lang="en-GB" sz="1400" dirty="0" smtClean="0">
                <a:solidFill>
                  <a:srgbClr val="FF0000"/>
                </a:solidFill>
              </a:rPr>
              <a:t>April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Final CM design ( External design review) </a:t>
            </a:r>
            <a:r>
              <a:rPr lang="en-GB" sz="1400" dirty="0" smtClean="0">
                <a:solidFill>
                  <a:srgbClr val="FF0000"/>
                </a:solidFill>
              </a:rPr>
              <a:t>– June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Launch development of  assembly procedures and acceptance criteria -  </a:t>
            </a:r>
            <a:r>
              <a:rPr lang="en-GB" sz="1400" dirty="0" smtClean="0">
                <a:solidFill>
                  <a:srgbClr val="FF0000"/>
                </a:solidFill>
              </a:rPr>
              <a:t>Jan 2018 </a:t>
            </a:r>
          </a:p>
          <a:p>
            <a:endParaRPr lang="en-GB" dirty="0" smtClean="0"/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28879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33138" y="95154"/>
            <a:ext cx="1673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Summary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88275" y="744583"/>
            <a:ext cx="74523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 smtClean="0"/>
              <a:t>Plans are in place to design and assemble RFD CM compatible with SPS and LHC.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 smtClean="0"/>
              <a:t>Efforts will be shared between UK and CERN  and CM will be assembled at STFC </a:t>
            </a:r>
            <a:r>
              <a:rPr lang="en-GB" sz="1350" dirty="0"/>
              <a:t>D</a:t>
            </a:r>
            <a:r>
              <a:rPr lang="en-GB" sz="1350" dirty="0" smtClean="0"/>
              <a:t>aresbury Laboratory ( by March 2020)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350" dirty="0" smtClean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 smtClean="0"/>
              <a:t>At Daresbury the project activities are divided 4 tasks: ( technical lead by </a:t>
            </a:r>
            <a:r>
              <a:rPr lang="en-GB" sz="1350" dirty="0" smtClean="0">
                <a:solidFill>
                  <a:schemeClr val="tx2"/>
                </a:solidFill>
              </a:rPr>
              <a:t>Tom Jones</a:t>
            </a:r>
            <a:r>
              <a:rPr lang="en-GB" sz="1350" dirty="0" smtClean="0"/>
              <a:t>)</a:t>
            </a:r>
          </a:p>
          <a:p>
            <a:r>
              <a:rPr lang="en-GB" sz="1350" dirty="0" smtClean="0"/>
              <a:t>	- CM design</a:t>
            </a:r>
            <a:r>
              <a:rPr lang="en-GB" sz="1350" dirty="0"/>
              <a:t> </a:t>
            </a:r>
            <a:r>
              <a:rPr lang="en-GB" sz="1350" dirty="0" smtClean="0"/>
              <a:t>( </a:t>
            </a:r>
            <a:r>
              <a:rPr lang="en-GB" sz="1350" dirty="0" smtClean="0">
                <a:solidFill>
                  <a:schemeClr val="tx2"/>
                </a:solidFill>
              </a:rPr>
              <a:t>Nik Templeton</a:t>
            </a:r>
            <a:r>
              <a:rPr lang="en-GB" sz="1350" dirty="0" smtClean="0"/>
              <a:t>)</a:t>
            </a:r>
          </a:p>
          <a:p>
            <a:r>
              <a:rPr lang="en-GB" sz="1350" dirty="0" smtClean="0"/>
              <a:t>	- Facility Reconfiguration, tooling (</a:t>
            </a:r>
            <a:r>
              <a:rPr lang="en-GB" sz="1350" dirty="0" smtClean="0">
                <a:solidFill>
                  <a:schemeClr val="tx2"/>
                </a:solidFill>
              </a:rPr>
              <a:t>Ed Jordan</a:t>
            </a:r>
            <a:r>
              <a:rPr lang="en-GB" sz="1350" dirty="0" smtClean="0"/>
              <a:t>)</a:t>
            </a:r>
          </a:p>
          <a:p>
            <a:r>
              <a:rPr lang="en-GB" sz="1350" dirty="0" smtClean="0"/>
              <a:t>	- Clean room assembly </a:t>
            </a:r>
          </a:p>
          <a:p>
            <a:r>
              <a:rPr lang="en-GB" sz="1350" dirty="0" smtClean="0"/>
              <a:t>	- and final integration </a:t>
            </a:r>
          </a:p>
          <a:p>
            <a:endParaRPr lang="en-GB" sz="135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50" dirty="0" smtClean="0"/>
              <a:t>Current focus is on developing preliminary design to meet the vacuum and Cryo requirements as well as on the design of the tooling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35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50" dirty="0" smtClean="0"/>
              <a:t>Goals have been set for 2018 and ……</a:t>
            </a:r>
            <a:r>
              <a:rPr lang="en-GB" sz="1350" i="1" dirty="0" smtClean="0"/>
              <a:t>beyond</a:t>
            </a:r>
          </a:p>
          <a:p>
            <a:endParaRPr lang="en-GB" sz="1350" i="1" dirty="0" smtClean="0"/>
          </a:p>
          <a:p>
            <a:endParaRPr lang="en-GB" sz="135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GB" sz="1350" dirty="0" smtClean="0"/>
          </a:p>
          <a:p>
            <a:r>
              <a:rPr lang="en-GB" sz="1350" dirty="0" smtClean="0"/>
              <a:t> </a:t>
            </a:r>
            <a:endParaRPr lang="en-GB" sz="1350" dirty="0">
              <a:solidFill>
                <a:srgbClr val="00B050"/>
              </a:solidFill>
            </a:endParaRPr>
          </a:p>
          <a:p>
            <a:endParaRPr lang="en-GB" sz="1350" dirty="0">
              <a:solidFill>
                <a:srgbClr val="00B05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64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  <p:grpSp>
        <p:nvGrpSpPr>
          <p:cNvPr id="9" name="Group 8"/>
          <p:cNvGrpSpPr/>
          <p:nvPr/>
        </p:nvGrpSpPr>
        <p:grpSpPr>
          <a:xfrm>
            <a:off x="377961" y="3435846"/>
            <a:ext cx="7776864" cy="650865"/>
            <a:chOff x="251520" y="4406900"/>
            <a:chExt cx="7776864" cy="650865"/>
          </a:xfrm>
          <a:solidFill>
            <a:schemeClr val="bg1"/>
          </a:solidFill>
        </p:grpSpPr>
        <p:pic>
          <p:nvPicPr>
            <p:cNvPr id="10" name="Image 4" descr="CERN-logo_outlin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20" y="4406900"/>
              <a:ext cx="613410" cy="603250"/>
            </a:xfrm>
            <a:prstGeom prst="rect">
              <a:avLst/>
            </a:prstGeom>
            <a:grpFill/>
          </p:spPr>
        </p:pic>
        <p:pic>
          <p:nvPicPr>
            <p:cNvPr id="11" name="Picture 10" descr="http://staff.stfc.ac.uk/resources/logos/Documents/STFCLargeColour.jpg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4421046"/>
              <a:ext cx="2304256" cy="526968"/>
            </a:xfrm>
            <a:prstGeom prst="rect">
              <a:avLst/>
            </a:prstGeom>
            <a:grpFill/>
            <a:ln>
              <a:noFill/>
            </a:ln>
          </p:spPr>
        </p:pic>
        <p:pic>
          <p:nvPicPr>
            <p:cNvPr id="12" name="Picture 11" descr="CI_logo_small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4425938"/>
              <a:ext cx="1008112" cy="570472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6927" y="4587974"/>
              <a:ext cx="1502008" cy="469791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32240" y="4517505"/>
              <a:ext cx="1296144" cy="540260"/>
            </a:xfrm>
            <a:prstGeom prst="rect">
              <a:avLst/>
            </a:prstGeom>
            <a:grpFill/>
          </p:spPr>
        </p:pic>
      </p:grpSp>
      <p:sp>
        <p:nvSpPr>
          <p:cNvPr id="16" name="Rectangle 15"/>
          <p:cNvSpPr/>
          <p:nvPr/>
        </p:nvSpPr>
        <p:spPr>
          <a:xfrm>
            <a:off x="4499992" y="4767263"/>
            <a:ext cx="3292208" cy="27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251520" y="4299942"/>
            <a:ext cx="936104" cy="7373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91880" y="1820312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Additional Slides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69363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808080"/>
              </a:clrFrom>
              <a:clrTo>
                <a:srgbClr val="80808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622" y="1815666"/>
            <a:ext cx="6954843" cy="1709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169622" y="357504"/>
            <a:ext cx="6858000" cy="85725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C8C93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r>
              <a:rPr lang="en-GB" sz="3300" kern="0" dirty="0"/>
              <a:t>Cavity String - Sections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885" y="1214754"/>
            <a:ext cx="1915474" cy="774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07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724" y="1113588"/>
            <a:ext cx="3972274" cy="318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Cryomodule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6" t="17655" r="15844" b="16436"/>
          <a:stretch/>
        </p:blipFill>
        <p:spPr>
          <a:xfrm>
            <a:off x="9387408" y="1113588"/>
            <a:ext cx="3135623" cy="2125592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099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7F7F7F"/>
              </a:clrFrom>
              <a:clrTo>
                <a:srgbClr val="7F7F7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327" y="1437625"/>
            <a:ext cx="6808478" cy="2220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360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569" y="915566"/>
            <a:ext cx="4554796" cy="33382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420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601"/>
            <a:ext cx="9144000" cy="602813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1979712" y="1923678"/>
            <a:ext cx="4464496" cy="36004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436096" y="2499742"/>
            <a:ext cx="792088" cy="4320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580112" y="4876006"/>
            <a:ext cx="3240360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92704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RFD LHC/SPS Prototype</a:t>
            </a:r>
            <a:r>
              <a:rPr lang="en-GB" dirty="0" smtClean="0"/>
              <a:t>: Cavity String</a:t>
            </a:r>
            <a:endParaRPr lang="en-GB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755576" y="914401"/>
            <a:ext cx="5472608" cy="38528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b="1" dirty="0" smtClean="0"/>
              <a:t>Fixed:</a:t>
            </a:r>
          </a:p>
          <a:p>
            <a:pPr algn="l"/>
            <a:r>
              <a:rPr lang="en-GB" sz="1200" i="1" dirty="0" smtClean="0">
                <a:solidFill>
                  <a:srgbClr val="00B050"/>
                </a:solidFill>
              </a:rPr>
              <a:t>FPC Distance - 1050 mm?</a:t>
            </a:r>
          </a:p>
          <a:p>
            <a:pPr algn="l"/>
            <a:endParaRPr lang="en-GB" sz="1200" dirty="0" smtClean="0"/>
          </a:p>
          <a:p>
            <a:pPr marL="0" indent="0" algn="l">
              <a:buNone/>
            </a:pPr>
            <a:r>
              <a:rPr lang="en-GB" sz="1200" b="1" dirty="0" smtClean="0"/>
              <a:t>To Be Updated:</a:t>
            </a:r>
          </a:p>
          <a:p>
            <a:pPr algn="l"/>
            <a:r>
              <a:rPr lang="en-US" sz="1200" dirty="0" smtClean="0">
                <a:solidFill>
                  <a:srgbClr val="FFC000"/>
                </a:solidFill>
              </a:rPr>
              <a:t>CWTs</a:t>
            </a:r>
          </a:p>
          <a:p>
            <a:pPr algn="l"/>
            <a:r>
              <a:rPr lang="en-US" sz="1200" dirty="0" err="1" smtClean="0">
                <a:solidFill>
                  <a:srgbClr val="FFC000"/>
                </a:solidFill>
              </a:rPr>
              <a:t>Cryolines</a:t>
            </a:r>
            <a:endParaRPr lang="en-GB" sz="1200" dirty="0" smtClean="0">
              <a:solidFill>
                <a:srgbClr val="FFC000"/>
              </a:solidFill>
            </a:endParaRPr>
          </a:p>
          <a:p>
            <a:pPr algn="l"/>
            <a:r>
              <a:rPr lang="en-GB" sz="1200" dirty="0" smtClean="0">
                <a:solidFill>
                  <a:srgbClr val="FFC000"/>
                </a:solidFill>
              </a:rPr>
              <a:t>Valves &amp; Valve Box</a:t>
            </a:r>
            <a:endParaRPr lang="en-GB" sz="1200" dirty="0" smtClean="0">
              <a:solidFill>
                <a:srgbClr val="FF0000"/>
              </a:solidFill>
            </a:endParaRPr>
          </a:p>
          <a:p>
            <a:pPr algn="l"/>
            <a:r>
              <a:rPr lang="en-GB" sz="1200" dirty="0">
                <a:solidFill>
                  <a:srgbClr val="FFC000"/>
                </a:solidFill>
              </a:rPr>
              <a:t>Support &amp; Alignment System</a:t>
            </a:r>
          </a:p>
          <a:p>
            <a:pPr algn="l"/>
            <a:r>
              <a:rPr lang="en-US" sz="1200" dirty="0">
                <a:solidFill>
                  <a:srgbClr val="FFC000"/>
                </a:solidFill>
              </a:rPr>
              <a:t>Top Plate Integration</a:t>
            </a:r>
            <a:endParaRPr lang="en-GB" sz="1200" dirty="0">
              <a:solidFill>
                <a:srgbClr val="FFC000"/>
              </a:solidFill>
            </a:endParaRPr>
          </a:p>
          <a:p>
            <a:pPr algn="l"/>
            <a:endParaRPr lang="en-GB" sz="1200" dirty="0">
              <a:solidFill>
                <a:srgbClr val="FF0000"/>
              </a:solidFill>
            </a:endParaRPr>
          </a:p>
          <a:p>
            <a:pPr marL="0" indent="0" algn="l">
              <a:buNone/>
            </a:pPr>
            <a:r>
              <a:rPr lang="en-GB" sz="1200" b="1" dirty="0" smtClean="0">
                <a:solidFill>
                  <a:schemeClr val="tx1"/>
                </a:solidFill>
              </a:rPr>
              <a:t>New Conditions:</a:t>
            </a:r>
          </a:p>
          <a:p>
            <a:pPr algn="l"/>
            <a:r>
              <a:rPr lang="en-GB" sz="1200" dirty="0" smtClean="0">
                <a:solidFill>
                  <a:srgbClr val="FF0000"/>
                </a:solidFill>
              </a:rPr>
              <a:t>2</a:t>
            </a:r>
            <a:r>
              <a:rPr lang="en-GB" sz="1200" baseline="30000" dirty="0" smtClean="0">
                <a:solidFill>
                  <a:srgbClr val="FF0000"/>
                </a:solidFill>
              </a:rPr>
              <a:t>nd</a:t>
            </a:r>
            <a:r>
              <a:rPr lang="en-GB" sz="1200" dirty="0" smtClean="0">
                <a:solidFill>
                  <a:srgbClr val="FF0000"/>
                </a:solidFill>
              </a:rPr>
              <a:t> </a:t>
            </a:r>
            <a:r>
              <a:rPr lang="en-GB" sz="1200" dirty="0" err="1">
                <a:solidFill>
                  <a:srgbClr val="FF0000"/>
                </a:solidFill>
              </a:rPr>
              <a:t>Beamscreen</a:t>
            </a:r>
            <a:endParaRPr lang="en-GB" sz="1200" dirty="0">
              <a:solidFill>
                <a:srgbClr val="FF0000"/>
              </a:solidFill>
            </a:endParaRPr>
          </a:p>
          <a:p>
            <a:pPr algn="l"/>
            <a:r>
              <a:rPr lang="en-GB" sz="1200" dirty="0">
                <a:solidFill>
                  <a:srgbClr val="FF0000"/>
                </a:solidFill>
              </a:rPr>
              <a:t>No BCAM</a:t>
            </a:r>
          </a:p>
          <a:p>
            <a:pPr algn="l"/>
            <a:r>
              <a:rPr lang="en-US" sz="1200" dirty="0">
                <a:solidFill>
                  <a:srgbClr val="FF0000"/>
                </a:solidFill>
              </a:rPr>
              <a:t>LHC Slope (1.24</a:t>
            </a:r>
            <a:r>
              <a:rPr lang="en-US" sz="1200" dirty="0" smtClean="0">
                <a:solidFill>
                  <a:srgbClr val="FF0000"/>
                </a:solidFill>
              </a:rPr>
              <a:t>% ≈ 0.71°)</a:t>
            </a:r>
            <a:r>
              <a:rPr lang="en-GB" sz="1200" dirty="0" smtClean="0">
                <a:solidFill>
                  <a:srgbClr val="FF0000"/>
                </a:solidFill>
              </a:rPr>
              <a:t> </a:t>
            </a:r>
            <a:endParaRPr lang="en-GB" sz="1200" dirty="0">
              <a:solidFill>
                <a:srgbClr val="FF0000"/>
              </a:solidFill>
            </a:endParaRPr>
          </a:p>
          <a:p>
            <a:pPr algn="l"/>
            <a:r>
              <a:rPr lang="en-GB" sz="1200" dirty="0" smtClean="0">
                <a:solidFill>
                  <a:srgbClr val="FF0000"/>
                </a:solidFill>
              </a:rPr>
              <a:t>Internal </a:t>
            </a:r>
            <a:r>
              <a:rPr lang="en-GB" sz="1200" dirty="0">
                <a:solidFill>
                  <a:srgbClr val="FF0000"/>
                </a:solidFill>
              </a:rPr>
              <a:t>Vacuum </a:t>
            </a:r>
            <a:r>
              <a:rPr lang="en-GB" sz="1200" dirty="0" smtClean="0">
                <a:solidFill>
                  <a:srgbClr val="FF0000"/>
                </a:solidFill>
              </a:rPr>
              <a:t>Instrumentation*</a:t>
            </a:r>
          </a:p>
          <a:p>
            <a:pPr algn="l"/>
            <a:r>
              <a:rPr lang="en-GB" sz="1200" dirty="0" smtClean="0">
                <a:solidFill>
                  <a:srgbClr val="FF0000"/>
                </a:solidFill>
              </a:rPr>
              <a:t>New </a:t>
            </a:r>
            <a:r>
              <a:rPr lang="en-GB" sz="1200" dirty="0" err="1" smtClean="0">
                <a:solidFill>
                  <a:srgbClr val="FF0000"/>
                </a:solidFill>
              </a:rPr>
              <a:t>Cryo</a:t>
            </a:r>
            <a:r>
              <a:rPr lang="en-GB" sz="1200" dirty="0" smtClean="0">
                <a:solidFill>
                  <a:srgbClr val="FF0000"/>
                </a:solidFill>
              </a:rPr>
              <a:t> Pressure Relief Valve</a:t>
            </a:r>
            <a:endParaRPr lang="en-GB" sz="1200" dirty="0"/>
          </a:p>
        </p:txBody>
      </p:sp>
      <p:pic>
        <p:nvPicPr>
          <p:cNvPr id="28" name="Picture 2" descr="LARP Mini-Workshop on Beam-Beam Compensation 200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71260" b="27922"/>
          <a:stretch/>
        </p:blipFill>
        <p:spPr bwMode="auto">
          <a:xfrm>
            <a:off x="2708778" y="4584491"/>
            <a:ext cx="499061" cy="50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5868" y="818882"/>
            <a:ext cx="3462410" cy="37423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4091" y="4554356"/>
            <a:ext cx="2585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RFD SPS Concept Design</a:t>
            </a:r>
            <a:endParaRPr lang="en-GB" sz="16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76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RFD LHC/SPS Prototype: </a:t>
            </a:r>
            <a:r>
              <a:rPr lang="en-GB" dirty="0" err="1" smtClean="0"/>
              <a:t>Cryomodule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55576" y="914401"/>
            <a:ext cx="5472608" cy="36802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b="1" dirty="0" smtClean="0"/>
              <a:t>Fixed:</a:t>
            </a:r>
          </a:p>
          <a:p>
            <a:pPr algn="l"/>
            <a:r>
              <a:rPr lang="en-GB" sz="1200" i="1" dirty="0" smtClean="0">
                <a:solidFill>
                  <a:srgbClr val="00B050"/>
                </a:solidFill>
              </a:rPr>
              <a:t>Trapezoidal / Top Loaded Configuration ? </a:t>
            </a:r>
          </a:p>
          <a:p>
            <a:pPr algn="l"/>
            <a:endParaRPr lang="en-GB" sz="1200" dirty="0" smtClean="0"/>
          </a:p>
          <a:p>
            <a:pPr marL="0" indent="0" algn="l">
              <a:buNone/>
            </a:pPr>
            <a:r>
              <a:rPr lang="en-GB" sz="1200" b="1" dirty="0" smtClean="0"/>
              <a:t>To Be Updated:</a:t>
            </a:r>
          </a:p>
          <a:p>
            <a:pPr algn="l"/>
            <a:r>
              <a:rPr lang="en-GB" sz="1200" dirty="0" smtClean="0">
                <a:solidFill>
                  <a:srgbClr val="FFC000"/>
                </a:solidFill>
              </a:rPr>
              <a:t>Vacuum Vessel Design</a:t>
            </a:r>
          </a:p>
          <a:p>
            <a:pPr algn="l"/>
            <a:r>
              <a:rPr lang="en-US" sz="1200" dirty="0" err="1" smtClean="0">
                <a:solidFill>
                  <a:srgbClr val="FFC000"/>
                </a:solidFill>
              </a:rPr>
              <a:t>Cryomodule</a:t>
            </a:r>
            <a:r>
              <a:rPr lang="en-US" sz="1200" dirty="0" smtClean="0">
                <a:solidFill>
                  <a:srgbClr val="FFC000"/>
                </a:solidFill>
              </a:rPr>
              <a:t> Limits</a:t>
            </a:r>
          </a:p>
          <a:p>
            <a:pPr algn="l"/>
            <a:r>
              <a:rPr lang="en-US" sz="1200" dirty="0" err="1">
                <a:solidFill>
                  <a:srgbClr val="FFC000"/>
                </a:solidFill>
              </a:rPr>
              <a:t>Cryo</a:t>
            </a:r>
            <a:r>
              <a:rPr lang="en-US" sz="1200" dirty="0">
                <a:solidFill>
                  <a:srgbClr val="FFC000"/>
                </a:solidFill>
              </a:rPr>
              <a:t>-Service / Jumper</a:t>
            </a:r>
            <a:endParaRPr lang="en-GB" sz="1200" dirty="0">
              <a:solidFill>
                <a:srgbClr val="FFC000"/>
              </a:solidFill>
            </a:endParaRPr>
          </a:p>
          <a:p>
            <a:pPr algn="l"/>
            <a:r>
              <a:rPr lang="en-GB" sz="1200" dirty="0">
                <a:solidFill>
                  <a:srgbClr val="FFC000"/>
                </a:solidFill>
              </a:rPr>
              <a:t>FSI</a:t>
            </a:r>
          </a:p>
          <a:p>
            <a:pPr algn="l"/>
            <a:r>
              <a:rPr lang="en-GB" sz="1200" dirty="0">
                <a:solidFill>
                  <a:srgbClr val="FFC000"/>
                </a:solidFill>
              </a:rPr>
              <a:t>RF Lines</a:t>
            </a:r>
          </a:p>
          <a:p>
            <a:pPr algn="l"/>
            <a:r>
              <a:rPr lang="en-GB" sz="1200" dirty="0">
                <a:solidFill>
                  <a:srgbClr val="FFC000"/>
                </a:solidFill>
              </a:rPr>
              <a:t>Thermal Shield &amp; MLI</a:t>
            </a:r>
          </a:p>
          <a:p>
            <a:pPr algn="l"/>
            <a:r>
              <a:rPr lang="en-GB" sz="1200" dirty="0">
                <a:solidFill>
                  <a:srgbClr val="FFC000"/>
                </a:solidFill>
              </a:rPr>
              <a:t>Warm Magnetic Shield </a:t>
            </a:r>
          </a:p>
          <a:p>
            <a:pPr algn="l"/>
            <a:endParaRPr lang="en-GB" sz="1200" dirty="0">
              <a:solidFill>
                <a:srgbClr val="FF0000"/>
              </a:solidFill>
            </a:endParaRPr>
          </a:p>
          <a:p>
            <a:pPr marL="0" indent="0" algn="l">
              <a:buNone/>
            </a:pPr>
            <a:r>
              <a:rPr lang="en-GB" sz="1200" b="1" dirty="0" smtClean="0">
                <a:solidFill>
                  <a:schemeClr val="tx1"/>
                </a:solidFill>
              </a:rPr>
              <a:t>New Conditions:</a:t>
            </a:r>
          </a:p>
          <a:p>
            <a:pPr algn="l"/>
            <a:r>
              <a:rPr lang="en-GB" sz="1200" dirty="0" smtClean="0">
                <a:solidFill>
                  <a:srgbClr val="FF0000"/>
                </a:solidFill>
              </a:rPr>
              <a:t>No Gaskets / O Rings in LHC – Welded Vessel - </a:t>
            </a:r>
            <a:r>
              <a:rPr lang="en-US" sz="1200" dirty="0" smtClean="0">
                <a:solidFill>
                  <a:srgbClr val="FF0000"/>
                </a:solidFill>
              </a:rPr>
              <a:t>No </a:t>
            </a:r>
            <a:r>
              <a:rPr lang="en-US" sz="1200" dirty="0">
                <a:solidFill>
                  <a:srgbClr val="FF0000"/>
                </a:solidFill>
              </a:rPr>
              <a:t>Windows</a:t>
            </a:r>
            <a:endParaRPr lang="en-GB" sz="1200" dirty="0">
              <a:solidFill>
                <a:srgbClr val="FF0000"/>
              </a:solidFill>
            </a:endParaRPr>
          </a:p>
          <a:p>
            <a:pPr algn="l"/>
            <a:r>
              <a:rPr lang="en-US" sz="1200" dirty="0" smtClean="0">
                <a:solidFill>
                  <a:srgbClr val="FF0000"/>
                </a:solidFill>
              </a:rPr>
              <a:t>LHC Slope &amp; Space Constraints</a:t>
            </a:r>
          </a:p>
          <a:p>
            <a:pPr algn="l"/>
            <a:r>
              <a:rPr lang="en-US" sz="1200" dirty="0" smtClean="0">
                <a:solidFill>
                  <a:srgbClr val="FF0000"/>
                </a:solidFill>
              </a:rPr>
              <a:t>Split insulation  vacuum </a:t>
            </a:r>
          </a:p>
          <a:p>
            <a:pPr algn="l"/>
            <a:r>
              <a:rPr lang="en-GB" sz="1200" dirty="0" smtClean="0"/>
              <a:t>Level Gauge </a:t>
            </a:r>
            <a:endParaRPr lang="en-GB" sz="1200" dirty="0"/>
          </a:p>
        </p:txBody>
      </p:sp>
      <p:pic>
        <p:nvPicPr>
          <p:cNvPr id="10" name="Picture 2" descr="LARP Mini-Workshop on Beam-Beam Compensation 200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71260" b="27922"/>
          <a:stretch/>
        </p:blipFill>
        <p:spPr bwMode="auto">
          <a:xfrm>
            <a:off x="2708778" y="4584491"/>
            <a:ext cx="499061" cy="50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92080" y="862092"/>
            <a:ext cx="3201299" cy="36798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04091" y="4554356"/>
            <a:ext cx="2585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RFD SPS Concept Design</a:t>
            </a: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99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9C9C9"/>
              </a:clrFrom>
              <a:clrTo>
                <a:srgbClr val="C9C9C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89552"/>
            <a:ext cx="6414935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137925"/>
            <a:ext cx="2430270" cy="776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038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04787" y="11097"/>
            <a:ext cx="4364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Progress To date - Finance 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627534"/>
            <a:ext cx="5904656" cy="38591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3999864" y="3435846"/>
            <a:ext cx="0" cy="360040"/>
          </a:xfrm>
          <a:prstGeom prst="straightConnector1">
            <a:avLst/>
          </a:prstGeom>
          <a:ln w="3175"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224306" y="3174837"/>
            <a:ext cx="1317990" cy="27699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smtClean="0"/>
              <a:t>September 2017</a:t>
            </a:r>
            <a:endParaRPr lang="en-GB" sz="1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712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260"/>
            <a:ext cx="9076207" cy="4941846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458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9C9C9"/>
              </a:clrFrom>
              <a:clrTo>
                <a:srgbClr val="C9C9C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43558"/>
            <a:ext cx="6436295" cy="3435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59632" y="926015"/>
            <a:ext cx="1146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Vacuum Instrumentation</a:t>
            </a: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>
            <a:off x="1259632" y="824755"/>
            <a:ext cx="259701" cy="571853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725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5350" y="123260"/>
            <a:ext cx="7920000" cy="540000"/>
          </a:xfrm>
        </p:spPr>
        <p:txBody>
          <a:bodyPr>
            <a:norm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HL-LHC 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 ( WP 2.2 Responsibilities)</a:t>
            </a:r>
            <a:endParaRPr lang="en-GB" sz="2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7570"/>
            <a:ext cx="9144000" cy="33613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26311" y="1524479"/>
            <a:ext cx="2661656" cy="648072"/>
          </a:xfrm>
          <a:prstGeom prst="rect">
            <a:avLst/>
          </a:prstGeom>
          <a:solidFill>
            <a:srgbClr val="FFFF00">
              <a:alpha val="25000"/>
            </a:srgbClr>
          </a:solid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483990" y="4342595"/>
            <a:ext cx="17988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Courtesy: M. </a:t>
            </a:r>
            <a:r>
              <a:rPr lang="en-GB" sz="1200" dirty="0" err="1"/>
              <a:t>Garlaschè</a:t>
            </a:r>
            <a:endParaRPr lang="en-GB" sz="1200" dirty="0"/>
          </a:p>
        </p:txBody>
      </p:sp>
      <p:sp>
        <p:nvSpPr>
          <p:cNvPr id="4" name="Rectangle 3"/>
          <p:cNvSpPr/>
          <p:nvPr/>
        </p:nvSpPr>
        <p:spPr>
          <a:xfrm>
            <a:off x="122331" y="1020838"/>
            <a:ext cx="1203981" cy="1166121"/>
          </a:xfrm>
          <a:prstGeom prst="rect">
            <a:avLst/>
          </a:prstGeom>
          <a:solidFill>
            <a:srgbClr val="FFFF00">
              <a:alpha val="20000"/>
            </a:srgbClr>
          </a:solidFill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3977610" y="930515"/>
            <a:ext cx="1" cy="789317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310977" y="1556085"/>
            <a:ext cx="1134230" cy="230832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rgbClr val="FFFF00"/>
                </a:solidFill>
              </a:rPr>
              <a:t>STFC Deliverable</a:t>
            </a:r>
          </a:p>
        </p:txBody>
      </p:sp>
      <p:cxnSp>
        <p:nvCxnSpPr>
          <p:cNvPr id="16" name="Straight Arrow Connector 15"/>
          <p:cNvCxnSpPr>
            <a:stCxn id="14" idx="1"/>
          </p:cNvCxnSpPr>
          <p:nvPr/>
        </p:nvCxnSpPr>
        <p:spPr>
          <a:xfrm flipH="1" flipV="1">
            <a:off x="3967253" y="1659409"/>
            <a:ext cx="343724" cy="5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668827" y="2835013"/>
            <a:ext cx="5401559" cy="12726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0" name="TextBox 19"/>
          <p:cNvSpPr txBox="1"/>
          <p:nvPr/>
        </p:nvSpPr>
        <p:spPr>
          <a:xfrm>
            <a:off x="122331" y="1732345"/>
            <a:ext cx="1134230" cy="2308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rgbClr val="FF0000"/>
                </a:solidFill>
              </a:rPr>
              <a:t>Support SPS-CM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0657" y="3521339"/>
            <a:ext cx="2838125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rgbClr val="FF0000"/>
                </a:solidFill>
              </a:rPr>
              <a:t>Long Term Vision – to build and supply series cryomodule for HL-LHC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888759" y="948759"/>
            <a:ext cx="1795806" cy="230832"/>
          </a:xfrm>
          <a:prstGeom prst="rect">
            <a:avLst/>
          </a:prstGeom>
          <a:solidFill>
            <a:srgbClr val="FF5050">
              <a:alpha val="60000"/>
            </a:srgb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bg1"/>
                </a:solidFill>
              </a:rPr>
              <a:t>LS2 </a:t>
            </a:r>
          </a:p>
        </p:txBody>
      </p:sp>
      <p:sp>
        <p:nvSpPr>
          <p:cNvPr id="6" name="Rectangle 5"/>
          <p:cNvSpPr/>
          <p:nvPr/>
        </p:nvSpPr>
        <p:spPr>
          <a:xfrm flipV="1">
            <a:off x="536705" y="773162"/>
            <a:ext cx="789607" cy="512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" name="Rectangle 16"/>
          <p:cNvSpPr/>
          <p:nvPr/>
        </p:nvSpPr>
        <p:spPr>
          <a:xfrm flipV="1">
            <a:off x="1326312" y="776377"/>
            <a:ext cx="866954" cy="44941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9" name="Rectangle 18"/>
          <p:cNvSpPr/>
          <p:nvPr/>
        </p:nvSpPr>
        <p:spPr>
          <a:xfrm flipV="1">
            <a:off x="2193266" y="773161"/>
            <a:ext cx="866954" cy="427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2" name="Rectangle 21"/>
          <p:cNvSpPr/>
          <p:nvPr/>
        </p:nvSpPr>
        <p:spPr>
          <a:xfrm flipV="1">
            <a:off x="3060220" y="777409"/>
            <a:ext cx="927747" cy="3428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Right Arrow 9"/>
          <p:cNvSpPr/>
          <p:nvPr/>
        </p:nvSpPr>
        <p:spPr>
          <a:xfrm>
            <a:off x="3060220" y="3521339"/>
            <a:ext cx="608608" cy="3623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TextBox 12"/>
          <p:cNvSpPr txBox="1"/>
          <p:nvPr/>
        </p:nvSpPr>
        <p:spPr>
          <a:xfrm>
            <a:off x="5399827" y="1247481"/>
            <a:ext cx="3186372" cy="715581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1350" dirty="0"/>
              <a:t>Activities </a:t>
            </a:r>
          </a:p>
          <a:p>
            <a:r>
              <a:rPr lang="en-GB" sz="900" dirty="0"/>
              <a:t>Y1            Support CERN design and construction of SPS-CM1</a:t>
            </a:r>
          </a:p>
          <a:p>
            <a:r>
              <a:rPr lang="en-GB" sz="900" dirty="0"/>
              <a:t>Y2 to Y4  Design and deliver SPS</a:t>
            </a:r>
            <a:r>
              <a:rPr lang="en-GB" sz="900" baseline="30000" dirty="0"/>
              <a:t>+</a:t>
            </a:r>
            <a:r>
              <a:rPr lang="en-GB" sz="900" dirty="0"/>
              <a:t> CM2 </a:t>
            </a:r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411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9C9C9"/>
              </a:clrFrom>
              <a:clrTo>
                <a:srgbClr val="C9C9C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638" y="1743956"/>
            <a:ext cx="1763034" cy="2483550"/>
          </a:xfrm>
          <a:prstGeom prst="rect">
            <a:avLst/>
          </a:prstGeom>
          <a:noFill/>
          <a:ln w="190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20538"/>
            <a:ext cx="6858000" cy="857250"/>
          </a:xfrm>
        </p:spPr>
        <p:txBody>
          <a:bodyPr/>
          <a:lstStyle/>
          <a:p>
            <a:r>
              <a:rPr lang="en-GB" dirty="0" smtClean="0"/>
              <a:t>Vacuum Integration Proposal</a:t>
            </a:r>
            <a:endParaRPr lang="en-GB" dirty="0"/>
          </a:p>
        </p:txBody>
      </p:sp>
      <p:grpSp>
        <p:nvGrpSpPr>
          <p:cNvPr id="2062" name="Group 2061"/>
          <p:cNvGrpSpPr/>
          <p:nvPr/>
        </p:nvGrpSpPr>
        <p:grpSpPr>
          <a:xfrm>
            <a:off x="1169622" y="789552"/>
            <a:ext cx="5654098" cy="3815172"/>
            <a:chOff x="489587" y="1052736"/>
            <a:chExt cx="7538797" cy="508689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CFCFCF"/>
                </a:clrFrom>
                <a:clrTo>
                  <a:srgbClr val="CFCFC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9752" y="1052736"/>
              <a:ext cx="4800523" cy="5086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489587" y="3519244"/>
              <a:ext cx="15621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All Metal Gate Valve</a:t>
              </a:r>
            </a:p>
          </p:txBody>
        </p:sp>
        <p:cxnSp>
          <p:nvCxnSpPr>
            <p:cNvPr id="6" name="Straight Arrow Connector 5"/>
            <p:cNvCxnSpPr>
              <a:stCxn id="5" idx="3"/>
            </p:cNvCxnSpPr>
            <p:nvPr/>
          </p:nvCxnSpPr>
          <p:spPr bwMode="auto">
            <a:xfrm>
              <a:off x="2051720" y="3657744"/>
              <a:ext cx="576064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3491880" y="1670261"/>
              <a:ext cx="165618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Valve Box – </a:t>
              </a:r>
              <a:r>
                <a:rPr lang="en-GB" sz="900" i="1" dirty="0"/>
                <a:t>Geometry TBD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18970" y="5306333"/>
              <a:ext cx="165618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Welded OVC Interface (no O-Ring)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11952" y="2503795"/>
              <a:ext cx="132780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DN100CF Beam Vac. Connection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98433" y="4886895"/>
              <a:ext cx="1317175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DN160CF Valve Box Connection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732240" y="1268760"/>
              <a:ext cx="129614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DN63 Vacuum Instrumentation</a:t>
              </a:r>
            </a:p>
          </p:txBody>
        </p:sp>
        <p:cxnSp>
          <p:nvCxnSpPr>
            <p:cNvPr id="13" name="Straight Arrow Connector 12"/>
            <p:cNvCxnSpPr>
              <a:stCxn id="10" idx="3"/>
            </p:cNvCxnSpPr>
            <p:nvPr/>
          </p:nvCxnSpPr>
          <p:spPr bwMode="auto">
            <a:xfrm>
              <a:off x="2339752" y="2734628"/>
              <a:ext cx="576064" cy="784616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8" idx="2"/>
            </p:cNvCxnSpPr>
            <p:nvPr/>
          </p:nvCxnSpPr>
          <p:spPr bwMode="auto">
            <a:xfrm flipH="1">
              <a:off x="4229962" y="2131926"/>
              <a:ext cx="90010" cy="504986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9" idx="0"/>
            </p:cNvCxnSpPr>
            <p:nvPr/>
          </p:nvCxnSpPr>
          <p:spPr bwMode="auto">
            <a:xfrm flipV="1">
              <a:off x="3847062" y="4293096"/>
              <a:ext cx="0" cy="1013237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12" idx="1"/>
            </p:cNvCxnSpPr>
            <p:nvPr/>
          </p:nvCxnSpPr>
          <p:spPr bwMode="auto">
            <a:xfrm flipH="1">
              <a:off x="6444210" y="1499593"/>
              <a:ext cx="288030" cy="230832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11" idx="1"/>
            </p:cNvCxnSpPr>
            <p:nvPr/>
          </p:nvCxnSpPr>
          <p:spPr bwMode="auto">
            <a:xfrm flipH="1" flipV="1">
              <a:off x="4319972" y="4221088"/>
              <a:ext cx="778461" cy="896639"/>
            </a:xfrm>
            <a:prstGeom prst="straightConnector1">
              <a:avLst/>
            </a:prstGeom>
            <a:ln>
              <a:solidFill>
                <a:srgbClr val="C00000"/>
              </a:solidFill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726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Point 5</a:t>
            </a:r>
            <a:endParaRPr lang="en-GB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" t="1186" r="976" b="1172"/>
          <a:stretch/>
        </p:blipFill>
        <p:spPr bwMode="auto">
          <a:xfrm>
            <a:off x="504824" y="634528"/>
            <a:ext cx="5524501" cy="388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lowchart: Terminator 5"/>
          <p:cNvSpPr/>
          <p:nvPr/>
        </p:nvSpPr>
        <p:spPr>
          <a:xfrm>
            <a:off x="3266330" y="3219822"/>
            <a:ext cx="361739" cy="216024"/>
          </a:xfrm>
          <a:prstGeom prst="flowChartTerminator">
            <a:avLst/>
          </a:prstGeom>
          <a:solidFill>
            <a:srgbClr val="FFFF00">
              <a:alpha val="5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Terminator 7"/>
          <p:cNvSpPr/>
          <p:nvPr/>
        </p:nvSpPr>
        <p:spPr>
          <a:xfrm rot="16200000">
            <a:off x="3884412" y="2642908"/>
            <a:ext cx="361739" cy="216024"/>
          </a:xfrm>
          <a:prstGeom prst="flowChartTerminator">
            <a:avLst/>
          </a:prstGeom>
          <a:solidFill>
            <a:srgbClr val="FFFF00">
              <a:alpha val="5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lowchart: Terminator 8"/>
          <p:cNvSpPr/>
          <p:nvPr/>
        </p:nvSpPr>
        <p:spPr>
          <a:xfrm rot="16200000">
            <a:off x="4028991" y="2282868"/>
            <a:ext cx="361739" cy="216024"/>
          </a:xfrm>
          <a:prstGeom prst="flowChartTerminator">
            <a:avLst/>
          </a:prstGeom>
          <a:solidFill>
            <a:srgbClr val="FFFF00">
              <a:alpha val="5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12440"/>
            <a:ext cx="1841500" cy="2871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" name="TextBox 6143"/>
          <p:cNvSpPr txBox="1"/>
          <p:nvPr/>
        </p:nvSpPr>
        <p:spPr>
          <a:xfrm>
            <a:off x="6228184" y="3540953"/>
            <a:ext cx="2395226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i="1" dirty="0" smtClean="0"/>
              <a:t>No Additional Constraints</a:t>
            </a:r>
            <a:endParaRPr lang="en-GB" sz="1200" i="1" dirty="0"/>
          </a:p>
          <a:p>
            <a:pPr marL="285750" indent="-285750" algn="ctr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1200" b="1" i="1" dirty="0" smtClean="0"/>
              <a:t>Design for SPS </a:t>
            </a:r>
          </a:p>
          <a:p>
            <a:pPr algn="ctr">
              <a:buClr>
                <a:srgbClr val="00B050"/>
              </a:buClr>
            </a:pPr>
            <a:r>
              <a:rPr lang="en-GB" sz="1200" i="1" dirty="0" smtClean="0"/>
              <a:t>(+ 190 mm floor-beam height requires adjustment or additional frame)</a:t>
            </a:r>
            <a:endParaRPr lang="en-GB" sz="1200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702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0"/>
            <a:ext cx="7632848" cy="5143500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5136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0" dirty="0" smtClean="0">
                <a:solidFill>
                  <a:schemeClr val="tx2"/>
                </a:solidFill>
                <a:latin typeface="+mn-lt"/>
              </a:rPr>
              <a:t>Additional Requirements</a:t>
            </a:r>
            <a:endParaRPr lang="en-GB" sz="3200" b="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9372" y="668247"/>
            <a:ext cx="7128792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First </a:t>
            </a:r>
            <a:r>
              <a:rPr lang="en-GB" dirty="0"/>
              <a:t>draft of requirement was created in March </a:t>
            </a:r>
            <a:r>
              <a:rPr lang="en-GB" dirty="0" smtClean="0"/>
              <a:t>2017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DQW-CM will be used as a baseline reference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RFD-CM to be compatible with SPS and 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……..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Sector Valves   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Vacuum Instrumentation to be a part of the </a:t>
            </a:r>
            <a:r>
              <a:rPr lang="en-GB" sz="1400" dirty="0" err="1"/>
              <a:t>Cryomodule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Two </a:t>
            </a:r>
            <a:r>
              <a:rPr lang="en-GB" sz="1400" dirty="0"/>
              <a:t>beam pipes, one with beam </a:t>
            </a:r>
            <a:r>
              <a:rPr lang="en-GB" sz="1400" dirty="0" smtClean="0"/>
              <a:t>screen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………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5K </a:t>
            </a:r>
            <a:r>
              <a:rPr lang="en-GB" sz="1400" dirty="0"/>
              <a:t>– 20K cooling circuit for beam Screen 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PRVs to be moved from Service module to </a:t>
            </a:r>
            <a:r>
              <a:rPr lang="en-GB" sz="1400" dirty="0" err="1" smtClean="0"/>
              <a:t>cryomdule</a:t>
            </a:r>
            <a:endParaRPr lang="en-GB" sz="1400" dirty="0">
              <a:solidFill>
                <a:srgbClr val="FFC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Specification for removable level probes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Vacuum barrier between service module and the </a:t>
            </a:r>
            <a:r>
              <a:rPr lang="en-GB" sz="1400" dirty="0" err="1" smtClean="0"/>
              <a:t>cryomodule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……………..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RF requirements ( Couplers, tuners, etc…)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Lessons learnt from DQW-SPP-CM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24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28951" y="319414"/>
            <a:ext cx="3027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Plan, Targets and Milestone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62271" y="1307969"/>
            <a:ext cx="21948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Release Drawings for Manufacturing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54611" y="3274565"/>
            <a:ext cx="4263272" cy="2539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chemeClr val="tx2"/>
                </a:solidFill>
                <a:latin typeface="Arial Narrow" panose="020B0606020202030204" pitchFamily="34" charset="0"/>
              </a:rPr>
              <a:t>Design and manufacturing and testing of cavities, tuners, couplers etc. by CERN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412665"/>
            <a:ext cx="5997178" cy="1885394"/>
          </a:xfrm>
          <a:prstGeom prst="rect">
            <a:avLst/>
          </a:prstGeom>
        </p:spPr>
      </p:pic>
      <p:cxnSp>
        <p:nvCxnSpPr>
          <p:cNvPr id="11" name="Straight Connector 10"/>
          <p:cNvCxnSpPr>
            <a:endCxn id="9" idx="3"/>
          </p:cNvCxnSpPr>
          <p:nvPr/>
        </p:nvCxnSpPr>
        <p:spPr>
          <a:xfrm flipH="1">
            <a:off x="6617882" y="2258207"/>
            <a:ext cx="2" cy="1131775"/>
          </a:xfrm>
          <a:prstGeom prst="line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flipH="1">
            <a:off x="3109178" y="2042776"/>
            <a:ext cx="253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Y2</a:t>
            </a:r>
          </a:p>
        </p:txBody>
      </p:sp>
      <p:sp>
        <p:nvSpPr>
          <p:cNvPr id="15" name="TextBox 14"/>
          <p:cNvSpPr txBox="1"/>
          <p:nvPr/>
        </p:nvSpPr>
        <p:spPr>
          <a:xfrm flipH="1">
            <a:off x="5024938" y="2028751"/>
            <a:ext cx="262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Y3</a:t>
            </a:r>
          </a:p>
        </p:txBody>
      </p:sp>
      <p:sp>
        <p:nvSpPr>
          <p:cNvPr id="16" name="TextBox 15"/>
          <p:cNvSpPr txBox="1"/>
          <p:nvPr/>
        </p:nvSpPr>
        <p:spPr>
          <a:xfrm flipH="1">
            <a:off x="6823184" y="2047805"/>
            <a:ext cx="253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Y4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58207"/>
            <a:ext cx="8147957" cy="278555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81159" y="2676687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1159" y="4022084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5677" y="3653316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81159" y="3009161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6617" y="889978"/>
            <a:ext cx="16945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tx2"/>
                </a:solidFill>
              </a:rPr>
              <a:t>Activities divided </a:t>
            </a:r>
            <a:r>
              <a:rPr lang="en-GB" sz="2000" dirty="0">
                <a:solidFill>
                  <a:schemeClr val="tx2"/>
                </a:solidFill>
              </a:rPr>
              <a:t>into  4 main Tasks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673140" y="26833"/>
            <a:ext cx="26228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chemeClr val="tx2"/>
                </a:solidFill>
              </a:rPr>
              <a:t>Project Plan </a:t>
            </a:r>
            <a:r>
              <a:rPr lang="en-GB" sz="3200" dirty="0" smtClean="0">
                <a:solidFill>
                  <a:schemeClr val="tx2"/>
                </a:solidFill>
              </a:rPr>
              <a:t> </a:t>
            </a:r>
            <a:endParaRPr lang="en-GB" sz="3200" dirty="0">
              <a:solidFill>
                <a:schemeClr val="tx2"/>
              </a:solidFill>
            </a:endParaRPr>
          </a:p>
        </p:txBody>
      </p:sp>
      <p:cxnSp>
        <p:nvCxnSpPr>
          <p:cNvPr id="25" name="Straight Arrow Connector 24"/>
          <p:cNvCxnSpPr>
            <a:endCxn id="18" idx="0"/>
          </p:cNvCxnSpPr>
          <p:nvPr/>
        </p:nvCxnSpPr>
        <p:spPr>
          <a:xfrm>
            <a:off x="277590" y="2000839"/>
            <a:ext cx="2275" cy="6758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85677" y="2548101"/>
            <a:ext cx="1795523" cy="35941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81158" y="2974896"/>
            <a:ext cx="1789901" cy="72615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185677" y="3681404"/>
            <a:ext cx="1789901" cy="37221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195505" y="4070056"/>
            <a:ext cx="1789901" cy="73939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Elbow Connector 6"/>
          <p:cNvCxnSpPr/>
          <p:nvPr/>
        </p:nvCxnSpPr>
        <p:spPr>
          <a:xfrm rot="16200000" flipH="1">
            <a:off x="2665874" y="842402"/>
            <a:ext cx="983275" cy="409520"/>
          </a:xfrm>
          <a:prstGeom prst="bentConnector3">
            <a:avLst>
              <a:gd name="adj1" fmla="val 1612"/>
            </a:avLst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190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2831" y="2444950"/>
            <a:ext cx="6269888" cy="18849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55200" y="19573"/>
            <a:ext cx="68587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dirty="0">
                <a:solidFill>
                  <a:schemeClr val="tx2"/>
                </a:solidFill>
              </a:rPr>
              <a:t>Cross section DQW Cryomodule </a:t>
            </a:r>
          </a:p>
          <a:p>
            <a:pPr algn="ctr"/>
            <a:r>
              <a:rPr lang="en-GB" sz="2100" dirty="0">
                <a:solidFill>
                  <a:schemeClr val="tx2"/>
                </a:solidFill>
              </a:rPr>
              <a:t>vacuum system in non-crab beamline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713764" y="1661749"/>
            <a:ext cx="1177097" cy="565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/>
              <a:t>Beam screen </a:t>
            </a:r>
          </a:p>
          <a:p>
            <a:pPr algn="ctr"/>
            <a:r>
              <a:rPr lang="en-GB" sz="1200" b="1" dirty="0"/>
              <a:t>assembly</a:t>
            </a:r>
          </a:p>
          <a:p>
            <a:pPr algn="ctr"/>
            <a:endParaRPr lang="en-GB" sz="675" b="1" dirty="0"/>
          </a:p>
        </p:txBody>
      </p:sp>
      <p:sp>
        <p:nvSpPr>
          <p:cNvPr id="29" name="Rectangle 28"/>
          <p:cNvSpPr/>
          <p:nvPr/>
        </p:nvSpPr>
        <p:spPr>
          <a:xfrm>
            <a:off x="3879891" y="2198637"/>
            <a:ext cx="1373457" cy="582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/>
              <a:t>Cavities module </a:t>
            </a:r>
          </a:p>
          <a:p>
            <a:pPr algn="ctr"/>
            <a:r>
              <a:rPr lang="en-GB" sz="1200" b="1" dirty="0"/>
              <a:t>interconnection</a:t>
            </a:r>
          </a:p>
          <a:p>
            <a:pPr algn="ctr"/>
            <a:endParaRPr lang="en-GB" sz="788" b="1" dirty="0"/>
          </a:p>
        </p:txBody>
      </p:sp>
      <p:sp>
        <p:nvSpPr>
          <p:cNvPr id="4" name="Rectangle 3"/>
          <p:cNvSpPr/>
          <p:nvPr/>
        </p:nvSpPr>
        <p:spPr>
          <a:xfrm>
            <a:off x="4380151" y="3564055"/>
            <a:ext cx="385758" cy="39501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4" name="Rectangle 33"/>
          <p:cNvSpPr/>
          <p:nvPr/>
        </p:nvSpPr>
        <p:spPr>
          <a:xfrm>
            <a:off x="4797637" y="3564055"/>
            <a:ext cx="1355862" cy="39501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5" name="Rectangle 34"/>
          <p:cNvSpPr/>
          <p:nvPr/>
        </p:nvSpPr>
        <p:spPr>
          <a:xfrm>
            <a:off x="2904038" y="3564055"/>
            <a:ext cx="1440111" cy="39501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Rectangle 13"/>
          <p:cNvSpPr/>
          <p:nvPr/>
        </p:nvSpPr>
        <p:spPr>
          <a:xfrm>
            <a:off x="1733491" y="3583984"/>
            <a:ext cx="705236" cy="375083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5" name="Rectangle 14"/>
          <p:cNvSpPr/>
          <p:nvPr/>
        </p:nvSpPr>
        <p:spPr>
          <a:xfrm>
            <a:off x="6704569" y="3564055"/>
            <a:ext cx="676355" cy="39501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6" name="Rectangle 15"/>
          <p:cNvSpPr/>
          <p:nvPr/>
        </p:nvSpPr>
        <p:spPr>
          <a:xfrm>
            <a:off x="2478432" y="3564055"/>
            <a:ext cx="393878" cy="39501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" name="Rectangle 16"/>
          <p:cNvSpPr/>
          <p:nvPr/>
        </p:nvSpPr>
        <p:spPr>
          <a:xfrm>
            <a:off x="6193806" y="3564054"/>
            <a:ext cx="474761" cy="395013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0" name="Rectangle 19"/>
          <p:cNvSpPr/>
          <p:nvPr/>
        </p:nvSpPr>
        <p:spPr>
          <a:xfrm>
            <a:off x="2864201" y="2204205"/>
            <a:ext cx="775408" cy="565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/>
              <a:t>Plug-in </a:t>
            </a:r>
          </a:p>
          <a:p>
            <a:pPr algn="ctr"/>
            <a:r>
              <a:rPr lang="en-GB" sz="1200" b="1" dirty="0"/>
              <a:t>module</a:t>
            </a:r>
          </a:p>
          <a:p>
            <a:pPr algn="ctr"/>
            <a:endParaRPr lang="en-GB" sz="675" b="1" dirty="0"/>
          </a:p>
        </p:txBody>
      </p:sp>
      <p:sp>
        <p:nvSpPr>
          <p:cNvPr id="23" name="Rectangle 22"/>
          <p:cNvSpPr/>
          <p:nvPr/>
        </p:nvSpPr>
        <p:spPr>
          <a:xfrm>
            <a:off x="1347742" y="2082253"/>
            <a:ext cx="977435" cy="37508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4" name="Rectangle 23"/>
          <p:cNvSpPr/>
          <p:nvPr/>
        </p:nvSpPr>
        <p:spPr>
          <a:xfrm>
            <a:off x="1293668" y="2119358"/>
            <a:ext cx="1112701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 b="1" dirty="0"/>
              <a:t>Vacuum </a:t>
            </a:r>
          </a:p>
          <a:p>
            <a:pPr algn="ctr"/>
            <a:r>
              <a:rPr lang="en-GB" sz="900" b="1" dirty="0"/>
              <a:t>instrumentation</a:t>
            </a:r>
          </a:p>
          <a:p>
            <a:pPr algn="ctr"/>
            <a:endParaRPr lang="en-GB" sz="675" b="1" dirty="0"/>
          </a:p>
        </p:txBody>
      </p:sp>
      <p:sp>
        <p:nvSpPr>
          <p:cNvPr id="30" name="Rectangle 29"/>
          <p:cNvSpPr/>
          <p:nvPr/>
        </p:nvSpPr>
        <p:spPr>
          <a:xfrm>
            <a:off x="3222410" y="1682296"/>
            <a:ext cx="1193655" cy="565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/>
              <a:t>Beam screen </a:t>
            </a:r>
          </a:p>
          <a:p>
            <a:pPr algn="ctr"/>
            <a:r>
              <a:rPr lang="en-GB" sz="1200" b="1" dirty="0"/>
              <a:t>assembly</a:t>
            </a:r>
          </a:p>
          <a:p>
            <a:pPr algn="ctr"/>
            <a:endParaRPr lang="en-GB" sz="675" b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296539" y="2082252"/>
            <a:ext cx="0" cy="14452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3816529" y="2082252"/>
            <a:ext cx="0" cy="14452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568580" y="2633575"/>
            <a:ext cx="0" cy="8939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5359901" y="2204205"/>
            <a:ext cx="775408" cy="565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/>
              <a:t>Plug-in </a:t>
            </a:r>
          </a:p>
          <a:p>
            <a:pPr algn="ctr"/>
            <a:r>
              <a:rPr lang="en-GB" sz="1200" b="1" dirty="0"/>
              <a:t>module</a:t>
            </a:r>
          </a:p>
          <a:p>
            <a:pPr algn="ctr"/>
            <a:endParaRPr lang="en-GB" sz="675" b="1" dirty="0"/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2732599" y="2633575"/>
            <a:ext cx="508106" cy="8939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5749584" y="2662396"/>
            <a:ext cx="605227" cy="8268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2120379" y="1417066"/>
            <a:ext cx="1240981" cy="565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/>
              <a:t>Cold warm transition</a:t>
            </a:r>
          </a:p>
          <a:p>
            <a:pPr algn="ctr"/>
            <a:endParaRPr lang="en-GB" sz="675" b="1" dirty="0"/>
          </a:p>
        </p:txBody>
      </p:sp>
      <p:sp>
        <p:nvSpPr>
          <p:cNvPr id="42" name="Rectangle 41"/>
          <p:cNvSpPr/>
          <p:nvPr/>
        </p:nvSpPr>
        <p:spPr>
          <a:xfrm>
            <a:off x="5668755" y="1417066"/>
            <a:ext cx="1240981" cy="565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/>
              <a:t>Cold warm transition</a:t>
            </a:r>
          </a:p>
          <a:p>
            <a:pPr algn="ctr"/>
            <a:endParaRPr lang="en-GB" sz="675" b="1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6279614" y="1878148"/>
            <a:ext cx="561251" cy="16179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2219596" y="1907633"/>
            <a:ext cx="467144" cy="15885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1404484" y="740042"/>
            <a:ext cx="6523616" cy="542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0735" indent="-160735" algn="just">
              <a:buFont typeface="Arial" panose="020B0604020202020204" pitchFamily="34" charset="0"/>
              <a:buChar char="•"/>
            </a:pPr>
            <a:endParaRPr lang="en-GB" sz="5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735" indent="-160735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FF0000"/>
                </a:solidFill>
              </a:rPr>
              <a:t>Crab beam line has the same configuration but without beam screen assembly. </a:t>
            </a:r>
            <a:r>
              <a:rPr lang="en-GB" sz="1200" dirty="0">
                <a:solidFill>
                  <a:srgbClr val="5A5A5A"/>
                </a:solidFill>
              </a:rPr>
              <a:t>In consequence, its mechanical aperture is </a:t>
            </a:r>
            <a:r>
              <a:rPr lang="en-GB" sz="1200" dirty="0">
                <a:solidFill>
                  <a:srgbClr val="FF0000"/>
                </a:solidFill>
              </a:rPr>
              <a:t>circular.</a:t>
            </a:r>
            <a:endParaRPr lang="en-GB" sz="1200" dirty="0">
              <a:solidFill>
                <a:srgbClr val="5A5A5A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806137" y="2081545"/>
            <a:ext cx="977435" cy="37508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9" name="Rectangle 48"/>
          <p:cNvSpPr/>
          <p:nvPr/>
        </p:nvSpPr>
        <p:spPr>
          <a:xfrm>
            <a:off x="6752063" y="2118651"/>
            <a:ext cx="1112701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 b="1" dirty="0"/>
              <a:t>Vacuum </a:t>
            </a:r>
          </a:p>
          <a:p>
            <a:pPr algn="ctr"/>
            <a:r>
              <a:rPr lang="en-GB" sz="900" b="1" dirty="0"/>
              <a:t>instrumentation</a:t>
            </a:r>
          </a:p>
          <a:p>
            <a:pPr algn="ctr"/>
            <a:endParaRPr lang="en-GB" sz="675" b="1" dirty="0"/>
          </a:p>
        </p:txBody>
      </p:sp>
      <p:cxnSp>
        <p:nvCxnSpPr>
          <p:cNvPr id="53" name="Straight Connector 52"/>
          <p:cNvCxnSpPr/>
          <p:nvPr/>
        </p:nvCxnSpPr>
        <p:spPr>
          <a:xfrm>
            <a:off x="2465766" y="3212767"/>
            <a:ext cx="0" cy="1022127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4142606" y="4254208"/>
            <a:ext cx="8851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 dirty="0"/>
              <a:t>Thermal shield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6704569" y="3212767"/>
            <a:ext cx="0" cy="101216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2465766" y="4224929"/>
            <a:ext cx="423880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2472876" y="3212767"/>
            <a:ext cx="423880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1716033" y="2804875"/>
            <a:ext cx="4452" cy="1714196"/>
          </a:xfrm>
          <a:prstGeom prst="line">
            <a:avLst/>
          </a:prstGeom>
          <a:ln>
            <a:solidFill>
              <a:srgbClr val="7030A0"/>
            </a:solidFill>
            <a:prstDash val="lg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 flipV="1">
            <a:off x="1716033" y="4500570"/>
            <a:ext cx="5660439" cy="9965"/>
          </a:xfrm>
          <a:prstGeom prst="line">
            <a:avLst/>
          </a:prstGeom>
          <a:ln>
            <a:solidFill>
              <a:srgbClr val="7030A0"/>
            </a:solidFill>
            <a:prstDash val="lg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7380924" y="2807746"/>
            <a:ext cx="0" cy="1711325"/>
          </a:xfrm>
          <a:prstGeom prst="line">
            <a:avLst/>
          </a:prstGeom>
          <a:ln>
            <a:solidFill>
              <a:srgbClr val="7030A0"/>
            </a:solidFill>
            <a:prstDash val="lg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 flipV="1">
            <a:off x="1672940" y="2803639"/>
            <a:ext cx="5660439" cy="9965"/>
          </a:xfrm>
          <a:prstGeom prst="line">
            <a:avLst/>
          </a:prstGeom>
          <a:ln>
            <a:solidFill>
              <a:srgbClr val="7030A0"/>
            </a:solidFill>
            <a:prstDash val="lg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4149716" y="4564053"/>
            <a:ext cx="88512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900" dirty="0"/>
              <a:t>Cryomodule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527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754" y="1694306"/>
            <a:ext cx="3780420" cy="29526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82282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chemeClr val="tx2"/>
                </a:solidFill>
                <a:latin typeface="+mj-lt"/>
              </a:rPr>
              <a:t>Vacuum requirement- Instrumentation Ports</a:t>
            </a:r>
            <a:endParaRPr lang="en-GB" sz="3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31640" y="789552"/>
            <a:ext cx="656741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 algn="just">
              <a:buFont typeface="Arial" panose="020B0604020202020204" pitchFamily="34" charset="0"/>
              <a:buChar char="•"/>
            </a:pPr>
            <a:endParaRPr lang="en-GB" sz="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4313" indent="-214313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The CC cryostat is equipped with </a:t>
            </a:r>
            <a:r>
              <a:rPr lang="en-GB" sz="1200" dirty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 sector valves</a:t>
            </a:r>
            <a:r>
              <a:rPr lang="en-GB" sz="12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  <a:r>
              <a:rPr lang="en-GB" sz="1200" dirty="0" smtClean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200" dirty="0">
              <a:solidFill>
                <a:srgbClr val="FF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4313" indent="-214313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4313" indent="-214313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1200" dirty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4 instrumentation ports 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are equipped with vacuum gauges and roughing valves for </a:t>
            </a:r>
            <a:r>
              <a:rPr lang="en-GB" sz="1200" dirty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monitoring and maintenance 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of the cryomodule.</a:t>
            </a:r>
          </a:p>
          <a:p>
            <a:pPr algn="just">
              <a:buClr>
                <a:srgbClr val="00CC99"/>
              </a:buClr>
            </a:pP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4313" indent="-214313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Footer Placeholder 8"/>
          <p:cNvSpPr txBox="1">
            <a:spLocks/>
          </p:cNvSpPr>
          <p:nvPr/>
        </p:nvSpPr>
        <p:spPr>
          <a:xfrm>
            <a:off x="6523974" y="3213468"/>
            <a:ext cx="1134126" cy="279116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rgbClr val="FFFF00"/>
                </a:solidFill>
                <a:latin typeface="Calibri" panose="020F0502020204030204" pitchFamily="34" charset="0"/>
              </a:rPr>
              <a:t>P. Santos Diaz</a:t>
            </a:r>
            <a:endParaRPr lang="it-IT" b="1" dirty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1059" y="4221694"/>
            <a:ext cx="804703" cy="3409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08719" y="4582222"/>
            <a:ext cx="1252266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88" dirty="0"/>
              <a:t>Mobile pumping system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45144" y="4168005"/>
            <a:ext cx="1277914" cy="3348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88" dirty="0"/>
              <a:t>Blue: crabbed beam</a:t>
            </a:r>
          </a:p>
          <a:p>
            <a:r>
              <a:rPr lang="en-GB" sz="788" dirty="0"/>
              <a:t>Red: non-crabbed beam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877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653" y="997936"/>
            <a:ext cx="3780420" cy="295261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869399" y="1600870"/>
            <a:ext cx="390312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 algn="just">
              <a:buFont typeface="Arial" panose="020B0604020202020204" pitchFamily="34" charset="0"/>
              <a:buChar char="•"/>
            </a:pPr>
            <a:endParaRPr lang="en-GB" sz="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4313" indent="-214313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The CC </a:t>
            </a:r>
            <a:r>
              <a:rPr lang="en-GB" sz="1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CM will be equipped </a:t>
            </a:r>
            <a:r>
              <a:rPr lang="en-GB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GB" sz="1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2  sector valves</a:t>
            </a:r>
            <a:r>
              <a:rPr lang="en-GB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on cavity beam pipe.  </a:t>
            </a:r>
          </a:p>
          <a:p>
            <a:pPr marL="214313" indent="-214313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2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4313" indent="-214313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Other beam pipe ports will be flanged  off and sector valves will be added later</a:t>
            </a:r>
          </a:p>
          <a:p>
            <a:pPr algn="just">
              <a:buClr>
                <a:srgbClr val="00CC99"/>
              </a:buClr>
            </a:pPr>
            <a:endParaRPr lang="en-GB" sz="1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4313" indent="-214313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CM  will be equipped with Only 2 instrumentation ports ( inside)  and the other 2 ports will move outside the CM after flange.</a:t>
            </a:r>
          </a:p>
          <a:p>
            <a:pPr marL="214313" indent="-214313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00CC99"/>
              </a:buClr>
            </a:pP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4313" indent="-214313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1059" y="4221694"/>
            <a:ext cx="804703" cy="3409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08719" y="4582222"/>
            <a:ext cx="1252266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88" dirty="0"/>
              <a:t>Mobile pumping system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45144" y="4168005"/>
            <a:ext cx="1277914" cy="3348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88" dirty="0"/>
              <a:t>Blue: crabbed beam</a:t>
            </a:r>
          </a:p>
          <a:p>
            <a:r>
              <a:rPr lang="en-GB" sz="788" dirty="0"/>
              <a:t>Red: non-crabbed beam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3995936" y="2645752"/>
            <a:ext cx="0" cy="2160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187624" y="2645752"/>
            <a:ext cx="0" cy="2160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urved Up Arrow 20"/>
          <p:cNvSpPr/>
          <p:nvPr/>
        </p:nvSpPr>
        <p:spPr>
          <a:xfrm>
            <a:off x="3507092" y="2753764"/>
            <a:ext cx="704867" cy="311096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3779912" y="2211709"/>
            <a:ext cx="360040" cy="3600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6876256" y="720937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 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34" name="Elbow Connector 33"/>
          <p:cNvCxnSpPr/>
          <p:nvPr/>
        </p:nvCxnSpPr>
        <p:spPr>
          <a:xfrm rot="10800000" flipV="1">
            <a:off x="4116842" y="1868071"/>
            <a:ext cx="780035" cy="500953"/>
          </a:xfrm>
          <a:prstGeom prst="bentConnector3">
            <a:avLst>
              <a:gd name="adj1" fmla="val 70901"/>
            </a:avLst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/>
          <p:nvPr/>
        </p:nvCxnSpPr>
        <p:spPr>
          <a:xfrm rot="10800000" flipV="1">
            <a:off x="3995939" y="2391728"/>
            <a:ext cx="900939" cy="254023"/>
          </a:xfrm>
          <a:prstGeom prst="bentConnector3">
            <a:avLst>
              <a:gd name="adj1" fmla="val 25610"/>
            </a:avLst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4067945" y="3003798"/>
            <a:ext cx="900099" cy="11905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3153544" y="2615492"/>
            <a:ext cx="914400" cy="12847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491599" y="112244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chemeClr val="tx2"/>
                </a:solidFill>
                <a:latin typeface="+mj-lt"/>
              </a:rPr>
              <a:t>Vacuum requirement - Instrumentation Ports</a:t>
            </a:r>
            <a:endParaRPr lang="en-GB" sz="3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HL-LHC Annual meeting, Madrid,  Nov 13-16, 2017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888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1CD65B3-E8D1-4001-8E0C-4AF8A697297C}">
  <ds:schemaRefs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6201</TotalTime>
  <Words>1423</Words>
  <Application>Microsoft Office PowerPoint</Application>
  <PresentationFormat>On-screen Show (16:9)</PresentationFormat>
  <Paragraphs>334</Paragraphs>
  <Slides>38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Arial Narrow</vt:lpstr>
      <vt:lpstr>Calibri</vt:lpstr>
      <vt:lpstr>Courier New</vt:lpstr>
      <vt:lpstr>Times New Roman</vt:lpstr>
      <vt:lpstr>Wingdings</vt:lpstr>
      <vt:lpstr>Thème Office</vt:lpstr>
      <vt:lpstr> HL-LHC Status on  RFD Cryomdule Development  </vt:lpstr>
      <vt:lpstr>PowerPoint Presentation</vt:lpstr>
      <vt:lpstr>PowerPoint Presentation</vt:lpstr>
      <vt:lpstr>PowerPoint Presentation</vt:lpstr>
      <vt:lpstr>Additional Requirements</vt:lpstr>
      <vt:lpstr>PowerPoint Presentation</vt:lpstr>
      <vt:lpstr>PowerPoint Presentation</vt:lpstr>
      <vt:lpstr>PowerPoint Presentation</vt:lpstr>
      <vt:lpstr>PowerPoint Presentation</vt:lpstr>
      <vt:lpstr>Cavity String  (Preliminary Design)</vt:lpstr>
      <vt:lpstr>PowerPoint Presentation</vt:lpstr>
      <vt:lpstr>PowerPoint Presentation</vt:lpstr>
      <vt:lpstr>PowerPoint Presentation</vt:lpstr>
      <vt:lpstr>DQW-SPS HOM cooling</vt:lpstr>
      <vt:lpstr>Parallel 2-Phase Line LHC (-1.24%) – Modified HOM Cooling</vt:lpstr>
      <vt:lpstr>Vacuum barrier between  Cryo-Service Module and CM</vt:lpstr>
      <vt:lpstr>PowerPoint Presentation</vt:lpstr>
      <vt:lpstr>Engineering Technology Centre 3D Layout</vt:lpstr>
      <vt:lpstr>Cavity string travel route</vt:lpstr>
      <vt:lpstr>PowerPoint Presentation</vt:lpstr>
      <vt:lpstr>Cavity String Mobile (Trolley)</vt:lpstr>
      <vt:lpstr>PowerPoint Presentation</vt:lpstr>
      <vt:lpstr>PowerPoint Presentation</vt:lpstr>
      <vt:lpstr>Thank you </vt:lpstr>
      <vt:lpstr>PowerPoint Presentation</vt:lpstr>
      <vt:lpstr>PowerPoint Presentation</vt:lpstr>
      <vt:lpstr>Cryomodule</vt:lpstr>
      <vt:lpstr>PowerPoint Presentation</vt:lpstr>
      <vt:lpstr>PowerPoint Presentation</vt:lpstr>
      <vt:lpstr>RFD LHC/SPS Prototype: Cavity String</vt:lpstr>
      <vt:lpstr>RFD LHC/SPS Prototype: Cryomodule</vt:lpstr>
      <vt:lpstr>PowerPoint Presentation</vt:lpstr>
      <vt:lpstr>PowerPoint Presentation</vt:lpstr>
      <vt:lpstr>PowerPoint Presentation</vt:lpstr>
      <vt:lpstr>PowerPoint Presentation</vt:lpstr>
      <vt:lpstr>HL-LHC UK ( WP 2.2 Responsibilities)</vt:lpstr>
      <vt:lpstr>Vacuum Integration Proposal</vt:lpstr>
      <vt:lpstr>LHC Point 5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Pattalwar, Shrikant (STFC,DL,AST)</cp:lastModifiedBy>
  <cp:revision>104</cp:revision>
  <dcterms:created xsi:type="dcterms:W3CDTF">2016-02-12T09:02:01Z</dcterms:created>
  <dcterms:modified xsi:type="dcterms:W3CDTF">2017-11-15T16:29:10Z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