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263" r:id="rId5"/>
    <p:sldId id="264" r:id="rId6"/>
    <p:sldId id="265" r:id="rId7"/>
    <p:sldId id="266" r:id="rId8"/>
    <p:sldId id="312" r:id="rId9"/>
    <p:sldId id="277" r:id="rId10"/>
    <p:sldId id="314" r:id="rId11"/>
    <p:sldId id="278" r:id="rId12"/>
    <p:sldId id="306" r:id="rId13"/>
    <p:sldId id="313" r:id="rId14"/>
    <p:sldId id="317" r:id="rId15"/>
    <p:sldId id="294" r:id="rId16"/>
    <p:sldId id="292" r:id="rId17"/>
    <p:sldId id="295" r:id="rId18"/>
    <p:sldId id="298" r:id="rId19"/>
    <p:sldId id="303" r:id="rId20"/>
    <p:sldId id="267" r:id="rId21"/>
    <p:sldId id="268" r:id="rId22"/>
    <p:sldId id="287" r:id="rId23"/>
    <p:sldId id="288" r:id="rId24"/>
    <p:sldId id="308" r:id="rId25"/>
    <p:sldId id="309" r:id="rId26"/>
    <p:sldId id="310" r:id="rId27"/>
    <p:sldId id="315" r:id="rId28"/>
    <p:sldId id="316" r:id="rId29"/>
    <p:sldId id="311" r:id="rId30"/>
    <p:sldId id="307" r:id="rId31"/>
    <p:sldId id="273" r:id="rId32"/>
    <p:sldId id="274" r:id="rId3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E699"/>
    <a:srgbClr val="FADDDA"/>
    <a:srgbClr val="800000"/>
    <a:srgbClr val="5F5F5F"/>
    <a:srgbClr val="FFCC00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42" autoAdjust="0"/>
    <p:restoredTop sz="96925" autoAdjust="0"/>
  </p:normalViewPr>
  <p:slideViewPr>
    <p:cSldViewPr snapToObjects="1" showGuides="1">
      <p:cViewPr varScale="1">
        <p:scale>
          <a:sx n="125" d="100"/>
          <a:sy n="125" d="100"/>
        </p:scale>
        <p:origin x="824" y="168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10" d="100"/>
        <a:sy n="110" d="100"/>
      </p:scale>
      <p:origin x="0" y="-48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16/11/2017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16/11/2017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435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644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7.png"/><Relationship Id="rId5" Type="http://schemas.openxmlformats.org/officeDocument/2006/relationships/image" Target="../media/image80.png"/><Relationship Id="rId6" Type="http://schemas.openxmlformats.org/officeDocument/2006/relationships/image" Target="../media/image90.png"/><Relationship Id="rId7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tiff"/><Relationship Id="rId5" Type="http://schemas.openxmlformats.org/officeDocument/2006/relationships/image" Target="../media/image3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Relationship Id="rId3" Type="http://schemas.openxmlformats.org/officeDocument/2006/relationships/image" Target="../media/image10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87690" y="2780928"/>
            <a:ext cx="7200000" cy="1508573"/>
          </a:xfrm>
        </p:spPr>
        <p:txBody>
          <a:bodyPr/>
          <a:lstStyle/>
          <a:p>
            <a:r>
              <a:rPr lang="en-GB" sz="2600" dirty="0" smtClean="0"/>
              <a:t>RFD Crab Cavity </a:t>
            </a:r>
            <a:r>
              <a:rPr lang="en-GB" sz="2600" dirty="0" smtClean="0"/>
              <a:t>Contribution from the U.S.</a:t>
            </a:r>
            <a:br>
              <a:rPr lang="en-GB" sz="2600" dirty="0" smtClean="0"/>
            </a:br>
            <a:r>
              <a:rPr lang="en-GB" sz="2600" i="1" dirty="0" smtClean="0"/>
              <a:t>Status, Needs and Plans</a:t>
            </a:r>
            <a:endParaRPr lang="en-GB" sz="2600" i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87690" y="4800600"/>
            <a:ext cx="6480000" cy="990600"/>
          </a:xfrm>
        </p:spPr>
        <p:txBody>
          <a:bodyPr>
            <a:normAutofit/>
          </a:bodyPr>
          <a:lstStyle/>
          <a:p>
            <a:r>
              <a:rPr lang="en-GB" sz="1800" dirty="0" smtClean="0"/>
              <a:t>Leonardo Ristori – </a:t>
            </a:r>
            <a:r>
              <a:rPr lang="en-GB" sz="1800" dirty="0" smtClean="0"/>
              <a:t>Crab Cavity L2 Manager, Fermilab</a:t>
            </a:r>
          </a:p>
          <a:p>
            <a:r>
              <a:rPr lang="en-GB" sz="1800" i="1" dirty="0" smtClean="0"/>
              <a:t>With input from: ANL, BNL, JLAB, ODU, SLAC</a:t>
            </a:r>
            <a:endParaRPr lang="en-GB" sz="1800" i="1" dirty="0"/>
          </a:p>
        </p:txBody>
      </p:sp>
      <p:sp>
        <p:nvSpPr>
          <p:cNvPr id="8" name="Freeform 7"/>
          <p:cNvSpPr/>
          <p:nvPr/>
        </p:nvSpPr>
        <p:spPr>
          <a:xfrm>
            <a:off x="871672" y="908720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050" y="585575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7690" y="585575"/>
            <a:ext cx="4057610" cy="1691297"/>
          </a:xfrm>
          <a:prstGeom prst="rect">
            <a:avLst/>
          </a:prstGeom>
        </p:spPr>
      </p:pic>
      <p:sp>
        <p:nvSpPr>
          <p:cNvPr id="10" name="Espace réservé du texte 3"/>
          <p:cNvSpPr txBox="1">
            <a:spLocks/>
          </p:cNvSpPr>
          <p:nvPr/>
        </p:nvSpPr>
        <p:spPr>
          <a:xfrm>
            <a:off x="1287690" y="5791200"/>
            <a:ext cx="6480000" cy="3492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HL-LHC Collaboration Meeting – Madrid, Nov 13-16 2017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Design – Open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Shift of ~760MHz Higher Order Mode</a:t>
            </a:r>
          </a:p>
          <a:p>
            <a:pPr lvl="1"/>
            <a:r>
              <a:rPr lang="en-US" sz="1800" dirty="0" smtClean="0"/>
              <a:t>Solution presented by </a:t>
            </a:r>
            <a:r>
              <a:rPr lang="en-US" sz="1800" dirty="0" err="1" smtClean="0"/>
              <a:t>Zenghai</a:t>
            </a:r>
            <a:r>
              <a:rPr lang="en-US" sz="1800" dirty="0" smtClean="0"/>
              <a:t> Li (this </a:t>
            </a:r>
            <a:r>
              <a:rPr lang="en-US" sz="1800" dirty="0" err="1" smtClean="0"/>
              <a:t>collab</a:t>
            </a:r>
            <a:r>
              <a:rPr lang="en-US" sz="1800" dirty="0" smtClean="0"/>
              <a:t>. Meeting) also available </a:t>
            </a:r>
            <a:r>
              <a:rPr lang="en-US" sz="1800" dirty="0"/>
              <a:t>at </a:t>
            </a:r>
            <a:r>
              <a:rPr lang="en-US" sz="1800" dirty="0" smtClean="0"/>
              <a:t>US-HiLumi-doc-722-v2</a:t>
            </a:r>
          </a:p>
          <a:p>
            <a:r>
              <a:rPr lang="en-US" sz="2000" dirty="0" smtClean="0"/>
              <a:t>Concerns on soundness of tuner interface</a:t>
            </a:r>
          </a:p>
          <a:p>
            <a:pPr lvl="1"/>
            <a:r>
              <a:rPr lang="en-US" sz="1800" dirty="0" smtClean="0"/>
              <a:t>Solution presented by </a:t>
            </a:r>
            <a:r>
              <a:rPr lang="en-US" sz="1800" dirty="0" err="1" smtClean="0"/>
              <a:t>Mattia</a:t>
            </a:r>
            <a:r>
              <a:rPr lang="en-US" sz="1800" dirty="0" smtClean="0"/>
              <a:t> Parise</a:t>
            </a:r>
          </a:p>
          <a:p>
            <a:r>
              <a:rPr lang="en-US" sz="2000" dirty="0" smtClean="0"/>
              <a:t>Ensure key functional parameters meet FRS with some margin</a:t>
            </a:r>
          </a:p>
          <a:p>
            <a:pPr lvl="1"/>
            <a:r>
              <a:rPr lang="en-US" sz="1800" dirty="0" smtClean="0"/>
              <a:t>Sensitivity to </a:t>
            </a:r>
            <a:r>
              <a:rPr lang="en-US" sz="1800" dirty="0" err="1" smtClean="0"/>
              <a:t>Lhe</a:t>
            </a:r>
            <a:r>
              <a:rPr lang="en-US" sz="1800" dirty="0" smtClean="0"/>
              <a:t> pressure variations</a:t>
            </a:r>
          </a:p>
          <a:p>
            <a:pPr lvl="1"/>
            <a:r>
              <a:rPr lang="en-US" sz="1800" dirty="0" smtClean="0"/>
              <a:t>Amplitude of detuning due to Lorenz forces</a:t>
            </a:r>
          </a:p>
          <a:p>
            <a:pPr lvl="1"/>
            <a:r>
              <a:rPr lang="en-US" sz="1800" dirty="0" smtClean="0"/>
              <a:t>Elastic tuning range at 2K</a:t>
            </a:r>
          </a:p>
          <a:p>
            <a:pPr lvl="1"/>
            <a:endParaRPr lang="en-US" sz="1800" dirty="0"/>
          </a:p>
          <a:p>
            <a:r>
              <a:rPr lang="en-US" sz="2200" dirty="0" smtClean="0"/>
              <a:t>The good news: </a:t>
            </a:r>
          </a:p>
          <a:p>
            <a:pPr lvl="1"/>
            <a:r>
              <a:rPr lang="en-US" sz="1800" dirty="0"/>
              <a:t>S</a:t>
            </a:r>
            <a:r>
              <a:rPr lang="en-US" sz="1800" dirty="0" smtClean="0"/>
              <a:t>ame scheme of 4mm material thickness for the cavity</a:t>
            </a:r>
          </a:p>
          <a:p>
            <a:pPr lvl="1"/>
            <a:r>
              <a:rPr lang="en-US" sz="1800" dirty="0" smtClean="0"/>
              <a:t>The deflecting poles can be left untouched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176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Lowering 760 MHz HOM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080" y="962855"/>
            <a:ext cx="4475480" cy="225364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509497"/>
            <a:ext cx="3985846" cy="26420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824" y="933534"/>
            <a:ext cx="4283968" cy="25759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720" y="3572352"/>
            <a:ext cx="4380176" cy="264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426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061" t="21021" r="3262" b="16844"/>
          <a:stretch/>
        </p:blipFill>
        <p:spPr>
          <a:xfrm>
            <a:off x="475760" y="4512017"/>
            <a:ext cx="4752528" cy="1388839"/>
          </a:xfrm>
          <a:prstGeom prst="rect">
            <a:avLst/>
          </a:prstGeom>
        </p:spPr>
      </p:pic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Updates on the tuner flange interface</a:t>
            </a: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11/16/17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Parise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12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40B66043-A97A-4C71-B365-E406744D361B}"/>
              </a:ext>
            </a:extLst>
          </p:cNvPr>
          <p:cNvSpPr txBox="1"/>
          <p:nvPr/>
        </p:nvSpPr>
        <p:spPr>
          <a:xfrm>
            <a:off x="5595137" y="2535131"/>
            <a:ext cx="3267071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Use of thicker material to distribute stresses and tuning forces.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Large radius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(19 mm)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reduces stress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concentration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More material under the interface (original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design was 1.6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accent6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Shape optimized to allow EBW from both sides for a 4mm thick weld</a:t>
            </a:r>
            <a:endParaRPr lang="en-US" sz="1600" dirty="0">
              <a:solidFill>
                <a:schemeClr val="accent6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75760" y="1161906"/>
            <a:ext cx="3911352" cy="3219884"/>
            <a:chOff x="228600" y="1180914"/>
            <a:chExt cx="5951538" cy="4899396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50886F5F-A40A-424C-BD4D-04163CD5E3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0684"/>
            <a:stretch/>
          </p:blipFill>
          <p:spPr>
            <a:xfrm>
              <a:off x="228600" y="1180914"/>
              <a:ext cx="5951538" cy="4899396"/>
            </a:xfrm>
            <a:prstGeom prst="rect">
              <a:avLst/>
            </a:prstGeom>
          </p:spPr>
        </p:pic>
        <p:cxnSp>
          <p:nvCxnSpPr>
            <p:cNvPr id="8" name="Straight Connector 7">
              <a:extLst>
                <a:ext uri="{FF2B5EF4-FFF2-40B4-BE49-F238E27FC236}">
                  <a16:creationId xmlns="" xmlns:a16="http://schemas.microsoft.com/office/drawing/2014/main" id="{3A02566F-3C24-452E-AE07-5C2CB65B9C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23373" y="3175697"/>
              <a:ext cx="0" cy="77369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="" xmlns:a16="http://schemas.microsoft.com/office/drawing/2014/main" id="{7B963EAC-712B-4142-8953-990702420A06}"/>
                </a:ext>
              </a:extLst>
            </p:cNvPr>
            <p:cNvCxnSpPr>
              <a:cxnSpLocks/>
            </p:cNvCxnSpPr>
            <p:nvPr/>
          </p:nvCxnSpPr>
          <p:spPr>
            <a:xfrm>
              <a:off x="1723373" y="2865967"/>
              <a:ext cx="0" cy="408503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="" xmlns:a16="http://schemas.microsoft.com/office/drawing/2014/main" id="{82A443C7-4FEA-4027-92BE-97A088EDA7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23373" y="3823575"/>
              <a:ext cx="0" cy="627621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E4D0F656-35DB-43F0-AD3F-659D52A6C2D1}"/>
                </a:ext>
              </a:extLst>
            </p:cNvPr>
            <p:cNvSpPr txBox="1"/>
            <p:nvPr/>
          </p:nvSpPr>
          <p:spPr>
            <a:xfrm>
              <a:off x="1020770" y="4484448"/>
              <a:ext cx="1405206" cy="468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6.35 mm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="" xmlns:a16="http://schemas.microsoft.com/office/drawing/2014/main" id="{66081C03-1D4D-452B-9277-0A673DEC53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5859" y="4340227"/>
              <a:ext cx="0" cy="42383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="" xmlns:a16="http://schemas.microsoft.com/office/drawing/2014/main" id="{FD155E82-47AA-4E28-B635-781906D4C2EA}"/>
                </a:ext>
              </a:extLst>
            </p:cNvPr>
            <p:cNvCxnSpPr>
              <a:cxnSpLocks/>
            </p:cNvCxnSpPr>
            <p:nvPr/>
          </p:nvCxnSpPr>
          <p:spPr>
            <a:xfrm>
              <a:off x="3565859" y="3934105"/>
              <a:ext cx="0" cy="408503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D565DB89-E028-42BB-9E33-ECA1B002B8B5}"/>
                </a:ext>
              </a:extLst>
            </p:cNvPr>
            <p:cNvSpPr txBox="1"/>
            <p:nvPr/>
          </p:nvSpPr>
          <p:spPr>
            <a:xfrm>
              <a:off x="2980799" y="5214869"/>
              <a:ext cx="1170118" cy="468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4 mm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="" xmlns:a16="http://schemas.microsoft.com/office/drawing/2014/main" id="{9F7A1587-958E-4616-864E-6D9A243640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3011" y="4702954"/>
              <a:ext cx="0" cy="466435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="" xmlns:a16="http://schemas.microsoft.com/office/drawing/2014/main" id="{344E3938-F9E3-471E-A260-D1AE414B81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76606" y="3175697"/>
              <a:ext cx="1116105" cy="1646751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2349EA12-3C0D-4F49-AF53-EC5A8E03D7F2}"/>
                </a:ext>
              </a:extLst>
            </p:cNvPr>
            <p:cNvSpPr txBox="1"/>
            <p:nvPr/>
          </p:nvSpPr>
          <p:spPr>
            <a:xfrm rot="18261105">
              <a:off x="4572310" y="3776438"/>
              <a:ext cx="1901052" cy="468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R = 19 mm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0365B218-40FD-4EC6-94F2-EC5C207E48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1484" b="25642"/>
          <a:stretch/>
        </p:blipFill>
        <p:spPr>
          <a:xfrm>
            <a:off x="4998999" y="796139"/>
            <a:ext cx="2029903" cy="156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30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11/16/17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Parise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13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24C6EFE-34F5-46BB-BA3A-51FDFFD54290}"/>
              </a:ext>
            </a:extLst>
          </p:cNvPr>
          <p:cNvSpPr txBox="1"/>
          <p:nvPr/>
        </p:nvSpPr>
        <p:spPr>
          <a:xfrm>
            <a:off x="222365" y="274140"/>
            <a:ext cx="8699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Proposed design of tuning interface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F5D6B115-393E-4293-9FC0-F0FF94F70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39" y="1139589"/>
            <a:ext cx="8601595" cy="4307216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77F49AD5-88BA-492A-A00F-03AB1A99B51C}"/>
              </a:ext>
            </a:extLst>
          </p:cNvPr>
          <p:cNvCxnSpPr>
            <a:cxnSpLocks/>
          </p:cNvCxnSpPr>
          <p:nvPr/>
        </p:nvCxnSpPr>
        <p:spPr>
          <a:xfrm flipV="1">
            <a:off x="5299967" y="3341437"/>
            <a:ext cx="0" cy="77369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="" xmlns:a16="http://schemas.microsoft.com/office/drawing/2014/main" id="{DE7F3AC2-8C53-4621-90DB-02F7AB4574CE}"/>
              </a:ext>
            </a:extLst>
          </p:cNvPr>
          <p:cNvCxnSpPr>
            <a:cxnSpLocks/>
          </p:cNvCxnSpPr>
          <p:nvPr/>
        </p:nvCxnSpPr>
        <p:spPr>
          <a:xfrm>
            <a:off x="5299967" y="3031707"/>
            <a:ext cx="0" cy="40850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53A7D44E-BFA9-4BEF-A083-97548B4595AC}"/>
              </a:ext>
            </a:extLst>
          </p:cNvPr>
          <p:cNvCxnSpPr>
            <a:cxnSpLocks/>
          </p:cNvCxnSpPr>
          <p:nvPr/>
        </p:nvCxnSpPr>
        <p:spPr>
          <a:xfrm flipV="1">
            <a:off x="5299967" y="3487514"/>
            <a:ext cx="0" cy="172279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C70A57DB-D0E6-495B-868B-C90F01E59090}"/>
              </a:ext>
            </a:extLst>
          </p:cNvPr>
          <p:cNvSpPr txBox="1"/>
          <p:nvPr/>
        </p:nvSpPr>
        <p:spPr>
          <a:xfrm>
            <a:off x="4597363" y="5210313"/>
            <a:ext cx="1405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8 mm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40643F5F-9910-4CBB-A32D-AD4E016CD8D6}"/>
              </a:ext>
            </a:extLst>
          </p:cNvPr>
          <p:cNvCxnSpPr>
            <a:cxnSpLocks/>
          </p:cNvCxnSpPr>
          <p:nvPr/>
        </p:nvCxnSpPr>
        <p:spPr>
          <a:xfrm>
            <a:off x="2653924" y="2348830"/>
            <a:ext cx="3370079" cy="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="" xmlns:a16="http://schemas.microsoft.com/office/drawing/2014/main" id="{E953CE50-0A3A-4111-BB72-DAF8B8FD9B47}"/>
              </a:ext>
            </a:extLst>
          </p:cNvPr>
          <p:cNvCxnSpPr>
            <a:cxnSpLocks/>
          </p:cNvCxnSpPr>
          <p:nvPr/>
        </p:nvCxnSpPr>
        <p:spPr>
          <a:xfrm>
            <a:off x="2556295" y="2348830"/>
            <a:ext cx="627618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="" xmlns:a16="http://schemas.microsoft.com/office/drawing/2014/main" id="{B064E6FA-384E-4A75-A01E-05744A148F51}"/>
              </a:ext>
            </a:extLst>
          </p:cNvPr>
          <p:cNvCxnSpPr>
            <a:cxnSpLocks/>
          </p:cNvCxnSpPr>
          <p:nvPr/>
        </p:nvCxnSpPr>
        <p:spPr>
          <a:xfrm flipH="1">
            <a:off x="5822395" y="2351969"/>
            <a:ext cx="627618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043B6371-D562-45FA-9914-CC9AFDD48B81}"/>
              </a:ext>
            </a:extLst>
          </p:cNvPr>
          <p:cNvCxnSpPr>
            <a:cxnSpLocks/>
          </p:cNvCxnSpPr>
          <p:nvPr/>
        </p:nvCxnSpPr>
        <p:spPr>
          <a:xfrm flipV="1">
            <a:off x="3179704" y="2217420"/>
            <a:ext cx="0" cy="10185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A69F8488-8A74-4E76-B144-F6BA4409DF37}"/>
              </a:ext>
            </a:extLst>
          </p:cNvPr>
          <p:cNvCxnSpPr>
            <a:cxnSpLocks/>
          </p:cNvCxnSpPr>
          <p:nvPr/>
        </p:nvCxnSpPr>
        <p:spPr>
          <a:xfrm flipV="1">
            <a:off x="5799535" y="2217420"/>
            <a:ext cx="0" cy="10185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B53FA536-D5DA-4CDC-BC2E-6D1BD354287E}"/>
              </a:ext>
            </a:extLst>
          </p:cNvPr>
          <p:cNvSpPr txBox="1"/>
          <p:nvPr/>
        </p:nvSpPr>
        <p:spPr>
          <a:xfrm>
            <a:off x="3787016" y="1919017"/>
            <a:ext cx="1405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260 mm</a:t>
            </a:r>
          </a:p>
        </p:txBody>
      </p:sp>
    </p:spTree>
    <p:extLst>
      <p:ext uri="{BB962C8B-B14F-4D97-AF65-F5344CB8AC3E}">
        <p14:creationId xmlns:p14="http://schemas.microsoft.com/office/powerpoint/2010/main" val="171594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Mechanical Design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14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3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Parise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8067675" y="6515100"/>
            <a:ext cx="107632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11/16/17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DB7F2A2-3E1C-4BB0-9679-7113F57ABF2C}"/>
              </a:ext>
            </a:extLst>
          </p:cNvPr>
          <p:cNvSpPr txBox="1"/>
          <p:nvPr/>
        </p:nvSpPr>
        <p:spPr>
          <a:xfrm>
            <a:off x="1152892" y="4159486"/>
            <a:ext cx="7743092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GOAL: Guarantee satisfying functional specifications</a:t>
            </a:r>
          </a:p>
          <a:p>
            <a:r>
              <a:rPr lang="en-US" sz="20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sz="2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1.8 bar pressure, </a:t>
            </a:r>
            <a:r>
              <a:rPr lang="en-US" sz="2000" dirty="0" err="1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df</a:t>
            </a:r>
            <a:r>
              <a:rPr lang="en-US" sz="2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/</a:t>
            </a:r>
            <a:r>
              <a:rPr lang="en-US" sz="2000" dirty="0" err="1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</a:t>
            </a:r>
            <a:r>
              <a:rPr lang="en-US" sz="2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LFD</a:t>
            </a:r>
            <a:endParaRPr lang="en-US" sz="2000" dirty="0">
              <a:solidFill>
                <a:srgbClr val="40404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sz="2000" u="sng" dirty="0">
              <a:solidFill>
                <a:srgbClr val="40404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indent="-457200">
              <a:spcAft>
                <a:spcPts val="600"/>
              </a:spcAft>
              <a:buAutoNum type="arabicParenR"/>
            </a:pPr>
            <a:r>
              <a:rPr lang="en-US" sz="2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LARP prototype design</a:t>
            </a:r>
            <a:endParaRPr lang="en-US" sz="2000" dirty="0">
              <a:solidFill>
                <a:srgbClr val="40404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indent="-457200">
              <a:spcAft>
                <a:spcPts val="600"/>
              </a:spcAft>
              <a:buAutoNum type="arabicParenR"/>
            </a:pPr>
            <a:r>
              <a:rPr lang="en-US" sz="2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Removed Ribs + Racetrack</a:t>
            </a:r>
            <a:endParaRPr lang="en-US" sz="2000" dirty="0">
              <a:solidFill>
                <a:srgbClr val="40404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indent="-457200">
              <a:spcAft>
                <a:spcPts val="600"/>
              </a:spcAft>
              <a:buAutoNum type="arabicParenR"/>
            </a:pPr>
            <a:r>
              <a:rPr lang="en-US" sz="20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Racetrack and electric ribs + wider </a:t>
            </a:r>
            <a:r>
              <a:rPr lang="en-US" sz="2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stiffeners at pole base</a:t>
            </a:r>
            <a:endParaRPr lang="en-US" sz="2000" dirty="0">
              <a:solidFill>
                <a:srgbClr val="40404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40404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9163DBF1-9399-4445-82A6-D6349991F3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6" y="1623040"/>
            <a:ext cx="3130061" cy="21002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81CFD1CF-CAB1-4A57-A709-01025A480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7569" y="1567097"/>
            <a:ext cx="3094007" cy="21488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C4A56BE-0F12-4F52-8335-FB015483D2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6" t="7633" r="2262" b="6411"/>
          <a:stretch/>
        </p:blipFill>
        <p:spPr>
          <a:xfrm>
            <a:off x="3135927" y="1664683"/>
            <a:ext cx="2960077" cy="192024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5400ABA3-1549-4796-B49D-55EEF91AAAEC}"/>
              </a:ext>
            </a:extLst>
          </p:cNvPr>
          <p:cNvSpPr txBox="1"/>
          <p:nvPr/>
        </p:nvSpPr>
        <p:spPr>
          <a:xfrm>
            <a:off x="1091812" y="1186811"/>
            <a:ext cx="640080" cy="64008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E0A0DFD6-B2DF-4473-B47C-6609A38A6E42}"/>
              </a:ext>
            </a:extLst>
          </p:cNvPr>
          <p:cNvSpPr txBox="1"/>
          <p:nvPr/>
        </p:nvSpPr>
        <p:spPr>
          <a:xfrm>
            <a:off x="4174570" y="1135125"/>
            <a:ext cx="640080" cy="64008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48B9C4C3-D000-48EE-98B7-DC8F5D20DE55}"/>
              </a:ext>
            </a:extLst>
          </p:cNvPr>
          <p:cNvSpPr txBox="1"/>
          <p:nvPr/>
        </p:nvSpPr>
        <p:spPr>
          <a:xfrm>
            <a:off x="7136986" y="1130571"/>
            <a:ext cx="640080" cy="64918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56187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Linearized Stresses for 1.8bar – Free Tuner</a:t>
            </a:r>
            <a:endParaRPr lang="en-US" dirty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15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3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Parise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8067675" y="6515100"/>
            <a:ext cx="107632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11/16/17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="" xmlns:a16="http://schemas.microsoft.com/office/drawing/2014/main" id="{DC29EC3E-AA9A-45F6-A43B-B01240B449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540956"/>
              </p:ext>
            </p:extLst>
          </p:nvPr>
        </p:nvGraphicFramePr>
        <p:xfrm>
          <a:off x="395536" y="896578"/>
          <a:ext cx="7968913" cy="182637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07915">
                  <a:extLst>
                    <a:ext uri="{9D8B030D-6E8A-4147-A177-3AD203B41FA5}">
                      <a16:colId xmlns="" xmlns:a16="http://schemas.microsoft.com/office/drawing/2014/main" val="552578516"/>
                    </a:ext>
                  </a:extLst>
                </a:gridCol>
                <a:gridCol w="2012302">
                  <a:extLst>
                    <a:ext uri="{9D8B030D-6E8A-4147-A177-3AD203B41FA5}">
                      <a16:colId xmlns="" xmlns:a16="http://schemas.microsoft.com/office/drawing/2014/main" val="2086964802"/>
                    </a:ext>
                  </a:extLst>
                </a:gridCol>
                <a:gridCol w="2024348">
                  <a:extLst>
                    <a:ext uri="{9D8B030D-6E8A-4147-A177-3AD203B41FA5}">
                      <a16:colId xmlns="" xmlns:a16="http://schemas.microsoft.com/office/drawing/2014/main" val="2662618552"/>
                    </a:ext>
                  </a:extLst>
                </a:gridCol>
                <a:gridCol w="2024348">
                  <a:extLst>
                    <a:ext uri="{9D8B030D-6E8A-4147-A177-3AD203B41FA5}">
                      <a16:colId xmlns="" xmlns:a16="http://schemas.microsoft.com/office/drawing/2014/main" val="2264794990"/>
                    </a:ext>
                  </a:extLst>
                </a:gridCol>
              </a:tblGrid>
              <a:tr h="72587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Area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Pm [MPa]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Pm+Pb</a:t>
                      </a:r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[MPa]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Allowable (</a:t>
                      </a:r>
                      <a:r>
                        <a:rPr lang="en-US" sz="20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Pm+Pb</a:t>
                      </a:r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) [MPa]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80196901"/>
                  </a:ext>
                </a:extLst>
              </a:tr>
              <a:tr h="55024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8.4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234914053"/>
                  </a:ext>
                </a:extLst>
              </a:tr>
              <a:tr h="55024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56.7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4186763952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DC29EC3E-AA9A-45F6-A43B-B01240B449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290656"/>
              </p:ext>
            </p:extLst>
          </p:nvPr>
        </p:nvGraphicFramePr>
        <p:xfrm>
          <a:off x="403712" y="2935562"/>
          <a:ext cx="7968913" cy="125128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07915">
                  <a:extLst>
                    <a:ext uri="{9D8B030D-6E8A-4147-A177-3AD203B41FA5}">
                      <a16:colId xmlns="" xmlns:a16="http://schemas.microsoft.com/office/drawing/2014/main" val="552578516"/>
                    </a:ext>
                  </a:extLst>
                </a:gridCol>
                <a:gridCol w="2012302">
                  <a:extLst>
                    <a:ext uri="{9D8B030D-6E8A-4147-A177-3AD203B41FA5}">
                      <a16:colId xmlns="" xmlns:a16="http://schemas.microsoft.com/office/drawing/2014/main" val="2086964802"/>
                    </a:ext>
                  </a:extLst>
                </a:gridCol>
                <a:gridCol w="2024348">
                  <a:extLst>
                    <a:ext uri="{9D8B030D-6E8A-4147-A177-3AD203B41FA5}">
                      <a16:colId xmlns="" xmlns:a16="http://schemas.microsoft.com/office/drawing/2014/main" val="2662618552"/>
                    </a:ext>
                  </a:extLst>
                </a:gridCol>
                <a:gridCol w="2024348">
                  <a:extLst>
                    <a:ext uri="{9D8B030D-6E8A-4147-A177-3AD203B41FA5}">
                      <a16:colId xmlns="" xmlns:a16="http://schemas.microsoft.com/office/drawing/2014/main" val="2264794990"/>
                    </a:ext>
                  </a:extLst>
                </a:gridCol>
              </a:tblGrid>
              <a:tr h="4049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Area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Pm [MPa]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Pm+Pb</a:t>
                      </a:r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[MPa]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Allowable (</a:t>
                      </a:r>
                      <a:r>
                        <a:rPr lang="en-US" sz="20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Pm+Pb</a:t>
                      </a:r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) [MPa]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80196901"/>
                  </a:ext>
                </a:extLst>
              </a:tr>
              <a:tr h="55024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1/2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23491405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DC29EC3E-AA9A-45F6-A43B-B01240B449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136914"/>
              </p:ext>
            </p:extLst>
          </p:nvPr>
        </p:nvGraphicFramePr>
        <p:xfrm>
          <a:off x="391984" y="4368767"/>
          <a:ext cx="7968913" cy="16885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07915">
                  <a:extLst>
                    <a:ext uri="{9D8B030D-6E8A-4147-A177-3AD203B41FA5}">
                      <a16:colId xmlns="" xmlns:a16="http://schemas.microsoft.com/office/drawing/2014/main" val="552578516"/>
                    </a:ext>
                  </a:extLst>
                </a:gridCol>
                <a:gridCol w="2012302">
                  <a:extLst>
                    <a:ext uri="{9D8B030D-6E8A-4147-A177-3AD203B41FA5}">
                      <a16:colId xmlns="" xmlns:a16="http://schemas.microsoft.com/office/drawing/2014/main" val="2086964802"/>
                    </a:ext>
                  </a:extLst>
                </a:gridCol>
                <a:gridCol w="2024348">
                  <a:extLst>
                    <a:ext uri="{9D8B030D-6E8A-4147-A177-3AD203B41FA5}">
                      <a16:colId xmlns="" xmlns:a16="http://schemas.microsoft.com/office/drawing/2014/main" val="2662618552"/>
                    </a:ext>
                  </a:extLst>
                </a:gridCol>
                <a:gridCol w="2024348">
                  <a:extLst>
                    <a:ext uri="{9D8B030D-6E8A-4147-A177-3AD203B41FA5}">
                      <a16:colId xmlns="" xmlns:a16="http://schemas.microsoft.com/office/drawing/2014/main" val="2264794990"/>
                    </a:ext>
                  </a:extLst>
                </a:gridCol>
              </a:tblGrid>
              <a:tr h="65132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Area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Pm [MPa]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Pm+Pb</a:t>
                      </a:r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[MPa]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Allowable (</a:t>
                      </a:r>
                      <a:r>
                        <a:rPr lang="en-US" sz="20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Pm+Pb</a:t>
                      </a:r>
                      <a:r>
                        <a:rPr lang="en-US" sz="20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) [MPa]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80196901"/>
                  </a:ext>
                </a:extLst>
              </a:tr>
              <a:tr h="49373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1/2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234914053"/>
                  </a:ext>
                </a:extLst>
              </a:tr>
              <a:tr h="49373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3646360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13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2F20733A-446B-4AD8-9AE7-E1816BDCFE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429" y="991246"/>
            <a:ext cx="5528736" cy="5149590"/>
          </a:xfrm>
          <a:prstGeom prst="rect">
            <a:avLst/>
          </a:prstGeom>
        </p:spPr>
      </p:pic>
      <p:sp>
        <p:nvSpPr>
          <p:cNvPr id="24579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11/16/17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Parise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16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24C6EFE-34F5-46BB-BA3A-51FDFFD54290}"/>
              </a:ext>
            </a:extLst>
          </p:cNvPr>
          <p:cNvSpPr txBox="1"/>
          <p:nvPr/>
        </p:nvSpPr>
        <p:spPr>
          <a:xfrm>
            <a:off x="222738" y="316664"/>
            <a:ext cx="8607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Racetrack + Electric ribs: Tuner flange free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53D525B3-F9D8-4478-BB47-392C304EA874}"/>
              </a:ext>
            </a:extLst>
          </p:cNvPr>
          <p:cNvSpPr txBox="1"/>
          <p:nvPr/>
        </p:nvSpPr>
        <p:spPr>
          <a:xfrm>
            <a:off x="6286922" y="4067086"/>
            <a:ext cx="570061" cy="58578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97CA03C2-4798-45E2-B150-303BFB627F19}"/>
              </a:ext>
            </a:extLst>
          </p:cNvPr>
          <p:cNvSpPr txBox="1"/>
          <p:nvPr/>
        </p:nvSpPr>
        <p:spPr>
          <a:xfrm>
            <a:off x="6760083" y="1370193"/>
            <a:ext cx="570061" cy="58578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2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="" xmlns:a16="http://schemas.microsoft.com/office/drawing/2014/main" id="{B752EA89-96D5-425B-9397-AE8CC4003193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5083810" y="3003001"/>
            <a:ext cx="1286596" cy="11498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="" xmlns:a16="http://schemas.microsoft.com/office/drawing/2014/main" id="{F63F4093-7A2F-4AF2-9BF0-B084485B98FE}"/>
              </a:ext>
            </a:extLst>
          </p:cNvPr>
          <p:cNvCxnSpPr>
            <a:cxnSpLocks/>
            <a:stCxn id="11" idx="3"/>
          </p:cNvCxnSpPr>
          <p:nvPr/>
        </p:nvCxnSpPr>
        <p:spPr>
          <a:xfrm flipH="1">
            <a:off x="5516708" y="1870188"/>
            <a:ext cx="1326859" cy="9140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713F9A4C-0EB3-422C-9040-682F918DCEB3}"/>
              </a:ext>
            </a:extLst>
          </p:cNvPr>
          <p:cNvSpPr txBox="1"/>
          <p:nvPr/>
        </p:nvSpPr>
        <p:spPr>
          <a:xfrm>
            <a:off x="7453848" y="4396218"/>
            <a:ext cx="570061" cy="5669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3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="" xmlns:a16="http://schemas.microsoft.com/office/drawing/2014/main" id="{DBF59400-42DE-4C8F-8593-D99BC4A4E0D2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6250736" y="3363839"/>
            <a:ext cx="1286596" cy="11154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801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1B29385A-094D-4FF6-9B4B-B0AEBEB08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938" y="1669538"/>
            <a:ext cx="4105124" cy="2680029"/>
          </a:xfrm>
          <a:prstGeom prst="rect">
            <a:avLst/>
          </a:prstGeom>
        </p:spPr>
      </p:pic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LFD study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P. Berrutti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17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0D01AAB-270E-4FB1-AB1D-DCD0C523E96F}"/>
              </a:ext>
            </a:extLst>
          </p:cNvPr>
          <p:cNvSpPr txBox="1"/>
          <p:nvPr/>
        </p:nvSpPr>
        <p:spPr>
          <a:xfrm>
            <a:off x="1475422" y="887181"/>
            <a:ext cx="242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Previous design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34FFB71-995E-499B-825F-84A8248C2640}"/>
              </a:ext>
            </a:extLst>
          </p:cNvPr>
          <p:cNvSpPr txBox="1"/>
          <p:nvPr/>
        </p:nvSpPr>
        <p:spPr>
          <a:xfrm>
            <a:off x="5871632" y="859903"/>
            <a:ext cx="242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Updated design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3B6DD21C-6B9A-4E8D-BF88-2C459B5B378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28650" y="5209701"/>
          <a:ext cx="7886700" cy="8718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79767">
                  <a:extLst>
                    <a:ext uri="{9D8B030D-6E8A-4147-A177-3AD203B41FA5}">
                      <a16:colId xmlns:a16="http://schemas.microsoft.com/office/drawing/2014/main" xmlns="" val="729068838"/>
                    </a:ext>
                  </a:extLst>
                </a:gridCol>
                <a:gridCol w="806358">
                  <a:extLst>
                    <a:ext uri="{9D8B030D-6E8A-4147-A177-3AD203B41FA5}">
                      <a16:colId xmlns:a16="http://schemas.microsoft.com/office/drawing/2014/main" xmlns="" val="2338424043"/>
                    </a:ext>
                  </a:extLst>
                </a:gridCol>
                <a:gridCol w="884392">
                  <a:extLst>
                    <a:ext uri="{9D8B030D-6E8A-4147-A177-3AD203B41FA5}">
                      <a16:colId xmlns:a16="http://schemas.microsoft.com/office/drawing/2014/main" xmlns="" val="402666370"/>
                    </a:ext>
                  </a:extLst>
                </a:gridCol>
                <a:gridCol w="983236">
                  <a:extLst>
                    <a:ext uri="{9D8B030D-6E8A-4147-A177-3AD203B41FA5}">
                      <a16:colId xmlns:a16="http://schemas.microsoft.com/office/drawing/2014/main" xmlns="" val="2158758920"/>
                    </a:ext>
                  </a:extLst>
                </a:gridCol>
                <a:gridCol w="1232947">
                  <a:extLst>
                    <a:ext uri="{9D8B030D-6E8A-4147-A177-3AD203B41FA5}">
                      <a16:colId xmlns:a16="http://schemas.microsoft.com/office/drawing/2014/main" xmlns="" val="1674062892"/>
                    </a:ext>
                  </a:extLst>
                </a:gridCol>
              </a:tblGrid>
              <a:tr h="17499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Lorentz force Detuning WITH TUNER 6.8 </a:t>
                      </a:r>
                      <a:r>
                        <a:rPr lang="en-US" sz="1100" u="none" strike="noStrike" dirty="0" err="1">
                          <a:effectLst/>
                        </a:rPr>
                        <a:t>kN</a:t>
                      </a:r>
                      <a:r>
                        <a:rPr lang="en-US" sz="1100" u="none" strike="noStrike" dirty="0">
                          <a:effectLst/>
                        </a:rPr>
                        <a:t>/mm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1" marR="7291" marT="7291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1641600"/>
                  </a:ext>
                </a:extLst>
              </a:tr>
              <a:tr h="328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Case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1" marR="7291" marT="72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F0 @ 0 MV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1" marR="7291" marT="72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F1 @3.4 MV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1" marR="7291" marT="72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dF=F1-F0 [kHz]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1" marR="7291" marT="72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100" u="none" strike="noStrike">
                          <a:effectLst/>
                        </a:rPr>
                        <a:t>LFD @ 3.4 MV [Hz/MV^2 ]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1" marR="7291" marT="7291" marB="0" anchor="b"/>
                </a:tc>
                <a:extLst>
                  <a:ext uri="{0D108BD9-81ED-4DB2-BD59-A6C34878D82A}">
                    <a16:rowId xmlns:a16="http://schemas.microsoft.com/office/drawing/2014/main" xmlns="" val="258234679"/>
                  </a:ext>
                </a:extLst>
              </a:tr>
              <a:tr h="1749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Updated Mechanical Design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4.01E+08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4.01E+08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-5.31E+00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-4.47E+02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238439585"/>
                  </a:ext>
                </a:extLst>
              </a:tr>
              <a:tr h="1749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Previous Mechanical design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4.01E+08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4.01E+08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-7.17E+00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-6.02E+02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496473392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8A4883F-0294-4036-8D5F-5B771E90008B}"/>
              </a:ext>
            </a:extLst>
          </p:cNvPr>
          <p:cNvSpPr txBox="1"/>
          <p:nvPr/>
        </p:nvSpPr>
        <p:spPr>
          <a:xfrm>
            <a:off x="1182502" y="3941286"/>
            <a:ext cx="2337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Max </a:t>
            </a:r>
            <a:r>
              <a:rPr lang="en-US" sz="1600" dirty="0" err="1"/>
              <a:t>displ</a:t>
            </a:r>
            <a:r>
              <a:rPr lang="en-US" sz="1600" dirty="0"/>
              <a:t>.=2.5 microns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378E0C2-811D-4D24-BDA8-15FF83C757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7154" y="1669538"/>
            <a:ext cx="4138246" cy="268541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F3C6FDC-8420-4EDD-B588-89F2C66F8DF7}"/>
              </a:ext>
            </a:extLst>
          </p:cNvPr>
          <p:cNvSpPr txBox="1"/>
          <p:nvPr/>
        </p:nvSpPr>
        <p:spPr>
          <a:xfrm>
            <a:off x="5916787" y="3955341"/>
            <a:ext cx="2337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Max </a:t>
            </a:r>
            <a:r>
              <a:rPr lang="en-US" sz="1600" dirty="0" err="1"/>
              <a:t>displ</a:t>
            </a:r>
            <a:r>
              <a:rPr lang="en-US" sz="1600" dirty="0"/>
              <a:t>.=1.25 microns</a:t>
            </a:r>
          </a:p>
        </p:txBody>
      </p:sp>
    </p:spTree>
    <p:extLst>
      <p:ext uri="{BB962C8B-B14F-4D97-AF65-F5344CB8AC3E}">
        <p14:creationId xmlns:p14="http://schemas.microsoft.com/office/powerpoint/2010/main" val="143077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69616C2-B638-4959-A3AC-4E0367704E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0491" y="1414752"/>
            <a:ext cx="4462415" cy="296974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9CFA5EF-4642-41E6-A5D1-F18EA99574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09" y="1397569"/>
            <a:ext cx="4519491" cy="2986930"/>
          </a:xfrm>
          <a:prstGeom prst="rect">
            <a:avLst/>
          </a:prstGeom>
        </p:spPr>
      </p:pic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err="1">
                <a:latin typeface="Helvetica" panose="020B0604020202020204" pitchFamily="34" charset="0"/>
                <a:ea typeface="Geneva" pitchFamily="121" charset="-128"/>
              </a:rPr>
              <a:t>dF</a:t>
            </a: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/</a:t>
            </a:r>
            <a:r>
              <a:rPr lang="en-US" altLang="en-US" dirty="0" err="1">
                <a:latin typeface="Helvetica" panose="020B0604020202020204" pitchFamily="34" charset="0"/>
                <a:ea typeface="Geneva" pitchFamily="121" charset="-128"/>
              </a:rPr>
              <a:t>dP</a:t>
            </a: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 study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P. Berrutti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18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0D01AAB-270E-4FB1-AB1D-DCD0C523E96F}"/>
              </a:ext>
            </a:extLst>
          </p:cNvPr>
          <p:cNvSpPr txBox="1"/>
          <p:nvPr/>
        </p:nvSpPr>
        <p:spPr>
          <a:xfrm>
            <a:off x="1475422" y="887181"/>
            <a:ext cx="242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Previous design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34FFB71-995E-499B-825F-84A8248C2640}"/>
              </a:ext>
            </a:extLst>
          </p:cNvPr>
          <p:cNvSpPr txBox="1"/>
          <p:nvPr/>
        </p:nvSpPr>
        <p:spPr>
          <a:xfrm>
            <a:off x="5871632" y="859903"/>
            <a:ext cx="242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Updated design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3B6DD21C-6B9A-4E8D-BF88-2C459B5B378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28650" y="5209701"/>
          <a:ext cx="7886700" cy="8574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79767">
                  <a:extLst>
                    <a:ext uri="{9D8B030D-6E8A-4147-A177-3AD203B41FA5}">
                      <a16:colId xmlns:a16="http://schemas.microsoft.com/office/drawing/2014/main" xmlns="" val="729068838"/>
                    </a:ext>
                  </a:extLst>
                </a:gridCol>
                <a:gridCol w="806358">
                  <a:extLst>
                    <a:ext uri="{9D8B030D-6E8A-4147-A177-3AD203B41FA5}">
                      <a16:colId xmlns:a16="http://schemas.microsoft.com/office/drawing/2014/main" xmlns="" val="2338424043"/>
                    </a:ext>
                  </a:extLst>
                </a:gridCol>
                <a:gridCol w="884392">
                  <a:extLst>
                    <a:ext uri="{9D8B030D-6E8A-4147-A177-3AD203B41FA5}">
                      <a16:colId xmlns:a16="http://schemas.microsoft.com/office/drawing/2014/main" xmlns="" val="402666370"/>
                    </a:ext>
                  </a:extLst>
                </a:gridCol>
                <a:gridCol w="983236">
                  <a:extLst>
                    <a:ext uri="{9D8B030D-6E8A-4147-A177-3AD203B41FA5}">
                      <a16:colId xmlns:a16="http://schemas.microsoft.com/office/drawing/2014/main" xmlns="" val="2158758920"/>
                    </a:ext>
                  </a:extLst>
                </a:gridCol>
                <a:gridCol w="1232947">
                  <a:extLst>
                    <a:ext uri="{9D8B030D-6E8A-4147-A177-3AD203B41FA5}">
                      <a16:colId xmlns:a16="http://schemas.microsoft.com/office/drawing/2014/main" xmlns="" val="1674062892"/>
                    </a:ext>
                  </a:extLst>
                </a:gridCol>
              </a:tblGrid>
              <a:tr h="17499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</a:rPr>
                        <a:t>dF</a:t>
                      </a:r>
                      <a:r>
                        <a:rPr lang="en-US" sz="1100" u="none" strike="noStrike" dirty="0">
                          <a:effectLst/>
                        </a:rPr>
                        <a:t>/</a:t>
                      </a:r>
                      <a:r>
                        <a:rPr lang="en-US" sz="1100" u="none" strike="noStrike" dirty="0" err="1">
                          <a:effectLst/>
                        </a:rPr>
                        <a:t>dP</a:t>
                      </a:r>
                      <a:r>
                        <a:rPr lang="en-US" sz="1100" u="none" strike="noStrike" dirty="0">
                          <a:effectLst/>
                        </a:rPr>
                        <a:t> WITH TUNER 6.8 </a:t>
                      </a:r>
                      <a:r>
                        <a:rPr lang="en-US" sz="1100" u="none" strike="noStrike" dirty="0" err="1">
                          <a:effectLst/>
                        </a:rPr>
                        <a:t>kN</a:t>
                      </a:r>
                      <a:r>
                        <a:rPr lang="en-US" sz="1100" u="none" strike="noStrike" dirty="0">
                          <a:effectLst/>
                        </a:rPr>
                        <a:t>/mm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1" marR="7291" marT="7291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1641600"/>
                  </a:ext>
                </a:extLst>
              </a:tr>
              <a:tr h="328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Case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91" marR="7291" marT="729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F0 @ 0 Bar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F1 @1 Bar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dF=F1-F0 [kHz]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err="1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dF</a:t>
                      </a:r>
                      <a:r>
                        <a:rPr lang="en-US" sz="1100" b="0" i="0" u="none" strike="noStrike" dirty="0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US" sz="1100" b="0" i="0" u="none" strike="noStrike" dirty="0" err="1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dP</a:t>
                      </a:r>
                      <a:r>
                        <a:rPr lang="en-US" sz="1100" b="0" i="0" u="none" strike="noStrike" dirty="0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 [Hz/mbar]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58234679"/>
                  </a:ext>
                </a:extLst>
              </a:tr>
              <a:tr h="1749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Updated Mechanical Design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4.01E+08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4.01E+08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-1.12E+02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-1.12E+02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238439585"/>
                  </a:ext>
                </a:extLst>
              </a:tr>
              <a:tr h="1749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Previous Mechanical design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4.01E+08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4.01E+08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-1.47E+02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4C97"/>
                          </a:solidFill>
                          <a:effectLst/>
                          <a:latin typeface="Calibri" panose="020F0502020204030204" pitchFamily="34" charset="0"/>
                        </a:rPr>
                        <a:t>-1.47E+02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496473392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8A4883F-0294-4036-8D5F-5B771E90008B}"/>
              </a:ext>
            </a:extLst>
          </p:cNvPr>
          <p:cNvSpPr txBox="1"/>
          <p:nvPr/>
        </p:nvSpPr>
        <p:spPr>
          <a:xfrm>
            <a:off x="1182502" y="3941286"/>
            <a:ext cx="2337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Max </a:t>
            </a:r>
            <a:r>
              <a:rPr lang="en-US" sz="1600" dirty="0" err="1"/>
              <a:t>displ</a:t>
            </a:r>
            <a:r>
              <a:rPr lang="en-US" sz="1600" dirty="0"/>
              <a:t>.= 120 microns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F3C6FDC-8420-4EDD-B588-89F2C66F8DF7}"/>
              </a:ext>
            </a:extLst>
          </p:cNvPr>
          <p:cNvSpPr txBox="1"/>
          <p:nvPr/>
        </p:nvSpPr>
        <p:spPr>
          <a:xfrm>
            <a:off x="5916787" y="3955341"/>
            <a:ext cx="2337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Max </a:t>
            </a:r>
            <a:r>
              <a:rPr lang="en-US" sz="1600" dirty="0" err="1"/>
              <a:t>displ</a:t>
            </a:r>
            <a:r>
              <a:rPr lang="en-US" sz="1600" dirty="0"/>
              <a:t>.=150 microns</a:t>
            </a:r>
          </a:p>
        </p:txBody>
      </p:sp>
    </p:spTree>
    <p:extLst>
      <p:ext uri="{BB962C8B-B14F-4D97-AF65-F5344CB8AC3E}">
        <p14:creationId xmlns:p14="http://schemas.microsoft.com/office/powerpoint/2010/main" val="174106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11/16/17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Parise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19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24C6EFE-34F5-46BB-BA3A-51FDFFD54290}"/>
              </a:ext>
            </a:extLst>
          </p:cNvPr>
          <p:cNvSpPr txBox="1"/>
          <p:nvPr/>
        </p:nvSpPr>
        <p:spPr>
          <a:xfrm>
            <a:off x="228600" y="303119"/>
            <a:ext cx="9044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Frequency shift and displacement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03495B1C-44D3-4D88-BCBC-D0F57135D6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99" y="1222093"/>
            <a:ext cx="4639147" cy="37490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1C5E908-E644-4234-B46E-E6867D002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110" y="1381548"/>
            <a:ext cx="4279438" cy="343019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="" xmlns:a16="http://schemas.microsoft.com/office/drawing/2014/main" id="{56A5B4D3-ACAD-4AD7-92F5-217CEC46310B}"/>
              </a:ext>
            </a:extLst>
          </p:cNvPr>
          <p:cNvSpPr/>
          <p:nvPr/>
        </p:nvSpPr>
        <p:spPr>
          <a:xfrm>
            <a:off x="2299989" y="2449800"/>
            <a:ext cx="490228" cy="370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="" xmlns:a16="http://schemas.microsoft.com/office/drawing/2014/main" id="{A73AA2F3-C50D-4DAB-B89C-E850C45A71B3}"/>
              </a:ext>
            </a:extLst>
          </p:cNvPr>
          <p:cNvCxnSpPr>
            <a:cxnSpLocks/>
            <a:stCxn id="6" idx="6"/>
            <a:endCxn id="5" idx="1"/>
          </p:cNvCxnSpPr>
          <p:nvPr/>
        </p:nvCxnSpPr>
        <p:spPr>
          <a:xfrm>
            <a:off x="2790217" y="2635200"/>
            <a:ext cx="1997893" cy="4614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="" xmlns:a16="http://schemas.microsoft.com/office/drawing/2014/main" id="{59EF578F-2BE1-4F50-A514-BDE4C398FC64}"/>
                  </a:ext>
                </a:extLst>
              </p:cNvPr>
              <p:cNvSpPr txBox="1"/>
              <p:nvPr/>
            </p:nvSpPr>
            <p:spPr>
              <a:xfrm>
                <a:off x="4690716" y="829728"/>
                <a:ext cx="4157425" cy="6682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40404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Displacement of the </a:t>
                </a:r>
              </a:p>
              <a:p>
                <a:pPr algn="ctr"/>
                <a:r>
                  <a:rPr lang="en-US" sz="1800" dirty="0">
                    <a:solidFill>
                      <a:srgbClr val="40404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top flange along 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0" i="1" smtClean="0">
                            <a:solidFill>
                              <a:srgbClr val="404040"/>
                            </a:solidFill>
                            <a:latin typeface="Cambria Math" charset="0"/>
                            <a:cs typeface="Helvetica" panose="020B0604020202020204" pitchFamily="34" charset="0"/>
                          </a:rPr>
                        </m:ctrlPr>
                      </m:sSubPr>
                      <m:e>
                        <m:r>
                          <a:rPr lang="el-GR" sz="1800" b="0" i="1" smtClean="0">
                            <a:solidFill>
                              <a:srgbClr val="40404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𝛿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404040"/>
                            </a:solidFill>
                            <a:latin typeface="Cambria Math" panose="02040503050406030204" pitchFamily="18" charset="0"/>
                            <a:cs typeface="Helvetica" panose="020B0604020202020204" pitchFamily="34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sz="1800" dirty="0">
                  <a:solidFill>
                    <a:srgbClr val="40404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9EF578F-2BE1-4F50-A514-BDE4C398FC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0716" y="829728"/>
                <a:ext cx="4157425" cy="668260"/>
              </a:xfrm>
              <a:prstGeom prst="rect">
                <a:avLst/>
              </a:prstGeom>
              <a:blipFill>
                <a:blip r:embed="rId4"/>
                <a:stretch>
                  <a:fillRect t="-4545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="" xmlns:a16="http://schemas.microsoft.com/office/drawing/2014/main" id="{8AD39E8F-1262-4010-9876-EBCE3E58481E}"/>
                  </a:ext>
                </a:extLst>
              </p:cNvPr>
              <p:cNvSpPr/>
              <p:nvPr/>
            </p:nvSpPr>
            <p:spPr>
              <a:xfrm>
                <a:off x="5635115" y="4075133"/>
                <a:ext cx="2301656" cy="4908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i="1" smtClean="0">
                              <a:solidFill>
                                <a:srgbClr val="404040"/>
                              </a:solidFill>
                              <a:latin typeface="Cambria Math" charset="0"/>
                              <a:cs typeface="Helvetica" panose="020B0604020202020204" pitchFamily="34" charset="0"/>
                            </a:rPr>
                          </m:ctrlPr>
                        </m:sSubPr>
                        <m:e>
                          <m:r>
                            <a:rPr lang="el-GR" i="1">
                              <a:solidFill>
                                <a:srgbClr val="40404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𝛿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40404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𝑦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40404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=0.208 </m:t>
                      </m:r>
                      <m:r>
                        <a:rPr lang="en-US" b="0" i="1" smtClean="0">
                          <a:solidFill>
                            <a:srgbClr val="40404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𝑚𝑚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AD39E8F-1262-4010-9876-EBCE3E5848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5115" y="4075133"/>
                <a:ext cx="2301656" cy="490840"/>
              </a:xfrm>
              <a:prstGeom prst="rect">
                <a:avLst/>
              </a:prstGeom>
              <a:blipFill>
                <a:blip r:embed="rId5"/>
                <a:stretch>
                  <a:fillRect b="-61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="" xmlns:a16="http://schemas.microsoft.com/office/drawing/2014/main" id="{56E3C56F-AE5C-46A2-AEFC-CBE80C94C37B}"/>
                  </a:ext>
                </a:extLst>
              </p:cNvPr>
              <p:cNvSpPr/>
              <p:nvPr/>
            </p:nvSpPr>
            <p:spPr>
              <a:xfrm>
                <a:off x="5015838" y="5702310"/>
                <a:ext cx="304423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mtClean="0">
                          <a:solidFill>
                            <a:srgbClr val="40404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Δ</m:t>
                      </m:r>
                      <m:r>
                        <a:rPr lang="en-US" i="1">
                          <a:solidFill>
                            <a:srgbClr val="40404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𝑓</m:t>
                      </m:r>
                      <m:r>
                        <a:rPr lang="en-US" i="1">
                          <a:solidFill>
                            <a:srgbClr val="40404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 =2.33∙ 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404040"/>
                              </a:solidFill>
                              <a:latin typeface="Cambria Math" charset="0"/>
                              <a:cs typeface="Helvetica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40404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404040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40404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40404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𝑘𝐻𝑧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6E3C56F-AE5C-46A2-AEFC-CBE80C94C37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5838" y="5702310"/>
                <a:ext cx="3044231" cy="461665"/>
              </a:xfrm>
              <a:prstGeom prst="rect">
                <a:avLst/>
              </a:prstGeom>
              <a:blipFill>
                <a:blip r:embed="rId6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="" xmlns:a16="http://schemas.microsoft.com/office/drawing/2014/main" id="{D0513CFB-FD9B-4787-9F7A-25AA0C755F50}"/>
                  </a:ext>
                </a:extLst>
              </p:cNvPr>
              <p:cNvSpPr/>
              <p:nvPr/>
            </p:nvSpPr>
            <p:spPr>
              <a:xfrm>
                <a:off x="5015838" y="5035187"/>
                <a:ext cx="183390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40404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𝐹</m:t>
                      </m:r>
                      <m:r>
                        <a:rPr lang="en-US" b="0" i="1" smtClean="0">
                          <a:solidFill>
                            <a:srgbClr val="40404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=1500 </m:t>
                      </m:r>
                      <m:r>
                        <a:rPr lang="en-US" b="0" i="1" smtClean="0">
                          <a:solidFill>
                            <a:srgbClr val="404040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𝑁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0513CFB-FD9B-4787-9F7A-25AA0C755F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5838" y="5035187"/>
                <a:ext cx="1833900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2DE2711A-5FDD-423F-AB27-9444E182BA47}"/>
              </a:ext>
            </a:extLst>
          </p:cNvPr>
          <p:cNvSpPr txBox="1"/>
          <p:nvPr/>
        </p:nvSpPr>
        <p:spPr>
          <a:xfrm>
            <a:off x="898201" y="5006300"/>
            <a:ext cx="3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Force at each side applied along Y on each tuner flange: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B7868CA4-2CBA-4ECE-965F-AB72B9D0CBAF}"/>
              </a:ext>
            </a:extLst>
          </p:cNvPr>
          <p:cNvSpPr txBox="1"/>
          <p:nvPr/>
        </p:nvSpPr>
        <p:spPr>
          <a:xfrm>
            <a:off x="898201" y="5741893"/>
            <a:ext cx="5984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Frequency shift due to tuning force: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226B12C1-585C-43C7-9DDA-BE2EDADEB574}"/>
              </a:ext>
            </a:extLst>
          </p:cNvPr>
          <p:cNvCxnSpPr/>
          <p:nvPr/>
        </p:nvCxnSpPr>
        <p:spPr>
          <a:xfrm>
            <a:off x="4831200" y="4971133"/>
            <a:ext cx="0" cy="122806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BF448C9C-CE35-4B1D-981E-3E754380A7F2}"/>
              </a:ext>
            </a:extLst>
          </p:cNvPr>
          <p:cNvCxnSpPr>
            <a:cxnSpLocks/>
          </p:cNvCxnSpPr>
          <p:nvPr/>
        </p:nvCxnSpPr>
        <p:spPr>
          <a:xfrm flipV="1">
            <a:off x="986400" y="5673510"/>
            <a:ext cx="7258306" cy="7921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95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Scope and </a:t>
            </a:r>
            <a:r>
              <a:rPr lang="en-US" sz="2000" dirty="0" smtClean="0"/>
              <a:t>Deliverables</a:t>
            </a:r>
          </a:p>
          <a:p>
            <a:r>
              <a:rPr lang="en-US" sz="2000" dirty="0" smtClean="0"/>
              <a:t>Schedule and deliveries to CERN</a:t>
            </a:r>
            <a:endParaRPr lang="en-US" sz="2000" dirty="0" smtClean="0"/>
          </a:p>
          <a:p>
            <a:r>
              <a:rPr lang="en-US" sz="2000" dirty="0" smtClean="0"/>
              <a:t>Upcoming Reviews in 2018</a:t>
            </a:r>
          </a:p>
          <a:p>
            <a:r>
              <a:rPr lang="en-US" sz="2000" dirty="0" smtClean="0"/>
              <a:t>2018 </a:t>
            </a:r>
            <a:r>
              <a:rPr lang="en-US" sz="2000" dirty="0" smtClean="0"/>
              <a:t>Effort </a:t>
            </a:r>
            <a:r>
              <a:rPr lang="en-US" sz="2000" dirty="0" smtClean="0"/>
              <a:t>Distribution across the AUP teams</a:t>
            </a:r>
            <a:endParaRPr lang="en-US" sz="2000" dirty="0" smtClean="0"/>
          </a:p>
          <a:p>
            <a:r>
              <a:rPr lang="en-US" sz="2000" dirty="0" smtClean="0"/>
              <a:t>Cavity Design Issues and proposed solutions</a:t>
            </a:r>
          </a:p>
          <a:p>
            <a:r>
              <a:rPr lang="en-US" sz="2000" dirty="0" smtClean="0"/>
              <a:t>Procurement of AUP Prototypes</a:t>
            </a:r>
            <a:endParaRPr lang="en-US" sz="2000" dirty="0" smtClean="0"/>
          </a:p>
          <a:p>
            <a:r>
              <a:rPr lang="en-US" sz="2000" dirty="0" smtClean="0"/>
              <a:t>RRR Niobium purchase and QC results</a:t>
            </a:r>
            <a:endParaRPr lang="en-US" sz="8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7th HL-LHC Collaboration Meeting - Madrid, 13-16 Nov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8384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11/16/17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Mattia Parise</a:t>
            </a:r>
            <a:endParaRPr lang="en-US" altLang="en-US" sz="1200" b="1" dirty="0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20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24C6EFE-34F5-46BB-BA3A-51FDFFD54290}"/>
              </a:ext>
            </a:extLst>
          </p:cNvPr>
          <p:cNvSpPr txBox="1"/>
          <p:nvPr/>
        </p:nvSpPr>
        <p:spPr>
          <a:xfrm>
            <a:off x="228600" y="303119"/>
            <a:ext cx="9044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Peak stress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674B7C8A-F60E-4263-BB50-F2F5D4A746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839"/>
          <a:stretch/>
        </p:blipFill>
        <p:spPr>
          <a:xfrm>
            <a:off x="1719181" y="941964"/>
            <a:ext cx="5483642" cy="3867636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="" xmlns:a16="http://schemas.microsoft.com/office/drawing/2014/main" id="{825639DD-CF76-43ED-BDFF-0781B50949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180539"/>
              </p:ext>
            </p:extLst>
          </p:nvPr>
        </p:nvGraphicFramePr>
        <p:xfrm>
          <a:off x="587542" y="5205150"/>
          <a:ext cx="7968913" cy="914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07915">
                  <a:extLst>
                    <a:ext uri="{9D8B030D-6E8A-4147-A177-3AD203B41FA5}">
                      <a16:colId xmlns="" xmlns:a16="http://schemas.microsoft.com/office/drawing/2014/main" val="552578516"/>
                    </a:ext>
                  </a:extLst>
                </a:gridCol>
                <a:gridCol w="2012302">
                  <a:extLst>
                    <a:ext uri="{9D8B030D-6E8A-4147-A177-3AD203B41FA5}">
                      <a16:colId xmlns="" xmlns:a16="http://schemas.microsoft.com/office/drawing/2014/main" val="2086964802"/>
                    </a:ext>
                  </a:extLst>
                </a:gridCol>
                <a:gridCol w="2024348">
                  <a:extLst>
                    <a:ext uri="{9D8B030D-6E8A-4147-A177-3AD203B41FA5}">
                      <a16:colId xmlns="" xmlns:a16="http://schemas.microsoft.com/office/drawing/2014/main" val="2662618552"/>
                    </a:ext>
                  </a:extLst>
                </a:gridCol>
                <a:gridCol w="2024348">
                  <a:extLst>
                    <a:ext uri="{9D8B030D-6E8A-4147-A177-3AD203B41FA5}">
                      <a16:colId xmlns="" xmlns:a16="http://schemas.microsoft.com/office/drawing/2014/main" val="22647949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Area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Pm [MPa]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Pm+Pb</a:t>
                      </a:r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[MPa]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Allowable (</a:t>
                      </a:r>
                      <a:r>
                        <a:rPr lang="en-US" sz="1600" dirty="0" err="1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Pm+Pb</a:t>
                      </a:r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) [MPa]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801969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9.8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40404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75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234914053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D6A14F1-B195-4CB4-87A2-7FF5E3BBC0F4}"/>
              </a:ext>
            </a:extLst>
          </p:cNvPr>
          <p:cNvSpPr txBox="1"/>
          <p:nvPr/>
        </p:nvSpPr>
        <p:spPr>
          <a:xfrm>
            <a:off x="7125666" y="1367204"/>
            <a:ext cx="570061" cy="58578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1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="" xmlns:a16="http://schemas.microsoft.com/office/drawing/2014/main" id="{88A772A5-9731-4CD6-BB95-A10F733D0761}"/>
              </a:ext>
            </a:extLst>
          </p:cNvPr>
          <p:cNvCxnSpPr>
            <a:cxnSpLocks/>
            <a:stCxn id="14" idx="2"/>
          </p:cNvCxnSpPr>
          <p:nvPr/>
        </p:nvCxnSpPr>
        <p:spPr>
          <a:xfrm flipH="1">
            <a:off x="5061600" y="1660094"/>
            <a:ext cx="2064066" cy="10759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61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Procurement of AUP Prototypes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Main goal of prototypes is to lead the path for production in 2020-2021</a:t>
            </a:r>
          </a:p>
          <a:p>
            <a:r>
              <a:rPr lang="en-US" sz="2000" dirty="0" smtClean="0"/>
              <a:t>Procurement will be set up as 2 + option of 12 units to ensure continuity at the same </a:t>
            </a:r>
            <a:r>
              <a:rPr lang="en-US" sz="2000" dirty="0" smtClean="0"/>
              <a:t>supplier</a:t>
            </a:r>
          </a:p>
          <a:p>
            <a:r>
              <a:rPr lang="en-US" sz="2000" dirty="0" smtClean="0"/>
              <a:t>Bare cavity and Helium Tanks not necessarily at same supplier</a:t>
            </a:r>
            <a:endParaRPr lang="en-US" sz="2000" dirty="0" smtClean="0"/>
          </a:p>
          <a:p>
            <a:r>
              <a:rPr lang="en-US" sz="2000" dirty="0" smtClean="0"/>
              <a:t>Heavy Oversight of AUP representatives</a:t>
            </a:r>
          </a:p>
          <a:p>
            <a:r>
              <a:rPr lang="en-US" sz="2000" dirty="0" smtClean="0"/>
              <a:t>Award </a:t>
            </a:r>
            <a:r>
              <a:rPr lang="en-US" sz="2000" dirty="0" smtClean="0"/>
              <a:t>will be based on ”best value” to include a technical score</a:t>
            </a:r>
          </a:p>
          <a:p>
            <a:r>
              <a:rPr lang="en-US" sz="2000" dirty="0" smtClean="0"/>
              <a:t>Material provided to cavity supplier:</a:t>
            </a:r>
          </a:p>
          <a:p>
            <a:pPr lvl="1"/>
            <a:r>
              <a:rPr lang="en-US" sz="1600" dirty="0" smtClean="0"/>
              <a:t>RRR niobium sheets</a:t>
            </a:r>
          </a:p>
          <a:p>
            <a:pPr lvl="1"/>
            <a:r>
              <a:rPr lang="en-US" sz="1600" dirty="0" smtClean="0"/>
              <a:t>Nb-</a:t>
            </a:r>
            <a:r>
              <a:rPr lang="en-US" sz="1600" dirty="0" err="1" smtClean="0"/>
              <a:t>Ti</a:t>
            </a:r>
            <a:r>
              <a:rPr lang="en-US" sz="1600" dirty="0" smtClean="0"/>
              <a:t> discs</a:t>
            </a:r>
          </a:p>
          <a:p>
            <a:pPr lvl="1"/>
            <a:r>
              <a:rPr lang="en-US" sz="1600" dirty="0" smtClean="0"/>
              <a:t>Nb-SST brazed joints </a:t>
            </a:r>
          </a:p>
          <a:p>
            <a:r>
              <a:rPr lang="en-US" sz="2000" dirty="0" smtClean="0"/>
              <a:t>Minimum set of documents necessary for launching prototypes:</a:t>
            </a:r>
          </a:p>
          <a:p>
            <a:pPr lvl="1"/>
            <a:r>
              <a:rPr lang="en-US" sz="1800" dirty="0" smtClean="0"/>
              <a:t>Functional drawing of bare cavity (exists for LARP cavity, exists for CERN DQW call for tender)</a:t>
            </a:r>
          </a:p>
          <a:p>
            <a:pPr lvl="1"/>
            <a:r>
              <a:rPr lang="en-US" sz="1800" dirty="0" smtClean="0"/>
              <a:t>Engineering specification (exists from CERN DQW call for tender)</a:t>
            </a:r>
          </a:p>
          <a:p>
            <a:pPr lvl="1"/>
            <a:r>
              <a:rPr lang="en-US" sz="1800" dirty="0" smtClean="0"/>
              <a:t>Example of MIP (exists for CERN DQW)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75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of Prototype Fabrication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Interactions AUP-Industry and AUP-CERN to compile all necessary QA/QC documentation</a:t>
            </a:r>
          </a:p>
          <a:p>
            <a:r>
              <a:rPr lang="en-US" sz="2400" dirty="0" smtClean="0"/>
              <a:t>Qualification of all weld joints according to CERN requirements</a:t>
            </a:r>
          </a:p>
          <a:p>
            <a:r>
              <a:rPr lang="en-US" sz="2400" dirty="0" smtClean="0"/>
              <a:t>Definition of best plan for Radiographic inspection of welds in Industry</a:t>
            </a:r>
          </a:p>
          <a:p>
            <a:pPr lvl="1"/>
            <a:r>
              <a:rPr lang="en-US" sz="2000" dirty="0" smtClean="0"/>
              <a:t>Likely to be outsourced to independent body</a:t>
            </a:r>
          </a:p>
          <a:p>
            <a:pPr lvl="1"/>
            <a:r>
              <a:rPr lang="en-US" sz="2000" dirty="0" smtClean="0"/>
              <a:t>Favorable to minimize number of setups and shipments</a:t>
            </a:r>
          </a:p>
          <a:p>
            <a:pPr lvl="1"/>
            <a:r>
              <a:rPr lang="en-US" sz="2000" dirty="0" smtClean="0"/>
              <a:t>Possible to explore digital imaging, allowing inspection of multiple welds with same setup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68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RRR Nb for AUP Prototypes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Received RRR Nb for 2x RFD </a:t>
            </a:r>
            <a:r>
              <a:rPr lang="en-US" sz="2400" dirty="0" smtClean="0"/>
              <a:t>prototypes</a:t>
            </a:r>
          </a:p>
          <a:p>
            <a:pPr lvl="1"/>
            <a:r>
              <a:rPr lang="en-US" sz="1800" dirty="0" smtClean="0"/>
              <a:t>3.15mm Sheets</a:t>
            </a:r>
          </a:p>
          <a:p>
            <a:pPr lvl="1"/>
            <a:r>
              <a:rPr lang="en-US" sz="1800" dirty="0" smtClean="0"/>
              <a:t>6.35mm Sheets</a:t>
            </a:r>
          </a:p>
          <a:p>
            <a:pPr lvl="1"/>
            <a:r>
              <a:rPr lang="en-US" sz="1800" dirty="0" smtClean="0"/>
              <a:t>Rods</a:t>
            </a:r>
          </a:p>
          <a:p>
            <a:pPr lvl="1"/>
            <a:r>
              <a:rPr lang="en-US" sz="1800" dirty="0" smtClean="0"/>
              <a:t>Tubes</a:t>
            </a:r>
          </a:p>
          <a:p>
            <a:pPr lvl="1"/>
            <a:r>
              <a:rPr lang="en-US" sz="1800" dirty="0" smtClean="0"/>
              <a:t>(+ </a:t>
            </a:r>
            <a:r>
              <a:rPr lang="en-US" sz="1800" dirty="0" err="1" smtClean="0"/>
              <a:t>NbTi</a:t>
            </a:r>
            <a:r>
              <a:rPr lang="en-US" sz="1800" dirty="0" smtClean="0"/>
              <a:t> Discs)</a:t>
            </a:r>
            <a:endParaRPr lang="en-US" sz="1800" dirty="0" smtClean="0"/>
          </a:p>
          <a:p>
            <a:r>
              <a:rPr lang="en-US" sz="2400" dirty="0" smtClean="0"/>
              <a:t>Visual </a:t>
            </a:r>
            <a:r>
              <a:rPr lang="en-US" sz="2400" dirty="0" smtClean="0"/>
              <a:t>&amp; </a:t>
            </a:r>
            <a:r>
              <a:rPr lang="en-US" sz="2400" dirty="0" smtClean="0"/>
              <a:t>Dimensional Inspections, Including water-soak </a:t>
            </a:r>
            <a:r>
              <a:rPr lang="en-US" sz="2400" dirty="0" smtClean="0"/>
              <a:t>completed and </a:t>
            </a:r>
            <a:r>
              <a:rPr lang="en-US" sz="2400" dirty="0" smtClean="0"/>
              <a:t>documented: OK</a:t>
            </a:r>
            <a:endParaRPr lang="en-US" sz="2400" dirty="0" smtClean="0"/>
          </a:p>
          <a:p>
            <a:r>
              <a:rPr lang="en-US" sz="2400" dirty="0" smtClean="0"/>
              <a:t>Ultrasonic Inspection for sheets completed: OK</a:t>
            </a:r>
          </a:p>
          <a:p>
            <a:pPr lvl="1"/>
            <a:r>
              <a:rPr lang="en-US" sz="2000" u="sng" dirty="0" smtClean="0"/>
              <a:t>do </a:t>
            </a:r>
            <a:r>
              <a:rPr lang="en-US" sz="2000" u="sng" dirty="0" smtClean="0"/>
              <a:t>we need UT on </a:t>
            </a:r>
            <a:r>
              <a:rPr lang="en-US" sz="2000" u="sng" dirty="0" smtClean="0"/>
              <a:t>rods/tubes?</a:t>
            </a:r>
            <a:endParaRPr lang="en-US" sz="2000" u="sng" dirty="0" smtClean="0"/>
          </a:p>
          <a:p>
            <a:r>
              <a:rPr lang="en-US" sz="2400" dirty="0" smtClean="0"/>
              <a:t>Traceability is given highest </a:t>
            </a:r>
            <a:r>
              <a:rPr lang="en-US" sz="2400" dirty="0" smtClean="0"/>
              <a:t>importance</a:t>
            </a:r>
            <a:endParaRPr lang="en-US" sz="2400" dirty="0" smtClean="0"/>
          </a:p>
          <a:p>
            <a:r>
              <a:rPr lang="en-US" sz="2400" u="sng" dirty="0" smtClean="0"/>
              <a:t>First opportunity to use CERN MTF system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210181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RRR </a:t>
            </a:r>
            <a:r>
              <a:rPr lang="en-US" dirty="0" err="1" smtClean="0"/>
              <a:t>Nb</a:t>
            </a:r>
            <a:r>
              <a:rPr lang="en-US" dirty="0" smtClean="0"/>
              <a:t> Sheets Inspections (in progress)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12" y="1079400"/>
            <a:ext cx="3384376" cy="22736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68" y="3532462"/>
            <a:ext cx="3416772" cy="26234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9952" y="2752189"/>
            <a:ext cx="4392048" cy="36041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016" y="1120536"/>
            <a:ext cx="2573536" cy="25926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899129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Final Design Review for </a:t>
            </a:r>
            <a:r>
              <a:rPr lang="en-US" dirty="0" err="1" smtClean="0"/>
              <a:t>Nb</a:t>
            </a:r>
            <a:r>
              <a:rPr lang="en-US" dirty="0" smtClean="0"/>
              <a:t> procurement is May 2018</a:t>
            </a:r>
          </a:p>
          <a:p>
            <a:pPr lvl="1"/>
            <a:r>
              <a:rPr lang="en-US" dirty="0" smtClean="0"/>
              <a:t>Need agreement on Niobium documents</a:t>
            </a:r>
          </a:p>
          <a:p>
            <a:r>
              <a:rPr lang="en-US" dirty="0" smtClean="0"/>
              <a:t>Preliminary Design Review for Dressed Cavity is June 2018</a:t>
            </a:r>
          </a:p>
          <a:p>
            <a:pPr lvl="1"/>
            <a:r>
              <a:rPr lang="en-US" dirty="0" smtClean="0"/>
              <a:t>Need “first-pass” agreement on interfaces, functional drawing, acceptance criteria (including MIP, weld qualification,..) </a:t>
            </a:r>
          </a:p>
          <a:p>
            <a:r>
              <a:rPr lang="en-US" dirty="0" smtClean="0"/>
              <a:t>RF Design of RFD modified, need agreement</a:t>
            </a:r>
          </a:p>
          <a:p>
            <a:r>
              <a:rPr lang="en-US" dirty="0" smtClean="0"/>
              <a:t>New Mechanical Design proposed, need to evaluate best strategy, considering impact on CERN fast-track in-house plan</a:t>
            </a:r>
          </a:p>
          <a:p>
            <a:r>
              <a:rPr lang="en-US" dirty="0" smtClean="0"/>
              <a:t>Niobium inspections are first opportunity for using CERN MTF system, let’s start</a:t>
            </a:r>
          </a:p>
          <a:p>
            <a:r>
              <a:rPr lang="en-US" dirty="0" smtClean="0"/>
              <a:t>Procurement of 2x RFD Prototypes imminent by AUP. Need to converge on functional drawing of bare cavity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77192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2000" y="2708920"/>
            <a:ext cx="7920000" cy="720000"/>
          </a:xfrm>
        </p:spPr>
        <p:txBody>
          <a:bodyPr/>
          <a:lstStyle/>
          <a:p>
            <a:r>
              <a:rPr lang="en-US" dirty="0" smtClean="0"/>
              <a:t>Additional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481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9296" y="3789040"/>
            <a:ext cx="1669184" cy="93746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2976" y="1987479"/>
            <a:ext cx="1669184" cy="9374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987479"/>
            <a:ext cx="1669184" cy="937465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and Qualification Flow Plan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noProof="0" smtClean="0"/>
              <a:t>HL-LHC AUP DOE CD-1 Review – Aug 2017</a:t>
            </a:r>
            <a:endParaRPr lang="en-GB" noProof="0" dirty="0"/>
          </a:p>
        </p:txBody>
      </p:sp>
      <p:sp>
        <p:nvSpPr>
          <p:cNvPr id="11" name="TextBox 10"/>
          <p:cNvSpPr txBox="1">
            <a:spLocks/>
          </p:cNvSpPr>
          <p:nvPr/>
        </p:nvSpPr>
        <p:spPr>
          <a:xfrm>
            <a:off x="638380" y="2480295"/>
            <a:ext cx="1463040" cy="553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2"/>
            </a:solidFill>
          </a:ln>
          <a:effectLst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200" dirty="0" smtClean="0"/>
              <a:t>Raw Material Procurement</a:t>
            </a:r>
          </a:p>
          <a:p>
            <a:pPr algn="ctr"/>
            <a:r>
              <a:rPr lang="en-US" sz="1200" dirty="0" smtClean="0"/>
              <a:t>(</a:t>
            </a:r>
            <a:r>
              <a:rPr lang="en-US" sz="1200" b="1" dirty="0" smtClean="0"/>
              <a:t>Industry</a:t>
            </a:r>
            <a:r>
              <a:rPr lang="en-US" sz="1200" dirty="0" smtClean="0"/>
              <a:t>)</a:t>
            </a:r>
          </a:p>
        </p:txBody>
      </p:sp>
      <p:sp>
        <p:nvSpPr>
          <p:cNvPr id="12" name="TextBox 11"/>
          <p:cNvSpPr txBox="1">
            <a:spLocks/>
          </p:cNvSpPr>
          <p:nvPr/>
        </p:nvSpPr>
        <p:spPr>
          <a:xfrm>
            <a:off x="2543373" y="2480295"/>
            <a:ext cx="1463040" cy="553998"/>
          </a:xfrm>
          <a:prstGeom prst="rect">
            <a:avLst/>
          </a:prstGeom>
          <a:solidFill>
            <a:srgbClr val="FFE699"/>
          </a:solidFill>
          <a:ln w="38100">
            <a:solidFill>
              <a:schemeClr val="accent6"/>
            </a:solidFill>
          </a:ln>
          <a:effectLst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200" dirty="0" smtClean="0"/>
              <a:t>Braze Joints</a:t>
            </a:r>
          </a:p>
          <a:p>
            <a:pPr algn="ctr"/>
            <a:r>
              <a:rPr lang="en-US" sz="1200" dirty="0" smtClean="0"/>
              <a:t>Procurement</a:t>
            </a:r>
          </a:p>
          <a:p>
            <a:pPr algn="ctr"/>
            <a:r>
              <a:rPr lang="en-US" sz="1200" b="1" dirty="0" smtClean="0"/>
              <a:t>(ANL)</a:t>
            </a:r>
          </a:p>
        </p:txBody>
      </p:sp>
      <p:sp>
        <p:nvSpPr>
          <p:cNvPr id="15" name="TextBox 14"/>
          <p:cNvSpPr txBox="1">
            <a:spLocks/>
          </p:cNvSpPr>
          <p:nvPr/>
        </p:nvSpPr>
        <p:spPr>
          <a:xfrm>
            <a:off x="6353358" y="2486429"/>
            <a:ext cx="1463040" cy="553998"/>
          </a:xfrm>
          <a:prstGeom prst="rect">
            <a:avLst/>
          </a:prstGeom>
          <a:solidFill>
            <a:srgbClr val="FFE699"/>
          </a:solidFill>
          <a:ln w="38100">
            <a:solidFill>
              <a:schemeClr val="accent6"/>
            </a:solidFill>
          </a:ln>
          <a:effectLst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200" dirty="0" smtClean="0"/>
              <a:t>Bare Cavities </a:t>
            </a:r>
          </a:p>
          <a:p>
            <a:pPr algn="ctr"/>
            <a:r>
              <a:rPr lang="en-US" sz="1200" dirty="0" smtClean="0"/>
              <a:t>Process + Test</a:t>
            </a:r>
          </a:p>
          <a:p>
            <a:pPr algn="ctr"/>
            <a:r>
              <a:rPr lang="en-US" sz="1200" b="1" dirty="0" smtClean="0"/>
              <a:t>(ANL+FNAL</a:t>
            </a:r>
            <a:r>
              <a:rPr lang="en-US" sz="1200" dirty="0" smtClean="0"/>
              <a:t>)</a:t>
            </a:r>
          </a:p>
        </p:txBody>
      </p:sp>
      <p:sp>
        <p:nvSpPr>
          <p:cNvPr id="16" name="TextBox 15"/>
          <p:cNvSpPr txBox="1">
            <a:spLocks/>
          </p:cNvSpPr>
          <p:nvPr/>
        </p:nvSpPr>
        <p:spPr>
          <a:xfrm>
            <a:off x="3475617" y="4142653"/>
            <a:ext cx="1463040" cy="553998"/>
          </a:xfrm>
          <a:prstGeom prst="rect">
            <a:avLst/>
          </a:prstGeom>
          <a:solidFill>
            <a:srgbClr val="FFE699"/>
          </a:solidFill>
          <a:ln w="38100">
            <a:solidFill>
              <a:schemeClr val="accent6"/>
            </a:solidFill>
          </a:ln>
          <a:effectLst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200" dirty="0" smtClean="0"/>
              <a:t>RF Ancillaries Procurement</a:t>
            </a:r>
          </a:p>
          <a:p>
            <a:pPr algn="ctr"/>
            <a:r>
              <a:rPr lang="en-US" sz="1200" b="1" dirty="0" smtClean="0"/>
              <a:t>(</a:t>
            </a:r>
            <a:r>
              <a:rPr lang="en-US" sz="1200" b="1" dirty="0" err="1" smtClean="0"/>
              <a:t>JLab</a:t>
            </a:r>
            <a:r>
              <a:rPr lang="en-US" sz="1200" dirty="0" smtClean="0"/>
              <a:t>)</a:t>
            </a:r>
          </a:p>
        </p:txBody>
      </p:sp>
      <p:sp>
        <p:nvSpPr>
          <p:cNvPr id="17" name="TextBox 16"/>
          <p:cNvSpPr txBox="1">
            <a:spLocks/>
          </p:cNvSpPr>
          <p:nvPr/>
        </p:nvSpPr>
        <p:spPr>
          <a:xfrm>
            <a:off x="1382368" y="5234513"/>
            <a:ext cx="1463040" cy="553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2"/>
            </a:solidFill>
          </a:ln>
          <a:effectLst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200" smtClean="0"/>
              <a:t>Helium Vessel Welding</a:t>
            </a:r>
            <a:endParaRPr lang="en-US" sz="1200" dirty="0" smtClean="0"/>
          </a:p>
          <a:p>
            <a:pPr algn="ctr"/>
            <a:r>
              <a:rPr lang="en-US" sz="1200" dirty="0" smtClean="0"/>
              <a:t>(</a:t>
            </a:r>
            <a:r>
              <a:rPr lang="en-US" sz="1200" b="1" dirty="0" smtClean="0"/>
              <a:t>Industry</a:t>
            </a:r>
            <a:r>
              <a:rPr lang="en-US" sz="1200" dirty="0" smtClean="0"/>
              <a:t>)</a:t>
            </a:r>
          </a:p>
        </p:txBody>
      </p:sp>
      <p:cxnSp>
        <p:nvCxnSpPr>
          <p:cNvPr id="26" name="Straight Arrow Connector 25"/>
          <p:cNvCxnSpPr>
            <a:stCxn id="11" idx="3"/>
            <a:endCxn id="12" idx="1"/>
          </p:cNvCxnSpPr>
          <p:nvPr/>
        </p:nvCxnSpPr>
        <p:spPr>
          <a:xfrm>
            <a:off x="2101420" y="2757294"/>
            <a:ext cx="441953" cy="0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47" idx="3"/>
            <a:endCxn id="15" idx="1"/>
          </p:cNvCxnSpPr>
          <p:nvPr/>
        </p:nvCxnSpPr>
        <p:spPr>
          <a:xfrm flipV="1">
            <a:off x="5911405" y="2763428"/>
            <a:ext cx="441953" cy="4724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17" idx="3"/>
            <a:endCxn id="64" idx="1"/>
          </p:cNvCxnSpPr>
          <p:nvPr/>
        </p:nvCxnSpPr>
        <p:spPr>
          <a:xfrm flipV="1">
            <a:off x="2845408" y="5506634"/>
            <a:ext cx="630209" cy="4878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>
            <a:spLocks/>
          </p:cNvSpPr>
          <p:nvPr/>
        </p:nvSpPr>
        <p:spPr>
          <a:xfrm>
            <a:off x="6137334" y="5422555"/>
            <a:ext cx="1463040" cy="184666"/>
          </a:xfrm>
          <a:prstGeom prst="rect">
            <a:avLst/>
          </a:prstGeom>
          <a:solidFill>
            <a:srgbClr val="92D050"/>
          </a:solidFill>
          <a:ln w="38100">
            <a:solidFill>
              <a:srgbClr val="009900"/>
            </a:solidFill>
          </a:ln>
          <a:effectLst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200" dirty="0" smtClean="0"/>
              <a:t>Shipment to CERN</a:t>
            </a:r>
          </a:p>
        </p:txBody>
      </p:sp>
      <p:cxnSp>
        <p:nvCxnSpPr>
          <p:cNvPr id="58" name="Straight Arrow Connector 57"/>
          <p:cNvCxnSpPr>
            <a:cxnSpLocks/>
            <a:stCxn id="64" idx="3"/>
            <a:endCxn id="57" idx="1"/>
          </p:cNvCxnSpPr>
          <p:nvPr/>
        </p:nvCxnSpPr>
        <p:spPr>
          <a:xfrm>
            <a:off x="4938657" y="5506634"/>
            <a:ext cx="1198677" cy="8254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prstDash val="sys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>
            <a:spLocks/>
          </p:cNvSpPr>
          <p:nvPr/>
        </p:nvSpPr>
        <p:spPr>
          <a:xfrm>
            <a:off x="4448365" y="2491153"/>
            <a:ext cx="1463040" cy="553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2"/>
            </a:solidFill>
          </a:ln>
          <a:effectLst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200" dirty="0" smtClean="0"/>
              <a:t>Bare Cavity Procurement</a:t>
            </a:r>
          </a:p>
          <a:p>
            <a:pPr algn="ctr"/>
            <a:r>
              <a:rPr lang="en-US" sz="1200" dirty="0" smtClean="0"/>
              <a:t>(</a:t>
            </a:r>
            <a:r>
              <a:rPr lang="en-US" sz="1200" b="1" dirty="0" smtClean="0"/>
              <a:t>Industry</a:t>
            </a:r>
            <a:r>
              <a:rPr lang="en-US" sz="1200" dirty="0" smtClean="0"/>
              <a:t>)</a:t>
            </a:r>
          </a:p>
        </p:txBody>
      </p:sp>
      <p:cxnSp>
        <p:nvCxnSpPr>
          <p:cNvPr id="53" name="Straight Arrow Connector 52"/>
          <p:cNvCxnSpPr>
            <a:stCxn id="12" idx="3"/>
            <a:endCxn id="47" idx="1"/>
          </p:cNvCxnSpPr>
          <p:nvPr/>
        </p:nvCxnSpPr>
        <p:spPr>
          <a:xfrm>
            <a:off x="4006413" y="2757294"/>
            <a:ext cx="441952" cy="10858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>
            <a:spLocks/>
          </p:cNvSpPr>
          <p:nvPr/>
        </p:nvSpPr>
        <p:spPr>
          <a:xfrm>
            <a:off x="3475617" y="5229635"/>
            <a:ext cx="1463040" cy="553998"/>
          </a:xfrm>
          <a:prstGeom prst="rect">
            <a:avLst/>
          </a:prstGeom>
          <a:solidFill>
            <a:srgbClr val="FFE699"/>
          </a:solidFill>
          <a:ln w="38100">
            <a:solidFill>
              <a:schemeClr val="accent6"/>
            </a:solidFill>
          </a:ln>
          <a:effectLst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200" dirty="0" smtClean="0"/>
              <a:t>Dressed Cavities Process + Test</a:t>
            </a:r>
          </a:p>
          <a:p>
            <a:pPr algn="ctr"/>
            <a:r>
              <a:rPr lang="en-US" sz="1200" b="1" dirty="0" smtClean="0"/>
              <a:t>(ANL+FNAL</a:t>
            </a:r>
            <a:r>
              <a:rPr lang="en-US" sz="1200" dirty="0" smtClean="0"/>
              <a:t>)</a:t>
            </a:r>
          </a:p>
        </p:txBody>
      </p:sp>
      <p:cxnSp>
        <p:nvCxnSpPr>
          <p:cNvPr id="75" name="Straight Arrow Connector 74"/>
          <p:cNvCxnSpPr>
            <a:stCxn id="16" idx="2"/>
            <a:endCxn id="64" idx="0"/>
          </p:cNvCxnSpPr>
          <p:nvPr/>
        </p:nvCxnSpPr>
        <p:spPr>
          <a:xfrm>
            <a:off x="4207137" y="4696651"/>
            <a:ext cx="0" cy="532984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>
            <a:spLocks/>
          </p:cNvSpPr>
          <p:nvPr/>
        </p:nvSpPr>
        <p:spPr>
          <a:xfrm>
            <a:off x="1382368" y="4315162"/>
            <a:ext cx="1463040" cy="553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2"/>
            </a:solidFill>
          </a:ln>
          <a:effectLst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200" dirty="0" smtClean="0"/>
              <a:t>Magnetic Shields Procurement</a:t>
            </a:r>
          </a:p>
          <a:p>
            <a:pPr algn="ctr"/>
            <a:r>
              <a:rPr lang="en-US" sz="1200" dirty="0" smtClean="0"/>
              <a:t>(</a:t>
            </a:r>
            <a:r>
              <a:rPr lang="en-US" sz="1200" b="1" dirty="0" smtClean="0"/>
              <a:t>Industry)</a:t>
            </a:r>
            <a:endParaRPr lang="en-US" sz="1200" dirty="0" smtClean="0"/>
          </a:p>
        </p:txBody>
      </p:sp>
      <p:cxnSp>
        <p:nvCxnSpPr>
          <p:cNvPr id="34" name="Straight Arrow Connector 33"/>
          <p:cNvCxnSpPr>
            <a:stCxn id="33" idx="2"/>
            <a:endCxn id="17" idx="0"/>
          </p:cNvCxnSpPr>
          <p:nvPr/>
        </p:nvCxnSpPr>
        <p:spPr>
          <a:xfrm>
            <a:off x="2113888" y="4869160"/>
            <a:ext cx="0" cy="365353"/>
          </a:xfrm>
          <a:prstGeom prst="straightConnector1">
            <a:avLst/>
          </a:prstGeom>
          <a:ln w="63500">
            <a:solidFill>
              <a:schemeClr val="bg1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732068" y="2748270"/>
            <a:ext cx="7493497" cy="2747505"/>
          </a:xfrm>
          <a:custGeom>
            <a:avLst/>
            <a:gdLst>
              <a:gd name="connsiteX0" fmla="*/ 6581670 w 7526215"/>
              <a:gd name="connsiteY0" fmla="*/ 0 h 1497204"/>
              <a:gd name="connsiteX1" fmla="*/ 7526215 w 7526215"/>
              <a:gd name="connsiteY1" fmla="*/ 0 h 1497204"/>
              <a:gd name="connsiteX2" fmla="*/ 7526215 w 7526215"/>
              <a:gd name="connsiteY2" fmla="*/ 773723 h 1497204"/>
              <a:gd name="connsiteX3" fmla="*/ 0 w 7526215"/>
              <a:gd name="connsiteY3" fmla="*/ 773723 h 1497204"/>
              <a:gd name="connsiteX4" fmla="*/ 0 w 7526215"/>
              <a:gd name="connsiteY4" fmla="*/ 1497204 h 1497204"/>
              <a:gd name="connsiteX5" fmla="*/ 622997 w 7526215"/>
              <a:gd name="connsiteY5" fmla="*/ 1497204 h 1497204"/>
              <a:gd name="connsiteX0" fmla="*/ 6593114 w 7537659"/>
              <a:gd name="connsiteY0" fmla="*/ 0 h 1497204"/>
              <a:gd name="connsiteX1" fmla="*/ 7537659 w 7537659"/>
              <a:gd name="connsiteY1" fmla="*/ 0 h 1497204"/>
              <a:gd name="connsiteX2" fmla="*/ 7537659 w 7537659"/>
              <a:gd name="connsiteY2" fmla="*/ 773723 h 1497204"/>
              <a:gd name="connsiteX3" fmla="*/ 0 w 7537659"/>
              <a:gd name="connsiteY3" fmla="*/ 468802 h 1497204"/>
              <a:gd name="connsiteX4" fmla="*/ 11444 w 7537659"/>
              <a:gd name="connsiteY4" fmla="*/ 1497204 h 1497204"/>
              <a:gd name="connsiteX5" fmla="*/ 634441 w 7537659"/>
              <a:gd name="connsiteY5" fmla="*/ 1497204 h 1497204"/>
              <a:gd name="connsiteX0" fmla="*/ 6593114 w 7537659"/>
              <a:gd name="connsiteY0" fmla="*/ 0 h 1497204"/>
              <a:gd name="connsiteX1" fmla="*/ 7537659 w 7537659"/>
              <a:gd name="connsiteY1" fmla="*/ 0 h 1497204"/>
              <a:gd name="connsiteX2" fmla="*/ 7526215 w 7537659"/>
              <a:gd name="connsiteY2" fmla="*/ 502682 h 1497204"/>
              <a:gd name="connsiteX3" fmla="*/ 0 w 7537659"/>
              <a:gd name="connsiteY3" fmla="*/ 468802 h 1497204"/>
              <a:gd name="connsiteX4" fmla="*/ 11444 w 7537659"/>
              <a:gd name="connsiteY4" fmla="*/ 1497204 h 1497204"/>
              <a:gd name="connsiteX5" fmla="*/ 634441 w 7537659"/>
              <a:gd name="connsiteY5" fmla="*/ 1497204 h 1497204"/>
              <a:gd name="connsiteX0" fmla="*/ 6593114 w 7549105"/>
              <a:gd name="connsiteY0" fmla="*/ 0 h 1497204"/>
              <a:gd name="connsiteX1" fmla="*/ 7537659 w 7549105"/>
              <a:gd name="connsiteY1" fmla="*/ 0 h 1497204"/>
              <a:gd name="connsiteX2" fmla="*/ 7549105 w 7549105"/>
              <a:gd name="connsiteY2" fmla="*/ 509458 h 1497204"/>
              <a:gd name="connsiteX3" fmla="*/ 0 w 7549105"/>
              <a:gd name="connsiteY3" fmla="*/ 468802 h 1497204"/>
              <a:gd name="connsiteX4" fmla="*/ 11444 w 7549105"/>
              <a:gd name="connsiteY4" fmla="*/ 1497204 h 1497204"/>
              <a:gd name="connsiteX5" fmla="*/ 634441 w 7549105"/>
              <a:gd name="connsiteY5" fmla="*/ 1497204 h 1497204"/>
              <a:gd name="connsiteX0" fmla="*/ 6593114 w 7549105"/>
              <a:gd name="connsiteY0" fmla="*/ 0 h 1497204"/>
              <a:gd name="connsiteX1" fmla="*/ 7537659 w 7549105"/>
              <a:gd name="connsiteY1" fmla="*/ 0 h 1497204"/>
              <a:gd name="connsiteX2" fmla="*/ 7549105 w 7549105"/>
              <a:gd name="connsiteY2" fmla="*/ 509458 h 1497204"/>
              <a:gd name="connsiteX3" fmla="*/ 0 w 7549105"/>
              <a:gd name="connsiteY3" fmla="*/ 489130 h 1497204"/>
              <a:gd name="connsiteX4" fmla="*/ 11444 w 7549105"/>
              <a:gd name="connsiteY4" fmla="*/ 1497204 h 1497204"/>
              <a:gd name="connsiteX5" fmla="*/ 634441 w 7549105"/>
              <a:gd name="connsiteY5" fmla="*/ 1497204 h 1497204"/>
              <a:gd name="connsiteX0" fmla="*/ 6581670 w 7537661"/>
              <a:gd name="connsiteY0" fmla="*/ 0 h 1497204"/>
              <a:gd name="connsiteX1" fmla="*/ 7526215 w 7537661"/>
              <a:gd name="connsiteY1" fmla="*/ 0 h 1497204"/>
              <a:gd name="connsiteX2" fmla="*/ 7537661 w 7537661"/>
              <a:gd name="connsiteY2" fmla="*/ 509458 h 1497204"/>
              <a:gd name="connsiteX3" fmla="*/ 0 w 7537661"/>
              <a:gd name="connsiteY3" fmla="*/ 509458 h 1497204"/>
              <a:gd name="connsiteX4" fmla="*/ 0 w 7537661"/>
              <a:gd name="connsiteY4" fmla="*/ 1497204 h 1497204"/>
              <a:gd name="connsiteX5" fmla="*/ 622997 w 7537661"/>
              <a:gd name="connsiteY5" fmla="*/ 1497204 h 1497204"/>
              <a:gd name="connsiteX0" fmla="*/ 7075522 w 7537661"/>
              <a:gd name="connsiteY0" fmla="*/ 7028 h 1497204"/>
              <a:gd name="connsiteX1" fmla="*/ 7526215 w 7537661"/>
              <a:gd name="connsiteY1" fmla="*/ 0 h 1497204"/>
              <a:gd name="connsiteX2" fmla="*/ 7537661 w 7537661"/>
              <a:gd name="connsiteY2" fmla="*/ 509458 h 1497204"/>
              <a:gd name="connsiteX3" fmla="*/ 0 w 7537661"/>
              <a:gd name="connsiteY3" fmla="*/ 509458 h 1497204"/>
              <a:gd name="connsiteX4" fmla="*/ 0 w 7537661"/>
              <a:gd name="connsiteY4" fmla="*/ 1497204 h 1497204"/>
              <a:gd name="connsiteX5" fmla="*/ 622997 w 7537661"/>
              <a:gd name="connsiteY5" fmla="*/ 1497204 h 1497204"/>
              <a:gd name="connsiteX0" fmla="*/ 7083966 w 7537661"/>
              <a:gd name="connsiteY0" fmla="*/ 1741 h 1497204"/>
              <a:gd name="connsiteX1" fmla="*/ 7526215 w 7537661"/>
              <a:gd name="connsiteY1" fmla="*/ 0 h 1497204"/>
              <a:gd name="connsiteX2" fmla="*/ 7537661 w 7537661"/>
              <a:gd name="connsiteY2" fmla="*/ 509458 h 1497204"/>
              <a:gd name="connsiteX3" fmla="*/ 0 w 7537661"/>
              <a:gd name="connsiteY3" fmla="*/ 509458 h 1497204"/>
              <a:gd name="connsiteX4" fmla="*/ 0 w 7537661"/>
              <a:gd name="connsiteY4" fmla="*/ 1497204 h 1497204"/>
              <a:gd name="connsiteX5" fmla="*/ 622997 w 7537661"/>
              <a:gd name="connsiteY5" fmla="*/ 1497204 h 1497204"/>
              <a:gd name="connsiteX0" fmla="*/ 7083966 w 7537661"/>
              <a:gd name="connsiteY0" fmla="*/ 0 h 1495463"/>
              <a:gd name="connsiteX1" fmla="*/ 7534659 w 7537661"/>
              <a:gd name="connsiteY1" fmla="*/ 903 h 1495463"/>
              <a:gd name="connsiteX2" fmla="*/ 7537661 w 7537661"/>
              <a:gd name="connsiteY2" fmla="*/ 507717 h 1495463"/>
              <a:gd name="connsiteX3" fmla="*/ 0 w 7537661"/>
              <a:gd name="connsiteY3" fmla="*/ 507717 h 1495463"/>
              <a:gd name="connsiteX4" fmla="*/ 0 w 7537661"/>
              <a:gd name="connsiteY4" fmla="*/ 1495463 h 1495463"/>
              <a:gd name="connsiteX5" fmla="*/ 622997 w 7537661"/>
              <a:gd name="connsiteY5" fmla="*/ 1495463 h 1495463"/>
              <a:gd name="connsiteX0" fmla="*/ 7083966 w 7537661"/>
              <a:gd name="connsiteY0" fmla="*/ 0 h 1731964"/>
              <a:gd name="connsiteX1" fmla="*/ 7534659 w 7537661"/>
              <a:gd name="connsiteY1" fmla="*/ 903 h 1731964"/>
              <a:gd name="connsiteX2" fmla="*/ 7537661 w 7537661"/>
              <a:gd name="connsiteY2" fmla="*/ 507717 h 1731964"/>
              <a:gd name="connsiteX3" fmla="*/ 0 w 7537661"/>
              <a:gd name="connsiteY3" fmla="*/ 507717 h 1731964"/>
              <a:gd name="connsiteX4" fmla="*/ 0 w 7537661"/>
              <a:gd name="connsiteY4" fmla="*/ 1495463 h 1731964"/>
              <a:gd name="connsiteX5" fmla="*/ 632388 w 7537661"/>
              <a:gd name="connsiteY5" fmla="*/ 1731964 h 1731964"/>
              <a:gd name="connsiteX0" fmla="*/ 7083966 w 7537661"/>
              <a:gd name="connsiteY0" fmla="*/ 0 h 1735204"/>
              <a:gd name="connsiteX1" fmla="*/ 7534659 w 7537661"/>
              <a:gd name="connsiteY1" fmla="*/ 903 h 1735204"/>
              <a:gd name="connsiteX2" fmla="*/ 7537661 w 7537661"/>
              <a:gd name="connsiteY2" fmla="*/ 507717 h 1735204"/>
              <a:gd name="connsiteX3" fmla="*/ 0 w 7537661"/>
              <a:gd name="connsiteY3" fmla="*/ 507717 h 1735204"/>
              <a:gd name="connsiteX4" fmla="*/ 0 w 7537661"/>
              <a:gd name="connsiteY4" fmla="*/ 1735204 h 1735204"/>
              <a:gd name="connsiteX5" fmla="*/ 632388 w 7537661"/>
              <a:gd name="connsiteY5" fmla="*/ 1731964 h 1735204"/>
              <a:gd name="connsiteX0" fmla="*/ 7083966 w 7537661"/>
              <a:gd name="connsiteY0" fmla="*/ 0 h 1731964"/>
              <a:gd name="connsiteX1" fmla="*/ 7534659 w 7537661"/>
              <a:gd name="connsiteY1" fmla="*/ 903 h 1731964"/>
              <a:gd name="connsiteX2" fmla="*/ 7537661 w 7537661"/>
              <a:gd name="connsiteY2" fmla="*/ 507717 h 1731964"/>
              <a:gd name="connsiteX3" fmla="*/ 0 w 7537661"/>
              <a:gd name="connsiteY3" fmla="*/ 507717 h 1731964"/>
              <a:gd name="connsiteX4" fmla="*/ 0 w 7537661"/>
              <a:gd name="connsiteY4" fmla="*/ 1728724 h 1731964"/>
              <a:gd name="connsiteX5" fmla="*/ 632388 w 7537661"/>
              <a:gd name="connsiteY5" fmla="*/ 1731964 h 1731964"/>
              <a:gd name="connsiteX0" fmla="*/ 7083966 w 7537661"/>
              <a:gd name="connsiteY0" fmla="*/ 0 h 1735204"/>
              <a:gd name="connsiteX1" fmla="*/ 7534659 w 7537661"/>
              <a:gd name="connsiteY1" fmla="*/ 903 h 1735204"/>
              <a:gd name="connsiteX2" fmla="*/ 7537661 w 7537661"/>
              <a:gd name="connsiteY2" fmla="*/ 507717 h 1735204"/>
              <a:gd name="connsiteX3" fmla="*/ 0 w 7537661"/>
              <a:gd name="connsiteY3" fmla="*/ 507717 h 1735204"/>
              <a:gd name="connsiteX4" fmla="*/ 4695 w 7537661"/>
              <a:gd name="connsiteY4" fmla="*/ 1735204 h 1735204"/>
              <a:gd name="connsiteX5" fmla="*/ 632388 w 7537661"/>
              <a:gd name="connsiteY5" fmla="*/ 1731964 h 1735204"/>
              <a:gd name="connsiteX0" fmla="*/ 7088661 w 7542356"/>
              <a:gd name="connsiteY0" fmla="*/ 0 h 1735204"/>
              <a:gd name="connsiteX1" fmla="*/ 7539354 w 7542356"/>
              <a:gd name="connsiteY1" fmla="*/ 903 h 1735204"/>
              <a:gd name="connsiteX2" fmla="*/ 7542356 w 7542356"/>
              <a:gd name="connsiteY2" fmla="*/ 507717 h 1735204"/>
              <a:gd name="connsiteX3" fmla="*/ 4695 w 7542356"/>
              <a:gd name="connsiteY3" fmla="*/ 507717 h 1735204"/>
              <a:gd name="connsiteX4" fmla="*/ 0 w 7542356"/>
              <a:gd name="connsiteY4" fmla="*/ 1735204 h 1735204"/>
              <a:gd name="connsiteX5" fmla="*/ 637083 w 7542356"/>
              <a:gd name="connsiteY5" fmla="*/ 1731964 h 1735204"/>
              <a:gd name="connsiteX0" fmla="*/ 7088661 w 7542356"/>
              <a:gd name="connsiteY0" fmla="*/ 0 h 1731964"/>
              <a:gd name="connsiteX1" fmla="*/ 7539354 w 7542356"/>
              <a:gd name="connsiteY1" fmla="*/ 903 h 1731964"/>
              <a:gd name="connsiteX2" fmla="*/ 7542356 w 7542356"/>
              <a:gd name="connsiteY2" fmla="*/ 507717 h 1731964"/>
              <a:gd name="connsiteX3" fmla="*/ 4695 w 7542356"/>
              <a:gd name="connsiteY3" fmla="*/ 507717 h 1731964"/>
              <a:gd name="connsiteX4" fmla="*/ 0 w 7542356"/>
              <a:gd name="connsiteY4" fmla="*/ 1731964 h 1731964"/>
              <a:gd name="connsiteX5" fmla="*/ 637083 w 7542356"/>
              <a:gd name="connsiteY5" fmla="*/ 1731964 h 1731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42356" h="1731964">
                <a:moveTo>
                  <a:pt x="7088661" y="0"/>
                </a:moveTo>
                <a:lnTo>
                  <a:pt x="7539354" y="903"/>
                </a:lnTo>
                <a:cubicBezTo>
                  <a:pt x="7540355" y="169841"/>
                  <a:pt x="7541355" y="338779"/>
                  <a:pt x="7542356" y="507717"/>
                </a:cubicBezTo>
                <a:lnTo>
                  <a:pt x="4695" y="507717"/>
                </a:lnTo>
                <a:lnTo>
                  <a:pt x="0" y="1731964"/>
                </a:lnTo>
                <a:lnTo>
                  <a:pt x="637083" y="1731964"/>
                </a:lnTo>
              </a:path>
            </a:pathLst>
          </a:custGeom>
          <a:noFill/>
          <a:ln w="63500">
            <a:solidFill>
              <a:schemeClr val="bg1">
                <a:lumMod val="75000"/>
              </a:schemeClr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622757" y="910294"/>
            <a:ext cx="76028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Large procurements in industry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Processing/Testing in laboratories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Centralized management at Fermilab (Issue PO’s, Perform QC)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2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HL-LHC AUP CD-1 Review - Aug 2017</a:t>
            </a:r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15616" y="166868"/>
            <a:ext cx="6480280" cy="720000"/>
          </a:xfrm>
        </p:spPr>
        <p:txBody>
          <a:bodyPr/>
          <a:lstStyle/>
          <a:p>
            <a:r>
              <a:rPr lang="en-US" dirty="0" smtClean="0"/>
              <a:t>Processing &amp; Testing Plan (2)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97706" y="6226522"/>
            <a:ext cx="935657" cy="63147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885586" y="5986039"/>
            <a:ext cx="633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For Dressed Cavity: Only second half </a:t>
            </a:r>
            <a:r>
              <a:rPr lang="en-US" smtClean="0">
                <a:solidFill>
                  <a:schemeClr val="accent5"/>
                </a:solidFill>
              </a:rPr>
              <a:t>of operations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20796" y="141065"/>
            <a:ext cx="132600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Charge 2.a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683568" y="857451"/>
            <a:ext cx="7539739" cy="4807337"/>
            <a:chOff x="683568" y="857451"/>
            <a:chExt cx="7539739" cy="480733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3568" y="857451"/>
              <a:ext cx="7539739" cy="4807337"/>
            </a:xfrm>
            <a:prstGeom prst="rect">
              <a:avLst/>
            </a:prstGeom>
          </p:spPr>
        </p:pic>
        <p:sp>
          <p:nvSpPr>
            <p:cNvPr id="8" name="Rounded Rectangle 7"/>
            <p:cNvSpPr/>
            <p:nvPr/>
          </p:nvSpPr>
          <p:spPr>
            <a:xfrm>
              <a:off x="1447822" y="2594821"/>
              <a:ext cx="875528" cy="468300"/>
            </a:xfrm>
            <a:prstGeom prst="roundRect">
              <a:avLst/>
            </a:prstGeom>
            <a:solidFill>
              <a:srgbClr val="F8CBAD"/>
            </a:solidFill>
            <a:ln w="1270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 smtClean="0">
                  <a:solidFill>
                    <a:schemeClr val="tx1"/>
                  </a:solidFill>
                </a:rPr>
                <a:t>600C </a:t>
              </a:r>
              <a:r>
                <a:rPr lang="en-US" sz="700" smtClean="0">
                  <a:solidFill>
                    <a:schemeClr val="tx1"/>
                  </a:solidFill>
                </a:rPr>
                <a:t>Heat Treatment</a:t>
              </a:r>
              <a:endParaRPr lang="en-US" sz="700">
                <a:solidFill>
                  <a:schemeClr val="tx1"/>
                </a:solidFill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1259632" y="3200671"/>
            <a:ext cx="6963675" cy="2643718"/>
          </a:xfrm>
          <a:prstGeom prst="roundRect">
            <a:avLst/>
          </a:prstGeom>
          <a:noFill/>
          <a:ln w="57150"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289588" y="649916"/>
            <a:ext cx="1757212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US-HiLumi-doc-164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98522" y="5096907"/>
            <a:ext cx="1061404" cy="519156"/>
          </a:xfrm>
          <a:prstGeom prst="rect">
            <a:avLst/>
          </a:prstGeom>
          <a:solidFill>
            <a:srgbClr val="00B050"/>
          </a:solidFill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tx1"/>
                </a:solidFill>
              </a:rPr>
              <a:t>Shipment to CERN</a:t>
            </a:r>
            <a:endParaRPr 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827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3200"/>
              <a:t>Cavity </a:t>
            </a:r>
            <a:r>
              <a:rPr lang="en-US" altLang="en-US" sz="3200" smtClean="0"/>
              <a:t>Processing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528" y="1219201"/>
            <a:ext cx="4536505" cy="2932282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BCP Processing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in horizontal orientation with rotation and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possibly also tilting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pPr lvl="1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Allows more uniform removal</a:t>
            </a:r>
          </a:p>
          <a:p>
            <a:pPr lvl="1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Better acid circulation and drainage</a:t>
            </a:r>
          </a:p>
          <a:p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HL-LHC AUP CD-1 Review - Aug 2017</a:t>
            </a:r>
            <a:endParaRPr lang="en-US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957" y="3319857"/>
            <a:ext cx="3689547" cy="2292035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860033" y="1123293"/>
            <a:ext cx="4045290" cy="1763034"/>
            <a:chOff x="4279214" y="4004963"/>
            <a:chExt cx="5028692" cy="219162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/>
            <a:srcRect l="33730" t="20939" r="25635" b="35234"/>
            <a:stretch/>
          </p:blipFill>
          <p:spPr>
            <a:xfrm>
              <a:off x="4971135" y="4004963"/>
              <a:ext cx="3715665" cy="2191624"/>
            </a:xfrm>
            <a:prstGeom prst="rect">
              <a:avLst/>
            </a:prstGeom>
          </p:spPr>
        </p:pic>
        <p:sp>
          <p:nvSpPr>
            <p:cNvPr id="16" name="Curved Down Arrow 15"/>
            <p:cNvSpPr/>
            <p:nvPr/>
          </p:nvSpPr>
          <p:spPr bwMode="auto">
            <a:xfrm rot="2223505">
              <a:off x="4279214" y="5611631"/>
              <a:ext cx="1001486" cy="459778"/>
            </a:xfrm>
            <a:prstGeom prst="curvedDownArrow">
              <a:avLst>
                <a:gd name="adj1" fmla="val 25000"/>
                <a:gd name="adj2" fmla="val 53313"/>
                <a:gd name="adj3" fmla="val 25000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 bwMode="auto">
            <a:xfrm flipH="1">
              <a:off x="4588778" y="5636328"/>
              <a:ext cx="699915" cy="205193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>
              <a:off x="8607105" y="4681381"/>
              <a:ext cx="462053" cy="13390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Curved Down Arrow 19"/>
            <p:cNvSpPr/>
            <p:nvPr/>
          </p:nvSpPr>
          <p:spPr bwMode="auto">
            <a:xfrm rot="2223505">
              <a:off x="8306420" y="4518442"/>
              <a:ext cx="1001486" cy="459778"/>
            </a:xfrm>
            <a:prstGeom prst="curvedDownArrow">
              <a:avLst>
                <a:gd name="adj1" fmla="val 25000"/>
                <a:gd name="adj2" fmla="val 53313"/>
                <a:gd name="adj3" fmla="val 25000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720796" y="141065"/>
            <a:ext cx="132600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Charge 2.a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000" y="2920224"/>
            <a:ext cx="4044475" cy="26916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43608" y="5667840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chemeClr val="accent5"/>
                </a:solidFill>
              </a:rPr>
              <a:t>ANL rotational processing tool</a:t>
            </a:r>
            <a:endParaRPr lang="en-US" sz="140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59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8995264" cy="788627"/>
          </a:xfrm>
        </p:spPr>
        <p:txBody>
          <a:bodyPr>
            <a:normAutofit/>
          </a:bodyPr>
          <a:lstStyle/>
          <a:p>
            <a:r>
              <a:rPr lang="en-US" dirty="0" smtClean="0"/>
              <a:t>Scope and Deliverables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831" y="3356992"/>
            <a:ext cx="8964488" cy="2773110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  <a:defRPr/>
            </a:pPr>
            <a:r>
              <a:rPr lang="en-GB" sz="2000" b="1" dirty="0" smtClean="0">
                <a:solidFill>
                  <a:srgbClr val="5F5F5F"/>
                </a:solidFill>
              </a:rPr>
              <a:t>Dressed RFD Crab Cavity</a:t>
            </a:r>
            <a:endParaRPr lang="en-GB" sz="2000" dirty="0">
              <a:solidFill>
                <a:srgbClr val="5F5F5F"/>
              </a:solidFill>
            </a:endParaRPr>
          </a:p>
          <a:p>
            <a:pPr lvl="1">
              <a:buFont typeface="Arial" charset="0"/>
              <a:buChar char="•"/>
              <a:defRPr/>
            </a:pPr>
            <a:r>
              <a:rPr lang="en-GB" sz="1800" dirty="0" smtClean="0">
                <a:solidFill>
                  <a:srgbClr val="5F5F5F"/>
                </a:solidFill>
              </a:rPr>
              <a:t>Assembly: Bare Cavity + Magnetic Shields + Helium Tank + RF Ancillaries</a:t>
            </a:r>
          </a:p>
          <a:p>
            <a:pPr lvl="1">
              <a:buFont typeface="Arial" charset="0"/>
              <a:buChar char="•"/>
              <a:defRPr/>
            </a:pPr>
            <a:r>
              <a:rPr lang="en-GB" sz="1800" dirty="0" smtClean="0">
                <a:solidFill>
                  <a:srgbClr val="5F5F5F"/>
                </a:solidFill>
              </a:rPr>
              <a:t>Qualification at 2 K + Shipment to CERN</a:t>
            </a:r>
            <a:endParaRPr lang="en-GB" sz="1800" dirty="0">
              <a:solidFill>
                <a:srgbClr val="5F5F5F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en-GB" sz="2000" b="1" dirty="0">
                <a:solidFill>
                  <a:srgbClr val="5F5F5F"/>
                </a:solidFill>
              </a:rPr>
              <a:t>10 Dressed RFD Crab Cavities </a:t>
            </a:r>
          </a:p>
          <a:p>
            <a:pPr lvl="1">
              <a:buFont typeface="Arial" charset="0"/>
              <a:buChar char="•"/>
              <a:defRPr/>
            </a:pPr>
            <a:r>
              <a:rPr lang="en-GB" sz="1800" dirty="0">
                <a:solidFill>
                  <a:srgbClr val="5F5F5F"/>
                </a:solidFill>
              </a:rPr>
              <a:t>Qualified at FNAL (in VTS at 2K)</a:t>
            </a:r>
          </a:p>
          <a:p>
            <a:pPr lvl="1">
              <a:buFont typeface="Arial" charset="0"/>
              <a:buChar char="•"/>
              <a:defRPr/>
            </a:pPr>
            <a:r>
              <a:rPr lang="en-GB" sz="1800" dirty="0">
                <a:solidFill>
                  <a:srgbClr val="5F5F5F"/>
                </a:solidFill>
              </a:rPr>
              <a:t>Ready for integration in cryomodule (at CERN)</a:t>
            </a:r>
          </a:p>
          <a:p>
            <a:pPr lvl="1">
              <a:buFont typeface="Arial" charset="0"/>
              <a:buChar char="•"/>
              <a:defRPr/>
            </a:pPr>
            <a:r>
              <a:rPr lang="en-GB" sz="1800" u="sng" dirty="0">
                <a:solidFill>
                  <a:srgbClr val="5F5F5F"/>
                </a:solidFill>
              </a:rPr>
              <a:t>(8) for tunnel installation (threshold KPP) – Need by: Summer-Fall 2023</a:t>
            </a:r>
          </a:p>
          <a:p>
            <a:pPr lvl="1">
              <a:buFont typeface="Arial" charset="0"/>
              <a:buChar char="•"/>
              <a:defRPr/>
            </a:pPr>
            <a:r>
              <a:rPr lang="en-GB" sz="1800" dirty="0">
                <a:solidFill>
                  <a:srgbClr val="5F5F5F"/>
                </a:solidFill>
              </a:rPr>
              <a:t>(2) additional at later time (objective KPP)</a:t>
            </a:r>
          </a:p>
          <a:p>
            <a:pPr marL="0" indent="0">
              <a:buNone/>
              <a:defRPr/>
            </a:pPr>
            <a:endParaRPr lang="en-GB" sz="2000" dirty="0">
              <a:solidFill>
                <a:srgbClr val="FF0000"/>
              </a:solidFill>
            </a:endParaRPr>
          </a:p>
          <a:p>
            <a:endParaRPr lang="en-US" sz="2000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HL-LHC AUP DOE CD-1 Review – Aug 2017</a:t>
            </a:r>
            <a:endParaRPr lang="en-GB" dirty="0"/>
          </a:p>
        </p:txBody>
      </p:sp>
      <p:pic>
        <p:nvPicPr>
          <p:cNvPr id="19" name="Picture 18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59"/>
          <a:stretch/>
        </p:blipFill>
        <p:spPr bwMode="auto">
          <a:xfrm>
            <a:off x="268011" y="788627"/>
            <a:ext cx="8437889" cy="2479144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126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53" y="1340768"/>
            <a:ext cx="8028384" cy="46431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Scope and </a:t>
            </a:r>
            <a:r>
              <a:rPr lang="en-US" sz="3200" dirty="0" smtClean="0"/>
              <a:t>Deliverables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AUP DOE CD-1 Review – Aug 2017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011218" y="2888707"/>
            <a:ext cx="2304256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793068" y="5733256"/>
            <a:ext cx="2376264" cy="11179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743087" y="1181356"/>
            <a:ext cx="165782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US-HiLumi-doc-39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4357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49" y="15920"/>
            <a:ext cx="7920000" cy="720000"/>
          </a:xfrm>
        </p:spPr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408" y="643068"/>
            <a:ext cx="7920000" cy="1477668"/>
          </a:xfrm>
        </p:spPr>
        <p:txBody>
          <a:bodyPr>
            <a:noAutofit/>
          </a:bodyPr>
          <a:lstStyle/>
          <a:p>
            <a:r>
              <a:rPr lang="en-US" sz="1800" dirty="0" smtClean="0"/>
              <a:t>CY 2018-2019</a:t>
            </a:r>
            <a:r>
              <a:rPr lang="en-US" sz="1800" dirty="0" smtClean="0"/>
              <a:t>: RFD prototype </a:t>
            </a:r>
            <a:r>
              <a:rPr lang="en-US" sz="1800" dirty="0" smtClean="0"/>
              <a:t>cavities, dressed and tested (yellow)</a:t>
            </a:r>
            <a:endParaRPr lang="en-US" sz="1800" dirty="0" smtClean="0"/>
          </a:p>
          <a:p>
            <a:r>
              <a:rPr lang="en-US" sz="1800" dirty="0" smtClean="0"/>
              <a:t>CY 2020-2022</a:t>
            </a:r>
            <a:r>
              <a:rPr lang="en-US" sz="1800" dirty="0" smtClean="0"/>
              <a:t>: RFD production </a:t>
            </a:r>
            <a:r>
              <a:rPr lang="en-US" sz="1800" dirty="0" smtClean="0"/>
              <a:t>cavities, dressed and tested (blue)</a:t>
            </a:r>
            <a:endParaRPr lang="en-US" sz="1800" dirty="0" smtClean="0"/>
          </a:p>
          <a:p>
            <a:pPr lvl="1"/>
            <a:r>
              <a:rPr lang="en-US" sz="1600" dirty="0" smtClean="0"/>
              <a:t>PO </a:t>
            </a:r>
            <a:r>
              <a:rPr lang="en-US" sz="1600" dirty="0"/>
              <a:t>for </a:t>
            </a:r>
            <a:r>
              <a:rPr lang="en-US" sz="1600" dirty="0" smtClean="0"/>
              <a:t>Bare </a:t>
            </a:r>
            <a:r>
              <a:rPr lang="en-US" sz="1600" dirty="0"/>
              <a:t>C</a:t>
            </a:r>
            <a:r>
              <a:rPr lang="en-US" sz="1600" dirty="0" smtClean="0"/>
              <a:t>avities </a:t>
            </a:r>
            <a:r>
              <a:rPr lang="en-US" sz="1600" dirty="0"/>
              <a:t>- March 2020</a:t>
            </a:r>
          </a:p>
          <a:p>
            <a:pPr lvl="1"/>
            <a:r>
              <a:rPr lang="en-US" sz="1600" dirty="0"/>
              <a:t>PO for </a:t>
            </a:r>
            <a:r>
              <a:rPr lang="en-US" sz="1600" dirty="0" smtClean="0"/>
              <a:t>Helium Tanks - </a:t>
            </a:r>
            <a:r>
              <a:rPr lang="en-US" sz="1600" dirty="0"/>
              <a:t>June 2021</a:t>
            </a:r>
          </a:p>
          <a:p>
            <a:pPr lvl="1"/>
            <a:r>
              <a:rPr lang="en-US" sz="1600" dirty="0"/>
              <a:t>Qualification of dressed cavities - May-Dec 2022</a:t>
            </a:r>
          </a:p>
          <a:p>
            <a:pPr lvl="1"/>
            <a:r>
              <a:rPr lang="en-US" sz="1600" dirty="0"/>
              <a:t>Deliveries to CERN - July-Dec 2022</a:t>
            </a:r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380"/>
          <a:stretch/>
        </p:blipFill>
        <p:spPr>
          <a:xfrm>
            <a:off x="775968" y="2720466"/>
            <a:ext cx="7464565" cy="343210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2987824" y="2487656"/>
            <a:ext cx="2808312" cy="5040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810840" y="2027884"/>
            <a:ext cx="2429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Note</a:t>
            </a:r>
            <a:r>
              <a:rPr lang="en-US" sz="1400" smtClean="0">
                <a:solidFill>
                  <a:schemeClr val="tx2"/>
                </a:solidFill>
              </a:rPr>
              <a:t>: Niobium Procurement in FY2019 (next slide)</a:t>
            </a:r>
            <a:endParaRPr lang="en-US" sz="14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35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Reviews in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89328" y="1093888"/>
            <a:ext cx="8712000" cy="5032275"/>
          </a:xfrm>
          <a:prstGeom prst="rect">
            <a:avLst/>
          </a:prstGeom>
          <a:noFill/>
        </p:spPr>
        <p:txBody>
          <a:bodyPr vert="horz" lIns="0" tIns="0" rIns="0" bIns="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CD-2/CD-3b Reviews (under US Responsibility):</a:t>
            </a:r>
          </a:p>
          <a:p>
            <a:pPr lvl="1"/>
            <a:r>
              <a:rPr lang="en-US" dirty="0" smtClean="0"/>
              <a:t>Specific Magnets:</a:t>
            </a:r>
          </a:p>
          <a:p>
            <a:pPr lvl="2"/>
            <a:r>
              <a:rPr lang="en-US" dirty="0" smtClean="0"/>
              <a:t>Design Criteria			Apr </a:t>
            </a:r>
            <a:r>
              <a:rPr lang="uk-UA" dirty="0" smtClean="0"/>
              <a:t>’</a:t>
            </a:r>
            <a:r>
              <a:rPr lang="en-US" dirty="0" smtClean="0"/>
              <a:t>18		Called by Project, external review Team</a:t>
            </a:r>
          </a:p>
          <a:p>
            <a:pPr lvl="2"/>
            <a:r>
              <a:rPr lang="en-US" dirty="0" smtClean="0"/>
              <a:t>Magnet FDR			May ‘18 		Called by Project, external review Team</a:t>
            </a:r>
          </a:p>
          <a:p>
            <a:pPr lvl="2"/>
            <a:r>
              <a:rPr lang="en-US" dirty="0" smtClean="0"/>
              <a:t>Cold Mass/CA PDR		Jun ‘18		Called by Project, external review Team</a:t>
            </a:r>
          </a:p>
          <a:p>
            <a:pPr lvl="1"/>
            <a:r>
              <a:rPr lang="en-US" dirty="0" smtClean="0"/>
              <a:t>Specific Cavities</a:t>
            </a:r>
          </a:p>
          <a:p>
            <a:pPr lvl="2"/>
            <a:r>
              <a:rPr lang="en-US" dirty="0" smtClean="0"/>
              <a:t>FDR for Nb Material		May ‘18		Called by Project, external review Team</a:t>
            </a:r>
          </a:p>
          <a:p>
            <a:pPr lvl="2"/>
            <a:r>
              <a:rPr lang="en-US" dirty="0" smtClean="0"/>
              <a:t>Sys. Int. Review			Jun ‘18		Called by Project, external review Team</a:t>
            </a:r>
          </a:p>
          <a:p>
            <a:pPr lvl="2"/>
            <a:r>
              <a:rPr lang="en-US" dirty="0" smtClean="0"/>
              <a:t>PDR for Cavities			Jun ‘18		Called by Project, external review Team</a:t>
            </a:r>
          </a:p>
          <a:p>
            <a:pPr lvl="1"/>
            <a:r>
              <a:rPr lang="en-US" dirty="0" smtClean="0"/>
              <a:t>Overall Reviews</a:t>
            </a:r>
          </a:p>
          <a:p>
            <a:pPr lvl="2"/>
            <a:r>
              <a:rPr lang="en-US" dirty="0" smtClean="0"/>
              <a:t>Director’s Review			Aug-Sep ‘18	Called by FNAL Director</a:t>
            </a:r>
          </a:p>
          <a:p>
            <a:pPr lvl="2"/>
            <a:r>
              <a:rPr lang="en-US" dirty="0" smtClean="0"/>
              <a:t>DOE IPR				Oct-Nov. ‘18	Called by DOE</a:t>
            </a:r>
          </a:p>
          <a:p>
            <a:pPr lvl="2"/>
            <a:r>
              <a:rPr lang="en-US" dirty="0" smtClean="0"/>
              <a:t>ESAAB					Dec ‘18 or Jan </a:t>
            </a:r>
            <a:r>
              <a:rPr lang="uk-UA" dirty="0" smtClean="0"/>
              <a:t>’</a:t>
            </a:r>
            <a:r>
              <a:rPr lang="en-US" dirty="0" smtClean="0"/>
              <a:t>19</a:t>
            </a:r>
          </a:p>
          <a:p>
            <a:r>
              <a:rPr lang="en-US" dirty="0" smtClean="0"/>
              <a:t>CD-3 in FY20</a:t>
            </a:r>
          </a:p>
          <a:p>
            <a:pPr lvl="1"/>
            <a:r>
              <a:rPr lang="en-US" dirty="0" smtClean="0"/>
              <a:t>Full approval for CryoAssemblies and RFD Production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9900"/>
                </a:solidFill>
              </a:rPr>
              <a:t>For production cavities we need approval for Niobium BEFORE CD-3. We will seek early approval at the time of CD-2</a:t>
            </a:r>
            <a:endParaRPr lang="en-US" dirty="0">
              <a:solidFill>
                <a:srgbClr val="0099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83568" y="2636912"/>
            <a:ext cx="4392048" cy="792088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683568" y="3666435"/>
            <a:ext cx="4392048" cy="554653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16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Design Review for Niobium – May 2018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1130188"/>
            <a:ext cx="8136464" cy="499597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Need to formalize agreement with CERN </a:t>
            </a:r>
            <a:r>
              <a:rPr lang="en-US" sz="2000" u="sng" dirty="0" smtClean="0"/>
              <a:t>for LHC </a:t>
            </a:r>
            <a:r>
              <a:rPr lang="en-US" sz="2000" dirty="0" smtClean="0"/>
              <a:t>on:</a:t>
            </a:r>
          </a:p>
          <a:p>
            <a:pPr lvl="1"/>
            <a:r>
              <a:rPr lang="en-US" sz="1800" dirty="0" smtClean="0"/>
              <a:t>Material Tech. Specification (exists in EDMS, ok for LHC?)</a:t>
            </a:r>
          </a:p>
          <a:p>
            <a:pPr lvl="1"/>
            <a:r>
              <a:rPr lang="en-US" sz="1800" dirty="0" smtClean="0"/>
              <a:t>Material Thickness (functional DWG exists in EDMS, converge on revision for LHC)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872" y="2591753"/>
            <a:ext cx="2484534" cy="3649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3766" y="2709674"/>
            <a:ext cx="4422618" cy="31863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60225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Design Review in </a:t>
            </a:r>
            <a:r>
              <a:rPr lang="en-US" dirty="0" smtClean="0"/>
              <a:t>June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AUP Effort </a:t>
            </a:r>
            <a:r>
              <a:rPr lang="en-US" sz="2400" dirty="0" smtClean="0"/>
              <a:t>of next 6mo </a:t>
            </a:r>
            <a:r>
              <a:rPr lang="en-US" sz="2400" dirty="0" smtClean="0"/>
              <a:t>will feed </a:t>
            </a:r>
            <a:r>
              <a:rPr lang="en-US" sz="2400" dirty="0" smtClean="0"/>
              <a:t>into the </a:t>
            </a:r>
            <a:r>
              <a:rPr lang="en-US" sz="2400" u="sng" dirty="0" smtClean="0"/>
              <a:t>Preliminary Design Report document</a:t>
            </a:r>
            <a:r>
              <a:rPr lang="en-US" sz="2400" dirty="0" smtClean="0"/>
              <a:t>.</a:t>
            </a:r>
          </a:p>
          <a:p>
            <a:pPr lvl="1"/>
            <a:r>
              <a:rPr lang="en-US" sz="1700" dirty="0" smtClean="0"/>
              <a:t>New RF design of cavity to address 760MHz </a:t>
            </a:r>
            <a:r>
              <a:rPr lang="en-US" sz="1700" dirty="0" smtClean="0"/>
              <a:t>HOM by SLAC</a:t>
            </a:r>
            <a:endParaRPr lang="en-US" sz="1700" dirty="0" smtClean="0"/>
          </a:p>
          <a:p>
            <a:pPr lvl="1"/>
            <a:r>
              <a:rPr lang="en-US" sz="1700" dirty="0" smtClean="0"/>
              <a:t>New Mechanical design to satisfy functional requirements by Fermilab</a:t>
            </a:r>
          </a:p>
          <a:p>
            <a:pPr lvl="1"/>
            <a:r>
              <a:rPr lang="en-US" sz="1700" dirty="0" smtClean="0"/>
              <a:t>Broad </a:t>
            </a:r>
            <a:r>
              <a:rPr lang="en-US" sz="1700" dirty="0" smtClean="0"/>
              <a:t>set of warm RF measurements on </a:t>
            </a:r>
            <a:r>
              <a:rPr lang="en-US" sz="1700" dirty="0" smtClean="0"/>
              <a:t>LARP cavity </a:t>
            </a:r>
            <a:r>
              <a:rPr lang="en-US" sz="1700" dirty="0" smtClean="0"/>
              <a:t>to demonstrate understanding of </a:t>
            </a:r>
            <a:r>
              <a:rPr lang="en-US" sz="1700" dirty="0" smtClean="0"/>
              <a:t>tolerances, multipoles, and </a:t>
            </a:r>
            <a:r>
              <a:rPr lang="en-US" sz="1700" dirty="0" smtClean="0"/>
              <a:t>response </a:t>
            </a:r>
            <a:r>
              <a:rPr lang="en-US" sz="1700" dirty="0" smtClean="0"/>
              <a:t>to elastic + plastic tuning by ODU</a:t>
            </a:r>
            <a:endParaRPr lang="en-US" sz="1700" dirty="0" smtClean="0"/>
          </a:p>
          <a:p>
            <a:pPr lvl="1"/>
            <a:r>
              <a:rPr lang="en-US" sz="1700" dirty="0" smtClean="0"/>
              <a:t>Construction of </a:t>
            </a:r>
            <a:r>
              <a:rPr lang="en-US" sz="1700" dirty="0" smtClean="0"/>
              <a:t>HOM </a:t>
            </a:r>
            <a:r>
              <a:rPr lang="en-US" sz="1700" dirty="0" smtClean="0"/>
              <a:t>dampers at </a:t>
            </a:r>
            <a:r>
              <a:rPr lang="en-US" sz="1700" dirty="0" err="1" smtClean="0"/>
              <a:t>JLab</a:t>
            </a:r>
            <a:endParaRPr lang="en-US" sz="1700" dirty="0" smtClean="0"/>
          </a:p>
          <a:p>
            <a:pPr lvl="1"/>
            <a:r>
              <a:rPr lang="en-US" sz="1700" dirty="0" smtClean="0"/>
              <a:t>Rotational </a:t>
            </a:r>
            <a:r>
              <a:rPr lang="en-US" sz="1700" dirty="0" smtClean="0"/>
              <a:t>BCP at </a:t>
            </a:r>
            <a:r>
              <a:rPr lang="en-US" sz="1700" dirty="0" smtClean="0"/>
              <a:t>ANL</a:t>
            </a:r>
          </a:p>
          <a:p>
            <a:pPr lvl="1"/>
            <a:r>
              <a:rPr lang="en-US" sz="1700" dirty="0" smtClean="0"/>
              <a:t>Cold </a:t>
            </a:r>
            <a:r>
              <a:rPr lang="en-US" sz="1700" dirty="0" smtClean="0"/>
              <a:t>tests of cavity + HOM </a:t>
            </a:r>
            <a:r>
              <a:rPr lang="en-US" sz="1700" dirty="0" smtClean="0"/>
              <a:t>dampers at Fermilab</a:t>
            </a:r>
            <a:endParaRPr lang="en-US" sz="1700" dirty="0" smtClean="0"/>
          </a:p>
          <a:p>
            <a:pPr lvl="1"/>
            <a:r>
              <a:rPr lang="en-US" sz="1700" dirty="0" smtClean="0"/>
              <a:t>And much more</a:t>
            </a:r>
            <a:r>
              <a:rPr lang="is-IS" sz="1700" dirty="0" smtClean="0"/>
              <a:t>…........ </a:t>
            </a:r>
            <a:endParaRPr lang="en-US" sz="1700" dirty="0" smtClean="0"/>
          </a:p>
          <a:p>
            <a:r>
              <a:rPr lang="en-US" sz="2400" dirty="0" smtClean="0"/>
              <a:t>First agreement on:</a:t>
            </a:r>
          </a:p>
          <a:p>
            <a:pPr lvl="1"/>
            <a:r>
              <a:rPr lang="en-US" sz="2000" dirty="0" smtClean="0"/>
              <a:t>Interfaces of dressed cavity (first draft of functional drawing would be sufficient)</a:t>
            </a:r>
            <a:endParaRPr lang="en-US" sz="2000" dirty="0" smtClean="0"/>
          </a:p>
          <a:p>
            <a:pPr lvl="1"/>
            <a:r>
              <a:rPr lang="en-US" sz="2000" dirty="0" smtClean="0"/>
              <a:t>Acceptance Criteria for dressed cavity</a:t>
            </a:r>
          </a:p>
          <a:p>
            <a:pPr lvl="1"/>
            <a:r>
              <a:rPr lang="en-US" sz="2000" dirty="0" smtClean="0"/>
              <a:t>MIP, weld qualification, MTF strategy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317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FY18 Effort from other Labs </a:t>
            </a:r>
            <a:br>
              <a:rPr lang="en-US" dirty="0" smtClean="0"/>
            </a:br>
            <a:r>
              <a:rPr lang="en-US" sz="2000" i="1" dirty="0" smtClean="0"/>
              <a:t>(SOWs being finalized)</a:t>
            </a:r>
            <a:endParaRPr lang="en-US" sz="2000" i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612773" y="1219200"/>
          <a:ext cx="7919226" cy="418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9742"/>
                <a:gridCol w="2639742"/>
                <a:gridCol w="263974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BNL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ODU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SLAC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Symbol" charset="2"/>
                        <a:buNone/>
                        <a:tabLst>
                          <a:tab pos="2286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charset="0"/>
                          <a:cs typeface="Times New Roman" charset="0"/>
                        </a:rPr>
                        <a:t>Interfaces in SM18, SPS and 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charset="0"/>
                          <a:cs typeface="Times New Roman" charset="0"/>
                        </a:rPr>
                        <a:t>LHC</a:t>
                      </a:r>
                      <a:endParaRPr lang="en-US" sz="1100" dirty="0">
                        <a:effectLst/>
                        <a:latin typeface="+mj-lt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buFont typeface="Arial" charset="0"/>
                        <a:buNone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Warm measurements of electromagnetic and mechanical properties of the RFD cavity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Produce a RFD cavity design addressing the 760 MHz HOM issue</a:t>
                      </a:r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Symbol" charset="2"/>
                        <a:buNone/>
                        <a:tabLst>
                          <a:tab pos="2286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charset="0"/>
                          <a:cs typeface="Times New Roman" charset="0"/>
                        </a:rPr>
                        <a:t>Lessons learned 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charset="0"/>
                          <a:cs typeface="Times New Roman" charset="0"/>
                        </a:rPr>
                        <a:t>from 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charset="0"/>
                          <a:cs typeface="Times New Roman" charset="0"/>
                        </a:rPr>
                        <a:t>DQW production</a:t>
                      </a:r>
                      <a:endParaRPr lang="en-US" sz="1100" dirty="0">
                        <a:effectLst/>
                        <a:latin typeface="+mj-lt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Elastic and plastic tuning sensitivity, including behavior of fundamental and higher-order modes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0" indent="0" algn="l">
                        <a:buFont typeface="Arial" charset="0"/>
                        <a:buNone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Calculate the full HOM impedance spectrum up to 2 GHz</a:t>
                      </a:r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000"/>
                        <a:buFont typeface="Symbol" charset="2"/>
                        <a:buNone/>
                        <a:tabLst>
                          <a:tab pos="2286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charset="0"/>
                          <a:cs typeface="Times New Roman" charset="0"/>
                        </a:rPr>
                        <a:t>Preliminary MIP for RFD pre-series 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charset="0"/>
                          <a:cs typeface="Times New Roman" charset="0"/>
                        </a:rPr>
                        <a:t>production</a:t>
                      </a:r>
                      <a:endParaRPr lang="en-US" sz="1100" dirty="0">
                        <a:effectLst/>
                        <a:latin typeface="+mj-lt"/>
                        <a:ea typeface="Calibri" charset="0"/>
                        <a:cs typeface="Arial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Warm measurement of the electromagnetic properties of the HOM couplers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Design HOM coupler RF windows (feed through)</a:t>
                      </a:r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Oversee Design of dressed cavity (bare cavity, magnetic shields and helium tank)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Analyze cavity and coupler tolerance for engineering design;</a:t>
                      </a:r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000"/>
                        <a:buFont typeface="Symbol" charset="2"/>
                        <a:buNone/>
                        <a:tabLst>
                          <a:tab pos="228600" algn="l"/>
                        </a:tabLst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Contribute the relevant sections of the Preliminary Design Report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Contribute the relevant sections of the Preliminary Design Report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Contribute the relevant sections of the Preliminary Design Report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7th HL-LHC Collaboration Meeting - Madrid, 13-16 Nov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802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51906</TotalTime>
  <Words>1706</Words>
  <Application>Microsoft Macintosh PowerPoint</Application>
  <PresentationFormat>On-screen Show (4:3)</PresentationFormat>
  <Paragraphs>362</Paragraphs>
  <Slides>29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9" baseType="lpstr">
      <vt:lpstr>Calibri</vt:lpstr>
      <vt:lpstr>Cambria Math</vt:lpstr>
      <vt:lpstr>Geneva</vt:lpstr>
      <vt:lpstr>Helvetica</vt:lpstr>
      <vt:lpstr>MS PGothic</vt:lpstr>
      <vt:lpstr>Symbol</vt:lpstr>
      <vt:lpstr>Times New Roman</vt:lpstr>
      <vt:lpstr>Wingdings</vt:lpstr>
      <vt:lpstr>Arial</vt:lpstr>
      <vt:lpstr>Thème Office</vt:lpstr>
      <vt:lpstr>RFD Crab Cavity Contribution from the U.S. Status, Needs and Plans</vt:lpstr>
      <vt:lpstr>Outline</vt:lpstr>
      <vt:lpstr>Scope and Deliverables</vt:lpstr>
      <vt:lpstr>Scope and Deliverables</vt:lpstr>
      <vt:lpstr>Schedule</vt:lpstr>
      <vt:lpstr>Reviews in 2018</vt:lpstr>
      <vt:lpstr>Final Design Review for Niobium – May 2018</vt:lpstr>
      <vt:lpstr>Preliminary Design Review in June 2018</vt:lpstr>
      <vt:lpstr>FY18 Effort from other Labs  (SOWs being finalized)</vt:lpstr>
      <vt:lpstr>Cavity Design – Open Issues</vt:lpstr>
      <vt:lpstr>Lowering 760 MHz HOM</vt:lpstr>
      <vt:lpstr>Updates on the tuner flange interface</vt:lpstr>
      <vt:lpstr>PowerPoint Presentation</vt:lpstr>
      <vt:lpstr>Evolution of Mechanical Design</vt:lpstr>
      <vt:lpstr>Linearized Stresses for 1.8bar – Free Tuner</vt:lpstr>
      <vt:lpstr>PowerPoint Presentation</vt:lpstr>
      <vt:lpstr>LFD study</vt:lpstr>
      <vt:lpstr>dF/dP study</vt:lpstr>
      <vt:lpstr>PowerPoint Presentation</vt:lpstr>
      <vt:lpstr>PowerPoint Presentation</vt:lpstr>
      <vt:lpstr>Procurement of AUP Prototypes</vt:lpstr>
      <vt:lpstr>Challenges of Prototype Fabrication</vt:lpstr>
      <vt:lpstr>RRR Nb for AUP Prototypes</vt:lpstr>
      <vt:lpstr>RRR Nb Sheets Inspections (in progress)</vt:lpstr>
      <vt:lpstr>Summary</vt:lpstr>
      <vt:lpstr>Additional Slides</vt:lpstr>
      <vt:lpstr>Fabrication and Qualification Flow Plan</vt:lpstr>
      <vt:lpstr>Processing &amp; Testing Plan (2)</vt:lpstr>
      <vt:lpstr>Cavity Processing</vt:lpstr>
    </vt:vector>
  </TitlesOfParts>
  <Company>APO</Company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Leonardo Ristori</cp:lastModifiedBy>
  <cp:revision>1072</cp:revision>
  <cp:lastPrinted>2017-05-15T16:18:00Z</cp:lastPrinted>
  <dcterms:created xsi:type="dcterms:W3CDTF">2016-03-23T12:58:39Z</dcterms:created>
  <dcterms:modified xsi:type="dcterms:W3CDTF">2017-11-16T10:35:35Z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