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3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14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4"/>
  </p:notesMasterIdLst>
  <p:handoutMasterIdLst>
    <p:handoutMasterId r:id="rId45"/>
  </p:handoutMasterIdLst>
  <p:sldIdLst>
    <p:sldId id="263" r:id="rId2"/>
    <p:sldId id="262" r:id="rId3"/>
    <p:sldId id="278" r:id="rId4"/>
    <p:sldId id="279" r:id="rId5"/>
    <p:sldId id="280" r:id="rId6"/>
    <p:sldId id="281" r:id="rId7"/>
    <p:sldId id="284" r:id="rId8"/>
    <p:sldId id="286" r:id="rId9"/>
    <p:sldId id="282" r:id="rId10"/>
    <p:sldId id="288" r:id="rId11"/>
    <p:sldId id="289" r:id="rId12"/>
    <p:sldId id="283" r:id="rId13"/>
    <p:sldId id="303" r:id="rId14"/>
    <p:sldId id="304" r:id="rId15"/>
    <p:sldId id="305" r:id="rId16"/>
    <p:sldId id="307" r:id="rId17"/>
    <p:sldId id="272" r:id="rId18"/>
    <p:sldId id="268" r:id="rId19"/>
    <p:sldId id="308" r:id="rId20"/>
    <p:sldId id="295" r:id="rId21"/>
    <p:sldId id="322" r:id="rId22"/>
    <p:sldId id="292" r:id="rId23"/>
    <p:sldId id="293" r:id="rId24"/>
    <p:sldId id="314" r:id="rId25"/>
    <p:sldId id="296" r:id="rId26"/>
    <p:sldId id="298" r:id="rId27"/>
    <p:sldId id="321" r:id="rId28"/>
    <p:sldId id="299" r:id="rId29"/>
    <p:sldId id="310" r:id="rId30"/>
    <p:sldId id="311" r:id="rId31"/>
    <p:sldId id="312" r:id="rId32"/>
    <p:sldId id="313" r:id="rId33"/>
    <p:sldId id="323" r:id="rId34"/>
    <p:sldId id="275" r:id="rId35"/>
    <p:sldId id="319" r:id="rId36"/>
    <p:sldId id="266" r:id="rId37"/>
    <p:sldId id="300" r:id="rId38"/>
    <p:sldId id="309" r:id="rId39"/>
    <p:sldId id="315" r:id="rId40"/>
    <p:sldId id="316" r:id="rId41"/>
    <p:sldId id="317" r:id="rId42"/>
    <p:sldId id="318" r:id="rId43"/>
  </p:sldIdLst>
  <p:sldSz cx="12188825" cy="6858000"/>
  <p:notesSz cx="6858000" cy="9144000"/>
  <p:defaultTextStyle>
    <a:defPPr>
      <a:defRPr lang="fr-FR"/>
    </a:defPPr>
    <a:lvl1pPr marL="0" algn="l" defTabSz="60945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59" algn="l" defTabSz="60945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19" algn="l" defTabSz="60945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379" algn="l" defTabSz="60945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839" algn="l" defTabSz="60945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297" algn="l" defTabSz="60945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757" algn="l" defTabSz="60945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217" algn="l" defTabSz="60945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677" algn="l" defTabSz="60945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272" userDrawn="1">
          <p15:clr>
            <a:srgbClr val="A4A3A4"/>
          </p15:clr>
        </p15:guide>
        <p15:guide id="2" pos="383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36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669900"/>
    <a:srgbClr val="339933"/>
    <a:srgbClr val="CA1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4665" autoAdjust="0"/>
  </p:normalViewPr>
  <p:slideViewPr>
    <p:cSldViewPr snapToObjects="1" showGuides="1">
      <p:cViewPr varScale="1">
        <p:scale>
          <a:sx n="62" d="100"/>
          <a:sy n="62" d="100"/>
        </p:scale>
        <p:origin x="-1382" y="-82"/>
      </p:cViewPr>
      <p:guideLst>
        <p:guide orient="horz" pos="4272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7D04D9-0FC2-4E45-8A38-D4E3B50FB13F}" type="doc">
      <dgm:prSet loTypeId="urn:microsoft.com/office/officeart/2005/8/layout/architecture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BD2E933-9682-44FC-83D6-718BAE7D1C6A}">
      <dgm:prSet phldrT="[Text]" custT="1"/>
      <dgm:spPr>
        <a:xfrm>
          <a:off x="4922" y="1142128"/>
          <a:ext cx="7038654" cy="457937"/>
        </a:xfrm>
        <a:prstGeom prst="roundRect">
          <a:avLst>
            <a:gd name="adj" fmla="val 10000"/>
          </a:avLst>
        </a:prstGeom>
        <a:solidFill>
          <a:srgbClr val="C0504D">
            <a:lumMod val="7500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GB" sz="15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6/20 mSv/</a:t>
          </a:r>
          <a:r>
            <a:rPr lang="en-GB" sz="1500" dirty="0" err="1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yr</a:t>
          </a:r>
          <a:r>
            <a:rPr lang="en-GB" sz="15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                                        1 mSv/</a:t>
          </a:r>
          <a:r>
            <a:rPr lang="en-GB" sz="1500" dirty="0" err="1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yr</a:t>
          </a:r>
          <a:r>
            <a:rPr lang="en-GB" sz="15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                                        300 </a:t>
          </a:r>
          <a:r>
            <a:rPr lang="en-GB" sz="1500" dirty="0" smtClean="0">
              <a:solidFill>
                <a:sysClr val="window" lastClr="FFFFFF"/>
              </a:solidFill>
              <a:latin typeface="Symbol" panose="05050102010706020507" pitchFamily="18" charset="2"/>
              <a:ea typeface="+mn-ea"/>
              <a:cs typeface="+mn-cs"/>
            </a:rPr>
            <a:t>m</a:t>
          </a:r>
          <a:r>
            <a:rPr lang="en-GB" sz="15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Sv/</a:t>
          </a:r>
          <a:r>
            <a:rPr lang="en-GB" sz="1500" dirty="0" err="1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yr</a:t>
          </a:r>
          <a:endParaRPr lang="en-GB" sz="15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AA5BB693-E049-40A1-8EA3-E60D55D4663D}" type="parTrans" cxnId="{85E01498-D1E4-4E32-AB76-8C99B8FAAECC}">
      <dgm:prSet/>
      <dgm:spPr/>
      <dgm:t>
        <a:bodyPr/>
        <a:lstStyle/>
        <a:p>
          <a:endParaRPr lang="en-GB"/>
        </a:p>
      </dgm:t>
    </dgm:pt>
    <dgm:pt modelId="{C20E7882-BA9B-4798-B8F0-4869E486C757}" type="sibTrans" cxnId="{85E01498-D1E4-4E32-AB76-8C99B8FAAECC}">
      <dgm:prSet/>
      <dgm:spPr/>
      <dgm:t>
        <a:bodyPr/>
        <a:lstStyle/>
        <a:p>
          <a:endParaRPr lang="en-GB"/>
        </a:p>
      </dgm:t>
    </dgm:pt>
    <dgm:pt modelId="{88B112F6-4F60-4E5D-A687-7B49890C507A}">
      <dgm:prSet phldrT="[Text]"/>
      <dgm:spPr>
        <a:xfrm>
          <a:off x="11792" y="571249"/>
          <a:ext cx="2170876" cy="457937"/>
        </a:xfrm>
        <a:prstGeom prst="roundRect">
          <a:avLst>
            <a:gd name="adj" fmla="val 10000"/>
          </a:avLst>
        </a:prstGeom>
        <a:solidFill>
          <a:srgbClr val="C0504D">
            <a:lumMod val="7500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GB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Radiation Workers</a:t>
          </a:r>
          <a:endParaRPr lang="en-GB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30859128-A0A7-402A-96B5-2D908B6D28BD}" type="parTrans" cxnId="{99E353BB-D87B-4366-ABC9-8C9088D8202B}">
      <dgm:prSet/>
      <dgm:spPr/>
      <dgm:t>
        <a:bodyPr/>
        <a:lstStyle/>
        <a:p>
          <a:endParaRPr lang="en-GB"/>
        </a:p>
      </dgm:t>
    </dgm:pt>
    <dgm:pt modelId="{97D181F7-D10C-4B48-903E-3F9B142DA280}" type="sibTrans" cxnId="{99E353BB-D87B-4366-ABC9-8C9088D8202B}">
      <dgm:prSet/>
      <dgm:spPr/>
      <dgm:t>
        <a:bodyPr/>
        <a:lstStyle/>
        <a:p>
          <a:endParaRPr lang="en-GB"/>
        </a:p>
      </dgm:t>
    </dgm:pt>
    <dgm:pt modelId="{8E28E81A-63D9-4779-8405-8503C15A4ED5}">
      <dgm:prSet phldrT="[Text]"/>
      <dgm:spPr>
        <a:xfrm>
          <a:off x="2365023" y="571249"/>
          <a:ext cx="2318453" cy="457937"/>
        </a:xfrm>
        <a:prstGeom prst="roundRect">
          <a:avLst>
            <a:gd name="adj" fmla="val 10000"/>
          </a:avLst>
        </a:prstGeom>
        <a:solidFill>
          <a:srgbClr val="C0504D">
            <a:lumMod val="7500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GB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Other workers</a:t>
          </a:r>
          <a:endParaRPr lang="en-GB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83DD07F6-262B-4976-ABF1-1ABC15D04D52}" type="parTrans" cxnId="{380932B7-A115-43D8-B369-291E78071CA3}">
      <dgm:prSet/>
      <dgm:spPr/>
      <dgm:t>
        <a:bodyPr/>
        <a:lstStyle/>
        <a:p>
          <a:endParaRPr lang="en-GB"/>
        </a:p>
      </dgm:t>
    </dgm:pt>
    <dgm:pt modelId="{4384B741-2703-42BC-8D44-FA08A3A05C2E}" type="sibTrans" cxnId="{380932B7-A115-43D8-B369-291E78071CA3}">
      <dgm:prSet/>
      <dgm:spPr/>
      <dgm:t>
        <a:bodyPr/>
        <a:lstStyle/>
        <a:p>
          <a:endParaRPr lang="en-GB"/>
        </a:p>
      </dgm:t>
    </dgm:pt>
    <dgm:pt modelId="{14D31C57-D3E0-481C-B4D7-AD48DBBD3580}">
      <dgm:prSet phldrT="[Text]"/>
      <dgm:spPr>
        <a:xfrm>
          <a:off x="4865830" y="571249"/>
          <a:ext cx="2170876" cy="457937"/>
        </a:xfrm>
        <a:prstGeom prst="roundRect">
          <a:avLst>
            <a:gd name="adj" fmla="val 10000"/>
          </a:avLst>
        </a:prstGeom>
        <a:solidFill>
          <a:srgbClr val="C0504D">
            <a:lumMod val="7500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GB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Population outside CERN</a:t>
          </a:r>
          <a:endParaRPr lang="en-GB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B46BFD42-89E0-45F6-A6CF-375C11E6E5DA}" type="parTrans" cxnId="{FD7DA91B-4E00-4EA3-B961-18E92FB1B895}">
      <dgm:prSet/>
      <dgm:spPr/>
      <dgm:t>
        <a:bodyPr/>
        <a:lstStyle/>
        <a:p>
          <a:endParaRPr lang="en-GB"/>
        </a:p>
      </dgm:t>
    </dgm:pt>
    <dgm:pt modelId="{230BF6BA-26E6-4943-BEEB-D7EA4D019E08}" type="sibTrans" cxnId="{FD7DA91B-4E00-4EA3-B961-18E92FB1B895}">
      <dgm:prSet/>
      <dgm:spPr/>
      <dgm:t>
        <a:bodyPr/>
        <a:lstStyle/>
        <a:p>
          <a:endParaRPr lang="en-GB"/>
        </a:p>
      </dgm:t>
    </dgm:pt>
    <dgm:pt modelId="{5FC60096-C047-49A8-933C-84AA3616D558}">
      <dgm:prSet phldrT="[Text]"/>
      <dgm:spPr>
        <a:xfrm>
          <a:off x="2365023" y="370"/>
          <a:ext cx="2318453" cy="457937"/>
        </a:xfrm>
        <a:prstGeom prst="roundRect">
          <a:avLst>
            <a:gd name="adj" fmla="val 10000"/>
          </a:avLst>
        </a:prstGeom>
        <a:solidFill>
          <a:srgbClr val="C0504D">
            <a:lumMod val="7500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GB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On CERN site</a:t>
          </a:r>
          <a:endParaRPr lang="en-GB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3D7F9BBA-226E-4176-A492-4DBED3A05A3D}" type="parTrans" cxnId="{DF08DCB2-94C2-4AA9-AAC1-ACEF25D97D95}">
      <dgm:prSet/>
      <dgm:spPr/>
      <dgm:t>
        <a:bodyPr/>
        <a:lstStyle/>
        <a:p>
          <a:endParaRPr lang="en-GB"/>
        </a:p>
      </dgm:t>
    </dgm:pt>
    <dgm:pt modelId="{D21A2511-D6AC-48B3-8ADB-B116E807988E}" type="sibTrans" cxnId="{DF08DCB2-94C2-4AA9-AAC1-ACEF25D97D95}">
      <dgm:prSet/>
      <dgm:spPr/>
      <dgm:t>
        <a:bodyPr/>
        <a:lstStyle/>
        <a:p>
          <a:endParaRPr lang="en-GB"/>
        </a:p>
      </dgm:t>
    </dgm:pt>
    <dgm:pt modelId="{4EE3F267-B7CC-4C3E-ACCD-A1598E2DEFE3}">
      <dgm:prSet phldrT="[Text]"/>
      <dgm:spPr>
        <a:xfrm>
          <a:off x="11792" y="370"/>
          <a:ext cx="2170876" cy="457937"/>
        </a:xfrm>
        <a:prstGeom prst="roundRect">
          <a:avLst>
            <a:gd name="adj" fmla="val 10000"/>
          </a:avLst>
        </a:prstGeom>
        <a:solidFill>
          <a:srgbClr val="C0504D">
            <a:lumMod val="7500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GB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On CERN site</a:t>
          </a:r>
          <a:endParaRPr lang="en-GB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2AF95090-57CA-4483-8349-961EFF3FC113}" type="parTrans" cxnId="{88CE4D12-1C75-454A-9DC9-2AE5D6864A75}">
      <dgm:prSet/>
      <dgm:spPr/>
      <dgm:t>
        <a:bodyPr/>
        <a:lstStyle/>
        <a:p>
          <a:endParaRPr lang="en-GB"/>
        </a:p>
      </dgm:t>
    </dgm:pt>
    <dgm:pt modelId="{D1EE95D6-93DC-4266-AAF1-C5032B9FA92E}" type="sibTrans" cxnId="{88CE4D12-1C75-454A-9DC9-2AE5D6864A75}">
      <dgm:prSet/>
      <dgm:spPr/>
      <dgm:t>
        <a:bodyPr/>
        <a:lstStyle/>
        <a:p>
          <a:endParaRPr lang="en-GB"/>
        </a:p>
      </dgm:t>
    </dgm:pt>
    <dgm:pt modelId="{D4D971CC-C47F-431B-8270-7DB1BDB97CB6}" type="pres">
      <dgm:prSet presAssocID="{8D7D04D9-0FC2-4E45-8A38-D4E3B50FB13F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660E457B-B726-4D45-B405-E21BBA729305}" type="pres">
      <dgm:prSet presAssocID="{CBD2E933-9682-44FC-83D6-718BAE7D1C6A}" presName="vertOne" presStyleCnt="0"/>
      <dgm:spPr/>
    </dgm:pt>
    <dgm:pt modelId="{A5B607B6-0906-4C4B-A7FA-D2C60CD2E97E}" type="pres">
      <dgm:prSet presAssocID="{CBD2E933-9682-44FC-83D6-718BAE7D1C6A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975A63B-F11F-45BC-ACFF-F9859FD0962F}" type="pres">
      <dgm:prSet presAssocID="{CBD2E933-9682-44FC-83D6-718BAE7D1C6A}" presName="parTransOne" presStyleCnt="0"/>
      <dgm:spPr/>
    </dgm:pt>
    <dgm:pt modelId="{114378FA-B726-4728-B50D-954F6DEB517D}" type="pres">
      <dgm:prSet presAssocID="{CBD2E933-9682-44FC-83D6-718BAE7D1C6A}" presName="horzOne" presStyleCnt="0"/>
      <dgm:spPr/>
    </dgm:pt>
    <dgm:pt modelId="{6DFDBA47-12B5-494E-B710-FD22C3534D3B}" type="pres">
      <dgm:prSet presAssocID="{88B112F6-4F60-4E5D-A687-7B49890C507A}" presName="vertTwo" presStyleCnt="0"/>
      <dgm:spPr/>
    </dgm:pt>
    <dgm:pt modelId="{F9BE131A-FE0C-4FF5-845E-12E4219FE45A}" type="pres">
      <dgm:prSet presAssocID="{88B112F6-4F60-4E5D-A687-7B49890C507A}" presName="txTwo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6A0A47B-725F-411C-B389-566285CC9C0C}" type="pres">
      <dgm:prSet presAssocID="{88B112F6-4F60-4E5D-A687-7B49890C507A}" presName="parTransTwo" presStyleCnt="0"/>
      <dgm:spPr/>
    </dgm:pt>
    <dgm:pt modelId="{7997C46B-4EFC-4F30-A1CE-9BA07E5BAE78}" type="pres">
      <dgm:prSet presAssocID="{88B112F6-4F60-4E5D-A687-7B49890C507A}" presName="horzTwo" presStyleCnt="0"/>
      <dgm:spPr/>
    </dgm:pt>
    <dgm:pt modelId="{9961BC63-A355-4088-A556-AD46B95F505C}" type="pres">
      <dgm:prSet presAssocID="{4EE3F267-B7CC-4C3E-ACCD-A1598E2DEFE3}" presName="vertThree" presStyleCnt="0"/>
      <dgm:spPr/>
    </dgm:pt>
    <dgm:pt modelId="{EC457883-2C1D-441D-AF4A-FC5225313876}" type="pres">
      <dgm:prSet presAssocID="{4EE3F267-B7CC-4C3E-ACCD-A1598E2DEFE3}" presName="txThre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CE2FBE7-84FE-4B12-A280-64FAB047E46D}" type="pres">
      <dgm:prSet presAssocID="{4EE3F267-B7CC-4C3E-ACCD-A1598E2DEFE3}" presName="horzThree" presStyleCnt="0"/>
      <dgm:spPr/>
    </dgm:pt>
    <dgm:pt modelId="{3E2E719E-79F4-45C4-9633-83D3E7365240}" type="pres">
      <dgm:prSet presAssocID="{97D181F7-D10C-4B48-903E-3F9B142DA280}" presName="sibSpaceTwo" presStyleCnt="0"/>
      <dgm:spPr/>
    </dgm:pt>
    <dgm:pt modelId="{D6B29B28-71E0-42CD-A90D-23B5678FFBCB}" type="pres">
      <dgm:prSet presAssocID="{8E28E81A-63D9-4779-8405-8503C15A4ED5}" presName="vertTwo" presStyleCnt="0"/>
      <dgm:spPr/>
    </dgm:pt>
    <dgm:pt modelId="{2203BCA5-66DE-488E-83C0-7B125645E153}" type="pres">
      <dgm:prSet presAssocID="{8E28E81A-63D9-4779-8405-8503C15A4ED5}" presName="txTwo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78C02A5-2D17-41EB-95F0-147897A98DC2}" type="pres">
      <dgm:prSet presAssocID="{8E28E81A-63D9-4779-8405-8503C15A4ED5}" presName="parTransTwo" presStyleCnt="0"/>
      <dgm:spPr/>
    </dgm:pt>
    <dgm:pt modelId="{A74077B0-43DF-4173-9379-93A5D4BA83F8}" type="pres">
      <dgm:prSet presAssocID="{8E28E81A-63D9-4779-8405-8503C15A4ED5}" presName="horzTwo" presStyleCnt="0"/>
      <dgm:spPr/>
    </dgm:pt>
    <dgm:pt modelId="{C309BF5F-8861-4D8F-8D05-8E78D0F8CFCD}" type="pres">
      <dgm:prSet presAssocID="{5FC60096-C047-49A8-933C-84AA3616D558}" presName="vertThree" presStyleCnt="0"/>
      <dgm:spPr/>
    </dgm:pt>
    <dgm:pt modelId="{4BF79898-48D6-4CE3-BC2E-8E746C11323C}" type="pres">
      <dgm:prSet presAssocID="{5FC60096-C047-49A8-933C-84AA3616D558}" presName="txThree" presStyleLbl="node3" presStyleIdx="1" presStyleCnt="2" custScaleX="10679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D59DDDC-D05C-4B56-9EDE-342E3049ECA0}" type="pres">
      <dgm:prSet presAssocID="{5FC60096-C047-49A8-933C-84AA3616D558}" presName="horzThree" presStyleCnt="0"/>
      <dgm:spPr/>
    </dgm:pt>
    <dgm:pt modelId="{7936A5D4-D696-44EE-A794-E5C6E6E7F82C}" type="pres">
      <dgm:prSet presAssocID="{4384B741-2703-42BC-8D44-FA08A3A05C2E}" presName="sibSpaceTwo" presStyleCnt="0"/>
      <dgm:spPr/>
    </dgm:pt>
    <dgm:pt modelId="{1C7A06BF-496C-4510-BEF3-8C63C615CCCB}" type="pres">
      <dgm:prSet presAssocID="{14D31C57-D3E0-481C-B4D7-AD48DBBD3580}" presName="vertTwo" presStyleCnt="0"/>
      <dgm:spPr/>
    </dgm:pt>
    <dgm:pt modelId="{DB509325-389B-4FCD-B5A2-7283A4C81E70}" type="pres">
      <dgm:prSet presAssocID="{14D31C57-D3E0-481C-B4D7-AD48DBBD3580}" presName="txTwo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0022695-21EA-4077-B047-BDE648FB37FD}" type="pres">
      <dgm:prSet presAssocID="{14D31C57-D3E0-481C-B4D7-AD48DBBD3580}" presName="horzTwo" presStyleCnt="0"/>
      <dgm:spPr/>
    </dgm:pt>
  </dgm:ptLst>
  <dgm:cxnLst>
    <dgm:cxn modelId="{F01507AF-B2AC-4D18-871A-79DE3F708A27}" type="presOf" srcId="{8E28E81A-63D9-4779-8405-8503C15A4ED5}" destId="{2203BCA5-66DE-488E-83C0-7B125645E153}" srcOrd="0" destOrd="0" presId="urn:microsoft.com/office/officeart/2005/8/layout/architecture"/>
    <dgm:cxn modelId="{99E353BB-D87B-4366-ABC9-8C9088D8202B}" srcId="{CBD2E933-9682-44FC-83D6-718BAE7D1C6A}" destId="{88B112F6-4F60-4E5D-A687-7B49890C507A}" srcOrd="0" destOrd="0" parTransId="{30859128-A0A7-402A-96B5-2D908B6D28BD}" sibTransId="{97D181F7-D10C-4B48-903E-3F9B142DA280}"/>
    <dgm:cxn modelId="{DF08DCB2-94C2-4AA9-AAC1-ACEF25D97D95}" srcId="{8E28E81A-63D9-4779-8405-8503C15A4ED5}" destId="{5FC60096-C047-49A8-933C-84AA3616D558}" srcOrd="0" destOrd="0" parTransId="{3D7F9BBA-226E-4176-A492-4DBED3A05A3D}" sibTransId="{D21A2511-D6AC-48B3-8ADB-B116E807988E}"/>
    <dgm:cxn modelId="{FD7DA91B-4E00-4EA3-B961-18E92FB1B895}" srcId="{CBD2E933-9682-44FC-83D6-718BAE7D1C6A}" destId="{14D31C57-D3E0-481C-B4D7-AD48DBBD3580}" srcOrd="2" destOrd="0" parTransId="{B46BFD42-89E0-45F6-A6CF-375C11E6E5DA}" sibTransId="{230BF6BA-26E6-4943-BEEB-D7EA4D019E08}"/>
    <dgm:cxn modelId="{380932B7-A115-43D8-B369-291E78071CA3}" srcId="{CBD2E933-9682-44FC-83D6-718BAE7D1C6A}" destId="{8E28E81A-63D9-4779-8405-8503C15A4ED5}" srcOrd="1" destOrd="0" parTransId="{83DD07F6-262B-4976-ABF1-1ABC15D04D52}" sibTransId="{4384B741-2703-42BC-8D44-FA08A3A05C2E}"/>
    <dgm:cxn modelId="{424C3D68-D6A5-4749-A7AE-96EFE121E6F3}" type="presOf" srcId="{14D31C57-D3E0-481C-B4D7-AD48DBBD3580}" destId="{DB509325-389B-4FCD-B5A2-7283A4C81E70}" srcOrd="0" destOrd="0" presId="urn:microsoft.com/office/officeart/2005/8/layout/architecture"/>
    <dgm:cxn modelId="{4E39AA9C-1ECC-4D0A-AC56-4F62704EBC7A}" type="presOf" srcId="{5FC60096-C047-49A8-933C-84AA3616D558}" destId="{4BF79898-48D6-4CE3-BC2E-8E746C11323C}" srcOrd="0" destOrd="0" presId="urn:microsoft.com/office/officeart/2005/8/layout/architecture"/>
    <dgm:cxn modelId="{74D19E57-473F-4D70-9616-4D43D5202B37}" type="presOf" srcId="{CBD2E933-9682-44FC-83D6-718BAE7D1C6A}" destId="{A5B607B6-0906-4C4B-A7FA-D2C60CD2E97E}" srcOrd="0" destOrd="0" presId="urn:microsoft.com/office/officeart/2005/8/layout/architecture"/>
    <dgm:cxn modelId="{85E01498-D1E4-4E32-AB76-8C99B8FAAECC}" srcId="{8D7D04D9-0FC2-4E45-8A38-D4E3B50FB13F}" destId="{CBD2E933-9682-44FC-83D6-718BAE7D1C6A}" srcOrd="0" destOrd="0" parTransId="{AA5BB693-E049-40A1-8EA3-E60D55D4663D}" sibTransId="{C20E7882-BA9B-4798-B8F0-4869E486C757}"/>
    <dgm:cxn modelId="{88CE4D12-1C75-454A-9DC9-2AE5D6864A75}" srcId="{88B112F6-4F60-4E5D-A687-7B49890C507A}" destId="{4EE3F267-B7CC-4C3E-ACCD-A1598E2DEFE3}" srcOrd="0" destOrd="0" parTransId="{2AF95090-57CA-4483-8349-961EFF3FC113}" sibTransId="{D1EE95D6-93DC-4266-AAF1-C5032B9FA92E}"/>
    <dgm:cxn modelId="{DEA19427-D28B-4900-BB4F-942F210F4BD8}" type="presOf" srcId="{4EE3F267-B7CC-4C3E-ACCD-A1598E2DEFE3}" destId="{EC457883-2C1D-441D-AF4A-FC5225313876}" srcOrd="0" destOrd="0" presId="urn:microsoft.com/office/officeart/2005/8/layout/architecture"/>
    <dgm:cxn modelId="{231B1AD7-A107-410F-A479-DF84CF32E65C}" type="presOf" srcId="{88B112F6-4F60-4E5D-A687-7B49890C507A}" destId="{F9BE131A-FE0C-4FF5-845E-12E4219FE45A}" srcOrd="0" destOrd="0" presId="urn:microsoft.com/office/officeart/2005/8/layout/architecture"/>
    <dgm:cxn modelId="{24A00A31-B1CD-474F-B7E3-8A555F234858}" type="presOf" srcId="{8D7D04D9-0FC2-4E45-8A38-D4E3B50FB13F}" destId="{D4D971CC-C47F-431B-8270-7DB1BDB97CB6}" srcOrd="0" destOrd="0" presId="urn:microsoft.com/office/officeart/2005/8/layout/architecture"/>
    <dgm:cxn modelId="{81263455-AA1C-4855-9A10-7E7B994CEA39}" type="presParOf" srcId="{D4D971CC-C47F-431B-8270-7DB1BDB97CB6}" destId="{660E457B-B726-4D45-B405-E21BBA729305}" srcOrd="0" destOrd="0" presId="urn:microsoft.com/office/officeart/2005/8/layout/architecture"/>
    <dgm:cxn modelId="{477F4B3A-42D9-428F-A064-2C14EEC34235}" type="presParOf" srcId="{660E457B-B726-4D45-B405-E21BBA729305}" destId="{A5B607B6-0906-4C4B-A7FA-D2C60CD2E97E}" srcOrd="0" destOrd="0" presId="urn:microsoft.com/office/officeart/2005/8/layout/architecture"/>
    <dgm:cxn modelId="{593A3734-FFBA-4ED5-8A9B-339A85B6FBB0}" type="presParOf" srcId="{660E457B-B726-4D45-B405-E21BBA729305}" destId="{B975A63B-F11F-45BC-ACFF-F9859FD0962F}" srcOrd="1" destOrd="0" presId="urn:microsoft.com/office/officeart/2005/8/layout/architecture"/>
    <dgm:cxn modelId="{668FD81B-8E5B-448A-9F98-2C7EF5E17259}" type="presParOf" srcId="{660E457B-B726-4D45-B405-E21BBA729305}" destId="{114378FA-B726-4728-B50D-954F6DEB517D}" srcOrd="2" destOrd="0" presId="urn:microsoft.com/office/officeart/2005/8/layout/architecture"/>
    <dgm:cxn modelId="{FBB0023B-EDC5-49F7-B10C-4311AB2F4DB1}" type="presParOf" srcId="{114378FA-B726-4728-B50D-954F6DEB517D}" destId="{6DFDBA47-12B5-494E-B710-FD22C3534D3B}" srcOrd="0" destOrd="0" presId="urn:microsoft.com/office/officeart/2005/8/layout/architecture"/>
    <dgm:cxn modelId="{DC36195A-7D59-4D13-AA7D-FE8E296A3305}" type="presParOf" srcId="{6DFDBA47-12B5-494E-B710-FD22C3534D3B}" destId="{F9BE131A-FE0C-4FF5-845E-12E4219FE45A}" srcOrd="0" destOrd="0" presId="urn:microsoft.com/office/officeart/2005/8/layout/architecture"/>
    <dgm:cxn modelId="{E959F4A9-2529-43CF-A207-EDDF06AA5733}" type="presParOf" srcId="{6DFDBA47-12B5-494E-B710-FD22C3534D3B}" destId="{56A0A47B-725F-411C-B389-566285CC9C0C}" srcOrd="1" destOrd="0" presId="urn:microsoft.com/office/officeart/2005/8/layout/architecture"/>
    <dgm:cxn modelId="{30F4DD6B-3699-44FA-AE57-98BF76FD4596}" type="presParOf" srcId="{6DFDBA47-12B5-494E-B710-FD22C3534D3B}" destId="{7997C46B-4EFC-4F30-A1CE-9BA07E5BAE78}" srcOrd="2" destOrd="0" presId="urn:microsoft.com/office/officeart/2005/8/layout/architecture"/>
    <dgm:cxn modelId="{4DF1EC12-B782-4470-A3D3-3921B01C9E82}" type="presParOf" srcId="{7997C46B-4EFC-4F30-A1CE-9BA07E5BAE78}" destId="{9961BC63-A355-4088-A556-AD46B95F505C}" srcOrd="0" destOrd="0" presId="urn:microsoft.com/office/officeart/2005/8/layout/architecture"/>
    <dgm:cxn modelId="{2CA51587-ED5E-41EE-85D1-E9D972A04C3D}" type="presParOf" srcId="{9961BC63-A355-4088-A556-AD46B95F505C}" destId="{EC457883-2C1D-441D-AF4A-FC5225313876}" srcOrd="0" destOrd="0" presId="urn:microsoft.com/office/officeart/2005/8/layout/architecture"/>
    <dgm:cxn modelId="{E9B26870-93BB-49BD-9289-FF783111C139}" type="presParOf" srcId="{9961BC63-A355-4088-A556-AD46B95F505C}" destId="{3CE2FBE7-84FE-4B12-A280-64FAB047E46D}" srcOrd="1" destOrd="0" presId="urn:microsoft.com/office/officeart/2005/8/layout/architecture"/>
    <dgm:cxn modelId="{E3C54192-294F-40EA-A42F-D7126341B529}" type="presParOf" srcId="{114378FA-B726-4728-B50D-954F6DEB517D}" destId="{3E2E719E-79F4-45C4-9633-83D3E7365240}" srcOrd="1" destOrd="0" presId="urn:microsoft.com/office/officeart/2005/8/layout/architecture"/>
    <dgm:cxn modelId="{BBF96AEF-897A-4C95-893D-2588B5197697}" type="presParOf" srcId="{114378FA-B726-4728-B50D-954F6DEB517D}" destId="{D6B29B28-71E0-42CD-A90D-23B5678FFBCB}" srcOrd="2" destOrd="0" presId="urn:microsoft.com/office/officeart/2005/8/layout/architecture"/>
    <dgm:cxn modelId="{04AFA610-2B00-4C03-8A2D-75CFC62C8258}" type="presParOf" srcId="{D6B29B28-71E0-42CD-A90D-23B5678FFBCB}" destId="{2203BCA5-66DE-488E-83C0-7B125645E153}" srcOrd="0" destOrd="0" presId="urn:microsoft.com/office/officeart/2005/8/layout/architecture"/>
    <dgm:cxn modelId="{66A18E2D-260B-4FF9-8467-8F1B4CF560F4}" type="presParOf" srcId="{D6B29B28-71E0-42CD-A90D-23B5678FFBCB}" destId="{F78C02A5-2D17-41EB-95F0-147897A98DC2}" srcOrd="1" destOrd="0" presId="urn:microsoft.com/office/officeart/2005/8/layout/architecture"/>
    <dgm:cxn modelId="{564F0822-23CA-4D6D-A261-8C5AA7068BDC}" type="presParOf" srcId="{D6B29B28-71E0-42CD-A90D-23B5678FFBCB}" destId="{A74077B0-43DF-4173-9379-93A5D4BA83F8}" srcOrd="2" destOrd="0" presId="urn:microsoft.com/office/officeart/2005/8/layout/architecture"/>
    <dgm:cxn modelId="{3EB5D68D-56A3-401A-AC0D-9BDBAD6C24D8}" type="presParOf" srcId="{A74077B0-43DF-4173-9379-93A5D4BA83F8}" destId="{C309BF5F-8861-4D8F-8D05-8E78D0F8CFCD}" srcOrd="0" destOrd="0" presId="urn:microsoft.com/office/officeart/2005/8/layout/architecture"/>
    <dgm:cxn modelId="{3CF22E58-B783-4A49-88E0-6D9B483398CE}" type="presParOf" srcId="{C309BF5F-8861-4D8F-8D05-8E78D0F8CFCD}" destId="{4BF79898-48D6-4CE3-BC2E-8E746C11323C}" srcOrd="0" destOrd="0" presId="urn:microsoft.com/office/officeart/2005/8/layout/architecture"/>
    <dgm:cxn modelId="{57DB5190-F1C5-44F7-9D8E-45E00621A527}" type="presParOf" srcId="{C309BF5F-8861-4D8F-8D05-8E78D0F8CFCD}" destId="{6D59DDDC-D05C-4B56-9EDE-342E3049ECA0}" srcOrd="1" destOrd="0" presId="urn:microsoft.com/office/officeart/2005/8/layout/architecture"/>
    <dgm:cxn modelId="{FD6D32B3-2CD7-4C8F-B28E-3EB0BF7DAF5B}" type="presParOf" srcId="{114378FA-B726-4728-B50D-954F6DEB517D}" destId="{7936A5D4-D696-44EE-A794-E5C6E6E7F82C}" srcOrd="3" destOrd="0" presId="urn:microsoft.com/office/officeart/2005/8/layout/architecture"/>
    <dgm:cxn modelId="{AEAB6373-FD8D-4D6A-AD6A-222CB6FD8C3E}" type="presParOf" srcId="{114378FA-B726-4728-B50D-954F6DEB517D}" destId="{1C7A06BF-496C-4510-BEF3-8C63C615CCCB}" srcOrd="4" destOrd="0" presId="urn:microsoft.com/office/officeart/2005/8/layout/architecture"/>
    <dgm:cxn modelId="{C16446A4-D404-4243-900E-CDA4116CC09D}" type="presParOf" srcId="{1C7A06BF-496C-4510-BEF3-8C63C615CCCB}" destId="{DB509325-389B-4FCD-B5A2-7283A4C81E70}" srcOrd="0" destOrd="0" presId="urn:microsoft.com/office/officeart/2005/8/layout/architecture"/>
    <dgm:cxn modelId="{C959A066-F413-4540-B081-4FDCA5B4EFFD}" type="presParOf" srcId="{1C7A06BF-496C-4510-BEF3-8C63C615CCCB}" destId="{20022695-21EA-4077-B047-BDE648FB37FD}" srcOrd="1" destOrd="0" presId="urn:microsoft.com/office/officeart/2005/8/layout/architectur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AD8B7929-AC5A-49A7-B9F4-CE76227EE965}" type="doc">
      <dgm:prSet loTypeId="urn:microsoft.com/office/officeart/2005/8/layout/chevronAccent+Icon" loCatId="officeonline" qsTypeId="urn:microsoft.com/office/officeart/2005/8/quickstyle/3d2" qsCatId="3D" csTypeId="urn:microsoft.com/office/officeart/2005/8/colors/accent1_2" csCatId="accent1" phldr="1"/>
      <dgm:spPr/>
    </dgm:pt>
    <dgm:pt modelId="{04542572-9E5C-46E2-AE86-642E504414F3}">
      <dgm:prSet phldrT="[Text]" custT="1"/>
      <dgm:spPr>
        <a:xfrm>
          <a:off x="392028" y="322972"/>
          <a:ext cx="1836005" cy="449161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ysClr val="window" lastClr="FFFFFF"/>
          </a:contourClr>
        </a:sp3d>
      </dgm:spPr>
      <dgm:t>
        <a:bodyPr/>
        <a:lstStyle/>
        <a:p>
          <a:pPr algn="ctr"/>
          <a:r>
            <a:rPr lang="en-US" altLang="en-US" sz="2000" b="1" dirty="0" smtClean="0">
              <a:solidFill>
                <a:srgbClr val="4F81BD">
                  <a:lumMod val="75000"/>
                </a:srgbClr>
              </a:solidFill>
              <a:effectLst/>
              <a:latin typeface="Calibri"/>
              <a:ea typeface="+mn-ea"/>
              <a:cs typeface="+mn-cs"/>
            </a:rPr>
            <a:t>1. Calculation of residual dose rate maps</a:t>
          </a:r>
        </a:p>
        <a:p>
          <a:pPr algn="ctr"/>
          <a:endParaRPr lang="en-US" altLang="en-US" sz="1600" b="1" dirty="0" smtClean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effectLst/>
            <a:latin typeface="Calibri"/>
            <a:ea typeface="+mn-ea"/>
            <a:cs typeface="+mn-cs"/>
          </a:endParaRPr>
        </a:p>
        <a:p>
          <a:pPr algn="l"/>
          <a:r>
            <a:rPr lang="en-US" altLang="en-US" sz="16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→ </a:t>
          </a:r>
          <a:r>
            <a:rPr lang="en-US" altLang="en-US" sz="16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for cooling times typical for interventions on the respective component</a:t>
          </a:r>
        </a:p>
        <a:p>
          <a:pPr algn="l"/>
          <a:endParaRPr lang="en-US" altLang="en-US" sz="1600" dirty="0" smtClean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  <a:p>
          <a:pPr algn="l"/>
          <a:r>
            <a:rPr lang="en-US" altLang="en-US" sz="16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→ </a:t>
          </a:r>
          <a:r>
            <a:rPr lang="en-US" altLang="en-US" sz="16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based on nominal operational parameters</a:t>
          </a:r>
        </a:p>
        <a:p>
          <a:pPr algn="l"/>
          <a:endParaRPr lang="en-US" altLang="en-US" sz="1600" dirty="0" smtClean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  <a:p>
          <a:pPr algn="l"/>
          <a:r>
            <a:rPr lang="en-US" altLang="en-US" sz="16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→ </a:t>
          </a:r>
          <a:r>
            <a:rPr lang="en-US" altLang="en-US" sz="16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definition of geometry and materials as detailed as needed (and available)</a:t>
          </a:r>
          <a:endParaRPr lang="en-GB" sz="16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2F1D89E7-E784-48F2-ACBF-49A4672C7835}" type="parTrans" cxnId="{40AE4CBD-777C-4396-AAD4-4CAED5D2EEE9}">
      <dgm:prSet/>
      <dgm:spPr/>
      <dgm:t>
        <a:bodyPr/>
        <a:lstStyle/>
        <a:p>
          <a:endParaRPr lang="en-GB"/>
        </a:p>
      </dgm:t>
    </dgm:pt>
    <dgm:pt modelId="{7EBC4088-FF34-4688-9D7D-F79F1F66915C}" type="sibTrans" cxnId="{40AE4CBD-777C-4396-AAD4-4CAED5D2EEE9}">
      <dgm:prSet/>
      <dgm:spPr/>
      <dgm:t>
        <a:bodyPr/>
        <a:lstStyle/>
        <a:p>
          <a:endParaRPr lang="en-GB"/>
        </a:p>
      </dgm:t>
    </dgm:pt>
    <dgm:pt modelId="{6C8D93EA-CDEC-43B2-8C9F-B493B2B2769B}">
      <dgm:prSet phldrT="[Text]" custT="1"/>
      <dgm:spPr>
        <a:xfrm>
          <a:off x="2668063" y="322972"/>
          <a:ext cx="1836005" cy="449161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ysClr val="window" lastClr="FFFFFF"/>
          </a:contourClr>
        </a:sp3d>
      </dgm:spPr>
      <dgm:t>
        <a:bodyPr/>
        <a:lstStyle/>
        <a:p>
          <a:pPr algn="ctr"/>
          <a:r>
            <a:rPr lang="en-US" altLang="en-US" sz="2000" b="1" dirty="0" smtClean="0">
              <a:solidFill>
                <a:srgbClr val="4F81BD">
                  <a:lumMod val="75000"/>
                </a:srgbClr>
              </a:solidFill>
              <a:latin typeface="Calibri"/>
              <a:ea typeface="+mn-ea"/>
              <a:cs typeface="+mn-cs"/>
            </a:rPr>
            <a:t>2. Calculation of individual and collective intervention doses</a:t>
          </a:r>
        </a:p>
        <a:p>
          <a:pPr algn="l"/>
          <a:r>
            <a:rPr lang="en-US" altLang="en-US" sz="15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→ </a:t>
          </a:r>
          <a:r>
            <a:rPr lang="en-US" sz="15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based on as realistic as possible work scenarios, including locations, duration, number of persons involved,..</a:t>
          </a:r>
        </a:p>
        <a:p>
          <a:pPr algn="l"/>
          <a:r>
            <a:rPr lang="en-US" altLang="en-US" sz="15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→ </a:t>
          </a:r>
          <a:r>
            <a:rPr lang="en-US" sz="15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identification of cooling times below which work will be impossible </a:t>
          </a:r>
        </a:p>
        <a:p>
          <a:pPr algn="ctr"/>
          <a:r>
            <a:rPr lang="en-US" sz="1500" u="sng" dirty="0" smtClean="0">
              <a:solidFill>
                <a:srgbClr val="0070C0"/>
              </a:solidFill>
              <a:latin typeface="Calibri"/>
              <a:ea typeface="+mn-ea"/>
              <a:cs typeface="+mn-cs"/>
            </a:rPr>
            <a:t>design criterion</a:t>
          </a:r>
          <a:r>
            <a:rPr lang="en-US" sz="1500" dirty="0" smtClean="0">
              <a:solidFill>
                <a:srgbClr val="0070C0"/>
              </a:solidFill>
              <a:latin typeface="Calibri"/>
              <a:ea typeface="+mn-ea"/>
              <a:cs typeface="+mn-cs"/>
            </a:rPr>
            <a:t>: </a:t>
          </a:r>
        </a:p>
        <a:p>
          <a:pPr algn="ctr"/>
          <a:r>
            <a:rPr lang="en-US" sz="1500" dirty="0" smtClean="0">
              <a:solidFill>
                <a:srgbClr val="0070C0"/>
              </a:solidFill>
              <a:latin typeface="Calibri"/>
              <a:ea typeface="+mn-ea"/>
              <a:cs typeface="+mn-cs"/>
            </a:rPr>
            <a:t>2 mSv/intervention/</a:t>
          </a:r>
          <a:r>
            <a:rPr lang="en-US" sz="1500" dirty="0" err="1" smtClean="0">
              <a:solidFill>
                <a:srgbClr val="0070C0"/>
              </a:solidFill>
              <a:latin typeface="Calibri"/>
              <a:ea typeface="+mn-ea"/>
              <a:cs typeface="+mn-cs"/>
            </a:rPr>
            <a:t>yr</a:t>
          </a:r>
          <a:endParaRPr lang="en-US" sz="1500" dirty="0" smtClean="0">
            <a:solidFill>
              <a:srgbClr val="0070C0"/>
            </a:solidFill>
            <a:latin typeface="Calibri"/>
            <a:ea typeface="+mn-ea"/>
            <a:cs typeface="+mn-cs"/>
          </a:endParaRPr>
        </a:p>
        <a:p>
          <a:pPr algn="l"/>
          <a:r>
            <a:rPr lang="en-US" altLang="en-US" sz="15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→ </a:t>
          </a:r>
          <a:r>
            <a:rPr lang="en-US" sz="15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communication of results and constraints to equipment groups</a:t>
          </a:r>
          <a:endParaRPr lang="en-GB" sz="15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B0C32985-1C89-4D1E-960D-E769CE4099D3}" type="parTrans" cxnId="{9EB6EABB-16D0-4FB6-9F4A-4B3E329261F0}">
      <dgm:prSet/>
      <dgm:spPr/>
      <dgm:t>
        <a:bodyPr/>
        <a:lstStyle/>
        <a:p>
          <a:endParaRPr lang="en-GB"/>
        </a:p>
      </dgm:t>
    </dgm:pt>
    <dgm:pt modelId="{9805069D-AD14-4FD9-98BF-DFE94CE4AA91}" type="sibTrans" cxnId="{9EB6EABB-16D0-4FB6-9F4A-4B3E329261F0}">
      <dgm:prSet/>
      <dgm:spPr/>
      <dgm:t>
        <a:bodyPr/>
        <a:lstStyle/>
        <a:p>
          <a:endParaRPr lang="en-GB"/>
        </a:p>
      </dgm:t>
    </dgm:pt>
    <dgm:pt modelId="{66816749-2905-4EBD-85B6-78FE1F03A898}">
      <dgm:prSet phldrT="[Text]" custT="1"/>
      <dgm:spPr>
        <a:xfrm>
          <a:off x="4944098" y="322972"/>
          <a:ext cx="1836005" cy="449161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ysClr val="window" lastClr="FFFFFF"/>
          </a:contourClr>
        </a:sp3d>
      </dgm:spPr>
      <dgm:t>
        <a:bodyPr/>
        <a:lstStyle/>
        <a:p>
          <a:pPr algn="ctr"/>
          <a:r>
            <a:rPr lang="en-US" altLang="en-US" sz="2000" b="1" dirty="0" smtClean="0">
              <a:solidFill>
                <a:srgbClr val="4F81BD">
                  <a:lumMod val="75000"/>
                </a:srgbClr>
              </a:solidFill>
              <a:latin typeface="Calibri"/>
              <a:ea typeface="+mn-ea"/>
              <a:cs typeface="+mn-cs"/>
            </a:rPr>
            <a:t>3. Revision of design and/or work scenario</a:t>
          </a:r>
        </a:p>
        <a:p>
          <a:pPr algn="ctr"/>
          <a:endParaRPr lang="en-US" altLang="en-US" sz="1600" dirty="0" smtClean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  <a:p>
          <a:pPr algn="l"/>
          <a:r>
            <a:rPr lang="en-US" altLang="en-US" sz="16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→ </a:t>
          </a:r>
          <a:r>
            <a:rPr lang="en-US" altLang="en-US" sz="16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start with work steps that give highest individual or collective doses</a:t>
          </a:r>
        </a:p>
        <a:p>
          <a:pPr algn="l"/>
          <a:endParaRPr lang="en-US" altLang="en-US" sz="1600" dirty="0" smtClean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  <a:p>
          <a:pPr algn="l"/>
          <a:r>
            <a:rPr lang="en-US" altLang="en-US" sz="16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→ </a:t>
          </a:r>
          <a:r>
            <a:rPr lang="en-US" altLang="en-US" sz="16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consider optimization measures (distance, tooling, material choices, </a:t>
          </a:r>
          <a:r>
            <a:rPr lang="en-US" altLang="en-US" sz="1600" i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etc</a:t>
          </a:r>
          <a:r>
            <a:rPr lang="en-US" altLang="en-US" sz="16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.)</a:t>
          </a:r>
        </a:p>
        <a:p>
          <a:pPr algn="l"/>
          <a:endParaRPr lang="en-US" altLang="en-US" sz="1600" dirty="0" smtClean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  <a:p>
          <a:pPr algn="l"/>
          <a:r>
            <a:rPr lang="en-US" altLang="en-US" sz="16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→ </a:t>
          </a:r>
          <a:r>
            <a:rPr lang="en-US" altLang="en-US" sz="16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identify if remote handling is possible</a:t>
          </a:r>
          <a:endParaRPr lang="en-GB" sz="16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997AA852-41DD-485D-841E-D963457C3ABE}" type="parTrans" cxnId="{F7D5F4DC-CB8E-4C07-9311-83A7D0FBAA1D}">
      <dgm:prSet/>
      <dgm:spPr/>
      <dgm:t>
        <a:bodyPr/>
        <a:lstStyle/>
        <a:p>
          <a:endParaRPr lang="en-GB"/>
        </a:p>
      </dgm:t>
    </dgm:pt>
    <dgm:pt modelId="{92F24C1B-7E5B-4524-B4D7-D5234E15063D}" type="sibTrans" cxnId="{F7D5F4DC-CB8E-4C07-9311-83A7D0FBAA1D}">
      <dgm:prSet/>
      <dgm:spPr/>
      <dgm:t>
        <a:bodyPr/>
        <a:lstStyle/>
        <a:p>
          <a:endParaRPr lang="en-GB"/>
        </a:p>
      </dgm:t>
    </dgm:pt>
    <dgm:pt modelId="{B9C653B7-240C-4353-A5A9-8EA20EF685BF}" type="pres">
      <dgm:prSet presAssocID="{AD8B7929-AC5A-49A7-B9F4-CE76227EE965}" presName="Name0" presStyleCnt="0">
        <dgm:presLayoutVars>
          <dgm:dir/>
          <dgm:resizeHandles val="exact"/>
        </dgm:presLayoutVars>
      </dgm:prSet>
      <dgm:spPr/>
    </dgm:pt>
    <dgm:pt modelId="{C886A146-BDA6-4F7F-9577-A0B0587CBA8B}" type="pres">
      <dgm:prSet presAssocID="{04542572-9E5C-46E2-AE86-642E504414F3}" presName="composite" presStyleCnt="0"/>
      <dgm:spPr/>
    </dgm:pt>
    <dgm:pt modelId="{2BB01A3E-C712-4F63-9F58-EF77F4D8F88B}" type="pres">
      <dgm:prSet presAssocID="{04542572-9E5C-46E2-AE86-642E504414F3}" presName="bgChev" presStyleLbl="node1" presStyleIdx="0" presStyleCnt="3" custScaleX="126027" custScaleY="197441"/>
      <dgm:spPr>
        <a:xfrm>
          <a:off x="1696" y="1805910"/>
          <a:ext cx="2013195" cy="1217438"/>
        </a:xfrm>
        <a:prstGeom prst="chevron">
          <a:avLst>
            <a:gd name="adj" fmla="val 40000"/>
          </a:avLst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</dgm:pt>
    <dgm:pt modelId="{186F4446-429C-4A39-9B54-CDA0681C23FE}" type="pres">
      <dgm:prSet presAssocID="{04542572-9E5C-46E2-AE86-642E504414F3}" presName="txNode" presStyleLbl="fgAcc1" presStyleIdx="0" presStyleCnt="3" custScaleX="136107" custScaleY="60577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CEB711F-EC34-4C09-8E2F-0534CDC7B2E3}" type="pres">
      <dgm:prSet presAssocID="{7EBC4088-FF34-4688-9D7D-F79F1F66915C}" presName="compositeSpace" presStyleCnt="0"/>
      <dgm:spPr/>
    </dgm:pt>
    <dgm:pt modelId="{7885AFC2-7226-4B0A-BCE0-5C9441AB87B6}" type="pres">
      <dgm:prSet presAssocID="{6C8D93EA-CDEC-43B2-8C9F-B493B2B2769B}" presName="composite" presStyleCnt="0"/>
      <dgm:spPr/>
    </dgm:pt>
    <dgm:pt modelId="{0AAA6BEA-A8BD-4C65-8E5E-BB2E3201FE64}" type="pres">
      <dgm:prSet presAssocID="{6C8D93EA-CDEC-43B2-8C9F-B493B2B2769B}" presName="bgChev" presStyleLbl="node1" presStyleIdx="1" presStyleCnt="3" custScaleX="126027" custScaleY="197441"/>
      <dgm:spPr>
        <a:xfrm>
          <a:off x="2277731" y="1805910"/>
          <a:ext cx="2013195" cy="1217438"/>
        </a:xfrm>
        <a:prstGeom prst="chevron">
          <a:avLst>
            <a:gd name="adj" fmla="val 40000"/>
          </a:avLst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</dgm:pt>
    <dgm:pt modelId="{9399C563-ECA0-4A34-9C0C-8E3F01964484}" type="pres">
      <dgm:prSet presAssocID="{6C8D93EA-CDEC-43B2-8C9F-B493B2B2769B}" presName="txNode" presStyleLbl="fgAcc1" presStyleIdx="1" presStyleCnt="3" custScaleX="136107" custScaleY="61023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7ECCB99-86DF-4555-A68A-FA01B9EDAD47}" type="pres">
      <dgm:prSet presAssocID="{9805069D-AD14-4FD9-98BF-DFE94CE4AA91}" presName="compositeSpace" presStyleCnt="0"/>
      <dgm:spPr/>
    </dgm:pt>
    <dgm:pt modelId="{A58EA19E-80C4-460B-AB58-75AE9D9A85A4}" type="pres">
      <dgm:prSet presAssocID="{66816749-2905-4EBD-85B6-78FE1F03A898}" presName="composite" presStyleCnt="0"/>
      <dgm:spPr/>
    </dgm:pt>
    <dgm:pt modelId="{A8FA99DA-3896-49E5-8641-50D2DB49D0E5}" type="pres">
      <dgm:prSet presAssocID="{66816749-2905-4EBD-85B6-78FE1F03A898}" presName="bgChev" presStyleLbl="node1" presStyleIdx="2" presStyleCnt="3" custScaleX="126027" custScaleY="197441"/>
      <dgm:spPr>
        <a:xfrm>
          <a:off x="4553766" y="1805910"/>
          <a:ext cx="2013195" cy="1217438"/>
        </a:xfrm>
        <a:prstGeom prst="chevron">
          <a:avLst>
            <a:gd name="adj" fmla="val 40000"/>
          </a:avLst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</dgm:pt>
    <dgm:pt modelId="{6F49D317-A1FB-4EC3-A74F-5601492D88F1}" type="pres">
      <dgm:prSet presAssocID="{66816749-2905-4EBD-85B6-78FE1F03A898}" presName="txNode" presStyleLbl="fgAcc1" presStyleIdx="2" presStyleCnt="3" custScaleX="136107" custScaleY="61023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EB6EABB-16D0-4FB6-9F4A-4B3E329261F0}" srcId="{AD8B7929-AC5A-49A7-B9F4-CE76227EE965}" destId="{6C8D93EA-CDEC-43B2-8C9F-B493B2B2769B}" srcOrd="1" destOrd="0" parTransId="{B0C32985-1C89-4D1E-960D-E769CE4099D3}" sibTransId="{9805069D-AD14-4FD9-98BF-DFE94CE4AA91}"/>
    <dgm:cxn modelId="{AC583107-087A-4748-BBF3-BC12D6114727}" type="presOf" srcId="{04542572-9E5C-46E2-AE86-642E504414F3}" destId="{186F4446-429C-4A39-9B54-CDA0681C23FE}" srcOrd="0" destOrd="0" presId="urn:microsoft.com/office/officeart/2005/8/layout/chevronAccent+Icon"/>
    <dgm:cxn modelId="{40AE4CBD-777C-4396-AAD4-4CAED5D2EEE9}" srcId="{AD8B7929-AC5A-49A7-B9F4-CE76227EE965}" destId="{04542572-9E5C-46E2-AE86-642E504414F3}" srcOrd="0" destOrd="0" parTransId="{2F1D89E7-E784-48F2-ACBF-49A4672C7835}" sibTransId="{7EBC4088-FF34-4688-9D7D-F79F1F66915C}"/>
    <dgm:cxn modelId="{80F68FB2-BD87-48A1-B483-BDC746EA0367}" type="presOf" srcId="{AD8B7929-AC5A-49A7-B9F4-CE76227EE965}" destId="{B9C653B7-240C-4353-A5A9-8EA20EF685BF}" srcOrd="0" destOrd="0" presId="urn:microsoft.com/office/officeart/2005/8/layout/chevronAccent+Icon"/>
    <dgm:cxn modelId="{F7D5F4DC-CB8E-4C07-9311-83A7D0FBAA1D}" srcId="{AD8B7929-AC5A-49A7-B9F4-CE76227EE965}" destId="{66816749-2905-4EBD-85B6-78FE1F03A898}" srcOrd="2" destOrd="0" parTransId="{997AA852-41DD-485D-841E-D963457C3ABE}" sibTransId="{92F24C1B-7E5B-4524-B4D7-D5234E15063D}"/>
    <dgm:cxn modelId="{4BADCE87-CE17-436C-A99F-C3B9AD30BD12}" type="presOf" srcId="{66816749-2905-4EBD-85B6-78FE1F03A898}" destId="{6F49D317-A1FB-4EC3-A74F-5601492D88F1}" srcOrd="0" destOrd="0" presId="urn:microsoft.com/office/officeart/2005/8/layout/chevronAccent+Icon"/>
    <dgm:cxn modelId="{1D195A83-B1A1-4A23-A2CC-7A3CEECC1B1F}" type="presOf" srcId="{6C8D93EA-CDEC-43B2-8C9F-B493B2B2769B}" destId="{9399C563-ECA0-4A34-9C0C-8E3F01964484}" srcOrd="0" destOrd="0" presId="urn:microsoft.com/office/officeart/2005/8/layout/chevronAccent+Icon"/>
    <dgm:cxn modelId="{023A38C5-09CA-422C-8A77-79AA8170A422}" type="presParOf" srcId="{B9C653B7-240C-4353-A5A9-8EA20EF685BF}" destId="{C886A146-BDA6-4F7F-9577-A0B0587CBA8B}" srcOrd="0" destOrd="0" presId="urn:microsoft.com/office/officeart/2005/8/layout/chevronAccent+Icon"/>
    <dgm:cxn modelId="{03BE769B-FC00-4019-87BD-436E9833FFEF}" type="presParOf" srcId="{C886A146-BDA6-4F7F-9577-A0B0587CBA8B}" destId="{2BB01A3E-C712-4F63-9F58-EF77F4D8F88B}" srcOrd="0" destOrd="0" presId="urn:microsoft.com/office/officeart/2005/8/layout/chevronAccent+Icon"/>
    <dgm:cxn modelId="{8926029F-7167-45CB-836F-A52EFB28A9DF}" type="presParOf" srcId="{C886A146-BDA6-4F7F-9577-A0B0587CBA8B}" destId="{186F4446-429C-4A39-9B54-CDA0681C23FE}" srcOrd="1" destOrd="0" presId="urn:microsoft.com/office/officeart/2005/8/layout/chevronAccent+Icon"/>
    <dgm:cxn modelId="{4D9B7616-35E9-40F7-BCFC-2137EC1DB090}" type="presParOf" srcId="{B9C653B7-240C-4353-A5A9-8EA20EF685BF}" destId="{DCEB711F-EC34-4C09-8E2F-0534CDC7B2E3}" srcOrd="1" destOrd="0" presId="urn:microsoft.com/office/officeart/2005/8/layout/chevronAccent+Icon"/>
    <dgm:cxn modelId="{E4141C16-DDD5-47C4-9986-197591EC5DA3}" type="presParOf" srcId="{B9C653B7-240C-4353-A5A9-8EA20EF685BF}" destId="{7885AFC2-7226-4B0A-BCE0-5C9441AB87B6}" srcOrd="2" destOrd="0" presId="urn:microsoft.com/office/officeart/2005/8/layout/chevronAccent+Icon"/>
    <dgm:cxn modelId="{DE41CFE3-AC6E-4DB4-B846-CA7BCE939613}" type="presParOf" srcId="{7885AFC2-7226-4B0A-BCE0-5C9441AB87B6}" destId="{0AAA6BEA-A8BD-4C65-8E5E-BB2E3201FE64}" srcOrd="0" destOrd="0" presId="urn:microsoft.com/office/officeart/2005/8/layout/chevronAccent+Icon"/>
    <dgm:cxn modelId="{D6E75D21-E338-4D75-A69E-E1AFB24CD0D5}" type="presParOf" srcId="{7885AFC2-7226-4B0A-BCE0-5C9441AB87B6}" destId="{9399C563-ECA0-4A34-9C0C-8E3F01964484}" srcOrd="1" destOrd="0" presId="urn:microsoft.com/office/officeart/2005/8/layout/chevronAccent+Icon"/>
    <dgm:cxn modelId="{A45050AD-7B05-452F-9851-A9C40A18F17F}" type="presParOf" srcId="{B9C653B7-240C-4353-A5A9-8EA20EF685BF}" destId="{67ECCB99-86DF-4555-A68A-FA01B9EDAD47}" srcOrd="3" destOrd="0" presId="urn:microsoft.com/office/officeart/2005/8/layout/chevronAccent+Icon"/>
    <dgm:cxn modelId="{21A6BA2B-F515-4F03-9341-41658083B75B}" type="presParOf" srcId="{B9C653B7-240C-4353-A5A9-8EA20EF685BF}" destId="{A58EA19E-80C4-460B-AB58-75AE9D9A85A4}" srcOrd="4" destOrd="0" presId="urn:microsoft.com/office/officeart/2005/8/layout/chevronAccent+Icon"/>
    <dgm:cxn modelId="{6801F7DF-99C9-4E3D-8F0C-3D92C3FA0160}" type="presParOf" srcId="{A58EA19E-80C4-460B-AB58-75AE9D9A85A4}" destId="{A8FA99DA-3896-49E5-8641-50D2DB49D0E5}" srcOrd="0" destOrd="0" presId="urn:microsoft.com/office/officeart/2005/8/layout/chevronAccent+Icon"/>
    <dgm:cxn modelId="{BB69A710-E41E-4E80-9DFF-F5E341027839}" type="presParOf" srcId="{A58EA19E-80C4-460B-AB58-75AE9D9A85A4}" destId="{6F49D317-A1FB-4EC3-A74F-5601492D88F1}" srcOrd="1" destOrd="0" presId="urn:microsoft.com/office/officeart/2005/8/layout/chevronAccent+Icon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483179D5-4006-449E-BE02-B1A483F63C3A}" type="doc">
      <dgm:prSet loTypeId="urn:microsoft.com/office/officeart/2009/layout/CircleArrowProcess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E5F6C53-A5F7-4BC4-9C72-A3B68A829921}">
      <dgm:prSet phldrT="[Text]"/>
      <dgm:spPr>
        <a:xfrm>
          <a:off x="1116406" y="750225"/>
          <a:ext cx="857621" cy="428760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en-GB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Revised working scenario?</a:t>
          </a:r>
          <a:endParaRPr lang="en-GB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29A6BE92-5904-4535-A108-F1C5C97D9D64}" type="parTrans" cxnId="{23D207FE-A9E3-48BA-A443-4F4AB732711C}">
      <dgm:prSet/>
      <dgm:spPr/>
      <dgm:t>
        <a:bodyPr/>
        <a:lstStyle/>
        <a:p>
          <a:endParaRPr lang="en-GB"/>
        </a:p>
      </dgm:t>
    </dgm:pt>
    <dgm:pt modelId="{BDBD015B-858A-4147-90DB-C0A4E02AB994}" type="sibTrans" cxnId="{23D207FE-A9E3-48BA-A443-4F4AB732711C}">
      <dgm:prSet/>
      <dgm:spPr/>
      <dgm:t>
        <a:bodyPr/>
        <a:lstStyle/>
        <a:p>
          <a:endParaRPr lang="en-GB"/>
        </a:p>
      </dgm:t>
    </dgm:pt>
    <dgm:pt modelId="{6917380A-8A1B-4B07-9E7C-7AC6570666D3}">
      <dgm:prSet phldrT="[Text]" custT="1"/>
      <dgm:spPr>
        <a:xfrm>
          <a:off x="687595" y="1635191"/>
          <a:ext cx="857621" cy="428760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en-GB" sz="17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Step 2</a:t>
          </a:r>
          <a:endParaRPr lang="en-GB" sz="17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9AACB0A8-C91C-4151-836C-31B43FB84F9E}" type="parTrans" cxnId="{FBD8485F-F0BB-4407-A216-5813F407D7B0}">
      <dgm:prSet/>
      <dgm:spPr/>
      <dgm:t>
        <a:bodyPr/>
        <a:lstStyle/>
        <a:p>
          <a:endParaRPr lang="en-GB"/>
        </a:p>
      </dgm:t>
    </dgm:pt>
    <dgm:pt modelId="{89BB05FB-102B-4798-9D76-02A035A243AE}" type="sibTrans" cxnId="{FBD8485F-F0BB-4407-A216-5813F407D7B0}">
      <dgm:prSet/>
      <dgm:spPr/>
      <dgm:t>
        <a:bodyPr/>
        <a:lstStyle/>
        <a:p>
          <a:endParaRPr lang="en-GB"/>
        </a:p>
      </dgm:t>
    </dgm:pt>
    <dgm:pt modelId="{4E00F7B6-393A-4B69-AAF6-B0A1B49B1586}" type="pres">
      <dgm:prSet presAssocID="{483179D5-4006-449E-BE02-B1A483F63C3A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2F4CDD23-1D4F-4E7E-B106-A6C46D2DA148}" type="pres">
      <dgm:prSet presAssocID="{6E5F6C53-A5F7-4BC4-9C72-A3B68A829921}" presName="Accent1" presStyleCnt="0"/>
      <dgm:spPr/>
    </dgm:pt>
    <dgm:pt modelId="{46F0AFA5-F8A2-43AB-98C7-85516A400FFC}" type="pres">
      <dgm:prSet presAssocID="{6E5F6C53-A5F7-4BC4-9C72-A3B68A829921}" presName="Accent" presStyleLbl="node1" presStyleIdx="0" presStyleCnt="2"/>
      <dgm:spPr>
        <a:xfrm>
          <a:off x="776907" y="193690"/>
          <a:ext cx="1537173" cy="1537217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rgbClr val="F7964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endParaRPr lang="en-GB"/>
        </a:p>
      </dgm:t>
    </dgm:pt>
    <dgm:pt modelId="{A1D07B37-10EC-47AB-A32B-0D781D6ECA12}" type="pres">
      <dgm:prSet presAssocID="{6E5F6C53-A5F7-4BC4-9C72-A3B68A829921}" presName="Parent1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95EC8F7-4282-46F1-98CA-278BDF3B9886}" type="pres">
      <dgm:prSet presAssocID="{6917380A-8A1B-4B07-9E7C-7AC6570666D3}" presName="Accent2" presStyleCnt="0"/>
      <dgm:spPr/>
    </dgm:pt>
    <dgm:pt modelId="{D90FF6D4-7915-4EA2-B304-6AD3EEA30C95}" type="pres">
      <dgm:prSet presAssocID="{6917380A-8A1B-4B07-9E7C-7AC6570666D3}" presName="Accent" presStyleLbl="node1" presStyleIdx="1" presStyleCnt="2"/>
      <dgm:spPr>
        <a:xfrm>
          <a:off x="459598" y="1178985"/>
          <a:ext cx="1320549" cy="1321107"/>
        </a:xfrm>
        <a:prstGeom prst="blockArc">
          <a:avLst>
            <a:gd name="adj1" fmla="val 0"/>
            <a:gd name="adj2" fmla="val 18900000"/>
            <a:gd name="adj3" fmla="val 12740"/>
          </a:avLst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endParaRPr lang="en-GB"/>
        </a:p>
      </dgm:t>
    </dgm:pt>
    <dgm:pt modelId="{588C0F76-1C51-4158-B0A8-3B4F6724A66B}" type="pres">
      <dgm:prSet presAssocID="{6917380A-8A1B-4B07-9E7C-7AC6570666D3}" presName="Parent2" presStyleLbl="revTx" presStyleIdx="1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FBD8485F-F0BB-4407-A216-5813F407D7B0}" srcId="{483179D5-4006-449E-BE02-B1A483F63C3A}" destId="{6917380A-8A1B-4B07-9E7C-7AC6570666D3}" srcOrd="1" destOrd="0" parTransId="{9AACB0A8-C91C-4151-836C-31B43FB84F9E}" sibTransId="{89BB05FB-102B-4798-9D76-02A035A243AE}"/>
    <dgm:cxn modelId="{E35F0155-01A2-409A-A097-13C7495BDCF7}" type="presOf" srcId="{6917380A-8A1B-4B07-9E7C-7AC6570666D3}" destId="{588C0F76-1C51-4158-B0A8-3B4F6724A66B}" srcOrd="0" destOrd="0" presId="urn:microsoft.com/office/officeart/2009/layout/CircleArrowProcess"/>
    <dgm:cxn modelId="{D4417231-0972-4765-97B4-0291991B9E7B}" type="presOf" srcId="{483179D5-4006-449E-BE02-B1A483F63C3A}" destId="{4E00F7B6-393A-4B69-AAF6-B0A1B49B1586}" srcOrd="0" destOrd="0" presId="urn:microsoft.com/office/officeart/2009/layout/CircleArrowProcess"/>
    <dgm:cxn modelId="{23D207FE-A9E3-48BA-A443-4F4AB732711C}" srcId="{483179D5-4006-449E-BE02-B1A483F63C3A}" destId="{6E5F6C53-A5F7-4BC4-9C72-A3B68A829921}" srcOrd="0" destOrd="0" parTransId="{29A6BE92-5904-4535-A108-F1C5C97D9D64}" sibTransId="{BDBD015B-858A-4147-90DB-C0A4E02AB994}"/>
    <dgm:cxn modelId="{30D810B3-0A24-42BC-B11E-1BA54A2950C1}" type="presOf" srcId="{6E5F6C53-A5F7-4BC4-9C72-A3B68A829921}" destId="{A1D07B37-10EC-47AB-A32B-0D781D6ECA12}" srcOrd="0" destOrd="0" presId="urn:microsoft.com/office/officeart/2009/layout/CircleArrowProcess"/>
    <dgm:cxn modelId="{446F6A72-1C9B-4121-8B51-E294EC29E9F8}" type="presParOf" srcId="{4E00F7B6-393A-4B69-AAF6-B0A1B49B1586}" destId="{2F4CDD23-1D4F-4E7E-B106-A6C46D2DA148}" srcOrd="0" destOrd="0" presId="urn:microsoft.com/office/officeart/2009/layout/CircleArrowProcess"/>
    <dgm:cxn modelId="{19BEC94D-2741-4B2C-B3EE-F12D2D35A50E}" type="presParOf" srcId="{2F4CDD23-1D4F-4E7E-B106-A6C46D2DA148}" destId="{46F0AFA5-F8A2-43AB-98C7-85516A400FFC}" srcOrd="0" destOrd="0" presId="urn:microsoft.com/office/officeart/2009/layout/CircleArrowProcess"/>
    <dgm:cxn modelId="{0F89B130-0D42-414F-AE2B-CDC7DA7DBA2F}" type="presParOf" srcId="{4E00F7B6-393A-4B69-AAF6-B0A1B49B1586}" destId="{A1D07B37-10EC-47AB-A32B-0D781D6ECA12}" srcOrd="1" destOrd="0" presId="urn:microsoft.com/office/officeart/2009/layout/CircleArrowProcess"/>
    <dgm:cxn modelId="{5D49FEEB-EE22-4B54-B474-15497AC118C2}" type="presParOf" srcId="{4E00F7B6-393A-4B69-AAF6-B0A1B49B1586}" destId="{D95EC8F7-4282-46F1-98CA-278BDF3B9886}" srcOrd="2" destOrd="0" presId="urn:microsoft.com/office/officeart/2009/layout/CircleArrowProcess"/>
    <dgm:cxn modelId="{AC87D060-6EF0-4F04-9AC9-AB147B8F3475}" type="presParOf" srcId="{D95EC8F7-4282-46F1-98CA-278BDF3B9886}" destId="{D90FF6D4-7915-4EA2-B304-6AD3EEA30C95}" srcOrd="0" destOrd="0" presId="urn:microsoft.com/office/officeart/2009/layout/CircleArrowProcess"/>
    <dgm:cxn modelId="{7D5FD30B-05C6-4FEF-B6BA-B5EE74612A88}" type="presParOf" srcId="{4E00F7B6-393A-4B69-AAF6-B0A1B49B1586}" destId="{588C0F76-1C51-4158-B0A8-3B4F6724A66B}" srcOrd="3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2E939CB8-686D-4136-A9DC-FCCC026C3D07}" type="doc">
      <dgm:prSet loTypeId="urn:microsoft.com/office/officeart/2005/8/layout/hList6" loCatId="list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DA97782A-DD75-4786-8905-D5C85F783286}">
      <dgm:prSet phldrT="[Text]" custT="1"/>
      <dgm:spPr>
        <a:xfrm rot="16200000">
          <a:off x="-1432774" y="1433744"/>
          <a:ext cx="5389940" cy="2522450"/>
        </a:xfrm>
        <a:prstGeom prst="flowChartManualOperation">
          <a:avLst/>
        </a:prstGeom>
        <a:solidFill>
          <a:srgbClr val="8064A2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r>
            <a:rPr lang="en-GB" sz="2000" b="1" dirty="0" smtClean="0">
              <a:solidFill>
                <a:sysClr val="window" lastClr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+mn-ea"/>
              <a:cs typeface="+mn-cs"/>
            </a:rPr>
            <a:t>Material</a:t>
          </a:r>
          <a:r>
            <a:rPr lang="en-GB" sz="1600" b="1" dirty="0" smtClean="0">
              <a:solidFill>
                <a:sysClr val="window" lastClr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+mn-ea"/>
              <a:cs typeface="+mn-cs"/>
            </a:rPr>
            <a:t> </a:t>
          </a:r>
          <a:r>
            <a:rPr lang="en-GB" sz="2000" b="1" dirty="0" smtClean="0">
              <a:solidFill>
                <a:sysClr val="window" lastClr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+mn-ea"/>
              <a:cs typeface="+mn-cs"/>
            </a:rPr>
            <a:t>choice</a:t>
          </a:r>
        </a:p>
        <a:p>
          <a:endParaRPr lang="en-GB" sz="10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92814A0E-1BF4-4AAA-84AB-50903DD63FC0}" type="parTrans" cxnId="{D51DC7FB-0EEB-47B5-ADE1-68D4093B9D87}">
      <dgm:prSet/>
      <dgm:spPr/>
      <dgm:t>
        <a:bodyPr/>
        <a:lstStyle/>
        <a:p>
          <a:endParaRPr lang="en-GB"/>
        </a:p>
      </dgm:t>
    </dgm:pt>
    <dgm:pt modelId="{0D575FF3-2917-4A83-9930-9AB2C50751E0}" type="sibTrans" cxnId="{D51DC7FB-0EEB-47B5-ADE1-68D4093B9D87}">
      <dgm:prSet/>
      <dgm:spPr/>
      <dgm:t>
        <a:bodyPr/>
        <a:lstStyle/>
        <a:p>
          <a:endParaRPr lang="en-GB"/>
        </a:p>
      </dgm:t>
    </dgm:pt>
    <dgm:pt modelId="{F98C500C-759E-4802-AB58-D27A28887576}">
      <dgm:prSet phldrT="[Text]" custT="1"/>
      <dgm:spPr>
        <a:xfrm rot="16200000">
          <a:off x="-1432774" y="1433744"/>
          <a:ext cx="5389940" cy="2522450"/>
        </a:xfrm>
        <a:prstGeom prst="flowChartManualOperation">
          <a:avLst/>
        </a:prstGeom>
        <a:solidFill>
          <a:srgbClr val="8064A2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r>
            <a:rPr lang="en-US" altLang="en-US" sz="16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Avoid materials for which no radioactive waste elimination pathway exists (e.g., highly flammable metallic activated waste)</a:t>
          </a:r>
          <a:endParaRPr lang="en-GB" sz="16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82DDA3C2-4EF9-4B74-B9BC-3035062E2CC9}" type="parTrans" cxnId="{B306BF59-022C-4E5F-B785-BCB8BC7B9E10}">
      <dgm:prSet/>
      <dgm:spPr/>
      <dgm:t>
        <a:bodyPr/>
        <a:lstStyle/>
        <a:p>
          <a:endParaRPr lang="en-GB"/>
        </a:p>
      </dgm:t>
    </dgm:pt>
    <dgm:pt modelId="{8D75C7A9-A6A0-496E-A7F5-A364E185C267}" type="sibTrans" cxnId="{B306BF59-022C-4E5F-B785-BCB8BC7B9E10}">
      <dgm:prSet/>
      <dgm:spPr/>
      <dgm:t>
        <a:bodyPr/>
        <a:lstStyle/>
        <a:p>
          <a:endParaRPr lang="en-GB"/>
        </a:p>
      </dgm:t>
    </dgm:pt>
    <dgm:pt modelId="{013CA3D3-0F3E-4EED-B8C3-E87F1F00B4C7}">
      <dgm:prSet phldrT="[Text]" custT="1"/>
      <dgm:spPr>
        <a:xfrm rot="16200000">
          <a:off x="1278859" y="1433744"/>
          <a:ext cx="5389940" cy="2522450"/>
        </a:xfrm>
        <a:prstGeom prst="flowChartManualOperation">
          <a:avLst/>
        </a:prstGeom>
        <a:solidFill>
          <a:srgbClr val="8064A2">
            <a:hueOff val="-2232385"/>
            <a:satOff val="13449"/>
            <a:lumOff val="1078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r>
            <a:rPr lang="en-US" altLang="en-US" sz="2000" b="1" dirty="0" smtClean="0">
              <a:solidFill>
                <a:sysClr val="window" lastClr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+mn-ea"/>
              <a:cs typeface="+mn-cs"/>
            </a:rPr>
            <a:t>Optimized handling</a:t>
          </a:r>
        </a:p>
      </dgm:t>
    </dgm:pt>
    <dgm:pt modelId="{C6B25B52-320D-4D06-8796-FD3A0023504C}" type="parTrans" cxnId="{43CC54C8-8B40-4444-B8C6-66408C523DAD}">
      <dgm:prSet/>
      <dgm:spPr/>
      <dgm:t>
        <a:bodyPr/>
        <a:lstStyle/>
        <a:p>
          <a:endParaRPr lang="en-GB"/>
        </a:p>
      </dgm:t>
    </dgm:pt>
    <dgm:pt modelId="{56FBD08B-D8B6-4C3E-97C0-0DEFBA646741}" type="sibTrans" cxnId="{43CC54C8-8B40-4444-B8C6-66408C523DAD}">
      <dgm:prSet/>
      <dgm:spPr/>
      <dgm:t>
        <a:bodyPr/>
        <a:lstStyle/>
        <a:p>
          <a:endParaRPr lang="en-GB"/>
        </a:p>
      </dgm:t>
    </dgm:pt>
    <dgm:pt modelId="{C20BF90C-63CE-45E3-B569-56C8F8FBC6EF}">
      <dgm:prSet phldrT="[Text]" custT="1"/>
      <dgm:spPr>
        <a:xfrm rot="16200000">
          <a:off x="1278859" y="1433744"/>
          <a:ext cx="5389940" cy="2522450"/>
        </a:xfrm>
        <a:prstGeom prst="flowChartManualOperation">
          <a:avLst/>
        </a:prstGeom>
        <a:solidFill>
          <a:srgbClr val="8064A2">
            <a:hueOff val="-2232385"/>
            <a:satOff val="13449"/>
            <a:lumOff val="1078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r>
            <a:rPr lang="en-US" altLang="en-US" sz="16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Provisions for fast installation/ maintenance/ repair, in particular, around beam loss areas (</a:t>
          </a:r>
          <a:r>
            <a:rPr lang="en-US" altLang="en-US" sz="1600" i="1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e.g., </a:t>
          </a:r>
          <a:r>
            <a:rPr lang="en-US" altLang="en-US" sz="16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plugin systems, quick-connect flanges, remote survey, remote bake-out)</a:t>
          </a:r>
          <a:endParaRPr lang="en-GB" sz="16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9BB392AD-C8DB-4BB2-9DDC-C0A76CAD8E86}" type="parTrans" cxnId="{2C6174BC-2A58-4ED4-9E9B-08F16CE618EE}">
      <dgm:prSet/>
      <dgm:spPr/>
      <dgm:t>
        <a:bodyPr/>
        <a:lstStyle/>
        <a:p>
          <a:endParaRPr lang="en-GB"/>
        </a:p>
      </dgm:t>
    </dgm:pt>
    <dgm:pt modelId="{A4B3C1C0-F0A7-410A-A8AB-2FF737F8F2B2}" type="sibTrans" cxnId="{2C6174BC-2A58-4ED4-9E9B-08F16CE618EE}">
      <dgm:prSet/>
      <dgm:spPr/>
      <dgm:t>
        <a:bodyPr/>
        <a:lstStyle/>
        <a:p>
          <a:endParaRPr lang="en-GB"/>
        </a:p>
      </dgm:t>
    </dgm:pt>
    <dgm:pt modelId="{263BA556-AA58-4DD5-99B1-D21A6E59541C}">
      <dgm:prSet phldrT="[Text]" custT="1"/>
      <dgm:spPr>
        <a:xfrm rot="16200000">
          <a:off x="3990494" y="1433744"/>
          <a:ext cx="5389940" cy="2522450"/>
        </a:xfrm>
        <a:prstGeom prst="flowChartManualOperation">
          <a:avLst/>
        </a:prstGeom>
        <a:solidFill>
          <a:srgbClr val="8064A2">
            <a:hueOff val="-4464770"/>
            <a:satOff val="26899"/>
            <a:lumOff val="2156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r>
            <a:rPr lang="en-US" altLang="en-US" sz="2000" b="1" dirty="0" smtClean="0">
              <a:solidFill>
                <a:sysClr val="window" lastClr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+mn-ea"/>
              <a:cs typeface="+mn-cs"/>
            </a:rPr>
            <a:t>Limitation of installed material</a:t>
          </a:r>
        </a:p>
        <a:p>
          <a:endParaRPr lang="en-GB" sz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890739AF-9FE9-49BC-8FE4-187AD42D0867}" type="parTrans" cxnId="{F528851F-1036-497C-8C8B-88000A771FA1}">
      <dgm:prSet/>
      <dgm:spPr/>
      <dgm:t>
        <a:bodyPr/>
        <a:lstStyle/>
        <a:p>
          <a:endParaRPr lang="en-GB"/>
        </a:p>
      </dgm:t>
    </dgm:pt>
    <dgm:pt modelId="{97FF1363-7D45-4D65-B925-E9F59ED3D36F}" type="sibTrans" cxnId="{F528851F-1036-497C-8C8B-88000A771FA1}">
      <dgm:prSet/>
      <dgm:spPr/>
      <dgm:t>
        <a:bodyPr/>
        <a:lstStyle/>
        <a:p>
          <a:endParaRPr lang="en-GB"/>
        </a:p>
      </dgm:t>
    </dgm:pt>
    <dgm:pt modelId="{4BEFAEF2-8C30-4034-A847-F9944F71692A}">
      <dgm:prSet phldrT="[Text]" custT="1"/>
      <dgm:spPr>
        <a:xfrm rot="16200000">
          <a:off x="3990494" y="1433744"/>
          <a:ext cx="5389940" cy="2522450"/>
        </a:xfrm>
        <a:prstGeom prst="flowChartManualOperation">
          <a:avLst/>
        </a:prstGeom>
        <a:solidFill>
          <a:srgbClr val="8064A2">
            <a:hueOff val="-4464770"/>
            <a:satOff val="26899"/>
            <a:lumOff val="2156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r>
            <a:rPr lang="en-US" altLang="en-US" sz="16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Install only components that are </a:t>
          </a:r>
          <a:r>
            <a:rPr lang="en-US" altLang="en-US" sz="1600" b="1" u="sng" dirty="0" smtClean="0">
              <a:solidFill>
                <a:sysClr val="window" lastClr="FFFFFF"/>
              </a:solidFill>
              <a:effectLst/>
              <a:latin typeface="Calibri"/>
              <a:ea typeface="+mn-ea"/>
              <a:cs typeface="+mn-cs"/>
            </a:rPr>
            <a:t>absolutely necessary</a:t>
          </a:r>
          <a:r>
            <a:rPr lang="en-US" altLang="en-US" sz="16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, in particular in beam loss areas</a:t>
          </a:r>
          <a:endParaRPr lang="en-GB" sz="16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0D32E375-D0EF-4EED-8B9D-828D1FEDA197}" type="parTrans" cxnId="{3D2B3096-437F-4B70-BD6A-5C6269CAD5D2}">
      <dgm:prSet/>
      <dgm:spPr/>
      <dgm:t>
        <a:bodyPr/>
        <a:lstStyle/>
        <a:p>
          <a:endParaRPr lang="en-GB"/>
        </a:p>
      </dgm:t>
    </dgm:pt>
    <dgm:pt modelId="{3C36C63C-F9F8-46DC-9322-69696DD987F3}" type="sibTrans" cxnId="{3D2B3096-437F-4B70-BD6A-5C6269CAD5D2}">
      <dgm:prSet/>
      <dgm:spPr/>
      <dgm:t>
        <a:bodyPr/>
        <a:lstStyle/>
        <a:p>
          <a:endParaRPr lang="en-GB"/>
        </a:p>
      </dgm:t>
    </dgm:pt>
    <dgm:pt modelId="{8397B593-8C39-4B2C-B6CD-3E5D437EED14}">
      <dgm:prSet phldrT="[Text]" custT="1"/>
      <dgm:spPr>
        <a:xfrm rot="16200000">
          <a:off x="3990494" y="1433744"/>
          <a:ext cx="5389940" cy="2522450"/>
        </a:xfrm>
        <a:prstGeom prst="flowChartManualOperation">
          <a:avLst/>
        </a:prstGeom>
        <a:solidFill>
          <a:srgbClr val="8064A2">
            <a:hueOff val="-4464770"/>
            <a:satOff val="26899"/>
            <a:lumOff val="2156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r>
            <a:rPr lang="en-US" altLang="en-US" sz="16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Reduction of radioactive waste</a:t>
          </a:r>
          <a:endParaRPr lang="en-GB" sz="16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C22B3489-E042-4584-8D35-76743C471CCD}" type="parTrans" cxnId="{6EC42BBC-769A-44A1-A176-2F09C06A73CC}">
      <dgm:prSet/>
      <dgm:spPr/>
      <dgm:t>
        <a:bodyPr/>
        <a:lstStyle/>
        <a:p>
          <a:endParaRPr lang="en-GB"/>
        </a:p>
      </dgm:t>
    </dgm:pt>
    <dgm:pt modelId="{B2A87095-5790-4D8E-A53C-09E41495D531}" type="sibTrans" cxnId="{6EC42BBC-769A-44A1-A176-2F09C06A73CC}">
      <dgm:prSet/>
      <dgm:spPr/>
      <dgm:t>
        <a:bodyPr/>
        <a:lstStyle/>
        <a:p>
          <a:endParaRPr lang="en-GB"/>
        </a:p>
      </dgm:t>
    </dgm:pt>
    <dgm:pt modelId="{E585B79C-78B7-43B6-B187-C37DBB5844F9}">
      <dgm:prSet phldrT="[Text]" custT="1"/>
      <dgm:spPr>
        <a:xfrm rot="16200000">
          <a:off x="-1432774" y="1433744"/>
          <a:ext cx="5389940" cy="2522450"/>
        </a:xfrm>
        <a:prstGeom prst="flowChartManualOperation">
          <a:avLst/>
        </a:prstGeom>
        <a:solidFill>
          <a:srgbClr val="8064A2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r>
            <a:rPr lang="en-US" sz="16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Radiation resistant </a:t>
          </a:r>
          <a:endParaRPr lang="en-GB" sz="16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4899E85A-603E-484F-ABDD-950FFE4887FB}" type="parTrans" cxnId="{0A4BCBA8-AB80-447A-ACC7-2F61D2494A6C}">
      <dgm:prSet/>
      <dgm:spPr/>
      <dgm:t>
        <a:bodyPr/>
        <a:lstStyle/>
        <a:p>
          <a:endParaRPr lang="en-GB"/>
        </a:p>
      </dgm:t>
    </dgm:pt>
    <dgm:pt modelId="{E61E79D7-D827-4CB8-A2C4-6EC4618BA94A}" type="sibTrans" cxnId="{0A4BCBA8-AB80-447A-ACC7-2F61D2494A6C}">
      <dgm:prSet/>
      <dgm:spPr/>
      <dgm:t>
        <a:bodyPr/>
        <a:lstStyle/>
        <a:p>
          <a:endParaRPr lang="en-GB"/>
        </a:p>
      </dgm:t>
    </dgm:pt>
    <dgm:pt modelId="{537EA3C6-471F-429C-A79B-3C5E3269CCEA}">
      <dgm:prSet phldrT="[Text]" custT="1"/>
      <dgm:spPr>
        <a:xfrm rot="16200000">
          <a:off x="1278859" y="1433744"/>
          <a:ext cx="5389940" cy="2522450"/>
        </a:xfrm>
        <a:prstGeom prst="flowChartManualOperation">
          <a:avLst/>
        </a:prstGeom>
        <a:solidFill>
          <a:srgbClr val="8064A2">
            <a:hueOff val="-2232385"/>
            <a:satOff val="13449"/>
            <a:lumOff val="1078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r>
            <a:rPr lang="en-US" altLang="en-US" sz="16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Foresee </a:t>
          </a:r>
          <a:r>
            <a:rPr lang="en-US" altLang="en-US" sz="1600" b="1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easy dismantling </a:t>
          </a:r>
          <a:r>
            <a:rPr lang="en-US" altLang="en-US" sz="16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of components</a:t>
          </a:r>
          <a:endParaRPr lang="en-GB" sz="16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C4EEE131-2818-4EB3-93EA-C49CDB952B86}" type="parTrans" cxnId="{F64590AA-86CA-4708-AD5C-2AF96BAF8FCB}">
      <dgm:prSet/>
      <dgm:spPr/>
      <dgm:t>
        <a:bodyPr/>
        <a:lstStyle/>
        <a:p>
          <a:endParaRPr lang="en-GB"/>
        </a:p>
      </dgm:t>
    </dgm:pt>
    <dgm:pt modelId="{8E0567BD-0916-49FC-93E2-C5B9EC4B8CC0}" type="sibTrans" cxnId="{F64590AA-86CA-4708-AD5C-2AF96BAF8FCB}">
      <dgm:prSet/>
      <dgm:spPr/>
      <dgm:t>
        <a:bodyPr/>
        <a:lstStyle/>
        <a:p>
          <a:endParaRPr lang="en-GB"/>
        </a:p>
      </dgm:t>
    </dgm:pt>
    <dgm:pt modelId="{9EB3F286-034D-469F-99F0-4A0F29B16A4D}">
      <dgm:prSet phldrT="[Text]" custT="1"/>
      <dgm:spPr>
        <a:xfrm rot="16200000">
          <a:off x="-1432774" y="1433744"/>
          <a:ext cx="5389940" cy="2522450"/>
        </a:xfrm>
        <a:prstGeom prst="flowChartManualOperation">
          <a:avLst/>
        </a:prstGeom>
        <a:solidFill>
          <a:srgbClr val="8064A2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endParaRPr lang="en-GB" sz="14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C5FAA0B0-0C85-4305-92BF-9F5363F29964}" type="parTrans" cxnId="{2E08A674-B9D0-427D-B32E-0C50C0039251}">
      <dgm:prSet/>
      <dgm:spPr/>
      <dgm:t>
        <a:bodyPr/>
        <a:lstStyle/>
        <a:p>
          <a:endParaRPr lang="en-GB"/>
        </a:p>
      </dgm:t>
    </dgm:pt>
    <dgm:pt modelId="{FEDD026F-1804-488B-B426-C7AEBB05C53E}" type="sibTrans" cxnId="{2E08A674-B9D0-427D-B32E-0C50C0039251}">
      <dgm:prSet/>
      <dgm:spPr/>
      <dgm:t>
        <a:bodyPr/>
        <a:lstStyle/>
        <a:p>
          <a:endParaRPr lang="en-GB"/>
        </a:p>
      </dgm:t>
    </dgm:pt>
    <dgm:pt modelId="{66C8B69F-BC96-497C-8871-D42134B16663}">
      <dgm:prSet phldrT="[Text]" custT="1"/>
      <dgm:spPr>
        <a:xfrm rot="16200000">
          <a:off x="-1432774" y="1433744"/>
          <a:ext cx="5389940" cy="2522450"/>
        </a:xfrm>
        <a:prstGeom prst="flowChartManualOperation">
          <a:avLst/>
        </a:prstGeom>
        <a:solidFill>
          <a:srgbClr val="8064A2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endParaRPr lang="en-GB" sz="14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71E831F0-8F1A-4F70-A1D6-6D9958CB1B34}" type="parTrans" cxnId="{F317AECC-AA95-401A-8830-67ECE2A3B166}">
      <dgm:prSet/>
      <dgm:spPr/>
      <dgm:t>
        <a:bodyPr/>
        <a:lstStyle/>
        <a:p>
          <a:endParaRPr lang="en-GB"/>
        </a:p>
      </dgm:t>
    </dgm:pt>
    <dgm:pt modelId="{F20A7CAB-1094-44EA-9308-6EAF0F9998F8}" type="sibTrans" cxnId="{F317AECC-AA95-401A-8830-67ECE2A3B166}">
      <dgm:prSet/>
      <dgm:spPr/>
      <dgm:t>
        <a:bodyPr/>
        <a:lstStyle/>
        <a:p>
          <a:endParaRPr lang="en-GB"/>
        </a:p>
      </dgm:t>
    </dgm:pt>
    <dgm:pt modelId="{09AEEF0E-05E7-4142-B3B3-04B16F3B4097}">
      <dgm:prSet phldrT="[Text]" custT="1"/>
      <dgm:spPr>
        <a:xfrm rot="16200000">
          <a:off x="1278859" y="1433744"/>
          <a:ext cx="5389940" cy="2522450"/>
        </a:xfrm>
        <a:prstGeom prst="flowChartManualOperation">
          <a:avLst/>
        </a:prstGeom>
        <a:solidFill>
          <a:srgbClr val="8064A2">
            <a:hueOff val="-2232385"/>
            <a:satOff val="13449"/>
            <a:lumOff val="1078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endParaRPr lang="en-GB" sz="16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18FB935C-2801-46A5-9724-78F27BBE5010}" type="parTrans" cxnId="{A967EED5-FACC-4100-A4D8-4807CB5173AF}">
      <dgm:prSet/>
      <dgm:spPr/>
      <dgm:t>
        <a:bodyPr/>
        <a:lstStyle/>
        <a:p>
          <a:endParaRPr lang="en-GB"/>
        </a:p>
      </dgm:t>
    </dgm:pt>
    <dgm:pt modelId="{47FE72D8-1560-4124-BE3B-14B4B14DF677}" type="sibTrans" cxnId="{A967EED5-FACC-4100-A4D8-4807CB5173AF}">
      <dgm:prSet/>
      <dgm:spPr/>
      <dgm:t>
        <a:bodyPr/>
        <a:lstStyle/>
        <a:p>
          <a:endParaRPr lang="en-GB"/>
        </a:p>
      </dgm:t>
    </dgm:pt>
    <dgm:pt modelId="{AF7018BE-64EC-4CDA-89B1-25FA802ED6A4}">
      <dgm:prSet phldrT="[Text]" custT="1"/>
      <dgm:spPr>
        <a:xfrm rot="16200000">
          <a:off x="1278859" y="1433744"/>
          <a:ext cx="5389940" cy="2522450"/>
        </a:xfrm>
        <a:prstGeom prst="flowChartManualOperation">
          <a:avLst/>
        </a:prstGeom>
        <a:solidFill>
          <a:srgbClr val="8064A2">
            <a:hueOff val="-2232385"/>
            <a:satOff val="13449"/>
            <a:lumOff val="1078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endParaRPr lang="en-GB" sz="16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695472FE-8D92-4B46-9EBD-6A0C6D2D5011}" type="parTrans" cxnId="{A5941F75-7002-4709-91A7-F41D3623783E}">
      <dgm:prSet/>
      <dgm:spPr/>
      <dgm:t>
        <a:bodyPr/>
        <a:lstStyle/>
        <a:p>
          <a:endParaRPr lang="en-GB"/>
        </a:p>
      </dgm:t>
    </dgm:pt>
    <dgm:pt modelId="{C9602E18-D35C-45BB-8AE0-129A5F4F2585}" type="sibTrans" cxnId="{A5941F75-7002-4709-91A7-F41D3623783E}">
      <dgm:prSet/>
      <dgm:spPr/>
      <dgm:t>
        <a:bodyPr/>
        <a:lstStyle/>
        <a:p>
          <a:endParaRPr lang="en-GB"/>
        </a:p>
      </dgm:t>
    </dgm:pt>
    <dgm:pt modelId="{A2E2D510-E429-4CAA-97F1-F12DBE386FCA}">
      <dgm:prSet phldrT="[Text]" custT="1"/>
      <dgm:spPr>
        <a:xfrm rot="16200000">
          <a:off x="3990494" y="1433744"/>
          <a:ext cx="5389940" cy="2522450"/>
        </a:xfrm>
        <a:prstGeom prst="flowChartManualOperation">
          <a:avLst/>
        </a:prstGeom>
        <a:solidFill>
          <a:srgbClr val="8064A2">
            <a:hueOff val="-4464770"/>
            <a:satOff val="26899"/>
            <a:lumOff val="2156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endParaRPr lang="en-GB" sz="16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447C6545-3FC2-4F1D-9E6E-5BA704CFF0D1}" type="parTrans" cxnId="{89861C89-376C-424A-AB04-A7CAF07F74A5}">
      <dgm:prSet/>
      <dgm:spPr/>
      <dgm:t>
        <a:bodyPr/>
        <a:lstStyle/>
        <a:p>
          <a:endParaRPr lang="en-GB"/>
        </a:p>
      </dgm:t>
    </dgm:pt>
    <dgm:pt modelId="{29E209A9-A1FB-4666-AB0D-EDE017BD6545}" type="sibTrans" cxnId="{89861C89-376C-424A-AB04-A7CAF07F74A5}">
      <dgm:prSet/>
      <dgm:spPr/>
      <dgm:t>
        <a:bodyPr/>
        <a:lstStyle/>
        <a:p>
          <a:endParaRPr lang="en-GB"/>
        </a:p>
      </dgm:t>
    </dgm:pt>
    <dgm:pt modelId="{31B47AB1-9E50-4772-9044-8F2E8A735CE9}">
      <dgm:prSet phldrT="[Text]" custT="1"/>
      <dgm:spPr>
        <a:xfrm rot="16200000">
          <a:off x="1278859" y="1433744"/>
          <a:ext cx="5389940" cy="2522450"/>
        </a:xfrm>
        <a:prstGeom prst="flowChartManualOperation">
          <a:avLst/>
        </a:prstGeom>
        <a:solidFill>
          <a:srgbClr val="8064A2">
            <a:hueOff val="-2232385"/>
            <a:satOff val="13449"/>
            <a:lumOff val="1078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r>
            <a:rPr lang="en-US" altLang="en-US" sz="1600" b="1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Easy access </a:t>
          </a:r>
          <a:r>
            <a:rPr lang="en-US" altLang="en-US" sz="16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to components that need manual intervention or complex manipulation</a:t>
          </a:r>
          <a:endParaRPr lang="en-GB" sz="16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E3B57EFF-5166-4E83-A1A0-EC6D28DB80D5}" type="sibTrans" cxnId="{B92BDFDE-2B71-4E34-B88E-1F886B56BBE1}">
      <dgm:prSet/>
      <dgm:spPr/>
      <dgm:t>
        <a:bodyPr/>
        <a:lstStyle/>
        <a:p>
          <a:endParaRPr lang="en-GB"/>
        </a:p>
      </dgm:t>
    </dgm:pt>
    <dgm:pt modelId="{7EB5708E-F377-4A46-BFE4-A4CB366643FA}" type="parTrans" cxnId="{B92BDFDE-2B71-4E34-B88E-1F886B56BBE1}">
      <dgm:prSet/>
      <dgm:spPr/>
      <dgm:t>
        <a:bodyPr/>
        <a:lstStyle/>
        <a:p>
          <a:endParaRPr lang="en-GB"/>
        </a:p>
      </dgm:t>
    </dgm:pt>
    <dgm:pt modelId="{4A3080F5-F8B4-491F-93EC-135138BAEBAF}">
      <dgm:prSet phldrT="[Text]" custT="1"/>
      <dgm:spPr>
        <a:xfrm rot="16200000">
          <a:off x="-1432774" y="1433744"/>
          <a:ext cx="5389940" cy="2522450"/>
        </a:xfrm>
        <a:prstGeom prst="flowChartManualOperation">
          <a:avLst/>
        </a:prstGeom>
        <a:solidFill>
          <a:srgbClr val="8064A2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r>
            <a:rPr lang="en-US" sz="1600" b="1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Low activation properties </a:t>
          </a:r>
          <a:r>
            <a:rPr lang="en-US" sz="16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to reduce residual doses and minimize radioactive waste (optimization with </a:t>
          </a:r>
          <a:r>
            <a:rPr lang="en-US" sz="1600" b="1" i="1" dirty="0" err="1" smtClean="0">
              <a:solidFill>
                <a:sysClr val="window" lastClr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+mn-ea"/>
              <a:cs typeface="+mn-cs"/>
            </a:rPr>
            <a:t>ActiWiz</a:t>
          </a:r>
          <a:r>
            <a:rPr lang="en-US" sz="16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 code, Web-site: </a:t>
          </a:r>
          <a:r>
            <a:rPr lang="en-GB" sz="16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https://actiwiz.web.cern.ch)</a:t>
          </a:r>
          <a:endParaRPr lang="en-GB" sz="16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58AE402E-96B0-474B-B16A-37D407538C24}" type="sibTrans" cxnId="{3FFF8D8D-8430-42CD-BE11-971B1683FBC5}">
      <dgm:prSet/>
      <dgm:spPr/>
      <dgm:t>
        <a:bodyPr/>
        <a:lstStyle/>
        <a:p>
          <a:endParaRPr lang="en-GB"/>
        </a:p>
      </dgm:t>
    </dgm:pt>
    <dgm:pt modelId="{AFE6F2F5-B218-4082-8D32-D5C20982167F}" type="parTrans" cxnId="{3FFF8D8D-8430-42CD-BE11-971B1683FBC5}">
      <dgm:prSet/>
      <dgm:spPr/>
      <dgm:t>
        <a:bodyPr/>
        <a:lstStyle/>
        <a:p>
          <a:endParaRPr lang="en-GB"/>
        </a:p>
      </dgm:t>
    </dgm:pt>
    <dgm:pt modelId="{E350C774-1E23-48F1-B197-4281DA213421}" type="pres">
      <dgm:prSet presAssocID="{2E939CB8-686D-4136-A9DC-FCCC026C3D0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A56BC85-DEFA-49E8-80B7-E99ED33695BB}" type="pres">
      <dgm:prSet presAssocID="{DA97782A-DD75-4786-8905-D5C85F783286}" presName="node" presStyleLbl="node1" presStyleIdx="0" presStyleCnt="3" custLinFactNeighborX="-513" custLinFactNeighborY="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1DBAEA3-E26D-4DF2-ABED-EED85D889091}" type="pres">
      <dgm:prSet presAssocID="{0D575FF3-2917-4A83-9930-9AB2C50751E0}" presName="sibTrans" presStyleCnt="0"/>
      <dgm:spPr/>
    </dgm:pt>
    <dgm:pt modelId="{E7E732F5-8FA7-4AAC-98EA-95E3E8007544}" type="pres">
      <dgm:prSet presAssocID="{013CA3D3-0F3E-4EED-B8C3-E87F1F00B4C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E3619BF-9B74-4547-8D58-977E0F364033}" type="pres">
      <dgm:prSet presAssocID="{56FBD08B-D8B6-4C3E-97C0-0DEFBA646741}" presName="sibTrans" presStyleCnt="0"/>
      <dgm:spPr/>
    </dgm:pt>
    <dgm:pt modelId="{CA4B2ABE-208C-458F-AD08-1ABC5A96F7B4}" type="pres">
      <dgm:prSet presAssocID="{263BA556-AA58-4DD5-99B1-D21A6E59541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5941F75-7002-4709-91A7-F41D3623783E}" srcId="{013CA3D3-0F3E-4EED-B8C3-E87F1F00B4C7}" destId="{AF7018BE-64EC-4CDA-89B1-25FA802ED6A4}" srcOrd="3" destOrd="0" parTransId="{695472FE-8D92-4B46-9EBD-6A0C6D2D5011}" sibTransId="{C9602E18-D35C-45BB-8AE0-129A5F4F2585}"/>
    <dgm:cxn modelId="{43CC54C8-8B40-4444-B8C6-66408C523DAD}" srcId="{2E939CB8-686D-4136-A9DC-FCCC026C3D07}" destId="{013CA3D3-0F3E-4EED-B8C3-E87F1F00B4C7}" srcOrd="1" destOrd="0" parTransId="{C6B25B52-320D-4D06-8796-FD3A0023504C}" sibTransId="{56FBD08B-D8B6-4C3E-97C0-0DEFBA646741}"/>
    <dgm:cxn modelId="{3D2B3096-437F-4B70-BD6A-5C6269CAD5D2}" srcId="{263BA556-AA58-4DD5-99B1-D21A6E59541C}" destId="{4BEFAEF2-8C30-4034-A847-F9944F71692A}" srcOrd="0" destOrd="0" parTransId="{0D32E375-D0EF-4EED-8B9D-828D1FEDA197}" sibTransId="{3C36C63C-F9F8-46DC-9322-69696DD987F3}"/>
    <dgm:cxn modelId="{B92BDFDE-2B71-4E34-B88E-1F886B56BBE1}" srcId="{013CA3D3-0F3E-4EED-B8C3-E87F1F00B4C7}" destId="{31B47AB1-9E50-4772-9044-8F2E8A735CE9}" srcOrd="0" destOrd="0" parTransId="{7EB5708E-F377-4A46-BFE4-A4CB366643FA}" sibTransId="{E3B57EFF-5166-4E83-A1A0-EC6D28DB80D5}"/>
    <dgm:cxn modelId="{5454AFF7-9A88-446D-9B3F-10F0A573C0E0}" type="presOf" srcId="{4A3080F5-F8B4-491F-93EC-135138BAEBAF}" destId="{5A56BC85-DEFA-49E8-80B7-E99ED33695BB}" srcOrd="0" destOrd="1" presId="urn:microsoft.com/office/officeart/2005/8/layout/hList6"/>
    <dgm:cxn modelId="{BCC11578-82B9-4994-BD99-CD76809626DA}" type="presOf" srcId="{AF7018BE-64EC-4CDA-89B1-25FA802ED6A4}" destId="{E7E732F5-8FA7-4AAC-98EA-95E3E8007544}" srcOrd="0" destOrd="4" presId="urn:microsoft.com/office/officeart/2005/8/layout/hList6"/>
    <dgm:cxn modelId="{473E6C78-2585-4906-B2BA-06AF9701DEF2}" type="presOf" srcId="{013CA3D3-0F3E-4EED-B8C3-E87F1F00B4C7}" destId="{E7E732F5-8FA7-4AAC-98EA-95E3E8007544}" srcOrd="0" destOrd="0" presId="urn:microsoft.com/office/officeart/2005/8/layout/hList6"/>
    <dgm:cxn modelId="{E604F7BF-F28D-4E3A-B507-883A67915F87}" type="presOf" srcId="{4BEFAEF2-8C30-4034-A847-F9944F71692A}" destId="{CA4B2ABE-208C-458F-AD08-1ABC5A96F7B4}" srcOrd="0" destOrd="1" presId="urn:microsoft.com/office/officeart/2005/8/layout/hList6"/>
    <dgm:cxn modelId="{6F1E5174-3C98-436C-94A9-49EEA94DB693}" type="presOf" srcId="{A2E2D510-E429-4CAA-97F1-F12DBE386FCA}" destId="{CA4B2ABE-208C-458F-AD08-1ABC5A96F7B4}" srcOrd="0" destOrd="2" presId="urn:microsoft.com/office/officeart/2005/8/layout/hList6"/>
    <dgm:cxn modelId="{0D25C024-AAAA-4CC7-BE7B-1B0B9B1932C6}" type="presOf" srcId="{31B47AB1-9E50-4772-9044-8F2E8A735CE9}" destId="{E7E732F5-8FA7-4AAC-98EA-95E3E8007544}" srcOrd="0" destOrd="1" presId="urn:microsoft.com/office/officeart/2005/8/layout/hList6"/>
    <dgm:cxn modelId="{F317AECC-AA95-401A-8830-67ECE2A3B166}" srcId="{DA97782A-DD75-4786-8905-D5C85F783286}" destId="{66C8B69F-BC96-497C-8871-D42134B16663}" srcOrd="3" destOrd="0" parTransId="{71E831F0-8F1A-4F70-A1D6-6D9958CB1B34}" sibTransId="{F20A7CAB-1094-44EA-9308-6EAF0F9998F8}"/>
    <dgm:cxn modelId="{F64590AA-86CA-4708-AD5C-2AF96BAF8FCB}" srcId="{013CA3D3-0F3E-4EED-B8C3-E87F1F00B4C7}" destId="{537EA3C6-471F-429C-A79B-3C5E3269CCEA}" srcOrd="4" destOrd="0" parTransId="{C4EEE131-2818-4EB3-93EA-C49CDB952B86}" sibTransId="{8E0567BD-0916-49FC-93E2-C5B9EC4B8CC0}"/>
    <dgm:cxn modelId="{89861C89-376C-424A-AB04-A7CAF07F74A5}" srcId="{263BA556-AA58-4DD5-99B1-D21A6E59541C}" destId="{A2E2D510-E429-4CAA-97F1-F12DBE386FCA}" srcOrd="1" destOrd="0" parTransId="{447C6545-3FC2-4F1D-9E6E-5BA704CFF0D1}" sibTransId="{29E209A9-A1FB-4666-AB0D-EDE017BD6545}"/>
    <dgm:cxn modelId="{A967EED5-FACC-4100-A4D8-4807CB5173AF}" srcId="{013CA3D3-0F3E-4EED-B8C3-E87F1F00B4C7}" destId="{09AEEF0E-05E7-4142-B3B3-04B16F3B4097}" srcOrd="1" destOrd="0" parTransId="{18FB935C-2801-46A5-9724-78F27BBE5010}" sibTransId="{47FE72D8-1560-4124-BE3B-14B4B14DF677}"/>
    <dgm:cxn modelId="{AB9C1DF9-0B3D-4C53-AFBC-EC68C176D954}" type="presOf" srcId="{66C8B69F-BC96-497C-8871-D42134B16663}" destId="{5A56BC85-DEFA-49E8-80B7-E99ED33695BB}" srcOrd="0" destOrd="4" presId="urn:microsoft.com/office/officeart/2005/8/layout/hList6"/>
    <dgm:cxn modelId="{76392475-0E85-4447-8B86-DA3D039859C4}" type="presOf" srcId="{2E939CB8-686D-4136-A9DC-FCCC026C3D07}" destId="{E350C774-1E23-48F1-B197-4281DA213421}" srcOrd="0" destOrd="0" presId="urn:microsoft.com/office/officeart/2005/8/layout/hList6"/>
    <dgm:cxn modelId="{6EFC1042-2100-401D-8114-8C17B346008E}" type="presOf" srcId="{DA97782A-DD75-4786-8905-D5C85F783286}" destId="{5A56BC85-DEFA-49E8-80B7-E99ED33695BB}" srcOrd="0" destOrd="0" presId="urn:microsoft.com/office/officeart/2005/8/layout/hList6"/>
    <dgm:cxn modelId="{2C6174BC-2A58-4ED4-9E9B-08F16CE618EE}" srcId="{013CA3D3-0F3E-4EED-B8C3-E87F1F00B4C7}" destId="{C20BF90C-63CE-45E3-B569-56C8F8FBC6EF}" srcOrd="2" destOrd="0" parTransId="{9BB392AD-C8DB-4BB2-9DDC-C0A76CAD8E86}" sibTransId="{A4B3C1C0-F0A7-410A-A8AB-2FF737F8F2B2}"/>
    <dgm:cxn modelId="{F528851F-1036-497C-8C8B-88000A771FA1}" srcId="{2E939CB8-686D-4136-A9DC-FCCC026C3D07}" destId="{263BA556-AA58-4DD5-99B1-D21A6E59541C}" srcOrd="2" destOrd="0" parTransId="{890739AF-9FE9-49BC-8FE4-187AD42D0867}" sibTransId="{97FF1363-7D45-4D65-B925-E9F59ED3D36F}"/>
    <dgm:cxn modelId="{B306BF59-022C-4E5F-B785-BCB8BC7B9E10}" srcId="{DA97782A-DD75-4786-8905-D5C85F783286}" destId="{F98C500C-759E-4802-AB58-D27A28887576}" srcOrd="2" destOrd="0" parTransId="{82DDA3C2-4EF9-4B74-B9BC-3035062E2CC9}" sibTransId="{8D75C7A9-A6A0-496E-A7F5-A364E185C267}"/>
    <dgm:cxn modelId="{250DE947-B3E1-4962-B578-E436803C5185}" type="presOf" srcId="{9EB3F286-034D-469F-99F0-4A0F29B16A4D}" destId="{5A56BC85-DEFA-49E8-80B7-E99ED33695BB}" srcOrd="0" destOrd="2" presId="urn:microsoft.com/office/officeart/2005/8/layout/hList6"/>
    <dgm:cxn modelId="{3FFF8D8D-8430-42CD-BE11-971B1683FBC5}" srcId="{DA97782A-DD75-4786-8905-D5C85F783286}" destId="{4A3080F5-F8B4-491F-93EC-135138BAEBAF}" srcOrd="0" destOrd="0" parTransId="{AFE6F2F5-B218-4082-8D32-D5C20982167F}" sibTransId="{58AE402E-96B0-474B-B16A-37D407538C24}"/>
    <dgm:cxn modelId="{2E08A674-B9D0-427D-B32E-0C50C0039251}" srcId="{DA97782A-DD75-4786-8905-D5C85F783286}" destId="{9EB3F286-034D-469F-99F0-4A0F29B16A4D}" srcOrd="1" destOrd="0" parTransId="{C5FAA0B0-0C85-4305-92BF-9F5363F29964}" sibTransId="{FEDD026F-1804-488B-B426-C7AEBB05C53E}"/>
    <dgm:cxn modelId="{D51DC7FB-0EEB-47B5-ADE1-68D4093B9D87}" srcId="{2E939CB8-686D-4136-A9DC-FCCC026C3D07}" destId="{DA97782A-DD75-4786-8905-D5C85F783286}" srcOrd="0" destOrd="0" parTransId="{92814A0E-1BF4-4AAA-84AB-50903DD63FC0}" sibTransId="{0D575FF3-2917-4A83-9930-9AB2C50751E0}"/>
    <dgm:cxn modelId="{AFF391C8-B665-4DB7-AB4F-A565C1D12F35}" type="presOf" srcId="{C20BF90C-63CE-45E3-B569-56C8F8FBC6EF}" destId="{E7E732F5-8FA7-4AAC-98EA-95E3E8007544}" srcOrd="0" destOrd="3" presId="urn:microsoft.com/office/officeart/2005/8/layout/hList6"/>
    <dgm:cxn modelId="{F41605BB-F540-4109-9CE4-6C63B0FA03AB}" type="presOf" srcId="{09AEEF0E-05E7-4142-B3B3-04B16F3B4097}" destId="{E7E732F5-8FA7-4AAC-98EA-95E3E8007544}" srcOrd="0" destOrd="2" presId="urn:microsoft.com/office/officeart/2005/8/layout/hList6"/>
    <dgm:cxn modelId="{8130F34A-7806-46A5-82CC-8F95FC3E152C}" type="presOf" srcId="{E585B79C-78B7-43B6-B187-C37DBB5844F9}" destId="{5A56BC85-DEFA-49E8-80B7-E99ED33695BB}" srcOrd="0" destOrd="5" presId="urn:microsoft.com/office/officeart/2005/8/layout/hList6"/>
    <dgm:cxn modelId="{8E07F5A8-0182-4760-9797-0CD6718994F2}" type="presOf" srcId="{8397B593-8C39-4B2C-B6CD-3E5D437EED14}" destId="{CA4B2ABE-208C-458F-AD08-1ABC5A96F7B4}" srcOrd="0" destOrd="3" presId="urn:microsoft.com/office/officeart/2005/8/layout/hList6"/>
    <dgm:cxn modelId="{6EC42BBC-769A-44A1-A176-2F09C06A73CC}" srcId="{263BA556-AA58-4DD5-99B1-D21A6E59541C}" destId="{8397B593-8C39-4B2C-B6CD-3E5D437EED14}" srcOrd="2" destOrd="0" parTransId="{C22B3489-E042-4584-8D35-76743C471CCD}" sibTransId="{B2A87095-5790-4D8E-A53C-09E41495D531}"/>
    <dgm:cxn modelId="{17B30317-1C7C-4E9D-B153-C95C4D1BBE68}" type="presOf" srcId="{F98C500C-759E-4802-AB58-D27A28887576}" destId="{5A56BC85-DEFA-49E8-80B7-E99ED33695BB}" srcOrd="0" destOrd="3" presId="urn:microsoft.com/office/officeart/2005/8/layout/hList6"/>
    <dgm:cxn modelId="{0A4BCBA8-AB80-447A-ACC7-2F61D2494A6C}" srcId="{DA97782A-DD75-4786-8905-D5C85F783286}" destId="{E585B79C-78B7-43B6-B187-C37DBB5844F9}" srcOrd="4" destOrd="0" parTransId="{4899E85A-603E-484F-ABDD-950FFE4887FB}" sibTransId="{E61E79D7-D827-4CB8-A2C4-6EC4618BA94A}"/>
    <dgm:cxn modelId="{FB62D431-FBFD-4C35-9ECE-C0AB4B0E1C8D}" type="presOf" srcId="{537EA3C6-471F-429C-A79B-3C5E3269CCEA}" destId="{E7E732F5-8FA7-4AAC-98EA-95E3E8007544}" srcOrd="0" destOrd="5" presId="urn:microsoft.com/office/officeart/2005/8/layout/hList6"/>
    <dgm:cxn modelId="{4B7393BE-567B-465C-9B14-FFF26FAF6A6E}" type="presOf" srcId="{263BA556-AA58-4DD5-99B1-D21A6E59541C}" destId="{CA4B2ABE-208C-458F-AD08-1ABC5A96F7B4}" srcOrd="0" destOrd="0" presId="urn:microsoft.com/office/officeart/2005/8/layout/hList6"/>
    <dgm:cxn modelId="{6A991928-68C4-4315-A042-E69EF5BDC71F}" type="presParOf" srcId="{E350C774-1E23-48F1-B197-4281DA213421}" destId="{5A56BC85-DEFA-49E8-80B7-E99ED33695BB}" srcOrd="0" destOrd="0" presId="urn:microsoft.com/office/officeart/2005/8/layout/hList6"/>
    <dgm:cxn modelId="{49B98B7F-CF97-4633-AAB3-56CD4A0C3E50}" type="presParOf" srcId="{E350C774-1E23-48F1-B197-4281DA213421}" destId="{91DBAEA3-E26D-4DF2-ABED-EED85D889091}" srcOrd="1" destOrd="0" presId="urn:microsoft.com/office/officeart/2005/8/layout/hList6"/>
    <dgm:cxn modelId="{50095FE4-D4E6-4438-ABB3-E68078C30185}" type="presParOf" srcId="{E350C774-1E23-48F1-B197-4281DA213421}" destId="{E7E732F5-8FA7-4AAC-98EA-95E3E8007544}" srcOrd="2" destOrd="0" presId="urn:microsoft.com/office/officeart/2005/8/layout/hList6"/>
    <dgm:cxn modelId="{D5FF376D-BB2D-4841-ABED-EB30817F715E}" type="presParOf" srcId="{E350C774-1E23-48F1-B197-4281DA213421}" destId="{AE3619BF-9B74-4547-8D58-977E0F364033}" srcOrd="3" destOrd="0" presId="urn:microsoft.com/office/officeart/2005/8/layout/hList6"/>
    <dgm:cxn modelId="{2528CCFE-0033-4A31-90D3-A745A026E586}" type="presParOf" srcId="{E350C774-1E23-48F1-B197-4281DA213421}" destId="{CA4B2ABE-208C-458F-AD08-1ABC5A96F7B4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AE2D8508-EBF3-42CE-A3A7-22E4D20C61DE}" type="doc">
      <dgm:prSet loTypeId="urn:microsoft.com/office/officeart/2005/8/layout/vList6" loCatId="process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0B25E754-D4CA-4695-B71E-A57168B798C4}">
      <dgm:prSet phldrT="[Text]"/>
      <dgm:spPr>
        <a:xfrm>
          <a:off x="2270" y="2118717"/>
          <a:ext cx="1896564" cy="1734343"/>
        </a:xfrm>
        <a:solidFill>
          <a:srgbClr val="4BACC6">
            <a:hueOff val="-9933876"/>
            <a:satOff val="39811"/>
            <a:lumOff val="8628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r>
            <a:rPr lang="en-GB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Accidental scenario</a:t>
          </a:r>
          <a:endParaRPr lang="en-GB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5D6114C5-F171-4CEA-A4CE-20BF3CFBB18D}" type="parTrans" cxnId="{14C8700F-BD31-4E59-8A73-C90008717F13}">
      <dgm:prSet/>
      <dgm:spPr/>
      <dgm:t>
        <a:bodyPr/>
        <a:lstStyle/>
        <a:p>
          <a:endParaRPr lang="en-GB"/>
        </a:p>
      </dgm:t>
    </dgm:pt>
    <dgm:pt modelId="{5EF25452-646B-49EF-B3AB-9F8A762275E8}" type="sibTrans" cxnId="{14C8700F-BD31-4E59-8A73-C90008717F13}">
      <dgm:prSet/>
      <dgm:spPr/>
      <dgm:t>
        <a:bodyPr/>
        <a:lstStyle/>
        <a:p>
          <a:endParaRPr lang="en-GB"/>
        </a:p>
      </dgm:t>
    </dgm:pt>
    <dgm:pt modelId="{692CE3D4-812D-4EAF-B52C-07EF89B8D67F}">
      <dgm:prSet phldrT="[Text]" custT="1"/>
      <dgm:spPr>
        <a:xfrm>
          <a:off x="1898835" y="1909260"/>
          <a:ext cx="4593971" cy="2153257"/>
        </a:xfrm>
        <a:solidFill>
          <a:srgbClr val="4BACC6">
            <a:tint val="40000"/>
            <a:alpha val="90000"/>
            <a:hueOff val="-10740482"/>
            <a:satOff val="48253"/>
            <a:lumOff val="3317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gm:spPr>
      <dgm:t>
        <a:bodyPr anchor="ctr"/>
        <a:lstStyle/>
        <a:p>
          <a:pPr algn="l"/>
          <a:r>
            <a:rPr lang="en-GB" sz="21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+mn-ea"/>
              <a:cs typeface="+mn-cs"/>
            </a:rPr>
            <a:t>Full beam loss</a:t>
          </a:r>
          <a:endParaRPr lang="en-GB" sz="2100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/>
            <a:ea typeface="+mn-ea"/>
            <a:cs typeface="+mn-cs"/>
          </a:endParaRPr>
        </a:p>
      </dgm:t>
    </dgm:pt>
    <dgm:pt modelId="{5B943B70-E92D-498F-91A1-6273D6921944}" type="parTrans" cxnId="{167B0903-70BA-44A5-B132-21A8AEB3AD12}">
      <dgm:prSet/>
      <dgm:spPr/>
      <dgm:t>
        <a:bodyPr/>
        <a:lstStyle/>
        <a:p>
          <a:endParaRPr lang="en-GB"/>
        </a:p>
      </dgm:t>
    </dgm:pt>
    <dgm:pt modelId="{E0671C70-16D4-4EA9-8537-2D99A606632E}" type="sibTrans" cxnId="{167B0903-70BA-44A5-B132-21A8AEB3AD12}">
      <dgm:prSet/>
      <dgm:spPr/>
      <dgm:t>
        <a:bodyPr/>
        <a:lstStyle/>
        <a:p>
          <a:endParaRPr lang="en-GB"/>
        </a:p>
      </dgm:t>
    </dgm:pt>
    <dgm:pt modelId="{0FC21EB8-3718-42E4-99CB-6E0CA6C275CA}">
      <dgm:prSet custT="1"/>
      <dgm:spPr>
        <a:xfrm>
          <a:off x="1898835" y="1909260"/>
          <a:ext cx="4593971" cy="2153257"/>
        </a:xfrm>
        <a:solidFill>
          <a:srgbClr val="4BACC6">
            <a:tint val="40000"/>
            <a:alpha val="90000"/>
            <a:hueOff val="-10740482"/>
            <a:satOff val="48253"/>
            <a:lumOff val="3317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gm:spPr>
      <dgm:t>
        <a:bodyPr/>
        <a:lstStyle/>
        <a:p>
          <a:pPr algn="l"/>
          <a:r>
            <a:rPr lang="en-GB" sz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just in front of the nearest connection</a:t>
          </a:r>
        </a:p>
      </dgm:t>
    </dgm:pt>
    <dgm:pt modelId="{FF4EE4A0-0559-4F9A-9B77-4553B98952B2}" type="parTrans" cxnId="{B5F965FB-1AF0-413A-84D0-DFF351D56D76}">
      <dgm:prSet/>
      <dgm:spPr/>
      <dgm:t>
        <a:bodyPr/>
        <a:lstStyle/>
        <a:p>
          <a:endParaRPr lang="en-GB"/>
        </a:p>
      </dgm:t>
    </dgm:pt>
    <dgm:pt modelId="{EC597A74-8072-474A-8A8B-D2258B717516}" type="sibTrans" cxnId="{B5F965FB-1AF0-413A-84D0-DFF351D56D76}">
      <dgm:prSet/>
      <dgm:spPr/>
      <dgm:t>
        <a:bodyPr/>
        <a:lstStyle/>
        <a:p>
          <a:endParaRPr lang="en-GB"/>
        </a:p>
      </dgm:t>
    </dgm:pt>
    <dgm:pt modelId="{50CA5DCB-4126-4BD7-9887-45ED3A7C5A2F}">
      <dgm:prSet custT="1"/>
      <dgm:spPr>
        <a:xfrm>
          <a:off x="1898835" y="1909260"/>
          <a:ext cx="4593971" cy="2153257"/>
        </a:xfrm>
        <a:solidFill>
          <a:srgbClr val="4BACC6">
            <a:tint val="40000"/>
            <a:alpha val="90000"/>
            <a:hueOff val="-10740482"/>
            <a:satOff val="48253"/>
            <a:lumOff val="3317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gm:spPr>
      <dgm:t>
        <a:bodyPr/>
        <a:lstStyle/>
        <a:p>
          <a:pPr algn="l"/>
          <a:r>
            <a:rPr lang="en-GB" sz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1 m x 10 cm x 10 cm tungsten target</a:t>
          </a:r>
        </a:p>
      </dgm:t>
    </dgm:pt>
    <dgm:pt modelId="{930889EA-CC6E-4EC8-A0C4-3A87ED2A850F}" type="parTrans" cxnId="{8F2026B0-E77E-44A2-A387-2D733FAE0153}">
      <dgm:prSet/>
      <dgm:spPr/>
      <dgm:t>
        <a:bodyPr/>
        <a:lstStyle/>
        <a:p>
          <a:endParaRPr lang="en-GB"/>
        </a:p>
      </dgm:t>
    </dgm:pt>
    <dgm:pt modelId="{5D1E4FA4-D375-4D71-B985-6FF5E999784E}" type="sibTrans" cxnId="{8F2026B0-E77E-44A2-A387-2D733FAE0153}">
      <dgm:prSet/>
      <dgm:spPr/>
      <dgm:t>
        <a:bodyPr/>
        <a:lstStyle/>
        <a:p>
          <a:endParaRPr lang="en-GB"/>
        </a:p>
      </dgm:t>
    </dgm:pt>
    <dgm:pt modelId="{812DF10B-8D85-406D-A67E-B2471C037E99}">
      <dgm:prSet custT="1"/>
      <dgm:spPr>
        <a:xfrm>
          <a:off x="1898835" y="1909260"/>
          <a:ext cx="4593971" cy="2153257"/>
        </a:xfrm>
        <a:solidFill>
          <a:srgbClr val="4BACC6">
            <a:tint val="40000"/>
            <a:alpha val="90000"/>
            <a:hueOff val="-10740482"/>
            <a:satOff val="48253"/>
            <a:lumOff val="3317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gm:spPr>
      <dgm:t>
        <a:bodyPr/>
        <a:lstStyle/>
        <a:p>
          <a:pPr algn="l"/>
          <a:r>
            <a:rPr lang="en-GB" sz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Beam parameters considered:</a:t>
          </a:r>
        </a:p>
      </dgm:t>
    </dgm:pt>
    <dgm:pt modelId="{2AE708EC-02BD-4404-AA92-C6E4C23C2368}" type="parTrans" cxnId="{4E94F507-01FF-4853-AC0C-729A7B9264D1}">
      <dgm:prSet/>
      <dgm:spPr/>
      <dgm:t>
        <a:bodyPr/>
        <a:lstStyle/>
        <a:p>
          <a:endParaRPr lang="en-GB"/>
        </a:p>
      </dgm:t>
    </dgm:pt>
    <dgm:pt modelId="{B8D7C8B4-D227-4261-AD90-CCABAEBC69E4}" type="sibTrans" cxnId="{4E94F507-01FF-4853-AC0C-729A7B9264D1}">
      <dgm:prSet/>
      <dgm:spPr/>
      <dgm:t>
        <a:bodyPr/>
        <a:lstStyle/>
        <a:p>
          <a:endParaRPr lang="en-GB"/>
        </a:p>
      </dgm:t>
    </dgm:pt>
    <dgm:pt modelId="{6CC82032-7EF4-4447-A922-4920291327A7}">
      <dgm:prSet custT="1"/>
      <dgm:spPr>
        <a:xfrm>
          <a:off x="1898835" y="1909260"/>
          <a:ext cx="4593971" cy="2153257"/>
        </a:xfrm>
        <a:solidFill>
          <a:srgbClr val="4BACC6">
            <a:tint val="40000"/>
            <a:alpha val="90000"/>
            <a:hueOff val="-10740482"/>
            <a:satOff val="48253"/>
            <a:lumOff val="3317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gm:spPr>
      <dgm:t>
        <a:bodyPr/>
        <a:lstStyle/>
        <a:p>
          <a:pPr algn="l"/>
          <a:r>
            <a:rPr lang="en-GB" sz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2808 bunches</a:t>
          </a:r>
        </a:p>
      </dgm:t>
    </dgm:pt>
    <dgm:pt modelId="{40D3168A-35BE-4AC0-AFDE-9CE7C4F5EA8A}" type="parTrans" cxnId="{442B9BB6-D648-4ABA-B44D-018524A2E1BF}">
      <dgm:prSet/>
      <dgm:spPr/>
      <dgm:t>
        <a:bodyPr/>
        <a:lstStyle/>
        <a:p>
          <a:endParaRPr lang="en-GB"/>
        </a:p>
      </dgm:t>
    </dgm:pt>
    <dgm:pt modelId="{DE207F07-FCAB-4516-9BD8-8CCF4D59973E}" type="sibTrans" cxnId="{442B9BB6-D648-4ABA-B44D-018524A2E1BF}">
      <dgm:prSet/>
      <dgm:spPr/>
      <dgm:t>
        <a:bodyPr/>
        <a:lstStyle/>
        <a:p>
          <a:endParaRPr lang="en-GB"/>
        </a:p>
      </dgm:t>
    </dgm:pt>
    <dgm:pt modelId="{B413F6B8-EA68-446C-B254-DEF5D7787BF1}">
      <dgm:prSet custT="1"/>
      <dgm:spPr>
        <a:xfrm>
          <a:off x="1898835" y="1909260"/>
          <a:ext cx="4593971" cy="2153257"/>
        </a:xfrm>
        <a:solidFill>
          <a:srgbClr val="4BACC6">
            <a:tint val="40000"/>
            <a:alpha val="90000"/>
            <a:hueOff val="-10740482"/>
            <a:satOff val="48253"/>
            <a:lumOff val="3317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gm:spPr>
      <dgm:t>
        <a:bodyPr/>
        <a:lstStyle/>
        <a:p>
          <a:pPr algn="l"/>
          <a:r>
            <a:rPr lang="en-GB" sz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2.2·10</a:t>
          </a:r>
          <a:r>
            <a:rPr lang="en-GB" sz="1200" baseline="300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11</a:t>
          </a:r>
          <a:r>
            <a:rPr lang="en-GB" sz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ppb</a:t>
          </a:r>
        </a:p>
      </dgm:t>
    </dgm:pt>
    <dgm:pt modelId="{5FBB8C57-E7DE-4D3B-A9F2-AC9BF47EEA92}" type="parTrans" cxnId="{94E16F97-0853-4E7E-9E79-D1FAE5A842B5}">
      <dgm:prSet/>
      <dgm:spPr/>
      <dgm:t>
        <a:bodyPr/>
        <a:lstStyle/>
        <a:p>
          <a:endParaRPr lang="en-GB"/>
        </a:p>
      </dgm:t>
    </dgm:pt>
    <dgm:pt modelId="{EA0F2E97-9F24-434F-93AC-B01F2E7F9759}" type="sibTrans" cxnId="{94E16F97-0853-4E7E-9E79-D1FAE5A842B5}">
      <dgm:prSet/>
      <dgm:spPr/>
      <dgm:t>
        <a:bodyPr/>
        <a:lstStyle/>
        <a:p>
          <a:endParaRPr lang="en-GB"/>
        </a:p>
      </dgm:t>
    </dgm:pt>
    <dgm:pt modelId="{3904A41D-263A-445C-AF1F-8EFB9D7F2AF3}" type="pres">
      <dgm:prSet presAssocID="{AE2D8508-EBF3-42CE-A3A7-22E4D20C61DE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EAB5EEA7-E1B9-4F03-B64A-BBAF01A6814F}" type="pres">
      <dgm:prSet presAssocID="{0B25E754-D4CA-4695-B71E-A57168B798C4}" presName="linNode" presStyleCnt="0"/>
      <dgm:spPr/>
      <dgm:t>
        <a:bodyPr/>
        <a:lstStyle/>
        <a:p>
          <a:endParaRPr lang="en-GB"/>
        </a:p>
      </dgm:t>
    </dgm:pt>
    <dgm:pt modelId="{527A5B39-02B1-43FE-BB69-20B26F434A0F}" type="pres">
      <dgm:prSet presAssocID="{0B25E754-D4CA-4695-B71E-A57168B798C4}" presName="parentShp" presStyleLbl="node1" presStyleIdx="0" presStyleCnt="1" custScaleX="77064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GB"/>
        </a:p>
      </dgm:t>
    </dgm:pt>
    <dgm:pt modelId="{56E0C3E6-5295-4A58-822B-F4AC7EBE72B9}" type="pres">
      <dgm:prSet presAssocID="{0B25E754-D4CA-4695-B71E-A57168B798C4}" presName="childShp" presStyleLbl="bgAccFollowNode1" presStyleIdx="0" presStyleCnt="1" custScaleX="124446" custScaleY="124154">
        <dgm:presLayoutVars>
          <dgm:bulletEnabled val="1"/>
        </dgm:presLayoutVars>
      </dgm:prSet>
      <dgm:spPr>
        <a:prstGeom prst="rightArrow">
          <a:avLst>
            <a:gd name="adj1" fmla="val 75000"/>
            <a:gd name="adj2" fmla="val 50000"/>
          </a:avLst>
        </a:prstGeom>
      </dgm:spPr>
      <dgm:t>
        <a:bodyPr/>
        <a:lstStyle/>
        <a:p>
          <a:endParaRPr lang="en-GB"/>
        </a:p>
      </dgm:t>
    </dgm:pt>
  </dgm:ptLst>
  <dgm:cxnLst>
    <dgm:cxn modelId="{167B0903-70BA-44A5-B132-21A8AEB3AD12}" srcId="{0B25E754-D4CA-4695-B71E-A57168B798C4}" destId="{692CE3D4-812D-4EAF-B52C-07EF89B8D67F}" srcOrd="0" destOrd="0" parTransId="{5B943B70-E92D-498F-91A1-6273D6921944}" sibTransId="{E0671C70-16D4-4EA9-8537-2D99A606632E}"/>
    <dgm:cxn modelId="{4E94F507-01FF-4853-AC0C-729A7B9264D1}" srcId="{692CE3D4-812D-4EAF-B52C-07EF89B8D67F}" destId="{812DF10B-8D85-406D-A67E-B2471C037E99}" srcOrd="2" destOrd="0" parTransId="{2AE708EC-02BD-4404-AA92-C6E4C23C2368}" sibTransId="{B8D7C8B4-D227-4261-AD90-CCABAEBC69E4}"/>
    <dgm:cxn modelId="{14C8700F-BD31-4E59-8A73-C90008717F13}" srcId="{AE2D8508-EBF3-42CE-A3A7-22E4D20C61DE}" destId="{0B25E754-D4CA-4695-B71E-A57168B798C4}" srcOrd="0" destOrd="0" parTransId="{5D6114C5-F171-4CEA-A4CE-20BF3CFBB18D}" sibTransId="{5EF25452-646B-49EF-B3AB-9F8A762275E8}"/>
    <dgm:cxn modelId="{442B9BB6-D648-4ABA-B44D-018524A2E1BF}" srcId="{812DF10B-8D85-406D-A67E-B2471C037E99}" destId="{6CC82032-7EF4-4447-A922-4920291327A7}" srcOrd="0" destOrd="0" parTransId="{40D3168A-35BE-4AC0-AFDE-9CE7C4F5EA8A}" sibTransId="{DE207F07-FCAB-4516-9BD8-8CCF4D59973E}"/>
    <dgm:cxn modelId="{2AC5E0BC-BB45-4B6A-9BEA-AFE625B87E92}" type="presOf" srcId="{812DF10B-8D85-406D-A67E-B2471C037E99}" destId="{56E0C3E6-5295-4A58-822B-F4AC7EBE72B9}" srcOrd="0" destOrd="3" presId="urn:microsoft.com/office/officeart/2005/8/layout/vList6"/>
    <dgm:cxn modelId="{BCDB7D7D-D103-44E1-B7EE-D9FB468EAA92}" type="presOf" srcId="{0B25E754-D4CA-4695-B71E-A57168B798C4}" destId="{527A5B39-02B1-43FE-BB69-20B26F434A0F}" srcOrd="0" destOrd="0" presId="urn:microsoft.com/office/officeart/2005/8/layout/vList6"/>
    <dgm:cxn modelId="{08CA6078-5873-4FC8-8A34-D6F2DC82FA2C}" type="presOf" srcId="{692CE3D4-812D-4EAF-B52C-07EF89B8D67F}" destId="{56E0C3E6-5295-4A58-822B-F4AC7EBE72B9}" srcOrd="0" destOrd="0" presId="urn:microsoft.com/office/officeart/2005/8/layout/vList6"/>
    <dgm:cxn modelId="{B5F965FB-1AF0-413A-84D0-DFF351D56D76}" srcId="{692CE3D4-812D-4EAF-B52C-07EF89B8D67F}" destId="{0FC21EB8-3718-42E4-99CB-6E0CA6C275CA}" srcOrd="0" destOrd="0" parTransId="{FF4EE4A0-0559-4F9A-9B77-4553B98952B2}" sibTransId="{EC597A74-8072-474A-8A8B-D2258B717516}"/>
    <dgm:cxn modelId="{8F2026B0-E77E-44A2-A387-2D733FAE0153}" srcId="{692CE3D4-812D-4EAF-B52C-07EF89B8D67F}" destId="{50CA5DCB-4126-4BD7-9887-45ED3A7C5A2F}" srcOrd="1" destOrd="0" parTransId="{930889EA-CC6E-4EC8-A0C4-3A87ED2A850F}" sibTransId="{5D1E4FA4-D375-4D71-B985-6FF5E999784E}"/>
    <dgm:cxn modelId="{94E16F97-0853-4E7E-9E79-D1FAE5A842B5}" srcId="{812DF10B-8D85-406D-A67E-B2471C037E99}" destId="{B413F6B8-EA68-446C-B254-DEF5D7787BF1}" srcOrd="1" destOrd="0" parTransId="{5FBB8C57-E7DE-4D3B-A9F2-AC9BF47EEA92}" sibTransId="{EA0F2E97-9F24-434F-93AC-B01F2E7F9759}"/>
    <dgm:cxn modelId="{792C8D77-AB06-4913-8E2E-E03C98FF76CF}" type="presOf" srcId="{AE2D8508-EBF3-42CE-A3A7-22E4D20C61DE}" destId="{3904A41D-263A-445C-AF1F-8EFB9D7F2AF3}" srcOrd="0" destOrd="0" presId="urn:microsoft.com/office/officeart/2005/8/layout/vList6"/>
    <dgm:cxn modelId="{49B1A748-1F40-49E0-B894-AAA35035211D}" type="presOf" srcId="{6CC82032-7EF4-4447-A922-4920291327A7}" destId="{56E0C3E6-5295-4A58-822B-F4AC7EBE72B9}" srcOrd="0" destOrd="4" presId="urn:microsoft.com/office/officeart/2005/8/layout/vList6"/>
    <dgm:cxn modelId="{E4717532-3D3D-4FDB-BEBC-856B6D7A7241}" type="presOf" srcId="{0FC21EB8-3718-42E4-99CB-6E0CA6C275CA}" destId="{56E0C3E6-5295-4A58-822B-F4AC7EBE72B9}" srcOrd="0" destOrd="1" presId="urn:microsoft.com/office/officeart/2005/8/layout/vList6"/>
    <dgm:cxn modelId="{B3894DD5-828F-40D3-A9BC-424ED6BFA0C8}" type="presOf" srcId="{50CA5DCB-4126-4BD7-9887-45ED3A7C5A2F}" destId="{56E0C3E6-5295-4A58-822B-F4AC7EBE72B9}" srcOrd="0" destOrd="2" presId="urn:microsoft.com/office/officeart/2005/8/layout/vList6"/>
    <dgm:cxn modelId="{CEC620E2-A181-4141-8B03-F67A870DC852}" type="presOf" srcId="{B413F6B8-EA68-446C-B254-DEF5D7787BF1}" destId="{56E0C3E6-5295-4A58-822B-F4AC7EBE72B9}" srcOrd="0" destOrd="5" presId="urn:microsoft.com/office/officeart/2005/8/layout/vList6"/>
    <dgm:cxn modelId="{552F6A3A-B910-4922-9128-869DA8739724}" type="presParOf" srcId="{3904A41D-263A-445C-AF1F-8EFB9D7F2AF3}" destId="{EAB5EEA7-E1B9-4F03-B64A-BBAF01A6814F}" srcOrd="0" destOrd="0" presId="urn:microsoft.com/office/officeart/2005/8/layout/vList6"/>
    <dgm:cxn modelId="{7E6B60BF-5472-4B03-90FE-35984CE7F9EF}" type="presParOf" srcId="{EAB5EEA7-E1B9-4F03-B64A-BBAF01A6814F}" destId="{527A5B39-02B1-43FE-BB69-20B26F434A0F}" srcOrd="0" destOrd="0" presId="urn:microsoft.com/office/officeart/2005/8/layout/vList6"/>
    <dgm:cxn modelId="{1CB3C00B-E885-4111-9CF6-CF83217CE1EB}" type="presParOf" srcId="{EAB5EEA7-E1B9-4F03-B64A-BBAF01A6814F}" destId="{56E0C3E6-5295-4A58-822B-F4AC7EBE72B9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AE2D8508-EBF3-42CE-A3A7-22E4D20C61DE}" type="doc">
      <dgm:prSet loTypeId="urn:microsoft.com/office/officeart/2005/8/layout/vList6" loCatId="process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9E621250-3DD3-4E41-B51D-30CB3262660A}">
      <dgm:prSet phldrT="[Text]"/>
      <dgm:spPr>
        <a:xfrm>
          <a:off x="7255" y="1482"/>
          <a:ext cx="1901265" cy="1734343"/>
        </a:xfrm>
        <a:solidFill>
          <a:srgbClr val="4BACC6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r>
            <a:rPr lang="en-GB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Normal proton operation</a:t>
          </a:r>
          <a:endParaRPr lang="en-GB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75213AED-CA46-409E-B39D-D575CCAEA082}" type="parTrans" cxnId="{4C1DCD7E-F521-417A-82C5-B317390286B7}">
      <dgm:prSet/>
      <dgm:spPr/>
      <dgm:t>
        <a:bodyPr/>
        <a:lstStyle/>
        <a:p>
          <a:endParaRPr lang="en-GB"/>
        </a:p>
      </dgm:t>
    </dgm:pt>
    <dgm:pt modelId="{F45CA22D-FB39-4FA2-87CB-B550B6FB1170}" type="sibTrans" cxnId="{4C1DCD7E-F521-417A-82C5-B317390286B7}">
      <dgm:prSet/>
      <dgm:spPr/>
      <dgm:t>
        <a:bodyPr/>
        <a:lstStyle/>
        <a:p>
          <a:endParaRPr lang="en-GB"/>
        </a:p>
      </dgm:t>
    </dgm:pt>
    <dgm:pt modelId="{ACE3C680-22AD-42B2-8380-784802E787BD}">
      <dgm:prSet phldrT="[Text]"/>
      <dgm:spPr>
        <a:xfrm>
          <a:off x="1908520" y="1482"/>
          <a:ext cx="4579302" cy="1734343"/>
        </a:xfrm>
        <a:solidFill>
          <a:srgbClr val="4BACC6">
            <a:tint val="40000"/>
            <a:alpha val="9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gm:spPr>
      <dgm:t>
        <a:bodyPr anchor="ctr"/>
        <a:lstStyle/>
        <a:p>
          <a:pPr algn="l"/>
          <a:r>
            <a:rPr lang="en-GB" sz="21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+mn-ea"/>
              <a:cs typeface="+mn-cs"/>
            </a:rPr>
            <a:t>Ultimate scenario</a:t>
          </a:r>
          <a:endParaRPr lang="en-GB" sz="2100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/>
            <a:ea typeface="+mn-ea"/>
            <a:cs typeface="+mn-cs"/>
          </a:endParaRPr>
        </a:p>
      </dgm:t>
    </dgm:pt>
    <dgm:pt modelId="{BA44AD5B-DDC7-412F-A9B5-955CD3901CED}" type="parTrans" cxnId="{9DF4EB9D-E9AA-4F03-9DBB-EE4BC42AD7B1}">
      <dgm:prSet/>
      <dgm:spPr/>
      <dgm:t>
        <a:bodyPr/>
        <a:lstStyle/>
        <a:p>
          <a:endParaRPr lang="en-GB"/>
        </a:p>
      </dgm:t>
    </dgm:pt>
    <dgm:pt modelId="{F7FDA497-23E6-4ED8-9F69-AE6242128974}" type="sibTrans" cxnId="{9DF4EB9D-E9AA-4F03-9DBB-EE4BC42AD7B1}">
      <dgm:prSet/>
      <dgm:spPr/>
      <dgm:t>
        <a:bodyPr/>
        <a:lstStyle/>
        <a:p>
          <a:endParaRPr lang="en-GB"/>
        </a:p>
      </dgm:t>
    </dgm:pt>
    <dgm:pt modelId="{9FB3449C-EF38-45EB-801E-47B3A70EFDA4}">
      <dgm:prSet phldrT="[Text]" custT="1"/>
      <dgm:spPr>
        <a:xfrm>
          <a:off x="1908520" y="1482"/>
          <a:ext cx="4579302" cy="1734343"/>
        </a:xfrm>
        <a:solidFill>
          <a:srgbClr val="4BACC6">
            <a:tint val="40000"/>
            <a:alpha val="9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gm:spPr>
      <dgm:t>
        <a:bodyPr anchor="ctr"/>
        <a:lstStyle/>
        <a:p>
          <a:pPr algn="l"/>
          <a:r>
            <a:rPr lang="en-GB" sz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Levelled luminosity 7.5·10</a:t>
          </a:r>
          <a:r>
            <a:rPr lang="en-GB" sz="1200" baseline="300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34</a:t>
          </a:r>
          <a:r>
            <a:rPr lang="en-GB" sz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cm</a:t>
          </a:r>
          <a:r>
            <a:rPr lang="en-GB" sz="1200" baseline="300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-2</a:t>
          </a:r>
          <a:r>
            <a:rPr lang="en-GB" sz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s</a:t>
          </a:r>
          <a:r>
            <a:rPr lang="en-GB" sz="1200" baseline="300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-1</a:t>
          </a:r>
          <a:endParaRPr lang="en-GB" sz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02BD52C1-3EE6-43E3-96B9-3305FE8B3A6D}" type="parTrans" cxnId="{C20BCDC1-A746-42AE-A108-41B9CC1B322D}">
      <dgm:prSet/>
      <dgm:spPr/>
      <dgm:t>
        <a:bodyPr/>
        <a:lstStyle/>
        <a:p>
          <a:endParaRPr lang="en-GB"/>
        </a:p>
      </dgm:t>
    </dgm:pt>
    <dgm:pt modelId="{BF603B0D-32BE-426F-89AF-4311CFADC246}" type="sibTrans" cxnId="{C20BCDC1-A746-42AE-A108-41B9CC1B322D}">
      <dgm:prSet/>
      <dgm:spPr/>
      <dgm:t>
        <a:bodyPr/>
        <a:lstStyle/>
        <a:p>
          <a:endParaRPr lang="en-GB"/>
        </a:p>
      </dgm:t>
    </dgm:pt>
    <dgm:pt modelId="{3904A41D-263A-445C-AF1F-8EFB9D7F2AF3}" type="pres">
      <dgm:prSet presAssocID="{AE2D8508-EBF3-42CE-A3A7-22E4D20C61DE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69E4B7D2-F8D8-4A0B-8FEF-C4A8CC144DF8}" type="pres">
      <dgm:prSet presAssocID="{9E621250-3DD3-4E41-B51D-30CB3262660A}" presName="linNode" presStyleCnt="0"/>
      <dgm:spPr/>
      <dgm:t>
        <a:bodyPr/>
        <a:lstStyle/>
        <a:p>
          <a:endParaRPr lang="en-GB"/>
        </a:p>
      </dgm:t>
    </dgm:pt>
    <dgm:pt modelId="{2457B78C-5A12-40EA-A606-3968FC025FFE}" type="pres">
      <dgm:prSet presAssocID="{9E621250-3DD3-4E41-B51D-30CB3262660A}" presName="parentShp" presStyleLbl="node1" presStyleIdx="0" presStyleCnt="1" custScaleX="73181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GB"/>
        </a:p>
      </dgm:t>
    </dgm:pt>
    <dgm:pt modelId="{9C33F100-3BDC-4CB5-8E6F-708AA3D68323}" type="pres">
      <dgm:prSet presAssocID="{9E621250-3DD3-4E41-B51D-30CB3262660A}" presName="childShp" presStyleLbl="bgAccFollowNode1" presStyleIdx="0" presStyleCnt="1" custScaleX="115511" custLinFactNeighborX="1776" custLinFactNeighborY="785">
        <dgm:presLayoutVars>
          <dgm:bulletEnabled val="1"/>
        </dgm:presLayoutVars>
      </dgm:prSet>
      <dgm:spPr>
        <a:prstGeom prst="rightArrow">
          <a:avLst>
            <a:gd name="adj1" fmla="val 75000"/>
            <a:gd name="adj2" fmla="val 50000"/>
          </a:avLst>
        </a:prstGeom>
      </dgm:spPr>
      <dgm:t>
        <a:bodyPr/>
        <a:lstStyle/>
        <a:p>
          <a:endParaRPr lang="en-GB"/>
        </a:p>
      </dgm:t>
    </dgm:pt>
  </dgm:ptLst>
  <dgm:cxnLst>
    <dgm:cxn modelId="{3139520D-91F3-45FE-B0E8-BFD5AD7D9157}" type="presOf" srcId="{ACE3C680-22AD-42B2-8380-784802E787BD}" destId="{9C33F100-3BDC-4CB5-8E6F-708AA3D68323}" srcOrd="0" destOrd="0" presId="urn:microsoft.com/office/officeart/2005/8/layout/vList6"/>
    <dgm:cxn modelId="{D54B9FE9-AC5B-428A-B2E9-FA2945F412EF}" type="presOf" srcId="{9FB3449C-EF38-45EB-801E-47B3A70EFDA4}" destId="{9C33F100-3BDC-4CB5-8E6F-708AA3D68323}" srcOrd="0" destOrd="1" presId="urn:microsoft.com/office/officeart/2005/8/layout/vList6"/>
    <dgm:cxn modelId="{4C1DCD7E-F521-417A-82C5-B317390286B7}" srcId="{AE2D8508-EBF3-42CE-A3A7-22E4D20C61DE}" destId="{9E621250-3DD3-4E41-B51D-30CB3262660A}" srcOrd="0" destOrd="0" parTransId="{75213AED-CA46-409E-B39D-D575CCAEA082}" sibTransId="{F45CA22D-FB39-4FA2-87CB-B550B6FB1170}"/>
    <dgm:cxn modelId="{D018C032-4D94-4D14-B5C4-5AEE0B592721}" type="presOf" srcId="{9E621250-3DD3-4E41-B51D-30CB3262660A}" destId="{2457B78C-5A12-40EA-A606-3968FC025FFE}" srcOrd="0" destOrd="0" presId="urn:microsoft.com/office/officeart/2005/8/layout/vList6"/>
    <dgm:cxn modelId="{C20BCDC1-A746-42AE-A108-41B9CC1B322D}" srcId="{ACE3C680-22AD-42B2-8380-784802E787BD}" destId="{9FB3449C-EF38-45EB-801E-47B3A70EFDA4}" srcOrd="0" destOrd="0" parTransId="{02BD52C1-3EE6-43E3-96B9-3305FE8B3A6D}" sibTransId="{BF603B0D-32BE-426F-89AF-4311CFADC246}"/>
    <dgm:cxn modelId="{9DF4EB9D-E9AA-4F03-9DBB-EE4BC42AD7B1}" srcId="{9E621250-3DD3-4E41-B51D-30CB3262660A}" destId="{ACE3C680-22AD-42B2-8380-784802E787BD}" srcOrd="0" destOrd="0" parTransId="{BA44AD5B-DDC7-412F-A9B5-955CD3901CED}" sibTransId="{F7FDA497-23E6-4ED8-9F69-AE6242128974}"/>
    <dgm:cxn modelId="{A88F3934-343D-4096-9D33-24123EEC1C93}" type="presOf" srcId="{AE2D8508-EBF3-42CE-A3A7-22E4D20C61DE}" destId="{3904A41D-263A-445C-AF1F-8EFB9D7F2AF3}" srcOrd="0" destOrd="0" presId="urn:microsoft.com/office/officeart/2005/8/layout/vList6"/>
    <dgm:cxn modelId="{58DB6F1D-0772-4CD7-8850-BB58C8B2A5FC}" type="presParOf" srcId="{3904A41D-263A-445C-AF1F-8EFB9D7F2AF3}" destId="{69E4B7D2-F8D8-4A0B-8FEF-C4A8CC144DF8}" srcOrd="0" destOrd="0" presId="urn:microsoft.com/office/officeart/2005/8/layout/vList6"/>
    <dgm:cxn modelId="{FE172105-7936-46FB-8469-9C87CDF7FE00}" type="presParOf" srcId="{69E4B7D2-F8D8-4A0B-8FEF-C4A8CC144DF8}" destId="{2457B78C-5A12-40EA-A606-3968FC025FFE}" srcOrd="0" destOrd="0" presId="urn:microsoft.com/office/officeart/2005/8/layout/vList6"/>
    <dgm:cxn modelId="{3D45BCF0-C5C1-44D5-8A94-2CAED1525B33}" type="presParOf" srcId="{69E4B7D2-F8D8-4A0B-8FEF-C4A8CC144DF8}" destId="{9C33F100-3BDC-4CB5-8E6F-708AA3D68323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0AC415B-B0BF-4A4F-97E8-00C584AB83D5}" type="doc">
      <dgm:prSet loTypeId="urn:microsoft.com/office/officeart/2005/8/layout/hierarchy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89EAE8B-4123-4C2A-997F-5851CC23EBFB}">
      <dgm:prSet phldrT="[Text]"/>
      <dgm:spPr>
        <a:xfrm>
          <a:off x="0" y="0"/>
          <a:ext cx="7101840" cy="1226682"/>
        </a:xfrm>
        <a:prstGeom prst="roundRect">
          <a:avLst>
            <a:gd name="adj" fmla="val 10000"/>
          </a:avLst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GB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Optimization / ALARA to be demonstrated</a:t>
          </a:r>
          <a:endParaRPr lang="en-GB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4AEB9070-3668-44C1-973B-07466D5969FA}" type="parTrans" cxnId="{FBE3BB2F-08B3-4F77-81A4-9CF734C69DA5}">
      <dgm:prSet/>
      <dgm:spPr/>
      <dgm:t>
        <a:bodyPr/>
        <a:lstStyle/>
        <a:p>
          <a:endParaRPr lang="en-GB"/>
        </a:p>
      </dgm:t>
    </dgm:pt>
    <dgm:pt modelId="{0CBC2782-D85E-4112-9490-49A21671A744}" type="sibTrans" cxnId="{FBE3BB2F-08B3-4F77-81A4-9CF734C69DA5}">
      <dgm:prSet/>
      <dgm:spPr/>
      <dgm:t>
        <a:bodyPr/>
        <a:lstStyle/>
        <a:p>
          <a:endParaRPr lang="en-GB"/>
        </a:p>
      </dgm:t>
    </dgm:pt>
    <dgm:pt modelId="{A3E62322-1015-4EE8-B960-01284BF380CD}" type="pres">
      <dgm:prSet presAssocID="{E0AC415B-B0BF-4A4F-97E8-00C584AB83D5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8841EE40-22CC-4C7E-94B0-992A80540748}" type="pres">
      <dgm:prSet presAssocID="{D89EAE8B-4123-4C2A-997F-5851CC23EBFB}" presName="vertOne" presStyleCnt="0"/>
      <dgm:spPr/>
    </dgm:pt>
    <dgm:pt modelId="{A9087AA5-5CE3-4253-B7BC-A3D707F466B7}" type="pres">
      <dgm:prSet presAssocID="{D89EAE8B-4123-4C2A-997F-5851CC23EBFB}" presName="txOne" presStyleLbl="node0" presStyleIdx="0" presStyleCnt="1" custLinFactNeighborY="58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ACCF94D-FCF8-4024-BC8C-9DD84B35DEFB}" type="pres">
      <dgm:prSet presAssocID="{D89EAE8B-4123-4C2A-997F-5851CC23EBFB}" presName="horzOne" presStyleCnt="0"/>
      <dgm:spPr/>
    </dgm:pt>
  </dgm:ptLst>
  <dgm:cxnLst>
    <dgm:cxn modelId="{FBE3BB2F-08B3-4F77-81A4-9CF734C69DA5}" srcId="{E0AC415B-B0BF-4A4F-97E8-00C584AB83D5}" destId="{D89EAE8B-4123-4C2A-997F-5851CC23EBFB}" srcOrd="0" destOrd="0" parTransId="{4AEB9070-3668-44C1-973B-07466D5969FA}" sibTransId="{0CBC2782-D85E-4112-9490-49A21671A744}"/>
    <dgm:cxn modelId="{39534CD9-3052-4884-A405-4603FFDFB53B}" type="presOf" srcId="{E0AC415B-B0BF-4A4F-97E8-00C584AB83D5}" destId="{A3E62322-1015-4EE8-B960-01284BF380CD}" srcOrd="0" destOrd="0" presId="urn:microsoft.com/office/officeart/2005/8/layout/hierarchy4"/>
    <dgm:cxn modelId="{5E8B25B0-A5B9-4396-BE79-8A5B17E7DB08}" type="presOf" srcId="{D89EAE8B-4123-4C2A-997F-5851CC23EBFB}" destId="{A9087AA5-5CE3-4253-B7BC-A3D707F466B7}" srcOrd="0" destOrd="0" presId="urn:microsoft.com/office/officeart/2005/8/layout/hierarchy4"/>
    <dgm:cxn modelId="{BB606B9A-40BE-4969-80CD-711D25BD6587}" type="presParOf" srcId="{A3E62322-1015-4EE8-B960-01284BF380CD}" destId="{8841EE40-22CC-4C7E-94B0-992A80540748}" srcOrd="0" destOrd="0" presId="urn:microsoft.com/office/officeart/2005/8/layout/hierarchy4"/>
    <dgm:cxn modelId="{FC8E0C41-0A9E-4BDC-953C-5477463DD106}" type="presParOf" srcId="{8841EE40-22CC-4C7E-94B0-992A80540748}" destId="{A9087AA5-5CE3-4253-B7BC-A3D707F466B7}" srcOrd="0" destOrd="0" presId="urn:microsoft.com/office/officeart/2005/8/layout/hierarchy4"/>
    <dgm:cxn modelId="{D899A2F2-48EA-4CE5-B242-21F49939E667}" type="presParOf" srcId="{8841EE40-22CC-4C7E-94B0-992A80540748}" destId="{4ACCF94D-FCF8-4024-BC8C-9DD84B35DEFB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D7D04D9-0FC2-4E45-8A38-D4E3B50FB13F}" type="doc">
      <dgm:prSet loTypeId="urn:microsoft.com/office/officeart/2005/8/layout/architecture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BD2E933-9682-44FC-83D6-718BAE7D1C6A}">
      <dgm:prSet phldrT="[Text]" custT="1"/>
      <dgm:spPr>
        <a:xfrm>
          <a:off x="0" y="0"/>
          <a:ext cx="4687824" cy="468000"/>
        </a:xfrm>
        <a:prstGeom prst="roundRect">
          <a:avLst>
            <a:gd name="adj" fmla="val 10000"/>
          </a:avLst>
        </a:prstGeom>
        <a:solidFill>
          <a:srgbClr val="C0504D">
            <a:lumMod val="7500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GB" sz="15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On CERN site</a:t>
          </a:r>
          <a:endParaRPr lang="en-GB" sz="15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AA5BB693-E049-40A1-8EA3-E60D55D4663D}" type="parTrans" cxnId="{85E01498-D1E4-4E32-AB76-8C99B8FAAECC}">
      <dgm:prSet/>
      <dgm:spPr/>
      <dgm:t>
        <a:bodyPr/>
        <a:lstStyle/>
        <a:p>
          <a:endParaRPr lang="en-GB"/>
        </a:p>
      </dgm:t>
    </dgm:pt>
    <dgm:pt modelId="{C20E7882-BA9B-4798-B8F0-4869E486C757}" type="sibTrans" cxnId="{85E01498-D1E4-4E32-AB76-8C99B8FAAECC}">
      <dgm:prSet/>
      <dgm:spPr/>
      <dgm:t>
        <a:bodyPr/>
        <a:lstStyle/>
        <a:p>
          <a:endParaRPr lang="en-GB"/>
        </a:p>
      </dgm:t>
    </dgm:pt>
    <dgm:pt modelId="{D4D971CC-C47F-431B-8270-7DB1BDB97CB6}" type="pres">
      <dgm:prSet presAssocID="{8D7D04D9-0FC2-4E45-8A38-D4E3B50FB13F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660E457B-B726-4D45-B405-E21BBA729305}" type="pres">
      <dgm:prSet presAssocID="{CBD2E933-9682-44FC-83D6-718BAE7D1C6A}" presName="vertOne" presStyleCnt="0"/>
      <dgm:spPr/>
    </dgm:pt>
    <dgm:pt modelId="{A5B607B6-0906-4C4B-A7FA-D2C60CD2E97E}" type="pres">
      <dgm:prSet presAssocID="{CBD2E933-9682-44FC-83D6-718BAE7D1C6A}" presName="txOne" presStyleLbl="node0" presStyleIdx="0" presStyleCnt="1" custLinFactNeighborX="16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114378FA-B726-4728-B50D-954F6DEB517D}" type="pres">
      <dgm:prSet presAssocID="{CBD2E933-9682-44FC-83D6-718BAE7D1C6A}" presName="horzOne" presStyleCnt="0"/>
      <dgm:spPr/>
    </dgm:pt>
  </dgm:ptLst>
  <dgm:cxnLst>
    <dgm:cxn modelId="{71923B26-360B-4DE1-8875-F8CF8AF714AF}" type="presOf" srcId="{8D7D04D9-0FC2-4E45-8A38-D4E3B50FB13F}" destId="{D4D971CC-C47F-431B-8270-7DB1BDB97CB6}" srcOrd="0" destOrd="0" presId="urn:microsoft.com/office/officeart/2005/8/layout/architecture"/>
    <dgm:cxn modelId="{85E01498-D1E4-4E32-AB76-8C99B8FAAECC}" srcId="{8D7D04D9-0FC2-4E45-8A38-D4E3B50FB13F}" destId="{CBD2E933-9682-44FC-83D6-718BAE7D1C6A}" srcOrd="0" destOrd="0" parTransId="{AA5BB693-E049-40A1-8EA3-E60D55D4663D}" sibTransId="{C20E7882-BA9B-4798-B8F0-4869E486C757}"/>
    <dgm:cxn modelId="{291E614D-BB23-4985-A529-506A04479226}" type="presOf" srcId="{CBD2E933-9682-44FC-83D6-718BAE7D1C6A}" destId="{A5B607B6-0906-4C4B-A7FA-D2C60CD2E97E}" srcOrd="0" destOrd="0" presId="urn:microsoft.com/office/officeart/2005/8/layout/architecture"/>
    <dgm:cxn modelId="{47B0E277-B0A7-4652-A4FF-8AA4991CADAC}" type="presParOf" srcId="{D4D971CC-C47F-431B-8270-7DB1BDB97CB6}" destId="{660E457B-B726-4D45-B405-E21BBA729305}" srcOrd="0" destOrd="0" presId="urn:microsoft.com/office/officeart/2005/8/layout/architecture"/>
    <dgm:cxn modelId="{B248EF3E-84B0-4762-915A-FA077C74FE15}" type="presParOf" srcId="{660E457B-B726-4D45-B405-E21BBA729305}" destId="{A5B607B6-0906-4C4B-A7FA-D2C60CD2E97E}" srcOrd="0" destOrd="0" presId="urn:microsoft.com/office/officeart/2005/8/layout/architecture"/>
    <dgm:cxn modelId="{F8B16980-098F-4F11-BE30-6653AA68C772}" type="presParOf" srcId="{660E457B-B726-4D45-B405-E21BBA729305}" destId="{114378FA-B726-4728-B50D-954F6DEB517D}" srcOrd="1" destOrd="0" presId="urn:microsoft.com/office/officeart/2005/8/layout/architecture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5B86D30-65AE-498B-9A61-AD0394A6F4B2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C76696E-57B7-4F51-BF9D-7E46A22EDF54}">
      <dgm:prSet phldrT="[Text]"/>
      <dgm:spPr>
        <a:solidFill>
          <a:schemeClr val="bg2">
            <a:lumMod val="75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GB" dirty="0" smtClean="0"/>
            <a:t>Primary criteria</a:t>
          </a:r>
          <a:endParaRPr lang="en-GB" dirty="0"/>
        </a:p>
      </dgm:t>
    </dgm:pt>
    <dgm:pt modelId="{BE0CFFA0-ECFA-4B4E-998E-105E57AD3BB5}" type="parTrans" cxnId="{DFD01D1D-E6BA-4A11-945B-9B787768225F}">
      <dgm:prSet/>
      <dgm:spPr/>
      <dgm:t>
        <a:bodyPr/>
        <a:lstStyle/>
        <a:p>
          <a:endParaRPr lang="en-GB"/>
        </a:p>
      </dgm:t>
    </dgm:pt>
    <dgm:pt modelId="{8A86F77F-65BE-44A9-BA71-E6545F881B90}" type="sibTrans" cxnId="{DFD01D1D-E6BA-4A11-945B-9B787768225F}">
      <dgm:prSet/>
      <dgm:spPr/>
      <dgm:t>
        <a:bodyPr/>
        <a:lstStyle/>
        <a:p>
          <a:endParaRPr lang="en-GB"/>
        </a:p>
      </dgm:t>
    </dgm:pt>
    <dgm:pt modelId="{0ADB43A0-4D34-4100-A58A-285FFB3B9AB7}">
      <dgm:prSet phldrT="[Text]" custT="1"/>
      <dgm:spPr>
        <a:solidFill>
          <a:schemeClr val="bg2"/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GB" sz="1200" dirty="0" smtClean="0"/>
            <a:t>Individual Dose</a:t>
          </a:r>
          <a:endParaRPr lang="en-GB" sz="1200" dirty="0"/>
        </a:p>
      </dgm:t>
    </dgm:pt>
    <dgm:pt modelId="{2DAAFE9A-67F9-48F0-8235-BD32A1112C54}" type="parTrans" cxnId="{328BA41D-C292-4358-8446-550D009068A6}">
      <dgm:prSet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GB"/>
        </a:p>
      </dgm:t>
    </dgm:pt>
    <dgm:pt modelId="{ADD8E4F0-6320-4BC6-973E-E17ED87AF3C7}" type="sibTrans" cxnId="{328BA41D-C292-4358-8446-550D009068A6}">
      <dgm:prSet/>
      <dgm:spPr/>
      <dgm:t>
        <a:bodyPr/>
        <a:lstStyle/>
        <a:p>
          <a:endParaRPr lang="en-GB"/>
        </a:p>
      </dgm:t>
    </dgm:pt>
    <dgm:pt modelId="{73CFBAFE-F73E-4976-8EED-0AA2B65C616D}">
      <dgm:prSet phldrT="[Text]" custT="1"/>
      <dgm:spPr>
        <a:solidFill>
          <a:schemeClr val="bg2"/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GB" sz="1200" dirty="0" smtClean="0"/>
            <a:t>Collective Dose</a:t>
          </a:r>
          <a:endParaRPr lang="en-GB" sz="1200" dirty="0"/>
        </a:p>
      </dgm:t>
    </dgm:pt>
    <dgm:pt modelId="{6E67F1F0-855D-44A3-A975-5C5C1C4C8511}" type="parTrans" cxnId="{73D31B3E-6B7A-459A-AC4B-79051322B994}">
      <dgm:prSet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GB"/>
        </a:p>
      </dgm:t>
    </dgm:pt>
    <dgm:pt modelId="{FF5430E7-91CA-4536-AAC4-947B33F5B301}" type="sibTrans" cxnId="{73D31B3E-6B7A-459A-AC4B-79051322B994}">
      <dgm:prSet/>
      <dgm:spPr/>
      <dgm:t>
        <a:bodyPr/>
        <a:lstStyle/>
        <a:p>
          <a:endParaRPr lang="en-GB"/>
        </a:p>
      </dgm:t>
    </dgm:pt>
    <dgm:pt modelId="{CE498818-BCE6-4905-911B-69B63E198907}">
      <dgm:prSet phldrT="[Text]"/>
      <dgm:spPr>
        <a:solidFill>
          <a:schemeClr val="bg2">
            <a:lumMod val="75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GB" dirty="0" smtClean="0"/>
            <a:t>Secondary criteria</a:t>
          </a:r>
          <a:endParaRPr lang="en-GB" dirty="0"/>
        </a:p>
      </dgm:t>
    </dgm:pt>
    <dgm:pt modelId="{61878431-75C8-4CC0-9146-173D6ED68F26}" type="parTrans" cxnId="{C6C4ECAA-8C0D-413D-9A7D-00A71CAEF54A}">
      <dgm:prSet/>
      <dgm:spPr/>
      <dgm:t>
        <a:bodyPr/>
        <a:lstStyle/>
        <a:p>
          <a:endParaRPr lang="en-GB"/>
        </a:p>
      </dgm:t>
    </dgm:pt>
    <dgm:pt modelId="{8C60EB08-3E58-4E60-9460-1B333721D82C}" type="sibTrans" cxnId="{C6C4ECAA-8C0D-413D-9A7D-00A71CAEF54A}">
      <dgm:prSet/>
      <dgm:spPr/>
      <dgm:t>
        <a:bodyPr/>
        <a:lstStyle/>
        <a:p>
          <a:endParaRPr lang="en-GB"/>
        </a:p>
      </dgm:t>
    </dgm:pt>
    <dgm:pt modelId="{22A9552D-FC28-4CF3-9907-58880C9E908A}">
      <dgm:prSet phldrT="[Text]" custT="1"/>
      <dgm:spPr>
        <a:solidFill>
          <a:schemeClr val="bg2"/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GB" sz="1200" dirty="0" smtClean="0"/>
            <a:t>Ambient dose equivalent rate</a:t>
          </a:r>
          <a:endParaRPr lang="en-GB" sz="1200" dirty="0"/>
        </a:p>
      </dgm:t>
    </dgm:pt>
    <dgm:pt modelId="{88B87810-E5FB-4914-9825-3158AE4AE51E}" type="parTrans" cxnId="{A0E97E1A-F3AE-4C78-B1CC-7914A70789E8}">
      <dgm:prSet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GB"/>
        </a:p>
      </dgm:t>
    </dgm:pt>
    <dgm:pt modelId="{14EEBD3C-90DB-4EBC-9466-5738807D93E9}" type="sibTrans" cxnId="{A0E97E1A-F3AE-4C78-B1CC-7914A70789E8}">
      <dgm:prSet/>
      <dgm:spPr/>
      <dgm:t>
        <a:bodyPr/>
        <a:lstStyle/>
        <a:p>
          <a:endParaRPr lang="en-GB"/>
        </a:p>
      </dgm:t>
    </dgm:pt>
    <dgm:pt modelId="{6C941010-53B1-4D2E-A65E-CF14721DE2D7}">
      <dgm:prSet phldrT="[Text]" custT="1"/>
      <dgm:spPr>
        <a:solidFill>
          <a:schemeClr val="bg2"/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GB" sz="1200" dirty="0" smtClean="0"/>
            <a:t>Airborne activity</a:t>
          </a:r>
          <a:endParaRPr lang="en-GB" sz="1200" dirty="0"/>
        </a:p>
      </dgm:t>
    </dgm:pt>
    <dgm:pt modelId="{53A4B9B6-6B33-4F3C-ADE1-97B667D7A9D2}" type="parTrans" cxnId="{53917BF3-5EA7-4CF2-95AA-03A9B4DCE64F}">
      <dgm:prSet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GB"/>
        </a:p>
      </dgm:t>
    </dgm:pt>
    <dgm:pt modelId="{8E5AAD1B-3D76-48C4-B58A-B9B66C616240}" type="sibTrans" cxnId="{53917BF3-5EA7-4CF2-95AA-03A9B4DCE64F}">
      <dgm:prSet/>
      <dgm:spPr/>
      <dgm:t>
        <a:bodyPr/>
        <a:lstStyle/>
        <a:p>
          <a:endParaRPr lang="en-GB"/>
        </a:p>
      </dgm:t>
    </dgm:pt>
    <dgm:pt modelId="{0B4EC77D-84A6-40A3-B3EA-F68EAC30153E}">
      <dgm:prSet phldrT="[Text]" custT="1"/>
      <dgm:spPr>
        <a:solidFill>
          <a:schemeClr val="bg2"/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GB" sz="1200" dirty="0" smtClean="0"/>
            <a:t>Surface contamination</a:t>
          </a:r>
          <a:endParaRPr lang="en-GB" sz="1200" dirty="0"/>
        </a:p>
      </dgm:t>
    </dgm:pt>
    <dgm:pt modelId="{12063C56-BBCF-4228-B1B3-31AE791F06EF}" type="parTrans" cxnId="{27E1BFBE-ECF2-490D-B907-FDC979412B4F}">
      <dgm:prSet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GB"/>
        </a:p>
      </dgm:t>
    </dgm:pt>
    <dgm:pt modelId="{8687B409-5C15-4D75-B9E7-E67B7153826C}" type="sibTrans" cxnId="{27E1BFBE-ECF2-490D-B907-FDC979412B4F}">
      <dgm:prSet/>
      <dgm:spPr/>
      <dgm:t>
        <a:bodyPr/>
        <a:lstStyle/>
        <a:p>
          <a:endParaRPr lang="en-GB"/>
        </a:p>
      </dgm:t>
    </dgm:pt>
    <dgm:pt modelId="{C35428E5-3966-4314-9090-8AC64366195E}" type="pres">
      <dgm:prSet presAssocID="{65B86D30-65AE-498B-9A61-AD0394A6F4B2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EBDBE27-C732-4EC7-8E83-FC4A1DA51356}" type="pres">
      <dgm:prSet presAssocID="{5C76696E-57B7-4F51-BF9D-7E46A22EDF54}" presName="root1" presStyleCnt="0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GB"/>
        </a:p>
      </dgm:t>
    </dgm:pt>
    <dgm:pt modelId="{6D33CDB9-220F-4EE2-8354-7D210FE2F27E}" type="pres">
      <dgm:prSet presAssocID="{5C76696E-57B7-4F51-BF9D-7E46A22EDF54}" presName="LevelOneTextNode" presStyleLbl="node0" presStyleIdx="0" presStyleCnt="2" custScaleY="6792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1BD9DB9-80D6-468A-B468-D3015DF85742}" type="pres">
      <dgm:prSet presAssocID="{5C76696E-57B7-4F51-BF9D-7E46A22EDF54}" presName="level2hierChild" presStyleCnt="0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GB"/>
        </a:p>
      </dgm:t>
    </dgm:pt>
    <dgm:pt modelId="{B9CBE8D5-A1BB-4633-AB56-E43CDFBAE720}" type="pres">
      <dgm:prSet presAssocID="{2DAAFE9A-67F9-48F0-8235-BD32A1112C54}" presName="conn2-1" presStyleLbl="parChTrans1D2" presStyleIdx="0" presStyleCnt="5"/>
      <dgm:spPr/>
      <dgm:t>
        <a:bodyPr/>
        <a:lstStyle/>
        <a:p>
          <a:endParaRPr lang="en-GB"/>
        </a:p>
      </dgm:t>
    </dgm:pt>
    <dgm:pt modelId="{857BC71A-382A-4CBF-A4CA-EFA9EA96853B}" type="pres">
      <dgm:prSet presAssocID="{2DAAFE9A-67F9-48F0-8235-BD32A1112C54}" presName="connTx" presStyleLbl="parChTrans1D2" presStyleIdx="0" presStyleCnt="5"/>
      <dgm:spPr/>
      <dgm:t>
        <a:bodyPr/>
        <a:lstStyle/>
        <a:p>
          <a:endParaRPr lang="en-GB"/>
        </a:p>
      </dgm:t>
    </dgm:pt>
    <dgm:pt modelId="{42A65CFE-7259-43A2-8AB8-F95487D7EB60}" type="pres">
      <dgm:prSet presAssocID="{0ADB43A0-4D34-4100-A58A-285FFB3B9AB7}" presName="root2" presStyleCnt="0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GB"/>
        </a:p>
      </dgm:t>
    </dgm:pt>
    <dgm:pt modelId="{E7B39FB2-52FF-4539-BD80-8B3EB7044A14}" type="pres">
      <dgm:prSet presAssocID="{0ADB43A0-4D34-4100-A58A-285FFB3B9AB7}" presName="LevelTwoTextNode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7E66BC2-BD72-4FF7-95AE-013AA2EDA688}" type="pres">
      <dgm:prSet presAssocID="{0ADB43A0-4D34-4100-A58A-285FFB3B9AB7}" presName="level3hierChild" presStyleCnt="0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GB"/>
        </a:p>
      </dgm:t>
    </dgm:pt>
    <dgm:pt modelId="{FC93CD44-7A7B-4EE5-A642-05168D3C619B}" type="pres">
      <dgm:prSet presAssocID="{6E67F1F0-855D-44A3-A975-5C5C1C4C8511}" presName="conn2-1" presStyleLbl="parChTrans1D2" presStyleIdx="1" presStyleCnt="5"/>
      <dgm:spPr/>
      <dgm:t>
        <a:bodyPr/>
        <a:lstStyle/>
        <a:p>
          <a:endParaRPr lang="en-GB"/>
        </a:p>
      </dgm:t>
    </dgm:pt>
    <dgm:pt modelId="{A6C6C58E-E399-494B-AECD-12C91FE51BE5}" type="pres">
      <dgm:prSet presAssocID="{6E67F1F0-855D-44A3-A975-5C5C1C4C8511}" presName="connTx" presStyleLbl="parChTrans1D2" presStyleIdx="1" presStyleCnt="5"/>
      <dgm:spPr/>
      <dgm:t>
        <a:bodyPr/>
        <a:lstStyle/>
        <a:p>
          <a:endParaRPr lang="en-GB"/>
        </a:p>
      </dgm:t>
    </dgm:pt>
    <dgm:pt modelId="{2878EE01-053D-4237-8569-2D1173E47D9B}" type="pres">
      <dgm:prSet presAssocID="{73CFBAFE-F73E-4976-8EED-0AA2B65C616D}" presName="root2" presStyleCnt="0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GB"/>
        </a:p>
      </dgm:t>
    </dgm:pt>
    <dgm:pt modelId="{44E556A3-2C39-4FA1-B9D6-C6B18C4B6566}" type="pres">
      <dgm:prSet presAssocID="{73CFBAFE-F73E-4976-8EED-0AA2B65C616D}" presName="LevelTwoTextNode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8901525-58F7-4881-AB83-EF61FFBD7CAC}" type="pres">
      <dgm:prSet presAssocID="{73CFBAFE-F73E-4976-8EED-0AA2B65C616D}" presName="level3hierChild" presStyleCnt="0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GB"/>
        </a:p>
      </dgm:t>
    </dgm:pt>
    <dgm:pt modelId="{77C41D14-17D4-46DF-9F63-4AE4F688D747}" type="pres">
      <dgm:prSet presAssocID="{CE498818-BCE6-4905-911B-69B63E198907}" presName="root1" presStyleCnt="0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GB"/>
        </a:p>
      </dgm:t>
    </dgm:pt>
    <dgm:pt modelId="{42F77465-D1B2-4EC0-BF5F-6C28E611F91A}" type="pres">
      <dgm:prSet presAssocID="{CE498818-BCE6-4905-911B-69B63E198907}" presName="LevelOneTextNode" presStyleLbl="node0" presStyleIdx="1" presStyleCnt="2" custScaleY="7073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95CC54D-8691-49F7-8C8E-2450EB195F58}" type="pres">
      <dgm:prSet presAssocID="{CE498818-BCE6-4905-911B-69B63E198907}" presName="level2hierChild" presStyleCnt="0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GB"/>
        </a:p>
      </dgm:t>
    </dgm:pt>
    <dgm:pt modelId="{9805BEF1-F2FE-4B1A-BB64-AF980BD48BC3}" type="pres">
      <dgm:prSet presAssocID="{88B87810-E5FB-4914-9825-3158AE4AE51E}" presName="conn2-1" presStyleLbl="parChTrans1D2" presStyleIdx="2" presStyleCnt="5"/>
      <dgm:spPr/>
      <dgm:t>
        <a:bodyPr/>
        <a:lstStyle/>
        <a:p>
          <a:endParaRPr lang="en-GB"/>
        </a:p>
      </dgm:t>
    </dgm:pt>
    <dgm:pt modelId="{42572DF2-FDF9-48CF-AF96-DB116AE94318}" type="pres">
      <dgm:prSet presAssocID="{88B87810-E5FB-4914-9825-3158AE4AE51E}" presName="connTx" presStyleLbl="parChTrans1D2" presStyleIdx="2" presStyleCnt="5"/>
      <dgm:spPr/>
      <dgm:t>
        <a:bodyPr/>
        <a:lstStyle/>
        <a:p>
          <a:endParaRPr lang="en-GB"/>
        </a:p>
      </dgm:t>
    </dgm:pt>
    <dgm:pt modelId="{01B45879-6248-4082-92BD-A645E1B474F0}" type="pres">
      <dgm:prSet presAssocID="{22A9552D-FC28-4CF3-9907-58880C9E908A}" presName="root2" presStyleCnt="0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GB"/>
        </a:p>
      </dgm:t>
    </dgm:pt>
    <dgm:pt modelId="{6208D278-F0D1-42BF-B58F-B197806DC218}" type="pres">
      <dgm:prSet presAssocID="{22A9552D-FC28-4CF3-9907-58880C9E908A}" presName="LevelTwoTextNode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9C3314B-0EDB-4A20-9C48-684C0B058D47}" type="pres">
      <dgm:prSet presAssocID="{22A9552D-FC28-4CF3-9907-58880C9E908A}" presName="level3hierChild" presStyleCnt="0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GB"/>
        </a:p>
      </dgm:t>
    </dgm:pt>
    <dgm:pt modelId="{C1E98C02-0E9A-483B-8B5B-5B34531B5A95}" type="pres">
      <dgm:prSet presAssocID="{53A4B9B6-6B33-4F3C-ADE1-97B667D7A9D2}" presName="conn2-1" presStyleLbl="parChTrans1D2" presStyleIdx="3" presStyleCnt="5"/>
      <dgm:spPr/>
      <dgm:t>
        <a:bodyPr/>
        <a:lstStyle/>
        <a:p>
          <a:endParaRPr lang="en-GB"/>
        </a:p>
      </dgm:t>
    </dgm:pt>
    <dgm:pt modelId="{DCCF3060-6E6C-4B6B-A3EE-7C067783A8AD}" type="pres">
      <dgm:prSet presAssocID="{53A4B9B6-6B33-4F3C-ADE1-97B667D7A9D2}" presName="connTx" presStyleLbl="parChTrans1D2" presStyleIdx="3" presStyleCnt="5"/>
      <dgm:spPr/>
      <dgm:t>
        <a:bodyPr/>
        <a:lstStyle/>
        <a:p>
          <a:endParaRPr lang="en-GB"/>
        </a:p>
      </dgm:t>
    </dgm:pt>
    <dgm:pt modelId="{1AE744B7-91A4-4529-8431-DA8BDF52CAE4}" type="pres">
      <dgm:prSet presAssocID="{6C941010-53B1-4D2E-A65E-CF14721DE2D7}" presName="root2" presStyleCnt="0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GB"/>
        </a:p>
      </dgm:t>
    </dgm:pt>
    <dgm:pt modelId="{7E55E13C-7D38-4846-ABB2-A3EC01705A02}" type="pres">
      <dgm:prSet presAssocID="{6C941010-53B1-4D2E-A65E-CF14721DE2D7}" presName="LevelTwoTextNode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13406057-BE4D-4C9C-AD3A-C5B253011C01}" type="pres">
      <dgm:prSet presAssocID="{6C941010-53B1-4D2E-A65E-CF14721DE2D7}" presName="level3hierChild" presStyleCnt="0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GB"/>
        </a:p>
      </dgm:t>
    </dgm:pt>
    <dgm:pt modelId="{9F4461A3-8684-4428-A3F4-7C4E37481259}" type="pres">
      <dgm:prSet presAssocID="{12063C56-BBCF-4228-B1B3-31AE791F06EF}" presName="conn2-1" presStyleLbl="parChTrans1D2" presStyleIdx="4" presStyleCnt="5"/>
      <dgm:spPr/>
      <dgm:t>
        <a:bodyPr/>
        <a:lstStyle/>
        <a:p>
          <a:endParaRPr lang="en-GB"/>
        </a:p>
      </dgm:t>
    </dgm:pt>
    <dgm:pt modelId="{45AB7853-9F74-4779-8B6C-B596F1D12AA0}" type="pres">
      <dgm:prSet presAssocID="{12063C56-BBCF-4228-B1B3-31AE791F06EF}" presName="connTx" presStyleLbl="parChTrans1D2" presStyleIdx="4" presStyleCnt="5"/>
      <dgm:spPr/>
      <dgm:t>
        <a:bodyPr/>
        <a:lstStyle/>
        <a:p>
          <a:endParaRPr lang="en-GB"/>
        </a:p>
      </dgm:t>
    </dgm:pt>
    <dgm:pt modelId="{C6961458-6A2C-48CC-843A-DCA748788DB3}" type="pres">
      <dgm:prSet presAssocID="{0B4EC77D-84A6-40A3-B3EA-F68EAC30153E}" presName="root2" presStyleCnt="0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GB"/>
        </a:p>
      </dgm:t>
    </dgm:pt>
    <dgm:pt modelId="{01C31738-78CC-4642-AD21-03852AE70601}" type="pres">
      <dgm:prSet presAssocID="{0B4EC77D-84A6-40A3-B3EA-F68EAC30153E}" presName="LevelTwoTextNode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D242EC1-2700-4724-AFF8-55E45DA991A6}" type="pres">
      <dgm:prSet presAssocID="{0B4EC77D-84A6-40A3-B3EA-F68EAC30153E}" presName="level3hierChild" presStyleCnt="0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GB"/>
        </a:p>
      </dgm:t>
    </dgm:pt>
  </dgm:ptLst>
  <dgm:cxnLst>
    <dgm:cxn modelId="{E3ADF53F-203E-438D-8A41-BD7D0BC03F2A}" type="presOf" srcId="{CE498818-BCE6-4905-911B-69B63E198907}" destId="{42F77465-D1B2-4EC0-BF5F-6C28E611F91A}" srcOrd="0" destOrd="0" presId="urn:microsoft.com/office/officeart/2008/layout/HorizontalMultiLevelHierarchy"/>
    <dgm:cxn modelId="{3E6BF715-DEBC-47A6-B6D5-5824515A7487}" type="presOf" srcId="{6E67F1F0-855D-44A3-A975-5C5C1C4C8511}" destId="{A6C6C58E-E399-494B-AECD-12C91FE51BE5}" srcOrd="1" destOrd="0" presId="urn:microsoft.com/office/officeart/2008/layout/HorizontalMultiLevelHierarchy"/>
    <dgm:cxn modelId="{1D02503C-ED14-4E24-B6EE-4FC5968A85D7}" type="presOf" srcId="{73CFBAFE-F73E-4976-8EED-0AA2B65C616D}" destId="{44E556A3-2C39-4FA1-B9D6-C6B18C4B6566}" srcOrd="0" destOrd="0" presId="urn:microsoft.com/office/officeart/2008/layout/HorizontalMultiLevelHierarchy"/>
    <dgm:cxn modelId="{73D31B3E-6B7A-459A-AC4B-79051322B994}" srcId="{5C76696E-57B7-4F51-BF9D-7E46A22EDF54}" destId="{73CFBAFE-F73E-4976-8EED-0AA2B65C616D}" srcOrd="1" destOrd="0" parTransId="{6E67F1F0-855D-44A3-A975-5C5C1C4C8511}" sibTransId="{FF5430E7-91CA-4536-AAC4-947B33F5B301}"/>
    <dgm:cxn modelId="{A0E97E1A-F3AE-4C78-B1CC-7914A70789E8}" srcId="{CE498818-BCE6-4905-911B-69B63E198907}" destId="{22A9552D-FC28-4CF3-9907-58880C9E908A}" srcOrd="0" destOrd="0" parTransId="{88B87810-E5FB-4914-9825-3158AE4AE51E}" sibTransId="{14EEBD3C-90DB-4EBC-9466-5738807D93E9}"/>
    <dgm:cxn modelId="{0C621CAD-59D8-49D3-8A8A-C4CF0C2E97CD}" type="presOf" srcId="{88B87810-E5FB-4914-9825-3158AE4AE51E}" destId="{42572DF2-FDF9-48CF-AF96-DB116AE94318}" srcOrd="1" destOrd="0" presId="urn:microsoft.com/office/officeart/2008/layout/HorizontalMultiLevelHierarchy"/>
    <dgm:cxn modelId="{C6C4ECAA-8C0D-413D-9A7D-00A71CAEF54A}" srcId="{65B86D30-65AE-498B-9A61-AD0394A6F4B2}" destId="{CE498818-BCE6-4905-911B-69B63E198907}" srcOrd="1" destOrd="0" parTransId="{61878431-75C8-4CC0-9146-173D6ED68F26}" sibTransId="{8C60EB08-3E58-4E60-9460-1B333721D82C}"/>
    <dgm:cxn modelId="{1DAA8EB0-A882-4339-9478-9515E07CB59F}" type="presOf" srcId="{22A9552D-FC28-4CF3-9907-58880C9E908A}" destId="{6208D278-F0D1-42BF-B58F-B197806DC218}" srcOrd="0" destOrd="0" presId="urn:microsoft.com/office/officeart/2008/layout/HorizontalMultiLevelHierarchy"/>
    <dgm:cxn modelId="{203849BF-E2D3-4022-97A0-A367CFAD2D16}" type="presOf" srcId="{53A4B9B6-6B33-4F3C-ADE1-97B667D7A9D2}" destId="{DCCF3060-6E6C-4B6B-A3EE-7C067783A8AD}" srcOrd="1" destOrd="0" presId="urn:microsoft.com/office/officeart/2008/layout/HorizontalMultiLevelHierarchy"/>
    <dgm:cxn modelId="{9819144D-BCD2-4E63-8D83-AA89357BCE41}" type="presOf" srcId="{53A4B9B6-6B33-4F3C-ADE1-97B667D7A9D2}" destId="{C1E98C02-0E9A-483B-8B5B-5B34531B5A95}" srcOrd="0" destOrd="0" presId="urn:microsoft.com/office/officeart/2008/layout/HorizontalMultiLevelHierarchy"/>
    <dgm:cxn modelId="{2D10DEB5-92E6-4A10-9A4D-E8B2578E711E}" type="presOf" srcId="{5C76696E-57B7-4F51-BF9D-7E46A22EDF54}" destId="{6D33CDB9-220F-4EE2-8354-7D210FE2F27E}" srcOrd="0" destOrd="0" presId="urn:microsoft.com/office/officeart/2008/layout/HorizontalMultiLevelHierarchy"/>
    <dgm:cxn modelId="{328BA41D-C292-4358-8446-550D009068A6}" srcId="{5C76696E-57B7-4F51-BF9D-7E46A22EDF54}" destId="{0ADB43A0-4D34-4100-A58A-285FFB3B9AB7}" srcOrd="0" destOrd="0" parTransId="{2DAAFE9A-67F9-48F0-8235-BD32A1112C54}" sibTransId="{ADD8E4F0-6320-4BC6-973E-E17ED87AF3C7}"/>
    <dgm:cxn modelId="{678FCBA6-842B-4D70-AA0F-DD6383C61D4B}" type="presOf" srcId="{12063C56-BBCF-4228-B1B3-31AE791F06EF}" destId="{45AB7853-9F74-4779-8B6C-B596F1D12AA0}" srcOrd="1" destOrd="0" presId="urn:microsoft.com/office/officeart/2008/layout/HorizontalMultiLevelHierarchy"/>
    <dgm:cxn modelId="{321AD3C2-C197-48D4-ADD9-298E42EDF02C}" type="presOf" srcId="{88B87810-E5FB-4914-9825-3158AE4AE51E}" destId="{9805BEF1-F2FE-4B1A-BB64-AF980BD48BC3}" srcOrd="0" destOrd="0" presId="urn:microsoft.com/office/officeart/2008/layout/HorizontalMultiLevelHierarchy"/>
    <dgm:cxn modelId="{337F0FAA-BC03-4209-9532-EA5FBEEB9E1B}" type="presOf" srcId="{2DAAFE9A-67F9-48F0-8235-BD32A1112C54}" destId="{B9CBE8D5-A1BB-4633-AB56-E43CDFBAE720}" srcOrd="0" destOrd="0" presId="urn:microsoft.com/office/officeart/2008/layout/HorizontalMultiLevelHierarchy"/>
    <dgm:cxn modelId="{D72E39F9-7028-4F79-A549-17B7799E9AF0}" type="presOf" srcId="{65B86D30-65AE-498B-9A61-AD0394A6F4B2}" destId="{C35428E5-3966-4314-9090-8AC64366195E}" srcOrd="0" destOrd="0" presId="urn:microsoft.com/office/officeart/2008/layout/HorizontalMultiLevelHierarchy"/>
    <dgm:cxn modelId="{A8D6E2B3-26B5-40BF-89C8-269B750483C4}" type="presOf" srcId="{0B4EC77D-84A6-40A3-B3EA-F68EAC30153E}" destId="{01C31738-78CC-4642-AD21-03852AE70601}" srcOrd="0" destOrd="0" presId="urn:microsoft.com/office/officeart/2008/layout/HorizontalMultiLevelHierarchy"/>
    <dgm:cxn modelId="{27E1BFBE-ECF2-490D-B907-FDC979412B4F}" srcId="{CE498818-BCE6-4905-911B-69B63E198907}" destId="{0B4EC77D-84A6-40A3-B3EA-F68EAC30153E}" srcOrd="2" destOrd="0" parTransId="{12063C56-BBCF-4228-B1B3-31AE791F06EF}" sibTransId="{8687B409-5C15-4D75-B9E7-E67B7153826C}"/>
    <dgm:cxn modelId="{DADC891E-FDEE-4CFF-9AE7-99B8BBA49BEC}" type="presOf" srcId="{0ADB43A0-4D34-4100-A58A-285FFB3B9AB7}" destId="{E7B39FB2-52FF-4539-BD80-8B3EB7044A14}" srcOrd="0" destOrd="0" presId="urn:microsoft.com/office/officeart/2008/layout/HorizontalMultiLevelHierarchy"/>
    <dgm:cxn modelId="{4D20E8D7-E4CE-4FA1-890E-3E871661A08F}" type="presOf" srcId="{6C941010-53B1-4D2E-A65E-CF14721DE2D7}" destId="{7E55E13C-7D38-4846-ABB2-A3EC01705A02}" srcOrd="0" destOrd="0" presId="urn:microsoft.com/office/officeart/2008/layout/HorizontalMultiLevelHierarchy"/>
    <dgm:cxn modelId="{68B028E4-C634-4E46-BD22-F9C3E7FB81E3}" type="presOf" srcId="{6E67F1F0-855D-44A3-A975-5C5C1C4C8511}" destId="{FC93CD44-7A7B-4EE5-A642-05168D3C619B}" srcOrd="0" destOrd="0" presId="urn:microsoft.com/office/officeart/2008/layout/HorizontalMultiLevelHierarchy"/>
    <dgm:cxn modelId="{53917BF3-5EA7-4CF2-95AA-03A9B4DCE64F}" srcId="{CE498818-BCE6-4905-911B-69B63E198907}" destId="{6C941010-53B1-4D2E-A65E-CF14721DE2D7}" srcOrd="1" destOrd="0" parTransId="{53A4B9B6-6B33-4F3C-ADE1-97B667D7A9D2}" sibTransId="{8E5AAD1B-3D76-48C4-B58A-B9B66C616240}"/>
    <dgm:cxn modelId="{70B136E3-B05B-46C5-834C-178F46418609}" type="presOf" srcId="{12063C56-BBCF-4228-B1B3-31AE791F06EF}" destId="{9F4461A3-8684-4428-A3F4-7C4E37481259}" srcOrd="0" destOrd="0" presId="urn:microsoft.com/office/officeart/2008/layout/HorizontalMultiLevelHierarchy"/>
    <dgm:cxn modelId="{3BDBA833-DDCE-4EDD-BDEA-7A2BB573E24B}" type="presOf" srcId="{2DAAFE9A-67F9-48F0-8235-BD32A1112C54}" destId="{857BC71A-382A-4CBF-A4CA-EFA9EA96853B}" srcOrd="1" destOrd="0" presId="urn:microsoft.com/office/officeart/2008/layout/HorizontalMultiLevelHierarchy"/>
    <dgm:cxn modelId="{DFD01D1D-E6BA-4A11-945B-9B787768225F}" srcId="{65B86D30-65AE-498B-9A61-AD0394A6F4B2}" destId="{5C76696E-57B7-4F51-BF9D-7E46A22EDF54}" srcOrd="0" destOrd="0" parTransId="{BE0CFFA0-ECFA-4B4E-998E-105E57AD3BB5}" sibTransId="{8A86F77F-65BE-44A9-BA71-E6545F881B90}"/>
    <dgm:cxn modelId="{C4EC9DEA-AD99-4DF6-BD5B-EC3CA7B25A6A}" type="presParOf" srcId="{C35428E5-3966-4314-9090-8AC64366195E}" destId="{5EBDBE27-C732-4EC7-8E83-FC4A1DA51356}" srcOrd="0" destOrd="0" presId="urn:microsoft.com/office/officeart/2008/layout/HorizontalMultiLevelHierarchy"/>
    <dgm:cxn modelId="{25ACBFF7-2839-4D6D-AB67-44CEE42B3C93}" type="presParOf" srcId="{5EBDBE27-C732-4EC7-8E83-FC4A1DA51356}" destId="{6D33CDB9-220F-4EE2-8354-7D210FE2F27E}" srcOrd="0" destOrd="0" presId="urn:microsoft.com/office/officeart/2008/layout/HorizontalMultiLevelHierarchy"/>
    <dgm:cxn modelId="{EF87D770-1C78-4A8F-8A00-6E77CADD9825}" type="presParOf" srcId="{5EBDBE27-C732-4EC7-8E83-FC4A1DA51356}" destId="{E1BD9DB9-80D6-468A-B468-D3015DF85742}" srcOrd="1" destOrd="0" presId="urn:microsoft.com/office/officeart/2008/layout/HorizontalMultiLevelHierarchy"/>
    <dgm:cxn modelId="{30B5BA4C-D08C-4B0C-8223-852C91CD9A3A}" type="presParOf" srcId="{E1BD9DB9-80D6-468A-B468-D3015DF85742}" destId="{B9CBE8D5-A1BB-4633-AB56-E43CDFBAE720}" srcOrd="0" destOrd="0" presId="urn:microsoft.com/office/officeart/2008/layout/HorizontalMultiLevelHierarchy"/>
    <dgm:cxn modelId="{8968BE98-DA8C-4A0F-9C4B-9720076D57D3}" type="presParOf" srcId="{B9CBE8D5-A1BB-4633-AB56-E43CDFBAE720}" destId="{857BC71A-382A-4CBF-A4CA-EFA9EA96853B}" srcOrd="0" destOrd="0" presId="urn:microsoft.com/office/officeart/2008/layout/HorizontalMultiLevelHierarchy"/>
    <dgm:cxn modelId="{F38FCED7-BCFB-48ED-A067-11644689F232}" type="presParOf" srcId="{E1BD9DB9-80D6-468A-B468-D3015DF85742}" destId="{42A65CFE-7259-43A2-8AB8-F95487D7EB60}" srcOrd="1" destOrd="0" presId="urn:microsoft.com/office/officeart/2008/layout/HorizontalMultiLevelHierarchy"/>
    <dgm:cxn modelId="{5C7931ED-ACD6-46C9-85FC-FF4E51BD7A01}" type="presParOf" srcId="{42A65CFE-7259-43A2-8AB8-F95487D7EB60}" destId="{E7B39FB2-52FF-4539-BD80-8B3EB7044A14}" srcOrd="0" destOrd="0" presId="urn:microsoft.com/office/officeart/2008/layout/HorizontalMultiLevelHierarchy"/>
    <dgm:cxn modelId="{61F86A9A-89B8-4149-897F-9F07557A594A}" type="presParOf" srcId="{42A65CFE-7259-43A2-8AB8-F95487D7EB60}" destId="{B7E66BC2-BD72-4FF7-95AE-013AA2EDA688}" srcOrd="1" destOrd="0" presId="urn:microsoft.com/office/officeart/2008/layout/HorizontalMultiLevelHierarchy"/>
    <dgm:cxn modelId="{58E54448-6E87-4607-B70C-18EC4EA408FE}" type="presParOf" srcId="{E1BD9DB9-80D6-468A-B468-D3015DF85742}" destId="{FC93CD44-7A7B-4EE5-A642-05168D3C619B}" srcOrd="2" destOrd="0" presId="urn:microsoft.com/office/officeart/2008/layout/HorizontalMultiLevelHierarchy"/>
    <dgm:cxn modelId="{2750DBED-361B-4530-A77F-BFF813CCFB6F}" type="presParOf" srcId="{FC93CD44-7A7B-4EE5-A642-05168D3C619B}" destId="{A6C6C58E-E399-494B-AECD-12C91FE51BE5}" srcOrd="0" destOrd="0" presId="urn:microsoft.com/office/officeart/2008/layout/HorizontalMultiLevelHierarchy"/>
    <dgm:cxn modelId="{17D2296E-347A-4186-A0FB-74ED86025A3B}" type="presParOf" srcId="{E1BD9DB9-80D6-468A-B468-D3015DF85742}" destId="{2878EE01-053D-4237-8569-2D1173E47D9B}" srcOrd="3" destOrd="0" presId="urn:microsoft.com/office/officeart/2008/layout/HorizontalMultiLevelHierarchy"/>
    <dgm:cxn modelId="{93FE990D-4E7A-4A59-8807-9C931CBB3D34}" type="presParOf" srcId="{2878EE01-053D-4237-8569-2D1173E47D9B}" destId="{44E556A3-2C39-4FA1-B9D6-C6B18C4B6566}" srcOrd="0" destOrd="0" presId="urn:microsoft.com/office/officeart/2008/layout/HorizontalMultiLevelHierarchy"/>
    <dgm:cxn modelId="{5108B6B0-8B67-4DEC-B06A-4A1002E3F66C}" type="presParOf" srcId="{2878EE01-053D-4237-8569-2D1173E47D9B}" destId="{48901525-58F7-4881-AB83-EF61FFBD7CAC}" srcOrd="1" destOrd="0" presId="urn:microsoft.com/office/officeart/2008/layout/HorizontalMultiLevelHierarchy"/>
    <dgm:cxn modelId="{1FBA4018-ED3F-44AA-AD74-16DC1C235EBD}" type="presParOf" srcId="{C35428E5-3966-4314-9090-8AC64366195E}" destId="{77C41D14-17D4-46DF-9F63-4AE4F688D747}" srcOrd="1" destOrd="0" presId="urn:microsoft.com/office/officeart/2008/layout/HorizontalMultiLevelHierarchy"/>
    <dgm:cxn modelId="{9163C555-48FD-4D1F-B279-84DCDA3C9AF8}" type="presParOf" srcId="{77C41D14-17D4-46DF-9F63-4AE4F688D747}" destId="{42F77465-D1B2-4EC0-BF5F-6C28E611F91A}" srcOrd="0" destOrd="0" presId="urn:microsoft.com/office/officeart/2008/layout/HorizontalMultiLevelHierarchy"/>
    <dgm:cxn modelId="{34005F70-E8F0-41C9-93FB-92CD861C4284}" type="presParOf" srcId="{77C41D14-17D4-46DF-9F63-4AE4F688D747}" destId="{595CC54D-8691-49F7-8C8E-2450EB195F58}" srcOrd="1" destOrd="0" presId="urn:microsoft.com/office/officeart/2008/layout/HorizontalMultiLevelHierarchy"/>
    <dgm:cxn modelId="{6FE76E08-C45B-414C-B2F5-F19FA674B787}" type="presParOf" srcId="{595CC54D-8691-49F7-8C8E-2450EB195F58}" destId="{9805BEF1-F2FE-4B1A-BB64-AF980BD48BC3}" srcOrd="0" destOrd="0" presId="urn:microsoft.com/office/officeart/2008/layout/HorizontalMultiLevelHierarchy"/>
    <dgm:cxn modelId="{FBE34DD6-51D4-4816-930F-5C20F5E34157}" type="presParOf" srcId="{9805BEF1-F2FE-4B1A-BB64-AF980BD48BC3}" destId="{42572DF2-FDF9-48CF-AF96-DB116AE94318}" srcOrd="0" destOrd="0" presId="urn:microsoft.com/office/officeart/2008/layout/HorizontalMultiLevelHierarchy"/>
    <dgm:cxn modelId="{8EEB2D45-1F5C-4288-AA69-39AABE77B085}" type="presParOf" srcId="{595CC54D-8691-49F7-8C8E-2450EB195F58}" destId="{01B45879-6248-4082-92BD-A645E1B474F0}" srcOrd="1" destOrd="0" presId="urn:microsoft.com/office/officeart/2008/layout/HorizontalMultiLevelHierarchy"/>
    <dgm:cxn modelId="{8B8020B9-0FF9-480F-835F-20CEA320CA9A}" type="presParOf" srcId="{01B45879-6248-4082-92BD-A645E1B474F0}" destId="{6208D278-F0D1-42BF-B58F-B197806DC218}" srcOrd="0" destOrd="0" presId="urn:microsoft.com/office/officeart/2008/layout/HorizontalMultiLevelHierarchy"/>
    <dgm:cxn modelId="{746951FC-7A16-4DE6-8070-D1C6F8FA4FEE}" type="presParOf" srcId="{01B45879-6248-4082-92BD-A645E1B474F0}" destId="{F9C3314B-0EDB-4A20-9C48-684C0B058D47}" srcOrd="1" destOrd="0" presId="urn:microsoft.com/office/officeart/2008/layout/HorizontalMultiLevelHierarchy"/>
    <dgm:cxn modelId="{F0D4103F-EEEA-4C78-A39C-AF8C8D40A09A}" type="presParOf" srcId="{595CC54D-8691-49F7-8C8E-2450EB195F58}" destId="{C1E98C02-0E9A-483B-8B5B-5B34531B5A95}" srcOrd="2" destOrd="0" presId="urn:microsoft.com/office/officeart/2008/layout/HorizontalMultiLevelHierarchy"/>
    <dgm:cxn modelId="{D82FDF90-4E88-4E3F-9AF7-4F6013118A95}" type="presParOf" srcId="{C1E98C02-0E9A-483B-8B5B-5B34531B5A95}" destId="{DCCF3060-6E6C-4B6B-A3EE-7C067783A8AD}" srcOrd="0" destOrd="0" presId="urn:microsoft.com/office/officeart/2008/layout/HorizontalMultiLevelHierarchy"/>
    <dgm:cxn modelId="{E34C4014-99C7-4C1A-87A9-3739DEC571AB}" type="presParOf" srcId="{595CC54D-8691-49F7-8C8E-2450EB195F58}" destId="{1AE744B7-91A4-4529-8431-DA8BDF52CAE4}" srcOrd="3" destOrd="0" presId="urn:microsoft.com/office/officeart/2008/layout/HorizontalMultiLevelHierarchy"/>
    <dgm:cxn modelId="{107B65AF-1633-4780-8958-BBF29F213D49}" type="presParOf" srcId="{1AE744B7-91A4-4529-8431-DA8BDF52CAE4}" destId="{7E55E13C-7D38-4846-ABB2-A3EC01705A02}" srcOrd="0" destOrd="0" presId="urn:microsoft.com/office/officeart/2008/layout/HorizontalMultiLevelHierarchy"/>
    <dgm:cxn modelId="{CAB66AB6-2555-4017-AD70-B79BAE68B3D6}" type="presParOf" srcId="{1AE744B7-91A4-4529-8431-DA8BDF52CAE4}" destId="{13406057-BE4D-4C9C-AD3A-C5B253011C01}" srcOrd="1" destOrd="0" presId="urn:microsoft.com/office/officeart/2008/layout/HorizontalMultiLevelHierarchy"/>
    <dgm:cxn modelId="{D3F985CD-2AF6-4DB8-88F3-B0E3513F963F}" type="presParOf" srcId="{595CC54D-8691-49F7-8C8E-2450EB195F58}" destId="{9F4461A3-8684-4428-A3F4-7C4E37481259}" srcOrd="4" destOrd="0" presId="urn:microsoft.com/office/officeart/2008/layout/HorizontalMultiLevelHierarchy"/>
    <dgm:cxn modelId="{1D12AD97-3D8B-40DD-90AA-11F5FF5CE350}" type="presParOf" srcId="{9F4461A3-8684-4428-A3F4-7C4E37481259}" destId="{45AB7853-9F74-4779-8B6C-B596F1D12AA0}" srcOrd="0" destOrd="0" presId="urn:microsoft.com/office/officeart/2008/layout/HorizontalMultiLevelHierarchy"/>
    <dgm:cxn modelId="{5569887E-11B0-407E-8613-62A98B224F69}" type="presParOf" srcId="{595CC54D-8691-49F7-8C8E-2450EB195F58}" destId="{C6961458-6A2C-48CC-843A-DCA748788DB3}" srcOrd="5" destOrd="0" presId="urn:microsoft.com/office/officeart/2008/layout/HorizontalMultiLevelHierarchy"/>
    <dgm:cxn modelId="{55F92060-C489-4C25-9CEF-AB5F21693C69}" type="presParOf" srcId="{C6961458-6A2C-48CC-843A-DCA748788DB3}" destId="{01C31738-78CC-4642-AD21-03852AE70601}" srcOrd="0" destOrd="0" presId="urn:microsoft.com/office/officeart/2008/layout/HorizontalMultiLevelHierarchy"/>
    <dgm:cxn modelId="{6EB71607-D6DF-4B8B-95BE-49DD24DDF2BD}" type="presParOf" srcId="{C6961458-6A2C-48CC-843A-DCA748788DB3}" destId="{ED242EC1-2700-4724-AFF8-55E45DA991A6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F218A28-2DD4-4B31-8DF4-09456A9D4201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7B3F777-9403-4359-9F6A-85CFDC681069}">
      <dgm:prSet phldrT="[Text]"/>
      <dgm:spPr>
        <a:solidFill>
          <a:srgbClr val="669900"/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GB" dirty="0" smtClean="0"/>
            <a:t>Level I</a:t>
          </a:r>
          <a:endParaRPr lang="en-GB" dirty="0"/>
        </a:p>
      </dgm:t>
    </dgm:pt>
    <dgm:pt modelId="{1BB4147A-0102-4C1C-BD71-7365BFBEE17A}" type="parTrans" cxnId="{4B67EFFB-80E2-4E2E-B1C1-E16A16556C8E}">
      <dgm:prSet/>
      <dgm:spPr/>
      <dgm:t>
        <a:bodyPr/>
        <a:lstStyle/>
        <a:p>
          <a:endParaRPr lang="en-GB"/>
        </a:p>
      </dgm:t>
    </dgm:pt>
    <dgm:pt modelId="{32014868-B27A-4ED9-B048-D67E3D26F0FB}" type="sibTrans" cxnId="{4B67EFFB-80E2-4E2E-B1C1-E16A16556C8E}">
      <dgm:prSet/>
      <dgm:spPr/>
      <dgm:t>
        <a:bodyPr/>
        <a:lstStyle/>
        <a:p>
          <a:endParaRPr lang="en-GB"/>
        </a:p>
      </dgm:t>
    </dgm:pt>
    <dgm:pt modelId="{F6B4D912-699E-4F19-B1C7-4A6508248EE6}" type="pres">
      <dgm:prSet presAssocID="{FF218A28-2DD4-4B31-8DF4-09456A9D4201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F73DA243-B987-4FAD-87C5-CE04EEE63AC4}" type="pres">
      <dgm:prSet presAssocID="{17B3F777-9403-4359-9F6A-85CFDC681069}" presName="root1" presStyleCnt="0"/>
      <dgm:spPr/>
    </dgm:pt>
    <dgm:pt modelId="{F88D0874-1538-4EC5-A2C4-6DF90032A3C8}" type="pres">
      <dgm:prSet presAssocID="{17B3F777-9403-4359-9F6A-85CFDC681069}" presName="LevelOneTextNode" presStyleLbl="node0" presStyleIdx="0" presStyleCnt="1" custScaleY="103854" custLinFactNeighborX="1189" custLinFactNeighborY="5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0B4F192-DD64-4E0F-86C3-88E8C40EE52D}" type="pres">
      <dgm:prSet presAssocID="{17B3F777-9403-4359-9F6A-85CFDC681069}" presName="level2hierChild" presStyleCnt="0"/>
      <dgm:spPr/>
    </dgm:pt>
  </dgm:ptLst>
  <dgm:cxnLst>
    <dgm:cxn modelId="{0F5EFF1F-5EA6-4AF6-9A4D-C76D3A9EA11D}" type="presOf" srcId="{FF218A28-2DD4-4B31-8DF4-09456A9D4201}" destId="{F6B4D912-699E-4F19-B1C7-4A6508248EE6}" srcOrd="0" destOrd="0" presId="urn:microsoft.com/office/officeart/2008/layout/HorizontalMultiLevelHierarchy"/>
    <dgm:cxn modelId="{31C9F338-1DEA-40E3-85E0-F7EEB32A1D49}" type="presOf" srcId="{17B3F777-9403-4359-9F6A-85CFDC681069}" destId="{F88D0874-1538-4EC5-A2C4-6DF90032A3C8}" srcOrd="0" destOrd="0" presId="urn:microsoft.com/office/officeart/2008/layout/HorizontalMultiLevelHierarchy"/>
    <dgm:cxn modelId="{4B67EFFB-80E2-4E2E-B1C1-E16A16556C8E}" srcId="{FF218A28-2DD4-4B31-8DF4-09456A9D4201}" destId="{17B3F777-9403-4359-9F6A-85CFDC681069}" srcOrd="0" destOrd="0" parTransId="{1BB4147A-0102-4C1C-BD71-7365BFBEE17A}" sibTransId="{32014868-B27A-4ED9-B048-D67E3D26F0FB}"/>
    <dgm:cxn modelId="{4AABE912-BF2A-457E-95A2-7211C4D41992}" type="presParOf" srcId="{F6B4D912-699E-4F19-B1C7-4A6508248EE6}" destId="{F73DA243-B987-4FAD-87C5-CE04EEE63AC4}" srcOrd="0" destOrd="0" presId="urn:microsoft.com/office/officeart/2008/layout/HorizontalMultiLevelHierarchy"/>
    <dgm:cxn modelId="{D5EA7EE4-E70B-4345-B3C1-3DE1E527E4A8}" type="presParOf" srcId="{F73DA243-B987-4FAD-87C5-CE04EEE63AC4}" destId="{F88D0874-1538-4EC5-A2C4-6DF90032A3C8}" srcOrd="0" destOrd="0" presId="urn:microsoft.com/office/officeart/2008/layout/HorizontalMultiLevelHierarchy"/>
    <dgm:cxn modelId="{9EEBAE6A-BFAF-45CA-86EC-F39402D0C7AA}" type="presParOf" srcId="{F73DA243-B987-4FAD-87C5-CE04EEE63AC4}" destId="{50B4F192-DD64-4E0F-86C3-88E8C40EE52D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F218A28-2DD4-4B31-8DF4-09456A9D4201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7B3F777-9403-4359-9F6A-85CFDC681069}">
      <dgm:prSet phldrT="[Text]"/>
      <dgm:spPr>
        <a:solidFill>
          <a:srgbClr val="FFC000"/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GB" dirty="0" smtClean="0"/>
            <a:t>Level II</a:t>
          </a:r>
          <a:endParaRPr lang="en-GB" dirty="0"/>
        </a:p>
      </dgm:t>
    </dgm:pt>
    <dgm:pt modelId="{1BB4147A-0102-4C1C-BD71-7365BFBEE17A}" type="parTrans" cxnId="{4B67EFFB-80E2-4E2E-B1C1-E16A16556C8E}">
      <dgm:prSet/>
      <dgm:spPr/>
      <dgm:t>
        <a:bodyPr/>
        <a:lstStyle/>
        <a:p>
          <a:endParaRPr lang="en-GB"/>
        </a:p>
      </dgm:t>
    </dgm:pt>
    <dgm:pt modelId="{32014868-B27A-4ED9-B048-D67E3D26F0FB}" type="sibTrans" cxnId="{4B67EFFB-80E2-4E2E-B1C1-E16A16556C8E}">
      <dgm:prSet/>
      <dgm:spPr/>
      <dgm:t>
        <a:bodyPr/>
        <a:lstStyle/>
        <a:p>
          <a:endParaRPr lang="en-GB"/>
        </a:p>
      </dgm:t>
    </dgm:pt>
    <dgm:pt modelId="{F6B4D912-699E-4F19-B1C7-4A6508248EE6}" type="pres">
      <dgm:prSet presAssocID="{FF218A28-2DD4-4B31-8DF4-09456A9D4201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F73DA243-B987-4FAD-87C5-CE04EEE63AC4}" type="pres">
      <dgm:prSet presAssocID="{17B3F777-9403-4359-9F6A-85CFDC681069}" presName="root1" presStyleCnt="0"/>
      <dgm:spPr/>
    </dgm:pt>
    <dgm:pt modelId="{F88D0874-1538-4EC5-A2C4-6DF90032A3C8}" type="pres">
      <dgm:prSet presAssocID="{17B3F777-9403-4359-9F6A-85CFDC681069}" presName="LevelOneTextNode" presStyleLbl="node0" presStyleIdx="0" presStyleCnt="1" custScaleY="104289" custLinFactNeighborX="78937" custLinFactNeighborY="-207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0B4F192-DD64-4E0F-86C3-88E8C40EE52D}" type="pres">
      <dgm:prSet presAssocID="{17B3F777-9403-4359-9F6A-85CFDC681069}" presName="level2hierChild" presStyleCnt="0"/>
      <dgm:spPr/>
    </dgm:pt>
  </dgm:ptLst>
  <dgm:cxnLst>
    <dgm:cxn modelId="{53691C33-91B5-47E0-9F60-19739904A177}" type="presOf" srcId="{FF218A28-2DD4-4B31-8DF4-09456A9D4201}" destId="{F6B4D912-699E-4F19-B1C7-4A6508248EE6}" srcOrd="0" destOrd="0" presId="urn:microsoft.com/office/officeart/2008/layout/HorizontalMultiLevelHierarchy"/>
    <dgm:cxn modelId="{EC4B5456-9E8E-426A-A8B7-5ACDB498D228}" type="presOf" srcId="{17B3F777-9403-4359-9F6A-85CFDC681069}" destId="{F88D0874-1538-4EC5-A2C4-6DF90032A3C8}" srcOrd="0" destOrd="0" presId="urn:microsoft.com/office/officeart/2008/layout/HorizontalMultiLevelHierarchy"/>
    <dgm:cxn modelId="{4B67EFFB-80E2-4E2E-B1C1-E16A16556C8E}" srcId="{FF218A28-2DD4-4B31-8DF4-09456A9D4201}" destId="{17B3F777-9403-4359-9F6A-85CFDC681069}" srcOrd="0" destOrd="0" parTransId="{1BB4147A-0102-4C1C-BD71-7365BFBEE17A}" sibTransId="{32014868-B27A-4ED9-B048-D67E3D26F0FB}"/>
    <dgm:cxn modelId="{0DE8DE78-07C6-483B-A481-3A70B0E7DC24}" type="presParOf" srcId="{F6B4D912-699E-4F19-B1C7-4A6508248EE6}" destId="{F73DA243-B987-4FAD-87C5-CE04EEE63AC4}" srcOrd="0" destOrd="0" presId="urn:microsoft.com/office/officeart/2008/layout/HorizontalMultiLevelHierarchy"/>
    <dgm:cxn modelId="{9E7C228D-24A4-4692-ADD0-9B3E5F405588}" type="presParOf" srcId="{F73DA243-B987-4FAD-87C5-CE04EEE63AC4}" destId="{F88D0874-1538-4EC5-A2C4-6DF90032A3C8}" srcOrd="0" destOrd="0" presId="urn:microsoft.com/office/officeart/2008/layout/HorizontalMultiLevelHierarchy"/>
    <dgm:cxn modelId="{BA735897-1D50-4DE0-B7E0-DFD4B5940750}" type="presParOf" srcId="{F73DA243-B987-4FAD-87C5-CE04EEE63AC4}" destId="{50B4F192-DD64-4E0F-86C3-88E8C40EE52D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F218A28-2DD4-4B31-8DF4-09456A9D4201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7B3F777-9403-4359-9F6A-85CFDC681069}">
      <dgm:prSet phldrT="[Text]"/>
      <dgm:spPr>
        <a:solidFill>
          <a:srgbClr val="CC0000"/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GB" dirty="0" smtClean="0"/>
            <a:t>Level III</a:t>
          </a:r>
          <a:endParaRPr lang="en-GB" dirty="0"/>
        </a:p>
      </dgm:t>
    </dgm:pt>
    <dgm:pt modelId="{1BB4147A-0102-4C1C-BD71-7365BFBEE17A}" type="parTrans" cxnId="{4B67EFFB-80E2-4E2E-B1C1-E16A16556C8E}">
      <dgm:prSet/>
      <dgm:spPr/>
      <dgm:t>
        <a:bodyPr/>
        <a:lstStyle/>
        <a:p>
          <a:endParaRPr lang="en-GB"/>
        </a:p>
      </dgm:t>
    </dgm:pt>
    <dgm:pt modelId="{32014868-B27A-4ED9-B048-D67E3D26F0FB}" type="sibTrans" cxnId="{4B67EFFB-80E2-4E2E-B1C1-E16A16556C8E}">
      <dgm:prSet/>
      <dgm:spPr/>
      <dgm:t>
        <a:bodyPr/>
        <a:lstStyle/>
        <a:p>
          <a:endParaRPr lang="en-GB"/>
        </a:p>
      </dgm:t>
    </dgm:pt>
    <dgm:pt modelId="{F6B4D912-699E-4F19-B1C7-4A6508248EE6}" type="pres">
      <dgm:prSet presAssocID="{FF218A28-2DD4-4B31-8DF4-09456A9D4201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F73DA243-B987-4FAD-87C5-CE04EEE63AC4}" type="pres">
      <dgm:prSet presAssocID="{17B3F777-9403-4359-9F6A-85CFDC681069}" presName="root1" presStyleCnt="0"/>
      <dgm:spPr/>
    </dgm:pt>
    <dgm:pt modelId="{F88D0874-1538-4EC5-A2C4-6DF90032A3C8}" type="pres">
      <dgm:prSet presAssocID="{17B3F777-9403-4359-9F6A-85CFDC681069}" presName="LevelOneTextNode" presStyleLbl="node0" presStyleIdx="0" presStyleCnt="1" custLinFactNeighborX="2959" custLinFactNeighborY="-207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0B4F192-DD64-4E0F-86C3-88E8C40EE52D}" type="pres">
      <dgm:prSet presAssocID="{17B3F777-9403-4359-9F6A-85CFDC681069}" presName="level2hierChild" presStyleCnt="0"/>
      <dgm:spPr/>
    </dgm:pt>
  </dgm:ptLst>
  <dgm:cxnLst>
    <dgm:cxn modelId="{4D01FD4F-FE9C-4DB8-9DFA-BD8A8E4D13AA}" type="presOf" srcId="{17B3F777-9403-4359-9F6A-85CFDC681069}" destId="{F88D0874-1538-4EC5-A2C4-6DF90032A3C8}" srcOrd="0" destOrd="0" presId="urn:microsoft.com/office/officeart/2008/layout/HorizontalMultiLevelHierarchy"/>
    <dgm:cxn modelId="{EF52810E-5BA5-425B-AAE0-C853256D4E70}" type="presOf" srcId="{FF218A28-2DD4-4B31-8DF4-09456A9D4201}" destId="{F6B4D912-699E-4F19-B1C7-4A6508248EE6}" srcOrd="0" destOrd="0" presId="urn:microsoft.com/office/officeart/2008/layout/HorizontalMultiLevelHierarchy"/>
    <dgm:cxn modelId="{4B67EFFB-80E2-4E2E-B1C1-E16A16556C8E}" srcId="{FF218A28-2DD4-4B31-8DF4-09456A9D4201}" destId="{17B3F777-9403-4359-9F6A-85CFDC681069}" srcOrd="0" destOrd="0" parTransId="{1BB4147A-0102-4C1C-BD71-7365BFBEE17A}" sibTransId="{32014868-B27A-4ED9-B048-D67E3D26F0FB}"/>
    <dgm:cxn modelId="{4AB17DFF-A8BE-4A8E-9D2A-CC7C3F3B09AE}" type="presParOf" srcId="{F6B4D912-699E-4F19-B1C7-4A6508248EE6}" destId="{F73DA243-B987-4FAD-87C5-CE04EEE63AC4}" srcOrd="0" destOrd="0" presId="urn:microsoft.com/office/officeart/2008/layout/HorizontalMultiLevelHierarchy"/>
    <dgm:cxn modelId="{48FBF98C-4252-408A-AA11-C90A370CBA9E}" type="presParOf" srcId="{F73DA243-B987-4FAD-87C5-CE04EEE63AC4}" destId="{F88D0874-1538-4EC5-A2C4-6DF90032A3C8}" srcOrd="0" destOrd="0" presId="urn:microsoft.com/office/officeart/2008/layout/HorizontalMultiLevelHierarchy"/>
    <dgm:cxn modelId="{52E59ADF-F71A-4AF9-B957-0CFCCD4C795D}" type="presParOf" srcId="{F73DA243-B987-4FAD-87C5-CE04EEE63AC4}" destId="{50B4F192-DD64-4E0F-86C3-88E8C40EE52D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E822D98-D9D3-4C34-9CC7-7D08231B2345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EF71FE8-CF90-4A70-85C7-7EB2FAA01FD4}">
      <dgm:prSet phldrT="[Text]"/>
      <dgm:spPr>
        <a:solidFill>
          <a:schemeClr val="bg2">
            <a:lumMod val="75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GB" dirty="0" smtClean="0"/>
            <a:t>CERN dose objectives</a:t>
          </a:r>
          <a:endParaRPr lang="en-GB" dirty="0"/>
        </a:p>
      </dgm:t>
    </dgm:pt>
    <dgm:pt modelId="{01289304-809E-4246-A56C-88E6687A477F}" type="parTrans" cxnId="{7C0CDD54-763D-4717-9885-F81B4D86BC16}">
      <dgm:prSet/>
      <dgm:spPr/>
      <dgm:t>
        <a:bodyPr/>
        <a:lstStyle/>
        <a:p>
          <a:endParaRPr lang="en-GB"/>
        </a:p>
      </dgm:t>
    </dgm:pt>
    <dgm:pt modelId="{947F37BD-EF4E-4EB0-BF47-8AE72FAD2DF9}" type="sibTrans" cxnId="{7C0CDD54-763D-4717-9885-F81B4D86BC16}">
      <dgm:prSet/>
      <dgm:spPr/>
      <dgm:t>
        <a:bodyPr/>
        <a:lstStyle/>
        <a:p>
          <a:endParaRPr lang="en-GB"/>
        </a:p>
      </dgm:t>
    </dgm:pt>
    <dgm:pt modelId="{1FA0A936-5104-421A-A045-767DE0A8E1F7}">
      <dgm:prSet phldrT="[Text]"/>
      <dgm:spPr>
        <a:solidFill>
          <a:schemeClr val="bg2"/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GB" dirty="0" smtClean="0"/>
            <a:t>Operational Periods</a:t>
          </a:r>
          <a:endParaRPr lang="en-GB" dirty="0"/>
        </a:p>
      </dgm:t>
    </dgm:pt>
    <dgm:pt modelId="{6D9FDE6A-2E51-4BF3-ABEB-B76E33F65C9C}" type="parTrans" cxnId="{DA613374-3AFD-4521-99E4-5A26540F36E9}">
      <dgm:prSet/>
      <dgm:spPr/>
      <dgm:t>
        <a:bodyPr/>
        <a:lstStyle/>
        <a:p>
          <a:endParaRPr lang="en-GB"/>
        </a:p>
      </dgm:t>
    </dgm:pt>
    <dgm:pt modelId="{BDBB9233-0622-414D-AA3C-715CD9BD334C}" type="sibTrans" cxnId="{DA613374-3AFD-4521-99E4-5A26540F36E9}">
      <dgm:prSet/>
      <dgm:spPr/>
      <dgm:t>
        <a:bodyPr/>
        <a:lstStyle/>
        <a:p>
          <a:endParaRPr lang="en-GB"/>
        </a:p>
      </dgm:t>
    </dgm:pt>
    <dgm:pt modelId="{12DDCAC3-8ADA-4A7F-A7D0-E09C1A58F6FC}">
      <dgm:prSet phldrT="[Text]"/>
      <dgm:spPr>
        <a:solidFill>
          <a:schemeClr val="accent6">
            <a:lumMod val="75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GB" dirty="0" smtClean="0"/>
            <a:t>Long Shutdowns</a:t>
          </a:r>
          <a:endParaRPr lang="en-GB" dirty="0"/>
        </a:p>
      </dgm:t>
    </dgm:pt>
    <dgm:pt modelId="{61CEDCE0-1AEC-423E-9628-235288036391}" type="parTrans" cxnId="{22AFA5E7-43EB-4D71-A266-D2551322FC31}">
      <dgm:prSet/>
      <dgm:spPr/>
      <dgm:t>
        <a:bodyPr/>
        <a:lstStyle/>
        <a:p>
          <a:endParaRPr lang="en-GB"/>
        </a:p>
      </dgm:t>
    </dgm:pt>
    <dgm:pt modelId="{8E6D5D55-3D57-425C-8BC8-8382C561DBA2}" type="sibTrans" cxnId="{22AFA5E7-43EB-4D71-A266-D2551322FC31}">
      <dgm:prSet/>
      <dgm:spPr/>
      <dgm:t>
        <a:bodyPr/>
        <a:lstStyle/>
        <a:p>
          <a:endParaRPr lang="en-GB"/>
        </a:p>
      </dgm:t>
    </dgm:pt>
    <dgm:pt modelId="{A81AD8D9-881D-429D-A925-C28C7FFBF62A}">
      <dgm:prSet phldrT="[Text]"/>
      <dgm:spPr>
        <a:solidFill>
          <a:schemeClr val="bg2">
            <a:lumMod val="75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GB" dirty="0" smtClean="0"/>
            <a:t>3 mSv/</a:t>
          </a:r>
          <a:r>
            <a:rPr lang="en-GB" dirty="0" err="1" smtClean="0"/>
            <a:t>yr</a:t>
          </a:r>
          <a:endParaRPr lang="en-GB" dirty="0"/>
        </a:p>
      </dgm:t>
    </dgm:pt>
    <dgm:pt modelId="{FD4D30F8-110F-4C78-AB66-127B93DD7C9D}" type="parTrans" cxnId="{061FC83B-7D86-41B2-AE00-204D29911A19}">
      <dgm:prSet/>
      <dgm:spPr>
        <a:ln>
          <a:solidFill>
            <a:schemeClr val="bg2">
              <a:lumMod val="75000"/>
            </a:schemeClr>
          </a:solidFill>
        </a:ln>
      </dgm:spPr>
      <dgm:t>
        <a:bodyPr/>
        <a:lstStyle/>
        <a:p>
          <a:endParaRPr lang="en-GB"/>
        </a:p>
      </dgm:t>
    </dgm:pt>
    <dgm:pt modelId="{3C30B09B-86F6-4F94-8685-088C584CF952}" type="sibTrans" cxnId="{061FC83B-7D86-41B2-AE00-204D29911A19}">
      <dgm:prSet/>
      <dgm:spPr/>
      <dgm:t>
        <a:bodyPr/>
        <a:lstStyle/>
        <a:p>
          <a:endParaRPr lang="en-GB"/>
        </a:p>
      </dgm:t>
    </dgm:pt>
    <dgm:pt modelId="{251EF064-BD2D-464F-9908-69368B36C60D}" type="pres">
      <dgm:prSet presAssocID="{8E822D98-D9D3-4C34-9CC7-7D08231B2345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4C503417-1B65-496B-B4EC-23164AF4B5C2}" type="pres">
      <dgm:prSet presAssocID="{9EF71FE8-CF90-4A70-85C7-7EB2FAA01FD4}" presName="root1" presStyleCnt="0"/>
      <dgm:spPr/>
    </dgm:pt>
    <dgm:pt modelId="{651D62C6-6D30-49C5-9CB4-D28D020D6BE3}" type="pres">
      <dgm:prSet presAssocID="{9EF71FE8-CF90-4A70-85C7-7EB2FAA01FD4}" presName="LevelOneTextNode" presStyleLbl="node0" presStyleIdx="0" presStyleCnt="1" custScaleX="21981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90C23D2-36D5-4DDF-9753-BAAFA91AC0F6}" type="pres">
      <dgm:prSet presAssocID="{9EF71FE8-CF90-4A70-85C7-7EB2FAA01FD4}" presName="level2hierChild" presStyleCnt="0"/>
      <dgm:spPr/>
    </dgm:pt>
    <dgm:pt modelId="{7344EA0D-BC4B-44A9-AFCB-37342F0EAAAE}" type="pres">
      <dgm:prSet presAssocID="{6D9FDE6A-2E51-4BF3-ABEB-B76E33F65C9C}" presName="conn2-1" presStyleLbl="parChTrans1D2" presStyleIdx="0" presStyleCnt="2"/>
      <dgm:spPr/>
      <dgm:t>
        <a:bodyPr/>
        <a:lstStyle/>
        <a:p>
          <a:endParaRPr lang="en-GB"/>
        </a:p>
      </dgm:t>
    </dgm:pt>
    <dgm:pt modelId="{20A28E89-F581-499D-87A4-3535AB5AA796}" type="pres">
      <dgm:prSet presAssocID="{6D9FDE6A-2E51-4BF3-ABEB-B76E33F65C9C}" presName="connTx" presStyleLbl="parChTrans1D2" presStyleIdx="0" presStyleCnt="2"/>
      <dgm:spPr/>
      <dgm:t>
        <a:bodyPr/>
        <a:lstStyle/>
        <a:p>
          <a:endParaRPr lang="en-GB"/>
        </a:p>
      </dgm:t>
    </dgm:pt>
    <dgm:pt modelId="{32F4C8D5-E7BA-410B-93C7-8FDD44118365}" type="pres">
      <dgm:prSet presAssocID="{1FA0A936-5104-421A-A045-767DE0A8E1F7}" presName="root2" presStyleCnt="0"/>
      <dgm:spPr/>
    </dgm:pt>
    <dgm:pt modelId="{06569614-19ED-4D35-9BB7-22A4D4675AB1}" type="pres">
      <dgm:prSet presAssocID="{1FA0A936-5104-421A-A045-767DE0A8E1F7}" presName="LevelTwoTextNode" presStyleLbl="node2" presStyleIdx="0" presStyleCnt="2" custScaleX="21160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DEC6900-DCF0-46AD-B051-5C10F8027F03}" type="pres">
      <dgm:prSet presAssocID="{1FA0A936-5104-421A-A045-767DE0A8E1F7}" presName="level3hierChild" presStyleCnt="0"/>
      <dgm:spPr/>
    </dgm:pt>
    <dgm:pt modelId="{562C72DA-4E99-42FE-AF0C-F1394044FFDB}" type="pres">
      <dgm:prSet presAssocID="{61CEDCE0-1AEC-423E-9628-235288036391}" presName="conn2-1" presStyleLbl="parChTrans1D2" presStyleIdx="1" presStyleCnt="2"/>
      <dgm:spPr/>
      <dgm:t>
        <a:bodyPr/>
        <a:lstStyle/>
        <a:p>
          <a:endParaRPr lang="en-GB"/>
        </a:p>
      </dgm:t>
    </dgm:pt>
    <dgm:pt modelId="{D903F9D1-27A2-457C-B24B-1ED62FE79FB6}" type="pres">
      <dgm:prSet presAssocID="{61CEDCE0-1AEC-423E-9628-235288036391}" presName="connTx" presStyleLbl="parChTrans1D2" presStyleIdx="1" presStyleCnt="2"/>
      <dgm:spPr/>
      <dgm:t>
        <a:bodyPr/>
        <a:lstStyle/>
        <a:p>
          <a:endParaRPr lang="en-GB"/>
        </a:p>
      </dgm:t>
    </dgm:pt>
    <dgm:pt modelId="{EE8EE1DB-0972-439D-876D-3BC8E4A485D7}" type="pres">
      <dgm:prSet presAssocID="{12DDCAC3-8ADA-4A7F-A7D0-E09C1A58F6FC}" presName="root2" presStyleCnt="0"/>
      <dgm:spPr/>
    </dgm:pt>
    <dgm:pt modelId="{207DC1C4-A570-4C5D-9B84-E3C39FC02AEA}" type="pres">
      <dgm:prSet presAssocID="{12DDCAC3-8ADA-4A7F-A7D0-E09C1A58F6FC}" presName="LevelTwoTextNode" presStyleLbl="node2" presStyleIdx="1" presStyleCnt="2" custScaleX="21160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3DD742C-BC7E-4595-BC7E-8931997F5DAD}" type="pres">
      <dgm:prSet presAssocID="{12DDCAC3-8ADA-4A7F-A7D0-E09C1A58F6FC}" presName="level3hierChild" presStyleCnt="0"/>
      <dgm:spPr/>
    </dgm:pt>
    <dgm:pt modelId="{D5648C3E-66D4-4922-B3E6-373F2F5EDE19}" type="pres">
      <dgm:prSet presAssocID="{FD4D30F8-110F-4C78-AB66-127B93DD7C9D}" presName="conn2-1" presStyleLbl="parChTrans1D3" presStyleIdx="0" presStyleCnt="1"/>
      <dgm:spPr/>
      <dgm:t>
        <a:bodyPr/>
        <a:lstStyle/>
        <a:p>
          <a:endParaRPr lang="en-GB"/>
        </a:p>
      </dgm:t>
    </dgm:pt>
    <dgm:pt modelId="{FB2D1BC4-8E2E-46E8-A9AF-13272A1F7125}" type="pres">
      <dgm:prSet presAssocID="{FD4D30F8-110F-4C78-AB66-127B93DD7C9D}" presName="connTx" presStyleLbl="parChTrans1D3" presStyleIdx="0" presStyleCnt="1"/>
      <dgm:spPr/>
      <dgm:t>
        <a:bodyPr/>
        <a:lstStyle/>
        <a:p>
          <a:endParaRPr lang="en-GB"/>
        </a:p>
      </dgm:t>
    </dgm:pt>
    <dgm:pt modelId="{E208407C-4E43-4DDD-916C-65A6E15EB0C7}" type="pres">
      <dgm:prSet presAssocID="{A81AD8D9-881D-429D-A925-C28C7FFBF62A}" presName="root2" presStyleCnt="0"/>
      <dgm:spPr/>
    </dgm:pt>
    <dgm:pt modelId="{1A70B4F2-4FBE-422C-859B-C37B7E38E8CC}" type="pres">
      <dgm:prSet presAssocID="{A81AD8D9-881D-429D-A925-C28C7FFBF62A}" presName="LevelTwoTextNode" presStyleLbl="node3" presStyleIdx="0" presStyleCnt="1" custLinFactNeighborX="2099" custLinFactNeighborY="-5072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6DBA46D-A93D-48F3-B84D-57960E34674C}" type="pres">
      <dgm:prSet presAssocID="{A81AD8D9-881D-429D-A925-C28C7FFBF62A}" presName="level3hierChild" presStyleCnt="0"/>
      <dgm:spPr/>
    </dgm:pt>
  </dgm:ptLst>
  <dgm:cxnLst>
    <dgm:cxn modelId="{7A20F42F-196B-455B-8D8F-3230B752AA5D}" type="presOf" srcId="{61CEDCE0-1AEC-423E-9628-235288036391}" destId="{562C72DA-4E99-42FE-AF0C-F1394044FFDB}" srcOrd="0" destOrd="0" presId="urn:microsoft.com/office/officeart/2005/8/layout/hierarchy2"/>
    <dgm:cxn modelId="{ED2371DC-32C9-4D94-BA07-4DE0057E14A7}" type="presOf" srcId="{FD4D30F8-110F-4C78-AB66-127B93DD7C9D}" destId="{D5648C3E-66D4-4922-B3E6-373F2F5EDE19}" srcOrd="0" destOrd="0" presId="urn:microsoft.com/office/officeart/2005/8/layout/hierarchy2"/>
    <dgm:cxn modelId="{5BC3E974-F2BA-46F0-9CC6-8CA896AD5A41}" type="presOf" srcId="{FD4D30F8-110F-4C78-AB66-127B93DD7C9D}" destId="{FB2D1BC4-8E2E-46E8-A9AF-13272A1F7125}" srcOrd="1" destOrd="0" presId="urn:microsoft.com/office/officeart/2005/8/layout/hierarchy2"/>
    <dgm:cxn modelId="{02A62B2D-7912-4649-991A-05FDF1AF2AB5}" type="presOf" srcId="{6D9FDE6A-2E51-4BF3-ABEB-B76E33F65C9C}" destId="{7344EA0D-BC4B-44A9-AFCB-37342F0EAAAE}" srcOrd="0" destOrd="0" presId="urn:microsoft.com/office/officeart/2005/8/layout/hierarchy2"/>
    <dgm:cxn modelId="{C0B3F4F4-AD02-4DC9-9329-1B05347967EC}" type="presOf" srcId="{9EF71FE8-CF90-4A70-85C7-7EB2FAA01FD4}" destId="{651D62C6-6D30-49C5-9CB4-D28D020D6BE3}" srcOrd="0" destOrd="0" presId="urn:microsoft.com/office/officeart/2005/8/layout/hierarchy2"/>
    <dgm:cxn modelId="{C8F4B3DD-8039-4FFC-9583-9CAD86E43E3A}" type="presOf" srcId="{61CEDCE0-1AEC-423E-9628-235288036391}" destId="{D903F9D1-27A2-457C-B24B-1ED62FE79FB6}" srcOrd="1" destOrd="0" presId="urn:microsoft.com/office/officeart/2005/8/layout/hierarchy2"/>
    <dgm:cxn modelId="{ABFE851D-2A55-4BC3-A2B9-ADFD88ADD53B}" type="presOf" srcId="{8E822D98-D9D3-4C34-9CC7-7D08231B2345}" destId="{251EF064-BD2D-464F-9908-69368B36C60D}" srcOrd="0" destOrd="0" presId="urn:microsoft.com/office/officeart/2005/8/layout/hierarchy2"/>
    <dgm:cxn modelId="{22AFA5E7-43EB-4D71-A266-D2551322FC31}" srcId="{9EF71FE8-CF90-4A70-85C7-7EB2FAA01FD4}" destId="{12DDCAC3-8ADA-4A7F-A7D0-E09C1A58F6FC}" srcOrd="1" destOrd="0" parTransId="{61CEDCE0-1AEC-423E-9628-235288036391}" sibTransId="{8E6D5D55-3D57-425C-8BC8-8382C561DBA2}"/>
    <dgm:cxn modelId="{E73806CB-3E71-49FB-A2AA-27265CFA8264}" type="presOf" srcId="{6D9FDE6A-2E51-4BF3-ABEB-B76E33F65C9C}" destId="{20A28E89-F581-499D-87A4-3535AB5AA796}" srcOrd="1" destOrd="0" presId="urn:microsoft.com/office/officeart/2005/8/layout/hierarchy2"/>
    <dgm:cxn modelId="{2B382B6C-A61A-4794-99EE-2A52D2E27C04}" type="presOf" srcId="{A81AD8D9-881D-429D-A925-C28C7FFBF62A}" destId="{1A70B4F2-4FBE-422C-859B-C37B7E38E8CC}" srcOrd="0" destOrd="0" presId="urn:microsoft.com/office/officeart/2005/8/layout/hierarchy2"/>
    <dgm:cxn modelId="{7C0CDD54-763D-4717-9885-F81B4D86BC16}" srcId="{8E822D98-D9D3-4C34-9CC7-7D08231B2345}" destId="{9EF71FE8-CF90-4A70-85C7-7EB2FAA01FD4}" srcOrd="0" destOrd="0" parTransId="{01289304-809E-4246-A56C-88E6687A477F}" sibTransId="{947F37BD-EF4E-4EB0-BF47-8AE72FAD2DF9}"/>
    <dgm:cxn modelId="{DA613374-3AFD-4521-99E4-5A26540F36E9}" srcId="{9EF71FE8-CF90-4A70-85C7-7EB2FAA01FD4}" destId="{1FA0A936-5104-421A-A045-767DE0A8E1F7}" srcOrd="0" destOrd="0" parTransId="{6D9FDE6A-2E51-4BF3-ABEB-B76E33F65C9C}" sibTransId="{BDBB9233-0622-414D-AA3C-715CD9BD334C}"/>
    <dgm:cxn modelId="{061FC83B-7D86-41B2-AE00-204D29911A19}" srcId="{12DDCAC3-8ADA-4A7F-A7D0-E09C1A58F6FC}" destId="{A81AD8D9-881D-429D-A925-C28C7FFBF62A}" srcOrd="0" destOrd="0" parTransId="{FD4D30F8-110F-4C78-AB66-127B93DD7C9D}" sibTransId="{3C30B09B-86F6-4F94-8685-088C584CF952}"/>
    <dgm:cxn modelId="{BEBD3F73-A0B0-49DC-A3B7-7538B01FBF99}" type="presOf" srcId="{12DDCAC3-8ADA-4A7F-A7D0-E09C1A58F6FC}" destId="{207DC1C4-A570-4C5D-9B84-E3C39FC02AEA}" srcOrd="0" destOrd="0" presId="urn:microsoft.com/office/officeart/2005/8/layout/hierarchy2"/>
    <dgm:cxn modelId="{0B3BB075-9943-4837-B384-472BF670FF3C}" type="presOf" srcId="{1FA0A936-5104-421A-A045-767DE0A8E1F7}" destId="{06569614-19ED-4D35-9BB7-22A4D4675AB1}" srcOrd="0" destOrd="0" presId="urn:microsoft.com/office/officeart/2005/8/layout/hierarchy2"/>
    <dgm:cxn modelId="{21087908-D4BC-4EDC-8555-B680B5505D23}" type="presParOf" srcId="{251EF064-BD2D-464F-9908-69368B36C60D}" destId="{4C503417-1B65-496B-B4EC-23164AF4B5C2}" srcOrd="0" destOrd="0" presId="urn:microsoft.com/office/officeart/2005/8/layout/hierarchy2"/>
    <dgm:cxn modelId="{C965333A-274C-45C4-9909-A38A214CD079}" type="presParOf" srcId="{4C503417-1B65-496B-B4EC-23164AF4B5C2}" destId="{651D62C6-6D30-49C5-9CB4-D28D020D6BE3}" srcOrd="0" destOrd="0" presId="urn:microsoft.com/office/officeart/2005/8/layout/hierarchy2"/>
    <dgm:cxn modelId="{13CB124D-21E1-4A5F-8546-4962D27E1FF0}" type="presParOf" srcId="{4C503417-1B65-496B-B4EC-23164AF4B5C2}" destId="{A90C23D2-36D5-4DDF-9753-BAAFA91AC0F6}" srcOrd="1" destOrd="0" presId="urn:microsoft.com/office/officeart/2005/8/layout/hierarchy2"/>
    <dgm:cxn modelId="{52122EE0-3D1D-4DCF-9C6B-B025D11CF4ED}" type="presParOf" srcId="{A90C23D2-36D5-4DDF-9753-BAAFA91AC0F6}" destId="{7344EA0D-BC4B-44A9-AFCB-37342F0EAAAE}" srcOrd="0" destOrd="0" presId="urn:microsoft.com/office/officeart/2005/8/layout/hierarchy2"/>
    <dgm:cxn modelId="{C162F5B4-8D7F-4DF3-8881-73D2E3D65BAB}" type="presParOf" srcId="{7344EA0D-BC4B-44A9-AFCB-37342F0EAAAE}" destId="{20A28E89-F581-499D-87A4-3535AB5AA796}" srcOrd="0" destOrd="0" presId="urn:microsoft.com/office/officeart/2005/8/layout/hierarchy2"/>
    <dgm:cxn modelId="{708E436C-B036-47B1-919A-791F475A18DB}" type="presParOf" srcId="{A90C23D2-36D5-4DDF-9753-BAAFA91AC0F6}" destId="{32F4C8D5-E7BA-410B-93C7-8FDD44118365}" srcOrd="1" destOrd="0" presId="urn:microsoft.com/office/officeart/2005/8/layout/hierarchy2"/>
    <dgm:cxn modelId="{00B0278C-7E50-4C23-95CF-DA6DC2B2A90C}" type="presParOf" srcId="{32F4C8D5-E7BA-410B-93C7-8FDD44118365}" destId="{06569614-19ED-4D35-9BB7-22A4D4675AB1}" srcOrd="0" destOrd="0" presId="urn:microsoft.com/office/officeart/2005/8/layout/hierarchy2"/>
    <dgm:cxn modelId="{6034194F-8273-48C4-AD8B-E91F5D571BCD}" type="presParOf" srcId="{32F4C8D5-E7BA-410B-93C7-8FDD44118365}" destId="{9DEC6900-DCF0-46AD-B051-5C10F8027F03}" srcOrd="1" destOrd="0" presId="urn:microsoft.com/office/officeart/2005/8/layout/hierarchy2"/>
    <dgm:cxn modelId="{DE5EF639-709C-4BB6-AE3F-B039DAB07C33}" type="presParOf" srcId="{A90C23D2-36D5-4DDF-9753-BAAFA91AC0F6}" destId="{562C72DA-4E99-42FE-AF0C-F1394044FFDB}" srcOrd="2" destOrd="0" presId="urn:microsoft.com/office/officeart/2005/8/layout/hierarchy2"/>
    <dgm:cxn modelId="{98797E12-D75E-43A1-87C1-56B9D934B5A1}" type="presParOf" srcId="{562C72DA-4E99-42FE-AF0C-F1394044FFDB}" destId="{D903F9D1-27A2-457C-B24B-1ED62FE79FB6}" srcOrd="0" destOrd="0" presId="urn:microsoft.com/office/officeart/2005/8/layout/hierarchy2"/>
    <dgm:cxn modelId="{C865AE78-C5B1-4C10-A426-4E6DE7F99803}" type="presParOf" srcId="{A90C23D2-36D5-4DDF-9753-BAAFA91AC0F6}" destId="{EE8EE1DB-0972-439D-876D-3BC8E4A485D7}" srcOrd="3" destOrd="0" presId="urn:microsoft.com/office/officeart/2005/8/layout/hierarchy2"/>
    <dgm:cxn modelId="{B818953F-2667-4E59-AD42-37E2A6DA3672}" type="presParOf" srcId="{EE8EE1DB-0972-439D-876D-3BC8E4A485D7}" destId="{207DC1C4-A570-4C5D-9B84-E3C39FC02AEA}" srcOrd="0" destOrd="0" presId="urn:microsoft.com/office/officeart/2005/8/layout/hierarchy2"/>
    <dgm:cxn modelId="{FCE75311-EAD5-42C7-87AA-BBB690B89EDB}" type="presParOf" srcId="{EE8EE1DB-0972-439D-876D-3BC8E4A485D7}" destId="{33DD742C-BC7E-4595-BC7E-8931997F5DAD}" srcOrd="1" destOrd="0" presId="urn:microsoft.com/office/officeart/2005/8/layout/hierarchy2"/>
    <dgm:cxn modelId="{3BA67F68-0C83-4249-A193-3C8256D33ECE}" type="presParOf" srcId="{33DD742C-BC7E-4595-BC7E-8931997F5DAD}" destId="{D5648C3E-66D4-4922-B3E6-373F2F5EDE19}" srcOrd="0" destOrd="0" presId="urn:microsoft.com/office/officeart/2005/8/layout/hierarchy2"/>
    <dgm:cxn modelId="{B5D19139-86DA-4960-8F09-84E6B5DCEE78}" type="presParOf" srcId="{D5648C3E-66D4-4922-B3E6-373F2F5EDE19}" destId="{FB2D1BC4-8E2E-46E8-A9AF-13272A1F7125}" srcOrd="0" destOrd="0" presId="urn:microsoft.com/office/officeart/2005/8/layout/hierarchy2"/>
    <dgm:cxn modelId="{7BFAD1DF-A763-454E-91EA-8CBEFF77F266}" type="presParOf" srcId="{33DD742C-BC7E-4595-BC7E-8931997F5DAD}" destId="{E208407C-4E43-4DDD-916C-65A6E15EB0C7}" srcOrd="1" destOrd="0" presId="urn:microsoft.com/office/officeart/2005/8/layout/hierarchy2"/>
    <dgm:cxn modelId="{150BC848-9BD3-4E5B-B19D-B40100FE734F}" type="presParOf" srcId="{E208407C-4E43-4DDD-916C-65A6E15EB0C7}" destId="{1A70B4F2-4FBE-422C-859B-C37B7E38E8CC}" srcOrd="0" destOrd="0" presId="urn:microsoft.com/office/officeart/2005/8/layout/hierarchy2"/>
    <dgm:cxn modelId="{C427B8D6-0907-4C7C-BE71-AC74DC019D1C}" type="presParOf" srcId="{E208407C-4E43-4DDD-916C-65A6E15EB0C7}" destId="{26DBA46D-A93D-48F3-B84D-57960E34674C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2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83179D5-4006-449E-BE02-B1A483F63C3A}" type="doc">
      <dgm:prSet loTypeId="urn:microsoft.com/office/officeart/2009/layout/CircleArrowProcess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E5F6C53-A5F7-4BC4-9C72-A3B68A829921}">
      <dgm:prSet phldrT="[Text]"/>
      <dgm:spPr>
        <a:xfrm>
          <a:off x="1144009" y="646788"/>
          <a:ext cx="878826" cy="439361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en-GB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New design?</a:t>
          </a:r>
          <a:endParaRPr lang="en-GB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29A6BE92-5904-4535-A108-F1C5C97D9D64}" type="parTrans" cxnId="{23D207FE-A9E3-48BA-A443-4F4AB732711C}">
      <dgm:prSet/>
      <dgm:spPr/>
      <dgm:t>
        <a:bodyPr/>
        <a:lstStyle/>
        <a:p>
          <a:endParaRPr lang="en-GB"/>
        </a:p>
      </dgm:t>
    </dgm:pt>
    <dgm:pt modelId="{BDBD015B-858A-4147-90DB-C0A4E02AB994}" type="sibTrans" cxnId="{23D207FE-A9E3-48BA-A443-4F4AB732711C}">
      <dgm:prSet/>
      <dgm:spPr/>
      <dgm:t>
        <a:bodyPr/>
        <a:lstStyle/>
        <a:p>
          <a:endParaRPr lang="en-GB"/>
        </a:p>
      </dgm:t>
    </dgm:pt>
    <dgm:pt modelId="{6917380A-8A1B-4B07-9E7C-7AC6570666D3}">
      <dgm:prSet phldrT="[Text]"/>
      <dgm:spPr>
        <a:xfrm>
          <a:off x="704596" y="1553636"/>
          <a:ext cx="878826" cy="439361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en-GB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Step 1</a:t>
          </a:r>
          <a:endParaRPr lang="en-GB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9AACB0A8-C91C-4151-836C-31B43FB84F9E}" type="parTrans" cxnId="{FBD8485F-F0BB-4407-A216-5813F407D7B0}">
      <dgm:prSet/>
      <dgm:spPr/>
      <dgm:t>
        <a:bodyPr/>
        <a:lstStyle/>
        <a:p>
          <a:endParaRPr lang="en-GB"/>
        </a:p>
      </dgm:t>
    </dgm:pt>
    <dgm:pt modelId="{89BB05FB-102B-4798-9D76-02A035A243AE}" type="sibTrans" cxnId="{FBD8485F-F0BB-4407-A216-5813F407D7B0}">
      <dgm:prSet/>
      <dgm:spPr/>
      <dgm:t>
        <a:bodyPr/>
        <a:lstStyle/>
        <a:p>
          <a:endParaRPr lang="en-GB"/>
        </a:p>
      </dgm:t>
    </dgm:pt>
    <dgm:pt modelId="{4E00F7B6-393A-4B69-AAF6-B0A1B49B1586}" type="pres">
      <dgm:prSet presAssocID="{483179D5-4006-449E-BE02-B1A483F63C3A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2F4CDD23-1D4F-4E7E-B106-A6C46D2DA148}" type="pres">
      <dgm:prSet presAssocID="{6E5F6C53-A5F7-4BC4-9C72-A3B68A829921}" presName="Accent1" presStyleCnt="0"/>
      <dgm:spPr/>
    </dgm:pt>
    <dgm:pt modelId="{46F0AFA5-F8A2-43AB-98C7-85516A400FFC}" type="pres">
      <dgm:prSet presAssocID="{6E5F6C53-A5F7-4BC4-9C72-A3B68A829921}" presName="Accent" presStyleLbl="node1" presStyleIdx="0" presStyleCnt="2" custLinFactNeighborX="1841" custLinFactNeighborY="1147"/>
      <dgm:spPr>
        <a:xfrm>
          <a:off x="825116" y="94560"/>
          <a:ext cx="1575180" cy="1575225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rgbClr val="F7964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endParaRPr lang="en-GB"/>
        </a:p>
      </dgm:t>
    </dgm:pt>
    <dgm:pt modelId="{A1D07B37-10EC-47AB-A32B-0D781D6ECA12}" type="pres">
      <dgm:prSet presAssocID="{6E5F6C53-A5F7-4BC4-9C72-A3B68A829921}" presName="Parent1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95EC8F7-4282-46F1-98CA-278BDF3B9886}" type="pres">
      <dgm:prSet presAssocID="{6917380A-8A1B-4B07-9E7C-7AC6570666D3}" presName="Accent2" presStyleCnt="0"/>
      <dgm:spPr/>
    </dgm:pt>
    <dgm:pt modelId="{D90FF6D4-7915-4EA2-B304-6AD3EEA30C95}" type="pres">
      <dgm:prSet presAssocID="{6917380A-8A1B-4B07-9E7C-7AC6570666D3}" presName="Accent" presStyleLbl="node1" presStyleIdx="1" presStyleCnt="2"/>
      <dgm:spPr>
        <a:xfrm>
          <a:off x="470962" y="1086149"/>
          <a:ext cx="1353199" cy="1353772"/>
        </a:xfrm>
        <a:prstGeom prst="blockArc">
          <a:avLst>
            <a:gd name="adj1" fmla="val 0"/>
            <a:gd name="adj2" fmla="val 18900000"/>
            <a:gd name="adj3" fmla="val 12740"/>
          </a:avLst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endParaRPr lang="en-GB"/>
        </a:p>
      </dgm:t>
    </dgm:pt>
    <dgm:pt modelId="{588C0F76-1C51-4158-B0A8-3B4F6724A66B}" type="pres">
      <dgm:prSet presAssocID="{6917380A-8A1B-4B07-9E7C-7AC6570666D3}" presName="Parent2" presStyleLbl="revTx" presStyleIdx="1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FBD8485F-F0BB-4407-A216-5813F407D7B0}" srcId="{483179D5-4006-449E-BE02-B1A483F63C3A}" destId="{6917380A-8A1B-4B07-9E7C-7AC6570666D3}" srcOrd="1" destOrd="0" parTransId="{9AACB0A8-C91C-4151-836C-31B43FB84F9E}" sibTransId="{89BB05FB-102B-4798-9D76-02A035A243AE}"/>
    <dgm:cxn modelId="{F51344DB-4E7D-4718-B603-472DA5E473FB}" type="presOf" srcId="{6917380A-8A1B-4B07-9E7C-7AC6570666D3}" destId="{588C0F76-1C51-4158-B0A8-3B4F6724A66B}" srcOrd="0" destOrd="0" presId="urn:microsoft.com/office/officeart/2009/layout/CircleArrowProcess"/>
    <dgm:cxn modelId="{23D207FE-A9E3-48BA-A443-4F4AB732711C}" srcId="{483179D5-4006-449E-BE02-B1A483F63C3A}" destId="{6E5F6C53-A5F7-4BC4-9C72-A3B68A829921}" srcOrd="0" destOrd="0" parTransId="{29A6BE92-5904-4535-A108-F1C5C97D9D64}" sibTransId="{BDBD015B-858A-4147-90DB-C0A4E02AB994}"/>
    <dgm:cxn modelId="{2ED8B005-355D-468B-AF3D-5CEDA8A2B422}" type="presOf" srcId="{6E5F6C53-A5F7-4BC4-9C72-A3B68A829921}" destId="{A1D07B37-10EC-47AB-A32B-0D781D6ECA12}" srcOrd="0" destOrd="0" presId="urn:microsoft.com/office/officeart/2009/layout/CircleArrowProcess"/>
    <dgm:cxn modelId="{515FEED0-7C42-4A08-B562-D604046F35DD}" type="presOf" srcId="{483179D5-4006-449E-BE02-B1A483F63C3A}" destId="{4E00F7B6-393A-4B69-AAF6-B0A1B49B1586}" srcOrd="0" destOrd="0" presId="urn:microsoft.com/office/officeart/2009/layout/CircleArrowProcess"/>
    <dgm:cxn modelId="{3CE3379F-8E0A-4313-B2C7-A23230272D28}" type="presParOf" srcId="{4E00F7B6-393A-4B69-AAF6-B0A1B49B1586}" destId="{2F4CDD23-1D4F-4E7E-B106-A6C46D2DA148}" srcOrd="0" destOrd="0" presId="urn:microsoft.com/office/officeart/2009/layout/CircleArrowProcess"/>
    <dgm:cxn modelId="{75217E50-7100-44A1-B045-44CE31798598}" type="presParOf" srcId="{2F4CDD23-1D4F-4E7E-B106-A6C46D2DA148}" destId="{46F0AFA5-F8A2-43AB-98C7-85516A400FFC}" srcOrd="0" destOrd="0" presId="urn:microsoft.com/office/officeart/2009/layout/CircleArrowProcess"/>
    <dgm:cxn modelId="{A6E14028-3ED1-4E49-A724-6E95A4DB0304}" type="presParOf" srcId="{4E00F7B6-393A-4B69-AAF6-B0A1B49B1586}" destId="{A1D07B37-10EC-47AB-A32B-0D781D6ECA12}" srcOrd="1" destOrd="0" presId="urn:microsoft.com/office/officeart/2009/layout/CircleArrowProcess"/>
    <dgm:cxn modelId="{14B75425-E74A-4DF9-AB50-0099F6686530}" type="presParOf" srcId="{4E00F7B6-393A-4B69-AAF6-B0A1B49B1586}" destId="{D95EC8F7-4282-46F1-98CA-278BDF3B9886}" srcOrd="2" destOrd="0" presId="urn:microsoft.com/office/officeart/2009/layout/CircleArrowProcess"/>
    <dgm:cxn modelId="{B5B21FFA-C508-42D0-9763-1CF5663B73EA}" type="presParOf" srcId="{D95EC8F7-4282-46F1-98CA-278BDF3B9886}" destId="{D90FF6D4-7915-4EA2-B304-6AD3EEA30C95}" srcOrd="0" destOrd="0" presId="urn:microsoft.com/office/officeart/2009/layout/CircleArrowProcess"/>
    <dgm:cxn modelId="{4C741174-DA7F-4819-8C08-F71F93FB755F}" type="presParOf" srcId="{4E00F7B6-393A-4B69-AAF6-B0A1B49B1586}" destId="{588C0F76-1C51-4158-B0A8-3B4F6724A66B}" srcOrd="3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B607B6-0906-4C4B-A7FA-D2C60CD2E97E}">
      <dsp:nvSpPr>
        <dsp:cNvPr id="0" name=""/>
        <dsp:cNvSpPr/>
      </dsp:nvSpPr>
      <dsp:spPr>
        <a:xfrm>
          <a:off x="6006" y="1167712"/>
          <a:ext cx="8587960" cy="449594"/>
        </a:xfrm>
        <a:prstGeom prst="roundRect">
          <a:avLst>
            <a:gd name="adj" fmla="val 10000"/>
          </a:avLst>
        </a:prstGeom>
        <a:solidFill>
          <a:srgbClr val="C0504D">
            <a:lumMod val="7500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6/20 mSv/</a:t>
          </a:r>
          <a:r>
            <a:rPr lang="en-GB" sz="1500" kern="1200" dirty="0" err="1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yr</a:t>
          </a:r>
          <a:r>
            <a:rPr lang="en-GB" sz="15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                                        1 mSv/</a:t>
          </a:r>
          <a:r>
            <a:rPr lang="en-GB" sz="1500" kern="1200" dirty="0" err="1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yr</a:t>
          </a:r>
          <a:r>
            <a:rPr lang="en-GB" sz="15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                                        300 </a:t>
          </a:r>
          <a:r>
            <a:rPr lang="en-GB" sz="1500" kern="1200" dirty="0" smtClean="0">
              <a:solidFill>
                <a:sysClr val="window" lastClr="FFFFFF"/>
              </a:solidFill>
              <a:latin typeface="Symbol" panose="05050102010706020507" pitchFamily="18" charset="2"/>
              <a:ea typeface="+mn-ea"/>
              <a:cs typeface="+mn-cs"/>
            </a:rPr>
            <a:t>m</a:t>
          </a:r>
          <a:r>
            <a:rPr lang="en-GB" sz="15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Sv/</a:t>
          </a:r>
          <a:r>
            <a:rPr lang="en-GB" sz="1500" kern="1200" dirty="0" err="1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yr</a:t>
          </a:r>
          <a:endParaRPr lang="en-GB" sz="15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19174" y="1180880"/>
        <a:ext cx="8561624" cy="423258"/>
      </dsp:txXfrm>
    </dsp:sp>
    <dsp:sp modelId="{F9BE131A-FE0C-4FF5-845E-12E4219FE45A}">
      <dsp:nvSpPr>
        <dsp:cNvPr id="0" name=""/>
        <dsp:cNvSpPr/>
      </dsp:nvSpPr>
      <dsp:spPr>
        <a:xfrm>
          <a:off x="14388" y="584314"/>
          <a:ext cx="2648717" cy="449594"/>
        </a:xfrm>
        <a:prstGeom prst="roundRect">
          <a:avLst>
            <a:gd name="adj" fmla="val 10000"/>
          </a:avLst>
        </a:prstGeom>
        <a:solidFill>
          <a:srgbClr val="C0504D">
            <a:lumMod val="7500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Radiation Workers</a:t>
          </a:r>
          <a:endParaRPr lang="en-GB" sz="19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7556" y="597482"/>
        <a:ext cx="2622381" cy="423258"/>
      </dsp:txXfrm>
    </dsp:sp>
    <dsp:sp modelId="{EC457883-2C1D-441D-AF4A-FC5225313876}">
      <dsp:nvSpPr>
        <dsp:cNvPr id="0" name=""/>
        <dsp:cNvSpPr/>
      </dsp:nvSpPr>
      <dsp:spPr>
        <a:xfrm>
          <a:off x="14388" y="916"/>
          <a:ext cx="2648717" cy="449594"/>
        </a:xfrm>
        <a:prstGeom prst="roundRect">
          <a:avLst>
            <a:gd name="adj" fmla="val 10000"/>
          </a:avLst>
        </a:prstGeom>
        <a:solidFill>
          <a:srgbClr val="C0504D">
            <a:lumMod val="7500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On CERN site</a:t>
          </a:r>
          <a:endParaRPr lang="en-GB" sz="19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7556" y="14084"/>
        <a:ext cx="2622381" cy="423258"/>
      </dsp:txXfrm>
    </dsp:sp>
    <dsp:sp modelId="{2203BCA5-66DE-488E-83C0-7B125645E153}">
      <dsp:nvSpPr>
        <dsp:cNvPr id="0" name=""/>
        <dsp:cNvSpPr/>
      </dsp:nvSpPr>
      <dsp:spPr>
        <a:xfrm>
          <a:off x="2885598" y="584314"/>
          <a:ext cx="2828776" cy="449594"/>
        </a:xfrm>
        <a:prstGeom prst="roundRect">
          <a:avLst>
            <a:gd name="adj" fmla="val 10000"/>
          </a:avLst>
        </a:prstGeom>
        <a:solidFill>
          <a:srgbClr val="C0504D">
            <a:lumMod val="7500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Other workers</a:t>
          </a:r>
          <a:endParaRPr lang="en-GB" sz="19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898766" y="597482"/>
        <a:ext cx="2802440" cy="423258"/>
      </dsp:txXfrm>
    </dsp:sp>
    <dsp:sp modelId="{4BF79898-48D6-4CE3-BC2E-8E746C11323C}">
      <dsp:nvSpPr>
        <dsp:cNvPr id="0" name=""/>
        <dsp:cNvSpPr/>
      </dsp:nvSpPr>
      <dsp:spPr>
        <a:xfrm>
          <a:off x="2885598" y="916"/>
          <a:ext cx="2828776" cy="449594"/>
        </a:xfrm>
        <a:prstGeom prst="roundRect">
          <a:avLst>
            <a:gd name="adj" fmla="val 10000"/>
          </a:avLst>
        </a:prstGeom>
        <a:solidFill>
          <a:srgbClr val="C0504D">
            <a:lumMod val="7500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On CERN site</a:t>
          </a:r>
          <a:endParaRPr lang="en-GB" sz="19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898766" y="14084"/>
        <a:ext cx="2802440" cy="423258"/>
      </dsp:txXfrm>
    </dsp:sp>
    <dsp:sp modelId="{DB509325-389B-4FCD-B5A2-7283A4C81E70}">
      <dsp:nvSpPr>
        <dsp:cNvPr id="0" name=""/>
        <dsp:cNvSpPr/>
      </dsp:nvSpPr>
      <dsp:spPr>
        <a:xfrm>
          <a:off x="5936867" y="584314"/>
          <a:ext cx="2648717" cy="449594"/>
        </a:xfrm>
        <a:prstGeom prst="roundRect">
          <a:avLst>
            <a:gd name="adj" fmla="val 10000"/>
          </a:avLst>
        </a:prstGeom>
        <a:solidFill>
          <a:srgbClr val="C0504D">
            <a:lumMod val="7500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Population outside CERN</a:t>
          </a:r>
          <a:endParaRPr lang="en-GB" sz="19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5950035" y="597482"/>
        <a:ext cx="2622381" cy="423258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B01A3E-C712-4F63-9F58-EF77F4D8F88B}">
      <dsp:nvSpPr>
        <dsp:cNvPr id="0" name=""/>
        <dsp:cNvSpPr/>
      </dsp:nvSpPr>
      <dsp:spPr>
        <a:xfrm>
          <a:off x="2260" y="1581445"/>
          <a:ext cx="2683561" cy="1622828"/>
        </a:xfrm>
        <a:prstGeom prst="chevron">
          <a:avLst>
            <a:gd name="adj" fmla="val 40000"/>
          </a:avLst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86F4446-429C-4A39-9B54-CDA0681C23FE}">
      <dsp:nvSpPr>
        <dsp:cNvPr id="0" name=""/>
        <dsp:cNvSpPr/>
      </dsp:nvSpPr>
      <dsp:spPr>
        <a:xfrm>
          <a:off x="522568" y="108804"/>
          <a:ext cx="2447369" cy="4979075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ysClr val="window" lastClr="FFFFFF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2000" b="1" kern="1200" dirty="0" smtClean="0">
              <a:solidFill>
                <a:srgbClr val="4F81BD">
                  <a:lumMod val="75000"/>
                </a:srgbClr>
              </a:solidFill>
              <a:effectLst/>
              <a:latin typeface="Calibri"/>
              <a:ea typeface="+mn-ea"/>
              <a:cs typeface="+mn-cs"/>
            </a:rPr>
            <a:t>1. Calculation of residual dose rate maps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600" b="1" kern="1200" dirty="0" smtClean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effectLst/>
            <a:latin typeface="Calibri"/>
            <a:ea typeface="+mn-ea"/>
            <a:cs typeface="+mn-cs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6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→ </a:t>
          </a:r>
          <a:r>
            <a:rPr lang="en-US" altLang="en-US" sz="16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for cooling times typical for interventions on the respective component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600" kern="1200" dirty="0" smtClean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6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→ </a:t>
          </a:r>
          <a:r>
            <a:rPr lang="en-US" altLang="en-US" sz="16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based on nominal operational parameters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600" kern="1200" dirty="0" smtClean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6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→ </a:t>
          </a:r>
          <a:r>
            <a:rPr lang="en-US" altLang="en-US" sz="16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definition of geometry and materials as detailed as needed (and available)</a:t>
          </a:r>
          <a:endParaRPr lang="en-GB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594249" y="180485"/>
        <a:ext cx="2304007" cy="4835713"/>
      </dsp:txXfrm>
    </dsp:sp>
    <dsp:sp modelId="{0AAA6BEA-A8BD-4C65-8E5E-BB2E3201FE64}">
      <dsp:nvSpPr>
        <dsp:cNvPr id="0" name=""/>
        <dsp:cNvSpPr/>
      </dsp:nvSpPr>
      <dsp:spPr>
        <a:xfrm>
          <a:off x="3036184" y="1581445"/>
          <a:ext cx="2683561" cy="1622828"/>
        </a:xfrm>
        <a:prstGeom prst="chevron">
          <a:avLst>
            <a:gd name="adj" fmla="val 40000"/>
          </a:avLst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399C563-ECA0-4A34-9C0C-8E3F01964484}">
      <dsp:nvSpPr>
        <dsp:cNvPr id="0" name=""/>
        <dsp:cNvSpPr/>
      </dsp:nvSpPr>
      <dsp:spPr>
        <a:xfrm>
          <a:off x="3556491" y="90483"/>
          <a:ext cx="2447369" cy="5015717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ysClr val="window" lastClr="FFFFFF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2000" b="1" kern="1200" dirty="0" smtClean="0">
              <a:solidFill>
                <a:srgbClr val="4F81BD">
                  <a:lumMod val="75000"/>
                </a:srgbClr>
              </a:solidFill>
              <a:latin typeface="Calibri"/>
              <a:ea typeface="+mn-ea"/>
              <a:cs typeface="+mn-cs"/>
            </a:rPr>
            <a:t>2. Calculation of individual and collective intervention doses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5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→ </a:t>
          </a:r>
          <a:r>
            <a:rPr lang="en-US" sz="15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based on as realistic as possible work scenarios, including locations, duration, number of persons involved,..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5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→ </a:t>
          </a:r>
          <a:r>
            <a:rPr lang="en-US" sz="15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identification of cooling times below which work will be impossible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u="sng" kern="1200" dirty="0" smtClean="0">
              <a:solidFill>
                <a:srgbClr val="0070C0"/>
              </a:solidFill>
              <a:latin typeface="Calibri"/>
              <a:ea typeface="+mn-ea"/>
              <a:cs typeface="+mn-cs"/>
            </a:rPr>
            <a:t>design criterion</a:t>
          </a:r>
          <a:r>
            <a:rPr lang="en-US" sz="1500" kern="1200" dirty="0" smtClean="0">
              <a:solidFill>
                <a:srgbClr val="0070C0"/>
              </a:solidFill>
              <a:latin typeface="Calibri"/>
              <a:ea typeface="+mn-ea"/>
              <a:cs typeface="+mn-cs"/>
            </a:rPr>
            <a:t>: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solidFill>
                <a:srgbClr val="0070C0"/>
              </a:solidFill>
              <a:latin typeface="Calibri"/>
              <a:ea typeface="+mn-ea"/>
              <a:cs typeface="+mn-cs"/>
            </a:rPr>
            <a:t>2 mSv/intervention/</a:t>
          </a:r>
          <a:r>
            <a:rPr lang="en-US" sz="1500" kern="1200" dirty="0" err="1" smtClean="0">
              <a:solidFill>
                <a:srgbClr val="0070C0"/>
              </a:solidFill>
              <a:latin typeface="Calibri"/>
              <a:ea typeface="+mn-ea"/>
              <a:cs typeface="+mn-cs"/>
            </a:rPr>
            <a:t>yr</a:t>
          </a:r>
          <a:endParaRPr lang="en-US" sz="1500" kern="1200" dirty="0" smtClean="0">
            <a:solidFill>
              <a:srgbClr val="0070C0"/>
            </a:solidFill>
            <a:latin typeface="Calibri"/>
            <a:ea typeface="+mn-ea"/>
            <a:cs typeface="+mn-cs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5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→ </a:t>
          </a:r>
          <a:r>
            <a:rPr lang="en-US" sz="15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communication of results and constraints to equipment groups</a:t>
          </a:r>
          <a:endParaRPr lang="en-GB" sz="15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3628172" y="162164"/>
        <a:ext cx="2304007" cy="4872355"/>
      </dsp:txXfrm>
    </dsp:sp>
    <dsp:sp modelId="{A8FA99DA-3896-49E5-8641-50D2DB49D0E5}">
      <dsp:nvSpPr>
        <dsp:cNvPr id="0" name=""/>
        <dsp:cNvSpPr/>
      </dsp:nvSpPr>
      <dsp:spPr>
        <a:xfrm>
          <a:off x="6070107" y="1581445"/>
          <a:ext cx="2683561" cy="1622828"/>
        </a:xfrm>
        <a:prstGeom prst="chevron">
          <a:avLst>
            <a:gd name="adj" fmla="val 40000"/>
          </a:avLst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F49D317-A1FB-4EC3-A74F-5601492D88F1}">
      <dsp:nvSpPr>
        <dsp:cNvPr id="0" name=""/>
        <dsp:cNvSpPr/>
      </dsp:nvSpPr>
      <dsp:spPr>
        <a:xfrm>
          <a:off x="6590414" y="90483"/>
          <a:ext cx="2447369" cy="5015717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ysClr val="window" lastClr="FFFFFF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2000" b="1" kern="1200" dirty="0" smtClean="0">
              <a:solidFill>
                <a:srgbClr val="4F81BD">
                  <a:lumMod val="75000"/>
                </a:srgbClr>
              </a:solidFill>
              <a:latin typeface="Calibri"/>
              <a:ea typeface="+mn-ea"/>
              <a:cs typeface="+mn-cs"/>
            </a:rPr>
            <a:t>3. Revision of design and/or work scenario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600" kern="1200" dirty="0" smtClean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6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→ </a:t>
          </a:r>
          <a:r>
            <a:rPr lang="en-US" altLang="en-US" sz="16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start with work steps that give highest individual or collective doses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600" kern="1200" dirty="0" smtClean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6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→ </a:t>
          </a:r>
          <a:r>
            <a:rPr lang="en-US" altLang="en-US" sz="16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consider optimization measures (distance, tooling, material choices, </a:t>
          </a:r>
          <a:r>
            <a:rPr lang="en-US" altLang="en-US" sz="1600" i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etc</a:t>
          </a:r>
          <a:r>
            <a:rPr lang="en-US" altLang="en-US" sz="16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.)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600" kern="1200" dirty="0" smtClean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6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→ </a:t>
          </a:r>
          <a:r>
            <a:rPr lang="en-US" altLang="en-US" sz="16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identify if remote handling is possible</a:t>
          </a:r>
          <a:endParaRPr lang="en-GB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6662095" y="162164"/>
        <a:ext cx="2304007" cy="4872355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F0AFA5-F8A2-43AB-98C7-85516A400FFC}">
      <dsp:nvSpPr>
        <dsp:cNvPr id="0" name=""/>
        <dsp:cNvSpPr/>
      </dsp:nvSpPr>
      <dsp:spPr>
        <a:xfrm>
          <a:off x="1128065" y="0"/>
          <a:ext cx="1816014" cy="1816066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rgbClr val="F7964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1D07B37-10EC-47AB-A32B-0D781D6ECA12}">
      <dsp:nvSpPr>
        <dsp:cNvPr id="0" name=""/>
        <dsp:cNvSpPr/>
      </dsp:nvSpPr>
      <dsp:spPr>
        <a:xfrm>
          <a:off x="1529148" y="657489"/>
          <a:ext cx="1013193" cy="5065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Revised working scenario?</a:t>
          </a:r>
          <a:endParaRPr lang="en-GB" sz="11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1529148" y="657489"/>
        <a:ext cx="1013193" cy="506536"/>
      </dsp:txXfrm>
    </dsp:sp>
    <dsp:sp modelId="{D90FF6D4-7915-4EA2-B304-6AD3EEA30C95}">
      <dsp:nvSpPr>
        <dsp:cNvPr id="0" name=""/>
        <dsp:cNvSpPr/>
      </dsp:nvSpPr>
      <dsp:spPr>
        <a:xfrm>
          <a:off x="753197" y="1164026"/>
          <a:ext cx="1560094" cy="1560754"/>
        </a:xfrm>
        <a:prstGeom prst="blockArc">
          <a:avLst>
            <a:gd name="adj1" fmla="val 0"/>
            <a:gd name="adj2" fmla="val 18900000"/>
            <a:gd name="adj3" fmla="val 12740"/>
          </a:avLst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88C0F76-1C51-4158-B0A8-3B4F6724A66B}">
      <dsp:nvSpPr>
        <dsp:cNvPr id="0" name=""/>
        <dsp:cNvSpPr/>
      </dsp:nvSpPr>
      <dsp:spPr>
        <a:xfrm>
          <a:off x="1022551" y="1702988"/>
          <a:ext cx="1013193" cy="5065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Step 2</a:t>
          </a:r>
          <a:endParaRPr lang="en-GB" sz="17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1022551" y="1702988"/>
        <a:ext cx="1013193" cy="506536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56BC85-DEFA-49E8-80B7-E99ED33695BB}">
      <dsp:nvSpPr>
        <dsp:cNvPr id="0" name=""/>
        <dsp:cNvSpPr/>
      </dsp:nvSpPr>
      <dsp:spPr>
        <a:xfrm rot="16200000">
          <a:off x="-1077904" y="1077904"/>
          <a:ext cx="5518201" cy="3362391"/>
        </a:xfrm>
        <a:prstGeom prst="flowChartManualOperation">
          <a:avLst/>
        </a:prstGeom>
        <a:solidFill>
          <a:srgbClr val="8064A2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 smtClean="0">
              <a:solidFill>
                <a:sysClr val="window" lastClr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+mn-ea"/>
              <a:cs typeface="+mn-cs"/>
            </a:rPr>
            <a:t>Material</a:t>
          </a:r>
          <a:r>
            <a:rPr lang="en-GB" sz="1600" b="1" kern="1200" dirty="0" smtClean="0">
              <a:solidFill>
                <a:sysClr val="window" lastClr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+mn-ea"/>
              <a:cs typeface="+mn-cs"/>
            </a:rPr>
            <a:t> </a:t>
          </a:r>
          <a:r>
            <a:rPr lang="en-GB" sz="2000" b="1" kern="1200" dirty="0" smtClean="0">
              <a:solidFill>
                <a:sysClr val="window" lastClr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+mn-ea"/>
              <a:cs typeface="+mn-cs"/>
            </a:rPr>
            <a:t>choice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0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Low activation properties </a:t>
          </a:r>
          <a:r>
            <a:rPr lang="en-US" sz="16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to reduce residual doses and minimize radioactive waste (optimization with </a:t>
          </a:r>
          <a:r>
            <a:rPr lang="en-US" sz="1600" b="1" i="1" kern="1200" dirty="0" err="1" smtClean="0">
              <a:solidFill>
                <a:sysClr val="window" lastClr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+mn-ea"/>
              <a:cs typeface="+mn-cs"/>
            </a:rPr>
            <a:t>ActiWiz</a:t>
          </a:r>
          <a:r>
            <a:rPr lang="en-US" sz="16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 code, Web-site: </a:t>
          </a:r>
          <a:r>
            <a:rPr lang="en-GB" sz="16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https://actiwiz.web.cern.ch)</a:t>
          </a:r>
          <a:endParaRPr lang="en-GB" sz="16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4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en-US" sz="16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Avoid materials for which no radioactive waste elimination pathway exists (e.g., highly flammable metallic activated waste)</a:t>
          </a:r>
          <a:endParaRPr lang="en-GB" sz="16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4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Radiation resistant </a:t>
          </a:r>
          <a:endParaRPr lang="en-GB" sz="16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 rot="5400000">
        <a:off x="1" y="1103639"/>
        <a:ext cx="3362391" cy="3310921"/>
      </dsp:txXfrm>
    </dsp:sp>
    <dsp:sp modelId="{E7E732F5-8FA7-4AAC-98EA-95E3E8007544}">
      <dsp:nvSpPr>
        <dsp:cNvPr id="0" name=""/>
        <dsp:cNvSpPr/>
      </dsp:nvSpPr>
      <dsp:spPr>
        <a:xfrm rot="16200000">
          <a:off x="2537959" y="1077904"/>
          <a:ext cx="5518201" cy="3362391"/>
        </a:xfrm>
        <a:prstGeom prst="flowChartManualOperation">
          <a:avLst/>
        </a:prstGeom>
        <a:solidFill>
          <a:srgbClr val="8064A2">
            <a:hueOff val="-2232385"/>
            <a:satOff val="13449"/>
            <a:lumOff val="1078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2000" b="1" kern="1200" dirty="0" smtClean="0">
              <a:solidFill>
                <a:sysClr val="window" lastClr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+mn-ea"/>
              <a:cs typeface="+mn-cs"/>
            </a:rPr>
            <a:t>Optimized handling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en-US" sz="1600" b="1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Easy access </a:t>
          </a:r>
          <a:r>
            <a:rPr lang="en-US" altLang="en-US" sz="16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to components that need manual intervention or complex manipulation</a:t>
          </a:r>
          <a:endParaRPr lang="en-GB" sz="16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6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en-US" sz="16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Provisions for fast installation/ maintenance/ repair, in particular, around beam loss areas (</a:t>
          </a:r>
          <a:r>
            <a:rPr lang="en-US" altLang="en-US" sz="1600" i="1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e.g., </a:t>
          </a:r>
          <a:r>
            <a:rPr lang="en-US" altLang="en-US" sz="16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plugin systems, quick-connect flanges, remote survey, remote bake-out)</a:t>
          </a:r>
          <a:endParaRPr lang="en-GB" sz="16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6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en-US" sz="16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Foresee </a:t>
          </a:r>
          <a:r>
            <a:rPr lang="en-US" altLang="en-US" sz="1600" b="1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easy dismantling </a:t>
          </a:r>
          <a:r>
            <a:rPr lang="en-US" altLang="en-US" sz="16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of components</a:t>
          </a:r>
          <a:endParaRPr lang="en-GB" sz="16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 rot="5400000">
        <a:off x="3615864" y="1103639"/>
        <a:ext cx="3362391" cy="3310921"/>
      </dsp:txXfrm>
    </dsp:sp>
    <dsp:sp modelId="{CA4B2ABE-208C-458F-AD08-1ABC5A96F7B4}">
      <dsp:nvSpPr>
        <dsp:cNvPr id="0" name=""/>
        <dsp:cNvSpPr/>
      </dsp:nvSpPr>
      <dsp:spPr>
        <a:xfrm rot="16200000">
          <a:off x="6152530" y="1077904"/>
          <a:ext cx="5518201" cy="3362391"/>
        </a:xfrm>
        <a:prstGeom prst="flowChartManualOperation">
          <a:avLst/>
        </a:prstGeom>
        <a:solidFill>
          <a:srgbClr val="8064A2">
            <a:hueOff val="-4464770"/>
            <a:satOff val="26899"/>
            <a:lumOff val="2156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2000" b="1" kern="1200" dirty="0" smtClean="0">
              <a:solidFill>
                <a:sysClr val="window" lastClr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+mn-ea"/>
              <a:cs typeface="+mn-cs"/>
            </a:rPr>
            <a:t>Limitation of installed material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2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en-US" sz="16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Install only components that are </a:t>
          </a:r>
          <a:r>
            <a:rPr lang="en-US" altLang="en-US" sz="1600" b="1" u="sng" kern="1200" dirty="0" smtClean="0">
              <a:solidFill>
                <a:sysClr val="window" lastClr="FFFFFF"/>
              </a:solidFill>
              <a:effectLst/>
              <a:latin typeface="Calibri"/>
              <a:ea typeface="+mn-ea"/>
              <a:cs typeface="+mn-cs"/>
            </a:rPr>
            <a:t>absolutely necessary</a:t>
          </a:r>
          <a:r>
            <a:rPr lang="en-US" altLang="en-US" sz="16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, in particular in beam loss areas</a:t>
          </a:r>
          <a:endParaRPr lang="en-GB" sz="16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6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en-US" sz="16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Reduction of radioactive waste</a:t>
          </a:r>
          <a:endParaRPr lang="en-GB" sz="16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 rot="5400000">
        <a:off x="7230435" y="1103639"/>
        <a:ext cx="3362391" cy="3310921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E0C3E6-5295-4A58-822B-F4AC7EBE72B9}">
      <dsp:nvSpPr>
        <dsp:cNvPr id="0" name=""/>
        <dsp:cNvSpPr/>
      </dsp:nvSpPr>
      <dsp:spPr>
        <a:xfrm>
          <a:off x="1391691" y="867"/>
          <a:ext cx="3367006" cy="1827682"/>
        </a:xfrm>
        <a:prstGeom prst="rightArrow">
          <a:avLst>
            <a:gd name="adj1" fmla="val 75000"/>
            <a:gd name="adj2" fmla="val 50000"/>
          </a:avLst>
        </a:prstGeom>
        <a:solidFill>
          <a:srgbClr val="4BACC6">
            <a:tint val="40000"/>
            <a:alpha val="90000"/>
            <a:hueOff val="-10740482"/>
            <a:satOff val="48253"/>
            <a:lumOff val="3317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1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+mn-ea"/>
              <a:cs typeface="+mn-cs"/>
            </a:rPr>
            <a:t>Full beam loss</a:t>
          </a:r>
          <a:endParaRPr lang="en-GB" sz="2100" b="1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/>
            <a:ea typeface="+mn-ea"/>
            <a:cs typeface="+mn-cs"/>
          </a:endParaRPr>
        </a:p>
        <a:p>
          <a:pPr marL="228600" lvl="2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just in front of the nearest connection</a:t>
          </a:r>
        </a:p>
        <a:p>
          <a:pPr marL="228600" lvl="2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1 m x 10 cm x 10 cm tungsten target</a:t>
          </a:r>
        </a:p>
        <a:p>
          <a:pPr marL="228600" lvl="2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Beam parameters considered:</a:t>
          </a:r>
        </a:p>
        <a:p>
          <a:pPr marL="342900" lvl="3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2808 bunches</a:t>
          </a:r>
        </a:p>
        <a:p>
          <a:pPr marL="342900" lvl="3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2.2·10</a:t>
          </a:r>
          <a:r>
            <a:rPr lang="en-GB" sz="1200" kern="1200" baseline="300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11</a:t>
          </a:r>
          <a:r>
            <a:rPr lang="en-GB" sz="12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ppb</a:t>
          </a:r>
        </a:p>
      </dsp:txBody>
      <dsp:txXfrm>
        <a:off x="1391691" y="229327"/>
        <a:ext cx="2681625" cy="1370762"/>
      </dsp:txXfrm>
    </dsp:sp>
    <dsp:sp modelId="{527A5B39-02B1-43FE-BB69-20B26F434A0F}">
      <dsp:nvSpPr>
        <dsp:cNvPr id="0" name=""/>
        <dsp:cNvSpPr/>
      </dsp:nvSpPr>
      <dsp:spPr>
        <a:xfrm>
          <a:off x="1664" y="178654"/>
          <a:ext cx="1390027" cy="1472108"/>
        </a:xfrm>
        <a:prstGeom prst="roundRect">
          <a:avLst/>
        </a:prstGeom>
        <a:solidFill>
          <a:srgbClr val="4BACC6">
            <a:hueOff val="-9933876"/>
            <a:satOff val="39811"/>
            <a:lumOff val="8628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Accidental scenario</a:t>
          </a:r>
          <a:endParaRPr lang="en-GB" sz="20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69520" y="246510"/>
        <a:ext cx="1254315" cy="1336396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33F100-3BDC-4CB5-8E6F-708AA3D68323}">
      <dsp:nvSpPr>
        <dsp:cNvPr id="0" name=""/>
        <dsp:cNvSpPr/>
      </dsp:nvSpPr>
      <dsp:spPr>
        <a:xfrm>
          <a:off x="1349887" y="0"/>
          <a:ext cx="3048096" cy="1524697"/>
        </a:xfrm>
        <a:prstGeom prst="rightArrow">
          <a:avLst>
            <a:gd name="adj1" fmla="val 75000"/>
            <a:gd name="adj2" fmla="val 50000"/>
          </a:avLst>
        </a:prstGeom>
        <a:solidFill>
          <a:srgbClr val="4BACC6">
            <a:tint val="40000"/>
            <a:alpha val="9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1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+mn-ea"/>
              <a:cs typeface="+mn-cs"/>
            </a:rPr>
            <a:t>Ultimate scenario</a:t>
          </a:r>
          <a:endParaRPr lang="en-GB" sz="2100" b="1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/>
            <a:ea typeface="+mn-ea"/>
            <a:cs typeface="+mn-cs"/>
          </a:endParaRPr>
        </a:p>
        <a:p>
          <a:pPr marL="228600" lvl="2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Levelled luminosity 7.5·10</a:t>
          </a:r>
          <a:r>
            <a:rPr lang="en-GB" sz="1200" kern="1200" baseline="300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34</a:t>
          </a:r>
          <a:r>
            <a:rPr lang="en-GB" sz="12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cm</a:t>
          </a:r>
          <a:r>
            <a:rPr lang="en-GB" sz="1200" kern="1200" baseline="300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-2</a:t>
          </a:r>
          <a:r>
            <a:rPr lang="en-GB" sz="12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s</a:t>
          </a:r>
          <a:r>
            <a:rPr lang="en-GB" sz="1200" kern="1200" baseline="300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-1</a:t>
          </a:r>
          <a:endParaRPr lang="en-GB" sz="12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1349887" y="190587"/>
        <a:ext cx="2476335" cy="1143523"/>
      </dsp:txXfrm>
    </dsp:sp>
    <dsp:sp modelId="{2457B78C-5A12-40EA-A606-3968FC025FFE}">
      <dsp:nvSpPr>
        <dsp:cNvPr id="0" name=""/>
        <dsp:cNvSpPr/>
      </dsp:nvSpPr>
      <dsp:spPr>
        <a:xfrm>
          <a:off x="31247" y="0"/>
          <a:ext cx="1287396" cy="1524697"/>
        </a:xfrm>
        <a:prstGeom prst="roundRect">
          <a:avLst/>
        </a:prstGeom>
        <a:solidFill>
          <a:srgbClr val="4BACC6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Normal proton operation</a:t>
          </a:r>
          <a:endParaRPr lang="en-GB" sz="20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94092" y="62845"/>
        <a:ext cx="1161706" cy="139900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087AA5-5CE3-4253-B7BC-A3D707F466B7}">
      <dsp:nvSpPr>
        <dsp:cNvPr id="0" name=""/>
        <dsp:cNvSpPr/>
      </dsp:nvSpPr>
      <dsp:spPr>
        <a:xfrm>
          <a:off x="0" y="0"/>
          <a:ext cx="8665054" cy="1240315"/>
        </a:xfrm>
        <a:prstGeom prst="roundRect">
          <a:avLst>
            <a:gd name="adj" fmla="val 10000"/>
          </a:avLst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8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Optimization / ALARA to be demonstrated</a:t>
          </a:r>
          <a:endParaRPr lang="en-GB" sz="38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36328" y="36328"/>
        <a:ext cx="8592398" cy="116765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B607B6-0906-4C4B-A7FA-D2C60CD2E97E}">
      <dsp:nvSpPr>
        <dsp:cNvPr id="0" name=""/>
        <dsp:cNvSpPr/>
      </dsp:nvSpPr>
      <dsp:spPr>
        <a:xfrm>
          <a:off x="0" y="0"/>
          <a:ext cx="5719679" cy="473201"/>
        </a:xfrm>
        <a:prstGeom prst="roundRect">
          <a:avLst>
            <a:gd name="adj" fmla="val 10000"/>
          </a:avLst>
        </a:prstGeom>
        <a:solidFill>
          <a:srgbClr val="C0504D">
            <a:lumMod val="7500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On CERN site</a:t>
          </a:r>
          <a:endParaRPr lang="en-GB" sz="15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13860" y="13860"/>
        <a:ext cx="5691959" cy="44548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4461A3-8684-4428-A3F4-7C4E37481259}">
      <dsp:nvSpPr>
        <dsp:cNvPr id="0" name=""/>
        <dsp:cNvSpPr/>
      </dsp:nvSpPr>
      <dsp:spPr>
        <a:xfrm>
          <a:off x="490329" y="2965685"/>
          <a:ext cx="320459" cy="6106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60229" y="0"/>
              </a:lnTo>
              <a:lnTo>
                <a:pt x="160229" y="610631"/>
              </a:lnTo>
              <a:lnTo>
                <a:pt x="320459" y="61063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633319" y="3253761"/>
        <a:ext cx="34480" cy="34480"/>
      </dsp:txXfrm>
    </dsp:sp>
    <dsp:sp modelId="{C1E98C02-0E9A-483B-8B5B-5B34531B5A95}">
      <dsp:nvSpPr>
        <dsp:cNvPr id="0" name=""/>
        <dsp:cNvSpPr/>
      </dsp:nvSpPr>
      <dsp:spPr>
        <a:xfrm>
          <a:off x="490329" y="2919965"/>
          <a:ext cx="32045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20459" y="457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642547" y="2957674"/>
        <a:ext cx="16022" cy="16022"/>
      </dsp:txXfrm>
    </dsp:sp>
    <dsp:sp modelId="{9805BEF1-F2FE-4B1A-BB64-AF980BD48BC3}">
      <dsp:nvSpPr>
        <dsp:cNvPr id="0" name=""/>
        <dsp:cNvSpPr/>
      </dsp:nvSpPr>
      <dsp:spPr>
        <a:xfrm>
          <a:off x="490329" y="2355054"/>
          <a:ext cx="320459" cy="610631"/>
        </a:xfrm>
        <a:custGeom>
          <a:avLst/>
          <a:gdLst/>
          <a:ahLst/>
          <a:cxnLst/>
          <a:rect l="0" t="0" r="0" b="0"/>
          <a:pathLst>
            <a:path>
              <a:moveTo>
                <a:pt x="0" y="610631"/>
              </a:moveTo>
              <a:lnTo>
                <a:pt x="160229" y="610631"/>
              </a:lnTo>
              <a:lnTo>
                <a:pt x="160229" y="0"/>
              </a:lnTo>
              <a:lnTo>
                <a:pt x="320459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633319" y="2643129"/>
        <a:ext cx="34480" cy="34480"/>
      </dsp:txXfrm>
    </dsp:sp>
    <dsp:sp modelId="{FC93CD44-7A7B-4EE5-A642-05168D3C619B}">
      <dsp:nvSpPr>
        <dsp:cNvPr id="0" name=""/>
        <dsp:cNvSpPr/>
      </dsp:nvSpPr>
      <dsp:spPr>
        <a:xfrm>
          <a:off x="490329" y="1061068"/>
          <a:ext cx="320459" cy="3053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60229" y="0"/>
              </a:lnTo>
              <a:lnTo>
                <a:pt x="160229" y="305315"/>
              </a:lnTo>
              <a:lnTo>
                <a:pt x="320459" y="3053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639493" y="1202660"/>
        <a:ext cx="22130" cy="22130"/>
      </dsp:txXfrm>
    </dsp:sp>
    <dsp:sp modelId="{B9CBE8D5-A1BB-4633-AB56-E43CDFBAE720}">
      <dsp:nvSpPr>
        <dsp:cNvPr id="0" name=""/>
        <dsp:cNvSpPr/>
      </dsp:nvSpPr>
      <dsp:spPr>
        <a:xfrm>
          <a:off x="490329" y="755752"/>
          <a:ext cx="320459" cy="305315"/>
        </a:xfrm>
        <a:custGeom>
          <a:avLst/>
          <a:gdLst/>
          <a:ahLst/>
          <a:cxnLst/>
          <a:rect l="0" t="0" r="0" b="0"/>
          <a:pathLst>
            <a:path>
              <a:moveTo>
                <a:pt x="0" y="305315"/>
              </a:moveTo>
              <a:lnTo>
                <a:pt x="160229" y="305315"/>
              </a:lnTo>
              <a:lnTo>
                <a:pt x="160229" y="0"/>
              </a:lnTo>
              <a:lnTo>
                <a:pt x="320459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639493" y="897344"/>
        <a:ext cx="22130" cy="22130"/>
      </dsp:txXfrm>
    </dsp:sp>
    <dsp:sp modelId="{6D33CDB9-220F-4EE2-8354-7D210FE2F27E}">
      <dsp:nvSpPr>
        <dsp:cNvPr id="0" name=""/>
        <dsp:cNvSpPr/>
      </dsp:nvSpPr>
      <dsp:spPr>
        <a:xfrm rot="16200000">
          <a:off x="-627074" y="816815"/>
          <a:ext cx="1746303" cy="488505"/>
        </a:xfrm>
        <a:prstGeom prst="rect">
          <a:avLst/>
        </a:prstGeom>
        <a:solidFill>
          <a:schemeClr val="bg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/>
            <a:t>Primary criteria</a:t>
          </a:r>
          <a:endParaRPr lang="en-GB" sz="1700" kern="1200" dirty="0"/>
        </a:p>
      </dsp:txBody>
      <dsp:txXfrm>
        <a:off x="-627074" y="816815"/>
        <a:ext cx="1746303" cy="488505"/>
      </dsp:txXfrm>
    </dsp:sp>
    <dsp:sp modelId="{E7B39FB2-52FF-4539-BD80-8B3EB7044A14}">
      <dsp:nvSpPr>
        <dsp:cNvPr id="0" name=""/>
        <dsp:cNvSpPr/>
      </dsp:nvSpPr>
      <dsp:spPr>
        <a:xfrm>
          <a:off x="810789" y="511499"/>
          <a:ext cx="1602297" cy="488505"/>
        </a:xfrm>
        <a:prstGeom prst="rect">
          <a:avLst/>
        </a:prstGeom>
        <a:solidFill>
          <a:schemeClr val="bg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Individual Dose</a:t>
          </a:r>
          <a:endParaRPr lang="en-GB" sz="1200" kern="1200" dirty="0"/>
        </a:p>
      </dsp:txBody>
      <dsp:txXfrm>
        <a:off x="810789" y="511499"/>
        <a:ext cx="1602297" cy="488505"/>
      </dsp:txXfrm>
    </dsp:sp>
    <dsp:sp modelId="{44E556A3-2C39-4FA1-B9D6-C6B18C4B6566}">
      <dsp:nvSpPr>
        <dsp:cNvPr id="0" name=""/>
        <dsp:cNvSpPr/>
      </dsp:nvSpPr>
      <dsp:spPr>
        <a:xfrm>
          <a:off x="810789" y="1122131"/>
          <a:ext cx="1602297" cy="488505"/>
        </a:xfrm>
        <a:prstGeom prst="rect">
          <a:avLst/>
        </a:prstGeom>
        <a:solidFill>
          <a:schemeClr val="bg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Collective Dose</a:t>
          </a:r>
          <a:endParaRPr lang="en-GB" sz="1200" kern="1200" dirty="0"/>
        </a:p>
      </dsp:txBody>
      <dsp:txXfrm>
        <a:off x="810789" y="1122131"/>
        <a:ext cx="1602297" cy="488505"/>
      </dsp:txXfrm>
    </dsp:sp>
    <dsp:sp modelId="{42F77465-D1B2-4EC0-BF5F-6C28E611F91A}">
      <dsp:nvSpPr>
        <dsp:cNvPr id="0" name=""/>
        <dsp:cNvSpPr/>
      </dsp:nvSpPr>
      <dsp:spPr>
        <a:xfrm rot="16200000">
          <a:off x="-663262" y="2721433"/>
          <a:ext cx="1818679" cy="488505"/>
        </a:xfrm>
        <a:prstGeom prst="rect">
          <a:avLst/>
        </a:prstGeom>
        <a:solidFill>
          <a:schemeClr val="bg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/>
            <a:t>Secondary criteria</a:t>
          </a:r>
          <a:endParaRPr lang="en-GB" sz="1700" kern="1200" dirty="0"/>
        </a:p>
      </dsp:txBody>
      <dsp:txXfrm>
        <a:off x="-663262" y="2721433"/>
        <a:ext cx="1818679" cy="488505"/>
      </dsp:txXfrm>
    </dsp:sp>
    <dsp:sp modelId="{6208D278-F0D1-42BF-B58F-B197806DC218}">
      <dsp:nvSpPr>
        <dsp:cNvPr id="0" name=""/>
        <dsp:cNvSpPr/>
      </dsp:nvSpPr>
      <dsp:spPr>
        <a:xfrm>
          <a:off x="810789" y="2110801"/>
          <a:ext cx="1602297" cy="488505"/>
        </a:xfrm>
        <a:prstGeom prst="rect">
          <a:avLst/>
        </a:prstGeom>
        <a:solidFill>
          <a:schemeClr val="bg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Ambient dose equivalent rate</a:t>
          </a:r>
          <a:endParaRPr lang="en-GB" sz="1200" kern="1200" dirty="0"/>
        </a:p>
      </dsp:txBody>
      <dsp:txXfrm>
        <a:off x="810789" y="2110801"/>
        <a:ext cx="1602297" cy="488505"/>
      </dsp:txXfrm>
    </dsp:sp>
    <dsp:sp modelId="{7E55E13C-7D38-4846-ABB2-A3EC01705A02}">
      <dsp:nvSpPr>
        <dsp:cNvPr id="0" name=""/>
        <dsp:cNvSpPr/>
      </dsp:nvSpPr>
      <dsp:spPr>
        <a:xfrm>
          <a:off x="810789" y="2721433"/>
          <a:ext cx="1602297" cy="488505"/>
        </a:xfrm>
        <a:prstGeom prst="rect">
          <a:avLst/>
        </a:prstGeom>
        <a:solidFill>
          <a:schemeClr val="bg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Airborne activity</a:t>
          </a:r>
          <a:endParaRPr lang="en-GB" sz="1200" kern="1200" dirty="0"/>
        </a:p>
      </dsp:txBody>
      <dsp:txXfrm>
        <a:off x="810789" y="2721433"/>
        <a:ext cx="1602297" cy="488505"/>
      </dsp:txXfrm>
    </dsp:sp>
    <dsp:sp modelId="{01C31738-78CC-4642-AD21-03852AE70601}">
      <dsp:nvSpPr>
        <dsp:cNvPr id="0" name=""/>
        <dsp:cNvSpPr/>
      </dsp:nvSpPr>
      <dsp:spPr>
        <a:xfrm>
          <a:off x="810789" y="3332064"/>
          <a:ext cx="1602297" cy="488505"/>
        </a:xfrm>
        <a:prstGeom prst="rect">
          <a:avLst/>
        </a:prstGeom>
        <a:solidFill>
          <a:schemeClr val="bg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Surface contamination</a:t>
          </a:r>
          <a:endParaRPr lang="en-GB" sz="1200" kern="1200" dirty="0"/>
        </a:p>
      </dsp:txBody>
      <dsp:txXfrm>
        <a:off x="810789" y="3332064"/>
        <a:ext cx="1602297" cy="48850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8D0874-1538-4EC5-A2C4-6DF90032A3C8}">
      <dsp:nvSpPr>
        <dsp:cNvPr id="0" name=""/>
        <dsp:cNvSpPr/>
      </dsp:nvSpPr>
      <dsp:spPr>
        <a:xfrm rot="16200000">
          <a:off x="-1494737" y="1499143"/>
          <a:ext cx="3660551" cy="669694"/>
        </a:xfrm>
        <a:prstGeom prst="rect">
          <a:avLst/>
        </a:prstGeom>
        <a:solidFill>
          <a:srgbClr val="6699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4600" kern="1200" dirty="0" smtClean="0"/>
            <a:t>Level I</a:t>
          </a:r>
          <a:endParaRPr lang="en-GB" sz="4600" kern="1200" dirty="0"/>
        </a:p>
      </dsp:txBody>
      <dsp:txXfrm>
        <a:off x="-1494737" y="1499143"/>
        <a:ext cx="3660551" cy="66969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8D0874-1538-4EC5-A2C4-6DF90032A3C8}">
      <dsp:nvSpPr>
        <dsp:cNvPr id="0" name=""/>
        <dsp:cNvSpPr/>
      </dsp:nvSpPr>
      <dsp:spPr>
        <a:xfrm rot="16200000">
          <a:off x="-1495257" y="1495523"/>
          <a:ext cx="3657348" cy="666317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4600" kern="1200" dirty="0" smtClean="0"/>
            <a:t>Level II</a:t>
          </a:r>
          <a:endParaRPr lang="en-GB" sz="4600" kern="1200" dirty="0"/>
        </a:p>
      </dsp:txBody>
      <dsp:txXfrm>
        <a:off x="-1495257" y="1495523"/>
        <a:ext cx="3657348" cy="66631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8D0874-1538-4EC5-A2C4-6DF90032A3C8}">
      <dsp:nvSpPr>
        <dsp:cNvPr id="0" name=""/>
        <dsp:cNvSpPr/>
      </dsp:nvSpPr>
      <dsp:spPr>
        <a:xfrm rot="16200000">
          <a:off x="-1445824" y="1487113"/>
          <a:ext cx="3671884" cy="697657"/>
        </a:xfrm>
        <a:prstGeom prst="rect">
          <a:avLst/>
        </a:prstGeom>
        <a:solidFill>
          <a:srgbClr val="CC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4800" kern="1200" dirty="0" smtClean="0"/>
            <a:t>Level III</a:t>
          </a:r>
          <a:endParaRPr lang="en-GB" sz="4800" kern="1200" dirty="0"/>
        </a:p>
      </dsp:txBody>
      <dsp:txXfrm>
        <a:off x="-1445824" y="1487113"/>
        <a:ext cx="3671884" cy="69765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1D62C6-6D30-49C5-9CB4-D28D020D6BE3}">
      <dsp:nvSpPr>
        <dsp:cNvPr id="0" name=""/>
        <dsp:cNvSpPr/>
      </dsp:nvSpPr>
      <dsp:spPr>
        <a:xfrm>
          <a:off x="77561" y="215392"/>
          <a:ext cx="1645008" cy="374185"/>
        </a:xfrm>
        <a:prstGeom prst="roundRect">
          <a:avLst>
            <a:gd name="adj" fmla="val 10000"/>
          </a:avLst>
        </a:prstGeom>
        <a:solidFill>
          <a:schemeClr val="bg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CERN dose objectives</a:t>
          </a:r>
          <a:endParaRPr lang="en-GB" sz="1000" kern="1200" dirty="0"/>
        </a:p>
      </dsp:txBody>
      <dsp:txXfrm>
        <a:off x="88521" y="226352"/>
        <a:ext cx="1623088" cy="352265"/>
      </dsp:txXfrm>
    </dsp:sp>
    <dsp:sp modelId="{7344EA0D-BC4B-44A9-AFCB-37342F0EAAAE}">
      <dsp:nvSpPr>
        <dsp:cNvPr id="0" name=""/>
        <dsp:cNvSpPr/>
      </dsp:nvSpPr>
      <dsp:spPr>
        <a:xfrm rot="19457599">
          <a:off x="1687919" y="253070"/>
          <a:ext cx="368648" cy="83671"/>
        </a:xfrm>
        <a:custGeom>
          <a:avLst/>
          <a:gdLst/>
          <a:ahLst/>
          <a:cxnLst/>
          <a:rect l="0" t="0" r="0" b="0"/>
          <a:pathLst>
            <a:path>
              <a:moveTo>
                <a:pt x="0" y="41835"/>
              </a:moveTo>
              <a:lnTo>
                <a:pt x="368648" y="418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1863027" y="285690"/>
        <a:ext cx="18432" cy="18432"/>
      </dsp:txXfrm>
    </dsp:sp>
    <dsp:sp modelId="{06569614-19ED-4D35-9BB7-22A4D4675AB1}">
      <dsp:nvSpPr>
        <dsp:cNvPr id="0" name=""/>
        <dsp:cNvSpPr/>
      </dsp:nvSpPr>
      <dsp:spPr>
        <a:xfrm>
          <a:off x="2021918" y="235"/>
          <a:ext cx="1583589" cy="374185"/>
        </a:xfrm>
        <a:prstGeom prst="roundRect">
          <a:avLst>
            <a:gd name="adj" fmla="val 10000"/>
          </a:avLst>
        </a:prstGeom>
        <a:solidFill>
          <a:schemeClr val="bg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Operational Periods</a:t>
          </a:r>
          <a:endParaRPr lang="en-GB" sz="1000" kern="1200" dirty="0"/>
        </a:p>
      </dsp:txBody>
      <dsp:txXfrm>
        <a:off x="2032878" y="11195"/>
        <a:ext cx="1561669" cy="352265"/>
      </dsp:txXfrm>
    </dsp:sp>
    <dsp:sp modelId="{562C72DA-4E99-42FE-AF0C-F1394044FFDB}">
      <dsp:nvSpPr>
        <dsp:cNvPr id="0" name=""/>
        <dsp:cNvSpPr/>
      </dsp:nvSpPr>
      <dsp:spPr>
        <a:xfrm rot="2142401">
          <a:off x="1687919" y="468227"/>
          <a:ext cx="368648" cy="83671"/>
        </a:xfrm>
        <a:custGeom>
          <a:avLst/>
          <a:gdLst/>
          <a:ahLst/>
          <a:cxnLst/>
          <a:rect l="0" t="0" r="0" b="0"/>
          <a:pathLst>
            <a:path>
              <a:moveTo>
                <a:pt x="0" y="41835"/>
              </a:moveTo>
              <a:lnTo>
                <a:pt x="368648" y="418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1863027" y="500847"/>
        <a:ext cx="18432" cy="18432"/>
      </dsp:txXfrm>
    </dsp:sp>
    <dsp:sp modelId="{207DC1C4-A570-4C5D-9B84-E3C39FC02AEA}">
      <dsp:nvSpPr>
        <dsp:cNvPr id="0" name=""/>
        <dsp:cNvSpPr/>
      </dsp:nvSpPr>
      <dsp:spPr>
        <a:xfrm>
          <a:off x="2021918" y="430548"/>
          <a:ext cx="1583589" cy="374185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Long Shutdowns</a:t>
          </a:r>
          <a:endParaRPr lang="en-GB" sz="1000" kern="1200" dirty="0"/>
        </a:p>
      </dsp:txBody>
      <dsp:txXfrm>
        <a:off x="2032878" y="441508"/>
        <a:ext cx="1561669" cy="352265"/>
      </dsp:txXfrm>
    </dsp:sp>
    <dsp:sp modelId="{D5648C3E-66D4-4922-B3E6-373F2F5EDE19}">
      <dsp:nvSpPr>
        <dsp:cNvPr id="0" name=""/>
        <dsp:cNvSpPr/>
      </dsp:nvSpPr>
      <dsp:spPr>
        <a:xfrm rot="19736141">
          <a:off x="3579133" y="480912"/>
          <a:ext cx="367803" cy="83671"/>
        </a:xfrm>
        <a:custGeom>
          <a:avLst/>
          <a:gdLst/>
          <a:ahLst/>
          <a:cxnLst/>
          <a:rect l="0" t="0" r="0" b="0"/>
          <a:pathLst>
            <a:path>
              <a:moveTo>
                <a:pt x="0" y="41835"/>
              </a:moveTo>
              <a:lnTo>
                <a:pt x="367803" y="41835"/>
              </a:lnTo>
            </a:path>
          </a:pathLst>
        </a:custGeom>
        <a:noFill/>
        <a:ln w="25400" cap="flat" cmpd="sng" algn="ctr">
          <a:solidFill>
            <a:schemeClr val="bg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3753840" y="513553"/>
        <a:ext cx="18390" cy="18390"/>
      </dsp:txXfrm>
    </dsp:sp>
    <dsp:sp modelId="{1A70B4F2-4FBE-422C-859B-C37B7E38E8CC}">
      <dsp:nvSpPr>
        <dsp:cNvPr id="0" name=""/>
        <dsp:cNvSpPr/>
      </dsp:nvSpPr>
      <dsp:spPr>
        <a:xfrm>
          <a:off x="3920564" y="240762"/>
          <a:ext cx="748370" cy="374185"/>
        </a:xfrm>
        <a:prstGeom prst="roundRect">
          <a:avLst>
            <a:gd name="adj" fmla="val 10000"/>
          </a:avLst>
        </a:prstGeom>
        <a:solidFill>
          <a:schemeClr val="bg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3 mSv/</a:t>
          </a:r>
          <a:r>
            <a:rPr lang="en-GB" sz="1000" kern="1200" dirty="0" err="1" smtClean="0"/>
            <a:t>yr</a:t>
          </a:r>
          <a:endParaRPr lang="en-GB" sz="1000" kern="1200" dirty="0"/>
        </a:p>
      </dsp:txBody>
      <dsp:txXfrm>
        <a:off x="3931524" y="251722"/>
        <a:ext cx="726450" cy="35226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F0AFA5-F8A2-43AB-98C7-85516A400FFC}">
      <dsp:nvSpPr>
        <dsp:cNvPr id="0" name=""/>
        <dsp:cNvSpPr/>
      </dsp:nvSpPr>
      <dsp:spPr>
        <a:xfrm>
          <a:off x="1252449" y="19458"/>
          <a:ext cx="1696441" cy="1696490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rgbClr val="F7964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1D07B37-10EC-47AB-A32B-0D781D6ECA12}">
      <dsp:nvSpPr>
        <dsp:cNvPr id="0" name=""/>
        <dsp:cNvSpPr/>
      </dsp:nvSpPr>
      <dsp:spPr>
        <a:xfrm>
          <a:off x="1595892" y="614198"/>
          <a:ext cx="946481" cy="4731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New design?</a:t>
          </a:r>
          <a:endParaRPr lang="en-GB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1595892" y="614198"/>
        <a:ext cx="946481" cy="473184"/>
      </dsp:txXfrm>
    </dsp:sp>
    <dsp:sp modelId="{D90FF6D4-7915-4EA2-B304-6AD3EEA30C95}">
      <dsp:nvSpPr>
        <dsp:cNvPr id="0" name=""/>
        <dsp:cNvSpPr/>
      </dsp:nvSpPr>
      <dsp:spPr>
        <a:xfrm>
          <a:off x="871032" y="1087382"/>
          <a:ext cx="1457372" cy="1457989"/>
        </a:xfrm>
        <a:prstGeom prst="blockArc">
          <a:avLst>
            <a:gd name="adj1" fmla="val 0"/>
            <a:gd name="adj2" fmla="val 18900000"/>
            <a:gd name="adj3" fmla="val 12740"/>
          </a:avLst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88C0F76-1C51-4158-B0A8-3B4F6724A66B}">
      <dsp:nvSpPr>
        <dsp:cNvPr id="0" name=""/>
        <dsp:cNvSpPr/>
      </dsp:nvSpPr>
      <dsp:spPr>
        <a:xfrm>
          <a:off x="1122652" y="1590857"/>
          <a:ext cx="946481" cy="4731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Step 1</a:t>
          </a:r>
          <a:endParaRPr lang="en-GB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1122652" y="1590857"/>
        <a:ext cx="946481" cy="4731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chitecture">
  <dgm:title val="Architecture Layout"/>
  <dgm:desc val="Use to show hierarchical relationships that build from the bottom up. This layout works well for showing architectural components or objects that build on other objects."/>
  <dgm:catLst>
    <dgm:cat type="hierarchy" pri="4500"/>
    <dgm:cat type="list" pri="24500"/>
    <dgm:cat type="relationship" pri="10500"/>
    <dgm:cat type="officeonline" pri="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b"/>
        </dgm:alg>
      </dgm:if>
      <dgm:else name="Name3">
        <dgm:alg type="lin">
          <dgm:param type="linDir" val="fromR"/>
          <dgm:param type="nodeVertAlign" val="b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B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b"/>
              </dgm:alg>
            </dgm:if>
            <dgm:else name="Name10">
              <dgm:alg type="lin">
                <dgm:param type="linDir" val="fromR"/>
                <dgm:param type="nodeVertAlign" val="b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B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b"/>
                    </dgm:alg>
                  </dgm:if>
                  <dgm:else name="Name17">
                    <dgm:alg type="lin">
                      <dgm:param type="linDir" val="fromR"/>
                      <dgm:param type="nodeVertAlign" val="b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B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b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b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B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b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b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hevronAccent+Icon">
  <dgm:title val="Chevron Accent Process"/>
  <dgm:desc val="Use to show sequential steps in a task, process, or workflow, or to emphasize movement or direction. Works best with minimal Level 1 and Level 2 text."/>
  <dgm:catLst>
    <dgm:cat type="process" pri="9500"/>
    <dgm:cat type="officeonline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primFontSz" for="des" forName="txNode" op="equ" val="65"/>
      <dgm:constr type="w" for="ch" forName="compositeSpace" refType="w" refFor="ch" refForName="composite" fact="0.02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bgChev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 refType="w" fact="0.24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if>
          <dgm:else name="Name7">
            <dgm:constrLst>
              <dgm:constr type="l" for="ch" forName="bgChev" refType="w" fact="0.1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else>
        </dgm:choose>
        <dgm:ruleLst/>
        <dgm:layoutNode name="bgChev" styleLbl="node1">
          <dgm:alg type="sp"/>
          <dgm:choose name="Name8">
            <dgm:if name="Name9" func="var" arg="dir" op="equ" val="norm">
              <dgm:shape xmlns:r="http://schemas.openxmlformats.org/officeDocument/2006/relationships" type="chevron" r:blip="">
                <dgm:adjLst>
                  <dgm:adj idx="1" val="0.4"/>
                </dgm:adjLst>
              </dgm:shape>
            </dgm:if>
            <dgm:else name="Name10">
              <dgm:shape xmlns:r="http://schemas.openxmlformats.org/officeDocument/2006/relationships" rot="180" type="chevron" r:blip="">
                <dgm:adjLst>
                  <dgm:adj idx="1" val="0.4"/>
                </dgm:adjLst>
              </dgm:shape>
            </dgm:else>
          </dgm:choose>
          <dgm:presOf/>
          <dgm:constrLst/>
        </dgm:layoutNode>
        <dgm:layoutNode name="txNode" styleLbl="fgAcc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ruleLst>
            <dgm:rule type="primFontSz" val="5" fact="NaN" max="NaN"/>
          </dgm:ruleLst>
        </dgm:layoutNode>
      </dgm:layoutNode>
      <dgm:forEach name="Name11" axis="followSib" ptType="sibTrans" cnt="1">
        <dgm:layoutNode name="compositeSpace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chitecture">
  <dgm:title val="Architecture Layout"/>
  <dgm:desc val="Use to show hierarchical relationships that build from the bottom up. This layout works well for showing architectural components or objects that build on other objects."/>
  <dgm:catLst>
    <dgm:cat type="hierarchy" pri="4500"/>
    <dgm:cat type="list" pri="24500"/>
    <dgm:cat type="relationship" pri="10500"/>
    <dgm:cat type="officeonline" pri="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b"/>
        </dgm:alg>
      </dgm:if>
      <dgm:else name="Name3">
        <dgm:alg type="lin">
          <dgm:param type="linDir" val="fromR"/>
          <dgm:param type="nodeVertAlign" val="b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B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b"/>
              </dgm:alg>
            </dgm:if>
            <dgm:else name="Name10">
              <dgm:alg type="lin">
                <dgm:param type="linDir" val="fromR"/>
                <dgm:param type="nodeVertAlign" val="b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B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b"/>
                    </dgm:alg>
                  </dgm:if>
                  <dgm:else name="Name17">
                    <dgm:alg type="lin">
                      <dgm:param type="linDir" val="fromR"/>
                      <dgm:param type="nodeVertAlign" val="b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B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b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b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B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b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b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16/11/2017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16/11/2017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609459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59" algn="l" defTabSz="609459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19" algn="l" defTabSz="609459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379" algn="l" defTabSz="609459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839" algn="l" defTabSz="609459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297" algn="l" defTabSz="609459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757" algn="l" defTabSz="609459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217" algn="l" defTabSz="609459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677" algn="l" defTabSz="609459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55992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78287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78287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21F87-EFBE-4171-A2A2-71EF8C0AE0BC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70237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21F87-EFBE-4171-A2A2-71EF8C0AE0BC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35551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21F87-EFBE-4171-A2A2-71EF8C0AE0BC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29752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21F87-EFBE-4171-A2A2-71EF8C0AE0BC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00374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06676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4900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55125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21F87-EFBE-4171-A2A2-71EF8C0AE0BC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23495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21F87-EFBE-4171-A2A2-71EF8C0AE0BC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54029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21F87-EFBE-4171-A2A2-71EF8C0AE0BC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42215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21F87-EFBE-4171-A2A2-71EF8C0AE0BC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91369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22450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22450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324" y="2340200"/>
            <a:ext cx="95975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732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325" y="4800600"/>
            <a:ext cx="863775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6" b="0" baseline="0">
                <a:solidFill>
                  <a:schemeClr val="accent5"/>
                </a:solidFill>
              </a:defRPr>
            </a:lvl1pPr>
            <a:lvl2pPr marL="609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8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3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7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2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6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5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324" y="6356351"/>
            <a:ext cx="8409809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C. Adorisio - 7th HL-LHC Collaboration Meeting - CIEMAT, 13-16 November 2017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79384" y="6356351"/>
            <a:ext cx="479875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328" y="381001"/>
            <a:ext cx="4178457" cy="1694169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325" y="5899149"/>
            <a:ext cx="8637750" cy="349251"/>
          </a:xfrm>
        </p:spPr>
        <p:txBody>
          <a:bodyPr>
            <a:normAutofit/>
          </a:bodyPr>
          <a:lstStyle>
            <a:lvl1pPr marL="457086" marR="0" indent="-457086" algn="l" defTabSz="60944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866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457086" marR="0" lvl="0" indent="-457086" algn="l" defTabSz="60944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2133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609441" y="6070604"/>
            <a:ext cx="609441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143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 smtClean="0"/>
                <a:t>logo</a:t>
              </a:r>
            </a:p>
            <a:p>
              <a:pPr algn="ctr"/>
              <a:r>
                <a:rPr lang="en-GB" sz="1200" dirty="0" smtClean="0"/>
                <a:t>area</a:t>
              </a:r>
              <a:endParaRPr lang="en-GB" sz="12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2789" y="5875868"/>
            <a:ext cx="817667" cy="8043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5788" y="1219201"/>
            <a:ext cx="1055725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39339" y="6356351"/>
            <a:ext cx="8833699" cy="360000"/>
          </a:xfrm>
        </p:spPr>
        <p:txBody>
          <a:bodyPr/>
          <a:lstStyle/>
          <a:p>
            <a:r>
              <a:rPr lang="en-GB" smtClean="0"/>
              <a:t>C. Adorisio - 7th HL-LHC Collaboration Meeting - CIEMAT, 13-16 November 2017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929897" y="6106755"/>
            <a:ext cx="609441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143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 smtClean="0"/>
                <a:t>logo</a:t>
              </a:r>
            </a:p>
            <a:p>
              <a:pPr algn="ctr"/>
              <a:r>
                <a:rPr lang="en-GB" sz="1200" dirty="0" smtClean="0"/>
                <a:t>area</a:t>
              </a:r>
              <a:endParaRPr lang="en-GB" sz="12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1702" y="6085252"/>
            <a:ext cx="648983" cy="638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441" y="1215232"/>
            <a:ext cx="5385514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6" b="1" baseline="0"/>
            </a:lvl1pPr>
            <a:lvl2pPr marL="609448" indent="0">
              <a:buNone/>
              <a:defRPr sz="2666" b="1"/>
            </a:lvl2pPr>
            <a:lvl3pPr marL="1218895" indent="0">
              <a:buNone/>
              <a:defRPr sz="2399" b="1"/>
            </a:lvl3pPr>
            <a:lvl4pPr marL="1828343" indent="0">
              <a:buNone/>
              <a:defRPr sz="2133" b="1"/>
            </a:lvl4pPr>
            <a:lvl5pPr marL="2437790" indent="0">
              <a:buNone/>
              <a:defRPr sz="2133" b="1"/>
            </a:lvl5pPr>
            <a:lvl6pPr marL="3047238" indent="0">
              <a:buNone/>
              <a:defRPr sz="2133" b="1"/>
            </a:lvl6pPr>
            <a:lvl7pPr marL="3656686" indent="0">
              <a:buNone/>
              <a:defRPr sz="2133" b="1"/>
            </a:lvl7pPr>
            <a:lvl8pPr marL="4266133" indent="0">
              <a:buNone/>
              <a:defRPr sz="2133" b="1"/>
            </a:lvl8pPr>
            <a:lvl9pPr marL="4875581" indent="0">
              <a:buNone/>
              <a:defRPr sz="2133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441" y="2057400"/>
            <a:ext cx="5385514" cy="3951288"/>
          </a:xfrm>
        </p:spPr>
        <p:txBody>
          <a:bodyPr/>
          <a:lstStyle>
            <a:lvl1pPr>
              <a:defRPr sz="3199"/>
            </a:lvl1pPr>
            <a:lvl2pPr>
              <a:defRPr sz="2666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1757" y="1215232"/>
            <a:ext cx="5387630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6" b="1" baseline="0"/>
            </a:lvl1pPr>
            <a:lvl2pPr marL="609448" indent="0">
              <a:buNone/>
              <a:defRPr sz="2666" b="1"/>
            </a:lvl2pPr>
            <a:lvl3pPr marL="1218895" indent="0">
              <a:buNone/>
              <a:defRPr sz="2399" b="1"/>
            </a:lvl3pPr>
            <a:lvl4pPr marL="1828343" indent="0">
              <a:buNone/>
              <a:defRPr sz="2133" b="1"/>
            </a:lvl4pPr>
            <a:lvl5pPr marL="2437790" indent="0">
              <a:buNone/>
              <a:defRPr sz="2133" b="1"/>
            </a:lvl5pPr>
            <a:lvl6pPr marL="3047238" indent="0">
              <a:buNone/>
              <a:defRPr sz="2133" b="1"/>
            </a:lvl6pPr>
            <a:lvl7pPr marL="3656686" indent="0">
              <a:buNone/>
              <a:defRPr sz="2133" b="1"/>
            </a:lvl7pPr>
            <a:lvl8pPr marL="4266133" indent="0">
              <a:buNone/>
              <a:defRPr sz="2133" b="1"/>
            </a:lvl8pPr>
            <a:lvl9pPr marL="4875581" indent="0">
              <a:buNone/>
              <a:defRPr sz="2133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1757" y="2057400"/>
            <a:ext cx="5387630" cy="3951288"/>
          </a:xfrm>
        </p:spPr>
        <p:txBody>
          <a:bodyPr/>
          <a:lstStyle>
            <a:lvl1pPr>
              <a:defRPr sz="3199"/>
            </a:lvl1pPr>
            <a:lvl2pPr>
              <a:defRPr sz="2666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39339" y="6356351"/>
            <a:ext cx="8833699" cy="360000"/>
          </a:xfrm>
        </p:spPr>
        <p:txBody>
          <a:bodyPr/>
          <a:lstStyle/>
          <a:p>
            <a:r>
              <a:rPr lang="en-GB" noProof="0" smtClean="0"/>
              <a:t>C. Adorisio - 7th HL-LHC Collaboration Meeting - CIEMAT, 13-16 November 2017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929897" y="6106755"/>
            <a:ext cx="609441" cy="6096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143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 smtClean="0"/>
                <a:t>logo</a:t>
              </a:r>
            </a:p>
            <a:p>
              <a:pPr algn="ctr"/>
              <a:r>
                <a:rPr lang="en-GB" sz="1200" dirty="0" smtClean="0"/>
                <a:t>area</a:t>
              </a:r>
              <a:endParaRPr lang="en-GB" sz="1200" dirty="0"/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1702" y="6085252"/>
            <a:ext cx="648983" cy="638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39339" y="6356351"/>
            <a:ext cx="8833699" cy="360000"/>
          </a:xfrm>
        </p:spPr>
        <p:txBody>
          <a:bodyPr/>
          <a:lstStyle/>
          <a:p>
            <a:r>
              <a:rPr lang="en-GB" smtClean="0"/>
              <a:t>C. Adorisio - 7th HL-LHC Collaboration Meeting - CIEMAT, 13-16 November 2017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929897" y="6106755"/>
            <a:ext cx="609441" cy="6096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143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 smtClean="0"/>
                <a:t>logo</a:t>
              </a:r>
            </a:p>
            <a:p>
              <a:pPr algn="ctr"/>
              <a:r>
                <a:rPr lang="en-GB" sz="1200" dirty="0" smtClean="0"/>
                <a:t>area</a:t>
              </a:r>
              <a:endParaRPr lang="en-GB" sz="1200" dirty="0"/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1702" y="6085252"/>
            <a:ext cx="648983" cy="638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0912" y="6356351"/>
            <a:ext cx="8735325" cy="360000"/>
          </a:xfrm>
        </p:spPr>
        <p:txBody>
          <a:bodyPr/>
          <a:lstStyle/>
          <a:p>
            <a:r>
              <a:rPr lang="en-GB" noProof="0" smtClean="0"/>
              <a:t>C. Adorisio - 7th HL-LHC Collaboration Meeting - CIEMAT, 13-16 November 2017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929897" y="6106755"/>
            <a:ext cx="609441" cy="6096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143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 smtClean="0"/>
                <a:t>logo</a:t>
              </a:r>
            </a:p>
            <a:p>
              <a:pPr algn="ctr"/>
              <a:r>
                <a:rPr lang="en-GB" sz="1200" dirty="0" smtClean="0"/>
                <a:t>area</a:t>
              </a:r>
              <a:endParaRPr lang="en-GB" sz="1200" dirty="0"/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1702" y="6085252"/>
            <a:ext cx="648983" cy="638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5788" y="457201"/>
            <a:ext cx="10557250" cy="4114800"/>
          </a:xfrm>
        </p:spPr>
        <p:txBody>
          <a:bodyPr/>
          <a:lstStyle>
            <a:lvl1pPr marL="0" indent="0">
              <a:buNone/>
              <a:defRPr sz="4266"/>
            </a:lvl1pPr>
            <a:lvl2pPr marL="609448" indent="0">
              <a:buNone/>
              <a:defRPr sz="3732"/>
            </a:lvl2pPr>
            <a:lvl3pPr marL="1218895" indent="0">
              <a:buNone/>
              <a:defRPr sz="3199"/>
            </a:lvl3pPr>
            <a:lvl4pPr marL="1828343" indent="0">
              <a:buNone/>
              <a:defRPr sz="2666"/>
            </a:lvl4pPr>
            <a:lvl5pPr marL="2437790" indent="0">
              <a:buNone/>
              <a:defRPr sz="2666"/>
            </a:lvl5pPr>
            <a:lvl6pPr marL="3047238" indent="0">
              <a:buNone/>
              <a:defRPr sz="2666"/>
            </a:lvl6pPr>
            <a:lvl7pPr marL="3656686" indent="0">
              <a:buNone/>
              <a:defRPr sz="2666"/>
            </a:lvl7pPr>
            <a:lvl8pPr marL="4266133" indent="0">
              <a:buNone/>
              <a:defRPr sz="2666"/>
            </a:lvl8pPr>
            <a:lvl9pPr marL="4875581" indent="0">
              <a:buNone/>
              <a:defRPr sz="2666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5788" y="5105400"/>
            <a:ext cx="10557250" cy="990600"/>
          </a:xfrm>
        </p:spPr>
        <p:txBody>
          <a:bodyPr/>
          <a:lstStyle>
            <a:lvl1pPr marL="0" indent="0">
              <a:buNone/>
              <a:defRPr sz="1866"/>
            </a:lvl1pPr>
            <a:lvl2pPr marL="609448" indent="0">
              <a:buNone/>
              <a:defRPr sz="1600"/>
            </a:lvl2pPr>
            <a:lvl3pPr marL="1218895" indent="0">
              <a:buNone/>
              <a:defRPr sz="1333"/>
            </a:lvl3pPr>
            <a:lvl4pPr marL="1828343" indent="0">
              <a:buNone/>
              <a:defRPr sz="1200"/>
            </a:lvl4pPr>
            <a:lvl5pPr marL="2437790" indent="0">
              <a:buNone/>
              <a:defRPr sz="1200"/>
            </a:lvl5pPr>
            <a:lvl6pPr marL="3047238" indent="0">
              <a:buNone/>
              <a:defRPr sz="1200"/>
            </a:lvl6pPr>
            <a:lvl7pPr marL="3656686" indent="0">
              <a:buNone/>
              <a:defRPr sz="1200"/>
            </a:lvl7pPr>
            <a:lvl8pPr marL="4266133" indent="0">
              <a:buNone/>
              <a:defRPr sz="1200"/>
            </a:lvl8pPr>
            <a:lvl9pPr marL="4875581" indent="0">
              <a:buNone/>
              <a:defRPr sz="12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0912" y="6356351"/>
            <a:ext cx="8732125" cy="360000"/>
          </a:xfrm>
        </p:spPr>
        <p:txBody>
          <a:bodyPr/>
          <a:lstStyle/>
          <a:p>
            <a:r>
              <a:rPr lang="en-GB" noProof="0" smtClean="0"/>
              <a:t>C. Adorisio - 7th HL-LHC Collaboration Meeting - CIEMAT, 13-16 November 2017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7854" y="4648200"/>
            <a:ext cx="10555184" cy="381000"/>
          </a:xfrm>
        </p:spPr>
        <p:txBody>
          <a:bodyPr/>
          <a:lstStyle>
            <a:lvl1pPr>
              <a:buFontTx/>
              <a:buNone/>
              <a:defRPr sz="2399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929897" y="6106755"/>
            <a:ext cx="609441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143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 smtClean="0"/>
                <a:t>logo</a:t>
              </a:r>
            </a:p>
            <a:p>
              <a:pPr algn="ctr"/>
              <a:r>
                <a:rPr lang="en-GB" sz="1200" dirty="0" smtClean="0"/>
                <a:t>area</a:t>
              </a:r>
              <a:endParaRPr lang="en-GB" sz="12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1702" y="6085252"/>
            <a:ext cx="648983" cy="638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1931" y="2709000"/>
            <a:ext cx="8584964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801931" y="6356351"/>
            <a:ext cx="8584964" cy="360000"/>
          </a:xfrm>
        </p:spPr>
        <p:txBody>
          <a:bodyPr/>
          <a:lstStyle/>
          <a:p>
            <a:r>
              <a:rPr lang="en-GB" smtClean="0"/>
              <a:t>C. Adorisio - 7th HL-LHC Collaboration Meeting - CIEMAT, 13-16 November 2017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1931" y="4953000"/>
            <a:ext cx="8584964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6"/>
            </a:lvl2pPr>
            <a:lvl3pPr>
              <a:buFontTx/>
              <a:buNone/>
              <a:defRPr sz="1866"/>
            </a:lvl3pPr>
            <a:lvl4pPr>
              <a:buFontTx/>
              <a:buNone/>
              <a:defRPr sz="1866"/>
            </a:lvl4pPr>
            <a:lvl5pPr>
              <a:buFontTx/>
              <a:buNone/>
              <a:defRPr sz="1866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328" y="381001"/>
            <a:ext cx="4178457" cy="1694169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609441" y="6070604"/>
            <a:ext cx="609441" cy="6096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143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 smtClean="0"/>
                <a:t>logo</a:t>
              </a:r>
            </a:p>
            <a:p>
              <a:pPr algn="ctr"/>
              <a:r>
                <a:rPr lang="en-GB" sz="1200" dirty="0" smtClean="0"/>
                <a:t>area</a:t>
              </a:r>
              <a:endParaRPr lang="en-GB" sz="12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2789" y="5875868"/>
            <a:ext cx="817667" cy="8043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208" y="2895602"/>
            <a:ext cx="8227457" cy="2053591"/>
          </a:xfrm>
        </p:spPr>
        <p:txBody>
          <a:bodyPr/>
          <a:lstStyle>
            <a:lvl1pPr algn="l">
              <a:buNone/>
              <a:defRPr sz="2999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7208" y="5010151"/>
            <a:ext cx="8227457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507868" y="0"/>
            <a:ext cx="812588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tangle 9"/>
          <p:cNvSpPr/>
          <p:nvPr/>
        </p:nvSpPr>
        <p:spPr bwMode="auto">
          <a:xfrm>
            <a:off x="368352" y="0"/>
            <a:ext cx="139516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1" name="Rectangle 10"/>
          <p:cNvSpPr/>
          <p:nvPr/>
        </p:nvSpPr>
        <p:spPr bwMode="auto">
          <a:xfrm>
            <a:off x="1320456" y="0"/>
            <a:ext cx="24243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auto">
          <a:xfrm>
            <a:off x="1521364" y="0"/>
            <a:ext cx="30696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4175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16" tIns="45708" rIns="91416" bIns="45708" anchor="t" compatLnSpc="1"/>
          <a:lstStyle/>
          <a:p>
            <a:endParaRPr kumimoji="0" lang="en-US" sz="1800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121888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16" tIns="45708" rIns="91416" bIns="45708" anchor="t" compatLnSpc="1"/>
          <a:lstStyle/>
          <a:p>
            <a:endParaRPr kumimoji="0" lang="en-US" sz="180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138519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16" tIns="45708" rIns="91416" bIns="45708" anchor="t" compatLnSpc="1"/>
          <a:lstStyle/>
          <a:p>
            <a:endParaRPr kumimoji="0" lang="en-US" sz="1800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230158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16" tIns="45708" rIns="91416" bIns="45708" anchor="t" compatLnSpc="1"/>
          <a:lstStyle/>
          <a:p>
            <a:endParaRPr kumimoji="0" lang="en-US" sz="1800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42203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16" tIns="45708" rIns="91416" bIns="45708" anchor="t" compatLnSpc="1"/>
          <a:lstStyle/>
          <a:p>
            <a:endParaRPr kumimoji="0" lang="en-US" sz="1800"/>
          </a:p>
        </p:txBody>
      </p:sp>
      <p:sp>
        <p:nvSpPr>
          <p:cNvPr id="18" name="Rectangle 17"/>
          <p:cNvSpPr/>
          <p:nvPr/>
        </p:nvSpPr>
        <p:spPr bwMode="auto">
          <a:xfrm>
            <a:off x="1625176" y="0"/>
            <a:ext cx="101574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0" name="Oval 19"/>
          <p:cNvSpPr/>
          <p:nvPr/>
        </p:nvSpPr>
        <p:spPr bwMode="auto">
          <a:xfrm>
            <a:off x="1765812" y="4866752"/>
            <a:ext cx="855009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1" name="Oval 20"/>
          <p:cNvSpPr/>
          <p:nvPr/>
        </p:nvSpPr>
        <p:spPr bwMode="auto">
          <a:xfrm>
            <a:off x="1454395" y="5500632"/>
            <a:ext cx="182832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2" name="Oval 21"/>
          <p:cNvSpPr/>
          <p:nvPr/>
        </p:nvSpPr>
        <p:spPr bwMode="auto">
          <a:xfrm>
            <a:off x="2218366" y="5791200"/>
            <a:ext cx="365665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3" name="Oval 22"/>
          <p:cNvSpPr/>
          <p:nvPr/>
        </p:nvSpPr>
        <p:spPr bwMode="auto">
          <a:xfrm>
            <a:off x="2504736" y="4479888"/>
            <a:ext cx="487553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1212743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16" tIns="45708" rIns="91416" bIns="45708" anchor="t" compatLnSpc="1"/>
          <a:lstStyle/>
          <a:p>
            <a:endParaRPr kumimoji="0" lang="en-US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787023" y="4928705"/>
            <a:ext cx="812588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24" name="Oval 23"/>
          <p:cNvSpPr/>
          <p:nvPr userDrawn="1"/>
        </p:nvSpPr>
        <p:spPr bwMode="auto">
          <a:xfrm>
            <a:off x="812588" y="3429000"/>
            <a:ext cx="172675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r>
              <a:rPr kumimoji="0" lang="en-US" sz="1600" dirty="0" smtClean="0"/>
              <a:t>EDMS. </a:t>
            </a:r>
            <a:r>
              <a:rPr lang="en-GB" sz="1400" b="1" dirty="0" smtClean="0"/>
              <a:t>1868872</a:t>
            </a:r>
            <a:endParaRPr kumimoji="0" lang="en-US" sz="1400" dirty="0"/>
          </a:p>
        </p:txBody>
      </p:sp>
    </p:spTree>
    <p:extLst>
      <p:ext uri="{BB962C8B-B14F-4D97-AF65-F5344CB8AC3E}">
        <p14:creationId xmlns:p14="http://schemas.microsoft.com/office/powerpoint/2010/main" val="21376443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5788" y="44704"/>
            <a:ext cx="1055725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 smtClean="0"/>
              <a:t>Slide title – line 1 – Arial 30 </a:t>
            </a:r>
            <a:r>
              <a:rPr lang="en-GB" noProof="0" dirty="0" err="1" smtClean="0"/>
              <a:t>pt</a:t>
            </a:r>
            <a:r>
              <a:rPr lang="en-GB" noProof="0" dirty="0" smtClean="0"/>
              <a:t>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blue</a:t>
            </a:r>
            <a:br>
              <a:rPr lang="en-GB" noProof="0" dirty="0" smtClean="0"/>
            </a:br>
            <a:r>
              <a:rPr lang="en-GB" noProof="0" dirty="0" smtClean="0"/>
              <a:t>Slide title – line 2 – Arial 30 </a:t>
            </a:r>
            <a:r>
              <a:rPr lang="en-GB" noProof="0" dirty="0" err="1" smtClean="0"/>
              <a:t>pt</a:t>
            </a:r>
            <a:r>
              <a:rPr lang="en-GB" noProof="0" dirty="0" smtClean="0"/>
              <a:t>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blue</a:t>
            </a:r>
            <a:endParaRPr lang="en-GB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5788" y="908721"/>
            <a:ext cx="10557250" cy="519803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250353" y="6356351"/>
            <a:ext cx="8122684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6"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C. Adorisio - 7th HL-LHC Collaboration Meeting - CIEMAT, 13-16 November 2017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79384" y="6356351"/>
            <a:ext cx="479875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‹N›</a:t>
            </a:fld>
            <a:endParaRPr lang="fr-FR" dirty="0"/>
          </a:p>
        </p:txBody>
      </p:sp>
      <p:sp>
        <p:nvSpPr>
          <p:cNvPr id="7" name="TextBox 6"/>
          <p:cNvSpPr txBox="1"/>
          <p:nvPr userDrawn="1"/>
        </p:nvSpPr>
        <p:spPr>
          <a:xfrm rot="16200000">
            <a:off x="-701383" y="724566"/>
            <a:ext cx="17876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EDMS.</a:t>
            </a:r>
            <a:r>
              <a:rPr lang="en-GB" sz="1600" baseline="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1868872</a:t>
            </a:r>
            <a:endParaRPr lang="en-GB" sz="16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609448" rtl="0" eaLnBrk="1" latinLnBrk="0" hangingPunct="1">
        <a:spcBef>
          <a:spcPct val="0"/>
        </a:spcBef>
        <a:buNone/>
        <a:defRPr sz="3732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086" indent="-457086" algn="ctr" defTabSz="609448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2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352" indent="-380905" algn="ctr" defTabSz="609448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199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619" indent="-304724" algn="ctr" defTabSz="609448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6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067" indent="-304724" algn="ctr" defTabSz="609448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399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2514" indent="-304724" algn="ctr" defTabSz="609448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1962" indent="-304724" algn="l" defTabSz="609448" rtl="0" eaLnBrk="1" latinLnBrk="0" hangingPunct="1">
        <a:spcBef>
          <a:spcPct val="20000"/>
        </a:spcBef>
        <a:buFont typeface="Arial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6pPr>
      <a:lvl7pPr marL="3961409" indent="-304724" algn="l" defTabSz="609448" rtl="0" eaLnBrk="1" latinLnBrk="0" hangingPunct="1">
        <a:spcBef>
          <a:spcPct val="20000"/>
        </a:spcBef>
        <a:buFont typeface="Arial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7pPr>
      <a:lvl8pPr marL="4570857" indent="-304724" algn="l" defTabSz="609448" rtl="0" eaLnBrk="1" latinLnBrk="0" hangingPunct="1">
        <a:spcBef>
          <a:spcPct val="20000"/>
        </a:spcBef>
        <a:buFont typeface="Arial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8pPr>
      <a:lvl9pPr marL="5180305" indent="-304724" algn="l" defTabSz="609448" rtl="0" eaLnBrk="1" latinLnBrk="0" hangingPunct="1">
        <a:spcBef>
          <a:spcPct val="20000"/>
        </a:spcBef>
        <a:buFont typeface="Arial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44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448" algn="l" defTabSz="60944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895" algn="l" defTabSz="60944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8343" algn="l" defTabSz="60944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790" algn="l" defTabSz="60944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7238" algn="l" defTabSz="60944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6686" algn="l" defTabSz="60944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6133" algn="l" defTabSz="60944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5581" algn="l" defTabSz="60944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0.xml"/><Relationship Id="rId13" Type="http://schemas.openxmlformats.org/officeDocument/2006/relationships/diagramData" Target="../diagrams/data11.xml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12" Type="http://schemas.microsoft.com/office/2007/relationships/diagramDrawing" Target="../diagrams/drawing10.xml"/><Relationship Id="rId17" Type="http://schemas.microsoft.com/office/2007/relationships/diagramDrawing" Target="../diagrams/drawing11.xml"/><Relationship Id="rId2" Type="http://schemas.openxmlformats.org/officeDocument/2006/relationships/notesSlide" Target="../notesSlides/notesSlide3.xml"/><Relationship Id="rId16" Type="http://schemas.openxmlformats.org/officeDocument/2006/relationships/diagramColors" Target="../diagrams/colors11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9.xml"/><Relationship Id="rId11" Type="http://schemas.openxmlformats.org/officeDocument/2006/relationships/diagramColors" Target="../diagrams/colors10.xml"/><Relationship Id="rId5" Type="http://schemas.openxmlformats.org/officeDocument/2006/relationships/diagramQuickStyle" Target="../diagrams/quickStyle9.xml"/><Relationship Id="rId15" Type="http://schemas.openxmlformats.org/officeDocument/2006/relationships/diagramQuickStyle" Target="../diagrams/quickStyle11.xml"/><Relationship Id="rId10" Type="http://schemas.openxmlformats.org/officeDocument/2006/relationships/diagramQuickStyle" Target="../diagrams/quickStyle10.xml"/><Relationship Id="rId4" Type="http://schemas.openxmlformats.org/officeDocument/2006/relationships/diagramLayout" Target="../diagrams/layout9.xml"/><Relationship Id="rId9" Type="http://schemas.openxmlformats.org/officeDocument/2006/relationships/diagramLayout" Target="../diagrams/layout10.xml"/><Relationship Id="rId14" Type="http://schemas.openxmlformats.org/officeDocument/2006/relationships/diagramLayout" Target="../diagrams/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g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3.emf"/><Relationship Id="rId4" Type="http://schemas.openxmlformats.org/officeDocument/2006/relationships/package" Target="../embeddings/Microsoft_Excel_Worksheet1.xlsx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574317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574344/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10" Type="http://schemas.openxmlformats.org/officeDocument/2006/relationships/image" Target="../media/image40.png"/><Relationship Id="rId4" Type="http://schemas.openxmlformats.org/officeDocument/2006/relationships/diagramLayout" Target="../diagrams/layout13.xml"/><Relationship Id="rId9" Type="http://schemas.openxmlformats.org/officeDocument/2006/relationships/image" Target="../media/image39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4.xml"/><Relationship Id="rId11" Type="http://schemas.openxmlformats.org/officeDocument/2006/relationships/image" Target="../media/image44.png"/><Relationship Id="rId5" Type="http://schemas.openxmlformats.org/officeDocument/2006/relationships/diagramQuickStyle" Target="../diagrams/quickStyle14.xml"/><Relationship Id="rId10" Type="http://schemas.openxmlformats.org/officeDocument/2006/relationships/image" Target="../media/image43.png"/><Relationship Id="rId4" Type="http://schemas.openxmlformats.org/officeDocument/2006/relationships/diagramLayout" Target="../diagrams/layout14.xml"/><Relationship Id="rId9" Type="http://schemas.openxmlformats.org/officeDocument/2006/relationships/image" Target="../media/image42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0.png"/><Relationship Id="rId3" Type="http://schemas.openxmlformats.org/officeDocument/2006/relationships/image" Target="../media/image45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46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13" Type="http://schemas.openxmlformats.org/officeDocument/2006/relationships/diagramLayout" Target="../diagrams/layout6.xml"/><Relationship Id="rId18" Type="http://schemas.openxmlformats.org/officeDocument/2006/relationships/diagramLayout" Target="../diagrams/layout7.xml"/><Relationship Id="rId26" Type="http://schemas.microsoft.com/office/2007/relationships/diagramDrawing" Target="../diagrams/drawing8.xml"/><Relationship Id="rId3" Type="http://schemas.openxmlformats.org/officeDocument/2006/relationships/diagramLayout" Target="../diagrams/layout4.xml"/><Relationship Id="rId21" Type="http://schemas.microsoft.com/office/2007/relationships/diagramDrawing" Target="../diagrams/drawing7.xml"/><Relationship Id="rId7" Type="http://schemas.openxmlformats.org/officeDocument/2006/relationships/diagramData" Target="../diagrams/data5.xml"/><Relationship Id="rId12" Type="http://schemas.openxmlformats.org/officeDocument/2006/relationships/diagramData" Target="../diagrams/data6.xml"/><Relationship Id="rId17" Type="http://schemas.openxmlformats.org/officeDocument/2006/relationships/diagramData" Target="../diagrams/data7.xml"/><Relationship Id="rId25" Type="http://schemas.openxmlformats.org/officeDocument/2006/relationships/diagramColors" Target="../diagrams/colors8.xml"/><Relationship Id="rId2" Type="http://schemas.openxmlformats.org/officeDocument/2006/relationships/diagramData" Target="../diagrams/data4.xml"/><Relationship Id="rId16" Type="http://schemas.microsoft.com/office/2007/relationships/diagramDrawing" Target="../diagrams/drawing6.xml"/><Relationship Id="rId20" Type="http://schemas.openxmlformats.org/officeDocument/2006/relationships/diagramColors" Target="../diagrams/colors7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24" Type="http://schemas.openxmlformats.org/officeDocument/2006/relationships/diagramQuickStyle" Target="../diagrams/quickStyle8.xml"/><Relationship Id="rId5" Type="http://schemas.openxmlformats.org/officeDocument/2006/relationships/diagramColors" Target="../diagrams/colors4.xml"/><Relationship Id="rId15" Type="http://schemas.openxmlformats.org/officeDocument/2006/relationships/diagramColors" Target="../diagrams/colors6.xml"/><Relationship Id="rId23" Type="http://schemas.openxmlformats.org/officeDocument/2006/relationships/diagramLayout" Target="../diagrams/layout8.xml"/><Relationship Id="rId10" Type="http://schemas.openxmlformats.org/officeDocument/2006/relationships/diagramColors" Target="../diagrams/colors5.xml"/><Relationship Id="rId19" Type="http://schemas.openxmlformats.org/officeDocument/2006/relationships/diagramQuickStyle" Target="../diagrams/quickStyle7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Relationship Id="rId14" Type="http://schemas.openxmlformats.org/officeDocument/2006/relationships/diagramQuickStyle" Target="../diagrams/quickStyle6.xml"/><Relationship Id="rId22" Type="http://schemas.openxmlformats.org/officeDocument/2006/relationships/diagramData" Target="../diagrams/data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583086" y="2853086"/>
            <a:ext cx="9842737" cy="1727742"/>
          </a:xfrm>
        </p:spPr>
        <p:txBody>
          <a:bodyPr/>
          <a:lstStyle/>
          <a:p>
            <a:r>
              <a:rPr lang="en-GB" dirty="0" smtClean="0"/>
              <a:t>HL-LHC - Residual </a:t>
            </a:r>
            <a:r>
              <a:rPr lang="en-GB" dirty="0"/>
              <a:t>Dose Rate </a:t>
            </a:r>
            <a:r>
              <a:rPr lang="en-GB" dirty="0" smtClean="0"/>
              <a:t>Estimations </a:t>
            </a:r>
            <a:r>
              <a:rPr lang="en-GB" dirty="0"/>
              <a:t>in the LSS1 and </a:t>
            </a:r>
            <a:r>
              <a:rPr lang="en-GB" dirty="0" smtClean="0"/>
              <a:t>LSS5 (from TAXS up to Q7)</a:t>
            </a:r>
            <a:br>
              <a:rPr lang="en-GB" dirty="0" smtClean="0"/>
            </a:br>
            <a:r>
              <a:rPr lang="en-GB" sz="1333" dirty="0"/>
              <a:t/>
            </a:r>
            <a:br>
              <a:rPr lang="en-GB" sz="1333" dirty="0"/>
            </a:br>
            <a:r>
              <a:rPr lang="en-GB" sz="2666" dirty="0"/>
              <a:t>+ A Preliminary collective dose estimation </a:t>
            </a:r>
            <a:r>
              <a:rPr lang="en-GB" sz="2666" dirty="0" smtClean="0"/>
              <a:t>exercise for ALARA optimization</a:t>
            </a:r>
            <a:r>
              <a:rPr lang="en-GB" sz="2666" dirty="0"/>
              <a:t/>
            </a:r>
            <a:br>
              <a:rPr lang="en-GB" sz="2666" dirty="0"/>
            </a:b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583086" y="5348713"/>
            <a:ext cx="8882987" cy="441872"/>
          </a:xfrm>
        </p:spPr>
        <p:txBody>
          <a:bodyPr/>
          <a:lstStyle/>
          <a:p>
            <a:r>
              <a:rPr lang="en-GB" i="1" dirty="0" smtClean="0"/>
              <a:t>C. Adorisio</a:t>
            </a:r>
            <a:endParaRPr lang="en-GB" i="1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1583086" y="6247367"/>
            <a:ext cx="8637750" cy="349160"/>
          </a:xfrm>
        </p:spPr>
        <p:txBody>
          <a:bodyPr/>
          <a:lstStyle/>
          <a:p>
            <a:r>
              <a:rPr lang="en-GB" b="0" i="0" dirty="0" smtClean="0">
                <a:solidFill>
                  <a:schemeClr val="bg2"/>
                </a:solidFill>
              </a:rPr>
              <a:t>7</a:t>
            </a:r>
            <a:r>
              <a:rPr lang="en-GB" b="0" i="0" baseline="30000" dirty="0" smtClean="0">
                <a:solidFill>
                  <a:schemeClr val="bg2"/>
                </a:solidFill>
              </a:rPr>
              <a:t>th</a:t>
            </a:r>
            <a:r>
              <a:rPr lang="en-GB" b="0" i="0" dirty="0" smtClean="0">
                <a:solidFill>
                  <a:schemeClr val="bg2"/>
                </a:solidFill>
              </a:rPr>
              <a:t> HL_LHC Collaboration Meeting – CIEMAT, 13-16 November 2017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789" y="5875229"/>
            <a:ext cx="817667" cy="804124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956"/>
          <a:stretch/>
        </p:blipFill>
        <p:spPr bwMode="auto">
          <a:xfrm>
            <a:off x="9118748" y="4972342"/>
            <a:ext cx="2940512" cy="1707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Intervention doses</a:t>
            </a:r>
            <a:br>
              <a:rPr lang="en-GB" dirty="0" smtClean="0"/>
            </a:br>
            <a:r>
              <a:rPr lang="en-GB" sz="1600" dirty="0">
                <a:solidFill>
                  <a:schemeClr val="bg2">
                    <a:lumMod val="75000"/>
                  </a:schemeClr>
                </a:solidFill>
              </a:rPr>
              <a:t>Methodology</a:t>
            </a:r>
            <a:endParaRPr lang="en-GB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C. Adorisio - 7th HL-LHC Collaboration Meeting - CIEMAT, 13-16 November 2017</a:t>
            </a:r>
            <a:endParaRPr lang="en-GB" noProof="0" dirty="0"/>
          </a:p>
        </p:txBody>
      </p:sp>
      <p:grpSp>
        <p:nvGrpSpPr>
          <p:cNvPr id="9" name="Group 8"/>
          <p:cNvGrpSpPr/>
          <p:nvPr/>
        </p:nvGrpSpPr>
        <p:grpSpPr>
          <a:xfrm>
            <a:off x="47318" y="970220"/>
            <a:ext cx="12879524" cy="5196684"/>
            <a:chOff x="1" y="765123"/>
            <a:chExt cx="9662159" cy="5137564"/>
          </a:xfrm>
        </p:grpSpPr>
        <p:graphicFrame>
          <p:nvGraphicFramePr>
            <p:cNvPr id="10" name="Diagram 9"/>
            <p:cNvGraphicFramePr/>
            <p:nvPr>
              <p:extLst>
                <p:ext uri="{D42A27DB-BD31-4B8C-83A1-F6EECF244321}">
                  <p14:modId xmlns:p14="http://schemas.microsoft.com/office/powerpoint/2010/main" val="150919371"/>
                </p:ext>
              </p:extLst>
            </p:nvPr>
          </p:nvGraphicFramePr>
          <p:xfrm>
            <a:off x="6819900" y="854575"/>
            <a:ext cx="2842260" cy="2516415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graphicFrame>
          <p:nvGraphicFramePr>
            <p:cNvPr id="11" name="Diagram 10"/>
            <p:cNvGraphicFramePr/>
            <p:nvPr>
              <p:extLst>
                <p:ext uri="{D42A27DB-BD31-4B8C-83A1-F6EECF244321}">
                  <p14:modId xmlns:p14="http://schemas.microsoft.com/office/powerpoint/2010/main" val="719371857"/>
                </p:ext>
              </p:extLst>
            </p:nvPr>
          </p:nvGraphicFramePr>
          <p:xfrm>
            <a:off x="1" y="765123"/>
            <a:ext cx="6781800" cy="5137564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8" r:lo="rId9" r:qs="rId10" r:cs="rId11"/>
            </a:graphicData>
          </a:graphic>
        </p:graphicFrame>
        <p:graphicFrame>
          <p:nvGraphicFramePr>
            <p:cNvPr id="12" name="Diagram 11"/>
            <p:cNvGraphicFramePr/>
            <p:nvPr>
              <p:extLst>
                <p:ext uri="{D42A27DB-BD31-4B8C-83A1-F6EECF244321}">
                  <p14:modId xmlns:p14="http://schemas.microsoft.com/office/powerpoint/2010/main" val="3765273724"/>
                </p:ext>
              </p:extLst>
            </p:nvPr>
          </p:nvGraphicFramePr>
          <p:xfrm>
            <a:off x="6888480" y="3101340"/>
            <a:ext cx="2773680" cy="2693783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3" r:lo="rId14" r:qs="rId15" r:cs="rId16"/>
            </a:graphicData>
          </a:graphic>
        </p:graphicFrame>
        <p:sp>
          <p:nvSpPr>
            <p:cNvPr id="13" name="Rounded Rectangle 12"/>
            <p:cNvSpPr/>
            <p:nvPr/>
          </p:nvSpPr>
          <p:spPr>
            <a:xfrm>
              <a:off x="6888480" y="1086490"/>
              <a:ext cx="350520" cy="4492800"/>
            </a:xfrm>
            <a:prstGeom prst="roundRect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vert270" rtlCol="0" anchor="ctr"/>
            <a:lstStyle/>
            <a:p>
              <a:pPr algn="ctr" defTabSz="1218895">
                <a:defRPr/>
              </a:pPr>
              <a:r>
                <a:rPr lang="en-GB" sz="3199" kern="0" dirty="0">
                  <a:solidFill>
                    <a:prstClr val="white"/>
                  </a:solidFill>
                  <a:latin typeface="Calibri"/>
                </a:rPr>
                <a:t>Start of iteration</a:t>
              </a:r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4098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Optimization during design</a:t>
            </a:r>
            <a:br>
              <a:rPr lang="en-GB" dirty="0" smtClean="0"/>
            </a:br>
            <a:r>
              <a:rPr lang="en-GB" sz="1600" dirty="0">
                <a:solidFill>
                  <a:schemeClr val="bg2">
                    <a:lumMod val="75000"/>
                  </a:schemeClr>
                </a:solidFill>
              </a:rPr>
              <a:t>Design options</a:t>
            </a:r>
            <a:endParaRPr lang="en-GB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C. Adorisio - 7th HL-LHC Collaboration Meeting - CIEMAT, 13-16 November 2017</a:t>
            </a:r>
            <a:endParaRPr lang="en-GB" noProof="0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937852249"/>
              </p:ext>
            </p:extLst>
          </p:nvPr>
        </p:nvGraphicFramePr>
        <p:xfrm>
          <a:off x="944634" y="837389"/>
          <a:ext cx="10594120" cy="55182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149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47206" y="2895742"/>
            <a:ext cx="3911077" cy="2053056"/>
          </a:xfrm>
        </p:spPr>
        <p:txBody>
          <a:bodyPr>
            <a:normAutofit/>
          </a:bodyPr>
          <a:lstStyle/>
          <a:p>
            <a:r>
              <a:rPr lang="en-US" sz="3199" dirty="0" smtClean="0">
                <a:solidFill>
                  <a:schemeClr val="tx1"/>
                </a:solidFill>
              </a:rPr>
              <a:t>Residual dose </a:t>
            </a:r>
            <a:r>
              <a:rPr lang="en-US" sz="3199" dirty="0">
                <a:solidFill>
                  <a:schemeClr val="tx1"/>
                </a:solidFill>
              </a:rPr>
              <a:t>rate outlook</a:t>
            </a:r>
            <a:endParaRPr lang="en-US" sz="2799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16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LHC/HL-LHC Operational </a:t>
            </a:r>
            <a:r>
              <a:rPr lang="en-GB" dirty="0"/>
              <a:t>S</a:t>
            </a:r>
            <a:r>
              <a:rPr lang="en-GB" dirty="0" smtClean="0"/>
              <a:t>cenarios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0931364"/>
              </p:ext>
            </p:extLst>
          </p:nvPr>
        </p:nvGraphicFramePr>
        <p:xfrm>
          <a:off x="716504" y="976863"/>
          <a:ext cx="5408792" cy="4968456"/>
        </p:xfrm>
        <a:graphic>
          <a:graphicData uri="http://schemas.openxmlformats.org/drawingml/2006/table">
            <a:tbl>
              <a:tblPr/>
              <a:tblGrid>
                <a:gridCol w="446260"/>
                <a:gridCol w="882164"/>
                <a:gridCol w="1020092"/>
                <a:gridCol w="1020092"/>
                <a:gridCol w="1020092"/>
                <a:gridCol w="1020092"/>
              </a:tblGrid>
              <a:tr h="5744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Year of 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(HL-)LHC Operation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20000"/>
                        <a:lumOff val="8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Peak / levelled</a:t>
                      </a:r>
                    </a:p>
                    <a:p>
                      <a:pPr algn="ctr" rtl="0" fontAlgn="ctr"/>
                      <a:r>
                        <a:rPr lang="en-GB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luminosity</a:t>
                      </a:r>
                    </a:p>
                    <a:p>
                      <a:pPr algn="ctr" rtl="0" fontAlgn="ctr"/>
                      <a:r>
                        <a:rPr lang="en-GB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[cm</a:t>
                      </a:r>
                      <a:r>
                        <a:rPr lang="en-GB" sz="1000" b="1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</a:t>
                      </a:r>
                      <a:r>
                        <a:rPr lang="en-GB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  <a:r>
                        <a:rPr lang="en-GB" sz="1000" b="1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</a:t>
                      </a:r>
                      <a:r>
                        <a:rPr lang="en-GB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]</a:t>
                      </a: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20000"/>
                        <a:lumOff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0" marR="5640" marT="564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Integrated </a:t>
                      </a:r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luminosity </a:t>
                      </a:r>
                      <a:endParaRPr lang="en-GB" sz="10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rtl="0" fontAlgn="ctr"/>
                      <a:r>
                        <a:rPr lang="en-GB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[fb</a:t>
                      </a:r>
                      <a:r>
                        <a:rPr lang="en-GB" sz="1000" b="1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</a:t>
                      </a:r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]</a:t>
                      </a: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20000"/>
                        <a:lumOff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0" marR="5640" marT="564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9098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≤2012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0.8E+34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640" marR="5640" marT="564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0" marR="5640" marT="564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098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LS1</a:t>
                      </a: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9098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2015</a:t>
                      </a: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6.30E+33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0" marR="5640" marT="564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0" marR="5640" marT="564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</a:tr>
              <a:tr h="19098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</a:t>
                      </a: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1.40E+34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0" marR="5640" marT="564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0" marR="5640" marT="564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90980"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1.60E+34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098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1.60E+34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0" marR="5640" marT="564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0" marR="5640" marT="564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9098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LS2</a:t>
                      </a: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(2 years)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9098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2.0E+34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0" marR="5640" marT="564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0" marR="5640" marT="564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9098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2022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2.0E+34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0" marR="5640" marT="564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0" marR="5640" marT="564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92456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2023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2.0E+34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0" marR="5640" marT="564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0" marR="5640" marT="564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098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LS3</a:t>
                      </a: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(3 years)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1" i="0" u="none" strike="noStrike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Nominal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1" i="0" u="none" strike="noStrike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Ultimate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1" i="0" u="none" strike="noStrike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Nominal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1" i="0" u="none" strike="noStrike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Ultimate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9098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5.0E+34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7.5E+34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</a:t>
                      </a: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9098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2028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5.0E+34</a:t>
                      </a: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7.5E+34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9098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2029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5.0E+34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7.5E+34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9098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LS4</a:t>
                      </a: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(1 year)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9098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2031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5.0E+34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7.5E+34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9098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2032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5.0E+34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7.5E+34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9098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2033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5.0E+34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7.5E+34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9098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LS5</a:t>
                      </a: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(1 year)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9098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5.0E+34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7.5E+34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90980"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2036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5.0E+34</a:t>
                      </a: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7.5E+34</a:t>
                      </a: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90980"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5.0E+34</a:t>
                      </a: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7.5E+34</a:t>
                      </a: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</a:t>
                      </a: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909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LS6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9" marR="5639" marT="5639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504984" y="3269435"/>
            <a:ext cx="1310688" cy="30769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~TOT</a:t>
            </a:r>
            <a:r>
              <a:rPr lang="en-US" sz="1400" dirty="0"/>
              <a:t> 350 fb</a:t>
            </a:r>
            <a:r>
              <a:rPr lang="en-US" sz="1400" baseline="30000" dirty="0"/>
              <a:t>-1</a:t>
            </a:r>
            <a:endParaRPr lang="en-GB" sz="1400" baseline="30000" dirty="0"/>
          </a:p>
        </p:txBody>
      </p:sp>
      <p:cxnSp>
        <p:nvCxnSpPr>
          <p:cNvPr id="8" name="Straight Arrow Connector 7"/>
          <p:cNvCxnSpPr>
            <a:endCxn id="7" idx="1"/>
          </p:cNvCxnSpPr>
          <p:nvPr/>
        </p:nvCxnSpPr>
        <p:spPr>
          <a:xfrm flipV="1">
            <a:off x="4636689" y="3423283"/>
            <a:ext cx="1868295" cy="153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125687" y="5796071"/>
            <a:ext cx="999610" cy="52308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TOT</a:t>
            </a:r>
            <a:r>
              <a:rPr lang="en-US" sz="1400" dirty="0"/>
              <a:t> ~3050 fb</a:t>
            </a:r>
            <a:r>
              <a:rPr lang="en-US" sz="1400" baseline="30000" dirty="0"/>
              <a:t>-1</a:t>
            </a:r>
            <a:endParaRPr lang="en-GB" sz="1400" baseline="30000" dirty="0"/>
          </a:p>
        </p:txBody>
      </p:sp>
      <p:sp>
        <p:nvSpPr>
          <p:cNvPr id="12" name="TextBox 11"/>
          <p:cNvSpPr txBox="1"/>
          <p:nvPr/>
        </p:nvSpPr>
        <p:spPr>
          <a:xfrm>
            <a:off x="4076668" y="5796071"/>
            <a:ext cx="1010930" cy="52308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TOT</a:t>
            </a:r>
            <a:r>
              <a:rPr lang="en-US" sz="1400" dirty="0"/>
              <a:t> ~2600 fb</a:t>
            </a:r>
            <a:r>
              <a:rPr lang="en-US" sz="1400" baseline="30000" dirty="0"/>
              <a:t>-1</a:t>
            </a:r>
            <a:endParaRPr lang="en-GB" sz="1400" baseline="30000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6182314" y="4975011"/>
            <a:ext cx="5659521" cy="1509251"/>
          </a:xfrm>
        </p:spPr>
        <p:txBody>
          <a:bodyPr>
            <a:normAutofit/>
          </a:bodyPr>
          <a:lstStyle/>
          <a:p>
            <a:pPr marL="457063" algn="l">
              <a:buFont typeface="Symbol" panose="05050102010706020507" pitchFamily="18" charset="2"/>
              <a:buChar char=""/>
            </a:pPr>
            <a:r>
              <a:rPr lang="en-GB" sz="2199" dirty="0"/>
              <a:t>3 blocks of 3 consecutive years </a:t>
            </a:r>
            <a:r>
              <a:rPr lang="en-GB" sz="2199" dirty="0" smtClean="0"/>
              <a:t>of operation + </a:t>
            </a:r>
            <a:r>
              <a:rPr lang="en-GB" sz="2199" dirty="0"/>
              <a:t>1 year Long Shutdown each</a:t>
            </a:r>
          </a:p>
          <a:p>
            <a:pPr marL="182563" lvl="1" indent="-182563"/>
            <a:r>
              <a:rPr lang="en-GB" sz="1999" dirty="0"/>
              <a:t>Nominal: 5.0x10</a:t>
            </a:r>
            <a:r>
              <a:rPr lang="en-GB" sz="1999" baseline="30000" dirty="0"/>
              <a:t>34</a:t>
            </a:r>
            <a:r>
              <a:rPr lang="en-GB" sz="1999" dirty="0"/>
              <a:t> – 250 fb</a:t>
            </a:r>
            <a:r>
              <a:rPr lang="en-GB" sz="1999" baseline="30000" dirty="0"/>
              <a:t>-1</a:t>
            </a:r>
            <a:r>
              <a:rPr lang="en-GB" sz="1999" dirty="0"/>
              <a:t>/y</a:t>
            </a:r>
          </a:p>
          <a:p>
            <a:pPr marL="182563" lvl="1" indent="-182563"/>
            <a:r>
              <a:rPr lang="en-GB" sz="1999" dirty="0"/>
              <a:t>Ultimate: 7.5x10</a:t>
            </a:r>
            <a:r>
              <a:rPr lang="en-GB" sz="1999" baseline="30000" dirty="0"/>
              <a:t>34</a:t>
            </a:r>
            <a:r>
              <a:rPr lang="en-GB" sz="1999" dirty="0"/>
              <a:t> – 300 fb</a:t>
            </a:r>
            <a:r>
              <a:rPr lang="en-GB" sz="1999" baseline="30000" dirty="0"/>
              <a:t>-1</a:t>
            </a:r>
            <a:r>
              <a:rPr lang="en-GB" sz="1999" dirty="0"/>
              <a:t>/y</a:t>
            </a:r>
          </a:p>
        </p:txBody>
      </p:sp>
      <p:sp>
        <p:nvSpPr>
          <p:cNvPr id="15" name="TextBox 14"/>
          <p:cNvSpPr txBox="1"/>
          <p:nvPr/>
        </p:nvSpPr>
        <p:spPr>
          <a:xfrm rot="16200000">
            <a:off x="-529956" y="4524356"/>
            <a:ext cx="2072096" cy="338466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HL-LHC</a:t>
            </a:r>
            <a:endParaRPr lang="en-GB" sz="1600" baseline="30000" dirty="0"/>
          </a:p>
        </p:txBody>
      </p:sp>
      <p:sp>
        <p:nvSpPr>
          <p:cNvPr id="9" name="Rectangle 8"/>
          <p:cNvSpPr/>
          <p:nvPr/>
        </p:nvSpPr>
        <p:spPr>
          <a:xfrm>
            <a:off x="1375360" y="1573911"/>
            <a:ext cx="3961368" cy="719813"/>
          </a:xfrm>
          <a:prstGeom prst="rect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399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16200000">
            <a:off x="1004754" y="1796276"/>
            <a:ext cx="535320" cy="3076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past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3635" y="2651353"/>
            <a:ext cx="3133784" cy="2284132"/>
          </a:xfrm>
          <a:prstGeom prst="rect">
            <a:avLst/>
          </a:prstGeom>
        </p:spPr>
      </p:pic>
      <p:pic>
        <p:nvPicPr>
          <p:cNvPr id="18" name="Content Placeholder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1523" y="836712"/>
            <a:ext cx="3028298" cy="2274979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Adorisio - 7th HL-LHC Collaboration Meeting - CIEMAT, 13-16 November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253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– Simulation geometry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09441" y="1063298"/>
            <a:ext cx="10966282" cy="1070639"/>
          </a:xfrm>
        </p:spPr>
        <p:txBody>
          <a:bodyPr>
            <a:normAutofit fontScale="62500" lnSpcReduction="20000"/>
          </a:bodyPr>
          <a:lstStyle/>
          <a:p>
            <a:pPr marL="36565" indent="0" algn="l">
              <a:buNone/>
            </a:pPr>
            <a:r>
              <a:rPr lang="en-GB" dirty="0" smtClean="0"/>
              <a:t>Long Straight Sections in the two interaction regions, IR1 and IR5:</a:t>
            </a:r>
          </a:p>
          <a:p>
            <a:pPr algn="l"/>
            <a:r>
              <a:rPr lang="en-GB" dirty="0" smtClean="0"/>
              <a:t>Actual machine layout</a:t>
            </a:r>
          </a:p>
          <a:p>
            <a:pPr algn="l"/>
            <a:r>
              <a:rPr lang="en-GB" dirty="0" smtClean="0"/>
              <a:t>Real collimators settings</a:t>
            </a:r>
            <a:endParaRPr lang="en-GB" dirty="0"/>
          </a:p>
        </p:txBody>
      </p:sp>
      <p:grpSp>
        <p:nvGrpSpPr>
          <p:cNvPr id="3" name="Group 2"/>
          <p:cNvGrpSpPr/>
          <p:nvPr/>
        </p:nvGrpSpPr>
        <p:grpSpPr>
          <a:xfrm>
            <a:off x="137433" y="2140971"/>
            <a:ext cx="11883033" cy="3937869"/>
            <a:chOff x="137469" y="2140635"/>
            <a:chExt cx="11886128" cy="3938895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7469" y="2140635"/>
              <a:ext cx="11880000" cy="2049028"/>
            </a:xfrm>
            <a:prstGeom prst="rect">
              <a:avLst/>
            </a:prstGeom>
          </p:spPr>
        </p:pic>
        <p:sp>
          <p:nvSpPr>
            <p:cNvPr id="11" name="Espace réservé du contenu 8"/>
            <p:cNvSpPr txBox="1">
              <a:spLocks/>
            </p:cNvSpPr>
            <p:nvPr/>
          </p:nvSpPr>
          <p:spPr>
            <a:xfrm>
              <a:off x="9678212" y="2244242"/>
              <a:ext cx="2345385" cy="443069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342900" indent="-3429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4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0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6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63">
                <a:buClr>
                  <a:srgbClr val="FB963C"/>
                </a:buClr>
                <a:buNone/>
                <a:defRPr/>
              </a:pPr>
              <a:r>
                <a:rPr lang="en-GB" sz="2199" b="1" dirty="0">
                  <a:ln w="10160">
                    <a:solidFill>
                      <a:schemeClr val="accent5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"/>
                </a:rPr>
                <a:t>LHC IR1 LSS</a:t>
              </a:r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4"/>
            <a:srcRect b="15855"/>
            <a:stretch/>
          </p:blipFill>
          <p:spPr>
            <a:xfrm>
              <a:off x="137469" y="4203364"/>
              <a:ext cx="11880000" cy="1876166"/>
            </a:xfrm>
            <a:prstGeom prst="rect">
              <a:avLst/>
            </a:prstGeom>
          </p:spPr>
        </p:pic>
        <p:sp>
          <p:nvSpPr>
            <p:cNvPr id="15" name="Espace réservé du contenu 8"/>
            <p:cNvSpPr txBox="1">
              <a:spLocks/>
            </p:cNvSpPr>
            <p:nvPr/>
          </p:nvSpPr>
          <p:spPr>
            <a:xfrm>
              <a:off x="9678212" y="4340772"/>
              <a:ext cx="2345385" cy="443069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342900" indent="-3429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4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0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6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63">
                <a:buClr>
                  <a:srgbClr val="FB963C"/>
                </a:buClr>
                <a:buNone/>
                <a:defRPr/>
              </a:pPr>
              <a:r>
                <a:rPr lang="en-GB" sz="2199" b="1" dirty="0">
                  <a:ln w="10160">
                    <a:solidFill>
                      <a:schemeClr val="accent5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"/>
                </a:rPr>
                <a:t>LHC IR5 LSS</a:t>
              </a:r>
            </a:p>
          </p:txBody>
        </p:sp>
      </p:grpSp>
      <p:sp>
        <p:nvSpPr>
          <p:cNvPr id="13" name="Titre 7"/>
          <p:cNvSpPr txBox="1">
            <a:spLocks/>
          </p:cNvSpPr>
          <p:nvPr/>
        </p:nvSpPr>
        <p:spPr>
          <a:xfrm>
            <a:off x="9675691" y="1853533"/>
            <a:ext cx="2364877" cy="33587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400" dirty="0"/>
              <a:t>Thanks to the FLUKA Team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Adorisio - 7th HL-LHC Collaboration Meeting - CIEMAT, 13-16 November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3383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LHC – Simulation/measurement comparison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156" y="1702012"/>
            <a:ext cx="4932771" cy="3239156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Adorisio - 7th HL-LHC Collaboration Meeting - CIEMAT, 13-16 November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Content Placeholder 6"/>
          <p:cNvSpPr txBox="1">
            <a:spLocks/>
          </p:cNvSpPr>
          <p:nvPr/>
        </p:nvSpPr>
        <p:spPr>
          <a:xfrm>
            <a:off x="428257" y="759024"/>
            <a:ext cx="11147467" cy="1070639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en-GB" sz="2999" dirty="0">
                <a:solidFill>
                  <a:schemeClr val="accent5"/>
                </a:solidFill>
              </a:rPr>
              <a:t>During the year, simulations are performed in order to prepare the Work and Dose Planning (WDP) in advance for each Technical Stop (TS)</a:t>
            </a:r>
          </a:p>
        </p:txBody>
      </p:sp>
      <p:sp>
        <p:nvSpPr>
          <p:cNvPr id="8" name="Content Placeholder 6"/>
          <p:cNvSpPr txBox="1">
            <a:spLocks/>
          </p:cNvSpPr>
          <p:nvPr/>
        </p:nvSpPr>
        <p:spPr>
          <a:xfrm>
            <a:off x="406534" y="5229200"/>
            <a:ext cx="11353532" cy="79149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65" indent="0">
              <a:buNone/>
            </a:pPr>
            <a:r>
              <a:rPr lang="en-GB" sz="2199" dirty="0">
                <a:solidFill>
                  <a:schemeClr val="accent5"/>
                </a:solidFill>
              </a:rPr>
              <a:t>Radiation measurement, which  performed at the beginning of TS, in order to classify the area and prepare WDP for interventions, used to benchmark the simulation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3300" y="1702012"/>
            <a:ext cx="4932772" cy="3239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187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418629" y="1512515"/>
            <a:ext cx="11157094" cy="3422798"/>
            <a:chOff x="418629" y="1512515"/>
            <a:chExt cx="11157094" cy="3422798"/>
          </a:xfrm>
        </p:grpSpPr>
        <p:pic>
          <p:nvPicPr>
            <p:cNvPr id="12" name="Content Placeholder 7"/>
            <p:cNvPicPr>
              <a:picLocks noChangeAspect="1"/>
            </p:cNvPicPr>
            <p:nvPr/>
          </p:nvPicPr>
          <p:blipFill rotWithShape="1">
            <a:blip r:embed="rId3"/>
            <a:srcRect t="4840"/>
            <a:stretch/>
          </p:blipFill>
          <p:spPr>
            <a:xfrm>
              <a:off x="418629" y="1806349"/>
              <a:ext cx="11157094" cy="3128964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2277989" y="1512515"/>
              <a:ext cx="71246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>
                  <a:solidFill>
                    <a:schemeClr val="accent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LS3 – IR1 Ambient dose equivalent rate – 1 month cooling time</a:t>
              </a:r>
            </a:p>
          </p:txBody>
        </p:sp>
      </p:grpSp>
      <p:sp>
        <p:nvSpPr>
          <p:cNvPr id="17" name="Rectangle 13"/>
          <p:cNvSpPr/>
          <p:nvPr/>
        </p:nvSpPr>
        <p:spPr>
          <a:xfrm>
            <a:off x="621805" y="3284984"/>
            <a:ext cx="9793088" cy="85847"/>
          </a:xfrm>
          <a:prstGeom prst="rect">
            <a:avLst/>
          </a:prstGeom>
          <a:solidFill>
            <a:srgbClr val="CA1100">
              <a:alpha val="40000"/>
            </a:srgbClr>
          </a:solidFill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199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C. Adorisio - 7th HL-LHC Collaboration Meeting - CIEMAT, 13-16 November 2017</a:t>
            </a:r>
            <a:endParaRPr lang="en-GB" dirty="0"/>
          </a:p>
        </p:txBody>
      </p:sp>
      <p:sp>
        <p:nvSpPr>
          <p:cNvPr id="15" name="Content Placeholder 6"/>
          <p:cNvSpPr txBox="1">
            <a:spLocks/>
          </p:cNvSpPr>
          <p:nvPr/>
        </p:nvSpPr>
        <p:spPr>
          <a:xfrm>
            <a:off x="603802" y="5125254"/>
            <a:ext cx="10981220" cy="79149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65" indent="0">
              <a:buNone/>
            </a:pPr>
            <a:r>
              <a:rPr lang="en-GB" sz="2199" dirty="0" smtClean="0">
                <a:solidFill>
                  <a:schemeClr val="accent5"/>
                </a:solidFill>
              </a:rPr>
              <a:t>Residual dose rate estimations are available for LS2 and LS3 periods and can be used for the individual/collective dose evaluation for the consolidation/dismantling works</a:t>
            </a:r>
            <a:endParaRPr lang="en-GB" sz="2199" dirty="0">
              <a:solidFill>
                <a:schemeClr val="accent5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28381" y="692696"/>
            <a:ext cx="10100955" cy="30600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31310" y="3752696"/>
            <a:ext cx="10104902" cy="306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340"/>
          <a:stretch/>
        </p:blipFill>
        <p:spPr>
          <a:xfrm>
            <a:off x="1341884" y="882593"/>
            <a:ext cx="256086" cy="137349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340"/>
          <a:stretch/>
        </p:blipFill>
        <p:spPr>
          <a:xfrm>
            <a:off x="1341884" y="3933056"/>
            <a:ext cx="256086" cy="1373497"/>
          </a:xfrm>
          <a:prstGeom prst="rect">
            <a:avLst/>
          </a:prstGeom>
        </p:spPr>
      </p:pic>
      <p:sp>
        <p:nvSpPr>
          <p:cNvPr id="3" name="Curved Down Arrow 2"/>
          <p:cNvSpPr/>
          <p:nvPr/>
        </p:nvSpPr>
        <p:spPr>
          <a:xfrm rot="4942708">
            <a:off x="3375230" y="3542133"/>
            <a:ext cx="2470780" cy="781848"/>
          </a:xfrm>
          <a:prstGeom prst="curvedDownArrow">
            <a:avLst/>
          </a:prstGeom>
          <a:solidFill>
            <a:srgbClr val="C00000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399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88576" y="4725144"/>
            <a:ext cx="21021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accent3"/>
                </a:solidFill>
              </a:rPr>
              <a:t>~ 40</a:t>
            </a:r>
            <a:r>
              <a:rPr lang="en-GB" sz="2000" dirty="0">
                <a:solidFill>
                  <a:schemeClr val="accent3"/>
                </a:solidFill>
                <a:sym typeface="Symbol" panose="05050102010706020507" pitchFamily="18" charset="2"/>
              </a:rPr>
              <a:t>50</a:t>
            </a:r>
            <a:r>
              <a:rPr lang="en-GB" sz="2000" dirty="0">
                <a:solidFill>
                  <a:schemeClr val="accent3"/>
                </a:solidFill>
              </a:rPr>
              <a:t>% more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 - Residual Dose Rate </a:t>
            </a:r>
            <a:r>
              <a:rPr lang="en-GB" dirty="0" smtClean="0"/>
              <a:t>estimation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9962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3" grpId="0" animBg="1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C. Adorisio - 7th HL-LHC Collaboration Meeting - CIEMAT, 13-16 November 2017</a:t>
            </a:r>
            <a:endParaRPr lang="en-GB" noProof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908" y="1782641"/>
            <a:ext cx="5940000" cy="44267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792765" y="980728"/>
            <a:ext cx="10583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accent5"/>
                </a:solidFill>
              </a:rPr>
              <a:t>Same </a:t>
            </a:r>
            <a:r>
              <a:rPr lang="en-GB" sz="2000" dirty="0" smtClean="0">
                <a:solidFill>
                  <a:schemeClr val="accent5"/>
                </a:solidFill>
              </a:rPr>
              <a:t>geometry model </a:t>
            </a:r>
            <a:r>
              <a:rPr lang="en-GB" sz="2000" dirty="0">
                <a:solidFill>
                  <a:schemeClr val="accent5"/>
                </a:solidFill>
              </a:rPr>
              <a:t>developed by the FLUKA team for the energy deposition studies as presented by Andrea Tsinganis @ 6</a:t>
            </a:r>
            <a:r>
              <a:rPr lang="en-GB" sz="2000" baseline="30000" dirty="0">
                <a:solidFill>
                  <a:schemeClr val="accent5"/>
                </a:solidFill>
              </a:rPr>
              <a:t>th</a:t>
            </a:r>
            <a:r>
              <a:rPr lang="en-GB" sz="2000" dirty="0">
                <a:solidFill>
                  <a:schemeClr val="accent5"/>
                </a:solidFill>
              </a:rPr>
              <a:t> HL-LHC Collaboration Meeting in Paris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6" name="Picture 5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6131076" y="1782640"/>
            <a:ext cx="5940000" cy="442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itre 7"/>
          <p:cNvSpPr txBox="1">
            <a:spLocks/>
          </p:cNvSpPr>
          <p:nvPr/>
        </p:nvSpPr>
        <p:spPr>
          <a:xfrm>
            <a:off x="815787" y="21589"/>
            <a:ext cx="10557250" cy="719813"/>
          </a:xfrm>
          <a:prstGeom prst="rect">
            <a:avLst/>
          </a:prstGeom>
        </p:spPr>
        <p:txBody>
          <a:bodyPr/>
          <a:lstStyle>
            <a:lvl1pPr algn="ctr" defTabSz="609448" rtl="0" eaLnBrk="1" latinLnBrk="0" hangingPunct="1">
              <a:spcBef>
                <a:spcPct val="0"/>
              </a:spcBef>
              <a:buNone/>
              <a:defRPr sz="3732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HL-LHC FLUKA Model</a:t>
            </a:r>
            <a:endParaRPr lang="en-GB" sz="1866" dirty="0"/>
          </a:p>
        </p:txBody>
      </p:sp>
    </p:spTree>
    <p:extLst>
      <p:ext uri="{BB962C8B-B14F-4D97-AF65-F5344CB8AC3E}">
        <p14:creationId xmlns:p14="http://schemas.microsoft.com/office/powerpoint/2010/main" val="1854632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815787" y="21589"/>
            <a:ext cx="10557250" cy="719813"/>
          </a:xfrm>
        </p:spPr>
        <p:txBody>
          <a:bodyPr/>
          <a:lstStyle/>
          <a:p>
            <a:r>
              <a:rPr lang="en-GB" dirty="0" smtClean="0"/>
              <a:t>HL-LHC FLUKA Geometry</a:t>
            </a:r>
            <a:endParaRPr lang="en-GB" sz="1866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23229" y="837390"/>
            <a:ext cx="10749808" cy="528807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933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HL-LHC IR1 v1.3</a:t>
            </a:r>
          </a:p>
          <a:p>
            <a:pPr marL="0" indent="0">
              <a:buNone/>
            </a:pPr>
            <a:endParaRPr lang="en-GB" sz="2933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n-GB" sz="2933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n-GB" sz="2933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n-GB" sz="2666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GB" sz="2933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HL-LHC IR5 v1.3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C. Adorisio - 7th HL-LHC Collaboration Meeting - CIEMAT, 13-16 November 2017</a:t>
            </a:r>
            <a:endParaRPr lang="en-GB" noProof="0" dirty="0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1702" y="6084560"/>
            <a:ext cx="648983" cy="63823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950" y="1317319"/>
            <a:ext cx="11996875" cy="2016591"/>
          </a:xfrm>
          <a:prstGeom prst="rect">
            <a:avLst/>
          </a:prstGeom>
        </p:spPr>
      </p:pic>
      <p:sp>
        <p:nvSpPr>
          <p:cNvPr id="10" name="Titre 7"/>
          <p:cNvSpPr txBox="1">
            <a:spLocks/>
          </p:cNvSpPr>
          <p:nvPr/>
        </p:nvSpPr>
        <p:spPr>
          <a:xfrm>
            <a:off x="9812700" y="1038067"/>
            <a:ext cx="2349997" cy="33587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400" dirty="0"/>
              <a:t>Thanks to the FLUKA Team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950" y="3894470"/>
            <a:ext cx="11996875" cy="2958639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6663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HL-LHC </a:t>
            </a:r>
            <a:r>
              <a:rPr lang="en-GB" dirty="0" smtClean="0"/>
              <a:t>– Residual Dose Rate estimation</a:t>
            </a:r>
            <a:br>
              <a:rPr lang="en-GB" dirty="0" smtClean="0"/>
            </a:br>
            <a:endParaRPr lang="en-GB" sz="2699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grpSp>
        <p:nvGrpSpPr>
          <p:cNvPr id="14" name="Gruppo 13"/>
          <p:cNvGrpSpPr/>
          <p:nvPr/>
        </p:nvGrpSpPr>
        <p:grpSpPr>
          <a:xfrm>
            <a:off x="506672" y="932134"/>
            <a:ext cx="8817703" cy="2240154"/>
            <a:chOff x="506672" y="932134"/>
            <a:chExt cx="8817703" cy="2240154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6672" y="1117964"/>
              <a:ext cx="8817703" cy="2054324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2640422" y="932134"/>
              <a:ext cx="4535323" cy="3076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063">
                <a:defRPr/>
              </a:pPr>
              <a:r>
                <a:rPr lang="en-GB" sz="1400" b="1" kern="0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HL-LHC LSS1 – LS4 1 month cooling time</a:t>
              </a:r>
            </a:p>
          </p:txBody>
        </p:sp>
      </p:grpSp>
      <p:sp>
        <p:nvSpPr>
          <p:cNvPr id="9" name="Rectangle 8"/>
          <p:cNvSpPr/>
          <p:nvPr/>
        </p:nvSpPr>
        <p:spPr>
          <a:xfrm>
            <a:off x="723069" y="2070573"/>
            <a:ext cx="7652285" cy="71989"/>
          </a:xfrm>
          <a:prstGeom prst="rect">
            <a:avLst/>
          </a:prstGeom>
          <a:solidFill>
            <a:srgbClr val="CA1100">
              <a:alpha val="40000"/>
            </a:srgbClr>
          </a:solidFill>
          <a:ln w="19050" cap="flat" cmpd="sng" algn="ctr">
            <a:solidFill>
              <a:srgbClr val="C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457063">
              <a:defRPr/>
            </a:pPr>
            <a:endParaRPr lang="en-GB" sz="1799" kern="0">
              <a:solidFill>
                <a:prstClr val="white"/>
              </a:solidFill>
              <a:latin typeface="Arial"/>
            </a:endParaRPr>
          </a:p>
        </p:txBody>
      </p:sp>
      <p:grpSp>
        <p:nvGrpSpPr>
          <p:cNvPr id="4" name="Gruppo 3"/>
          <p:cNvGrpSpPr/>
          <p:nvPr/>
        </p:nvGrpSpPr>
        <p:grpSpPr>
          <a:xfrm>
            <a:off x="479586" y="3090532"/>
            <a:ext cx="8855344" cy="2277004"/>
            <a:chOff x="479586" y="3090532"/>
            <a:chExt cx="8855344" cy="2277004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4"/>
            <a:srcRect t="3998"/>
            <a:stretch/>
          </p:blipFill>
          <p:spPr>
            <a:xfrm>
              <a:off x="479586" y="3304763"/>
              <a:ext cx="8855344" cy="2062773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2693172" y="3090532"/>
              <a:ext cx="4499586" cy="3076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063">
                <a:defRPr/>
              </a:pPr>
              <a:r>
                <a:rPr lang="en-GB" sz="1400" b="1" kern="0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HL-LHC LSS5 – LS4 1 month cooling time</a:t>
              </a:r>
            </a:p>
          </p:txBody>
        </p:sp>
      </p:grpSp>
      <p:sp>
        <p:nvSpPr>
          <p:cNvPr id="13" name="Rectangle 12"/>
          <p:cNvSpPr/>
          <p:nvPr/>
        </p:nvSpPr>
        <p:spPr>
          <a:xfrm>
            <a:off x="723069" y="4248374"/>
            <a:ext cx="7642154" cy="71989"/>
          </a:xfrm>
          <a:prstGeom prst="rect">
            <a:avLst/>
          </a:prstGeom>
          <a:solidFill>
            <a:srgbClr val="CA1100">
              <a:alpha val="40000"/>
            </a:srgbClr>
          </a:solidFill>
          <a:ln w="19050" cap="flat" cmpd="sng" algn="ctr">
            <a:solidFill>
              <a:srgbClr val="C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457063">
              <a:defRPr/>
            </a:pPr>
            <a:endParaRPr lang="en-GB" sz="1799" kern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5" name="Content Placeholder 6"/>
          <p:cNvSpPr txBox="1">
            <a:spLocks/>
          </p:cNvSpPr>
          <p:nvPr/>
        </p:nvSpPr>
        <p:spPr>
          <a:xfrm>
            <a:off x="9347175" y="1159989"/>
            <a:ext cx="2651893" cy="175634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anchor="ctr">
            <a:normAutofit fontScale="92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65" indent="0">
              <a:buNone/>
            </a:pPr>
            <a:r>
              <a:rPr lang="en-GB" sz="2199" dirty="0">
                <a:solidFill>
                  <a:schemeClr val="accent5"/>
                </a:solidFill>
              </a:rPr>
              <a:t>The optics and the collimator settings are the same for IR1 and IR5. </a:t>
            </a:r>
          </a:p>
          <a:p>
            <a:pPr marL="36565" indent="0">
              <a:buNone/>
            </a:pPr>
            <a:r>
              <a:rPr lang="en-GB" sz="2199" dirty="0">
                <a:solidFill>
                  <a:schemeClr val="accent5"/>
                </a:solidFill>
              </a:rPr>
              <a:t>Only difference is crossing angle plane.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Adorisio - 7th HL-LHC Collaboration Meeting - CIEMAT, 13-16 November 2017</a:t>
            </a:r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8009" y="3365866"/>
            <a:ext cx="8997656" cy="3375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896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1511303" y="1029357"/>
            <a:ext cx="9119613" cy="5326993"/>
          </a:xfrm>
        </p:spPr>
        <p:txBody>
          <a:bodyPr>
            <a:normAutofit fontScale="47500" lnSpcReduction="20000"/>
          </a:bodyPr>
          <a:lstStyle/>
          <a:p>
            <a:pPr algn="l"/>
            <a:r>
              <a:rPr lang="en-US" sz="4200" dirty="0"/>
              <a:t>Rules and </a:t>
            </a:r>
            <a:r>
              <a:rPr lang="en-US" sz="4200" dirty="0" smtClean="0"/>
              <a:t>regulations</a:t>
            </a:r>
          </a:p>
          <a:p>
            <a:pPr lvl="1" algn="l">
              <a:buFont typeface="Arial" panose="020B0604020202020204" pitchFamily="34" charset="0"/>
              <a:buChar char="→"/>
            </a:pPr>
            <a:r>
              <a:rPr lang="en-US" dirty="0" smtClean="0"/>
              <a:t>Limitation</a:t>
            </a:r>
            <a:endParaRPr lang="en-US" dirty="0"/>
          </a:p>
          <a:p>
            <a:pPr lvl="1" algn="l">
              <a:buFont typeface="Arial" panose="020B0604020202020204" pitchFamily="34" charset="0"/>
              <a:buChar char="→"/>
            </a:pPr>
            <a:r>
              <a:rPr lang="en-US" dirty="0"/>
              <a:t>Optimization/ALARA</a:t>
            </a:r>
          </a:p>
          <a:p>
            <a:pPr algn="l"/>
            <a:r>
              <a:rPr lang="en-US" sz="4200" dirty="0"/>
              <a:t>Optimization during design</a:t>
            </a:r>
          </a:p>
          <a:p>
            <a:pPr lvl="1" algn="l">
              <a:buFont typeface="Arial" panose="020B0604020202020204" pitchFamily="34" charset="0"/>
              <a:buChar char="→"/>
            </a:pPr>
            <a:r>
              <a:rPr lang="en-US" dirty="0"/>
              <a:t>Methodology</a:t>
            </a:r>
          </a:p>
          <a:p>
            <a:pPr lvl="1" algn="l">
              <a:buFont typeface="Arial" panose="020B0604020202020204" pitchFamily="34" charset="0"/>
              <a:buChar char="→"/>
            </a:pPr>
            <a:r>
              <a:rPr lang="en-US" dirty="0"/>
              <a:t>Design </a:t>
            </a:r>
            <a:r>
              <a:rPr lang="en-US" dirty="0" smtClean="0"/>
              <a:t>options</a:t>
            </a:r>
          </a:p>
          <a:p>
            <a:pPr lvl="1" algn="l"/>
            <a:endParaRPr lang="en-GB" sz="3999" dirty="0"/>
          </a:p>
          <a:p>
            <a:pPr algn="l"/>
            <a:r>
              <a:rPr lang="en-GB" sz="4200" dirty="0" smtClean="0"/>
              <a:t>Residual dose rate outlook</a:t>
            </a:r>
          </a:p>
          <a:p>
            <a:pPr lvl="1" algn="l">
              <a:buFont typeface="Arial" panose="020B0604020202020204" pitchFamily="34" charset="0"/>
              <a:buChar char="→"/>
            </a:pPr>
            <a:r>
              <a:rPr lang="en-GB" dirty="0" smtClean="0"/>
              <a:t>LHC/HL-LHC </a:t>
            </a:r>
            <a:r>
              <a:rPr lang="en-GB" dirty="0"/>
              <a:t>operation scenario </a:t>
            </a:r>
            <a:r>
              <a:rPr lang="en-GB" dirty="0" smtClean="0"/>
              <a:t>considered</a:t>
            </a:r>
            <a:endParaRPr lang="en-GB" dirty="0"/>
          </a:p>
          <a:p>
            <a:pPr lvl="1" algn="l">
              <a:buFont typeface="Arial" panose="020B0604020202020204" pitchFamily="34" charset="0"/>
              <a:buChar char="→"/>
            </a:pPr>
            <a:r>
              <a:rPr lang="en-GB" dirty="0" smtClean="0"/>
              <a:t>FLUKA geometry</a:t>
            </a:r>
          </a:p>
          <a:p>
            <a:pPr lvl="1" algn="l">
              <a:buFont typeface="Arial" panose="020B0604020202020204" pitchFamily="34" charset="0"/>
              <a:buChar char="→"/>
            </a:pPr>
            <a:r>
              <a:rPr lang="en-GB" dirty="0" smtClean="0"/>
              <a:t>Residual </a:t>
            </a:r>
            <a:r>
              <a:rPr lang="en-GB" dirty="0"/>
              <a:t>dose rate </a:t>
            </a:r>
            <a:r>
              <a:rPr lang="en-GB" dirty="0" smtClean="0"/>
              <a:t>estimations </a:t>
            </a:r>
          </a:p>
          <a:p>
            <a:pPr lvl="2" algn="l">
              <a:buFont typeface="Arial" panose="020B0604020202020204" pitchFamily="34" charset="0"/>
              <a:buChar char="→"/>
            </a:pPr>
            <a:r>
              <a:rPr lang="en-GB" dirty="0" smtClean="0"/>
              <a:t>Ultimate scenario – LS4</a:t>
            </a:r>
            <a:endParaRPr lang="en-GB" dirty="0"/>
          </a:p>
          <a:p>
            <a:pPr lvl="2" algn="l">
              <a:buFont typeface="Arial" panose="020B0604020202020204" pitchFamily="34" charset="0"/>
              <a:buChar char="→"/>
            </a:pPr>
            <a:r>
              <a:rPr lang="en-GB" sz="2399" dirty="0"/>
              <a:t>LSS1 vs. </a:t>
            </a:r>
            <a:r>
              <a:rPr lang="en-GB" sz="2399" dirty="0" smtClean="0"/>
              <a:t>LSS5</a:t>
            </a:r>
          </a:p>
          <a:p>
            <a:pPr lvl="2" algn="l">
              <a:buFont typeface="Arial" panose="020B0604020202020204" pitchFamily="34" charset="0"/>
              <a:buChar char="→"/>
            </a:pPr>
            <a:r>
              <a:rPr lang="en-GB" sz="2399" dirty="0" smtClean="0"/>
              <a:t>HL-LHC vs LHC (LS4 vs. LS3)</a:t>
            </a:r>
            <a:endParaRPr lang="en-GB" sz="2399" dirty="0"/>
          </a:p>
          <a:p>
            <a:pPr lvl="2" algn="l">
              <a:buFont typeface="Arial" panose="020B0604020202020204" pitchFamily="34" charset="0"/>
              <a:buChar char="→"/>
            </a:pPr>
            <a:r>
              <a:rPr lang="en-GB" sz="2399" dirty="0"/>
              <a:t>LS4 vs. LS6</a:t>
            </a:r>
          </a:p>
          <a:p>
            <a:pPr lvl="2" algn="l">
              <a:buFont typeface="Arial" panose="020B0604020202020204" pitchFamily="34" charset="0"/>
              <a:buChar char="→"/>
            </a:pPr>
            <a:r>
              <a:rPr lang="en-GB" sz="2399" dirty="0"/>
              <a:t>Nominal vs. </a:t>
            </a:r>
            <a:r>
              <a:rPr lang="en-GB" sz="2399" dirty="0" smtClean="0"/>
              <a:t>Ultimate</a:t>
            </a:r>
          </a:p>
          <a:p>
            <a:pPr algn="l">
              <a:buFont typeface="Wingdings" panose="05000000000000000000" pitchFamily="2" charset="2"/>
              <a:buChar char="§"/>
            </a:pPr>
            <a:r>
              <a:rPr lang="en-GB" sz="4200" dirty="0" smtClean="0"/>
              <a:t>RP assessment for the new underground areas in P1 and P5</a:t>
            </a:r>
          </a:p>
          <a:p>
            <a:pPr algn="l">
              <a:buFont typeface="Wingdings" panose="05000000000000000000" pitchFamily="2" charset="2"/>
              <a:buChar char="§"/>
            </a:pPr>
            <a:endParaRPr lang="en-GB" sz="3465" dirty="0"/>
          </a:p>
          <a:p>
            <a:pPr algn="l">
              <a:buFont typeface="Wingdings" panose="05000000000000000000" pitchFamily="2" charset="2"/>
              <a:buChar char="v"/>
            </a:pPr>
            <a:r>
              <a:rPr lang="en-GB" sz="4200" dirty="0" smtClean="0"/>
              <a:t>Example: preliminary dose estimations for the alignment measurement</a:t>
            </a:r>
          </a:p>
          <a:p>
            <a:pPr algn="l">
              <a:buFont typeface="Wingdings" panose="05000000000000000000" pitchFamily="2" charset="2"/>
              <a:buChar char="§"/>
            </a:pPr>
            <a:endParaRPr lang="en-GB" sz="2933" dirty="0"/>
          </a:p>
          <a:p>
            <a:pPr algn="l">
              <a:buFont typeface="Wingdings" panose="05000000000000000000" pitchFamily="2" charset="2"/>
              <a:buChar char="§"/>
            </a:pPr>
            <a:r>
              <a:rPr lang="en-GB" sz="4200" dirty="0" smtClean="0"/>
              <a:t>Summary and Conclusions</a:t>
            </a:r>
            <a:endParaRPr lang="en-GB" sz="42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C. Adorisio - 7th HL-LHC Collaboration Meeting - CIEMAT, 13-16 November 2017</a:t>
            </a:r>
            <a:endParaRPr lang="en-GB" noProof="0" dirty="0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1702" y="6084560"/>
            <a:ext cx="648983" cy="63823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402931" y="923265"/>
            <a:ext cx="8435897" cy="183383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199"/>
          </a:p>
        </p:txBody>
      </p:sp>
      <p:sp>
        <p:nvSpPr>
          <p:cNvPr id="11" name="TextBox 10"/>
          <p:cNvSpPr txBox="1"/>
          <p:nvPr/>
        </p:nvSpPr>
        <p:spPr>
          <a:xfrm rot="5400000">
            <a:off x="9224749" y="1609352"/>
            <a:ext cx="1833838" cy="461665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A reminder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5787" y="21589"/>
            <a:ext cx="10557250" cy="719813"/>
          </a:xfrm>
        </p:spPr>
        <p:txBody>
          <a:bodyPr/>
          <a:lstStyle/>
          <a:p>
            <a:r>
              <a:rPr lang="en-GB" dirty="0"/>
              <a:t>LSS1 vs LSS5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C. Adorisio - 7th HL-LHC Collaboration Meeting - CIEMAT, 13-16 November 2017</a:t>
            </a:r>
            <a:endParaRPr lang="en-GB" noProof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75" y="1509290"/>
            <a:ext cx="11996875" cy="4500669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6" name="Content Placeholder 6"/>
          <p:cNvSpPr txBox="1">
            <a:spLocks/>
          </p:cNvSpPr>
          <p:nvPr/>
        </p:nvSpPr>
        <p:spPr>
          <a:xfrm>
            <a:off x="8614693" y="93330"/>
            <a:ext cx="3096343" cy="129614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anchor="ctr">
            <a:normAutofit fontScale="77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65" indent="0">
              <a:buNone/>
            </a:pPr>
            <a:r>
              <a:rPr lang="en-GB" sz="2199" dirty="0">
                <a:solidFill>
                  <a:schemeClr val="accent5"/>
                </a:solidFill>
              </a:rPr>
              <a:t>The optics and the collimator settings are the same for IR1 and IR5. </a:t>
            </a:r>
          </a:p>
          <a:p>
            <a:pPr marL="36565" indent="0">
              <a:buNone/>
            </a:pPr>
            <a:r>
              <a:rPr lang="en-GB" sz="2199" dirty="0">
                <a:solidFill>
                  <a:schemeClr val="accent5"/>
                </a:solidFill>
              </a:rPr>
              <a:t>Only difference is crossing angle plane.</a:t>
            </a:r>
          </a:p>
        </p:txBody>
      </p:sp>
    </p:spTree>
    <p:extLst>
      <p:ext uri="{BB962C8B-B14F-4D97-AF65-F5344CB8AC3E}">
        <p14:creationId xmlns:p14="http://schemas.microsoft.com/office/powerpoint/2010/main" val="158379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LHC vs HL-LHC – Residual Dose Rate estimation</a:t>
            </a:r>
            <a:br>
              <a:rPr lang="en-GB" dirty="0" smtClean="0"/>
            </a:br>
            <a:endParaRPr lang="en-GB" sz="2699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Adorisio - 7th HL-LHC Collaboration Meeting - CIEMAT, 13-16 November 2017</a:t>
            </a:r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0"/>
          <a:stretch/>
        </p:blipFill>
        <p:spPr>
          <a:xfrm>
            <a:off x="2854052" y="3547568"/>
            <a:ext cx="9221613" cy="3337816"/>
          </a:xfrm>
          <a:prstGeom prst="rect">
            <a:avLst/>
          </a:prstGeom>
        </p:spPr>
      </p:pic>
      <p:pic>
        <p:nvPicPr>
          <p:cNvPr id="16" name="Content Placeholder 7"/>
          <p:cNvPicPr preferRelativeResize="0">
            <a:picLocks noGrp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98067" y="476672"/>
            <a:ext cx="9077597" cy="3060000"/>
          </a:xfrm>
          <a:prstGeom prst="rect">
            <a:avLst/>
          </a:prstGeom>
        </p:spPr>
      </p:pic>
      <p:pic>
        <p:nvPicPr>
          <p:cNvPr id="19" name="Picture 1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75" r="98065" b="30995"/>
          <a:stretch/>
        </p:blipFill>
        <p:spPr>
          <a:xfrm>
            <a:off x="2722508" y="752492"/>
            <a:ext cx="203552" cy="2100444"/>
          </a:xfrm>
          <a:prstGeom prst="rect">
            <a:avLst/>
          </a:prstGeom>
        </p:spPr>
      </p:pic>
      <p:pic>
        <p:nvPicPr>
          <p:cNvPr id="20" name="Picture 1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75" r="98065" b="30995"/>
          <a:stretch/>
        </p:blipFill>
        <p:spPr>
          <a:xfrm>
            <a:off x="2722508" y="3698620"/>
            <a:ext cx="203552" cy="2100444"/>
          </a:xfrm>
          <a:prstGeom prst="rect">
            <a:avLst/>
          </a:prstGeom>
        </p:spPr>
      </p:pic>
      <p:sp>
        <p:nvSpPr>
          <p:cNvPr id="21" name="CasellaDiTesto 20"/>
          <p:cNvSpPr txBox="1"/>
          <p:nvPr/>
        </p:nvSpPr>
        <p:spPr>
          <a:xfrm>
            <a:off x="45741" y="2396466"/>
            <a:ext cx="2592287" cy="224676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CH" sz="2000" dirty="0" smtClean="0"/>
              <a:t>Inner </a:t>
            </a:r>
            <a:r>
              <a:rPr lang="it-CH" sz="2000" dirty="0" err="1" smtClean="0"/>
              <a:t>triplet</a:t>
            </a:r>
            <a:r>
              <a:rPr lang="it-CH" sz="2000" dirty="0" smtClean="0"/>
              <a:t> area - </a:t>
            </a:r>
            <a:r>
              <a:rPr lang="it-CH" sz="2000" dirty="0" err="1" smtClean="0"/>
              <a:t>comparing</a:t>
            </a:r>
            <a:r>
              <a:rPr lang="it-CH" sz="2000" dirty="0" smtClean="0"/>
              <a:t> the </a:t>
            </a:r>
            <a:r>
              <a:rPr lang="it-CH" sz="2000" dirty="0" err="1" smtClean="0"/>
              <a:t>highest</a:t>
            </a:r>
            <a:r>
              <a:rPr lang="it-CH" sz="2000" dirty="0" smtClean="0"/>
              <a:t> </a:t>
            </a:r>
            <a:r>
              <a:rPr lang="it-CH" sz="2000" dirty="0" err="1" smtClean="0"/>
              <a:t>peaks</a:t>
            </a:r>
            <a:r>
              <a:rPr lang="it-CH" sz="2000" dirty="0" smtClean="0"/>
              <a:t>:</a:t>
            </a:r>
          </a:p>
          <a:p>
            <a:pPr algn="ctr"/>
            <a:endParaRPr lang="it-CH" sz="800" dirty="0" smtClean="0"/>
          </a:p>
          <a:p>
            <a:pPr algn="ctr"/>
            <a:r>
              <a:rPr lang="it-CH" b="1" dirty="0" smtClean="0">
                <a:solidFill>
                  <a:schemeClr val="bg2">
                    <a:lumMod val="75000"/>
                  </a:schemeClr>
                </a:solidFill>
              </a:rPr>
              <a:t>LS4</a:t>
            </a:r>
            <a:r>
              <a:rPr lang="it-CH" b="1" baseline="-25000" dirty="0" smtClean="0">
                <a:solidFill>
                  <a:schemeClr val="bg2">
                    <a:lumMod val="75000"/>
                  </a:schemeClr>
                </a:solidFill>
              </a:rPr>
              <a:t>Ult</a:t>
            </a:r>
            <a:r>
              <a:rPr lang="it-CH" b="1" dirty="0" smtClean="0">
                <a:solidFill>
                  <a:schemeClr val="bg2">
                    <a:lumMod val="75000"/>
                  </a:schemeClr>
                </a:solidFill>
              </a:rPr>
              <a:t> vs LS3 </a:t>
            </a:r>
          </a:p>
          <a:p>
            <a:pPr algn="ctr"/>
            <a:r>
              <a:rPr lang="it-CH" b="1" dirty="0" err="1" smtClean="0">
                <a:solidFill>
                  <a:schemeClr val="bg2">
                    <a:lumMod val="75000"/>
                  </a:schemeClr>
                </a:solidFill>
              </a:rPr>
              <a:t>Higher</a:t>
            </a:r>
            <a:r>
              <a:rPr lang="it-CH" b="1" dirty="0" smtClean="0">
                <a:solidFill>
                  <a:schemeClr val="bg2">
                    <a:lumMod val="75000"/>
                  </a:schemeClr>
                </a:solidFill>
              </a:rPr>
              <a:t> of a </a:t>
            </a:r>
            <a:r>
              <a:rPr lang="it-CH" b="1" dirty="0" err="1" smtClean="0">
                <a:solidFill>
                  <a:schemeClr val="bg2">
                    <a:lumMod val="75000"/>
                  </a:schemeClr>
                </a:solidFill>
              </a:rPr>
              <a:t>factor</a:t>
            </a:r>
            <a:r>
              <a:rPr lang="it-CH" b="1" dirty="0" smtClean="0">
                <a:solidFill>
                  <a:schemeClr val="bg2">
                    <a:lumMod val="75000"/>
                  </a:schemeClr>
                </a:solidFill>
              </a:rPr>
              <a:t> ~8</a:t>
            </a:r>
            <a:endParaRPr lang="fr-FR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2" name="Freccia circolare in giù 21"/>
          <p:cNvSpPr/>
          <p:nvPr/>
        </p:nvSpPr>
        <p:spPr>
          <a:xfrm rot="20157625">
            <a:off x="1038645" y="1256516"/>
            <a:ext cx="2628464" cy="609557"/>
          </a:xfrm>
          <a:prstGeom prst="curved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4" name="Freccia circolare in giù 23"/>
          <p:cNvSpPr/>
          <p:nvPr/>
        </p:nvSpPr>
        <p:spPr>
          <a:xfrm rot="701493" flipV="1">
            <a:off x="1127175" y="4913131"/>
            <a:ext cx="2628464" cy="609776"/>
          </a:xfrm>
          <a:prstGeom prst="curved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80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C. Adorisio - 7th HL-LHC Collaboration Meeting - CIEMAT, 13-16 November 2017</a:t>
            </a:r>
            <a:endParaRPr lang="en-GB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1897156" y="3548435"/>
            <a:ext cx="4606139" cy="719813"/>
          </a:xfrm>
        </p:spPr>
        <p:txBody>
          <a:bodyPr/>
          <a:lstStyle/>
          <a:p>
            <a:r>
              <a:rPr lang="en-GB" dirty="0" smtClean="0"/>
              <a:t>LS4 vs LS6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1452" y="69502"/>
            <a:ext cx="8274181" cy="310408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1452" y="3333015"/>
            <a:ext cx="8274181" cy="3104087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1438746"/>
              </p:ext>
            </p:extLst>
          </p:nvPr>
        </p:nvGraphicFramePr>
        <p:xfrm>
          <a:off x="6293713" y="3317565"/>
          <a:ext cx="3839427" cy="30863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3674"/>
                <a:gridCol w="1665753"/>
              </a:tblGrid>
              <a:tr h="494325">
                <a:tc>
                  <a:txBody>
                    <a:bodyPr/>
                    <a:lstStyle/>
                    <a:p>
                      <a:r>
                        <a:rPr lang="en-GB" sz="2200" dirty="0" smtClean="0"/>
                        <a:t>Cooling time</a:t>
                      </a:r>
                      <a:endParaRPr lang="en-GB" sz="2200" dirty="0"/>
                    </a:p>
                  </a:txBody>
                  <a:tcPr marL="121888" marR="121888" marT="60944" marB="609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LS6/LS4</a:t>
                      </a:r>
                      <a:endParaRPr lang="en-GB" sz="2400" dirty="0"/>
                    </a:p>
                  </a:txBody>
                  <a:tcPr marL="121888" marR="121888" marT="60944" marB="60944"/>
                </a:tc>
              </a:tr>
              <a:tr h="43200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 hour</a:t>
                      </a:r>
                      <a:endParaRPr lang="en-GB" sz="2000" dirty="0"/>
                    </a:p>
                  </a:txBody>
                  <a:tcPr marL="121888" marR="121888" marT="60944" marB="609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1.02</a:t>
                      </a:r>
                      <a:endParaRPr lang="en-GB" sz="2000" dirty="0"/>
                    </a:p>
                  </a:txBody>
                  <a:tcPr marL="121888" marR="121888" marT="60944" marB="60944" anchor="ctr"/>
                </a:tc>
              </a:tr>
              <a:tr h="43200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 day</a:t>
                      </a:r>
                      <a:endParaRPr lang="en-GB" sz="2000" dirty="0"/>
                    </a:p>
                  </a:txBody>
                  <a:tcPr marL="121888" marR="121888" marT="60944" marB="609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1.03</a:t>
                      </a:r>
                      <a:endParaRPr lang="en-GB" sz="2000" dirty="0"/>
                    </a:p>
                  </a:txBody>
                  <a:tcPr marL="121888" marR="121888" marT="60944" marB="60944" anchor="ctr"/>
                </a:tc>
              </a:tr>
              <a:tr h="43200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 week</a:t>
                      </a:r>
                      <a:endParaRPr lang="en-GB" sz="2000" dirty="0"/>
                    </a:p>
                  </a:txBody>
                  <a:tcPr marL="121888" marR="121888" marT="60944" marB="609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1.06</a:t>
                      </a:r>
                      <a:endParaRPr lang="en-GB" sz="2000" dirty="0"/>
                    </a:p>
                  </a:txBody>
                  <a:tcPr marL="121888" marR="121888" marT="60944" marB="60944" anchor="ctr"/>
                </a:tc>
              </a:tr>
              <a:tr h="43200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 month</a:t>
                      </a:r>
                      <a:endParaRPr lang="en-GB" sz="2000" dirty="0"/>
                    </a:p>
                  </a:txBody>
                  <a:tcPr marL="121888" marR="121888" marT="60944" marB="609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1.09</a:t>
                      </a:r>
                      <a:endParaRPr lang="en-GB" sz="2000" dirty="0"/>
                    </a:p>
                  </a:txBody>
                  <a:tcPr marL="121888" marR="121888" marT="60944" marB="60944" anchor="ctr"/>
                </a:tc>
              </a:tr>
              <a:tr h="43200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4 months</a:t>
                      </a:r>
                      <a:endParaRPr lang="en-GB" sz="2000" dirty="0"/>
                    </a:p>
                  </a:txBody>
                  <a:tcPr marL="121888" marR="121888" marT="60944" marB="609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1.18</a:t>
                      </a:r>
                      <a:endParaRPr lang="en-GB" sz="2000" dirty="0"/>
                    </a:p>
                  </a:txBody>
                  <a:tcPr marL="121888" marR="121888" marT="60944" marB="60944" anchor="ctr"/>
                </a:tc>
              </a:tr>
              <a:tr h="43200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 year</a:t>
                      </a:r>
                      <a:endParaRPr lang="en-GB" sz="2000" dirty="0"/>
                    </a:p>
                  </a:txBody>
                  <a:tcPr marL="121888" marR="121888" marT="60944" marB="609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1.29</a:t>
                      </a:r>
                      <a:endParaRPr lang="en-GB" sz="2000" dirty="0"/>
                    </a:p>
                  </a:txBody>
                  <a:tcPr marL="121888" marR="121888" marT="60944" marB="60944" anchor="ctr"/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719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C. Adorisio - 7th HL-LHC Collaboration Meeting - CIEMAT, 13-16 November 2017</a:t>
            </a:r>
            <a:endParaRPr lang="en-GB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1825148" y="3548435"/>
            <a:ext cx="4606139" cy="719813"/>
          </a:xfrm>
        </p:spPr>
        <p:txBody>
          <a:bodyPr/>
          <a:lstStyle/>
          <a:p>
            <a:r>
              <a:rPr lang="en-GB" dirty="0" smtClean="0"/>
              <a:t>Nominal vs Ultimate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283" y="53228"/>
            <a:ext cx="8274181" cy="31040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283" y="3251501"/>
            <a:ext cx="8274181" cy="3104087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4243417"/>
              </p:ext>
            </p:extLst>
          </p:nvPr>
        </p:nvGraphicFramePr>
        <p:xfrm>
          <a:off x="6497862" y="3176106"/>
          <a:ext cx="3682766" cy="3293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7013"/>
                <a:gridCol w="1665753"/>
              </a:tblGrid>
              <a:tr h="690700">
                <a:tc>
                  <a:txBody>
                    <a:bodyPr/>
                    <a:lstStyle/>
                    <a:p>
                      <a:pPr algn="ctr"/>
                      <a:r>
                        <a:rPr lang="en-GB" sz="2200" dirty="0" smtClean="0"/>
                        <a:t>Cooling time</a:t>
                      </a:r>
                      <a:endParaRPr lang="en-GB" sz="2200" dirty="0"/>
                    </a:p>
                  </a:txBody>
                  <a:tcPr marL="121888" marR="121888" marT="60944" marB="609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 smtClean="0"/>
                        <a:t>Ultimate/</a:t>
                      </a:r>
                    </a:p>
                    <a:p>
                      <a:pPr algn="ctr"/>
                      <a:r>
                        <a:rPr lang="en-GB" sz="1900" dirty="0" smtClean="0"/>
                        <a:t>Nominal</a:t>
                      </a:r>
                      <a:endParaRPr lang="en-GB" sz="1900" dirty="0"/>
                    </a:p>
                  </a:txBody>
                  <a:tcPr marL="121888" marR="121888" marT="60944" marB="60944"/>
                </a:tc>
              </a:tr>
              <a:tr h="43200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 hour</a:t>
                      </a:r>
                      <a:endParaRPr lang="en-GB" sz="2000" dirty="0"/>
                    </a:p>
                  </a:txBody>
                  <a:tcPr marL="121888" marR="121888" marT="60944" marB="609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1.50</a:t>
                      </a:r>
                      <a:endParaRPr lang="en-GB" sz="2000" dirty="0"/>
                    </a:p>
                  </a:txBody>
                  <a:tcPr marL="121888" marR="121888" marT="60944" marB="60944" anchor="ctr"/>
                </a:tc>
              </a:tr>
              <a:tr h="43200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 day</a:t>
                      </a:r>
                      <a:endParaRPr lang="en-GB" sz="2000" dirty="0"/>
                    </a:p>
                  </a:txBody>
                  <a:tcPr marL="121888" marR="121888" marT="60944" marB="609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1.46</a:t>
                      </a:r>
                      <a:endParaRPr lang="en-GB" sz="2000" dirty="0"/>
                    </a:p>
                  </a:txBody>
                  <a:tcPr marL="121888" marR="121888" marT="60944" marB="60944" anchor="ctr"/>
                </a:tc>
              </a:tr>
              <a:tr h="43200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 week</a:t>
                      </a:r>
                      <a:endParaRPr lang="en-GB" sz="2000" dirty="0"/>
                    </a:p>
                  </a:txBody>
                  <a:tcPr marL="121888" marR="121888" marT="60944" marB="609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1.35</a:t>
                      </a:r>
                      <a:endParaRPr lang="en-GB" sz="2000" dirty="0"/>
                    </a:p>
                  </a:txBody>
                  <a:tcPr marL="121888" marR="121888" marT="60944" marB="60944" anchor="ctr"/>
                </a:tc>
              </a:tr>
              <a:tr h="43200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 month</a:t>
                      </a:r>
                      <a:endParaRPr lang="en-GB" sz="2000" dirty="0"/>
                    </a:p>
                  </a:txBody>
                  <a:tcPr marL="121888" marR="121888" marT="60944" marB="609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1.30</a:t>
                      </a:r>
                      <a:endParaRPr lang="en-GB" sz="2000" dirty="0"/>
                    </a:p>
                  </a:txBody>
                  <a:tcPr marL="121888" marR="121888" marT="60944" marB="60944" anchor="ctr"/>
                </a:tc>
              </a:tr>
              <a:tr h="43200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4 months</a:t>
                      </a:r>
                      <a:endParaRPr lang="en-GB" sz="2000" dirty="0"/>
                    </a:p>
                  </a:txBody>
                  <a:tcPr marL="121888" marR="121888" marT="60944" marB="609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1.24</a:t>
                      </a:r>
                      <a:endParaRPr lang="en-GB" sz="2000" dirty="0"/>
                    </a:p>
                  </a:txBody>
                  <a:tcPr marL="121888" marR="121888" marT="60944" marB="60944" anchor="ctr"/>
                </a:tc>
              </a:tr>
              <a:tr h="43200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 year</a:t>
                      </a:r>
                      <a:endParaRPr lang="en-GB" sz="2000" dirty="0"/>
                    </a:p>
                  </a:txBody>
                  <a:tcPr marL="121888" marR="121888" marT="60944" marB="609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1.23</a:t>
                      </a:r>
                      <a:endParaRPr lang="en-GB" sz="2000" dirty="0"/>
                    </a:p>
                  </a:txBody>
                  <a:tcPr marL="121888" marR="121888" marT="60944" marB="60944" anchor="ctr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8299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47206" y="2895742"/>
            <a:ext cx="8879854" cy="2053056"/>
          </a:xfrm>
        </p:spPr>
        <p:txBody>
          <a:bodyPr>
            <a:normAutofit/>
          </a:bodyPr>
          <a:lstStyle/>
          <a:p>
            <a:r>
              <a:rPr lang="en-US" sz="3199" dirty="0" smtClean="0">
                <a:solidFill>
                  <a:schemeClr val="tx1"/>
                </a:solidFill>
              </a:rPr>
              <a:t>Example</a:t>
            </a:r>
            <a:r>
              <a:rPr lang="en-US" sz="3199" dirty="0">
                <a:solidFill>
                  <a:schemeClr val="tx1"/>
                </a:solidFill>
              </a:rPr>
              <a:t>: A Preliminary collective dose estimation </a:t>
            </a:r>
            <a:r>
              <a:rPr lang="en-US" sz="3199" dirty="0" smtClean="0">
                <a:solidFill>
                  <a:schemeClr val="tx1"/>
                </a:solidFill>
              </a:rPr>
              <a:t>for </a:t>
            </a:r>
            <a:r>
              <a:rPr lang="en-US" sz="3199" dirty="0">
                <a:solidFill>
                  <a:schemeClr val="tx1"/>
                </a:solidFill>
              </a:rPr>
              <a:t>ALARA optimization</a:t>
            </a:r>
            <a:endParaRPr lang="en-US" sz="2799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45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2088026" y="3309353"/>
            <a:ext cx="4895268" cy="719214"/>
          </a:xfrm>
        </p:spPr>
        <p:txBody>
          <a:bodyPr/>
          <a:lstStyle/>
          <a:p>
            <a:r>
              <a:rPr lang="en-GB" sz="2399" dirty="0"/>
              <a:t>Example - alignment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C. Adorisio - 7th HL-LHC Collaboration Meeting - CIEMAT, 13-16 November 2017</a:t>
            </a:r>
            <a:endParaRPr lang="en-GB" noProof="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9406462"/>
              </p:ext>
            </p:extLst>
          </p:nvPr>
        </p:nvGraphicFramePr>
        <p:xfrm>
          <a:off x="3802074" y="5270106"/>
          <a:ext cx="7965924" cy="573954"/>
        </p:xfrm>
        <a:graphic>
          <a:graphicData uri="http://schemas.openxmlformats.org/drawingml/2006/table">
            <a:tbl>
              <a:tblPr/>
              <a:tblGrid>
                <a:gridCol w="640497"/>
                <a:gridCol w="1459869"/>
                <a:gridCol w="767885"/>
                <a:gridCol w="767885"/>
                <a:gridCol w="671900"/>
                <a:gridCol w="767885"/>
                <a:gridCol w="767885"/>
                <a:gridCol w="795542"/>
                <a:gridCol w="651476"/>
                <a:gridCol w="675100"/>
              </a:tblGrid>
              <a:tr h="256473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697" marR="12697" marT="126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697" marR="12697" marT="126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697" marR="12697" marT="126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697" marR="12697" marT="126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697" marR="12697" marT="126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697" marR="12697" marT="1269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hours 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en-GB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GB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Sv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12697" marR="12697" marT="12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1741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aisle</a:t>
                      </a:r>
                    </a:p>
                  </a:txBody>
                  <a:tcPr marL="12697" marR="12697" marT="12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</a:t>
                      </a:r>
                    </a:p>
                  </a:txBody>
                  <a:tcPr marL="12697" marR="12697" marT="126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12697" marR="12697" marT="12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12697" marR="12697" marT="12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12697" marR="12697" marT="12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12697" marR="12697" marT="12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12697" marR="12697" marT="12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12697" marR="12697" marT="12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12697" marR="12697" marT="12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12697" marR="12697" marT="12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2355890"/>
              </p:ext>
            </p:extLst>
          </p:nvPr>
        </p:nvGraphicFramePr>
        <p:xfrm>
          <a:off x="5902444" y="5988781"/>
          <a:ext cx="5865558" cy="584048"/>
        </p:xfrm>
        <a:graphic>
          <a:graphicData uri="http://schemas.openxmlformats.org/drawingml/2006/table">
            <a:tbl>
              <a:tblPr/>
              <a:tblGrid>
                <a:gridCol w="1214237"/>
                <a:gridCol w="1805890"/>
                <a:gridCol w="723314"/>
                <a:gridCol w="767885"/>
                <a:gridCol w="749539"/>
                <a:gridCol w="604693"/>
              </a:tblGrid>
              <a:tr h="330114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Collective Dose </a:t>
                      </a:r>
                      <a:r>
                        <a:rPr lang="en-GB" sz="1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en-GB" sz="17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man.</a:t>
                      </a:r>
                      <a:r>
                        <a:rPr lang="en-GB" sz="17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GB" sz="17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Sv</a:t>
                      </a:r>
                      <a:r>
                        <a:rPr lang="en-GB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12697" marR="12697" marT="126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900" b="1" i="0" u="none" strike="noStrike" dirty="0" smtClean="0">
                          <a:solidFill>
                            <a:srgbClr val="C0504D"/>
                          </a:solidFill>
                          <a:effectLst/>
                          <a:latin typeface="Calibri" panose="020F0502020204030204" pitchFamily="34" charset="0"/>
                        </a:rPr>
                        <a:t>1333</a:t>
                      </a:r>
                      <a:endParaRPr lang="en-GB" sz="1900" b="1" i="0" u="none" strike="noStrike" dirty="0">
                        <a:solidFill>
                          <a:srgbClr val="C0504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697" marR="12697" marT="126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900" b="1" i="0" u="none" strike="noStrike" dirty="0" smtClean="0">
                          <a:solidFill>
                            <a:srgbClr val="C0504D"/>
                          </a:solidFill>
                          <a:effectLst/>
                          <a:latin typeface="Calibri" panose="020F0502020204030204" pitchFamily="34" charset="0"/>
                        </a:rPr>
                        <a:t>753</a:t>
                      </a:r>
                      <a:endParaRPr lang="en-GB" sz="1900" b="1" i="0" u="none" strike="noStrike" dirty="0">
                        <a:solidFill>
                          <a:srgbClr val="C0504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697" marR="12697" marT="126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900" b="1" i="0" u="none" strike="noStrike" dirty="0" smtClean="0">
                          <a:solidFill>
                            <a:srgbClr val="C0504D"/>
                          </a:solidFill>
                          <a:effectLst/>
                          <a:latin typeface="Calibri" panose="020F0502020204030204" pitchFamily="34" charset="0"/>
                        </a:rPr>
                        <a:t>311</a:t>
                      </a:r>
                      <a:endParaRPr lang="en-GB" sz="1900" b="1" i="0" u="none" strike="noStrike" dirty="0">
                        <a:solidFill>
                          <a:srgbClr val="C0504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697" marR="12697" marT="126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900" b="1" i="0" u="none" strike="noStrike" dirty="0" smtClean="0">
                          <a:solidFill>
                            <a:srgbClr val="C0504D"/>
                          </a:solidFill>
                          <a:effectLst/>
                          <a:latin typeface="Calibri" panose="020F0502020204030204" pitchFamily="34" charset="0"/>
                        </a:rPr>
                        <a:t>122</a:t>
                      </a:r>
                      <a:endParaRPr lang="en-GB" sz="1900" b="1" i="0" u="none" strike="noStrike" dirty="0">
                        <a:solidFill>
                          <a:srgbClr val="C0504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697" marR="12697" marT="126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934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697" marR="12697" marT="126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697" marR="12697" marT="126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697" marR="12697" marT="126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697" marR="12697" marT="126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697" marR="12697" marT="126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697" marR="12697" marT="126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705802" y="60520"/>
            <a:ext cx="3082858" cy="54258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66" dirty="0"/>
              <a:t>First estimation done considering the actual procedure (elements from D1 </a:t>
            </a:r>
            <a:r>
              <a:rPr lang="en-GB" sz="1866" dirty="0" smtClean="0"/>
              <a:t>up to cell 6)</a:t>
            </a:r>
            <a:endParaRPr lang="en-GB" sz="1866" dirty="0"/>
          </a:p>
          <a:p>
            <a:endParaRPr lang="en-GB" sz="1066" dirty="0"/>
          </a:p>
          <a:p>
            <a:pPr marL="380905" indent="-239940">
              <a:buFont typeface="Arial" panose="020B0604020202020204" pitchFamily="34" charset="0"/>
              <a:buChar char="•"/>
            </a:pPr>
            <a:r>
              <a:rPr lang="en-GB" sz="1600" dirty="0"/>
              <a:t>vertical </a:t>
            </a:r>
            <a:r>
              <a:rPr lang="en-GB" sz="1600" dirty="0" smtClean="0"/>
              <a:t>measurements, 2 workers, 10 minutes next to each element, ~2 hours work</a:t>
            </a:r>
            <a:endParaRPr lang="en-GB" sz="1600" dirty="0"/>
          </a:p>
          <a:p>
            <a:pPr marL="380905" indent="-239940">
              <a:buFont typeface="Arial" panose="020B0604020202020204" pitchFamily="34" charset="0"/>
              <a:buChar char="•"/>
            </a:pPr>
            <a:r>
              <a:rPr lang="en-GB" sz="1600" dirty="0"/>
              <a:t>measurements have to be done asap the machine stops</a:t>
            </a:r>
          </a:p>
          <a:p>
            <a:pPr marL="380905" indent="-239940">
              <a:buFont typeface="Arial" panose="020B0604020202020204" pitchFamily="34" charset="0"/>
              <a:buChar char="•"/>
            </a:pPr>
            <a:r>
              <a:rPr lang="en-GB" sz="1600" dirty="0"/>
              <a:t>alignment, if needed, can be done at longer cooling time</a:t>
            </a:r>
          </a:p>
          <a:p>
            <a:endParaRPr lang="en-GB" sz="1333" dirty="0"/>
          </a:p>
          <a:p>
            <a:endParaRPr lang="en-GB" sz="1333" dirty="0"/>
          </a:p>
          <a:p>
            <a:pPr marL="380905" indent="-380905">
              <a:buFont typeface="Symbol" panose="05050102010706020507" pitchFamily="18" charset="2"/>
              <a:buChar char=""/>
            </a:pPr>
            <a:r>
              <a:rPr lang="en-GB" sz="1866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Very high individual and collective doses even at long cooling time</a:t>
            </a: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7621264"/>
              </p:ext>
            </p:extLst>
          </p:nvPr>
        </p:nvGraphicFramePr>
        <p:xfrm>
          <a:off x="3802074" y="65050"/>
          <a:ext cx="7965925" cy="51928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0" name="Worksheet" r:id="rId4" imgW="7086777" imgH="4619625" progId="Excel.Sheet.12">
                  <p:embed/>
                </p:oleObj>
              </mc:Choice>
              <mc:Fallback>
                <p:oleObj name="Worksheet" r:id="rId4" imgW="7086777" imgH="461962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802074" y="65050"/>
                        <a:ext cx="7965925" cy="51928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626157" y="4942637"/>
            <a:ext cx="5276284" cy="18562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866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example:</a:t>
            </a:r>
          </a:p>
          <a:p>
            <a:pPr algn="ctr"/>
            <a:r>
              <a:rPr lang="en-GB" sz="1866" dirty="0"/>
              <a:t>measurement </a:t>
            </a:r>
            <a:r>
              <a:rPr lang="en-GB" sz="1600" dirty="0"/>
              <a:t>(1 week cooling time) </a:t>
            </a:r>
          </a:p>
          <a:p>
            <a:pPr algn="ctr"/>
            <a:r>
              <a:rPr lang="en-GB" sz="3199" b="1" i="1" dirty="0">
                <a:ln w="0"/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endParaRPr lang="en-GB" sz="1866" dirty="0"/>
          </a:p>
          <a:p>
            <a:pPr algn="ctr"/>
            <a:r>
              <a:rPr lang="en-GB" sz="1866" dirty="0"/>
              <a:t>alignment </a:t>
            </a:r>
            <a:r>
              <a:rPr lang="en-GB" sz="1600" dirty="0"/>
              <a:t>(all elements (!), 4 months cooling time)</a:t>
            </a:r>
          </a:p>
          <a:p>
            <a:pPr algn="ctr"/>
            <a:endParaRPr lang="en-GB" sz="800" dirty="0"/>
          </a:p>
          <a:p>
            <a:pPr algn="ctr"/>
            <a:r>
              <a:rPr lang="en-GB" sz="1866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Collective dose: ~1.6 </a:t>
            </a:r>
            <a:r>
              <a:rPr lang="en-GB" sz="1866" b="1" dirty="0" err="1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man.mSv</a:t>
            </a:r>
            <a:endParaRPr lang="en-GB" sz="1866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1461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C. Adorisio - 7th HL-LHC Collaboration Meeting - CIEMAT, 13-16 November 2017</a:t>
            </a:r>
            <a:endParaRPr lang="en-GB" noProof="0" dirty="0"/>
          </a:p>
        </p:txBody>
      </p:sp>
      <p:sp>
        <p:nvSpPr>
          <p:cNvPr id="9" name="TextBox 8"/>
          <p:cNvSpPr txBox="1"/>
          <p:nvPr/>
        </p:nvSpPr>
        <p:spPr>
          <a:xfrm>
            <a:off x="815200" y="44624"/>
            <a:ext cx="6335054" cy="30364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accent5">
                    <a:lumMod val="75000"/>
                  </a:schemeClr>
                </a:solidFill>
              </a:rPr>
              <a:t>Alignment group solution (*):</a:t>
            </a:r>
          </a:p>
          <a:p>
            <a:endParaRPr lang="en-GB" sz="1066" dirty="0">
              <a:solidFill>
                <a:schemeClr val="accent5"/>
              </a:solidFill>
            </a:endParaRPr>
          </a:p>
          <a:p>
            <a:pPr marL="380905" indent="-380905">
              <a:buFontTx/>
              <a:buChar char="-"/>
            </a:pPr>
            <a:r>
              <a:rPr lang="en-GB" sz="1800" dirty="0">
                <a:solidFill>
                  <a:schemeClr val="accent5"/>
                </a:solidFill>
              </a:rPr>
              <a:t>Permanent remote monitoring system for the equipment up to Q5 </a:t>
            </a:r>
          </a:p>
          <a:p>
            <a:pPr marL="380905" indent="-380905">
              <a:buFontTx/>
              <a:buChar char="-"/>
            </a:pPr>
            <a:r>
              <a:rPr lang="en-GB" sz="1800" dirty="0">
                <a:solidFill>
                  <a:schemeClr val="accent5"/>
                </a:solidFill>
              </a:rPr>
              <a:t>Motorized jacks for the main components (D1, TAXN, D2, crab cavities, Q4, Q5)</a:t>
            </a:r>
          </a:p>
          <a:p>
            <a:pPr marL="380905" indent="-380905">
              <a:buFontTx/>
              <a:buChar char="-"/>
            </a:pPr>
            <a:r>
              <a:rPr lang="en-GB" sz="1800" dirty="0">
                <a:solidFill>
                  <a:schemeClr val="accent5"/>
                </a:solidFill>
              </a:rPr>
              <a:t>Fast adjustment system made of plug-in motors to perform remote alignment (estimated time to plug it in and out: 2 minutes)</a:t>
            </a:r>
          </a:p>
          <a:p>
            <a:pPr marL="380905" indent="-380905">
              <a:buFontTx/>
              <a:buChar char="-"/>
            </a:pPr>
            <a:r>
              <a:rPr lang="en-GB" sz="1800" dirty="0">
                <a:solidFill>
                  <a:schemeClr val="accent5"/>
                </a:solidFill>
              </a:rPr>
              <a:t>Access for measurement and alignment needed only on cell 6 elements (TCL6, mask and Q6), as it is done today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38928" y="6105682"/>
            <a:ext cx="4703298" cy="707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33" dirty="0">
                <a:solidFill>
                  <a:schemeClr val="accent5"/>
                </a:solidFill>
              </a:rPr>
              <a:t>(*) See presentation given by Helene at WP15 meetings:</a:t>
            </a:r>
          </a:p>
          <a:p>
            <a:r>
              <a:rPr lang="en-GB" sz="1333" dirty="0">
                <a:hlinkClick r:id="rId3"/>
              </a:rPr>
              <a:t>07.04.2017</a:t>
            </a:r>
            <a:endParaRPr lang="en-GB" sz="1333" dirty="0"/>
          </a:p>
          <a:p>
            <a:r>
              <a:rPr lang="en-GB" sz="1333" dirty="0">
                <a:hlinkClick r:id="rId4"/>
              </a:rPr>
              <a:t>13.10.2017</a:t>
            </a:r>
            <a:endParaRPr lang="en-GB" sz="1333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 rot="16200000">
            <a:off x="-2088026" y="3309353"/>
            <a:ext cx="4895268" cy="719214"/>
          </a:xfrm>
        </p:spPr>
        <p:txBody>
          <a:bodyPr/>
          <a:lstStyle/>
          <a:p>
            <a:r>
              <a:rPr lang="en-GB" sz="2399" dirty="0"/>
              <a:t>Example - alignment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6653628"/>
              </p:ext>
            </p:extLst>
          </p:nvPr>
        </p:nvGraphicFramePr>
        <p:xfrm>
          <a:off x="7246242" y="186791"/>
          <a:ext cx="4748015" cy="5535589"/>
        </p:xfrm>
        <a:graphic>
          <a:graphicData uri="http://schemas.openxmlformats.org/drawingml/2006/table">
            <a:tbl>
              <a:tblPr/>
              <a:tblGrid>
                <a:gridCol w="650718"/>
                <a:gridCol w="1684869"/>
                <a:gridCol w="555242"/>
                <a:gridCol w="555242"/>
                <a:gridCol w="650972"/>
                <a:gridCol w="650972"/>
              </a:tblGrid>
              <a:tr h="211089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42" marR="7942" marT="79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42" marR="7942" marT="7942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LSS5 </a:t>
                      </a:r>
                      <a:r>
                        <a:rPr lang="en-GB" sz="1300" b="1" i="0" u="sng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(one side only)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42" marR="7942" marT="79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54110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42" marR="7942" marT="79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42" marR="7942" marT="794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minutes (uSv)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minutes (uSv)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77055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42" marR="7942" marT="794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distance from IP (cm)</a:t>
                      </a:r>
                    </a:p>
                  </a:txBody>
                  <a:tcPr marL="7942" marR="7942" marT="7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week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month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month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year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99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D1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7442</a:t>
                      </a:r>
                    </a:p>
                  </a:txBody>
                  <a:tcPr marL="7942" marR="7942" marT="7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</a:tr>
              <a:tr h="18999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8450</a:t>
                      </a:r>
                    </a:p>
                  </a:txBody>
                  <a:tcPr marL="7942" marR="7942" marT="7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</a:tr>
              <a:tr h="18999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TAXN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12626</a:t>
                      </a:r>
                    </a:p>
                  </a:txBody>
                  <a:tcPr marL="7942" marR="7942" marT="7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</a:tr>
              <a:tr h="18999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13047</a:t>
                      </a:r>
                    </a:p>
                  </a:txBody>
                  <a:tcPr marL="7942" marR="7942" marT="7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</a:tr>
              <a:tr h="21108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TCL4</a:t>
                      </a:r>
                    </a:p>
                  </a:txBody>
                  <a:tcPr marL="7942" marR="7942" marT="7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13511</a:t>
                      </a:r>
                    </a:p>
                  </a:txBody>
                  <a:tcPr marL="7942" marR="7942" marT="7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23.3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8.3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99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D2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13779</a:t>
                      </a:r>
                    </a:p>
                  </a:txBody>
                  <a:tcPr marL="7942" marR="7942" marT="7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</a:tr>
              <a:tr h="18999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15224</a:t>
                      </a:r>
                    </a:p>
                  </a:txBody>
                  <a:tcPr marL="7942" marR="7942" marT="7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</a:tr>
              <a:tr h="21108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crabs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15600-15900</a:t>
                      </a:r>
                    </a:p>
                  </a:txBody>
                  <a:tcPr marL="7942" marR="7942" marT="7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</a:tr>
              <a:tr h="21108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Q4 mask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17075</a:t>
                      </a:r>
                    </a:p>
                  </a:txBody>
                  <a:tcPr marL="7942" marR="7942" marT="7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99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Q4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17230</a:t>
                      </a:r>
                    </a:p>
                  </a:txBody>
                  <a:tcPr marL="7942" marR="7942" marT="7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</a:tr>
              <a:tr h="18999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18262</a:t>
                      </a:r>
                    </a:p>
                  </a:txBody>
                  <a:tcPr marL="7942" marR="7942" marT="7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</a:tr>
              <a:tr h="21108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TCL5</a:t>
                      </a:r>
                    </a:p>
                  </a:txBody>
                  <a:tcPr marL="7942" marR="7942" marT="7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19705</a:t>
                      </a:r>
                    </a:p>
                  </a:txBody>
                  <a:tcPr marL="7942" marR="7942" marT="7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7.2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08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Q5 mask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19959</a:t>
                      </a:r>
                    </a:p>
                  </a:txBody>
                  <a:tcPr marL="7942" marR="7942" marT="7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99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Q5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20115</a:t>
                      </a:r>
                    </a:p>
                  </a:txBody>
                  <a:tcPr marL="7942" marR="7942" marT="7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</a:tr>
              <a:tr h="18999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21027</a:t>
                      </a:r>
                    </a:p>
                  </a:txBody>
                  <a:tcPr marL="7942" marR="7942" marT="7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</a:tr>
              <a:tr h="21108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TCL6</a:t>
                      </a:r>
                    </a:p>
                  </a:txBody>
                  <a:tcPr marL="7942" marR="7942" marT="7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22062</a:t>
                      </a:r>
                    </a:p>
                  </a:txBody>
                  <a:tcPr marL="7942" marR="7942" marT="7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85.0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51.7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23.3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8.3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21108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Q6 mask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22256</a:t>
                      </a:r>
                    </a:p>
                  </a:txBody>
                  <a:tcPr marL="7942" marR="7942" marT="7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11.7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6.7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18999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Q6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22472</a:t>
                      </a:r>
                    </a:p>
                  </a:txBody>
                  <a:tcPr marL="7942" marR="7942" marT="7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8.3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18999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23265</a:t>
                      </a:r>
                    </a:p>
                  </a:txBody>
                  <a:tcPr marL="7942" marR="7942" marT="7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221318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42" marR="7942" marT="79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42" marR="7942" marT="794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107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055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42" marR="7942" marT="79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42" marR="7942" marT="79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42" marR="7942" marT="794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42" marR="7942" marT="794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42" marR="7942" marT="794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42" marR="7942" marT="794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31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aisle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</a:t>
                      </a:r>
                    </a:p>
                  </a:txBody>
                  <a:tcPr marL="7942" marR="7942" marT="7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909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42" marR="7942" marT="79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42" marR="7942" marT="79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42" marR="7942" marT="794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42" marR="7942" marT="794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42" marR="7942" marT="794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42" marR="7942" marT="794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172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42" marR="7942" marT="79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Collective Dose (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man.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Sv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7942" marR="7942" marT="794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C0504D"/>
                          </a:solidFill>
                          <a:effectLst/>
                          <a:latin typeface="Calibri" panose="020F0502020204030204" pitchFamily="34" charset="0"/>
                        </a:rPr>
                        <a:t>157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C0504D"/>
                          </a:solidFill>
                          <a:effectLst/>
                          <a:latin typeface="Calibri" panose="020F0502020204030204" pitchFamily="34" charset="0"/>
                        </a:rPr>
                        <a:t>89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C0504D"/>
                          </a:solidFill>
                          <a:effectLst/>
                          <a:latin typeface="Calibri" panose="020F0502020204030204" pitchFamily="34" charset="0"/>
                        </a:rPr>
                        <a:t>71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C0504D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7942" marR="7942" marT="7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197868" y="3803648"/>
            <a:ext cx="5279212" cy="18576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866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example:</a:t>
            </a:r>
          </a:p>
          <a:p>
            <a:pPr algn="ctr"/>
            <a:r>
              <a:rPr lang="en-GB" sz="1866" dirty="0"/>
              <a:t>measurement </a:t>
            </a:r>
            <a:r>
              <a:rPr lang="en-GB" sz="1600" dirty="0"/>
              <a:t>(1 week cooling time)</a:t>
            </a:r>
          </a:p>
          <a:p>
            <a:pPr algn="ctr"/>
            <a:r>
              <a:rPr lang="en-GB" sz="1866" b="1" i="1" dirty="0">
                <a:ln w="0"/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endParaRPr lang="en-GB" sz="1866" dirty="0"/>
          </a:p>
          <a:p>
            <a:pPr algn="ctr"/>
            <a:r>
              <a:rPr lang="en-GB" sz="1866" dirty="0"/>
              <a:t>alignment </a:t>
            </a:r>
            <a:r>
              <a:rPr lang="en-GB" sz="1600" dirty="0"/>
              <a:t>(all elements (!), 4 months cooling time)</a:t>
            </a:r>
          </a:p>
          <a:p>
            <a:pPr algn="ctr"/>
            <a:endParaRPr lang="en-GB" sz="8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GB" sz="1866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Collective dose: 228 </a:t>
            </a:r>
            <a:r>
              <a:rPr lang="en-GB" sz="1866" b="1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man.</a:t>
            </a:r>
            <a:r>
              <a:rPr lang="en-GB" sz="1866" b="1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m</a:t>
            </a:r>
            <a:r>
              <a:rPr lang="en-GB" sz="1866" b="1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Sv</a:t>
            </a:r>
            <a:endParaRPr lang="en-GB" sz="1866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1694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C. Adorisio - 7th HL-LHC Collaboration Meeting - CIEMAT, 13-16 November 2017</a:t>
            </a:r>
            <a:endParaRPr lang="en-GB" noProof="0" dirty="0"/>
          </a:p>
        </p:txBody>
      </p:sp>
      <p:sp>
        <p:nvSpPr>
          <p:cNvPr id="9" name="TextBox 8"/>
          <p:cNvSpPr txBox="1"/>
          <p:nvPr/>
        </p:nvSpPr>
        <p:spPr>
          <a:xfrm>
            <a:off x="649360" y="1340768"/>
            <a:ext cx="11244059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accent5">
                    <a:lumMod val="75000"/>
                  </a:schemeClr>
                </a:solidFill>
              </a:rPr>
              <a:t>The estimation is done considering the first LS in the HL era (ultimate scenario)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5"/>
                </a:solidFill>
              </a:rPr>
              <a:t>Nominal scenario: ~ 30% less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5"/>
                </a:solidFill>
              </a:rPr>
              <a:t>LS6 vs LS4: </a:t>
            </a:r>
          </a:p>
          <a:p>
            <a:pPr marL="895209" lvl="1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accent5"/>
                </a:solidFill>
              </a:rPr>
              <a:t>up to 30% more for long cooling times</a:t>
            </a:r>
          </a:p>
          <a:p>
            <a:pPr marL="895209" lvl="1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accent5"/>
                </a:solidFill>
              </a:rPr>
              <a:t>few % more for short cooling </a:t>
            </a:r>
            <a:r>
              <a:rPr lang="en-GB" sz="1800" dirty="0" smtClean="0">
                <a:solidFill>
                  <a:schemeClr val="accent5"/>
                </a:solidFill>
              </a:rPr>
              <a:t>times</a:t>
            </a:r>
          </a:p>
          <a:p>
            <a:pPr lvl="1"/>
            <a:endParaRPr lang="en-GB" sz="1000" dirty="0" smtClean="0">
              <a:solidFill>
                <a:schemeClr val="accent5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Secondary elements measurement and alignment not taken into account in this example (e.g. vacuum equipment, BPMs…) </a:t>
            </a:r>
            <a:endParaRPr lang="en-GB" sz="2000" b="1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01604" y="4150448"/>
            <a:ext cx="5279212" cy="18576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866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example:</a:t>
            </a:r>
          </a:p>
          <a:p>
            <a:pPr algn="ctr"/>
            <a:r>
              <a:rPr lang="en-GB" sz="1866" dirty="0"/>
              <a:t>measurement </a:t>
            </a:r>
            <a:r>
              <a:rPr lang="en-GB" sz="1600" dirty="0"/>
              <a:t>(1 week cooling time)</a:t>
            </a:r>
          </a:p>
          <a:p>
            <a:pPr algn="ctr"/>
            <a:r>
              <a:rPr lang="en-GB" sz="3200" b="1" i="1" dirty="0">
                <a:ln w="0"/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endParaRPr lang="en-GB" sz="3200" dirty="0"/>
          </a:p>
          <a:p>
            <a:pPr algn="ctr"/>
            <a:r>
              <a:rPr lang="en-GB" sz="1866" dirty="0"/>
              <a:t>alignment </a:t>
            </a:r>
            <a:r>
              <a:rPr lang="en-GB" sz="1600" dirty="0"/>
              <a:t>(all elements (!), 4 months cooling time)</a:t>
            </a:r>
          </a:p>
          <a:p>
            <a:pPr algn="ctr"/>
            <a:endParaRPr lang="en-GB" sz="8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GB" sz="1866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Collective dose: 228 </a:t>
            </a:r>
            <a:r>
              <a:rPr lang="en-GB" sz="1866" b="1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man.</a:t>
            </a:r>
            <a:r>
              <a:rPr lang="en-GB" sz="1866" b="1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m</a:t>
            </a:r>
            <a:r>
              <a:rPr lang="en-GB" sz="1866" b="1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Sv</a:t>
            </a:r>
            <a:endParaRPr lang="en-GB" sz="1866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sp>
        <p:nvSpPr>
          <p:cNvPr id="7" name="Titolo 6"/>
          <p:cNvSpPr>
            <a:spLocks noGrp="1"/>
          </p:cNvSpPr>
          <p:nvPr>
            <p:ph type="title"/>
          </p:nvPr>
        </p:nvSpPr>
        <p:spPr>
          <a:xfrm>
            <a:off x="815788" y="44703"/>
            <a:ext cx="10557250" cy="1164975"/>
          </a:xfrm>
        </p:spPr>
        <p:txBody>
          <a:bodyPr/>
          <a:lstStyle/>
          <a:p>
            <a:r>
              <a:rPr lang="en-US" dirty="0" smtClean="0"/>
              <a:t>Example – alignment</a:t>
            </a:r>
            <a:br>
              <a:rPr lang="en-US" dirty="0" smtClean="0"/>
            </a:br>
            <a:r>
              <a:rPr lang="en-US" dirty="0" smtClean="0"/>
              <a:t>Lesson learnt </a:t>
            </a:r>
            <a:endParaRPr lang="en-US" dirty="0"/>
          </a:p>
        </p:txBody>
      </p:sp>
      <p:sp>
        <p:nvSpPr>
          <p:cNvPr id="12" name="TextBox 10"/>
          <p:cNvSpPr txBox="1"/>
          <p:nvPr/>
        </p:nvSpPr>
        <p:spPr>
          <a:xfrm>
            <a:off x="477788" y="4165011"/>
            <a:ext cx="5276284" cy="18562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866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example:</a:t>
            </a:r>
          </a:p>
          <a:p>
            <a:pPr algn="ctr"/>
            <a:r>
              <a:rPr lang="en-GB" sz="1866" dirty="0"/>
              <a:t>measurement </a:t>
            </a:r>
            <a:r>
              <a:rPr lang="en-GB" sz="1600" dirty="0"/>
              <a:t>(1 week cooling time) </a:t>
            </a:r>
          </a:p>
          <a:p>
            <a:pPr algn="ctr"/>
            <a:r>
              <a:rPr lang="en-GB" sz="3199" b="1" i="1" dirty="0">
                <a:ln w="0"/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endParaRPr lang="en-GB" sz="1866" dirty="0"/>
          </a:p>
          <a:p>
            <a:pPr algn="ctr"/>
            <a:r>
              <a:rPr lang="en-GB" sz="1866" dirty="0"/>
              <a:t>alignment </a:t>
            </a:r>
            <a:r>
              <a:rPr lang="en-GB" sz="1600" dirty="0"/>
              <a:t>(all elements (!), 4 months cooling time)</a:t>
            </a:r>
          </a:p>
          <a:p>
            <a:pPr algn="ctr"/>
            <a:endParaRPr lang="en-GB" sz="800" dirty="0"/>
          </a:p>
          <a:p>
            <a:pPr algn="ctr"/>
            <a:r>
              <a:rPr lang="en-GB" sz="1866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Collective dose: ~1.6 </a:t>
            </a:r>
            <a:r>
              <a:rPr lang="en-GB" sz="1866" b="1" dirty="0" err="1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man.mSv</a:t>
            </a:r>
            <a:endParaRPr lang="en-GB" sz="1866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872662" y="3779748"/>
            <a:ext cx="448653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Same procedure as in the LHC nowadays</a:t>
            </a:r>
            <a:endParaRPr lang="en-US" sz="1800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6697942" y="3779748"/>
            <a:ext cx="448653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800" smtClean="0"/>
              <a:t>Optimized procedure for HL-LHC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10832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47206" y="2895742"/>
            <a:ext cx="7007646" cy="2053056"/>
          </a:xfrm>
        </p:spPr>
        <p:txBody>
          <a:bodyPr>
            <a:normAutofit/>
          </a:bodyPr>
          <a:lstStyle/>
          <a:p>
            <a:r>
              <a:rPr lang="en-US" sz="3199" dirty="0" smtClean="0">
                <a:solidFill>
                  <a:schemeClr val="tx1"/>
                </a:solidFill>
              </a:rPr>
              <a:t>HL-LHC New Underground galleries</a:t>
            </a:r>
            <a:endParaRPr lang="en-US" sz="2799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57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HL-LHC new underground galleries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05780" y="1612867"/>
            <a:ext cx="5606277" cy="4379494"/>
          </a:xfrm>
        </p:spPr>
        <p:txBody>
          <a:bodyPr>
            <a:normAutofit/>
          </a:bodyPr>
          <a:lstStyle/>
          <a:p>
            <a:pPr algn="l"/>
            <a:r>
              <a:rPr lang="en-GB" sz="3000" dirty="0" smtClean="0"/>
              <a:t>New underground galleries will be excavated to put new services in Point 1 and Point 5</a:t>
            </a:r>
          </a:p>
          <a:p>
            <a:pPr algn="l"/>
            <a:endParaRPr lang="en-GB" sz="3000" dirty="0" smtClean="0"/>
          </a:p>
          <a:p>
            <a:pPr marL="481013" indent="-481013" algn="l">
              <a:tabLst>
                <a:tab pos="5649805" algn="l"/>
              </a:tabLst>
            </a:pPr>
            <a:r>
              <a:rPr lang="en-GB" sz="3000" dirty="0" smtClean="0"/>
              <a:t>RP assessment:</a:t>
            </a:r>
          </a:p>
          <a:p>
            <a:pPr lvl="1" algn="l"/>
            <a:r>
              <a:rPr lang="en-GB" sz="2400" dirty="0"/>
              <a:t>Shielding requirements to access the new underground during operation</a:t>
            </a:r>
          </a:p>
          <a:p>
            <a:pPr lvl="1" algn="l"/>
            <a:r>
              <a:rPr lang="en-GB" sz="2400" dirty="0"/>
              <a:t>Excavation spoils activation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6309385" y="1203303"/>
            <a:ext cx="4009938" cy="1877738"/>
            <a:chOff x="7373710" y="3814119"/>
            <a:chExt cx="4818290" cy="2842054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3"/>
            <a:srcRect l="48200" t="15198" b="5069"/>
            <a:stretch/>
          </p:blipFill>
          <p:spPr>
            <a:xfrm>
              <a:off x="7373710" y="3814119"/>
              <a:ext cx="4818290" cy="2842054"/>
            </a:xfrm>
            <a:prstGeom prst="rect">
              <a:avLst/>
            </a:prstGeom>
          </p:spPr>
        </p:pic>
        <p:sp>
          <p:nvSpPr>
            <p:cNvPr id="17" name="Rectangle 16"/>
            <p:cNvSpPr/>
            <p:nvPr/>
          </p:nvSpPr>
          <p:spPr>
            <a:xfrm>
              <a:off x="7373710" y="4434015"/>
              <a:ext cx="235206" cy="1151239"/>
            </a:xfrm>
            <a:prstGeom prst="rect">
              <a:avLst/>
            </a:prstGeom>
            <a:solidFill>
              <a:srgbClr val="FBFBF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399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793345" y="2967865"/>
            <a:ext cx="6181355" cy="3210995"/>
            <a:chOff x="5794854" y="2984221"/>
            <a:chExt cx="6182965" cy="3211831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16280" y="3288494"/>
              <a:ext cx="5670918" cy="2881647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556960" y="2984221"/>
              <a:ext cx="1420859" cy="1203503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013623" y="5114503"/>
              <a:ext cx="1255720" cy="1081549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5794854" y="4854325"/>
              <a:ext cx="142394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accent6">
                      <a:lumMod val="50000"/>
                    </a:schemeClr>
                  </a:solidFill>
                </a:rPr>
                <a:t>Emergency escape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9041492" y="5472240"/>
              <a:ext cx="64243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accent6">
                      <a:lumMod val="50000"/>
                    </a:schemeClr>
                  </a:solidFill>
                </a:rPr>
                <a:t>LHC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241776" y="4187724"/>
              <a:ext cx="64243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accent6">
                      <a:lumMod val="50000"/>
                    </a:schemeClr>
                  </a:solidFill>
                </a:rPr>
                <a:t>LHC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995956" y="3811561"/>
              <a:ext cx="131934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solidFill>
                    <a:schemeClr val="accent6">
                      <a:lumMod val="50000"/>
                    </a:schemeClr>
                  </a:solidFill>
                </a:rPr>
                <a:t>Emergency escape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 rot="5400000">
              <a:off x="7232470" y="3972391"/>
              <a:ext cx="131934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solidFill>
                    <a:schemeClr val="accent6">
                      <a:lumMod val="50000"/>
                    </a:schemeClr>
                  </a:solidFill>
                </a:rPr>
                <a:t>Emergency escape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9825448" y="4772594"/>
              <a:ext cx="131934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solidFill>
                    <a:schemeClr val="accent6">
                      <a:lumMod val="50000"/>
                    </a:schemeClr>
                  </a:solidFill>
                </a:rPr>
                <a:t>Emergency escape</a:t>
              </a:r>
            </a:p>
          </p:txBody>
        </p:sp>
      </p:grp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Adorisio - 7th HL-LHC Collaboration Meeting - CIEMAT, 13-16 November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0939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47206" y="2895742"/>
            <a:ext cx="5158891" cy="2053056"/>
          </a:xfrm>
        </p:spPr>
        <p:txBody>
          <a:bodyPr>
            <a:normAutofit/>
          </a:bodyPr>
          <a:lstStyle/>
          <a:p>
            <a:r>
              <a:rPr lang="en-US" sz="3199" dirty="0">
                <a:solidFill>
                  <a:schemeClr val="tx1"/>
                </a:solidFill>
              </a:rPr>
              <a:t>Rules and regulations</a:t>
            </a:r>
            <a:br>
              <a:rPr lang="en-US" sz="3199" dirty="0">
                <a:solidFill>
                  <a:schemeClr val="tx1"/>
                </a:solidFill>
              </a:rPr>
            </a:br>
            <a:r>
              <a:rPr lang="en-US" sz="2799" dirty="0">
                <a:solidFill>
                  <a:schemeClr val="tx1"/>
                </a:solidFill>
              </a:rPr>
              <a:t>a reminder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08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/>
          <p:cNvGrpSpPr/>
          <p:nvPr/>
        </p:nvGrpSpPr>
        <p:grpSpPr>
          <a:xfrm>
            <a:off x="5124562" y="1322175"/>
            <a:ext cx="1617922" cy="1078876"/>
            <a:chOff x="2976" y="2118717"/>
            <a:chExt cx="2436018" cy="1734343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39" name="Rounded Rectangle 38"/>
            <p:cNvSpPr/>
            <p:nvPr/>
          </p:nvSpPr>
          <p:spPr>
            <a:xfrm>
              <a:off x="2976" y="2118717"/>
              <a:ext cx="2436018" cy="1734343"/>
            </a:xfrm>
            <a:prstGeom prst="roundRect">
              <a:avLst/>
            </a:prstGeom>
            <a:solidFill>
              <a:srgbClr val="4BACC6">
                <a:hueOff val="-9933876"/>
                <a:satOff val="39811"/>
                <a:lumOff val="8628"/>
                <a:alphaOff val="0"/>
              </a:srgb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p3d contourW="19050" prstMaterial="metal">
              <a:bevelT w="88900" h="203200"/>
              <a:bevelB w="165100" h="254000"/>
            </a:sp3d>
          </p:spPr>
        </p:sp>
        <p:sp>
          <p:nvSpPr>
            <p:cNvPr id="40" name="Rounded Rectangle 4"/>
            <p:cNvSpPr/>
            <p:nvPr/>
          </p:nvSpPr>
          <p:spPr>
            <a:xfrm>
              <a:off x="87640" y="2203381"/>
              <a:ext cx="2266690" cy="1565015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spcFirstLastPara="0" vert="horz" wrap="square" lIns="133315" tIns="66658" rIns="133315" bIns="66658" numCol="1" spcCol="1270" anchor="ctr" anchorCtr="0">
              <a:noAutofit/>
            </a:bodyPr>
            <a:lstStyle/>
            <a:p>
              <a:pPr algn="ctr" defTabSz="1555283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200" b="1" kern="0" dirty="0">
                  <a:solidFill>
                    <a:prstClr val="white"/>
                  </a:solidFill>
                  <a:latin typeface="Calibri"/>
                </a:rPr>
                <a:t>Supervised Radiation Area:</a:t>
              </a:r>
            </a:p>
            <a:p>
              <a:pPr algn="ctr" defTabSz="1555283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GB" sz="1999" b="1" kern="0" dirty="0">
                  <a:solidFill>
                    <a:prstClr val="white"/>
                  </a:solidFill>
                  <a:latin typeface="Calibri"/>
                </a:rPr>
                <a:t>&lt; 6 </a:t>
              </a:r>
              <a:r>
                <a:rPr lang="en-GB" sz="1999" b="1" kern="0" dirty="0" err="1">
                  <a:solidFill>
                    <a:prstClr val="white"/>
                  </a:solidFill>
                  <a:latin typeface="Calibri"/>
                </a:rPr>
                <a:t>mSv</a:t>
              </a:r>
              <a:endParaRPr lang="en-GB" sz="1999" b="1" kern="0" dirty="0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HL-LHC new underground </a:t>
            </a:r>
            <a:r>
              <a:rPr lang="en-GB" dirty="0" smtClean="0"/>
              <a:t>galleries</a:t>
            </a:r>
            <a:br>
              <a:rPr lang="en-GB" dirty="0" smtClean="0"/>
            </a:br>
            <a:r>
              <a:rPr lang="en-GB" sz="2199" dirty="0"/>
              <a:t>Shielding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graphicFrame>
        <p:nvGraphicFramePr>
          <p:cNvPr id="34" name="Diagram 33"/>
          <p:cNvGraphicFramePr/>
          <p:nvPr>
            <p:extLst>
              <p:ext uri="{D42A27DB-BD31-4B8C-83A1-F6EECF244321}">
                <p14:modId xmlns:p14="http://schemas.microsoft.com/office/powerpoint/2010/main" val="1854778867"/>
              </p:ext>
            </p:extLst>
          </p:nvPr>
        </p:nvGraphicFramePr>
        <p:xfrm>
          <a:off x="415478" y="946904"/>
          <a:ext cx="4760362" cy="18294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535319" y="2998686"/>
            <a:ext cx="10537742" cy="3203684"/>
            <a:chOff x="535458" y="2998573"/>
            <a:chExt cx="10540487" cy="3204519"/>
          </a:xfrm>
        </p:grpSpPr>
        <p:grpSp>
          <p:nvGrpSpPr>
            <p:cNvPr id="31" name="Group 30"/>
            <p:cNvGrpSpPr/>
            <p:nvPr/>
          </p:nvGrpSpPr>
          <p:grpSpPr>
            <a:xfrm>
              <a:off x="535458" y="2998573"/>
              <a:ext cx="3882617" cy="3204519"/>
              <a:chOff x="3671584" y="-40223"/>
              <a:chExt cx="5967004" cy="4937799"/>
            </a:xfrm>
          </p:grpSpPr>
          <p:sp>
            <p:nvSpPr>
              <p:cNvPr id="32" name="TextBox 31"/>
              <p:cNvSpPr txBox="1"/>
              <p:nvPr/>
            </p:nvSpPr>
            <p:spPr>
              <a:xfrm rot="16200000" flipH="1" flipV="1">
                <a:off x="7942608" y="1578210"/>
                <a:ext cx="2125787" cy="3547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063"/>
                <a:r>
                  <a:rPr lang="en-GB" sz="9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Effective Dose (</a:t>
                </a:r>
                <a:r>
                  <a:rPr lang="en-GB" sz="900" b="1" dirty="0" err="1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mSv</a:t>
                </a:r>
                <a:r>
                  <a:rPr lang="en-GB" sz="9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</p:txBody>
          </p:sp>
          <p:pic>
            <p:nvPicPr>
              <p:cNvPr id="33" name="Picture 32"/>
              <p:cNvPicPr>
                <a:picLocks noChangeAspect="1"/>
              </p:cNvPicPr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3671584" y="-40223"/>
                <a:ext cx="5967004" cy="4937799"/>
              </a:xfrm>
              <a:prstGeom prst="rect">
                <a:avLst/>
              </a:prstGeom>
            </p:spPr>
          </p:pic>
        </p:grpSp>
        <p:grpSp>
          <p:nvGrpSpPr>
            <p:cNvPr id="7" name="Group 6"/>
            <p:cNvGrpSpPr/>
            <p:nvPr/>
          </p:nvGrpSpPr>
          <p:grpSpPr>
            <a:xfrm>
              <a:off x="1746709" y="3182421"/>
              <a:ext cx="9329236" cy="2781774"/>
              <a:chOff x="1441906" y="3182420"/>
              <a:chExt cx="9329236" cy="2715561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242995" y="3182421"/>
                <a:ext cx="6490402" cy="2673080"/>
              </a:xfrm>
              <a:prstGeom prst="rect">
                <a:avLst/>
              </a:prstGeom>
            </p:spPr>
          </p:pic>
          <p:grpSp>
            <p:nvGrpSpPr>
              <p:cNvPr id="54" name="Group 53"/>
              <p:cNvGrpSpPr/>
              <p:nvPr/>
            </p:nvGrpSpPr>
            <p:grpSpPr>
              <a:xfrm>
                <a:off x="1441906" y="3182420"/>
                <a:ext cx="9329236" cy="2715561"/>
                <a:chOff x="1451791" y="3201709"/>
                <a:chExt cx="9026374" cy="2715561"/>
              </a:xfrm>
            </p:grpSpPr>
            <p:grpSp>
              <p:nvGrpSpPr>
                <p:cNvPr id="27" name="Group 26"/>
                <p:cNvGrpSpPr/>
                <p:nvPr/>
              </p:nvGrpSpPr>
              <p:grpSpPr>
                <a:xfrm>
                  <a:off x="4009904" y="3201709"/>
                  <a:ext cx="6141994" cy="2691528"/>
                  <a:chOff x="85149" y="3351981"/>
                  <a:chExt cx="5444850" cy="2772031"/>
                </a:xfrm>
              </p:grpSpPr>
              <p:sp>
                <p:nvSpPr>
                  <p:cNvPr id="28" name="TextBox 27"/>
                  <p:cNvSpPr txBox="1"/>
                  <p:nvPr/>
                </p:nvSpPr>
                <p:spPr>
                  <a:xfrm rot="16200000">
                    <a:off x="-1198551" y="4635681"/>
                    <a:ext cx="2772031" cy="204632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r" defTabSz="457063">
                      <a:defRPr/>
                    </a:pPr>
                    <a:r>
                      <a:rPr lang="en-GB" sz="900" b="1" kern="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Effective Dose (</a:t>
                    </a:r>
                    <a:r>
                      <a:rPr lang="en-GB" sz="900" b="1" kern="0" dirty="0" err="1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mSv</a:t>
                    </a:r>
                    <a:r>
                      <a:rPr lang="en-GB" sz="900" b="1" kern="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)</a:t>
                    </a:r>
                  </a:p>
                </p:txBody>
              </p:sp>
              <p:sp>
                <p:nvSpPr>
                  <p:cNvPr id="29" name="TextBox 28"/>
                  <p:cNvSpPr txBox="1"/>
                  <p:nvPr/>
                </p:nvSpPr>
                <p:spPr>
                  <a:xfrm>
                    <a:off x="4881999" y="3896181"/>
                    <a:ext cx="648000" cy="237736"/>
                  </a:xfrm>
                  <a:prstGeom prst="rect">
                    <a:avLst/>
                  </a:prstGeom>
                  <a:solidFill>
                    <a:srgbClr val="66FF33"/>
                  </a:solidFill>
                  <a:ln w="9525" cap="flat" cmpd="sng" algn="ctr">
                    <a:noFill/>
                    <a:prstDash val="solid"/>
                  </a:ln>
                  <a:effectLst>
                    <a:outerShdw blurRad="40000" dist="200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rtlCol="0" anchor="ctr">
                    <a:spAutoFit/>
                  </a:bodyPr>
                  <a:lstStyle/>
                  <a:p>
                    <a:pPr algn="ctr" defTabSz="457063">
                      <a:defRPr/>
                    </a:pPr>
                    <a:r>
                      <a:rPr lang="en-GB" sz="900" b="1" kern="0" dirty="0">
                        <a:solidFill>
                          <a:prstClr val="black"/>
                        </a:solidFill>
                        <a:latin typeface="Arial"/>
                      </a:rPr>
                      <a:t>6 mSv</a:t>
                    </a:r>
                    <a:endParaRPr lang="fr-FR" sz="900" b="1" kern="0" dirty="0">
                      <a:solidFill>
                        <a:prstClr val="black"/>
                      </a:solidFill>
                      <a:latin typeface="Arial"/>
                    </a:endParaRPr>
                  </a:p>
                </p:txBody>
              </p:sp>
            </p:grpSp>
            <p:sp>
              <p:nvSpPr>
                <p:cNvPr id="8" name="Rectangle 7"/>
                <p:cNvSpPr/>
                <p:nvPr/>
              </p:nvSpPr>
              <p:spPr>
                <a:xfrm>
                  <a:off x="1451791" y="3889043"/>
                  <a:ext cx="430950" cy="1536505"/>
                </a:xfrm>
                <a:prstGeom prst="rect">
                  <a:avLst/>
                </a:prstGeom>
                <a:noFill/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399"/>
                </a:p>
              </p:txBody>
            </p:sp>
            <p:sp>
              <p:nvSpPr>
                <p:cNvPr id="9" name="Rectangle 8"/>
                <p:cNvSpPr/>
                <p:nvPr/>
              </p:nvSpPr>
              <p:spPr>
                <a:xfrm>
                  <a:off x="4033816" y="3201709"/>
                  <a:ext cx="6444349" cy="2715561"/>
                </a:xfrm>
                <a:prstGeom prst="rect">
                  <a:avLst/>
                </a:prstGeom>
                <a:noFill/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399"/>
                </a:p>
              </p:txBody>
            </p:sp>
            <p:cxnSp>
              <p:nvCxnSpPr>
                <p:cNvPr id="11" name="Straight Connector 10"/>
                <p:cNvCxnSpPr>
                  <a:stCxn id="9" idx="1"/>
                  <a:endCxn id="8" idx="3"/>
                </p:cNvCxnSpPr>
                <p:nvPr/>
              </p:nvCxnSpPr>
              <p:spPr>
                <a:xfrm flipH="1">
                  <a:off x="1882741" y="4559490"/>
                  <a:ext cx="2151075" cy="97806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3" name="Group 2"/>
          <p:cNvGrpSpPr/>
          <p:nvPr/>
        </p:nvGrpSpPr>
        <p:grpSpPr>
          <a:xfrm>
            <a:off x="7123874" y="962848"/>
            <a:ext cx="4373153" cy="1797531"/>
            <a:chOff x="7125730" y="962205"/>
            <a:chExt cx="4374292" cy="1797999"/>
          </a:xfrm>
        </p:grpSpPr>
        <p:grpSp>
          <p:nvGrpSpPr>
            <p:cNvPr id="14" name="Group 13"/>
            <p:cNvGrpSpPr/>
            <p:nvPr/>
          </p:nvGrpSpPr>
          <p:grpSpPr>
            <a:xfrm>
              <a:off x="7125730" y="962205"/>
              <a:ext cx="4374292" cy="1797999"/>
              <a:chOff x="-1940663" y="2381694"/>
              <a:chExt cx="4814915" cy="1989195"/>
            </a:xfrm>
          </p:grpSpPr>
          <p:pic>
            <p:nvPicPr>
              <p:cNvPr id="15" name="Picture 14"/>
              <p:cNvPicPr>
                <a:picLocks noChangeAspect="1"/>
              </p:cNvPicPr>
              <p:nvPr/>
            </p:nvPicPr>
            <p:blipFill rotWithShape="1">
              <a:blip r:embed="rId10"/>
              <a:srcRect l="14253" r="8568"/>
              <a:stretch/>
            </p:blipFill>
            <p:spPr>
              <a:xfrm>
                <a:off x="-1940663" y="2381694"/>
                <a:ext cx="2731198" cy="1989195"/>
              </a:xfrm>
              <a:prstGeom prst="rect">
                <a:avLst/>
              </a:prstGeom>
            </p:spPr>
          </p:pic>
          <p:sp>
            <p:nvSpPr>
              <p:cNvPr id="16" name="TextBox 15"/>
              <p:cNvSpPr txBox="1"/>
              <p:nvPr/>
            </p:nvSpPr>
            <p:spPr>
              <a:xfrm>
                <a:off x="868570" y="3084783"/>
                <a:ext cx="2005682" cy="919364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rgbClr val="CA1100"/>
                </a:solidFill>
                <a:prstDash val="solid"/>
              </a:ln>
              <a:effectLst/>
            </p:spPr>
            <p:txBody>
              <a:bodyPr wrap="square" rtlCol="0">
                <a:spAutoFit/>
              </a:bodyPr>
              <a:lstStyle/>
              <a:p>
                <a:pPr defTabSz="457063">
                  <a:defRPr/>
                </a:pPr>
                <a:r>
                  <a:rPr lang="en-GB" sz="1200" kern="0" dirty="0">
                    <a:solidFill>
                      <a:prstClr val="black"/>
                    </a:solidFill>
                    <a:latin typeface="Arial"/>
                  </a:rPr>
                  <a:t>One tungsten block </a:t>
                </a:r>
              </a:p>
              <a:p>
                <a:pPr defTabSz="457063">
                  <a:defRPr/>
                </a:pPr>
                <a:r>
                  <a:rPr lang="en-GB" sz="1200" kern="0" dirty="0">
                    <a:solidFill>
                      <a:prstClr val="black"/>
                    </a:solidFill>
                    <a:latin typeface="Arial"/>
                  </a:rPr>
                  <a:t>(100cm x 10cm x 10cm) </a:t>
                </a:r>
              </a:p>
              <a:p>
                <a:pPr defTabSz="457063">
                  <a:defRPr/>
                </a:pPr>
                <a:r>
                  <a:rPr lang="en-GB" sz="1200" kern="0" dirty="0">
                    <a:solidFill>
                      <a:prstClr val="black"/>
                    </a:solidFill>
                    <a:latin typeface="Arial"/>
                  </a:rPr>
                  <a:t>in front of the nearest connection</a:t>
                </a:r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-1605161" y="3704995"/>
                <a:ext cx="235759" cy="209970"/>
              </a:xfrm>
              <a:prstGeom prst="ellipse">
                <a:avLst/>
              </a:prstGeom>
              <a:noFill/>
              <a:ln w="19050" cap="flat" cmpd="sng" algn="ctr">
                <a:solidFill>
                  <a:srgbClr val="CA11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063">
                  <a:defRPr/>
                </a:pPr>
                <a:endParaRPr lang="en-GB" sz="1350" kern="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18" name="Straight Arrow Connector 17"/>
              <p:cNvCxnSpPr>
                <a:stCxn id="16" idx="1"/>
                <a:endCxn id="17" idx="6"/>
              </p:cNvCxnSpPr>
              <p:nvPr/>
            </p:nvCxnSpPr>
            <p:spPr>
              <a:xfrm flipH="1">
                <a:off x="-1369402" y="3544465"/>
                <a:ext cx="2237971" cy="265515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CA1100"/>
                </a:solidFill>
                <a:prstDash val="solid"/>
                <a:tailEnd type="triangle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cxnSp>
          <p:nvCxnSpPr>
            <p:cNvPr id="36" name="Straight Arrow Connector 35"/>
            <p:cNvCxnSpPr>
              <a:stCxn id="16" idx="1"/>
            </p:cNvCxnSpPr>
            <p:nvPr/>
          </p:nvCxnSpPr>
          <p:spPr>
            <a:xfrm flipH="1">
              <a:off x="8464382" y="2013214"/>
              <a:ext cx="1213502" cy="239994"/>
            </a:xfrm>
            <a:prstGeom prst="straightConnector1">
              <a:avLst/>
            </a:prstGeom>
            <a:noFill/>
            <a:ln w="25400" cap="flat" cmpd="sng" algn="ctr">
              <a:solidFill>
                <a:srgbClr val="CA1100"/>
              </a:solidFill>
              <a:prstDash val="solid"/>
              <a:tailEnd type="triangle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43" name="Oval 42"/>
            <p:cNvSpPr/>
            <p:nvPr/>
          </p:nvSpPr>
          <p:spPr>
            <a:xfrm>
              <a:off x="8250195" y="2157390"/>
              <a:ext cx="214184" cy="189788"/>
            </a:xfrm>
            <a:prstGeom prst="ellipse">
              <a:avLst/>
            </a:prstGeom>
            <a:noFill/>
            <a:ln w="19050" cap="flat" cmpd="sng" algn="ctr">
              <a:solidFill>
                <a:srgbClr val="CA11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457063">
                <a:defRPr/>
              </a:pPr>
              <a:endParaRPr lang="en-GB" sz="1350" kern="0">
                <a:solidFill>
                  <a:prstClr val="white"/>
                </a:solidFill>
                <a:latin typeface="Arial"/>
              </a:endParaRPr>
            </a:p>
          </p:txBody>
        </p:sp>
      </p:grpSp>
      <p:sp>
        <p:nvSpPr>
          <p:cNvPr id="53" name="TextBox 52"/>
          <p:cNvSpPr txBox="1"/>
          <p:nvPr/>
        </p:nvSpPr>
        <p:spPr>
          <a:xfrm rot="16200000">
            <a:off x="6898533" y="1394431"/>
            <a:ext cx="1218883" cy="3076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1400" dirty="0">
                <a:solidFill>
                  <a:schemeClr val="accent1">
                    <a:lumMod val="10000"/>
                  </a:schemeClr>
                </a:solidFill>
              </a:rPr>
              <a:t>Escape path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Adorisio - 7th HL-LHC Collaboration Meeting - CIEMAT, 13-16 November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5428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4476490" y="1980421"/>
            <a:ext cx="1617922" cy="1223681"/>
            <a:chOff x="0" y="496"/>
            <a:chExt cx="2438400" cy="1934765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36" name="Rounded Rectangle 35"/>
            <p:cNvSpPr/>
            <p:nvPr/>
          </p:nvSpPr>
          <p:spPr>
            <a:xfrm>
              <a:off x="0" y="496"/>
              <a:ext cx="2438400" cy="1934765"/>
            </a:xfrm>
            <a:prstGeom prst="roundRect">
              <a:avLst/>
            </a:prstGeom>
            <a:solidFill>
              <a:srgbClr val="4BACC6">
                <a:hueOff val="0"/>
                <a:satOff val="0"/>
                <a:lumOff val="0"/>
                <a:alphaOff val="0"/>
              </a:srgb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p3d contourW="19050" prstMaterial="metal">
              <a:bevelT w="88900" h="203200"/>
              <a:bevelB w="165100" h="254000"/>
            </a:sp3d>
          </p:spPr>
        </p:sp>
        <p:sp>
          <p:nvSpPr>
            <p:cNvPr id="37" name="Rounded Rectangle 4"/>
            <p:cNvSpPr/>
            <p:nvPr/>
          </p:nvSpPr>
          <p:spPr>
            <a:xfrm>
              <a:off x="94447" y="94943"/>
              <a:ext cx="2249506" cy="1745871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spcFirstLastPara="0" vert="horz" wrap="square" lIns="133315" tIns="66658" rIns="133315" bIns="66658" numCol="1" spcCol="1270" anchor="ctr" anchorCtr="0">
              <a:noAutofit/>
            </a:bodyPr>
            <a:lstStyle/>
            <a:p>
              <a:pPr algn="ctr" defTabSz="1555283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200" b="1" kern="0" dirty="0">
                  <a:solidFill>
                    <a:prstClr val="white"/>
                  </a:solidFill>
                  <a:latin typeface="Calibri"/>
                </a:rPr>
                <a:t>Supervised Radiation Area:</a:t>
              </a:r>
            </a:p>
            <a:p>
              <a:pPr algn="ctr" defTabSz="1555283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999" b="1" kern="0" dirty="0">
                  <a:solidFill>
                    <a:prstClr val="white"/>
                  </a:solidFill>
                  <a:latin typeface="Calibri"/>
                </a:rPr>
                <a:t>&lt; 3 </a:t>
              </a:r>
              <a:r>
                <a:rPr lang="en-GB" sz="1999" b="1" kern="0" dirty="0">
                  <a:solidFill>
                    <a:prstClr val="white"/>
                  </a:solidFill>
                  <a:latin typeface="Symbol" panose="05050102010706020507" pitchFamily="18" charset="2"/>
                </a:rPr>
                <a:t>m</a:t>
              </a:r>
              <a:r>
                <a:rPr lang="en-GB" sz="1999" b="1" kern="0" dirty="0">
                  <a:solidFill>
                    <a:prstClr val="white"/>
                  </a:solidFill>
                  <a:latin typeface="Calibri"/>
                </a:rPr>
                <a:t>Sv/h</a:t>
              </a:r>
            </a:p>
            <a:p>
              <a:pPr algn="ctr" defTabSz="1555283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GB" sz="1999" b="1" kern="0" dirty="0">
                  <a:solidFill>
                    <a:prstClr val="white"/>
                  </a:solidFill>
                  <a:latin typeface="Calibri"/>
                </a:rPr>
                <a:t>&lt; 15 </a:t>
              </a:r>
              <a:r>
                <a:rPr lang="en-GB" sz="1999" b="1" kern="0" dirty="0">
                  <a:solidFill>
                    <a:prstClr val="white"/>
                  </a:solidFill>
                  <a:latin typeface="Symbol" panose="05050102010706020507" pitchFamily="18" charset="2"/>
                </a:rPr>
                <a:t>m</a:t>
              </a:r>
              <a:r>
                <a:rPr lang="en-GB" sz="1999" b="1" kern="0" dirty="0">
                  <a:solidFill>
                    <a:prstClr val="white"/>
                  </a:solidFill>
                  <a:latin typeface="Calibri"/>
                </a:rPr>
                <a:t>Sv/h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HL-LHC new underground </a:t>
            </a:r>
            <a:r>
              <a:rPr lang="en-GB" dirty="0" smtClean="0"/>
              <a:t>galleries</a:t>
            </a:r>
            <a:br>
              <a:rPr lang="en-GB" dirty="0" smtClean="0"/>
            </a:br>
            <a:r>
              <a:rPr lang="en-GB" sz="2199" dirty="0"/>
              <a:t>Shielding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graphicFrame>
        <p:nvGraphicFramePr>
          <p:cNvPr id="34" name="Diagram 33"/>
          <p:cNvGraphicFramePr/>
          <p:nvPr>
            <p:extLst>
              <p:ext uri="{D42A27DB-BD31-4B8C-83A1-F6EECF244321}">
                <p14:modId xmlns:p14="http://schemas.microsoft.com/office/powerpoint/2010/main" val="3740522622"/>
              </p:ext>
            </p:extLst>
          </p:nvPr>
        </p:nvGraphicFramePr>
        <p:xfrm>
          <a:off x="185560" y="1832295"/>
          <a:ext cx="4397989" cy="15246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1" name="TextBox 40"/>
          <p:cNvSpPr txBox="1"/>
          <p:nvPr/>
        </p:nvSpPr>
        <p:spPr>
          <a:xfrm>
            <a:off x="5937934" y="978746"/>
            <a:ext cx="5568085" cy="8307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664" indent="-285664">
              <a:buClr>
                <a:schemeClr val="bg2"/>
              </a:buClr>
              <a:buFontTx/>
              <a:buChar char="→"/>
            </a:pPr>
            <a:r>
              <a:rPr lang="en-GB" sz="1600" dirty="0"/>
              <a:t>The attenuation provided by the shielding walls and the concrete stairs in the UPR escape path is evaluated by the accidental case</a:t>
            </a:r>
            <a:endParaRPr lang="en-GB" sz="2399" dirty="0"/>
          </a:p>
        </p:txBody>
      </p:sp>
      <p:grpSp>
        <p:nvGrpSpPr>
          <p:cNvPr id="3" name="Group 2"/>
          <p:cNvGrpSpPr/>
          <p:nvPr/>
        </p:nvGrpSpPr>
        <p:grpSpPr>
          <a:xfrm>
            <a:off x="6185006" y="1878492"/>
            <a:ext cx="2619951" cy="2235251"/>
            <a:chOff x="5076056" y="2652445"/>
            <a:chExt cx="2681798" cy="2511593"/>
          </a:xfrm>
        </p:grpSpPr>
        <p:pic>
          <p:nvPicPr>
            <p:cNvPr id="42" name="Picture 41"/>
            <p:cNvPicPr>
              <a:picLocks noChangeAspect="1"/>
            </p:cNvPicPr>
            <p:nvPr/>
          </p:nvPicPr>
          <p:blipFill rotWithShape="1">
            <a:blip r:embed="rId8"/>
            <a:srcRect t="1041" b="-1"/>
            <a:stretch/>
          </p:blipFill>
          <p:spPr>
            <a:xfrm>
              <a:off x="5076056" y="2652445"/>
              <a:ext cx="2450180" cy="2511593"/>
            </a:xfrm>
            <a:prstGeom prst="rect">
              <a:avLst/>
            </a:prstGeom>
          </p:spPr>
        </p:pic>
        <p:sp>
          <p:nvSpPr>
            <p:cNvPr id="44" name="TextBox 43"/>
            <p:cNvSpPr txBox="1"/>
            <p:nvPr/>
          </p:nvSpPr>
          <p:spPr>
            <a:xfrm rot="5400000">
              <a:off x="6950251" y="3223828"/>
              <a:ext cx="1378985" cy="236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457063"/>
              <a:r>
                <a:rPr lang="en-GB" sz="9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Effective Dose (</a:t>
              </a:r>
              <a:r>
                <a:rPr lang="en-GB" sz="900" b="1" dirty="0" err="1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mSv</a:t>
              </a:r>
              <a:r>
                <a:rPr lang="en-GB" sz="9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802323" y="1702234"/>
            <a:ext cx="3361794" cy="1325697"/>
            <a:chOff x="8533525" y="2483942"/>
            <a:chExt cx="3362670" cy="1326042"/>
          </a:xfrm>
        </p:grpSpPr>
        <p:pic>
          <p:nvPicPr>
            <p:cNvPr id="47" name="Picture 46"/>
            <p:cNvPicPr>
              <a:picLocks noChangeAspect="1"/>
            </p:cNvPicPr>
            <p:nvPr/>
          </p:nvPicPr>
          <p:blipFill rotWithShape="1">
            <a:blip r:embed="rId9"/>
            <a:srcRect r="407"/>
            <a:stretch/>
          </p:blipFill>
          <p:spPr>
            <a:xfrm>
              <a:off x="8533525" y="2613862"/>
              <a:ext cx="3164962" cy="1196122"/>
            </a:xfrm>
            <a:prstGeom prst="rect">
              <a:avLst/>
            </a:prstGeom>
          </p:spPr>
        </p:pic>
        <p:sp>
          <p:nvSpPr>
            <p:cNvPr id="48" name="TextBox 47"/>
            <p:cNvSpPr txBox="1"/>
            <p:nvPr/>
          </p:nvSpPr>
          <p:spPr>
            <a:xfrm rot="5400000">
              <a:off x="11166170" y="2983135"/>
              <a:ext cx="122921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457063"/>
              <a:r>
                <a:rPr lang="en-GB" sz="9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Effective Dose (</a:t>
              </a:r>
              <a:r>
                <a:rPr lang="en-GB" sz="900" b="1" dirty="0" err="1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mSv</a:t>
              </a:r>
              <a:r>
                <a:rPr lang="en-GB" sz="9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</a:p>
          </p:txBody>
        </p:sp>
      </p:grpSp>
      <p:grpSp>
        <p:nvGrpSpPr>
          <p:cNvPr id="52" name="Group 51"/>
          <p:cNvGrpSpPr/>
          <p:nvPr/>
        </p:nvGrpSpPr>
        <p:grpSpPr>
          <a:xfrm rot="20818046">
            <a:off x="6963754" y="2861911"/>
            <a:ext cx="4233651" cy="1037235"/>
            <a:chOff x="6643577" y="5828966"/>
            <a:chExt cx="4327210" cy="719747"/>
          </a:xfrm>
        </p:grpSpPr>
        <p:sp>
          <p:nvSpPr>
            <p:cNvPr id="53" name="Curved Up Arrow 52"/>
            <p:cNvSpPr/>
            <p:nvPr/>
          </p:nvSpPr>
          <p:spPr>
            <a:xfrm rot="21295938">
              <a:off x="6643577" y="5828966"/>
              <a:ext cx="4327210" cy="588004"/>
            </a:xfrm>
            <a:prstGeom prst="curvedUpArrow">
              <a:avLst>
                <a:gd name="adj1" fmla="val 12818"/>
                <a:gd name="adj2" fmla="val 36768"/>
                <a:gd name="adj3" fmla="val 25954"/>
              </a:avLst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457063">
                <a:defRPr/>
              </a:pPr>
              <a:endParaRPr lang="en-GB" sz="1350" kern="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8395237" y="6228532"/>
              <a:ext cx="993648" cy="320181"/>
            </a:xfrm>
            <a:prstGeom prst="rect">
              <a:avLst/>
            </a:prstGeom>
            <a:solidFill>
              <a:srgbClr val="64BCD9"/>
            </a:solidFill>
            <a:ln w="25400" cap="flat" cmpd="sng" algn="ctr">
              <a:solidFill>
                <a:srgbClr val="64BCD9">
                  <a:shade val="50000"/>
                </a:srgbClr>
              </a:solidFill>
              <a:prstDash val="solid"/>
            </a:ln>
            <a:effectLst/>
          </p:spPr>
          <p:txBody>
            <a:bodyPr wrap="square" rtlCol="0" anchor="ctr">
              <a:spAutoFit/>
            </a:bodyPr>
            <a:lstStyle/>
            <a:p>
              <a:pPr algn="ctr" defTabSz="457063">
                <a:defRPr/>
              </a:pPr>
              <a:r>
                <a:rPr lang="en-GB" sz="2399" b="1" kern="0" dirty="0">
                  <a:solidFill>
                    <a:prstClr val="white"/>
                  </a:solidFill>
                  <a:latin typeface="Arial"/>
                </a:rPr>
                <a:t>~10</a:t>
              </a:r>
              <a:r>
                <a:rPr lang="en-GB" sz="2399" b="1" kern="0" baseline="30000" dirty="0">
                  <a:solidFill>
                    <a:prstClr val="white"/>
                  </a:solidFill>
                  <a:latin typeface="Arial"/>
                </a:rPr>
                <a:t>-8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0" y="3797219"/>
            <a:ext cx="7731296" cy="3109602"/>
            <a:chOff x="0" y="3797315"/>
            <a:chExt cx="7733310" cy="3110412"/>
          </a:xfrm>
        </p:grpSpPr>
        <p:pic>
          <p:nvPicPr>
            <p:cNvPr id="57" name="Picture 56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0" y="4113921"/>
              <a:ext cx="7560000" cy="2793806"/>
            </a:xfrm>
            <a:prstGeom prst="rect">
              <a:avLst/>
            </a:prstGeom>
          </p:spPr>
        </p:pic>
        <p:sp>
          <p:nvSpPr>
            <p:cNvPr id="56" name="TextBox 55"/>
            <p:cNvSpPr txBox="1"/>
            <p:nvPr/>
          </p:nvSpPr>
          <p:spPr>
            <a:xfrm>
              <a:off x="633496" y="3797315"/>
              <a:ext cx="6047220" cy="507831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rtlCol="0">
              <a:spAutoFit/>
            </a:bodyPr>
            <a:lstStyle/>
            <a:p>
              <a:pPr algn="ctr" defTabSz="457063">
                <a:defRPr/>
              </a:pPr>
              <a:r>
                <a:rPr lang="en-GB" sz="1350" b="1" kern="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HL-LHC Run at Ultimate intensity</a:t>
              </a:r>
            </a:p>
            <a:p>
              <a:pPr algn="ctr" defTabSz="457063">
                <a:defRPr/>
              </a:pPr>
              <a:r>
                <a:rPr lang="en-GB" sz="1350" b="1" kern="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Ambient Dose Equivalent– Stray radiation – Ultimate intensity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 rot="16200000">
              <a:off x="6197908" y="5372324"/>
              <a:ext cx="2793805" cy="276999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rtlCol="0">
              <a:spAutoFit/>
            </a:bodyPr>
            <a:lstStyle/>
            <a:p>
              <a:pPr algn="ctr" defTabSz="457063">
                <a:defRPr/>
              </a:pPr>
              <a:r>
                <a:rPr lang="en-GB" sz="1200" b="1" kern="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Ambient Dose Equivalent Rate (</a:t>
              </a:r>
              <a:r>
                <a:rPr lang="en-GB" sz="1200" b="1" kern="0" dirty="0" err="1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Sv</a:t>
              </a:r>
              <a:r>
                <a:rPr lang="en-GB" sz="1200" b="1" kern="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/h)</a:t>
              </a: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8122524" y="4535625"/>
            <a:ext cx="3942765" cy="1753228"/>
          </a:xfrm>
          <a:prstGeom prst="rect">
            <a:avLst/>
          </a:prstGeom>
          <a:gradFill rotWithShape="1">
            <a:gsLst>
              <a:gs pos="0">
                <a:srgbClr val="700A00">
                  <a:tint val="50000"/>
                  <a:satMod val="300000"/>
                </a:srgbClr>
              </a:gs>
              <a:gs pos="35000">
                <a:srgbClr val="700A00">
                  <a:tint val="37000"/>
                  <a:satMod val="300000"/>
                </a:srgbClr>
              </a:gs>
              <a:gs pos="100000">
                <a:srgbClr val="700A00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700A00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defTabSz="457063">
              <a:defRPr/>
            </a:pPr>
            <a:r>
              <a:rPr lang="en-GB" sz="1799" kern="0" dirty="0">
                <a:solidFill>
                  <a:prstClr val="black"/>
                </a:solidFill>
                <a:latin typeface="Arial"/>
              </a:rPr>
              <a:t>Max dose rate next to the tunnel wall is </a:t>
            </a:r>
            <a:r>
              <a:rPr lang="en-GB" sz="1799" b="1" kern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50 </a:t>
            </a:r>
            <a:r>
              <a:rPr lang="en-GB" sz="1799" b="1" kern="0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Sv</a:t>
            </a:r>
            <a:r>
              <a:rPr lang="en-GB" sz="1799" b="1" kern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/h</a:t>
            </a:r>
          </a:p>
          <a:p>
            <a:pPr defTabSz="457063"/>
            <a:r>
              <a:rPr lang="en-GB" sz="2399" kern="0" dirty="0">
                <a:solidFill>
                  <a:prstClr val="black"/>
                </a:solidFill>
                <a:latin typeface="Arial"/>
                <a:sym typeface="Symbol" panose="05050102010706020507" pitchFamily="18" charset="2"/>
              </a:rPr>
              <a:t> In the underground </a:t>
            </a:r>
            <a:r>
              <a:rPr lang="en-GB" sz="2399" kern="0" dirty="0" smtClean="0">
                <a:solidFill>
                  <a:prstClr val="black"/>
                </a:solidFill>
                <a:latin typeface="Arial"/>
                <a:sym typeface="Symbol" panose="05050102010706020507" pitchFamily="18" charset="2"/>
              </a:rPr>
              <a:t>gallery (UAs) </a:t>
            </a:r>
            <a:r>
              <a:rPr lang="en-GB" sz="2399" kern="0" dirty="0">
                <a:solidFill>
                  <a:prstClr val="black"/>
                </a:solidFill>
                <a:latin typeface="Arial"/>
                <a:sym typeface="Symbol" panose="05050102010706020507" pitchFamily="18" charset="2"/>
              </a:rPr>
              <a:t>closest </a:t>
            </a:r>
            <a:r>
              <a:rPr lang="en-GB" sz="2399" kern="0" dirty="0">
                <a:solidFill>
                  <a:prstClr val="black"/>
                </a:solidFill>
                <a:sym typeface="Symbol" panose="05050102010706020507" pitchFamily="18" charset="2"/>
              </a:rPr>
              <a:t>accessible </a:t>
            </a:r>
            <a:r>
              <a:rPr lang="en-GB" sz="2399" kern="0" dirty="0">
                <a:solidFill>
                  <a:prstClr val="black"/>
                </a:solidFill>
                <a:latin typeface="Arial"/>
                <a:sym typeface="Symbol" panose="05050102010706020507" pitchFamily="18" charset="2"/>
              </a:rPr>
              <a:t>point </a:t>
            </a:r>
            <a:r>
              <a:rPr lang="en-GB" sz="2399" b="1" kern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sym typeface="Symbol" panose="05050102010706020507" pitchFamily="18" charset="2"/>
              </a:rPr>
              <a:t>0.5 </a:t>
            </a:r>
            <a:r>
              <a:rPr lang="en-GB" sz="2399" b="1" kern="0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sym typeface="Symbol" panose="05050102010706020507" pitchFamily="18" charset="2"/>
              </a:rPr>
              <a:t>m</a:t>
            </a:r>
            <a:r>
              <a:rPr lang="en-GB" sz="2399" b="1" kern="0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sym typeface="Symbol" panose="05050102010706020507" pitchFamily="18" charset="2"/>
              </a:rPr>
              <a:t>Sh</a:t>
            </a:r>
            <a:r>
              <a:rPr lang="en-GB" sz="2399" b="1" kern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sym typeface="Symbol" panose="05050102010706020507" pitchFamily="18" charset="2"/>
              </a:rPr>
              <a:t>/h</a:t>
            </a:r>
            <a:endParaRPr lang="en-GB" sz="1799" b="1" kern="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66312" y="4410425"/>
            <a:ext cx="6512665" cy="2492750"/>
            <a:chOff x="166356" y="4410680"/>
            <a:chExt cx="6514361" cy="2493399"/>
          </a:xfrm>
        </p:grpSpPr>
        <p:grpSp>
          <p:nvGrpSpPr>
            <p:cNvPr id="9" name="Group 8"/>
            <p:cNvGrpSpPr/>
            <p:nvPr/>
          </p:nvGrpSpPr>
          <p:grpSpPr>
            <a:xfrm>
              <a:off x="166356" y="4410680"/>
              <a:ext cx="6514361" cy="2421029"/>
              <a:chOff x="166356" y="4410680"/>
              <a:chExt cx="6514361" cy="2421029"/>
            </a:xfrm>
          </p:grpSpPr>
          <p:sp>
            <p:nvSpPr>
              <p:cNvPr id="58" name="Rectangle 57"/>
              <p:cNvSpPr/>
              <p:nvPr/>
            </p:nvSpPr>
            <p:spPr>
              <a:xfrm>
                <a:off x="820628" y="4410680"/>
                <a:ext cx="5860089" cy="135987"/>
              </a:xfrm>
              <a:prstGeom prst="rect">
                <a:avLst/>
              </a:prstGeom>
              <a:noFill/>
              <a:ln w="12700" cap="flat" cmpd="sng" algn="ctr">
                <a:solidFill>
                  <a:srgbClr val="CA11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063">
                  <a:defRPr/>
                </a:pPr>
                <a:endParaRPr lang="en-GB" sz="1799" kern="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59" name="Straight Arrow Connector 58"/>
              <p:cNvCxnSpPr>
                <a:stCxn id="58" idx="2"/>
                <a:endCxn id="61" idx="0"/>
              </p:cNvCxnSpPr>
              <p:nvPr/>
            </p:nvCxnSpPr>
            <p:spPr>
              <a:xfrm flipH="1">
                <a:off x="3616502" y="4546667"/>
                <a:ext cx="134171" cy="150759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CA1100"/>
                </a:solidFill>
                <a:prstDash val="solid"/>
                <a:tailEnd type="triangle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grpSp>
            <p:nvGrpSpPr>
              <p:cNvPr id="60" name="Group 59"/>
              <p:cNvGrpSpPr/>
              <p:nvPr/>
            </p:nvGrpSpPr>
            <p:grpSpPr>
              <a:xfrm>
                <a:off x="166356" y="4654220"/>
                <a:ext cx="6348605" cy="2177489"/>
                <a:chOff x="811488" y="3501008"/>
                <a:chExt cx="6814374" cy="2600317"/>
              </a:xfrm>
            </p:grpSpPr>
            <p:sp>
              <p:nvSpPr>
                <p:cNvPr id="69" name="TextBox 68"/>
                <p:cNvSpPr txBox="1"/>
                <p:nvPr/>
              </p:nvSpPr>
              <p:spPr>
                <a:xfrm rot="16200000">
                  <a:off x="-141795" y="4454292"/>
                  <a:ext cx="2600316" cy="693749"/>
                </a:xfrm>
                <a:prstGeom prst="rect">
                  <a:avLst/>
                </a:prstGeom>
                <a:solidFill>
                  <a:sysClr val="window" lastClr="FFFFFF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 defTabSz="457063">
                    <a:defRPr/>
                  </a:pPr>
                  <a:r>
                    <a:rPr lang="en-GB" sz="1200" b="1" kern="0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Ambient Dose Equivalent Rate (</a:t>
                  </a:r>
                  <a:r>
                    <a:rPr lang="en-GB" sz="1200" b="1" kern="0" dirty="0" err="1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Sv</a:t>
                  </a:r>
                  <a:r>
                    <a:rPr lang="en-GB" sz="1200" b="1" kern="0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/h)</a:t>
                  </a:r>
                </a:p>
                <a:p>
                  <a:pPr algn="ctr" defTabSz="457063">
                    <a:defRPr/>
                  </a:pPr>
                  <a:endParaRPr lang="en-GB" sz="1200" b="1" kern="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pic>
              <p:nvPicPr>
                <p:cNvPr id="61" name="Picture 60"/>
                <p:cNvPicPr>
                  <a:picLocks noChangeAspect="1"/>
                </p:cNvPicPr>
                <p:nvPr/>
              </p:nvPicPr>
              <p:blipFill rotWithShape="1">
                <a:blip r:embed="rId11"/>
                <a:srcRect t="3570"/>
                <a:stretch/>
              </p:blipFill>
              <p:spPr>
                <a:xfrm>
                  <a:off x="1403648" y="3552604"/>
                  <a:ext cx="6222214" cy="2540692"/>
                </a:xfrm>
                <a:prstGeom prst="rect">
                  <a:avLst/>
                </a:prstGeom>
              </p:spPr>
            </p:pic>
            <p:sp>
              <p:nvSpPr>
                <p:cNvPr id="62" name="TextBox 61"/>
                <p:cNvSpPr txBox="1"/>
                <p:nvPr/>
              </p:nvSpPr>
              <p:spPr>
                <a:xfrm>
                  <a:off x="1234514" y="3840636"/>
                  <a:ext cx="356265" cy="294033"/>
                </a:xfrm>
                <a:prstGeom prst="rect">
                  <a:avLst/>
                </a:prstGeom>
                <a:solidFill>
                  <a:sysClr val="window" lastClr="FFFFFF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r" defTabSz="457063">
                    <a:defRPr/>
                  </a:pPr>
                  <a:r>
                    <a:rPr lang="en-GB" sz="1000" b="1" kern="0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50</a:t>
                  </a:r>
                </a:p>
              </p:txBody>
            </p:sp>
            <p:sp>
              <p:nvSpPr>
                <p:cNvPr id="63" name="TextBox 62"/>
                <p:cNvSpPr txBox="1"/>
                <p:nvPr/>
              </p:nvSpPr>
              <p:spPr>
                <a:xfrm>
                  <a:off x="1234514" y="3501008"/>
                  <a:ext cx="356265" cy="294033"/>
                </a:xfrm>
                <a:prstGeom prst="rect">
                  <a:avLst/>
                </a:prstGeom>
                <a:solidFill>
                  <a:sysClr val="window" lastClr="FFFFFF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r" defTabSz="457063">
                    <a:defRPr/>
                  </a:pPr>
                  <a:r>
                    <a:rPr lang="en-GB" sz="1000" b="1" kern="0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60</a:t>
                  </a:r>
                </a:p>
              </p:txBody>
            </p:sp>
            <p:sp>
              <p:nvSpPr>
                <p:cNvPr id="64" name="TextBox 63"/>
                <p:cNvSpPr txBox="1"/>
                <p:nvPr/>
              </p:nvSpPr>
              <p:spPr>
                <a:xfrm>
                  <a:off x="1234514" y="4262899"/>
                  <a:ext cx="356265" cy="294033"/>
                </a:xfrm>
                <a:prstGeom prst="rect">
                  <a:avLst/>
                </a:prstGeom>
                <a:solidFill>
                  <a:sysClr val="window" lastClr="FFFFFF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r" defTabSz="457063">
                    <a:defRPr/>
                  </a:pPr>
                  <a:r>
                    <a:rPr lang="en-GB" sz="1000" b="1" kern="0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40</a:t>
                  </a:r>
                </a:p>
              </p:txBody>
            </p:sp>
            <p:sp>
              <p:nvSpPr>
                <p:cNvPr id="65" name="TextBox 64"/>
                <p:cNvSpPr txBox="1"/>
                <p:nvPr/>
              </p:nvSpPr>
              <p:spPr>
                <a:xfrm>
                  <a:off x="1234514" y="4653136"/>
                  <a:ext cx="356265" cy="294033"/>
                </a:xfrm>
                <a:prstGeom prst="rect">
                  <a:avLst/>
                </a:prstGeom>
                <a:solidFill>
                  <a:sysClr val="window" lastClr="FFFFFF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r" defTabSz="457063">
                    <a:defRPr/>
                  </a:pPr>
                  <a:r>
                    <a:rPr lang="en-GB" sz="1000" b="1" kern="0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30</a:t>
                  </a:r>
                </a:p>
              </p:txBody>
            </p:sp>
            <p:sp>
              <p:nvSpPr>
                <p:cNvPr id="66" name="TextBox 65"/>
                <p:cNvSpPr txBox="1"/>
                <p:nvPr/>
              </p:nvSpPr>
              <p:spPr>
                <a:xfrm>
                  <a:off x="1234514" y="5054987"/>
                  <a:ext cx="356265" cy="294033"/>
                </a:xfrm>
                <a:prstGeom prst="rect">
                  <a:avLst/>
                </a:prstGeom>
                <a:solidFill>
                  <a:sysClr val="window" lastClr="FFFFFF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r" defTabSz="457063">
                    <a:defRPr/>
                  </a:pPr>
                  <a:r>
                    <a:rPr lang="en-GB" sz="1000" b="1" kern="0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20</a:t>
                  </a:r>
                </a:p>
              </p:txBody>
            </p:sp>
            <p:sp>
              <p:nvSpPr>
                <p:cNvPr id="67" name="TextBox 66"/>
                <p:cNvSpPr txBox="1"/>
                <p:nvPr/>
              </p:nvSpPr>
              <p:spPr>
                <a:xfrm>
                  <a:off x="1234514" y="5415027"/>
                  <a:ext cx="356265" cy="294033"/>
                </a:xfrm>
                <a:prstGeom prst="rect">
                  <a:avLst/>
                </a:prstGeom>
                <a:solidFill>
                  <a:sysClr val="window" lastClr="FFFFFF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r" defTabSz="457063">
                    <a:defRPr/>
                  </a:pPr>
                  <a:r>
                    <a:rPr lang="en-GB" sz="1000" b="1" kern="0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10</a:t>
                  </a:r>
                </a:p>
              </p:txBody>
            </p:sp>
            <p:sp>
              <p:nvSpPr>
                <p:cNvPr id="68" name="TextBox 67"/>
                <p:cNvSpPr txBox="1"/>
                <p:nvPr/>
              </p:nvSpPr>
              <p:spPr>
                <a:xfrm>
                  <a:off x="1234514" y="5775067"/>
                  <a:ext cx="356265" cy="294033"/>
                </a:xfrm>
                <a:prstGeom prst="rect">
                  <a:avLst/>
                </a:prstGeom>
                <a:solidFill>
                  <a:sysClr val="window" lastClr="FFFFFF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r" defTabSz="457063">
                    <a:defRPr/>
                  </a:pPr>
                  <a:r>
                    <a:rPr lang="en-GB" sz="1000" b="1" kern="0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0</a:t>
                  </a:r>
                </a:p>
              </p:txBody>
            </p:sp>
          </p:grpSp>
        </p:grpSp>
        <p:sp>
          <p:nvSpPr>
            <p:cNvPr id="72" name="Rectangle 71"/>
            <p:cNvSpPr/>
            <p:nvPr/>
          </p:nvSpPr>
          <p:spPr>
            <a:xfrm>
              <a:off x="166356" y="4697426"/>
              <a:ext cx="6348605" cy="2206653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399"/>
            </a:p>
          </p:txBody>
        </p:sp>
      </p:grp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Adorisio - 7th HL-LHC Collaboration Meeting - CIEMAT, 13-16 November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3634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7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9769180" y="2514561"/>
            <a:ext cx="1874442" cy="3406753"/>
            <a:chOff x="5327264" y="2449812"/>
            <a:chExt cx="1874930" cy="3407640"/>
          </a:xfrm>
        </p:grpSpPr>
        <p:pic>
          <p:nvPicPr>
            <p:cNvPr id="56" name="Picture 5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27264" y="2449812"/>
              <a:ext cx="1874930" cy="3407640"/>
            </a:xfrm>
            <a:prstGeom prst="rect">
              <a:avLst/>
            </a:prstGeom>
          </p:spPr>
        </p:pic>
        <p:sp>
          <p:nvSpPr>
            <p:cNvPr id="57" name="Rectangle 56"/>
            <p:cNvSpPr/>
            <p:nvPr/>
          </p:nvSpPr>
          <p:spPr>
            <a:xfrm>
              <a:off x="6175925" y="3730893"/>
              <a:ext cx="648073" cy="288032"/>
            </a:xfrm>
            <a:prstGeom prst="rect">
              <a:avLst/>
            </a:prstGeom>
            <a:noFill/>
            <a:ln w="57150" cap="flat" cmpd="sng" algn="ctr">
              <a:solidFill>
                <a:srgbClr val="CA11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457063">
                <a:defRPr/>
              </a:pPr>
              <a:endParaRPr lang="en-GB" sz="1799" kern="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6175925" y="4018925"/>
              <a:ext cx="648073" cy="288032"/>
            </a:xfrm>
            <a:prstGeom prst="rect">
              <a:avLst/>
            </a:prstGeom>
            <a:noFill/>
            <a:ln w="57150" cap="flat" cmpd="sng" algn="ctr">
              <a:solidFill>
                <a:srgbClr val="FB963C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457063">
                <a:defRPr/>
              </a:pPr>
              <a:endParaRPr lang="en-GB" sz="1799" kern="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6179427" y="4306957"/>
              <a:ext cx="648073" cy="288032"/>
            </a:xfrm>
            <a:prstGeom prst="rect">
              <a:avLst/>
            </a:prstGeom>
            <a:noFill/>
            <a:ln w="57150" cap="flat" cmpd="sng" algn="ctr">
              <a:solidFill>
                <a:srgbClr val="005F8C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457063">
                <a:defRPr/>
              </a:pPr>
              <a:endParaRPr lang="en-GB" sz="1799" kern="0">
                <a:solidFill>
                  <a:prstClr val="white"/>
                </a:solidFill>
                <a:latin typeface="Arial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HL-LHC new underground galleries</a:t>
            </a:r>
            <a:br>
              <a:rPr lang="en-GB" dirty="0"/>
            </a:br>
            <a:r>
              <a:rPr lang="en-GB" sz="2199" dirty="0"/>
              <a:t>Spoil activation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Adorisio - 7th HL-LHC Collaboration Meeting - CIEMAT, 13-16 November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t="17564"/>
          <a:stretch/>
        </p:blipFill>
        <p:spPr>
          <a:xfrm>
            <a:off x="4471027" y="1286961"/>
            <a:ext cx="3631594" cy="159975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3" name="Table 22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552116" y="3250242"/>
              <a:ext cx="4570484" cy="1489274"/>
            </p:xfrm>
            <a:graphic>
              <a:graphicData uri="http://schemas.openxmlformats.org/drawingml/2006/table">
                <a:tbl>
                  <a:tblPr/>
                  <a:tblGrid>
                    <a:gridCol w="686163"/>
                    <a:gridCol w="2256587"/>
                    <a:gridCol w="694388"/>
                    <a:gridCol w="933346"/>
                  </a:tblGrid>
                  <a:tr h="527276"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nary>
                                  <m:naryPr>
                                    <m:chr m:val="∑"/>
                                    <m:supHide m:val="on"/>
                                    <m:ctrlPr>
                                      <a:rPr lang="en-GB" sz="1400" i="1" kern="0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/>
                                      </a:rPr>
                                    </m:ctrlPr>
                                  </m:naryPr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GB" sz="1400" i="1" ker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  <m:sup/>
                                  <m:e>
                                    <m:f>
                                      <m:fPr>
                                        <m:ctrlPr>
                                          <a:rPr lang="en-GB" sz="1400" i="1" kern="0">
                                            <a:solidFill>
                                              <a:sysClr val="windowText" lastClr="000000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GB" sz="1400" i="1" kern="0">
                                                <a:solidFill>
                                                  <a:sysClr val="windowText" lastClr="000000"/>
                                                </a:solidFill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GB" sz="1400" i="1" kern="0">
                                                <a:solidFill>
                                                  <a:sysClr val="windowText" lastClr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𝑎</m:t>
                                            </m:r>
                                          </m:e>
                                          <m:sub>
                                            <m:r>
                                              <a:rPr lang="en-GB" sz="1400" i="1" kern="0">
                                                <a:solidFill>
                                                  <a:sysClr val="windowText" lastClr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en-GB" sz="1400" i="1" kern="0">
                                                <a:solidFill>
                                                  <a:sysClr val="windowText" lastClr="000000"/>
                                                </a:solidFill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GB" sz="1400" i="1" kern="0">
                                                <a:solidFill>
                                                  <a:sysClr val="windowText" lastClr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𝐿</m:t>
                                            </m:r>
                                            <m:r>
                                              <a:rPr lang="en-GB" sz="1400" b="0" i="1" kern="0" smtClean="0">
                                                <a:solidFill>
                                                  <a:sysClr val="windowText" lastClr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𝐸</m:t>
                                            </m:r>
                                          </m:e>
                                          <m:sub>
                                            <m:r>
                                              <a:rPr lang="en-GB" sz="1400" i="1" kern="0">
                                                <a:solidFill>
                                                  <a:sysClr val="windowText" lastClr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nary>
                              </m:oMath>
                            </m:oMathPara>
                          </a14:m>
                          <a:endParaRPr lang="en-GB" sz="1400" b="1" i="1" u="sng" strike="noStrike" dirty="0">
                            <a:solidFill>
                              <a:srgbClr val="FF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3" marR="9523" marT="9523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gridSpan="3"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ctr"/>
                          <a:r>
                            <a:rPr lang="en-GB" sz="1400" b="1" i="1" u="sng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EYETS </a:t>
                          </a:r>
                          <a:r>
                            <a:rPr lang="en-GB" sz="1400" b="1" i="1" u="sng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2016-17 (~3</a:t>
                          </a:r>
                          <a:r>
                            <a:rPr lang="en-GB" sz="1400" b="1" i="1" u="sng" strike="noStrike" baseline="0" dirty="0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 months cooling time)</a:t>
                          </a:r>
                          <a:endParaRPr lang="en-GB" sz="1400" b="1" i="1" u="sng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3" marR="9523" marT="9523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</a:tr>
                  <a:tr h="238112">
                    <a:tc rowSpan="2"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ctr"/>
                          <a:r>
                            <a:rPr lang="en-GB" sz="1400" b="1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UPR</a:t>
                          </a:r>
                          <a:endParaRPr lang="en-GB" sz="14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3" marR="9523" marT="9523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rowSpan="2"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GB" sz="14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</a:rPr>
                            <a:t>g</a:t>
                          </a:r>
                          <a:r>
                            <a:rPr lang="en-GB" sz="14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 </a:t>
                          </a:r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spectrometry </a:t>
                          </a:r>
                          <a:r>
                            <a:rPr lang="en-GB" sz="14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measurements</a:t>
                          </a:r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3" marR="9523" marT="9523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gridSpan="2"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GB" sz="1400" b="0" i="0" u="none" strike="noStrike" dirty="0" err="1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ActiWiz</a:t>
                          </a:r>
                          <a:r>
                            <a:rPr lang="en-GB" sz="14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 3 Creator©</a:t>
                          </a:r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3" marR="9523" marT="9523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</a:tr>
                  <a:tr h="238112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vMerge="1"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b"/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GB" sz="1400" b="0" i="1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full</a:t>
                          </a:r>
                          <a:endParaRPr lang="en-GB" sz="1400" b="0" i="1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3" marR="9523" marT="9523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GB" sz="14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only </a:t>
                          </a:r>
                          <a:r>
                            <a:rPr lang="en-GB" sz="14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</a:rPr>
                            <a:t>g</a:t>
                          </a:r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3" marR="9523" marT="9523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38112"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l" fontAlgn="b"/>
                          <a:r>
                            <a:rPr lang="en-GB" sz="14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concrete</a:t>
                          </a:r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3" marR="9523" marT="9523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1.15E-01</a:t>
                          </a:r>
                        </a:p>
                      </a:txBody>
                      <a:tcPr marL="9523" marR="9523" marT="9523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DDEBF7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ctr"/>
                          <a:r>
                            <a:rPr lang="en-GB" sz="1400" b="0" i="1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4.96E-01</a:t>
                          </a:r>
                        </a:p>
                      </a:txBody>
                      <a:tcPr marL="9523" marR="9523" marT="9523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DDEBF7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ctr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9.70E-02</a:t>
                          </a:r>
                        </a:p>
                      </a:txBody>
                      <a:tcPr marL="9523" marR="9523" marT="9523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DDEBF7"/>
                        </a:solidFill>
                      </a:tcPr>
                    </a:tc>
                  </a:tr>
                  <a:tr h="247636"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l" fontAlgn="b"/>
                          <a:r>
                            <a:rPr lang="en-GB" sz="14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soil</a:t>
                          </a:r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3" marR="9523" marT="9523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8.17E-03</a:t>
                          </a:r>
                        </a:p>
                      </a:txBody>
                      <a:tcPr marL="9523" marR="9523" marT="9523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DDEBF7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GB" sz="1400" b="0" i="1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1.65E-02</a:t>
                          </a:r>
                        </a:p>
                      </a:txBody>
                      <a:tcPr marL="9523" marR="9523" marT="9523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DDEBF7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5.30E-03</a:t>
                          </a:r>
                        </a:p>
                      </a:txBody>
                      <a:tcPr marL="9523" marR="9523" marT="9523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DDEBF7"/>
                        </a:solidFill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3" name="Table 2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62291694"/>
                  </p:ext>
                </p:extLst>
              </p:nvPr>
            </p:nvGraphicFramePr>
            <p:xfrm>
              <a:off x="552260" y="3250195"/>
              <a:ext cx="4571675" cy="1489636"/>
            </p:xfrm>
            <a:graphic>
              <a:graphicData uri="http://schemas.openxmlformats.org/drawingml/2006/table">
                <a:tbl>
                  <a:tblPr/>
                  <a:tblGrid>
                    <a:gridCol w="686342"/>
                    <a:gridCol w="2257175"/>
                    <a:gridCol w="694569"/>
                    <a:gridCol w="933589"/>
                  </a:tblGrid>
                  <a:tr h="52741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5"/>
                          <a:stretch>
                            <a:fillRect l="-885" t="-142529" r="-566372" b="-202299"/>
                          </a:stretch>
                        </a:blipFill>
                      </a:tcPr>
                    </a:tc>
                    <a:tc gridSpan="3"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ctr"/>
                          <a:r>
                            <a:rPr lang="en-GB" sz="1400" b="1" i="1" u="sng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EYETS </a:t>
                          </a:r>
                          <a:r>
                            <a:rPr lang="en-GB" sz="1400" b="1" i="1" u="sng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2016-17 (~3</a:t>
                          </a:r>
                          <a:r>
                            <a:rPr lang="en-GB" sz="1400" b="1" i="1" u="sng" strike="noStrike" baseline="0" dirty="0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 months cooling time)</a:t>
                          </a:r>
                          <a:endParaRPr lang="en-GB" sz="1400" b="1" i="1" u="sng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</a:tr>
                  <a:tr h="238174">
                    <a:tc rowSpan="2"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ctr"/>
                          <a:r>
                            <a:rPr lang="en-GB" sz="1400" b="1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UPR</a:t>
                          </a:r>
                          <a:endParaRPr lang="en-GB" sz="14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rowSpan="2"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GB" sz="14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</a:rPr>
                            <a:t>g</a:t>
                          </a:r>
                          <a:r>
                            <a:rPr lang="en-GB" sz="14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 </a:t>
                          </a:r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spectrometry </a:t>
                          </a:r>
                          <a:r>
                            <a:rPr lang="en-GB" sz="14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measurements</a:t>
                          </a:r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gridSpan="2"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GB" sz="1400" b="0" i="0" u="none" strike="noStrike" dirty="0" err="1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ActiWiz</a:t>
                          </a:r>
                          <a:r>
                            <a:rPr lang="en-GB" sz="14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 3 Creator©</a:t>
                          </a:r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</a:tr>
                  <a:tr h="238174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vMerge="1"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b"/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GB" sz="1400" b="0" i="1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full</a:t>
                          </a:r>
                          <a:endParaRPr lang="en-GB" sz="1400" b="0" i="1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GB" sz="14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only </a:t>
                          </a:r>
                          <a:r>
                            <a:rPr lang="en-GB" sz="14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</a:rPr>
                            <a:t>g</a:t>
                          </a:r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38174"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l" fontAlgn="b"/>
                          <a:r>
                            <a:rPr lang="en-GB" sz="14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concrete</a:t>
                          </a:r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1.15E-01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DDEBF7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ctr"/>
                          <a:r>
                            <a:rPr lang="en-GB" sz="1400" b="0" i="1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4.96E-01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DDEBF7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ctr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9.70E-02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DDEBF7"/>
                        </a:solidFill>
                      </a:tcPr>
                    </a:tc>
                  </a:tr>
                  <a:tr h="247701"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l" fontAlgn="b"/>
                          <a:r>
                            <a:rPr lang="en-GB" sz="14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soil</a:t>
                          </a:r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8.17E-03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DDEBF7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GB" sz="1400" b="0" i="1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1.65E-02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DDEBF7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5.30E-03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DDEBF7"/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p:graphicFrame>
        <p:nvGraphicFramePr>
          <p:cNvPr id="27" name="Table 26"/>
          <p:cNvGraphicFramePr>
            <a:graphicFrameLocks noGrp="1"/>
          </p:cNvGraphicFramePr>
          <p:nvPr>
            <p:extLst/>
          </p:nvPr>
        </p:nvGraphicFramePr>
        <p:xfrm>
          <a:off x="2514711" y="4874022"/>
          <a:ext cx="1218882" cy="558063"/>
        </p:xfrm>
        <a:graphic>
          <a:graphicData uri="http://schemas.openxmlformats.org/drawingml/2006/table">
            <a:tbl>
              <a:tblPr/>
              <a:tblGrid>
                <a:gridCol w="609441"/>
                <a:gridCol w="609441"/>
              </a:tblGrid>
              <a:tr h="19045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Ca-45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3" marR="9523" marT="9523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A110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r" fontAlgn="b"/>
                      <a:r>
                        <a:rPr lang="en-GB" sz="1100" u="none" strike="noStrike">
                          <a:solidFill>
                            <a:schemeClr val="tx1"/>
                          </a:solidFill>
                          <a:effectLst/>
                        </a:rPr>
                        <a:t>68%</a:t>
                      </a:r>
                      <a:endParaRPr lang="en-GB" sz="11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3" marR="9523" marT="9523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A1100">
                        <a:lumMod val="20000"/>
                        <a:lumOff val="80000"/>
                      </a:srgbClr>
                    </a:solidFill>
                  </a:tcPr>
                </a:tc>
              </a:tr>
              <a:tr h="177119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Na-22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3" marR="9523" marT="9523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A110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r" fontAlgn="b"/>
                      <a:r>
                        <a:rPr lang="en-GB" sz="1100" u="none" strike="noStrike">
                          <a:solidFill>
                            <a:schemeClr val="tx1"/>
                          </a:solidFill>
                          <a:effectLst/>
                        </a:rPr>
                        <a:t>28%</a:t>
                      </a:r>
                      <a:endParaRPr lang="en-GB" sz="11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3" marR="9523" marT="9523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A1100">
                        <a:lumMod val="20000"/>
                        <a:lumOff val="80000"/>
                      </a:srgbClr>
                    </a:solidFill>
                  </a:tcPr>
                </a:tc>
              </a:tr>
              <a:tr h="19045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S-35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3" marR="9523" marT="9523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A110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r" fontAlgn="b"/>
                      <a:r>
                        <a:rPr lang="en-GB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2%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3" marR="9523" marT="9523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A1100">
                        <a:lumMod val="20000"/>
                        <a:lumOff val="8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28" name="Rectangle 27"/>
          <p:cNvSpPr/>
          <p:nvPr/>
        </p:nvSpPr>
        <p:spPr>
          <a:xfrm>
            <a:off x="3485356" y="4497955"/>
            <a:ext cx="674689" cy="215968"/>
          </a:xfrm>
          <a:prstGeom prst="rect">
            <a:avLst/>
          </a:prstGeom>
          <a:solidFill>
            <a:srgbClr val="CA1100">
              <a:alpha val="40000"/>
            </a:srgbClr>
          </a:solidFill>
          <a:ln w="25400" cap="flat" cmpd="sng" algn="ctr">
            <a:solidFill>
              <a:srgbClr val="CA1100"/>
            </a:solidFill>
            <a:prstDash val="solid"/>
          </a:ln>
          <a:effectLst/>
        </p:spPr>
        <p:txBody>
          <a:bodyPr rtlCol="0" anchor="ctr"/>
          <a:lstStyle/>
          <a:p>
            <a:pPr algn="ctr" defTabSz="457063">
              <a:defRPr/>
            </a:pPr>
            <a:endParaRPr lang="en-GB" sz="1799" kern="0">
              <a:solidFill>
                <a:prstClr val="black"/>
              </a:solidFill>
              <a:latin typeface="Arial"/>
            </a:endParaRPr>
          </a:p>
        </p:txBody>
      </p:sp>
      <p:cxnSp>
        <p:nvCxnSpPr>
          <p:cNvPr id="29" name="Straight Arrow Connector 28"/>
          <p:cNvCxnSpPr>
            <a:stCxn id="28" idx="2"/>
            <a:endCxn id="27" idx="0"/>
          </p:cNvCxnSpPr>
          <p:nvPr/>
        </p:nvCxnSpPr>
        <p:spPr>
          <a:xfrm flipH="1">
            <a:off x="3124152" y="4713923"/>
            <a:ext cx="698549" cy="160099"/>
          </a:xfrm>
          <a:prstGeom prst="straightConnector1">
            <a:avLst/>
          </a:prstGeom>
          <a:noFill/>
          <a:ln w="25400" cap="flat" cmpd="sng" algn="ctr">
            <a:solidFill>
              <a:srgbClr val="CA1100"/>
            </a:solidFill>
            <a:prstDash val="solid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graphicFrame>
        <p:nvGraphicFramePr>
          <p:cNvPr id="31" name="Table 30"/>
          <p:cNvGraphicFramePr>
            <a:graphicFrameLocks noGrp="1"/>
          </p:cNvGraphicFramePr>
          <p:nvPr>
            <p:extLst/>
          </p:nvPr>
        </p:nvGraphicFramePr>
        <p:xfrm>
          <a:off x="3822700" y="4874022"/>
          <a:ext cx="1218882" cy="1142700"/>
        </p:xfrm>
        <a:graphic>
          <a:graphicData uri="http://schemas.openxmlformats.org/drawingml/2006/table">
            <a:tbl>
              <a:tblPr/>
              <a:tblGrid>
                <a:gridCol w="609441"/>
                <a:gridCol w="609441"/>
              </a:tblGrid>
              <a:tr h="19045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Ca-45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3" marR="9523" marT="9523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80%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3" marR="9523" marT="9523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>
                        <a:lumMod val="20000"/>
                        <a:lumOff val="80000"/>
                      </a:srgbClr>
                    </a:solidFill>
                  </a:tcPr>
                </a:tc>
              </a:tr>
              <a:tr h="19045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Na-22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3" marR="9523" marT="9523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7%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3" marR="9523" marT="9523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>
                        <a:lumMod val="20000"/>
                        <a:lumOff val="80000"/>
                      </a:srgbClr>
                    </a:solidFill>
                  </a:tcPr>
                </a:tc>
              </a:tr>
              <a:tr h="19045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Zn-65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3" marR="9523" marT="9523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3%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3" marR="9523" marT="9523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>
                        <a:lumMod val="20000"/>
                        <a:lumOff val="80000"/>
                      </a:srgbClr>
                    </a:solidFill>
                  </a:tcPr>
                </a:tc>
              </a:tr>
              <a:tr h="19045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Fe-55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3" marR="9523" marT="9523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3%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3" marR="9523" marT="9523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>
                        <a:lumMod val="20000"/>
                        <a:lumOff val="80000"/>
                      </a:srgbClr>
                    </a:solidFill>
                  </a:tcPr>
                </a:tc>
              </a:tr>
              <a:tr h="19045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S-35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3" marR="9523" marT="9523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3" marR="9523" marT="9523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>
                        <a:lumMod val="20000"/>
                        <a:lumOff val="80000"/>
                      </a:srgbClr>
                    </a:solidFill>
                  </a:tcPr>
                </a:tc>
              </a:tr>
              <a:tr h="19045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Mn-54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3" marR="9523" marT="9523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1%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3" marR="9523" marT="9523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>
                        <a:lumMod val="20000"/>
                        <a:lumOff val="8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32" name="Rectangle 31"/>
          <p:cNvSpPr/>
          <p:nvPr/>
        </p:nvSpPr>
        <p:spPr>
          <a:xfrm>
            <a:off x="3485356" y="4265807"/>
            <a:ext cx="674689" cy="215968"/>
          </a:xfrm>
          <a:prstGeom prst="rect">
            <a:avLst/>
          </a:prstGeom>
          <a:solidFill>
            <a:srgbClr val="FB963C">
              <a:alpha val="40000"/>
            </a:srgbClr>
          </a:solidFill>
          <a:ln w="25400" cap="flat" cmpd="sng" algn="ctr">
            <a:solidFill>
              <a:srgbClr val="FB963C"/>
            </a:solidFill>
            <a:prstDash val="solid"/>
          </a:ln>
          <a:effectLst/>
        </p:spPr>
        <p:txBody>
          <a:bodyPr rtlCol="0" anchor="ctr"/>
          <a:lstStyle/>
          <a:p>
            <a:pPr algn="ctr" defTabSz="457063">
              <a:defRPr/>
            </a:pPr>
            <a:endParaRPr lang="en-GB" sz="1799" kern="0">
              <a:solidFill>
                <a:prstClr val="black"/>
              </a:solidFill>
              <a:latin typeface="Arial"/>
            </a:endParaRPr>
          </a:p>
        </p:txBody>
      </p:sp>
      <p:cxnSp>
        <p:nvCxnSpPr>
          <p:cNvPr id="33" name="Straight Arrow Connector 32"/>
          <p:cNvCxnSpPr>
            <a:stCxn id="32" idx="3"/>
            <a:endCxn id="31" idx="0"/>
          </p:cNvCxnSpPr>
          <p:nvPr/>
        </p:nvCxnSpPr>
        <p:spPr>
          <a:xfrm>
            <a:off x="4160045" y="4373791"/>
            <a:ext cx="272096" cy="500231"/>
          </a:xfrm>
          <a:prstGeom prst="straightConnector1">
            <a:avLst/>
          </a:prstGeom>
          <a:noFill/>
          <a:ln w="25400" cap="flat" cmpd="sng" algn="ctr">
            <a:solidFill>
              <a:srgbClr val="FB963C"/>
            </a:solidFill>
            <a:prstDash val="solid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40" name="TextBox 39"/>
          <p:cNvSpPr txBox="1"/>
          <p:nvPr/>
        </p:nvSpPr>
        <p:spPr>
          <a:xfrm>
            <a:off x="296485" y="4877843"/>
            <a:ext cx="2087688" cy="46154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1200" dirty="0"/>
              <a:t>Ca-45 is a pure </a:t>
            </a:r>
            <a:r>
              <a:rPr lang="en-GB" sz="1200" dirty="0">
                <a:latin typeface="Symbol" panose="05050102010706020507" pitchFamily="18" charset="2"/>
              </a:rPr>
              <a:t>b</a:t>
            </a:r>
            <a:r>
              <a:rPr lang="en-GB" sz="1200" dirty="0"/>
              <a:t> emitter: cannot be seen with </a:t>
            </a:r>
            <a:r>
              <a:rPr lang="en-GB" sz="1200" dirty="0">
                <a:latin typeface="Symbol" panose="05050102010706020507" pitchFamily="18" charset="2"/>
              </a:rPr>
              <a:t>g</a:t>
            </a:r>
            <a:r>
              <a:rPr lang="en-GB" sz="1200" dirty="0"/>
              <a:t>-spec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1" name="Table 50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5808309" y="3739025"/>
              <a:ext cx="3885187" cy="1812843"/>
            </p:xfrm>
            <a:graphic>
              <a:graphicData uri="http://schemas.openxmlformats.org/drawingml/2006/table">
                <a:tbl>
                  <a:tblPr/>
                  <a:tblGrid>
                    <a:gridCol w="1599783"/>
                    <a:gridCol w="1180792"/>
                    <a:gridCol w="1104612"/>
                  </a:tblGrid>
                  <a:tr h="527167"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nary>
                                  <m:naryPr>
                                    <m:chr m:val="∑"/>
                                    <m:supHide m:val="on"/>
                                    <m:ctrlPr>
                                      <a:rPr lang="en-GB" sz="1400" i="1" kern="0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/>
                                      </a:rPr>
                                    </m:ctrlPr>
                                  </m:naryPr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GB" sz="1400" i="1" ker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  <m:sup/>
                                  <m:e>
                                    <m:f>
                                      <m:fPr>
                                        <m:ctrlPr>
                                          <a:rPr lang="en-GB" sz="1400" i="1" kern="0">
                                            <a:solidFill>
                                              <a:sysClr val="windowText" lastClr="000000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GB" sz="1400" i="1" kern="0">
                                                <a:solidFill>
                                                  <a:sysClr val="windowText" lastClr="000000"/>
                                                </a:solidFill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GB" sz="1400" i="1" kern="0">
                                                <a:solidFill>
                                                  <a:sysClr val="windowText" lastClr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𝑎</m:t>
                                            </m:r>
                                          </m:e>
                                          <m:sub>
                                            <m:r>
                                              <a:rPr lang="en-GB" sz="1400" i="1" kern="0">
                                                <a:solidFill>
                                                  <a:sysClr val="windowText" lastClr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en-GB" sz="1400" i="1" kern="0">
                                                <a:solidFill>
                                                  <a:sysClr val="windowText" lastClr="000000"/>
                                                </a:solidFill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GB" sz="1400" i="1" kern="0">
                                                <a:solidFill>
                                                  <a:sysClr val="windowText" lastClr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𝐿𝐿</m:t>
                                            </m:r>
                                          </m:e>
                                          <m:sub>
                                            <m:r>
                                              <a:rPr lang="en-GB" sz="1400" i="1" kern="0">
                                                <a:solidFill>
                                                  <a:sysClr val="windowText" lastClr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nary>
                              </m:oMath>
                            </m:oMathPara>
                          </a14:m>
                          <a:endParaRPr lang="en-GB" sz="1400" b="1" i="1" u="sng" strike="noStrike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3" marR="9523" marT="9523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6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gridSpan="2"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ctr"/>
                          <a:r>
                            <a:rPr kumimoji="0" lang="en-GB" sz="1400" b="1" i="1" u="sng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LS2</a:t>
                          </a:r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</a:p>
                      </a:txBody>
                      <a:tcPr marL="9523" marR="9523" marT="9523" marB="0" anchor="ctr">
                        <a:lnL w="12700" cap="flat" cmpd="sng" algn="ctr">
                          <a:solidFill>
                            <a:schemeClr val="accent6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</a:tr>
                  <a:tr h="238063">
                    <a:tc rowSpan="2"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ctr"/>
                          <a:r>
                            <a:rPr lang="en-GB" sz="1400" b="1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UPR</a:t>
                          </a:r>
                          <a:endParaRPr lang="en-GB" sz="14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3" marR="9523" marT="9523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gridSpan="2"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0" i="0" u="none" strike="noStrike" dirty="0" err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ActiWiz</a:t>
                          </a:r>
                          <a:r>
                            <a:rPr lang="en-GB" sz="14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3 Creator©</a:t>
                          </a:r>
                        </a:p>
                      </a:txBody>
                      <a:tcPr marL="9523" marR="9523" marT="9523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</a:tr>
                  <a:tr h="238063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GB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 month</a:t>
                          </a:r>
                        </a:p>
                      </a:txBody>
                      <a:tcPr marL="9523" marR="9523" marT="9523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E699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GB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 months</a:t>
                          </a:r>
                        </a:p>
                      </a:txBody>
                      <a:tcPr marL="9523" marR="9523" marT="9523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6E0B4"/>
                        </a:solidFill>
                      </a:tcPr>
                    </a:tc>
                  </a:tr>
                  <a:tr h="266631"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ctr"/>
                          <a:r>
                            <a:rPr lang="en-GB" sz="14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en-GB" sz="1400" b="1" i="0" u="none" strike="noStrike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st</a:t>
                          </a:r>
                          <a:r>
                            <a:rPr lang="en-GB" sz="14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meter</a:t>
                          </a:r>
                        </a:p>
                      </a:txBody>
                      <a:tcPr marL="9523" marR="9523" marT="9523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ctr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5.19E+00</a:t>
                          </a:r>
                        </a:p>
                      </a:txBody>
                      <a:tcPr marL="9523" marR="9523" marT="9523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E699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ctr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4.15E+00</a:t>
                          </a:r>
                        </a:p>
                      </a:txBody>
                      <a:tcPr marL="9523" marR="9523" marT="9523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6E0B4"/>
                        </a:solidFill>
                      </a:tcPr>
                    </a:tc>
                  </a:tr>
                  <a:tr h="266631"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ctr"/>
                          <a:r>
                            <a:rPr lang="en-GB" sz="14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GB" sz="1400" b="1" i="0" u="none" strike="noStrike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nd</a:t>
                          </a:r>
                          <a:r>
                            <a:rPr lang="en-GB" sz="14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meter</a:t>
                          </a:r>
                        </a:p>
                      </a:txBody>
                      <a:tcPr marL="9523" marR="9523" marT="9523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ctr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3.19E-01</a:t>
                          </a:r>
                        </a:p>
                      </a:txBody>
                      <a:tcPr marL="9523" marR="9523" marT="9523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E699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ctr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2.90E-01</a:t>
                          </a:r>
                        </a:p>
                      </a:txBody>
                      <a:tcPr marL="9523" marR="9523" marT="9523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6E0B4"/>
                        </a:solidFill>
                      </a:tcPr>
                    </a:tc>
                  </a:tr>
                  <a:tr h="276153"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ctr"/>
                          <a:r>
                            <a:rPr lang="en-GB" sz="14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GB" sz="1400" b="1" i="0" u="none" strike="noStrike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rd</a:t>
                          </a:r>
                          <a:r>
                            <a:rPr lang="en-GB" sz="14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meter</a:t>
                          </a:r>
                        </a:p>
                      </a:txBody>
                      <a:tcPr marL="9523" marR="9523" marT="9523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ctr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1.87E-02</a:t>
                          </a:r>
                        </a:p>
                      </a:txBody>
                      <a:tcPr marL="9523" marR="9523" marT="9523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E699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ctr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1.70E-02</a:t>
                          </a:r>
                        </a:p>
                      </a:txBody>
                      <a:tcPr marL="9523" marR="9523" marT="9523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6E0B4"/>
                        </a:solidFill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1" name="Table 5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53003523"/>
                  </p:ext>
                </p:extLst>
              </p:nvPr>
            </p:nvGraphicFramePr>
            <p:xfrm>
              <a:off x="5809822" y="3739105"/>
              <a:ext cx="3886200" cy="1813179"/>
            </p:xfrm>
            <a:graphic>
              <a:graphicData uri="http://schemas.openxmlformats.org/drawingml/2006/table">
                <a:tbl>
                  <a:tblPr/>
                  <a:tblGrid>
                    <a:gridCol w="1600200"/>
                    <a:gridCol w="1181100"/>
                    <a:gridCol w="1104900"/>
                  </a:tblGrid>
                  <a:tr h="52730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6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6"/>
                          <a:stretch>
                            <a:fillRect l="-380" t="-142529" r="-143346" b="-257471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ctr"/>
                          <a:r>
                            <a:rPr kumimoji="0" lang="en-GB" sz="1400" b="1" i="1" u="sng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LS2</a:t>
                          </a:r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accent6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</a:tr>
                  <a:tr h="238125">
                    <a:tc rowSpan="2"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ctr"/>
                          <a:r>
                            <a:rPr lang="en-GB" sz="1400" b="1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UPR</a:t>
                          </a:r>
                          <a:endParaRPr lang="en-GB" sz="14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gridSpan="2"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0" i="0" u="none" strike="noStrike" dirty="0" err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ActiWiz</a:t>
                          </a:r>
                          <a:r>
                            <a:rPr lang="en-GB" sz="14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3 Creator©</a:t>
                          </a:r>
                        </a:p>
                      </a:txBody>
                      <a:tcPr marL="9525" marR="9525" marT="9525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</a:tr>
                  <a:tr h="238125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GB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 month</a:t>
                          </a:r>
                        </a:p>
                      </a:txBody>
                      <a:tcPr marL="9525" marR="9525" marT="9525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E699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GB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 months</a:t>
                          </a:r>
                        </a:p>
                      </a:txBody>
                      <a:tcPr marL="9525" marR="9525" marT="9525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6E0B4"/>
                        </a:solidFill>
                      </a:tcPr>
                    </a:tc>
                  </a:tr>
                  <a:tr h="266700"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ctr"/>
                          <a:r>
                            <a:rPr lang="en-GB" sz="14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en-GB" sz="1400" b="1" i="0" u="none" strike="noStrike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st</a:t>
                          </a:r>
                          <a:r>
                            <a:rPr lang="en-GB" sz="14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meter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ctr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5.19E+00</a:t>
                          </a:r>
                        </a:p>
                      </a:txBody>
                      <a:tcPr marL="9525" marR="9525" marT="9525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E699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ctr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4.15E+00</a:t>
                          </a:r>
                        </a:p>
                      </a:txBody>
                      <a:tcPr marL="9525" marR="9525" marT="9525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6E0B4"/>
                        </a:solidFill>
                      </a:tcPr>
                    </a:tc>
                  </a:tr>
                  <a:tr h="266700"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ctr"/>
                          <a:r>
                            <a:rPr lang="en-GB" sz="14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GB" sz="1400" b="1" i="0" u="none" strike="noStrike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nd</a:t>
                          </a:r>
                          <a:r>
                            <a:rPr lang="en-GB" sz="14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meter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ctr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3.19E-01</a:t>
                          </a:r>
                        </a:p>
                      </a:txBody>
                      <a:tcPr marL="9525" marR="9525" marT="9525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E699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ctr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2.90E-01</a:t>
                          </a:r>
                        </a:p>
                      </a:txBody>
                      <a:tcPr marL="9525" marR="9525" marT="9525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6E0B4"/>
                        </a:solidFill>
                      </a:tcPr>
                    </a:tc>
                  </a:tr>
                  <a:tr h="276225"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ctr"/>
                          <a:r>
                            <a:rPr lang="en-GB" sz="14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GB" sz="1400" b="1" i="0" u="none" strike="noStrike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rd</a:t>
                          </a:r>
                          <a:r>
                            <a:rPr lang="en-GB" sz="14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meter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ctr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1.87E-02</a:t>
                          </a:r>
                        </a:p>
                      </a:txBody>
                      <a:tcPr marL="9525" marR="9525" marT="9525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E699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ctr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1.70E-02</a:t>
                          </a:r>
                        </a:p>
                      </a:txBody>
                      <a:tcPr marL="9525" marR="9525" marT="9525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6E0B4"/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0" name="Rectangle 59"/>
          <p:cNvSpPr/>
          <p:nvPr/>
        </p:nvSpPr>
        <p:spPr>
          <a:xfrm>
            <a:off x="5817114" y="4756902"/>
            <a:ext cx="1586773" cy="251934"/>
          </a:xfrm>
          <a:prstGeom prst="rect">
            <a:avLst/>
          </a:prstGeom>
          <a:noFill/>
          <a:ln w="57150" cap="flat" cmpd="sng" algn="ctr">
            <a:solidFill>
              <a:srgbClr val="CA11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457063">
              <a:defRPr/>
            </a:pPr>
            <a:endParaRPr lang="en-GB" sz="1799" kern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08309" y="5032499"/>
            <a:ext cx="1595578" cy="251934"/>
          </a:xfrm>
          <a:prstGeom prst="rect">
            <a:avLst/>
          </a:prstGeom>
          <a:noFill/>
          <a:ln w="57150" cap="flat" cmpd="sng" algn="ctr">
            <a:solidFill>
              <a:srgbClr val="FB963C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457063">
              <a:defRPr/>
            </a:pPr>
            <a:endParaRPr lang="en-GB" sz="1799" kern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08309" y="5288916"/>
            <a:ext cx="1595578" cy="251934"/>
          </a:xfrm>
          <a:prstGeom prst="rect">
            <a:avLst/>
          </a:prstGeom>
          <a:noFill/>
          <a:ln w="57150" cap="flat" cmpd="sng" algn="ctr">
            <a:solidFill>
              <a:srgbClr val="005F8C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457063">
              <a:defRPr/>
            </a:pPr>
            <a:endParaRPr lang="en-GB" sz="1799" kern="0">
              <a:solidFill>
                <a:prstClr val="white"/>
              </a:solidFill>
              <a:latin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51581" y="5916145"/>
            <a:ext cx="945141" cy="825223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362370" y="1064663"/>
            <a:ext cx="3994311" cy="1697755"/>
            <a:chOff x="362465" y="1064047"/>
            <a:chExt cx="3995351" cy="169819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Rounded Rectangle 8"/>
                <p:cNvSpPr/>
                <p:nvPr/>
              </p:nvSpPr>
              <p:spPr>
                <a:xfrm>
                  <a:off x="362465" y="1383513"/>
                  <a:ext cx="3995351" cy="1378731"/>
                </a:xfrm>
                <a:prstGeom prst="roundRect">
                  <a:avLst/>
                </a:prstGeom>
                <a:solidFill>
                  <a:srgbClr val="FFFF00">
                    <a:alpha val="40000"/>
                  </a:srgbClr>
                </a:solidFill>
                <a:ln>
                  <a:solidFill>
                    <a:srgbClr val="0055A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lvl="0"/>
                  <a:r>
                    <a:rPr lang="en-GB" sz="1600" kern="0" dirty="0">
                      <a:solidFill>
                        <a:sysClr val="windowText" lastClr="000000"/>
                      </a:solidFill>
                    </a:rPr>
                    <a:t>The specific and absolute activity of a </a:t>
                  </a:r>
                  <a:r>
                    <a:rPr lang="en-GB" sz="1600" kern="0" dirty="0" smtClean="0">
                      <a:solidFill>
                        <a:sysClr val="windowText" lastClr="000000"/>
                      </a:solidFill>
                    </a:rPr>
                    <a:t>radionuclide </a:t>
                  </a:r>
                  <a:r>
                    <a:rPr lang="en-GB" sz="1600" kern="0" dirty="0">
                      <a:solidFill>
                        <a:sysClr val="windowText" lastClr="000000"/>
                      </a:solidFill>
                    </a:rPr>
                    <a:t>exceeds the exemption limit, which in reality means, since an object contains normally a large number of different radio-nuclides:</a:t>
                  </a:r>
                  <a14:m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en-GB" sz="1600" i="1" kern="0">
                              <a:solidFill>
                                <a:sysClr val="windowText" lastClr="000000"/>
                              </a:solidFill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GB" sz="1600" i="1" ker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GB" sz="1600" i="1" kern="0">
                                  <a:solidFill>
                                    <a:sysClr val="windowText" lastClr="0000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1600" i="1" kern="0">
                                      <a:solidFill>
                                        <a:sysClr val="windowText" lastClr="00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kern="0">
                                      <a:solidFill>
                                        <a:sysClr val="windowText" lastClr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GB" sz="1600" i="1" kern="0">
                                      <a:solidFill>
                                        <a:sysClr val="windowText" lastClr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GB" sz="1600" i="1" kern="0">
                                      <a:solidFill>
                                        <a:sysClr val="windowText" lastClr="00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kern="0">
                                      <a:solidFill>
                                        <a:sysClr val="windowText" lastClr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𝐿𝐿</m:t>
                                  </m:r>
                                </m:e>
                                <m:sub>
                                  <m:r>
                                    <a:rPr lang="en-GB" sz="1600" i="1" kern="0">
                                      <a:solidFill>
                                        <a:sysClr val="windowText" lastClr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den>
                          </m:f>
                        </m:e>
                      </m:nary>
                      <m:r>
                        <a:rPr lang="en-GB" sz="1600" i="1" ker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</a:rPr>
                        <m:t>&gt;1</m:t>
                      </m:r>
                    </m:oMath>
                  </a14:m>
                  <a:endParaRPr lang="en-GB" sz="1600" kern="0" dirty="0">
                    <a:solidFill>
                      <a:sysClr val="windowText" lastClr="000000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Rounded Rectangle 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2465" y="1383513"/>
                  <a:ext cx="3995351" cy="1378731"/>
                </a:xfrm>
                <a:prstGeom prst="roundRect">
                  <a:avLst/>
                </a:prstGeom>
                <a:blipFill rotWithShape="1">
                  <a:blip r:embed="rId8"/>
                  <a:stretch>
                    <a:fillRect/>
                  </a:stretch>
                </a:blipFill>
                <a:ln>
                  <a:solidFill>
                    <a:srgbClr val="0055A0"/>
                  </a:solidFill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" name="TextBox 10"/>
            <p:cNvSpPr txBox="1"/>
            <p:nvPr/>
          </p:nvSpPr>
          <p:spPr>
            <a:xfrm>
              <a:off x="362465" y="1064047"/>
              <a:ext cx="3995351" cy="4615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399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Is it radioactive?</a:t>
              </a: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102621" y="1557437"/>
            <a:ext cx="3641476" cy="156873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399" dirty="0"/>
              <a:t>During 2016 </a:t>
            </a:r>
            <a:r>
              <a:rPr lang="en-GB" sz="2399" dirty="0" smtClean="0"/>
              <a:t>EYETS </a:t>
            </a:r>
            <a:r>
              <a:rPr lang="en-GB" sz="2399" dirty="0"/>
              <a:t>some concrete wall and rock samples were taken and analysed </a:t>
            </a:r>
          </a:p>
        </p:txBody>
      </p:sp>
    </p:spTree>
    <p:extLst>
      <p:ext uri="{BB962C8B-B14F-4D97-AF65-F5344CB8AC3E}">
        <p14:creationId xmlns:p14="http://schemas.microsoft.com/office/powerpoint/2010/main" val="2859322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2" grpId="0" animBg="1"/>
      <p:bldP spid="40" grpId="0" animBg="1"/>
      <p:bldP spid="60" grpId="0" animBg="1"/>
      <p:bldP spid="61" grpId="0" animBg="1"/>
      <p:bldP spid="62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47206" y="2895742"/>
            <a:ext cx="7007646" cy="2053056"/>
          </a:xfrm>
        </p:spPr>
        <p:txBody>
          <a:bodyPr>
            <a:normAutofit/>
          </a:bodyPr>
          <a:lstStyle/>
          <a:p>
            <a:r>
              <a:rPr lang="en-US" sz="3199" dirty="0" smtClean="0">
                <a:solidFill>
                  <a:schemeClr val="tx1"/>
                </a:solidFill>
              </a:rPr>
              <a:t>it is time to summarize and conclude…</a:t>
            </a:r>
            <a:endParaRPr lang="en-US" sz="2799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242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5787" y="21589"/>
            <a:ext cx="10557250" cy="719813"/>
          </a:xfrm>
        </p:spPr>
        <p:txBody>
          <a:bodyPr/>
          <a:lstStyle/>
          <a:p>
            <a:r>
              <a:rPr lang="en-GB" dirty="0" smtClean="0"/>
              <a:t>Summary and 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3229" y="933376"/>
            <a:ext cx="10749808" cy="5192089"/>
          </a:xfrm>
        </p:spPr>
        <p:txBody>
          <a:bodyPr>
            <a:normAutofit fontScale="92500"/>
          </a:bodyPr>
          <a:lstStyle/>
          <a:p>
            <a:pPr algn="l">
              <a:buFont typeface="Courier New" panose="02070309020205020404" pitchFamily="49" charset="0"/>
              <a:buChar char="o"/>
            </a:pPr>
            <a:r>
              <a:rPr lang="en-US" sz="2933" dirty="0" smtClean="0"/>
              <a:t>Simulation </a:t>
            </a:r>
            <a:r>
              <a:rPr lang="en-US" sz="2933" dirty="0"/>
              <a:t>are performed using a very long and detailed geometry which reproduce the real accelerator environment in great </a:t>
            </a:r>
            <a:r>
              <a:rPr lang="en-US" sz="2933" dirty="0" smtClean="0"/>
              <a:t>detail</a:t>
            </a:r>
            <a:endParaRPr lang="en-US" sz="2933" b="1" dirty="0" smtClean="0"/>
          </a:p>
          <a:p>
            <a:pPr algn="l">
              <a:buSzPct val="120000"/>
              <a:buFont typeface="Symbol" panose="05050102010706020507" pitchFamily="18" charset="2"/>
              <a:buChar char=""/>
            </a:pPr>
            <a:r>
              <a:rPr lang="en-US" sz="2933" dirty="0"/>
              <a:t>Fruitful collaboration with the FLUKA team</a:t>
            </a:r>
          </a:p>
          <a:p>
            <a:pPr lvl="1" algn="l">
              <a:buFont typeface="Courier New" panose="02070309020205020404" pitchFamily="49" charset="0"/>
              <a:buChar char="o"/>
            </a:pPr>
            <a:r>
              <a:rPr lang="en-US" sz="2600" dirty="0"/>
              <a:t>the use of the same geometry </a:t>
            </a:r>
            <a:r>
              <a:rPr lang="en-US" sz="2600" dirty="0" smtClean="0"/>
              <a:t>models </a:t>
            </a:r>
            <a:r>
              <a:rPr lang="en-US" sz="2600" dirty="0"/>
              <a:t>they developed</a:t>
            </a:r>
          </a:p>
          <a:p>
            <a:pPr lvl="1" algn="l">
              <a:buFont typeface="Courier New" panose="02070309020205020404" pitchFamily="49" charset="0"/>
              <a:buChar char="o"/>
            </a:pPr>
            <a:r>
              <a:rPr lang="en-US" sz="2600" dirty="0"/>
              <a:t>the consistency with the energy deposition study</a:t>
            </a:r>
          </a:p>
          <a:p>
            <a:pPr marL="0" indent="0" algn="l">
              <a:buNone/>
            </a:pPr>
            <a:endParaRPr lang="en-US" sz="2933" dirty="0"/>
          </a:p>
          <a:p>
            <a:pPr algn="l">
              <a:buFont typeface="Courier New" panose="02070309020205020404" pitchFamily="49" charset="0"/>
              <a:buChar char="o"/>
            </a:pPr>
            <a:r>
              <a:rPr lang="en-US" sz="2933" dirty="0"/>
              <a:t>Radio nuclide inventory and activity estimation are done using </a:t>
            </a:r>
            <a:r>
              <a:rPr lang="en-US" sz="2933" dirty="0" err="1"/>
              <a:t>Fluka</a:t>
            </a:r>
            <a:r>
              <a:rPr lang="en-US" sz="2933" dirty="0"/>
              <a:t> and the </a:t>
            </a:r>
            <a:r>
              <a:rPr lang="en-US" sz="2933" dirty="0" err="1"/>
              <a:t>Actiwiz</a:t>
            </a:r>
            <a:r>
              <a:rPr lang="en-US" sz="2933" dirty="0"/>
              <a:t> 3 Creator© code </a:t>
            </a:r>
          </a:p>
          <a:p>
            <a:pPr algn="l">
              <a:buFont typeface="Courier New" panose="02070309020205020404" pitchFamily="49" charset="0"/>
              <a:buChar char="o"/>
            </a:pPr>
            <a:endParaRPr lang="en-US" sz="2933" dirty="0"/>
          </a:p>
          <a:p>
            <a:pPr algn="l">
              <a:buFont typeface="Courier New" panose="02070309020205020404" pitchFamily="49" charset="0"/>
              <a:buChar char="o"/>
            </a:pPr>
            <a:r>
              <a:rPr lang="en-US" sz="2933" dirty="0"/>
              <a:t>The simulation results are continuously benchmarked with the radiation measurements performed in the LHC machine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C. Adorisio - 7th HL-LHC Collaboration Meeting - CIEMAT, 13-16 November 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7491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5787" y="21589"/>
            <a:ext cx="10557250" cy="719813"/>
          </a:xfrm>
        </p:spPr>
        <p:txBody>
          <a:bodyPr/>
          <a:lstStyle/>
          <a:p>
            <a:r>
              <a:rPr lang="en-GB" dirty="0" smtClean="0"/>
              <a:t>Summary and 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3229" y="933376"/>
            <a:ext cx="10749808" cy="5192089"/>
          </a:xfrm>
        </p:spPr>
        <p:txBody>
          <a:bodyPr>
            <a:normAutofit fontScale="92500"/>
          </a:bodyPr>
          <a:lstStyle/>
          <a:p>
            <a:pPr algn="l">
              <a:buFont typeface="Courier New" panose="02070309020205020404" pitchFamily="49" charset="0"/>
              <a:buChar char="o"/>
            </a:pPr>
            <a:r>
              <a:rPr lang="en-GB" sz="2933" dirty="0"/>
              <a:t>In the HL-LHC era</a:t>
            </a:r>
            <a:r>
              <a:rPr lang="en-GB" sz="2933" dirty="0">
                <a:solidFill>
                  <a:schemeClr val="tx2"/>
                </a:solidFill>
              </a:rPr>
              <a:t>, the residual radiation levels will be higher </a:t>
            </a:r>
            <a:r>
              <a:rPr lang="en-GB" sz="2933" dirty="0"/>
              <a:t>and there will be </a:t>
            </a:r>
            <a:r>
              <a:rPr lang="en-GB" sz="2933" dirty="0">
                <a:solidFill>
                  <a:schemeClr val="tx2"/>
                </a:solidFill>
              </a:rPr>
              <a:t>more areas with high residual radiation </a:t>
            </a:r>
            <a:r>
              <a:rPr lang="en-GB" sz="2933" dirty="0"/>
              <a:t>compared to the actual LHC machine</a:t>
            </a:r>
          </a:p>
          <a:p>
            <a:pPr algn="l">
              <a:buFont typeface="Courier New" panose="02070309020205020404" pitchFamily="49" charset="0"/>
              <a:buChar char="o"/>
            </a:pPr>
            <a:endParaRPr lang="en-GB" sz="1200" dirty="0">
              <a:solidFill>
                <a:schemeClr val="tx2"/>
              </a:solidFill>
            </a:endParaRPr>
          </a:p>
          <a:p>
            <a:pPr algn="l">
              <a:buFont typeface="Courier New" panose="02070309020205020404" pitchFamily="49" charset="0"/>
              <a:buChar char="o"/>
            </a:pPr>
            <a:r>
              <a:rPr lang="en-GB" sz="2933" dirty="0">
                <a:solidFill>
                  <a:schemeClr val="accent1">
                    <a:lumMod val="75000"/>
                  </a:schemeClr>
                </a:solidFill>
              </a:rPr>
              <a:t>It is important, in the design phase, to take this into account and do all the possible optimization in order to reduce the individual and collective dose for the interventions in these areas</a:t>
            </a:r>
          </a:p>
          <a:p>
            <a:pPr algn="l">
              <a:buFont typeface="Courier New" panose="02070309020205020404" pitchFamily="49" charset="0"/>
              <a:buChar char="o"/>
            </a:pPr>
            <a:r>
              <a:rPr lang="en-GB" sz="2933" dirty="0">
                <a:solidFill>
                  <a:schemeClr val="accent1">
                    <a:lumMod val="75000"/>
                  </a:schemeClr>
                </a:solidFill>
              </a:rPr>
              <a:t>Design optimization could also minimize the machine downtime</a:t>
            </a:r>
          </a:p>
          <a:p>
            <a:pPr marL="0" indent="0" algn="l">
              <a:buNone/>
            </a:pPr>
            <a:endParaRPr lang="en-GB" sz="2933" dirty="0"/>
          </a:p>
          <a:p>
            <a:pPr algn="l">
              <a:buFont typeface="Courier New" panose="02070309020205020404" pitchFamily="49" charset="0"/>
              <a:buChar char="o"/>
            </a:pPr>
            <a:r>
              <a:rPr lang="en-GB" sz="2933" dirty="0"/>
              <a:t>Residual dose rate estimations are available for </a:t>
            </a:r>
            <a:r>
              <a:rPr lang="en-GB" sz="2933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LSS1, LSS5, LSS8 </a:t>
            </a:r>
            <a:r>
              <a:rPr lang="en-GB" sz="2933" dirty="0"/>
              <a:t>and for </a:t>
            </a:r>
            <a:r>
              <a:rPr lang="en-GB" sz="2933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experimental caverns, </a:t>
            </a:r>
            <a:r>
              <a:rPr lang="en-GB" sz="2933" dirty="0"/>
              <a:t>for all the Long Shutdowns</a:t>
            </a:r>
          </a:p>
          <a:p>
            <a:pPr algn="l">
              <a:buFont typeface="Courier New" panose="02070309020205020404" pitchFamily="49" charset="0"/>
              <a:buChar char="o"/>
            </a:pPr>
            <a:r>
              <a:rPr lang="en-GB" sz="2933" dirty="0"/>
              <a:t>LSS7 residual dose rate estimations are under preparation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C. Adorisio - 7th HL-LHC Collaboration Meeting - CIEMAT, 13-16 November 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480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79720" y="2492896"/>
            <a:ext cx="4105273" cy="1634400"/>
          </a:xfrm>
        </p:spPr>
        <p:txBody>
          <a:bodyPr/>
          <a:lstStyle/>
          <a:p>
            <a:r>
              <a:rPr lang="en-GB" dirty="0" smtClean="0"/>
              <a:t>Thank you!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C. Adorisio - 7th HL-LHC Collaboration Meeting - CIEMAT, 13-16 November 2017</a:t>
            </a:r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789" y="5875229"/>
            <a:ext cx="817667" cy="804124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36</a:t>
            </a:fld>
            <a:endParaRPr lang="fr-F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744" y="188640"/>
            <a:ext cx="5943516" cy="4154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Radiological quantities</a:t>
            </a:r>
            <a:endParaRPr lang="en-GB" sz="1600" dirty="0">
              <a:solidFill>
                <a:schemeClr val="accent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C. Adorisio - 7th HL-LHC Collaboration Meeting - CIEMAT, 13-16 November 2017</a:t>
            </a:r>
            <a:endParaRPr lang="en-GB" noProof="0" dirty="0"/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815787" y="900662"/>
            <a:ext cx="10557250" cy="5224803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Font typeface="Symbol" panose="05050102010706020507" pitchFamily="18" charset="2"/>
              <a:buChar char=""/>
            </a:pPr>
            <a:r>
              <a:rPr lang="en-GB" sz="2133" dirty="0"/>
              <a:t>Beam operation periods</a:t>
            </a:r>
          </a:p>
          <a:p>
            <a:pPr lvl="1" algn="l">
              <a:buFont typeface="Symbol" panose="05050102010706020507" pitchFamily="18" charset="2"/>
              <a:buChar char=""/>
            </a:pPr>
            <a:r>
              <a:rPr lang="en-GB" sz="1866" dirty="0">
                <a:solidFill>
                  <a:schemeClr val="bg2"/>
                </a:solidFill>
              </a:rPr>
              <a:t>dose equivalent to personnel </a:t>
            </a:r>
            <a:r>
              <a:rPr lang="en-GB" sz="1866" dirty="0"/>
              <a:t>by stray radiation in accessible areas</a:t>
            </a:r>
          </a:p>
          <a:p>
            <a:pPr lvl="1" algn="l">
              <a:buFont typeface="Symbol" panose="05050102010706020507" pitchFamily="18" charset="2"/>
              <a:buChar char=""/>
            </a:pPr>
            <a:r>
              <a:rPr lang="en-GB" sz="1866" dirty="0"/>
              <a:t>activation of water and air and their release into the environment as well as the resulting </a:t>
            </a:r>
            <a:r>
              <a:rPr lang="en-GB" sz="1866" dirty="0">
                <a:solidFill>
                  <a:schemeClr val="bg2"/>
                </a:solidFill>
              </a:rPr>
              <a:t>annual dose to the reference groups of the population</a:t>
            </a:r>
          </a:p>
          <a:p>
            <a:pPr lvl="1" algn="l">
              <a:buFont typeface="Symbol" panose="05050102010706020507" pitchFamily="18" charset="2"/>
              <a:buChar char=""/>
            </a:pPr>
            <a:r>
              <a:rPr lang="en-GB" sz="1866" dirty="0">
                <a:solidFill>
                  <a:schemeClr val="bg2"/>
                </a:solidFill>
              </a:rPr>
              <a:t>dose equivalent to personnel and environment</a:t>
            </a:r>
            <a:r>
              <a:rPr lang="en-GB" sz="1866" dirty="0"/>
              <a:t> in case of abnormal operation or accidents</a:t>
            </a:r>
          </a:p>
          <a:p>
            <a:pPr lvl="1" algn="l">
              <a:buFont typeface="Symbol" panose="05050102010706020507" pitchFamily="18" charset="2"/>
              <a:buChar char=""/>
            </a:pPr>
            <a:endParaRPr lang="en-GB" sz="1333" dirty="0"/>
          </a:p>
          <a:p>
            <a:pPr algn="l">
              <a:buFont typeface="Symbol" panose="05050102010706020507" pitchFamily="18" charset="2"/>
              <a:buChar char=""/>
            </a:pPr>
            <a:r>
              <a:rPr lang="en-GB" sz="2133" dirty="0"/>
              <a:t>Beam-OFF periods</a:t>
            </a:r>
          </a:p>
          <a:p>
            <a:pPr lvl="1" algn="l">
              <a:buFont typeface="Symbol" panose="05050102010706020507" pitchFamily="18" charset="2"/>
              <a:buChar char=""/>
            </a:pPr>
            <a:r>
              <a:rPr lang="en-GB" sz="1866" dirty="0"/>
              <a:t>induced radioactivity in accelerator components and related </a:t>
            </a:r>
            <a:r>
              <a:rPr lang="en-GB" sz="1866" dirty="0">
                <a:solidFill>
                  <a:schemeClr val="bg2"/>
                </a:solidFill>
              </a:rPr>
              <a:t>residual dose equivalent rate</a:t>
            </a:r>
          </a:p>
          <a:p>
            <a:pPr lvl="1" algn="l">
              <a:buFont typeface="Symbol" panose="05050102010706020507" pitchFamily="18" charset="2"/>
              <a:buChar char=""/>
            </a:pPr>
            <a:r>
              <a:rPr lang="en-GB" sz="1866" dirty="0">
                <a:solidFill>
                  <a:schemeClr val="bg2"/>
                </a:solidFill>
              </a:rPr>
              <a:t>individual and collective doses to personnel </a:t>
            </a:r>
            <a:r>
              <a:rPr lang="en-GB" sz="1866" dirty="0"/>
              <a:t>during interventions in radiation areas</a:t>
            </a:r>
          </a:p>
          <a:p>
            <a:pPr lvl="1" algn="l">
              <a:buFont typeface="Symbol" panose="05050102010706020507" pitchFamily="18" charset="2"/>
              <a:buChar char=""/>
            </a:pPr>
            <a:endParaRPr lang="en-GB" sz="1333" dirty="0"/>
          </a:p>
          <a:p>
            <a:pPr algn="l">
              <a:buFont typeface="Symbol" panose="05050102010706020507" pitchFamily="18" charset="2"/>
              <a:buChar char=""/>
            </a:pPr>
            <a:r>
              <a:rPr lang="en-GB" sz="2133" dirty="0"/>
              <a:t>Decommissioning</a:t>
            </a:r>
          </a:p>
          <a:p>
            <a:pPr lvl="1" algn="l">
              <a:buFont typeface="Symbol" panose="05050102010706020507" pitchFamily="18" charset="2"/>
              <a:buChar char=""/>
            </a:pPr>
            <a:r>
              <a:rPr lang="en-GB" sz="1866" dirty="0">
                <a:solidFill>
                  <a:schemeClr val="bg2"/>
                </a:solidFill>
              </a:rPr>
              <a:t>waste minimization</a:t>
            </a:r>
          </a:p>
          <a:p>
            <a:pPr lvl="1" algn="l">
              <a:buFont typeface="Symbol" panose="05050102010706020507" pitchFamily="18" charset="2"/>
              <a:buChar char=""/>
            </a:pPr>
            <a:r>
              <a:rPr lang="en-GB" sz="1866" dirty="0">
                <a:solidFill>
                  <a:schemeClr val="bg2"/>
                </a:solidFill>
              </a:rPr>
              <a:t>radionuclide inventory </a:t>
            </a:r>
            <a:r>
              <a:rPr lang="en-GB" sz="1866" dirty="0"/>
              <a:t>for waste disposal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48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467372" y="935079"/>
            <a:ext cx="11756938" cy="2986873"/>
            <a:chOff x="350621" y="700822"/>
            <a:chExt cx="8820000" cy="2240738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0621" y="886700"/>
              <a:ext cx="8820000" cy="2054860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2484927" y="700822"/>
              <a:ext cx="4536504" cy="2846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866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HL-LHC LSS1 – LS4 1 month cooling time</a:t>
              </a: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67074" y="1839558"/>
              <a:ext cx="7654278" cy="72008"/>
            </a:xfrm>
            <a:prstGeom prst="rect">
              <a:avLst/>
            </a:prstGeom>
            <a:solidFill>
              <a:srgbClr val="CA1100">
                <a:alpha val="40000"/>
              </a:srgbClr>
            </a:solidFill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199"/>
            </a:p>
          </p:txBody>
        </p:sp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C. Adorisio - 7th HL-LHC Collaboration Meeting - CIEMAT, 13-16 November 2017</a:t>
            </a:r>
            <a:endParaRPr lang="en-GB" noProof="0" dirty="0"/>
          </a:p>
        </p:txBody>
      </p:sp>
      <p:grpSp>
        <p:nvGrpSpPr>
          <p:cNvPr id="6" name="Group 5"/>
          <p:cNvGrpSpPr/>
          <p:nvPr/>
        </p:nvGrpSpPr>
        <p:grpSpPr>
          <a:xfrm>
            <a:off x="431260" y="3812946"/>
            <a:ext cx="11807126" cy="3036005"/>
            <a:chOff x="253179" y="2859782"/>
            <a:chExt cx="8928000" cy="2277597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3"/>
            <a:srcRect t="3998"/>
            <a:stretch/>
          </p:blipFill>
          <p:spPr>
            <a:xfrm>
              <a:off x="253179" y="3074069"/>
              <a:ext cx="8928000" cy="206331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2484927" y="2859782"/>
              <a:ext cx="4536504" cy="2846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866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HL-LHC LSS5 – LS4 1 month cooling time</a:t>
              </a: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98660" y="4017926"/>
              <a:ext cx="7704856" cy="72008"/>
            </a:xfrm>
            <a:prstGeom prst="rect">
              <a:avLst/>
            </a:prstGeom>
            <a:solidFill>
              <a:srgbClr val="CA1100">
                <a:alpha val="40000"/>
              </a:srgbClr>
            </a:solidFill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199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5787" y="21589"/>
            <a:ext cx="10557250" cy="719813"/>
          </a:xfrm>
        </p:spPr>
        <p:txBody>
          <a:bodyPr/>
          <a:lstStyle/>
          <a:p>
            <a:r>
              <a:rPr lang="en-GB" dirty="0" smtClean="0"/>
              <a:t>Residual Dose Rate Maps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4364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5787" y="21589"/>
            <a:ext cx="10557250" cy="719813"/>
          </a:xfrm>
        </p:spPr>
        <p:txBody>
          <a:bodyPr/>
          <a:lstStyle/>
          <a:p>
            <a:r>
              <a:rPr lang="en-GB" dirty="0" smtClean="0"/>
              <a:t>Residual Dose Rate Profiles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C. Adorisio - 7th HL-LHC Collaboration Meeting - CIEMAT, 13-16 November 2017</a:t>
            </a:r>
            <a:endParaRPr lang="en-GB" noProof="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75" y="1605276"/>
            <a:ext cx="11996875" cy="4500669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472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Safety Code F</a:t>
            </a:r>
            <a:br>
              <a:rPr lang="en-GB" dirty="0" smtClean="0"/>
            </a:br>
            <a:r>
              <a:rPr lang="en-GB" sz="1600" dirty="0">
                <a:solidFill>
                  <a:schemeClr val="accent2"/>
                </a:solidFill>
              </a:rPr>
              <a:t>Limitation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C. Adorisio - 7th HL-LHC Collaboration Meeting - CIEMAT, 13-16 November 2017</a:t>
            </a:r>
            <a:endParaRPr lang="en-GB" noProof="0" dirty="0"/>
          </a:p>
        </p:txBody>
      </p:sp>
      <p:sp>
        <p:nvSpPr>
          <p:cNvPr id="17" name="TextBox 7"/>
          <p:cNvSpPr txBox="1">
            <a:spLocks noChangeArrowheads="1"/>
          </p:cNvSpPr>
          <p:nvPr/>
        </p:nvSpPr>
        <p:spPr bwMode="auto">
          <a:xfrm>
            <a:off x="9741867" y="180849"/>
            <a:ext cx="2253493" cy="297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r>
              <a:rPr lang="en-US" altLang="en-US" sz="1333" b="1" i="1" dirty="0">
                <a:latin typeface="+mn-lt"/>
              </a:rPr>
              <a:t>Design and operation !</a:t>
            </a:r>
            <a:endParaRPr lang="en-GB" altLang="en-US" sz="1333" b="1" i="1" dirty="0">
              <a:latin typeface="+mn-lt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815790" y="1029358"/>
            <a:ext cx="10323647" cy="4995648"/>
            <a:chOff x="492125" y="1380054"/>
            <a:chExt cx="7744752" cy="4671496"/>
          </a:xfrm>
        </p:grpSpPr>
        <p:pic>
          <p:nvPicPr>
            <p:cNvPr id="19" name="Picture 1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676" b="58701"/>
            <a:stretch>
              <a:fillRect/>
            </a:stretch>
          </p:blipFill>
          <p:spPr bwMode="auto">
            <a:xfrm>
              <a:off x="668338" y="1695450"/>
              <a:ext cx="5867400" cy="595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1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968"/>
            <a:stretch>
              <a:fillRect/>
            </a:stretch>
          </p:blipFill>
          <p:spPr bwMode="auto">
            <a:xfrm>
              <a:off x="671513" y="2286000"/>
              <a:ext cx="5705475" cy="1250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2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600" y="5191125"/>
              <a:ext cx="5943600" cy="860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1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7290"/>
            <a:stretch>
              <a:fillRect/>
            </a:stretch>
          </p:blipFill>
          <p:spPr bwMode="auto">
            <a:xfrm>
              <a:off x="668338" y="4048125"/>
              <a:ext cx="5867400" cy="488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" name="TextBox 1"/>
            <p:cNvSpPr txBox="1">
              <a:spLocks noChangeArrowheads="1"/>
            </p:cNvSpPr>
            <p:nvPr/>
          </p:nvSpPr>
          <p:spPr bwMode="auto">
            <a:xfrm>
              <a:off x="492125" y="1380054"/>
              <a:ext cx="1944692" cy="393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altLang="en-US" sz="2133" b="1" dirty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Radiation Workers</a:t>
              </a:r>
              <a:endParaRPr lang="en-GB" altLang="en-US" sz="2133" b="1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24" name="TextBox 14"/>
            <p:cNvSpPr txBox="1">
              <a:spLocks noChangeArrowheads="1"/>
            </p:cNvSpPr>
            <p:nvPr/>
          </p:nvSpPr>
          <p:spPr bwMode="auto">
            <a:xfrm>
              <a:off x="495300" y="3671729"/>
              <a:ext cx="3702939" cy="393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altLang="en-US" sz="2133" b="1" dirty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Not occupationally exposed workers</a:t>
              </a:r>
              <a:endParaRPr lang="en-GB" altLang="en-US" sz="2133" b="1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25" name="TextBox 15"/>
            <p:cNvSpPr txBox="1">
              <a:spLocks noChangeArrowheads="1"/>
            </p:cNvSpPr>
            <p:nvPr/>
          </p:nvSpPr>
          <p:spPr bwMode="auto">
            <a:xfrm>
              <a:off x="495300" y="4821793"/>
              <a:ext cx="1391609" cy="393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altLang="en-US" sz="2133" b="1" dirty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Environment</a:t>
              </a:r>
              <a:endParaRPr lang="en-GB" altLang="en-US" sz="2133" b="1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26" name="TextBox 2"/>
            <p:cNvSpPr txBox="1">
              <a:spLocks noChangeArrowheads="1"/>
            </p:cNvSpPr>
            <p:nvPr/>
          </p:nvSpPr>
          <p:spPr bwMode="auto">
            <a:xfrm>
              <a:off x="6496620" y="2646110"/>
              <a:ext cx="1740257" cy="316586"/>
            </a:xfrm>
            <a:prstGeom prst="rect">
              <a:avLst/>
            </a:prstGeom>
            <a:ln>
              <a:solidFill>
                <a:schemeClr val="accent2"/>
              </a:solidFill>
            </a:ln>
            <a:extLst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1600" dirty="0">
                  <a:solidFill>
                    <a:schemeClr val="accent2"/>
                  </a:solidFill>
                  <a:latin typeface="+mn-lt"/>
                </a:rPr>
                <a:t>Category A:   </a:t>
              </a:r>
              <a:r>
                <a:rPr lang="en-US" altLang="en-US" sz="1600" b="1" dirty="0">
                  <a:solidFill>
                    <a:schemeClr val="accent2"/>
                  </a:solidFill>
                  <a:latin typeface="+mn-lt"/>
                </a:rPr>
                <a:t>20 </a:t>
              </a:r>
              <a:r>
                <a:rPr lang="en-US" altLang="en-US" sz="1600" b="1" dirty="0" err="1">
                  <a:solidFill>
                    <a:schemeClr val="accent2"/>
                  </a:solidFill>
                  <a:latin typeface="+mn-lt"/>
                </a:rPr>
                <a:t>mSv</a:t>
              </a:r>
              <a:r>
                <a:rPr lang="en-US" altLang="en-US" sz="1600" b="1" dirty="0">
                  <a:solidFill>
                    <a:schemeClr val="accent2"/>
                  </a:solidFill>
                  <a:latin typeface="+mn-lt"/>
                </a:rPr>
                <a:t>/y</a:t>
              </a:r>
              <a:endParaRPr lang="en-GB" altLang="en-US" sz="1600" b="1" dirty="0">
                <a:solidFill>
                  <a:schemeClr val="accent2"/>
                </a:solidFill>
                <a:latin typeface="+mn-lt"/>
              </a:endParaRPr>
            </a:p>
          </p:txBody>
        </p:sp>
        <p:sp>
          <p:nvSpPr>
            <p:cNvPr id="27" name="TextBox 17"/>
            <p:cNvSpPr txBox="1">
              <a:spLocks noChangeArrowheads="1"/>
            </p:cNvSpPr>
            <p:nvPr/>
          </p:nvSpPr>
          <p:spPr bwMode="auto">
            <a:xfrm>
              <a:off x="6486727" y="3122262"/>
              <a:ext cx="1749973" cy="316586"/>
            </a:xfrm>
            <a:prstGeom prst="rect">
              <a:avLst/>
            </a:prstGeom>
            <a:ln/>
            <a:extLst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1600" dirty="0">
                  <a:solidFill>
                    <a:schemeClr val="accent2"/>
                  </a:solidFill>
                  <a:latin typeface="+mn-lt"/>
                </a:rPr>
                <a:t>Category B:     </a:t>
              </a:r>
              <a:r>
                <a:rPr lang="en-US" altLang="en-US" sz="1600" b="1" dirty="0">
                  <a:solidFill>
                    <a:schemeClr val="accent2"/>
                  </a:solidFill>
                  <a:latin typeface="+mn-lt"/>
                </a:rPr>
                <a:t>6 </a:t>
              </a:r>
              <a:r>
                <a:rPr lang="en-US" altLang="en-US" sz="1600" b="1" dirty="0" err="1">
                  <a:solidFill>
                    <a:schemeClr val="accent2"/>
                  </a:solidFill>
                  <a:latin typeface="+mn-lt"/>
                </a:rPr>
                <a:t>mSv</a:t>
              </a:r>
              <a:r>
                <a:rPr lang="en-US" altLang="en-US" sz="1600" b="1" dirty="0">
                  <a:solidFill>
                    <a:schemeClr val="accent2"/>
                  </a:solidFill>
                  <a:latin typeface="+mn-lt"/>
                </a:rPr>
                <a:t>/y</a:t>
              </a:r>
              <a:endParaRPr lang="en-GB" altLang="en-US" sz="1600" b="1" dirty="0">
                <a:solidFill>
                  <a:schemeClr val="accent2"/>
                </a:solidFill>
                <a:latin typeface="+mn-lt"/>
              </a:endParaRPr>
            </a:p>
          </p:txBody>
        </p:sp>
        <p:sp>
          <p:nvSpPr>
            <p:cNvPr id="28" name="TextBox 18"/>
            <p:cNvSpPr txBox="1">
              <a:spLocks noChangeArrowheads="1"/>
            </p:cNvSpPr>
            <p:nvPr/>
          </p:nvSpPr>
          <p:spPr bwMode="auto">
            <a:xfrm>
              <a:off x="7515189" y="4072440"/>
              <a:ext cx="720577" cy="316586"/>
            </a:xfrm>
            <a:prstGeom prst="rect">
              <a:avLst/>
            </a:prstGeom>
            <a:ln/>
            <a:extLst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1600" b="1" dirty="0">
                  <a:solidFill>
                    <a:schemeClr val="accent2"/>
                  </a:solidFill>
                  <a:latin typeface="+mn-lt"/>
                </a:rPr>
                <a:t>1 </a:t>
              </a:r>
              <a:r>
                <a:rPr lang="en-US" altLang="en-US" sz="1600" b="1" dirty="0" err="1">
                  <a:solidFill>
                    <a:schemeClr val="accent2"/>
                  </a:solidFill>
                  <a:latin typeface="+mn-lt"/>
                </a:rPr>
                <a:t>mSv</a:t>
              </a:r>
              <a:r>
                <a:rPr lang="en-US" altLang="en-US" sz="1600" b="1" dirty="0">
                  <a:solidFill>
                    <a:schemeClr val="accent2"/>
                  </a:solidFill>
                  <a:latin typeface="+mn-lt"/>
                </a:rPr>
                <a:t>/y</a:t>
              </a:r>
              <a:endParaRPr lang="en-GB" altLang="en-US" sz="1600" b="1" dirty="0">
                <a:solidFill>
                  <a:schemeClr val="accent2"/>
                </a:solidFill>
                <a:latin typeface="+mn-lt"/>
              </a:endParaRPr>
            </a:p>
          </p:txBody>
        </p:sp>
        <p:sp>
          <p:nvSpPr>
            <p:cNvPr id="29" name="TextBox 19"/>
            <p:cNvSpPr txBox="1">
              <a:spLocks noChangeArrowheads="1"/>
            </p:cNvSpPr>
            <p:nvPr/>
          </p:nvSpPr>
          <p:spPr bwMode="auto">
            <a:xfrm>
              <a:off x="7386732" y="5204249"/>
              <a:ext cx="849252" cy="316586"/>
            </a:xfrm>
            <a:prstGeom prst="rect">
              <a:avLst/>
            </a:prstGeom>
            <a:ln/>
            <a:extLst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1600" b="1" dirty="0">
                  <a:solidFill>
                    <a:schemeClr val="accent2"/>
                  </a:solidFill>
                  <a:latin typeface="+mn-lt"/>
                </a:rPr>
                <a:t>0.3 </a:t>
              </a:r>
              <a:r>
                <a:rPr lang="en-US" altLang="en-US" sz="1600" b="1" dirty="0" err="1">
                  <a:solidFill>
                    <a:schemeClr val="accent2"/>
                  </a:solidFill>
                  <a:latin typeface="+mn-lt"/>
                </a:rPr>
                <a:t>mSv</a:t>
              </a:r>
              <a:r>
                <a:rPr lang="en-US" altLang="en-US" sz="1600" b="1" dirty="0">
                  <a:solidFill>
                    <a:schemeClr val="accent2"/>
                  </a:solidFill>
                  <a:latin typeface="+mn-lt"/>
                </a:rPr>
                <a:t>/y</a:t>
              </a:r>
              <a:endParaRPr lang="en-GB" altLang="en-US" sz="1600" b="1" dirty="0">
                <a:solidFill>
                  <a:schemeClr val="accent2"/>
                </a:solidFill>
                <a:latin typeface="+mn-lt"/>
              </a:endParaRPr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3953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5787" y="21589"/>
            <a:ext cx="10557250" cy="719813"/>
          </a:xfrm>
        </p:spPr>
        <p:txBody>
          <a:bodyPr/>
          <a:lstStyle/>
          <a:p>
            <a:r>
              <a:rPr lang="en-GB" dirty="0" smtClean="0"/>
              <a:t>Residual Dose Rate Profiles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C. Adorisio - 7th HL-LHC Collaboration Meeting - CIEMAT, 13-16 November 2017</a:t>
            </a:r>
            <a:endParaRPr lang="en-GB" noProof="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75" y="1605276"/>
            <a:ext cx="11996875" cy="4500669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5837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5787" y="21589"/>
            <a:ext cx="10557250" cy="719813"/>
          </a:xfrm>
        </p:spPr>
        <p:txBody>
          <a:bodyPr/>
          <a:lstStyle/>
          <a:p>
            <a:r>
              <a:rPr lang="en-GB" dirty="0" smtClean="0"/>
              <a:t>Residual Dose Rate Profiles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C. Adorisio - 7th HL-LHC Collaboration Meeting - CIEMAT, 13-16 November 2017</a:t>
            </a:r>
            <a:endParaRPr lang="en-GB" noProof="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75" y="1605276"/>
            <a:ext cx="11996875" cy="4500669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9168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5787" y="21589"/>
            <a:ext cx="10557250" cy="719813"/>
          </a:xfrm>
        </p:spPr>
        <p:txBody>
          <a:bodyPr/>
          <a:lstStyle/>
          <a:p>
            <a:r>
              <a:rPr lang="en-GB" dirty="0" smtClean="0"/>
              <a:t>Residual Dose Rate Profiles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C. Adorisio - 7th HL-LHC Collaboration Meeting - CIEMAT, 13-16 November 2017</a:t>
            </a:r>
            <a:endParaRPr lang="en-GB" noProof="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75" y="1605276"/>
            <a:ext cx="11996875" cy="4500669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6003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Safety Code F</a:t>
            </a:r>
            <a:br>
              <a:rPr lang="en-GB" dirty="0" smtClean="0"/>
            </a:br>
            <a:r>
              <a:rPr lang="en-GB" sz="1600" dirty="0">
                <a:solidFill>
                  <a:schemeClr val="accent2"/>
                </a:solidFill>
              </a:rPr>
              <a:t>Limitation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C. Adorisio - 7th HL-LHC Collaboration Meeting - CIEMAT, 13-16 November 2017</a:t>
            </a:r>
            <a:endParaRPr lang="en-GB" noProof="0" dirty="0"/>
          </a:p>
        </p:txBody>
      </p:sp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9785" y="909070"/>
            <a:ext cx="8123982" cy="4674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Content Placeholder 2"/>
          <p:cNvSpPr txBox="1">
            <a:spLocks/>
          </p:cNvSpPr>
          <p:nvPr/>
        </p:nvSpPr>
        <p:spPr>
          <a:xfrm>
            <a:off x="2512349" y="5443029"/>
            <a:ext cx="6910968" cy="1225184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267"/>
              </a:spcBef>
            </a:pPr>
            <a:r>
              <a:rPr lang="en-US" sz="1333" dirty="0"/>
              <a:t>Total number of working hours per year: 2000 hours</a:t>
            </a:r>
          </a:p>
          <a:p>
            <a:pPr marL="0" indent="0">
              <a:spcBef>
                <a:spcPts val="267"/>
              </a:spcBef>
              <a:buNone/>
            </a:pPr>
            <a:r>
              <a:rPr lang="en-US" sz="1333" dirty="0"/>
              <a:t>	(example: Supervised Area 3 µSv/h × 2000 h = 6 </a:t>
            </a:r>
            <a:r>
              <a:rPr lang="en-US" sz="1333" dirty="0" err="1"/>
              <a:t>mSv</a:t>
            </a:r>
            <a:r>
              <a:rPr lang="en-US" sz="1333" dirty="0"/>
              <a:t>)</a:t>
            </a:r>
          </a:p>
          <a:p>
            <a:pPr>
              <a:spcBef>
                <a:spcPts val="267"/>
              </a:spcBef>
            </a:pPr>
            <a:r>
              <a:rPr lang="en-US" sz="1333" dirty="0"/>
              <a:t>Low-occupancy: &lt; 20% of working time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6149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Safety Code F</a:t>
            </a:r>
            <a:br>
              <a:rPr lang="en-GB" dirty="0" smtClean="0"/>
            </a:br>
            <a:r>
              <a:rPr lang="en-US" sz="1600" dirty="0">
                <a:solidFill>
                  <a:srgbClr val="669900"/>
                </a:solidFill>
              </a:rPr>
              <a:t>Optimization (ALARA)</a:t>
            </a:r>
            <a:endParaRPr lang="en-GB" sz="1600" dirty="0">
              <a:solidFill>
                <a:srgbClr val="6699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C. Adorisio - 7th HL-LHC Collaboration Meeting - CIEMAT, 13-16 November 2017</a:t>
            </a:r>
            <a:endParaRPr lang="en-GB" noProof="0" dirty="0"/>
          </a:p>
        </p:txBody>
      </p:sp>
      <p:sp>
        <p:nvSpPr>
          <p:cNvPr id="17" name="TextBox 7"/>
          <p:cNvSpPr txBox="1">
            <a:spLocks noChangeArrowheads="1"/>
          </p:cNvSpPr>
          <p:nvPr/>
        </p:nvSpPr>
        <p:spPr bwMode="auto">
          <a:xfrm>
            <a:off x="9741867" y="180849"/>
            <a:ext cx="2253493" cy="297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r>
              <a:rPr lang="en-US" altLang="en-US" sz="1333" b="1" i="1" dirty="0">
                <a:latin typeface="+mn-lt"/>
              </a:rPr>
              <a:t>Design and operation !</a:t>
            </a:r>
            <a:endParaRPr lang="en-GB" altLang="en-US" sz="1333" b="1" i="1" dirty="0">
              <a:latin typeface="+mn-lt"/>
            </a:endParaRPr>
          </a:p>
        </p:txBody>
      </p:sp>
      <p:sp>
        <p:nvSpPr>
          <p:cNvPr id="30" name="TextBox 11"/>
          <p:cNvSpPr txBox="1">
            <a:spLocks noChangeArrowheads="1"/>
          </p:cNvSpPr>
          <p:nvPr/>
        </p:nvSpPr>
        <p:spPr bwMode="auto">
          <a:xfrm>
            <a:off x="8110111" y="4964773"/>
            <a:ext cx="3647455" cy="1240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1866" dirty="0">
                <a:latin typeface="+mn-lt"/>
              </a:rPr>
              <a:t>Workers on CERN site</a:t>
            </a:r>
          </a:p>
          <a:p>
            <a:r>
              <a:rPr lang="en-US" altLang="en-US" sz="1866" b="1" dirty="0">
                <a:solidFill>
                  <a:srgbClr val="669900"/>
                </a:solidFill>
                <a:latin typeface="+mn-lt"/>
              </a:rPr>
              <a:t>               100/10 </a:t>
            </a:r>
            <a:r>
              <a:rPr lang="en-US" altLang="en-US" sz="1866" b="1" dirty="0">
                <a:solidFill>
                  <a:srgbClr val="669900"/>
                </a:solidFill>
                <a:latin typeface="+mn-lt"/>
                <a:cs typeface="Arial" charset="0"/>
              </a:rPr>
              <a:t>µ</a:t>
            </a:r>
            <a:r>
              <a:rPr lang="en-US" altLang="en-US" sz="1866" b="1" dirty="0" err="1">
                <a:solidFill>
                  <a:srgbClr val="669900"/>
                </a:solidFill>
                <a:latin typeface="+mn-lt"/>
                <a:cs typeface="Arial" charset="0"/>
              </a:rPr>
              <a:t>Sv</a:t>
            </a:r>
            <a:r>
              <a:rPr lang="en-US" altLang="en-US" sz="1866" b="1" dirty="0">
                <a:solidFill>
                  <a:srgbClr val="669900"/>
                </a:solidFill>
                <a:latin typeface="+mn-lt"/>
                <a:cs typeface="Arial" charset="0"/>
              </a:rPr>
              <a:t>/</a:t>
            </a:r>
            <a:r>
              <a:rPr lang="en-US" altLang="en-US" sz="1866" b="1" dirty="0" err="1">
                <a:solidFill>
                  <a:srgbClr val="669900"/>
                </a:solidFill>
                <a:latin typeface="+mn-lt"/>
                <a:cs typeface="Arial" charset="0"/>
              </a:rPr>
              <a:t>yr</a:t>
            </a:r>
            <a:endParaRPr lang="en-US" altLang="en-US" sz="1866" b="1" dirty="0">
              <a:solidFill>
                <a:srgbClr val="669900"/>
              </a:solidFill>
              <a:latin typeface="+mn-lt"/>
              <a:cs typeface="Arial" charset="0"/>
            </a:endParaRPr>
          </a:p>
          <a:p>
            <a:r>
              <a:rPr lang="en-US" altLang="en-US" sz="1866" dirty="0">
                <a:latin typeface="+mn-lt"/>
                <a:cs typeface="Arial" charset="0"/>
              </a:rPr>
              <a:t>Outside of CERN (environment) </a:t>
            </a:r>
          </a:p>
          <a:p>
            <a:r>
              <a:rPr lang="en-US" altLang="en-US" sz="1866" b="1" dirty="0">
                <a:solidFill>
                  <a:srgbClr val="669900"/>
                </a:solidFill>
                <a:latin typeface="+mn-lt"/>
                <a:cs typeface="Arial" charset="0"/>
              </a:rPr>
              <a:t>                 10 µ</a:t>
            </a:r>
            <a:r>
              <a:rPr lang="en-US" altLang="en-US" sz="1866" b="1" dirty="0" err="1">
                <a:solidFill>
                  <a:srgbClr val="669900"/>
                </a:solidFill>
                <a:latin typeface="+mn-lt"/>
                <a:cs typeface="Arial" charset="0"/>
              </a:rPr>
              <a:t>Sv</a:t>
            </a:r>
            <a:r>
              <a:rPr lang="en-US" altLang="en-US" sz="1866" b="1" dirty="0">
                <a:solidFill>
                  <a:srgbClr val="669900"/>
                </a:solidFill>
                <a:latin typeface="+mn-lt"/>
                <a:cs typeface="Arial" charset="0"/>
              </a:rPr>
              <a:t>/</a:t>
            </a:r>
            <a:r>
              <a:rPr lang="en-US" altLang="en-US" sz="1866" b="1" dirty="0" err="1">
                <a:solidFill>
                  <a:srgbClr val="669900"/>
                </a:solidFill>
                <a:latin typeface="+mn-lt"/>
                <a:cs typeface="Arial" charset="0"/>
              </a:rPr>
              <a:t>yr</a:t>
            </a:r>
            <a:endParaRPr lang="en-GB" altLang="en-US" sz="1866" b="1" dirty="0">
              <a:solidFill>
                <a:srgbClr val="669900"/>
              </a:solidFill>
              <a:latin typeface="+mn-lt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1487102" y="1011339"/>
            <a:ext cx="6575030" cy="5009274"/>
            <a:chOff x="533400" y="1379538"/>
            <a:chExt cx="5568950" cy="4564062"/>
          </a:xfrm>
        </p:grpSpPr>
        <p:pic>
          <p:nvPicPr>
            <p:cNvPr id="32" name="Picture 1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338" y="1379538"/>
              <a:ext cx="5561012" cy="45640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3" name="Rectangle 6"/>
            <p:cNvSpPr>
              <a:spLocks noChangeArrowheads="1"/>
            </p:cNvSpPr>
            <p:nvPr/>
          </p:nvSpPr>
          <p:spPr bwMode="auto">
            <a:xfrm>
              <a:off x="533400" y="5053013"/>
              <a:ext cx="5568950" cy="866775"/>
            </a:xfrm>
            <a:prstGeom prst="rect">
              <a:avLst/>
            </a:prstGeom>
            <a:noFill/>
            <a:ln w="28575" algn="ctr">
              <a:solidFill>
                <a:srgbClr val="6699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en-GB" altLang="en-US" sz="3199"/>
            </a:p>
          </p:txBody>
        </p:sp>
        <p:sp>
          <p:nvSpPr>
            <p:cNvPr id="34" name="Rectangle 23"/>
            <p:cNvSpPr>
              <a:spLocks noChangeArrowheads="1"/>
            </p:cNvSpPr>
            <p:nvPr/>
          </p:nvSpPr>
          <p:spPr bwMode="auto">
            <a:xfrm>
              <a:off x="533400" y="2522538"/>
              <a:ext cx="5568950" cy="746125"/>
            </a:xfrm>
            <a:prstGeom prst="rect">
              <a:avLst/>
            </a:prstGeom>
            <a:noFill/>
            <a:ln w="28575" algn="ctr">
              <a:solidFill>
                <a:srgbClr val="6699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en-GB" altLang="en-US" sz="3199"/>
            </a:p>
          </p:txBody>
        </p:sp>
      </p:grpSp>
      <p:sp>
        <p:nvSpPr>
          <p:cNvPr id="10" name="TextBox 11"/>
          <p:cNvSpPr txBox="1">
            <a:spLocks noChangeArrowheads="1"/>
          </p:cNvSpPr>
          <p:nvPr/>
        </p:nvSpPr>
        <p:spPr bwMode="auto">
          <a:xfrm>
            <a:off x="8170295" y="1701259"/>
            <a:ext cx="3647455" cy="1856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1866" b="1" dirty="0">
                <a:solidFill>
                  <a:srgbClr val="669900"/>
                </a:solidFill>
                <a:latin typeface="+mn-lt"/>
              </a:rPr>
              <a:t>Optimization by balancing:</a:t>
            </a:r>
          </a:p>
          <a:p>
            <a:pPr marL="380905" indent="-380905">
              <a:buFont typeface="Arial" panose="020B0604020202020204" pitchFamily="34" charset="0"/>
              <a:buChar char="•"/>
            </a:pPr>
            <a:r>
              <a:rPr lang="en-US" altLang="en-US" sz="1600" b="1" dirty="0">
                <a:solidFill>
                  <a:srgbClr val="669900"/>
                </a:solidFill>
                <a:latin typeface="+mn-lt"/>
                <a:cs typeface="Arial" charset="0"/>
              </a:rPr>
              <a:t>individual doses</a:t>
            </a:r>
          </a:p>
          <a:p>
            <a:pPr marL="380905" indent="-380905">
              <a:buFont typeface="Arial" panose="020B0604020202020204" pitchFamily="34" charset="0"/>
              <a:buChar char="•"/>
            </a:pPr>
            <a:r>
              <a:rPr lang="en-US" altLang="en-US" sz="1600" b="1" dirty="0">
                <a:solidFill>
                  <a:srgbClr val="669900"/>
                </a:solidFill>
                <a:latin typeface="+mn-lt"/>
                <a:cs typeface="Arial" charset="0"/>
              </a:rPr>
              <a:t>number of persons exposed</a:t>
            </a:r>
          </a:p>
          <a:p>
            <a:pPr marL="380905" indent="-380905">
              <a:buFont typeface="Arial" panose="020B0604020202020204" pitchFamily="34" charset="0"/>
              <a:buChar char="•"/>
            </a:pPr>
            <a:r>
              <a:rPr lang="en-US" altLang="en-US" sz="1600" b="1" dirty="0">
                <a:solidFill>
                  <a:srgbClr val="669900"/>
                </a:solidFill>
                <a:latin typeface="+mn-lt"/>
                <a:cs typeface="Arial" charset="0"/>
              </a:rPr>
              <a:t>risk</a:t>
            </a:r>
          </a:p>
          <a:p>
            <a:pPr marL="380905" indent="-380905">
              <a:buFont typeface="Arial" panose="020B0604020202020204" pitchFamily="34" charset="0"/>
              <a:buChar char="•"/>
            </a:pPr>
            <a:r>
              <a:rPr lang="en-US" altLang="en-US" sz="1600" b="1" dirty="0">
                <a:solidFill>
                  <a:srgbClr val="669900"/>
                </a:solidFill>
                <a:latin typeface="+mn-lt"/>
                <a:cs typeface="Arial" charset="0"/>
              </a:rPr>
              <a:t>costs</a:t>
            </a:r>
          </a:p>
          <a:p>
            <a:pPr marL="380905" indent="-380905">
              <a:buFont typeface="Arial" panose="020B0604020202020204" pitchFamily="34" charset="0"/>
              <a:buChar char="•"/>
            </a:pPr>
            <a:r>
              <a:rPr lang="en-US" altLang="en-US" sz="1600" b="1" dirty="0">
                <a:solidFill>
                  <a:srgbClr val="669900"/>
                </a:solidFill>
                <a:latin typeface="+mn-lt"/>
                <a:cs typeface="Arial" charset="0"/>
              </a:rPr>
              <a:t>consequences of potential failures</a:t>
            </a:r>
          </a:p>
        </p:txBody>
      </p:sp>
      <p:sp>
        <p:nvSpPr>
          <p:cNvPr id="4" name="Rectangle 3"/>
          <p:cNvSpPr/>
          <p:nvPr/>
        </p:nvSpPr>
        <p:spPr>
          <a:xfrm>
            <a:off x="2159000" y="1413301"/>
            <a:ext cx="5759140" cy="575914"/>
          </a:xfrm>
          <a:prstGeom prst="rect">
            <a:avLst/>
          </a:prstGeom>
          <a:solidFill>
            <a:srgbClr val="FFFF66">
              <a:alpha val="4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199"/>
          </a:p>
        </p:txBody>
      </p:sp>
      <p:sp>
        <p:nvSpPr>
          <p:cNvPr id="13" name="Rectangle 12"/>
          <p:cNvSpPr/>
          <p:nvPr/>
        </p:nvSpPr>
        <p:spPr>
          <a:xfrm>
            <a:off x="2159003" y="1985096"/>
            <a:ext cx="1823729" cy="232286"/>
          </a:xfrm>
          <a:prstGeom prst="rect">
            <a:avLst/>
          </a:prstGeom>
          <a:solidFill>
            <a:srgbClr val="FFFF66">
              <a:alpha val="4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199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3545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Safety Code F</a:t>
            </a:r>
            <a:br>
              <a:rPr lang="en-GB" dirty="0" smtClean="0"/>
            </a:br>
            <a:r>
              <a:rPr lang="en-GB" sz="1600" dirty="0">
                <a:solidFill>
                  <a:schemeClr val="accent2"/>
                </a:solidFill>
              </a:rPr>
              <a:t>Limitation </a:t>
            </a:r>
            <a:r>
              <a:rPr lang="en-GB" sz="1600" dirty="0">
                <a:solidFill>
                  <a:schemeClr val="tx1"/>
                </a:solidFill>
              </a:rPr>
              <a:t>/</a:t>
            </a:r>
            <a:r>
              <a:rPr lang="en-GB" sz="1600" dirty="0">
                <a:solidFill>
                  <a:schemeClr val="accent2"/>
                </a:solidFill>
              </a:rPr>
              <a:t> </a:t>
            </a:r>
            <a:r>
              <a:rPr lang="en-GB" sz="1600" dirty="0">
                <a:solidFill>
                  <a:srgbClr val="669900"/>
                </a:solidFill>
              </a:rPr>
              <a:t>Optimization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C. Adorisio - 7th HL-LHC Collaboration Meeting - CIEMAT, 13-16 November 2017</a:t>
            </a:r>
            <a:endParaRPr lang="en-GB" noProof="0" dirty="0"/>
          </a:p>
        </p:txBody>
      </p:sp>
      <p:grpSp>
        <p:nvGrpSpPr>
          <p:cNvPr id="30" name="Group 29"/>
          <p:cNvGrpSpPr/>
          <p:nvPr/>
        </p:nvGrpSpPr>
        <p:grpSpPr>
          <a:xfrm>
            <a:off x="719215" y="1125347"/>
            <a:ext cx="10375751" cy="4825574"/>
            <a:chOff x="68580" y="1115703"/>
            <a:chExt cx="8503920" cy="4772533"/>
          </a:xfrm>
        </p:grpSpPr>
        <p:grpSp>
          <p:nvGrpSpPr>
            <p:cNvPr id="31" name="Group 30"/>
            <p:cNvGrpSpPr/>
            <p:nvPr/>
          </p:nvGrpSpPr>
          <p:grpSpPr>
            <a:xfrm>
              <a:off x="68580" y="1115703"/>
              <a:ext cx="8503920" cy="4772533"/>
              <a:chOff x="0" y="1160780"/>
              <a:chExt cx="8503920" cy="5059651"/>
            </a:xfrm>
          </p:grpSpPr>
          <p:graphicFrame>
            <p:nvGraphicFramePr>
              <p:cNvPr id="33" name="Diagram 32"/>
              <p:cNvGraphicFramePr/>
              <p:nvPr>
                <p:extLst>
                  <p:ext uri="{D42A27DB-BD31-4B8C-83A1-F6EECF244321}">
                    <p14:modId xmlns:p14="http://schemas.microsoft.com/office/powerpoint/2010/main" val="730371189"/>
                  </p:ext>
                </p:extLst>
              </p:nvPr>
            </p:nvGraphicFramePr>
            <p:xfrm>
              <a:off x="1402080" y="1160780"/>
              <a:ext cx="7048500" cy="169672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  <p:graphicFrame>
            <p:nvGraphicFramePr>
              <p:cNvPr id="34" name="Diagram 33"/>
              <p:cNvGraphicFramePr/>
              <p:nvPr>
                <p:extLst>
                  <p:ext uri="{D42A27DB-BD31-4B8C-83A1-F6EECF244321}">
                    <p14:modId xmlns:p14="http://schemas.microsoft.com/office/powerpoint/2010/main" val="66971273"/>
                  </p:ext>
                </p:extLst>
              </p:nvPr>
            </p:nvGraphicFramePr>
            <p:xfrm>
              <a:off x="1402080" y="3238500"/>
              <a:ext cx="7101840" cy="130048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  <p:sp>
            <p:nvSpPr>
              <p:cNvPr id="35" name="Rounded Rectangle 34"/>
              <p:cNvSpPr/>
              <p:nvPr/>
            </p:nvSpPr>
            <p:spPr>
              <a:xfrm>
                <a:off x="1423416" y="4998691"/>
                <a:ext cx="7027164" cy="459740"/>
              </a:xfrm>
              <a:prstGeom prst="roundRect">
                <a:avLst>
                  <a:gd name="adj" fmla="val 10000"/>
                </a:avLst>
              </a:prstGeom>
              <a:solidFill>
                <a:srgbClr val="9BBB59">
                  <a:lumMod val="75000"/>
                </a:srgbClr>
              </a:solidFill>
              <a:ln w="25400" cap="flat" cmpd="sng" algn="ctr"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18895">
                  <a:defRPr/>
                </a:pPr>
                <a:r>
                  <a:rPr lang="en-GB" sz="2000" kern="0" dirty="0">
                    <a:solidFill>
                      <a:prstClr val="white"/>
                    </a:solidFill>
                    <a:latin typeface="Calibri"/>
                  </a:rPr>
                  <a:t>100 </a:t>
                </a:r>
                <a:r>
                  <a:rPr lang="en-GB" sz="2000" kern="0" dirty="0" err="1">
                    <a:solidFill>
                      <a:prstClr val="white"/>
                    </a:solidFill>
                    <a:latin typeface="Symbol" panose="05050102010706020507" pitchFamily="18" charset="2"/>
                  </a:rPr>
                  <a:t>m</a:t>
                </a:r>
                <a:r>
                  <a:rPr lang="en-GB" sz="2000" kern="0" dirty="0" err="1">
                    <a:solidFill>
                      <a:prstClr val="white"/>
                    </a:solidFill>
                    <a:latin typeface="Calibri"/>
                  </a:rPr>
                  <a:t>Sv</a:t>
                </a:r>
                <a:r>
                  <a:rPr lang="en-GB" sz="2000" kern="0" dirty="0">
                    <a:solidFill>
                      <a:prstClr val="white"/>
                    </a:solidFill>
                    <a:latin typeface="Calibri"/>
                  </a:rPr>
                  <a:t>/</a:t>
                </a:r>
                <a:r>
                  <a:rPr lang="en-GB" sz="2000" kern="0" dirty="0" err="1">
                    <a:solidFill>
                      <a:prstClr val="white"/>
                    </a:solidFill>
                    <a:latin typeface="Calibri"/>
                  </a:rPr>
                  <a:t>yr</a:t>
                </a:r>
                <a:r>
                  <a:rPr lang="en-GB" sz="2000" kern="0" dirty="0">
                    <a:solidFill>
                      <a:prstClr val="white"/>
                    </a:solidFill>
                    <a:latin typeface="Calibri"/>
                  </a:rPr>
                  <a:t>                                       10 </a:t>
                </a:r>
                <a:r>
                  <a:rPr lang="en-GB" sz="2000" kern="0" dirty="0">
                    <a:solidFill>
                      <a:prstClr val="white"/>
                    </a:solidFill>
                    <a:latin typeface="Symbol" panose="05050102010706020507" pitchFamily="18" charset="2"/>
                  </a:rPr>
                  <a:t>m</a:t>
                </a:r>
                <a:r>
                  <a:rPr lang="en-GB" sz="2000" kern="0" dirty="0">
                    <a:solidFill>
                      <a:prstClr val="white"/>
                    </a:solidFill>
                    <a:latin typeface="Calibri"/>
                  </a:rPr>
                  <a:t>Sv/</a:t>
                </a:r>
                <a:r>
                  <a:rPr lang="en-GB" sz="2000" kern="0" dirty="0" err="1">
                    <a:solidFill>
                      <a:prstClr val="white"/>
                    </a:solidFill>
                    <a:latin typeface="Calibri"/>
                  </a:rPr>
                  <a:t>yr</a:t>
                </a:r>
                <a:r>
                  <a:rPr lang="en-GB" sz="2000" kern="0" dirty="0">
                    <a:solidFill>
                      <a:prstClr val="white"/>
                    </a:solidFill>
                    <a:latin typeface="Calibri"/>
                  </a:rPr>
                  <a:t>                                        10 </a:t>
                </a:r>
                <a:r>
                  <a:rPr lang="en-GB" sz="2000" kern="0" dirty="0">
                    <a:solidFill>
                      <a:prstClr val="white"/>
                    </a:solidFill>
                    <a:latin typeface="Symbol" panose="05050102010706020507" pitchFamily="18" charset="2"/>
                  </a:rPr>
                  <a:t>m</a:t>
                </a:r>
                <a:r>
                  <a:rPr lang="en-GB" sz="2000" kern="0" dirty="0">
                    <a:solidFill>
                      <a:prstClr val="white"/>
                    </a:solidFill>
                    <a:latin typeface="Calibri"/>
                  </a:rPr>
                  <a:t>Sv/</a:t>
                </a:r>
                <a:r>
                  <a:rPr lang="en-GB" sz="2000" kern="0" dirty="0" err="1">
                    <a:solidFill>
                      <a:prstClr val="white"/>
                    </a:solidFill>
                    <a:latin typeface="Calibri"/>
                  </a:rPr>
                  <a:t>yr</a:t>
                </a:r>
                <a:endParaRPr lang="en-GB" sz="2000" kern="0" dirty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539497" y="2374417"/>
                <a:ext cx="883920" cy="4409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 defTabSz="1218895">
                  <a:defRPr/>
                </a:pPr>
                <a:r>
                  <a:rPr lang="en-GB" sz="2133" b="1" kern="0" dirty="0">
                    <a:solidFill>
                      <a:srgbClr val="C0504D">
                        <a:lumMod val="75000"/>
                      </a:srgbClr>
                    </a:solidFill>
                    <a:latin typeface="Calibri"/>
                  </a:rPr>
                  <a:t>Limits</a:t>
                </a: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0" y="4836005"/>
                <a:ext cx="1423415" cy="785117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 defTabSz="1218895">
                  <a:defRPr/>
                </a:pPr>
                <a:r>
                  <a:rPr lang="en-GB" sz="2133" b="1" kern="0" dirty="0">
                    <a:solidFill>
                      <a:srgbClr val="9BBB59">
                        <a:lumMod val="75000"/>
                      </a:srgbClr>
                    </a:solidFill>
                    <a:latin typeface="Calibri"/>
                  </a:rPr>
                  <a:t>Optimization Thresholds</a:t>
                </a:r>
              </a:p>
            </p:txBody>
          </p:sp>
          <p:sp>
            <p:nvSpPr>
              <p:cNvPr id="38" name="Right Arrow 37"/>
              <p:cNvSpPr/>
              <p:nvPr/>
            </p:nvSpPr>
            <p:spPr>
              <a:xfrm rot="5400000">
                <a:off x="2340000" y="2857500"/>
                <a:ext cx="212700" cy="243840"/>
              </a:xfrm>
              <a:prstGeom prst="rightArrow">
                <a:avLst/>
              </a:prstGeom>
              <a:solidFill>
                <a:srgbClr val="C0504D">
                  <a:lumMod val="75000"/>
                </a:srgbClr>
              </a:solidFill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1218895">
                  <a:defRPr/>
                </a:pPr>
                <a:endParaRPr lang="en-GB" sz="3199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39" name="Right Arrow 38"/>
              <p:cNvSpPr/>
              <p:nvPr/>
            </p:nvSpPr>
            <p:spPr>
              <a:xfrm rot="5400000">
                <a:off x="4830648" y="2858611"/>
                <a:ext cx="212700" cy="243840"/>
              </a:xfrm>
              <a:prstGeom prst="rightArrow">
                <a:avLst/>
              </a:prstGeom>
              <a:solidFill>
                <a:srgbClr val="C0504D">
                  <a:lumMod val="75000"/>
                </a:srgbClr>
              </a:solidFill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1218895">
                  <a:defRPr/>
                </a:pPr>
                <a:endParaRPr lang="en-GB" sz="3199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40" name="Right Arrow 39"/>
              <p:cNvSpPr/>
              <p:nvPr/>
            </p:nvSpPr>
            <p:spPr>
              <a:xfrm rot="5400000">
                <a:off x="7407300" y="2859260"/>
                <a:ext cx="212700" cy="243840"/>
              </a:xfrm>
              <a:prstGeom prst="rightArrow">
                <a:avLst/>
              </a:prstGeom>
              <a:solidFill>
                <a:srgbClr val="C0504D">
                  <a:lumMod val="75000"/>
                </a:srgbClr>
              </a:solidFill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1218895">
                  <a:defRPr/>
                </a:pPr>
                <a:endParaRPr lang="en-GB" sz="3199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41" name="Right Arrow 40"/>
              <p:cNvSpPr/>
              <p:nvPr/>
            </p:nvSpPr>
            <p:spPr>
              <a:xfrm rot="16200000">
                <a:off x="2340000" y="4770421"/>
                <a:ext cx="212700" cy="243840"/>
              </a:xfrm>
              <a:prstGeom prst="rightArrow">
                <a:avLst/>
              </a:prstGeom>
              <a:solidFill>
                <a:srgbClr val="9BBB59">
                  <a:lumMod val="75000"/>
                </a:srgbClr>
              </a:solidFill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1218895">
                  <a:defRPr/>
                </a:pPr>
                <a:endParaRPr lang="en-GB" sz="3199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42" name="Right Arrow 41"/>
              <p:cNvSpPr/>
              <p:nvPr/>
            </p:nvSpPr>
            <p:spPr>
              <a:xfrm rot="16200000">
                <a:off x="4830648" y="4770421"/>
                <a:ext cx="212700" cy="243840"/>
              </a:xfrm>
              <a:prstGeom prst="rightArrow">
                <a:avLst/>
              </a:prstGeom>
              <a:solidFill>
                <a:srgbClr val="9BBB59">
                  <a:lumMod val="75000"/>
                </a:srgbClr>
              </a:solidFill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1218895">
                  <a:defRPr/>
                </a:pPr>
                <a:endParaRPr lang="en-GB" sz="3199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43" name="Right Arrow 42"/>
              <p:cNvSpPr/>
              <p:nvPr/>
            </p:nvSpPr>
            <p:spPr>
              <a:xfrm rot="16200000">
                <a:off x="7407300" y="4770421"/>
                <a:ext cx="212700" cy="243840"/>
              </a:xfrm>
              <a:prstGeom prst="rightArrow">
                <a:avLst/>
              </a:prstGeom>
              <a:solidFill>
                <a:srgbClr val="9BBB59">
                  <a:lumMod val="75000"/>
                </a:srgbClr>
              </a:solidFill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1218895">
                  <a:defRPr/>
                </a:pPr>
                <a:endParaRPr lang="en-GB" sz="3199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44" name="Right Arrow 43"/>
              <p:cNvSpPr/>
              <p:nvPr/>
            </p:nvSpPr>
            <p:spPr>
              <a:xfrm rot="5400000">
                <a:off x="2340000" y="5450250"/>
                <a:ext cx="212700" cy="243840"/>
              </a:xfrm>
              <a:prstGeom prst="rightArrow">
                <a:avLst/>
              </a:prstGeom>
              <a:solidFill>
                <a:srgbClr val="9BBB59">
                  <a:lumMod val="75000"/>
                </a:srgbClr>
              </a:solidFill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1218895">
                  <a:defRPr/>
                </a:pPr>
                <a:endParaRPr lang="en-GB" sz="3199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45" name="Right Arrow 44"/>
              <p:cNvSpPr/>
              <p:nvPr/>
            </p:nvSpPr>
            <p:spPr>
              <a:xfrm rot="5400000">
                <a:off x="4830648" y="5451361"/>
                <a:ext cx="212700" cy="243840"/>
              </a:xfrm>
              <a:prstGeom prst="rightArrow">
                <a:avLst/>
              </a:prstGeom>
              <a:solidFill>
                <a:srgbClr val="9BBB59">
                  <a:lumMod val="75000"/>
                </a:srgbClr>
              </a:solidFill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1218895">
                  <a:defRPr/>
                </a:pPr>
                <a:endParaRPr lang="en-GB" sz="3199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46" name="Right Arrow 45"/>
              <p:cNvSpPr/>
              <p:nvPr/>
            </p:nvSpPr>
            <p:spPr>
              <a:xfrm rot="5400000">
                <a:off x="7407300" y="5452010"/>
                <a:ext cx="212700" cy="243840"/>
              </a:xfrm>
              <a:prstGeom prst="rightArrow">
                <a:avLst/>
              </a:prstGeom>
              <a:solidFill>
                <a:srgbClr val="9BBB59">
                  <a:lumMod val="75000"/>
                </a:srgbClr>
              </a:solidFill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1218895">
                  <a:defRPr/>
                </a:pPr>
                <a:endParaRPr lang="en-GB" sz="3199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47" name="Rounded Rectangle 46"/>
              <p:cNvSpPr/>
              <p:nvPr/>
            </p:nvSpPr>
            <p:spPr>
              <a:xfrm>
                <a:off x="1415796" y="5760691"/>
                <a:ext cx="7027164" cy="459740"/>
              </a:xfrm>
              <a:prstGeom prst="roundRect">
                <a:avLst>
                  <a:gd name="adj" fmla="val 10000"/>
                </a:avLst>
              </a:prstGeom>
              <a:noFill/>
              <a:ln w="31750" cap="flat" cmpd="sng" algn="ctr">
                <a:solidFill>
                  <a:srgbClr val="9BBB59">
                    <a:lumMod val="75000"/>
                  </a:srgb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18895">
                  <a:defRPr/>
                </a:pPr>
                <a:r>
                  <a:rPr lang="en-GB" sz="2000" kern="0" dirty="0">
                    <a:solidFill>
                      <a:srgbClr val="9BBB59">
                        <a:lumMod val="75000"/>
                      </a:srgbClr>
                    </a:solidFill>
                    <a:latin typeface="Calibri"/>
                  </a:rPr>
                  <a:t>Optimized (by definition)</a:t>
                </a:r>
              </a:p>
            </p:txBody>
          </p:sp>
        </p:grpSp>
        <p:graphicFrame>
          <p:nvGraphicFramePr>
            <p:cNvPr id="32" name="Diagram 31"/>
            <p:cNvGraphicFramePr/>
            <p:nvPr>
              <p:extLst>
                <p:ext uri="{D42A27DB-BD31-4B8C-83A1-F6EECF244321}">
                  <p14:modId xmlns:p14="http://schemas.microsoft.com/office/powerpoint/2010/main" val="2039305400"/>
                </p:ext>
              </p:extLst>
            </p:nvPr>
          </p:nvGraphicFramePr>
          <p:xfrm>
            <a:off x="1491996" y="1115703"/>
            <a:ext cx="4687824" cy="468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2" r:lo="rId13" r:qs="rId14" r:cs="rId15"/>
            </a:graphicData>
          </a:graphic>
        </p:graphicFrame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880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C. Adorisio - 7th HL-LHC Collaboration Meeting - CIEMAT, 13-16 November 2017</a:t>
            </a:r>
            <a:endParaRPr lang="en-GB" noProof="0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729292" y="893"/>
            <a:ext cx="8227458" cy="837982"/>
          </a:xfrm>
        </p:spPr>
        <p:txBody>
          <a:bodyPr>
            <a:normAutofit fontScale="90000"/>
          </a:bodyPr>
          <a:lstStyle/>
          <a:p>
            <a:r>
              <a:rPr lang="en-US" sz="4132" dirty="0"/>
              <a:t>Optimization during operation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733" dirty="0">
                <a:solidFill>
                  <a:srgbClr val="669900"/>
                </a:solidFill>
              </a:rPr>
              <a:t>ALARA procedure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2110191" y="1816550"/>
            <a:ext cx="7839441" cy="5004996"/>
            <a:chOff x="868680" y="1363984"/>
            <a:chExt cx="7841483" cy="5006299"/>
          </a:xfrm>
        </p:grpSpPr>
        <p:grpSp>
          <p:nvGrpSpPr>
            <p:cNvPr id="16" name="Group 15"/>
            <p:cNvGrpSpPr/>
            <p:nvPr/>
          </p:nvGrpSpPr>
          <p:grpSpPr>
            <a:xfrm>
              <a:off x="868680" y="1558075"/>
              <a:ext cx="7260336" cy="4064000"/>
              <a:chOff x="914400" y="1397000"/>
              <a:chExt cx="7260336" cy="4064000"/>
            </a:xfrm>
          </p:grpSpPr>
          <p:cxnSp>
            <p:nvCxnSpPr>
              <p:cNvPr id="54" name="Straight Connector 53"/>
              <p:cNvCxnSpPr>
                <a:endCxn id="36" idx="1"/>
              </p:cNvCxnSpPr>
              <p:nvPr/>
            </p:nvCxnSpPr>
            <p:spPr>
              <a:xfrm flipV="1">
                <a:off x="3329940" y="2778281"/>
                <a:ext cx="2914111" cy="15150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/>
              <p:nvPr/>
            </p:nvCxnSpPr>
            <p:spPr>
              <a:xfrm flipV="1">
                <a:off x="3322320" y="3729148"/>
                <a:ext cx="2914110" cy="15147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/>
              <p:nvPr/>
            </p:nvCxnSpPr>
            <p:spPr>
              <a:xfrm flipV="1">
                <a:off x="3329940" y="4368728"/>
                <a:ext cx="2914110" cy="15147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/>
              <p:nvPr/>
            </p:nvCxnSpPr>
            <p:spPr>
              <a:xfrm flipV="1">
                <a:off x="3298920" y="4970603"/>
                <a:ext cx="2914110" cy="15147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>
                <a:endCxn id="35" idx="1"/>
              </p:cNvCxnSpPr>
              <p:nvPr/>
            </p:nvCxnSpPr>
            <p:spPr>
              <a:xfrm flipV="1">
                <a:off x="3329940" y="2161738"/>
                <a:ext cx="2906491" cy="10250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2" name="Diagram 1"/>
              <p:cNvGraphicFramePr/>
              <p:nvPr>
                <p:extLst>
                  <p:ext uri="{D42A27DB-BD31-4B8C-83A1-F6EECF244321}">
                    <p14:modId xmlns:p14="http://schemas.microsoft.com/office/powerpoint/2010/main" val="3616247333"/>
                  </p:ext>
                </p:extLst>
              </p:nvPr>
            </p:nvGraphicFramePr>
            <p:xfrm>
              <a:off x="914400" y="1397000"/>
              <a:ext cx="2415540" cy="406400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  <p:graphicFrame>
            <p:nvGraphicFramePr>
              <p:cNvPr id="4" name="Diagram 3"/>
              <p:cNvGraphicFramePr/>
              <p:nvPr>
                <p:extLst>
                  <p:ext uri="{D42A27DB-BD31-4B8C-83A1-F6EECF244321}">
                    <p14:modId xmlns:p14="http://schemas.microsoft.com/office/powerpoint/2010/main" val="3077198299"/>
                  </p:ext>
                </p:extLst>
              </p:nvPr>
            </p:nvGraphicFramePr>
            <p:xfrm>
              <a:off x="3432270" y="1623060"/>
              <a:ext cx="670560" cy="366522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  <p:graphicFrame>
            <p:nvGraphicFramePr>
              <p:cNvPr id="31" name="Diagram 30"/>
              <p:cNvGraphicFramePr/>
              <p:nvPr>
                <p:extLst/>
              </p:nvPr>
            </p:nvGraphicFramePr>
            <p:xfrm>
              <a:off x="5479875" y="1630680"/>
              <a:ext cx="666750" cy="367284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2" r:lo="rId13" r:qs="rId14" r:cs="rId15"/>
              </a:graphicData>
            </a:graphic>
          </p:graphicFrame>
          <p:graphicFrame>
            <p:nvGraphicFramePr>
              <p:cNvPr id="32" name="Diagram 31"/>
              <p:cNvGraphicFramePr/>
              <p:nvPr>
                <p:extLst/>
              </p:nvPr>
            </p:nvGraphicFramePr>
            <p:xfrm>
              <a:off x="7435596" y="1607820"/>
              <a:ext cx="739140" cy="367284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7" r:lo="rId18" r:qs="rId19" r:cs="rId20"/>
              </a:graphicData>
            </a:graphic>
          </p:graphicFrame>
          <p:sp>
            <p:nvSpPr>
              <p:cNvPr id="9" name="TextBox 8"/>
              <p:cNvSpPr txBox="1"/>
              <p:nvPr/>
            </p:nvSpPr>
            <p:spPr>
              <a:xfrm>
                <a:off x="4209511" y="1992416"/>
                <a:ext cx="1192531" cy="338642"/>
              </a:xfrm>
              <a:prstGeom prst="rect">
                <a:avLst/>
              </a:prstGeom>
              <a:solidFill>
                <a:schemeClr val="bg2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GB" sz="1600" dirty="0">
                    <a:solidFill>
                      <a:schemeClr val="bg1"/>
                    </a:solidFill>
                  </a:rPr>
                  <a:t>100 </a:t>
                </a:r>
                <a:r>
                  <a:rPr lang="en-GB" sz="1600" dirty="0">
                    <a:solidFill>
                      <a:schemeClr val="bg1"/>
                    </a:solidFill>
                    <a:latin typeface="Symbol" panose="05050102010706020507" pitchFamily="18" charset="2"/>
                  </a:rPr>
                  <a:t>m</a:t>
                </a:r>
                <a:r>
                  <a:rPr lang="en-GB" sz="1600" dirty="0">
                    <a:solidFill>
                      <a:schemeClr val="bg1"/>
                    </a:solidFill>
                  </a:rPr>
                  <a:t>Sv</a:t>
                </a: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4217131" y="2608960"/>
                <a:ext cx="1192531" cy="338642"/>
              </a:xfrm>
              <a:prstGeom prst="rect">
                <a:avLst/>
              </a:prstGeom>
              <a:solidFill>
                <a:schemeClr val="bg2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GB" sz="1600" dirty="0">
                    <a:solidFill>
                      <a:schemeClr val="bg1"/>
                    </a:solidFill>
                  </a:rPr>
                  <a:t>500 </a:t>
                </a:r>
                <a:r>
                  <a:rPr lang="en-GB" sz="1600" dirty="0">
                    <a:solidFill>
                      <a:schemeClr val="bg1"/>
                    </a:solidFill>
                    <a:latin typeface="Symbol" panose="05050102010706020507" pitchFamily="18" charset="2"/>
                  </a:rPr>
                  <a:t>m</a:t>
                </a:r>
                <a:r>
                  <a:rPr lang="en-GB" sz="1600" dirty="0">
                    <a:solidFill>
                      <a:schemeClr val="bg1"/>
                    </a:solidFill>
                  </a:rPr>
                  <a:t>Sv</a:t>
                </a: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6236431" y="1992417"/>
                <a:ext cx="1192531" cy="338642"/>
              </a:xfrm>
              <a:prstGeom prst="rect">
                <a:avLst/>
              </a:prstGeom>
              <a:solidFill>
                <a:schemeClr val="bg2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GB" sz="1600" dirty="0">
                    <a:solidFill>
                      <a:schemeClr val="bg1"/>
                    </a:solidFill>
                  </a:rPr>
                  <a:t>1 mSv</a:t>
                </a: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6244051" y="2608960"/>
                <a:ext cx="1192531" cy="338642"/>
              </a:xfrm>
              <a:prstGeom prst="rect">
                <a:avLst/>
              </a:prstGeom>
              <a:solidFill>
                <a:schemeClr val="bg2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GB" sz="1600" dirty="0">
                    <a:solidFill>
                      <a:schemeClr val="bg1"/>
                    </a:solidFill>
                  </a:rPr>
                  <a:t>5 mSv</a:t>
                </a: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4221480" y="3582547"/>
                <a:ext cx="1192531" cy="338642"/>
              </a:xfrm>
              <a:prstGeom prst="rect">
                <a:avLst/>
              </a:prstGeom>
              <a:solidFill>
                <a:schemeClr val="bg2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GB" sz="1600" dirty="0">
                    <a:solidFill>
                      <a:schemeClr val="bg1"/>
                    </a:solidFill>
                  </a:rPr>
                  <a:t>50 </a:t>
                </a:r>
                <a:r>
                  <a:rPr lang="en-GB" sz="1600" dirty="0">
                    <a:solidFill>
                      <a:schemeClr val="bg1"/>
                    </a:solidFill>
                    <a:latin typeface="Symbol" panose="05050102010706020507" pitchFamily="18" charset="2"/>
                  </a:rPr>
                  <a:t>m</a:t>
                </a:r>
                <a:r>
                  <a:rPr lang="en-GB" sz="1600" dirty="0">
                    <a:solidFill>
                      <a:schemeClr val="bg1"/>
                    </a:solidFill>
                  </a:rPr>
                  <a:t>Sv/h</a:t>
                </a: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4229100" y="4199089"/>
                <a:ext cx="1192531" cy="338642"/>
              </a:xfrm>
              <a:prstGeom prst="rect">
                <a:avLst/>
              </a:prstGeom>
              <a:solidFill>
                <a:schemeClr val="bg2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GB" sz="1600" dirty="0">
                    <a:solidFill>
                      <a:schemeClr val="bg1"/>
                    </a:solidFill>
                  </a:rPr>
                  <a:t>5 CA</a:t>
                </a: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4229100" y="4815633"/>
                <a:ext cx="1192531" cy="338642"/>
              </a:xfrm>
              <a:prstGeom prst="rect">
                <a:avLst/>
              </a:prstGeom>
              <a:solidFill>
                <a:schemeClr val="bg2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GB" sz="1600" dirty="0">
                    <a:solidFill>
                      <a:schemeClr val="bg1"/>
                    </a:solidFill>
                  </a:rPr>
                  <a:t>10 CS</a:t>
                </a: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6244051" y="3579988"/>
                <a:ext cx="1192531" cy="338642"/>
              </a:xfrm>
              <a:prstGeom prst="rect">
                <a:avLst/>
              </a:prstGeom>
              <a:solidFill>
                <a:schemeClr val="bg2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GB" sz="1600" dirty="0">
                    <a:solidFill>
                      <a:schemeClr val="bg1"/>
                    </a:solidFill>
                  </a:rPr>
                  <a:t>2 mSv/h</a:t>
                </a: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6251671" y="4196532"/>
                <a:ext cx="1192531" cy="338642"/>
              </a:xfrm>
              <a:prstGeom prst="rect">
                <a:avLst/>
              </a:prstGeom>
              <a:solidFill>
                <a:schemeClr val="bg2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GB" sz="1600" dirty="0">
                    <a:solidFill>
                      <a:schemeClr val="bg1"/>
                    </a:solidFill>
                  </a:rPr>
                  <a:t>200 CA</a:t>
                </a: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6251671" y="4813073"/>
                <a:ext cx="1192531" cy="338642"/>
              </a:xfrm>
              <a:prstGeom prst="rect">
                <a:avLst/>
              </a:prstGeom>
              <a:solidFill>
                <a:schemeClr val="bg2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GB" sz="1600" dirty="0">
                    <a:solidFill>
                      <a:schemeClr val="bg1"/>
                    </a:solidFill>
                  </a:rPr>
                  <a:t>100 CS</a:t>
                </a:r>
              </a:p>
            </p:txBody>
          </p:sp>
        </p:grpSp>
        <p:sp>
          <p:nvSpPr>
            <p:cNvPr id="17" name="Down Arrow 16"/>
            <p:cNvSpPr/>
            <p:nvPr/>
          </p:nvSpPr>
          <p:spPr>
            <a:xfrm>
              <a:off x="4837895" y="5470068"/>
              <a:ext cx="1882668" cy="900000"/>
            </a:xfrm>
            <a:prstGeom prst="downArrow">
              <a:avLst>
                <a:gd name="adj1" fmla="val 50000"/>
                <a:gd name="adj2" fmla="val 45666"/>
              </a:avLst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66" b="1" dirty="0">
                  <a:solidFill>
                    <a:schemeClr val="tx1"/>
                  </a:solidFill>
                </a:rPr>
                <a:t>Detailed work-and-dose planning</a:t>
              </a:r>
            </a:p>
          </p:txBody>
        </p:sp>
        <p:sp>
          <p:nvSpPr>
            <p:cNvPr id="78" name="Down Arrow 77"/>
            <p:cNvSpPr/>
            <p:nvPr/>
          </p:nvSpPr>
          <p:spPr>
            <a:xfrm>
              <a:off x="6813331" y="5454570"/>
              <a:ext cx="1896832" cy="900000"/>
            </a:xfrm>
            <a:prstGeom prst="downArrow">
              <a:avLst>
                <a:gd name="adj1" fmla="val 50000"/>
                <a:gd name="adj2" fmla="val 45666"/>
              </a:avLst>
            </a:prstGeom>
            <a:solidFill>
              <a:srgbClr val="C00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66" b="1" dirty="0">
                  <a:solidFill>
                    <a:schemeClr val="tx1"/>
                  </a:solidFill>
                </a:rPr>
                <a:t>ALARA committee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68680" y="1363984"/>
              <a:ext cx="7260336" cy="338642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en-GB" sz="1600" dirty="0"/>
                <a:t>ALARA categories for individual interventions</a:t>
              </a:r>
            </a:p>
          </p:txBody>
        </p:sp>
        <p:sp>
          <p:nvSpPr>
            <p:cNvPr id="80" name="Down Arrow 79"/>
            <p:cNvSpPr/>
            <p:nvPr/>
          </p:nvSpPr>
          <p:spPr>
            <a:xfrm>
              <a:off x="2680309" y="5470283"/>
              <a:ext cx="2109457" cy="900000"/>
            </a:xfrm>
            <a:prstGeom prst="downArrow">
              <a:avLst>
                <a:gd name="adj1" fmla="val 50000"/>
                <a:gd name="adj2" fmla="val 45666"/>
              </a:avLst>
            </a:prstGeom>
            <a:solidFill>
              <a:srgbClr val="6699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66" b="1" dirty="0">
                  <a:solidFill>
                    <a:schemeClr val="tx1"/>
                  </a:solidFill>
                </a:rPr>
                <a:t>100 </a:t>
              </a:r>
              <a:r>
                <a:rPr lang="en-GB" sz="1066" b="1" dirty="0" err="1">
                  <a:solidFill>
                    <a:schemeClr val="tx1"/>
                  </a:solidFill>
                  <a:latin typeface="Symbol" panose="05050102010706020507" pitchFamily="18" charset="2"/>
                </a:rPr>
                <a:t>m</a:t>
              </a:r>
              <a:r>
                <a:rPr lang="en-GB" sz="1066" b="1" dirty="0" err="1">
                  <a:solidFill>
                    <a:schemeClr val="tx1"/>
                  </a:solidFill>
                </a:rPr>
                <a:t>Sv</a:t>
              </a:r>
              <a:r>
                <a:rPr lang="en-GB" sz="1066" b="1" dirty="0">
                  <a:solidFill>
                    <a:schemeClr val="tx1"/>
                  </a:solidFill>
                </a:rPr>
                <a:t> / intervention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420492" y="884586"/>
            <a:ext cx="4730788" cy="804970"/>
            <a:chOff x="2566035" y="662940"/>
            <a:chExt cx="3549015" cy="603885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5260005" y="767066"/>
              <a:ext cx="297024" cy="220508"/>
            </a:xfrm>
            <a:prstGeom prst="line">
              <a:avLst/>
            </a:prstGeom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3" name="Diagram 2"/>
            <p:cNvGraphicFramePr/>
            <p:nvPr>
              <p:extLst>
                <p:ext uri="{D42A27DB-BD31-4B8C-83A1-F6EECF244321}">
                  <p14:modId xmlns:p14="http://schemas.microsoft.com/office/powerpoint/2010/main" val="976310486"/>
                </p:ext>
              </p:extLst>
            </p:nvPr>
          </p:nvGraphicFramePr>
          <p:xfrm>
            <a:off x="2566035" y="662940"/>
            <a:ext cx="3549015" cy="603885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2" r:lo="rId23" r:qs="rId24" r:cs="rId25"/>
            </a:graphicData>
          </a:graphic>
        </p:graphicFrame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5955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47206" y="2895742"/>
            <a:ext cx="5350862" cy="2053056"/>
          </a:xfrm>
        </p:spPr>
        <p:txBody>
          <a:bodyPr>
            <a:normAutofit/>
          </a:bodyPr>
          <a:lstStyle/>
          <a:p>
            <a:r>
              <a:rPr lang="en-US" sz="3199" dirty="0">
                <a:solidFill>
                  <a:schemeClr val="tx1"/>
                </a:solidFill>
              </a:rPr>
              <a:t>Optimization during design</a:t>
            </a:r>
            <a:endParaRPr lang="en-US" sz="2799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534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22404</TotalTime>
  <Words>2872</Words>
  <Application>Microsoft Office PowerPoint</Application>
  <PresentationFormat>Personalizzato</PresentationFormat>
  <Paragraphs>739</Paragraphs>
  <Slides>42</Slides>
  <Notes>16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42</vt:i4>
      </vt:variant>
    </vt:vector>
  </HeadingPairs>
  <TitlesOfParts>
    <vt:vector size="44" baseType="lpstr">
      <vt:lpstr>Thème Office</vt:lpstr>
      <vt:lpstr>Worksheet</vt:lpstr>
      <vt:lpstr>HL-LHC - Residual Dose Rate Estimations in the LSS1 and LSS5 (from TAXS up to Q7)  + A Preliminary collective dose estimation exercise for ALARA optimization  </vt:lpstr>
      <vt:lpstr>Outline</vt:lpstr>
      <vt:lpstr>Rules and regulations a reminder</vt:lpstr>
      <vt:lpstr>Safety Code F Limitation</vt:lpstr>
      <vt:lpstr>Safety Code F Limitation</vt:lpstr>
      <vt:lpstr>Safety Code F Optimization (ALARA)</vt:lpstr>
      <vt:lpstr>Safety Code F Limitation / Optimization</vt:lpstr>
      <vt:lpstr>Optimization during operation ALARA procedure</vt:lpstr>
      <vt:lpstr>Optimization during design</vt:lpstr>
      <vt:lpstr>Intervention doses Methodology</vt:lpstr>
      <vt:lpstr>Optimization during design Design options</vt:lpstr>
      <vt:lpstr>Residual dose rate outlook</vt:lpstr>
      <vt:lpstr>LHC/HL-LHC Operational Scenarios</vt:lpstr>
      <vt:lpstr>LHC – Simulation geometry</vt:lpstr>
      <vt:lpstr>LHC – Simulation/measurement comparison</vt:lpstr>
      <vt:lpstr>LHC - Residual Dose Rate estimation</vt:lpstr>
      <vt:lpstr>Presentazione standard di PowerPoint</vt:lpstr>
      <vt:lpstr>HL-LHC FLUKA Geometry</vt:lpstr>
      <vt:lpstr>HL-LHC – Residual Dose Rate estimation </vt:lpstr>
      <vt:lpstr>LSS1 vs LSS5</vt:lpstr>
      <vt:lpstr>LHC vs HL-LHC – Residual Dose Rate estimation </vt:lpstr>
      <vt:lpstr>LS4 vs LS6</vt:lpstr>
      <vt:lpstr>Nominal vs Ultimate</vt:lpstr>
      <vt:lpstr>Example: A Preliminary collective dose estimation for ALARA optimization</vt:lpstr>
      <vt:lpstr>Example - alignment</vt:lpstr>
      <vt:lpstr>Example - alignment</vt:lpstr>
      <vt:lpstr>Example – alignment Lesson learnt </vt:lpstr>
      <vt:lpstr>HL-LHC New Underground galleries</vt:lpstr>
      <vt:lpstr>HL-LHC new underground galleries</vt:lpstr>
      <vt:lpstr>HL-LHC new underground galleries Shielding</vt:lpstr>
      <vt:lpstr>HL-LHC new underground galleries Shielding</vt:lpstr>
      <vt:lpstr>HL-LHC new underground galleries Spoil activation</vt:lpstr>
      <vt:lpstr>it is time to summarize and conclude…</vt:lpstr>
      <vt:lpstr>Summary and Conclusions</vt:lpstr>
      <vt:lpstr>Summary and Conclusions</vt:lpstr>
      <vt:lpstr>Thank you!</vt:lpstr>
      <vt:lpstr>Radiological quantities</vt:lpstr>
      <vt:lpstr>Residual Dose Rate Maps</vt:lpstr>
      <vt:lpstr>Residual Dose Rate Profiles</vt:lpstr>
      <vt:lpstr>Residual Dose Rate Profiles</vt:lpstr>
      <vt:lpstr>Residual Dose Rate Profiles</vt:lpstr>
      <vt:lpstr>Residual Dose Rate Profiles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Cristina</cp:lastModifiedBy>
  <cp:revision>239</cp:revision>
  <dcterms:created xsi:type="dcterms:W3CDTF">2016-02-12T09:02:01Z</dcterms:created>
  <dcterms:modified xsi:type="dcterms:W3CDTF">2017-11-16T09:13:31Z</dcterms:modified>
</cp:coreProperties>
</file>