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7.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theme/themeOverride7.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2.xml" ContentType="application/vnd.openxmlformats-officedocument.drawingml.chart+xml"/>
  <Override PartName="/ppt/notesSlides/notesSlide10.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diagrams/data3.xml" ContentType="application/vnd.openxmlformats-officedocument.drawingml.diagramData+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style7.xml" ContentType="application/vnd.ms-office.chartstyle+xml"/>
  <Override PartName="/ppt/charts/colors7.xml" ContentType="application/vnd.ms-office.chartcolorstyle+xml"/>
  <Override PartName="/ppt/charts/style8.xml" ContentType="application/vnd.ms-office.chartstyle+xml"/>
  <Override PartName="/ppt/charts/colors8.xml" ContentType="application/vnd.ms-office.chartcolorstyle+xml"/>
  <Override PartName="/ppt/charts/style9.xml" ContentType="application/vnd.ms-office.chartstyle+xml"/>
  <Override PartName="/ppt/charts/colors9.xml" ContentType="application/vnd.ms-office.chartcolorstyle+xml"/>
  <Override PartName="/ppt/charts/style10.xml" ContentType="application/vnd.ms-office.chartstyle+xml"/>
  <Override PartName="/ppt/charts/colors10.xml" ContentType="application/vnd.ms-office.chartcolorstyle+xml"/>
  <Override PartName="/ppt/charts/colors11.xml" ContentType="application/vnd.ms-office.chartcolorstyle+xml"/>
  <Override PartName="/ppt/charts/style11.xml" ContentType="application/vnd.ms-office.chartstyle+xml"/>
  <Override PartName="/ppt/charts/style12.xml" ContentType="application/vnd.ms-office.chartstyle+xml"/>
  <Override PartName="/ppt/charts/colors12.xml" ContentType="application/vnd.ms-office.chartcolorstyle+xml"/>
  <Override PartName="/ppt/charts/style13.xml" ContentType="application/vnd.ms-office.chartstyle+xml"/>
  <Override PartName="/ppt/charts/colors13.xml" ContentType="application/vnd.ms-office.chartcolorstyle+xml"/>
  <Override PartName="/ppt/charts/style14.xml" ContentType="application/vnd.ms-office.chartstyle+xml"/>
  <Override PartName="/ppt/charts/colors14.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handoutMasterIdLst>
    <p:handoutMasterId r:id="rId30"/>
  </p:handoutMasterIdLst>
  <p:sldIdLst>
    <p:sldId id="263" r:id="rId2"/>
    <p:sldId id="268" r:id="rId3"/>
    <p:sldId id="282" r:id="rId4"/>
    <p:sldId id="285" r:id="rId5"/>
    <p:sldId id="286" r:id="rId6"/>
    <p:sldId id="274" r:id="rId7"/>
    <p:sldId id="289" r:id="rId8"/>
    <p:sldId id="290" r:id="rId9"/>
    <p:sldId id="291" r:id="rId10"/>
    <p:sldId id="293" r:id="rId11"/>
    <p:sldId id="294" r:id="rId12"/>
    <p:sldId id="295" r:id="rId13"/>
    <p:sldId id="296" r:id="rId14"/>
    <p:sldId id="297" r:id="rId15"/>
    <p:sldId id="299" r:id="rId16"/>
    <p:sldId id="298" r:id="rId17"/>
    <p:sldId id="266" r:id="rId18"/>
    <p:sldId id="306" r:id="rId19"/>
    <p:sldId id="300" r:id="rId20"/>
    <p:sldId id="301" r:id="rId21"/>
    <p:sldId id="302" r:id="rId22"/>
    <p:sldId id="303" r:id="rId23"/>
    <p:sldId id="304" r:id="rId24"/>
    <p:sldId id="305" r:id="rId25"/>
    <p:sldId id="269" r:id="rId26"/>
    <p:sldId id="272" r:id="rId27"/>
    <p:sldId id="281" r:id="rId2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77" autoAdjust="0"/>
    <p:restoredTop sz="94944" autoAdjust="0"/>
  </p:normalViewPr>
  <p:slideViewPr>
    <p:cSldViewPr snapToObjects="1" showGuides="1">
      <p:cViewPr varScale="1">
        <p:scale>
          <a:sx n="73" d="100"/>
          <a:sy n="73" d="100"/>
        </p:scale>
        <p:origin x="-67" y="-86"/>
      </p:cViewPr>
      <p:guideLst>
        <p:guide orient="horz" pos="4080"/>
        <p:guide pos="2880"/>
      </p:guideLst>
    </p:cSldViewPr>
  </p:slideViewPr>
  <p:notesTextViewPr>
    <p:cViewPr>
      <p:scale>
        <a:sx n="100" d="100"/>
        <a:sy n="100" d="100"/>
      </p:scale>
      <p:origin x="0" y="0"/>
    </p:cViewPr>
  </p:notesTextViewPr>
  <p:notesViewPr>
    <p:cSldViewPr snapToObjects="1">
      <p:cViewPr varScale="1">
        <p:scale>
          <a:sx n="69" d="100"/>
          <a:sy n="69" d="100"/>
        </p:scale>
        <p:origin x="15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themeOverride" Target="../theme/themeOverride1.xml"/><Relationship Id="rId4"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oleObject" Target="file:///D:\CloudStation\Hi-Lumi%20LHC\TC%20-%20PLC%20-%20TCC\Actiwiz%20Study%20for%20the%20TCC_2016.12.08\CoContentImpactOnDoseRate.xlsx" TargetMode="External"/></Relationships>
</file>

<file path=ppt/charts/_rels/chart11.xml.rels><?xml version="1.0" encoding="UTF-8" standalone="yes"?>
<Relationships xmlns="http://schemas.openxmlformats.org/package/2006/relationships"><Relationship Id="rId3" Type="http://schemas.microsoft.com/office/2011/relationships/chartColorStyle" Target="colors11.xml"/><Relationship Id="rId2" Type="http://schemas.openxmlformats.org/officeDocument/2006/relationships/package" Target="../embeddings/Microsoft_Excel_Worksheet7.xlsx"/><Relationship Id="rId1" Type="http://schemas.openxmlformats.org/officeDocument/2006/relationships/themeOverride" Target="../theme/themeOverride7.xml"/><Relationship Id="rId4"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microsoft.com/office/2011/relationships/chartStyle" Target="style12.xml"/><Relationship Id="rId2" Type="http://schemas.microsoft.com/office/2011/relationships/chartColorStyle" Target="colors12.xml"/><Relationship Id="rId1" Type="http://schemas.openxmlformats.org/officeDocument/2006/relationships/package" Target="../embeddings/Microsoft_Excel_Worksheet8.xlsx"/></Relationships>
</file>

<file path=ppt/charts/_rels/chart13.xml.rels><?xml version="1.0" encoding="UTF-8" standalone="yes"?>
<Relationships xmlns="http://schemas.openxmlformats.org/package/2006/relationships"><Relationship Id="rId3" Type="http://schemas.microsoft.com/office/2011/relationships/chartStyle" Target="style13.xml"/><Relationship Id="rId2" Type="http://schemas.microsoft.com/office/2011/relationships/chartColorStyle" Target="colors13.xml"/><Relationship Id="rId1" Type="http://schemas.openxmlformats.org/officeDocument/2006/relationships/package" Target="../embeddings/Microsoft_Excel_Worksheet9.xlsx"/></Relationships>
</file>

<file path=ppt/charts/_rels/chart14.xml.rels><?xml version="1.0" encoding="UTF-8" standalone="yes"?>
<Relationships xmlns="http://schemas.openxmlformats.org/package/2006/relationships"><Relationship Id="rId3" Type="http://schemas.microsoft.com/office/2011/relationships/chartStyle" Target="style14.xml"/><Relationship Id="rId2" Type="http://schemas.microsoft.com/office/2011/relationships/chartColorStyle" Target="colors14.xml"/><Relationship Id="rId1" Type="http://schemas.openxmlformats.org/officeDocument/2006/relationships/package" Target="../embeddings/Microsoft_Excel_Worksheet10.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themeOverride" Target="../theme/themeOverride2.xml"/><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Microsoft_Excel_Worksheet3.xlsx"/><Relationship Id="rId1" Type="http://schemas.openxmlformats.org/officeDocument/2006/relationships/themeOverride" Target="../theme/themeOverride3.xml"/><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Worksheet4.xlsx"/><Relationship Id="rId1" Type="http://schemas.openxmlformats.org/officeDocument/2006/relationships/themeOverride" Target="../theme/themeOverride4.xml"/><Relationship Id="rId4" Type="http://schemas.microsoft.com/office/2011/relationships/chartStyle" Target="style4.xml"/></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openxmlformats.org/officeDocument/2006/relationships/package" Target="../embeddings/Microsoft_Excel_Worksheet5.xlsx"/><Relationship Id="rId1" Type="http://schemas.openxmlformats.org/officeDocument/2006/relationships/themeOverride" Target="../theme/themeOverride5.xml"/><Relationship Id="rId4" Type="http://schemas.microsoft.com/office/2011/relationships/chartStyle" Target="style5.xml"/></Relationships>
</file>

<file path=ppt/charts/_rels/chart6.xml.rels><?xml version="1.0" encoding="UTF-8" standalone="yes"?>
<Relationships xmlns="http://schemas.openxmlformats.org/package/2006/relationships"><Relationship Id="rId3" Type="http://schemas.microsoft.com/office/2011/relationships/chartColorStyle" Target="colors6.xml"/><Relationship Id="rId2" Type="http://schemas.openxmlformats.org/officeDocument/2006/relationships/package" Target="../embeddings/Microsoft_Excel_Worksheet6.xlsx"/><Relationship Id="rId1" Type="http://schemas.openxmlformats.org/officeDocument/2006/relationships/themeOverride" Target="../theme/themeOverride6.xml"/><Relationship Id="rId4" Type="http://schemas.microsoft.com/office/2011/relationships/chartStyle" Target="style6.xml"/></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oleObject" Target="file:///D:\CloudStation\Hi-Lumi%20LHC\TC%20-%20PLC%20-%20TCC\Actiwiz%20Study%20for%20the%20TCC_2016.12.08\CoContentImpactOnDoseRate.xlsx" TargetMode="External"/></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oleObject" Target="file:///D:\CloudStation\Hi-Lumi%20LHC\TC%20-%20PLC%20-%20TCC\Actiwiz%20Study%20for%20the%20TCC_2016.12.08\CoContentImpactOnDoseRate.xlsx" TargetMode="External"/></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oleObject" Target="file:///D:\CloudStation\Hi-Lumi%20LHC\TC%20-%20PLC%20-%20TCC\Actiwiz%20Study%20for%20the%20TCC_2016.12.08\CoContentImpactOnDoseRat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Ambient dose equivalent</a:t>
            </a:r>
            <a:r>
              <a:rPr lang="en-GB" baseline="0"/>
              <a:t> rate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2787542632027"/>
          <c:y val="4.0767676767676779E-2"/>
          <c:w val="0.74694374335645664"/>
          <c:h val="0.82830987035711445"/>
        </c:manualLayout>
      </c:layout>
      <c:bar3DChart>
        <c:barDir val="col"/>
        <c:grouping val="standard"/>
        <c:varyColors val="0"/>
        <c:ser>
          <c:idx val="0"/>
          <c:order val="0"/>
          <c:tx>
            <c:strRef>
              <c:f>'TAXS - 12 months'!$H$37</c:f>
              <c:strCache>
                <c:ptCount val="1"/>
                <c:pt idx="0">
                  <c:v>0.15</c:v>
                </c:pt>
              </c:strCache>
            </c:strRef>
          </c:tx>
          <c:spPr>
            <a:solidFill>
              <a:schemeClr val="accent6">
                <a:lumMod val="40000"/>
                <a:lumOff val="60000"/>
              </a:schemeClr>
            </a:solidFill>
            <a:ln>
              <a:noFill/>
            </a:ln>
            <a:effectLst/>
            <a:sp3d/>
          </c:spPr>
          <c:invertIfNegative val="0"/>
          <c:dLbls>
            <c:dLbl>
              <c:idx val="0"/>
              <c:layout>
                <c:manualLayout>
                  <c:x val="-2.3458888736466783E-17"/>
                  <c:y val="4.848484848484848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5.656565656565656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060606060606045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6.5571458078296833E-4"/>
                  <c:y val="6.868686868686868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'TAXS - 12 months'!$I$36:$L$36</c:f>
              <c:strCache>
                <c:ptCount val="4"/>
                <c:pt idx="0">
                  <c:v>1 week</c:v>
                </c:pt>
                <c:pt idx="1">
                  <c:v>1 month</c:v>
                </c:pt>
                <c:pt idx="2">
                  <c:v>6 months</c:v>
                </c:pt>
                <c:pt idx="3">
                  <c:v>1 year</c:v>
                </c:pt>
              </c:strCache>
            </c:strRef>
          </c:cat>
          <c:val>
            <c:numRef>
              <c:f>'TAXS - 12 months'!$I$37:$L$37</c:f>
              <c:numCache>
                <c:formatCode>0</c:formatCode>
                <c:ptCount val="4"/>
                <c:pt idx="0">
                  <c:v>4.2666666666666799</c:v>
                </c:pt>
                <c:pt idx="1">
                  <c:v>7.0796460176991332</c:v>
                </c:pt>
                <c:pt idx="2">
                  <c:v>16.952789699570815</c:v>
                </c:pt>
                <c:pt idx="3">
                  <c:v>24.292845257903494</c:v>
                </c:pt>
              </c:numCache>
            </c:numRef>
          </c:val>
        </c:ser>
        <c:ser>
          <c:idx val="1"/>
          <c:order val="1"/>
          <c:tx>
            <c:strRef>
              <c:f>'TAXS - 12 months'!$H$38</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5.656565656565649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9.3835554945867131E-17"/>
                  <c:y val="6.868686868686868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'TAXS - 12 months'!$I$36:$L$36</c:f>
              <c:strCache>
                <c:ptCount val="4"/>
                <c:pt idx="0">
                  <c:v>1 week</c:v>
                </c:pt>
                <c:pt idx="1">
                  <c:v>1 month</c:v>
                </c:pt>
                <c:pt idx="2">
                  <c:v>6 months</c:v>
                </c:pt>
                <c:pt idx="3">
                  <c:v>1 year</c:v>
                </c:pt>
              </c:strCache>
            </c:strRef>
          </c:cat>
          <c:val>
            <c:numRef>
              <c:f>'TAXS - 12 months'!$I$38:$L$38</c:f>
              <c:numCache>
                <c:formatCode>0</c:formatCode>
                <c:ptCount val="4"/>
                <c:pt idx="0">
                  <c:v>8.8000000000000114</c:v>
                </c:pt>
                <c:pt idx="1">
                  <c:v>14.601769911504434</c:v>
                </c:pt>
                <c:pt idx="2">
                  <c:v>33.047210300429157</c:v>
                </c:pt>
                <c:pt idx="3">
                  <c:v>48.585690515807016</c:v>
                </c:pt>
              </c:numCache>
            </c:numRef>
          </c:val>
        </c:ser>
        <c:ser>
          <c:idx val="2"/>
          <c:order val="2"/>
          <c:tx>
            <c:strRef>
              <c:f>'TAXS - 12 months'!$H$39</c:f>
              <c:strCache>
                <c:ptCount val="1"/>
                <c:pt idx="0">
                  <c:v>0.3</c:v>
                </c:pt>
              </c:strCache>
            </c:strRef>
          </c:tx>
          <c:spPr>
            <a:solidFill>
              <a:schemeClr val="accent3">
                <a:lumMod val="60000"/>
                <a:lumOff val="40000"/>
              </a:schemeClr>
            </a:solidFill>
            <a:ln>
              <a:noFill/>
            </a:ln>
            <a:effectLst/>
            <a:sp3d/>
          </c:spPr>
          <c:invertIfNegative val="0"/>
          <c:dLbls>
            <c:dLbl>
              <c:idx val="0"/>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4646464646464646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7.272727272727272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'TAXS - 12 months'!$I$36:$L$36</c:f>
              <c:strCache>
                <c:ptCount val="4"/>
                <c:pt idx="0">
                  <c:v>1 week</c:v>
                </c:pt>
                <c:pt idx="1">
                  <c:v>1 month</c:v>
                </c:pt>
                <c:pt idx="2">
                  <c:v>6 months</c:v>
                </c:pt>
                <c:pt idx="3">
                  <c:v>1 year</c:v>
                </c:pt>
              </c:strCache>
            </c:strRef>
          </c:cat>
          <c:val>
            <c:numRef>
              <c:f>'TAXS - 12 months'!$I$39:$L$39</c:f>
              <c:numCache>
                <c:formatCode>0</c:formatCode>
                <c:ptCount val="4"/>
                <c:pt idx="0">
                  <c:v>17.599999999999994</c:v>
                </c:pt>
                <c:pt idx="1">
                  <c:v>29.203539823008839</c:v>
                </c:pt>
                <c:pt idx="2">
                  <c:v>66.309012875536467</c:v>
                </c:pt>
                <c:pt idx="3">
                  <c:v>96.339434276206362</c:v>
                </c:pt>
              </c:numCache>
            </c:numRef>
          </c:val>
        </c:ser>
        <c:dLbls>
          <c:showLegendKey val="0"/>
          <c:showVal val="0"/>
          <c:showCatName val="0"/>
          <c:showSerName val="0"/>
          <c:showPercent val="0"/>
          <c:showBubbleSize val="0"/>
        </c:dLbls>
        <c:gapWidth val="150"/>
        <c:shape val="box"/>
        <c:axId val="151681024"/>
        <c:axId val="146169152"/>
        <c:axId val="43849600"/>
      </c:bar3DChart>
      <c:catAx>
        <c:axId val="15168102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6169152"/>
        <c:crosses val="autoZero"/>
        <c:auto val="1"/>
        <c:lblAlgn val="ctr"/>
        <c:lblOffset val="100"/>
        <c:noMultiLvlLbl val="0"/>
      </c:catAx>
      <c:valAx>
        <c:axId val="1461691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wrt 0.1 wt%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681024"/>
        <c:crosses val="autoZero"/>
        <c:crossBetween val="between"/>
      </c:valAx>
      <c:serAx>
        <c:axId val="43849600"/>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6169152"/>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1 year cooling</a:t>
            </a:r>
            <a:r>
              <a:rPr lang="en-GB" baseline="0"/>
              <a:t> time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096296296296293E-2"/>
          <c:y val="2.2445486111111128E-2"/>
          <c:w val="0.70001574074074069"/>
          <c:h val="0.84789409722222209"/>
        </c:manualLayout>
      </c:layout>
      <c:bar3DChart>
        <c:barDir val="col"/>
        <c:grouping val="standard"/>
        <c:varyColors val="0"/>
        <c:ser>
          <c:idx val="0"/>
          <c:order val="0"/>
          <c:tx>
            <c:strRef>
              <c:f>'Co contribution - Summary'!$A$20</c:f>
              <c:strCache>
                <c:ptCount val="1"/>
                <c:pt idx="0">
                  <c:v>TAXS</c:v>
                </c:pt>
              </c:strCache>
            </c:strRef>
          </c:tx>
          <c:spPr>
            <a:solidFill>
              <a:srgbClr val="00B0F0"/>
            </a:solidFill>
            <a:ln>
              <a:noFill/>
            </a:ln>
            <a:effectLst/>
            <a:sp3d/>
          </c:spPr>
          <c:invertIfNegative val="0"/>
          <c:dLbls>
            <c:dLbl>
              <c:idx val="0"/>
              <c:layout>
                <c:manualLayout>
                  <c:x val="-2.1558392930913854E-17"/>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81944444444444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Summary'!$B$19:$E$19</c:f>
              <c:strCache>
                <c:ptCount val="4"/>
                <c:pt idx="0">
                  <c:v>0.1 wt%</c:v>
                </c:pt>
                <c:pt idx="1">
                  <c:v>0.15 wt%</c:v>
                </c:pt>
                <c:pt idx="2">
                  <c:v>0.2 wt%</c:v>
                </c:pt>
                <c:pt idx="3">
                  <c:v>0.3 wt%</c:v>
                </c:pt>
              </c:strCache>
            </c:strRef>
          </c:cat>
          <c:val>
            <c:numRef>
              <c:f>'Co contribution - Summary'!$B$20:$E$20</c:f>
              <c:numCache>
                <c:formatCode>General</c:formatCode>
                <c:ptCount val="4"/>
                <c:pt idx="0">
                  <c:v>49</c:v>
                </c:pt>
                <c:pt idx="1">
                  <c:v>59</c:v>
                </c:pt>
                <c:pt idx="2">
                  <c:v>66</c:v>
                </c:pt>
                <c:pt idx="3">
                  <c:v>74</c:v>
                </c:pt>
              </c:numCache>
            </c:numRef>
          </c:val>
        </c:ser>
        <c:ser>
          <c:idx val="1"/>
          <c:order val="1"/>
          <c:tx>
            <c:strRef>
              <c:f>'Co contribution - Summary'!$A$21</c:f>
              <c:strCache>
                <c:ptCount val="1"/>
                <c:pt idx="0">
                  <c:v>Cell 4 - next to TCL4 coll</c:v>
                </c:pt>
              </c:strCache>
            </c:strRef>
          </c:tx>
          <c:spPr>
            <a:solidFill>
              <a:srgbClr val="00B050"/>
            </a:solidFill>
            <a:ln>
              <a:noFill/>
            </a:ln>
            <a:effectLst/>
            <a:sp3d/>
          </c:spPr>
          <c:invertIfNegative val="0"/>
          <c:dLbls>
            <c:dLbl>
              <c:idx val="0"/>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3784722222222136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499999999991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Summary'!$B$19:$E$19</c:f>
              <c:strCache>
                <c:ptCount val="4"/>
                <c:pt idx="0">
                  <c:v>0.1 wt%</c:v>
                </c:pt>
                <c:pt idx="1">
                  <c:v>0.15 wt%</c:v>
                </c:pt>
                <c:pt idx="2">
                  <c:v>0.2 wt%</c:v>
                </c:pt>
                <c:pt idx="3">
                  <c:v>0.3 wt%</c:v>
                </c:pt>
              </c:strCache>
            </c:strRef>
          </c:cat>
          <c:val>
            <c:numRef>
              <c:f>'Co contribution - Summary'!$B$21:$E$21</c:f>
              <c:numCache>
                <c:formatCode>General</c:formatCode>
                <c:ptCount val="4"/>
                <c:pt idx="0">
                  <c:v>69</c:v>
                </c:pt>
                <c:pt idx="1">
                  <c:v>77</c:v>
                </c:pt>
                <c:pt idx="2">
                  <c:v>82</c:v>
                </c:pt>
                <c:pt idx="3">
                  <c:v>87</c:v>
                </c:pt>
              </c:numCache>
            </c:numRef>
          </c:val>
        </c:ser>
        <c:ser>
          <c:idx val="2"/>
          <c:order val="2"/>
          <c:tx>
            <c:strRef>
              <c:f>'Co contribution - Summary'!$A$22</c:f>
              <c:strCache>
                <c:ptCount val="1"/>
                <c:pt idx="0">
                  <c:v>Next to Q1 cryostat</c:v>
                </c:pt>
              </c:strCache>
            </c:strRef>
          </c:tx>
          <c:spPr>
            <a:solidFill>
              <a:srgbClr val="FF0000"/>
            </a:solidFill>
            <a:ln>
              <a:noFill/>
            </a:ln>
            <a:effectLst/>
            <a:sp3d/>
          </c:spPr>
          <c:invertIfNegative val="0"/>
          <c:dLbls>
            <c:dLbl>
              <c:idx val="0"/>
              <c:layout>
                <c:manualLayout>
                  <c:x val="0"/>
                  <c:y val="7.937499999999995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6233571723655416E-17"/>
                  <c:y val="7.0555555555555552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0555555555555552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Summary'!$B$19:$E$19</c:f>
              <c:strCache>
                <c:ptCount val="4"/>
                <c:pt idx="0">
                  <c:v>0.1 wt%</c:v>
                </c:pt>
                <c:pt idx="1">
                  <c:v>0.15 wt%</c:v>
                </c:pt>
                <c:pt idx="2">
                  <c:v>0.2 wt%</c:v>
                </c:pt>
                <c:pt idx="3">
                  <c:v>0.3 wt%</c:v>
                </c:pt>
              </c:strCache>
            </c:strRef>
          </c:cat>
          <c:val>
            <c:numRef>
              <c:f>'Co contribution - Summary'!$B$22:$E$22</c:f>
              <c:numCache>
                <c:formatCode>General</c:formatCode>
                <c:ptCount val="4"/>
                <c:pt idx="0">
                  <c:v>92</c:v>
                </c:pt>
                <c:pt idx="1">
                  <c:v>94</c:v>
                </c:pt>
                <c:pt idx="2">
                  <c:v>96</c:v>
                </c:pt>
                <c:pt idx="3">
                  <c:v>97</c:v>
                </c:pt>
              </c:numCache>
            </c:numRef>
          </c:val>
        </c:ser>
        <c:dLbls>
          <c:showLegendKey val="0"/>
          <c:showVal val="0"/>
          <c:showCatName val="0"/>
          <c:showSerName val="0"/>
          <c:showPercent val="0"/>
          <c:showBubbleSize val="0"/>
        </c:dLbls>
        <c:gapWidth val="150"/>
        <c:shape val="box"/>
        <c:axId val="145376256"/>
        <c:axId val="145304960"/>
        <c:axId val="144037120"/>
      </c:bar3DChart>
      <c:catAx>
        <c:axId val="1453762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 content</a:t>
                </a:r>
              </a:p>
            </c:rich>
          </c:tx>
          <c:layout>
            <c:manualLayout>
              <c:xMode val="edge"/>
              <c:yMode val="edge"/>
              <c:x val="0.29530925925925933"/>
              <c:y val="0.89921840277777765"/>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4960"/>
        <c:crosses val="autoZero"/>
        <c:auto val="1"/>
        <c:lblAlgn val="ctr"/>
        <c:lblOffset val="100"/>
        <c:noMultiLvlLbl val="0"/>
      </c:catAx>
      <c:valAx>
        <c:axId val="14530496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76256"/>
        <c:crosses val="autoZero"/>
        <c:crossBetween val="between"/>
      </c:valAx>
      <c:serAx>
        <c:axId val="144037120"/>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4960"/>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20</a:t>
            </a:r>
            <a:r>
              <a:rPr lang="en-GB" baseline="0" dirty="0"/>
              <a:t> years </a:t>
            </a:r>
            <a:r>
              <a:rPr lang="en-GB" dirty="0"/>
              <a:t>cooling</a:t>
            </a:r>
            <a:r>
              <a:rPr lang="en-GB" baseline="0" dirty="0"/>
              <a:t> time</a:t>
            </a:r>
          </a:p>
          <a:p>
            <a:pPr>
              <a:defRPr sz="1400" b="0" i="0" u="none" strike="noStrike" kern="1200" spc="0" baseline="0">
                <a:solidFill>
                  <a:schemeClr val="tx1">
                    <a:lumMod val="65000"/>
                    <a:lumOff val="35000"/>
                  </a:schemeClr>
                </a:solidFill>
                <a:latin typeface="+mn-lt"/>
                <a:ea typeface="+mn-ea"/>
                <a:cs typeface="+mn-cs"/>
              </a:defRPr>
            </a:pPr>
            <a:r>
              <a:rPr lang="en-GB" baseline="0" dirty="0"/>
              <a:t>(for waste clearance)</a:t>
            </a:r>
            <a:endParaRPr lang="en-GB" dirty="0"/>
          </a:p>
        </c:rich>
      </c:tx>
      <c:layout>
        <c:manualLayout>
          <c:xMode val="edge"/>
          <c:yMode val="edge"/>
          <c:x val="0.36123191352163619"/>
          <c:y val="9.1450744155999131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096296296296293E-2"/>
          <c:y val="0.16355659722222221"/>
          <c:w val="0.70001574074074069"/>
          <c:h val="0.71119270833333337"/>
        </c:manualLayout>
      </c:layout>
      <c:bar3DChart>
        <c:barDir val="col"/>
        <c:grouping val="standard"/>
        <c:varyColors val="0"/>
        <c:ser>
          <c:idx val="0"/>
          <c:order val="0"/>
          <c:tx>
            <c:strRef>
              <c:f>'Co contribution to w - Summary'!$A$3</c:f>
              <c:strCache>
                <c:ptCount val="1"/>
                <c:pt idx="0">
                  <c:v>TAXS</c:v>
                </c:pt>
              </c:strCache>
            </c:strRef>
          </c:tx>
          <c:spPr>
            <a:solidFill>
              <a:srgbClr val="00B0F0"/>
            </a:solidFill>
            <a:ln>
              <a:noFill/>
            </a:ln>
            <a:effectLst/>
            <a:sp3d/>
          </c:spPr>
          <c:invertIfNegative val="0"/>
          <c:dLbls>
            <c:dLbl>
              <c:idx val="0"/>
              <c:layout>
                <c:manualLayout>
                  <c:x val="0"/>
                  <c:y val="6.17361111111111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8.819444444444436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to w - Summary'!$B$2:$E$2</c:f>
              <c:strCache>
                <c:ptCount val="4"/>
                <c:pt idx="0">
                  <c:v>0.1 wt%</c:v>
                </c:pt>
                <c:pt idx="1">
                  <c:v>0.15 wt%</c:v>
                </c:pt>
                <c:pt idx="2">
                  <c:v>0.2 wt%</c:v>
                </c:pt>
                <c:pt idx="3">
                  <c:v>0.3 wt%</c:v>
                </c:pt>
              </c:strCache>
            </c:strRef>
          </c:cat>
          <c:val>
            <c:numRef>
              <c:f>'Co contribution to w - Summary'!$B$3:$E$3</c:f>
              <c:numCache>
                <c:formatCode>General</c:formatCode>
                <c:ptCount val="4"/>
                <c:pt idx="0">
                  <c:v>91</c:v>
                </c:pt>
                <c:pt idx="1">
                  <c:v>94</c:v>
                </c:pt>
                <c:pt idx="2">
                  <c:v>95</c:v>
                </c:pt>
                <c:pt idx="3">
                  <c:v>97</c:v>
                </c:pt>
              </c:numCache>
            </c:numRef>
          </c:val>
        </c:ser>
        <c:ser>
          <c:idx val="1"/>
          <c:order val="1"/>
          <c:tx>
            <c:strRef>
              <c:f>'Co contribution to w - Summary'!$A$4</c:f>
              <c:strCache>
                <c:ptCount val="1"/>
                <c:pt idx="0">
                  <c:v>Cell 4 - next to TCL4 coll</c:v>
                </c:pt>
              </c:strCache>
            </c:strRef>
          </c:tx>
          <c:spPr>
            <a:solidFill>
              <a:srgbClr val="00B050"/>
            </a:solidFill>
            <a:ln>
              <a:noFill/>
            </a:ln>
            <a:effectLst/>
            <a:sp3d/>
          </c:spPr>
          <c:invertIfNegative val="0"/>
          <c:dLbls>
            <c:dLbl>
              <c:idx val="0"/>
              <c:layout>
                <c:manualLayout>
                  <c:x val="0"/>
                  <c:y val="7.937499999999983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to w - Summary'!$B$2:$E$2</c:f>
              <c:strCache>
                <c:ptCount val="4"/>
                <c:pt idx="0">
                  <c:v>0.1 wt%</c:v>
                </c:pt>
                <c:pt idx="1">
                  <c:v>0.15 wt%</c:v>
                </c:pt>
                <c:pt idx="2">
                  <c:v>0.2 wt%</c:v>
                </c:pt>
                <c:pt idx="3">
                  <c:v>0.3 wt%</c:v>
                </c:pt>
              </c:strCache>
            </c:strRef>
          </c:cat>
          <c:val>
            <c:numRef>
              <c:f>'Co contribution to w - Summary'!$B$4:$E$4</c:f>
              <c:numCache>
                <c:formatCode>General</c:formatCode>
                <c:ptCount val="4"/>
                <c:pt idx="0">
                  <c:v>96</c:v>
                </c:pt>
                <c:pt idx="1">
                  <c:v>97</c:v>
                </c:pt>
                <c:pt idx="2">
                  <c:v>98</c:v>
                </c:pt>
                <c:pt idx="3">
                  <c:v>99</c:v>
                </c:pt>
              </c:numCache>
            </c:numRef>
          </c:val>
        </c:ser>
        <c:ser>
          <c:idx val="2"/>
          <c:order val="2"/>
          <c:tx>
            <c:strRef>
              <c:f>'Co contribution to w - Summary'!$A$5</c:f>
              <c:strCache>
                <c:ptCount val="1"/>
                <c:pt idx="0">
                  <c:v>Next to Q1 cryostat</c:v>
                </c:pt>
              </c:strCache>
            </c:strRef>
          </c:tx>
          <c:spPr>
            <a:solidFill>
              <a:srgbClr val="FF0000"/>
            </a:solidFill>
            <a:ln>
              <a:noFill/>
            </a:ln>
            <a:effectLst/>
            <a:sp3d/>
          </c:spPr>
          <c:invertIfNegative val="0"/>
          <c:dLbls>
            <c:dLbl>
              <c:idx val="0"/>
              <c:layout>
                <c:manualLayout>
                  <c:x val="2.3518518518518519E-3"/>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8.819444444444445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6233571723655416E-17"/>
                  <c:y val="7.9374999999999918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to w - Summary'!$B$2:$E$2</c:f>
              <c:strCache>
                <c:ptCount val="4"/>
                <c:pt idx="0">
                  <c:v>0.1 wt%</c:v>
                </c:pt>
                <c:pt idx="1">
                  <c:v>0.15 wt%</c:v>
                </c:pt>
                <c:pt idx="2">
                  <c:v>0.2 wt%</c:v>
                </c:pt>
                <c:pt idx="3">
                  <c:v>0.3 wt%</c:v>
                </c:pt>
              </c:strCache>
            </c:strRef>
          </c:cat>
          <c:val>
            <c:numRef>
              <c:f>'Co contribution to w - Summary'!$B$5:$E$5</c:f>
              <c:numCache>
                <c:formatCode>General</c:formatCode>
                <c:ptCount val="4"/>
                <c:pt idx="0">
                  <c:v>99</c:v>
                </c:pt>
                <c:pt idx="1">
                  <c:v>99</c:v>
                </c:pt>
                <c:pt idx="2">
                  <c:v>100</c:v>
                </c:pt>
                <c:pt idx="3">
                  <c:v>100</c:v>
                </c:pt>
              </c:numCache>
            </c:numRef>
          </c:val>
        </c:ser>
        <c:dLbls>
          <c:showLegendKey val="0"/>
          <c:showVal val="0"/>
          <c:showCatName val="0"/>
          <c:showSerName val="0"/>
          <c:showPercent val="0"/>
          <c:showBubbleSize val="0"/>
        </c:dLbls>
        <c:gapWidth val="150"/>
        <c:shape val="box"/>
        <c:axId val="172228096"/>
        <c:axId val="151905408"/>
        <c:axId val="171670016"/>
      </c:bar3DChart>
      <c:catAx>
        <c:axId val="172228096"/>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Co content</a:t>
                </a:r>
              </a:p>
            </c:rich>
          </c:tx>
          <c:layout>
            <c:manualLayout>
              <c:xMode val="edge"/>
              <c:yMode val="edge"/>
              <c:x val="0.28590185185185185"/>
              <c:y val="0.90803784722222225"/>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905408"/>
        <c:crosses val="autoZero"/>
        <c:auto val="1"/>
        <c:lblAlgn val="ctr"/>
        <c:lblOffset val="100"/>
        <c:noMultiLvlLbl val="0"/>
      </c:catAx>
      <c:valAx>
        <c:axId val="151905408"/>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crossAx val="172228096"/>
        <c:crosses val="autoZero"/>
        <c:crossBetween val="between"/>
      </c:valAx>
      <c:serAx>
        <c:axId val="171670016"/>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151905408"/>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600" dirty="0" smtClean="0"/>
              <a:t>How much Cobalt content contributes to the hazard</a:t>
            </a:r>
            <a:endParaRPr lang="en-GB" sz="1600"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Ambient Dose Equivalent Rate @ 1m</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Sheet1!$B$2:$B$4</c:f>
              <c:numCache>
                <c:formatCode>General</c:formatCode>
                <c:ptCount val="3"/>
                <c:pt idx="0">
                  <c:v>33.590000000000003</c:v>
                </c:pt>
                <c:pt idx="1">
                  <c:v>50.29</c:v>
                </c:pt>
                <c:pt idx="2">
                  <c:v>60.28</c:v>
                </c:pt>
              </c:numCache>
            </c:numRef>
          </c:val>
        </c:ser>
        <c:ser>
          <c:idx val="1"/>
          <c:order val="1"/>
          <c:tx>
            <c:strRef>
              <c:f>Sheet1!$C$1</c:f>
              <c:strCache>
                <c:ptCount val="1"/>
                <c:pt idx="0">
                  <c:v>Waste Clearance</c:v>
                </c:pt>
              </c:strCache>
            </c:strRef>
          </c:tx>
          <c:spPr>
            <a:solidFill>
              <a:schemeClr val="accent2"/>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accent6">
                        <a:lumMod val="20000"/>
                        <a:lumOff val="80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Sheet1!$C$2:$C$4</c:f>
              <c:numCache>
                <c:formatCode>General</c:formatCode>
                <c:ptCount val="3"/>
                <c:pt idx="0">
                  <c:v>91.23</c:v>
                </c:pt>
                <c:pt idx="1">
                  <c:v>95.41</c:v>
                </c:pt>
                <c:pt idx="2">
                  <c:v>96.9</c:v>
                </c:pt>
              </c:numCache>
            </c:numRef>
          </c:val>
        </c:ser>
        <c:dLbls>
          <c:showLegendKey val="0"/>
          <c:showVal val="0"/>
          <c:showCatName val="0"/>
          <c:showSerName val="0"/>
          <c:showPercent val="0"/>
          <c:showBubbleSize val="0"/>
        </c:dLbls>
        <c:gapWidth val="219"/>
        <c:overlap val="-27"/>
        <c:axId val="54613504"/>
        <c:axId val="2449408"/>
      </c:barChart>
      <c:catAx>
        <c:axId val="54613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2449408"/>
        <c:crosses val="autoZero"/>
        <c:auto val="1"/>
        <c:lblAlgn val="ctr"/>
        <c:lblOffset val="100"/>
        <c:noMultiLvlLbl val="0"/>
      </c:catAx>
      <c:valAx>
        <c:axId val="2449408"/>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smtClean="0"/>
                  <a:t>%</a:t>
                </a:r>
                <a:endParaRPr lang="en-GB" dirty="0"/>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4613504"/>
        <c:crosses val="autoZero"/>
        <c:crossBetween val="between"/>
      </c:valAx>
      <c:spPr>
        <a:noFill/>
        <a:ln>
          <a:solidFill>
            <a:schemeClr val="accent5"/>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600" dirty="0" smtClean="0"/>
              <a:t>How much Cobalt content contributes to the hazard</a:t>
            </a:r>
            <a:endParaRPr lang="en-GB" sz="1600"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Ambient Dose Equivalent Rate @ 1m</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Sheet1!$B$2:$B$4</c:f>
              <c:numCache>
                <c:formatCode>General</c:formatCode>
                <c:ptCount val="3"/>
                <c:pt idx="0">
                  <c:v>84.63</c:v>
                </c:pt>
                <c:pt idx="1">
                  <c:v>91.67</c:v>
                </c:pt>
                <c:pt idx="2">
                  <c:v>94.29</c:v>
                </c:pt>
              </c:numCache>
            </c:numRef>
          </c:val>
        </c:ser>
        <c:ser>
          <c:idx val="1"/>
          <c:order val="1"/>
          <c:tx>
            <c:strRef>
              <c:f>Sheet1!$C$1</c:f>
              <c:strCache>
                <c:ptCount val="1"/>
                <c:pt idx="0">
                  <c:v>Waste Clearance</c:v>
                </c:pt>
              </c:strCache>
            </c:strRef>
          </c:tx>
          <c:spPr>
            <a:solidFill>
              <a:schemeClr val="accent2"/>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accent6">
                        <a:lumMod val="20000"/>
                        <a:lumOff val="80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Sheet1!$C$2:$C$4</c:f>
              <c:numCache>
                <c:formatCode>General</c:formatCode>
                <c:ptCount val="3"/>
                <c:pt idx="0">
                  <c:v>100</c:v>
                </c:pt>
                <c:pt idx="1">
                  <c:v>100</c:v>
                </c:pt>
                <c:pt idx="2">
                  <c:v>100</c:v>
                </c:pt>
              </c:numCache>
            </c:numRef>
          </c:val>
        </c:ser>
        <c:dLbls>
          <c:showLegendKey val="0"/>
          <c:showVal val="0"/>
          <c:showCatName val="0"/>
          <c:showSerName val="0"/>
          <c:showPercent val="0"/>
          <c:showBubbleSize val="0"/>
        </c:dLbls>
        <c:gapWidth val="219"/>
        <c:overlap val="-27"/>
        <c:axId val="181454336"/>
        <c:axId val="2453440"/>
      </c:barChart>
      <c:catAx>
        <c:axId val="181454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2453440"/>
        <c:crosses val="autoZero"/>
        <c:auto val="1"/>
        <c:lblAlgn val="ctr"/>
        <c:lblOffset val="100"/>
        <c:noMultiLvlLbl val="0"/>
      </c:catAx>
      <c:valAx>
        <c:axId val="2453440"/>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smtClean="0"/>
                  <a:t>%</a:t>
                </a:r>
                <a:endParaRPr lang="en-GB" dirty="0"/>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81454336"/>
        <c:crosses val="autoZero"/>
        <c:crossBetween val="between"/>
      </c:valAx>
      <c:spPr>
        <a:noFill/>
        <a:ln>
          <a:solidFill>
            <a:schemeClr val="accent5"/>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600" dirty="0" smtClean="0"/>
              <a:t>How much Cobalt content contributes to the hazard</a:t>
            </a:r>
            <a:endParaRPr lang="en-GB" sz="1600"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Ambient Dose Equivalent Rate @ 1m</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Sheet1!$B$2:$B$4</c:f>
              <c:numCache>
                <c:formatCode>General</c:formatCode>
                <c:ptCount val="3"/>
                <c:pt idx="0">
                  <c:v>53.78</c:v>
                </c:pt>
                <c:pt idx="1">
                  <c:v>69.94</c:v>
                </c:pt>
                <c:pt idx="2">
                  <c:v>77.73</c:v>
                </c:pt>
              </c:numCache>
            </c:numRef>
          </c:val>
        </c:ser>
        <c:ser>
          <c:idx val="1"/>
          <c:order val="1"/>
          <c:tx>
            <c:strRef>
              <c:f>Sheet1!$C$1</c:f>
              <c:strCache>
                <c:ptCount val="1"/>
                <c:pt idx="0">
                  <c:v>Waste Clearance</c:v>
                </c:pt>
              </c:strCache>
            </c:strRef>
          </c:tx>
          <c:spPr>
            <a:solidFill>
              <a:schemeClr val="accent2"/>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accent6">
                        <a:lumMod val="20000"/>
                        <a:lumOff val="80000"/>
                      </a:schemeClr>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0.1 wt%</c:v>
                </c:pt>
                <c:pt idx="1">
                  <c:v>0.2 wt%</c:v>
                </c:pt>
                <c:pt idx="2">
                  <c:v>0.3 wt%</c:v>
                </c:pt>
              </c:strCache>
            </c:strRef>
          </c:cat>
          <c:val>
            <c:numRef>
              <c:f>Sheet1!$C$2:$C$4</c:f>
              <c:numCache>
                <c:formatCode>General</c:formatCode>
                <c:ptCount val="3"/>
                <c:pt idx="0">
                  <c:v>98</c:v>
                </c:pt>
                <c:pt idx="1">
                  <c:v>99</c:v>
                </c:pt>
                <c:pt idx="2">
                  <c:v>99</c:v>
                </c:pt>
              </c:numCache>
            </c:numRef>
          </c:val>
        </c:ser>
        <c:dLbls>
          <c:showLegendKey val="0"/>
          <c:showVal val="0"/>
          <c:showCatName val="0"/>
          <c:showSerName val="0"/>
          <c:showPercent val="0"/>
          <c:showBubbleSize val="0"/>
        </c:dLbls>
        <c:gapWidth val="219"/>
        <c:overlap val="-27"/>
        <c:axId val="182099456"/>
        <c:axId val="33800192"/>
      </c:barChart>
      <c:catAx>
        <c:axId val="182099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33800192"/>
        <c:crosses val="autoZero"/>
        <c:auto val="1"/>
        <c:lblAlgn val="ctr"/>
        <c:lblOffset val="100"/>
        <c:noMultiLvlLbl val="0"/>
      </c:catAx>
      <c:valAx>
        <c:axId val="33800192"/>
        <c:scaling>
          <c:orientation val="minMax"/>
          <c:max val="1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smtClean="0"/>
                  <a:t>%</a:t>
                </a:r>
                <a:endParaRPr lang="en-GB" dirty="0"/>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82099456"/>
        <c:crosses val="autoZero"/>
        <c:crossBetween val="between"/>
      </c:valAx>
      <c:spPr>
        <a:noFill/>
        <a:ln>
          <a:solidFill>
            <a:schemeClr val="accent5"/>
          </a:solid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sym typeface="Symbol" panose="05050102010706020507" pitchFamily="18" charset="2"/>
              </a:rPr>
              <a:t> A</a:t>
            </a:r>
            <a:r>
              <a:rPr lang="en-GB" baseline="-25000">
                <a:sym typeface="Symbol" panose="05050102010706020507" pitchFamily="18" charset="2"/>
              </a:rPr>
              <a:t>i</a:t>
            </a:r>
            <a:r>
              <a:rPr lang="en-GB">
                <a:sym typeface="Symbol" panose="05050102010706020507" pitchFamily="18" charset="2"/>
              </a:rPr>
              <a:t>/LL</a:t>
            </a:r>
            <a:r>
              <a:rPr lang="en-GB" sz="1400" b="0" i="0" u="none" strike="noStrike" baseline="-25000">
                <a:effectLst/>
              </a:rPr>
              <a:t>i</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2787542632027"/>
          <c:y val="3.9743222604047349E-2"/>
          <c:w val="0.74694374335645664"/>
          <c:h val="0.82123361333842448"/>
        </c:manualLayout>
      </c:layout>
      <c:bar3DChart>
        <c:barDir val="col"/>
        <c:grouping val="standard"/>
        <c:varyColors val="0"/>
        <c:ser>
          <c:idx val="0"/>
          <c:order val="0"/>
          <c:tx>
            <c:strRef>
              <c:f>'TAXS - 12 months'!$H$49</c:f>
              <c:strCache>
                <c:ptCount val="1"/>
                <c:pt idx="0">
                  <c:v>0.15</c:v>
                </c:pt>
              </c:strCache>
            </c:strRef>
          </c:tx>
          <c:spPr>
            <a:solidFill>
              <a:schemeClr val="accent6">
                <a:lumMod val="40000"/>
                <a:lumOff val="60000"/>
              </a:schemeClr>
            </a:solidFill>
            <a:ln>
              <a:noFill/>
            </a:ln>
            <a:effectLst/>
            <a:sp3d/>
          </c:spPr>
          <c:invertIfNegative val="0"/>
          <c:dLbls>
            <c:dLbl>
              <c:idx val="0"/>
              <c:layout>
                <c:manualLayout>
                  <c:x val="-2.5462668816039986E-17"/>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24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'TAXS - 12 months'!$I$48:$L$48</c:f>
              <c:strCache>
                <c:ptCount val="4"/>
                <c:pt idx="0">
                  <c:v>1 week</c:v>
                </c:pt>
                <c:pt idx="1">
                  <c:v>1 month</c:v>
                </c:pt>
                <c:pt idx="2">
                  <c:v>6 months</c:v>
                </c:pt>
                <c:pt idx="3">
                  <c:v>1 year</c:v>
                </c:pt>
              </c:strCache>
            </c:strRef>
          </c:cat>
          <c:val>
            <c:numRef>
              <c:f>'TAXS - 12 months'!$I$49:$L$49</c:f>
              <c:numCache>
                <c:formatCode>0</c:formatCode>
                <c:ptCount val="4"/>
                <c:pt idx="0">
                  <c:v>6.3758389261745094</c:v>
                </c:pt>
                <c:pt idx="1">
                  <c:v>7.1698113207547181</c:v>
                </c:pt>
                <c:pt idx="2">
                  <c:v>10.433070866141733</c:v>
                </c:pt>
                <c:pt idx="3">
                  <c:v>14.36781609195404</c:v>
                </c:pt>
              </c:numCache>
            </c:numRef>
          </c:val>
        </c:ser>
        <c:ser>
          <c:idx val="1"/>
          <c:order val="1"/>
          <c:tx>
            <c:strRef>
              <c:f>'TAXS - 12 months'!$H$50</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'TAXS - 12 months'!$I$48:$L$48</c:f>
              <c:strCache>
                <c:ptCount val="4"/>
                <c:pt idx="0">
                  <c:v>1 week</c:v>
                </c:pt>
                <c:pt idx="1">
                  <c:v>1 month</c:v>
                </c:pt>
                <c:pt idx="2">
                  <c:v>6 months</c:v>
                </c:pt>
                <c:pt idx="3">
                  <c:v>1 year</c:v>
                </c:pt>
              </c:strCache>
            </c:strRef>
          </c:cat>
          <c:val>
            <c:numRef>
              <c:f>'TAXS - 12 months'!$I$50:$L$50</c:f>
              <c:numCache>
                <c:formatCode>0</c:formatCode>
                <c:ptCount val="4"/>
                <c:pt idx="0">
                  <c:v>12.975391498881422</c:v>
                </c:pt>
                <c:pt idx="1">
                  <c:v>14.213836477987414</c:v>
                </c:pt>
                <c:pt idx="2">
                  <c:v>20.866141732283467</c:v>
                </c:pt>
                <c:pt idx="3">
                  <c:v>28.735632183908052</c:v>
                </c:pt>
              </c:numCache>
            </c:numRef>
          </c:val>
        </c:ser>
        <c:ser>
          <c:idx val="2"/>
          <c:order val="2"/>
          <c:tx>
            <c:strRef>
              <c:f>'TAXS - 12 months'!$H$51</c:f>
              <c:strCache>
                <c:ptCount val="1"/>
                <c:pt idx="0">
                  <c:v>0.3</c:v>
                </c:pt>
              </c:strCache>
            </c:strRef>
          </c:tx>
          <c:spPr>
            <a:solidFill>
              <a:schemeClr val="accent3">
                <a:lumMod val="60000"/>
                <a:lumOff val="40000"/>
              </a:schemeClr>
            </a:solidFill>
            <a:ln>
              <a:noFill/>
            </a:ln>
            <a:effectLst/>
            <a:sp3d/>
          </c:spPr>
          <c:invertIfNegative val="0"/>
          <c:dLbls>
            <c:dLbl>
              <c:idx val="0"/>
              <c:layout>
                <c:manualLayout>
                  <c:x val="0"/>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0925337632079971E-17"/>
                  <c:y val="7.8703703703703706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0">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'TAXS - 12 months'!$I$48:$L$48</c:f>
              <c:strCache>
                <c:ptCount val="4"/>
                <c:pt idx="0">
                  <c:v>1 week</c:v>
                </c:pt>
                <c:pt idx="1">
                  <c:v>1 month</c:v>
                </c:pt>
                <c:pt idx="2">
                  <c:v>6 months</c:v>
                </c:pt>
                <c:pt idx="3">
                  <c:v>1 year</c:v>
                </c:pt>
              </c:strCache>
            </c:strRef>
          </c:cat>
          <c:val>
            <c:numRef>
              <c:f>'TAXS - 12 months'!$I$51:$L$51</c:f>
              <c:numCache>
                <c:formatCode>0</c:formatCode>
                <c:ptCount val="4"/>
                <c:pt idx="0">
                  <c:v>25.27964205816555</c:v>
                </c:pt>
                <c:pt idx="1">
                  <c:v>28.301886792452819</c:v>
                </c:pt>
                <c:pt idx="2">
                  <c:v>41.732283464566933</c:v>
                </c:pt>
                <c:pt idx="3">
                  <c:v>57.183908045977006</c:v>
                </c:pt>
              </c:numCache>
            </c:numRef>
          </c:val>
        </c:ser>
        <c:dLbls>
          <c:showLegendKey val="0"/>
          <c:showVal val="0"/>
          <c:showCatName val="0"/>
          <c:showSerName val="0"/>
          <c:showPercent val="0"/>
          <c:showBubbleSize val="0"/>
        </c:dLbls>
        <c:gapWidth val="150"/>
        <c:shape val="box"/>
        <c:axId val="151682048"/>
        <c:axId val="146168000"/>
        <c:axId val="43889280"/>
      </c:bar3DChart>
      <c:catAx>
        <c:axId val="1516820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6168000"/>
        <c:crosses val="autoZero"/>
        <c:auto val="1"/>
        <c:lblAlgn val="ctr"/>
        <c:lblOffset val="100"/>
        <c:noMultiLvlLbl val="0"/>
      </c:catAx>
      <c:valAx>
        <c:axId val="1461680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 </a:t>
                </a:r>
                <a:r>
                  <a:rPr lang="en-US" dirty="0" err="1"/>
                  <a:t>wrt</a:t>
                </a:r>
                <a:r>
                  <a:rPr lang="en-US" dirty="0"/>
                  <a:t> 0.1 </a:t>
                </a:r>
                <a:r>
                  <a:rPr lang="en-US" dirty="0" err="1"/>
                  <a:t>wt</a:t>
                </a:r>
                <a:r>
                  <a:rPr lang="en-US" dirty="0"/>
                  <a: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682048"/>
        <c:crosses val="autoZero"/>
        <c:crossBetween val="between"/>
      </c:valAx>
      <c:serAx>
        <c:axId val="43889280"/>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6168000"/>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Ambient dose equivalent</a:t>
            </a:r>
            <a:r>
              <a:rPr lang="en-GB" baseline="0"/>
              <a:t> rate</a:t>
            </a:r>
            <a:endParaRPr lang="en-GB"/>
          </a:p>
        </c:rich>
      </c:tx>
      <c:layout>
        <c:manualLayout>
          <c:xMode val="edge"/>
          <c:yMode val="edge"/>
          <c:x val="0.29028145953924667"/>
          <c:y val="4.4444444444444446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2787542632027"/>
          <c:y val="4.0767676767676779E-2"/>
          <c:w val="0.74694374335645664"/>
          <c:h val="0.82830987035711445"/>
        </c:manualLayout>
      </c:layout>
      <c:bar3DChart>
        <c:barDir val="col"/>
        <c:grouping val="standard"/>
        <c:varyColors val="0"/>
        <c:ser>
          <c:idx val="0"/>
          <c:order val="0"/>
          <c:tx>
            <c:strRef>
              <c:f>'R561 - 12 months'!$H$37</c:f>
              <c:strCache>
                <c:ptCount val="1"/>
                <c:pt idx="0">
                  <c:v>0.15</c:v>
                </c:pt>
              </c:strCache>
            </c:strRef>
          </c:tx>
          <c:spPr>
            <a:solidFill>
              <a:schemeClr val="accent6">
                <a:lumMod val="40000"/>
                <a:lumOff val="60000"/>
              </a:schemeClr>
            </a:solidFill>
            <a:ln>
              <a:noFill/>
            </a:ln>
            <a:effectLst/>
            <a:sp3d/>
          </c:spPr>
          <c:invertIfNegative val="0"/>
          <c:dLbls>
            <c:dLbl>
              <c:idx val="0"/>
              <c:layout>
                <c:manualLayout>
                  <c:x val="-2.3458888736466783E-17"/>
                  <c:y val="4.848484848484848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5.656565656565656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060606060606045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6.5571458078296833E-4"/>
                  <c:y val="6.868686868686868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'R561 - 12 months'!$I$36:$L$36</c:f>
              <c:strCache>
                <c:ptCount val="4"/>
                <c:pt idx="0">
                  <c:v>1 week</c:v>
                </c:pt>
                <c:pt idx="1">
                  <c:v>1 month</c:v>
                </c:pt>
                <c:pt idx="2">
                  <c:v>6 months</c:v>
                </c:pt>
                <c:pt idx="3">
                  <c:v>1 year</c:v>
                </c:pt>
              </c:strCache>
            </c:strRef>
          </c:cat>
          <c:val>
            <c:numRef>
              <c:f>'R561 - 12 months'!$I$37:$L$37</c:f>
              <c:numCache>
                <c:formatCode>0</c:formatCode>
                <c:ptCount val="4"/>
                <c:pt idx="0">
                  <c:v>23.734533183352085</c:v>
                </c:pt>
                <c:pt idx="1">
                  <c:v>29.565217391304344</c:v>
                </c:pt>
                <c:pt idx="2">
                  <c:v>42.358078602620083</c:v>
                </c:pt>
                <c:pt idx="3">
                  <c:v>45.591939546599519</c:v>
                </c:pt>
              </c:numCache>
            </c:numRef>
          </c:val>
        </c:ser>
        <c:ser>
          <c:idx val="1"/>
          <c:order val="1"/>
          <c:tx>
            <c:strRef>
              <c:f>'R561 - 12 months'!$H$38</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5.656565656565649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9.3835554945867131E-17"/>
                  <c:y val="6.868686868686868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'R561 - 12 months'!$I$36:$L$36</c:f>
              <c:strCache>
                <c:ptCount val="4"/>
                <c:pt idx="0">
                  <c:v>1 week</c:v>
                </c:pt>
                <c:pt idx="1">
                  <c:v>1 month</c:v>
                </c:pt>
                <c:pt idx="2">
                  <c:v>6 months</c:v>
                </c:pt>
                <c:pt idx="3">
                  <c:v>1 year</c:v>
                </c:pt>
              </c:strCache>
            </c:strRef>
          </c:cat>
          <c:val>
            <c:numRef>
              <c:f>'R561 - 12 months'!$I$38:$L$38</c:f>
              <c:numCache>
                <c:formatCode>0</c:formatCode>
                <c:ptCount val="4"/>
                <c:pt idx="0">
                  <c:v>46.231721034870645</c:v>
                </c:pt>
                <c:pt idx="1">
                  <c:v>59.420289855072468</c:v>
                </c:pt>
                <c:pt idx="2">
                  <c:v>84.497816593886455</c:v>
                </c:pt>
                <c:pt idx="3">
                  <c:v>91.435768261964768</c:v>
                </c:pt>
              </c:numCache>
            </c:numRef>
          </c:val>
        </c:ser>
        <c:ser>
          <c:idx val="2"/>
          <c:order val="2"/>
          <c:tx>
            <c:strRef>
              <c:f>'R561 - 12 months'!$H$39</c:f>
              <c:strCache>
                <c:ptCount val="1"/>
                <c:pt idx="0">
                  <c:v>0.3</c:v>
                </c:pt>
              </c:strCache>
            </c:strRef>
          </c:tx>
          <c:spPr>
            <a:solidFill>
              <a:schemeClr val="accent3">
                <a:lumMod val="60000"/>
                <a:lumOff val="40000"/>
              </a:schemeClr>
            </a:solidFill>
            <a:ln>
              <a:noFill/>
            </a:ln>
            <a:effectLst/>
            <a:sp3d/>
          </c:spPr>
          <c:invertIfNegative val="0"/>
          <c:dLbls>
            <c:dLbl>
              <c:idx val="0"/>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4646464646464646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7.272727272727272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'R561 - 12 months'!$I$36:$L$36</c:f>
              <c:strCache>
                <c:ptCount val="4"/>
                <c:pt idx="0">
                  <c:v>1 week</c:v>
                </c:pt>
                <c:pt idx="1">
                  <c:v>1 month</c:v>
                </c:pt>
                <c:pt idx="2">
                  <c:v>6 months</c:v>
                </c:pt>
                <c:pt idx="3">
                  <c:v>1 year</c:v>
                </c:pt>
              </c:strCache>
            </c:strRef>
          </c:cat>
          <c:val>
            <c:numRef>
              <c:f>'R561 - 12 months'!$I$39:$L$39</c:f>
              <c:numCache>
                <c:formatCode>0</c:formatCode>
                <c:ptCount val="4"/>
                <c:pt idx="0">
                  <c:v>92.350956130483695</c:v>
                </c:pt>
                <c:pt idx="1">
                  <c:v>118.84057971014497</c:v>
                </c:pt>
                <c:pt idx="2">
                  <c:v>168.55895196506549</c:v>
                </c:pt>
                <c:pt idx="3">
                  <c:v>182.11586901763229</c:v>
                </c:pt>
              </c:numCache>
            </c:numRef>
          </c:val>
        </c:ser>
        <c:dLbls>
          <c:showLegendKey val="0"/>
          <c:showVal val="0"/>
          <c:showCatName val="0"/>
          <c:showSerName val="0"/>
          <c:showPercent val="0"/>
          <c:showBubbleSize val="0"/>
        </c:dLbls>
        <c:gapWidth val="150"/>
        <c:shape val="box"/>
        <c:axId val="159668224"/>
        <c:axId val="151884864"/>
        <c:axId val="151959424"/>
      </c:bar3DChart>
      <c:catAx>
        <c:axId val="15966822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884864"/>
        <c:crosses val="autoZero"/>
        <c:auto val="1"/>
        <c:lblAlgn val="ctr"/>
        <c:lblOffset val="100"/>
        <c:noMultiLvlLbl val="0"/>
      </c:catAx>
      <c:valAx>
        <c:axId val="151884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 </a:t>
                </a:r>
                <a:r>
                  <a:rPr lang="en-US" dirty="0" err="1"/>
                  <a:t>wrt</a:t>
                </a:r>
                <a:r>
                  <a:rPr lang="en-US" dirty="0"/>
                  <a:t> 0.1 </a:t>
                </a:r>
                <a:r>
                  <a:rPr lang="en-US" dirty="0" err="1"/>
                  <a:t>wt</a:t>
                </a:r>
                <a:r>
                  <a:rPr lang="en-US" dirty="0"/>
                  <a: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9668224"/>
        <c:crosses val="autoZero"/>
        <c:crossBetween val="between"/>
      </c:valAx>
      <c:serAx>
        <c:axId val="151959424"/>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884864"/>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sym typeface="Symbol" panose="05050102010706020507" pitchFamily="18" charset="2"/>
              </a:rPr>
              <a:t> A</a:t>
            </a:r>
            <a:r>
              <a:rPr lang="en-GB" baseline="-25000">
                <a:sym typeface="Symbol" panose="05050102010706020507" pitchFamily="18" charset="2"/>
              </a:rPr>
              <a:t>i</a:t>
            </a:r>
            <a:r>
              <a:rPr lang="en-GB">
                <a:sym typeface="Symbol" panose="05050102010706020507" pitchFamily="18" charset="2"/>
              </a:rPr>
              <a:t>/LL</a:t>
            </a:r>
            <a:r>
              <a:rPr lang="en-GB" sz="1400" b="0" i="0" u="none" strike="noStrike" baseline="-25000">
                <a:effectLst/>
              </a:rPr>
              <a:t>i</a:t>
            </a:r>
            <a:endParaRPr lang="en-GB"/>
          </a:p>
        </c:rich>
      </c:tx>
      <c:layout>
        <c:manualLayout>
          <c:xMode val="edge"/>
          <c:yMode val="edge"/>
          <c:x val="0.45008962171475214"/>
          <c:y val="4.0409825633193328E-2"/>
        </c:manualLayout>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2787542632027"/>
          <c:y val="3.9743222604047349E-2"/>
          <c:w val="0.74694374335645664"/>
          <c:h val="0.84952049128165963"/>
        </c:manualLayout>
      </c:layout>
      <c:bar3DChart>
        <c:barDir val="col"/>
        <c:grouping val="standard"/>
        <c:varyColors val="0"/>
        <c:ser>
          <c:idx val="0"/>
          <c:order val="0"/>
          <c:tx>
            <c:strRef>
              <c:f>'R561 - 12 months'!$H$49</c:f>
              <c:strCache>
                <c:ptCount val="1"/>
                <c:pt idx="0">
                  <c:v>0.15</c:v>
                </c:pt>
              </c:strCache>
            </c:strRef>
          </c:tx>
          <c:spPr>
            <a:solidFill>
              <a:schemeClr val="accent6">
                <a:lumMod val="40000"/>
                <a:lumOff val="60000"/>
              </a:schemeClr>
            </a:solidFill>
            <a:ln>
              <a:noFill/>
            </a:ln>
            <a:effectLst/>
            <a:sp3d/>
          </c:spPr>
          <c:invertIfNegative val="0"/>
          <c:dLbls>
            <c:dLbl>
              <c:idx val="0"/>
              <c:layout>
                <c:manualLayout>
                  <c:x val="-2.5462668816039986E-17"/>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24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'R561 - 12 months'!$I$48:$L$48</c:f>
              <c:strCache>
                <c:ptCount val="4"/>
                <c:pt idx="0">
                  <c:v>1 week</c:v>
                </c:pt>
                <c:pt idx="1">
                  <c:v>1 month</c:v>
                </c:pt>
                <c:pt idx="2">
                  <c:v>6 months</c:v>
                </c:pt>
                <c:pt idx="3">
                  <c:v>1 year</c:v>
                </c:pt>
              </c:strCache>
            </c:strRef>
          </c:cat>
          <c:val>
            <c:numRef>
              <c:f>'R561 - 12 months'!$I$49:$L$49</c:f>
              <c:numCache>
                <c:formatCode>0</c:formatCode>
                <c:ptCount val="4"/>
                <c:pt idx="0">
                  <c:v>12.962962962962948</c:v>
                </c:pt>
                <c:pt idx="1">
                  <c:v>31.79723502304148</c:v>
                </c:pt>
                <c:pt idx="2">
                  <c:v>37.288135593220318</c:v>
                </c:pt>
                <c:pt idx="3">
                  <c:v>40.78947368421052</c:v>
                </c:pt>
              </c:numCache>
            </c:numRef>
          </c:val>
        </c:ser>
        <c:ser>
          <c:idx val="1"/>
          <c:order val="1"/>
          <c:tx>
            <c:strRef>
              <c:f>'R561 - 12 months'!$H$50</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'R561 - 12 months'!$I$48:$L$48</c:f>
              <c:strCache>
                <c:ptCount val="4"/>
                <c:pt idx="0">
                  <c:v>1 week</c:v>
                </c:pt>
                <c:pt idx="1">
                  <c:v>1 month</c:v>
                </c:pt>
                <c:pt idx="2">
                  <c:v>6 months</c:v>
                </c:pt>
                <c:pt idx="3">
                  <c:v>1 year</c:v>
                </c:pt>
              </c:strCache>
            </c:strRef>
          </c:cat>
          <c:val>
            <c:numRef>
              <c:f>'R561 - 12 months'!$I$50:$L$50</c:f>
              <c:numCache>
                <c:formatCode>0</c:formatCode>
                <c:ptCount val="4"/>
                <c:pt idx="0">
                  <c:v>25.308641975308646</c:v>
                </c:pt>
                <c:pt idx="1">
                  <c:v>64.055299539170505</c:v>
                </c:pt>
                <c:pt idx="2">
                  <c:v>74.576271186440692</c:v>
                </c:pt>
                <c:pt idx="3">
                  <c:v>80.921052631578931</c:v>
                </c:pt>
              </c:numCache>
            </c:numRef>
          </c:val>
        </c:ser>
        <c:ser>
          <c:idx val="2"/>
          <c:order val="2"/>
          <c:tx>
            <c:strRef>
              <c:f>'R561 - 12 months'!$H$51</c:f>
              <c:strCache>
                <c:ptCount val="1"/>
                <c:pt idx="0">
                  <c:v>0.3</c:v>
                </c:pt>
              </c:strCache>
            </c:strRef>
          </c:tx>
          <c:spPr>
            <a:solidFill>
              <a:schemeClr val="accent3">
                <a:lumMod val="60000"/>
                <a:lumOff val="40000"/>
              </a:schemeClr>
            </a:solidFill>
            <a:ln>
              <a:noFill/>
            </a:ln>
            <a:effectLst/>
            <a:sp3d/>
          </c:spPr>
          <c:invertIfNegative val="0"/>
          <c:dLbls>
            <c:dLbl>
              <c:idx val="0"/>
              <c:layout>
                <c:manualLayout>
                  <c:x val="0"/>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0925337632079971E-17"/>
                  <c:y val="7.8703703703703706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0">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'R561 - 12 months'!$I$48:$L$48</c:f>
              <c:strCache>
                <c:ptCount val="4"/>
                <c:pt idx="0">
                  <c:v>1 week</c:v>
                </c:pt>
                <c:pt idx="1">
                  <c:v>1 month</c:v>
                </c:pt>
                <c:pt idx="2">
                  <c:v>6 months</c:v>
                </c:pt>
                <c:pt idx="3">
                  <c:v>1 year</c:v>
                </c:pt>
              </c:strCache>
            </c:strRef>
          </c:cat>
          <c:val>
            <c:numRef>
              <c:f>'R561 - 12 months'!$I$51:$L$51</c:f>
              <c:numCache>
                <c:formatCode>0</c:formatCode>
                <c:ptCount val="4"/>
                <c:pt idx="0">
                  <c:v>51.234567901234584</c:v>
                </c:pt>
                <c:pt idx="1">
                  <c:v>128.11059907834101</c:v>
                </c:pt>
                <c:pt idx="2">
                  <c:v>149.15254237288136</c:v>
                </c:pt>
                <c:pt idx="3">
                  <c:v>162.5</c:v>
                </c:pt>
              </c:numCache>
            </c:numRef>
          </c:val>
        </c:ser>
        <c:dLbls>
          <c:showLegendKey val="0"/>
          <c:showVal val="0"/>
          <c:showCatName val="0"/>
          <c:showSerName val="0"/>
          <c:showPercent val="0"/>
          <c:showBubbleSize val="0"/>
        </c:dLbls>
        <c:gapWidth val="150"/>
        <c:shape val="box"/>
        <c:axId val="172296704"/>
        <c:axId val="151886592"/>
        <c:axId val="151960064"/>
      </c:bar3DChart>
      <c:catAx>
        <c:axId val="17229670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886592"/>
        <c:crosses val="autoZero"/>
        <c:auto val="1"/>
        <c:lblAlgn val="ctr"/>
        <c:lblOffset val="100"/>
        <c:noMultiLvlLbl val="0"/>
      </c:catAx>
      <c:valAx>
        <c:axId val="151886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wrt 0.1 wt%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72296704"/>
        <c:crosses val="autoZero"/>
        <c:crossBetween val="between"/>
      </c:valAx>
      <c:serAx>
        <c:axId val="151960064"/>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51886592"/>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Ambient dose equivalent</a:t>
            </a:r>
            <a:r>
              <a:rPr lang="en-GB" baseline="0"/>
              <a:t> rate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3239711638732299"/>
          <c:y val="5.6929292929292927E-2"/>
          <c:w val="0.74694374335645664"/>
          <c:h val="0.79598663803388214"/>
        </c:manualLayout>
      </c:layout>
      <c:bar3DChart>
        <c:barDir val="col"/>
        <c:grouping val="standard"/>
        <c:varyColors val="0"/>
        <c:ser>
          <c:idx val="0"/>
          <c:order val="0"/>
          <c:tx>
            <c:strRef>
              <c:f>'cell4 - 12 months'!$H$37</c:f>
              <c:strCache>
                <c:ptCount val="1"/>
                <c:pt idx="0">
                  <c:v>0.15</c:v>
                </c:pt>
              </c:strCache>
            </c:strRef>
          </c:tx>
          <c:spPr>
            <a:solidFill>
              <a:schemeClr val="accent6">
                <a:lumMod val="40000"/>
                <a:lumOff val="60000"/>
              </a:schemeClr>
            </a:solidFill>
            <a:ln>
              <a:noFill/>
            </a:ln>
            <a:effectLst/>
            <a:sp3d/>
          </c:spPr>
          <c:invertIfNegative val="0"/>
          <c:dLbls>
            <c:dLbl>
              <c:idx val="0"/>
              <c:layout>
                <c:manualLayout>
                  <c:x val="-2.3458888736466783E-17"/>
                  <c:y val="4.848484848484848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5.656565656565656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060606060606045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6.5571458078296833E-4"/>
                  <c:y val="6.868686868686868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'cell4 - 12 months'!$I$36:$L$36</c:f>
              <c:strCache>
                <c:ptCount val="4"/>
                <c:pt idx="0">
                  <c:v>1 week</c:v>
                </c:pt>
                <c:pt idx="1">
                  <c:v>1 month</c:v>
                </c:pt>
                <c:pt idx="2">
                  <c:v>6 months</c:v>
                </c:pt>
                <c:pt idx="3">
                  <c:v>1 year</c:v>
                </c:pt>
              </c:strCache>
            </c:strRef>
          </c:cat>
          <c:val>
            <c:numRef>
              <c:f>'cell4 - 12 months'!$I$37:$L$37</c:f>
              <c:numCache>
                <c:formatCode>0</c:formatCode>
                <c:ptCount val="4"/>
                <c:pt idx="0">
                  <c:v>9.1591591591591737</c:v>
                </c:pt>
                <c:pt idx="1">
                  <c:v>13.63636363636364</c:v>
                </c:pt>
                <c:pt idx="2">
                  <c:v>26.886792452830193</c:v>
                </c:pt>
                <c:pt idx="3">
                  <c:v>34.193548387096797</c:v>
                </c:pt>
              </c:numCache>
            </c:numRef>
          </c:val>
        </c:ser>
        <c:ser>
          <c:idx val="1"/>
          <c:order val="1"/>
          <c:tx>
            <c:strRef>
              <c:f>'cell4 - 12 months'!$H$38</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5.656565656565649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9.3835554945867131E-17"/>
                  <c:y val="6.868686868686868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'cell4 - 12 months'!$I$36:$L$36</c:f>
              <c:strCache>
                <c:ptCount val="4"/>
                <c:pt idx="0">
                  <c:v>1 week</c:v>
                </c:pt>
                <c:pt idx="1">
                  <c:v>1 month</c:v>
                </c:pt>
                <c:pt idx="2">
                  <c:v>6 months</c:v>
                </c:pt>
                <c:pt idx="3">
                  <c:v>1 year</c:v>
                </c:pt>
              </c:strCache>
            </c:strRef>
          </c:cat>
          <c:val>
            <c:numRef>
              <c:f>'cell4 - 12 months'!$I$38:$L$38</c:f>
              <c:numCache>
                <c:formatCode>0</c:formatCode>
                <c:ptCount val="4"/>
                <c:pt idx="0">
                  <c:v>18.168168168168179</c:v>
                </c:pt>
                <c:pt idx="1">
                  <c:v>27.272727272727266</c:v>
                </c:pt>
                <c:pt idx="2">
                  <c:v>53.773584905660385</c:v>
                </c:pt>
                <c:pt idx="3">
                  <c:v>68.387096774193537</c:v>
                </c:pt>
              </c:numCache>
            </c:numRef>
          </c:val>
        </c:ser>
        <c:ser>
          <c:idx val="2"/>
          <c:order val="2"/>
          <c:tx>
            <c:strRef>
              <c:f>'cell4 - 12 months'!$H$39</c:f>
              <c:strCache>
                <c:ptCount val="1"/>
                <c:pt idx="0">
                  <c:v>0.3</c:v>
                </c:pt>
              </c:strCache>
            </c:strRef>
          </c:tx>
          <c:spPr>
            <a:solidFill>
              <a:schemeClr val="accent3">
                <a:lumMod val="60000"/>
                <a:lumOff val="40000"/>
              </a:schemeClr>
            </a:solidFill>
            <a:ln>
              <a:noFill/>
            </a:ln>
            <a:effectLst/>
            <a:sp3d/>
          </c:spPr>
          <c:invertIfNegative val="0"/>
          <c:dLbls>
            <c:dLbl>
              <c:idx val="0"/>
              <c:layout>
                <c:manualLayout>
                  <c:x val="-4.6917777472933566E-17"/>
                  <c:y val="6.4646464646464577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9.3835554945867131E-17"/>
                  <c:y val="6.060606060606060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4646464646464646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9.3835554945867131E-17"/>
                  <c:y val="7.272727272727272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'cell4 - 12 months'!$I$36:$L$36</c:f>
              <c:strCache>
                <c:ptCount val="4"/>
                <c:pt idx="0">
                  <c:v>1 week</c:v>
                </c:pt>
                <c:pt idx="1">
                  <c:v>1 month</c:v>
                </c:pt>
                <c:pt idx="2">
                  <c:v>6 months</c:v>
                </c:pt>
                <c:pt idx="3">
                  <c:v>1 year</c:v>
                </c:pt>
              </c:strCache>
            </c:strRef>
          </c:cat>
          <c:val>
            <c:numRef>
              <c:f>'cell4 - 12 months'!$I$39:$L$39</c:f>
              <c:numCache>
                <c:formatCode>0</c:formatCode>
                <c:ptCount val="4"/>
                <c:pt idx="0">
                  <c:v>36.336336336336331</c:v>
                </c:pt>
                <c:pt idx="1">
                  <c:v>54.545454545454533</c:v>
                </c:pt>
                <c:pt idx="2">
                  <c:v>107.07547169811323</c:v>
                </c:pt>
                <c:pt idx="3">
                  <c:v>136.77419354838713</c:v>
                </c:pt>
              </c:numCache>
            </c:numRef>
          </c:val>
        </c:ser>
        <c:dLbls>
          <c:showLegendKey val="0"/>
          <c:showVal val="0"/>
          <c:showCatName val="0"/>
          <c:showSerName val="0"/>
          <c:showPercent val="0"/>
          <c:showBubbleSize val="0"/>
        </c:dLbls>
        <c:gapWidth val="150"/>
        <c:shape val="box"/>
        <c:axId val="171478528"/>
        <c:axId val="161065792"/>
        <c:axId val="151957504"/>
      </c:bar3DChart>
      <c:catAx>
        <c:axId val="17147852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1065792"/>
        <c:crosses val="autoZero"/>
        <c:auto val="1"/>
        <c:lblAlgn val="ctr"/>
        <c:lblOffset val="100"/>
        <c:noMultiLvlLbl val="0"/>
      </c:catAx>
      <c:valAx>
        <c:axId val="1610657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wrt 0.1 wt%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71478528"/>
        <c:crosses val="autoZero"/>
        <c:crossBetween val="between"/>
      </c:valAx>
      <c:serAx>
        <c:axId val="151957504"/>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manualLayout>
              <c:xMode val="edge"/>
              <c:yMode val="edge"/>
              <c:x val="0.90527826056291905"/>
              <c:y val="0.59029762188817303"/>
            </c:manualLayout>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1065792"/>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sym typeface="Symbol" panose="05050102010706020507" pitchFamily="18" charset="2"/>
              </a:rPr>
              <a:t> A</a:t>
            </a:r>
            <a:r>
              <a:rPr lang="en-GB" baseline="-25000">
                <a:sym typeface="Symbol" panose="05050102010706020507" pitchFamily="18" charset="2"/>
              </a:rPr>
              <a:t>i</a:t>
            </a:r>
            <a:r>
              <a:rPr lang="en-GB">
                <a:sym typeface="Symbol" panose="05050102010706020507" pitchFamily="18" charset="2"/>
              </a:rPr>
              <a:t>/LL</a:t>
            </a:r>
            <a:r>
              <a:rPr lang="en-GB" sz="1400" b="0" i="0" u="none" strike="noStrike" baseline="-25000">
                <a:effectLst/>
              </a:rPr>
              <a:t>i</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272787542632027"/>
          <c:y val="3.9743222604047349E-2"/>
          <c:w val="0.74694374335645664"/>
          <c:h val="0.82931557846506299"/>
        </c:manualLayout>
      </c:layout>
      <c:bar3DChart>
        <c:barDir val="col"/>
        <c:grouping val="standard"/>
        <c:varyColors val="0"/>
        <c:ser>
          <c:idx val="0"/>
          <c:order val="0"/>
          <c:tx>
            <c:strRef>
              <c:f>'cell4 - 12 months'!$H$49</c:f>
              <c:strCache>
                <c:ptCount val="1"/>
                <c:pt idx="0">
                  <c:v>0.15</c:v>
                </c:pt>
              </c:strCache>
            </c:strRef>
          </c:tx>
          <c:spPr>
            <a:solidFill>
              <a:schemeClr val="accent6">
                <a:lumMod val="40000"/>
                <a:lumOff val="60000"/>
              </a:schemeClr>
            </a:solidFill>
            <a:ln>
              <a:noFill/>
            </a:ln>
            <a:effectLst/>
            <a:sp3d/>
          </c:spPr>
          <c:invertIfNegative val="0"/>
          <c:dLbls>
            <c:dLbl>
              <c:idx val="0"/>
              <c:layout>
                <c:manualLayout>
                  <c:x val="-2.5462668816039986E-17"/>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24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'cell4 - 12 months'!$I$48:$L$48</c:f>
              <c:strCache>
                <c:ptCount val="4"/>
                <c:pt idx="0">
                  <c:v>1 week</c:v>
                </c:pt>
                <c:pt idx="1">
                  <c:v>1 month</c:v>
                </c:pt>
                <c:pt idx="2">
                  <c:v>6 months</c:v>
                </c:pt>
                <c:pt idx="3">
                  <c:v>1 year</c:v>
                </c:pt>
              </c:strCache>
            </c:strRef>
          </c:cat>
          <c:val>
            <c:numRef>
              <c:f>'cell4 - 12 months'!$I$49:$L$49</c:f>
              <c:numCache>
                <c:formatCode>0</c:formatCode>
                <c:ptCount val="4"/>
                <c:pt idx="0">
                  <c:v>12.962962962962948</c:v>
                </c:pt>
                <c:pt idx="1">
                  <c:v>13.605442176870739</c:v>
                </c:pt>
                <c:pt idx="2">
                  <c:v>18.811881188118804</c:v>
                </c:pt>
                <c:pt idx="3">
                  <c:v>24.299065420560751</c:v>
                </c:pt>
              </c:numCache>
            </c:numRef>
          </c:val>
        </c:ser>
        <c:ser>
          <c:idx val="1"/>
          <c:order val="1"/>
          <c:tx>
            <c:strRef>
              <c:f>'cell4 - 12 months'!$H$50</c:f>
              <c:strCache>
                <c:ptCount val="1"/>
                <c:pt idx="0">
                  <c:v>0.2</c:v>
                </c:pt>
              </c:strCache>
            </c:strRef>
          </c:tx>
          <c:spPr>
            <a:solidFill>
              <a:schemeClr val="accent2">
                <a:lumMod val="60000"/>
                <a:lumOff val="40000"/>
              </a:schemeClr>
            </a:solidFill>
            <a:ln>
              <a:noFill/>
            </a:ln>
            <a:effectLst/>
            <a:sp3d/>
          </c:spPr>
          <c:invertIfNegative val="0"/>
          <c:dLbls>
            <c:dLbl>
              <c:idx val="0"/>
              <c:layout>
                <c:manualLayout>
                  <c:x val="0"/>
                  <c:y val="6.9444444444444448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6.9444444444444364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40740740740740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'cell4 - 12 months'!$I$48:$L$48</c:f>
              <c:strCache>
                <c:ptCount val="4"/>
                <c:pt idx="0">
                  <c:v>1 week</c:v>
                </c:pt>
                <c:pt idx="1">
                  <c:v>1 month</c:v>
                </c:pt>
                <c:pt idx="2">
                  <c:v>6 months</c:v>
                </c:pt>
                <c:pt idx="3">
                  <c:v>1 year</c:v>
                </c:pt>
              </c:strCache>
            </c:strRef>
          </c:cat>
          <c:val>
            <c:numRef>
              <c:f>'cell4 - 12 months'!$I$50:$L$50</c:f>
              <c:numCache>
                <c:formatCode>0</c:formatCode>
                <c:ptCount val="4"/>
                <c:pt idx="0">
                  <c:v>25.308641975308646</c:v>
                </c:pt>
                <c:pt idx="1">
                  <c:v>27.891156462585045</c:v>
                </c:pt>
                <c:pt idx="2">
                  <c:v>38.613861386138609</c:v>
                </c:pt>
                <c:pt idx="3">
                  <c:v>48.197596795727634</c:v>
                </c:pt>
              </c:numCache>
            </c:numRef>
          </c:val>
        </c:ser>
        <c:ser>
          <c:idx val="2"/>
          <c:order val="2"/>
          <c:tx>
            <c:strRef>
              <c:f>'cell4 - 12 months'!$H$51</c:f>
              <c:strCache>
                <c:ptCount val="1"/>
                <c:pt idx="0">
                  <c:v>0.3</c:v>
                </c:pt>
              </c:strCache>
            </c:strRef>
          </c:tx>
          <c:spPr>
            <a:solidFill>
              <a:schemeClr val="accent3">
                <a:lumMod val="60000"/>
                <a:lumOff val="40000"/>
              </a:schemeClr>
            </a:solidFill>
            <a:ln>
              <a:noFill/>
            </a:ln>
            <a:effectLst/>
            <a:sp3d/>
          </c:spPr>
          <c:invertIfNegative val="0"/>
          <c:dLbls>
            <c:dLbl>
              <c:idx val="0"/>
              <c:layout>
                <c:manualLayout>
                  <c:x val="0"/>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0925337632079971E-17"/>
                  <c:y val="7.8703703703703706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0185067526415994E-16"/>
                  <c:y val="8.333333333333332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0">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'cell4 - 12 months'!$I$48:$L$48</c:f>
              <c:strCache>
                <c:ptCount val="4"/>
                <c:pt idx="0">
                  <c:v>1 week</c:v>
                </c:pt>
                <c:pt idx="1">
                  <c:v>1 month</c:v>
                </c:pt>
                <c:pt idx="2">
                  <c:v>6 months</c:v>
                </c:pt>
                <c:pt idx="3">
                  <c:v>1 year</c:v>
                </c:pt>
              </c:strCache>
            </c:strRef>
          </c:cat>
          <c:val>
            <c:numRef>
              <c:f>'cell4 - 12 months'!$I$51:$L$51</c:f>
              <c:numCache>
                <c:formatCode>0</c:formatCode>
                <c:ptCount val="4"/>
                <c:pt idx="0">
                  <c:v>51.234567901234584</c:v>
                </c:pt>
                <c:pt idx="1">
                  <c:v>55.782312925170061</c:v>
                </c:pt>
                <c:pt idx="2">
                  <c:v>76.237623762376245</c:v>
                </c:pt>
                <c:pt idx="3">
                  <c:v>96.261682242990645</c:v>
                </c:pt>
              </c:numCache>
            </c:numRef>
          </c:val>
        </c:ser>
        <c:dLbls>
          <c:showLegendKey val="0"/>
          <c:showVal val="0"/>
          <c:showCatName val="0"/>
          <c:showSerName val="0"/>
          <c:showPercent val="0"/>
          <c:showBubbleSize val="0"/>
        </c:dLbls>
        <c:gapWidth val="150"/>
        <c:shape val="box"/>
        <c:axId val="172069888"/>
        <c:axId val="161064640"/>
        <c:axId val="151958144"/>
      </c:bar3DChart>
      <c:catAx>
        <c:axId val="1720698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Cooling time</a:t>
                </a:r>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1064640"/>
        <c:crosses val="autoZero"/>
        <c:auto val="1"/>
        <c:lblAlgn val="ctr"/>
        <c:lblOffset val="100"/>
        <c:noMultiLvlLbl val="0"/>
      </c:catAx>
      <c:valAx>
        <c:axId val="1610646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 wrt 0.1 wt% Co content</a:t>
                </a:r>
              </a:p>
            </c:rich>
          </c:tx>
          <c:layout/>
          <c:overlay val="0"/>
          <c:spPr>
            <a:noFill/>
            <a:ln>
              <a:noFill/>
            </a:ln>
            <a:effectLst/>
          </c:sp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72069888"/>
        <c:crosses val="autoZero"/>
        <c:crossBetween val="between"/>
      </c:valAx>
      <c:serAx>
        <c:axId val="151958144"/>
        <c:scaling>
          <c:orientation val="minMax"/>
        </c:scaling>
        <c:delete val="0"/>
        <c:axPos val="b"/>
        <c:title>
          <c:tx>
            <c:rich>
              <a:bodyPr rot="-5400000" spcFirstLastPara="1" vertOverflow="ellipsis"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wt% in SS</a:t>
                </a:r>
              </a:p>
            </c:rich>
          </c:tx>
          <c:layout>
            <c:manualLayout>
              <c:xMode val="edge"/>
              <c:yMode val="edge"/>
              <c:x val="0.90783744162497926"/>
              <c:y val="0.63984599719994917"/>
            </c:manualLayout>
          </c:layout>
          <c:overlay val="0"/>
          <c:spPr>
            <a:noFill/>
            <a:ln>
              <a:noFill/>
            </a:ln>
            <a:effectLst/>
          </c:spPr>
        </c:title>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61064640"/>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1 week cooling</a:t>
            </a:r>
            <a:r>
              <a:rPr lang="en-GB" baseline="0"/>
              <a:t> time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096296296296293E-2"/>
          <c:y val="2.2445486111111114E-2"/>
          <c:w val="0.70001574074074069"/>
          <c:h val="0.85230381944444433"/>
        </c:manualLayout>
      </c:layout>
      <c:bar3DChart>
        <c:barDir val="col"/>
        <c:grouping val="standard"/>
        <c:varyColors val="0"/>
        <c:ser>
          <c:idx val="0"/>
          <c:order val="0"/>
          <c:tx>
            <c:strRef>
              <c:f>'Co contribution - Summary'!$A$2</c:f>
              <c:strCache>
                <c:ptCount val="1"/>
                <c:pt idx="0">
                  <c:v>TAXS</c:v>
                </c:pt>
              </c:strCache>
            </c:strRef>
          </c:tx>
          <c:spPr>
            <a:solidFill>
              <a:srgbClr val="00B0F0"/>
            </a:solidFill>
            <a:ln>
              <a:noFill/>
            </a:ln>
            <a:effectLst/>
            <a:sp3d/>
          </c:spPr>
          <c:invertIfNegative val="0"/>
          <c:dLbls>
            <c:dLbl>
              <c:idx val="0"/>
              <c:layout>
                <c:manualLayout>
                  <c:x val="0"/>
                  <c:y val="6.17361111111111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8.819444444444436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Summary'!$B$1:$E$1</c:f>
              <c:strCache>
                <c:ptCount val="4"/>
                <c:pt idx="0">
                  <c:v>0.1 wt%</c:v>
                </c:pt>
                <c:pt idx="1">
                  <c:v>0.15 wt%</c:v>
                </c:pt>
                <c:pt idx="2">
                  <c:v>0.2 wt%</c:v>
                </c:pt>
                <c:pt idx="3">
                  <c:v>0.3 wt%</c:v>
                </c:pt>
              </c:strCache>
            </c:strRef>
          </c:cat>
          <c:val>
            <c:numRef>
              <c:f>'Co contribution - Summary'!$B$2:$E$2</c:f>
              <c:numCache>
                <c:formatCode>General</c:formatCode>
                <c:ptCount val="4"/>
                <c:pt idx="0">
                  <c:v>9</c:v>
                </c:pt>
                <c:pt idx="1">
                  <c:v>13</c:v>
                </c:pt>
                <c:pt idx="2">
                  <c:v>17</c:v>
                </c:pt>
                <c:pt idx="3">
                  <c:v>23</c:v>
                </c:pt>
              </c:numCache>
            </c:numRef>
          </c:val>
        </c:ser>
        <c:ser>
          <c:idx val="1"/>
          <c:order val="1"/>
          <c:tx>
            <c:strRef>
              <c:f>'Co contribution - Summary'!$A$3</c:f>
              <c:strCache>
                <c:ptCount val="1"/>
                <c:pt idx="0">
                  <c:v>Cell 4 - next to TCL4 coll</c:v>
                </c:pt>
              </c:strCache>
            </c:strRef>
          </c:tx>
          <c:spPr>
            <a:solidFill>
              <a:srgbClr val="00B050"/>
            </a:solidFill>
            <a:ln>
              <a:noFill/>
            </a:ln>
            <a:effectLst/>
            <a:sp3d/>
          </c:spPr>
          <c:invertIfNegative val="0"/>
          <c:dLbls>
            <c:dLbl>
              <c:idx val="0"/>
              <c:layout>
                <c:manualLayout>
                  <c:x val="0"/>
                  <c:y val="7.937499999999983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Summary'!$B$1:$E$1</c:f>
              <c:strCache>
                <c:ptCount val="4"/>
                <c:pt idx="0">
                  <c:v>0.1 wt%</c:v>
                </c:pt>
                <c:pt idx="1">
                  <c:v>0.15 wt%</c:v>
                </c:pt>
                <c:pt idx="2">
                  <c:v>0.2 wt%</c:v>
                </c:pt>
                <c:pt idx="3">
                  <c:v>0.3 wt%</c:v>
                </c:pt>
              </c:strCache>
            </c:strRef>
          </c:cat>
          <c:val>
            <c:numRef>
              <c:f>'Co contribution - Summary'!$B$3:$E$3</c:f>
              <c:numCache>
                <c:formatCode>General</c:formatCode>
                <c:ptCount val="4"/>
                <c:pt idx="0">
                  <c:v>18</c:v>
                </c:pt>
                <c:pt idx="1">
                  <c:v>25</c:v>
                </c:pt>
                <c:pt idx="2">
                  <c:v>31</c:v>
                </c:pt>
                <c:pt idx="3">
                  <c:v>40</c:v>
                </c:pt>
              </c:numCache>
            </c:numRef>
          </c:val>
        </c:ser>
        <c:ser>
          <c:idx val="2"/>
          <c:order val="2"/>
          <c:tx>
            <c:strRef>
              <c:f>'Co contribution - Summary'!$A$4</c:f>
              <c:strCache>
                <c:ptCount val="1"/>
                <c:pt idx="0">
                  <c:v>Next to Q1 cryostat</c:v>
                </c:pt>
              </c:strCache>
            </c:strRef>
          </c:tx>
          <c:spPr>
            <a:solidFill>
              <a:srgbClr val="FF0000"/>
            </a:solidFill>
            <a:ln>
              <a:noFill/>
            </a:ln>
            <a:effectLst/>
            <a:sp3d/>
          </c:spPr>
          <c:invertIfNegative val="0"/>
          <c:dLbls>
            <c:dLbl>
              <c:idx val="0"/>
              <c:layout>
                <c:manualLayout>
                  <c:x val="2.3518518518518519E-3"/>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8.819444444444445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6233571723655416E-17"/>
                  <c:y val="7.9374999999999918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Summary'!$B$1:$E$1</c:f>
              <c:strCache>
                <c:ptCount val="4"/>
                <c:pt idx="0">
                  <c:v>0.1 wt%</c:v>
                </c:pt>
                <c:pt idx="1">
                  <c:v>0.15 wt%</c:v>
                </c:pt>
                <c:pt idx="2">
                  <c:v>0.2 wt%</c:v>
                </c:pt>
                <c:pt idx="3">
                  <c:v>0.3 wt%</c:v>
                </c:pt>
              </c:strCache>
            </c:strRef>
          </c:cat>
          <c:val>
            <c:numRef>
              <c:f>'Co contribution - Summary'!$B$4:$E$4</c:f>
              <c:numCache>
                <c:formatCode>General</c:formatCode>
                <c:ptCount val="4"/>
                <c:pt idx="0">
                  <c:v>46</c:v>
                </c:pt>
                <c:pt idx="1">
                  <c:v>57</c:v>
                </c:pt>
                <c:pt idx="2">
                  <c:v>63</c:v>
                </c:pt>
                <c:pt idx="3">
                  <c:v>72</c:v>
                </c:pt>
              </c:numCache>
            </c:numRef>
          </c:val>
        </c:ser>
        <c:dLbls>
          <c:showLegendKey val="0"/>
          <c:showVal val="0"/>
          <c:showCatName val="0"/>
          <c:showSerName val="0"/>
          <c:showPercent val="0"/>
          <c:showBubbleSize val="0"/>
        </c:dLbls>
        <c:gapWidth val="150"/>
        <c:shape val="box"/>
        <c:axId val="143985664"/>
        <c:axId val="73929792"/>
        <c:axId val="111913472"/>
      </c:bar3DChart>
      <c:catAx>
        <c:axId val="1439856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content</a:t>
                </a:r>
              </a:p>
            </c:rich>
          </c:tx>
          <c:layout>
            <c:manualLayout>
              <c:xMode val="edge"/>
              <c:yMode val="edge"/>
              <c:x val="0.28590185185185185"/>
              <c:y val="0.90803784722222225"/>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3929792"/>
        <c:crosses val="autoZero"/>
        <c:auto val="1"/>
        <c:lblAlgn val="ctr"/>
        <c:lblOffset val="100"/>
        <c:noMultiLvlLbl val="0"/>
      </c:catAx>
      <c:valAx>
        <c:axId val="739297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3985664"/>
        <c:crosses val="autoZero"/>
        <c:crossBetween val="between"/>
      </c:valAx>
      <c:serAx>
        <c:axId val="11191347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3929792"/>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1 month cooling</a:t>
            </a:r>
            <a:r>
              <a:rPr lang="en-GB" baseline="0"/>
              <a:t> time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096296296296293E-2"/>
          <c:y val="2.2445486111111128E-2"/>
          <c:w val="0.70001574074074069"/>
          <c:h val="0.84348437499999984"/>
        </c:manualLayout>
      </c:layout>
      <c:bar3DChart>
        <c:barDir val="col"/>
        <c:grouping val="standard"/>
        <c:varyColors val="0"/>
        <c:ser>
          <c:idx val="0"/>
          <c:order val="0"/>
          <c:tx>
            <c:strRef>
              <c:f>'Co contribution - Summary'!$A$8</c:f>
              <c:strCache>
                <c:ptCount val="1"/>
                <c:pt idx="0">
                  <c:v>TAXS</c:v>
                </c:pt>
              </c:strCache>
            </c:strRef>
          </c:tx>
          <c:spPr>
            <a:solidFill>
              <a:srgbClr val="00B0F0"/>
            </a:solidFill>
            <a:ln>
              <a:noFill/>
            </a:ln>
            <a:effectLst/>
            <a:sp3d/>
          </c:spPr>
          <c:invertIfNegative val="0"/>
          <c:dLbls>
            <c:dLbl>
              <c:idx val="0"/>
              <c:layout>
                <c:manualLayout>
                  <c:x val="-2.1558392930913854E-17"/>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3518518518518519E-3"/>
                  <c:y val="8.819444444444445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2.3518518518518519E-3"/>
                  <c:y val="7.9374999999999918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9.260416666666658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Summary'!$B$7:$E$7</c:f>
              <c:strCache>
                <c:ptCount val="4"/>
                <c:pt idx="0">
                  <c:v>0.1 wt%</c:v>
                </c:pt>
                <c:pt idx="1">
                  <c:v>0.15 wt%</c:v>
                </c:pt>
                <c:pt idx="2">
                  <c:v>0.2 wt%</c:v>
                </c:pt>
                <c:pt idx="3">
                  <c:v>0.3 wt%</c:v>
                </c:pt>
              </c:strCache>
            </c:strRef>
          </c:cat>
          <c:val>
            <c:numRef>
              <c:f>'Co contribution - Summary'!$B$8:$E$8</c:f>
              <c:numCache>
                <c:formatCode>General</c:formatCode>
                <c:ptCount val="4"/>
                <c:pt idx="0">
                  <c:v>15</c:v>
                </c:pt>
                <c:pt idx="1">
                  <c:v>21</c:v>
                </c:pt>
                <c:pt idx="2">
                  <c:v>26</c:v>
                </c:pt>
                <c:pt idx="3">
                  <c:v>34</c:v>
                </c:pt>
              </c:numCache>
            </c:numRef>
          </c:val>
        </c:ser>
        <c:ser>
          <c:idx val="1"/>
          <c:order val="1"/>
          <c:tx>
            <c:strRef>
              <c:f>'Co contribution - Summary'!$A$9</c:f>
              <c:strCache>
                <c:ptCount val="1"/>
                <c:pt idx="0">
                  <c:v>Cell 4 - next to TCL4 coll</c:v>
                </c:pt>
              </c:strCache>
            </c:strRef>
          </c:tx>
          <c:spPr>
            <a:solidFill>
              <a:srgbClr val="00B050"/>
            </a:solidFill>
            <a:ln>
              <a:noFill/>
            </a:ln>
            <a:effectLst/>
            <a:sp3d/>
          </c:spPr>
          <c:invertIfNegative val="0"/>
          <c:dLbls>
            <c:dLbl>
              <c:idx val="0"/>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8.3784722222222136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Summary'!$B$7:$E$7</c:f>
              <c:strCache>
                <c:ptCount val="4"/>
                <c:pt idx="0">
                  <c:v>0.1 wt%</c:v>
                </c:pt>
                <c:pt idx="1">
                  <c:v>0.15 wt%</c:v>
                </c:pt>
                <c:pt idx="2">
                  <c:v>0.2 wt%</c:v>
                </c:pt>
                <c:pt idx="3">
                  <c:v>0.3 wt%</c:v>
                </c:pt>
              </c:strCache>
            </c:strRef>
          </c:cat>
          <c:val>
            <c:numRef>
              <c:f>'Co contribution - Summary'!$B$9:$E$9</c:f>
              <c:numCache>
                <c:formatCode>General</c:formatCode>
                <c:ptCount val="4"/>
                <c:pt idx="0">
                  <c:v>27</c:v>
                </c:pt>
                <c:pt idx="1">
                  <c:v>36</c:v>
                </c:pt>
                <c:pt idx="2">
                  <c:v>43</c:v>
                </c:pt>
                <c:pt idx="3">
                  <c:v>53</c:v>
                </c:pt>
              </c:numCache>
            </c:numRef>
          </c:val>
        </c:ser>
        <c:ser>
          <c:idx val="2"/>
          <c:order val="2"/>
          <c:tx>
            <c:strRef>
              <c:f>'Co contribution - Summary'!$A$10</c:f>
              <c:strCache>
                <c:ptCount val="1"/>
                <c:pt idx="0">
                  <c:v>Next to Q1 cryostat</c:v>
                </c:pt>
              </c:strCache>
            </c:strRef>
          </c:tx>
          <c:spPr>
            <a:solidFill>
              <a:srgbClr val="FF0000"/>
            </a:solidFill>
            <a:ln>
              <a:noFill/>
            </a:ln>
            <a:effectLst/>
            <a:sp3d/>
          </c:spPr>
          <c:invertIfNegative val="0"/>
          <c:dLbls>
            <c:dLbl>
              <c:idx val="0"/>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9.260416666666666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6233571723655416E-17"/>
                  <c:y val="9.2604166666666668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9.2604166666666626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Summary'!$B$7:$E$7</c:f>
              <c:strCache>
                <c:ptCount val="4"/>
                <c:pt idx="0">
                  <c:v>0.1 wt%</c:v>
                </c:pt>
                <c:pt idx="1">
                  <c:v>0.15 wt%</c:v>
                </c:pt>
                <c:pt idx="2">
                  <c:v>0.2 wt%</c:v>
                </c:pt>
                <c:pt idx="3">
                  <c:v>0.3 wt%</c:v>
                </c:pt>
              </c:strCache>
            </c:strRef>
          </c:cat>
          <c:val>
            <c:numRef>
              <c:f>'Co contribution - Summary'!$B$10:$E$10</c:f>
              <c:numCache>
                <c:formatCode>General</c:formatCode>
                <c:ptCount val="4"/>
                <c:pt idx="0">
                  <c:v>59</c:v>
                </c:pt>
                <c:pt idx="1">
                  <c:v>69</c:v>
                </c:pt>
                <c:pt idx="2">
                  <c:v>75</c:v>
                </c:pt>
                <c:pt idx="3">
                  <c:v>81</c:v>
                </c:pt>
              </c:numCache>
            </c:numRef>
          </c:val>
        </c:ser>
        <c:dLbls>
          <c:showLegendKey val="0"/>
          <c:showVal val="0"/>
          <c:showCatName val="0"/>
          <c:showSerName val="0"/>
          <c:showPercent val="0"/>
          <c:showBubbleSize val="0"/>
        </c:dLbls>
        <c:gapWidth val="150"/>
        <c:shape val="box"/>
        <c:axId val="143985152"/>
        <c:axId val="145301504"/>
        <c:axId val="144035840"/>
      </c:bar3DChart>
      <c:catAx>
        <c:axId val="14398515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content</a:t>
                </a:r>
              </a:p>
            </c:rich>
          </c:tx>
          <c:layout>
            <c:manualLayout>
              <c:xMode val="edge"/>
              <c:yMode val="edge"/>
              <c:x val="0.28590185185185185"/>
              <c:y val="0.89480868055555551"/>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1504"/>
        <c:crosses val="autoZero"/>
        <c:auto val="1"/>
        <c:lblAlgn val="ctr"/>
        <c:lblOffset val="100"/>
        <c:noMultiLvlLbl val="0"/>
      </c:catAx>
      <c:valAx>
        <c:axId val="14530150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3985152"/>
        <c:crosses val="autoZero"/>
        <c:crossBetween val="between"/>
      </c:valAx>
      <c:serAx>
        <c:axId val="144035840"/>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1504"/>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6 months cooling</a:t>
            </a:r>
            <a:r>
              <a:rPr lang="en-GB" baseline="0"/>
              <a:t> time</a:t>
            </a:r>
            <a:endParaRPr lang="en-GB"/>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096296296296293E-2"/>
          <c:y val="2.2445486111111128E-2"/>
          <c:w val="0.70001574074074069"/>
          <c:h val="0.84348437499999984"/>
        </c:manualLayout>
      </c:layout>
      <c:bar3DChart>
        <c:barDir val="col"/>
        <c:grouping val="standard"/>
        <c:varyColors val="0"/>
        <c:ser>
          <c:idx val="0"/>
          <c:order val="0"/>
          <c:tx>
            <c:strRef>
              <c:f>'Co contribution - Summary'!$A$14</c:f>
              <c:strCache>
                <c:ptCount val="1"/>
                <c:pt idx="0">
                  <c:v>TAXS</c:v>
                </c:pt>
              </c:strCache>
            </c:strRef>
          </c:tx>
          <c:spPr>
            <a:solidFill>
              <a:srgbClr val="00B0F0"/>
            </a:solidFill>
            <a:ln>
              <a:noFill/>
            </a:ln>
            <a:effectLst/>
            <a:sp3d/>
          </c:spPr>
          <c:invertIfNegative val="0"/>
          <c:dLbls>
            <c:dLbl>
              <c:idx val="0"/>
              <c:layout>
                <c:manualLayout>
                  <c:x val="-2.1558392930913854E-17"/>
                  <c:y val="9.260416666666658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819444444444445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Summary'!$B$13:$E$13</c:f>
              <c:strCache>
                <c:ptCount val="4"/>
                <c:pt idx="0">
                  <c:v>0.1 wt%</c:v>
                </c:pt>
                <c:pt idx="1">
                  <c:v>0.15 wt%</c:v>
                </c:pt>
                <c:pt idx="2">
                  <c:v>0.2 wt%</c:v>
                </c:pt>
                <c:pt idx="3">
                  <c:v>0.3 wt%</c:v>
                </c:pt>
              </c:strCache>
            </c:strRef>
          </c:cat>
          <c:val>
            <c:numRef>
              <c:f>'Co contribution - Summary'!$B$14:$E$14</c:f>
              <c:numCache>
                <c:formatCode>General</c:formatCode>
                <c:ptCount val="4"/>
                <c:pt idx="0">
                  <c:v>34</c:v>
                </c:pt>
                <c:pt idx="1">
                  <c:v>43</c:v>
                </c:pt>
                <c:pt idx="2">
                  <c:v>50</c:v>
                </c:pt>
                <c:pt idx="3">
                  <c:v>60</c:v>
                </c:pt>
              </c:numCache>
            </c:numRef>
          </c:val>
        </c:ser>
        <c:ser>
          <c:idx val="1"/>
          <c:order val="1"/>
          <c:tx>
            <c:strRef>
              <c:f>'Co contribution - Summary'!$A$15</c:f>
              <c:strCache>
                <c:ptCount val="1"/>
                <c:pt idx="0">
                  <c:v>Cell 4 - next to TCL4 coll</c:v>
                </c:pt>
              </c:strCache>
            </c:strRef>
          </c:tx>
          <c:spPr>
            <a:solidFill>
              <a:srgbClr val="00B050"/>
            </a:solidFill>
            <a:ln>
              <a:noFill/>
            </a:ln>
            <a:effectLst/>
            <a:sp3d/>
          </c:spPr>
          <c:invertIfNegative val="0"/>
          <c:dLbls>
            <c:dLbl>
              <c:idx val="0"/>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8.378472222222221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Summary'!$B$13:$E$13</c:f>
              <c:strCache>
                <c:ptCount val="4"/>
                <c:pt idx="0">
                  <c:v>0.1 wt%</c:v>
                </c:pt>
                <c:pt idx="1">
                  <c:v>0.15 wt%</c:v>
                </c:pt>
                <c:pt idx="2">
                  <c:v>0.2 wt%</c:v>
                </c:pt>
                <c:pt idx="3">
                  <c:v>0.3 wt%</c:v>
                </c:pt>
              </c:strCache>
            </c:strRef>
          </c:cat>
          <c:val>
            <c:numRef>
              <c:f>'Co contribution - Summary'!$B$15:$E$15</c:f>
              <c:numCache>
                <c:formatCode>General</c:formatCode>
                <c:ptCount val="4"/>
                <c:pt idx="0">
                  <c:v>54</c:v>
                </c:pt>
                <c:pt idx="1">
                  <c:v>64</c:v>
                </c:pt>
                <c:pt idx="2">
                  <c:v>70</c:v>
                </c:pt>
                <c:pt idx="3">
                  <c:v>78</c:v>
                </c:pt>
              </c:numCache>
            </c:numRef>
          </c:val>
        </c:ser>
        <c:ser>
          <c:idx val="2"/>
          <c:order val="2"/>
          <c:tx>
            <c:strRef>
              <c:f>'Co contribution - Summary'!$A$16</c:f>
              <c:strCache>
                <c:ptCount val="1"/>
                <c:pt idx="0">
                  <c:v>Next to Q1 cryostat</c:v>
                </c:pt>
              </c:strCache>
            </c:strRef>
          </c:tx>
          <c:spPr>
            <a:solidFill>
              <a:srgbClr val="FF0000"/>
            </a:solidFill>
            <a:ln>
              <a:noFill/>
            </a:ln>
            <a:effectLst/>
            <a:sp3d/>
          </c:spPr>
          <c:invertIfNegative val="0"/>
          <c:dLbls>
            <c:dLbl>
              <c:idx val="0"/>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7.4965277777777742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6233571723655416E-17"/>
                  <c:y val="7.4965277777777783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
                  <c:y val="7.9375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 contribution - Summary'!$B$13:$E$13</c:f>
              <c:strCache>
                <c:ptCount val="4"/>
                <c:pt idx="0">
                  <c:v>0.1 wt%</c:v>
                </c:pt>
                <c:pt idx="1">
                  <c:v>0.15 wt%</c:v>
                </c:pt>
                <c:pt idx="2">
                  <c:v>0.2 wt%</c:v>
                </c:pt>
                <c:pt idx="3">
                  <c:v>0.3 wt%</c:v>
                </c:pt>
              </c:strCache>
            </c:strRef>
          </c:cat>
          <c:val>
            <c:numRef>
              <c:f>'Co contribution - Summary'!$B$16:$E$16</c:f>
              <c:numCache>
                <c:formatCode>General</c:formatCode>
                <c:ptCount val="4"/>
                <c:pt idx="0">
                  <c:v>85</c:v>
                </c:pt>
                <c:pt idx="1">
                  <c:v>89</c:v>
                </c:pt>
                <c:pt idx="2">
                  <c:v>92</c:v>
                </c:pt>
                <c:pt idx="3">
                  <c:v>94</c:v>
                </c:pt>
              </c:numCache>
            </c:numRef>
          </c:val>
        </c:ser>
        <c:dLbls>
          <c:showLegendKey val="0"/>
          <c:showVal val="0"/>
          <c:showCatName val="0"/>
          <c:showSerName val="0"/>
          <c:showPercent val="0"/>
          <c:showBubbleSize val="0"/>
        </c:dLbls>
        <c:gapWidth val="150"/>
        <c:shape val="box"/>
        <c:axId val="145375232"/>
        <c:axId val="145303232"/>
        <c:axId val="144036480"/>
      </c:bar3DChart>
      <c:catAx>
        <c:axId val="14537523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 content</a:t>
                </a:r>
              </a:p>
            </c:rich>
          </c:tx>
          <c:layout>
            <c:manualLayout>
              <c:xMode val="edge"/>
              <c:yMode val="edge"/>
              <c:x val="0.28590185185185185"/>
              <c:y val="0.89480868055555551"/>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3232"/>
        <c:crosses val="autoZero"/>
        <c:auto val="1"/>
        <c:lblAlgn val="ctr"/>
        <c:lblOffset val="100"/>
        <c:noMultiLvlLbl val="0"/>
      </c:catAx>
      <c:valAx>
        <c:axId val="14530323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75232"/>
        <c:crosses val="autoZero"/>
        <c:crossBetween val="between"/>
      </c:valAx>
      <c:serAx>
        <c:axId val="144036480"/>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45303232"/>
        <c:crosses val="autoZero"/>
      </c:serAx>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ata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60.png"/></Relationships>
</file>

<file path=ppt/diagrams/_rels/data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image" Target="../media/image7.JP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s>
</file>

<file path=ppt/diagrams/_rels/drawing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C3A0AB-4CC1-4737-9A5A-1703CFDEA056}" type="doc">
      <dgm:prSet loTypeId="urn:microsoft.com/office/officeart/2005/8/layout/matrix1" loCatId="matrix" qsTypeId="urn:microsoft.com/office/officeart/2005/8/quickstyle/simple1" qsCatId="simple" csTypeId="urn:microsoft.com/office/officeart/2005/8/colors/accent6_4" csCatId="accent6" phldr="1"/>
      <dgm:spPr/>
      <dgm:t>
        <a:bodyPr/>
        <a:lstStyle/>
        <a:p>
          <a:endParaRPr lang="en-GB"/>
        </a:p>
      </dgm:t>
    </dgm:pt>
    <dgm:pt modelId="{8F68DDB8-52E3-4965-B589-B51969AF2CED}">
      <dgm:prSet phldrT="[Text]"/>
      <dgm:spPr/>
      <dgm:t>
        <a:bodyPr/>
        <a:lstStyle/>
        <a:p>
          <a:r>
            <a:rPr lang="en-GB" dirty="0" smtClean="0"/>
            <a:t>For materials being implemented in an accelerator environment the questions of its </a:t>
          </a:r>
          <a:r>
            <a:rPr lang="en-GB" b="1" dirty="0" smtClean="0">
              <a:effectLst>
                <a:outerShdw blurRad="38100" dist="38100" dir="2700000" algn="tl">
                  <a:srgbClr val="000000">
                    <a:alpha val="43137"/>
                  </a:srgbClr>
                </a:outerShdw>
              </a:effectLst>
            </a:rPr>
            <a:t>activation</a:t>
          </a:r>
          <a:r>
            <a:rPr lang="en-GB" dirty="0" smtClean="0"/>
            <a:t> and therefore its </a:t>
          </a:r>
          <a:r>
            <a:rPr lang="en-GB" b="1" dirty="0" smtClean="0">
              <a:effectLst>
                <a:outerShdw blurRad="38100" dist="38100" dir="2700000" algn="tl">
                  <a:srgbClr val="000000">
                    <a:alpha val="43137"/>
                  </a:srgbClr>
                </a:outerShdw>
              </a:effectLst>
            </a:rPr>
            <a:t>induced radiological hazard </a:t>
          </a:r>
          <a:r>
            <a:rPr lang="en-GB" b="0" dirty="0" smtClean="0"/>
            <a:t>have to be taken into account</a:t>
          </a:r>
          <a:r>
            <a:rPr lang="en-GB" dirty="0" smtClean="0"/>
            <a:t> </a:t>
          </a:r>
          <a:endParaRPr lang="en-GB" dirty="0"/>
        </a:p>
      </dgm:t>
    </dgm:pt>
    <dgm:pt modelId="{0952323C-B633-46D7-89A7-15B6F5A9BFB6}" type="parTrans" cxnId="{BDFB7FB7-0D09-4EEC-BE4C-18D63EB3B34E}">
      <dgm:prSet/>
      <dgm:spPr/>
      <dgm:t>
        <a:bodyPr/>
        <a:lstStyle/>
        <a:p>
          <a:endParaRPr lang="en-GB"/>
        </a:p>
      </dgm:t>
    </dgm:pt>
    <dgm:pt modelId="{41F454F8-4A52-473C-AE87-3E3E8E846736}" type="sibTrans" cxnId="{BDFB7FB7-0D09-4EEC-BE4C-18D63EB3B34E}">
      <dgm:prSet/>
      <dgm:spPr/>
      <dgm:t>
        <a:bodyPr/>
        <a:lstStyle/>
        <a:p>
          <a:endParaRPr lang="en-GB"/>
        </a:p>
      </dgm:t>
    </dgm:pt>
    <dgm:pt modelId="{3660DB1C-38FA-490F-8179-3CC151698BB7}">
      <dgm:prSet phldrT="[Text]"/>
      <dgm:spPr/>
      <dgm:t>
        <a:bodyPr anchor="t"/>
        <a:lstStyle/>
        <a:p>
          <a:r>
            <a:rPr lang="en-GB" dirty="0" smtClean="0"/>
            <a:t>Maintenance</a:t>
          </a:r>
          <a:endParaRPr lang="en-GB" dirty="0"/>
        </a:p>
      </dgm:t>
    </dgm:pt>
    <dgm:pt modelId="{52049CB8-3BF4-4E87-9AAD-A2CB429CB48C}" type="parTrans" cxnId="{C7FBD64C-7210-49DE-90D9-0C336F811906}">
      <dgm:prSet/>
      <dgm:spPr/>
      <dgm:t>
        <a:bodyPr/>
        <a:lstStyle/>
        <a:p>
          <a:endParaRPr lang="en-GB"/>
        </a:p>
      </dgm:t>
    </dgm:pt>
    <dgm:pt modelId="{F47F0390-4D71-4925-ACDA-B018CA033F0F}" type="sibTrans" cxnId="{C7FBD64C-7210-49DE-90D9-0C336F811906}">
      <dgm:prSet/>
      <dgm:spPr/>
      <dgm:t>
        <a:bodyPr/>
        <a:lstStyle/>
        <a:p>
          <a:endParaRPr lang="en-GB"/>
        </a:p>
      </dgm:t>
    </dgm:pt>
    <dgm:pt modelId="{C818D543-1574-410F-AE04-9CD2DE747F6B}">
      <dgm:prSet phldrT="[Text]"/>
      <dgm:spPr>
        <a:solidFill>
          <a:schemeClr val="accent6">
            <a:lumMod val="60000"/>
            <a:lumOff val="40000"/>
          </a:schemeClr>
        </a:solidFill>
      </dgm:spPr>
      <dgm:t>
        <a:bodyPr anchor="b" anchorCtr="0"/>
        <a:lstStyle/>
        <a:p>
          <a:r>
            <a:rPr lang="en-GB" dirty="0" smtClean="0"/>
            <a:t>Disposal</a:t>
          </a:r>
          <a:endParaRPr lang="en-GB" dirty="0"/>
        </a:p>
      </dgm:t>
    </dgm:pt>
    <dgm:pt modelId="{A4559AF7-ADBB-48A6-9601-6F8ABCDD3AE1}" type="parTrans" cxnId="{490B9EA0-6D8A-454F-9AE2-C5D5951AF0AA}">
      <dgm:prSet/>
      <dgm:spPr/>
      <dgm:t>
        <a:bodyPr/>
        <a:lstStyle/>
        <a:p>
          <a:endParaRPr lang="en-GB"/>
        </a:p>
      </dgm:t>
    </dgm:pt>
    <dgm:pt modelId="{EC33AE45-55F1-416E-B278-A55E5F7D534E}" type="sibTrans" cxnId="{490B9EA0-6D8A-454F-9AE2-C5D5951AF0AA}">
      <dgm:prSet/>
      <dgm:spPr/>
      <dgm:t>
        <a:bodyPr/>
        <a:lstStyle/>
        <a:p>
          <a:endParaRPr lang="en-GB"/>
        </a:p>
      </dgm:t>
    </dgm:pt>
    <dgm:pt modelId="{0DC2173A-404F-418E-B219-E24275365F1B}">
      <dgm:prSet phldrT="[Text]" phldr="1"/>
      <dgm:spPr/>
      <dgm:t>
        <a:bodyPr/>
        <a:lstStyle/>
        <a:p>
          <a:endParaRPr lang="en-GB"/>
        </a:p>
      </dgm:t>
    </dgm:pt>
    <dgm:pt modelId="{0CD0605A-C102-4642-ABDF-859883AD2F8F}" type="parTrans" cxnId="{24FDC6AD-E79D-48C2-9FC2-5D525E256BC5}">
      <dgm:prSet/>
      <dgm:spPr/>
      <dgm:t>
        <a:bodyPr/>
        <a:lstStyle/>
        <a:p>
          <a:endParaRPr lang="en-GB"/>
        </a:p>
      </dgm:t>
    </dgm:pt>
    <dgm:pt modelId="{D5882DA6-27BE-47C6-BDB8-0D7395FBA45F}" type="sibTrans" cxnId="{24FDC6AD-E79D-48C2-9FC2-5D525E256BC5}">
      <dgm:prSet/>
      <dgm:spPr/>
      <dgm:t>
        <a:bodyPr/>
        <a:lstStyle/>
        <a:p>
          <a:endParaRPr lang="en-GB"/>
        </a:p>
      </dgm:t>
    </dgm:pt>
    <dgm:pt modelId="{4F0C5CA3-DE5E-43CE-BA96-52F6B114FB37}">
      <dgm:prSet phldrT="[Text]" phldr="1"/>
      <dgm:spPr/>
      <dgm:t>
        <a:bodyPr/>
        <a:lstStyle/>
        <a:p>
          <a:endParaRPr lang="en-GB"/>
        </a:p>
      </dgm:t>
    </dgm:pt>
    <dgm:pt modelId="{95477BE8-CBDA-4FC1-98FF-CF4DF595B960}" type="parTrans" cxnId="{D0ABB160-B227-4828-BD08-16FF14E5F1B7}">
      <dgm:prSet/>
      <dgm:spPr/>
      <dgm:t>
        <a:bodyPr/>
        <a:lstStyle/>
        <a:p>
          <a:endParaRPr lang="en-GB"/>
        </a:p>
      </dgm:t>
    </dgm:pt>
    <dgm:pt modelId="{BCC1119E-3EBB-4A6B-9380-166DC798DC77}" type="sibTrans" cxnId="{D0ABB160-B227-4828-BD08-16FF14E5F1B7}">
      <dgm:prSet/>
      <dgm:spPr/>
      <dgm:t>
        <a:bodyPr/>
        <a:lstStyle/>
        <a:p>
          <a:endParaRPr lang="en-GB"/>
        </a:p>
      </dgm:t>
    </dgm:pt>
    <dgm:pt modelId="{3C8B23F8-C638-4B6A-918B-5E1DEF4EB153}">
      <dgm:prSet phldrT="[Text]"/>
      <dgm:spPr/>
      <dgm:t>
        <a:bodyPr anchor="t" anchorCtr="0"/>
        <a:lstStyle/>
        <a:p>
          <a:r>
            <a:rPr lang="en-GB" dirty="0" smtClean="0"/>
            <a:t>Transport</a:t>
          </a:r>
          <a:endParaRPr lang="en-GB" dirty="0"/>
        </a:p>
      </dgm:t>
    </dgm:pt>
    <dgm:pt modelId="{6457BBA5-436A-4C60-AD23-B542742513AA}" type="parTrans" cxnId="{978653C5-D6E4-459D-BF9E-B8DD04224B5E}">
      <dgm:prSet/>
      <dgm:spPr/>
      <dgm:t>
        <a:bodyPr/>
        <a:lstStyle/>
        <a:p>
          <a:endParaRPr lang="en-GB"/>
        </a:p>
      </dgm:t>
    </dgm:pt>
    <dgm:pt modelId="{1CD175BD-B6E3-41E7-9741-62DD65D8C27F}" type="sibTrans" cxnId="{978653C5-D6E4-459D-BF9E-B8DD04224B5E}">
      <dgm:prSet/>
      <dgm:spPr/>
      <dgm:t>
        <a:bodyPr/>
        <a:lstStyle/>
        <a:p>
          <a:endParaRPr lang="en-GB"/>
        </a:p>
      </dgm:t>
    </dgm:pt>
    <dgm:pt modelId="{09805A63-DDD7-4584-9761-95FFA6425884}">
      <dgm:prSet phldrT="[Text]"/>
      <dgm:spPr>
        <a:solidFill>
          <a:schemeClr val="accent6">
            <a:lumMod val="75000"/>
          </a:schemeClr>
        </a:solidFill>
      </dgm:spPr>
      <dgm:t>
        <a:bodyPr anchor="b" anchorCtr="0"/>
        <a:lstStyle/>
        <a:p>
          <a:r>
            <a:rPr lang="en-GB" dirty="0" smtClean="0"/>
            <a:t>Decommissioning</a:t>
          </a:r>
          <a:endParaRPr lang="en-GB" dirty="0"/>
        </a:p>
      </dgm:t>
    </dgm:pt>
    <dgm:pt modelId="{03C7EDF6-4595-4161-965C-E5ABE1B73C51}" type="parTrans" cxnId="{6A2E6D79-CE6A-40CB-A3A6-414216BFD380}">
      <dgm:prSet/>
      <dgm:spPr/>
      <dgm:t>
        <a:bodyPr/>
        <a:lstStyle/>
        <a:p>
          <a:endParaRPr lang="en-GB"/>
        </a:p>
      </dgm:t>
    </dgm:pt>
    <dgm:pt modelId="{B3BCDE9D-C89D-4232-AE95-A5283F391C12}" type="sibTrans" cxnId="{6A2E6D79-CE6A-40CB-A3A6-414216BFD380}">
      <dgm:prSet/>
      <dgm:spPr/>
      <dgm:t>
        <a:bodyPr/>
        <a:lstStyle/>
        <a:p>
          <a:endParaRPr lang="en-GB"/>
        </a:p>
      </dgm:t>
    </dgm:pt>
    <dgm:pt modelId="{961DB417-706C-4F23-9C2E-125C69CF883D}" type="pres">
      <dgm:prSet presAssocID="{01C3A0AB-4CC1-4737-9A5A-1703CFDEA056}" presName="diagram" presStyleCnt="0">
        <dgm:presLayoutVars>
          <dgm:chMax val="1"/>
          <dgm:dir/>
          <dgm:animLvl val="ctr"/>
          <dgm:resizeHandles val="exact"/>
        </dgm:presLayoutVars>
      </dgm:prSet>
      <dgm:spPr/>
      <dgm:t>
        <a:bodyPr/>
        <a:lstStyle/>
        <a:p>
          <a:endParaRPr lang="en-GB"/>
        </a:p>
      </dgm:t>
    </dgm:pt>
    <dgm:pt modelId="{948D9D04-0C7B-42A9-B03B-988E2A01049A}" type="pres">
      <dgm:prSet presAssocID="{01C3A0AB-4CC1-4737-9A5A-1703CFDEA056}" presName="matrix" presStyleCnt="0"/>
      <dgm:spPr/>
    </dgm:pt>
    <dgm:pt modelId="{084D8416-F3C0-414D-B046-6EF8FF43FBE5}" type="pres">
      <dgm:prSet presAssocID="{01C3A0AB-4CC1-4737-9A5A-1703CFDEA056}" presName="tile1" presStyleLbl="node1" presStyleIdx="0" presStyleCnt="4"/>
      <dgm:spPr/>
      <dgm:t>
        <a:bodyPr/>
        <a:lstStyle/>
        <a:p>
          <a:endParaRPr lang="en-GB"/>
        </a:p>
      </dgm:t>
    </dgm:pt>
    <dgm:pt modelId="{A501A3DD-B6FF-43D9-9418-17BC82A03BED}" type="pres">
      <dgm:prSet presAssocID="{01C3A0AB-4CC1-4737-9A5A-1703CFDEA056}" presName="tile1text" presStyleLbl="node1" presStyleIdx="0" presStyleCnt="4">
        <dgm:presLayoutVars>
          <dgm:chMax val="0"/>
          <dgm:chPref val="0"/>
          <dgm:bulletEnabled val="1"/>
        </dgm:presLayoutVars>
      </dgm:prSet>
      <dgm:spPr/>
      <dgm:t>
        <a:bodyPr/>
        <a:lstStyle/>
        <a:p>
          <a:endParaRPr lang="en-GB"/>
        </a:p>
      </dgm:t>
    </dgm:pt>
    <dgm:pt modelId="{321B2858-060D-4DB8-B461-36EEED11865F}" type="pres">
      <dgm:prSet presAssocID="{01C3A0AB-4CC1-4737-9A5A-1703CFDEA056}" presName="tile2" presStyleLbl="node1" presStyleIdx="1" presStyleCnt="4"/>
      <dgm:spPr/>
      <dgm:t>
        <a:bodyPr/>
        <a:lstStyle/>
        <a:p>
          <a:endParaRPr lang="en-GB"/>
        </a:p>
      </dgm:t>
    </dgm:pt>
    <dgm:pt modelId="{632FF149-8FA8-4101-8E6A-B4A26F853213}" type="pres">
      <dgm:prSet presAssocID="{01C3A0AB-4CC1-4737-9A5A-1703CFDEA056}" presName="tile2text" presStyleLbl="node1" presStyleIdx="1" presStyleCnt="4">
        <dgm:presLayoutVars>
          <dgm:chMax val="0"/>
          <dgm:chPref val="0"/>
          <dgm:bulletEnabled val="1"/>
        </dgm:presLayoutVars>
      </dgm:prSet>
      <dgm:spPr/>
      <dgm:t>
        <a:bodyPr/>
        <a:lstStyle/>
        <a:p>
          <a:endParaRPr lang="en-GB"/>
        </a:p>
      </dgm:t>
    </dgm:pt>
    <dgm:pt modelId="{0EACE2C1-B5A1-415F-B03D-0A88368706D5}" type="pres">
      <dgm:prSet presAssocID="{01C3A0AB-4CC1-4737-9A5A-1703CFDEA056}" presName="tile3" presStyleLbl="node1" presStyleIdx="2" presStyleCnt="4"/>
      <dgm:spPr/>
      <dgm:t>
        <a:bodyPr/>
        <a:lstStyle/>
        <a:p>
          <a:endParaRPr lang="en-GB"/>
        </a:p>
      </dgm:t>
    </dgm:pt>
    <dgm:pt modelId="{714A16AE-46BF-4BDD-805D-4B0D96F154C8}" type="pres">
      <dgm:prSet presAssocID="{01C3A0AB-4CC1-4737-9A5A-1703CFDEA056}" presName="tile3text" presStyleLbl="node1" presStyleIdx="2" presStyleCnt="4">
        <dgm:presLayoutVars>
          <dgm:chMax val="0"/>
          <dgm:chPref val="0"/>
          <dgm:bulletEnabled val="1"/>
        </dgm:presLayoutVars>
      </dgm:prSet>
      <dgm:spPr/>
      <dgm:t>
        <a:bodyPr/>
        <a:lstStyle/>
        <a:p>
          <a:endParaRPr lang="en-GB"/>
        </a:p>
      </dgm:t>
    </dgm:pt>
    <dgm:pt modelId="{7199DB23-F173-4E91-9ADD-4A2E9C405F7F}" type="pres">
      <dgm:prSet presAssocID="{01C3A0AB-4CC1-4737-9A5A-1703CFDEA056}" presName="tile4" presStyleLbl="node1" presStyleIdx="3" presStyleCnt="4"/>
      <dgm:spPr/>
      <dgm:t>
        <a:bodyPr/>
        <a:lstStyle/>
        <a:p>
          <a:endParaRPr lang="en-GB"/>
        </a:p>
      </dgm:t>
    </dgm:pt>
    <dgm:pt modelId="{037DE67D-DD4D-4DD8-9E08-A940FA3DA96D}" type="pres">
      <dgm:prSet presAssocID="{01C3A0AB-4CC1-4737-9A5A-1703CFDEA056}" presName="tile4text" presStyleLbl="node1" presStyleIdx="3" presStyleCnt="4">
        <dgm:presLayoutVars>
          <dgm:chMax val="0"/>
          <dgm:chPref val="0"/>
          <dgm:bulletEnabled val="1"/>
        </dgm:presLayoutVars>
      </dgm:prSet>
      <dgm:spPr/>
      <dgm:t>
        <a:bodyPr/>
        <a:lstStyle/>
        <a:p>
          <a:endParaRPr lang="en-GB"/>
        </a:p>
      </dgm:t>
    </dgm:pt>
    <dgm:pt modelId="{0EF5F3ED-6A8C-4685-A2F4-4BE5350CE1F2}" type="pres">
      <dgm:prSet presAssocID="{01C3A0AB-4CC1-4737-9A5A-1703CFDEA056}" presName="centerTile" presStyleLbl="fgShp" presStyleIdx="0" presStyleCnt="1" custScaleX="260064" custScaleY="244077">
        <dgm:presLayoutVars>
          <dgm:chMax val="0"/>
          <dgm:chPref val="0"/>
        </dgm:presLayoutVars>
      </dgm:prSet>
      <dgm:spPr/>
      <dgm:t>
        <a:bodyPr/>
        <a:lstStyle/>
        <a:p>
          <a:endParaRPr lang="en-GB"/>
        </a:p>
      </dgm:t>
    </dgm:pt>
  </dgm:ptLst>
  <dgm:cxnLst>
    <dgm:cxn modelId="{45D8E5E8-7C6C-4D4B-BB52-33A6795DC66E}" type="presOf" srcId="{09805A63-DDD7-4584-9761-95FFA6425884}" destId="{0EACE2C1-B5A1-415F-B03D-0A88368706D5}" srcOrd="0" destOrd="0" presId="urn:microsoft.com/office/officeart/2005/8/layout/matrix1"/>
    <dgm:cxn modelId="{C13E3C54-0900-4D30-9FC6-359CC76AF70A}" type="presOf" srcId="{3660DB1C-38FA-490F-8179-3CC151698BB7}" destId="{084D8416-F3C0-414D-B046-6EF8FF43FBE5}" srcOrd="0" destOrd="0" presId="urn:microsoft.com/office/officeart/2005/8/layout/matrix1"/>
    <dgm:cxn modelId="{978653C5-D6E4-459D-BF9E-B8DD04224B5E}" srcId="{8F68DDB8-52E3-4965-B589-B51969AF2CED}" destId="{3C8B23F8-C638-4B6A-918B-5E1DEF4EB153}" srcOrd="1" destOrd="0" parTransId="{6457BBA5-436A-4C60-AD23-B542742513AA}" sibTransId="{1CD175BD-B6E3-41E7-9741-62DD65D8C27F}"/>
    <dgm:cxn modelId="{5700C698-4710-43BF-BF6C-7281B8542019}" type="presOf" srcId="{C818D543-1574-410F-AE04-9CD2DE747F6B}" destId="{7199DB23-F173-4E91-9ADD-4A2E9C405F7F}" srcOrd="0" destOrd="0" presId="urn:microsoft.com/office/officeart/2005/8/layout/matrix1"/>
    <dgm:cxn modelId="{C7FBD64C-7210-49DE-90D9-0C336F811906}" srcId="{8F68DDB8-52E3-4965-B589-B51969AF2CED}" destId="{3660DB1C-38FA-490F-8179-3CC151698BB7}" srcOrd="0" destOrd="0" parTransId="{52049CB8-3BF4-4E87-9AAD-A2CB429CB48C}" sibTransId="{F47F0390-4D71-4925-ACDA-B018CA033F0F}"/>
    <dgm:cxn modelId="{E2583164-B78F-46E6-972C-7F33AA6DAD62}" type="presOf" srcId="{01C3A0AB-4CC1-4737-9A5A-1703CFDEA056}" destId="{961DB417-706C-4F23-9C2E-125C69CF883D}" srcOrd="0" destOrd="0" presId="urn:microsoft.com/office/officeart/2005/8/layout/matrix1"/>
    <dgm:cxn modelId="{D0ABB160-B227-4828-BD08-16FF14E5F1B7}" srcId="{8F68DDB8-52E3-4965-B589-B51969AF2CED}" destId="{4F0C5CA3-DE5E-43CE-BA96-52F6B114FB37}" srcOrd="5" destOrd="0" parTransId="{95477BE8-CBDA-4FC1-98FF-CF4DF595B960}" sibTransId="{BCC1119E-3EBB-4A6B-9380-166DC798DC77}"/>
    <dgm:cxn modelId="{6D0F5938-A3FC-422C-923F-D23A01181E30}" type="presOf" srcId="{09805A63-DDD7-4584-9761-95FFA6425884}" destId="{714A16AE-46BF-4BDD-805D-4B0D96F154C8}" srcOrd="1" destOrd="0" presId="urn:microsoft.com/office/officeart/2005/8/layout/matrix1"/>
    <dgm:cxn modelId="{6A2E6D79-CE6A-40CB-A3A6-414216BFD380}" srcId="{8F68DDB8-52E3-4965-B589-B51969AF2CED}" destId="{09805A63-DDD7-4584-9761-95FFA6425884}" srcOrd="2" destOrd="0" parTransId="{03C7EDF6-4595-4161-965C-E5ABE1B73C51}" sibTransId="{B3BCDE9D-C89D-4232-AE95-A5283F391C12}"/>
    <dgm:cxn modelId="{D857423F-BDC4-4924-BE7A-B2AE184D3C63}" type="presOf" srcId="{8F68DDB8-52E3-4965-B589-B51969AF2CED}" destId="{0EF5F3ED-6A8C-4685-A2F4-4BE5350CE1F2}" srcOrd="0" destOrd="0" presId="urn:microsoft.com/office/officeart/2005/8/layout/matrix1"/>
    <dgm:cxn modelId="{9B265EAC-2548-4052-A9B5-13320547E08F}" type="presOf" srcId="{C818D543-1574-410F-AE04-9CD2DE747F6B}" destId="{037DE67D-DD4D-4DD8-9E08-A940FA3DA96D}" srcOrd="1" destOrd="0" presId="urn:microsoft.com/office/officeart/2005/8/layout/matrix1"/>
    <dgm:cxn modelId="{BAAA4CF4-AC81-4487-9021-5BBD774A0F63}" type="presOf" srcId="{3660DB1C-38FA-490F-8179-3CC151698BB7}" destId="{A501A3DD-B6FF-43D9-9418-17BC82A03BED}" srcOrd="1" destOrd="0" presId="urn:microsoft.com/office/officeart/2005/8/layout/matrix1"/>
    <dgm:cxn modelId="{A5C4D87B-7197-4A81-BF4B-5CD0D81153DE}" type="presOf" srcId="{3C8B23F8-C638-4B6A-918B-5E1DEF4EB153}" destId="{321B2858-060D-4DB8-B461-36EEED11865F}" srcOrd="0" destOrd="0" presId="urn:microsoft.com/office/officeart/2005/8/layout/matrix1"/>
    <dgm:cxn modelId="{BDFB7FB7-0D09-4EEC-BE4C-18D63EB3B34E}" srcId="{01C3A0AB-4CC1-4737-9A5A-1703CFDEA056}" destId="{8F68DDB8-52E3-4965-B589-B51969AF2CED}" srcOrd="0" destOrd="0" parTransId="{0952323C-B633-46D7-89A7-15B6F5A9BFB6}" sibTransId="{41F454F8-4A52-473C-AE87-3E3E8E846736}"/>
    <dgm:cxn modelId="{C9B07024-0A10-4D5B-ADD4-7618E8C2580E}" type="presOf" srcId="{3C8B23F8-C638-4B6A-918B-5E1DEF4EB153}" destId="{632FF149-8FA8-4101-8E6A-B4A26F853213}" srcOrd="1" destOrd="0" presId="urn:microsoft.com/office/officeart/2005/8/layout/matrix1"/>
    <dgm:cxn modelId="{24FDC6AD-E79D-48C2-9FC2-5D525E256BC5}" srcId="{8F68DDB8-52E3-4965-B589-B51969AF2CED}" destId="{0DC2173A-404F-418E-B219-E24275365F1B}" srcOrd="4" destOrd="0" parTransId="{0CD0605A-C102-4642-ABDF-859883AD2F8F}" sibTransId="{D5882DA6-27BE-47C6-BDB8-0D7395FBA45F}"/>
    <dgm:cxn modelId="{490B9EA0-6D8A-454F-9AE2-C5D5951AF0AA}" srcId="{8F68DDB8-52E3-4965-B589-B51969AF2CED}" destId="{C818D543-1574-410F-AE04-9CD2DE747F6B}" srcOrd="3" destOrd="0" parTransId="{A4559AF7-ADBB-48A6-9601-6F8ABCDD3AE1}" sibTransId="{EC33AE45-55F1-416E-B278-A55E5F7D534E}"/>
    <dgm:cxn modelId="{3431298A-28FD-4121-962A-B346CF967725}" type="presParOf" srcId="{961DB417-706C-4F23-9C2E-125C69CF883D}" destId="{948D9D04-0C7B-42A9-B03B-988E2A01049A}" srcOrd="0" destOrd="0" presId="urn:microsoft.com/office/officeart/2005/8/layout/matrix1"/>
    <dgm:cxn modelId="{C02DCF82-CED0-40BD-9993-B3760308221B}" type="presParOf" srcId="{948D9D04-0C7B-42A9-B03B-988E2A01049A}" destId="{084D8416-F3C0-414D-B046-6EF8FF43FBE5}" srcOrd="0" destOrd="0" presId="urn:microsoft.com/office/officeart/2005/8/layout/matrix1"/>
    <dgm:cxn modelId="{0E73F36A-222E-48A6-A800-059DF7803011}" type="presParOf" srcId="{948D9D04-0C7B-42A9-B03B-988E2A01049A}" destId="{A501A3DD-B6FF-43D9-9418-17BC82A03BED}" srcOrd="1" destOrd="0" presId="urn:microsoft.com/office/officeart/2005/8/layout/matrix1"/>
    <dgm:cxn modelId="{28FE7AD5-A0B9-4D87-A242-11E00044026B}" type="presParOf" srcId="{948D9D04-0C7B-42A9-B03B-988E2A01049A}" destId="{321B2858-060D-4DB8-B461-36EEED11865F}" srcOrd="2" destOrd="0" presId="urn:microsoft.com/office/officeart/2005/8/layout/matrix1"/>
    <dgm:cxn modelId="{7D39DE63-231C-43ED-8908-5DC958B869DE}" type="presParOf" srcId="{948D9D04-0C7B-42A9-B03B-988E2A01049A}" destId="{632FF149-8FA8-4101-8E6A-B4A26F853213}" srcOrd="3" destOrd="0" presId="urn:microsoft.com/office/officeart/2005/8/layout/matrix1"/>
    <dgm:cxn modelId="{0A8FD3AC-855C-4827-AE8B-A0F72E2D8917}" type="presParOf" srcId="{948D9D04-0C7B-42A9-B03B-988E2A01049A}" destId="{0EACE2C1-B5A1-415F-B03D-0A88368706D5}" srcOrd="4" destOrd="0" presId="urn:microsoft.com/office/officeart/2005/8/layout/matrix1"/>
    <dgm:cxn modelId="{178EA225-C7BB-4E6C-BCAD-0065C75BAB56}" type="presParOf" srcId="{948D9D04-0C7B-42A9-B03B-988E2A01049A}" destId="{714A16AE-46BF-4BDD-805D-4B0D96F154C8}" srcOrd="5" destOrd="0" presId="urn:microsoft.com/office/officeart/2005/8/layout/matrix1"/>
    <dgm:cxn modelId="{E389476B-7BF6-4780-90C9-82B0D7E324AF}" type="presParOf" srcId="{948D9D04-0C7B-42A9-B03B-988E2A01049A}" destId="{7199DB23-F173-4E91-9ADD-4A2E9C405F7F}" srcOrd="6" destOrd="0" presId="urn:microsoft.com/office/officeart/2005/8/layout/matrix1"/>
    <dgm:cxn modelId="{CB5611A7-B042-44EE-99F3-5D18DC1D7E37}" type="presParOf" srcId="{948D9D04-0C7B-42A9-B03B-988E2A01049A}" destId="{037DE67D-DD4D-4DD8-9E08-A940FA3DA96D}" srcOrd="7" destOrd="0" presId="urn:microsoft.com/office/officeart/2005/8/layout/matrix1"/>
    <dgm:cxn modelId="{A942C7C2-4FE0-4F7E-95AA-1C6858B80E44}" type="presParOf" srcId="{961DB417-706C-4F23-9C2E-125C69CF883D}" destId="{0EF5F3ED-6A8C-4685-A2F4-4BE5350CE1F2}" srcOrd="1" destOrd="0" presId="urn:microsoft.com/office/officeart/2005/8/layout/matrix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DD0EA9-1B91-4770-A3DB-181C6619377F}" type="doc">
      <dgm:prSet loTypeId="urn:microsoft.com/office/officeart/2005/8/layout/pyramid2" loCatId="list" qsTypeId="urn:microsoft.com/office/officeart/2005/8/quickstyle/simple1" qsCatId="simple" csTypeId="urn:microsoft.com/office/officeart/2005/8/colors/accent6_5" csCatId="accent6" phldr="1"/>
      <dgm:spPr/>
    </dgm:pt>
    <dgm:pt modelId="{46FFB44C-ABCD-4B26-9609-B54886091E09}">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contamination of its surface exceeds the CS-limit</a:t>
          </a:r>
          <a:endParaRPr lang="en-GB" sz="1600" dirty="0"/>
        </a:p>
      </dgm:t>
    </dgm:pt>
    <dgm:pt modelId="{24F32516-19F8-4382-B9F8-FC1E08F31C56}" type="parTrans" cxnId="{FADC1B0C-B443-4E81-96EE-69E754C5922B}">
      <dgm:prSet/>
      <dgm:spPr/>
      <dgm:t>
        <a:bodyPr/>
        <a:lstStyle/>
        <a:p>
          <a:endParaRPr lang="en-GB"/>
        </a:p>
      </dgm:t>
    </dgm:pt>
    <dgm:pt modelId="{DF6AAC2A-973D-40DB-A0D8-7150C00B67C9}" type="sibTrans" cxnId="{FADC1B0C-B443-4E81-96EE-69E754C5922B}">
      <dgm:prSet/>
      <dgm:spPr/>
      <dgm:t>
        <a:bodyPr/>
        <a:lstStyle/>
        <a:p>
          <a:endParaRPr lang="en-GB"/>
        </a:p>
      </dgm:t>
    </dgm:pt>
    <dgm:pt modelId="{EDFAB838-C9B0-43E6-808C-F522191FC987}">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actual dose rate after background subtraction exceeds 0.1 </a:t>
          </a:r>
          <a:r>
            <a:rPr lang="en-GB" sz="1600" dirty="0" err="1" smtClean="0"/>
            <a:t>μSv</a:t>
          </a:r>
          <a:r>
            <a:rPr lang="en-GB" sz="1600" dirty="0" smtClean="0"/>
            <a:t>/h @ 10 cm distance</a:t>
          </a:r>
          <a:endParaRPr lang="en-GB" sz="1600" dirty="0"/>
        </a:p>
      </dgm:t>
    </dgm:pt>
    <dgm:pt modelId="{52CB4B14-CCB4-4A09-B444-F1BF07F655AC}" type="parTrans" cxnId="{EEB83383-4C9E-48EF-8752-62BC0AFBBF5E}">
      <dgm:prSet/>
      <dgm:spPr/>
      <dgm:t>
        <a:bodyPr/>
        <a:lstStyle/>
        <a:p>
          <a:endParaRPr lang="en-GB"/>
        </a:p>
      </dgm:t>
    </dgm:pt>
    <dgm:pt modelId="{AE502108-F538-4C8A-85FD-F431BF3A8E8C}" type="sibTrans" cxnId="{EEB83383-4C9E-48EF-8752-62BC0AFBBF5E}">
      <dgm:prSet/>
      <dgm:spPr/>
      <dgm:t>
        <a:bodyPr/>
        <a:lstStyle/>
        <a:p>
          <a:endParaRPr lang="en-GB"/>
        </a:p>
      </dgm:t>
    </dgm:pt>
    <mc:AlternateContent xmlns:mc="http://schemas.openxmlformats.org/markup-compatibility/2006" xmlns:a14="http://schemas.microsoft.com/office/drawing/2010/main">
      <mc:Choice Requires="a14">
        <dgm:pt modelId="{EE32E953-EF01-4B81-95FD-924A00A68FD6}">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specific and absolute activity of a radio-nuclide exceeds the exemption limit LL, which in reality means, since an object contains normally a large number of different radio-nuclides:</a:t>
              </a:r>
              <a14:m>
                <m:oMath xmlns:m="http://schemas.openxmlformats.org/officeDocument/2006/math">
                  <m:nary>
                    <m:naryPr>
                      <m:chr m:val="∑"/>
                      <m:supHide m:val="on"/>
                      <m:ctrlPr>
                        <a:rPr lang="en-GB" sz="1600" i="1" smtClean="0">
                          <a:latin typeface="Cambria Math"/>
                        </a:rPr>
                      </m:ctrlPr>
                    </m:naryPr>
                    <m:sub>
                      <m:r>
                        <m:rPr>
                          <m:brk m:alnAt="7"/>
                        </m:rPr>
                        <a:rPr lang="en-GB" sz="1600" b="0" i="1" smtClean="0">
                          <a:latin typeface="Cambria Math" panose="02040503050406030204" pitchFamily="18" charset="0"/>
                        </a:rPr>
                        <m:t>𝑖</m:t>
                      </m:r>
                    </m:sub>
                    <m:sup/>
                    <m:e>
                      <m:f>
                        <m:fPr>
                          <m:ctrlPr>
                            <a:rPr lang="en-GB" sz="1600" i="1" smtClean="0">
                              <a:latin typeface="Cambria Math"/>
                            </a:rPr>
                          </m:ctrlPr>
                        </m:fPr>
                        <m:num>
                          <m:sSub>
                            <m:sSubPr>
                              <m:ctrlPr>
                                <a:rPr lang="en-GB" sz="1600" i="1" smtClean="0">
                                  <a:latin typeface="Cambria Math"/>
                                </a:rPr>
                              </m:ctrlPr>
                            </m:sSubPr>
                            <m:e>
                              <m:r>
                                <a:rPr lang="en-GB" sz="1600" b="0" i="1" smtClean="0">
                                  <a:latin typeface="Cambria Math" panose="02040503050406030204" pitchFamily="18" charset="0"/>
                                </a:rPr>
                                <m:t>𝑎</m:t>
                              </m:r>
                            </m:e>
                            <m:sub>
                              <m:r>
                                <a:rPr lang="en-GB" sz="1600" b="0" i="1" smtClean="0">
                                  <a:latin typeface="Cambria Math" panose="02040503050406030204" pitchFamily="18" charset="0"/>
                                </a:rPr>
                                <m:t>𝑖</m:t>
                              </m:r>
                            </m:sub>
                          </m:sSub>
                        </m:num>
                        <m:den>
                          <m:sSub>
                            <m:sSubPr>
                              <m:ctrlPr>
                                <a:rPr lang="en-GB" sz="1600" i="1" smtClean="0">
                                  <a:latin typeface="Cambria Math"/>
                                </a:rPr>
                              </m:ctrlPr>
                            </m:sSubPr>
                            <m:e>
                              <m:r>
                                <a:rPr lang="en-GB" sz="1600" b="0" i="1" smtClean="0">
                                  <a:latin typeface="Cambria Math" panose="02040503050406030204" pitchFamily="18" charset="0"/>
                                </a:rPr>
                                <m:t>𝐿𝐿</m:t>
                              </m:r>
                            </m:e>
                            <m:sub>
                              <m:r>
                                <a:rPr lang="en-GB" sz="1600" b="0" i="1" smtClean="0">
                                  <a:latin typeface="Cambria Math" panose="02040503050406030204" pitchFamily="18" charset="0"/>
                                </a:rPr>
                                <m:t>𝑖</m:t>
                              </m:r>
                            </m:sub>
                          </m:sSub>
                        </m:den>
                      </m:f>
                    </m:e>
                  </m:nary>
                  <m:r>
                    <a:rPr lang="en-GB" sz="1600" b="0" i="1" smtClean="0">
                      <a:latin typeface="Cambria Math" panose="02040503050406030204" pitchFamily="18" charset="0"/>
                    </a:rPr>
                    <m:t>&gt;1</m:t>
                  </m:r>
                </m:oMath>
              </a14:m>
              <a:endParaRPr lang="en-GB" sz="1600" dirty="0"/>
            </a:p>
          </dgm:t>
        </dgm:pt>
      </mc:Choice>
      <mc:Fallback xmlns="">
        <dgm:pt modelId="{EE32E953-EF01-4B81-95FD-924A00A68FD6}">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specific and absolute activity of a radio-nuclide exceeds the exemption limit LL, which in reality means, since an object contains normally a large number of different radio-nuclides:</a:t>
              </a:r>
              <a:r>
                <a:rPr lang="en-GB" sz="1600" i="0" smtClean="0">
                  <a:latin typeface="Cambria Math" panose="02040503050406030204" pitchFamily="18" charset="0"/>
                </a:rPr>
                <a:t>∑</a:t>
              </a:r>
              <a:r>
                <a:rPr lang="en-GB" sz="1600" b="0" i="0" smtClean="0">
                  <a:latin typeface="Cambria Math" panose="02040503050406030204" pitchFamily="18" charset="0"/>
                </a:rPr>
                <a:t>_</a:t>
              </a:r>
              <a:r>
                <a:rPr lang="en-GB" sz="1600" b="0" i="0" smtClean="0">
                  <a:latin typeface="Cambria Math" panose="02040503050406030204" pitchFamily="18" charset="0"/>
                </a:rPr>
                <a:t>𝑖▒𝑎_𝑖/〖𝐿𝐿〗_𝑖 &gt;1</a:t>
              </a:r>
              <a:endParaRPr lang="en-GB" sz="1600" dirty="0"/>
            </a:p>
          </dgm:t>
        </dgm:pt>
      </mc:Fallback>
    </mc:AlternateContent>
    <dgm:pt modelId="{0894B232-FBC2-4F38-9209-ED5AA4F146BB}" type="parTrans" cxnId="{32B95DAF-22DC-4FBD-8010-B4DDDE0310B9}">
      <dgm:prSet/>
      <dgm:spPr/>
      <dgm:t>
        <a:bodyPr/>
        <a:lstStyle/>
        <a:p>
          <a:endParaRPr lang="en-GB"/>
        </a:p>
      </dgm:t>
    </dgm:pt>
    <dgm:pt modelId="{80974857-04FD-42B1-9E4A-5352C712B92B}" type="sibTrans" cxnId="{32B95DAF-22DC-4FBD-8010-B4DDDE0310B9}">
      <dgm:prSet/>
      <dgm:spPr/>
      <dgm:t>
        <a:bodyPr/>
        <a:lstStyle/>
        <a:p>
          <a:endParaRPr lang="en-GB"/>
        </a:p>
      </dgm:t>
    </dgm:pt>
    <dgm:pt modelId="{96BEC60B-4B1A-449A-95BD-505F8E7CBB0D}" type="pres">
      <dgm:prSet presAssocID="{D2DD0EA9-1B91-4770-A3DB-181C6619377F}" presName="compositeShape" presStyleCnt="0">
        <dgm:presLayoutVars>
          <dgm:dir/>
          <dgm:resizeHandles/>
        </dgm:presLayoutVars>
      </dgm:prSet>
      <dgm:spPr/>
    </dgm:pt>
    <dgm:pt modelId="{3E6E4F89-CCB9-443A-A92F-DD56C82E7CE2}" type="pres">
      <dgm:prSet presAssocID="{D2DD0EA9-1B91-4770-A3DB-181C6619377F}" presName="pyramid" presStyleLbl="node1" presStyleIdx="0" presStyleCnt="1" custScaleX="106001" custLinFactNeighborX="-15072"/>
      <dgm:spPr>
        <a:blipFill dpi="0" rotWithShape="0">
          <a:blip xmlns:r="http://schemas.openxmlformats.org/officeDocument/2006/relationships" r:embed="rId1"/>
          <a:srcRect/>
          <a:stretch>
            <a:fillRect t="2134" b="-2134"/>
          </a:stretch>
        </a:blipFill>
      </dgm:spPr>
    </dgm:pt>
    <dgm:pt modelId="{6A30C0EB-5323-4CB6-8796-41B1741B5C62}" type="pres">
      <dgm:prSet presAssocID="{D2DD0EA9-1B91-4770-A3DB-181C6619377F}" presName="theList" presStyleCnt="0"/>
      <dgm:spPr/>
    </dgm:pt>
    <dgm:pt modelId="{B1D5650E-99F6-423A-A4E3-B671444E4C3B}" type="pres">
      <dgm:prSet presAssocID="{46FFB44C-ABCD-4B26-9609-B54886091E09}" presName="aNode" presStyleLbl="fgAcc1" presStyleIdx="0" presStyleCnt="3" custScaleX="129467" custScaleY="109552" custLinFactY="-859" custLinFactNeighborX="-5661" custLinFactNeighborY="-100000">
        <dgm:presLayoutVars>
          <dgm:bulletEnabled val="1"/>
        </dgm:presLayoutVars>
      </dgm:prSet>
      <dgm:spPr/>
      <dgm:t>
        <a:bodyPr/>
        <a:lstStyle/>
        <a:p>
          <a:endParaRPr lang="en-GB"/>
        </a:p>
      </dgm:t>
    </dgm:pt>
    <dgm:pt modelId="{0D86F13E-E12F-4606-A85C-C34EC06CC1BF}" type="pres">
      <dgm:prSet presAssocID="{46FFB44C-ABCD-4B26-9609-B54886091E09}" presName="aSpace" presStyleCnt="0"/>
      <dgm:spPr/>
    </dgm:pt>
    <dgm:pt modelId="{2D7D42E9-ABD0-41ED-BA17-5ADB0801C245}" type="pres">
      <dgm:prSet presAssocID="{EDFAB838-C9B0-43E6-808C-F522191FC987}" presName="aNode" presStyleLbl="fgAcc1" presStyleIdx="1" presStyleCnt="3" custScaleX="129467" custScaleY="126865" custLinFactNeighborX="7502" custLinFactNeighborY="33147">
        <dgm:presLayoutVars>
          <dgm:bulletEnabled val="1"/>
        </dgm:presLayoutVars>
      </dgm:prSet>
      <dgm:spPr/>
      <dgm:t>
        <a:bodyPr/>
        <a:lstStyle/>
        <a:p>
          <a:endParaRPr lang="en-GB"/>
        </a:p>
      </dgm:t>
    </dgm:pt>
    <dgm:pt modelId="{C418D3A1-DB0E-4EAC-9CD3-8D6CBA78F398}" type="pres">
      <dgm:prSet presAssocID="{EDFAB838-C9B0-43E6-808C-F522191FC987}" presName="aSpace" presStyleCnt="0"/>
      <dgm:spPr/>
    </dgm:pt>
    <dgm:pt modelId="{7D3DA14B-4780-405C-A2B1-650B6B0B038F}" type="pres">
      <dgm:prSet presAssocID="{EE32E953-EF01-4B81-95FD-924A00A68FD6}" presName="aNode" presStyleLbl="fgAcc1" presStyleIdx="2" presStyleCnt="3" custScaleX="129467" custScaleY="186644" custLinFactY="9996" custLinFactNeighborX="23525" custLinFactNeighborY="100000">
        <dgm:presLayoutVars>
          <dgm:bulletEnabled val="1"/>
        </dgm:presLayoutVars>
      </dgm:prSet>
      <dgm:spPr/>
      <dgm:t>
        <a:bodyPr/>
        <a:lstStyle/>
        <a:p>
          <a:endParaRPr lang="en-GB"/>
        </a:p>
      </dgm:t>
    </dgm:pt>
    <dgm:pt modelId="{7E8F90A2-2F82-4612-90F9-F6EA76E7D51E}" type="pres">
      <dgm:prSet presAssocID="{EE32E953-EF01-4B81-95FD-924A00A68FD6}" presName="aSpace" presStyleCnt="0"/>
      <dgm:spPr/>
    </dgm:pt>
  </dgm:ptLst>
  <dgm:cxnLst>
    <dgm:cxn modelId="{AC6E8B67-62C3-463A-85DB-26011BB8E0F3}" type="presOf" srcId="{D2DD0EA9-1B91-4770-A3DB-181C6619377F}" destId="{96BEC60B-4B1A-449A-95BD-505F8E7CBB0D}" srcOrd="0" destOrd="0" presId="urn:microsoft.com/office/officeart/2005/8/layout/pyramid2"/>
    <dgm:cxn modelId="{B0B3F6AB-9E3B-45A8-8A24-8ACFE664E303}" type="presOf" srcId="{EDFAB838-C9B0-43E6-808C-F522191FC987}" destId="{2D7D42E9-ABD0-41ED-BA17-5ADB0801C245}" srcOrd="0" destOrd="0" presId="urn:microsoft.com/office/officeart/2005/8/layout/pyramid2"/>
    <dgm:cxn modelId="{3A717027-6C86-4FAA-AFCE-370971C6DE90}" type="presOf" srcId="{46FFB44C-ABCD-4B26-9609-B54886091E09}" destId="{B1D5650E-99F6-423A-A4E3-B671444E4C3B}" srcOrd="0" destOrd="0" presId="urn:microsoft.com/office/officeart/2005/8/layout/pyramid2"/>
    <dgm:cxn modelId="{EEB83383-4C9E-48EF-8752-62BC0AFBBF5E}" srcId="{D2DD0EA9-1B91-4770-A3DB-181C6619377F}" destId="{EDFAB838-C9B0-43E6-808C-F522191FC987}" srcOrd="1" destOrd="0" parTransId="{52CB4B14-CCB4-4A09-B444-F1BF07F655AC}" sibTransId="{AE502108-F538-4C8A-85FD-F431BF3A8E8C}"/>
    <dgm:cxn modelId="{2FDE64B2-9AA6-40BA-B3B0-46BFF116D100}" type="presOf" srcId="{EE32E953-EF01-4B81-95FD-924A00A68FD6}" destId="{7D3DA14B-4780-405C-A2B1-650B6B0B038F}" srcOrd="0" destOrd="0" presId="urn:microsoft.com/office/officeart/2005/8/layout/pyramid2"/>
    <dgm:cxn modelId="{FADC1B0C-B443-4E81-96EE-69E754C5922B}" srcId="{D2DD0EA9-1B91-4770-A3DB-181C6619377F}" destId="{46FFB44C-ABCD-4B26-9609-B54886091E09}" srcOrd="0" destOrd="0" parTransId="{24F32516-19F8-4382-B9F8-FC1E08F31C56}" sibTransId="{DF6AAC2A-973D-40DB-A0D8-7150C00B67C9}"/>
    <dgm:cxn modelId="{32B95DAF-22DC-4FBD-8010-B4DDDE0310B9}" srcId="{D2DD0EA9-1B91-4770-A3DB-181C6619377F}" destId="{EE32E953-EF01-4B81-95FD-924A00A68FD6}" srcOrd="2" destOrd="0" parTransId="{0894B232-FBC2-4F38-9209-ED5AA4F146BB}" sibTransId="{80974857-04FD-42B1-9E4A-5352C712B92B}"/>
    <dgm:cxn modelId="{4E04AED5-C648-4293-B9CE-7A41BA52F90D}" type="presParOf" srcId="{96BEC60B-4B1A-449A-95BD-505F8E7CBB0D}" destId="{3E6E4F89-CCB9-443A-A92F-DD56C82E7CE2}" srcOrd="0" destOrd="0" presId="urn:microsoft.com/office/officeart/2005/8/layout/pyramid2"/>
    <dgm:cxn modelId="{30ABE50B-BDC8-476C-8ED0-DC340A3BB9B6}" type="presParOf" srcId="{96BEC60B-4B1A-449A-95BD-505F8E7CBB0D}" destId="{6A30C0EB-5323-4CB6-8796-41B1741B5C62}" srcOrd="1" destOrd="0" presId="urn:microsoft.com/office/officeart/2005/8/layout/pyramid2"/>
    <dgm:cxn modelId="{62AB05BC-996F-4839-B9F6-9000E311035F}" type="presParOf" srcId="{6A30C0EB-5323-4CB6-8796-41B1741B5C62}" destId="{B1D5650E-99F6-423A-A4E3-B671444E4C3B}" srcOrd="0" destOrd="0" presId="urn:microsoft.com/office/officeart/2005/8/layout/pyramid2"/>
    <dgm:cxn modelId="{D020B5C4-1005-49BC-B1BA-1D6460841998}" type="presParOf" srcId="{6A30C0EB-5323-4CB6-8796-41B1741B5C62}" destId="{0D86F13E-E12F-4606-A85C-C34EC06CC1BF}" srcOrd="1" destOrd="0" presId="urn:microsoft.com/office/officeart/2005/8/layout/pyramid2"/>
    <dgm:cxn modelId="{F7213E59-DE7E-4198-A7D9-F19589A9DDF2}" type="presParOf" srcId="{6A30C0EB-5323-4CB6-8796-41B1741B5C62}" destId="{2D7D42E9-ABD0-41ED-BA17-5ADB0801C245}" srcOrd="2" destOrd="0" presId="urn:microsoft.com/office/officeart/2005/8/layout/pyramid2"/>
    <dgm:cxn modelId="{B997AEB9-1834-45EE-BE5F-8E70B1B10B5B}" type="presParOf" srcId="{6A30C0EB-5323-4CB6-8796-41B1741B5C62}" destId="{C418D3A1-DB0E-4EAC-9CD3-8D6CBA78F398}" srcOrd="3" destOrd="0" presId="urn:microsoft.com/office/officeart/2005/8/layout/pyramid2"/>
    <dgm:cxn modelId="{C6736447-BE93-4BFB-9351-30D2A0637BBC}" type="presParOf" srcId="{6A30C0EB-5323-4CB6-8796-41B1741B5C62}" destId="{7D3DA14B-4780-405C-A2B1-650B6B0B038F}" srcOrd="4" destOrd="0" presId="urn:microsoft.com/office/officeart/2005/8/layout/pyramid2"/>
    <dgm:cxn modelId="{59878420-DD07-4B01-841A-F777B0152503}" type="presParOf" srcId="{6A30C0EB-5323-4CB6-8796-41B1741B5C62}" destId="{7E8F90A2-2F82-4612-90F9-F6EA76E7D51E}"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DD0EA9-1B91-4770-A3DB-181C6619377F}" type="doc">
      <dgm:prSet loTypeId="urn:microsoft.com/office/officeart/2005/8/layout/pyramid2" loCatId="list" qsTypeId="urn:microsoft.com/office/officeart/2005/8/quickstyle/simple1" qsCatId="simple" csTypeId="urn:microsoft.com/office/officeart/2005/8/colors/accent6_5" csCatId="accent6" phldr="1"/>
      <dgm:spPr/>
    </dgm:pt>
    <dgm:pt modelId="{46FFB44C-ABCD-4B26-9609-B54886091E09}">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contamination of its surface exceeds the CS-limit</a:t>
          </a:r>
          <a:endParaRPr lang="en-GB" sz="1600" dirty="0"/>
        </a:p>
      </dgm:t>
    </dgm:pt>
    <dgm:pt modelId="{24F32516-19F8-4382-B9F8-FC1E08F31C56}" type="parTrans" cxnId="{FADC1B0C-B443-4E81-96EE-69E754C5922B}">
      <dgm:prSet/>
      <dgm:spPr/>
      <dgm:t>
        <a:bodyPr/>
        <a:lstStyle/>
        <a:p>
          <a:endParaRPr lang="en-GB"/>
        </a:p>
      </dgm:t>
    </dgm:pt>
    <dgm:pt modelId="{DF6AAC2A-973D-40DB-A0D8-7150C00B67C9}" type="sibTrans" cxnId="{FADC1B0C-B443-4E81-96EE-69E754C5922B}">
      <dgm:prSet/>
      <dgm:spPr/>
      <dgm:t>
        <a:bodyPr/>
        <a:lstStyle/>
        <a:p>
          <a:endParaRPr lang="en-GB"/>
        </a:p>
      </dgm:t>
    </dgm:pt>
    <dgm:pt modelId="{EDFAB838-C9B0-43E6-808C-F522191FC987}">
      <dgm:prSet phldrT="[Text]" custT="1">
        <dgm:style>
          <a:lnRef idx="2">
            <a:schemeClr val="dk1"/>
          </a:lnRef>
          <a:fillRef idx="1">
            <a:schemeClr val="lt1"/>
          </a:fillRef>
          <a:effectRef idx="0">
            <a:schemeClr val="dk1"/>
          </a:effectRef>
          <a:fontRef idx="minor">
            <a:schemeClr val="dk1"/>
          </a:fontRef>
        </dgm:style>
      </dgm:prSet>
      <dgm:spPr/>
      <dgm:t>
        <a:bodyPr/>
        <a:lstStyle/>
        <a:p>
          <a:r>
            <a:rPr lang="en-GB" sz="1600" dirty="0" smtClean="0"/>
            <a:t>The actual dose rate after background subtraction exceeds 0.1 </a:t>
          </a:r>
          <a:r>
            <a:rPr lang="en-GB" sz="1600" dirty="0" err="1" smtClean="0"/>
            <a:t>μSv</a:t>
          </a:r>
          <a:r>
            <a:rPr lang="en-GB" sz="1600" dirty="0" smtClean="0"/>
            <a:t>/h @ 10 cm distance</a:t>
          </a:r>
          <a:endParaRPr lang="en-GB" sz="1600" dirty="0"/>
        </a:p>
      </dgm:t>
    </dgm:pt>
    <dgm:pt modelId="{52CB4B14-CCB4-4A09-B444-F1BF07F655AC}" type="parTrans" cxnId="{EEB83383-4C9E-48EF-8752-62BC0AFBBF5E}">
      <dgm:prSet/>
      <dgm:spPr/>
      <dgm:t>
        <a:bodyPr/>
        <a:lstStyle/>
        <a:p>
          <a:endParaRPr lang="en-GB"/>
        </a:p>
      </dgm:t>
    </dgm:pt>
    <dgm:pt modelId="{AE502108-F538-4C8A-85FD-F431BF3A8E8C}" type="sibTrans" cxnId="{EEB83383-4C9E-48EF-8752-62BC0AFBBF5E}">
      <dgm:prSet/>
      <dgm:spPr/>
      <dgm:t>
        <a:bodyPr/>
        <a:lstStyle/>
        <a:p>
          <a:endParaRPr lang="en-GB"/>
        </a:p>
      </dgm:t>
    </dgm:pt>
    <dgm:pt modelId="{EE32E953-EF01-4B81-95FD-924A00A68FD6}">
      <dgm:prSet phldrT="[Text]" custT="1">
        <dgm:style>
          <a:lnRef idx="2">
            <a:schemeClr val="dk1"/>
          </a:lnRef>
          <a:fillRef idx="1">
            <a:schemeClr val="lt1"/>
          </a:fillRef>
          <a:effectRef idx="0">
            <a:schemeClr val="dk1"/>
          </a:effectRef>
          <a:fontRef idx="minor">
            <a:schemeClr val="dk1"/>
          </a:fontRef>
        </dgm:style>
      </dgm:prSet>
      <dgm:spPr>
        <a:blipFill rotWithShape="0">
          <a:blip xmlns:r="http://schemas.openxmlformats.org/officeDocument/2006/relationships" r:embed="rId1"/>
          <a:stretch>
            <a:fillRect r="-704" b="-17391"/>
          </a:stretch>
        </a:blipFill>
      </dgm:spPr>
      <dgm:t>
        <a:bodyPr/>
        <a:lstStyle/>
        <a:p>
          <a:r>
            <a:rPr lang="en-GB">
              <a:noFill/>
            </a:rPr>
            <a:t> </a:t>
          </a:r>
        </a:p>
      </dgm:t>
    </dgm:pt>
    <dgm:pt modelId="{0894B232-FBC2-4F38-9209-ED5AA4F146BB}" type="parTrans" cxnId="{32B95DAF-22DC-4FBD-8010-B4DDDE0310B9}">
      <dgm:prSet/>
      <dgm:spPr/>
      <dgm:t>
        <a:bodyPr/>
        <a:lstStyle/>
        <a:p>
          <a:endParaRPr lang="en-GB"/>
        </a:p>
      </dgm:t>
    </dgm:pt>
    <dgm:pt modelId="{80974857-04FD-42B1-9E4A-5352C712B92B}" type="sibTrans" cxnId="{32B95DAF-22DC-4FBD-8010-B4DDDE0310B9}">
      <dgm:prSet/>
      <dgm:spPr/>
      <dgm:t>
        <a:bodyPr/>
        <a:lstStyle/>
        <a:p>
          <a:endParaRPr lang="en-GB"/>
        </a:p>
      </dgm:t>
    </dgm:pt>
    <dgm:pt modelId="{96BEC60B-4B1A-449A-95BD-505F8E7CBB0D}" type="pres">
      <dgm:prSet presAssocID="{D2DD0EA9-1B91-4770-A3DB-181C6619377F}" presName="compositeShape" presStyleCnt="0">
        <dgm:presLayoutVars>
          <dgm:dir/>
          <dgm:resizeHandles/>
        </dgm:presLayoutVars>
      </dgm:prSet>
      <dgm:spPr/>
    </dgm:pt>
    <dgm:pt modelId="{3E6E4F89-CCB9-443A-A92F-DD56C82E7CE2}" type="pres">
      <dgm:prSet presAssocID="{D2DD0EA9-1B91-4770-A3DB-181C6619377F}" presName="pyramid" presStyleLbl="node1" presStyleIdx="0" presStyleCnt="1" custScaleX="106001" custLinFactNeighborX="-15072"/>
      <dgm:spPr>
        <a:blipFill dpi="0" rotWithShape="0">
          <a:blip xmlns:r="http://schemas.openxmlformats.org/officeDocument/2006/relationships" r:embed="rId2"/>
          <a:srcRect/>
          <a:stretch>
            <a:fillRect t="2134" b="-2134"/>
          </a:stretch>
        </a:blipFill>
      </dgm:spPr>
    </dgm:pt>
    <dgm:pt modelId="{6A30C0EB-5323-4CB6-8796-41B1741B5C62}" type="pres">
      <dgm:prSet presAssocID="{D2DD0EA9-1B91-4770-A3DB-181C6619377F}" presName="theList" presStyleCnt="0"/>
      <dgm:spPr/>
    </dgm:pt>
    <dgm:pt modelId="{B1D5650E-99F6-423A-A4E3-B671444E4C3B}" type="pres">
      <dgm:prSet presAssocID="{46FFB44C-ABCD-4B26-9609-B54886091E09}" presName="aNode" presStyleLbl="fgAcc1" presStyleIdx="0" presStyleCnt="3" custScaleX="129467" custScaleY="109552" custLinFactY="-859" custLinFactNeighborX="-5661" custLinFactNeighborY="-100000">
        <dgm:presLayoutVars>
          <dgm:bulletEnabled val="1"/>
        </dgm:presLayoutVars>
      </dgm:prSet>
      <dgm:spPr/>
      <dgm:t>
        <a:bodyPr/>
        <a:lstStyle/>
        <a:p>
          <a:endParaRPr lang="en-GB"/>
        </a:p>
      </dgm:t>
    </dgm:pt>
    <dgm:pt modelId="{0D86F13E-E12F-4606-A85C-C34EC06CC1BF}" type="pres">
      <dgm:prSet presAssocID="{46FFB44C-ABCD-4B26-9609-B54886091E09}" presName="aSpace" presStyleCnt="0"/>
      <dgm:spPr/>
    </dgm:pt>
    <dgm:pt modelId="{2D7D42E9-ABD0-41ED-BA17-5ADB0801C245}" type="pres">
      <dgm:prSet presAssocID="{EDFAB838-C9B0-43E6-808C-F522191FC987}" presName="aNode" presStyleLbl="fgAcc1" presStyleIdx="1" presStyleCnt="3" custScaleX="129467" custScaleY="126865" custLinFactNeighborX="7502" custLinFactNeighborY="33147">
        <dgm:presLayoutVars>
          <dgm:bulletEnabled val="1"/>
        </dgm:presLayoutVars>
      </dgm:prSet>
      <dgm:spPr/>
      <dgm:t>
        <a:bodyPr/>
        <a:lstStyle/>
        <a:p>
          <a:endParaRPr lang="en-GB"/>
        </a:p>
      </dgm:t>
    </dgm:pt>
    <dgm:pt modelId="{C418D3A1-DB0E-4EAC-9CD3-8D6CBA78F398}" type="pres">
      <dgm:prSet presAssocID="{EDFAB838-C9B0-43E6-808C-F522191FC987}" presName="aSpace" presStyleCnt="0"/>
      <dgm:spPr/>
    </dgm:pt>
    <dgm:pt modelId="{7D3DA14B-4780-405C-A2B1-650B6B0B038F}" type="pres">
      <dgm:prSet presAssocID="{EE32E953-EF01-4B81-95FD-924A00A68FD6}" presName="aNode" presStyleLbl="fgAcc1" presStyleIdx="2" presStyleCnt="3" custScaleX="129467" custScaleY="186644" custLinFactY="9996" custLinFactNeighborX="23525" custLinFactNeighborY="100000">
        <dgm:presLayoutVars>
          <dgm:bulletEnabled val="1"/>
        </dgm:presLayoutVars>
      </dgm:prSet>
      <dgm:spPr/>
      <dgm:t>
        <a:bodyPr/>
        <a:lstStyle/>
        <a:p>
          <a:endParaRPr lang="en-GB"/>
        </a:p>
      </dgm:t>
    </dgm:pt>
    <dgm:pt modelId="{7E8F90A2-2F82-4612-90F9-F6EA76E7D51E}" type="pres">
      <dgm:prSet presAssocID="{EE32E953-EF01-4B81-95FD-924A00A68FD6}" presName="aSpace" presStyleCnt="0"/>
      <dgm:spPr/>
    </dgm:pt>
  </dgm:ptLst>
  <dgm:cxnLst>
    <dgm:cxn modelId="{AC6E8B67-62C3-463A-85DB-26011BB8E0F3}" type="presOf" srcId="{D2DD0EA9-1B91-4770-A3DB-181C6619377F}" destId="{96BEC60B-4B1A-449A-95BD-505F8E7CBB0D}" srcOrd="0" destOrd="0" presId="urn:microsoft.com/office/officeart/2005/8/layout/pyramid2"/>
    <dgm:cxn modelId="{B0B3F6AB-9E3B-45A8-8A24-8ACFE664E303}" type="presOf" srcId="{EDFAB838-C9B0-43E6-808C-F522191FC987}" destId="{2D7D42E9-ABD0-41ED-BA17-5ADB0801C245}" srcOrd="0" destOrd="0" presId="urn:microsoft.com/office/officeart/2005/8/layout/pyramid2"/>
    <dgm:cxn modelId="{3A717027-6C86-4FAA-AFCE-370971C6DE90}" type="presOf" srcId="{46FFB44C-ABCD-4B26-9609-B54886091E09}" destId="{B1D5650E-99F6-423A-A4E3-B671444E4C3B}" srcOrd="0" destOrd="0" presId="urn:microsoft.com/office/officeart/2005/8/layout/pyramid2"/>
    <dgm:cxn modelId="{EEB83383-4C9E-48EF-8752-62BC0AFBBF5E}" srcId="{D2DD0EA9-1B91-4770-A3DB-181C6619377F}" destId="{EDFAB838-C9B0-43E6-808C-F522191FC987}" srcOrd="1" destOrd="0" parTransId="{52CB4B14-CCB4-4A09-B444-F1BF07F655AC}" sibTransId="{AE502108-F538-4C8A-85FD-F431BF3A8E8C}"/>
    <dgm:cxn modelId="{2FDE64B2-9AA6-40BA-B3B0-46BFF116D100}" type="presOf" srcId="{EE32E953-EF01-4B81-95FD-924A00A68FD6}" destId="{7D3DA14B-4780-405C-A2B1-650B6B0B038F}" srcOrd="0" destOrd="0" presId="urn:microsoft.com/office/officeart/2005/8/layout/pyramid2"/>
    <dgm:cxn modelId="{FADC1B0C-B443-4E81-96EE-69E754C5922B}" srcId="{D2DD0EA9-1B91-4770-A3DB-181C6619377F}" destId="{46FFB44C-ABCD-4B26-9609-B54886091E09}" srcOrd="0" destOrd="0" parTransId="{24F32516-19F8-4382-B9F8-FC1E08F31C56}" sibTransId="{DF6AAC2A-973D-40DB-A0D8-7150C00B67C9}"/>
    <dgm:cxn modelId="{32B95DAF-22DC-4FBD-8010-B4DDDE0310B9}" srcId="{D2DD0EA9-1B91-4770-A3DB-181C6619377F}" destId="{EE32E953-EF01-4B81-95FD-924A00A68FD6}" srcOrd="2" destOrd="0" parTransId="{0894B232-FBC2-4F38-9209-ED5AA4F146BB}" sibTransId="{80974857-04FD-42B1-9E4A-5352C712B92B}"/>
    <dgm:cxn modelId="{4E04AED5-C648-4293-B9CE-7A41BA52F90D}" type="presParOf" srcId="{96BEC60B-4B1A-449A-95BD-505F8E7CBB0D}" destId="{3E6E4F89-CCB9-443A-A92F-DD56C82E7CE2}" srcOrd="0" destOrd="0" presId="urn:microsoft.com/office/officeart/2005/8/layout/pyramid2"/>
    <dgm:cxn modelId="{30ABE50B-BDC8-476C-8ED0-DC340A3BB9B6}" type="presParOf" srcId="{96BEC60B-4B1A-449A-95BD-505F8E7CBB0D}" destId="{6A30C0EB-5323-4CB6-8796-41B1741B5C62}" srcOrd="1" destOrd="0" presId="urn:microsoft.com/office/officeart/2005/8/layout/pyramid2"/>
    <dgm:cxn modelId="{62AB05BC-996F-4839-B9F6-9000E311035F}" type="presParOf" srcId="{6A30C0EB-5323-4CB6-8796-41B1741B5C62}" destId="{B1D5650E-99F6-423A-A4E3-B671444E4C3B}" srcOrd="0" destOrd="0" presId="urn:microsoft.com/office/officeart/2005/8/layout/pyramid2"/>
    <dgm:cxn modelId="{D020B5C4-1005-49BC-B1BA-1D6460841998}" type="presParOf" srcId="{6A30C0EB-5323-4CB6-8796-41B1741B5C62}" destId="{0D86F13E-E12F-4606-A85C-C34EC06CC1BF}" srcOrd="1" destOrd="0" presId="urn:microsoft.com/office/officeart/2005/8/layout/pyramid2"/>
    <dgm:cxn modelId="{F7213E59-DE7E-4198-A7D9-F19589A9DDF2}" type="presParOf" srcId="{6A30C0EB-5323-4CB6-8796-41B1741B5C62}" destId="{2D7D42E9-ABD0-41ED-BA17-5ADB0801C245}" srcOrd="2" destOrd="0" presId="urn:microsoft.com/office/officeart/2005/8/layout/pyramid2"/>
    <dgm:cxn modelId="{B997AEB9-1834-45EE-BE5F-8E70B1B10B5B}" type="presParOf" srcId="{6A30C0EB-5323-4CB6-8796-41B1741B5C62}" destId="{C418D3A1-DB0E-4EAC-9CD3-8D6CBA78F398}" srcOrd="3" destOrd="0" presId="urn:microsoft.com/office/officeart/2005/8/layout/pyramid2"/>
    <dgm:cxn modelId="{C6736447-BE93-4BFB-9351-30D2A0637BBC}" type="presParOf" srcId="{6A30C0EB-5323-4CB6-8796-41B1741B5C62}" destId="{7D3DA14B-4780-405C-A2B1-650B6B0B038F}" srcOrd="4" destOrd="0" presId="urn:microsoft.com/office/officeart/2005/8/layout/pyramid2"/>
    <dgm:cxn modelId="{59878420-DD07-4B01-841A-F777B0152503}" type="presParOf" srcId="{6A30C0EB-5323-4CB6-8796-41B1741B5C62}" destId="{7E8F90A2-2F82-4612-90F9-F6EA76E7D51E}" srcOrd="5"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C03E3B-2019-469A-B6A6-C59C9EC4AB7A}" type="doc">
      <dgm:prSet loTypeId="urn:microsoft.com/office/officeart/2005/8/layout/vList3" loCatId="list" qsTypeId="urn:microsoft.com/office/officeart/2005/8/quickstyle/simple1" qsCatId="simple" csTypeId="urn:microsoft.com/office/officeart/2005/8/colors/accent1_2" csCatId="accent1" phldr="1"/>
      <dgm:spPr/>
    </dgm:pt>
    <dgm:pt modelId="{D6A330A5-10AD-4125-8DC6-6557C5ABA22A}">
      <dgm:prSet phldrT="[Text]" custT="1"/>
      <dgm:spPr/>
      <dgm:t>
        <a:bodyPr/>
        <a:lstStyle/>
        <a:p>
          <a:r>
            <a:rPr lang="en-GB" sz="1600" dirty="0" smtClean="0"/>
            <a:t>large thermal neutron cross-section to Co-60</a:t>
          </a:r>
          <a:endParaRPr lang="en-GB" sz="1600" dirty="0"/>
        </a:p>
      </dgm:t>
    </dgm:pt>
    <dgm:pt modelId="{905AEDD0-D071-419C-B6B2-95F31477D917}" type="parTrans" cxnId="{E623ABC9-CE60-49F8-9F8E-34217F3FB2BD}">
      <dgm:prSet/>
      <dgm:spPr/>
      <dgm:t>
        <a:bodyPr/>
        <a:lstStyle/>
        <a:p>
          <a:endParaRPr lang="en-GB"/>
        </a:p>
      </dgm:t>
    </dgm:pt>
    <dgm:pt modelId="{27910D85-5E5F-4F34-AB6E-B3D0FD426375}" type="sibTrans" cxnId="{E623ABC9-CE60-49F8-9F8E-34217F3FB2BD}">
      <dgm:prSet/>
      <dgm:spPr/>
      <dgm:t>
        <a:bodyPr/>
        <a:lstStyle/>
        <a:p>
          <a:endParaRPr lang="en-GB"/>
        </a:p>
      </dgm:t>
    </dgm:pt>
    <dgm:pt modelId="{25EE5418-3F1F-4677-B5AE-BCB8944AE1CC}">
      <dgm:prSet phldrT="[Text]" custT="1"/>
      <dgm:spPr/>
      <dgm:t>
        <a:bodyPr/>
        <a:lstStyle/>
        <a:p>
          <a:r>
            <a:rPr lang="en-GB" sz="1600" dirty="0" smtClean="0"/>
            <a:t>Co-60 has a long half-life, ~5.27 years</a:t>
          </a:r>
          <a:endParaRPr lang="en-GB" sz="1600" dirty="0"/>
        </a:p>
      </dgm:t>
    </dgm:pt>
    <dgm:pt modelId="{C862ACF8-2E35-48BD-8A50-2DBA97313415}" type="parTrans" cxnId="{84F65A71-F686-4F0A-A693-9193C740CEAC}">
      <dgm:prSet/>
      <dgm:spPr/>
      <dgm:t>
        <a:bodyPr/>
        <a:lstStyle/>
        <a:p>
          <a:endParaRPr lang="en-GB"/>
        </a:p>
      </dgm:t>
    </dgm:pt>
    <dgm:pt modelId="{575A6B88-E201-43C3-9706-9EE43F5B6C1B}" type="sibTrans" cxnId="{84F65A71-F686-4F0A-A693-9193C740CEAC}">
      <dgm:prSet/>
      <dgm:spPr/>
      <dgm:t>
        <a:bodyPr/>
        <a:lstStyle/>
        <a:p>
          <a:endParaRPr lang="en-GB"/>
        </a:p>
      </dgm:t>
    </dgm:pt>
    <dgm:pt modelId="{7941C652-D3B1-42D3-A750-9C93EAD433E9}">
      <dgm:prSet/>
      <dgm:spPr/>
      <dgm:t>
        <a:bodyPr/>
        <a:lstStyle/>
        <a:p>
          <a:pPr algn="ctr"/>
          <a:r>
            <a:rPr lang="en-GB" dirty="0" smtClean="0"/>
            <a:t>the SWISS legislation (</a:t>
          </a:r>
          <a:r>
            <a:rPr lang="en-GB" dirty="0" err="1" smtClean="0"/>
            <a:t>ORaP</a:t>
          </a:r>
          <a:r>
            <a:rPr lang="en-GB" dirty="0" smtClean="0"/>
            <a:t>), which defines the limits for clearance at CERN, will become more restrictive in 2018</a:t>
          </a:r>
        </a:p>
        <a:p>
          <a:pPr algn="ctr"/>
          <a:r>
            <a:rPr lang="en-GB" dirty="0" smtClean="0"/>
            <a:t>The limit for Co-60 will be lower by a factor 10:</a:t>
          </a:r>
        </a:p>
        <a:p>
          <a:pPr algn="ctr"/>
          <a:r>
            <a:rPr lang="en-GB" dirty="0" smtClean="0"/>
            <a:t>Present  LE [</a:t>
          </a:r>
          <a:r>
            <a:rPr lang="en-GB" dirty="0" err="1" smtClean="0"/>
            <a:t>Bq</a:t>
          </a:r>
          <a:r>
            <a:rPr lang="en-GB" dirty="0" smtClean="0"/>
            <a:t>/g] 1		Future LL [</a:t>
          </a:r>
          <a:r>
            <a:rPr lang="en-GB" dirty="0" err="1" smtClean="0"/>
            <a:t>Bq</a:t>
          </a:r>
          <a:r>
            <a:rPr lang="en-GB" dirty="0" smtClean="0"/>
            <a:t>/g] 0.1</a:t>
          </a:r>
          <a:endParaRPr lang="en-GB" dirty="0"/>
        </a:p>
      </dgm:t>
    </dgm:pt>
    <dgm:pt modelId="{633A8793-2B32-4370-8CAE-B68F7D802943}" type="parTrans" cxnId="{D71E6250-791B-4951-BAB1-5E7680660B49}">
      <dgm:prSet/>
      <dgm:spPr/>
      <dgm:t>
        <a:bodyPr/>
        <a:lstStyle/>
        <a:p>
          <a:endParaRPr lang="en-GB"/>
        </a:p>
      </dgm:t>
    </dgm:pt>
    <dgm:pt modelId="{559F1B5A-E753-4534-A71E-373D75444831}" type="sibTrans" cxnId="{D71E6250-791B-4951-BAB1-5E7680660B49}">
      <dgm:prSet/>
      <dgm:spPr/>
      <dgm:t>
        <a:bodyPr/>
        <a:lstStyle/>
        <a:p>
          <a:endParaRPr lang="en-GB"/>
        </a:p>
      </dgm:t>
    </dgm:pt>
    <dgm:pt modelId="{B5F170E3-D0F7-4F1F-AB85-3AA07344F576}" type="pres">
      <dgm:prSet presAssocID="{60C03E3B-2019-469A-B6A6-C59C9EC4AB7A}" presName="linearFlow" presStyleCnt="0">
        <dgm:presLayoutVars>
          <dgm:dir/>
          <dgm:resizeHandles val="exact"/>
        </dgm:presLayoutVars>
      </dgm:prSet>
      <dgm:spPr/>
    </dgm:pt>
    <dgm:pt modelId="{35FD3D20-8B51-4470-8452-7882DADCF308}" type="pres">
      <dgm:prSet presAssocID="{D6A330A5-10AD-4125-8DC6-6557C5ABA22A}" presName="composite" presStyleCnt="0"/>
      <dgm:spPr/>
    </dgm:pt>
    <dgm:pt modelId="{F51165E0-F93A-4755-AF87-599395FFA882}" type="pres">
      <dgm:prSet presAssocID="{D6A330A5-10AD-4125-8DC6-6557C5ABA22A}" presName="imgShp" presStyleLbl="fgImgPlace1" presStyleIdx="0" presStyleCnt="3" custScaleX="220283" custScaleY="220283" custLinFactNeighborX="-74478" custLinFactNeighborY="1479"/>
      <dgm: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835" t="29599" r="-369" b="32709"/>
          </a:stretch>
        </a:blipFill>
        <a:ln>
          <a:solidFill>
            <a:schemeClr val="tx2"/>
          </a:solidFill>
        </a:ln>
      </dgm:spPr>
    </dgm:pt>
    <dgm:pt modelId="{289E5216-0A36-4C71-9BC7-AB494E832FAE}" type="pres">
      <dgm:prSet presAssocID="{D6A330A5-10AD-4125-8DC6-6557C5ABA22A}" presName="txShp" presStyleLbl="node1" presStyleIdx="0" presStyleCnt="3" custScaleY="165213">
        <dgm:presLayoutVars>
          <dgm:bulletEnabled val="1"/>
        </dgm:presLayoutVars>
      </dgm:prSet>
      <dgm:spPr/>
      <dgm:t>
        <a:bodyPr/>
        <a:lstStyle/>
        <a:p>
          <a:endParaRPr lang="en-GB"/>
        </a:p>
      </dgm:t>
    </dgm:pt>
    <dgm:pt modelId="{1785DD6A-05B0-4307-98D9-8B411C23C4DB}" type="pres">
      <dgm:prSet presAssocID="{27910D85-5E5F-4F34-AB6E-B3D0FD426375}" presName="spacing" presStyleCnt="0"/>
      <dgm:spPr/>
    </dgm:pt>
    <dgm:pt modelId="{354BCB85-D785-4FB6-9101-7DEC75BED17C}" type="pres">
      <dgm:prSet presAssocID="{25EE5418-3F1F-4677-B5AE-BCB8944AE1CC}" presName="composite" presStyleCnt="0"/>
      <dgm:spPr/>
    </dgm:pt>
    <dgm:pt modelId="{37FB2A0B-7412-4C82-A721-08177A7FD6B9}" type="pres">
      <dgm:prSet presAssocID="{25EE5418-3F1F-4677-B5AE-BCB8944AE1CC}" presName="imgShp" presStyleLbl="fgImgPlace1" presStyleIdx="1" presStyleCnt="3" custScaleX="220283" custScaleY="220283" custLinFactNeighborX="-75018"/>
      <dgm:spPr>
        <a:blipFill dpi="0" rotWithShape="1">
          <a:blip xmlns:r="http://schemas.openxmlformats.org/officeDocument/2006/relationships" r:embed="rId2"/>
          <a:srcRect/>
          <a:stretch>
            <a:fillRect l="7946" t="11497" r="635" b="10391"/>
          </a:stretch>
        </a:blipFill>
        <a:ln>
          <a:solidFill>
            <a:schemeClr val="tx2"/>
          </a:solidFill>
        </a:ln>
      </dgm:spPr>
    </dgm:pt>
    <dgm:pt modelId="{90EEE42F-778A-443F-9E5F-B8582E2EB8CC}" type="pres">
      <dgm:prSet presAssocID="{25EE5418-3F1F-4677-B5AE-BCB8944AE1CC}" presName="txShp" presStyleLbl="node1" presStyleIdx="1" presStyleCnt="3" custScaleY="165213">
        <dgm:presLayoutVars>
          <dgm:bulletEnabled val="1"/>
        </dgm:presLayoutVars>
      </dgm:prSet>
      <dgm:spPr/>
      <dgm:t>
        <a:bodyPr/>
        <a:lstStyle/>
        <a:p>
          <a:endParaRPr lang="en-GB"/>
        </a:p>
      </dgm:t>
    </dgm:pt>
    <dgm:pt modelId="{DE590B59-BFE8-47C4-9C04-736387F2D23E}" type="pres">
      <dgm:prSet presAssocID="{575A6B88-E201-43C3-9706-9EE43F5B6C1B}" presName="spacing" presStyleCnt="0"/>
      <dgm:spPr/>
    </dgm:pt>
    <dgm:pt modelId="{F95FD3A6-F3C3-4A0E-99F3-BE633CBB028E}" type="pres">
      <dgm:prSet presAssocID="{7941C652-D3B1-42D3-A750-9C93EAD433E9}" presName="composite" presStyleCnt="0"/>
      <dgm:spPr/>
    </dgm:pt>
    <dgm:pt modelId="{0E0EDEB1-F09C-4469-9BDB-0599239C37D1}" type="pres">
      <dgm:prSet presAssocID="{7941C652-D3B1-42D3-A750-9C93EAD433E9}" presName="imgShp" presStyleLbl="fgImgPlace1" presStyleIdx="2" presStyleCnt="3" custScaleX="220283" custScaleY="215596" custLinFactNeighborX="-76498" custLinFactNeighborY="69"/>
      <dgm:spPr>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6142" t="20801" r="-8584" b="17557"/>
          </a:stretch>
        </a:blipFill>
        <a:ln>
          <a:solidFill>
            <a:schemeClr val="tx2"/>
          </a:solidFill>
        </a:ln>
      </dgm:spPr>
    </dgm:pt>
    <dgm:pt modelId="{6856424D-CFC5-4DAE-ACEE-657DCF5191B1}" type="pres">
      <dgm:prSet presAssocID="{7941C652-D3B1-42D3-A750-9C93EAD433E9}" presName="txShp" presStyleLbl="node1" presStyleIdx="2" presStyleCnt="3" custScaleY="165213">
        <dgm:presLayoutVars>
          <dgm:bulletEnabled val="1"/>
        </dgm:presLayoutVars>
      </dgm:prSet>
      <dgm:spPr/>
      <dgm:t>
        <a:bodyPr/>
        <a:lstStyle/>
        <a:p>
          <a:endParaRPr lang="en-GB"/>
        </a:p>
      </dgm:t>
    </dgm:pt>
  </dgm:ptLst>
  <dgm:cxnLst>
    <dgm:cxn modelId="{95431D27-D98C-4E00-A7AC-8565BE790DF9}" type="presOf" srcId="{D6A330A5-10AD-4125-8DC6-6557C5ABA22A}" destId="{289E5216-0A36-4C71-9BC7-AB494E832FAE}" srcOrd="0" destOrd="0" presId="urn:microsoft.com/office/officeart/2005/8/layout/vList3"/>
    <dgm:cxn modelId="{D71E6250-791B-4951-BAB1-5E7680660B49}" srcId="{60C03E3B-2019-469A-B6A6-C59C9EC4AB7A}" destId="{7941C652-D3B1-42D3-A750-9C93EAD433E9}" srcOrd="2" destOrd="0" parTransId="{633A8793-2B32-4370-8CAE-B68F7D802943}" sibTransId="{559F1B5A-E753-4534-A71E-373D75444831}"/>
    <dgm:cxn modelId="{E623ABC9-CE60-49F8-9F8E-34217F3FB2BD}" srcId="{60C03E3B-2019-469A-B6A6-C59C9EC4AB7A}" destId="{D6A330A5-10AD-4125-8DC6-6557C5ABA22A}" srcOrd="0" destOrd="0" parTransId="{905AEDD0-D071-419C-B6B2-95F31477D917}" sibTransId="{27910D85-5E5F-4F34-AB6E-B3D0FD426375}"/>
    <dgm:cxn modelId="{0EEB3774-7697-4A33-97A7-AEB4DF851D85}" type="presOf" srcId="{25EE5418-3F1F-4677-B5AE-BCB8944AE1CC}" destId="{90EEE42F-778A-443F-9E5F-B8582E2EB8CC}" srcOrd="0" destOrd="0" presId="urn:microsoft.com/office/officeart/2005/8/layout/vList3"/>
    <dgm:cxn modelId="{46B2CCED-1AF7-420F-BD5F-A73085C9B4FD}" type="presOf" srcId="{60C03E3B-2019-469A-B6A6-C59C9EC4AB7A}" destId="{B5F170E3-D0F7-4F1F-AB85-3AA07344F576}" srcOrd="0" destOrd="0" presId="urn:microsoft.com/office/officeart/2005/8/layout/vList3"/>
    <dgm:cxn modelId="{8F9DB8DC-7FE8-49AB-BB4F-802330AF4780}" type="presOf" srcId="{7941C652-D3B1-42D3-A750-9C93EAD433E9}" destId="{6856424D-CFC5-4DAE-ACEE-657DCF5191B1}" srcOrd="0" destOrd="0" presId="urn:microsoft.com/office/officeart/2005/8/layout/vList3"/>
    <dgm:cxn modelId="{84F65A71-F686-4F0A-A693-9193C740CEAC}" srcId="{60C03E3B-2019-469A-B6A6-C59C9EC4AB7A}" destId="{25EE5418-3F1F-4677-B5AE-BCB8944AE1CC}" srcOrd="1" destOrd="0" parTransId="{C862ACF8-2E35-48BD-8A50-2DBA97313415}" sibTransId="{575A6B88-E201-43C3-9706-9EE43F5B6C1B}"/>
    <dgm:cxn modelId="{3F38360E-4867-4F92-B835-5F89AF5E9C1C}" type="presParOf" srcId="{B5F170E3-D0F7-4F1F-AB85-3AA07344F576}" destId="{35FD3D20-8B51-4470-8452-7882DADCF308}" srcOrd="0" destOrd="0" presId="urn:microsoft.com/office/officeart/2005/8/layout/vList3"/>
    <dgm:cxn modelId="{C8774363-C1A0-46F6-B5F7-A6594196A3E2}" type="presParOf" srcId="{35FD3D20-8B51-4470-8452-7882DADCF308}" destId="{F51165E0-F93A-4755-AF87-599395FFA882}" srcOrd="0" destOrd="0" presId="urn:microsoft.com/office/officeart/2005/8/layout/vList3"/>
    <dgm:cxn modelId="{2D227351-61D4-4940-8C89-AD21000309FC}" type="presParOf" srcId="{35FD3D20-8B51-4470-8452-7882DADCF308}" destId="{289E5216-0A36-4C71-9BC7-AB494E832FAE}" srcOrd="1" destOrd="0" presId="urn:microsoft.com/office/officeart/2005/8/layout/vList3"/>
    <dgm:cxn modelId="{02A9517E-BFAF-4CDB-872A-731717FA8973}" type="presParOf" srcId="{B5F170E3-D0F7-4F1F-AB85-3AA07344F576}" destId="{1785DD6A-05B0-4307-98D9-8B411C23C4DB}" srcOrd="1" destOrd="0" presId="urn:microsoft.com/office/officeart/2005/8/layout/vList3"/>
    <dgm:cxn modelId="{EB46671D-2F65-48F4-AFDA-510C9A380D87}" type="presParOf" srcId="{B5F170E3-D0F7-4F1F-AB85-3AA07344F576}" destId="{354BCB85-D785-4FB6-9101-7DEC75BED17C}" srcOrd="2" destOrd="0" presId="urn:microsoft.com/office/officeart/2005/8/layout/vList3"/>
    <dgm:cxn modelId="{952E090B-0559-4D61-8B1E-9F0D5B5D3F1D}" type="presParOf" srcId="{354BCB85-D785-4FB6-9101-7DEC75BED17C}" destId="{37FB2A0B-7412-4C82-A721-08177A7FD6B9}" srcOrd="0" destOrd="0" presId="urn:microsoft.com/office/officeart/2005/8/layout/vList3"/>
    <dgm:cxn modelId="{D38EAC27-D64F-4338-A4CF-415A7479A794}" type="presParOf" srcId="{354BCB85-D785-4FB6-9101-7DEC75BED17C}" destId="{90EEE42F-778A-443F-9E5F-B8582E2EB8CC}" srcOrd="1" destOrd="0" presId="urn:microsoft.com/office/officeart/2005/8/layout/vList3"/>
    <dgm:cxn modelId="{87FE2483-AFD7-4EFF-BDBA-2293CB38C446}" type="presParOf" srcId="{B5F170E3-D0F7-4F1F-AB85-3AA07344F576}" destId="{DE590B59-BFE8-47C4-9C04-736387F2D23E}" srcOrd="3" destOrd="0" presId="urn:microsoft.com/office/officeart/2005/8/layout/vList3"/>
    <dgm:cxn modelId="{4A1A646B-352C-4165-A3E4-552E854BE7A7}" type="presParOf" srcId="{B5F170E3-D0F7-4F1F-AB85-3AA07344F576}" destId="{F95FD3A6-F3C3-4A0E-99F3-BE633CBB028E}" srcOrd="4" destOrd="0" presId="urn:microsoft.com/office/officeart/2005/8/layout/vList3"/>
    <dgm:cxn modelId="{5DD72918-5CB9-4D22-9E6A-A44A00D8F3C2}" type="presParOf" srcId="{F95FD3A6-F3C3-4A0E-99F3-BE633CBB028E}" destId="{0E0EDEB1-F09C-4469-9BDB-0599239C37D1}" srcOrd="0" destOrd="0" presId="urn:microsoft.com/office/officeart/2005/8/layout/vList3"/>
    <dgm:cxn modelId="{572BE14A-670C-4D6F-AFC7-3AB57D04DDC2}" type="presParOf" srcId="{F95FD3A6-F3C3-4A0E-99F3-BE633CBB028E}" destId="{6856424D-CFC5-4DAE-ACEE-657DCF5191B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D8416-F3C0-414D-B046-6EF8FF43FBE5}">
      <dsp:nvSpPr>
        <dsp:cNvPr id="0" name=""/>
        <dsp:cNvSpPr/>
      </dsp:nvSpPr>
      <dsp:spPr>
        <a:xfrm rot="16200000">
          <a:off x="508000" y="-508000"/>
          <a:ext cx="2032000" cy="3048000"/>
        </a:xfrm>
        <a:prstGeom prst="round1Rect">
          <a:avLst/>
        </a:prstGeom>
        <a:solidFill>
          <a:schemeClr val="accent6">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a:lnSpc>
              <a:spcPct val="90000"/>
            </a:lnSpc>
            <a:spcBef>
              <a:spcPct val="0"/>
            </a:spcBef>
            <a:spcAft>
              <a:spcPct val="35000"/>
            </a:spcAft>
          </a:pPr>
          <a:r>
            <a:rPr lang="en-GB" sz="2500" kern="1200" dirty="0" smtClean="0"/>
            <a:t>Maintenance</a:t>
          </a:r>
          <a:endParaRPr lang="en-GB" sz="2500" kern="1200" dirty="0"/>
        </a:p>
      </dsp:txBody>
      <dsp:txXfrm rot="5400000">
        <a:off x="0" y="0"/>
        <a:ext cx="3048000" cy="1524000"/>
      </dsp:txXfrm>
    </dsp:sp>
    <dsp:sp modelId="{321B2858-060D-4DB8-B461-36EEED11865F}">
      <dsp:nvSpPr>
        <dsp:cNvPr id="0" name=""/>
        <dsp:cNvSpPr/>
      </dsp:nvSpPr>
      <dsp:spPr>
        <a:xfrm>
          <a:off x="3048000" y="0"/>
          <a:ext cx="3048000" cy="2032000"/>
        </a:xfrm>
        <a:prstGeom prst="round1Rect">
          <a:avLst/>
        </a:prstGeom>
        <a:solidFill>
          <a:schemeClr val="accent6">
            <a:shade val="50000"/>
            <a:hueOff val="-257047"/>
            <a:satOff val="15375"/>
            <a:lumOff val="205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t" anchorCtr="0">
          <a:noAutofit/>
        </a:bodyPr>
        <a:lstStyle/>
        <a:p>
          <a:pPr lvl="0" algn="ctr" defTabSz="1111250">
            <a:lnSpc>
              <a:spcPct val="90000"/>
            </a:lnSpc>
            <a:spcBef>
              <a:spcPct val="0"/>
            </a:spcBef>
            <a:spcAft>
              <a:spcPct val="35000"/>
            </a:spcAft>
          </a:pPr>
          <a:r>
            <a:rPr lang="en-GB" sz="2500" kern="1200" dirty="0" smtClean="0"/>
            <a:t>Transport</a:t>
          </a:r>
          <a:endParaRPr lang="en-GB" sz="2500" kern="1200" dirty="0"/>
        </a:p>
      </dsp:txBody>
      <dsp:txXfrm>
        <a:off x="3048000" y="0"/>
        <a:ext cx="3048000" cy="1524000"/>
      </dsp:txXfrm>
    </dsp:sp>
    <dsp:sp modelId="{0EACE2C1-B5A1-415F-B03D-0A88368706D5}">
      <dsp:nvSpPr>
        <dsp:cNvPr id="0" name=""/>
        <dsp:cNvSpPr/>
      </dsp:nvSpPr>
      <dsp:spPr>
        <a:xfrm rot="10800000">
          <a:off x="0" y="2032000"/>
          <a:ext cx="3048000" cy="2032000"/>
        </a:xfrm>
        <a:prstGeom prst="round1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b" anchorCtr="0">
          <a:noAutofit/>
        </a:bodyPr>
        <a:lstStyle/>
        <a:p>
          <a:pPr lvl="0" algn="ctr" defTabSz="1111250">
            <a:lnSpc>
              <a:spcPct val="90000"/>
            </a:lnSpc>
            <a:spcBef>
              <a:spcPct val="0"/>
            </a:spcBef>
            <a:spcAft>
              <a:spcPct val="35000"/>
            </a:spcAft>
          </a:pPr>
          <a:r>
            <a:rPr lang="en-GB" sz="2500" kern="1200" dirty="0" smtClean="0"/>
            <a:t>Decommissioning</a:t>
          </a:r>
          <a:endParaRPr lang="en-GB" sz="2500" kern="1200" dirty="0"/>
        </a:p>
      </dsp:txBody>
      <dsp:txXfrm rot="10800000">
        <a:off x="0" y="2539999"/>
        <a:ext cx="3048000" cy="1524000"/>
      </dsp:txXfrm>
    </dsp:sp>
    <dsp:sp modelId="{7199DB23-F173-4E91-9ADD-4A2E9C405F7F}">
      <dsp:nvSpPr>
        <dsp:cNvPr id="0" name=""/>
        <dsp:cNvSpPr/>
      </dsp:nvSpPr>
      <dsp:spPr>
        <a:xfrm rot="5400000">
          <a:off x="3556000" y="1523999"/>
          <a:ext cx="2032000" cy="3048000"/>
        </a:xfrm>
        <a:prstGeom prst="round1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b" anchorCtr="0">
          <a:noAutofit/>
        </a:bodyPr>
        <a:lstStyle/>
        <a:p>
          <a:pPr lvl="0" algn="ctr" defTabSz="1111250">
            <a:lnSpc>
              <a:spcPct val="90000"/>
            </a:lnSpc>
            <a:spcBef>
              <a:spcPct val="0"/>
            </a:spcBef>
            <a:spcAft>
              <a:spcPct val="35000"/>
            </a:spcAft>
          </a:pPr>
          <a:r>
            <a:rPr lang="en-GB" sz="2500" kern="1200" dirty="0" smtClean="0"/>
            <a:t>Disposal</a:t>
          </a:r>
          <a:endParaRPr lang="en-GB" sz="2500" kern="1200" dirty="0"/>
        </a:p>
      </dsp:txBody>
      <dsp:txXfrm rot="-5400000">
        <a:off x="3048000" y="2539999"/>
        <a:ext cx="3048000" cy="1524000"/>
      </dsp:txXfrm>
    </dsp:sp>
    <dsp:sp modelId="{0EF5F3ED-6A8C-4685-A2F4-4BE5350CE1F2}">
      <dsp:nvSpPr>
        <dsp:cNvPr id="0" name=""/>
        <dsp:cNvSpPr/>
      </dsp:nvSpPr>
      <dsp:spPr>
        <a:xfrm>
          <a:off x="669974" y="792088"/>
          <a:ext cx="4756050" cy="2479822"/>
        </a:xfrm>
        <a:prstGeom prst="roundRect">
          <a:avLst/>
        </a:prstGeom>
        <a:solidFill>
          <a:schemeClr val="accent6">
            <a:tint val="55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For materials being implemented in an accelerator environment the questions of its </a:t>
          </a:r>
          <a:r>
            <a:rPr lang="en-GB" sz="2500" b="1" kern="1200" dirty="0" smtClean="0">
              <a:effectLst>
                <a:outerShdw blurRad="38100" dist="38100" dir="2700000" algn="tl">
                  <a:srgbClr val="000000">
                    <a:alpha val="43137"/>
                  </a:srgbClr>
                </a:outerShdw>
              </a:effectLst>
            </a:rPr>
            <a:t>activation</a:t>
          </a:r>
          <a:r>
            <a:rPr lang="en-GB" sz="2500" kern="1200" dirty="0" smtClean="0"/>
            <a:t> and therefore its </a:t>
          </a:r>
          <a:r>
            <a:rPr lang="en-GB" sz="2500" b="1" kern="1200" dirty="0" smtClean="0">
              <a:effectLst>
                <a:outerShdw blurRad="38100" dist="38100" dir="2700000" algn="tl">
                  <a:srgbClr val="000000">
                    <a:alpha val="43137"/>
                  </a:srgbClr>
                </a:outerShdw>
              </a:effectLst>
            </a:rPr>
            <a:t>induced radiological hazard </a:t>
          </a:r>
          <a:r>
            <a:rPr lang="en-GB" sz="2500" b="0" kern="1200" dirty="0" smtClean="0"/>
            <a:t>have to be taken into account</a:t>
          </a:r>
          <a:r>
            <a:rPr lang="en-GB" sz="2500" kern="1200" dirty="0" smtClean="0"/>
            <a:t> </a:t>
          </a:r>
          <a:endParaRPr lang="en-GB" sz="2500" kern="1200" dirty="0"/>
        </a:p>
      </dsp:txBody>
      <dsp:txXfrm>
        <a:off x="791029" y="913143"/>
        <a:ext cx="4513940" cy="22377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E4F89-CCB9-443A-A92F-DD56C82E7CE2}">
      <dsp:nvSpPr>
        <dsp:cNvPr id="0" name=""/>
        <dsp:cNvSpPr/>
      </dsp:nvSpPr>
      <dsp:spPr>
        <a:xfrm>
          <a:off x="11208" y="0"/>
          <a:ext cx="5419373" cy="5112568"/>
        </a:xfrm>
        <a:prstGeom prst="triangle">
          <a:avLst/>
        </a:prstGeom>
        <a:blipFill dpi="0" rotWithShape="0">
          <a:blip xmlns:r="http://schemas.openxmlformats.org/officeDocument/2006/relationships" r:embed="rId1"/>
          <a:srcRect/>
          <a:stretch>
            <a:fillRect t="2134" b="-2134"/>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D5650E-99F6-423A-A4E3-B671444E4C3B}">
      <dsp:nvSpPr>
        <dsp:cNvPr id="0" name=""/>
        <dsp:cNvSpPr/>
      </dsp:nvSpPr>
      <dsp:spPr>
        <a:xfrm>
          <a:off x="2813717" y="393472"/>
          <a:ext cx="4302407" cy="972503"/>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The contamination of its surface exceeds the CS-limit</a:t>
          </a:r>
          <a:endParaRPr lang="en-GB" sz="1600" kern="1200" dirty="0"/>
        </a:p>
      </dsp:txBody>
      <dsp:txXfrm>
        <a:off x="2861191" y="440946"/>
        <a:ext cx="4207459" cy="877555"/>
      </dsp:txXfrm>
    </dsp:sp>
    <dsp:sp modelId="{2D7D42E9-ABD0-41ED-BA17-5ADB0801C245}">
      <dsp:nvSpPr>
        <dsp:cNvPr id="0" name=""/>
        <dsp:cNvSpPr/>
      </dsp:nvSpPr>
      <dsp:spPr>
        <a:xfrm>
          <a:off x="3251146" y="1632310"/>
          <a:ext cx="4302407" cy="1126192"/>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The actual dose rate after background subtraction exceeds 0.1 </a:t>
          </a:r>
          <a:r>
            <a:rPr lang="en-GB" sz="1600" kern="1200" dirty="0" err="1" smtClean="0"/>
            <a:t>μSv</a:t>
          </a:r>
          <a:r>
            <a:rPr lang="en-GB" sz="1600" kern="1200" dirty="0" smtClean="0"/>
            <a:t>/h @ 10 cm distance</a:t>
          </a:r>
          <a:endParaRPr lang="en-GB" sz="1600" kern="1200" dirty="0"/>
        </a:p>
      </dsp:txBody>
      <dsp:txXfrm>
        <a:off x="3306122" y="1687286"/>
        <a:ext cx="4192455" cy="1016240"/>
      </dsp:txXfrm>
    </dsp:sp>
    <dsp:sp modelId="{7D3DA14B-4780-405C-A2B1-650B6B0B038F}">
      <dsp:nvSpPr>
        <dsp:cNvPr id="0" name=""/>
        <dsp:cNvSpPr/>
      </dsp:nvSpPr>
      <dsp:spPr>
        <a:xfrm>
          <a:off x="3783616" y="3032384"/>
          <a:ext cx="4302407" cy="1656856"/>
        </a:xfrm>
        <a:prstGeom prst="roundRect">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kern="1200" dirty="0" smtClean="0"/>
            <a:t>The specific and absolute activity of a radio-nuclide exceeds the exemption limit LL, which in reality means, since an object contains normally a large number of different radio-nuclides:</a:t>
          </a:r>
          <a14:m xmlns:a14="http://schemas.microsoft.com/office/drawing/2010/main">
            <m:oMath xmlns:m="http://schemas.openxmlformats.org/officeDocument/2006/math">
              <m:nary>
                <m:naryPr>
                  <m:chr m:val="∑"/>
                  <m:supHide m:val="on"/>
                  <m:ctrlPr>
                    <a:rPr lang="en-GB" sz="1600" i="1" kern="1200" smtClean="0">
                      <a:latin typeface="Cambria Math"/>
                    </a:rPr>
                  </m:ctrlPr>
                </m:naryPr>
                <m:sub>
                  <m:r>
                    <m:rPr>
                      <m:brk m:alnAt="7"/>
                    </m:rPr>
                    <a:rPr lang="en-GB" sz="1600" b="0" i="1" kern="1200" smtClean="0">
                      <a:latin typeface="Cambria Math" panose="02040503050406030204" pitchFamily="18" charset="0"/>
                    </a:rPr>
                    <m:t>𝑖</m:t>
                  </m:r>
                </m:sub>
                <m:sup/>
                <m:e>
                  <m:f>
                    <m:fPr>
                      <m:ctrlPr>
                        <a:rPr lang="en-GB" sz="1600" i="1" kern="1200" smtClean="0">
                          <a:latin typeface="Cambria Math"/>
                        </a:rPr>
                      </m:ctrlPr>
                    </m:fPr>
                    <m:num>
                      <m:sSub>
                        <m:sSubPr>
                          <m:ctrlPr>
                            <a:rPr lang="en-GB" sz="1600" i="1" kern="1200" smtClean="0">
                              <a:latin typeface="Cambria Math"/>
                            </a:rPr>
                          </m:ctrlPr>
                        </m:sSubPr>
                        <m:e>
                          <m:r>
                            <a:rPr lang="en-GB" sz="1600" b="0" i="1" kern="1200" smtClean="0">
                              <a:latin typeface="Cambria Math" panose="02040503050406030204" pitchFamily="18" charset="0"/>
                            </a:rPr>
                            <m:t>𝑎</m:t>
                          </m:r>
                        </m:e>
                        <m:sub>
                          <m:r>
                            <a:rPr lang="en-GB" sz="1600" b="0" i="1" kern="1200" smtClean="0">
                              <a:latin typeface="Cambria Math" panose="02040503050406030204" pitchFamily="18" charset="0"/>
                            </a:rPr>
                            <m:t>𝑖</m:t>
                          </m:r>
                        </m:sub>
                      </m:sSub>
                    </m:num>
                    <m:den>
                      <m:sSub>
                        <m:sSubPr>
                          <m:ctrlPr>
                            <a:rPr lang="en-GB" sz="1600" i="1" kern="1200" smtClean="0">
                              <a:latin typeface="Cambria Math"/>
                            </a:rPr>
                          </m:ctrlPr>
                        </m:sSubPr>
                        <m:e>
                          <m:r>
                            <a:rPr lang="en-GB" sz="1600" b="0" i="1" kern="1200" smtClean="0">
                              <a:latin typeface="Cambria Math" panose="02040503050406030204" pitchFamily="18" charset="0"/>
                            </a:rPr>
                            <m:t>𝐿𝐿</m:t>
                          </m:r>
                        </m:e>
                        <m:sub>
                          <m:r>
                            <a:rPr lang="en-GB" sz="1600" b="0" i="1" kern="1200" smtClean="0">
                              <a:latin typeface="Cambria Math" panose="02040503050406030204" pitchFamily="18" charset="0"/>
                            </a:rPr>
                            <m:t>𝑖</m:t>
                          </m:r>
                        </m:sub>
                      </m:sSub>
                    </m:den>
                  </m:f>
                </m:e>
              </m:nary>
              <m:r>
                <a:rPr lang="en-GB" sz="1600" b="0" i="1" kern="1200" smtClean="0">
                  <a:latin typeface="Cambria Math" panose="02040503050406030204" pitchFamily="18" charset="0"/>
                </a:rPr>
                <m:t>&gt;1</m:t>
              </m:r>
            </m:oMath>
          </a14:m>
          <a:endParaRPr lang="en-GB" sz="1600" kern="1200" dirty="0"/>
        </a:p>
      </dsp:txBody>
      <dsp:txXfrm>
        <a:off x="3864497" y="3113265"/>
        <a:ext cx="4140645" cy="14950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9E5216-0A36-4C71-9BC7-AB494E832FAE}">
      <dsp:nvSpPr>
        <dsp:cNvPr id="0" name=""/>
        <dsp:cNvSpPr/>
      </dsp:nvSpPr>
      <dsp:spPr>
        <a:xfrm rot="10800000">
          <a:off x="1891789" y="180445"/>
          <a:ext cx="6081435" cy="10800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65" tIns="60960" rIns="113792" bIns="60960" numCol="1" spcCol="1270" anchor="ctr" anchorCtr="0">
          <a:noAutofit/>
        </a:bodyPr>
        <a:lstStyle/>
        <a:p>
          <a:pPr lvl="0" algn="ctr" defTabSz="711200">
            <a:lnSpc>
              <a:spcPct val="90000"/>
            </a:lnSpc>
            <a:spcBef>
              <a:spcPct val="0"/>
            </a:spcBef>
            <a:spcAft>
              <a:spcPct val="35000"/>
            </a:spcAft>
          </a:pPr>
          <a:r>
            <a:rPr lang="en-GB" sz="1600" kern="1200" dirty="0" smtClean="0"/>
            <a:t>large thermal neutron cross-section to Co-60</a:t>
          </a:r>
          <a:endParaRPr lang="en-GB" sz="1600" kern="1200" dirty="0"/>
        </a:p>
      </dsp:txBody>
      <dsp:txXfrm rot="10800000">
        <a:off x="2161790" y="180445"/>
        <a:ext cx="5811434" cy="1080003"/>
      </dsp:txXfrm>
    </dsp:sp>
    <dsp:sp modelId="{F51165E0-F93A-4755-AF87-599395FFA882}">
      <dsp:nvSpPr>
        <dsp:cNvPr id="0" name=""/>
        <dsp:cNvSpPr/>
      </dsp:nvSpPr>
      <dsp:spPr>
        <a:xfrm>
          <a:off x="684925" y="10116"/>
          <a:ext cx="1439997" cy="1439997"/>
        </a:xfrm>
        <a:prstGeom prst="ellipse">
          <a:avLst/>
        </a:prstGeom>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l="-835" t="29599" r="-369" b="32709"/>
          </a:stretch>
        </a:blip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90EEE42F-778A-443F-9E5F-B8582E2EB8CC}">
      <dsp:nvSpPr>
        <dsp:cNvPr id="0" name=""/>
        <dsp:cNvSpPr/>
      </dsp:nvSpPr>
      <dsp:spPr>
        <a:xfrm rot="10800000">
          <a:off x="1891789" y="1815578"/>
          <a:ext cx="6081435" cy="10800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65" tIns="60960" rIns="113792" bIns="60960" numCol="1" spcCol="1270" anchor="ctr" anchorCtr="0">
          <a:noAutofit/>
        </a:bodyPr>
        <a:lstStyle/>
        <a:p>
          <a:pPr lvl="0" algn="ctr" defTabSz="711200">
            <a:lnSpc>
              <a:spcPct val="90000"/>
            </a:lnSpc>
            <a:spcBef>
              <a:spcPct val="0"/>
            </a:spcBef>
            <a:spcAft>
              <a:spcPct val="35000"/>
            </a:spcAft>
          </a:pPr>
          <a:r>
            <a:rPr lang="en-GB" sz="1600" kern="1200" dirty="0" smtClean="0"/>
            <a:t>Co-60 has a long half-life, ~5.27 years</a:t>
          </a:r>
          <a:endParaRPr lang="en-GB" sz="1600" kern="1200" dirty="0"/>
        </a:p>
      </dsp:txBody>
      <dsp:txXfrm rot="10800000">
        <a:off x="2161790" y="1815578"/>
        <a:ext cx="5811434" cy="1080003"/>
      </dsp:txXfrm>
    </dsp:sp>
    <dsp:sp modelId="{37FB2A0B-7412-4C82-A721-08177A7FD6B9}">
      <dsp:nvSpPr>
        <dsp:cNvPr id="0" name=""/>
        <dsp:cNvSpPr/>
      </dsp:nvSpPr>
      <dsp:spPr>
        <a:xfrm>
          <a:off x="681395" y="1635580"/>
          <a:ext cx="1439997" cy="1439997"/>
        </a:xfrm>
        <a:prstGeom prst="ellipse">
          <a:avLst/>
        </a:prstGeom>
        <a:blipFill dpi="0" rotWithShape="1">
          <a:blip xmlns:r="http://schemas.openxmlformats.org/officeDocument/2006/relationships" r:embed="rId2"/>
          <a:srcRect/>
          <a:stretch>
            <a:fillRect l="7946" t="11497" r="635" b="10391"/>
          </a:stretch>
        </a:blip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6856424D-CFC5-4DAE-ACEE-657DCF5191B1}">
      <dsp:nvSpPr>
        <dsp:cNvPr id="0" name=""/>
        <dsp:cNvSpPr/>
      </dsp:nvSpPr>
      <dsp:spPr>
        <a:xfrm rot="10800000">
          <a:off x="1891789" y="3435391"/>
          <a:ext cx="6081435" cy="1080003"/>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8265" tIns="57150" rIns="106680" bIns="57150" numCol="1" spcCol="1270" anchor="ctr" anchorCtr="0">
          <a:noAutofit/>
        </a:bodyPr>
        <a:lstStyle/>
        <a:p>
          <a:pPr lvl="0" algn="ctr" defTabSz="666750">
            <a:lnSpc>
              <a:spcPct val="90000"/>
            </a:lnSpc>
            <a:spcBef>
              <a:spcPct val="0"/>
            </a:spcBef>
            <a:spcAft>
              <a:spcPct val="35000"/>
            </a:spcAft>
          </a:pPr>
          <a:r>
            <a:rPr lang="en-GB" sz="1500" kern="1200" dirty="0" smtClean="0"/>
            <a:t>the SWISS legislation (</a:t>
          </a:r>
          <a:r>
            <a:rPr lang="en-GB" sz="1500" kern="1200" dirty="0" err="1" smtClean="0"/>
            <a:t>ORaP</a:t>
          </a:r>
          <a:r>
            <a:rPr lang="en-GB" sz="1500" kern="1200" dirty="0" smtClean="0"/>
            <a:t>), which defines the limits for clearance at CERN, will become more restrictive in 2018</a:t>
          </a:r>
        </a:p>
        <a:p>
          <a:pPr lvl="0" algn="ctr" defTabSz="666750">
            <a:lnSpc>
              <a:spcPct val="90000"/>
            </a:lnSpc>
            <a:spcBef>
              <a:spcPct val="0"/>
            </a:spcBef>
            <a:spcAft>
              <a:spcPct val="35000"/>
            </a:spcAft>
          </a:pPr>
          <a:r>
            <a:rPr lang="en-GB" sz="1500" kern="1200" dirty="0" smtClean="0"/>
            <a:t>The limit for Co-60 will be lower by a factor 10:</a:t>
          </a:r>
        </a:p>
        <a:p>
          <a:pPr lvl="0" algn="ctr" defTabSz="666750">
            <a:lnSpc>
              <a:spcPct val="90000"/>
            </a:lnSpc>
            <a:spcBef>
              <a:spcPct val="0"/>
            </a:spcBef>
            <a:spcAft>
              <a:spcPct val="35000"/>
            </a:spcAft>
          </a:pPr>
          <a:r>
            <a:rPr lang="en-GB" sz="1500" kern="1200" dirty="0" smtClean="0"/>
            <a:t>Present  LE [</a:t>
          </a:r>
          <a:r>
            <a:rPr lang="en-GB" sz="1500" kern="1200" dirty="0" err="1" smtClean="0"/>
            <a:t>Bq</a:t>
          </a:r>
          <a:r>
            <a:rPr lang="en-GB" sz="1500" kern="1200" dirty="0" smtClean="0"/>
            <a:t>/g] 1		Future LL [</a:t>
          </a:r>
          <a:r>
            <a:rPr lang="en-GB" sz="1500" kern="1200" dirty="0" err="1" smtClean="0"/>
            <a:t>Bq</a:t>
          </a:r>
          <a:r>
            <a:rPr lang="en-GB" sz="1500" kern="1200" dirty="0" smtClean="0"/>
            <a:t>/g] 0.1</a:t>
          </a:r>
          <a:endParaRPr lang="en-GB" sz="1500" kern="1200" dirty="0"/>
        </a:p>
      </dsp:txBody>
      <dsp:txXfrm rot="10800000">
        <a:off x="2161790" y="3435391"/>
        <a:ext cx="5811434" cy="1080003"/>
      </dsp:txXfrm>
    </dsp:sp>
    <dsp:sp modelId="{0E0EDEB1-F09C-4469-9BDB-0599239C37D1}">
      <dsp:nvSpPr>
        <dsp:cNvPr id="0" name=""/>
        <dsp:cNvSpPr/>
      </dsp:nvSpPr>
      <dsp:spPr>
        <a:xfrm>
          <a:off x="671720" y="3271161"/>
          <a:ext cx="1439997" cy="1409358"/>
        </a:xfrm>
        <a:prstGeom prst="ellipse">
          <a:avLst/>
        </a:prstGeom>
        <a:blipFill dpi="0" rotWithShape="1">
          <a:blip xmlns:r="http://schemas.openxmlformats.org/officeDocument/2006/relationships" r:embed="rId3">
            <a:extLst>
              <a:ext uri="{28A0092B-C50C-407E-A947-70E740481C1C}">
                <a14:useLocalDpi xmlns:a14="http://schemas.microsoft.com/office/drawing/2010/main" val="0"/>
              </a:ext>
            </a:extLst>
          </a:blip>
          <a:srcRect/>
          <a:stretch>
            <a:fillRect l="6142" t="20801" r="-8584" b="17557"/>
          </a:stretch>
        </a:blip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14/11/2017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‹N›</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14/11/2017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‹N›</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977367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3811343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816208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3269121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4561489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This catalogue provides radiological guidelines via hazard values allowing for choosing materials in terms of their activation-triggered radiological consequences. The hazard factors are provided in quantities that allow to linearly compare the radiological consequences caused by the implementation of various materials in the given radiation environment (i.e.: a two times higher hazard factor of material “A” compared to material “B” results in double the radiological consequence of material “A” when being compared to material “B”). They consider both the operational (dose to personnel) and the radioactive waste (specific activity) aspects.</a:t>
            </a:r>
          </a:p>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49330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330380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4227089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832653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2855686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272056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dirty="0" smtClean="0"/>
              <a:t>7</a:t>
            </a:r>
            <a:r>
              <a:rPr lang="en-GB" baseline="30000" dirty="0" smtClean="0"/>
              <a:t>th</a:t>
            </a:r>
            <a:r>
              <a:rPr lang="en-GB" dirty="0" smtClean="0"/>
              <a:t> HL-LHC Collaboration Meeting - CIEMAT, 13-16 November 2017             C. Adorisio</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7th HL-LHC Collaboration Meeting - CIEMAT, 13-16 November 2017             C. Adorisio</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‹N›</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7th HL-LHC Collaboration Meeting - CIEMAT, 13-16 November 2017             C. Adorisio</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‹N›</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7th HL-LHC Collaboration Meeting - CIEMAT, 13-16 November 2017             C. Adorisio</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7th HL-LHC Collaboration Meeting - CIEMAT, 13-16 November 2017             C. Adorisio</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‹N›</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7th HL-LHC Collaboration Meeting - CIEMAT, 13-16 November 2017             C. Adorisio</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‹N›</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smtClean="0"/>
              <a:t>7th HL-LHC Collaboration Meeting - CIEMAT, 13-16 November 2017             C. Adorisio</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‹N›</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dirty="0" smtClean="0"/>
              <a:t>7</a:t>
            </a:r>
            <a:r>
              <a:rPr lang="en-GB" baseline="30000" dirty="0" smtClean="0"/>
              <a:t>th</a:t>
            </a:r>
            <a:r>
              <a:rPr lang="en-GB" dirty="0" smtClean="0"/>
              <a:t> HL-LHC Collaboration Meeting - CIEMAT, 13-16 November 2017             C. Adorisio</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‹N›</a:t>
            </a:fld>
            <a:endParaRPr lang="fr-FR" dirty="0"/>
          </a:p>
        </p:txBody>
      </p:sp>
      <p:sp>
        <p:nvSpPr>
          <p:cNvPr id="7" name="TextBox 6"/>
          <p:cNvSpPr txBox="1"/>
          <p:nvPr userDrawn="1"/>
        </p:nvSpPr>
        <p:spPr>
          <a:xfrm rot="16200000">
            <a:off x="-539692" y="518192"/>
            <a:ext cx="1368152" cy="276999"/>
          </a:xfrm>
          <a:prstGeom prst="rect">
            <a:avLst/>
          </a:prstGeom>
          <a:noFill/>
        </p:spPr>
        <p:txBody>
          <a:bodyPr wrap="square" rtlCol="0">
            <a:spAutoFit/>
          </a:bodyPr>
          <a:lstStyle/>
          <a:p>
            <a:r>
              <a:rPr lang="en-GB" sz="1200" dirty="0" smtClean="0">
                <a:solidFill>
                  <a:schemeClr val="accent1">
                    <a:lumMod val="20000"/>
                    <a:lumOff val="80000"/>
                  </a:schemeClr>
                </a:solidFill>
              </a:rPr>
              <a:t>EDMS.</a:t>
            </a:r>
            <a:r>
              <a:rPr lang="en-GB" sz="1200" baseline="0" dirty="0" smtClean="0">
                <a:solidFill>
                  <a:schemeClr val="accent1">
                    <a:lumMod val="20000"/>
                    <a:lumOff val="80000"/>
                  </a:schemeClr>
                </a:solidFill>
              </a:rPr>
              <a:t> 1868827</a:t>
            </a:r>
            <a:endParaRPr lang="en-GB" sz="1200" dirty="0">
              <a:solidFill>
                <a:schemeClr val="accent1">
                  <a:lumMod val="20000"/>
                  <a:lumOff val="8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timing>
    <p:tnLst>
      <p:par>
        <p:cTn id="1" dur="indefinite" restart="never" nodeType="tmRoot"/>
      </p:par>
    </p:tnLst>
  </p:timing>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chart" Target="../charts/chart6.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chart" Target="../charts/chart10.xml"/><Relationship Id="rId5" Type="http://schemas.openxmlformats.org/officeDocument/2006/relationships/chart" Target="../charts/chart9.xml"/><Relationship Id="rId4" Type="http://schemas.openxmlformats.org/officeDocument/2006/relationships/chart" Target="../charts/chart8.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jpe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edms.cern.ch/ui/#!master/navigator/project?P:1442625205:1540260177:subDoc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jpeg"/><Relationship Id="rId7" Type="http://schemas.openxmlformats.org/officeDocument/2006/relationships/diagramColors" Target="../diagrams/colors2.xml"/><Relationship Id="rId12"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2.xml"/><Relationship Id="rId11"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hyperlink" Target="http://rpactiweb.cern.ch/actiweb/critical_material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smtClean="0"/>
              <a:t>Radiation Protection Guideline for </a:t>
            </a:r>
            <a:br>
              <a:rPr lang="en-GB" dirty="0" smtClean="0"/>
            </a:br>
            <a:r>
              <a:rPr lang="en-GB" dirty="0" smtClean="0"/>
              <a:t>Cobalt content in Stainless Steel</a:t>
            </a:r>
            <a:br>
              <a:rPr lang="en-GB" dirty="0" smtClean="0"/>
            </a:br>
            <a:r>
              <a:rPr lang="en-GB" dirty="0"/>
              <a:t/>
            </a:r>
            <a:br>
              <a:rPr lang="en-GB" dirty="0"/>
            </a:br>
            <a:endParaRPr lang="en-GB" dirty="0"/>
          </a:p>
        </p:txBody>
      </p:sp>
      <p:sp>
        <p:nvSpPr>
          <p:cNvPr id="3" name="Sous-titre 2"/>
          <p:cNvSpPr>
            <a:spLocks noGrp="1"/>
          </p:cNvSpPr>
          <p:nvPr>
            <p:ph type="subTitle" idx="1"/>
          </p:nvPr>
        </p:nvSpPr>
        <p:spPr/>
        <p:txBody>
          <a:bodyPr/>
          <a:lstStyle/>
          <a:p>
            <a:r>
              <a:rPr lang="en-GB" dirty="0" smtClean="0"/>
              <a:t>C. Adorisio</a:t>
            </a:r>
            <a:endParaRPr lang="en-GB" dirty="0"/>
          </a:p>
        </p:txBody>
      </p:sp>
      <p:sp>
        <p:nvSpPr>
          <p:cNvPr id="4" name="Espace réservé du texte 3"/>
          <p:cNvSpPr>
            <a:spLocks noGrp="1"/>
          </p:cNvSpPr>
          <p:nvPr>
            <p:ph type="body" sz="quarter" idx="14"/>
          </p:nvPr>
        </p:nvSpPr>
        <p:spPr>
          <a:xfrm>
            <a:off x="1371600" y="5899150"/>
            <a:ext cx="6480000" cy="842218"/>
          </a:xfrm>
        </p:spPr>
        <p:txBody>
          <a:bodyPr>
            <a:normAutofit/>
          </a:bodyPr>
          <a:lstStyle/>
          <a:p>
            <a:r>
              <a:rPr lang="en-GB" dirty="0" smtClean="0"/>
              <a:t>7</a:t>
            </a:r>
            <a:r>
              <a:rPr lang="en-GB" baseline="30000" dirty="0" smtClean="0"/>
              <a:t>th</a:t>
            </a:r>
            <a:r>
              <a:rPr lang="en-GB" dirty="0" smtClean="0"/>
              <a:t> HL-LHC </a:t>
            </a:r>
            <a:r>
              <a:rPr lang="en-GB" dirty="0"/>
              <a:t>Collaboration Meeting</a:t>
            </a:r>
          </a:p>
          <a:p>
            <a:r>
              <a:rPr lang="en-GB" dirty="0" smtClean="0"/>
              <a:t>CIEMAT</a:t>
            </a:r>
            <a:r>
              <a:rPr lang="en-GB" dirty="0"/>
              <a:t>, 13-16 November 2017</a:t>
            </a:r>
          </a:p>
          <a:p>
            <a:endParaRPr lang="en-GB" dirty="0"/>
          </a:p>
          <a:p>
            <a:endParaRPr lang="en-GB" dirty="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6956"/>
          <a:stretch/>
        </p:blipFill>
        <p:spPr bwMode="auto">
          <a:xfrm>
            <a:off x="5940152" y="4937694"/>
            <a:ext cx="2940512" cy="1707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a:solidFill>
                  <a:srgbClr val="FF0000"/>
                </a:solidFill>
              </a:rPr>
              <a:t>Q1 – next to the cryostat</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
        <p:nvSpPr>
          <p:cNvPr id="9" name="TextBox 8"/>
          <p:cNvSpPr txBox="1"/>
          <p:nvPr/>
        </p:nvSpPr>
        <p:spPr>
          <a:xfrm>
            <a:off x="755576" y="1004879"/>
            <a:ext cx="7862011" cy="369332"/>
          </a:xfrm>
          <a:prstGeom prst="rect">
            <a:avLst/>
          </a:prstGeom>
          <a:noFill/>
        </p:spPr>
        <p:txBody>
          <a:bodyPr wrap="square" rtlCol="0">
            <a:spAutoFit/>
          </a:bodyPr>
          <a:lstStyle/>
          <a:p>
            <a:r>
              <a:rPr lang="en-GB" dirty="0" smtClean="0"/>
              <a:t>For example, considering a SS 316LN plate:</a:t>
            </a:r>
            <a:endParaRPr lang="en-GB" dirty="0"/>
          </a:p>
        </p:txBody>
      </p:sp>
      <p:graphicFrame>
        <p:nvGraphicFramePr>
          <p:cNvPr id="20" name="Table 19"/>
          <p:cNvGraphicFramePr>
            <a:graphicFrameLocks noGrp="1"/>
          </p:cNvGraphicFramePr>
          <p:nvPr>
            <p:extLst/>
          </p:nvPr>
        </p:nvGraphicFramePr>
        <p:xfrm>
          <a:off x="6014454" y="1484784"/>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month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48</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60%</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a:solidFill>
                            <a:srgbClr val="000000"/>
                          </a:solidFill>
                          <a:effectLst/>
                          <a:latin typeface="Calibri" panose="020F0502020204030204" pitchFamily="34" charset="0"/>
                        </a:rPr>
                        <a:t>62</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69%</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a:solidFill>
                            <a:srgbClr val="000000"/>
                          </a:solidFill>
                          <a:effectLst/>
                          <a:latin typeface="Calibri" panose="020F0502020204030204" pitchFamily="34" charset="0"/>
                        </a:rPr>
                        <a:t>76</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105</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81%</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21" name="Table 20"/>
          <p:cNvGraphicFramePr>
            <a:graphicFrameLocks noGrp="1"/>
          </p:cNvGraphicFramePr>
          <p:nvPr>
            <p:extLst/>
          </p:nvPr>
        </p:nvGraphicFramePr>
        <p:xfrm>
          <a:off x="6014454"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year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28</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92%</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40</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94%</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a:solidFill>
                            <a:srgbClr val="000000"/>
                          </a:solidFill>
                          <a:effectLst/>
                          <a:latin typeface="Calibri" panose="020F0502020204030204" pitchFamily="34" charset="0"/>
                        </a:rPr>
                        <a:t>53</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96%</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78</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97%</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22" name="Table 21"/>
          <p:cNvGraphicFramePr>
            <a:graphicFrameLocks noGrp="1"/>
          </p:cNvGraphicFramePr>
          <p:nvPr>
            <p:extLst/>
          </p:nvPr>
        </p:nvGraphicFramePr>
        <p:xfrm>
          <a:off x="3243911"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6 months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32</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85%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45</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89%</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a:solidFill>
                            <a:srgbClr val="000000"/>
                          </a:solidFill>
                          <a:effectLst/>
                          <a:latin typeface="Calibri" panose="020F0502020204030204" pitchFamily="34" charset="0"/>
                        </a:rPr>
                        <a:t>59</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92%</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85</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94%</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pSp>
        <p:nvGrpSpPr>
          <p:cNvPr id="32" name="Group 31"/>
          <p:cNvGrpSpPr/>
          <p:nvPr/>
        </p:nvGrpSpPr>
        <p:grpSpPr>
          <a:xfrm>
            <a:off x="439433" y="3212976"/>
            <a:ext cx="3443454" cy="2859489"/>
            <a:chOff x="3216498" y="692696"/>
            <a:chExt cx="3443454" cy="2859489"/>
          </a:xfrm>
        </p:grpSpPr>
        <p:sp>
          <p:nvSpPr>
            <p:cNvPr id="23" name="Flowchart: Direct Access Storage 22"/>
            <p:cNvSpPr/>
            <p:nvPr/>
          </p:nvSpPr>
          <p:spPr>
            <a:xfrm>
              <a:off x="3923928" y="692696"/>
              <a:ext cx="216024" cy="2520000"/>
            </a:xfrm>
            <a:prstGeom prst="flowChartMagneticDrum">
              <a:avLst/>
            </a:prstGeom>
            <a:no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cxnSp>
          <p:nvCxnSpPr>
            <p:cNvPr id="25" name="Straight Arrow Connector 24"/>
            <p:cNvCxnSpPr/>
            <p:nvPr/>
          </p:nvCxnSpPr>
          <p:spPr>
            <a:xfrm>
              <a:off x="3923928" y="3284984"/>
              <a:ext cx="216024"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26" name="Straight Arrow Connector 25"/>
            <p:cNvCxnSpPr/>
            <p:nvPr/>
          </p:nvCxnSpPr>
          <p:spPr>
            <a:xfrm rot="5400000">
              <a:off x="3149912" y="2582696"/>
              <a:ext cx="1260000"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28" name="Straight Arrow Connector 27"/>
            <p:cNvCxnSpPr>
              <a:stCxn id="23" idx="4"/>
            </p:cNvCxnSpPr>
            <p:nvPr/>
          </p:nvCxnSpPr>
          <p:spPr>
            <a:xfrm>
              <a:off x="4139952" y="1952696"/>
              <a:ext cx="2520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3216498" y="2448433"/>
              <a:ext cx="648072" cy="246221"/>
            </a:xfrm>
            <a:prstGeom prst="rect">
              <a:avLst/>
            </a:prstGeom>
            <a:noFill/>
          </p:spPr>
          <p:txBody>
            <a:bodyPr wrap="square" rtlCol="0">
              <a:spAutoFit/>
            </a:bodyPr>
            <a:lstStyle/>
            <a:p>
              <a:r>
                <a:rPr lang="en-GB" sz="1000" dirty="0" smtClean="0">
                  <a:latin typeface="Calibri" panose="020F0502020204030204" pitchFamily="34" charset="0"/>
                </a:rPr>
                <a:t>r= 47 cm</a:t>
              </a:r>
              <a:endParaRPr lang="en-GB" sz="1000" dirty="0">
                <a:latin typeface="Calibri" panose="020F0502020204030204" pitchFamily="34" charset="0"/>
              </a:endParaRPr>
            </a:p>
          </p:txBody>
        </p:sp>
        <p:sp>
          <p:nvSpPr>
            <p:cNvPr id="30" name="TextBox 29"/>
            <p:cNvSpPr txBox="1"/>
            <p:nvPr/>
          </p:nvSpPr>
          <p:spPr>
            <a:xfrm>
              <a:off x="3692934" y="3305964"/>
              <a:ext cx="648072" cy="246221"/>
            </a:xfrm>
            <a:prstGeom prst="rect">
              <a:avLst/>
            </a:prstGeom>
            <a:noFill/>
          </p:spPr>
          <p:txBody>
            <a:bodyPr wrap="square" rtlCol="0">
              <a:spAutoFit/>
            </a:bodyPr>
            <a:lstStyle/>
            <a:p>
              <a:r>
                <a:rPr lang="en-GB" sz="1000" dirty="0" smtClean="0">
                  <a:latin typeface="Calibri" panose="020F0502020204030204" pitchFamily="34" charset="0"/>
                </a:rPr>
                <a:t>h= 1 cm</a:t>
              </a:r>
              <a:endParaRPr lang="en-GB" sz="1000" dirty="0">
                <a:latin typeface="Calibri" panose="020F0502020204030204" pitchFamily="34" charset="0"/>
              </a:endParaRPr>
            </a:p>
          </p:txBody>
        </p:sp>
        <p:sp>
          <p:nvSpPr>
            <p:cNvPr id="31" name="TextBox 30"/>
            <p:cNvSpPr txBox="1"/>
            <p:nvPr/>
          </p:nvSpPr>
          <p:spPr>
            <a:xfrm>
              <a:off x="4860032" y="1700219"/>
              <a:ext cx="648072" cy="246221"/>
            </a:xfrm>
            <a:prstGeom prst="rect">
              <a:avLst/>
            </a:prstGeom>
            <a:noFill/>
          </p:spPr>
          <p:txBody>
            <a:bodyPr wrap="square" rtlCol="0">
              <a:spAutoFit/>
            </a:bodyPr>
            <a:lstStyle/>
            <a:p>
              <a:r>
                <a:rPr lang="en-GB" sz="1000" dirty="0" smtClean="0">
                  <a:latin typeface="Calibri" panose="020F0502020204030204" pitchFamily="34" charset="0"/>
                </a:rPr>
                <a:t>1 m</a:t>
              </a:r>
              <a:endParaRPr lang="en-GB" sz="1000" dirty="0">
                <a:latin typeface="Calibri" panose="020F0502020204030204" pitchFamily="34" charset="0"/>
              </a:endParaRPr>
            </a:p>
          </p:txBody>
        </p:sp>
      </p:grpSp>
      <p:grpSp>
        <p:nvGrpSpPr>
          <p:cNvPr id="40" name="Group 39"/>
          <p:cNvGrpSpPr/>
          <p:nvPr/>
        </p:nvGrpSpPr>
        <p:grpSpPr>
          <a:xfrm>
            <a:off x="2082967" y="5206630"/>
            <a:ext cx="2982217" cy="1509720"/>
            <a:chOff x="1547663" y="385182"/>
            <a:chExt cx="6297323" cy="2896941"/>
          </a:xfrm>
        </p:grpSpPr>
        <p:pic>
          <p:nvPicPr>
            <p:cNvPr id="41" name="Picture 40"/>
            <p:cNvPicPr>
              <a:picLocks noChangeAspect="1"/>
            </p:cNvPicPr>
            <p:nvPr/>
          </p:nvPicPr>
          <p:blipFill>
            <a:blip r:embed="rId2"/>
            <a:stretch>
              <a:fillRect/>
            </a:stretch>
          </p:blipFill>
          <p:spPr>
            <a:xfrm>
              <a:off x="1547663" y="385182"/>
              <a:ext cx="6297323" cy="2896941"/>
            </a:xfrm>
            <a:prstGeom prst="rect">
              <a:avLst/>
            </a:prstGeom>
          </p:spPr>
        </p:pic>
        <p:sp>
          <p:nvSpPr>
            <p:cNvPr id="42" name="Oval 41"/>
            <p:cNvSpPr/>
            <p:nvPr/>
          </p:nvSpPr>
          <p:spPr>
            <a:xfrm>
              <a:off x="7092280" y="2501279"/>
              <a:ext cx="304074" cy="276316"/>
            </a:xfrm>
            <a:prstGeom prst="ellipse">
              <a:avLst/>
            </a:prstGeom>
            <a:solidFill>
              <a:srgbClr val="FF0000"/>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43" name="TextBox 42"/>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44" name="TextBox 43"/>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sp>
        <p:nvSpPr>
          <p:cNvPr id="45" name="Oval 44"/>
          <p:cNvSpPr/>
          <p:nvPr/>
        </p:nvSpPr>
        <p:spPr>
          <a:xfrm>
            <a:off x="2057486" y="152676"/>
            <a:ext cx="504056" cy="504056"/>
          </a:xfrm>
          <a:prstGeom prst="ellipse">
            <a:avLst/>
          </a:prstGeom>
          <a:solidFill>
            <a:srgbClr val="FF00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TextBox 45"/>
          <p:cNvSpPr txBox="1"/>
          <p:nvPr/>
        </p:nvSpPr>
        <p:spPr>
          <a:xfrm>
            <a:off x="5230703" y="4330721"/>
            <a:ext cx="3386884" cy="1323439"/>
          </a:xfrm>
          <a:prstGeom prst="rect">
            <a:avLst/>
          </a:prstGeom>
          <a:noFill/>
        </p:spPr>
        <p:txBody>
          <a:bodyPr wrap="square" rtlCol="0">
            <a:spAutoFit/>
          </a:bodyPr>
          <a:lstStyle/>
          <a:p>
            <a:r>
              <a:rPr lang="en-GB" sz="1600" b="1" u="sng" dirty="0" smtClean="0">
                <a:effectLst>
                  <a:outerShdw blurRad="38100" dist="38100" dir="2700000" algn="tl">
                    <a:srgbClr val="000000">
                      <a:alpha val="43137"/>
                    </a:srgbClr>
                  </a:outerShdw>
                </a:effectLst>
              </a:rPr>
              <a:t>NOTA BENE</a:t>
            </a:r>
            <a:r>
              <a:rPr lang="en-GB" sz="1600" dirty="0" smtClean="0"/>
              <a:t>:</a:t>
            </a:r>
          </a:p>
          <a:p>
            <a:endParaRPr lang="en-GB" sz="800" dirty="0" smtClean="0"/>
          </a:p>
          <a:p>
            <a:r>
              <a:rPr lang="en-GB" sz="1400" dirty="0" smtClean="0"/>
              <a:t>The H*(10) absolute number refers to the unique contribution of the SS plate, </a:t>
            </a:r>
          </a:p>
          <a:p>
            <a:r>
              <a:rPr lang="en-GB" sz="1400" dirty="0" smtClean="0"/>
              <a:t>they are </a:t>
            </a:r>
            <a:r>
              <a:rPr lang="en-GB" sz="1400" b="1" u="sng" dirty="0" smtClean="0"/>
              <a:t>not</a:t>
            </a:r>
            <a:r>
              <a:rPr lang="en-GB" sz="1400" dirty="0" smtClean="0"/>
              <a:t> representative of the radiation environment in the LHC tunnel</a:t>
            </a:r>
            <a:endParaRPr lang="en-GB" sz="1400" dirty="0"/>
          </a:p>
        </p:txBody>
      </p:sp>
      <p:sp>
        <p:nvSpPr>
          <p:cNvPr id="47" name="TextBox 46"/>
          <p:cNvSpPr txBox="1"/>
          <p:nvPr/>
        </p:nvSpPr>
        <p:spPr>
          <a:xfrm>
            <a:off x="3891675" y="4343884"/>
            <a:ext cx="648072"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200" b="1" dirty="0" smtClean="0">
                <a:latin typeface="Calibri" panose="020F0502020204030204" pitchFamily="34" charset="0"/>
              </a:rPr>
              <a:t>H*(10)</a:t>
            </a:r>
            <a:endParaRPr lang="en-GB" sz="1200" b="1" dirty="0">
              <a:latin typeface="Calibri" panose="020F0502020204030204" pitchFamily="34" charset="0"/>
            </a:endParaRPr>
          </a:p>
        </p:txBody>
      </p:sp>
      <p:graphicFrame>
        <p:nvGraphicFramePr>
          <p:cNvPr id="48" name="Table 47"/>
          <p:cNvGraphicFramePr>
            <a:graphicFrameLocks noGrp="1"/>
          </p:cNvGraphicFramePr>
          <p:nvPr>
            <p:extLst/>
          </p:nvPr>
        </p:nvGraphicFramePr>
        <p:xfrm>
          <a:off x="3243911" y="1484784"/>
          <a:ext cx="2603133" cy="1293061"/>
        </p:xfrm>
        <a:graphic>
          <a:graphicData uri="http://schemas.openxmlformats.org/drawingml/2006/table">
            <a:tbl>
              <a:tblPr/>
              <a:tblGrid>
                <a:gridCol w="950335"/>
                <a:gridCol w="826399"/>
                <a:gridCol w="826399"/>
              </a:tblGrid>
              <a:tr h="184723">
                <a:tc gridSpan="3">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 week cooling time</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Co </a:t>
                      </a:r>
                      <a:r>
                        <a:rPr lang="en-GB" sz="1100" u="none" strike="noStrike" dirty="0">
                          <a:effectLst/>
                          <a:latin typeface="Calibri" panose="020F0502020204030204" pitchFamily="34" charset="0"/>
                        </a:rPr>
                        <a:t>content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a:solidFill>
                            <a:srgbClr val="000000"/>
                          </a:solidFill>
                          <a:effectLst/>
                          <a:latin typeface="Calibri" panose="020F0502020204030204" pitchFamily="34" charset="0"/>
                        </a:rPr>
                        <a:t>62</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47%</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a:solidFill>
                            <a:srgbClr val="000000"/>
                          </a:solidFill>
                          <a:effectLst/>
                          <a:latin typeface="Calibri" panose="020F0502020204030204" pitchFamily="34" charset="0"/>
                        </a:rPr>
                        <a:t>76</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57%</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a:solidFill>
                            <a:srgbClr val="000000"/>
                          </a:solidFill>
                          <a:effectLst/>
                          <a:latin typeface="Calibri" panose="020F0502020204030204" pitchFamily="34" charset="0"/>
                        </a:rPr>
                        <a:t>90</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63%</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a:solidFill>
                            <a:srgbClr val="000000"/>
                          </a:solidFill>
                          <a:effectLst/>
                          <a:latin typeface="Calibri" panose="020F0502020204030204" pitchFamily="34" charset="0"/>
                        </a:rPr>
                        <a:t>119</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72%</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r>
            </a:tbl>
          </a:graphicData>
        </a:graphic>
      </p:graphicFrame>
      <p:sp>
        <p:nvSpPr>
          <p:cNvPr id="3" name="Footer Placeholder 2"/>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5637604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a:solidFill>
                  <a:srgbClr val="FF0000"/>
                </a:solidFill>
              </a:rPr>
              <a:t>Q1 – next to the cryostat</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graphicFrame>
        <p:nvGraphicFramePr>
          <p:cNvPr id="3" name="Table 2"/>
          <p:cNvGraphicFramePr>
            <a:graphicFrameLocks noGrp="1"/>
          </p:cNvGraphicFramePr>
          <p:nvPr>
            <p:extLst/>
          </p:nvPr>
        </p:nvGraphicFramePr>
        <p:xfrm>
          <a:off x="503768" y="1724929"/>
          <a:ext cx="2351088" cy="960120"/>
        </p:xfrm>
        <a:graphic>
          <a:graphicData uri="http://schemas.openxmlformats.org/drawingml/2006/table">
            <a:tbl>
              <a:tblPr>
                <a:tableStyleId>{0660B408-B3CF-4A94-85FC-2B1E0A45F4A2}</a:tableStyleId>
              </a:tblPr>
              <a:tblGrid>
                <a:gridCol w="376238"/>
                <a:gridCol w="457200"/>
                <a:gridCol w="530225"/>
                <a:gridCol w="584200"/>
                <a:gridCol w="403225"/>
              </a:tblGrid>
              <a:tr h="190500">
                <a:tc gridSpan="5">
                  <a:txBody>
                    <a:bodyPr/>
                    <a:lstStyle/>
                    <a:p>
                      <a:pPr algn="ctr" fontAlgn="ctr"/>
                      <a:r>
                        <a:rPr lang="en-GB" sz="1100" b="1" i="1" u="none" strike="noStrike" dirty="0" smtClean="0">
                          <a:effectLst/>
                        </a:rPr>
                        <a:t>Ambient dose equivalent </a:t>
                      </a:r>
                      <a:r>
                        <a:rPr lang="en-GB" sz="1100" b="1" i="1" u="none" strike="noStrike" dirty="0">
                          <a:effectLst/>
                        </a:rPr>
                        <a:t>rate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200" b="1" i="0" u="none" strike="noStrike" dirty="0">
                          <a:solidFill>
                            <a:srgbClr val="000000"/>
                          </a:solidFill>
                          <a:effectLst/>
                          <a:latin typeface="Calibri" panose="020F0502020204030204" pitchFamily="34" charset="0"/>
                        </a:rPr>
                        <a:t>x</a:t>
                      </a:r>
                      <a:r>
                        <a:rPr lang="en-GB" sz="12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1.24</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1.30</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1.42</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1.46</a:t>
                      </a:r>
                    </a:p>
                  </a:txBody>
                  <a:tcPr marL="9525" marR="9525" marT="9525" marB="0" anchor="b">
                    <a:solidFill>
                      <a:srgbClr val="BFE5A3"/>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1.46</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1.59</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1.84</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1.91</a:t>
                      </a:r>
                    </a:p>
                  </a:txBody>
                  <a:tcPr marL="9525" marR="9525" marT="9525" marB="0" anchor="b">
                    <a:solidFill>
                      <a:schemeClr val="accent6">
                        <a:lumMod val="40000"/>
                        <a:lumOff val="60000"/>
                      </a:schemeClr>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1.92</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2.19</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2.69</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2.82</a:t>
                      </a:r>
                    </a:p>
                  </a:txBody>
                  <a:tcPr marL="9525" marR="9525" marT="9525" marB="0" anchor="b">
                    <a:solidFill>
                      <a:schemeClr val="bg1">
                        <a:lumMod val="85000"/>
                      </a:schemeClr>
                    </a:solidFill>
                  </a:tcPr>
                </a:tc>
              </a:tr>
            </a:tbl>
          </a:graphicData>
        </a:graphic>
      </p:graphicFrame>
      <p:graphicFrame>
        <p:nvGraphicFramePr>
          <p:cNvPr id="13" name="Table 12"/>
          <p:cNvGraphicFramePr>
            <a:graphicFrameLocks noGrp="1"/>
          </p:cNvGraphicFramePr>
          <p:nvPr>
            <p:extLst/>
          </p:nvPr>
        </p:nvGraphicFramePr>
        <p:xfrm>
          <a:off x="518850" y="4656645"/>
          <a:ext cx="2320925" cy="952500"/>
        </p:xfrm>
        <a:graphic>
          <a:graphicData uri="http://schemas.openxmlformats.org/drawingml/2006/table">
            <a:tbl>
              <a:tblPr>
                <a:tableStyleId>{0660B408-B3CF-4A94-85FC-2B1E0A45F4A2}</a:tableStyleId>
              </a:tblPr>
              <a:tblGrid>
                <a:gridCol w="346075"/>
                <a:gridCol w="457200"/>
                <a:gridCol w="530225"/>
                <a:gridCol w="584200"/>
                <a:gridCol w="403225"/>
              </a:tblGrid>
              <a:tr h="190500">
                <a:tc gridSpan="5">
                  <a:txBody>
                    <a:bodyPr/>
                    <a:lstStyle/>
                    <a:p>
                      <a:pPr algn="ctr" fontAlgn="ctr"/>
                      <a:r>
                        <a:rPr lang="en-GB" sz="1100" b="1" i="1" u="none" strike="noStrike" dirty="0" smtClean="0">
                          <a:effectLst/>
                        </a:rPr>
                        <a:t>Activity/LL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100" b="1" i="0" u="none" strike="noStrike" dirty="0">
                          <a:solidFill>
                            <a:srgbClr val="000000"/>
                          </a:solidFill>
                          <a:effectLst/>
                          <a:latin typeface="Calibri" panose="020F0502020204030204" pitchFamily="34" charset="0"/>
                        </a:rPr>
                        <a:t>x</a:t>
                      </a:r>
                      <a:r>
                        <a:rPr lang="en-GB" sz="11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1.13</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1.32</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1.37</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1.41</a:t>
                      </a:r>
                    </a:p>
                  </a:txBody>
                  <a:tcPr marL="9525" marR="9525" marT="9525" marB="0" anchor="b">
                    <a:solidFill>
                      <a:srgbClr val="BFE5A3"/>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1.25</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1.64</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1.75</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1.81</a:t>
                      </a:r>
                    </a:p>
                  </a:txBody>
                  <a:tcPr marL="9525" marR="9525" marT="9525" marB="0" anchor="b">
                    <a:solidFill>
                      <a:schemeClr val="accent6">
                        <a:lumMod val="40000"/>
                        <a:lumOff val="60000"/>
                      </a:schemeClr>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1.51</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2.28</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2.49</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2.63</a:t>
                      </a:r>
                    </a:p>
                  </a:txBody>
                  <a:tcPr marL="9525" marR="9525" marT="9525" marB="0" anchor="b">
                    <a:solidFill>
                      <a:schemeClr val="bg1">
                        <a:lumMod val="85000"/>
                      </a:schemeClr>
                    </a:solidFill>
                  </a:tcPr>
                </a:tc>
              </a:tr>
            </a:tbl>
          </a:graphicData>
        </a:graphic>
      </p:graphicFrame>
      <p:grpSp>
        <p:nvGrpSpPr>
          <p:cNvPr id="15" name="Group 14"/>
          <p:cNvGrpSpPr/>
          <p:nvPr/>
        </p:nvGrpSpPr>
        <p:grpSpPr>
          <a:xfrm>
            <a:off x="179512" y="3021754"/>
            <a:ext cx="2982217" cy="1509720"/>
            <a:chOff x="1547663" y="385182"/>
            <a:chExt cx="6297323" cy="2896941"/>
          </a:xfrm>
        </p:grpSpPr>
        <p:pic>
          <p:nvPicPr>
            <p:cNvPr id="20" name="Picture 19"/>
            <p:cNvPicPr>
              <a:picLocks noChangeAspect="1"/>
            </p:cNvPicPr>
            <p:nvPr/>
          </p:nvPicPr>
          <p:blipFill>
            <a:blip r:embed="rId2"/>
            <a:stretch>
              <a:fillRect/>
            </a:stretch>
          </p:blipFill>
          <p:spPr>
            <a:xfrm>
              <a:off x="1547663" y="385182"/>
              <a:ext cx="6297323" cy="2896941"/>
            </a:xfrm>
            <a:prstGeom prst="rect">
              <a:avLst/>
            </a:prstGeom>
          </p:spPr>
        </p:pic>
        <p:sp>
          <p:nvSpPr>
            <p:cNvPr id="21" name="Oval 20"/>
            <p:cNvSpPr/>
            <p:nvPr/>
          </p:nvSpPr>
          <p:spPr>
            <a:xfrm>
              <a:off x="7092280" y="2501279"/>
              <a:ext cx="304074" cy="276316"/>
            </a:xfrm>
            <a:prstGeom prst="ellipse">
              <a:avLst/>
            </a:prstGeom>
            <a:solidFill>
              <a:srgbClr val="FF0000"/>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22" name="TextBox 21"/>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23" name="TextBox 22"/>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sp>
        <p:nvSpPr>
          <p:cNvPr id="24" name="Oval 23"/>
          <p:cNvSpPr/>
          <p:nvPr/>
        </p:nvSpPr>
        <p:spPr>
          <a:xfrm>
            <a:off x="2057486" y="152676"/>
            <a:ext cx="504056" cy="504056"/>
          </a:xfrm>
          <a:prstGeom prst="ellipse">
            <a:avLst/>
          </a:prstGeom>
          <a:solidFill>
            <a:srgbClr val="FF00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26" name="Chart 25"/>
          <p:cNvGraphicFramePr>
            <a:graphicFrameLocks/>
          </p:cNvGraphicFramePr>
          <p:nvPr>
            <p:extLst/>
          </p:nvPr>
        </p:nvGraphicFramePr>
        <p:xfrm>
          <a:off x="3553910" y="764704"/>
          <a:ext cx="4962525" cy="3143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7" name="Chart 26"/>
          <p:cNvGraphicFramePr>
            <a:graphicFrameLocks/>
          </p:cNvGraphicFramePr>
          <p:nvPr>
            <p:extLst/>
          </p:nvPr>
        </p:nvGraphicFramePr>
        <p:xfrm>
          <a:off x="3553910" y="3591440"/>
          <a:ext cx="4962525" cy="3142800"/>
        </p:xfrm>
        <a:graphic>
          <a:graphicData uri="http://schemas.openxmlformats.org/drawingml/2006/chart">
            <c:chart xmlns:c="http://schemas.openxmlformats.org/drawingml/2006/chart" xmlns:r="http://schemas.openxmlformats.org/officeDocument/2006/relationships" r:id="rId4"/>
          </a:graphicData>
        </a:graphic>
      </p:graphicFrame>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42116532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smtClean="0">
                <a:solidFill>
                  <a:srgbClr val="00B050"/>
                </a:solidFill>
              </a:rPr>
              <a:t>Cell 4 – next to TCL4 collimator</a:t>
            </a:r>
            <a:endParaRPr lang="en-GB" dirty="0">
              <a:solidFill>
                <a:srgbClr val="00B050"/>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9" name="TextBox 8"/>
          <p:cNvSpPr txBox="1"/>
          <p:nvPr/>
        </p:nvSpPr>
        <p:spPr>
          <a:xfrm>
            <a:off x="755576" y="1004879"/>
            <a:ext cx="7862011" cy="369332"/>
          </a:xfrm>
          <a:prstGeom prst="rect">
            <a:avLst/>
          </a:prstGeom>
          <a:noFill/>
        </p:spPr>
        <p:txBody>
          <a:bodyPr wrap="square" rtlCol="0">
            <a:spAutoFit/>
          </a:bodyPr>
          <a:lstStyle/>
          <a:p>
            <a:r>
              <a:rPr lang="en-GB" dirty="0" smtClean="0"/>
              <a:t>For example, considering a SS 316LN plate:</a:t>
            </a:r>
            <a:endParaRPr lang="en-GB" dirty="0"/>
          </a:p>
        </p:txBody>
      </p:sp>
      <p:sp>
        <p:nvSpPr>
          <p:cNvPr id="33" name="Oval 32"/>
          <p:cNvSpPr/>
          <p:nvPr/>
        </p:nvSpPr>
        <p:spPr>
          <a:xfrm>
            <a:off x="1594245" y="152676"/>
            <a:ext cx="504056" cy="504056"/>
          </a:xfrm>
          <a:prstGeom prst="ellipse">
            <a:avLst/>
          </a:prstGeom>
          <a:solidFill>
            <a:srgbClr val="00B05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4" name="Group 33"/>
          <p:cNvGrpSpPr/>
          <p:nvPr/>
        </p:nvGrpSpPr>
        <p:grpSpPr>
          <a:xfrm>
            <a:off x="2195736" y="5085184"/>
            <a:ext cx="3034967" cy="1311969"/>
            <a:chOff x="1547663" y="3282124"/>
            <a:chExt cx="6408713" cy="3195701"/>
          </a:xfrm>
        </p:grpSpPr>
        <p:pic>
          <p:nvPicPr>
            <p:cNvPr id="35" name="Picture 34"/>
            <p:cNvPicPr>
              <a:picLocks noChangeAspect="1"/>
            </p:cNvPicPr>
            <p:nvPr/>
          </p:nvPicPr>
          <p:blipFill>
            <a:blip r:embed="rId2"/>
            <a:stretch>
              <a:fillRect/>
            </a:stretch>
          </p:blipFill>
          <p:spPr>
            <a:xfrm>
              <a:off x="1547663" y="3282124"/>
              <a:ext cx="6297325" cy="3040253"/>
            </a:xfrm>
            <a:prstGeom prst="rect">
              <a:avLst/>
            </a:prstGeom>
          </p:spPr>
        </p:pic>
        <p:sp>
          <p:nvSpPr>
            <p:cNvPr id="36" name="Oval 35"/>
            <p:cNvSpPr/>
            <p:nvPr/>
          </p:nvSpPr>
          <p:spPr>
            <a:xfrm>
              <a:off x="6084169" y="4913354"/>
              <a:ext cx="304074" cy="350756"/>
            </a:xfrm>
            <a:prstGeom prst="ellipse">
              <a:avLst/>
            </a:prstGeom>
            <a:solidFill>
              <a:srgbClr val="00B050"/>
            </a:solidFill>
            <a:ln w="127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37" name="TextBox 36"/>
            <p:cNvSpPr txBox="1"/>
            <p:nvPr/>
          </p:nvSpPr>
          <p:spPr>
            <a:xfrm>
              <a:off x="2987825" y="4797153"/>
              <a:ext cx="1008111" cy="524780"/>
            </a:xfrm>
            <a:prstGeom prst="rect">
              <a:avLst/>
            </a:prstGeom>
            <a:noFill/>
          </p:spPr>
          <p:txBody>
            <a:bodyPr wrap="square" rtlCol="0">
              <a:spAutoFit/>
            </a:bodyPr>
            <a:lstStyle/>
            <a:p>
              <a:r>
                <a:rPr lang="en-GB" sz="800" b="1" dirty="0" smtClean="0"/>
                <a:t>TAXN</a:t>
              </a:r>
              <a:endParaRPr lang="en-GB" sz="800" b="1" dirty="0"/>
            </a:p>
          </p:txBody>
        </p:sp>
        <p:sp>
          <p:nvSpPr>
            <p:cNvPr id="38" name="TextBox 37"/>
            <p:cNvSpPr txBox="1"/>
            <p:nvPr/>
          </p:nvSpPr>
          <p:spPr>
            <a:xfrm>
              <a:off x="5878575" y="4376470"/>
              <a:ext cx="1008111" cy="524780"/>
            </a:xfrm>
            <a:prstGeom prst="rect">
              <a:avLst/>
            </a:prstGeom>
            <a:noFill/>
          </p:spPr>
          <p:txBody>
            <a:bodyPr wrap="square" rtlCol="0">
              <a:spAutoFit/>
            </a:bodyPr>
            <a:lstStyle/>
            <a:p>
              <a:r>
                <a:rPr lang="en-GB" sz="800" b="1" dirty="0" smtClean="0">
                  <a:solidFill>
                    <a:schemeClr val="bg1">
                      <a:lumMod val="85000"/>
                    </a:schemeClr>
                  </a:solidFill>
                </a:rPr>
                <a:t>TCL4</a:t>
              </a:r>
              <a:endParaRPr lang="en-GB" sz="800" b="1" dirty="0">
                <a:solidFill>
                  <a:schemeClr val="bg1">
                    <a:lumMod val="85000"/>
                  </a:schemeClr>
                </a:solidFill>
              </a:endParaRPr>
            </a:p>
          </p:txBody>
        </p:sp>
        <p:sp>
          <p:nvSpPr>
            <p:cNvPr id="39" name="TextBox 38"/>
            <p:cNvSpPr txBox="1"/>
            <p:nvPr/>
          </p:nvSpPr>
          <p:spPr>
            <a:xfrm>
              <a:off x="6948265" y="5953045"/>
              <a:ext cx="1008111" cy="524780"/>
            </a:xfrm>
            <a:prstGeom prst="rect">
              <a:avLst/>
            </a:prstGeom>
            <a:noFill/>
          </p:spPr>
          <p:txBody>
            <a:bodyPr wrap="square" rtlCol="0">
              <a:spAutoFit/>
            </a:bodyPr>
            <a:lstStyle/>
            <a:p>
              <a:r>
                <a:rPr lang="en-GB" sz="800" b="1" dirty="0" smtClean="0">
                  <a:solidFill>
                    <a:schemeClr val="bg1">
                      <a:lumMod val="95000"/>
                    </a:schemeClr>
                  </a:solidFill>
                </a:rPr>
                <a:t>cell 4</a:t>
              </a:r>
            </a:p>
          </p:txBody>
        </p:sp>
      </p:grpSp>
      <p:graphicFrame>
        <p:nvGraphicFramePr>
          <p:cNvPr id="45" name="Table 44"/>
          <p:cNvGraphicFramePr>
            <a:graphicFrameLocks noGrp="1"/>
          </p:cNvGraphicFramePr>
          <p:nvPr>
            <p:extLst/>
          </p:nvPr>
        </p:nvGraphicFramePr>
        <p:xfrm>
          <a:off x="6014454" y="1484784"/>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month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31</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28%</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35</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37%</a:t>
                      </a: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39</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43%</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47</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53%</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46" name="Table 45"/>
          <p:cNvGraphicFramePr>
            <a:graphicFrameLocks noGrp="1"/>
          </p:cNvGraphicFramePr>
          <p:nvPr>
            <p:extLst/>
          </p:nvPr>
        </p:nvGraphicFramePr>
        <p:xfrm>
          <a:off x="6014454"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year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a:t>
                      </a:r>
                      <a:r>
                        <a:rPr lang="en-GB" sz="1100" b="0" u="none" strike="noStrike" dirty="0" smtClean="0">
                          <a:effectLst/>
                          <a:latin typeface="Calibri" panose="020F0502020204030204" pitchFamily="34" charset="0"/>
                        </a:rPr>
                        <a:t>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11</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70%</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14</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78%</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18</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83%</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25</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88%</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47" name="Table 46"/>
          <p:cNvGraphicFramePr>
            <a:graphicFrameLocks noGrp="1"/>
          </p:cNvGraphicFramePr>
          <p:nvPr>
            <p:extLst/>
          </p:nvPr>
        </p:nvGraphicFramePr>
        <p:xfrm>
          <a:off x="3243911"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6 months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u="none" strike="noStrike" dirty="0">
                          <a:effectLst/>
                          <a:latin typeface="Calibri" panose="020F0502020204030204" pitchFamily="34" charset="0"/>
                        </a:rPr>
                        <a:t>Cobalt </a:t>
                      </a:r>
                      <a:r>
                        <a:rPr lang="en-GB" sz="1100" u="none" strike="noStrike" dirty="0" smtClean="0">
                          <a:effectLst/>
                          <a:latin typeface="Calibri" panose="020F0502020204030204" pitchFamily="34" charset="0"/>
                        </a:rPr>
                        <a:t>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u="none" strike="noStrike" dirty="0">
                          <a:effectLst/>
                          <a:latin typeface="Calibri" panose="020F0502020204030204" pitchFamily="34" charset="0"/>
                        </a:rPr>
                        <a:t>15</a:t>
                      </a:r>
                      <a:endParaRPr lang="en-GB" sz="1100" b="1"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55%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u="none" strike="noStrike" dirty="0">
                          <a:effectLst/>
                          <a:latin typeface="Calibri" panose="020F0502020204030204" pitchFamily="34" charset="0"/>
                        </a:rPr>
                        <a:t>19</a:t>
                      </a:r>
                      <a:endParaRPr lang="en-GB" sz="1100" b="1"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64%</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u="none" strike="noStrike" dirty="0">
                          <a:effectLst/>
                          <a:latin typeface="Calibri" panose="020F0502020204030204" pitchFamily="34" charset="0"/>
                        </a:rPr>
                        <a:t>23</a:t>
                      </a:r>
                      <a:endParaRPr lang="en-GB" sz="1100" b="1"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71%</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u="none" strike="noStrike" dirty="0">
                          <a:effectLst/>
                          <a:latin typeface="Calibri" panose="020F0502020204030204" pitchFamily="34" charset="0"/>
                        </a:rPr>
                        <a:t>30</a:t>
                      </a:r>
                      <a:endParaRPr lang="en-GB" sz="1100" b="1"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78%</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48" name="Table 47"/>
          <p:cNvGraphicFramePr>
            <a:graphicFrameLocks noGrp="1"/>
          </p:cNvGraphicFramePr>
          <p:nvPr>
            <p:extLst/>
          </p:nvPr>
        </p:nvGraphicFramePr>
        <p:xfrm>
          <a:off x="3243911" y="1484784"/>
          <a:ext cx="2603133" cy="1293061"/>
        </p:xfrm>
        <a:graphic>
          <a:graphicData uri="http://schemas.openxmlformats.org/drawingml/2006/table">
            <a:tbl>
              <a:tblPr/>
              <a:tblGrid>
                <a:gridCol w="950335"/>
                <a:gridCol w="826399"/>
                <a:gridCol w="826399"/>
              </a:tblGrid>
              <a:tr h="184723">
                <a:tc gridSpan="3">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 week cooling time</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Co </a:t>
                      </a:r>
                      <a:r>
                        <a:rPr lang="en-GB" sz="1100" u="none" strike="noStrike" dirty="0">
                          <a:effectLst/>
                          <a:latin typeface="Calibri" panose="020F0502020204030204" pitchFamily="34" charset="0"/>
                        </a:rPr>
                        <a:t>content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p>
                      <a:pPr algn="ctr" fontAlgn="ctr"/>
                      <a:r>
                        <a:rPr lang="en-GB" sz="1100" b="0" i="0" u="none" strike="noStrike" dirty="0">
                          <a:solidFill>
                            <a:srgbClr val="000000"/>
                          </a:solidFill>
                          <a:effectLst/>
                          <a:latin typeface="Calibri" panose="020F0502020204030204" pitchFamily="34" charset="0"/>
                        </a:rPr>
                        <a:t>46</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50</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25%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p>
                      <a:pPr algn="ctr" fontAlgn="ctr"/>
                      <a:r>
                        <a:rPr lang="en-GB" sz="1100" b="0" i="0" u="none" strike="noStrike" dirty="0">
                          <a:solidFill>
                            <a:srgbClr val="000000"/>
                          </a:solidFill>
                          <a:effectLst/>
                          <a:latin typeface="Calibri" panose="020F0502020204030204" pitchFamily="34" charset="0"/>
                        </a:rPr>
                        <a:t>55</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31%</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p>
                      <a:pPr algn="ctr" fontAlgn="ctr"/>
                      <a:r>
                        <a:rPr lang="en-GB" sz="1100" b="0" i="0" u="none" strike="noStrike" dirty="0">
                          <a:solidFill>
                            <a:srgbClr val="000000"/>
                          </a:solidFill>
                          <a:effectLst/>
                          <a:latin typeface="Calibri" panose="020F0502020204030204" pitchFamily="34" charset="0"/>
                        </a:rPr>
                        <a:t>63</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r>
            </a:tbl>
          </a:graphicData>
        </a:graphic>
      </p:graphicFrame>
      <p:grpSp>
        <p:nvGrpSpPr>
          <p:cNvPr id="49" name="Group 48"/>
          <p:cNvGrpSpPr/>
          <p:nvPr/>
        </p:nvGrpSpPr>
        <p:grpSpPr>
          <a:xfrm>
            <a:off x="439433" y="3212976"/>
            <a:ext cx="3443454" cy="2859489"/>
            <a:chOff x="3216498" y="692696"/>
            <a:chExt cx="3443454" cy="2859489"/>
          </a:xfrm>
        </p:grpSpPr>
        <p:sp>
          <p:nvSpPr>
            <p:cNvPr id="50" name="Flowchart: Direct Access Storage 49"/>
            <p:cNvSpPr/>
            <p:nvPr/>
          </p:nvSpPr>
          <p:spPr>
            <a:xfrm>
              <a:off x="3923928" y="692696"/>
              <a:ext cx="216024" cy="2520000"/>
            </a:xfrm>
            <a:prstGeom prst="flowChartMagneticDrum">
              <a:avLst/>
            </a:prstGeom>
            <a:no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cxnSp>
          <p:nvCxnSpPr>
            <p:cNvPr id="51" name="Straight Arrow Connector 50"/>
            <p:cNvCxnSpPr/>
            <p:nvPr/>
          </p:nvCxnSpPr>
          <p:spPr>
            <a:xfrm>
              <a:off x="3923928" y="3284984"/>
              <a:ext cx="216024"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52" name="Straight Arrow Connector 51"/>
            <p:cNvCxnSpPr/>
            <p:nvPr/>
          </p:nvCxnSpPr>
          <p:spPr>
            <a:xfrm rot="5400000">
              <a:off x="3149912" y="2582696"/>
              <a:ext cx="1260000"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53" name="Straight Arrow Connector 52"/>
            <p:cNvCxnSpPr>
              <a:stCxn id="50" idx="4"/>
            </p:cNvCxnSpPr>
            <p:nvPr/>
          </p:nvCxnSpPr>
          <p:spPr>
            <a:xfrm>
              <a:off x="4139952" y="1952696"/>
              <a:ext cx="2520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3216498" y="2448433"/>
              <a:ext cx="648072" cy="246221"/>
            </a:xfrm>
            <a:prstGeom prst="rect">
              <a:avLst/>
            </a:prstGeom>
            <a:noFill/>
          </p:spPr>
          <p:txBody>
            <a:bodyPr wrap="square" rtlCol="0">
              <a:spAutoFit/>
            </a:bodyPr>
            <a:lstStyle/>
            <a:p>
              <a:r>
                <a:rPr lang="en-GB" sz="1000" dirty="0" smtClean="0">
                  <a:latin typeface="Calibri" panose="020F0502020204030204" pitchFamily="34" charset="0"/>
                </a:rPr>
                <a:t>r= 47 cm</a:t>
              </a:r>
              <a:endParaRPr lang="en-GB" sz="1000" dirty="0">
                <a:latin typeface="Calibri" panose="020F0502020204030204" pitchFamily="34" charset="0"/>
              </a:endParaRPr>
            </a:p>
          </p:txBody>
        </p:sp>
        <p:sp>
          <p:nvSpPr>
            <p:cNvPr id="55" name="TextBox 54"/>
            <p:cNvSpPr txBox="1"/>
            <p:nvPr/>
          </p:nvSpPr>
          <p:spPr>
            <a:xfrm>
              <a:off x="3692934" y="3305964"/>
              <a:ext cx="648072" cy="246221"/>
            </a:xfrm>
            <a:prstGeom prst="rect">
              <a:avLst/>
            </a:prstGeom>
            <a:noFill/>
          </p:spPr>
          <p:txBody>
            <a:bodyPr wrap="square" rtlCol="0">
              <a:spAutoFit/>
            </a:bodyPr>
            <a:lstStyle/>
            <a:p>
              <a:r>
                <a:rPr lang="en-GB" sz="1000" dirty="0" smtClean="0">
                  <a:latin typeface="Calibri" panose="020F0502020204030204" pitchFamily="34" charset="0"/>
                </a:rPr>
                <a:t>h= 1 cm</a:t>
              </a:r>
              <a:endParaRPr lang="en-GB" sz="1000" dirty="0">
                <a:latin typeface="Calibri" panose="020F0502020204030204" pitchFamily="34" charset="0"/>
              </a:endParaRPr>
            </a:p>
          </p:txBody>
        </p:sp>
        <p:sp>
          <p:nvSpPr>
            <p:cNvPr id="56" name="TextBox 55"/>
            <p:cNvSpPr txBox="1"/>
            <p:nvPr/>
          </p:nvSpPr>
          <p:spPr>
            <a:xfrm>
              <a:off x="4860032" y="1700219"/>
              <a:ext cx="648072" cy="246221"/>
            </a:xfrm>
            <a:prstGeom prst="rect">
              <a:avLst/>
            </a:prstGeom>
            <a:noFill/>
          </p:spPr>
          <p:txBody>
            <a:bodyPr wrap="square" rtlCol="0">
              <a:spAutoFit/>
            </a:bodyPr>
            <a:lstStyle/>
            <a:p>
              <a:r>
                <a:rPr lang="en-GB" sz="1000" dirty="0" smtClean="0">
                  <a:latin typeface="Calibri" panose="020F0502020204030204" pitchFamily="34" charset="0"/>
                </a:rPr>
                <a:t>1 m</a:t>
              </a:r>
              <a:endParaRPr lang="en-GB" sz="1000" dirty="0">
                <a:latin typeface="Calibri" panose="020F0502020204030204" pitchFamily="34" charset="0"/>
              </a:endParaRPr>
            </a:p>
          </p:txBody>
        </p:sp>
      </p:grpSp>
      <p:sp>
        <p:nvSpPr>
          <p:cNvPr id="57" name="TextBox 56"/>
          <p:cNvSpPr txBox="1"/>
          <p:nvPr/>
        </p:nvSpPr>
        <p:spPr>
          <a:xfrm>
            <a:off x="5230703" y="4330721"/>
            <a:ext cx="3386884" cy="1323439"/>
          </a:xfrm>
          <a:prstGeom prst="rect">
            <a:avLst/>
          </a:prstGeom>
          <a:noFill/>
        </p:spPr>
        <p:txBody>
          <a:bodyPr wrap="square" rtlCol="0">
            <a:spAutoFit/>
          </a:bodyPr>
          <a:lstStyle/>
          <a:p>
            <a:r>
              <a:rPr lang="en-GB" sz="1600" b="1" u="sng" dirty="0" smtClean="0">
                <a:effectLst>
                  <a:outerShdw blurRad="38100" dist="38100" dir="2700000" algn="tl">
                    <a:srgbClr val="000000">
                      <a:alpha val="43137"/>
                    </a:srgbClr>
                  </a:outerShdw>
                </a:effectLst>
              </a:rPr>
              <a:t>NOTA BENE</a:t>
            </a:r>
            <a:r>
              <a:rPr lang="en-GB" sz="1600" dirty="0" smtClean="0"/>
              <a:t>:</a:t>
            </a:r>
          </a:p>
          <a:p>
            <a:endParaRPr lang="en-GB" sz="800" dirty="0" smtClean="0"/>
          </a:p>
          <a:p>
            <a:r>
              <a:rPr lang="en-GB" sz="1400" dirty="0" smtClean="0"/>
              <a:t>The </a:t>
            </a:r>
            <a:r>
              <a:rPr lang="en-GB" sz="1400" dirty="0"/>
              <a:t>H*(10) </a:t>
            </a:r>
            <a:r>
              <a:rPr lang="en-GB" sz="1400" dirty="0" smtClean="0"/>
              <a:t>absolute number refers to the unique contribution of the SS plate, </a:t>
            </a:r>
          </a:p>
          <a:p>
            <a:r>
              <a:rPr lang="en-GB" sz="1400" dirty="0" smtClean="0"/>
              <a:t>they are </a:t>
            </a:r>
            <a:r>
              <a:rPr lang="en-GB" sz="1400" b="1" u="sng" dirty="0" smtClean="0"/>
              <a:t>not</a:t>
            </a:r>
            <a:r>
              <a:rPr lang="en-GB" sz="1400" dirty="0" smtClean="0"/>
              <a:t> representative of the radiation environment in the LHC tunnel</a:t>
            </a:r>
            <a:endParaRPr lang="en-GB" sz="1400" dirty="0"/>
          </a:p>
        </p:txBody>
      </p:sp>
      <p:sp>
        <p:nvSpPr>
          <p:cNvPr id="58" name="TextBox 57"/>
          <p:cNvSpPr txBox="1"/>
          <p:nvPr/>
        </p:nvSpPr>
        <p:spPr>
          <a:xfrm>
            <a:off x="3891675" y="4343884"/>
            <a:ext cx="648072"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200" b="1" dirty="0" smtClean="0">
                <a:latin typeface="Calibri" panose="020F0502020204030204" pitchFamily="34" charset="0"/>
              </a:rPr>
              <a:t>H*(10)</a:t>
            </a:r>
            <a:endParaRPr lang="en-GB" sz="1200" b="1" dirty="0">
              <a:latin typeface="Calibri" panose="020F0502020204030204" pitchFamily="34" charset="0"/>
            </a:endParaRPr>
          </a:p>
        </p:txBody>
      </p:sp>
      <p:sp>
        <p:nvSpPr>
          <p:cNvPr id="3" name="Footer Placeholder 2"/>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1130410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smtClean="0">
                <a:solidFill>
                  <a:srgbClr val="00B050"/>
                </a:solidFill>
              </a:rPr>
              <a:t>Cell 4 – next to TCL4 collimator</a:t>
            </a:r>
            <a:endParaRPr lang="en-GB" dirty="0">
              <a:solidFill>
                <a:srgbClr val="00B050"/>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graphicFrame>
        <p:nvGraphicFramePr>
          <p:cNvPr id="3" name="Table 2"/>
          <p:cNvGraphicFramePr>
            <a:graphicFrameLocks noGrp="1"/>
          </p:cNvGraphicFramePr>
          <p:nvPr>
            <p:extLst/>
          </p:nvPr>
        </p:nvGraphicFramePr>
        <p:xfrm>
          <a:off x="503768" y="1724929"/>
          <a:ext cx="2351088" cy="960120"/>
        </p:xfrm>
        <a:graphic>
          <a:graphicData uri="http://schemas.openxmlformats.org/drawingml/2006/table">
            <a:tbl>
              <a:tblPr>
                <a:tableStyleId>{0660B408-B3CF-4A94-85FC-2B1E0A45F4A2}</a:tableStyleId>
              </a:tblPr>
              <a:tblGrid>
                <a:gridCol w="376238"/>
                <a:gridCol w="457200"/>
                <a:gridCol w="530225"/>
                <a:gridCol w="584200"/>
                <a:gridCol w="403225"/>
              </a:tblGrid>
              <a:tr h="190500">
                <a:tc gridSpan="5">
                  <a:txBody>
                    <a:bodyPr/>
                    <a:lstStyle/>
                    <a:p>
                      <a:pPr algn="ctr" fontAlgn="ctr"/>
                      <a:r>
                        <a:rPr lang="en-GB" sz="1100" b="1" i="1" u="none" strike="noStrike" dirty="0" smtClean="0">
                          <a:effectLst/>
                        </a:rPr>
                        <a:t>Ambient dose equivalent </a:t>
                      </a:r>
                      <a:r>
                        <a:rPr lang="en-GB" sz="1100" b="1" i="1" u="none" strike="noStrike" dirty="0">
                          <a:effectLst/>
                        </a:rPr>
                        <a:t>rate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200" b="1" i="0" u="none" strike="noStrike" dirty="0">
                          <a:solidFill>
                            <a:srgbClr val="000000"/>
                          </a:solidFill>
                          <a:effectLst/>
                          <a:latin typeface="Calibri" panose="020F0502020204030204" pitchFamily="34" charset="0"/>
                        </a:rPr>
                        <a:t>x</a:t>
                      </a:r>
                      <a:r>
                        <a:rPr lang="en-GB" sz="12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1.09</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1.14</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1.27</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1.34</a:t>
                      </a:r>
                    </a:p>
                  </a:txBody>
                  <a:tcPr marL="9525" marR="9525" marT="9525" marB="0" anchor="b">
                    <a:solidFill>
                      <a:srgbClr val="BFE5A3"/>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1.18</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1.27</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1.54</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1.68</a:t>
                      </a:r>
                    </a:p>
                  </a:txBody>
                  <a:tcPr marL="9525" marR="9525" marT="9525" marB="0" anchor="b">
                    <a:solidFill>
                      <a:schemeClr val="accent6">
                        <a:lumMod val="40000"/>
                        <a:lumOff val="60000"/>
                      </a:schemeClr>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1.36</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1.55</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2.07</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2.37</a:t>
                      </a:r>
                    </a:p>
                  </a:txBody>
                  <a:tcPr marL="9525" marR="9525" marT="9525" marB="0" anchor="b">
                    <a:solidFill>
                      <a:schemeClr val="bg1">
                        <a:lumMod val="85000"/>
                      </a:schemeClr>
                    </a:solidFill>
                  </a:tcPr>
                </a:tc>
              </a:tr>
            </a:tbl>
          </a:graphicData>
        </a:graphic>
      </p:graphicFrame>
      <p:graphicFrame>
        <p:nvGraphicFramePr>
          <p:cNvPr id="13" name="Table 12"/>
          <p:cNvGraphicFramePr>
            <a:graphicFrameLocks noGrp="1"/>
          </p:cNvGraphicFramePr>
          <p:nvPr>
            <p:extLst/>
          </p:nvPr>
        </p:nvGraphicFramePr>
        <p:xfrm>
          <a:off x="518850" y="4656645"/>
          <a:ext cx="2320925" cy="952500"/>
        </p:xfrm>
        <a:graphic>
          <a:graphicData uri="http://schemas.openxmlformats.org/drawingml/2006/table">
            <a:tbl>
              <a:tblPr>
                <a:tableStyleId>{0660B408-B3CF-4A94-85FC-2B1E0A45F4A2}</a:tableStyleId>
              </a:tblPr>
              <a:tblGrid>
                <a:gridCol w="346075"/>
                <a:gridCol w="457200"/>
                <a:gridCol w="530225"/>
                <a:gridCol w="584200"/>
                <a:gridCol w="403225"/>
              </a:tblGrid>
              <a:tr h="190500">
                <a:tc gridSpan="5">
                  <a:txBody>
                    <a:bodyPr/>
                    <a:lstStyle/>
                    <a:p>
                      <a:pPr algn="ctr" fontAlgn="ctr"/>
                      <a:r>
                        <a:rPr lang="en-GB" sz="1100" b="1" i="1" u="none" strike="noStrike" dirty="0" smtClean="0">
                          <a:effectLst/>
                        </a:rPr>
                        <a:t>Activity/LL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100" b="1" i="0" u="none" strike="noStrike" dirty="0">
                          <a:solidFill>
                            <a:srgbClr val="000000"/>
                          </a:solidFill>
                          <a:effectLst/>
                          <a:latin typeface="Calibri" panose="020F0502020204030204" pitchFamily="34" charset="0"/>
                        </a:rPr>
                        <a:t>x</a:t>
                      </a:r>
                      <a:r>
                        <a:rPr lang="en-GB" sz="11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1.13</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1.14</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1.19</a:t>
                      </a:r>
                    </a:p>
                  </a:txBody>
                  <a:tcPr marL="9525" marR="9525" marT="9525" marB="0" anchor="b">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1.24</a:t>
                      </a:r>
                    </a:p>
                  </a:txBody>
                  <a:tcPr marL="9525" marR="9525" marT="9525" marB="0" anchor="b">
                    <a:solidFill>
                      <a:srgbClr val="BFE5A3"/>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1.25</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1.28</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1.39</a:t>
                      </a:r>
                    </a:p>
                  </a:txBody>
                  <a:tcPr marL="9525" marR="9525" marT="9525" marB="0" anchor="b">
                    <a:solidFill>
                      <a:schemeClr val="accent6">
                        <a:lumMod val="40000"/>
                        <a:lumOff val="60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1.48</a:t>
                      </a:r>
                    </a:p>
                  </a:txBody>
                  <a:tcPr marL="9525" marR="9525" marT="9525" marB="0" anchor="b">
                    <a:solidFill>
                      <a:schemeClr val="accent6">
                        <a:lumMod val="40000"/>
                        <a:lumOff val="60000"/>
                      </a:schemeClr>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1.51</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1.56</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1.76</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1.96</a:t>
                      </a:r>
                    </a:p>
                  </a:txBody>
                  <a:tcPr marL="9525" marR="9525" marT="9525" marB="0" anchor="b">
                    <a:solidFill>
                      <a:schemeClr val="bg1">
                        <a:lumMod val="85000"/>
                      </a:schemeClr>
                    </a:solidFill>
                  </a:tcPr>
                </a:tc>
              </a:tr>
            </a:tbl>
          </a:graphicData>
        </a:graphic>
      </p:graphicFrame>
      <p:graphicFrame>
        <p:nvGraphicFramePr>
          <p:cNvPr id="17" name="Chart 16"/>
          <p:cNvGraphicFramePr>
            <a:graphicFrameLocks/>
          </p:cNvGraphicFramePr>
          <p:nvPr>
            <p:extLst/>
          </p:nvPr>
        </p:nvGraphicFramePr>
        <p:xfrm>
          <a:off x="3347864" y="633364"/>
          <a:ext cx="4962525" cy="3143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a:graphicFrameLocks/>
          </p:cNvGraphicFramePr>
          <p:nvPr>
            <p:extLst/>
          </p:nvPr>
        </p:nvGraphicFramePr>
        <p:xfrm>
          <a:off x="3348392" y="3561495"/>
          <a:ext cx="4962525" cy="3142800"/>
        </p:xfrm>
        <a:graphic>
          <a:graphicData uri="http://schemas.openxmlformats.org/drawingml/2006/chart">
            <c:chart xmlns:c="http://schemas.openxmlformats.org/drawingml/2006/chart" xmlns:r="http://schemas.openxmlformats.org/officeDocument/2006/relationships" r:id="rId4"/>
          </a:graphicData>
        </a:graphic>
      </p:graphicFrame>
      <p:sp>
        <p:nvSpPr>
          <p:cNvPr id="11" name="Oval 10"/>
          <p:cNvSpPr/>
          <p:nvPr/>
        </p:nvSpPr>
        <p:spPr>
          <a:xfrm>
            <a:off x="1594245" y="152676"/>
            <a:ext cx="504056" cy="504056"/>
          </a:xfrm>
          <a:prstGeom prst="ellipse">
            <a:avLst/>
          </a:prstGeom>
          <a:solidFill>
            <a:srgbClr val="00B05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2" name="Group 11"/>
          <p:cNvGrpSpPr/>
          <p:nvPr/>
        </p:nvGrpSpPr>
        <p:grpSpPr>
          <a:xfrm>
            <a:off x="107504" y="3120629"/>
            <a:ext cx="3034967" cy="1311969"/>
            <a:chOff x="1547663" y="3282124"/>
            <a:chExt cx="6408713" cy="3195701"/>
          </a:xfrm>
        </p:grpSpPr>
        <p:pic>
          <p:nvPicPr>
            <p:cNvPr id="15" name="Picture 14"/>
            <p:cNvPicPr>
              <a:picLocks noChangeAspect="1"/>
            </p:cNvPicPr>
            <p:nvPr/>
          </p:nvPicPr>
          <p:blipFill>
            <a:blip r:embed="rId5"/>
            <a:stretch>
              <a:fillRect/>
            </a:stretch>
          </p:blipFill>
          <p:spPr>
            <a:xfrm>
              <a:off x="1547663" y="3282124"/>
              <a:ext cx="6297324" cy="3040253"/>
            </a:xfrm>
            <a:prstGeom prst="rect">
              <a:avLst/>
            </a:prstGeom>
          </p:spPr>
        </p:pic>
        <p:sp>
          <p:nvSpPr>
            <p:cNvPr id="16" name="Oval 15"/>
            <p:cNvSpPr/>
            <p:nvPr/>
          </p:nvSpPr>
          <p:spPr>
            <a:xfrm>
              <a:off x="6084169" y="4913354"/>
              <a:ext cx="304074" cy="350756"/>
            </a:xfrm>
            <a:prstGeom prst="ellipse">
              <a:avLst/>
            </a:prstGeom>
            <a:solidFill>
              <a:srgbClr val="00B050"/>
            </a:solidFill>
            <a:ln w="127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18" name="TextBox 17"/>
            <p:cNvSpPr txBox="1"/>
            <p:nvPr/>
          </p:nvSpPr>
          <p:spPr>
            <a:xfrm>
              <a:off x="2987825" y="4797153"/>
              <a:ext cx="1008111" cy="524780"/>
            </a:xfrm>
            <a:prstGeom prst="rect">
              <a:avLst/>
            </a:prstGeom>
            <a:noFill/>
          </p:spPr>
          <p:txBody>
            <a:bodyPr wrap="square" rtlCol="0">
              <a:spAutoFit/>
            </a:bodyPr>
            <a:lstStyle/>
            <a:p>
              <a:r>
                <a:rPr lang="en-GB" sz="800" b="1" dirty="0" smtClean="0"/>
                <a:t>TAXN</a:t>
              </a:r>
              <a:endParaRPr lang="en-GB" sz="800" b="1" dirty="0"/>
            </a:p>
          </p:txBody>
        </p:sp>
        <p:sp>
          <p:nvSpPr>
            <p:cNvPr id="20" name="TextBox 19"/>
            <p:cNvSpPr txBox="1"/>
            <p:nvPr/>
          </p:nvSpPr>
          <p:spPr>
            <a:xfrm>
              <a:off x="5878575" y="4376470"/>
              <a:ext cx="1008111" cy="524780"/>
            </a:xfrm>
            <a:prstGeom prst="rect">
              <a:avLst/>
            </a:prstGeom>
            <a:noFill/>
          </p:spPr>
          <p:txBody>
            <a:bodyPr wrap="square" rtlCol="0">
              <a:spAutoFit/>
            </a:bodyPr>
            <a:lstStyle/>
            <a:p>
              <a:r>
                <a:rPr lang="en-GB" sz="800" b="1" dirty="0" smtClean="0">
                  <a:solidFill>
                    <a:schemeClr val="bg1">
                      <a:lumMod val="85000"/>
                    </a:schemeClr>
                  </a:solidFill>
                </a:rPr>
                <a:t>TCL4</a:t>
              </a:r>
              <a:endParaRPr lang="en-GB" sz="800" b="1" dirty="0">
                <a:solidFill>
                  <a:schemeClr val="bg1">
                    <a:lumMod val="85000"/>
                  </a:schemeClr>
                </a:solidFill>
              </a:endParaRPr>
            </a:p>
          </p:txBody>
        </p:sp>
        <p:sp>
          <p:nvSpPr>
            <p:cNvPr id="21" name="TextBox 20"/>
            <p:cNvSpPr txBox="1"/>
            <p:nvPr/>
          </p:nvSpPr>
          <p:spPr>
            <a:xfrm>
              <a:off x="6948265" y="5953045"/>
              <a:ext cx="1008111" cy="524780"/>
            </a:xfrm>
            <a:prstGeom prst="rect">
              <a:avLst/>
            </a:prstGeom>
            <a:noFill/>
          </p:spPr>
          <p:txBody>
            <a:bodyPr wrap="square" rtlCol="0">
              <a:spAutoFit/>
            </a:bodyPr>
            <a:lstStyle/>
            <a:p>
              <a:r>
                <a:rPr lang="en-GB" sz="800" b="1" dirty="0" smtClean="0">
                  <a:solidFill>
                    <a:schemeClr val="bg1">
                      <a:lumMod val="95000"/>
                    </a:schemeClr>
                  </a:solidFill>
                </a:rPr>
                <a:t>cell 4</a:t>
              </a:r>
            </a:p>
          </p:txBody>
        </p:sp>
      </p:grpSp>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31857914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16632"/>
            <a:ext cx="8532000" cy="720000"/>
          </a:xfrm>
        </p:spPr>
        <p:txBody>
          <a:bodyPr/>
          <a:lstStyle/>
          <a:p>
            <a:r>
              <a:rPr lang="en-GB" dirty="0" smtClean="0"/>
              <a:t>Contribution from Co to H*(10</a:t>
            </a:r>
            <a:r>
              <a:rPr lang="en-GB" dirty="0"/>
              <a:t>) vs Co content in Stainless Steel </a:t>
            </a:r>
            <a:r>
              <a:rPr lang="en-GB" i="1" dirty="0"/>
              <a:t>(316LN grade) - </a:t>
            </a:r>
            <a:r>
              <a:rPr lang="en-GB" i="1" dirty="0" smtClean="0"/>
              <a:t>summary</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graphicFrame>
        <p:nvGraphicFramePr>
          <p:cNvPr id="9" name="Chart 8"/>
          <p:cNvGraphicFramePr>
            <a:graphicFrameLocks/>
          </p:cNvGraphicFramePr>
          <p:nvPr>
            <p:extLst/>
          </p:nvPr>
        </p:nvGraphicFramePr>
        <p:xfrm>
          <a:off x="107504" y="1017032"/>
          <a:ext cx="4680000" cy="27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p:cNvGraphicFramePr>
            <a:graphicFrameLocks/>
          </p:cNvGraphicFramePr>
          <p:nvPr>
            <p:extLst/>
          </p:nvPr>
        </p:nvGraphicFramePr>
        <p:xfrm>
          <a:off x="4572000" y="1017032"/>
          <a:ext cx="4680000" cy="27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a:graphicFrameLocks/>
          </p:cNvGraphicFramePr>
          <p:nvPr>
            <p:extLst/>
          </p:nvPr>
        </p:nvGraphicFramePr>
        <p:xfrm>
          <a:off x="107504" y="3681328"/>
          <a:ext cx="4680000" cy="270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a:graphicFrameLocks/>
          </p:cNvGraphicFramePr>
          <p:nvPr>
            <p:extLst/>
          </p:nvPr>
        </p:nvGraphicFramePr>
        <p:xfrm>
          <a:off x="4572000" y="3681328"/>
          <a:ext cx="4680000" cy="2700000"/>
        </p:xfrm>
        <a:graphic>
          <a:graphicData uri="http://schemas.openxmlformats.org/drawingml/2006/chart">
            <c:chart xmlns:c="http://schemas.openxmlformats.org/drawingml/2006/chart" xmlns:r="http://schemas.openxmlformats.org/officeDocument/2006/relationships" r:id="rId6"/>
          </a:graphicData>
        </a:graphic>
      </p:graphicFrame>
      <p:sp>
        <p:nvSpPr>
          <p:cNvPr id="3" name="Footer Placeholder 2"/>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17479860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612000" y="260648"/>
                <a:ext cx="8532000" cy="720000"/>
              </a:xfrm>
            </p:spPr>
            <p:txBody>
              <a:bodyPr/>
              <a:lstStyle/>
              <a:p>
                <a:r>
                  <a:rPr lang="en-GB" dirty="0" smtClean="0"/>
                  <a:t>Contribution from Co to </a:t>
                </a:r>
                <a14:m>
                  <m:oMath xmlns:m="http://schemas.openxmlformats.org/officeDocument/2006/math">
                    <m:nary>
                      <m:naryPr>
                        <m:chr m:val="∑"/>
                        <m:supHide m:val="on"/>
                        <m:ctrlPr>
                          <a:rPr lang="en-GB" i="1" smtClean="0">
                            <a:latin typeface="Cambria Math"/>
                          </a:rPr>
                        </m:ctrlPr>
                      </m:naryPr>
                      <m:sub>
                        <m:r>
                          <m:rPr>
                            <m:brk m:alnAt="7"/>
                          </m:rPr>
                          <a:rPr lang="en-GB" b="1" i="1" smtClean="0">
                            <a:latin typeface="Cambria Math" panose="02040503050406030204" pitchFamily="18" charset="0"/>
                          </a:rPr>
                          <m:t>𝒊</m:t>
                        </m:r>
                      </m:sub>
                      <m:sup/>
                      <m:e>
                        <m:f>
                          <m:fPr>
                            <m:ctrlPr>
                              <a:rPr lang="en-GB" i="1" smtClean="0">
                                <a:latin typeface="Cambria Math"/>
                              </a:rPr>
                            </m:ctrlPr>
                          </m:fPr>
                          <m:num>
                            <m:sSub>
                              <m:sSubPr>
                                <m:ctrlPr>
                                  <a:rPr lang="en-GB" i="1" smtClean="0">
                                    <a:latin typeface="Cambria Math"/>
                                  </a:rPr>
                                </m:ctrlPr>
                              </m:sSubPr>
                              <m:e>
                                <m:r>
                                  <a:rPr lang="en-GB" b="1" i="1" smtClean="0">
                                    <a:latin typeface="Cambria Math" panose="02040503050406030204" pitchFamily="18" charset="0"/>
                                  </a:rPr>
                                  <m:t>𝒂</m:t>
                                </m:r>
                              </m:e>
                              <m:sub>
                                <m:r>
                                  <a:rPr lang="en-GB" b="1" i="1" smtClean="0">
                                    <a:latin typeface="Cambria Math" panose="02040503050406030204" pitchFamily="18" charset="0"/>
                                  </a:rPr>
                                  <m:t>𝒊</m:t>
                                </m:r>
                              </m:sub>
                            </m:sSub>
                          </m:num>
                          <m:den>
                            <m:sSub>
                              <m:sSubPr>
                                <m:ctrlPr>
                                  <a:rPr lang="en-GB" i="1" smtClean="0">
                                    <a:latin typeface="Cambria Math"/>
                                  </a:rPr>
                                </m:ctrlPr>
                              </m:sSubPr>
                              <m:e>
                                <m:r>
                                  <a:rPr lang="en-GB" b="1" i="1" smtClean="0">
                                    <a:latin typeface="Cambria Math" panose="02040503050406030204" pitchFamily="18" charset="0"/>
                                  </a:rPr>
                                  <m:t>𝑳𝑳</m:t>
                                </m:r>
                              </m:e>
                              <m:sub>
                                <m:r>
                                  <a:rPr lang="en-GB" b="1" i="1" smtClean="0">
                                    <a:latin typeface="Cambria Math" panose="02040503050406030204" pitchFamily="18" charset="0"/>
                                  </a:rPr>
                                  <m:t>𝒊</m:t>
                                </m:r>
                              </m:sub>
                            </m:sSub>
                          </m:den>
                        </m:f>
                      </m:e>
                    </m:nary>
                  </m:oMath>
                </a14:m>
                <a:r>
                  <a:rPr lang="en-GB" dirty="0" smtClean="0"/>
                  <a:t> </a:t>
                </a:r>
                <a:r>
                  <a:rPr lang="en-GB" sz="2400" i="1" dirty="0" smtClean="0">
                    <a:effectLst>
                      <a:outerShdw blurRad="38100" dist="38100" dir="2700000" algn="tl">
                        <a:srgbClr val="000000">
                          <a:alpha val="43137"/>
                        </a:srgbClr>
                      </a:outerShdw>
                    </a:effectLst>
                  </a:rPr>
                  <a:t>(waste clearance)</a:t>
                </a:r>
                <a:r>
                  <a:rPr lang="en-GB" dirty="0" smtClean="0"/>
                  <a:t/>
                </a:r>
                <a:br>
                  <a:rPr lang="en-GB" dirty="0" smtClean="0"/>
                </a:br>
                <a:r>
                  <a:rPr lang="en-GB" dirty="0" smtClean="0"/>
                  <a:t>vs </a:t>
                </a:r>
                <a:r>
                  <a:rPr lang="en-GB" dirty="0"/>
                  <a:t>Co content in Stainless Steel </a:t>
                </a:r>
                <a:r>
                  <a:rPr lang="en-GB" i="1" dirty="0"/>
                  <a:t>(316LN grade) </a:t>
                </a:r>
                <a:endParaRPr lang="en-GB"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12000" y="260648"/>
                <a:ext cx="8532000" cy="720000"/>
              </a:xfrm>
              <a:blipFill rotWithShape="0">
                <a:blip r:embed="rId2"/>
                <a:stretch>
                  <a:fillRect t="-32203" b="-52542"/>
                </a:stretch>
              </a:blipFill>
            </p:spPr>
            <p:txBody>
              <a:bodyPr/>
              <a:lstStyle/>
              <a:p>
                <a:r>
                  <a:rPr lang="en-GB">
                    <a:noFill/>
                  </a:rPr>
                  <a:t> </a:t>
                </a:r>
              </a:p>
            </p:txBody>
          </p:sp>
        </mc:Fallback>
      </mc:AlternateContent>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graphicFrame>
        <p:nvGraphicFramePr>
          <p:cNvPr id="11" name="Chart 10"/>
          <p:cNvGraphicFramePr>
            <a:graphicFrameLocks/>
          </p:cNvGraphicFramePr>
          <p:nvPr>
            <p:extLst>
              <p:ext uri="{D42A27DB-BD31-4B8C-83A1-F6EECF244321}">
                <p14:modId xmlns:p14="http://schemas.microsoft.com/office/powerpoint/2010/main" val="367565147"/>
              </p:ext>
            </p:extLst>
          </p:nvPr>
        </p:nvGraphicFramePr>
        <p:xfrm>
          <a:off x="1259632" y="1412776"/>
          <a:ext cx="6984776" cy="38884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670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Summary</a:t>
            </a:r>
            <a:endParaRPr lang="en-GB" dirty="0"/>
          </a:p>
        </p:txBody>
      </p:sp>
      <p:sp>
        <p:nvSpPr>
          <p:cNvPr id="3" name="Espace réservé du contenu 2"/>
          <p:cNvSpPr>
            <a:spLocks noGrp="1"/>
          </p:cNvSpPr>
          <p:nvPr>
            <p:ph idx="1"/>
          </p:nvPr>
        </p:nvSpPr>
        <p:spPr>
          <a:xfrm>
            <a:off x="395536" y="980728"/>
            <a:ext cx="8680694" cy="5184575"/>
          </a:xfrm>
        </p:spPr>
        <p:txBody>
          <a:bodyPr>
            <a:normAutofit/>
          </a:bodyPr>
          <a:lstStyle/>
          <a:p>
            <a:r>
              <a:rPr lang="en-GB" sz="2600" dirty="0" smtClean="0"/>
              <a:t>Cobalt content, even in a small fraction as impurity, is very relevant for radiation risk</a:t>
            </a:r>
          </a:p>
          <a:p>
            <a:endParaRPr lang="en-GB" sz="2600" dirty="0" smtClean="0"/>
          </a:p>
          <a:p>
            <a:r>
              <a:rPr lang="en-GB" sz="2600" b="1" dirty="0" smtClean="0">
                <a:effectLst>
                  <a:outerShdw blurRad="38100" dist="38100" dir="2700000" algn="tl">
                    <a:srgbClr val="000000">
                      <a:alpha val="43137"/>
                    </a:srgbClr>
                  </a:outerShdw>
                </a:effectLst>
              </a:rPr>
              <a:t>It is important to keep the Cobalt content as low as reasonably possible – ALARA</a:t>
            </a:r>
          </a:p>
          <a:p>
            <a:endParaRPr lang="en-GB" sz="2600" dirty="0" smtClean="0"/>
          </a:p>
          <a:p>
            <a:r>
              <a:rPr lang="en-GB" sz="2600" dirty="0" smtClean="0"/>
              <a:t>Some experiences at CERN show that having SS with a max Cobalt content of 0.1wt% is feasible</a:t>
            </a:r>
          </a:p>
          <a:p>
            <a:endParaRPr lang="en-GB" sz="2600" dirty="0" smtClean="0"/>
          </a:p>
          <a:p>
            <a:r>
              <a:rPr lang="en-GB" sz="2600" dirty="0" smtClean="0"/>
              <a:t>Anywhere there is the choice, go for max 0.1wt% (or at least for </a:t>
            </a:r>
            <a:r>
              <a:rPr lang="en-GB" sz="2600" u="sng" dirty="0" smtClean="0"/>
              <a:t>the lowest possible Co content</a:t>
            </a:r>
            <a:r>
              <a:rPr lang="en-GB" sz="2600" dirty="0" smtClean="0"/>
              <a:t>)</a:t>
            </a:r>
          </a:p>
          <a:p>
            <a:endParaRPr lang="en-GB" sz="2600" dirty="0" smtClean="0"/>
          </a:p>
          <a:p>
            <a:endParaRPr lang="en-GB" sz="2600" dirty="0"/>
          </a:p>
          <a:p>
            <a:pPr marL="0" indent="0">
              <a:buNone/>
            </a:pP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7" name="Footer Placeholder 6"/>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1918783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1800" y="2924944"/>
            <a:ext cx="2956552" cy="2880320"/>
          </a:xfrm>
        </p:spPr>
        <p:txBody>
          <a:bodyPr/>
          <a:lstStyle/>
          <a:p>
            <a:r>
              <a:rPr lang="en-GB" dirty="0" smtClean="0"/>
              <a:t>Thank you!</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17</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
        <p:nvSpPr>
          <p:cNvPr id="8" name="Footer Placeholder 7"/>
          <p:cNvSpPr>
            <a:spLocks noGrp="1"/>
          </p:cNvSpPr>
          <p:nvPr>
            <p:ph type="ftr" sz="quarter" idx="11"/>
          </p:nvPr>
        </p:nvSpPr>
        <p:spPr/>
        <p:txBody>
          <a:bodyPr/>
          <a:lstStyle/>
          <a:p>
            <a:r>
              <a:rPr lang="en-GB" noProof="0" smtClean="0"/>
              <a:t>7th HL-LHC Collaboration Meeting - CIEMAT, 13-16 November 2017             C. Adorisio</a:t>
            </a:r>
            <a:endParaRPr lang="en-GB" noProof="0" dirty="0"/>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6493" y="2924944"/>
            <a:ext cx="4940307" cy="3453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624"/>
            <a:ext cx="7920000" cy="720000"/>
          </a:xfrm>
        </p:spPr>
        <p:txBody>
          <a:bodyPr/>
          <a:lstStyle/>
          <a:p>
            <a:r>
              <a:rPr lang="en-GB" dirty="0" smtClean="0"/>
              <a:t>FLUKA fluence spectra</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26800" y="1052736"/>
            <a:ext cx="4320000" cy="2491984"/>
          </a:xfrm>
        </p:spPr>
      </p:pic>
      <p:sp>
        <p:nvSpPr>
          <p:cNvPr id="4" name="Footer Placeholder 3"/>
          <p:cNvSpPr>
            <a:spLocks noGrp="1"/>
          </p:cNvSpPr>
          <p:nvPr>
            <p:ph type="ftr" sz="quarter" idx="11"/>
          </p:nvPr>
        </p:nvSpPr>
        <p:spPr/>
        <p:txBody>
          <a:bodyPr/>
          <a:lstStyle/>
          <a:p>
            <a:r>
              <a:rPr lang="en-GB" noProof="0" smtClean="0"/>
              <a:t>7th HL-LHC Collaboration Meeting - CIEMAT, 13-16 November 2017             C. Adorisio</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sp>
        <p:nvSpPr>
          <p:cNvPr id="7" name="Title 1"/>
          <p:cNvSpPr txBox="1">
            <a:spLocks/>
          </p:cNvSpPr>
          <p:nvPr/>
        </p:nvSpPr>
        <p:spPr>
          <a:xfrm>
            <a:off x="5105076" y="692696"/>
            <a:ext cx="3563448" cy="432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solidFill>
                  <a:srgbClr val="FF0000"/>
                </a:solidFill>
              </a:rPr>
              <a:t>Q1 – next to the cryostat</a:t>
            </a:r>
            <a:endParaRPr lang="en-GB" sz="20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052736"/>
            <a:ext cx="4320000" cy="2491984"/>
          </a:xfrm>
          <a:prstGeom prst="rect">
            <a:avLst/>
          </a:prstGeom>
        </p:spPr>
      </p:pic>
      <p:sp>
        <p:nvSpPr>
          <p:cNvPr id="10" name="Title 1"/>
          <p:cNvSpPr txBox="1">
            <a:spLocks/>
          </p:cNvSpPr>
          <p:nvPr/>
        </p:nvSpPr>
        <p:spPr>
          <a:xfrm>
            <a:off x="611008" y="692696"/>
            <a:ext cx="3870285" cy="432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dirty="0" smtClean="0"/>
              <a:t>TAXS front – next to beam pipe</a:t>
            </a:r>
            <a:endParaRPr lang="en-GB" sz="2000"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0000" y="4005064"/>
            <a:ext cx="4320000" cy="2491984"/>
          </a:xfrm>
          <a:prstGeom prst="rect">
            <a:avLst/>
          </a:prstGeom>
        </p:spPr>
      </p:pic>
      <p:sp>
        <p:nvSpPr>
          <p:cNvPr id="12" name="Title 1"/>
          <p:cNvSpPr txBox="1">
            <a:spLocks/>
          </p:cNvSpPr>
          <p:nvPr/>
        </p:nvSpPr>
        <p:spPr>
          <a:xfrm>
            <a:off x="2268118" y="3645000"/>
            <a:ext cx="4103765" cy="432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2000" smtClean="0">
                <a:solidFill>
                  <a:srgbClr val="00B050"/>
                </a:solidFill>
              </a:rPr>
              <a:t>Cell 4 – next to TCL4 collimator</a:t>
            </a:r>
            <a:endParaRPr lang="en-GB" sz="2000" dirty="0">
              <a:solidFill>
                <a:srgbClr val="00B050"/>
              </a:solidFill>
            </a:endParaRPr>
          </a:p>
        </p:txBody>
      </p:sp>
    </p:spTree>
    <p:extLst>
      <p:ext uri="{BB962C8B-B14F-4D97-AF65-F5344CB8AC3E}">
        <p14:creationId xmlns:p14="http://schemas.microsoft.com/office/powerpoint/2010/main" val="27898874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en-GB" noProof="0" dirty="0" smtClean="0"/>
              <a:t>7th HL-LHC Collaboration Meeting - CIEMAT, 13-16 November 2017             C. Adorisio</a:t>
            </a:r>
            <a:endParaRPr lang="en-GB" noProof="0" dirty="0"/>
          </a:p>
        </p:txBody>
      </p:sp>
      <p:grpSp>
        <p:nvGrpSpPr>
          <p:cNvPr id="20" name="Group 19"/>
          <p:cNvGrpSpPr/>
          <p:nvPr/>
        </p:nvGrpSpPr>
        <p:grpSpPr>
          <a:xfrm>
            <a:off x="4788024" y="5348280"/>
            <a:ext cx="2982217" cy="1509720"/>
            <a:chOff x="1547663" y="385182"/>
            <a:chExt cx="6297323" cy="2896941"/>
          </a:xfrm>
        </p:grpSpPr>
        <p:pic>
          <p:nvPicPr>
            <p:cNvPr id="21" name="Picture 20"/>
            <p:cNvPicPr>
              <a:picLocks noChangeAspect="1"/>
            </p:cNvPicPr>
            <p:nvPr/>
          </p:nvPicPr>
          <p:blipFill>
            <a:blip r:embed="rId2"/>
            <a:stretch>
              <a:fillRect/>
            </a:stretch>
          </p:blipFill>
          <p:spPr>
            <a:xfrm>
              <a:off x="1547663" y="385182"/>
              <a:ext cx="6297323" cy="2896941"/>
            </a:xfrm>
            <a:prstGeom prst="rect">
              <a:avLst/>
            </a:prstGeom>
          </p:spPr>
        </p:pic>
        <p:sp>
          <p:nvSpPr>
            <p:cNvPr id="22" name="Oval 21"/>
            <p:cNvSpPr/>
            <p:nvPr/>
          </p:nvSpPr>
          <p:spPr>
            <a:xfrm>
              <a:off x="3851921" y="1935408"/>
              <a:ext cx="304074" cy="276316"/>
            </a:xfrm>
            <a:prstGeom prst="ellipse">
              <a:avLst/>
            </a:prstGeom>
            <a:solidFill>
              <a:schemeClr val="tx2">
                <a:lumMod val="60000"/>
                <a:lumOff val="40000"/>
              </a:schemeClr>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24" name="TextBox 23"/>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25" name="TextBox 24"/>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graphicFrame>
        <p:nvGraphicFramePr>
          <p:cNvPr id="7" name="Content Placeholder 6"/>
          <p:cNvGraphicFramePr>
            <a:graphicFrameLocks noGrp="1"/>
          </p:cNvGraphicFramePr>
          <p:nvPr>
            <p:ph idx="1"/>
            <p:extLst/>
          </p:nvPr>
        </p:nvGraphicFramePr>
        <p:xfrm>
          <a:off x="3995936" y="0"/>
          <a:ext cx="2592288" cy="1753200"/>
        </p:xfrm>
        <a:graphic>
          <a:graphicData uri="http://schemas.openxmlformats.org/drawingml/2006/table">
            <a:tbl>
              <a:tblPr firstRow="1" bandRow="1">
                <a:tableStyleId>{5C22544A-7EE6-4342-B048-85BDC9FD1C3A}</a:tableStyleId>
              </a:tblPr>
              <a:tblGrid>
                <a:gridCol w="1184593"/>
                <a:gridCol w="1407695"/>
              </a:tblGrid>
              <a:tr h="370840">
                <a:tc>
                  <a:txBody>
                    <a:bodyPr/>
                    <a:lstStyle/>
                    <a:p>
                      <a:pPr algn="ctr"/>
                      <a:r>
                        <a:rPr lang="en-GB" sz="1200" dirty="0" smtClean="0">
                          <a:latin typeface="Arial" panose="020B0604020202020204" pitchFamily="34" charset="0"/>
                          <a:cs typeface="Arial" panose="020B0604020202020204" pitchFamily="34" charset="0"/>
                        </a:rPr>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latin typeface="Arial" panose="020B0604020202020204" pitchFamily="34" charset="0"/>
                          <a:cs typeface="Arial" panose="020B0604020202020204" pitchFamily="34" charset="0"/>
                        </a:rPr>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Mn-54</a:t>
                      </a:r>
                    </a:p>
                  </a:txBody>
                  <a:tcPr marL="9525" marR="9525" marT="9525" marB="0" anchor="ctr"/>
                </a:tc>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36%</a:t>
                      </a:r>
                    </a:p>
                  </a:txBody>
                  <a:tcPr marL="9525" marR="9525" marT="9525" marB="0" anchor="ctr"/>
                </a:tc>
              </a:tr>
              <a:tr h="216000">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Co-60</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35%</a:t>
                      </a:r>
                    </a:p>
                  </a:txBody>
                  <a:tcPr marL="9525" marR="9525" marT="9525" marB="0" anchor="ctr"/>
                </a:tc>
              </a:tr>
              <a:tr h="216000">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Co-58</a:t>
                      </a:r>
                    </a:p>
                  </a:txBody>
                  <a:tcPr marL="9525" marR="9525" marT="9525" marB="0" anchor="ctr"/>
                </a:tc>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10%</a:t>
                      </a:r>
                    </a:p>
                  </a:txBody>
                  <a:tcPr marL="9525" marR="9525" marT="9525" marB="0" anchor="ctr"/>
                </a:tc>
              </a:tr>
              <a:tr h="216000">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Co-56</a:t>
                      </a:r>
                    </a:p>
                  </a:txBody>
                  <a:tcPr marL="9525" marR="9525" marT="9525" marB="0" anchor="ctr"/>
                </a:tc>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10%</a:t>
                      </a:r>
                    </a:p>
                  </a:txBody>
                  <a:tcPr marL="9525" marR="9525" marT="9525" marB="0" anchor="ctr"/>
                </a:tc>
              </a:tr>
              <a:tr h="216000">
                <a:tc>
                  <a:txBody>
                    <a:bodyPr/>
                    <a:lstStyle/>
                    <a:p>
                      <a:pPr algn="ctr" fontAlgn="b"/>
                      <a:r>
                        <a:rPr lang="en-GB" sz="1200" b="0" i="0" u="none" strike="noStrike">
                          <a:solidFill>
                            <a:srgbClr val="000000"/>
                          </a:solidFill>
                          <a:effectLst/>
                          <a:latin typeface="Arial" panose="020B0604020202020204" pitchFamily="34" charset="0"/>
                          <a:cs typeface="Arial" panose="020B0604020202020204" pitchFamily="34" charset="0"/>
                        </a:rPr>
                        <a:t>Sc-46</a:t>
                      </a:r>
                    </a:p>
                  </a:txBody>
                  <a:tcPr marL="9525" marR="9525" marT="9525" marB="0" anchor="ctr"/>
                </a:tc>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tc>
              </a:tr>
              <a:tr h="216000">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Co-57</a:t>
                      </a:r>
                    </a:p>
                  </a:txBody>
                  <a:tcPr marL="9525" marR="9525" marT="9525" marB="0" anchor="ctr"/>
                </a:tc>
                <a:tc>
                  <a:txBody>
                    <a:bodyPr/>
                    <a:lstStyle/>
                    <a:p>
                      <a:pPr algn="ctr" fontAlgn="b"/>
                      <a:r>
                        <a:rPr lang="en-GB" sz="1200" b="0" i="0" u="none" strike="noStrike" dirty="0">
                          <a:solidFill>
                            <a:srgbClr val="000000"/>
                          </a:solidFill>
                          <a:effectLst/>
                          <a:latin typeface="Arial" panose="020B0604020202020204" pitchFamily="34" charset="0"/>
                          <a:cs typeface="Arial" panose="020B0604020202020204" pitchFamily="34" charset="0"/>
                        </a:rPr>
                        <a:t>2%</a:t>
                      </a:r>
                    </a:p>
                  </a:txBody>
                  <a:tcPr marL="9525" marR="9525" marT="9525" marB="0" anchor="ctr"/>
                </a:tc>
              </a:tr>
            </a:tbl>
          </a:graphicData>
        </a:graphic>
      </p:graphicFrame>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graphicFrame>
        <p:nvGraphicFramePr>
          <p:cNvPr id="14" name="Content Placeholder 6"/>
          <p:cNvGraphicFramePr>
            <a:graphicFrameLocks/>
          </p:cNvGraphicFramePr>
          <p:nvPr>
            <p:extLst/>
          </p:nvPr>
        </p:nvGraphicFramePr>
        <p:xfrm>
          <a:off x="3995936" y="1996023"/>
          <a:ext cx="2592288" cy="1753200"/>
        </p:xfrm>
        <a:graphic>
          <a:graphicData uri="http://schemas.openxmlformats.org/drawingml/2006/table">
            <a:tbl>
              <a:tblPr firstRow="1" bandRow="1">
                <a:tableStyleId>{93296810-A885-4BE3-A3E7-6D5BEEA58F35}</a:tableStyleId>
              </a:tblPr>
              <a:tblGrid>
                <a:gridCol w="1184593"/>
                <a:gridCol w="1407695"/>
              </a:tblGrid>
              <a:tr h="370840">
                <a:tc>
                  <a:txBody>
                    <a:bodyPr/>
                    <a:lstStyle/>
                    <a:p>
                      <a:pPr algn="ctr"/>
                      <a:r>
                        <a:rPr lang="en-GB" sz="1200" b="1" dirty="0" smtClean="0"/>
                        <a:t>Radionuclide</a:t>
                      </a:r>
                      <a:endParaRPr lang="en-GB" sz="1200" b="1" dirty="0">
                        <a:latin typeface="Arial" panose="020B0604020202020204" pitchFamily="34" charset="0"/>
                        <a:cs typeface="Arial" panose="020B0604020202020204" pitchFamily="34" charset="0"/>
                      </a:endParaRPr>
                    </a:p>
                  </a:txBody>
                  <a:tcPr anchor="ctr"/>
                </a:tc>
                <a:tc>
                  <a:txBody>
                    <a:bodyPr/>
                    <a:lstStyle/>
                    <a:p>
                      <a:pPr algn="ctr"/>
                      <a:r>
                        <a:rPr lang="en-GB" sz="1200" b="1" dirty="0" smtClean="0"/>
                        <a:t>Contribution to H*(10) @ 1m</a:t>
                      </a:r>
                      <a:endParaRPr lang="en-GB" sz="1200" b="1"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51%</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Mn-54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27%</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Co-58</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8%</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Co-56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7%</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Sc-46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Co-57</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2%</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7" name="Content Placeholder 6"/>
          <p:cNvGraphicFramePr>
            <a:graphicFrameLocks/>
          </p:cNvGraphicFramePr>
          <p:nvPr>
            <p:extLst/>
          </p:nvPr>
        </p:nvGraphicFramePr>
        <p:xfrm>
          <a:off x="3990984" y="3997627"/>
          <a:ext cx="2597240" cy="1753200"/>
        </p:xfrm>
        <a:graphic>
          <a:graphicData uri="http://schemas.openxmlformats.org/drawingml/2006/table">
            <a:tbl>
              <a:tblPr firstRow="1" bandRow="1">
                <a:tableStyleId>{7DF18680-E054-41AD-8BC1-D1AEF772440D}</a:tableStyleId>
              </a:tblPr>
              <a:tblGrid>
                <a:gridCol w="1184593"/>
                <a:gridCol w="1412647"/>
              </a:tblGrid>
              <a:tr h="370840">
                <a:tc>
                  <a:txBody>
                    <a:bodyPr/>
                    <a:lstStyle/>
                    <a:p>
                      <a:pPr algn="ctr"/>
                      <a:r>
                        <a:rPr lang="en-GB" sz="1200" dirty="0" smtClean="0"/>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61%</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Mn-54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21%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Co-58</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6%</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6%</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Sc-46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Co-57</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1%</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8" name="Title 1"/>
          <p:cNvSpPr>
            <a:spLocks noGrp="1"/>
          </p:cNvSpPr>
          <p:nvPr>
            <p:ph type="title"/>
          </p:nvPr>
        </p:nvSpPr>
        <p:spPr>
          <a:xfrm rot="5400000">
            <a:off x="6013050" y="2358756"/>
            <a:ext cx="5308920" cy="720000"/>
          </a:xfrm>
        </p:spPr>
        <p:txBody>
          <a:bodyPr/>
          <a:lstStyle/>
          <a:p>
            <a:r>
              <a:rPr lang="en-GB" dirty="0" smtClean="0"/>
              <a:t>TAXS front – next to beam pipe</a:t>
            </a:r>
            <a:br>
              <a:rPr lang="en-GB" dirty="0" smtClean="0"/>
            </a:br>
            <a:r>
              <a:rPr lang="en-GB" sz="1800" dirty="0" smtClean="0"/>
              <a:t>6 months cooling time</a:t>
            </a:r>
            <a:endParaRPr lang="en-GB" dirty="0"/>
          </a:p>
        </p:txBody>
      </p:sp>
      <p:graphicFrame>
        <p:nvGraphicFramePr>
          <p:cNvPr id="9" name="Table 8"/>
          <p:cNvGraphicFramePr>
            <a:graphicFrameLocks noGrp="1"/>
          </p:cNvGraphicFramePr>
          <p:nvPr>
            <p:extLst/>
          </p:nvPr>
        </p:nvGraphicFramePr>
        <p:xfrm>
          <a:off x="316191" y="4420"/>
          <a:ext cx="3535729" cy="2833200"/>
        </p:xfrm>
        <a:graphic>
          <a:graphicData uri="http://schemas.openxmlformats.org/drawingml/2006/table">
            <a:tbl>
              <a:tblPr firstRow="1" bandRow="1">
                <a:tableStyleId>{5C22544A-7EE6-4342-B048-85BDC9FD1C3A}</a:tableStyleId>
              </a:tblPr>
              <a:tblGrid>
                <a:gridCol w="1233805"/>
                <a:gridCol w="1365820"/>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Contribution to H*(10) @ 1m</a:t>
                      </a: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u="none" strike="noStrike" dirty="0">
                          <a:effectLst/>
                          <a:latin typeface="+mj-lt"/>
                        </a:rPr>
                        <a:t>IRON</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35.66%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63.90%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b="1" u="none" strike="noStrike" dirty="0">
                          <a:effectLst>
                            <a:outerShdw blurRad="38100" dist="38100" dir="2700000" algn="tl">
                              <a:srgbClr val="000000">
                                <a:alpha val="43137"/>
                              </a:srgbClr>
                            </a:outerShdw>
                          </a:effectLst>
                          <a:latin typeface="+mj-l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latin typeface="+mj-lt"/>
                        </a:rPr>
                        <a:t>33.59%</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latin typeface="+mj-lt"/>
                        </a:rPr>
                        <a:t>0.10%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latin typeface="+mj-lt"/>
                        </a:rPr>
                        <a:t>NICKEL</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24.29%</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13%</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latin typeface="+mj-lt"/>
                        </a:rPr>
                        <a:t>MANGANESE</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2.62%</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1.84%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2.50%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latin typeface="+mj-lt"/>
                        </a:rPr>
                        <a:t>CHROMIUM</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1.72%</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17.30%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0.26%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PHOSPHORUS:</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latin typeface="+mj-lt"/>
                        </a:rPr>
                        <a:t>&lt;0.01</a:t>
                      </a:r>
                      <a:r>
                        <a:rPr lang="en-GB" sz="1200" u="none" strike="noStrike" dirty="0">
                          <a:effectLst/>
                          <a:latin typeface="+mj-l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0.02%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latin typeface="+mj-lt"/>
                        </a:rPr>
                        <a:t>&lt;0.01</a:t>
                      </a:r>
                      <a:r>
                        <a:rPr lang="en-GB" sz="1200" u="none" strike="noStrike" dirty="0">
                          <a:effectLst/>
                          <a:latin typeface="+mj-l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0.01%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latin typeface="+mj-lt"/>
                        </a:rPr>
                        <a:t>&lt;0.01</a:t>
                      </a:r>
                      <a:r>
                        <a:rPr lang="en-GB" sz="1200" u="none" strike="noStrike" dirty="0">
                          <a:effectLst/>
                          <a:latin typeface="+mj-l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0.17%</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latin typeface="+mj-l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latin typeface="+mj-lt"/>
                        </a:rPr>
                        <a:t>&lt;0.01</a:t>
                      </a:r>
                      <a:r>
                        <a:rPr lang="en-GB" sz="1200" u="none" strike="noStrike" dirty="0">
                          <a:effectLst/>
                          <a:latin typeface="+mj-l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latin typeface="+mj-lt"/>
                        </a:rPr>
                        <a:t>0.03%</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5" name="Table 14"/>
          <p:cNvGraphicFramePr>
            <a:graphicFrameLocks noGrp="1"/>
          </p:cNvGraphicFramePr>
          <p:nvPr>
            <p:extLst/>
          </p:nvPr>
        </p:nvGraphicFramePr>
        <p:xfrm>
          <a:off x="316191" y="1996023"/>
          <a:ext cx="3535729" cy="2833200"/>
        </p:xfrm>
        <a:graphic>
          <a:graphicData uri="http://schemas.openxmlformats.org/drawingml/2006/table">
            <a:tbl>
              <a:tblPr firstRow="1" bandRow="1">
                <a:tableStyleId>{93296810-A885-4BE3-A3E7-6D5BEEA58F35}</a:tableStyleId>
              </a:tblPr>
              <a:tblGrid>
                <a:gridCol w="1233805"/>
                <a:gridCol w="1365820"/>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t>Contribution to H*(10) @ 1m</a:t>
                      </a:r>
                      <a:endParaRPr lang="en-GB" sz="1200" dirty="0" smtClean="0">
                        <a:latin typeface="Arial" panose="020B0604020202020204" pitchFamily="34" charset="0"/>
                        <a:cs typeface="Arial" panose="020B0604020202020204" pitchFamily="34" charset="0"/>
                      </a:endParaRP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50.29%</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0.20%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IRON</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26.69%</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63.90%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18.18%</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1.96%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MOLYBDENUM</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1.38%</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CHROMIUM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1.29%</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0.19%</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1.00%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PHOSPHORUS:</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0.02%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0.01%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0.17%</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6" name="Table 15"/>
          <p:cNvGraphicFramePr>
            <a:graphicFrameLocks noGrp="1"/>
          </p:cNvGraphicFramePr>
          <p:nvPr>
            <p:extLst/>
          </p:nvPr>
        </p:nvGraphicFramePr>
        <p:xfrm>
          <a:off x="316191" y="3997627"/>
          <a:ext cx="3535729" cy="2833200"/>
        </p:xfrm>
        <a:graphic>
          <a:graphicData uri="http://schemas.openxmlformats.org/drawingml/2006/table">
            <a:tbl>
              <a:tblPr firstRow="1" bandRow="1">
                <a:tableStyleId>{7DF18680-E054-41AD-8BC1-D1AEF772440D}</a:tableStyleId>
              </a:tblPr>
              <a:tblGrid>
                <a:gridCol w="1233805"/>
                <a:gridCol w="1365820"/>
                <a:gridCol w="936104"/>
              </a:tblGrid>
              <a:tr h="370840">
                <a:tc>
                  <a:txBody>
                    <a:bodyPr/>
                    <a:lstStyle/>
                    <a:p>
                      <a:pPr algn="ctr"/>
                      <a:r>
                        <a:rPr lang="en-GB" sz="1200" b="1" dirty="0" smtClean="0"/>
                        <a:t>Alloy</a:t>
                      </a:r>
                      <a:r>
                        <a:rPr lang="en-GB" sz="1200" b="1" baseline="0" dirty="0" smtClean="0"/>
                        <a:t> E</a:t>
                      </a:r>
                      <a:r>
                        <a:rPr lang="en-GB" sz="1200" b="1" dirty="0" smtClean="0"/>
                        <a:t>lement</a:t>
                      </a:r>
                      <a:endParaRPr lang="en-GB" sz="1200" b="1"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b="1" dirty="0" smtClean="0"/>
                        <a:t>Contribution to H*(10) @ 1m</a:t>
                      </a:r>
                      <a:endParaRPr lang="en-GB" sz="1200" b="1" dirty="0" smtClean="0">
                        <a:latin typeface="Arial" panose="020B0604020202020204" pitchFamily="34" charset="0"/>
                        <a:cs typeface="Arial" panose="020B0604020202020204" pitchFamily="34" charset="0"/>
                      </a:endParaRPr>
                    </a:p>
                  </a:txBody>
                  <a:tcPr anchor="ctr"/>
                </a:tc>
                <a:tc>
                  <a:txBody>
                    <a:bodyPr/>
                    <a:lstStyle/>
                    <a:p>
                      <a:pPr algn="ctr"/>
                      <a:r>
                        <a:rPr lang="en-GB" sz="1200" b="1" dirty="0" smtClean="0"/>
                        <a:t>Weight fraction</a:t>
                      </a:r>
                      <a:endParaRPr lang="en-GB" sz="1200" b="1"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60.28%</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0.30%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IRON</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21.33%</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63.80%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14.53%</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1.57%</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1.10%</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CHROMIUM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1.03%</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0.16%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1.00%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PHOSPHORUS:</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SULFUR</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0.01%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0.17%</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smtClean="0">
                          <a:effectLst/>
                        </a:rPr>
                        <a:t>&lt;0.01</a:t>
                      </a:r>
                      <a:r>
                        <a:rPr lang="en-GB" sz="1200" u="none" strike="noStrike" dirty="0">
                          <a:effectLst/>
                        </a:rPr>
                        <a:t>%</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2" name="Footer Placeholder 3"/>
          <p:cNvSpPr txBox="1">
            <a:spLocks/>
          </p:cNvSpPr>
          <p:nvPr/>
        </p:nvSpPr>
        <p:spPr>
          <a:xfrm>
            <a:off x="3951229" y="5747849"/>
            <a:ext cx="2520280" cy="237744"/>
          </a:xfrm>
          <a:prstGeom prst="rect">
            <a:avLst/>
          </a:prstGeom>
        </p:spPr>
        <p:txBody>
          <a:bodyPr vert="horz" lIns="91440" tIns="45720" rIns="91440" bIns="45720" rtlCol="0" anchor="ctr"/>
          <a:lstStyle>
            <a:defPPr>
              <a:defRPr lang="en-US"/>
            </a:defPPr>
            <a:lvl1pPr marL="0" algn="l" defTabSz="914400" rtl="0" eaLnBrk="1" latinLnBrk="0" hangingPunct="1">
              <a:defRPr sz="800" kern="1200" cap="all" baseline="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chemeClr val="tx2">
                    <a:lumMod val="75000"/>
                  </a:schemeClr>
                </a:solidFill>
                <a:latin typeface="Corbel"/>
              </a:rPr>
              <a:t>ActiWiz3 Creator, V 1.1</a:t>
            </a:r>
            <a:endParaRPr lang="en-GB" dirty="0">
              <a:solidFill>
                <a:schemeClr val="tx2">
                  <a:lumMod val="75000"/>
                </a:schemeClr>
              </a:solidFill>
              <a:latin typeface="Corbel"/>
            </a:endParaRPr>
          </a:p>
        </p:txBody>
      </p:sp>
      <p:sp>
        <p:nvSpPr>
          <p:cNvPr id="19" name="Oval 18"/>
          <p:cNvSpPr/>
          <p:nvPr/>
        </p:nvSpPr>
        <p:spPr>
          <a:xfrm>
            <a:off x="8523454" y="5490156"/>
            <a:ext cx="504056" cy="504056"/>
          </a:xfrm>
          <a:prstGeom prst="ellipse">
            <a:avLst/>
          </a:prstGeom>
          <a:solidFill>
            <a:schemeClr val="tx2">
              <a:lumMod val="60000"/>
              <a:lumOff val="40000"/>
            </a:schemeClr>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25244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Why we have to care about material composition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graphicFrame>
        <p:nvGraphicFramePr>
          <p:cNvPr id="7" name="Diagram 6"/>
          <p:cNvGraphicFramePr/>
          <p:nvPr>
            <p:extLst>
              <p:ext uri="{D42A27DB-BD31-4B8C-83A1-F6EECF244321}">
                <p14:modId xmlns:p14="http://schemas.microsoft.com/office/powerpoint/2010/main" val="556132263"/>
              </p:ext>
            </p:extLst>
          </p:nvPr>
        </p:nvGraphicFramePr>
        <p:xfrm>
          <a:off x="1525762"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Footer Placeholder 7"/>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9374660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436096" y="4846630"/>
            <a:ext cx="2982217" cy="1509720"/>
            <a:chOff x="1547663" y="385182"/>
            <a:chExt cx="6297323" cy="2896941"/>
          </a:xfrm>
        </p:grpSpPr>
        <p:pic>
          <p:nvPicPr>
            <p:cNvPr id="14" name="Picture 13"/>
            <p:cNvPicPr>
              <a:picLocks noChangeAspect="1"/>
            </p:cNvPicPr>
            <p:nvPr/>
          </p:nvPicPr>
          <p:blipFill>
            <a:blip r:embed="rId2"/>
            <a:stretch>
              <a:fillRect/>
            </a:stretch>
          </p:blipFill>
          <p:spPr>
            <a:xfrm>
              <a:off x="1547663" y="385182"/>
              <a:ext cx="6297323" cy="2896941"/>
            </a:xfrm>
            <a:prstGeom prst="rect">
              <a:avLst/>
            </a:prstGeom>
          </p:spPr>
        </p:pic>
        <p:sp>
          <p:nvSpPr>
            <p:cNvPr id="15" name="Oval 14"/>
            <p:cNvSpPr/>
            <p:nvPr/>
          </p:nvSpPr>
          <p:spPr>
            <a:xfrm>
              <a:off x="3851921" y="1935408"/>
              <a:ext cx="304074" cy="276316"/>
            </a:xfrm>
            <a:prstGeom prst="ellipse">
              <a:avLst/>
            </a:prstGeom>
            <a:solidFill>
              <a:schemeClr val="tx2">
                <a:lumMod val="60000"/>
                <a:lumOff val="40000"/>
              </a:schemeClr>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16" name="TextBox 15"/>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17" name="TextBox 16"/>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sp>
        <p:nvSpPr>
          <p:cNvPr id="2" name="Title 1"/>
          <p:cNvSpPr>
            <a:spLocks noGrp="1"/>
          </p:cNvSpPr>
          <p:nvPr>
            <p:ph type="title"/>
          </p:nvPr>
        </p:nvSpPr>
        <p:spPr>
          <a:xfrm>
            <a:off x="612000" y="180000"/>
            <a:ext cx="7008000" cy="720000"/>
          </a:xfrm>
        </p:spPr>
        <p:txBody>
          <a:bodyPr/>
          <a:lstStyle/>
          <a:p>
            <a:r>
              <a:rPr lang="en-GB" dirty="0"/>
              <a:t>Radiological hazard vs Co content in Stainless Steel </a:t>
            </a:r>
            <a:r>
              <a:rPr lang="en-GB" i="1" dirty="0"/>
              <a:t>(316LN grade</a:t>
            </a:r>
            <a:r>
              <a:rPr lang="en-GB" i="1" dirty="0" smtClean="0"/>
              <a:t>) - summary</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graphicFrame>
        <p:nvGraphicFramePr>
          <p:cNvPr id="12" name="Chart 11"/>
          <p:cNvGraphicFramePr/>
          <p:nvPr>
            <p:extLst/>
          </p:nvPr>
        </p:nvGraphicFramePr>
        <p:xfrm>
          <a:off x="107504" y="1124744"/>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sp>
        <p:nvSpPr>
          <p:cNvPr id="9" name="Title 1"/>
          <p:cNvSpPr txBox="1">
            <a:spLocks/>
          </p:cNvSpPr>
          <p:nvPr/>
        </p:nvSpPr>
        <p:spPr>
          <a:xfrm rot="5400000">
            <a:off x="6013050" y="2358756"/>
            <a:ext cx="530892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mtClean="0"/>
              <a:t>TAXS front – next to beam pipe</a:t>
            </a:r>
            <a:br>
              <a:rPr lang="en-GB" smtClean="0"/>
            </a:br>
            <a:r>
              <a:rPr lang="en-GB" sz="1800" smtClean="0"/>
              <a:t>6 months cooling time</a:t>
            </a:r>
            <a:endParaRPr lang="en-GB" dirty="0"/>
          </a:p>
        </p:txBody>
      </p:sp>
      <p:sp>
        <p:nvSpPr>
          <p:cNvPr id="11" name="Oval 10"/>
          <p:cNvSpPr/>
          <p:nvPr/>
        </p:nvSpPr>
        <p:spPr>
          <a:xfrm>
            <a:off x="8523454" y="5490156"/>
            <a:ext cx="504056" cy="504056"/>
          </a:xfrm>
          <a:prstGeom prst="ellipse">
            <a:avLst/>
          </a:prstGeom>
          <a:solidFill>
            <a:schemeClr val="tx2">
              <a:lumMod val="60000"/>
              <a:lumOff val="40000"/>
            </a:schemeClr>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059766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en-GB" noProof="0" dirty="0" smtClean="0"/>
              <a:t>7th HL-LHC Collaboration Meeting - CIEMAT, 13-16 November 2017             C. Adorisio</a:t>
            </a:r>
            <a:endParaRPr lang="en-GB" noProof="0" dirty="0"/>
          </a:p>
        </p:txBody>
      </p:sp>
      <p:grpSp>
        <p:nvGrpSpPr>
          <p:cNvPr id="19" name="Group 18"/>
          <p:cNvGrpSpPr/>
          <p:nvPr/>
        </p:nvGrpSpPr>
        <p:grpSpPr>
          <a:xfrm>
            <a:off x="4716016" y="5260611"/>
            <a:ext cx="2982217" cy="1509720"/>
            <a:chOff x="1547663" y="385182"/>
            <a:chExt cx="6297323" cy="2896941"/>
          </a:xfrm>
        </p:grpSpPr>
        <p:pic>
          <p:nvPicPr>
            <p:cNvPr id="20" name="Picture 19"/>
            <p:cNvPicPr>
              <a:picLocks noChangeAspect="1"/>
            </p:cNvPicPr>
            <p:nvPr/>
          </p:nvPicPr>
          <p:blipFill>
            <a:blip r:embed="rId2"/>
            <a:stretch>
              <a:fillRect/>
            </a:stretch>
          </p:blipFill>
          <p:spPr>
            <a:xfrm>
              <a:off x="1547663" y="385182"/>
              <a:ext cx="6297323" cy="2896941"/>
            </a:xfrm>
            <a:prstGeom prst="rect">
              <a:avLst/>
            </a:prstGeom>
          </p:spPr>
        </p:pic>
        <p:sp>
          <p:nvSpPr>
            <p:cNvPr id="22" name="Oval 21"/>
            <p:cNvSpPr/>
            <p:nvPr/>
          </p:nvSpPr>
          <p:spPr>
            <a:xfrm>
              <a:off x="7092280" y="2501279"/>
              <a:ext cx="304074" cy="276316"/>
            </a:xfrm>
            <a:prstGeom prst="ellipse">
              <a:avLst/>
            </a:prstGeom>
            <a:solidFill>
              <a:srgbClr val="FF0000"/>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23" name="TextBox 22"/>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24" name="TextBox 23"/>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graphicFrame>
        <p:nvGraphicFramePr>
          <p:cNvPr id="7" name="Content Placeholder 6"/>
          <p:cNvGraphicFramePr>
            <a:graphicFrameLocks noGrp="1"/>
          </p:cNvGraphicFramePr>
          <p:nvPr>
            <p:ph idx="1"/>
            <p:extLst/>
          </p:nvPr>
        </p:nvGraphicFramePr>
        <p:xfrm>
          <a:off x="3995936" y="20771"/>
          <a:ext cx="2804593" cy="1321200"/>
        </p:xfrm>
        <a:graphic>
          <a:graphicData uri="http://schemas.openxmlformats.org/drawingml/2006/table">
            <a:tbl>
              <a:tblPr firstRow="1" bandRow="1">
                <a:tableStyleId>{5C22544A-7EE6-4342-B048-85BDC9FD1C3A}</a:tableStyleId>
              </a:tblPr>
              <a:tblGrid>
                <a:gridCol w="1184593"/>
                <a:gridCol w="1620000"/>
              </a:tblGrid>
              <a:tr h="370840">
                <a:tc>
                  <a:txBody>
                    <a:bodyPr/>
                    <a:lstStyle/>
                    <a:p>
                      <a:pPr algn="ctr"/>
                      <a:r>
                        <a:rPr lang="en-GB" sz="1200" dirty="0" smtClean="0">
                          <a:latin typeface="Arial" panose="020B0604020202020204" pitchFamily="34" charset="0"/>
                          <a:cs typeface="Arial" panose="020B0604020202020204" pitchFamily="34" charset="0"/>
                        </a:rPr>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latin typeface="Arial" panose="020B0604020202020204" pitchFamily="34" charset="0"/>
                          <a:cs typeface="Arial" panose="020B0604020202020204" pitchFamily="34" charset="0"/>
                        </a:rPr>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Co-60</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85%</a:t>
                      </a:r>
                    </a:p>
                  </a:txBody>
                  <a:tcPr marL="9525" marR="9525" marT="9525" marB="0" anchor="ctr"/>
                </a:tc>
              </a:tr>
              <a:tr h="216000">
                <a:tc>
                  <a:txBody>
                    <a:bodyPr/>
                    <a:lstStyle/>
                    <a:p>
                      <a:pPr algn="ctr" fontAlgn="b"/>
                      <a:r>
                        <a:rPr lang="en-GB" sz="1200" b="0" i="0" u="none" strike="noStrike" dirty="0">
                          <a:solidFill>
                            <a:srgbClr val="000000"/>
                          </a:solidFill>
                          <a:effectLst/>
                          <a:latin typeface="+mj-lt"/>
                        </a:rPr>
                        <a:t>Mn-54</a:t>
                      </a:r>
                    </a:p>
                  </a:txBody>
                  <a:tcPr marL="9525" marR="9525" marT="9525" marB="0" anchor="ctr"/>
                </a:tc>
                <a:tc>
                  <a:txBody>
                    <a:bodyPr/>
                    <a:lstStyle/>
                    <a:p>
                      <a:pPr algn="ctr" fontAlgn="b"/>
                      <a:r>
                        <a:rPr lang="en-GB" sz="1200" b="0" i="0" u="none" strike="noStrike" dirty="0">
                          <a:solidFill>
                            <a:srgbClr val="000000"/>
                          </a:solidFill>
                          <a:effectLst/>
                          <a:latin typeface="+mj-lt"/>
                        </a:rPr>
                        <a:t>8%</a:t>
                      </a:r>
                    </a:p>
                  </a:txBody>
                  <a:tcPr marL="9525" marR="9525" marT="9525" marB="0" anchor="ctr"/>
                </a:tc>
              </a:tr>
              <a:tr h="216000">
                <a:tc>
                  <a:txBody>
                    <a:bodyPr/>
                    <a:lstStyle/>
                    <a:p>
                      <a:pPr algn="ctr" fontAlgn="b"/>
                      <a:r>
                        <a:rPr lang="en-GB" sz="1200" b="0" i="0" u="none" strike="noStrike" dirty="0">
                          <a:solidFill>
                            <a:srgbClr val="000000"/>
                          </a:solidFill>
                          <a:effectLst/>
                          <a:latin typeface="+mj-lt"/>
                        </a:rPr>
                        <a:t>Co-58</a:t>
                      </a:r>
                    </a:p>
                  </a:txBody>
                  <a:tcPr marL="9525" marR="9525" marT="9525" marB="0" anchor="ctr"/>
                </a:tc>
                <a:tc>
                  <a:txBody>
                    <a:bodyPr/>
                    <a:lstStyle/>
                    <a:p>
                      <a:pPr algn="ctr" fontAlgn="b"/>
                      <a:r>
                        <a:rPr lang="en-GB" sz="1200" b="0" i="0" u="none" strike="noStrike" dirty="0">
                          <a:solidFill>
                            <a:srgbClr val="000000"/>
                          </a:solidFill>
                          <a:effectLst/>
                          <a:latin typeface="+mj-lt"/>
                        </a:rPr>
                        <a:t>2%</a:t>
                      </a:r>
                    </a:p>
                  </a:txBody>
                  <a:tcPr marL="9525" marR="9525" marT="9525" marB="0" anchor="ctr"/>
                </a:tc>
              </a:tr>
              <a:tr h="216000">
                <a:tc>
                  <a:txBody>
                    <a:bodyPr/>
                    <a:lstStyle/>
                    <a:p>
                      <a:pPr algn="ctr" fontAlgn="b"/>
                      <a:r>
                        <a:rPr lang="en-GB" sz="1200" b="0" i="0" u="none" strike="noStrike" dirty="0">
                          <a:solidFill>
                            <a:srgbClr val="000000"/>
                          </a:solidFill>
                          <a:effectLst/>
                          <a:latin typeface="+mj-lt"/>
                        </a:rPr>
                        <a:t>Co-56</a:t>
                      </a:r>
                    </a:p>
                  </a:txBody>
                  <a:tcPr marL="9525" marR="9525" marT="9525" marB="0" anchor="ctr"/>
                </a:tc>
                <a:tc>
                  <a:txBody>
                    <a:bodyPr/>
                    <a:lstStyle/>
                    <a:p>
                      <a:pPr algn="ctr" fontAlgn="b"/>
                      <a:r>
                        <a:rPr lang="en-GB" sz="1200" b="0" i="0" u="none" strike="noStrike" dirty="0">
                          <a:solidFill>
                            <a:srgbClr val="000000"/>
                          </a:solidFill>
                          <a:effectLst/>
                          <a:latin typeface="+mj-lt"/>
                        </a:rPr>
                        <a:t>2%</a:t>
                      </a:r>
                    </a:p>
                  </a:txBody>
                  <a:tcPr marL="9525" marR="9525" marT="9525" marB="0" anchor="ctr"/>
                </a:tc>
              </a:tr>
            </a:tbl>
          </a:graphicData>
        </a:graphic>
      </p:graphicFrame>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graphicFrame>
        <p:nvGraphicFramePr>
          <p:cNvPr id="14" name="Content Placeholder 6"/>
          <p:cNvGraphicFramePr>
            <a:graphicFrameLocks/>
          </p:cNvGraphicFramePr>
          <p:nvPr>
            <p:extLst/>
          </p:nvPr>
        </p:nvGraphicFramePr>
        <p:xfrm>
          <a:off x="3995936" y="2012374"/>
          <a:ext cx="2804593" cy="1321200"/>
        </p:xfrm>
        <a:graphic>
          <a:graphicData uri="http://schemas.openxmlformats.org/drawingml/2006/table">
            <a:tbl>
              <a:tblPr firstRow="1" bandRow="1">
                <a:tableStyleId>{93296810-A885-4BE3-A3E7-6D5BEEA58F35}</a:tableStyleId>
              </a:tblPr>
              <a:tblGrid>
                <a:gridCol w="1184593"/>
                <a:gridCol w="1620000"/>
              </a:tblGrid>
              <a:tr h="370840">
                <a:tc>
                  <a:txBody>
                    <a:bodyPr/>
                    <a:lstStyle/>
                    <a:p>
                      <a:pPr algn="ctr"/>
                      <a:r>
                        <a:rPr lang="en-GB" sz="1200" dirty="0" smtClean="0"/>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92%</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Mn-54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4%</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Co-58</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7" name="Content Placeholder 6"/>
          <p:cNvGraphicFramePr>
            <a:graphicFrameLocks/>
          </p:cNvGraphicFramePr>
          <p:nvPr>
            <p:extLst/>
          </p:nvPr>
        </p:nvGraphicFramePr>
        <p:xfrm>
          <a:off x="3995936" y="4013978"/>
          <a:ext cx="2804593" cy="889200"/>
        </p:xfrm>
        <a:graphic>
          <a:graphicData uri="http://schemas.openxmlformats.org/drawingml/2006/table">
            <a:tbl>
              <a:tblPr firstRow="1" bandRow="1">
                <a:tableStyleId>{7DF18680-E054-41AD-8BC1-D1AEF772440D}</a:tableStyleId>
              </a:tblPr>
              <a:tblGrid>
                <a:gridCol w="1184593"/>
                <a:gridCol w="1620000"/>
              </a:tblGrid>
              <a:tr h="370840">
                <a:tc>
                  <a:txBody>
                    <a:bodyPr/>
                    <a:lstStyle/>
                    <a:p>
                      <a:pPr algn="ctr"/>
                      <a:r>
                        <a:rPr lang="en-GB" sz="1200" b="1" dirty="0" smtClean="0"/>
                        <a:t>Radionuclide</a:t>
                      </a:r>
                      <a:endParaRPr lang="en-GB" sz="1200" b="1" dirty="0">
                        <a:latin typeface="Arial" panose="020B0604020202020204" pitchFamily="34" charset="0"/>
                        <a:cs typeface="Arial" panose="020B0604020202020204" pitchFamily="34" charset="0"/>
                      </a:endParaRPr>
                    </a:p>
                  </a:txBody>
                  <a:tcPr anchor="ctr"/>
                </a:tc>
                <a:tc>
                  <a:txBody>
                    <a:bodyPr/>
                    <a:lstStyle/>
                    <a:p>
                      <a:pPr algn="ctr"/>
                      <a:r>
                        <a:rPr lang="en-GB" sz="1200" b="1" dirty="0" smtClean="0"/>
                        <a:t>Contribution to H*(10) @ 1m</a:t>
                      </a:r>
                      <a:endParaRPr lang="en-GB" sz="1200" b="1"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94%</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a:effectLst/>
                        </a:rPr>
                        <a:t>Mn-54</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3%</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8" name="Title 1"/>
          <p:cNvSpPr>
            <a:spLocks noGrp="1"/>
          </p:cNvSpPr>
          <p:nvPr>
            <p:ph type="title"/>
          </p:nvPr>
        </p:nvSpPr>
        <p:spPr>
          <a:xfrm rot="5400000">
            <a:off x="6157066" y="2214740"/>
            <a:ext cx="5020888" cy="720000"/>
          </a:xfrm>
        </p:spPr>
        <p:txBody>
          <a:bodyPr/>
          <a:lstStyle/>
          <a:p>
            <a:r>
              <a:rPr lang="en-GB" dirty="0" smtClean="0">
                <a:solidFill>
                  <a:srgbClr val="FF0000"/>
                </a:solidFill>
              </a:rPr>
              <a:t>Q1 – next to the cryostat</a:t>
            </a:r>
            <a:br>
              <a:rPr lang="en-GB" dirty="0" smtClean="0">
                <a:solidFill>
                  <a:srgbClr val="FF0000"/>
                </a:solidFill>
              </a:rPr>
            </a:br>
            <a:r>
              <a:rPr lang="en-GB" sz="1800" dirty="0" smtClean="0">
                <a:solidFill>
                  <a:srgbClr val="FF0000"/>
                </a:solidFill>
              </a:rPr>
              <a:t>6 months cooling time</a:t>
            </a:r>
            <a:endParaRPr lang="en-GB" dirty="0">
              <a:solidFill>
                <a:srgbClr val="FF0000"/>
              </a:solidFill>
            </a:endParaRPr>
          </a:p>
        </p:txBody>
      </p:sp>
      <p:graphicFrame>
        <p:nvGraphicFramePr>
          <p:cNvPr id="9" name="Table 8"/>
          <p:cNvGraphicFramePr>
            <a:graphicFrameLocks noGrp="1"/>
          </p:cNvGraphicFramePr>
          <p:nvPr>
            <p:extLst/>
          </p:nvPr>
        </p:nvGraphicFramePr>
        <p:xfrm>
          <a:off x="316191" y="20771"/>
          <a:ext cx="3535729" cy="2833200"/>
        </p:xfrm>
        <a:graphic>
          <a:graphicData uri="http://schemas.openxmlformats.org/drawingml/2006/table">
            <a:tbl>
              <a:tblPr firstRow="1" bandRow="1">
                <a:tableStyleId>{5C22544A-7EE6-4342-B048-85BDC9FD1C3A}</a:tableStyleId>
              </a:tblPr>
              <a:tblGrid>
                <a:gridCol w="1233805"/>
                <a:gridCol w="1365820"/>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Contribution to H*(10) @ 1m</a:t>
                      </a: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COBALT</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84.63%</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0.10%</a:t>
                      </a:r>
                    </a:p>
                  </a:txBody>
                  <a:tcPr marL="9525" marR="9525" marT="9525" marB="0" anchor="ctr"/>
                </a:tc>
              </a:tr>
              <a:tr h="216000">
                <a:tc>
                  <a:txBody>
                    <a:bodyPr/>
                    <a:lstStyle/>
                    <a:p>
                      <a:pPr algn="ctr" fontAlgn="b"/>
                      <a:r>
                        <a:rPr lang="en-GB" sz="1200" b="0" i="0" u="none" strike="noStrike">
                          <a:solidFill>
                            <a:srgbClr val="000000"/>
                          </a:solidFill>
                          <a:effectLst/>
                          <a:latin typeface="+mj-lt"/>
                        </a:rPr>
                        <a:t>IRON</a:t>
                      </a:r>
                    </a:p>
                  </a:txBody>
                  <a:tcPr marL="9525" marR="9525" marT="9525" marB="0" anchor="ctr"/>
                </a:tc>
                <a:tc>
                  <a:txBody>
                    <a:bodyPr/>
                    <a:lstStyle/>
                    <a:p>
                      <a:pPr algn="ctr" fontAlgn="b"/>
                      <a:r>
                        <a:rPr lang="en-GB" sz="1200" b="0" i="0" u="none" strike="noStrike">
                          <a:solidFill>
                            <a:srgbClr val="000000"/>
                          </a:solidFill>
                          <a:effectLst/>
                          <a:latin typeface="+mj-lt"/>
                        </a:rPr>
                        <a:t>8.60%</a:t>
                      </a:r>
                    </a:p>
                  </a:txBody>
                  <a:tcPr marL="9525" marR="9525" marT="9525" marB="0" anchor="ctr"/>
                </a:tc>
                <a:tc>
                  <a:txBody>
                    <a:bodyPr/>
                    <a:lstStyle/>
                    <a:p>
                      <a:pPr algn="ctr" fontAlgn="b"/>
                      <a:r>
                        <a:rPr lang="en-GB" sz="1200" b="0" i="0" u="none" strike="noStrike">
                          <a:solidFill>
                            <a:srgbClr val="000000"/>
                          </a:solidFill>
                          <a:effectLst/>
                          <a:latin typeface="+mj-lt"/>
                        </a:rPr>
                        <a:t>63.90%</a:t>
                      </a:r>
                    </a:p>
                  </a:txBody>
                  <a:tcPr marL="9525" marR="9525" marT="9525" marB="0" anchor="ctr"/>
                </a:tc>
              </a:tr>
              <a:tr h="216000">
                <a:tc>
                  <a:txBody>
                    <a:bodyPr/>
                    <a:lstStyle/>
                    <a:p>
                      <a:pPr algn="ctr" fontAlgn="b"/>
                      <a:r>
                        <a:rPr lang="en-GB" sz="1200" b="0" i="0" u="none" strike="noStrike">
                          <a:solidFill>
                            <a:srgbClr val="000000"/>
                          </a:solidFill>
                          <a:effectLst/>
                          <a:latin typeface="+mj-lt"/>
                        </a:rPr>
                        <a:t>NICKEL</a:t>
                      </a:r>
                    </a:p>
                  </a:txBody>
                  <a:tcPr marL="9525" marR="9525" marT="9525" marB="0" anchor="ctr"/>
                </a:tc>
                <a:tc>
                  <a:txBody>
                    <a:bodyPr/>
                    <a:lstStyle/>
                    <a:p>
                      <a:pPr algn="ctr" fontAlgn="b"/>
                      <a:r>
                        <a:rPr lang="en-GB" sz="1200" b="0" i="0" u="none" strike="noStrike">
                          <a:solidFill>
                            <a:srgbClr val="000000"/>
                          </a:solidFill>
                          <a:effectLst/>
                          <a:latin typeface="+mj-lt"/>
                        </a:rPr>
                        <a:t>5.28%</a:t>
                      </a:r>
                    </a:p>
                  </a:txBody>
                  <a:tcPr marL="9525" marR="9525" marT="9525" marB="0" anchor="ctr"/>
                </a:tc>
                <a:tc>
                  <a:txBody>
                    <a:bodyPr/>
                    <a:lstStyle/>
                    <a:p>
                      <a:pPr algn="ctr" fontAlgn="b"/>
                      <a:r>
                        <a:rPr lang="en-GB" sz="1200" b="0" i="0" u="none" strike="noStrike">
                          <a:solidFill>
                            <a:srgbClr val="000000"/>
                          </a:solidFill>
                          <a:effectLst/>
                          <a:latin typeface="+mj-lt"/>
                        </a:rPr>
                        <a:t>13%</a:t>
                      </a:r>
                    </a:p>
                  </a:txBody>
                  <a:tcPr marL="9525" marR="9525" marT="9525" marB="0" anchor="ctr"/>
                </a:tc>
              </a:tr>
              <a:tr h="216000">
                <a:tc>
                  <a:txBody>
                    <a:bodyPr/>
                    <a:lstStyle/>
                    <a:p>
                      <a:pPr algn="ctr" fontAlgn="b"/>
                      <a:r>
                        <a:rPr lang="en-GB" sz="1200" b="0" i="0" u="none" strike="noStrike">
                          <a:solidFill>
                            <a:srgbClr val="000000"/>
                          </a:solidFill>
                          <a:effectLst/>
                          <a:latin typeface="+mj-lt"/>
                        </a:rPr>
                        <a:t>MANGANESE</a:t>
                      </a:r>
                    </a:p>
                  </a:txBody>
                  <a:tcPr marL="9525" marR="9525" marT="9525" marB="0" anchor="ctr"/>
                </a:tc>
                <a:tc>
                  <a:txBody>
                    <a:bodyPr/>
                    <a:lstStyle/>
                    <a:p>
                      <a:pPr algn="ctr" fontAlgn="b"/>
                      <a:r>
                        <a:rPr lang="en-GB" sz="1200" b="0" i="0" u="none" strike="noStrike">
                          <a:solidFill>
                            <a:srgbClr val="000000"/>
                          </a:solidFill>
                          <a:effectLst/>
                          <a:latin typeface="+mj-lt"/>
                        </a:rPr>
                        <a:t>0.57%</a:t>
                      </a:r>
                    </a:p>
                  </a:txBody>
                  <a:tcPr marL="9525" marR="9525" marT="9525" marB="0" anchor="ctr"/>
                </a:tc>
                <a:tc>
                  <a:txBody>
                    <a:bodyPr/>
                    <a:lstStyle/>
                    <a:p>
                      <a:pPr algn="ctr" fontAlgn="b"/>
                      <a:r>
                        <a:rPr lang="en-GB" sz="1200" b="0" i="0" u="none" strike="noStrike">
                          <a:solidFill>
                            <a:srgbClr val="000000"/>
                          </a:solidFill>
                          <a:effectLst/>
                          <a:latin typeface="+mj-lt"/>
                        </a:rPr>
                        <a:t>2%</a:t>
                      </a:r>
                    </a:p>
                  </a:txBody>
                  <a:tcPr marL="9525" marR="9525" marT="9525" marB="0" anchor="ctr"/>
                </a:tc>
              </a:tr>
              <a:tr h="216000">
                <a:tc>
                  <a:txBody>
                    <a:bodyPr/>
                    <a:lstStyle/>
                    <a:p>
                      <a:pPr algn="ctr" fontAlgn="b"/>
                      <a:r>
                        <a:rPr lang="en-GB" sz="1200" b="0" i="0" u="none" strike="noStrike">
                          <a:solidFill>
                            <a:srgbClr val="000000"/>
                          </a:solidFill>
                          <a:effectLst/>
                          <a:latin typeface="+mj-lt"/>
                        </a:rPr>
                        <a:t>CHROMIUM</a:t>
                      </a:r>
                    </a:p>
                  </a:txBody>
                  <a:tcPr marL="9525" marR="9525" marT="9525" marB="0" anchor="ctr"/>
                </a:tc>
                <a:tc>
                  <a:txBody>
                    <a:bodyPr/>
                    <a:lstStyle/>
                    <a:p>
                      <a:pPr algn="ctr" fontAlgn="b"/>
                      <a:r>
                        <a:rPr lang="en-GB" sz="1200" b="0" i="0" u="none" strike="noStrike">
                          <a:solidFill>
                            <a:srgbClr val="000000"/>
                          </a:solidFill>
                          <a:effectLst/>
                          <a:latin typeface="+mj-lt"/>
                        </a:rPr>
                        <a:t>0.57%</a:t>
                      </a:r>
                    </a:p>
                  </a:txBody>
                  <a:tcPr marL="9525" marR="9525" marT="9525" marB="0" anchor="ctr"/>
                </a:tc>
                <a:tc>
                  <a:txBody>
                    <a:bodyPr/>
                    <a:lstStyle/>
                    <a:p>
                      <a:pPr algn="ctr" fontAlgn="b"/>
                      <a:r>
                        <a:rPr lang="en-GB" sz="1200" b="0" i="0" u="none" strike="noStrike">
                          <a:solidFill>
                            <a:srgbClr val="000000"/>
                          </a:solidFill>
                          <a:effectLst/>
                          <a:latin typeface="+mj-lt"/>
                        </a:rPr>
                        <a:t>17.30%</a:t>
                      </a:r>
                    </a:p>
                  </a:txBody>
                  <a:tcPr marL="9525" marR="9525" marT="9525" marB="0" anchor="ctr"/>
                </a:tc>
              </a:tr>
              <a:tr h="216000">
                <a:tc>
                  <a:txBody>
                    <a:bodyPr/>
                    <a:lstStyle/>
                    <a:p>
                      <a:pPr algn="ctr" fontAlgn="b"/>
                      <a:r>
                        <a:rPr lang="en-GB" sz="1200" b="0" i="0" u="none" strike="noStrike">
                          <a:solidFill>
                            <a:srgbClr val="000000"/>
                          </a:solidFill>
                          <a:effectLst/>
                          <a:latin typeface="+mj-lt"/>
                        </a:rPr>
                        <a:t>MOLYBDENUM:</a:t>
                      </a:r>
                    </a:p>
                  </a:txBody>
                  <a:tcPr marL="9525" marR="9525" marT="9525" marB="0" anchor="ctr"/>
                </a:tc>
                <a:tc>
                  <a:txBody>
                    <a:bodyPr/>
                    <a:lstStyle/>
                    <a:p>
                      <a:pPr algn="ctr" fontAlgn="b"/>
                      <a:r>
                        <a:rPr lang="en-GB" sz="1200" b="0" i="0" u="none" strike="noStrike">
                          <a:solidFill>
                            <a:srgbClr val="000000"/>
                          </a:solidFill>
                          <a:effectLst/>
                          <a:latin typeface="+mj-lt"/>
                        </a:rPr>
                        <a:t>0.31%</a:t>
                      </a:r>
                    </a:p>
                  </a:txBody>
                  <a:tcPr marL="9525" marR="9525" marT="9525" marB="0" anchor="ctr"/>
                </a:tc>
                <a:tc>
                  <a:txBody>
                    <a:bodyPr/>
                    <a:lstStyle/>
                    <a:p>
                      <a:pPr algn="ctr" fontAlgn="b"/>
                      <a:r>
                        <a:rPr lang="en-GB" sz="1200" b="0" i="0" u="none" strike="noStrike">
                          <a:solidFill>
                            <a:srgbClr val="000000"/>
                          </a:solidFill>
                          <a:effectLst/>
                          <a:latin typeface="+mj-lt"/>
                        </a:rPr>
                        <a:t>2.50%</a:t>
                      </a:r>
                    </a:p>
                  </a:txBody>
                  <a:tcPr marL="9525" marR="9525" marT="9525" marB="0" anchor="ctr"/>
                </a:tc>
              </a:tr>
              <a:tr h="216000">
                <a:tc>
                  <a:txBody>
                    <a:bodyPr/>
                    <a:lstStyle/>
                    <a:p>
                      <a:pPr algn="ctr" fontAlgn="b"/>
                      <a:r>
                        <a:rPr lang="en-GB" sz="1200" b="0" i="0" u="none" strike="noStrike">
                          <a:solidFill>
                            <a:srgbClr val="000000"/>
                          </a:solidFill>
                          <a:effectLst/>
                          <a:latin typeface="+mj-lt"/>
                        </a:rPr>
                        <a:t>SILICON</a:t>
                      </a:r>
                    </a:p>
                  </a:txBody>
                  <a:tcPr marL="9525" marR="9525" marT="9525" marB="0" anchor="ctr"/>
                </a:tc>
                <a:tc>
                  <a:txBody>
                    <a:bodyPr/>
                    <a:lstStyle/>
                    <a:p>
                      <a:pPr algn="ctr" fontAlgn="b"/>
                      <a:r>
                        <a:rPr lang="en-GB" sz="1200" b="0" i="0" u="none" strike="noStrike">
                          <a:solidFill>
                            <a:srgbClr val="000000"/>
                          </a:solidFill>
                          <a:effectLst/>
                          <a:latin typeface="+mj-lt"/>
                        </a:rPr>
                        <a:t>0.04%</a:t>
                      </a:r>
                    </a:p>
                  </a:txBody>
                  <a:tcPr marL="9525" marR="9525" marT="9525" marB="0" anchor="ctr"/>
                </a:tc>
                <a:tc>
                  <a:txBody>
                    <a:bodyPr/>
                    <a:lstStyle/>
                    <a:p>
                      <a:pPr algn="ctr" fontAlgn="b"/>
                      <a:r>
                        <a:rPr lang="en-GB" sz="1200" b="0" i="0" u="none" strike="noStrike">
                          <a:solidFill>
                            <a:srgbClr val="000000"/>
                          </a:solidFill>
                          <a:effectLst/>
                          <a:latin typeface="+mj-lt"/>
                        </a:rPr>
                        <a:t>1%</a:t>
                      </a:r>
                    </a:p>
                  </a:txBody>
                  <a:tcPr marL="9525" marR="9525" marT="9525" marB="0" anchor="ctr"/>
                </a:tc>
              </a:tr>
              <a:tr h="216000">
                <a:tc>
                  <a:txBody>
                    <a:bodyPr/>
                    <a:lstStyle/>
                    <a:p>
                      <a:pPr algn="ctr" fontAlgn="b"/>
                      <a:r>
                        <a:rPr lang="en-GB" sz="1200" b="0" i="0" u="none" strike="noStrike">
                          <a:solidFill>
                            <a:srgbClr val="000000"/>
                          </a:solidFill>
                          <a:effectLst/>
                          <a:latin typeface="+mj-lt"/>
                        </a:rPr>
                        <a:t>PHOSPHORUS:</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0.02%</a:t>
                      </a:r>
                    </a:p>
                  </a:txBody>
                  <a:tcPr marL="9525" marR="9525" marT="9525" marB="0" anchor="ctr"/>
                </a:tc>
              </a:tr>
              <a:tr h="216000">
                <a:tc>
                  <a:txBody>
                    <a:bodyPr/>
                    <a:lstStyle/>
                    <a:p>
                      <a:pPr algn="ctr" fontAlgn="b"/>
                      <a:r>
                        <a:rPr lang="en-GB" sz="1200" b="0" i="0" u="none" strike="noStrike">
                          <a:solidFill>
                            <a:srgbClr val="000000"/>
                          </a:solidFill>
                          <a:effectLst/>
                          <a:latin typeface="+mj-lt"/>
                        </a:rPr>
                        <a:t>SULFUR</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r>
              <a:tr h="216000">
                <a:tc>
                  <a:txBody>
                    <a:bodyPr/>
                    <a:lstStyle/>
                    <a:p>
                      <a:pPr algn="ctr" fontAlgn="b"/>
                      <a:r>
                        <a:rPr lang="en-GB" sz="1200" b="0" i="0" u="none" strike="noStrike">
                          <a:solidFill>
                            <a:srgbClr val="000000"/>
                          </a:solidFill>
                          <a:effectLst/>
                          <a:latin typeface="+mj-lt"/>
                        </a:rPr>
                        <a:t>NITROGEN</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0.17%</a:t>
                      </a:r>
                    </a:p>
                  </a:txBody>
                  <a:tcPr marL="9525" marR="9525" marT="9525" marB="0" anchor="ctr"/>
                </a:tc>
              </a:tr>
              <a:tr h="216000">
                <a:tc>
                  <a:txBody>
                    <a:bodyPr/>
                    <a:lstStyle/>
                    <a:p>
                      <a:pPr algn="ctr" fontAlgn="b"/>
                      <a:r>
                        <a:rPr lang="en-GB" sz="1200" b="0" i="0" u="none" strike="noStrike">
                          <a:solidFill>
                            <a:srgbClr val="000000"/>
                          </a:solidFill>
                          <a:effectLst/>
                          <a:latin typeface="+mj-lt"/>
                        </a:rPr>
                        <a:t>CARBON</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dirty="0">
                          <a:solidFill>
                            <a:srgbClr val="000000"/>
                          </a:solidFill>
                          <a:effectLst/>
                          <a:latin typeface="+mj-lt"/>
                        </a:rPr>
                        <a:t>0.03%</a:t>
                      </a:r>
                    </a:p>
                  </a:txBody>
                  <a:tcPr marL="9525" marR="9525" marT="9525" marB="0" anchor="ctr"/>
                </a:tc>
              </a:tr>
            </a:tbl>
          </a:graphicData>
        </a:graphic>
      </p:graphicFrame>
      <p:graphicFrame>
        <p:nvGraphicFramePr>
          <p:cNvPr id="15" name="Table 14"/>
          <p:cNvGraphicFramePr>
            <a:graphicFrameLocks noGrp="1"/>
          </p:cNvGraphicFramePr>
          <p:nvPr>
            <p:extLst/>
          </p:nvPr>
        </p:nvGraphicFramePr>
        <p:xfrm>
          <a:off x="316191" y="2012374"/>
          <a:ext cx="3535729" cy="2833200"/>
        </p:xfrm>
        <a:graphic>
          <a:graphicData uri="http://schemas.openxmlformats.org/drawingml/2006/table">
            <a:tbl>
              <a:tblPr firstRow="1" bandRow="1">
                <a:tableStyleId>{93296810-A885-4BE3-A3E7-6D5BEEA58F35}</a:tableStyleId>
              </a:tblPr>
              <a:tblGrid>
                <a:gridCol w="1233805"/>
                <a:gridCol w="1365820"/>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t>Contribution to H*(10) @ 1m</a:t>
                      </a:r>
                      <a:endParaRPr lang="en-GB" sz="1200" dirty="0" smtClean="0">
                        <a:latin typeface="Arial" panose="020B0604020202020204" pitchFamily="34" charset="0"/>
                        <a:cs typeface="Arial" panose="020B0604020202020204" pitchFamily="34" charset="0"/>
                      </a:endParaRP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91.67%</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0.20%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a:effectLst/>
                        </a:rPr>
                        <a:t>IRON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4.66%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63.90%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2.86%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0.31%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CHROMIUM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0.31%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0.17%</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1.00%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PHOSPHORUS:</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0.17%</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6" name="Table 15"/>
          <p:cNvGraphicFramePr>
            <a:graphicFrameLocks noGrp="1"/>
          </p:cNvGraphicFramePr>
          <p:nvPr>
            <p:extLst/>
          </p:nvPr>
        </p:nvGraphicFramePr>
        <p:xfrm>
          <a:off x="316191" y="4013978"/>
          <a:ext cx="3535729" cy="2833200"/>
        </p:xfrm>
        <a:graphic>
          <a:graphicData uri="http://schemas.openxmlformats.org/drawingml/2006/table">
            <a:tbl>
              <a:tblPr firstRow="1" bandRow="1">
                <a:tableStyleId>{7DF18680-E054-41AD-8BC1-D1AEF772440D}</a:tableStyleId>
              </a:tblPr>
              <a:tblGrid>
                <a:gridCol w="1233805"/>
                <a:gridCol w="1365820"/>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t>Contribution to H*(10) @ 1m</a:t>
                      </a:r>
                      <a:endParaRPr lang="en-GB" sz="1200" dirty="0" smtClean="0">
                        <a:latin typeface="Arial" panose="020B0604020202020204" pitchFamily="34" charset="0"/>
                        <a:cs typeface="Arial" panose="020B0604020202020204" pitchFamily="34" charset="0"/>
                      </a:endParaRP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94.29%</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0.30%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a:effectLst/>
                        </a:rPr>
                        <a:t>IRON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3.19%</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63.80%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1.96%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0.21%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CHROMIUM</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0.21%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0.12%</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1.00%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PHOSPHORUS:</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0.01%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0.17%</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1" name="Footer Placeholder 3"/>
          <p:cNvSpPr txBox="1">
            <a:spLocks/>
          </p:cNvSpPr>
          <p:nvPr/>
        </p:nvSpPr>
        <p:spPr>
          <a:xfrm>
            <a:off x="3923928" y="4889287"/>
            <a:ext cx="2520280" cy="237744"/>
          </a:xfrm>
          <a:prstGeom prst="rect">
            <a:avLst/>
          </a:prstGeom>
        </p:spPr>
        <p:txBody>
          <a:bodyPr vert="horz" lIns="91440" tIns="45720" rIns="91440" bIns="45720" rtlCol="0" anchor="ctr"/>
          <a:lstStyle>
            <a:defPPr>
              <a:defRPr lang="en-US"/>
            </a:defPPr>
            <a:lvl1pPr marL="0" algn="l" defTabSz="914400" rtl="0" eaLnBrk="1" latinLnBrk="0" hangingPunct="1">
              <a:defRPr sz="800" kern="1200" cap="all" baseline="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chemeClr val="tx2">
                    <a:lumMod val="75000"/>
                  </a:schemeClr>
                </a:solidFill>
                <a:latin typeface="Corbel"/>
              </a:rPr>
              <a:t>ActiWiz3 Creator, V 1.1</a:t>
            </a:r>
            <a:endParaRPr lang="en-GB" dirty="0">
              <a:solidFill>
                <a:schemeClr val="tx2">
                  <a:lumMod val="75000"/>
                </a:schemeClr>
              </a:solidFill>
              <a:latin typeface="Corbel"/>
            </a:endParaRPr>
          </a:p>
        </p:txBody>
      </p:sp>
      <p:sp>
        <p:nvSpPr>
          <p:cNvPr id="13" name="Oval 12"/>
          <p:cNvSpPr/>
          <p:nvPr/>
        </p:nvSpPr>
        <p:spPr>
          <a:xfrm>
            <a:off x="8415482" y="4845574"/>
            <a:ext cx="504056" cy="504056"/>
          </a:xfrm>
          <a:prstGeom prst="ellipse">
            <a:avLst/>
          </a:prstGeom>
          <a:solidFill>
            <a:srgbClr val="FF00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635889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graphicFrame>
        <p:nvGraphicFramePr>
          <p:cNvPr id="10" name="Chart 9"/>
          <p:cNvGraphicFramePr/>
          <p:nvPr>
            <p:extLst/>
          </p:nvPr>
        </p:nvGraphicFramePr>
        <p:xfrm>
          <a:off x="1043608" y="1380836"/>
          <a:ext cx="6096000"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12" name="Title 1"/>
          <p:cNvSpPr txBox="1">
            <a:spLocks/>
          </p:cNvSpPr>
          <p:nvPr/>
        </p:nvSpPr>
        <p:spPr>
          <a:xfrm>
            <a:off x="612000" y="180000"/>
            <a:ext cx="7008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mtClean="0"/>
              <a:t>Radiological hazard vs Co content in Stainless Steel </a:t>
            </a:r>
            <a:r>
              <a:rPr lang="en-GB" i="1" smtClean="0"/>
              <a:t>(316LN grade) - summary</a:t>
            </a:r>
            <a:endParaRPr lang="en-GB" dirty="0"/>
          </a:p>
        </p:txBody>
      </p:sp>
      <p:sp>
        <p:nvSpPr>
          <p:cNvPr id="3" name="Footer Placeholder 2"/>
          <p:cNvSpPr>
            <a:spLocks noGrp="1"/>
          </p:cNvSpPr>
          <p:nvPr>
            <p:ph type="ftr" sz="quarter" idx="11"/>
          </p:nvPr>
        </p:nvSpPr>
        <p:spPr/>
        <p:txBody>
          <a:bodyPr/>
          <a:lstStyle/>
          <a:p>
            <a:r>
              <a:rPr lang="en-GB" noProof="0" smtClean="0"/>
              <a:t>7th HL-LHC Collaboration Meeting - CIEMAT, 13-16 November 2017             C. Adorisio</a:t>
            </a:r>
            <a:endParaRPr lang="en-GB" noProof="0"/>
          </a:p>
        </p:txBody>
      </p:sp>
      <p:sp>
        <p:nvSpPr>
          <p:cNvPr id="13" name="Title 1"/>
          <p:cNvSpPr txBox="1">
            <a:spLocks/>
          </p:cNvSpPr>
          <p:nvPr/>
        </p:nvSpPr>
        <p:spPr>
          <a:xfrm rot="5400000">
            <a:off x="6157066" y="2214740"/>
            <a:ext cx="5020888"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solidFill>
                  <a:srgbClr val="FF0000"/>
                </a:solidFill>
              </a:rPr>
              <a:t>Q1 – next to the cryostat</a:t>
            </a:r>
            <a:br>
              <a:rPr lang="en-GB" dirty="0" smtClean="0">
                <a:solidFill>
                  <a:srgbClr val="FF0000"/>
                </a:solidFill>
              </a:rPr>
            </a:br>
            <a:r>
              <a:rPr lang="en-GB" sz="1800" dirty="0" smtClean="0">
                <a:solidFill>
                  <a:srgbClr val="FF0000"/>
                </a:solidFill>
              </a:rPr>
              <a:t>6 months cooling time</a:t>
            </a:r>
            <a:endParaRPr lang="en-GB" dirty="0">
              <a:solidFill>
                <a:srgbClr val="FF0000"/>
              </a:solidFill>
            </a:endParaRPr>
          </a:p>
        </p:txBody>
      </p:sp>
      <p:sp>
        <p:nvSpPr>
          <p:cNvPr id="14" name="Oval 13"/>
          <p:cNvSpPr/>
          <p:nvPr/>
        </p:nvSpPr>
        <p:spPr>
          <a:xfrm>
            <a:off x="8415482" y="4845574"/>
            <a:ext cx="504056" cy="504056"/>
          </a:xfrm>
          <a:prstGeom prst="ellipse">
            <a:avLst/>
          </a:prstGeom>
          <a:solidFill>
            <a:srgbClr val="FF00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5" name="Group 14"/>
          <p:cNvGrpSpPr/>
          <p:nvPr/>
        </p:nvGrpSpPr>
        <p:grpSpPr>
          <a:xfrm>
            <a:off x="5356137" y="5321107"/>
            <a:ext cx="2982217" cy="1509720"/>
            <a:chOff x="1547663" y="385182"/>
            <a:chExt cx="6297323" cy="2896941"/>
          </a:xfrm>
        </p:grpSpPr>
        <p:pic>
          <p:nvPicPr>
            <p:cNvPr id="16" name="Picture 15"/>
            <p:cNvPicPr>
              <a:picLocks noChangeAspect="1"/>
            </p:cNvPicPr>
            <p:nvPr/>
          </p:nvPicPr>
          <p:blipFill>
            <a:blip r:embed="rId4"/>
            <a:stretch>
              <a:fillRect/>
            </a:stretch>
          </p:blipFill>
          <p:spPr>
            <a:xfrm>
              <a:off x="1547663" y="385182"/>
              <a:ext cx="6297323" cy="2896941"/>
            </a:xfrm>
            <a:prstGeom prst="rect">
              <a:avLst/>
            </a:prstGeom>
          </p:spPr>
        </p:pic>
        <p:sp>
          <p:nvSpPr>
            <p:cNvPr id="17" name="Oval 16"/>
            <p:cNvSpPr/>
            <p:nvPr/>
          </p:nvSpPr>
          <p:spPr>
            <a:xfrm>
              <a:off x="7092280" y="2501279"/>
              <a:ext cx="304074" cy="276316"/>
            </a:xfrm>
            <a:prstGeom prst="ellipse">
              <a:avLst/>
            </a:prstGeom>
            <a:solidFill>
              <a:srgbClr val="FF0000"/>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18" name="TextBox 17"/>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19" name="TextBox 18"/>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spTree>
    <p:extLst>
      <p:ext uri="{BB962C8B-B14F-4D97-AF65-F5344CB8AC3E}">
        <p14:creationId xmlns:p14="http://schemas.microsoft.com/office/powerpoint/2010/main" val="3773404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en-GB" noProof="0" dirty="0" smtClean="0"/>
              <a:t>7th HL-LHC Collaboration Meeting - CIEMAT, 13-16 November 2017             C. Adorisio</a:t>
            </a:r>
            <a:endParaRPr lang="en-GB" noProof="0" dirty="0"/>
          </a:p>
        </p:txBody>
      </p:sp>
      <p:graphicFrame>
        <p:nvGraphicFramePr>
          <p:cNvPr id="7" name="Content Placeholder 6"/>
          <p:cNvGraphicFramePr>
            <a:graphicFrameLocks noGrp="1"/>
          </p:cNvGraphicFramePr>
          <p:nvPr>
            <p:ph idx="1"/>
            <p:extLst/>
          </p:nvPr>
        </p:nvGraphicFramePr>
        <p:xfrm>
          <a:off x="4008391" y="8438"/>
          <a:ext cx="2587336" cy="1753200"/>
        </p:xfrm>
        <a:graphic>
          <a:graphicData uri="http://schemas.openxmlformats.org/drawingml/2006/table">
            <a:tbl>
              <a:tblPr firstRow="1" bandRow="1">
                <a:tableStyleId>{5C22544A-7EE6-4342-B048-85BDC9FD1C3A}</a:tableStyleId>
              </a:tblPr>
              <a:tblGrid>
                <a:gridCol w="1184593"/>
                <a:gridCol w="1402743"/>
              </a:tblGrid>
              <a:tr h="370840">
                <a:tc>
                  <a:txBody>
                    <a:bodyPr/>
                    <a:lstStyle/>
                    <a:p>
                      <a:pPr algn="ctr"/>
                      <a:r>
                        <a:rPr lang="en-GB" sz="1200" dirty="0" smtClean="0">
                          <a:latin typeface="Arial" panose="020B0604020202020204" pitchFamily="34" charset="0"/>
                          <a:cs typeface="Arial" panose="020B0604020202020204" pitchFamily="34" charset="0"/>
                        </a:rPr>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latin typeface="Arial" panose="020B0604020202020204" pitchFamily="34" charset="0"/>
                          <a:cs typeface="Arial" panose="020B0604020202020204" pitchFamily="34" charset="0"/>
                        </a:rPr>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Co-60</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55%</a:t>
                      </a:r>
                    </a:p>
                  </a:txBody>
                  <a:tcPr marL="9525" marR="9525" marT="9525" marB="0" anchor="ctr"/>
                </a:tc>
              </a:tr>
              <a:tr h="216000">
                <a:tc>
                  <a:txBody>
                    <a:bodyPr/>
                    <a:lstStyle/>
                    <a:p>
                      <a:pPr algn="ctr" fontAlgn="b"/>
                      <a:r>
                        <a:rPr lang="en-GB" sz="1200" b="0" i="0" u="none" strike="noStrike">
                          <a:solidFill>
                            <a:srgbClr val="000000"/>
                          </a:solidFill>
                          <a:effectLst/>
                          <a:latin typeface="+mj-lt"/>
                        </a:rPr>
                        <a:t>Mn-54</a:t>
                      </a:r>
                    </a:p>
                  </a:txBody>
                  <a:tcPr marL="9525" marR="9525" marT="9525" marB="0" anchor="b"/>
                </a:tc>
                <a:tc>
                  <a:txBody>
                    <a:bodyPr/>
                    <a:lstStyle/>
                    <a:p>
                      <a:pPr algn="ctr" fontAlgn="b"/>
                      <a:r>
                        <a:rPr lang="en-GB" sz="1200" b="0" i="0" u="none" strike="noStrike" dirty="0">
                          <a:solidFill>
                            <a:srgbClr val="000000"/>
                          </a:solidFill>
                          <a:effectLst/>
                          <a:latin typeface="+mj-lt"/>
                        </a:rPr>
                        <a:t>24%</a:t>
                      </a:r>
                    </a:p>
                  </a:txBody>
                  <a:tcPr marL="9525" marR="9525" marT="9525" marB="0" anchor="b"/>
                </a:tc>
              </a:tr>
              <a:tr h="216000">
                <a:tc>
                  <a:txBody>
                    <a:bodyPr/>
                    <a:lstStyle/>
                    <a:p>
                      <a:pPr algn="ctr" fontAlgn="b"/>
                      <a:r>
                        <a:rPr lang="en-GB" sz="1200" b="0" i="0" u="none" strike="noStrike" dirty="0">
                          <a:solidFill>
                            <a:srgbClr val="000000"/>
                          </a:solidFill>
                          <a:effectLst/>
                          <a:latin typeface="+mj-lt"/>
                        </a:rPr>
                        <a:t>Co-58</a:t>
                      </a:r>
                    </a:p>
                  </a:txBody>
                  <a:tcPr marL="9525" marR="9525" marT="9525" marB="0" anchor="b"/>
                </a:tc>
                <a:tc>
                  <a:txBody>
                    <a:bodyPr/>
                    <a:lstStyle/>
                    <a:p>
                      <a:pPr algn="ctr" fontAlgn="b"/>
                      <a:r>
                        <a:rPr lang="en-GB" sz="1200" b="0" i="0" u="none" strike="noStrike" dirty="0">
                          <a:solidFill>
                            <a:srgbClr val="000000"/>
                          </a:solidFill>
                          <a:effectLst/>
                          <a:latin typeface="+mj-lt"/>
                        </a:rPr>
                        <a:t>8%</a:t>
                      </a:r>
                    </a:p>
                  </a:txBody>
                  <a:tcPr marL="9525" marR="9525" marT="9525" marB="0" anchor="b"/>
                </a:tc>
              </a:tr>
              <a:tr h="216000">
                <a:tc>
                  <a:txBody>
                    <a:bodyPr/>
                    <a:lstStyle/>
                    <a:p>
                      <a:pPr algn="ctr" fontAlgn="b"/>
                      <a:r>
                        <a:rPr lang="en-GB" sz="1200" b="0" i="0" u="none" strike="noStrike" dirty="0">
                          <a:solidFill>
                            <a:srgbClr val="000000"/>
                          </a:solidFill>
                          <a:effectLst/>
                          <a:latin typeface="+mj-lt"/>
                        </a:rPr>
                        <a:t>Co-56</a:t>
                      </a:r>
                    </a:p>
                  </a:txBody>
                  <a:tcPr marL="9525" marR="9525" marT="9525" marB="0" anchor="b"/>
                </a:tc>
                <a:tc>
                  <a:txBody>
                    <a:bodyPr/>
                    <a:lstStyle/>
                    <a:p>
                      <a:pPr algn="ctr" fontAlgn="b"/>
                      <a:r>
                        <a:rPr lang="en-GB" sz="1200" b="0" i="0" u="none" strike="noStrike" dirty="0">
                          <a:solidFill>
                            <a:srgbClr val="000000"/>
                          </a:solidFill>
                          <a:effectLst/>
                          <a:latin typeface="+mj-lt"/>
                        </a:rPr>
                        <a:t>6%</a:t>
                      </a:r>
                    </a:p>
                  </a:txBody>
                  <a:tcPr marL="9525" marR="9525" marT="9525" marB="0" anchor="b"/>
                </a:tc>
              </a:tr>
              <a:tr h="216000">
                <a:tc>
                  <a:txBody>
                    <a:bodyPr/>
                    <a:lstStyle/>
                    <a:p>
                      <a:pPr algn="ctr" fontAlgn="b"/>
                      <a:r>
                        <a:rPr lang="en-GB" sz="1200" b="0" i="0" u="none" strike="noStrike">
                          <a:solidFill>
                            <a:srgbClr val="000000"/>
                          </a:solidFill>
                          <a:effectLst/>
                          <a:latin typeface="+mj-lt"/>
                        </a:rPr>
                        <a:t>Sc-46</a:t>
                      </a:r>
                    </a:p>
                  </a:txBody>
                  <a:tcPr marL="9525" marR="9525" marT="9525" marB="0" anchor="b"/>
                </a:tc>
                <a:tc>
                  <a:txBody>
                    <a:bodyPr/>
                    <a:lstStyle/>
                    <a:p>
                      <a:pPr algn="ctr" fontAlgn="b"/>
                      <a:r>
                        <a:rPr lang="en-GB" sz="1200" b="0" i="0" u="none" strike="noStrike" dirty="0">
                          <a:solidFill>
                            <a:srgbClr val="000000"/>
                          </a:solidFill>
                          <a:effectLst/>
                          <a:latin typeface="+mj-lt"/>
                        </a:rPr>
                        <a:t>2%</a:t>
                      </a:r>
                    </a:p>
                  </a:txBody>
                  <a:tcPr marL="9525" marR="9525" marT="9525" marB="0" anchor="b"/>
                </a:tc>
              </a:tr>
              <a:tr h="216000">
                <a:tc>
                  <a:txBody>
                    <a:bodyPr/>
                    <a:lstStyle/>
                    <a:p>
                      <a:pPr algn="ctr" fontAlgn="b"/>
                      <a:r>
                        <a:rPr lang="en-GB" sz="1200" b="0" i="0" u="none" strike="noStrike">
                          <a:solidFill>
                            <a:srgbClr val="000000"/>
                          </a:solidFill>
                          <a:effectLst/>
                          <a:latin typeface="+mj-lt"/>
                        </a:rPr>
                        <a:t>Co-57</a:t>
                      </a:r>
                    </a:p>
                  </a:txBody>
                  <a:tcPr marL="9525" marR="9525" marT="9525" marB="0" anchor="b"/>
                </a:tc>
                <a:tc>
                  <a:txBody>
                    <a:bodyPr/>
                    <a:lstStyle/>
                    <a:p>
                      <a:pPr algn="ctr" fontAlgn="b"/>
                      <a:r>
                        <a:rPr lang="en-GB" sz="1200" b="0" i="0" u="none" strike="noStrike" dirty="0">
                          <a:solidFill>
                            <a:srgbClr val="000000"/>
                          </a:solidFill>
                          <a:effectLst/>
                          <a:latin typeface="+mj-lt"/>
                        </a:rPr>
                        <a:t>2%</a:t>
                      </a:r>
                    </a:p>
                  </a:txBody>
                  <a:tcPr marL="9525" marR="9525" marT="9525" marB="0" anchor="b"/>
                </a:tc>
              </a:tr>
            </a:tbl>
          </a:graphicData>
        </a:graphic>
      </p:graphicFrame>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graphicFrame>
        <p:nvGraphicFramePr>
          <p:cNvPr id="14" name="Content Placeholder 6"/>
          <p:cNvGraphicFramePr>
            <a:graphicFrameLocks/>
          </p:cNvGraphicFramePr>
          <p:nvPr>
            <p:extLst/>
          </p:nvPr>
        </p:nvGraphicFramePr>
        <p:xfrm>
          <a:off x="4008391" y="1992702"/>
          <a:ext cx="2587336" cy="1753200"/>
        </p:xfrm>
        <a:graphic>
          <a:graphicData uri="http://schemas.openxmlformats.org/drawingml/2006/table">
            <a:tbl>
              <a:tblPr firstRow="1" bandRow="1">
                <a:tableStyleId>{93296810-A885-4BE3-A3E7-6D5BEEA58F35}</a:tableStyleId>
              </a:tblPr>
              <a:tblGrid>
                <a:gridCol w="1184593"/>
                <a:gridCol w="1402743"/>
              </a:tblGrid>
              <a:tr h="370840">
                <a:tc>
                  <a:txBody>
                    <a:bodyPr/>
                    <a:lstStyle/>
                    <a:p>
                      <a:pPr algn="ctr"/>
                      <a:r>
                        <a:rPr lang="en-GB" sz="1200" dirty="0" smtClean="0"/>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71%</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a:effectLst/>
                        </a:rPr>
                        <a:t>Mn-54</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16%</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Co-58</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5%</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4%</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Sc-46</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Co-57</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7" name="Content Placeholder 6"/>
          <p:cNvGraphicFramePr>
            <a:graphicFrameLocks/>
          </p:cNvGraphicFramePr>
          <p:nvPr>
            <p:extLst/>
          </p:nvPr>
        </p:nvGraphicFramePr>
        <p:xfrm>
          <a:off x="4003439" y="3994306"/>
          <a:ext cx="2592288" cy="1321200"/>
        </p:xfrm>
        <a:graphic>
          <a:graphicData uri="http://schemas.openxmlformats.org/drawingml/2006/table">
            <a:tbl>
              <a:tblPr firstRow="1" bandRow="1">
                <a:tableStyleId>{7DF18680-E054-41AD-8BC1-D1AEF772440D}</a:tableStyleId>
              </a:tblPr>
              <a:tblGrid>
                <a:gridCol w="1184593"/>
                <a:gridCol w="1407695"/>
              </a:tblGrid>
              <a:tr h="370840">
                <a:tc>
                  <a:txBody>
                    <a:bodyPr/>
                    <a:lstStyle/>
                    <a:p>
                      <a:pPr algn="ctr"/>
                      <a:r>
                        <a:rPr lang="en-GB" sz="1200" dirty="0" smtClean="0"/>
                        <a:t>Radionuclide</a:t>
                      </a:r>
                      <a:endParaRPr lang="en-GB" sz="1200" dirty="0">
                        <a:latin typeface="Arial" panose="020B0604020202020204" pitchFamily="34" charset="0"/>
                        <a:cs typeface="Arial" panose="020B0604020202020204" pitchFamily="34" charset="0"/>
                      </a:endParaRPr>
                    </a:p>
                  </a:txBody>
                  <a:tcPr anchor="ctr"/>
                </a:tc>
                <a:tc>
                  <a:txBody>
                    <a:bodyPr/>
                    <a:lstStyle/>
                    <a:p>
                      <a:pPr algn="ctr"/>
                      <a:r>
                        <a:rPr lang="en-GB" sz="1200" dirty="0" smtClean="0"/>
                        <a:t>Contribution to H*(10) @ 1m</a:t>
                      </a:r>
                      <a:endParaRPr lang="en-GB" sz="1200" dirty="0">
                        <a:latin typeface="Arial" panose="020B0604020202020204" pitchFamily="34" charset="0"/>
                        <a:cs typeface="Arial" panose="020B0604020202020204" pitchFamily="34" charset="0"/>
                      </a:endParaRPr>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Co-60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78%</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Mn-54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12%</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Co-58</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4%</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Co-56</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3%</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8" name="Title 1"/>
          <p:cNvSpPr>
            <a:spLocks noGrp="1"/>
          </p:cNvSpPr>
          <p:nvPr>
            <p:ph type="title"/>
          </p:nvPr>
        </p:nvSpPr>
        <p:spPr>
          <a:xfrm rot="5400000">
            <a:off x="5621459" y="2687245"/>
            <a:ext cx="6029000" cy="783102"/>
          </a:xfrm>
        </p:spPr>
        <p:txBody>
          <a:bodyPr/>
          <a:lstStyle/>
          <a:p>
            <a:r>
              <a:rPr lang="en-GB" dirty="0" smtClean="0">
                <a:solidFill>
                  <a:srgbClr val="00B050"/>
                </a:solidFill>
              </a:rPr>
              <a:t>Cell 4 – next to TCL4 collimator</a:t>
            </a:r>
            <a:br>
              <a:rPr lang="en-GB" dirty="0" smtClean="0">
                <a:solidFill>
                  <a:srgbClr val="00B050"/>
                </a:solidFill>
              </a:rPr>
            </a:br>
            <a:r>
              <a:rPr lang="en-GB" sz="1800" dirty="0" smtClean="0">
                <a:solidFill>
                  <a:srgbClr val="00B050"/>
                </a:solidFill>
              </a:rPr>
              <a:t>6 months cooling time</a:t>
            </a:r>
            <a:endParaRPr lang="en-GB" dirty="0">
              <a:solidFill>
                <a:srgbClr val="00B050"/>
              </a:solidFill>
            </a:endParaRPr>
          </a:p>
        </p:txBody>
      </p:sp>
      <p:graphicFrame>
        <p:nvGraphicFramePr>
          <p:cNvPr id="9" name="Table 8"/>
          <p:cNvGraphicFramePr>
            <a:graphicFrameLocks noGrp="1"/>
          </p:cNvGraphicFramePr>
          <p:nvPr>
            <p:extLst/>
          </p:nvPr>
        </p:nvGraphicFramePr>
        <p:xfrm>
          <a:off x="316191" y="8438"/>
          <a:ext cx="3508295" cy="2833200"/>
        </p:xfrm>
        <a:graphic>
          <a:graphicData uri="http://schemas.openxmlformats.org/drawingml/2006/table">
            <a:tbl>
              <a:tblPr firstRow="1" bandRow="1">
                <a:tableStyleId>{5C22544A-7EE6-4342-B048-85BDC9FD1C3A}</a:tableStyleId>
              </a:tblPr>
              <a:tblGrid>
                <a:gridCol w="1233805"/>
                <a:gridCol w="1338386"/>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Contribution to H*(10) @ 1m</a:t>
                      </a: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COBALT</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53.78%</a:t>
                      </a:r>
                    </a:p>
                  </a:txBody>
                  <a:tcPr marL="9525" marR="9525" marT="9525" marB="0" anchor="ctr"/>
                </a:tc>
                <a:tc>
                  <a:txBody>
                    <a:bodyPr/>
                    <a:lstStyle/>
                    <a:p>
                      <a:pPr algn="ctr" fontAlgn="b"/>
                      <a:r>
                        <a:rPr lang="en-GB" sz="1200" b="1" i="0" u="none" strike="noStrike" dirty="0">
                          <a:solidFill>
                            <a:srgbClr val="000000"/>
                          </a:solidFill>
                          <a:effectLst>
                            <a:outerShdw blurRad="38100" dist="38100" dir="2700000" algn="tl">
                              <a:srgbClr val="000000">
                                <a:alpha val="43137"/>
                              </a:srgbClr>
                            </a:outerShdw>
                          </a:effectLst>
                          <a:latin typeface="+mj-lt"/>
                        </a:rPr>
                        <a:t>0.10%</a:t>
                      </a:r>
                    </a:p>
                  </a:txBody>
                  <a:tcPr marL="9525" marR="9525" marT="9525" marB="0" anchor="ctr"/>
                </a:tc>
              </a:tr>
              <a:tr h="216000">
                <a:tc>
                  <a:txBody>
                    <a:bodyPr/>
                    <a:lstStyle/>
                    <a:p>
                      <a:pPr algn="ctr" fontAlgn="b"/>
                      <a:r>
                        <a:rPr lang="en-GB" sz="1200" b="0" i="0" u="none" strike="noStrike">
                          <a:solidFill>
                            <a:srgbClr val="000000"/>
                          </a:solidFill>
                          <a:effectLst/>
                          <a:latin typeface="+mj-lt"/>
                        </a:rPr>
                        <a:t>IRON</a:t>
                      </a:r>
                    </a:p>
                  </a:txBody>
                  <a:tcPr marL="9525" marR="9525" marT="9525" marB="0" anchor="ctr"/>
                </a:tc>
                <a:tc>
                  <a:txBody>
                    <a:bodyPr/>
                    <a:lstStyle/>
                    <a:p>
                      <a:pPr algn="ctr" fontAlgn="b"/>
                      <a:r>
                        <a:rPr lang="en-GB" sz="1200" b="0" i="0" u="none" strike="noStrike">
                          <a:solidFill>
                            <a:srgbClr val="000000"/>
                          </a:solidFill>
                          <a:effectLst/>
                          <a:latin typeface="+mj-lt"/>
                        </a:rPr>
                        <a:t>24.34%</a:t>
                      </a:r>
                    </a:p>
                  </a:txBody>
                  <a:tcPr marL="9525" marR="9525" marT="9525" marB="0" anchor="ctr"/>
                </a:tc>
                <a:tc>
                  <a:txBody>
                    <a:bodyPr/>
                    <a:lstStyle/>
                    <a:p>
                      <a:pPr algn="ctr" fontAlgn="b"/>
                      <a:r>
                        <a:rPr lang="en-GB" sz="1200" b="0" i="0" u="none" strike="noStrike">
                          <a:solidFill>
                            <a:srgbClr val="000000"/>
                          </a:solidFill>
                          <a:effectLst/>
                          <a:latin typeface="+mj-lt"/>
                        </a:rPr>
                        <a:t>63.90%</a:t>
                      </a:r>
                    </a:p>
                  </a:txBody>
                  <a:tcPr marL="9525" marR="9525" marT="9525" marB="0" anchor="ctr"/>
                </a:tc>
              </a:tr>
              <a:tr h="216000">
                <a:tc>
                  <a:txBody>
                    <a:bodyPr/>
                    <a:lstStyle/>
                    <a:p>
                      <a:pPr algn="ctr" fontAlgn="b"/>
                      <a:r>
                        <a:rPr lang="en-GB" sz="1200" b="0" i="0" u="none" strike="noStrike">
                          <a:solidFill>
                            <a:srgbClr val="000000"/>
                          </a:solidFill>
                          <a:effectLst/>
                          <a:latin typeface="+mj-lt"/>
                        </a:rPr>
                        <a:t>NICKEL</a:t>
                      </a:r>
                    </a:p>
                  </a:txBody>
                  <a:tcPr marL="9525" marR="9525" marT="9525" marB="0" anchor="ctr"/>
                </a:tc>
                <a:tc>
                  <a:txBody>
                    <a:bodyPr/>
                    <a:lstStyle/>
                    <a:p>
                      <a:pPr algn="ctr" fontAlgn="b"/>
                      <a:r>
                        <a:rPr lang="en-GB" sz="1200" b="0" i="0" u="none" strike="noStrike">
                          <a:solidFill>
                            <a:srgbClr val="000000"/>
                          </a:solidFill>
                          <a:effectLst/>
                          <a:latin typeface="+mj-lt"/>
                        </a:rPr>
                        <a:t>17.51%</a:t>
                      </a:r>
                    </a:p>
                  </a:txBody>
                  <a:tcPr marL="9525" marR="9525" marT="9525" marB="0" anchor="ctr"/>
                </a:tc>
                <a:tc>
                  <a:txBody>
                    <a:bodyPr/>
                    <a:lstStyle/>
                    <a:p>
                      <a:pPr algn="ctr" fontAlgn="b"/>
                      <a:r>
                        <a:rPr lang="en-GB" sz="1200" b="0" i="0" u="none" strike="noStrike">
                          <a:solidFill>
                            <a:srgbClr val="000000"/>
                          </a:solidFill>
                          <a:effectLst/>
                          <a:latin typeface="+mj-lt"/>
                        </a:rPr>
                        <a:t>13%</a:t>
                      </a:r>
                    </a:p>
                  </a:txBody>
                  <a:tcPr marL="9525" marR="9525" marT="9525" marB="0" anchor="ctr"/>
                </a:tc>
              </a:tr>
              <a:tr h="216000">
                <a:tc>
                  <a:txBody>
                    <a:bodyPr/>
                    <a:lstStyle/>
                    <a:p>
                      <a:pPr algn="ctr" fontAlgn="b"/>
                      <a:r>
                        <a:rPr lang="en-GB" sz="1200" b="0" i="0" u="none" strike="noStrike">
                          <a:solidFill>
                            <a:srgbClr val="000000"/>
                          </a:solidFill>
                          <a:effectLst/>
                          <a:latin typeface="+mj-lt"/>
                        </a:rPr>
                        <a:t>MANGANESE</a:t>
                      </a:r>
                    </a:p>
                  </a:txBody>
                  <a:tcPr marL="9525" marR="9525" marT="9525" marB="0" anchor="ctr"/>
                </a:tc>
                <a:tc>
                  <a:txBody>
                    <a:bodyPr/>
                    <a:lstStyle/>
                    <a:p>
                      <a:pPr algn="ctr" fontAlgn="b"/>
                      <a:r>
                        <a:rPr lang="en-GB" sz="1200" b="0" i="0" u="none" strike="noStrike">
                          <a:solidFill>
                            <a:srgbClr val="000000"/>
                          </a:solidFill>
                          <a:effectLst/>
                          <a:latin typeface="+mj-lt"/>
                        </a:rPr>
                        <a:t>1.87%</a:t>
                      </a:r>
                    </a:p>
                  </a:txBody>
                  <a:tcPr marL="9525" marR="9525" marT="9525" marB="0" anchor="ctr"/>
                </a:tc>
                <a:tc>
                  <a:txBody>
                    <a:bodyPr/>
                    <a:lstStyle/>
                    <a:p>
                      <a:pPr algn="ctr" fontAlgn="b"/>
                      <a:r>
                        <a:rPr lang="en-GB" sz="1200" b="0" i="0" u="none" strike="noStrike">
                          <a:solidFill>
                            <a:srgbClr val="000000"/>
                          </a:solidFill>
                          <a:effectLst/>
                          <a:latin typeface="+mj-lt"/>
                        </a:rPr>
                        <a:t>2%</a:t>
                      </a:r>
                    </a:p>
                  </a:txBody>
                  <a:tcPr marL="9525" marR="9525" marT="9525" marB="0" anchor="ctr"/>
                </a:tc>
              </a:tr>
              <a:tr h="216000">
                <a:tc>
                  <a:txBody>
                    <a:bodyPr/>
                    <a:lstStyle/>
                    <a:p>
                      <a:pPr algn="ctr" fontAlgn="b"/>
                      <a:r>
                        <a:rPr lang="en-GB" sz="1200" b="0" i="0" u="none" strike="noStrike">
                          <a:solidFill>
                            <a:srgbClr val="000000"/>
                          </a:solidFill>
                          <a:effectLst/>
                          <a:latin typeface="+mj-lt"/>
                        </a:rPr>
                        <a:t>CHROMIUM</a:t>
                      </a:r>
                    </a:p>
                  </a:txBody>
                  <a:tcPr marL="9525" marR="9525" marT="9525" marB="0" anchor="ctr"/>
                </a:tc>
                <a:tc>
                  <a:txBody>
                    <a:bodyPr/>
                    <a:lstStyle/>
                    <a:p>
                      <a:pPr algn="ctr" fontAlgn="b"/>
                      <a:r>
                        <a:rPr lang="en-GB" sz="1200" b="0" i="0" u="none" strike="noStrike">
                          <a:solidFill>
                            <a:srgbClr val="000000"/>
                          </a:solidFill>
                          <a:effectLst/>
                          <a:latin typeface="+mj-lt"/>
                        </a:rPr>
                        <a:t>1.19%</a:t>
                      </a:r>
                    </a:p>
                  </a:txBody>
                  <a:tcPr marL="9525" marR="9525" marT="9525" marB="0" anchor="ctr"/>
                </a:tc>
                <a:tc>
                  <a:txBody>
                    <a:bodyPr/>
                    <a:lstStyle/>
                    <a:p>
                      <a:pPr algn="ctr" fontAlgn="b"/>
                      <a:r>
                        <a:rPr lang="en-GB" sz="1200" b="0" i="0" u="none" strike="noStrike">
                          <a:solidFill>
                            <a:srgbClr val="000000"/>
                          </a:solidFill>
                          <a:effectLst/>
                          <a:latin typeface="+mj-lt"/>
                        </a:rPr>
                        <a:t>17.30%</a:t>
                      </a:r>
                    </a:p>
                  </a:txBody>
                  <a:tcPr marL="9525" marR="9525" marT="9525" marB="0" anchor="ctr"/>
                </a:tc>
              </a:tr>
              <a:tr h="216000">
                <a:tc>
                  <a:txBody>
                    <a:bodyPr/>
                    <a:lstStyle/>
                    <a:p>
                      <a:pPr algn="ctr" fontAlgn="b"/>
                      <a:r>
                        <a:rPr lang="en-GB" sz="1200" b="0" i="0" u="none" strike="noStrike">
                          <a:solidFill>
                            <a:srgbClr val="000000"/>
                          </a:solidFill>
                          <a:effectLst/>
                          <a:latin typeface="+mj-lt"/>
                        </a:rPr>
                        <a:t>MOLYBDENUM:</a:t>
                      </a:r>
                    </a:p>
                  </a:txBody>
                  <a:tcPr marL="9525" marR="9525" marT="9525" marB="0" anchor="ctr"/>
                </a:tc>
                <a:tc>
                  <a:txBody>
                    <a:bodyPr/>
                    <a:lstStyle/>
                    <a:p>
                      <a:pPr algn="ctr" fontAlgn="b"/>
                      <a:r>
                        <a:rPr lang="en-GB" sz="1200" b="0" i="0" u="none" strike="noStrike">
                          <a:solidFill>
                            <a:srgbClr val="000000"/>
                          </a:solidFill>
                          <a:effectLst/>
                          <a:latin typeface="+mj-lt"/>
                        </a:rPr>
                        <a:t>1.15%</a:t>
                      </a:r>
                    </a:p>
                  </a:txBody>
                  <a:tcPr marL="9525" marR="9525" marT="9525" marB="0" anchor="ctr"/>
                </a:tc>
                <a:tc>
                  <a:txBody>
                    <a:bodyPr/>
                    <a:lstStyle/>
                    <a:p>
                      <a:pPr algn="ctr" fontAlgn="b"/>
                      <a:r>
                        <a:rPr lang="en-GB" sz="1200" b="0" i="0" u="none" strike="noStrike">
                          <a:solidFill>
                            <a:srgbClr val="000000"/>
                          </a:solidFill>
                          <a:effectLst/>
                          <a:latin typeface="+mj-lt"/>
                        </a:rPr>
                        <a:t>2.50%</a:t>
                      </a:r>
                    </a:p>
                  </a:txBody>
                  <a:tcPr marL="9525" marR="9525" marT="9525" marB="0" anchor="ctr"/>
                </a:tc>
              </a:tr>
              <a:tr h="216000">
                <a:tc>
                  <a:txBody>
                    <a:bodyPr/>
                    <a:lstStyle/>
                    <a:p>
                      <a:pPr algn="ctr" fontAlgn="b"/>
                      <a:r>
                        <a:rPr lang="en-GB" sz="1200" b="0" i="0" u="none" strike="noStrike">
                          <a:solidFill>
                            <a:srgbClr val="000000"/>
                          </a:solidFill>
                          <a:effectLst/>
                          <a:latin typeface="+mj-lt"/>
                        </a:rPr>
                        <a:t>SILICON</a:t>
                      </a:r>
                    </a:p>
                  </a:txBody>
                  <a:tcPr marL="9525" marR="9525" marT="9525" marB="0" anchor="ctr"/>
                </a:tc>
                <a:tc>
                  <a:txBody>
                    <a:bodyPr/>
                    <a:lstStyle/>
                    <a:p>
                      <a:pPr algn="ctr" fontAlgn="b"/>
                      <a:r>
                        <a:rPr lang="en-GB" sz="1200" b="0" i="0" u="none" strike="noStrike">
                          <a:solidFill>
                            <a:srgbClr val="000000"/>
                          </a:solidFill>
                          <a:effectLst/>
                          <a:latin typeface="+mj-lt"/>
                        </a:rPr>
                        <a:t>0.16%</a:t>
                      </a:r>
                    </a:p>
                  </a:txBody>
                  <a:tcPr marL="9525" marR="9525" marT="9525" marB="0" anchor="ctr"/>
                </a:tc>
                <a:tc>
                  <a:txBody>
                    <a:bodyPr/>
                    <a:lstStyle/>
                    <a:p>
                      <a:pPr algn="ctr" fontAlgn="b"/>
                      <a:r>
                        <a:rPr lang="en-GB" sz="1200" b="0" i="0" u="none" strike="noStrike">
                          <a:solidFill>
                            <a:srgbClr val="000000"/>
                          </a:solidFill>
                          <a:effectLst/>
                          <a:latin typeface="+mj-lt"/>
                        </a:rPr>
                        <a:t>1%</a:t>
                      </a:r>
                    </a:p>
                  </a:txBody>
                  <a:tcPr marL="9525" marR="9525" marT="9525" marB="0" anchor="ctr"/>
                </a:tc>
              </a:tr>
              <a:tr h="216000">
                <a:tc>
                  <a:txBody>
                    <a:bodyPr/>
                    <a:lstStyle/>
                    <a:p>
                      <a:pPr algn="ctr" fontAlgn="b"/>
                      <a:r>
                        <a:rPr lang="en-GB" sz="1200" b="0" i="0" u="none" strike="noStrike">
                          <a:solidFill>
                            <a:srgbClr val="000000"/>
                          </a:solidFill>
                          <a:effectLst/>
                          <a:latin typeface="+mj-lt"/>
                        </a:rPr>
                        <a:t>PHOSPHORUS:</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0.02%</a:t>
                      </a:r>
                    </a:p>
                  </a:txBody>
                  <a:tcPr marL="9525" marR="9525" marT="9525" marB="0" anchor="ctr"/>
                </a:tc>
              </a:tr>
              <a:tr h="216000">
                <a:tc>
                  <a:txBody>
                    <a:bodyPr/>
                    <a:lstStyle/>
                    <a:p>
                      <a:pPr algn="ctr" fontAlgn="b"/>
                      <a:r>
                        <a:rPr lang="en-GB" sz="1200" b="0" i="0" u="none" strike="noStrike">
                          <a:solidFill>
                            <a:srgbClr val="000000"/>
                          </a:solidFill>
                          <a:effectLst/>
                          <a:latin typeface="+mj-lt"/>
                        </a:rPr>
                        <a:t>SULFUR</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r>
              <a:tr h="216000">
                <a:tc>
                  <a:txBody>
                    <a:bodyPr/>
                    <a:lstStyle/>
                    <a:p>
                      <a:pPr algn="ctr" fontAlgn="b"/>
                      <a:r>
                        <a:rPr lang="en-GB" sz="1200" b="0" i="0" u="none" strike="noStrike">
                          <a:solidFill>
                            <a:srgbClr val="000000"/>
                          </a:solidFill>
                          <a:effectLst/>
                          <a:latin typeface="+mj-lt"/>
                        </a:rPr>
                        <a:t>NITROGEN</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a:solidFill>
                            <a:srgbClr val="000000"/>
                          </a:solidFill>
                          <a:effectLst/>
                          <a:latin typeface="+mj-lt"/>
                        </a:rPr>
                        <a:t>0.17%</a:t>
                      </a:r>
                    </a:p>
                  </a:txBody>
                  <a:tcPr marL="9525" marR="9525" marT="9525" marB="0" anchor="ctr"/>
                </a:tc>
              </a:tr>
              <a:tr h="216000">
                <a:tc>
                  <a:txBody>
                    <a:bodyPr/>
                    <a:lstStyle/>
                    <a:p>
                      <a:pPr algn="ctr" fontAlgn="b"/>
                      <a:r>
                        <a:rPr lang="en-GB" sz="1200" b="0" i="0" u="none" strike="noStrike">
                          <a:solidFill>
                            <a:srgbClr val="000000"/>
                          </a:solidFill>
                          <a:effectLst/>
                          <a:latin typeface="+mj-lt"/>
                        </a:rPr>
                        <a:t>CARBON</a:t>
                      </a:r>
                    </a:p>
                  </a:txBody>
                  <a:tcPr marL="9525" marR="9525" marT="9525" marB="0" anchor="ctr"/>
                </a:tc>
                <a:tc>
                  <a:txBody>
                    <a:bodyPr/>
                    <a:lstStyle/>
                    <a:p>
                      <a:pPr algn="ctr" fontAlgn="b"/>
                      <a:r>
                        <a:rPr lang="en-GB" sz="1200" b="0" i="0" u="none" strike="noStrike">
                          <a:solidFill>
                            <a:srgbClr val="000000"/>
                          </a:solidFill>
                          <a:effectLst/>
                          <a:latin typeface="+mj-lt"/>
                        </a:rPr>
                        <a:t>0.01%</a:t>
                      </a:r>
                    </a:p>
                  </a:txBody>
                  <a:tcPr marL="9525" marR="9525" marT="9525" marB="0" anchor="ctr"/>
                </a:tc>
                <a:tc>
                  <a:txBody>
                    <a:bodyPr/>
                    <a:lstStyle/>
                    <a:p>
                      <a:pPr algn="ctr" fontAlgn="b"/>
                      <a:r>
                        <a:rPr lang="en-GB" sz="1200" b="0" i="0" u="none" strike="noStrike" dirty="0">
                          <a:solidFill>
                            <a:srgbClr val="000000"/>
                          </a:solidFill>
                          <a:effectLst/>
                          <a:latin typeface="+mj-lt"/>
                        </a:rPr>
                        <a:t>0.03%</a:t>
                      </a:r>
                    </a:p>
                  </a:txBody>
                  <a:tcPr marL="9525" marR="9525" marT="9525" marB="0" anchor="ctr"/>
                </a:tc>
              </a:tr>
            </a:tbl>
          </a:graphicData>
        </a:graphic>
      </p:graphicFrame>
      <p:graphicFrame>
        <p:nvGraphicFramePr>
          <p:cNvPr id="15" name="Table 14"/>
          <p:cNvGraphicFramePr>
            <a:graphicFrameLocks noGrp="1"/>
          </p:cNvGraphicFramePr>
          <p:nvPr>
            <p:extLst/>
          </p:nvPr>
        </p:nvGraphicFramePr>
        <p:xfrm>
          <a:off x="316191" y="1992702"/>
          <a:ext cx="3508295" cy="2833200"/>
        </p:xfrm>
        <a:graphic>
          <a:graphicData uri="http://schemas.openxmlformats.org/drawingml/2006/table">
            <a:tbl>
              <a:tblPr firstRow="1" bandRow="1">
                <a:tableStyleId>{93296810-A885-4BE3-A3E7-6D5BEEA58F35}</a:tableStyleId>
              </a:tblPr>
              <a:tblGrid>
                <a:gridCol w="1233805"/>
                <a:gridCol w="1338386"/>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t>Contribution to H*(10) @ 1m</a:t>
                      </a:r>
                      <a:endParaRPr lang="en-GB" sz="1200" dirty="0" smtClean="0">
                        <a:latin typeface="Arial" panose="020B0604020202020204" pitchFamily="34" charset="0"/>
                        <a:cs typeface="Arial" panose="020B0604020202020204" pitchFamily="34" charset="0"/>
                      </a:endParaRP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69.94%</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0.20%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dirty="0">
                          <a:effectLst/>
                        </a:rPr>
                        <a:t>IRON</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15.83%</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63.90%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11.39%</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1.22%</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CHROMIUM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0.77%</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0.75%</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0.10%</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1.00%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PHOSPHORUS:</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0.17%</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graphicFrame>
        <p:nvGraphicFramePr>
          <p:cNvPr id="16" name="Table 15"/>
          <p:cNvGraphicFramePr>
            <a:graphicFrameLocks noGrp="1"/>
          </p:cNvGraphicFramePr>
          <p:nvPr>
            <p:extLst/>
          </p:nvPr>
        </p:nvGraphicFramePr>
        <p:xfrm>
          <a:off x="316191" y="3994306"/>
          <a:ext cx="3508295" cy="2833200"/>
        </p:xfrm>
        <a:graphic>
          <a:graphicData uri="http://schemas.openxmlformats.org/drawingml/2006/table">
            <a:tbl>
              <a:tblPr firstRow="1" bandRow="1">
                <a:tableStyleId>{7DF18680-E054-41AD-8BC1-D1AEF772440D}</a:tableStyleId>
              </a:tblPr>
              <a:tblGrid>
                <a:gridCol w="1233805"/>
                <a:gridCol w="1338386"/>
                <a:gridCol w="936104"/>
              </a:tblGrid>
              <a:tr h="370840">
                <a:tc>
                  <a:txBody>
                    <a:bodyPr/>
                    <a:lstStyle/>
                    <a:p>
                      <a:pPr algn="ctr"/>
                      <a:r>
                        <a:rPr lang="en-GB" sz="1200" dirty="0" smtClean="0"/>
                        <a:t>Alloy</a:t>
                      </a:r>
                      <a:r>
                        <a:rPr lang="en-GB" sz="1200" baseline="0" dirty="0" smtClean="0"/>
                        <a:t> E</a:t>
                      </a:r>
                      <a:r>
                        <a:rPr lang="en-GB" sz="1200" dirty="0" smtClean="0"/>
                        <a:t>lement</a:t>
                      </a:r>
                      <a:endParaRPr lang="en-GB" sz="12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200" dirty="0" smtClean="0"/>
                        <a:t>Contribution to H*(10) @ 1m</a:t>
                      </a:r>
                      <a:endParaRPr lang="en-GB" sz="1200" dirty="0" smtClean="0">
                        <a:latin typeface="Arial" panose="020B0604020202020204" pitchFamily="34" charset="0"/>
                        <a:cs typeface="Arial" panose="020B0604020202020204" pitchFamily="34" charset="0"/>
                      </a:endParaRPr>
                    </a:p>
                  </a:txBody>
                  <a:tcPr anchor="ctr"/>
                </a:tc>
                <a:tc>
                  <a:txBody>
                    <a:bodyPr/>
                    <a:lstStyle/>
                    <a:p>
                      <a:pPr algn="ctr"/>
                      <a:r>
                        <a:rPr lang="en-GB" sz="1200" dirty="0" smtClean="0"/>
                        <a:t>Weight fraction</a:t>
                      </a:r>
                      <a:endParaRPr lang="en-GB" sz="1200" dirty="0"/>
                    </a:p>
                  </a:txBody>
                  <a:tcPr anchor="ctr"/>
                </a:tc>
              </a:tr>
              <a:tr h="216000">
                <a:tc>
                  <a:txBody>
                    <a:bodyPr/>
                    <a:lstStyle/>
                    <a:p>
                      <a:pPr algn="ctr" fontAlgn="b"/>
                      <a:r>
                        <a:rPr lang="en-GB" sz="1200" b="1" u="none" strike="noStrike" dirty="0">
                          <a:effectLst>
                            <a:outerShdw blurRad="38100" dist="38100" dir="2700000" algn="tl">
                              <a:srgbClr val="000000">
                                <a:alpha val="43137"/>
                              </a:srgbClr>
                            </a:outerShdw>
                          </a:effectLst>
                        </a:rPr>
                        <a:t>COBALT</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77.73%</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c>
                  <a:txBody>
                    <a:bodyPr/>
                    <a:lstStyle/>
                    <a:p>
                      <a:pPr algn="ctr" fontAlgn="b"/>
                      <a:r>
                        <a:rPr lang="en-GB" sz="1200" b="1" u="none" strike="noStrike" dirty="0">
                          <a:effectLst>
                            <a:outerShdw blurRad="38100" dist="38100" dir="2700000" algn="tl">
                              <a:srgbClr val="000000">
                                <a:alpha val="43137"/>
                              </a:srgbClr>
                            </a:outerShdw>
                          </a:effectLst>
                        </a:rPr>
                        <a:t>0.30%</a:t>
                      </a:r>
                      <a:endParaRPr lang="en-GB" sz="1200" b="1" i="0" u="none" strike="noStrike" dirty="0">
                        <a:solidFill>
                          <a:srgbClr val="000000"/>
                        </a:solidFill>
                        <a:effectLst>
                          <a:outerShdw blurRad="38100" dist="38100" dir="2700000" algn="tl">
                            <a:srgbClr val="000000">
                              <a:alpha val="43137"/>
                            </a:srgbClr>
                          </a:outerShdw>
                        </a:effectLst>
                        <a:latin typeface="+mj-lt"/>
                      </a:endParaRPr>
                    </a:p>
                  </a:txBody>
                  <a:tcPr marL="9525" marR="9525" marT="9525" marB="0" anchor="ctr"/>
                </a:tc>
              </a:tr>
              <a:tr h="216000">
                <a:tc>
                  <a:txBody>
                    <a:bodyPr/>
                    <a:lstStyle/>
                    <a:p>
                      <a:pPr algn="ctr" fontAlgn="b"/>
                      <a:r>
                        <a:rPr lang="en-GB" sz="1200" u="none" strike="noStrike">
                          <a:effectLst/>
                        </a:rPr>
                        <a:t>IRON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11.73%</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dirty="0">
                          <a:effectLst/>
                        </a:rPr>
                        <a:t>63.80%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NICKEL</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8.44%</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13%</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MANGANESE</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0.90%</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CHROMIUM</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0.57%</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17.20%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MOLYBDENUM:</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0.55%</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2.50%</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SILICON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0.08%</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1.00%</a:t>
                      </a:r>
                      <a:endParaRPr lang="en-GB" sz="1200" b="0" i="0" u="none" strike="noStrike" dirty="0">
                        <a:solidFill>
                          <a:srgbClr val="000000"/>
                        </a:solidFill>
                        <a:effectLst/>
                        <a:latin typeface="+mj-lt"/>
                      </a:endParaRPr>
                    </a:p>
                  </a:txBody>
                  <a:tcPr marL="9525" marR="9525" marT="9525" marB="0" anchor="ctr"/>
                </a:tc>
              </a:tr>
              <a:tr h="216000">
                <a:tc>
                  <a:txBody>
                    <a:bodyPr/>
                    <a:lstStyle/>
                    <a:p>
                      <a:pPr algn="ctr" fontAlgn="b"/>
                      <a:r>
                        <a:rPr lang="en-GB" sz="1200" u="none" strike="noStrike" dirty="0">
                          <a:effectLst/>
                        </a:rPr>
                        <a:t>PHOSPHORUS:</a:t>
                      </a:r>
                      <a:endParaRPr lang="en-GB" sz="1200" b="0" i="0" u="none" strike="noStrike" dirty="0">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0.02%</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SULFUR</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NITROGEN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0.17%</a:t>
                      </a:r>
                      <a:endParaRPr lang="en-GB" sz="1200" b="0" i="0" u="none" strike="noStrike">
                        <a:solidFill>
                          <a:srgbClr val="000000"/>
                        </a:solidFill>
                        <a:effectLst/>
                        <a:latin typeface="+mj-lt"/>
                      </a:endParaRPr>
                    </a:p>
                  </a:txBody>
                  <a:tcPr marL="9525" marR="9525" marT="9525" marB="0" anchor="ctr"/>
                </a:tc>
              </a:tr>
              <a:tr h="216000">
                <a:tc>
                  <a:txBody>
                    <a:bodyPr/>
                    <a:lstStyle/>
                    <a:p>
                      <a:pPr algn="ctr" fontAlgn="b"/>
                      <a:r>
                        <a:rPr lang="en-GB" sz="1200" u="none" strike="noStrike">
                          <a:effectLst/>
                        </a:rPr>
                        <a:t>CARBON</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a:effectLst/>
                        </a:rPr>
                        <a:t>0.01%</a:t>
                      </a:r>
                      <a:endParaRPr lang="en-GB" sz="1200" b="0" i="0" u="none" strike="noStrike">
                        <a:solidFill>
                          <a:srgbClr val="000000"/>
                        </a:solidFill>
                        <a:effectLst/>
                        <a:latin typeface="+mj-lt"/>
                      </a:endParaRPr>
                    </a:p>
                  </a:txBody>
                  <a:tcPr marL="9525" marR="9525" marT="9525" marB="0" anchor="ctr"/>
                </a:tc>
                <a:tc>
                  <a:txBody>
                    <a:bodyPr/>
                    <a:lstStyle/>
                    <a:p>
                      <a:pPr algn="ctr" fontAlgn="b"/>
                      <a:r>
                        <a:rPr lang="en-GB" sz="1200" u="none" strike="noStrike" dirty="0">
                          <a:effectLst/>
                        </a:rPr>
                        <a:t>0.03%</a:t>
                      </a:r>
                      <a:endParaRPr lang="en-GB" sz="1200" b="0" i="0" u="none" strike="noStrike" dirty="0">
                        <a:solidFill>
                          <a:srgbClr val="000000"/>
                        </a:solidFill>
                        <a:effectLst/>
                        <a:latin typeface="+mj-lt"/>
                      </a:endParaRPr>
                    </a:p>
                  </a:txBody>
                  <a:tcPr marL="9525" marR="9525" marT="9525" marB="0" anchor="ctr"/>
                </a:tc>
              </a:tr>
            </a:tbl>
          </a:graphicData>
        </a:graphic>
      </p:graphicFrame>
      <p:sp>
        <p:nvSpPr>
          <p:cNvPr id="11" name="Footer Placeholder 3"/>
          <p:cNvSpPr txBox="1">
            <a:spLocks/>
          </p:cNvSpPr>
          <p:nvPr/>
        </p:nvSpPr>
        <p:spPr>
          <a:xfrm>
            <a:off x="4003439" y="5274415"/>
            <a:ext cx="2520280" cy="237744"/>
          </a:xfrm>
          <a:prstGeom prst="rect">
            <a:avLst/>
          </a:prstGeom>
        </p:spPr>
        <p:txBody>
          <a:bodyPr vert="horz" lIns="91440" tIns="45720" rIns="91440" bIns="45720" rtlCol="0" anchor="ctr"/>
          <a:lstStyle>
            <a:defPPr>
              <a:defRPr lang="en-US"/>
            </a:defPPr>
            <a:lvl1pPr marL="0" algn="l" defTabSz="914400" rtl="0" eaLnBrk="1" latinLnBrk="0" hangingPunct="1">
              <a:defRPr sz="800" kern="1200" cap="all" baseline="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schemeClr val="tx2">
                    <a:lumMod val="75000"/>
                  </a:schemeClr>
                </a:solidFill>
                <a:latin typeface="Corbel"/>
              </a:rPr>
              <a:t>ActiWiz3 Creator, V 1.1</a:t>
            </a:r>
            <a:endParaRPr lang="en-GB" dirty="0">
              <a:solidFill>
                <a:schemeClr val="tx2">
                  <a:lumMod val="75000"/>
                </a:schemeClr>
              </a:solidFill>
              <a:latin typeface="Corbel"/>
            </a:endParaRPr>
          </a:p>
        </p:txBody>
      </p:sp>
      <p:sp>
        <p:nvSpPr>
          <p:cNvPr id="12" name="Oval 11"/>
          <p:cNvSpPr/>
          <p:nvPr/>
        </p:nvSpPr>
        <p:spPr>
          <a:xfrm>
            <a:off x="8383931" y="5841268"/>
            <a:ext cx="504056" cy="504056"/>
          </a:xfrm>
          <a:prstGeom prst="ellipse">
            <a:avLst/>
          </a:prstGeom>
          <a:solidFill>
            <a:srgbClr val="00B05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 name="Group 1"/>
          <p:cNvGrpSpPr/>
          <p:nvPr/>
        </p:nvGrpSpPr>
        <p:grpSpPr>
          <a:xfrm>
            <a:off x="4641492" y="5546031"/>
            <a:ext cx="3034967" cy="1311969"/>
            <a:chOff x="1547663" y="3282124"/>
            <a:chExt cx="6408713" cy="3195701"/>
          </a:xfrm>
        </p:grpSpPr>
        <p:pic>
          <p:nvPicPr>
            <p:cNvPr id="13" name="Picture 12"/>
            <p:cNvPicPr>
              <a:picLocks noChangeAspect="1"/>
            </p:cNvPicPr>
            <p:nvPr/>
          </p:nvPicPr>
          <p:blipFill>
            <a:blip r:embed="rId2"/>
            <a:stretch>
              <a:fillRect/>
            </a:stretch>
          </p:blipFill>
          <p:spPr>
            <a:xfrm>
              <a:off x="1547663" y="3282124"/>
              <a:ext cx="6297324" cy="3040253"/>
            </a:xfrm>
            <a:prstGeom prst="rect">
              <a:avLst/>
            </a:prstGeom>
          </p:spPr>
        </p:pic>
        <p:sp>
          <p:nvSpPr>
            <p:cNvPr id="19" name="Oval 18"/>
            <p:cNvSpPr/>
            <p:nvPr/>
          </p:nvSpPr>
          <p:spPr>
            <a:xfrm>
              <a:off x="6084169" y="4913354"/>
              <a:ext cx="304074" cy="350756"/>
            </a:xfrm>
            <a:prstGeom prst="ellipse">
              <a:avLst/>
            </a:prstGeom>
            <a:solidFill>
              <a:srgbClr val="00B050"/>
            </a:solidFill>
            <a:ln w="127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20" name="TextBox 19"/>
            <p:cNvSpPr txBox="1"/>
            <p:nvPr/>
          </p:nvSpPr>
          <p:spPr>
            <a:xfrm>
              <a:off x="2987825" y="4797153"/>
              <a:ext cx="1008111" cy="524780"/>
            </a:xfrm>
            <a:prstGeom prst="rect">
              <a:avLst/>
            </a:prstGeom>
            <a:noFill/>
          </p:spPr>
          <p:txBody>
            <a:bodyPr wrap="square" rtlCol="0">
              <a:spAutoFit/>
            </a:bodyPr>
            <a:lstStyle/>
            <a:p>
              <a:r>
                <a:rPr lang="en-GB" sz="800" b="1" dirty="0" smtClean="0"/>
                <a:t>TAXN</a:t>
              </a:r>
              <a:endParaRPr lang="en-GB" sz="800" b="1" dirty="0"/>
            </a:p>
          </p:txBody>
        </p:sp>
        <p:sp>
          <p:nvSpPr>
            <p:cNvPr id="21" name="TextBox 20"/>
            <p:cNvSpPr txBox="1"/>
            <p:nvPr/>
          </p:nvSpPr>
          <p:spPr>
            <a:xfrm>
              <a:off x="5878575" y="4376470"/>
              <a:ext cx="1008111" cy="524780"/>
            </a:xfrm>
            <a:prstGeom prst="rect">
              <a:avLst/>
            </a:prstGeom>
            <a:noFill/>
          </p:spPr>
          <p:txBody>
            <a:bodyPr wrap="square" rtlCol="0">
              <a:spAutoFit/>
            </a:bodyPr>
            <a:lstStyle/>
            <a:p>
              <a:r>
                <a:rPr lang="en-GB" sz="800" b="1" dirty="0" smtClean="0">
                  <a:solidFill>
                    <a:schemeClr val="bg1">
                      <a:lumMod val="85000"/>
                    </a:schemeClr>
                  </a:solidFill>
                </a:rPr>
                <a:t>TCL4</a:t>
              </a:r>
              <a:endParaRPr lang="en-GB" sz="800" b="1" dirty="0">
                <a:solidFill>
                  <a:schemeClr val="bg1">
                    <a:lumMod val="85000"/>
                  </a:schemeClr>
                </a:solidFill>
              </a:endParaRPr>
            </a:p>
          </p:txBody>
        </p:sp>
        <p:sp>
          <p:nvSpPr>
            <p:cNvPr id="22" name="TextBox 21"/>
            <p:cNvSpPr txBox="1"/>
            <p:nvPr/>
          </p:nvSpPr>
          <p:spPr>
            <a:xfrm>
              <a:off x="6948265" y="5953045"/>
              <a:ext cx="1008111" cy="524780"/>
            </a:xfrm>
            <a:prstGeom prst="rect">
              <a:avLst/>
            </a:prstGeom>
            <a:noFill/>
          </p:spPr>
          <p:txBody>
            <a:bodyPr wrap="square" rtlCol="0">
              <a:spAutoFit/>
            </a:bodyPr>
            <a:lstStyle/>
            <a:p>
              <a:r>
                <a:rPr lang="en-GB" sz="800" b="1" dirty="0" smtClean="0">
                  <a:solidFill>
                    <a:schemeClr val="bg1">
                      <a:lumMod val="95000"/>
                    </a:schemeClr>
                  </a:solidFill>
                </a:rPr>
                <a:t>cell 4</a:t>
              </a:r>
            </a:p>
          </p:txBody>
        </p:sp>
      </p:grpSp>
    </p:spTree>
    <p:extLst>
      <p:ext uri="{BB962C8B-B14F-4D97-AF65-F5344CB8AC3E}">
        <p14:creationId xmlns:p14="http://schemas.microsoft.com/office/powerpoint/2010/main" val="5702945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graphicFrame>
        <p:nvGraphicFramePr>
          <p:cNvPr id="10" name="Chart 9"/>
          <p:cNvGraphicFramePr/>
          <p:nvPr>
            <p:extLst/>
          </p:nvPr>
        </p:nvGraphicFramePr>
        <p:xfrm>
          <a:off x="613991" y="1052736"/>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12" name="Title 1"/>
          <p:cNvSpPr txBox="1">
            <a:spLocks/>
          </p:cNvSpPr>
          <p:nvPr/>
        </p:nvSpPr>
        <p:spPr>
          <a:xfrm>
            <a:off x="612000" y="180000"/>
            <a:ext cx="7008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Radiological hazard vs Co content in Stainless Steel </a:t>
            </a:r>
            <a:r>
              <a:rPr lang="en-GB" i="1" dirty="0" smtClean="0"/>
              <a:t>(316LN grade) - summary</a:t>
            </a:r>
            <a:endParaRPr lang="en-GB" dirty="0"/>
          </a:p>
        </p:txBody>
      </p:sp>
      <p:sp>
        <p:nvSpPr>
          <p:cNvPr id="3" name="Footer Placeholder 2"/>
          <p:cNvSpPr>
            <a:spLocks noGrp="1"/>
          </p:cNvSpPr>
          <p:nvPr>
            <p:ph type="ftr" sz="quarter" idx="11"/>
          </p:nvPr>
        </p:nvSpPr>
        <p:spPr/>
        <p:txBody>
          <a:bodyPr/>
          <a:lstStyle/>
          <a:p>
            <a:r>
              <a:rPr lang="en-GB" noProof="0" smtClean="0"/>
              <a:t>7th HL-LHC Collaboration Meeting - CIEMAT, 13-16 November 2017             C. Adorisio</a:t>
            </a:r>
            <a:endParaRPr lang="en-GB" noProof="0"/>
          </a:p>
        </p:txBody>
      </p:sp>
      <p:sp>
        <p:nvSpPr>
          <p:cNvPr id="11" name="Title 1"/>
          <p:cNvSpPr>
            <a:spLocks noGrp="1"/>
          </p:cNvSpPr>
          <p:nvPr>
            <p:ph type="title"/>
          </p:nvPr>
        </p:nvSpPr>
        <p:spPr>
          <a:xfrm rot="5400000">
            <a:off x="5621459" y="2687245"/>
            <a:ext cx="6029000" cy="783102"/>
          </a:xfrm>
        </p:spPr>
        <p:txBody>
          <a:bodyPr/>
          <a:lstStyle/>
          <a:p>
            <a:r>
              <a:rPr lang="en-GB" dirty="0" smtClean="0">
                <a:solidFill>
                  <a:srgbClr val="00B050"/>
                </a:solidFill>
              </a:rPr>
              <a:t>Cell 4 – next to TCL4 collimator</a:t>
            </a:r>
            <a:br>
              <a:rPr lang="en-GB" dirty="0" smtClean="0">
                <a:solidFill>
                  <a:srgbClr val="00B050"/>
                </a:solidFill>
              </a:rPr>
            </a:br>
            <a:r>
              <a:rPr lang="en-GB" sz="1800" dirty="0" smtClean="0">
                <a:solidFill>
                  <a:srgbClr val="00B050"/>
                </a:solidFill>
              </a:rPr>
              <a:t>6 months cooling time</a:t>
            </a:r>
            <a:endParaRPr lang="en-GB" dirty="0">
              <a:solidFill>
                <a:srgbClr val="00B050"/>
              </a:solidFill>
            </a:endParaRPr>
          </a:p>
        </p:txBody>
      </p:sp>
      <p:sp>
        <p:nvSpPr>
          <p:cNvPr id="13" name="Oval 12"/>
          <p:cNvSpPr/>
          <p:nvPr/>
        </p:nvSpPr>
        <p:spPr>
          <a:xfrm>
            <a:off x="8383931" y="5841268"/>
            <a:ext cx="504056" cy="504056"/>
          </a:xfrm>
          <a:prstGeom prst="ellipse">
            <a:avLst/>
          </a:prstGeom>
          <a:solidFill>
            <a:srgbClr val="00B05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4" name="Group 13"/>
          <p:cNvGrpSpPr/>
          <p:nvPr/>
        </p:nvGrpSpPr>
        <p:grpSpPr>
          <a:xfrm>
            <a:off x="5004048" y="5116736"/>
            <a:ext cx="3034967" cy="1311969"/>
            <a:chOff x="1547663" y="3282124"/>
            <a:chExt cx="6408713" cy="3195701"/>
          </a:xfrm>
        </p:grpSpPr>
        <p:pic>
          <p:nvPicPr>
            <p:cNvPr id="15" name="Picture 14"/>
            <p:cNvPicPr>
              <a:picLocks noChangeAspect="1"/>
            </p:cNvPicPr>
            <p:nvPr/>
          </p:nvPicPr>
          <p:blipFill>
            <a:blip r:embed="rId3"/>
            <a:stretch>
              <a:fillRect/>
            </a:stretch>
          </p:blipFill>
          <p:spPr>
            <a:xfrm>
              <a:off x="1547663" y="3282124"/>
              <a:ext cx="6297324" cy="3040253"/>
            </a:xfrm>
            <a:prstGeom prst="rect">
              <a:avLst/>
            </a:prstGeom>
          </p:spPr>
        </p:pic>
        <p:sp>
          <p:nvSpPr>
            <p:cNvPr id="16" name="Oval 15"/>
            <p:cNvSpPr/>
            <p:nvPr/>
          </p:nvSpPr>
          <p:spPr>
            <a:xfrm>
              <a:off x="6084169" y="4913354"/>
              <a:ext cx="304074" cy="350756"/>
            </a:xfrm>
            <a:prstGeom prst="ellipse">
              <a:avLst/>
            </a:prstGeom>
            <a:solidFill>
              <a:srgbClr val="00B050"/>
            </a:solidFill>
            <a:ln w="127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17" name="TextBox 16"/>
            <p:cNvSpPr txBox="1"/>
            <p:nvPr/>
          </p:nvSpPr>
          <p:spPr>
            <a:xfrm>
              <a:off x="2987825" y="4797153"/>
              <a:ext cx="1008111" cy="524780"/>
            </a:xfrm>
            <a:prstGeom prst="rect">
              <a:avLst/>
            </a:prstGeom>
            <a:noFill/>
          </p:spPr>
          <p:txBody>
            <a:bodyPr wrap="square" rtlCol="0">
              <a:spAutoFit/>
            </a:bodyPr>
            <a:lstStyle/>
            <a:p>
              <a:r>
                <a:rPr lang="en-GB" sz="800" b="1" dirty="0" smtClean="0"/>
                <a:t>TAXN</a:t>
              </a:r>
              <a:endParaRPr lang="en-GB" sz="800" b="1" dirty="0"/>
            </a:p>
          </p:txBody>
        </p:sp>
        <p:sp>
          <p:nvSpPr>
            <p:cNvPr id="18" name="TextBox 17"/>
            <p:cNvSpPr txBox="1"/>
            <p:nvPr/>
          </p:nvSpPr>
          <p:spPr>
            <a:xfrm>
              <a:off x="5878575" y="4376470"/>
              <a:ext cx="1008111" cy="524780"/>
            </a:xfrm>
            <a:prstGeom prst="rect">
              <a:avLst/>
            </a:prstGeom>
            <a:noFill/>
          </p:spPr>
          <p:txBody>
            <a:bodyPr wrap="square" rtlCol="0">
              <a:spAutoFit/>
            </a:bodyPr>
            <a:lstStyle/>
            <a:p>
              <a:r>
                <a:rPr lang="en-GB" sz="800" b="1" dirty="0" smtClean="0">
                  <a:solidFill>
                    <a:schemeClr val="bg1">
                      <a:lumMod val="85000"/>
                    </a:schemeClr>
                  </a:solidFill>
                </a:rPr>
                <a:t>TCL4</a:t>
              </a:r>
              <a:endParaRPr lang="en-GB" sz="800" b="1" dirty="0">
                <a:solidFill>
                  <a:schemeClr val="bg1">
                    <a:lumMod val="85000"/>
                  </a:schemeClr>
                </a:solidFill>
              </a:endParaRPr>
            </a:p>
          </p:txBody>
        </p:sp>
        <p:sp>
          <p:nvSpPr>
            <p:cNvPr id="19" name="TextBox 18"/>
            <p:cNvSpPr txBox="1"/>
            <p:nvPr/>
          </p:nvSpPr>
          <p:spPr>
            <a:xfrm>
              <a:off x="6948265" y="5953045"/>
              <a:ext cx="1008111" cy="524780"/>
            </a:xfrm>
            <a:prstGeom prst="rect">
              <a:avLst/>
            </a:prstGeom>
            <a:noFill/>
          </p:spPr>
          <p:txBody>
            <a:bodyPr wrap="square" rtlCol="0">
              <a:spAutoFit/>
            </a:bodyPr>
            <a:lstStyle/>
            <a:p>
              <a:r>
                <a:rPr lang="en-GB" sz="800" b="1" dirty="0" smtClean="0">
                  <a:solidFill>
                    <a:schemeClr val="bg1">
                      <a:lumMod val="95000"/>
                    </a:schemeClr>
                  </a:solidFill>
                </a:rPr>
                <a:t>cell 4</a:t>
              </a:r>
            </a:p>
          </p:txBody>
        </p:sp>
      </p:grpSp>
    </p:spTree>
    <p:extLst>
      <p:ext uri="{BB962C8B-B14F-4D97-AF65-F5344CB8AC3E}">
        <p14:creationId xmlns:p14="http://schemas.microsoft.com/office/powerpoint/2010/main" val="28481673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What already exists</a:t>
            </a:r>
            <a:endParaRPr lang="en-GB" dirty="0"/>
          </a:p>
        </p:txBody>
      </p:sp>
      <p:sp>
        <p:nvSpPr>
          <p:cNvPr id="3" name="Espace réservé du contenu 2"/>
          <p:cNvSpPr>
            <a:spLocks noGrp="1"/>
          </p:cNvSpPr>
          <p:nvPr>
            <p:ph idx="1"/>
          </p:nvPr>
        </p:nvSpPr>
        <p:spPr>
          <a:xfrm>
            <a:off x="395536" y="980729"/>
            <a:ext cx="8680694" cy="936104"/>
          </a:xfrm>
        </p:spPr>
        <p:txBody>
          <a:bodyPr/>
          <a:lstStyle/>
          <a:p>
            <a:pPr marL="0" indent="0">
              <a:buNone/>
            </a:pPr>
            <a:r>
              <a:rPr lang="en-GB" sz="2600" dirty="0" smtClean="0"/>
              <a:t>Specification EN-MME:</a:t>
            </a:r>
          </a:p>
          <a:p>
            <a:pPr marL="0" indent="0">
              <a:buNone/>
            </a:pPr>
            <a:r>
              <a:rPr lang="en-GB" sz="1600" u="sng" dirty="0">
                <a:hlinkClick r:id="rId3"/>
              </a:rPr>
              <a:t>https://edms.cern.ch/ui/#!master/navigator/project?P:1442625205:1540260177:subDocs</a:t>
            </a:r>
            <a:endParaRPr lang="en-GB" sz="1600" dirty="0"/>
          </a:p>
          <a:p>
            <a:pPr marL="0" indent="0">
              <a:buNone/>
            </a:pP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25</a:t>
            </a:fld>
            <a:endParaRPr lang="fr-FR"/>
          </a:p>
        </p:txBody>
      </p:sp>
      <p:pic>
        <p:nvPicPr>
          <p:cNvPr id="6" name="Image 5" descr="CERN-logo_outline.jpg"/>
          <p:cNvPicPr>
            <a:picLocks noChangeAspect="1"/>
          </p:cNvPicPr>
          <p:nvPr/>
        </p:nvPicPr>
        <p:blipFill>
          <a:blip r:embed="rId4"/>
          <a:stretch>
            <a:fillRect/>
          </a:stretch>
        </p:blipFill>
        <p:spPr>
          <a:xfrm>
            <a:off x="1422000" y="6282000"/>
            <a:ext cx="494185" cy="486000"/>
          </a:xfrm>
          <a:prstGeom prst="rect">
            <a:avLst/>
          </a:prstGeom>
        </p:spPr>
      </p:pic>
      <p:pic>
        <p:nvPicPr>
          <p:cNvPr id="7" name="Picture 6"/>
          <p:cNvPicPr>
            <a:picLocks noChangeAspect="1"/>
          </p:cNvPicPr>
          <p:nvPr/>
        </p:nvPicPr>
        <p:blipFill>
          <a:blip r:embed="rId5"/>
          <a:stretch>
            <a:fillRect/>
          </a:stretch>
        </p:blipFill>
        <p:spPr>
          <a:xfrm>
            <a:off x="60962" y="1772816"/>
            <a:ext cx="9015269" cy="3096344"/>
          </a:xfrm>
          <a:prstGeom prst="rect">
            <a:avLst/>
          </a:prstGeom>
        </p:spPr>
      </p:pic>
      <p:sp>
        <p:nvSpPr>
          <p:cNvPr id="8" name="Espace réservé du contenu 2"/>
          <p:cNvSpPr txBox="1">
            <a:spLocks/>
          </p:cNvSpPr>
          <p:nvPr/>
        </p:nvSpPr>
        <p:spPr>
          <a:xfrm>
            <a:off x="539553" y="4985856"/>
            <a:ext cx="7848872" cy="1296144"/>
          </a:xfrm>
          <a:prstGeom prst="rect">
            <a:avLst/>
          </a:prstGeom>
        </p:spPr>
        <p:txBody>
          <a:bodyPr vert="horz" lIns="0" tIns="0" rIns="0" bIns="0" rtlCol="0">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3400" i="1" dirty="0" smtClean="0"/>
              <a:t>According to </a:t>
            </a:r>
            <a:r>
              <a:rPr lang="en-GB" sz="3400" b="1" i="1" dirty="0" smtClean="0"/>
              <a:t>EN-MME experience</a:t>
            </a:r>
            <a:r>
              <a:rPr lang="en-GB" sz="3400" i="1" dirty="0" smtClean="0"/>
              <a:t>:</a:t>
            </a:r>
          </a:p>
          <a:p>
            <a:pPr>
              <a:buFontTx/>
              <a:buChar char="-"/>
            </a:pPr>
            <a:r>
              <a:rPr lang="en-GB" sz="2600" i="1" dirty="0" smtClean="0"/>
              <a:t>No difficulties in procuring SS </a:t>
            </a:r>
            <a:r>
              <a:rPr lang="en-GB" sz="2600" i="1" dirty="0"/>
              <a:t>with max </a:t>
            </a:r>
            <a:r>
              <a:rPr lang="en-GB" sz="2600" i="1" dirty="0" smtClean="0"/>
              <a:t>Cobalt content of 0.1 </a:t>
            </a:r>
            <a:r>
              <a:rPr lang="en-GB" sz="2600" i="1" dirty="0" err="1" smtClean="0"/>
              <a:t>wt</a:t>
            </a:r>
            <a:r>
              <a:rPr lang="en-GB" sz="2600" i="1" dirty="0" smtClean="0"/>
              <a:t>%</a:t>
            </a:r>
          </a:p>
          <a:p>
            <a:pPr>
              <a:buFontTx/>
              <a:buChar char="-"/>
            </a:pPr>
            <a:r>
              <a:rPr lang="en-GB" sz="2600" i="1" dirty="0" smtClean="0"/>
              <a:t>No extra cost, no extra time</a:t>
            </a:r>
          </a:p>
          <a:p>
            <a:pPr>
              <a:buFontTx/>
              <a:buChar char="-"/>
            </a:pPr>
            <a:endParaRPr lang="en-GB" i="1" dirty="0"/>
          </a:p>
        </p:txBody>
      </p:sp>
      <p:sp>
        <p:nvSpPr>
          <p:cNvPr id="10" name="Footer Placeholder 9"/>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1099322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6" name="Picture 5"/>
          <p:cNvPicPr>
            <a:picLocks noChangeAspect="1"/>
          </p:cNvPicPr>
          <p:nvPr/>
        </p:nvPicPr>
        <p:blipFill>
          <a:blip r:embed="rId2"/>
          <a:stretch>
            <a:fillRect/>
          </a:stretch>
        </p:blipFill>
        <p:spPr>
          <a:xfrm>
            <a:off x="395536" y="1052736"/>
            <a:ext cx="3721122" cy="5040000"/>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grpSp>
        <p:nvGrpSpPr>
          <p:cNvPr id="9" name="Group 8"/>
          <p:cNvGrpSpPr/>
          <p:nvPr/>
        </p:nvGrpSpPr>
        <p:grpSpPr>
          <a:xfrm>
            <a:off x="4499992" y="1039628"/>
            <a:ext cx="3911029" cy="5400000"/>
            <a:chOff x="4499992" y="1039628"/>
            <a:chExt cx="3911029" cy="5400000"/>
          </a:xfrm>
        </p:grpSpPr>
        <p:pic>
          <p:nvPicPr>
            <p:cNvPr id="7" name="Picture 6"/>
            <p:cNvPicPr>
              <a:picLocks noChangeAspect="1"/>
            </p:cNvPicPr>
            <p:nvPr/>
          </p:nvPicPr>
          <p:blipFill>
            <a:blip r:embed="rId3"/>
            <a:stretch>
              <a:fillRect/>
            </a:stretch>
          </p:blipFill>
          <p:spPr>
            <a:xfrm>
              <a:off x="4499992" y="1039628"/>
              <a:ext cx="3911029" cy="5400000"/>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6588224" y="2996952"/>
              <a:ext cx="1728192" cy="576064"/>
            </a:xfrm>
            <a:prstGeom prst="rect">
              <a:avLst/>
            </a:prstGeom>
            <a:solidFill>
              <a:srgbClr val="FFFF00">
                <a:alpha val="41961"/>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 name="Footer Placeholder 9"/>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2515284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Highly </a:t>
            </a:r>
            <a:r>
              <a:rPr lang="en-GB" dirty="0"/>
              <a:t>critical materials for accelerator environments</a:t>
            </a:r>
          </a:p>
        </p:txBody>
      </p:sp>
      <p:sp>
        <p:nvSpPr>
          <p:cNvPr id="9" name="Text Placeholder 8"/>
          <p:cNvSpPr>
            <a:spLocks noGrp="1"/>
          </p:cNvSpPr>
          <p:nvPr>
            <p:ph type="body" idx="1"/>
          </p:nvPr>
        </p:nvSpPr>
        <p:spPr>
          <a:xfrm>
            <a:off x="457200" y="1215232"/>
            <a:ext cx="3610744" cy="639762"/>
          </a:xfrm>
        </p:spPr>
        <p:txBody>
          <a:bodyPr/>
          <a:lstStyle/>
          <a:p>
            <a:r>
              <a:rPr lang="en-GB" dirty="0"/>
              <a:t>Highly critical elements due to their high radiological risk</a:t>
            </a:r>
          </a:p>
        </p:txBody>
      </p:sp>
      <p:sp>
        <p:nvSpPr>
          <p:cNvPr id="10" name="Content Placeholder 9"/>
          <p:cNvSpPr>
            <a:spLocks noGrp="1"/>
          </p:cNvSpPr>
          <p:nvPr>
            <p:ph sz="half" idx="2"/>
          </p:nvPr>
        </p:nvSpPr>
        <p:spPr/>
        <p:txBody>
          <a:bodyPr>
            <a:normAutofit fontScale="62500" lnSpcReduction="20000"/>
          </a:bodyPr>
          <a:lstStyle/>
          <a:p>
            <a:r>
              <a:rPr lang="en-GB" dirty="0"/>
              <a:t>ANTIMONY </a:t>
            </a:r>
            <a:endParaRPr lang="en-GB" dirty="0" smtClean="0"/>
          </a:p>
          <a:p>
            <a:r>
              <a:rPr lang="en-GB" dirty="0" smtClean="0"/>
              <a:t>IRIDIUM </a:t>
            </a:r>
          </a:p>
          <a:p>
            <a:r>
              <a:rPr lang="en-GB" dirty="0" smtClean="0"/>
              <a:t>TANTALUM </a:t>
            </a:r>
            <a:endParaRPr lang="en-GB" dirty="0"/>
          </a:p>
          <a:p>
            <a:r>
              <a:rPr lang="en-GB" dirty="0"/>
              <a:t>CADMIUM </a:t>
            </a:r>
            <a:endParaRPr lang="en-GB" dirty="0" smtClean="0"/>
          </a:p>
          <a:p>
            <a:r>
              <a:rPr lang="en-GB" dirty="0" smtClean="0"/>
              <a:t>LITHIUM </a:t>
            </a:r>
          </a:p>
          <a:p>
            <a:r>
              <a:rPr lang="en-GB" dirty="0" smtClean="0"/>
              <a:t>TERBIUM </a:t>
            </a:r>
            <a:endParaRPr lang="en-GB" dirty="0"/>
          </a:p>
          <a:p>
            <a:r>
              <a:rPr lang="en-GB" dirty="0"/>
              <a:t>CESIUM </a:t>
            </a:r>
            <a:endParaRPr lang="en-GB" dirty="0" smtClean="0"/>
          </a:p>
          <a:p>
            <a:r>
              <a:rPr lang="en-GB" dirty="0" smtClean="0"/>
              <a:t>SCANDIUM </a:t>
            </a:r>
          </a:p>
          <a:p>
            <a:r>
              <a:rPr lang="en-GB" dirty="0" smtClean="0"/>
              <a:t>THORIUM </a:t>
            </a:r>
            <a:endParaRPr lang="en-GB" dirty="0"/>
          </a:p>
          <a:p>
            <a:r>
              <a:rPr lang="en-GB" dirty="0"/>
              <a:t>COBALT </a:t>
            </a:r>
            <a:endParaRPr lang="en-GB" dirty="0" smtClean="0"/>
          </a:p>
          <a:p>
            <a:r>
              <a:rPr lang="en-GB" dirty="0" smtClean="0"/>
              <a:t>SILVER </a:t>
            </a:r>
          </a:p>
          <a:p>
            <a:r>
              <a:rPr lang="en-GB" dirty="0" smtClean="0"/>
              <a:t>URANIUM </a:t>
            </a:r>
            <a:endParaRPr lang="en-GB" dirty="0"/>
          </a:p>
          <a:p>
            <a:r>
              <a:rPr lang="en-GB" dirty="0"/>
              <a:t>EUROPIUM </a:t>
            </a:r>
            <a:endParaRPr lang="en-GB" dirty="0" smtClean="0"/>
          </a:p>
          <a:p>
            <a:r>
              <a:rPr lang="en-GB" dirty="0" smtClean="0"/>
              <a:t>STRONTIUM-90 </a:t>
            </a:r>
          </a:p>
          <a:p>
            <a:r>
              <a:rPr lang="en-GB" dirty="0" smtClean="0"/>
              <a:t>XENON </a:t>
            </a:r>
            <a:endParaRPr lang="en-GB" dirty="0"/>
          </a:p>
          <a:p>
            <a:r>
              <a:rPr lang="en-GB" dirty="0"/>
              <a:t>GOLD </a:t>
            </a:r>
          </a:p>
        </p:txBody>
      </p:sp>
      <p:sp>
        <p:nvSpPr>
          <p:cNvPr id="11" name="Text Placeholder 10"/>
          <p:cNvSpPr>
            <a:spLocks noGrp="1"/>
          </p:cNvSpPr>
          <p:nvPr>
            <p:ph type="body" sz="quarter" idx="3"/>
          </p:nvPr>
        </p:nvSpPr>
        <p:spPr>
          <a:xfrm>
            <a:off x="4211961" y="1215232"/>
            <a:ext cx="4474840" cy="639762"/>
          </a:xfrm>
        </p:spPr>
        <p:txBody>
          <a:bodyPr/>
          <a:lstStyle/>
          <a:p>
            <a:r>
              <a:rPr lang="en-GB" dirty="0"/>
              <a:t>Critical materials in terms of handling and waste disposal</a:t>
            </a:r>
          </a:p>
        </p:txBody>
      </p:sp>
      <p:sp>
        <p:nvSpPr>
          <p:cNvPr id="12" name="Content Placeholder 11"/>
          <p:cNvSpPr>
            <a:spLocks noGrp="1"/>
          </p:cNvSpPr>
          <p:nvPr>
            <p:ph sz="quarter" idx="4"/>
          </p:nvPr>
        </p:nvSpPr>
        <p:spPr>
          <a:xfrm>
            <a:off x="4211961" y="2057400"/>
            <a:ext cx="4474840" cy="4467944"/>
          </a:xfrm>
        </p:spPr>
        <p:txBody>
          <a:bodyPr>
            <a:normAutofit fontScale="47500" lnSpcReduction="20000"/>
          </a:bodyPr>
          <a:lstStyle/>
          <a:p>
            <a:pPr marL="0" indent="0">
              <a:buNone/>
            </a:pPr>
            <a:r>
              <a:rPr lang="en-GB" dirty="0"/>
              <a:t>Besides the pure radiological risk there are also restrictions for some materials caused by difficulties in terms of their disposal as radioactive waste. Materials concerned can be grouped as follows</a:t>
            </a:r>
            <a:r>
              <a:rPr lang="en-GB" dirty="0" smtClean="0"/>
              <a:t>:</a:t>
            </a:r>
          </a:p>
          <a:p>
            <a:pPr marL="0" indent="0">
              <a:buNone/>
            </a:pPr>
            <a:endParaRPr lang="en-GB" dirty="0"/>
          </a:p>
          <a:p>
            <a:pPr marL="0" indent="0">
              <a:buNone/>
            </a:pPr>
            <a:r>
              <a:rPr lang="en-GB" dirty="0">
                <a:solidFill>
                  <a:schemeClr val="tx2"/>
                </a:solidFill>
              </a:rPr>
              <a:t>Materials with restrictions in acceptance criteria at the final waste repositories:</a:t>
            </a:r>
          </a:p>
          <a:p>
            <a:r>
              <a:rPr lang="en-GB" sz="3200" dirty="0"/>
              <a:t>Lead </a:t>
            </a:r>
            <a:r>
              <a:rPr lang="en-GB" sz="2300" dirty="0"/>
              <a:t>(higher than 0.1 % weight contribution in any material)</a:t>
            </a:r>
          </a:p>
          <a:p>
            <a:r>
              <a:rPr lang="en-GB" sz="3200" dirty="0"/>
              <a:t>Mercury </a:t>
            </a:r>
            <a:r>
              <a:rPr lang="en-GB" sz="2300" dirty="0"/>
              <a:t>(higher than 0.1 % weight contribution in any material)</a:t>
            </a:r>
          </a:p>
          <a:p>
            <a:pPr marL="0" indent="0">
              <a:buNone/>
            </a:pPr>
            <a:endParaRPr lang="en-GB" dirty="0" smtClean="0"/>
          </a:p>
          <a:p>
            <a:pPr marL="0" indent="0">
              <a:buNone/>
            </a:pPr>
            <a:r>
              <a:rPr lang="en-GB" dirty="0" smtClean="0">
                <a:solidFill>
                  <a:schemeClr val="tx2"/>
                </a:solidFill>
              </a:rPr>
              <a:t>All </a:t>
            </a:r>
            <a:r>
              <a:rPr lang="en-GB" dirty="0">
                <a:solidFill>
                  <a:schemeClr val="tx2"/>
                </a:solidFill>
              </a:rPr>
              <a:t>chemically toxic materials (not always the storage for decay of the radiological risk is possible/advisable; therefore a limitation of their use is required). Examples </a:t>
            </a:r>
            <a:r>
              <a:rPr lang="en-GB" dirty="0" smtClean="0">
                <a:solidFill>
                  <a:schemeClr val="tx2"/>
                </a:solidFill>
              </a:rPr>
              <a:t>are:</a:t>
            </a:r>
          </a:p>
          <a:p>
            <a:pPr marL="0" indent="0">
              <a:buNone/>
            </a:pPr>
            <a:endParaRPr lang="en-GB" dirty="0"/>
          </a:p>
          <a:p>
            <a:r>
              <a:rPr lang="en-GB" sz="3200" dirty="0"/>
              <a:t>Beryllium</a:t>
            </a:r>
          </a:p>
          <a:p>
            <a:r>
              <a:rPr lang="en-GB" sz="3200" dirty="0"/>
              <a:t>Nickel</a:t>
            </a:r>
          </a:p>
          <a:p>
            <a:r>
              <a:rPr lang="en-GB" sz="3200" dirty="0"/>
              <a:t>Boron</a:t>
            </a:r>
          </a:p>
          <a:p>
            <a:r>
              <a:rPr lang="en-GB" sz="3200" dirty="0"/>
              <a:t>Chromium</a:t>
            </a:r>
          </a:p>
          <a:p>
            <a:r>
              <a:rPr lang="en-GB" sz="3200" dirty="0"/>
              <a:t>Arsenic</a:t>
            </a:r>
          </a:p>
          <a:p>
            <a:r>
              <a:rPr lang="en-GB" sz="3200" dirty="0"/>
              <a:t>Antimony</a:t>
            </a:r>
          </a:p>
          <a:p>
            <a:r>
              <a:rPr lang="en-GB" sz="3200" dirty="0"/>
              <a:t>Selenium</a:t>
            </a:r>
          </a:p>
          <a:p>
            <a:r>
              <a:rPr lang="en-GB" sz="3200" dirty="0"/>
              <a:t>Cadmium</a:t>
            </a:r>
          </a:p>
          <a:p>
            <a:r>
              <a:rPr lang="en-GB" sz="3200" dirty="0"/>
              <a:t>Asbestos</a:t>
            </a:r>
          </a:p>
          <a:p>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27</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7" name="Footer Placeholder 6"/>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3532135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When do we declare a material as radioactive?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mc:AlternateContent xmlns:mc="http://schemas.openxmlformats.org/markup-compatibility/2006" xmlns:a14="http://schemas.microsoft.com/office/drawing/2010/main">
        <mc:Choice Requires="a14">
          <p:graphicFrame>
            <p:nvGraphicFramePr>
              <p:cNvPr id="9" name="Diagram 8"/>
              <p:cNvGraphicFramePr/>
              <p:nvPr>
                <p:extLst>
                  <p:ext uri="{D42A27DB-BD31-4B8C-83A1-F6EECF244321}">
                    <p14:modId xmlns:p14="http://schemas.microsoft.com/office/powerpoint/2010/main" val="2376566044"/>
                  </p:ext>
                </p:extLst>
              </p:nvPr>
            </p:nvGraphicFramePr>
            <p:xfrm>
              <a:off x="600776" y="900000"/>
              <a:ext cx="8086024" cy="51125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mc:Choice>
        <mc:Fallback xmlns="">
          <p:graphicFrame>
            <p:nvGraphicFramePr>
              <p:cNvPr id="9" name="Diagram 8"/>
              <p:cNvGraphicFramePr/>
              <p:nvPr>
                <p:extLst>
                  <p:ext uri="{D42A27DB-BD31-4B8C-83A1-F6EECF244321}">
                    <p14:modId xmlns:p14="http://schemas.microsoft.com/office/powerpoint/2010/main" val="2376566044"/>
                  </p:ext>
                </p:extLst>
              </p:nvPr>
            </p:nvGraphicFramePr>
            <p:xfrm>
              <a:off x="600776" y="900000"/>
              <a:ext cx="8086024" cy="51125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mc:Fallback>
      </mc:AlternateContent>
      <p:sp>
        <p:nvSpPr>
          <p:cNvPr id="11" name="TextBox 10"/>
          <p:cNvSpPr txBox="1"/>
          <p:nvPr/>
        </p:nvSpPr>
        <p:spPr>
          <a:xfrm>
            <a:off x="5364088" y="2204864"/>
            <a:ext cx="648072" cy="369332"/>
          </a:xfrm>
          <a:prstGeom prst="rect">
            <a:avLst/>
          </a:prstGeom>
          <a:noFill/>
        </p:spPr>
        <p:txBody>
          <a:bodyPr wrap="square" rtlCol="0">
            <a:spAutoFit/>
          </a:bodyPr>
          <a:lstStyle/>
          <a:p>
            <a:pPr algn="ctr"/>
            <a:r>
              <a:rPr lang="en-GB" b="1" dirty="0" smtClean="0">
                <a:effectLst>
                  <a:outerShdw blurRad="38100" dist="38100" dir="2700000" algn="tl">
                    <a:srgbClr val="000000">
                      <a:alpha val="43137"/>
                    </a:srgbClr>
                  </a:outerShdw>
                </a:effectLst>
              </a:rPr>
              <a:t>OR</a:t>
            </a:r>
            <a:endParaRPr lang="en-GB" b="1" dirty="0">
              <a:effectLst>
                <a:outerShdw blurRad="38100" dist="38100" dir="2700000" algn="tl">
                  <a:srgbClr val="000000">
                    <a:alpha val="43137"/>
                  </a:srgbClr>
                </a:outerShdw>
              </a:effectLst>
            </a:endParaRPr>
          </a:p>
        </p:txBody>
      </p:sp>
      <p:sp>
        <p:nvSpPr>
          <p:cNvPr id="12" name="TextBox 11"/>
          <p:cNvSpPr txBox="1"/>
          <p:nvPr/>
        </p:nvSpPr>
        <p:spPr>
          <a:xfrm>
            <a:off x="5840524" y="3619966"/>
            <a:ext cx="648072" cy="369332"/>
          </a:xfrm>
          <a:prstGeom prst="rect">
            <a:avLst/>
          </a:prstGeom>
          <a:noFill/>
        </p:spPr>
        <p:txBody>
          <a:bodyPr wrap="square" rtlCol="0">
            <a:spAutoFit/>
          </a:bodyPr>
          <a:lstStyle/>
          <a:p>
            <a:pPr algn="ctr"/>
            <a:r>
              <a:rPr lang="en-GB" b="1" dirty="0" smtClean="0">
                <a:effectLst>
                  <a:outerShdw blurRad="38100" dist="38100" dir="2700000" algn="tl">
                    <a:srgbClr val="000000">
                      <a:alpha val="43137"/>
                    </a:srgbClr>
                  </a:outerShdw>
                </a:effectLst>
              </a:rPr>
              <a:t>OR</a:t>
            </a:r>
            <a:endParaRPr lang="en-GB" b="1" dirty="0">
              <a:effectLst>
                <a:outerShdw blurRad="38100" dist="38100" dir="2700000" algn="tl">
                  <a:srgbClr val="000000">
                    <a:alpha val="43137"/>
                  </a:srgbClr>
                </a:outerShdw>
              </a:effectLst>
            </a:endParaRPr>
          </a:p>
        </p:txBody>
      </p:sp>
      <p:sp>
        <p:nvSpPr>
          <p:cNvPr id="7" name="Footer Placeholder 6"/>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3916044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we have to care about </a:t>
            </a:r>
            <a:r>
              <a:rPr lang="en-GB" dirty="0" smtClean="0"/>
              <a:t>Cobalt</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6" name="Diagram 5"/>
          <p:cNvGraphicFramePr/>
          <p:nvPr>
            <p:extLst>
              <p:ext uri="{D42A27DB-BD31-4B8C-83A1-F6EECF244321}">
                <p14:modId xmlns:p14="http://schemas.microsoft.com/office/powerpoint/2010/main" val="1134545985"/>
              </p:ext>
            </p:extLst>
          </p:nvPr>
        </p:nvGraphicFramePr>
        <p:xfrm>
          <a:off x="323528" y="1196752"/>
          <a:ext cx="9145016"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Footer Placeholder 6"/>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801564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ActiWiz</a:t>
            </a:r>
            <a:r>
              <a:rPr lang="en-GB" dirty="0" smtClean="0"/>
              <a:t> </a:t>
            </a:r>
            <a:r>
              <a:rPr lang="en-GB" dirty="0" err="1" smtClean="0"/>
              <a:t>catalog</a:t>
            </a:r>
            <a:endParaRPr lang="en-GB" dirty="0"/>
          </a:p>
        </p:txBody>
      </p:sp>
      <p:sp>
        <p:nvSpPr>
          <p:cNvPr id="3" name="Espace réservé du contenu 2"/>
          <p:cNvSpPr>
            <a:spLocks noGrp="1"/>
          </p:cNvSpPr>
          <p:nvPr>
            <p:ph idx="1"/>
          </p:nvPr>
        </p:nvSpPr>
        <p:spPr>
          <a:xfrm>
            <a:off x="612000" y="764704"/>
            <a:ext cx="7920000" cy="5361459"/>
          </a:xfrm>
        </p:spPr>
        <p:txBody>
          <a:bodyPr/>
          <a:lstStyle/>
          <a:p>
            <a:r>
              <a:rPr lang="en-GB" sz="1800" dirty="0">
                <a:hlinkClick r:id="rId3"/>
              </a:rPr>
              <a:t>http://rpactiweb.cern.ch/actiweb/critical_materials.html</a:t>
            </a:r>
            <a:endParaRPr lang="en-GB" sz="1800" dirty="0"/>
          </a:p>
          <a:p>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Image 5" descr="CERN-logo_outline.jpg"/>
          <p:cNvPicPr>
            <a:picLocks noChangeAspect="1"/>
          </p:cNvPicPr>
          <p:nvPr/>
        </p:nvPicPr>
        <p:blipFill>
          <a:blip r:embed="rId4"/>
          <a:stretch>
            <a:fillRect/>
          </a:stretch>
        </p:blipFill>
        <p:spPr>
          <a:xfrm>
            <a:off x="1422000" y="6282000"/>
            <a:ext cx="494185" cy="486000"/>
          </a:xfrm>
          <a:prstGeom prst="rect">
            <a:avLst/>
          </a:prstGeom>
        </p:spPr>
      </p:pic>
      <p:pic>
        <p:nvPicPr>
          <p:cNvPr id="7" name="Picture 6"/>
          <p:cNvPicPr>
            <a:picLocks noChangeAspect="1"/>
          </p:cNvPicPr>
          <p:nvPr/>
        </p:nvPicPr>
        <p:blipFill>
          <a:blip r:embed="rId5"/>
          <a:stretch>
            <a:fillRect/>
          </a:stretch>
        </p:blipFill>
        <p:spPr>
          <a:xfrm>
            <a:off x="2252317" y="1124744"/>
            <a:ext cx="6891683" cy="5400000"/>
          </a:xfrm>
          <a:prstGeom prst="rect">
            <a:avLst/>
          </a:prstGeom>
        </p:spPr>
      </p:pic>
      <p:sp>
        <p:nvSpPr>
          <p:cNvPr id="8" name="Oval 7"/>
          <p:cNvSpPr/>
          <p:nvPr/>
        </p:nvSpPr>
        <p:spPr>
          <a:xfrm>
            <a:off x="7201381" y="2492896"/>
            <a:ext cx="1944216" cy="1872208"/>
          </a:xfrm>
          <a:prstGeom prst="ellipse">
            <a:avLst/>
          </a:prstGeom>
          <a:noFill/>
          <a:ln w="28575">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Footer Placeholder 9"/>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789640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en-GB" dirty="0"/>
              <a:t>Radiological hazard vs Co content in Stainless </a:t>
            </a:r>
            <a:r>
              <a:rPr lang="en-GB" dirty="0" smtClean="0"/>
              <a:t>Steel </a:t>
            </a:r>
            <a:r>
              <a:rPr lang="en-GB" i="1" dirty="0" smtClean="0"/>
              <a:t>(316LN grade)</a:t>
            </a:r>
            <a:endParaRPr lang="en-GB" i="1"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6</a:t>
            </a:fld>
            <a:endParaRPr lang="fr-FR"/>
          </a:p>
        </p:txBody>
      </p:sp>
      <p:pic>
        <p:nvPicPr>
          <p:cNvPr id="9" name="Image 8"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3" name="Content Placeholder 2"/>
          <p:cNvSpPr>
            <a:spLocks noGrp="1"/>
          </p:cNvSpPr>
          <p:nvPr>
            <p:ph sz="half" idx="2"/>
          </p:nvPr>
        </p:nvSpPr>
        <p:spPr>
          <a:xfrm>
            <a:off x="457200" y="805539"/>
            <a:ext cx="8435280" cy="5616624"/>
          </a:xfrm>
        </p:spPr>
        <p:txBody>
          <a:bodyPr>
            <a:normAutofit lnSpcReduction="10000"/>
          </a:bodyPr>
          <a:lstStyle/>
          <a:p>
            <a:r>
              <a:rPr lang="en-GB" sz="2000" dirty="0" smtClean="0"/>
              <a:t>Stainless Steel 316LN grade composition:</a:t>
            </a:r>
          </a:p>
          <a:p>
            <a:pPr marL="0" indent="0">
              <a:buNone/>
            </a:pPr>
            <a:r>
              <a:rPr lang="en-GB" sz="2000" dirty="0"/>
              <a:t>	</a:t>
            </a:r>
            <a:r>
              <a:rPr lang="en-GB" sz="2000" dirty="0" smtClean="0"/>
              <a:t>(density 8 g/cm</a:t>
            </a:r>
            <a:r>
              <a:rPr lang="en-GB" sz="2000" baseline="30000" dirty="0" smtClean="0"/>
              <a:t>3</a:t>
            </a:r>
            <a:r>
              <a:rPr lang="en-GB" sz="2000" dirty="0" smtClean="0"/>
              <a:t>)</a:t>
            </a:r>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smtClean="0"/>
          </a:p>
          <a:p>
            <a:pPr marL="0" indent="0">
              <a:buNone/>
            </a:pPr>
            <a:endParaRPr lang="en-GB" sz="2000" dirty="0" smtClean="0"/>
          </a:p>
          <a:p>
            <a:r>
              <a:rPr lang="en-GB" sz="2000" dirty="0" smtClean="0"/>
              <a:t>Irradiation: 9 years of HL-LHC operation</a:t>
            </a:r>
          </a:p>
          <a:p>
            <a:pPr lvl="1"/>
            <a:r>
              <a:rPr lang="en-GB" sz="1600" dirty="0"/>
              <a:t>3 blocks of 3 consecutive years of operation + 1 year Long </a:t>
            </a:r>
            <a:r>
              <a:rPr lang="en-GB" sz="1600" dirty="0" smtClean="0"/>
              <a:t>Shutdown</a:t>
            </a:r>
          </a:p>
          <a:p>
            <a:r>
              <a:rPr lang="en-GB" sz="2000" dirty="0" smtClean="0"/>
              <a:t>Cooling times: </a:t>
            </a:r>
          </a:p>
          <a:p>
            <a:pPr lvl="1"/>
            <a:r>
              <a:rPr lang="en-GB" sz="1800" dirty="0" smtClean="0"/>
              <a:t>Operational hazard: 6 months</a:t>
            </a:r>
          </a:p>
          <a:p>
            <a:pPr lvl="1"/>
            <a:r>
              <a:rPr lang="en-GB" sz="1800" dirty="0" smtClean="0"/>
              <a:t>Waste Clearance: 20 years</a:t>
            </a:r>
          </a:p>
        </p:txBody>
      </p:sp>
      <p:graphicFrame>
        <p:nvGraphicFramePr>
          <p:cNvPr id="5" name="Content Placeholder 4"/>
          <p:cNvGraphicFramePr>
            <a:graphicFrameLocks noGrp="1"/>
          </p:cNvGraphicFramePr>
          <p:nvPr>
            <p:ph sz="quarter" idx="4"/>
            <p:extLst>
              <p:ext uri="{D42A27DB-BD31-4B8C-83A1-F6EECF244321}">
                <p14:modId xmlns:p14="http://schemas.microsoft.com/office/powerpoint/2010/main" val="2035577867"/>
              </p:ext>
            </p:extLst>
          </p:nvPr>
        </p:nvGraphicFramePr>
        <p:xfrm>
          <a:off x="3635896" y="1114353"/>
          <a:ext cx="4041776" cy="3657600"/>
        </p:xfrm>
        <a:graphic>
          <a:graphicData uri="http://schemas.openxmlformats.org/drawingml/2006/table">
            <a:tbl>
              <a:tblPr firstRow="1" bandRow="1">
                <a:tableStyleId>{5C22544A-7EE6-4342-B048-85BDC9FD1C3A}</a:tableStyleId>
              </a:tblPr>
              <a:tblGrid>
                <a:gridCol w="2020888"/>
                <a:gridCol w="2020888"/>
              </a:tblGrid>
              <a:tr h="288000">
                <a:tc>
                  <a:txBody>
                    <a:bodyPr/>
                    <a:lstStyle/>
                    <a:p>
                      <a:r>
                        <a:rPr lang="en-GB" sz="1400" dirty="0" smtClean="0"/>
                        <a:t>element</a:t>
                      </a:r>
                      <a:endParaRPr lang="en-GB" sz="1400" dirty="0"/>
                    </a:p>
                  </a:txBody>
                  <a:tcPr/>
                </a:tc>
                <a:tc>
                  <a:txBody>
                    <a:bodyPr/>
                    <a:lstStyle/>
                    <a:p>
                      <a:r>
                        <a:rPr lang="en-GB" sz="1400" dirty="0" err="1" smtClean="0"/>
                        <a:t>wt</a:t>
                      </a:r>
                      <a:r>
                        <a:rPr lang="en-GB" sz="1400" dirty="0" smtClean="0"/>
                        <a:t> %</a:t>
                      </a:r>
                      <a:endParaRPr lang="en-GB" sz="1400" dirty="0"/>
                    </a:p>
                  </a:txBody>
                  <a:tcPr/>
                </a:tc>
              </a:tr>
              <a:tr h="288000">
                <a:tc>
                  <a:txBody>
                    <a:bodyPr/>
                    <a:lstStyle/>
                    <a:p>
                      <a:r>
                        <a:rPr lang="en-GB" sz="1400" kern="1200" dirty="0" smtClean="0">
                          <a:solidFill>
                            <a:schemeClr val="dk1"/>
                          </a:solidFill>
                          <a:latin typeface="+mn-lt"/>
                          <a:ea typeface="+mn-ea"/>
                          <a:cs typeface="+mn-cs"/>
                        </a:rPr>
                        <a:t>CARBON              </a:t>
                      </a:r>
                      <a:endParaRPr lang="en-GB"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0.03</a:t>
                      </a:r>
                    </a:p>
                  </a:txBody>
                  <a:tcPr/>
                </a:tc>
              </a:tr>
              <a:tr h="288000">
                <a:tc>
                  <a:txBody>
                    <a:bodyPr/>
                    <a:lstStyle/>
                    <a:p>
                      <a:r>
                        <a:rPr lang="en-GB" sz="1400" dirty="0" smtClean="0">
                          <a:solidFill>
                            <a:schemeClr val="dk1"/>
                          </a:solidFill>
                        </a:rPr>
                        <a:t>CHROMIUM</a:t>
                      </a:r>
                      <a:endParaRPr lang="en-GB" sz="1400" dirty="0"/>
                    </a:p>
                  </a:txBody>
                  <a:tcPr/>
                </a:tc>
                <a:tc>
                  <a:txBody>
                    <a:bodyPr/>
                    <a:lstStyle/>
                    <a:p>
                      <a:r>
                        <a:rPr lang="en-GB" sz="1400" dirty="0" smtClean="0">
                          <a:solidFill>
                            <a:schemeClr val="dk1"/>
                          </a:solidFill>
                        </a:rPr>
                        <a:t>17.3</a:t>
                      </a:r>
                      <a:endParaRPr lang="en-GB" sz="1400" dirty="0"/>
                    </a:p>
                  </a:txBody>
                  <a:tcPr/>
                </a:tc>
              </a:tr>
              <a:tr h="288000">
                <a:tc>
                  <a:txBody>
                    <a:bodyPr/>
                    <a:lstStyle/>
                    <a:p>
                      <a:r>
                        <a:rPr lang="en-GB" sz="1400" dirty="0" smtClean="0">
                          <a:solidFill>
                            <a:schemeClr val="dk1"/>
                          </a:solidFill>
                        </a:rPr>
                        <a:t>COBALT </a:t>
                      </a:r>
                      <a:endParaRPr lang="en-GB" sz="1400" dirty="0"/>
                    </a:p>
                  </a:txBody>
                  <a:tcPr/>
                </a:tc>
                <a:tc>
                  <a:txBody>
                    <a:bodyPr/>
                    <a:lstStyle/>
                    <a:p>
                      <a:r>
                        <a:rPr lang="en-GB" sz="1400" b="1" i="1" dirty="0" smtClean="0">
                          <a:solidFill>
                            <a:schemeClr val="dk1"/>
                          </a:solidFill>
                          <a:effectLst>
                            <a:outerShdw blurRad="38100" dist="38100" dir="2700000" algn="tl">
                              <a:srgbClr val="000000">
                                <a:alpha val="43137"/>
                              </a:srgbClr>
                            </a:outerShdw>
                          </a:effectLst>
                        </a:rPr>
                        <a:t>0.1 / 0.15 / 0.2 / 0.3</a:t>
                      </a:r>
                      <a:endParaRPr lang="en-GB" sz="1400" b="1" i="1" dirty="0">
                        <a:effectLst>
                          <a:outerShdw blurRad="38100" dist="38100" dir="2700000" algn="tl">
                            <a:srgbClr val="000000">
                              <a:alpha val="43137"/>
                            </a:srgbClr>
                          </a:outerShdw>
                        </a:effectLst>
                      </a:endParaRPr>
                    </a:p>
                  </a:txBody>
                  <a:tcPr/>
                </a:tc>
              </a:tr>
              <a:tr h="288000">
                <a:tc>
                  <a:txBody>
                    <a:bodyPr/>
                    <a:lstStyle/>
                    <a:p>
                      <a:r>
                        <a:rPr lang="en-GB" sz="1400" dirty="0" smtClean="0">
                          <a:solidFill>
                            <a:schemeClr val="dk1"/>
                          </a:solidFill>
                        </a:rPr>
                        <a:t>IRON</a:t>
                      </a:r>
                      <a:endParaRPr lang="en-GB" sz="1400" dirty="0"/>
                    </a:p>
                  </a:txBody>
                  <a:tcPr/>
                </a:tc>
                <a:tc>
                  <a:txBody>
                    <a:bodyPr/>
                    <a:lstStyle/>
                    <a:p>
                      <a:r>
                        <a:rPr lang="en-GB" sz="1400" dirty="0" smtClean="0">
                          <a:solidFill>
                            <a:schemeClr val="dk1"/>
                          </a:solidFill>
                        </a:rPr>
                        <a:t>63.9 </a:t>
                      </a:r>
                      <a:endParaRPr lang="en-GB" sz="1400" dirty="0"/>
                    </a:p>
                  </a:txBody>
                  <a:tcPr/>
                </a:tc>
              </a:tr>
              <a:tr h="288000">
                <a:tc>
                  <a:txBody>
                    <a:bodyPr/>
                    <a:lstStyle/>
                    <a:p>
                      <a:r>
                        <a:rPr lang="en-GB" sz="1400" dirty="0" smtClean="0">
                          <a:solidFill>
                            <a:schemeClr val="dk1"/>
                          </a:solidFill>
                        </a:rPr>
                        <a:t>MANGANESE</a:t>
                      </a:r>
                      <a:endParaRPr lang="en-GB" sz="1400" dirty="0"/>
                    </a:p>
                  </a:txBody>
                  <a:tcPr/>
                </a:tc>
                <a:tc>
                  <a:txBody>
                    <a:bodyPr/>
                    <a:lstStyle/>
                    <a:p>
                      <a:r>
                        <a:rPr lang="en-GB" sz="1400" dirty="0" smtClean="0">
                          <a:solidFill>
                            <a:schemeClr val="dk1"/>
                          </a:solidFill>
                        </a:rPr>
                        <a:t>2</a:t>
                      </a:r>
                      <a:endParaRPr lang="en-GB" sz="1400" dirty="0"/>
                    </a:p>
                  </a:txBody>
                  <a:tcPr/>
                </a:tc>
              </a:tr>
              <a:tr h="288000">
                <a:tc>
                  <a:txBody>
                    <a:bodyPr/>
                    <a:lstStyle/>
                    <a:p>
                      <a:r>
                        <a:rPr lang="en-GB" sz="1400" dirty="0" smtClean="0">
                          <a:solidFill>
                            <a:schemeClr val="dk1"/>
                          </a:solidFill>
                        </a:rPr>
                        <a:t>MOLYBDENUM </a:t>
                      </a:r>
                      <a:endParaRPr lang="en-GB" sz="1400" dirty="0"/>
                    </a:p>
                  </a:txBody>
                  <a:tcPr/>
                </a:tc>
                <a:tc>
                  <a:txBody>
                    <a:bodyPr/>
                    <a:lstStyle/>
                    <a:p>
                      <a:r>
                        <a:rPr lang="en-GB" sz="1400" dirty="0" smtClean="0">
                          <a:solidFill>
                            <a:schemeClr val="dk1"/>
                          </a:solidFill>
                        </a:rPr>
                        <a:t>2.5</a:t>
                      </a:r>
                      <a:endParaRPr lang="en-GB" sz="1400" dirty="0"/>
                    </a:p>
                  </a:txBody>
                  <a:tcPr/>
                </a:tc>
              </a:tr>
              <a:tr h="288000">
                <a:tc>
                  <a:txBody>
                    <a:bodyPr/>
                    <a:lstStyle/>
                    <a:p>
                      <a:r>
                        <a:rPr lang="en-GB" sz="1400" dirty="0" smtClean="0">
                          <a:solidFill>
                            <a:schemeClr val="dk1"/>
                          </a:solidFill>
                        </a:rPr>
                        <a:t>NICKEL</a:t>
                      </a:r>
                      <a:endParaRPr lang="en-GB" sz="1400" dirty="0"/>
                    </a:p>
                  </a:txBody>
                  <a:tcPr/>
                </a:tc>
                <a:tc>
                  <a:txBody>
                    <a:bodyPr/>
                    <a:lstStyle/>
                    <a:p>
                      <a:r>
                        <a:rPr lang="en-GB" sz="1400" dirty="0" smtClean="0">
                          <a:solidFill>
                            <a:schemeClr val="dk1"/>
                          </a:solidFill>
                        </a:rPr>
                        <a:t>13</a:t>
                      </a:r>
                      <a:endParaRPr lang="en-GB" sz="1400" dirty="0"/>
                    </a:p>
                  </a:txBody>
                  <a:tcPr/>
                </a:tc>
              </a:tr>
              <a:tr h="288000">
                <a:tc>
                  <a:txBody>
                    <a:bodyPr/>
                    <a:lstStyle/>
                    <a:p>
                      <a:r>
                        <a:rPr lang="en-GB" sz="1400" dirty="0" smtClean="0">
                          <a:solidFill>
                            <a:schemeClr val="dk1"/>
                          </a:solidFill>
                        </a:rPr>
                        <a:t>NITROGEN</a:t>
                      </a:r>
                      <a:endParaRPr lang="en-GB" sz="1400" dirty="0"/>
                    </a:p>
                  </a:txBody>
                  <a:tcPr/>
                </a:tc>
                <a:tc>
                  <a:txBody>
                    <a:bodyPr/>
                    <a:lstStyle/>
                    <a:p>
                      <a:r>
                        <a:rPr lang="en-GB" sz="1400" dirty="0" smtClean="0">
                          <a:solidFill>
                            <a:schemeClr val="dk1"/>
                          </a:solidFill>
                        </a:rPr>
                        <a:t>0.17</a:t>
                      </a:r>
                      <a:endParaRPr lang="en-GB" sz="1400" dirty="0"/>
                    </a:p>
                  </a:txBody>
                  <a:tcPr/>
                </a:tc>
              </a:tr>
              <a:tr h="288000">
                <a:tc>
                  <a:txBody>
                    <a:bodyPr/>
                    <a:lstStyle/>
                    <a:p>
                      <a:r>
                        <a:rPr lang="en-GB" sz="1400" dirty="0" smtClean="0">
                          <a:solidFill>
                            <a:schemeClr val="dk1"/>
                          </a:solidFill>
                        </a:rPr>
                        <a:t>PHOSPHORUS</a:t>
                      </a:r>
                      <a:endParaRPr lang="en-GB" sz="1400" dirty="0"/>
                    </a:p>
                  </a:txBody>
                  <a:tcPr/>
                </a:tc>
                <a:tc>
                  <a:txBody>
                    <a:bodyPr/>
                    <a:lstStyle/>
                    <a:p>
                      <a:r>
                        <a:rPr lang="en-GB" sz="1400" dirty="0" smtClean="0">
                          <a:solidFill>
                            <a:schemeClr val="dk1"/>
                          </a:solidFill>
                        </a:rPr>
                        <a:t>0.0225</a:t>
                      </a:r>
                      <a:endParaRPr lang="en-GB" sz="1400" dirty="0"/>
                    </a:p>
                  </a:txBody>
                  <a:tcPr/>
                </a:tc>
              </a:tr>
              <a:tr h="288000">
                <a:tc>
                  <a:txBody>
                    <a:bodyPr/>
                    <a:lstStyle/>
                    <a:p>
                      <a:r>
                        <a:rPr lang="en-GB" sz="1400" dirty="0" smtClean="0">
                          <a:solidFill>
                            <a:schemeClr val="dk1"/>
                          </a:solidFill>
                        </a:rPr>
                        <a:t>SILICON</a:t>
                      </a:r>
                      <a:endParaRPr lang="en-GB" sz="1400" dirty="0"/>
                    </a:p>
                  </a:txBody>
                  <a:tcPr/>
                </a:tc>
                <a:tc>
                  <a:txBody>
                    <a:bodyPr/>
                    <a:lstStyle/>
                    <a:p>
                      <a:r>
                        <a:rPr lang="en-GB" sz="1400" dirty="0" smtClean="0">
                          <a:solidFill>
                            <a:schemeClr val="dk1"/>
                          </a:solidFill>
                        </a:rPr>
                        <a:t>1</a:t>
                      </a:r>
                      <a:endParaRPr lang="en-GB" sz="1400" dirty="0"/>
                    </a:p>
                  </a:txBody>
                  <a:tcPr/>
                </a:tc>
              </a:tr>
              <a:tr h="288000">
                <a:tc>
                  <a:txBody>
                    <a:bodyPr/>
                    <a:lstStyle/>
                    <a:p>
                      <a:r>
                        <a:rPr lang="en-GB" sz="1400" dirty="0" smtClean="0">
                          <a:solidFill>
                            <a:schemeClr val="dk1"/>
                          </a:solidFill>
                        </a:rPr>
                        <a:t>SULFUR</a:t>
                      </a:r>
                      <a:endParaRPr lang="en-GB" sz="1400" dirty="0"/>
                    </a:p>
                  </a:txBody>
                  <a:tcPr/>
                </a:tc>
                <a:tc>
                  <a:txBody>
                    <a:bodyPr/>
                    <a:lstStyle/>
                    <a:p>
                      <a:r>
                        <a:rPr lang="en-GB" sz="1400" dirty="0" smtClean="0">
                          <a:solidFill>
                            <a:schemeClr val="dk1"/>
                          </a:solidFill>
                        </a:rPr>
                        <a:t>0.0075</a:t>
                      </a:r>
                      <a:endParaRPr lang="en-GB" sz="1400" dirty="0"/>
                    </a:p>
                  </a:txBody>
                  <a:tcPr/>
                </a:tc>
              </a:tr>
            </a:tbl>
          </a:graphicData>
        </a:graphic>
      </p:graphicFrame>
      <p:sp>
        <p:nvSpPr>
          <p:cNvPr id="10" name="TextBox 9"/>
          <p:cNvSpPr txBox="1"/>
          <p:nvPr/>
        </p:nvSpPr>
        <p:spPr>
          <a:xfrm>
            <a:off x="971600" y="2132856"/>
            <a:ext cx="2591848" cy="52322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1400" dirty="0" smtClean="0"/>
              <a:t>Cobalt comes as impurity, linked to the Nickel</a:t>
            </a:r>
            <a:endParaRPr lang="en-GB" sz="1400" dirty="0"/>
          </a:p>
        </p:txBody>
      </p:sp>
      <p:sp>
        <p:nvSpPr>
          <p:cNvPr id="11" name="Oval 10"/>
          <p:cNvSpPr/>
          <p:nvPr/>
        </p:nvSpPr>
        <p:spPr>
          <a:xfrm>
            <a:off x="5580112" y="1978449"/>
            <a:ext cx="1872208" cy="411995"/>
          </a:xfrm>
          <a:prstGeom prst="ellipse">
            <a:avLst/>
          </a:prstGeom>
          <a:noFill/>
          <a:ln w="2857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2588476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907859" y="3248580"/>
            <a:ext cx="4535624" cy="720000"/>
          </a:xfrm>
        </p:spPr>
        <p:txBody>
          <a:bodyPr/>
          <a:lstStyle/>
          <a:p>
            <a:r>
              <a:rPr lang="en-GB" dirty="0" smtClean="0"/>
              <a:t>Considered positions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sp>
        <p:nvSpPr>
          <p:cNvPr id="13" name="TextBox 12"/>
          <p:cNvSpPr txBox="1"/>
          <p:nvPr/>
        </p:nvSpPr>
        <p:spPr>
          <a:xfrm>
            <a:off x="2987824" y="4797152"/>
            <a:ext cx="1008112" cy="369332"/>
          </a:xfrm>
          <a:prstGeom prst="rect">
            <a:avLst/>
          </a:prstGeom>
          <a:noFill/>
        </p:spPr>
        <p:txBody>
          <a:bodyPr wrap="square" rtlCol="0">
            <a:spAutoFit/>
          </a:bodyPr>
          <a:lstStyle/>
          <a:p>
            <a:r>
              <a:rPr lang="en-GB" b="1" dirty="0" smtClean="0"/>
              <a:t>TAXN</a:t>
            </a:r>
            <a:endParaRPr lang="en-GB" b="1" dirty="0"/>
          </a:p>
        </p:txBody>
      </p:sp>
      <p:grpSp>
        <p:nvGrpSpPr>
          <p:cNvPr id="18" name="Group 17"/>
          <p:cNvGrpSpPr/>
          <p:nvPr/>
        </p:nvGrpSpPr>
        <p:grpSpPr>
          <a:xfrm>
            <a:off x="2051720" y="1844824"/>
            <a:ext cx="5793266" cy="2249047"/>
            <a:chOff x="1547663" y="385182"/>
            <a:chExt cx="6297323" cy="2896941"/>
          </a:xfrm>
        </p:grpSpPr>
        <p:pic>
          <p:nvPicPr>
            <p:cNvPr id="8" name="Picture 7"/>
            <p:cNvPicPr>
              <a:picLocks noChangeAspect="1"/>
            </p:cNvPicPr>
            <p:nvPr/>
          </p:nvPicPr>
          <p:blipFill>
            <a:blip r:embed="rId3"/>
            <a:stretch>
              <a:fillRect/>
            </a:stretch>
          </p:blipFill>
          <p:spPr>
            <a:xfrm>
              <a:off x="1547663" y="385182"/>
              <a:ext cx="6297323" cy="2896941"/>
            </a:xfrm>
            <a:prstGeom prst="rect">
              <a:avLst/>
            </a:prstGeom>
          </p:spPr>
        </p:pic>
        <p:sp>
          <p:nvSpPr>
            <p:cNvPr id="10" name="Oval 9"/>
            <p:cNvSpPr/>
            <p:nvPr/>
          </p:nvSpPr>
          <p:spPr>
            <a:xfrm>
              <a:off x="3851920" y="1844824"/>
              <a:ext cx="504056" cy="504056"/>
            </a:xfrm>
            <a:prstGeom prst="ellipse">
              <a:avLst/>
            </a:prstGeom>
            <a:solidFill>
              <a:schemeClr val="tx2">
                <a:lumMod val="60000"/>
                <a:lumOff val="40000"/>
              </a:schemeClr>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7092280" y="2501280"/>
              <a:ext cx="504056" cy="504056"/>
            </a:xfrm>
            <a:prstGeom prst="ellipse">
              <a:avLst/>
            </a:prstGeom>
            <a:solidFill>
              <a:srgbClr val="FF00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2771800" y="1660158"/>
              <a:ext cx="1008112" cy="369332"/>
            </a:xfrm>
            <a:prstGeom prst="rect">
              <a:avLst/>
            </a:prstGeom>
            <a:noFill/>
          </p:spPr>
          <p:txBody>
            <a:bodyPr wrap="square" rtlCol="0">
              <a:spAutoFit/>
            </a:bodyPr>
            <a:lstStyle/>
            <a:p>
              <a:r>
                <a:rPr lang="en-GB" b="1" dirty="0" smtClean="0"/>
                <a:t>TAXS</a:t>
              </a:r>
              <a:endParaRPr lang="en-GB" b="1" dirty="0"/>
            </a:p>
          </p:txBody>
        </p:sp>
        <p:sp>
          <p:nvSpPr>
            <p:cNvPr id="15" name="TextBox 14"/>
            <p:cNvSpPr txBox="1"/>
            <p:nvPr/>
          </p:nvSpPr>
          <p:spPr>
            <a:xfrm>
              <a:off x="6732240" y="1475492"/>
              <a:ext cx="1008112" cy="369332"/>
            </a:xfrm>
            <a:prstGeom prst="rect">
              <a:avLst/>
            </a:prstGeom>
            <a:noFill/>
          </p:spPr>
          <p:txBody>
            <a:bodyPr wrap="square" rtlCol="0">
              <a:spAutoFit/>
            </a:bodyPr>
            <a:lstStyle/>
            <a:p>
              <a:r>
                <a:rPr lang="en-GB" b="1" dirty="0" smtClean="0"/>
                <a:t>Q1</a:t>
              </a:r>
              <a:endParaRPr lang="en-GB" b="1" dirty="0"/>
            </a:p>
          </p:txBody>
        </p:sp>
      </p:grpSp>
      <p:grpSp>
        <p:nvGrpSpPr>
          <p:cNvPr id="6" name="Group 5"/>
          <p:cNvGrpSpPr/>
          <p:nvPr/>
        </p:nvGrpSpPr>
        <p:grpSpPr>
          <a:xfrm>
            <a:off x="2051719" y="4169521"/>
            <a:ext cx="5793267" cy="2067791"/>
            <a:chOff x="2051719" y="4169521"/>
            <a:chExt cx="5793267" cy="2067791"/>
          </a:xfrm>
        </p:grpSpPr>
        <p:pic>
          <p:nvPicPr>
            <p:cNvPr id="9" name="Picture 8"/>
            <p:cNvPicPr>
              <a:picLocks noChangeAspect="1"/>
            </p:cNvPicPr>
            <p:nvPr/>
          </p:nvPicPr>
          <p:blipFill rotWithShape="1">
            <a:blip r:embed="rId4"/>
            <a:srcRect t="9553" b="16515"/>
            <a:stretch/>
          </p:blipFill>
          <p:spPr>
            <a:xfrm>
              <a:off x="2051719" y="4169521"/>
              <a:ext cx="5793267" cy="2067791"/>
            </a:xfrm>
            <a:prstGeom prst="rect">
              <a:avLst/>
            </a:prstGeom>
          </p:spPr>
        </p:pic>
        <p:sp>
          <p:nvSpPr>
            <p:cNvPr id="12" name="Oval 11"/>
            <p:cNvSpPr/>
            <p:nvPr/>
          </p:nvSpPr>
          <p:spPr>
            <a:xfrm>
              <a:off x="6241876" y="5382508"/>
              <a:ext cx="504056" cy="360040"/>
            </a:xfrm>
            <a:prstGeom prst="ellipse">
              <a:avLst/>
            </a:prstGeom>
            <a:solidFill>
              <a:srgbClr val="00B05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6097860" y="5013176"/>
              <a:ext cx="1008112" cy="369332"/>
            </a:xfrm>
            <a:prstGeom prst="rect">
              <a:avLst/>
            </a:prstGeom>
            <a:noFill/>
          </p:spPr>
          <p:txBody>
            <a:bodyPr wrap="square" rtlCol="0">
              <a:spAutoFit/>
            </a:bodyPr>
            <a:lstStyle/>
            <a:p>
              <a:r>
                <a:rPr lang="en-GB" b="1" dirty="0" smtClean="0">
                  <a:solidFill>
                    <a:schemeClr val="bg1">
                      <a:lumMod val="85000"/>
                    </a:schemeClr>
                  </a:solidFill>
                </a:rPr>
                <a:t>TCL4</a:t>
              </a:r>
              <a:endParaRPr lang="en-GB" b="1" dirty="0">
                <a:solidFill>
                  <a:schemeClr val="bg1">
                    <a:lumMod val="85000"/>
                  </a:schemeClr>
                </a:solidFill>
              </a:endParaRPr>
            </a:p>
          </p:txBody>
        </p:sp>
      </p:grpSp>
      <p:sp>
        <p:nvSpPr>
          <p:cNvPr id="17" name="TextBox 16"/>
          <p:cNvSpPr txBox="1"/>
          <p:nvPr/>
        </p:nvSpPr>
        <p:spPr>
          <a:xfrm>
            <a:off x="6948264" y="5953045"/>
            <a:ext cx="1008112" cy="369332"/>
          </a:xfrm>
          <a:prstGeom prst="rect">
            <a:avLst/>
          </a:prstGeom>
          <a:noFill/>
        </p:spPr>
        <p:txBody>
          <a:bodyPr wrap="square" rtlCol="0">
            <a:spAutoFit/>
          </a:bodyPr>
          <a:lstStyle/>
          <a:p>
            <a:r>
              <a:rPr lang="en-GB" b="1" dirty="0" smtClean="0">
                <a:solidFill>
                  <a:schemeClr val="bg1">
                    <a:lumMod val="95000"/>
                  </a:schemeClr>
                </a:solidFill>
              </a:rPr>
              <a:t>cell 4</a:t>
            </a:r>
          </a:p>
        </p:txBody>
      </p:sp>
      <p:pic>
        <p:nvPicPr>
          <p:cNvPr id="19" name="Picture 18"/>
          <p:cNvPicPr>
            <a:picLocks noChangeAspect="1"/>
          </p:cNvPicPr>
          <p:nvPr/>
        </p:nvPicPr>
        <p:blipFill>
          <a:blip r:embed="rId5"/>
          <a:stretch>
            <a:fillRect/>
          </a:stretch>
        </p:blipFill>
        <p:spPr>
          <a:xfrm>
            <a:off x="719954" y="0"/>
            <a:ext cx="8172526" cy="1676879"/>
          </a:xfrm>
          <a:prstGeom prst="rect">
            <a:avLst/>
          </a:prstGeom>
        </p:spPr>
      </p:pic>
      <p:sp>
        <p:nvSpPr>
          <p:cNvPr id="7" name="Rectangle 6"/>
          <p:cNvSpPr/>
          <p:nvPr/>
        </p:nvSpPr>
        <p:spPr>
          <a:xfrm>
            <a:off x="7524211" y="1387782"/>
            <a:ext cx="1372492" cy="276999"/>
          </a:xfrm>
          <a:prstGeom prst="rect">
            <a:avLst/>
          </a:prstGeom>
        </p:spPr>
        <p:txBody>
          <a:bodyPr wrap="none">
            <a:spAutoFit/>
          </a:bodyPr>
          <a:lstStyle/>
          <a:p>
            <a:r>
              <a:rPr lang="en-GB" sz="1200" b="1" dirty="0">
                <a:effectLst>
                  <a:outerShdw blurRad="38100" dist="38100" dir="2700000" algn="tl">
                    <a:srgbClr val="000000">
                      <a:alpha val="43137"/>
                    </a:srgbClr>
                  </a:outerShdw>
                </a:effectLst>
              </a:rPr>
              <a:t>HL-LHV IR5 v1.3</a:t>
            </a:r>
          </a:p>
        </p:txBody>
      </p:sp>
      <p:sp>
        <p:nvSpPr>
          <p:cNvPr id="21" name="Footer Placeholder 20"/>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1793551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a:t>TAXS front – next to beam pipe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9" name="TextBox 8"/>
          <p:cNvSpPr txBox="1"/>
          <p:nvPr/>
        </p:nvSpPr>
        <p:spPr>
          <a:xfrm>
            <a:off x="755576" y="1004879"/>
            <a:ext cx="7862011" cy="369332"/>
          </a:xfrm>
          <a:prstGeom prst="rect">
            <a:avLst/>
          </a:prstGeom>
          <a:noFill/>
        </p:spPr>
        <p:txBody>
          <a:bodyPr wrap="square" rtlCol="0">
            <a:spAutoFit/>
          </a:bodyPr>
          <a:lstStyle/>
          <a:p>
            <a:r>
              <a:rPr lang="en-GB" dirty="0" smtClean="0"/>
              <a:t>For example, considering a SS 316LN plate:</a:t>
            </a:r>
            <a:endParaRPr lang="en-GB" dirty="0"/>
          </a:p>
        </p:txBody>
      </p:sp>
      <p:grpSp>
        <p:nvGrpSpPr>
          <p:cNvPr id="32" name="Group 31"/>
          <p:cNvGrpSpPr/>
          <p:nvPr/>
        </p:nvGrpSpPr>
        <p:grpSpPr>
          <a:xfrm>
            <a:off x="439433" y="3212976"/>
            <a:ext cx="3443454" cy="2859489"/>
            <a:chOff x="3216498" y="692696"/>
            <a:chExt cx="3443454" cy="2859489"/>
          </a:xfrm>
        </p:grpSpPr>
        <p:sp>
          <p:nvSpPr>
            <p:cNvPr id="23" name="Flowchart: Direct Access Storage 22"/>
            <p:cNvSpPr/>
            <p:nvPr/>
          </p:nvSpPr>
          <p:spPr>
            <a:xfrm>
              <a:off x="3923928" y="692696"/>
              <a:ext cx="216024" cy="2520000"/>
            </a:xfrm>
            <a:prstGeom prst="flowChartMagneticDrum">
              <a:avLst/>
            </a:prstGeom>
            <a:no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cxnSp>
          <p:nvCxnSpPr>
            <p:cNvPr id="25" name="Straight Arrow Connector 24"/>
            <p:cNvCxnSpPr/>
            <p:nvPr/>
          </p:nvCxnSpPr>
          <p:spPr>
            <a:xfrm>
              <a:off x="3923928" y="3284984"/>
              <a:ext cx="216024"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26" name="Straight Arrow Connector 25"/>
            <p:cNvCxnSpPr/>
            <p:nvPr/>
          </p:nvCxnSpPr>
          <p:spPr>
            <a:xfrm rot="5400000">
              <a:off x="3149912" y="2582696"/>
              <a:ext cx="1260000" cy="0"/>
            </a:xfrm>
            <a:prstGeom prst="straightConnector1">
              <a:avLst/>
            </a:prstGeom>
            <a:ln w="9525">
              <a:solidFill>
                <a:schemeClr val="tx1"/>
              </a:solidFill>
              <a:headEnd type="arrow" w="med" len="med"/>
              <a:tailEnd type="arrow" w="med" len="med"/>
            </a:ln>
          </p:spPr>
          <p:style>
            <a:lnRef idx="2">
              <a:schemeClr val="dk1"/>
            </a:lnRef>
            <a:fillRef idx="0">
              <a:schemeClr val="dk1"/>
            </a:fillRef>
            <a:effectRef idx="1">
              <a:schemeClr val="dk1"/>
            </a:effectRef>
            <a:fontRef idx="minor">
              <a:schemeClr val="tx1"/>
            </a:fontRef>
          </p:style>
        </p:cxnSp>
        <p:cxnSp>
          <p:nvCxnSpPr>
            <p:cNvPr id="28" name="Straight Arrow Connector 27"/>
            <p:cNvCxnSpPr>
              <a:stCxn id="23" idx="4"/>
            </p:cNvCxnSpPr>
            <p:nvPr/>
          </p:nvCxnSpPr>
          <p:spPr>
            <a:xfrm>
              <a:off x="4139952" y="1952696"/>
              <a:ext cx="25200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3216498" y="2448433"/>
              <a:ext cx="648072" cy="246221"/>
            </a:xfrm>
            <a:prstGeom prst="rect">
              <a:avLst/>
            </a:prstGeom>
            <a:noFill/>
          </p:spPr>
          <p:txBody>
            <a:bodyPr wrap="square" rtlCol="0">
              <a:spAutoFit/>
            </a:bodyPr>
            <a:lstStyle/>
            <a:p>
              <a:r>
                <a:rPr lang="en-GB" sz="1000" dirty="0" smtClean="0">
                  <a:latin typeface="Calibri" panose="020F0502020204030204" pitchFamily="34" charset="0"/>
                </a:rPr>
                <a:t>r= 47 cm</a:t>
              </a:r>
              <a:endParaRPr lang="en-GB" sz="1000" dirty="0">
                <a:latin typeface="Calibri" panose="020F0502020204030204" pitchFamily="34" charset="0"/>
              </a:endParaRPr>
            </a:p>
          </p:txBody>
        </p:sp>
        <p:sp>
          <p:nvSpPr>
            <p:cNvPr id="30" name="TextBox 29"/>
            <p:cNvSpPr txBox="1"/>
            <p:nvPr/>
          </p:nvSpPr>
          <p:spPr>
            <a:xfrm>
              <a:off x="3692934" y="3305964"/>
              <a:ext cx="648072" cy="246221"/>
            </a:xfrm>
            <a:prstGeom prst="rect">
              <a:avLst/>
            </a:prstGeom>
            <a:noFill/>
          </p:spPr>
          <p:txBody>
            <a:bodyPr wrap="square" rtlCol="0">
              <a:spAutoFit/>
            </a:bodyPr>
            <a:lstStyle/>
            <a:p>
              <a:r>
                <a:rPr lang="en-GB" sz="1000" dirty="0" smtClean="0">
                  <a:latin typeface="Calibri" panose="020F0502020204030204" pitchFamily="34" charset="0"/>
                </a:rPr>
                <a:t>h= 1 cm</a:t>
              </a:r>
              <a:endParaRPr lang="en-GB" sz="1000" dirty="0">
                <a:latin typeface="Calibri" panose="020F0502020204030204" pitchFamily="34" charset="0"/>
              </a:endParaRPr>
            </a:p>
          </p:txBody>
        </p:sp>
        <p:sp>
          <p:nvSpPr>
            <p:cNvPr id="31" name="TextBox 30"/>
            <p:cNvSpPr txBox="1"/>
            <p:nvPr/>
          </p:nvSpPr>
          <p:spPr>
            <a:xfrm>
              <a:off x="4860032" y="1700219"/>
              <a:ext cx="648072" cy="246221"/>
            </a:xfrm>
            <a:prstGeom prst="rect">
              <a:avLst/>
            </a:prstGeom>
            <a:noFill/>
          </p:spPr>
          <p:txBody>
            <a:bodyPr wrap="square" rtlCol="0">
              <a:spAutoFit/>
            </a:bodyPr>
            <a:lstStyle/>
            <a:p>
              <a:r>
                <a:rPr lang="en-GB" sz="1000" dirty="0" smtClean="0">
                  <a:latin typeface="Calibri" panose="020F0502020204030204" pitchFamily="34" charset="0"/>
                </a:rPr>
                <a:t>1 m</a:t>
              </a:r>
              <a:endParaRPr lang="en-GB" sz="1000" dirty="0">
                <a:latin typeface="Calibri" panose="020F0502020204030204" pitchFamily="34" charset="0"/>
              </a:endParaRPr>
            </a:p>
          </p:txBody>
        </p:sp>
      </p:grpSp>
      <p:sp>
        <p:nvSpPr>
          <p:cNvPr id="18" name="Oval 17"/>
          <p:cNvSpPr/>
          <p:nvPr/>
        </p:nvSpPr>
        <p:spPr>
          <a:xfrm>
            <a:off x="1619672" y="152676"/>
            <a:ext cx="504056" cy="504056"/>
          </a:xfrm>
          <a:prstGeom prst="ellipse">
            <a:avLst/>
          </a:prstGeom>
          <a:solidFill>
            <a:schemeClr val="tx2">
              <a:lumMod val="60000"/>
              <a:lumOff val="40000"/>
            </a:schemeClr>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9" name="Group 18"/>
          <p:cNvGrpSpPr/>
          <p:nvPr/>
        </p:nvGrpSpPr>
        <p:grpSpPr>
          <a:xfrm>
            <a:off x="2123728" y="4797152"/>
            <a:ext cx="2982217" cy="1509720"/>
            <a:chOff x="1547663" y="385182"/>
            <a:chExt cx="6297323" cy="2896941"/>
          </a:xfrm>
        </p:grpSpPr>
        <p:pic>
          <p:nvPicPr>
            <p:cNvPr id="24" name="Picture 23"/>
            <p:cNvPicPr>
              <a:picLocks noChangeAspect="1"/>
            </p:cNvPicPr>
            <p:nvPr/>
          </p:nvPicPr>
          <p:blipFill>
            <a:blip r:embed="rId2"/>
            <a:stretch>
              <a:fillRect/>
            </a:stretch>
          </p:blipFill>
          <p:spPr>
            <a:xfrm>
              <a:off x="1547663" y="385182"/>
              <a:ext cx="6297323" cy="2896941"/>
            </a:xfrm>
            <a:prstGeom prst="rect">
              <a:avLst/>
            </a:prstGeom>
          </p:spPr>
        </p:pic>
        <p:sp>
          <p:nvSpPr>
            <p:cNvPr id="27" name="Oval 26"/>
            <p:cNvSpPr/>
            <p:nvPr/>
          </p:nvSpPr>
          <p:spPr>
            <a:xfrm>
              <a:off x="3851921" y="1935408"/>
              <a:ext cx="304074" cy="276316"/>
            </a:xfrm>
            <a:prstGeom prst="ellipse">
              <a:avLst/>
            </a:prstGeom>
            <a:solidFill>
              <a:schemeClr val="tx2">
                <a:lumMod val="60000"/>
                <a:lumOff val="40000"/>
              </a:schemeClr>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34" name="TextBox 33"/>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35" name="TextBox 34"/>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sp>
        <p:nvSpPr>
          <p:cNvPr id="36" name="TextBox 35"/>
          <p:cNvSpPr txBox="1"/>
          <p:nvPr/>
        </p:nvSpPr>
        <p:spPr>
          <a:xfrm>
            <a:off x="5230703" y="4330721"/>
            <a:ext cx="3386884" cy="1323439"/>
          </a:xfrm>
          <a:prstGeom prst="rect">
            <a:avLst/>
          </a:prstGeom>
          <a:noFill/>
        </p:spPr>
        <p:txBody>
          <a:bodyPr wrap="square" rtlCol="0">
            <a:spAutoFit/>
          </a:bodyPr>
          <a:lstStyle/>
          <a:p>
            <a:r>
              <a:rPr lang="en-GB" sz="1600" b="1" u="sng" dirty="0" smtClean="0">
                <a:effectLst>
                  <a:outerShdw blurRad="38100" dist="38100" dir="2700000" algn="tl">
                    <a:srgbClr val="000000">
                      <a:alpha val="43137"/>
                    </a:srgbClr>
                  </a:outerShdw>
                </a:effectLst>
              </a:rPr>
              <a:t>NOTA BENE</a:t>
            </a:r>
            <a:r>
              <a:rPr lang="en-GB" sz="1600" dirty="0" smtClean="0"/>
              <a:t>:</a:t>
            </a:r>
          </a:p>
          <a:p>
            <a:endParaRPr lang="en-GB" sz="800" dirty="0" smtClean="0"/>
          </a:p>
          <a:p>
            <a:r>
              <a:rPr lang="en-GB" sz="1400" dirty="0" smtClean="0"/>
              <a:t>The </a:t>
            </a:r>
            <a:r>
              <a:rPr lang="en-GB" sz="1400" dirty="0"/>
              <a:t>H*(10) </a:t>
            </a:r>
            <a:r>
              <a:rPr lang="en-GB" sz="1400" dirty="0" smtClean="0"/>
              <a:t>absolute number refers to the unique contribution of the SS plate, </a:t>
            </a:r>
          </a:p>
          <a:p>
            <a:r>
              <a:rPr lang="en-GB" sz="1400" dirty="0" smtClean="0"/>
              <a:t>they are </a:t>
            </a:r>
            <a:r>
              <a:rPr lang="en-GB" sz="1400" b="1" u="sng" dirty="0" smtClean="0"/>
              <a:t>not</a:t>
            </a:r>
            <a:r>
              <a:rPr lang="en-GB" sz="1400" dirty="0" smtClean="0"/>
              <a:t> representative of the radiation environment in the LHC tunnel</a:t>
            </a:r>
            <a:endParaRPr lang="en-GB" sz="1400" dirty="0"/>
          </a:p>
        </p:txBody>
      </p:sp>
      <p:sp>
        <p:nvSpPr>
          <p:cNvPr id="37" name="TextBox 36"/>
          <p:cNvSpPr txBox="1"/>
          <p:nvPr/>
        </p:nvSpPr>
        <p:spPr>
          <a:xfrm>
            <a:off x="3891675" y="4343884"/>
            <a:ext cx="648072"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200" b="1" dirty="0" smtClean="0">
                <a:latin typeface="Calibri" panose="020F0502020204030204" pitchFamily="34" charset="0"/>
              </a:rPr>
              <a:t>H*(10)</a:t>
            </a:r>
            <a:endParaRPr lang="en-GB" sz="1200" b="1" dirty="0">
              <a:latin typeface="Calibri" panose="020F0502020204030204" pitchFamily="34" charset="0"/>
            </a:endParaRPr>
          </a:p>
        </p:txBody>
      </p:sp>
      <p:graphicFrame>
        <p:nvGraphicFramePr>
          <p:cNvPr id="51" name="Table 50"/>
          <p:cNvGraphicFramePr>
            <a:graphicFrameLocks noGrp="1"/>
          </p:cNvGraphicFramePr>
          <p:nvPr>
            <p:extLst/>
          </p:nvPr>
        </p:nvGraphicFramePr>
        <p:xfrm>
          <a:off x="6014454" y="1484784"/>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month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157</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15%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168</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21%</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180</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26%</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203</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34%</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52" name="Table 51"/>
          <p:cNvGraphicFramePr>
            <a:graphicFrameLocks noGrp="1"/>
          </p:cNvGraphicFramePr>
          <p:nvPr>
            <p:extLst/>
          </p:nvPr>
        </p:nvGraphicFramePr>
        <p:xfrm>
          <a:off x="6014454"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1 year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smtClean="0">
                          <a:effectLst/>
                          <a:latin typeface="Calibri" panose="020F0502020204030204" pitchFamily="34" charset="0"/>
                        </a:rPr>
                        <a:t>H*(10) @1m</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b="0" u="none" strike="noStrike" dirty="0" err="1">
                          <a:effectLst/>
                          <a:latin typeface="Calibri" panose="020F0502020204030204" pitchFamily="34" charset="0"/>
                        </a:rPr>
                        <a:t>uSv</a:t>
                      </a:r>
                      <a:r>
                        <a:rPr lang="en-GB" sz="1100" b="0" u="none" strike="noStrike" dirty="0">
                          <a:effectLst/>
                          <a:latin typeface="Calibri" panose="020F0502020204030204" pitchFamily="34" charset="0"/>
                        </a:rPr>
                        <a:t>/h</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b="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42</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51%</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b="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52</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60%</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b="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62</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67%</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b="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82</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75%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53" name="Table 52"/>
          <p:cNvGraphicFramePr>
            <a:graphicFrameLocks noGrp="1"/>
          </p:cNvGraphicFramePr>
          <p:nvPr>
            <p:extLst/>
          </p:nvPr>
        </p:nvGraphicFramePr>
        <p:xfrm>
          <a:off x="3243911" y="2931979"/>
          <a:ext cx="2603133" cy="1293061"/>
        </p:xfrm>
        <a:graphic>
          <a:graphicData uri="http://schemas.openxmlformats.org/drawingml/2006/table">
            <a:tbl>
              <a:tblPr>
                <a:tableStyleId>{5C22544A-7EE6-4342-B048-85BDC9FD1C3A}</a:tableStyleId>
              </a:tblPr>
              <a:tblGrid>
                <a:gridCol w="950335"/>
                <a:gridCol w="826399"/>
                <a:gridCol w="826399"/>
              </a:tblGrid>
              <a:tr h="184723">
                <a:tc gridSpan="3">
                  <a:txBody>
                    <a:bodyPr/>
                    <a:lstStyle/>
                    <a:p>
                      <a:pPr algn="ctr" fontAlgn="ctr"/>
                      <a:r>
                        <a:rPr lang="en-GB" sz="1100" b="0" i="0" u="none" strike="noStrike" dirty="0" smtClean="0">
                          <a:solidFill>
                            <a:srgbClr val="000000"/>
                          </a:solidFill>
                          <a:effectLst/>
                          <a:latin typeface="Calibri" panose="020F0502020204030204" pitchFamily="34" charset="0"/>
                        </a:rPr>
                        <a:t>6 months cooling time</a:t>
                      </a:r>
                      <a:endParaRPr lang="en-GB" sz="1100" b="0"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u="none" strike="noStrike" dirty="0">
                          <a:effectLst/>
                          <a:latin typeface="Calibri" panose="020F0502020204030204" pitchFamily="34" charset="0"/>
                        </a:rPr>
                        <a:t>Cobalt content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tc>
                <a:tc>
                  <a:txBody>
                    <a:body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tc>
              </a:tr>
              <a:tr h="184723">
                <a:tc>
                  <a:txBody>
                    <a:body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tx2">
                        <a:lumMod val="20000"/>
                        <a:lumOff val="8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65</a:t>
                      </a:r>
                    </a:p>
                  </a:txBody>
                  <a:tcPr marL="9525" marR="9525" marT="9525" marB="0" anchor="ctr">
                    <a:solidFill>
                      <a:schemeClr val="tx2">
                        <a:lumMod val="20000"/>
                        <a:lumOff val="8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35%</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tx2">
                        <a:lumMod val="20000"/>
                        <a:lumOff val="80000"/>
                      </a:schemeClr>
                    </a:solidFill>
                  </a:tcPr>
                </a:tc>
              </a:tr>
              <a:tr h="184723">
                <a:tc>
                  <a:txBody>
                    <a:body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76</a:t>
                      </a:r>
                    </a:p>
                  </a:txBody>
                  <a:tcPr marL="9525" marR="9525" marT="9525" marB="0" anchor="ctr">
                    <a:solidFill>
                      <a:srgbClr val="BFE5A3"/>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44%</a:t>
                      </a:r>
                      <a:endParaRPr lang="en-GB" sz="1100" b="0" i="0" u="none" strike="noStrike" dirty="0">
                        <a:solidFill>
                          <a:srgbClr val="000000"/>
                        </a:solidFill>
                        <a:effectLst/>
                        <a:latin typeface="Calibri" panose="020F0502020204030204" pitchFamily="34" charset="0"/>
                      </a:endParaRPr>
                    </a:p>
                  </a:txBody>
                  <a:tcPr marL="9525" marR="9525" marT="9525" marB="0" anchor="ctr">
                    <a:solidFill>
                      <a:srgbClr val="BFE5A3"/>
                    </a:solidFill>
                  </a:tcPr>
                </a:tc>
              </a:tr>
              <a:tr h="184723">
                <a:tc>
                  <a:txBody>
                    <a:body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accent6">
                        <a:lumMod val="40000"/>
                        <a:lumOff val="60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86</a:t>
                      </a:r>
                    </a:p>
                  </a:txBody>
                  <a:tcPr marL="9525" marR="9525" marT="9525" marB="0" anchor="ctr">
                    <a:solidFill>
                      <a:schemeClr val="accent6">
                        <a:lumMod val="40000"/>
                        <a:lumOff val="60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51%</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accent6">
                        <a:lumMod val="40000"/>
                        <a:lumOff val="60000"/>
                      </a:schemeClr>
                    </a:solidFill>
                  </a:tcPr>
                </a:tc>
              </a:tr>
              <a:tr h="184723">
                <a:tc>
                  <a:txBody>
                    <a:body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solidFill>
                      <a:schemeClr val="bg1">
                        <a:lumMod val="85000"/>
                      </a:schemeClr>
                    </a:solidFill>
                  </a:tcPr>
                </a:tc>
                <a:tc>
                  <a:txBody>
                    <a:bodyPr/>
                    <a:lstStyle/>
                    <a:p>
                      <a:pPr algn="ctr" fontAlgn="ctr"/>
                      <a:r>
                        <a:rPr lang="en-GB" sz="1100" b="0" i="0" u="none" strike="noStrike" dirty="0">
                          <a:solidFill>
                            <a:srgbClr val="000000"/>
                          </a:solidFill>
                          <a:effectLst/>
                          <a:latin typeface="Calibri" panose="020F0502020204030204" pitchFamily="34" charset="0"/>
                        </a:rPr>
                        <a:t>108</a:t>
                      </a:r>
                    </a:p>
                  </a:txBody>
                  <a:tcPr marL="9525" marR="9525" marT="9525" marB="0" anchor="ctr">
                    <a:solidFill>
                      <a:schemeClr val="bg1">
                        <a:lumMod val="85000"/>
                      </a:schemeClr>
                    </a:solidFill>
                  </a:tcPr>
                </a:tc>
                <a:tc>
                  <a:txBody>
                    <a:bodyPr/>
                    <a:lstStyle/>
                    <a:p>
                      <a:pPr algn="ctr" fontAlgn="ctr"/>
                      <a:r>
                        <a:rPr lang="en-GB" sz="1100" b="0" i="0" u="none" strike="noStrike" dirty="0" smtClean="0">
                          <a:solidFill>
                            <a:srgbClr val="000000"/>
                          </a:solidFill>
                          <a:effectLst/>
                          <a:latin typeface="Calibri" panose="020F0502020204030204" pitchFamily="34" charset="0"/>
                        </a:rPr>
                        <a:t>61%</a:t>
                      </a:r>
                      <a:endParaRPr lang="en-GB" sz="11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bl>
          </a:graphicData>
        </a:graphic>
      </p:graphicFrame>
      <p:graphicFrame>
        <p:nvGraphicFramePr>
          <p:cNvPr id="54" name="Table 53"/>
          <p:cNvGraphicFramePr>
            <a:graphicFrameLocks noGrp="1"/>
          </p:cNvGraphicFramePr>
          <p:nvPr>
            <p:extLst>
              <p:ext uri="{D42A27DB-BD31-4B8C-83A1-F6EECF244321}">
                <p14:modId xmlns:p14="http://schemas.microsoft.com/office/powerpoint/2010/main" val="270200112"/>
              </p:ext>
            </p:extLst>
          </p:nvPr>
        </p:nvGraphicFramePr>
        <p:xfrm>
          <a:off x="3243911" y="1484784"/>
          <a:ext cx="2603133" cy="1293061"/>
        </p:xfrm>
        <a:graphic>
          <a:graphicData uri="http://schemas.openxmlformats.org/drawingml/2006/table">
            <a:tbl>
              <a:tblPr/>
              <a:tblGrid>
                <a:gridCol w="950335"/>
                <a:gridCol w="826399"/>
                <a:gridCol w="826399"/>
              </a:tblGrid>
              <a:tr h="184723">
                <a:tc gridSpan="3">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 week cooling time</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c hMerge="1">
                  <a:txBody>
                    <a:bodyPr/>
                    <a:lstStyle/>
                    <a:p>
                      <a:pPr algn="ctr" fontAlgn="ctr"/>
                      <a:endParaRPr lang="en-GB" sz="1100" b="1" i="0" u="none" strike="noStrike" dirty="0">
                        <a:solidFill>
                          <a:srgbClr val="000000"/>
                        </a:solidFill>
                        <a:effectLst/>
                        <a:latin typeface="Calibri" panose="020F0502020204030204" pitchFamily="34" charset="0"/>
                      </a:endParaRPr>
                    </a:p>
                  </a:txBody>
                  <a:tcPr marL="9236" marR="9236" marT="9236" marB="0" anchor="ct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Co </a:t>
                      </a:r>
                      <a:r>
                        <a:rPr lang="en-GB" sz="1100" u="none" strike="noStrike" dirty="0">
                          <a:effectLst/>
                          <a:latin typeface="Calibri" panose="020F0502020204030204" pitchFamily="34" charset="0"/>
                        </a:rPr>
                        <a:t>content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smtClean="0">
                          <a:effectLst/>
                          <a:latin typeface="Calibri" panose="020F0502020204030204" pitchFamily="34" charset="0"/>
                        </a:rPr>
                        <a:t>H*(10) @1m</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Co-60</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err="1" smtClean="0">
                          <a:solidFill>
                            <a:srgbClr val="000000"/>
                          </a:solidFill>
                          <a:effectLst/>
                          <a:latin typeface="Calibri" panose="020F0502020204030204" pitchFamily="34" charset="0"/>
                        </a:rPr>
                        <a:t>wt</a:t>
                      </a:r>
                      <a:r>
                        <a:rPr lang="en-GB" sz="1100" b="0" i="0" u="none" strike="noStrike" dirty="0" smtClean="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err="1">
                          <a:effectLst/>
                          <a:latin typeface="Calibri" panose="020F0502020204030204" pitchFamily="34" charset="0"/>
                        </a:rPr>
                        <a:t>uSv</a:t>
                      </a:r>
                      <a:r>
                        <a:rPr lang="en-GB" sz="1100" u="none" strike="noStrike" dirty="0">
                          <a:effectLst/>
                          <a:latin typeface="Calibri" panose="020F0502020204030204" pitchFamily="34" charset="0"/>
                        </a:rPr>
                        <a:t>/h</a:t>
                      </a:r>
                      <a:endParaRPr lang="en-GB" sz="1100" b="1"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64BCD9">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smtClean="0">
                          <a:solidFill>
                            <a:srgbClr val="000000"/>
                          </a:solidFill>
                          <a:effectLst/>
                          <a:latin typeface="Calibri" panose="020F0502020204030204" pitchFamily="34" charset="0"/>
                        </a:rPr>
                        <a:t>contribution</a:t>
                      </a:r>
                      <a:endParaRPr lang="en-GB" sz="1100" b="0" i="0" u="none" strike="noStrike" dirty="0">
                        <a:solidFill>
                          <a:srgbClr val="000000"/>
                        </a:solidFill>
                        <a:effectLst/>
                        <a:latin typeface="Calibri" panose="020F0502020204030204" pitchFamily="34" charset="0"/>
                      </a:endParaRPr>
                    </a:p>
                  </a:txBody>
                  <a:tcPr marL="9236" marR="9236" marT="9236"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64BCD9">
                        <a:tint val="2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p>
                      <a:pPr algn="ctr" fontAlgn="ctr"/>
                      <a:r>
                        <a:rPr lang="en-GB" sz="1100" b="0" i="0" u="none" strike="noStrike" dirty="0">
                          <a:solidFill>
                            <a:srgbClr val="000000"/>
                          </a:solidFill>
                          <a:effectLst/>
                          <a:latin typeface="Calibri" panose="020F0502020204030204" pitchFamily="34" charset="0"/>
                        </a:rPr>
                        <a:t>260</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13%</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5F8C">
                        <a:lumMod val="20000"/>
                        <a:lumOff val="8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0.15</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p>
                      <a:pPr algn="ctr" fontAlgn="ctr"/>
                      <a:r>
                        <a:rPr lang="en-GB" sz="1100" b="0" i="0" u="none" strike="noStrike" dirty="0">
                          <a:solidFill>
                            <a:srgbClr val="000000"/>
                          </a:solidFill>
                          <a:effectLst/>
                          <a:latin typeface="Calibri" panose="020F0502020204030204" pitchFamily="34" charset="0"/>
                        </a:rPr>
                        <a:t>271</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FE5A3"/>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0.2</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p>
                      <a:pPr algn="ctr" fontAlgn="ctr"/>
                      <a:r>
                        <a:rPr lang="en-GB" sz="1100" b="0" i="0" u="none" strike="noStrike" dirty="0">
                          <a:solidFill>
                            <a:srgbClr val="000000"/>
                          </a:solidFill>
                          <a:effectLst/>
                          <a:latin typeface="Calibri" panose="020F0502020204030204" pitchFamily="34" charset="0"/>
                        </a:rPr>
                        <a:t>283</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17%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B963C">
                        <a:lumMod val="40000"/>
                        <a:lumOff val="60000"/>
                      </a:srgbClr>
                    </a:solidFill>
                  </a:tcPr>
                </a:tc>
              </a:tr>
              <a:tr h="184723">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u="none" strike="noStrike" dirty="0">
                          <a:effectLst/>
                          <a:latin typeface="Calibri" panose="020F0502020204030204" pitchFamily="34" charset="0"/>
                        </a:rPr>
                        <a:t>0.3</a:t>
                      </a:r>
                      <a:endParaRPr lang="en-GB" sz="1100" b="0" i="0" u="none" strike="noStrike" dirty="0">
                        <a:solidFill>
                          <a:srgbClr val="000000"/>
                        </a:solidFill>
                        <a:effectLst/>
                        <a:latin typeface="Calibri" panose="020F0502020204030204" pitchFamily="34" charset="0"/>
                      </a:endParaRPr>
                    </a:p>
                  </a:txBody>
                  <a:tcPr marL="9236" marR="9236" marT="9236"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p>
                      <a:pPr algn="ctr" fontAlgn="ctr"/>
                      <a:r>
                        <a:rPr lang="en-GB" sz="1100" b="0" i="0" u="none" strike="noStrike" dirty="0">
                          <a:solidFill>
                            <a:srgbClr val="000000"/>
                          </a:solidFill>
                          <a:effectLst/>
                          <a:latin typeface="Calibri" panose="020F0502020204030204" pitchFamily="34" charset="0"/>
                        </a:rPr>
                        <a:t>306</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ctr"/>
                      <a:r>
                        <a:rPr lang="en-GB" sz="1100" b="0" i="0" u="none" strike="noStrike" dirty="0" smtClean="0">
                          <a:solidFill>
                            <a:srgbClr val="000000"/>
                          </a:solidFill>
                          <a:effectLst/>
                          <a:latin typeface="Calibri" panose="020F0502020204030204" pitchFamily="34" charset="0"/>
                        </a:rPr>
                        <a:t>23%</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r>
            </a:tbl>
          </a:graphicData>
        </a:graphic>
      </p:graphicFrame>
      <p:sp>
        <p:nvSpPr>
          <p:cNvPr id="6" name="Footer Placeholder 5"/>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3010145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4704"/>
            <a:ext cx="8532000" cy="720000"/>
          </a:xfrm>
        </p:spPr>
        <p:txBody>
          <a:bodyPr/>
          <a:lstStyle/>
          <a:p>
            <a:r>
              <a:rPr lang="en-GB" dirty="0"/>
              <a:t>TAXS front – next to beam pipe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graphicFrame>
        <p:nvGraphicFramePr>
          <p:cNvPr id="3" name="Table 2"/>
          <p:cNvGraphicFramePr>
            <a:graphicFrameLocks noGrp="1"/>
          </p:cNvGraphicFramePr>
          <p:nvPr>
            <p:extLst/>
          </p:nvPr>
        </p:nvGraphicFramePr>
        <p:xfrm>
          <a:off x="503768" y="1724929"/>
          <a:ext cx="2351088" cy="960120"/>
        </p:xfrm>
        <a:graphic>
          <a:graphicData uri="http://schemas.openxmlformats.org/drawingml/2006/table">
            <a:tbl>
              <a:tblPr>
                <a:tableStyleId>{0660B408-B3CF-4A94-85FC-2B1E0A45F4A2}</a:tableStyleId>
              </a:tblPr>
              <a:tblGrid>
                <a:gridCol w="376238"/>
                <a:gridCol w="457200"/>
                <a:gridCol w="530225"/>
                <a:gridCol w="584200"/>
                <a:gridCol w="403225"/>
              </a:tblGrid>
              <a:tr h="190500">
                <a:tc gridSpan="5">
                  <a:txBody>
                    <a:bodyPr/>
                    <a:lstStyle/>
                    <a:p>
                      <a:pPr algn="ctr" fontAlgn="ctr"/>
                      <a:r>
                        <a:rPr lang="en-GB" sz="1100" b="1" i="1" u="none" strike="noStrike" dirty="0" smtClean="0">
                          <a:effectLst/>
                        </a:rPr>
                        <a:t>Ambient dose equivalent </a:t>
                      </a:r>
                      <a:r>
                        <a:rPr lang="en-GB" sz="1100" b="1" i="1" u="none" strike="noStrike" dirty="0">
                          <a:effectLst/>
                        </a:rPr>
                        <a:t>rate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200" b="1" i="0" u="none" strike="noStrike" dirty="0">
                          <a:solidFill>
                            <a:srgbClr val="000000"/>
                          </a:solidFill>
                          <a:effectLst/>
                          <a:latin typeface="Calibri" panose="020F0502020204030204" pitchFamily="34" charset="0"/>
                        </a:rPr>
                        <a:t>x</a:t>
                      </a:r>
                      <a:r>
                        <a:rPr lang="en-GB" sz="12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1.04</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1.07</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1.17</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1.24</a:t>
                      </a:r>
                    </a:p>
                  </a:txBody>
                  <a:tcPr marL="9525" marR="9525" marT="9525" marB="0" anchor="b">
                    <a:solidFill>
                      <a:srgbClr val="BFE5A3"/>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1.09</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1.15</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1.33</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1.49</a:t>
                      </a:r>
                    </a:p>
                  </a:txBody>
                  <a:tcPr marL="9525" marR="9525" marT="9525" marB="0" anchor="b">
                    <a:solidFill>
                      <a:schemeClr val="accent6">
                        <a:lumMod val="40000"/>
                        <a:lumOff val="60000"/>
                      </a:schemeClr>
                    </a:solidFill>
                  </a:tcPr>
                </a:tc>
              </a:tr>
              <a:tr h="190500">
                <a:tc>
                  <a:txBody>
                    <a:bodyPr/>
                    <a:lstStyle/>
                    <a:p>
                      <a:pPr algn="ctr" fontAlgn="ctr"/>
                      <a:r>
                        <a:rPr lang="en-GB" sz="12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1.18</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1.29</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1.66</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1.96</a:t>
                      </a:r>
                    </a:p>
                  </a:txBody>
                  <a:tcPr marL="9525" marR="9525" marT="9525" marB="0" anchor="b">
                    <a:solidFill>
                      <a:schemeClr val="bg1">
                        <a:lumMod val="85000"/>
                      </a:schemeClr>
                    </a:solidFill>
                  </a:tcPr>
                </a:tc>
              </a:tr>
            </a:tbl>
          </a:graphicData>
        </a:graphic>
      </p:graphicFrame>
      <p:graphicFrame>
        <p:nvGraphicFramePr>
          <p:cNvPr id="13" name="Table 12"/>
          <p:cNvGraphicFramePr>
            <a:graphicFrameLocks noGrp="1"/>
          </p:cNvGraphicFramePr>
          <p:nvPr>
            <p:extLst/>
          </p:nvPr>
        </p:nvGraphicFramePr>
        <p:xfrm>
          <a:off x="518850" y="4656645"/>
          <a:ext cx="2320925" cy="952500"/>
        </p:xfrm>
        <a:graphic>
          <a:graphicData uri="http://schemas.openxmlformats.org/drawingml/2006/table">
            <a:tbl>
              <a:tblPr>
                <a:tableStyleId>{0660B408-B3CF-4A94-85FC-2B1E0A45F4A2}</a:tableStyleId>
              </a:tblPr>
              <a:tblGrid>
                <a:gridCol w="346075"/>
                <a:gridCol w="457200"/>
                <a:gridCol w="530225"/>
                <a:gridCol w="584200"/>
                <a:gridCol w="403225"/>
              </a:tblGrid>
              <a:tr h="190500">
                <a:tc gridSpan="5">
                  <a:txBody>
                    <a:bodyPr/>
                    <a:lstStyle/>
                    <a:p>
                      <a:pPr algn="ctr" fontAlgn="ctr"/>
                      <a:r>
                        <a:rPr lang="en-GB" sz="1100" b="1" i="1" u="none" strike="noStrike" dirty="0" smtClean="0">
                          <a:effectLst/>
                        </a:rPr>
                        <a:t>Activity/LL ratio</a:t>
                      </a:r>
                      <a:endParaRPr lang="en-GB" sz="1100" b="1" i="1" u="none" strike="noStrike" dirty="0">
                        <a:solidFill>
                          <a:srgbClr val="000000"/>
                        </a:solidFill>
                        <a:effectLst/>
                        <a:latin typeface="Calibri" panose="020F0502020204030204" pitchFamily="34" charset="0"/>
                      </a:endParaRPr>
                    </a:p>
                  </a:txBody>
                  <a:tcPr marL="9525" marR="9525" marT="9525" marB="0" anchor="ctr">
                    <a:noFill/>
                  </a:tcPr>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c hMerge="1">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ctr" fontAlgn="ctr"/>
                      <a:r>
                        <a:rPr lang="en-GB" sz="1100" b="1" i="0" u="none" strike="noStrike" dirty="0">
                          <a:solidFill>
                            <a:srgbClr val="000000"/>
                          </a:solidFill>
                          <a:effectLst/>
                          <a:latin typeface="Calibri" panose="020F0502020204030204" pitchFamily="34" charset="0"/>
                        </a:rPr>
                        <a:t>x</a:t>
                      </a:r>
                      <a:r>
                        <a:rPr lang="en-GB" sz="1100" b="0" i="0" u="none" strike="noStrike" dirty="0">
                          <a:solidFill>
                            <a:srgbClr val="000000"/>
                          </a:solidFill>
                          <a:effectLst/>
                          <a:latin typeface="Calibri" panose="020F0502020204030204" pitchFamily="34" charset="0"/>
                        </a:rPr>
                        <a:t>/0.1</a:t>
                      </a:r>
                    </a:p>
                  </a:txBody>
                  <a:tcPr marL="9525" marR="9525" marT="9525" marB="0" anchor="ctr">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w</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6 </a:t>
                      </a:r>
                      <a:r>
                        <a:rPr lang="en-GB" sz="1100" b="0" i="0" u="none" strike="noStrike" dirty="0" smtClean="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c>
                  <a:txBody>
                    <a:bodyPr/>
                    <a:lstStyle/>
                    <a:p>
                      <a:pPr algn="ctr" fontAlgn="b"/>
                      <a:r>
                        <a:rPr lang="en-GB" sz="1100" b="0" i="0" u="none" strike="noStrike" dirty="0">
                          <a:solidFill>
                            <a:srgbClr val="000000"/>
                          </a:solidFill>
                          <a:effectLst/>
                          <a:latin typeface="Calibri" panose="020F0502020204030204" pitchFamily="34" charset="0"/>
                        </a:rPr>
                        <a:t>1 </a:t>
                      </a:r>
                      <a:r>
                        <a:rPr lang="en-GB" sz="1100" b="0" i="0" u="none" strike="noStrike" dirty="0" smtClean="0">
                          <a:solidFill>
                            <a:srgbClr val="000000"/>
                          </a:solidFill>
                          <a:effectLst/>
                          <a:latin typeface="Calibri" panose="020F0502020204030204" pitchFamily="34" charset="0"/>
                        </a:rPr>
                        <a:t>y</a:t>
                      </a:r>
                      <a:endParaRPr lang="en-GB" sz="1100" b="0" i="0" u="none" strike="noStrike" dirty="0">
                        <a:solidFill>
                          <a:srgbClr val="000000"/>
                        </a:solidFill>
                        <a:effectLst/>
                        <a:latin typeface="Calibri" panose="020F0502020204030204" pitchFamily="34" charset="0"/>
                      </a:endParaRPr>
                    </a:p>
                  </a:txBody>
                  <a:tcPr marL="9525" marR="9525" marT="9525" marB="0" anchor="b">
                    <a:no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0.15</a:t>
                      </a:r>
                    </a:p>
                  </a:txBody>
                  <a:tcPr marL="9525" marR="9525" marT="9525" marB="0" anchor="ctr">
                    <a:solidFill>
                      <a:srgbClr val="BFE5A3"/>
                    </a:solidFill>
                  </a:tcPr>
                </a:tc>
                <a:tc>
                  <a:txBody>
                    <a:bodyPr/>
                    <a:lstStyle/>
                    <a:p>
                      <a:pPr algn="ctr" fontAlgn="b"/>
                      <a:r>
                        <a:rPr lang="en-GB" sz="1100" b="0" i="0" u="none" strike="noStrike" dirty="0">
                          <a:solidFill>
                            <a:srgbClr val="000000"/>
                          </a:solidFill>
                          <a:effectLst/>
                          <a:latin typeface="Calibri" panose="020F0502020204030204" pitchFamily="34" charset="0"/>
                        </a:rPr>
                        <a:t>1.06</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1.07</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1.10</a:t>
                      </a:r>
                    </a:p>
                  </a:txBody>
                  <a:tcPr marL="9525" marR="9525" marT="9525" marB="0" anchor="b">
                    <a:solidFill>
                      <a:srgbClr val="BFE5A3"/>
                    </a:solidFill>
                  </a:tcPr>
                </a:tc>
                <a:tc>
                  <a:txBody>
                    <a:bodyPr/>
                    <a:lstStyle/>
                    <a:p>
                      <a:pPr algn="ctr" fontAlgn="b"/>
                      <a:r>
                        <a:rPr lang="en-GB" sz="1100" b="0" i="0" u="none" strike="noStrike">
                          <a:solidFill>
                            <a:srgbClr val="000000"/>
                          </a:solidFill>
                          <a:effectLst/>
                          <a:latin typeface="Calibri" panose="020F0502020204030204" pitchFamily="34" charset="0"/>
                        </a:rPr>
                        <a:t>1.14</a:t>
                      </a:r>
                    </a:p>
                  </a:txBody>
                  <a:tcPr marL="9525" marR="9525" marT="9525" marB="0" anchor="b">
                    <a:solidFill>
                      <a:srgbClr val="BFE5A3"/>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0.2</a:t>
                      </a:r>
                    </a:p>
                  </a:txBody>
                  <a:tcPr marL="9525" marR="9525" marT="9525" marB="0" anchor="ctr">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1.13</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1.14</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1.21</a:t>
                      </a:r>
                    </a:p>
                  </a:txBody>
                  <a:tcPr marL="9525" marR="9525" marT="9525" marB="0" anchor="b">
                    <a:solidFill>
                      <a:schemeClr val="accent6">
                        <a:lumMod val="40000"/>
                        <a:lumOff val="60000"/>
                      </a:schemeClr>
                    </a:solidFill>
                  </a:tcPr>
                </a:tc>
                <a:tc>
                  <a:txBody>
                    <a:bodyPr/>
                    <a:lstStyle/>
                    <a:p>
                      <a:pPr algn="ctr" fontAlgn="b"/>
                      <a:r>
                        <a:rPr lang="en-GB" sz="1100" b="0" i="0" u="none" strike="noStrike">
                          <a:solidFill>
                            <a:srgbClr val="000000"/>
                          </a:solidFill>
                          <a:effectLst/>
                          <a:latin typeface="Calibri" panose="020F0502020204030204" pitchFamily="34" charset="0"/>
                        </a:rPr>
                        <a:t>1.29</a:t>
                      </a:r>
                    </a:p>
                  </a:txBody>
                  <a:tcPr marL="9525" marR="9525" marT="9525" marB="0" anchor="b">
                    <a:solidFill>
                      <a:schemeClr val="accent6">
                        <a:lumMod val="40000"/>
                        <a:lumOff val="60000"/>
                      </a:schemeClr>
                    </a:solidFill>
                  </a:tcPr>
                </a:tc>
              </a:tr>
              <a:tr h="190500">
                <a:tc>
                  <a:txBody>
                    <a:bodyPr/>
                    <a:lstStyle/>
                    <a:p>
                      <a:pPr algn="ctr" fontAlgn="ctr"/>
                      <a:r>
                        <a:rPr lang="en-GB" sz="1100" b="1" i="0" u="none" strike="noStrike" dirty="0">
                          <a:solidFill>
                            <a:srgbClr val="000000"/>
                          </a:solidFill>
                          <a:effectLst/>
                          <a:latin typeface="Calibri" panose="020F0502020204030204" pitchFamily="34" charset="0"/>
                        </a:rPr>
                        <a:t>0.3</a:t>
                      </a:r>
                    </a:p>
                  </a:txBody>
                  <a:tcPr marL="9525" marR="9525" marT="9525" marB="0" anchor="ctr">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1.25</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1.28</a:t>
                      </a:r>
                    </a:p>
                  </a:txBody>
                  <a:tcPr marL="9525" marR="9525" marT="9525" marB="0" anchor="b">
                    <a:solidFill>
                      <a:schemeClr val="bg1">
                        <a:lumMod val="85000"/>
                      </a:schemeClr>
                    </a:solidFill>
                  </a:tcPr>
                </a:tc>
                <a:tc>
                  <a:txBody>
                    <a:bodyPr/>
                    <a:lstStyle/>
                    <a:p>
                      <a:pPr algn="ctr" fontAlgn="b"/>
                      <a:r>
                        <a:rPr lang="en-GB" sz="1100" b="0" i="0" u="none" strike="noStrike">
                          <a:solidFill>
                            <a:srgbClr val="000000"/>
                          </a:solidFill>
                          <a:effectLst/>
                          <a:latin typeface="Calibri" panose="020F0502020204030204" pitchFamily="34" charset="0"/>
                        </a:rPr>
                        <a:t>1.42</a:t>
                      </a:r>
                    </a:p>
                  </a:txBody>
                  <a:tcPr marL="9525" marR="9525" marT="9525" marB="0" anchor="b">
                    <a:solidFill>
                      <a:schemeClr val="bg1">
                        <a:lumMod val="85000"/>
                      </a:schemeClr>
                    </a:solidFill>
                  </a:tcPr>
                </a:tc>
                <a:tc>
                  <a:txBody>
                    <a:bodyPr/>
                    <a:lstStyle/>
                    <a:p>
                      <a:pPr algn="ctr" fontAlgn="b"/>
                      <a:r>
                        <a:rPr lang="en-GB" sz="1100" b="0" i="0" u="none" strike="noStrike" dirty="0">
                          <a:solidFill>
                            <a:srgbClr val="000000"/>
                          </a:solidFill>
                          <a:effectLst/>
                          <a:latin typeface="Calibri" panose="020F0502020204030204" pitchFamily="34" charset="0"/>
                        </a:rPr>
                        <a:t>1.57</a:t>
                      </a:r>
                    </a:p>
                  </a:txBody>
                  <a:tcPr marL="9525" marR="9525" marT="9525" marB="0" anchor="b">
                    <a:solidFill>
                      <a:schemeClr val="bg1">
                        <a:lumMod val="85000"/>
                      </a:schemeClr>
                    </a:solidFill>
                  </a:tcPr>
                </a:tc>
              </a:tr>
            </a:tbl>
          </a:graphicData>
        </a:graphic>
      </p:graphicFrame>
      <p:sp>
        <p:nvSpPr>
          <p:cNvPr id="10" name="Oval 9"/>
          <p:cNvSpPr/>
          <p:nvPr/>
        </p:nvSpPr>
        <p:spPr>
          <a:xfrm>
            <a:off x="1619672" y="152676"/>
            <a:ext cx="504056" cy="504056"/>
          </a:xfrm>
          <a:prstGeom prst="ellipse">
            <a:avLst/>
          </a:prstGeom>
          <a:solidFill>
            <a:schemeClr val="tx2">
              <a:lumMod val="60000"/>
              <a:lumOff val="40000"/>
            </a:schemeClr>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p:cNvGrpSpPr/>
          <p:nvPr/>
        </p:nvGrpSpPr>
        <p:grpSpPr>
          <a:xfrm>
            <a:off x="251520" y="2924944"/>
            <a:ext cx="2982217" cy="1509720"/>
            <a:chOff x="1547663" y="385182"/>
            <a:chExt cx="6297323" cy="2896941"/>
          </a:xfrm>
        </p:grpSpPr>
        <p:pic>
          <p:nvPicPr>
            <p:cNvPr id="12" name="Picture 11"/>
            <p:cNvPicPr>
              <a:picLocks noChangeAspect="1"/>
            </p:cNvPicPr>
            <p:nvPr/>
          </p:nvPicPr>
          <p:blipFill>
            <a:blip r:embed="rId2"/>
            <a:stretch>
              <a:fillRect/>
            </a:stretch>
          </p:blipFill>
          <p:spPr>
            <a:xfrm>
              <a:off x="1547663" y="385182"/>
              <a:ext cx="6297323" cy="2896941"/>
            </a:xfrm>
            <a:prstGeom prst="rect">
              <a:avLst/>
            </a:prstGeom>
          </p:spPr>
        </p:pic>
        <p:sp>
          <p:nvSpPr>
            <p:cNvPr id="14" name="Oval 13"/>
            <p:cNvSpPr/>
            <p:nvPr/>
          </p:nvSpPr>
          <p:spPr>
            <a:xfrm>
              <a:off x="3851921" y="1935408"/>
              <a:ext cx="304074" cy="276316"/>
            </a:xfrm>
            <a:prstGeom prst="ellipse">
              <a:avLst/>
            </a:prstGeom>
            <a:solidFill>
              <a:schemeClr val="tx2">
                <a:lumMod val="60000"/>
                <a:lumOff val="40000"/>
              </a:schemeClr>
            </a:solid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800"/>
            </a:p>
          </p:txBody>
        </p:sp>
        <p:sp>
          <p:nvSpPr>
            <p:cNvPr id="16" name="TextBox 15"/>
            <p:cNvSpPr txBox="1"/>
            <p:nvPr/>
          </p:nvSpPr>
          <p:spPr>
            <a:xfrm>
              <a:off x="2656471" y="1660159"/>
              <a:ext cx="1008113" cy="413407"/>
            </a:xfrm>
            <a:prstGeom prst="rect">
              <a:avLst/>
            </a:prstGeom>
            <a:noFill/>
          </p:spPr>
          <p:txBody>
            <a:bodyPr wrap="square" rtlCol="0">
              <a:spAutoFit/>
            </a:bodyPr>
            <a:lstStyle/>
            <a:p>
              <a:r>
                <a:rPr lang="en-GB" sz="800" b="1" dirty="0" smtClean="0"/>
                <a:t>TAXS</a:t>
              </a:r>
              <a:endParaRPr lang="en-GB" sz="800" b="1" dirty="0"/>
            </a:p>
          </p:txBody>
        </p:sp>
        <p:sp>
          <p:nvSpPr>
            <p:cNvPr id="18" name="TextBox 17"/>
            <p:cNvSpPr txBox="1"/>
            <p:nvPr/>
          </p:nvSpPr>
          <p:spPr>
            <a:xfrm>
              <a:off x="6180285" y="1304162"/>
              <a:ext cx="1008113" cy="413407"/>
            </a:xfrm>
            <a:prstGeom prst="rect">
              <a:avLst/>
            </a:prstGeom>
            <a:noFill/>
          </p:spPr>
          <p:txBody>
            <a:bodyPr wrap="square" rtlCol="0">
              <a:spAutoFit/>
            </a:bodyPr>
            <a:lstStyle/>
            <a:p>
              <a:r>
                <a:rPr lang="en-GB" sz="800" b="1" dirty="0" smtClean="0">
                  <a:solidFill>
                    <a:schemeClr val="bg1"/>
                  </a:solidFill>
                </a:rPr>
                <a:t>Q1</a:t>
              </a:r>
              <a:endParaRPr lang="en-GB" sz="800" b="1" dirty="0">
                <a:solidFill>
                  <a:schemeClr val="bg1"/>
                </a:solidFill>
              </a:endParaRPr>
            </a:p>
          </p:txBody>
        </p:sp>
      </p:grpSp>
      <p:graphicFrame>
        <p:nvGraphicFramePr>
          <p:cNvPr id="21" name="Chart 20"/>
          <p:cNvGraphicFramePr>
            <a:graphicFrameLocks/>
          </p:cNvGraphicFramePr>
          <p:nvPr>
            <p:extLst/>
          </p:nvPr>
        </p:nvGraphicFramePr>
        <p:xfrm>
          <a:off x="3491880" y="764704"/>
          <a:ext cx="4962525" cy="3143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Chart 22"/>
          <p:cNvGraphicFramePr>
            <a:graphicFrameLocks/>
          </p:cNvGraphicFramePr>
          <p:nvPr>
            <p:extLst/>
          </p:nvPr>
        </p:nvGraphicFramePr>
        <p:xfrm>
          <a:off x="3419872" y="3589389"/>
          <a:ext cx="4962525" cy="3142800"/>
        </p:xfrm>
        <a:graphic>
          <a:graphicData uri="http://schemas.openxmlformats.org/drawingml/2006/chart">
            <c:chart xmlns:c="http://schemas.openxmlformats.org/drawingml/2006/chart" xmlns:r="http://schemas.openxmlformats.org/officeDocument/2006/relationships" r:id="rId4"/>
          </a:graphicData>
        </a:graphic>
      </p:graphicFrame>
      <p:sp>
        <p:nvSpPr>
          <p:cNvPr id="7" name="Footer Placeholder 6"/>
          <p:cNvSpPr>
            <a:spLocks noGrp="1"/>
          </p:cNvSpPr>
          <p:nvPr>
            <p:ph type="ftr" sz="quarter" idx="11"/>
          </p:nvPr>
        </p:nvSpPr>
        <p:spPr/>
        <p:txBody>
          <a:bodyPr/>
          <a:lstStyle/>
          <a:p>
            <a:r>
              <a:rPr lang="en-GB" noProof="0" smtClean="0"/>
              <a:t>7th HL-LHC Collaboration Meeting - CIEMAT, 13-16 November 2017             C. Adorisio</a:t>
            </a:r>
            <a:endParaRPr lang="en-GB" noProof="0"/>
          </a:p>
        </p:txBody>
      </p:sp>
    </p:spTree>
    <p:extLst>
      <p:ext uri="{BB962C8B-B14F-4D97-AF65-F5344CB8AC3E}">
        <p14:creationId xmlns:p14="http://schemas.microsoft.com/office/powerpoint/2010/main" val="314852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9558</TotalTime>
  <Words>3103</Words>
  <Application>Microsoft Office PowerPoint</Application>
  <PresentationFormat>Presentazione su schermo (4:3)</PresentationFormat>
  <Paragraphs>1229</Paragraphs>
  <Slides>27</Slides>
  <Notes>12</Notes>
  <HiddenSlides>0</HiddenSlides>
  <MMClips>0</MMClips>
  <ScaleCrop>false</ScaleCrop>
  <HeadingPairs>
    <vt:vector size="4" baseType="variant">
      <vt:variant>
        <vt:lpstr>Tema</vt:lpstr>
      </vt:variant>
      <vt:variant>
        <vt:i4>1</vt:i4>
      </vt:variant>
      <vt:variant>
        <vt:lpstr>Titoli diapositive</vt:lpstr>
      </vt:variant>
      <vt:variant>
        <vt:i4>27</vt:i4>
      </vt:variant>
    </vt:vector>
  </HeadingPairs>
  <TitlesOfParts>
    <vt:vector size="28" baseType="lpstr">
      <vt:lpstr>Thème Office</vt:lpstr>
      <vt:lpstr>Radiation Protection Guideline for  Cobalt content in Stainless Steel  </vt:lpstr>
      <vt:lpstr>Why we have to care about material composition</vt:lpstr>
      <vt:lpstr>When do we declare a material as radioactive?</vt:lpstr>
      <vt:lpstr>Why we have to care about Cobalt</vt:lpstr>
      <vt:lpstr>ActiWiz catalog</vt:lpstr>
      <vt:lpstr>Radiological hazard vs Co content in Stainless Steel (316LN grade)</vt:lpstr>
      <vt:lpstr>Considered positions</vt:lpstr>
      <vt:lpstr>TAXS front – next to beam pipe</vt:lpstr>
      <vt:lpstr>TAXS front – next to beam pipe</vt:lpstr>
      <vt:lpstr>Q1 – next to the cryostat</vt:lpstr>
      <vt:lpstr>Q1 – next to the cryostat</vt:lpstr>
      <vt:lpstr>Cell 4 – next to TCL4 collimator</vt:lpstr>
      <vt:lpstr>Cell 4 – next to TCL4 collimator</vt:lpstr>
      <vt:lpstr>Contribution from Co to H*(10) vs Co content in Stainless Steel (316LN grade) - summary</vt:lpstr>
      <vt:lpstr>Contribution from Co to ∑_i▒a_i/〖LL〗_i  (waste clearance) vs Co content in Stainless Steel (316LN grade) </vt:lpstr>
      <vt:lpstr>Summary</vt:lpstr>
      <vt:lpstr>Thank you!</vt:lpstr>
      <vt:lpstr>FLUKA fluence spectra</vt:lpstr>
      <vt:lpstr>TAXS front – next to beam pipe 6 months cooling time</vt:lpstr>
      <vt:lpstr>Radiological hazard vs Co content in Stainless Steel (316LN grade) - summary</vt:lpstr>
      <vt:lpstr>Q1 – next to the cryostat 6 months cooling time</vt:lpstr>
      <vt:lpstr>Presentazione standard di PowerPoint</vt:lpstr>
      <vt:lpstr>Cell 4 – next to TCL4 collimator 6 months cooling time</vt:lpstr>
      <vt:lpstr>Cell 4 – next to TCL4 collimator 6 months cooling time</vt:lpstr>
      <vt:lpstr>What already exists</vt:lpstr>
      <vt:lpstr>An example</vt:lpstr>
      <vt:lpstr>Highly critical materials for accelerator environments</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Cristina</cp:lastModifiedBy>
  <cp:revision>141</cp:revision>
  <dcterms:created xsi:type="dcterms:W3CDTF">2016-02-12T10:02:27Z</dcterms:created>
  <dcterms:modified xsi:type="dcterms:W3CDTF">2017-11-14T15:47:05Z</dcterms:modified>
</cp:coreProperties>
</file>