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3" r:id="rId5"/>
    <p:sldId id="268" r:id="rId6"/>
    <p:sldId id="270" r:id="rId7"/>
    <p:sldId id="274" r:id="rId8"/>
    <p:sldId id="272" r:id="rId9"/>
    <p:sldId id="276" r:id="rId10"/>
    <p:sldId id="277" r:id="rId11"/>
    <p:sldId id="278" r:id="rId12"/>
    <p:sldId id="279" r:id="rId13"/>
    <p:sldId id="280" r:id="rId14"/>
    <p:sldId id="281" r:id="rId15"/>
    <p:sldId id="266" r:id="rId16"/>
    <p:sldId id="282" r:id="rId17"/>
    <p:sldId id="271" r:id="rId1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Objects="1" showGuides="1">
      <p:cViewPr varScale="1">
        <p:scale>
          <a:sx n="116" d="100"/>
          <a:sy n="116" d="100"/>
        </p:scale>
        <p:origin x="518" y="82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B98E1F-5878-4616-8274-306CF567BD54}" type="doc">
      <dgm:prSet loTypeId="urn:microsoft.com/office/officeart/2005/8/layout/hList1" loCatId="list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fr-FR"/>
        </a:p>
      </dgm:t>
    </dgm:pt>
    <dgm:pt modelId="{3FF4A073-87DD-415D-9974-8A321EAEE923}">
      <dgm:prSet phldrT="[Text]"/>
      <dgm:spPr/>
      <dgm:t>
        <a:bodyPr/>
        <a:lstStyle/>
        <a:p>
          <a:r>
            <a:rPr lang="en-GB" dirty="0" smtClean="0"/>
            <a:t>Design</a:t>
          </a:r>
          <a:endParaRPr lang="fr-FR" dirty="0"/>
        </a:p>
      </dgm:t>
    </dgm:pt>
    <dgm:pt modelId="{C8850039-8332-43E3-A15F-49C39CE713E4}" type="parTrans" cxnId="{4688D544-7E86-4874-86DF-91B685FDF85C}">
      <dgm:prSet/>
      <dgm:spPr/>
      <dgm:t>
        <a:bodyPr/>
        <a:lstStyle/>
        <a:p>
          <a:endParaRPr lang="fr-FR"/>
        </a:p>
      </dgm:t>
    </dgm:pt>
    <dgm:pt modelId="{28B44CF3-C8C8-4A46-AC22-7146783388B7}" type="sibTrans" cxnId="{4688D544-7E86-4874-86DF-91B685FDF85C}">
      <dgm:prSet/>
      <dgm:spPr/>
      <dgm:t>
        <a:bodyPr/>
        <a:lstStyle/>
        <a:p>
          <a:endParaRPr lang="fr-FR"/>
        </a:p>
      </dgm:t>
    </dgm:pt>
    <dgm:pt modelId="{A1FAEA4E-0E44-431F-9252-1935FC794C7F}">
      <dgm:prSet phldrT="[Text]"/>
      <dgm:spPr/>
      <dgm:t>
        <a:bodyPr/>
        <a:lstStyle/>
        <a:p>
          <a:r>
            <a:rPr lang="en-GB" dirty="0" smtClean="0"/>
            <a:t>Calculation/experimental method</a:t>
          </a:r>
          <a:endParaRPr lang="fr-FR" dirty="0"/>
        </a:p>
      </dgm:t>
    </dgm:pt>
    <dgm:pt modelId="{618D2552-A593-44AA-8203-9BA026B1A278}" type="parTrans" cxnId="{B2A347AE-C53A-4B5D-B99D-B6098AC3AF22}">
      <dgm:prSet/>
      <dgm:spPr/>
      <dgm:t>
        <a:bodyPr/>
        <a:lstStyle/>
        <a:p>
          <a:endParaRPr lang="fr-FR"/>
        </a:p>
      </dgm:t>
    </dgm:pt>
    <dgm:pt modelId="{65D7B8C6-D803-4C2D-A961-421111E131EC}" type="sibTrans" cxnId="{B2A347AE-C53A-4B5D-B99D-B6098AC3AF22}">
      <dgm:prSet/>
      <dgm:spPr/>
      <dgm:t>
        <a:bodyPr/>
        <a:lstStyle/>
        <a:p>
          <a:endParaRPr lang="fr-FR"/>
        </a:p>
      </dgm:t>
    </dgm:pt>
    <dgm:pt modelId="{1B47E1AC-F616-413E-B534-47CD7C5FDAD2}">
      <dgm:prSet phldrT="[Text]"/>
      <dgm:spPr/>
      <dgm:t>
        <a:bodyPr/>
        <a:lstStyle/>
        <a:p>
          <a:r>
            <a:rPr lang="en-GB" dirty="0" smtClean="0"/>
            <a:t>Provisions for safe handling/operation</a:t>
          </a:r>
          <a:endParaRPr lang="fr-FR" dirty="0"/>
        </a:p>
      </dgm:t>
    </dgm:pt>
    <dgm:pt modelId="{9B2768C4-2AD5-4B2F-B6F5-2A21882189BE}" type="parTrans" cxnId="{BDB4661B-4572-45A4-854A-ADD20A068AC0}">
      <dgm:prSet/>
      <dgm:spPr/>
      <dgm:t>
        <a:bodyPr/>
        <a:lstStyle/>
        <a:p>
          <a:endParaRPr lang="fr-FR"/>
        </a:p>
      </dgm:t>
    </dgm:pt>
    <dgm:pt modelId="{CFCF6FEB-4BE5-4173-8135-0DDCC16ED387}" type="sibTrans" cxnId="{BDB4661B-4572-45A4-854A-ADD20A068AC0}">
      <dgm:prSet/>
      <dgm:spPr/>
      <dgm:t>
        <a:bodyPr/>
        <a:lstStyle/>
        <a:p>
          <a:endParaRPr lang="fr-FR"/>
        </a:p>
      </dgm:t>
    </dgm:pt>
    <dgm:pt modelId="{DEC70154-0BA9-4CCA-A293-43C8F48F131C}">
      <dgm:prSet phldrT="[Text]"/>
      <dgm:spPr/>
      <dgm:t>
        <a:bodyPr/>
        <a:lstStyle/>
        <a:p>
          <a:r>
            <a:rPr lang="en-GB" dirty="0" smtClean="0"/>
            <a:t>Manufacturing</a:t>
          </a:r>
          <a:endParaRPr lang="fr-FR" dirty="0"/>
        </a:p>
      </dgm:t>
    </dgm:pt>
    <dgm:pt modelId="{BE298A56-2082-49AC-9736-D2F7AA741DE8}" type="parTrans" cxnId="{2CCB4863-743A-453C-87E2-B7D1ED7E8A6A}">
      <dgm:prSet/>
      <dgm:spPr/>
      <dgm:t>
        <a:bodyPr/>
        <a:lstStyle/>
        <a:p>
          <a:endParaRPr lang="fr-FR"/>
        </a:p>
      </dgm:t>
    </dgm:pt>
    <dgm:pt modelId="{B7EBAF4C-6873-4942-87EF-47F4237254EE}" type="sibTrans" cxnId="{2CCB4863-743A-453C-87E2-B7D1ED7E8A6A}">
      <dgm:prSet/>
      <dgm:spPr/>
      <dgm:t>
        <a:bodyPr/>
        <a:lstStyle/>
        <a:p>
          <a:endParaRPr lang="fr-FR"/>
        </a:p>
      </dgm:t>
    </dgm:pt>
    <dgm:pt modelId="{B9B59828-84BC-4AAB-ACA0-3FA3FBB16120}">
      <dgm:prSet phldrT="[Text]"/>
      <dgm:spPr/>
      <dgm:t>
        <a:bodyPr/>
        <a:lstStyle/>
        <a:p>
          <a:r>
            <a:rPr lang="en-GB" dirty="0" smtClean="0"/>
            <a:t>WPS and welding personnel to be approved by </a:t>
          </a:r>
          <a:r>
            <a:rPr lang="en-GB" dirty="0" err="1" smtClean="0"/>
            <a:t>NoBo</a:t>
          </a:r>
          <a:r>
            <a:rPr lang="en-GB" dirty="0" smtClean="0"/>
            <a:t> or recognised third party</a:t>
          </a:r>
          <a:endParaRPr lang="fr-FR" dirty="0"/>
        </a:p>
      </dgm:t>
    </dgm:pt>
    <dgm:pt modelId="{BD475F0A-59D7-4EB4-B331-3FC60048B5D8}" type="parTrans" cxnId="{3A6973E0-71F0-477F-999C-F5C617E00E7C}">
      <dgm:prSet/>
      <dgm:spPr/>
      <dgm:t>
        <a:bodyPr/>
        <a:lstStyle/>
        <a:p>
          <a:endParaRPr lang="fr-FR"/>
        </a:p>
      </dgm:t>
    </dgm:pt>
    <dgm:pt modelId="{54778369-0AD1-425E-9BA7-3D7501723BBB}" type="sibTrans" cxnId="{3A6973E0-71F0-477F-999C-F5C617E00E7C}">
      <dgm:prSet/>
      <dgm:spPr/>
      <dgm:t>
        <a:bodyPr/>
        <a:lstStyle/>
        <a:p>
          <a:endParaRPr lang="fr-FR"/>
        </a:p>
      </dgm:t>
    </dgm:pt>
    <dgm:pt modelId="{C8713974-2BF6-457A-9800-B22CF7A35E7F}">
      <dgm:prSet phldrT="[Text]"/>
      <dgm:spPr/>
      <dgm:t>
        <a:bodyPr/>
        <a:lstStyle/>
        <a:p>
          <a:r>
            <a:rPr lang="en-GB" dirty="0" smtClean="0"/>
            <a:t>NDT</a:t>
          </a:r>
          <a:endParaRPr lang="fr-FR" dirty="0"/>
        </a:p>
      </dgm:t>
    </dgm:pt>
    <dgm:pt modelId="{1850603F-1A10-4B67-8927-028477588443}" type="parTrans" cxnId="{BDCBAA22-EAE7-4DC0-B1CD-8AD31CC01291}">
      <dgm:prSet/>
      <dgm:spPr/>
      <dgm:t>
        <a:bodyPr/>
        <a:lstStyle/>
        <a:p>
          <a:endParaRPr lang="fr-FR"/>
        </a:p>
      </dgm:t>
    </dgm:pt>
    <dgm:pt modelId="{20811DF4-9624-431E-813E-5F8D09CF1AB0}" type="sibTrans" cxnId="{BDCBAA22-EAE7-4DC0-B1CD-8AD31CC01291}">
      <dgm:prSet/>
      <dgm:spPr/>
      <dgm:t>
        <a:bodyPr/>
        <a:lstStyle/>
        <a:p>
          <a:endParaRPr lang="fr-FR"/>
        </a:p>
      </dgm:t>
    </dgm:pt>
    <dgm:pt modelId="{63193929-3947-4079-A1B5-12BC949555C6}">
      <dgm:prSet phldrT="[Text]"/>
      <dgm:spPr/>
      <dgm:t>
        <a:bodyPr/>
        <a:lstStyle/>
        <a:p>
          <a:r>
            <a:rPr lang="en-GB" dirty="0" smtClean="0"/>
            <a:t>Materials</a:t>
          </a:r>
          <a:endParaRPr lang="fr-FR" dirty="0"/>
        </a:p>
      </dgm:t>
    </dgm:pt>
    <dgm:pt modelId="{73F11DBE-4FFA-4082-9F63-BDA7200CD566}" type="parTrans" cxnId="{0A6D3CCC-7301-485A-92D8-FAD0C008E428}">
      <dgm:prSet/>
      <dgm:spPr/>
      <dgm:t>
        <a:bodyPr/>
        <a:lstStyle/>
        <a:p>
          <a:endParaRPr lang="fr-FR"/>
        </a:p>
      </dgm:t>
    </dgm:pt>
    <dgm:pt modelId="{06C3F9A8-C2F2-4CB8-9298-34DF32D12955}" type="sibTrans" cxnId="{0A6D3CCC-7301-485A-92D8-FAD0C008E428}">
      <dgm:prSet/>
      <dgm:spPr/>
      <dgm:t>
        <a:bodyPr/>
        <a:lstStyle/>
        <a:p>
          <a:endParaRPr lang="fr-FR"/>
        </a:p>
      </dgm:t>
    </dgm:pt>
    <dgm:pt modelId="{253C62AD-DA9D-403E-B9EB-48B656600CBC}">
      <dgm:prSet phldrT="[Text]"/>
      <dgm:spPr/>
      <dgm:t>
        <a:bodyPr/>
        <a:lstStyle/>
        <a:p>
          <a:r>
            <a:rPr lang="en-GB" dirty="0" smtClean="0"/>
            <a:t>Appropriate properties</a:t>
          </a:r>
          <a:endParaRPr lang="fr-FR" dirty="0"/>
        </a:p>
      </dgm:t>
    </dgm:pt>
    <dgm:pt modelId="{D5991026-0A7A-40E9-8C0B-0BCBBD62486A}" type="parTrans" cxnId="{FBAFC6DA-4C95-4253-9C5B-AD8F8F67C721}">
      <dgm:prSet/>
      <dgm:spPr/>
      <dgm:t>
        <a:bodyPr/>
        <a:lstStyle/>
        <a:p>
          <a:endParaRPr lang="fr-FR"/>
        </a:p>
      </dgm:t>
    </dgm:pt>
    <dgm:pt modelId="{DDA8BB22-839C-4185-BDE1-0FD5EE1AED3D}" type="sibTrans" cxnId="{FBAFC6DA-4C95-4253-9C5B-AD8F8F67C721}">
      <dgm:prSet/>
      <dgm:spPr/>
      <dgm:t>
        <a:bodyPr/>
        <a:lstStyle/>
        <a:p>
          <a:endParaRPr lang="fr-FR"/>
        </a:p>
      </dgm:t>
    </dgm:pt>
    <dgm:pt modelId="{8E658281-23AD-4BDE-BD86-F6D7C6352558}">
      <dgm:prSet phldrT="[Text]"/>
      <dgm:spPr/>
      <dgm:t>
        <a:bodyPr/>
        <a:lstStyle/>
        <a:p>
          <a:r>
            <a:rPr lang="en-GB" dirty="0" smtClean="0"/>
            <a:t>Covered by EN, EAM or PMA</a:t>
          </a:r>
          <a:endParaRPr lang="fr-FR" dirty="0"/>
        </a:p>
      </dgm:t>
    </dgm:pt>
    <dgm:pt modelId="{43DF4420-521E-420E-8213-1C28EA8D0390}" type="parTrans" cxnId="{833F77ED-7121-4EC6-B3CB-A6D5B21FA426}">
      <dgm:prSet/>
      <dgm:spPr/>
      <dgm:t>
        <a:bodyPr/>
        <a:lstStyle/>
        <a:p>
          <a:endParaRPr lang="fr-FR"/>
        </a:p>
      </dgm:t>
    </dgm:pt>
    <dgm:pt modelId="{30B3DE1B-77AD-4BCF-92F9-6D26D90C7CD0}" type="sibTrans" cxnId="{833F77ED-7121-4EC6-B3CB-A6D5B21FA426}">
      <dgm:prSet/>
      <dgm:spPr/>
      <dgm:t>
        <a:bodyPr/>
        <a:lstStyle/>
        <a:p>
          <a:endParaRPr lang="fr-FR"/>
        </a:p>
      </dgm:t>
    </dgm:pt>
    <dgm:pt modelId="{C681A01A-9BB2-4E01-8719-7B3386880693}">
      <dgm:prSet phldrT="[Text]"/>
      <dgm:spPr/>
      <dgm:t>
        <a:bodyPr/>
        <a:lstStyle/>
        <a:p>
          <a:r>
            <a:rPr lang="en-GB" dirty="0" smtClean="0"/>
            <a:t>Adequate strength</a:t>
          </a:r>
          <a:endParaRPr lang="fr-FR" dirty="0"/>
        </a:p>
      </dgm:t>
    </dgm:pt>
    <dgm:pt modelId="{B7BCE317-FE23-4526-BB83-BBF49C1CD000}" type="parTrans" cxnId="{3E408E5A-D2C0-41E3-B630-70D5E2FDB66C}">
      <dgm:prSet/>
      <dgm:spPr/>
      <dgm:t>
        <a:bodyPr/>
        <a:lstStyle/>
        <a:p>
          <a:endParaRPr lang="fr-FR"/>
        </a:p>
      </dgm:t>
    </dgm:pt>
    <dgm:pt modelId="{254D2135-0DEF-430A-A9A1-0D9E23B6257C}" type="sibTrans" cxnId="{3E408E5A-D2C0-41E3-B630-70D5E2FDB66C}">
      <dgm:prSet/>
      <dgm:spPr/>
      <dgm:t>
        <a:bodyPr/>
        <a:lstStyle/>
        <a:p>
          <a:endParaRPr lang="fr-FR"/>
        </a:p>
      </dgm:t>
    </dgm:pt>
    <dgm:pt modelId="{5C38C774-AE4F-4C91-8726-EC838DFB1D60}">
      <dgm:prSet phldrT="[Text]"/>
      <dgm:spPr/>
      <dgm:t>
        <a:bodyPr/>
        <a:lstStyle/>
        <a:p>
          <a:r>
            <a:rPr lang="en-GB" dirty="0" smtClean="0"/>
            <a:t>Appropriate Safety factors</a:t>
          </a:r>
          <a:endParaRPr lang="fr-FR" dirty="0"/>
        </a:p>
      </dgm:t>
    </dgm:pt>
    <dgm:pt modelId="{7805144D-3A5E-4C05-947D-A3DF471FF4AC}" type="parTrans" cxnId="{C9D85428-BE52-4534-B36A-6C556499FB85}">
      <dgm:prSet/>
      <dgm:spPr/>
      <dgm:t>
        <a:bodyPr/>
        <a:lstStyle/>
        <a:p>
          <a:endParaRPr lang="fr-FR"/>
        </a:p>
      </dgm:t>
    </dgm:pt>
    <dgm:pt modelId="{0231DC09-9081-4EE2-A7DC-D19AD478389B}" type="sibTrans" cxnId="{C9D85428-BE52-4534-B36A-6C556499FB85}">
      <dgm:prSet/>
      <dgm:spPr/>
      <dgm:t>
        <a:bodyPr/>
        <a:lstStyle/>
        <a:p>
          <a:endParaRPr lang="fr-FR"/>
        </a:p>
      </dgm:t>
    </dgm:pt>
    <dgm:pt modelId="{09A7B9A4-B3FB-447B-BDE6-2D728A09AC40}">
      <dgm:prSet phldrT="[Text]"/>
      <dgm:spPr/>
      <dgm:t>
        <a:bodyPr/>
        <a:lstStyle/>
        <a:p>
          <a:r>
            <a:rPr lang="en-GB" dirty="0" smtClean="0"/>
            <a:t>Safety accessories against overpressure</a:t>
          </a:r>
          <a:endParaRPr lang="fr-FR" dirty="0"/>
        </a:p>
      </dgm:t>
    </dgm:pt>
    <dgm:pt modelId="{4DBCC3B7-86B1-4E67-8162-551B7BCB6647}" type="parTrans" cxnId="{0C6289B1-B79E-4791-986F-4CDAF1750722}">
      <dgm:prSet/>
      <dgm:spPr/>
      <dgm:t>
        <a:bodyPr/>
        <a:lstStyle/>
        <a:p>
          <a:endParaRPr lang="fr-FR"/>
        </a:p>
      </dgm:t>
    </dgm:pt>
    <dgm:pt modelId="{FFCB2892-8367-4C52-B792-5D4CC1C19734}" type="sibTrans" cxnId="{0C6289B1-B79E-4791-986F-4CDAF1750722}">
      <dgm:prSet/>
      <dgm:spPr/>
      <dgm:t>
        <a:bodyPr/>
        <a:lstStyle/>
        <a:p>
          <a:endParaRPr lang="fr-FR"/>
        </a:p>
      </dgm:t>
    </dgm:pt>
    <dgm:pt modelId="{64B42C35-48D1-4A67-A8CC-2FAC3B4C91E3}">
      <dgm:prSet phldrT="[Text]"/>
      <dgm:spPr/>
      <dgm:t>
        <a:bodyPr/>
        <a:lstStyle/>
        <a:p>
          <a:r>
            <a:rPr lang="en-GB" dirty="0" smtClean="0"/>
            <a:t>Operating instructions</a:t>
          </a:r>
          <a:endParaRPr lang="fr-FR" dirty="0"/>
        </a:p>
      </dgm:t>
    </dgm:pt>
    <dgm:pt modelId="{443E9965-2935-4322-B863-0A0A888574AD}" type="parTrans" cxnId="{299B2B10-A79B-4578-AD2F-DE59D2B6E331}">
      <dgm:prSet/>
      <dgm:spPr/>
      <dgm:t>
        <a:bodyPr/>
        <a:lstStyle/>
        <a:p>
          <a:endParaRPr lang="fr-FR"/>
        </a:p>
      </dgm:t>
    </dgm:pt>
    <dgm:pt modelId="{1DFF0C7F-686B-41CF-8CC6-5473953D0344}" type="sibTrans" cxnId="{299B2B10-A79B-4578-AD2F-DE59D2B6E331}">
      <dgm:prSet/>
      <dgm:spPr/>
      <dgm:t>
        <a:bodyPr/>
        <a:lstStyle/>
        <a:p>
          <a:endParaRPr lang="fr-FR"/>
        </a:p>
      </dgm:t>
    </dgm:pt>
    <dgm:pt modelId="{E4C62EE6-2C9C-4FE2-8FB8-0F1DFD3CF524}">
      <dgm:prSet phldrT="[Text]"/>
      <dgm:spPr/>
      <dgm:t>
        <a:bodyPr/>
        <a:lstStyle/>
        <a:p>
          <a:r>
            <a:rPr lang="en-GB" dirty="0" smtClean="0"/>
            <a:t>Compulsory declaration from material supplier affirming compliance with a specification.</a:t>
          </a:r>
          <a:endParaRPr lang="fr-FR" dirty="0"/>
        </a:p>
      </dgm:t>
    </dgm:pt>
    <dgm:pt modelId="{B1A0F131-53BA-41DD-821F-83F2538C0A75}" type="parTrans" cxnId="{2DC9D2F4-EF71-4C0E-ABD6-F2FBD3614580}">
      <dgm:prSet/>
      <dgm:spPr/>
      <dgm:t>
        <a:bodyPr/>
        <a:lstStyle/>
        <a:p>
          <a:endParaRPr lang="fr-FR"/>
        </a:p>
      </dgm:t>
    </dgm:pt>
    <dgm:pt modelId="{508B44B4-AF5C-4484-8584-32CB4FE19B43}" type="sibTrans" cxnId="{2DC9D2F4-EF71-4C0E-ABD6-F2FBD3614580}">
      <dgm:prSet/>
      <dgm:spPr/>
      <dgm:t>
        <a:bodyPr/>
        <a:lstStyle/>
        <a:p>
          <a:endParaRPr lang="fr-FR"/>
        </a:p>
      </dgm:t>
    </dgm:pt>
    <dgm:pt modelId="{FAB7DD22-3202-4CC9-96B2-B336976C497D}">
      <dgm:prSet phldrT="[Text]"/>
      <dgm:spPr/>
      <dgm:t>
        <a:bodyPr/>
        <a:lstStyle/>
        <a:p>
          <a:r>
            <a:rPr lang="en-GB" dirty="0" smtClean="0"/>
            <a:t>Traceability of material from receipt of material through final testing</a:t>
          </a:r>
          <a:endParaRPr lang="fr-FR" dirty="0"/>
        </a:p>
      </dgm:t>
    </dgm:pt>
    <dgm:pt modelId="{478C9EF1-858B-4C09-9E41-AA88AAE2A0DB}" type="parTrans" cxnId="{0CB99A7D-A48D-4CA5-8036-DC3FB784A520}">
      <dgm:prSet/>
      <dgm:spPr/>
      <dgm:t>
        <a:bodyPr/>
        <a:lstStyle/>
        <a:p>
          <a:endParaRPr lang="fr-FR"/>
        </a:p>
      </dgm:t>
    </dgm:pt>
    <dgm:pt modelId="{A99139E0-0854-4AFD-8FF0-21D08A74CDE8}" type="sibTrans" cxnId="{0CB99A7D-A48D-4CA5-8036-DC3FB784A520}">
      <dgm:prSet/>
      <dgm:spPr/>
      <dgm:t>
        <a:bodyPr/>
        <a:lstStyle/>
        <a:p>
          <a:endParaRPr lang="fr-FR"/>
        </a:p>
      </dgm:t>
    </dgm:pt>
    <dgm:pt modelId="{AB51647C-78D2-4B1C-ACC9-F2F8D59674E6}">
      <dgm:prSet phldrT="[Text]"/>
      <dgm:spPr/>
      <dgm:t>
        <a:bodyPr/>
        <a:lstStyle/>
        <a:p>
          <a:r>
            <a:rPr lang="en-GB" dirty="0" smtClean="0"/>
            <a:t>Final proof test (normally hydrostatic, other tests allowed with additional measures, such as NDT)</a:t>
          </a:r>
          <a:endParaRPr lang="fr-FR" dirty="0"/>
        </a:p>
      </dgm:t>
    </dgm:pt>
    <dgm:pt modelId="{32304D56-55BD-4306-867A-CB89A5104588}" type="parTrans" cxnId="{6752A514-7170-4BF2-A25F-8FA5D3EDE466}">
      <dgm:prSet/>
      <dgm:spPr/>
      <dgm:t>
        <a:bodyPr/>
        <a:lstStyle/>
        <a:p>
          <a:endParaRPr lang="fr-FR"/>
        </a:p>
      </dgm:t>
    </dgm:pt>
    <dgm:pt modelId="{A0CFE53A-0433-483D-A2FF-E429C9C40538}" type="sibTrans" cxnId="{6752A514-7170-4BF2-A25F-8FA5D3EDE466}">
      <dgm:prSet/>
      <dgm:spPr/>
      <dgm:t>
        <a:bodyPr/>
        <a:lstStyle/>
        <a:p>
          <a:endParaRPr lang="fr-FR"/>
        </a:p>
      </dgm:t>
    </dgm:pt>
    <dgm:pt modelId="{B386EB81-7260-4AED-ADB8-A1FF9DDF257A}" type="pres">
      <dgm:prSet presAssocID="{3DB98E1F-5878-4616-8274-306CF567BD5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fr-FR"/>
        </a:p>
      </dgm:t>
    </dgm:pt>
    <dgm:pt modelId="{F619DEFD-31BD-493D-9661-90616A0C359E}" type="pres">
      <dgm:prSet presAssocID="{3FF4A073-87DD-415D-9974-8A321EAEE923}" presName="composite" presStyleCnt="0"/>
      <dgm:spPr/>
      <dgm:t>
        <a:bodyPr/>
        <a:lstStyle/>
        <a:p>
          <a:endParaRPr lang="fr-FR"/>
        </a:p>
      </dgm:t>
    </dgm:pt>
    <dgm:pt modelId="{EBB466E7-75E8-402F-AB55-999ECABD17EA}" type="pres">
      <dgm:prSet presAssocID="{3FF4A073-87DD-415D-9974-8A321EAEE92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C63CDD7-F922-4F72-BC64-FEA57B79B8EB}" type="pres">
      <dgm:prSet presAssocID="{3FF4A073-87DD-415D-9974-8A321EAEE92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97FF9ABE-F1CF-4E0F-9823-A6438F663A70}" type="pres">
      <dgm:prSet presAssocID="{28B44CF3-C8C8-4A46-AC22-7146783388B7}" presName="space" presStyleCnt="0"/>
      <dgm:spPr/>
      <dgm:t>
        <a:bodyPr/>
        <a:lstStyle/>
        <a:p>
          <a:endParaRPr lang="fr-FR"/>
        </a:p>
      </dgm:t>
    </dgm:pt>
    <dgm:pt modelId="{4EB11292-3F26-4C4D-975A-495A881A2F8D}" type="pres">
      <dgm:prSet presAssocID="{DEC70154-0BA9-4CCA-A293-43C8F48F131C}" presName="composite" presStyleCnt="0"/>
      <dgm:spPr/>
      <dgm:t>
        <a:bodyPr/>
        <a:lstStyle/>
        <a:p>
          <a:endParaRPr lang="fr-FR"/>
        </a:p>
      </dgm:t>
    </dgm:pt>
    <dgm:pt modelId="{4B83A5A4-C12F-478F-9D65-0B0B0B7631A9}" type="pres">
      <dgm:prSet presAssocID="{DEC70154-0BA9-4CCA-A293-43C8F48F131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EBA4676C-7B18-4479-A317-118251B57881}" type="pres">
      <dgm:prSet presAssocID="{DEC70154-0BA9-4CCA-A293-43C8F48F131C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C1529851-B5E0-4F22-B37C-B78A0707951F}" type="pres">
      <dgm:prSet presAssocID="{B7EBAF4C-6873-4942-87EF-47F4237254EE}" presName="space" presStyleCnt="0"/>
      <dgm:spPr/>
      <dgm:t>
        <a:bodyPr/>
        <a:lstStyle/>
        <a:p>
          <a:endParaRPr lang="fr-FR"/>
        </a:p>
      </dgm:t>
    </dgm:pt>
    <dgm:pt modelId="{7292E932-D297-438F-871B-9756C429C189}" type="pres">
      <dgm:prSet presAssocID="{63193929-3947-4079-A1B5-12BC949555C6}" presName="composite" presStyleCnt="0"/>
      <dgm:spPr/>
      <dgm:t>
        <a:bodyPr/>
        <a:lstStyle/>
        <a:p>
          <a:endParaRPr lang="fr-FR"/>
        </a:p>
      </dgm:t>
    </dgm:pt>
    <dgm:pt modelId="{7F8AADAE-9266-483E-A68E-C2AA0761342C}" type="pres">
      <dgm:prSet presAssocID="{63193929-3947-4079-A1B5-12BC949555C6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fr-FR"/>
        </a:p>
      </dgm:t>
    </dgm:pt>
    <dgm:pt modelId="{D10BAA6E-3F05-4F06-9687-CE8982E1A411}" type="pres">
      <dgm:prSet presAssocID="{63193929-3947-4079-A1B5-12BC949555C6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fr-FR"/>
        </a:p>
      </dgm:t>
    </dgm:pt>
  </dgm:ptLst>
  <dgm:cxnLst>
    <dgm:cxn modelId="{833F77ED-7121-4EC6-B3CB-A6D5B21FA426}" srcId="{63193929-3947-4079-A1B5-12BC949555C6}" destId="{8E658281-23AD-4BDE-BD86-F6D7C6352558}" srcOrd="1" destOrd="0" parTransId="{43DF4420-521E-420E-8213-1C28EA8D0390}" sibTransId="{30B3DE1B-77AD-4BCF-92F9-6D26D90C7CD0}"/>
    <dgm:cxn modelId="{BDB4661B-4572-45A4-854A-ADD20A068AC0}" srcId="{3FF4A073-87DD-415D-9974-8A321EAEE923}" destId="{1B47E1AC-F616-413E-B534-47CD7C5FDAD2}" srcOrd="3" destOrd="0" parTransId="{9B2768C4-2AD5-4B2F-B6F5-2A21882189BE}" sibTransId="{CFCF6FEB-4BE5-4173-8135-0DDCC16ED387}"/>
    <dgm:cxn modelId="{299B2B10-A79B-4578-AD2F-DE59D2B6E331}" srcId="{DEC70154-0BA9-4CCA-A293-43C8F48F131C}" destId="{64B42C35-48D1-4A67-A8CC-2FAC3B4C91E3}" srcOrd="2" destOrd="0" parTransId="{443E9965-2935-4322-B863-0A0A888574AD}" sibTransId="{1DFF0C7F-686B-41CF-8CC6-5473953D0344}"/>
    <dgm:cxn modelId="{88DB8B7E-7CC8-4E36-94EF-47806DDF1372}" type="presOf" srcId="{A1FAEA4E-0E44-431F-9252-1935FC794C7F}" destId="{EC63CDD7-F922-4F72-BC64-FEA57B79B8EB}" srcOrd="0" destOrd="2" presId="urn:microsoft.com/office/officeart/2005/8/layout/hList1"/>
    <dgm:cxn modelId="{FA82663A-3C23-4CDC-8D73-F0A88A6AEE7B}" type="presOf" srcId="{63193929-3947-4079-A1B5-12BC949555C6}" destId="{7F8AADAE-9266-483E-A68E-C2AA0761342C}" srcOrd="0" destOrd="0" presId="urn:microsoft.com/office/officeart/2005/8/layout/hList1"/>
    <dgm:cxn modelId="{99A38B14-FC91-40BF-94AF-09ACBB2BE0A9}" type="presOf" srcId="{3FF4A073-87DD-415D-9974-8A321EAEE923}" destId="{EBB466E7-75E8-402F-AB55-999ECABD17EA}" srcOrd="0" destOrd="0" presId="urn:microsoft.com/office/officeart/2005/8/layout/hList1"/>
    <dgm:cxn modelId="{A579F240-E69C-4471-965B-ADDCCDDD7B7E}" type="presOf" srcId="{C8713974-2BF6-457A-9800-B22CF7A35E7F}" destId="{EBA4676C-7B18-4479-A317-118251B57881}" srcOrd="0" destOrd="1" presId="urn:microsoft.com/office/officeart/2005/8/layout/hList1"/>
    <dgm:cxn modelId="{58232FB5-614B-4B7B-B117-7744128E5B13}" type="presOf" srcId="{5C38C774-AE4F-4C91-8726-EC838DFB1D60}" destId="{EC63CDD7-F922-4F72-BC64-FEA57B79B8EB}" srcOrd="0" destOrd="1" presId="urn:microsoft.com/office/officeart/2005/8/layout/hList1"/>
    <dgm:cxn modelId="{BDCBAA22-EAE7-4DC0-B1CD-8AD31CC01291}" srcId="{DEC70154-0BA9-4CCA-A293-43C8F48F131C}" destId="{C8713974-2BF6-457A-9800-B22CF7A35E7F}" srcOrd="1" destOrd="0" parTransId="{1850603F-1A10-4B67-8927-028477588443}" sibTransId="{20811DF4-9624-431E-813E-5F8D09CF1AB0}"/>
    <dgm:cxn modelId="{0C6289B1-B79E-4791-986F-4CDAF1750722}" srcId="{3FF4A073-87DD-415D-9974-8A321EAEE923}" destId="{09A7B9A4-B3FB-447B-BDE6-2D728A09AC40}" srcOrd="4" destOrd="0" parTransId="{4DBCC3B7-86B1-4E67-8162-551B7BCB6647}" sibTransId="{FFCB2892-8367-4C52-B792-5D4CC1C19734}"/>
    <dgm:cxn modelId="{FBAFC6DA-4C95-4253-9C5B-AD8F8F67C721}" srcId="{63193929-3947-4079-A1B5-12BC949555C6}" destId="{253C62AD-DA9D-403E-B9EB-48B656600CBC}" srcOrd="0" destOrd="0" parTransId="{D5991026-0A7A-40E9-8C0B-0BCBBD62486A}" sibTransId="{DDA8BB22-839C-4185-BDE1-0FD5EE1AED3D}"/>
    <dgm:cxn modelId="{03C090BF-A035-41D8-B009-D3B3729907E8}" type="presOf" srcId="{8E658281-23AD-4BDE-BD86-F6D7C6352558}" destId="{D10BAA6E-3F05-4F06-9687-CE8982E1A411}" srcOrd="0" destOrd="1" presId="urn:microsoft.com/office/officeart/2005/8/layout/hList1"/>
    <dgm:cxn modelId="{D9658E8C-D2CC-4223-A207-3F2C0A7621A4}" type="presOf" srcId="{AB51647C-78D2-4B1C-ACC9-F2F8D59674E6}" destId="{EBA4676C-7B18-4479-A317-118251B57881}" srcOrd="0" destOrd="3" presId="urn:microsoft.com/office/officeart/2005/8/layout/hList1"/>
    <dgm:cxn modelId="{2CCB4863-743A-453C-87E2-B7D1ED7E8A6A}" srcId="{3DB98E1F-5878-4616-8274-306CF567BD54}" destId="{DEC70154-0BA9-4CCA-A293-43C8F48F131C}" srcOrd="1" destOrd="0" parTransId="{BE298A56-2082-49AC-9736-D2F7AA741DE8}" sibTransId="{B7EBAF4C-6873-4942-87EF-47F4237254EE}"/>
    <dgm:cxn modelId="{5AB1488A-5F8D-49E3-AE8F-8B46C760D104}" type="presOf" srcId="{253C62AD-DA9D-403E-B9EB-48B656600CBC}" destId="{D10BAA6E-3F05-4F06-9687-CE8982E1A411}" srcOrd="0" destOrd="0" presId="urn:microsoft.com/office/officeart/2005/8/layout/hList1"/>
    <dgm:cxn modelId="{6BB92543-6DFB-4DBB-8478-9A7B24F8459C}" type="presOf" srcId="{DEC70154-0BA9-4CCA-A293-43C8F48F131C}" destId="{4B83A5A4-C12F-478F-9D65-0B0B0B7631A9}" srcOrd="0" destOrd="0" presId="urn:microsoft.com/office/officeart/2005/8/layout/hList1"/>
    <dgm:cxn modelId="{D446082C-F7A9-47BB-A628-9AFF5B26078E}" type="presOf" srcId="{1B47E1AC-F616-413E-B534-47CD7C5FDAD2}" destId="{EC63CDD7-F922-4F72-BC64-FEA57B79B8EB}" srcOrd="0" destOrd="3" presId="urn:microsoft.com/office/officeart/2005/8/layout/hList1"/>
    <dgm:cxn modelId="{3A6973E0-71F0-477F-999C-F5C617E00E7C}" srcId="{DEC70154-0BA9-4CCA-A293-43C8F48F131C}" destId="{B9B59828-84BC-4AAB-ACA0-3FA3FBB16120}" srcOrd="0" destOrd="0" parTransId="{BD475F0A-59D7-4EB4-B331-3FC60048B5D8}" sibTransId="{54778369-0AD1-425E-9BA7-3D7501723BBB}"/>
    <dgm:cxn modelId="{3E408E5A-D2C0-41E3-B630-70D5E2FDB66C}" srcId="{3FF4A073-87DD-415D-9974-8A321EAEE923}" destId="{C681A01A-9BB2-4E01-8719-7B3386880693}" srcOrd="0" destOrd="0" parTransId="{B7BCE317-FE23-4526-BB83-BBF49C1CD000}" sibTransId="{254D2135-0DEF-430A-A9A1-0D9E23B6257C}"/>
    <dgm:cxn modelId="{0CB99A7D-A48D-4CA5-8036-DC3FB784A520}" srcId="{63193929-3947-4079-A1B5-12BC949555C6}" destId="{FAB7DD22-3202-4CC9-96B2-B336976C497D}" srcOrd="3" destOrd="0" parTransId="{478C9EF1-858B-4C09-9E41-AA88AAE2A0DB}" sibTransId="{A99139E0-0854-4AFD-8FF0-21D08A74CDE8}"/>
    <dgm:cxn modelId="{E4E4CC11-E047-4C4E-8A1F-8E3E739D9E8D}" type="presOf" srcId="{B9B59828-84BC-4AAB-ACA0-3FA3FBB16120}" destId="{EBA4676C-7B18-4479-A317-118251B57881}" srcOrd="0" destOrd="0" presId="urn:microsoft.com/office/officeart/2005/8/layout/hList1"/>
    <dgm:cxn modelId="{7E25D7D5-E591-42F7-A485-52FDB30ACA34}" type="presOf" srcId="{64B42C35-48D1-4A67-A8CC-2FAC3B4C91E3}" destId="{EBA4676C-7B18-4479-A317-118251B57881}" srcOrd="0" destOrd="2" presId="urn:microsoft.com/office/officeart/2005/8/layout/hList1"/>
    <dgm:cxn modelId="{B2A347AE-C53A-4B5D-B99D-B6098AC3AF22}" srcId="{3FF4A073-87DD-415D-9974-8A321EAEE923}" destId="{A1FAEA4E-0E44-431F-9252-1935FC794C7F}" srcOrd="2" destOrd="0" parTransId="{618D2552-A593-44AA-8203-9BA026B1A278}" sibTransId="{65D7B8C6-D803-4C2D-A961-421111E131EC}"/>
    <dgm:cxn modelId="{C9D85428-BE52-4534-B36A-6C556499FB85}" srcId="{3FF4A073-87DD-415D-9974-8A321EAEE923}" destId="{5C38C774-AE4F-4C91-8726-EC838DFB1D60}" srcOrd="1" destOrd="0" parTransId="{7805144D-3A5E-4C05-947D-A3DF471FF4AC}" sibTransId="{0231DC09-9081-4EE2-A7DC-D19AD478389B}"/>
    <dgm:cxn modelId="{E79C5664-0D10-440E-AB52-86356502330D}" type="presOf" srcId="{FAB7DD22-3202-4CC9-96B2-B336976C497D}" destId="{D10BAA6E-3F05-4F06-9687-CE8982E1A411}" srcOrd="0" destOrd="3" presId="urn:microsoft.com/office/officeart/2005/8/layout/hList1"/>
    <dgm:cxn modelId="{2A27C94F-E181-4EC0-AF3D-3CE9139448CE}" type="presOf" srcId="{09A7B9A4-B3FB-447B-BDE6-2D728A09AC40}" destId="{EC63CDD7-F922-4F72-BC64-FEA57B79B8EB}" srcOrd="0" destOrd="4" presId="urn:microsoft.com/office/officeart/2005/8/layout/hList1"/>
    <dgm:cxn modelId="{6AAC0F3E-B207-42B4-832B-D1C647510C77}" type="presOf" srcId="{C681A01A-9BB2-4E01-8719-7B3386880693}" destId="{EC63CDD7-F922-4F72-BC64-FEA57B79B8EB}" srcOrd="0" destOrd="0" presId="urn:microsoft.com/office/officeart/2005/8/layout/hList1"/>
    <dgm:cxn modelId="{6752A514-7170-4BF2-A25F-8FA5D3EDE466}" srcId="{DEC70154-0BA9-4CCA-A293-43C8F48F131C}" destId="{AB51647C-78D2-4B1C-ACC9-F2F8D59674E6}" srcOrd="3" destOrd="0" parTransId="{32304D56-55BD-4306-867A-CB89A5104588}" sibTransId="{A0CFE53A-0433-483D-A2FF-E429C9C40538}"/>
    <dgm:cxn modelId="{2DC9D2F4-EF71-4C0E-ABD6-F2FBD3614580}" srcId="{63193929-3947-4079-A1B5-12BC949555C6}" destId="{E4C62EE6-2C9C-4FE2-8FB8-0F1DFD3CF524}" srcOrd="2" destOrd="0" parTransId="{B1A0F131-53BA-41DD-821F-83F2538C0A75}" sibTransId="{508B44B4-AF5C-4484-8584-32CB4FE19B43}"/>
    <dgm:cxn modelId="{4688D544-7E86-4874-86DF-91B685FDF85C}" srcId="{3DB98E1F-5878-4616-8274-306CF567BD54}" destId="{3FF4A073-87DD-415D-9974-8A321EAEE923}" srcOrd="0" destOrd="0" parTransId="{C8850039-8332-43E3-A15F-49C39CE713E4}" sibTransId="{28B44CF3-C8C8-4A46-AC22-7146783388B7}"/>
    <dgm:cxn modelId="{B214F705-E81B-4578-8631-FC316BCF7870}" type="presOf" srcId="{3DB98E1F-5878-4616-8274-306CF567BD54}" destId="{B386EB81-7260-4AED-ADB8-A1FF9DDF257A}" srcOrd="0" destOrd="0" presId="urn:microsoft.com/office/officeart/2005/8/layout/hList1"/>
    <dgm:cxn modelId="{0A6D3CCC-7301-485A-92D8-FAD0C008E428}" srcId="{3DB98E1F-5878-4616-8274-306CF567BD54}" destId="{63193929-3947-4079-A1B5-12BC949555C6}" srcOrd="2" destOrd="0" parTransId="{73F11DBE-4FFA-4082-9F63-BDA7200CD566}" sibTransId="{06C3F9A8-C2F2-4CB8-9298-34DF32D12955}"/>
    <dgm:cxn modelId="{8490B758-EE61-4A72-B85E-4F8E92EF6BB7}" type="presOf" srcId="{E4C62EE6-2C9C-4FE2-8FB8-0F1DFD3CF524}" destId="{D10BAA6E-3F05-4F06-9687-CE8982E1A411}" srcOrd="0" destOrd="2" presId="urn:microsoft.com/office/officeart/2005/8/layout/hList1"/>
    <dgm:cxn modelId="{E59DDE2D-9F18-492C-931C-24C83CAEE070}" type="presParOf" srcId="{B386EB81-7260-4AED-ADB8-A1FF9DDF257A}" destId="{F619DEFD-31BD-493D-9661-90616A0C359E}" srcOrd="0" destOrd="0" presId="urn:microsoft.com/office/officeart/2005/8/layout/hList1"/>
    <dgm:cxn modelId="{FE9BEB9E-AF03-4A86-B7A6-C340AB5A19C8}" type="presParOf" srcId="{F619DEFD-31BD-493D-9661-90616A0C359E}" destId="{EBB466E7-75E8-402F-AB55-999ECABD17EA}" srcOrd="0" destOrd="0" presId="urn:microsoft.com/office/officeart/2005/8/layout/hList1"/>
    <dgm:cxn modelId="{CCDAE1A3-B3C1-43FC-B020-C3DA9933FCEB}" type="presParOf" srcId="{F619DEFD-31BD-493D-9661-90616A0C359E}" destId="{EC63CDD7-F922-4F72-BC64-FEA57B79B8EB}" srcOrd="1" destOrd="0" presId="urn:microsoft.com/office/officeart/2005/8/layout/hList1"/>
    <dgm:cxn modelId="{6CF8CB39-70D2-46D5-B426-858F8312F713}" type="presParOf" srcId="{B386EB81-7260-4AED-ADB8-A1FF9DDF257A}" destId="{97FF9ABE-F1CF-4E0F-9823-A6438F663A70}" srcOrd="1" destOrd="0" presId="urn:microsoft.com/office/officeart/2005/8/layout/hList1"/>
    <dgm:cxn modelId="{3B288C1B-3CAA-4167-A550-8E048271C0DD}" type="presParOf" srcId="{B386EB81-7260-4AED-ADB8-A1FF9DDF257A}" destId="{4EB11292-3F26-4C4D-975A-495A881A2F8D}" srcOrd="2" destOrd="0" presId="urn:microsoft.com/office/officeart/2005/8/layout/hList1"/>
    <dgm:cxn modelId="{51DC4A9D-17BE-4938-84BE-6EE77C07A186}" type="presParOf" srcId="{4EB11292-3F26-4C4D-975A-495A881A2F8D}" destId="{4B83A5A4-C12F-478F-9D65-0B0B0B7631A9}" srcOrd="0" destOrd="0" presId="urn:microsoft.com/office/officeart/2005/8/layout/hList1"/>
    <dgm:cxn modelId="{6BCC407A-8788-4DBB-BB57-26E887B1BE5A}" type="presParOf" srcId="{4EB11292-3F26-4C4D-975A-495A881A2F8D}" destId="{EBA4676C-7B18-4479-A317-118251B57881}" srcOrd="1" destOrd="0" presId="urn:microsoft.com/office/officeart/2005/8/layout/hList1"/>
    <dgm:cxn modelId="{838DDBA2-ED98-4465-B017-5871343C5CAF}" type="presParOf" srcId="{B386EB81-7260-4AED-ADB8-A1FF9DDF257A}" destId="{C1529851-B5E0-4F22-B37C-B78A0707951F}" srcOrd="3" destOrd="0" presId="urn:microsoft.com/office/officeart/2005/8/layout/hList1"/>
    <dgm:cxn modelId="{B2C8AF79-0C20-4A65-BAC0-497B4D3CB485}" type="presParOf" srcId="{B386EB81-7260-4AED-ADB8-A1FF9DDF257A}" destId="{7292E932-D297-438F-871B-9756C429C189}" srcOrd="4" destOrd="0" presId="urn:microsoft.com/office/officeart/2005/8/layout/hList1"/>
    <dgm:cxn modelId="{7F8227CE-66BA-431F-AEB4-23C4C418B82C}" type="presParOf" srcId="{7292E932-D297-438F-871B-9756C429C189}" destId="{7F8AADAE-9266-483E-A68E-C2AA0761342C}" srcOrd="0" destOrd="0" presId="urn:microsoft.com/office/officeart/2005/8/layout/hList1"/>
    <dgm:cxn modelId="{D140635A-74F3-4F06-8D54-884D5409E6D6}" type="presParOf" srcId="{7292E932-D297-438F-871B-9756C429C189}" destId="{D10BAA6E-3F05-4F06-9687-CE8982E1A41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B466E7-75E8-402F-AB55-999ECABD17EA}">
      <dsp:nvSpPr>
        <dsp:cNvPr id="0" name=""/>
        <dsp:cNvSpPr/>
      </dsp:nvSpPr>
      <dsp:spPr>
        <a:xfrm>
          <a:off x="1681" y="183729"/>
          <a:ext cx="1639885" cy="2880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Design</a:t>
          </a:r>
          <a:endParaRPr lang="fr-FR" sz="1000" kern="1200" dirty="0"/>
        </a:p>
      </dsp:txBody>
      <dsp:txXfrm>
        <a:off x="1681" y="183729"/>
        <a:ext cx="1639885" cy="288000"/>
      </dsp:txXfrm>
    </dsp:sp>
    <dsp:sp modelId="{EC63CDD7-F922-4F72-BC64-FEA57B79B8EB}">
      <dsp:nvSpPr>
        <dsp:cNvPr id="0" name=""/>
        <dsp:cNvSpPr/>
      </dsp:nvSpPr>
      <dsp:spPr>
        <a:xfrm>
          <a:off x="1681" y="471729"/>
          <a:ext cx="1639885" cy="151661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Adequate strength</a:t>
          </a:r>
          <a:endParaRPr lang="fr-F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Appropriate Safety factors</a:t>
          </a:r>
          <a:endParaRPr lang="fr-F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Calculation/experimental method</a:t>
          </a:r>
          <a:endParaRPr lang="fr-F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Provisions for safe handling/operation</a:t>
          </a:r>
          <a:endParaRPr lang="fr-F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Safety accessories against overpressure</a:t>
          </a:r>
          <a:endParaRPr lang="fr-FR" sz="1000" kern="1200" dirty="0"/>
        </a:p>
      </dsp:txBody>
      <dsp:txXfrm>
        <a:off x="1681" y="471729"/>
        <a:ext cx="1639885" cy="1516612"/>
      </dsp:txXfrm>
    </dsp:sp>
    <dsp:sp modelId="{4B83A5A4-C12F-478F-9D65-0B0B0B7631A9}">
      <dsp:nvSpPr>
        <dsp:cNvPr id="0" name=""/>
        <dsp:cNvSpPr/>
      </dsp:nvSpPr>
      <dsp:spPr>
        <a:xfrm>
          <a:off x="1871150" y="183729"/>
          <a:ext cx="1639885" cy="2880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Manufacturing</a:t>
          </a:r>
          <a:endParaRPr lang="fr-FR" sz="1000" kern="1200" dirty="0"/>
        </a:p>
      </dsp:txBody>
      <dsp:txXfrm>
        <a:off x="1871150" y="183729"/>
        <a:ext cx="1639885" cy="288000"/>
      </dsp:txXfrm>
    </dsp:sp>
    <dsp:sp modelId="{EBA4676C-7B18-4479-A317-118251B57881}">
      <dsp:nvSpPr>
        <dsp:cNvPr id="0" name=""/>
        <dsp:cNvSpPr/>
      </dsp:nvSpPr>
      <dsp:spPr>
        <a:xfrm>
          <a:off x="1871150" y="471729"/>
          <a:ext cx="1639885" cy="151661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WPS and welding personnel to be approved by </a:t>
          </a:r>
          <a:r>
            <a:rPr lang="en-GB" sz="1000" kern="1200" dirty="0" err="1" smtClean="0"/>
            <a:t>NoBo</a:t>
          </a:r>
          <a:r>
            <a:rPr lang="en-GB" sz="1000" kern="1200" dirty="0" smtClean="0"/>
            <a:t> or recognised third party</a:t>
          </a:r>
          <a:endParaRPr lang="fr-F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NDT</a:t>
          </a:r>
          <a:endParaRPr lang="fr-F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Operating instructions</a:t>
          </a:r>
          <a:endParaRPr lang="fr-F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Final proof test (normally hydrostatic, other tests allowed with additional measures, such as NDT)</a:t>
          </a:r>
          <a:endParaRPr lang="fr-FR" sz="1000" kern="1200" dirty="0"/>
        </a:p>
      </dsp:txBody>
      <dsp:txXfrm>
        <a:off x="1871150" y="471729"/>
        <a:ext cx="1639885" cy="1516612"/>
      </dsp:txXfrm>
    </dsp:sp>
    <dsp:sp modelId="{7F8AADAE-9266-483E-A68E-C2AA0761342C}">
      <dsp:nvSpPr>
        <dsp:cNvPr id="0" name=""/>
        <dsp:cNvSpPr/>
      </dsp:nvSpPr>
      <dsp:spPr>
        <a:xfrm>
          <a:off x="3740619" y="183729"/>
          <a:ext cx="1639885" cy="288000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1120" tIns="40640" rIns="71120" bIns="4064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Materials</a:t>
          </a:r>
          <a:endParaRPr lang="fr-FR" sz="1000" kern="1200" dirty="0"/>
        </a:p>
      </dsp:txBody>
      <dsp:txXfrm>
        <a:off x="3740619" y="183729"/>
        <a:ext cx="1639885" cy="288000"/>
      </dsp:txXfrm>
    </dsp:sp>
    <dsp:sp modelId="{D10BAA6E-3F05-4F06-9687-CE8982E1A411}">
      <dsp:nvSpPr>
        <dsp:cNvPr id="0" name=""/>
        <dsp:cNvSpPr/>
      </dsp:nvSpPr>
      <dsp:spPr>
        <a:xfrm>
          <a:off x="3740619" y="471729"/>
          <a:ext cx="1639885" cy="1516612"/>
        </a:xfrm>
        <a:prstGeom prst="rect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71120" bIns="8001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Appropriate properties</a:t>
          </a:r>
          <a:endParaRPr lang="fr-F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Covered by EN, EAM or PMA</a:t>
          </a:r>
          <a:endParaRPr lang="fr-F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Compulsory declaration from material supplier affirming compliance with a specification.</a:t>
          </a:r>
          <a:endParaRPr lang="fr-FR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Traceability of material from receipt of material through final testing</a:t>
          </a:r>
          <a:endParaRPr lang="fr-FR" sz="1000" kern="1200" dirty="0"/>
        </a:p>
      </dsp:txBody>
      <dsp:txXfrm>
        <a:off x="3740619" y="471729"/>
        <a:ext cx="1639885" cy="151661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11/11/2017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11/11/2017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881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8445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65951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5455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00987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21F87-EFBE-4171-A2A2-71EF8C0AE0B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6462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Th. Otto, S. Marsh, C. Arregui - CERN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Th. Otto, S. Marsh, C. Arregui - CERN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827584" y="2139702"/>
            <a:ext cx="7829872" cy="960616"/>
          </a:xfrm>
        </p:spPr>
        <p:txBody>
          <a:bodyPr/>
          <a:lstStyle/>
          <a:p>
            <a:r>
              <a:rPr lang="en-GB" dirty="0"/>
              <a:t>Conformity approach for Pressure Equipment </a:t>
            </a:r>
            <a:br>
              <a:rPr lang="en-GB" dirty="0"/>
            </a:br>
            <a:r>
              <a:rPr lang="en-GB" dirty="0"/>
              <a:t>for the High Luminosity LHC Project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827584" y="3291830"/>
            <a:ext cx="6728792" cy="742950"/>
          </a:xfrm>
        </p:spPr>
        <p:txBody>
          <a:bodyPr>
            <a:normAutofit/>
          </a:bodyPr>
          <a:lstStyle/>
          <a:p>
            <a:r>
              <a:rPr lang="en-GB" dirty="0" smtClean="0"/>
              <a:t>Thomas Otto, TE Department, CERN</a:t>
            </a:r>
          </a:p>
          <a:p>
            <a:r>
              <a:rPr lang="en-GB" dirty="0" smtClean="0"/>
              <a:t>Simon Marsh and Carlos </a:t>
            </a:r>
            <a:r>
              <a:rPr lang="en-GB" dirty="0" err="1" smtClean="0"/>
              <a:t>Arregui</a:t>
            </a:r>
            <a:r>
              <a:rPr lang="en-GB" dirty="0" smtClean="0"/>
              <a:t>, CERN HSE Unit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 smtClean="0">
                <a:solidFill>
                  <a:schemeClr val="bg2"/>
                </a:solidFill>
              </a:rPr>
              <a:t>HL-LHC Collaboration Meeting, Madrid, 13. – 16. 11. 2017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Conformity assessment by HSE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800" dirty="0"/>
              <a:t>Provided Safety requirements are met and Safety clearance is achieved, CE marking is not compulsory as per the Safety Rules </a:t>
            </a:r>
          </a:p>
          <a:p>
            <a:pPr algn="l"/>
            <a:r>
              <a:rPr lang="en-GB" sz="1800" dirty="0"/>
              <a:t>HSE acts as </a:t>
            </a:r>
            <a:r>
              <a:rPr lang="en-GB" sz="1800" i="1" dirty="0"/>
              <a:t>de facto </a:t>
            </a:r>
            <a:r>
              <a:rPr lang="en-GB" sz="1800" dirty="0"/>
              <a:t>Notified body </a:t>
            </a:r>
          </a:p>
          <a:p>
            <a:pPr lvl="1" algn="l"/>
            <a:r>
              <a:rPr lang="en-GB" sz="1500" dirty="0"/>
              <a:t>Involvement of external Notified body not required</a:t>
            </a:r>
          </a:p>
          <a:p>
            <a:pPr marL="27432" indent="0" algn="l">
              <a:buNone/>
            </a:pPr>
            <a:endParaRPr lang="en-GB" sz="1800" dirty="0"/>
          </a:p>
          <a:p>
            <a:pPr algn="l"/>
            <a:r>
              <a:rPr lang="en-GB" sz="1800" dirty="0"/>
              <a:t>Safety accessories (e.g. relief valves, rupture discs) have to be, however, fully compliant with the Pressure Equipment Directive and harmonised standards</a:t>
            </a:r>
          </a:p>
          <a:p>
            <a:pPr algn="l"/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30301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400" dirty="0" smtClean="0"/>
              <a:t>Project has made a formal request to follow the ‘</a:t>
            </a:r>
            <a:r>
              <a:rPr lang="en-GB" sz="2400" i="1" dirty="0" smtClean="0"/>
              <a:t>Exceptions to the baseline approach</a:t>
            </a:r>
            <a:r>
              <a:rPr lang="en-GB" sz="2400" dirty="0" smtClean="0"/>
              <a:t>’ </a:t>
            </a:r>
            <a:r>
              <a:rPr lang="en-GB" sz="2000" dirty="0"/>
              <a:t>for 21 superconducting magnet and connection cryostat variants (concerning 191 pieces of equipment, including spares) </a:t>
            </a:r>
          </a:p>
          <a:p>
            <a:pPr algn="l"/>
            <a:r>
              <a:rPr lang="en-GB" sz="2000" dirty="0" smtClean="0"/>
              <a:t>WP 3, WP 11 and HSE Unit work out the Inspection and Test Plan</a:t>
            </a:r>
          </a:p>
          <a:p>
            <a:pPr marL="0" indent="0" algn="l">
              <a:buNone/>
            </a:pPr>
            <a:r>
              <a:rPr lang="en-GB" sz="2000" dirty="0" smtClean="0"/>
              <a:t> </a:t>
            </a:r>
          </a:p>
          <a:p>
            <a:pPr algn="l"/>
            <a:r>
              <a:rPr lang="en-GB" sz="2000" dirty="0" smtClean="0"/>
              <a:t>Currently following same approach for the Crab Cavity prototype test facility, so expectation is that this will be requested for the series production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2622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0" dirty="0" smtClean="0"/>
              <a:t>Thank you for your attention</a:t>
            </a:r>
            <a:endParaRPr lang="en-GB" i="0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Spare Slides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730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700" dirty="0"/>
              <a:t>Pressure Equipment Directive (PED) 2014/68/EU – Annex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5900" y="879900"/>
            <a:ext cx="6170141" cy="3500566"/>
          </a:xfrm>
        </p:spPr>
        <p:txBody>
          <a:bodyPr>
            <a:normAutofit/>
          </a:bodyPr>
          <a:lstStyle/>
          <a:p>
            <a:r>
              <a:rPr lang="en-GB" sz="1500" b="1" dirty="0"/>
              <a:t>Essential Safety Requirements - </a:t>
            </a:r>
            <a:r>
              <a:rPr lang="en-GB" sz="1500" dirty="0"/>
              <a:t>pressure equipment must be:</a:t>
            </a:r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endParaRPr lang="en-GB" sz="1500" dirty="0"/>
          </a:p>
          <a:p>
            <a:r>
              <a:rPr lang="en-GB" sz="1500" dirty="0"/>
              <a:t>And they qualitatively cover:</a:t>
            </a:r>
            <a:endParaRPr lang="fr-FR" sz="1800" dirty="0"/>
          </a:p>
          <a:p>
            <a:endParaRPr lang="en-GB" sz="15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11410" y="1277882"/>
            <a:ext cx="2267922" cy="10156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Designed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Manufactured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Verified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Equipped and installed (if applicable)</a:t>
            </a:r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4576" y="1370215"/>
            <a:ext cx="2376264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Put into service as per manufacturer’s instructions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Other foreseeable conditions (including potential misuse)</a:t>
            </a:r>
            <a:endParaRPr lang="fr-FR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4004840" y="1143684"/>
            <a:ext cx="1188132" cy="1260976"/>
          </a:xfrm>
          <a:prstGeom prst="rightArrow">
            <a:avLst>
              <a:gd name="adj1" fmla="val 76607"/>
              <a:gd name="adj2" fmla="val 35157"/>
            </a:avLst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As to ensure its safety when</a:t>
            </a:r>
            <a:endParaRPr lang="fr-FR" sz="135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10" name="Diagram 9"/>
          <p:cNvGraphicFramePr/>
          <p:nvPr>
            <p:extLst/>
          </p:nvPr>
        </p:nvGraphicFramePr>
        <p:xfrm>
          <a:off x="1836108" y="2617131"/>
          <a:ext cx="5382187" cy="217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41659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CERN Mechanical Safety Rules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GB" dirty="0"/>
              <a:t>In accordance with its intergovernmental status, CERN establishes and updates Safety Rules to implement its Safety Policy</a:t>
            </a:r>
          </a:p>
          <a:p>
            <a:pPr algn="l"/>
            <a:r>
              <a:rPr lang="en-GB" dirty="0" smtClean="0"/>
              <a:t>Mechanical Safety Regulation SR-M (2015) and associated General Safety Instructions</a:t>
            </a:r>
          </a:p>
          <a:p>
            <a:pPr lvl="1" algn="l"/>
            <a:r>
              <a:rPr lang="en-GB" dirty="0" smtClean="0"/>
              <a:t>Define </a:t>
            </a:r>
            <a:r>
              <a:rPr lang="en-GB" dirty="0"/>
              <a:t>the minimum safety requirements related to the life cycle of pressure equipment </a:t>
            </a:r>
          </a:p>
          <a:p>
            <a:pPr lvl="1" algn="l"/>
            <a:r>
              <a:rPr lang="en-GB" dirty="0" smtClean="0"/>
              <a:t>Valid </a:t>
            </a:r>
            <a:r>
              <a:rPr lang="en-GB" dirty="0"/>
              <a:t>for all new equipment and equipment brought onto the CERN site from elsewhere</a:t>
            </a:r>
          </a:p>
          <a:p>
            <a:pPr lvl="1" algn="l"/>
            <a:r>
              <a:rPr lang="en-GB" dirty="0" smtClean="0"/>
              <a:t>Aligned</a:t>
            </a:r>
            <a:r>
              <a:rPr lang="en-GB" dirty="0"/>
              <a:t>, as far as possible, to existing standards</a:t>
            </a:r>
          </a:p>
          <a:p>
            <a:pPr algn="l"/>
            <a:endParaRPr lang="en-GB" dirty="0" smtClean="0"/>
          </a:p>
          <a:p>
            <a:pPr algn="l"/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81861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CERN Mechanical Safety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GB" dirty="0" smtClean="0"/>
              <a:t>Design, manufacture and procurement</a:t>
            </a:r>
          </a:p>
          <a:p>
            <a:pPr lvl="1" algn="l"/>
            <a:r>
              <a:rPr lang="en-GB" dirty="0" smtClean="0"/>
              <a:t>Primarily based on European Directives for pressure equipment and transportable pressure equipment</a:t>
            </a:r>
          </a:p>
          <a:p>
            <a:pPr lvl="1" algn="l"/>
            <a:r>
              <a:rPr lang="en-GB" dirty="0" smtClean="0"/>
              <a:t>Use of harmonised European </a:t>
            </a:r>
            <a:r>
              <a:rPr lang="en-GB" dirty="0" smtClean="0"/>
              <a:t>standards (EN and IEC)</a:t>
            </a:r>
            <a:endParaRPr lang="en-GB" dirty="0" smtClean="0"/>
          </a:p>
          <a:p>
            <a:pPr lvl="2" algn="l"/>
            <a:r>
              <a:rPr lang="en-GB" dirty="0" smtClean="0"/>
              <a:t>Use of other technical standards is subject to approval by HSE Unit</a:t>
            </a:r>
          </a:p>
          <a:p>
            <a:pPr lvl="1" algn="l"/>
            <a:r>
              <a:rPr lang="en-GB" dirty="0" smtClean="0"/>
              <a:t>CE marking</a:t>
            </a:r>
          </a:p>
          <a:p>
            <a:pPr lvl="1" algn="l"/>
            <a:r>
              <a:rPr lang="en-GB" dirty="0" smtClean="0"/>
              <a:t>Declaration of conformity</a:t>
            </a:r>
          </a:p>
          <a:p>
            <a:pPr lvl="1" algn="l"/>
            <a:r>
              <a:rPr lang="en-GB" dirty="0" smtClean="0"/>
              <a:t>Factory acceptance tests, where applicable</a:t>
            </a:r>
          </a:p>
          <a:p>
            <a:pPr lvl="1" algn="l"/>
            <a:r>
              <a:rPr lang="en-GB" dirty="0" smtClean="0"/>
              <a:t>Instruction manual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40320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8074800" cy="540000"/>
          </a:xfrm>
        </p:spPr>
        <p:txBody>
          <a:bodyPr>
            <a:noAutofit/>
          </a:bodyPr>
          <a:lstStyle/>
          <a:p>
            <a:r>
              <a:rPr lang="en-GB" sz="2700" dirty="0" smtClean="0"/>
              <a:t>CERN Safety </a:t>
            </a:r>
            <a:r>
              <a:rPr lang="en-GB" sz="2700" dirty="0"/>
              <a:t>Rules </a:t>
            </a:r>
            <a:r>
              <a:rPr lang="en-GB" sz="2700" dirty="0" smtClean="0"/>
              <a:t>for Pressure Equipment</a:t>
            </a:r>
            <a:endParaRPr lang="fr-FR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76915"/>
            <a:ext cx="7920000" cy="3888432"/>
          </a:xfrm>
        </p:spPr>
        <p:txBody>
          <a:bodyPr>
            <a:normAutofit/>
          </a:bodyPr>
          <a:lstStyle/>
          <a:p>
            <a:pPr algn="l"/>
            <a:r>
              <a:rPr lang="en-GB" sz="2100" dirty="0"/>
              <a:t>Baseline </a:t>
            </a:r>
            <a:r>
              <a:rPr lang="en-GB" sz="2100" dirty="0" smtClean="0"/>
              <a:t>approach</a:t>
            </a:r>
            <a:endParaRPr lang="en-GB" sz="1800" dirty="0"/>
          </a:p>
          <a:p>
            <a:pPr lvl="1" algn="l"/>
            <a:r>
              <a:rPr lang="en-GB" sz="1800" dirty="0"/>
              <a:t>Design, manufacturing and testing as per EN harmonised standards</a:t>
            </a:r>
          </a:p>
          <a:p>
            <a:pPr lvl="1" algn="l"/>
            <a:r>
              <a:rPr lang="en-GB" sz="1800" dirty="0"/>
              <a:t>Compliance with </a:t>
            </a:r>
            <a:r>
              <a:rPr lang="en-GB" sz="1800" dirty="0">
                <a:solidFill>
                  <a:srgbClr val="FF0000"/>
                </a:solidFill>
              </a:rPr>
              <a:t>Pressure Equipment Directive (PED) </a:t>
            </a:r>
            <a:r>
              <a:rPr lang="en-GB" sz="1800" dirty="0"/>
              <a:t>2014/68/EU</a:t>
            </a:r>
          </a:p>
          <a:p>
            <a:pPr lvl="1" algn="l"/>
            <a:r>
              <a:rPr lang="en-GB" sz="1800" dirty="0"/>
              <a:t>CE </a:t>
            </a:r>
            <a:r>
              <a:rPr lang="en-GB" sz="1800" dirty="0" smtClean="0"/>
              <a:t>marking</a:t>
            </a:r>
          </a:p>
          <a:p>
            <a:pPr algn="l"/>
            <a:r>
              <a:rPr lang="en-GB" sz="2200" dirty="0" smtClean="0"/>
              <a:t>Exceptional Approach </a:t>
            </a:r>
          </a:p>
          <a:p>
            <a:pPr lvl="1" algn="l"/>
            <a:r>
              <a:rPr lang="en-GB" sz="1800" dirty="0" smtClean="0"/>
              <a:t>Equipment </a:t>
            </a:r>
            <a:r>
              <a:rPr lang="en-GB" sz="1800" dirty="0"/>
              <a:t>that does not readily fit into the context of European harmonised standards (e.g. due to equipment type, materials, area of application, </a:t>
            </a:r>
            <a:r>
              <a:rPr lang="en-GB" sz="1800" dirty="0" smtClean="0"/>
              <a:t>geographical origin, etc.)</a:t>
            </a:r>
          </a:p>
          <a:p>
            <a:pPr lvl="1" algn="l"/>
            <a:r>
              <a:rPr lang="en-GB" sz="1800" dirty="0" smtClean="0"/>
              <a:t>Classification as equipment with “major Safety implications”(</a:t>
            </a:r>
            <a:r>
              <a:rPr lang="en-GB" sz="1800" dirty="0" err="1" smtClean="0"/>
              <a:t>mSi</a:t>
            </a:r>
            <a:r>
              <a:rPr lang="en-GB" sz="1800" dirty="0" smtClean="0"/>
              <a:t>), at </a:t>
            </a:r>
            <a:r>
              <a:rPr lang="en-GB" sz="1800" dirty="0"/>
              <a:t>the discretion of the HSE Unit, </a:t>
            </a:r>
            <a:r>
              <a:rPr lang="en-GB" sz="1800" dirty="0" smtClean="0"/>
              <a:t>who defines </a:t>
            </a:r>
            <a:r>
              <a:rPr lang="en-GB" sz="1800" dirty="0"/>
              <a:t>the Safety </a:t>
            </a:r>
            <a:r>
              <a:rPr lang="en-GB" sz="1800" dirty="0" smtClean="0"/>
              <a:t>requirements</a:t>
            </a:r>
          </a:p>
          <a:p>
            <a:pPr lvl="1" algn="l"/>
            <a:r>
              <a:rPr lang="en-GB" sz="1800" dirty="0" smtClean="0"/>
              <a:t>HSE </a:t>
            </a:r>
            <a:r>
              <a:rPr lang="en-GB" sz="1800" dirty="0"/>
              <a:t>Unit performs the conformity assessment, for all equipment </a:t>
            </a:r>
            <a:r>
              <a:rPr lang="en-GB" sz="1800" dirty="0" smtClean="0"/>
              <a:t>categories (substitutes itself for the notified body)</a:t>
            </a:r>
            <a:endParaRPr lang="en-GB" sz="2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Th. Otto, S. Marsh, C. </a:t>
            </a:r>
            <a:r>
              <a:rPr lang="fr-FR" noProof="0" dirty="0" err="1" smtClean="0"/>
              <a:t>Arregui</a:t>
            </a:r>
            <a:r>
              <a:rPr lang="fr-FR" noProof="0" dirty="0" smtClean="0"/>
              <a:t> - CERN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9873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700" dirty="0"/>
              <a:t>Pressure Equipment Directive (PED)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/>
            <a:r>
              <a:rPr lang="en-GB" sz="1800" dirty="0"/>
              <a:t>Conformity assessment</a:t>
            </a:r>
          </a:p>
          <a:p>
            <a:pPr lvl="1" algn="l"/>
            <a:r>
              <a:rPr lang="en-GB" sz="1500" dirty="0"/>
              <a:t>Conformity assessment modules: </a:t>
            </a:r>
            <a:r>
              <a:rPr lang="en-GB" sz="1500" dirty="0" smtClean="0"/>
              <a:t>the h</a:t>
            </a:r>
            <a:r>
              <a:rPr lang="en-GB" sz="1500" dirty="0" smtClean="0"/>
              <a:t>igher </a:t>
            </a:r>
            <a:r>
              <a:rPr lang="en-GB" sz="1500" dirty="0"/>
              <a:t>the category, </a:t>
            </a:r>
            <a:r>
              <a:rPr lang="en-GB" sz="1500" dirty="0" smtClean="0"/>
              <a:t>the more </a:t>
            </a:r>
            <a:r>
              <a:rPr lang="en-GB" sz="1500" dirty="0"/>
              <a:t>demanding the requirements (increase of supervision from Notified body over the whole fabrication process).</a:t>
            </a:r>
          </a:p>
          <a:p>
            <a:pPr algn="l"/>
            <a:r>
              <a:rPr lang="en-GB" sz="1800" dirty="0"/>
              <a:t>Notified bodies</a:t>
            </a:r>
          </a:p>
          <a:p>
            <a:pPr lvl="1" algn="l"/>
            <a:r>
              <a:rPr lang="en-GB" sz="1500" dirty="0"/>
              <a:t>Organisations appointed by EU states to assess conformity of a product to the ESRs before being put in the market.</a:t>
            </a:r>
          </a:p>
          <a:p>
            <a:pPr lvl="1" algn="l"/>
            <a:r>
              <a:rPr lang="en-GB" sz="1500" dirty="0"/>
              <a:t>Categories II-IV require conformity to be assessed by external independent Notified bodies.</a:t>
            </a:r>
          </a:p>
          <a:p>
            <a:pPr algn="l"/>
            <a:r>
              <a:rPr lang="en-GB" sz="1800" dirty="0"/>
              <a:t>CE marking</a:t>
            </a:r>
          </a:p>
          <a:p>
            <a:pPr lvl="1" algn="l"/>
            <a:r>
              <a:rPr lang="en-GB" sz="1500" dirty="0"/>
              <a:t>Affixed to equipment by the manufacturer.</a:t>
            </a:r>
          </a:p>
          <a:p>
            <a:pPr lvl="1" algn="l"/>
            <a:r>
              <a:rPr lang="en-GB" sz="1500" dirty="0"/>
              <a:t>Statement that the equipment meets requirements of all relevant Directives – </a:t>
            </a:r>
            <a:r>
              <a:rPr lang="en-GB" sz="1500" i="1" dirty="0"/>
              <a:t>Declaration of conformity.</a:t>
            </a:r>
          </a:p>
          <a:p>
            <a:pPr lvl="1" algn="l"/>
            <a:r>
              <a:rPr lang="en-GB" sz="1500" dirty="0"/>
              <a:t>Permitted only after Notified body attests full conformity to the Directive(s), when the Notified body involvement is required.</a:t>
            </a:r>
            <a:endParaRPr lang="fr-FR" sz="1500" dirty="0"/>
          </a:p>
          <a:p>
            <a:pPr lvl="1" algn="l"/>
            <a:endParaRPr lang="fr-FR" dirty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517440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Application of CERN Mechanical Safety Rules – High Luminosity LHC Project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Content Placeholder 6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30" t="26611" r="4780" b="14038"/>
          <a:stretch/>
        </p:blipFill>
        <p:spPr bwMode="auto">
          <a:xfrm>
            <a:off x="755576" y="987574"/>
            <a:ext cx="3240360" cy="1512167"/>
          </a:xfrm>
          <a:prstGeom prst="rect">
            <a:avLst/>
          </a:prstGeom>
          <a:ln w="1905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7"/>
          <a:stretch/>
        </p:blipFill>
        <p:spPr>
          <a:xfrm>
            <a:off x="755575" y="2600918"/>
            <a:ext cx="3267187" cy="177776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Th. Otto, S. Marsh, C. </a:t>
            </a:r>
            <a:r>
              <a:rPr lang="fr-FR" noProof="0" dirty="0" err="1" smtClean="0"/>
              <a:t>Arregui</a:t>
            </a:r>
            <a:r>
              <a:rPr lang="fr-FR" noProof="0" dirty="0" smtClean="0"/>
              <a:t> - CERN</a:t>
            </a:r>
            <a:endParaRPr lang="en-GB" noProof="0" dirty="0"/>
          </a:p>
        </p:txBody>
      </p:sp>
      <p:sp>
        <p:nvSpPr>
          <p:cNvPr id="4" name="TextBox 3"/>
          <p:cNvSpPr txBox="1"/>
          <p:nvPr/>
        </p:nvSpPr>
        <p:spPr>
          <a:xfrm>
            <a:off x="4283968" y="987574"/>
            <a:ext cx="37444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WP 4: crab cavity cryostat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WP 11: 11T Dipole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WP 3: Inner triplet magnets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579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11T </a:t>
            </a:r>
            <a:r>
              <a:rPr lang="en-GB" dirty="0"/>
              <a:t>d</a:t>
            </a:r>
            <a:r>
              <a:rPr lang="en-GB" dirty="0" smtClean="0"/>
              <a:t>ipole cold mass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763688" y="2800803"/>
            <a:ext cx="2106234" cy="0"/>
          </a:xfrm>
          <a:prstGeom prst="line">
            <a:avLst/>
          </a:prstGeom>
          <a:ln w="6350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1479966" y="670161"/>
            <a:ext cx="3132348" cy="3182200"/>
            <a:chOff x="395536" y="1010268"/>
            <a:chExt cx="5494412" cy="4946103"/>
          </a:xfrm>
        </p:grpSpPr>
        <p:pic>
          <p:nvPicPr>
            <p:cNvPr id="8" name="Content Placeholder 5"/>
            <p:cNvPicPr>
              <a:picLocks noChangeAspect="1"/>
            </p:cNvPicPr>
            <p:nvPr/>
          </p:nvPicPr>
          <p:blipFill rotWithShape="1">
            <a:blip r:embed="rId2"/>
            <a:srcRect b="12410"/>
            <a:stretch/>
          </p:blipFill>
          <p:spPr>
            <a:xfrm>
              <a:off x="395536" y="1010268"/>
              <a:ext cx="5494412" cy="494610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</p:pic>
        <p:grpSp>
          <p:nvGrpSpPr>
            <p:cNvPr id="19" name="Group 18"/>
            <p:cNvGrpSpPr/>
            <p:nvPr/>
          </p:nvGrpSpPr>
          <p:grpSpPr>
            <a:xfrm>
              <a:off x="827584" y="3483319"/>
              <a:ext cx="2808312" cy="2185021"/>
              <a:chOff x="827584" y="3483319"/>
              <a:chExt cx="2808312" cy="2185021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827584" y="3734404"/>
                <a:ext cx="2808312" cy="0"/>
              </a:xfrm>
              <a:prstGeom prst="line">
                <a:avLst/>
              </a:prstGeom>
              <a:ln w="635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3491880" y="3483319"/>
                <a:ext cx="0" cy="2185021"/>
              </a:xfrm>
              <a:prstGeom prst="line">
                <a:avLst/>
              </a:prstGeom>
              <a:ln w="6350">
                <a:solidFill>
                  <a:srgbClr val="FF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Oval 13"/>
              <p:cNvSpPr/>
              <p:nvPr/>
            </p:nvSpPr>
            <p:spPr>
              <a:xfrm>
                <a:off x="3419872" y="3671082"/>
                <a:ext cx="144016" cy="126644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3"/>
              </a:lnRef>
              <a:fillRef idx="3">
                <a:schemeClr val="accent3"/>
              </a:fillRef>
              <a:effectRef idx="2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342900">
                  <a:defRPr/>
                </a:pPr>
                <a:endParaRPr lang="en-GB" sz="1350">
                  <a:solidFill>
                    <a:prstClr val="white"/>
                  </a:solidFill>
                  <a:latin typeface="Arial"/>
                </a:endParaRP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1117600" y="4309533"/>
                <a:ext cx="1049867" cy="2662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350"/>
              </a:p>
            </p:txBody>
          </p:sp>
        </p:grpSp>
      </p:grpSp>
      <p:sp>
        <p:nvSpPr>
          <p:cNvPr id="21" name="TextBox 20"/>
          <p:cNvSpPr txBox="1"/>
          <p:nvPr/>
        </p:nvSpPr>
        <p:spPr>
          <a:xfrm>
            <a:off x="1981201" y="3302000"/>
            <a:ext cx="10922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" b="1" dirty="0">
                <a:solidFill>
                  <a:schemeClr val="accent6">
                    <a:lumMod val="50000"/>
                  </a:schemeClr>
                </a:solidFill>
              </a:rPr>
              <a:t>Article 4, Paragraph 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54706" y="1186694"/>
            <a:ext cx="2889702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GB" sz="1350" dirty="0"/>
              <a:t>Annex II Table 2</a:t>
            </a:r>
          </a:p>
          <a:p>
            <a:pPr defTabSz="342900">
              <a:defRPr/>
            </a:pPr>
            <a:endParaRPr lang="en-GB" sz="1350" dirty="0">
              <a:latin typeface="Arial"/>
            </a:endParaRPr>
          </a:p>
          <a:p>
            <a:pPr defTabSz="342900">
              <a:defRPr/>
            </a:pPr>
            <a:r>
              <a:rPr lang="en-GB" sz="1350" dirty="0">
                <a:latin typeface="Arial"/>
              </a:rPr>
              <a:t>PS = 20 bar</a:t>
            </a:r>
          </a:p>
          <a:p>
            <a:pPr defTabSz="342900">
              <a:defRPr/>
            </a:pPr>
            <a:r>
              <a:rPr lang="en-GB" sz="1350" dirty="0">
                <a:latin typeface="Arial"/>
              </a:rPr>
              <a:t>V = 183 L</a:t>
            </a:r>
          </a:p>
          <a:p>
            <a:pPr defTabSz="342900">
              <a:defRPr/>
            </a:pPr>
            <a:endParaRPr lang="en-GB" sz="1350" dirty="0">
              <a:latin typeface="Arial"/>
            </a:endParaRPr>
          </a:p>
          <a:p>
            <a:pPr defTabSz="342900">
              <a:defRPr/>
            </a:pPr>
            <a:r>
              <a:rPr lang="en-GB" sz="1350" dirty="0">
                <a:latin typeface="Arial"/>
              </a:rPr>
              <a:t>PS </a:t>
            </a:r>
            <a:r>
              <a:rPr lang="en-GB" sz="1350" dirty="0" smtClean="0">
                <a:latin typeface="Arial"/>
              </a:rPr>
              <a:t>* V </a:t>
            </a:r>
            <a:r>
              <a:rPr lang="en-GB" sz="1350" dirty="0">
                <a:latin typeface="Arial"/>
              </a:rPr>
              <a:t>= 3630 bar L &gt; 3000 bar L</a:t>
            </a:r>
          </a:p>
          <a:p>
            <a:pPr defTabSz="342900">
              <a:defRPr/>
            </a:pPr>
            <a:endParaRPr lang="en-GB" sz="1350" dirty="0">
              <a:solidFill>
                <a:prstClr val="black"/>
              </a:solidFill>
              <a:latin typeface="Arial"/>
            </a:endParaRPr>
          </a:p>
          <a:p>
            <a:pPr defTabSz="342900">
              <a:defRPr/>
            </a:pPr>
            <a:endParaRPr lang="en-GB" sz="1350" dirty="0">
              <a:solidFill>
                <a:prstClr val="black"/>
              </a:solidFill>
              <a:latin typeface="Arial"/>
            </a:endParaRPr>
          </a:p>
          <a:p>
            <a:pPr defTabSz="342900">
              <a:defRPr/>
            </a:pPr>
            <a:endParaRPr lang="en-GB" sz="135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918" y="2631904"/>
            <a:ext cx="2228850" cy="1014413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/>
          </a:p>
        </p:txBody>
      </p:sp>
      <p:sp>
        <p:nvSpPr>
          <p:cNvPr id="4" name="TextBox 3"/>
          <p:cNvSpPr txBox="1"/>
          <p:nvPr/>
        </p:nvSpPr>
        <p:spPr>
          <a:xfrm>
            <a:off x="1891612" y="3805969"/>
            <a:ext cx="6558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WP 3: same criteria (PED Cat. IV) apply</a:t>
            </a:r>
          </a:p>
          <a:p>
            <a:r>
              <a:rPr lang="en-GB" dirty="0" smtClean="0"/>
              <a:t>WP 4: Niobium not officially qualified for mechanical properties at liquid Helium temperature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4462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Conformity assessment by HSE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l"/>
            <a:r>
              <a:rPr lang="en-GB" sz="1600" dirty="0"/>
              <a:t>Requirements for HSE Safety clearance:</a:t>
            </a:r>
          </a:p>
          <a:p>
            <a:pPr lvl="1" algn="l"/>
            <a:r>
              <a:rPr lang="en-GB" sz="1400" dirty="0"/>
              <a:t>Full compliance with the applicable Essential Safety Requirements (ESRs) in the PED</a:t>
            </a:r>
          </a:p>
          <a:p>
            <a:pPr lvl="1" algn="l"/>
            <a:r>
              <a:rPr lang="en-GB" sz="1400" dirty="0"/>
              <a:t>Use of harmonised European standards </a:t>
            </a:r>
            <a:r>
              <a:rPr lang="en-GB" sz="1400" dirty="0">
                <a:solidFill>
                  <a:srgbClr val="FF0000"/>
                </a:solidFill>
              </a:rPr>
              <a:t>wherever applicable </a:t>
            </a:r>
            <a:r>
              <a:rPr lang="en-GB" sz="1400" dirty="0"/>
              <a:t>(presumption of conformity) for design, manufacturing and testing, e.g.</a:t>
            </a:r>
          </a:p>
          <a:p>
            <a:pPr lvl="2" algn="l"/>
            <a:r>
              <a:rPr lang="en-GB" sz="1400" dirty="0"/>
              <a:t>EN 13445 – Unfired pressure vessels;</a:t>
            </a:r>
          </a:p>
          <a:p>
            <a:pPr lvl="2" algn="l"/>
            <a:r>
              <a:rPr lang="en-GB" sz="1400" dirty="0"/>
              <a:t>EN 13458 – Cryogenic vessels – static vacuum-insulated vessels;</a:t>
            </a:r>
          </a:p>
          <a:p>
            <a:pPr lvl="2" algn="l"/>
            <a:r>
              <a:rPr lang="en-GB" sz="1400" dirty="0"/>
              <a:t>EN 10028 – Flat products made of steels for pressure purposes;</a:t>
            </a:r>
          </a:p>
          <a:p>
            <a:pPr lvl="2" algn="l"/>
            <a:r>
              <a:rPr lang="en-GB" sz="1400" dirty="0"/>
              <a:t>…</a:t>
            </a:r>
          </a:p>
          <a:p>
            <a:pPr lvl="1" algn="l"/>
            <a:r>
              <a:rPr lang="en-GB" sz="1400" dirty="0">
                <a:solidFill>
                  <a:srgbClr val="FF0000"/>
                </a:solidFill>
              </a:rPr>
              <a:t>Other (inter)national standards may be used provided compliance with the ESRs is fully demonstrated</a:t>
            </a:r>
          </a:p>
          <a:p>
            <a:pPr lvl="1" algn="l"/>
            <a:r>
              <a:rPr lang="en-GB" sz="1400" dirty="0"/>
              <a:t>Eventual non-compliances to be assessed individually. The Project shall propose compensatory measures to ensure a commensurate level of Safety</a:t>
            </a:r>
          </a:p>
          <a:p>
            <a:pPr lvl="1" algn="l"/>
            <a:r>
              <a:rPr lang="en-GB" sz="1400" dirty="0">
                <a:solidFill>
                  <a:srgbClr val="FF0000"/>
                </a:solidFill>
              </a:rPr>
              <a:t>Assessment of conformity to the ESRs is carried out by the HSE Unit acting as an ‘independent’ party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468391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Conformity assessment by HSE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dirty="0"/>
              <a:t>Design examination</a:t>
            </a:r>
          </a:p>
          <a:p>
            <a:pPr lvl="1" algn="l"/>
            <a:r>
              <a:rPr lang="en-GB" sz="1600" dirty="0"/>
              <a:t>HSE Unit will validate the design of the equipment prior to the commencement of fabrication</a:t>
            </a:r>
          </a:p>
          <a:p>
            <a:pPr lvl="1" algn="l"/>
            <a:r>
              <a:rPr lang="en-GB" sz="1600" dirty="0">
                <a:solidFill>
                  <a:srgbClr val="FF0000"/>
                </a:solidFill>
              </a:rPr>
              <a:t>Manufacturer must produce technical documentation </a:t>
            </a:r>
            <a:r>
              <a:rPr lang="en-GB" sz="1600" dirty="0"/>
              <a:t>as to enable an assessment of the conformity of the equipment with the ESRs</a:t>
            </a:r>
          </a:p>
          <a:p>
            <a:pPr algn="l"/>
            <a:r>
              <a:rPr lang="en-GB" sz="2000" dirty="0"/>
              <a:t>Production quality assurance</a:t>
            </a:r>
          </a:p>
          <a:p>
            <a:pPr lvl="1" algn="l"/>
            <a:r>
              <a:rPr lang="en-GB" sz="1600" dirty="0">
                <a:solidFill>
                  <a:srgbClr val="FF0000"/>
                </a:solidFill>
              </a:rPr>
              <a:t>HSE Unit and Project to agree on the Inspection and Test Plan</a:t>
            </a:r>
            <a:r>
              <a:rPr lang="en-GB" sz="1600" dirty="0"/>
              <a:t>, including Safety-relevant Hold Points</a:t>
            </a:r>
          </a:p>
          <a:p>
            <a:pPr lvl="1" algn="l"/>
            <a:r>
              <a:rPr lang="en-GB" sz="1600" dirty="0"/>
              <a:t>Manufacturer to provide quality records for the manufacturing part of the QA system, such as inspection reports and test data, qualifications of personnel concerned, etc.</a:t>
            </a:r>
          </a:p>
          <a:p>
            <a:pPr lvl="1" algn="l"/>
            <a:r>
              <a:rPr lang="en-GB" sz="1600" dirty="0"/>
              <a:t>Documentation to ensure full traceability of components and processes</a:t>
            </a:r>
            <a:endParaRPr lang="fr-FR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Th. Otto, S. Marsh, C. Arregui - CERN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832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2logo-v2 [Read-Only]" id="{87C8B3F1-B85D-4AD2-A374-C32DACC255CE}" vid="{B70CAB23-C43F-48B9-8E91-750B1287442B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98DC553A-4E25-48C2-96AD-A2BB337CB8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6AB97CC-549D-4859-BC7E-5D3C9B0F7F8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1CD65B3-E8D1-4001-8E0C-4AF8A697297C}">
  <ds:schemaRefs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8946e33d-fd2f-4ae4-8ee9-d90c129cdf9e"/>
    <ds:schemaRef ds:uri="http://www.w3.org/XML/1998/namespace"/>
    <ds:schemaRef ds:uri="http://purl.org/dc/terms/"/>
    <ds:schemaRef ds:uri="http://schemas.openxmlformats.org/package/2006/metadata/core-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HiLumi-Pres-Template-16-9-2logo-v2</Template>
  <TotalTime>56</TotalTime>
  <Words>1171</Words>
  <Application>Microsoft Office PowerPoint</Application>
  <PresentationFormat>On-screen Show (16:9)</PresentationFormat>
  <Paragraphs>160</Paragraphs>
  <Slides>14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Thème Office</vt:lpstr>
      <vt:lpstr>Conformity approach for Pressure Equipment  for the High Luminosity LHC Project</vt:lpstr>
      <vt:lpstr>CERN Mechanical Safety Rules</vt:lpstr>
      <vt:lpstr>CERN Mechanical Safety Rules</vt:lpstr>
      <vt:lpstr>CERN Safety Rules for Pressure Equipment</vt:lpstr>
      <vt:lpstr>Pressure Equipment Directive (PED)</vt:lpstr>
      <vt:lpstr>Application of CERN Mechanical Safety Rules – High Luminosity LHC Project</vt:lpstr>
      <vt:lpstr>11T dipole cold mass</vt:lpstr>
      <vt:lpstr>Conformity assessment by HSE</vt:lpstr>
      <vt:lpstr>Conformity assessment by HSE</vt:lpstr>
      <vt:lpstr>Conformity assessment by HSE</vt:lpstr>
      <vt:lpstr>Current status</vt:lpstr>
      <vt:lpstr>Thank you for your attention</vt:lpstr>
      <vt:lpstr>Spare Slides</vt:lpstr>
      <vt:lpstr>Pressure Equipment Directive (PED) 2014/68/EU – Annex I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Conformity approach for Pressure Equipment  for the High Luminosity LHC Project</dc:title>
  <dc:creator>Thomas Otto</dc:creator>
  <cp:lastModifiedBy>Thomas Otto</cp:lastModifiedBy>
  <cp:revision>7</cp:revision>
  <dcterms:created xsi:type="dcterms:W3CDTF">2017-11-08T21:52:21Z</dcterms:created>
  <dcterms:modified xsi:type="dcterms:W3CDTF">2017-11-11T19:48:02Z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