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wmf" ContentType="image/x-wmf"/>
  <Default Extension="rels" ContentType="application/vnd.openxmlformats-package.relationships+xml"/>
  <Default Extension="xml" ContentType="application/xml"/>
  <Default Extension="gif" ContentType="image/gif"/>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26"/>
  </p:notesMasterIdLst>
  <p:handoutMasterIdLst>
    <p:handoutMasterId r:id="rId27"/>
  </p:handoutMasterIdLst>
  <p:sldIdLst>
    <p:sldId id="263" r:id="rId2"/>
    <p:sldId id="309" r:id="rId3"/>
    <p:sldId id="280" r:id="rId4"/>
    <p:sldId id="305" r:id="rId5"/>
    <p:sldId id="301" r:id="rId6"/>
    <p:sldId id="315" r:id="rId7"/>
    <p:sldId id="311" r:id="rId8"/>
    <p:sldId id="282" r:id="rId9"/>
    <p:sldId id="302" r:id="rId10"/>
    <p:sldId id="312" r:id="rId11"/>
    <p:sldId id="316" r:id="rId12"/>
    <p:sldId id="317" r:id="rId13"/>
    <p:sldId id="318" r:id="rId14"/>
    <p:sldId id="322" r:id="rId15"/>
    <p:sldId id="319" r:id="rId16"/>
    <p:sldId id="321" r:id="rId17"/>
    <p:sldId id="323" r:id="rId18"/>
    <p:sldId id="324" r:id="rId19"/>
    <p:sldId id="328" r:id="rId20"/>
    <p:sldId id="325" r:id="rId21"/>
    <p:sldId id="332" r:id="rId22"/>
    <p:sldId id="293" r:id="rId23"/>
    <p:sldId id="329" r:id="rId24"/>
    <p:sldId id="266" r:id="rId25"/>
  </p:sldIdLst>
  <p:sldSz cx="9144000" cy="5143500" type="screen16x9"/>
  <p:notesSz cx="6858000" cy="9144000"/>
  <p:defaultTextStyle>
    <a:defPPr>
      <a:defRPr lang="fr-FR"/>
    </a:defPPr>
    <a:lvl1pPr algn="l" defTabSz="457200" rtl="0" fontAlgn="base">
      <a:spcBef>
        <a:spcPct val="0"/>
      </a:spcBef>
      <a:spcAft>
        <a:spcPct val="0"/>
      </a:spcAft>
      <a:defRPr kern="1200">
        <a:solidFill>
          <a:schemeClr val="tx1"/>
        </a:solidFill>
        <a:latin typeface="Arial" charset="0"/>
        <a:ea typeface="+mn-ea"/>
        <a:cs typeface="+mn-cs"/>
      </a:defRPr>
    </a:lvl1pPr>
    <a:lvl2pPr marL="457200" algn="l" defTabSz="457200" rtl="0" fontAlgn="base">
      <a:spcBef>
        <a:spcPct val="0"/>
      </a:spcBef>
      <a:spcAft>
        <a:spcPct val="0"/>
      </a:spcAft>
      <a:defRPr kern="1200">
        <a:solidFill>
          <a:schemeClr val="tx1"/>
        </a:solidFill>
        <a:latin typeface="Arial" charset="0"/>
        <a:ea typeface="+mn-ea"/>
        <a:cs typeface="+mn-cs"/>
      </a:defRPr>
    </a:lvl2pPr>
    <a:lvl3pPr marL="914400" algn="l" defTabSz="457200" rtl="0" fontAlgn="base">
      <a:spcBef>
        <a:spcPct val="0"/>
      </a:spcBef>
      <a:spcAft>
        <a:spcPct val="0"/>
      </a:spcAft>
      <a:defRPr kern="1200">
        <a:solidFill>
          <a:schemeClr val="tx1"/>
        </a:solidFill>
        <a:latin typeface="Arial" charset="0"/>
        <a:ea typeface="+mn-ea"/>
        <a:cs typeface="+mn-cs"/>
      </a:defRPr>
    </a:lvl3pPr>
    <a:lvl4pPr marL="1371600" algn="l" defTabSz="457200" rtl="0" fontAlgn="base">
      <a:spcBef>
        <a:spcPct val="0"/>
      </a:spcBef>
      <a:spcAft>
        <a:spcPct val="0"/>
      </a:spcAft>
      <a:defRPr kern="1200">
        <a:solidFill>
          <a:schemeClr val="tx1"/>
        </a:solidFill>
        <a:latin typeface="Arial" charset="0"/>
        <a:ea typeface="+mn-ea"/>
        <a:cs typeface="+mn-cs"/>
      </a:defRPr>
    </a:lvl4pPr>
    <a:lvl5pPr marL="1828800" algn="l" defTabSz="457200"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3204">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8E"/>
    <a:srgbClr val="B1E6F7"/>
    <a:srgbClr val="91CDE4"/>
    <a:srgbClr val="FF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7573" autoAdjust="0"/>
    <p:restoredTop sz="94660"/>
  </p:normalViewPr>
  <p:slideViewPr>
    <p:cSldViewPr snapToObjects="1">
      <p:cViewPr varScale="1">
        <p:scale>
          <a:sx n="82" d="100"/>
          <a:sy n="82" d="100"/>
        </p:scale>
        <p:origin x="1140" y="29"/>
      </p:cViewPr>
      <p:guideLst>
        <p:guide orient="horz" pos="3204"/>
        <p:guide pos="2880"/>
      </p:guideLst>
    </p:cSldViewPr>
  </p:slid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handoutMaster" Target="handoutMasters/handoutMaster1.xml"/><Relationship Id="rId30" Type="http://schemas.openxmlformats.org/officeDocument/2006/relationships/theme" Target="theme/theme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3.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7.wmf"/></Relationships>
</file>

<file path=ppt/drawings/_rels/vmlDrawing3.vml.rels><?xml version="1.0" encoding="UTF-8" standalone="yes"?>
<Relationships xmlns="http://schemas.openxmlformats.org/package/2006/relationships"><Relationship Id="rId3" Type="http://schemas.openxmlformats.org/officeDocument/2006/relationships/image" Target="../media/image34.wmf"/><Relationship Id="rId2" Type="http://schemas.openxmlformats.org/officeDocument/2006/relationships/image" Target="../media/image33.wmf"/><Relationship Id="rId1" Type="http://schemas.openxmlformats.org/officeDocument/2006/relationships/image" Target="../media/image32.w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37.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defRPr>
            </a:lvl1pPr>
          </a:lstStyle>
          <a:p>
            <a:pPr>
              <a:defRPr/>
            </a:pPr>
            <a:endParaRPr lang="fr-FR"/>
          </a:p>
        </p:txBody>
      </p:sp>
      <p:sp>
        <p:nvSpPr>
          <p:cNvPr id="3" name="Espace réservé de la date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smtClean="0">
                <a:latin typeface="+mn-lt"/>
              </a:defRPr>
            </a:lvl1pPr>
          </a:lstStyle>
          <a:p>
            <a:pPr>
              <a:defRPr/>
            </a:pPr>
            <a:fld id="{E11709BC-C1DF-4B07-BF0C-8546A82F456D}" type="datetimeFigureOut">
              <a:rPr lang="fr-FR"/>
              <a:pPr>
                <a:defRPr/>
              </a:pPr>
              <a:t>15/11/2017</a:t>
            </a:fld>
            <a:endParaRPr lang="fr-FR"/>
          </a:p>
        </p:txBody>
      </p:sp>
      <p:sp>
        <p:nvSpPr>
          <p:cNvPr id="4" name="Espace réservé du pied de page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defRPr>
            </a:lvl1pPr>
          </a:lstStyle>
          <a:p>
            <a:pPr>
              <a:defRPr/>
            </a:pPr>
            <a:endParaRPr lang="fr-FR"/>
          </a:p>
        </p:txBody>
      </p:sp>
      <p:sp>
        <p:nvSpPr>
          <p:cNvPr id="5" name="Espace réservé du numéro de diapositive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smtClean="0">
                <a:latin typeface="+mn-lt"/>
              </a:defRPr>
            </a:lvl1pPr>
          </a:lstStyle>
          <a:p>
            <a:pPr>
              <a:defRPr/>
            </a:pPr>
            <a:fld id="{0CB9C5A3-C303-4450-99A8-40CA915381C0}" type="slidenum">
              <a:rPr lang="fr-FR"/>
              <a:pPr>
                <a:defRPr/>
              </a:pPr>
              <a:t>‹#›</a:t>
            </a:fld>
            <a:endParaRPr lang="fr-FR"/>
          </a:p>
        </p:txBody>
      </p:sp>
    </p:spTree>
    <p:extLst>
      <p:ext uri="{BB962C8B-B14F-4D97-AF65-F5344CB8AC3E}">
        <p14:creationId xmlns:p14="http://schemas.microsoft.com/office/powerpoint/2010/main" val="1662080446"/>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defRPr>
            </a:lvl1pPr>
          </a:lstStyle>
          <a:p>
            <a:pPr>
              <a:defRPr/>
            </a:pPr>
            <a:endParaRPr lang="fr-FR"/>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smtClean="0">
                <a:latin typeface="+mn-lt"/>
              </a:defRPr>
            </a:lvl1pPr>
          </a:lstStyle>
          <a:p>
            <a:pPr>
              <a:defRPr/>
            </a:pPr>
            <a:fld id="{3783BAAC-BAC8-4BBC-9FDA-FF5838CAC709}" type="datetimeFigureOut">
              <a:rPr lang="fr-FR"/>
              <a:pPr>
                <a:defRPr/>
              </a:pPr>
              <a:t>15/11/2017</a:t>
            </a:fld>
            <a:endParaRPr lang="fr-FR"/>
          </a:p>
        </p:txBody>
      </p:sp>
      <p:sp>
        <p:nvSpPr>
          <p:cNvPr id="4" name="Espace réservé de l'image des diapositives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pPr lvl="0"/>
            <a:endParaRPr lang="fr-FR" noProof="0"/>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fr-FR" noProof="0" smtClean="0"/>
              <a:t>Cliquez pour modifier les styles du texte du masque</a:t>
            </a:r>
          </a:p>
          <a:p>
            <a:pPr lvl="1"/>
            <a:r>
              <a:rPr lang="fr-FR" noProof="0" smtClean="0"/>
              <a:t>Deuxième niveau</a:t>
            </a:r>
          </a:p>
          <a:p>
            <a:pPr lvl="2"/>
            <a:r>
              <a:rPr lang="fr-FR" noProof="0" smtClean="0"/>
              <a:t>Troisième niveau</a:t>
            </a:r>
          </a:p>
          <a:p>
            <a:pPr lvl="3"/>
            <a:r>
              <a:rPr lang="fr-FR" noProof="0" smtClean="0"/>
              <a:t>Quatrième niveau</a:t>
            </a:r>
          </a:p>
          <a:p>
            <a:pPr lvl="4"/>
            <a:r>
              <a:rPr lang="fr-FR" noProof="0" smtClean="0"/>
              <a:t>Cinquième niveau</a:t>
            </a:r>
            <a:endParaRPr lang="fr-FR" noProof="0"/>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defRPr>
            </a:lvl1pPr>
          </a:lstStyle>
          <a:p>
            <a:pPr>
              <a:defRPr/>
            </a:pPr>
            <a:endParaRPr lang="fr-FR"/>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smtClean="0">
                <a:latin typeface="+mn-lt"/>
              </a:defRPr>
            </a:lvl1pPr>
          </a:lstStyle>
          <a:p>
            <a:pPr>
              <a:defRPr/>
            </a:pPr>
            <a:fld id="{3506335F-BA3B-4BB9-BBB1-D4824472D87B}" type="slidenum">
              <a:rPr lang="fr-FR"/>
              <a:pPr>
                <a:defRPr/>
              </a:pPr>
              <a:t>‹#›</a:t>
            </a:fld>
            <a:endParaRPr lang="fr-FR"/>
          </a:p>
        </p:txBody>
      </p:sp>
    </p:spTree>
    <p:extLst>
      <p:ext uri="{BB962C8B-B14F-4D97-AF65-F5344CB8AC3E}">
        <p14:creationId xmlns:p14="http://schemas.microsoft.com/office/powerpoint/2010/main" val="277143165"/>
      </p:ext>
    </p:extLst>
  </p:cSld>
  <p:clrMap bg1="lt1" tx1="dk1" bg2="lt2" tx2="dk2" accent1="accent1" accent2="accent2" accent3="accent3" accent4="accent4" accent5="accent5" accent6="accent6" hlink="hlink" folHlink="folHlink"/>
  <p:hf hdr="0" ftr="0" dt="0"/>
  <p:notesStyle>
    <a:lvl1pPr algn="l" defTabSz="457200" rtl="0" fontAlgn="base">
      <a:spcBef>
        <a:spcPct val="30000"/>
      </a:spcBef>
      <a:spcAft>
        <a:spcPct val="0"/>
      </a:spcAft>
      <a:defRPr sz="1200" kern="1200">
        <a:solidFill>
          <a:schemeClr val="tx1"/>
        </a:solidFill>
        <a:latin typeface="+mn-lt"/>
        <a:ea typeface="+mn-ea"/>
        <a:cs typeface="+mn-cs"/>
      </a:defRPr>
    </a:lvl1pPr>
    <a:lvl2pPr marL="457200" algn="l" defTabSz="457200" rtl="0" fontAlgn="base">
      <a:spcBef>
        <a:spcPct val="30000"/>
      </a:spcBef>
      <a:spcAft>
        <a:spcPct val="0"/>
      </a:spcAft>
      <a:defRPr sz="1200" kern="1200">
        <a:solidFill>
          <a:schemeClr val="tx1"/>
        </a:solidFill>
        <a:latin typeface="+mn-lt"/>
        <a:ea typeface="+mn-ea"/>
        <a:cs typeface="+mn-cs"/>
      </a:defRPr>
    </a:lvl2pPr>
    <a:lvl3pPr marL="914400" algn="l" defTabSz="457200" rtl="0" fontAlgn="base">
      <a:spcBef>
        <a:spcPct val="30000"/>
      </a:spcBef>
      <a:spcAft>
        <a:spcPct val="0"/>
      </a:spcAft>
      <a:defRPr sz="1200" kern="1200">
        <a:solidFill>
          <a:schemeClr val="tx1"/>
        </a:solidFill>
        <a:latin typeface="+mn-lt"/>
        <a:ea typeface="+mn-ea"/>
        <a:cs typeface="+mn-cs"/>
      </a:defRPr>
    </a:lvl3pPr>
    <a:lvl4pPr marL="1371600" algn="l" defTabSz="457200" rtl="0" fontAlgn="base">
      <a:spcBef>
        <a:spcPct val="30000"/>
      </a:spcBef>
      <a:spcAft>
        <a:spcPct val="0"/>
      </a:spcAft>
      <a:defRPr sz="1200" kern="1200">
        <a:solidFill>
          <a:schemeClr val="tx1"/>
        </a:solidFill>
        <a:latin typeface="+mn-lt"/>
        <a:ea typeface="+mn-ea"/>
        <a:cs typeface="+mn-cs"/>
      </a:defRPr>
    </a:lvl4pPr>
    <a:lvl5pPr marL="1828800" algn="l" defTabSz="457200" rtl="0" fontAlgn="base">
      <a:spcBef>
        <a:spcPct val="30000"/>
      </a:spcBef>
      <a:spcAft>
        <a:spcPct val="0"/>
      </a:spcAft>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Slide Image Placeholder 1"/>
          <p:cNvSpPr>
            <a:spLocks noGrp="1" noRot="1" noChangeAspect="1"/>
          </p:cNvSpPr>
          <p:nvPr>
            <p:ph type="sldImg"/>
          </p:nvPr>
        </p:nvSpPr>
        <p:spPr bwMode="auto">
          <a:noFill/>
          <a:ln>
            <a:solidFill>
              <a:srgbClr val="000000"/>
            </a:solidFill>
            <a:miter lim="800000"/>
            <a:headEnd/>
            <a:tailEnd/>
          </a:ln>
        </p:spPr>
      </p:sp>
      <p:sp>
        <p:nvSpPr>
          <p:cNvPr id="16386"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smtClean="0"/>
          </a:p>
        </p:txBody>
      </p:sp>
      <p:sp>
        <p:nvSpPr>
          <p:cNvPr id="16387"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EE36A8E9-9FFC-4756-9EA2-895BCD7226DC}" type="slidenum">
              <a:rPr lang="fr-FR"/>
              <a:pPr fontAlgn="base">
                <a:spcBef>
                  <a:spcPct val="0"/>
                </a:spcBef>
                <a:spcAft>
                  <a:spcPct val="0"/>
                </a:spcAft>
              </a:pPr>
              <a:t>3</a:t>
            </a:fld>
            <a:endParaRPr lang="fr-FR"/>
          </a:p>
        </p:txBody>
      </p:sp>
    </p:spTree>
    <p:extLst>
      <p:ext uri="{BB962C8B-B14F-4D97-AF65-F5344CB8AC3E}">
        <p14:creationId xmlns:p14="http://schemas.microsoft.com/office/powerpoint/2010/main" val="353302312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Slide Image Placeholder 1"/>
          <p:cNvSpPr>
            <a:spLocks noGrp="1" noRot="1" noChangeAspect="1"/>
          </p:cNvSpPr>
          <p:nvPr>
            <p:ph type="sldImg"/>
          </p:nvPr>
        </p:nvSpPr>
        <p:spPr bwMode="auto">
          <a:noFill/>
          <a:ln>
            <a:solidFill>
              <a:srgbClr val="000000"/>
            </a:solidFill>
            <a:miter lim="800000"/>
            <a:headEnd/>
            <a:tailEnd/>
          </a:ln>
        </p:spPr>
      </p:sp>
      <p:sp>
        <p:nvSpPr>
          <p:cNvPr id="18434"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smtClean="0"/>
              <a:t>Warp simulation NAPA</a:t>
            </a:r>
          </a:p>
          <a:p>
            <a:pPr>
              <a:spcBef>
                <a:spcPct val="0"/>
              </a:spcBef>
            </a:pPr>
            <a:r>
              <a:rPr lang="en-US" smtClean="0"/>
              <a:t>Take </a:t>
            </a:r>
          </a:p>
        </p:txBody>
      </p:sp>
      <p:sp>
        <p:nvSpPr>
          <p:cNvPr id="18435"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AFD25176-0133-42EC-AA2C-34286A2B4B8D}" type="slidenum">
              <a:rPr lang="fr-FR"/>
              <a:pPr fontAlgn="base">
                <a:spcBef>
                  <a:spcPct val="0"/>
                </a:spcBef>
                <a:spcAft>
                  <a:spcPct val="0"/>
                </a:spcAft>
              </a:pPr>
              <a:t>4</a:t>
            </a:fld>
            <a:endParaRPr lang="fr-FR"/>
          </a:p>
        </p:txBody>
      </p:sp>
    </p:spTree>
    <p:extLst>
      <p:ext uri="{BB962C8B-B14F-4D97-AF65-F5344CB8AC3E}">
        <p14:creationId xmlns:p14="http://schemas.microsoft.com/office/powerpoint/2010/main" val="271320171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Slide Image Placeholder 1"/>
          <p:cNvSpPr>
            <a:spLocks noGrp="1" noRot="1" noChangeAspect="1"/>
          </p:cNvSpPr>
          <p:nvPr>
            <p:ph type="sldImg"/>
          </p:nvPr>
        </p:nvSpPr>
        <p:spPr bwMode="auto">
          <a:noFill/>
          <a:ln>
            <a:solidFill>
              <a:srgbClr val="000000"/>
            </a:solidFill>
            <a:miter lim="800000"/>
            <a:headEnd/>
            <a:tailEnd/>
          </a:ln>
        </p:spPr>
      </p:sp>
      <p:sp>
        <p:nvSpPr>
          <p:cNvPr id="25602"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GB" dirty="0" smtClean="0"/>
              <a:t>Estimation of </a:t>
            </a:r>
            <a:r>
              <a:rPr lang="en-GB" dirty="0" err="1" smtClean="0"/>
              <a:t>Perveance</a:t>
            </a:r>
            <a:r>
              <a:rPr lang="en-GB" dirty="0" smtClean="0"/>
              <a:t> assuming round beam</a:t>
            </a:r>
          </a:p>
        </p:txBody>
      </p:sp>
      <p:sp>
        <p:nvSpPr>
          <p:cNvPr id="25603"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68E6CBEF-349D-469C-AC6B-F8A2A8903C9E}" type="slidenum">
              <a:rPr lang="fr-FR"/>
              <a:pPr fontAlgn="base">
                <a:spcBef>
                  <a:spcPct val="0"/>
                </a:spcBef>
                <a:spcAft>
                  <a:spcPct val="0"/>
                </a:spcAft>
              </a:pPr>
              <a:t>7</a:t>
            </a:fld>
            <a:endParaRPr lang="fr-FR"/>
          </a:p>
        </p:txBody>
      </p:sp>
    </p:spTree>
    <p:extLst>
      <p:ext uri="{BB962C8B-B14F-4D97-AF65-F5344CB8AC3E}">
        <p14:creationId xmlns:p14="http://schemas.microsoft.com/office/powerpoint/2010/main" val="295389096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Slide Image Placeholder 1"/>
          <p:cNvSpPr>
            <a:spLocks noGrp="1" noRot="1" noChangeAspect="1"/>
          </p:cNvSpPr>
          <p:nvPr>
            <p:ph type="sldImg"/>
          </p:nvPr>
        </p:nvSpPr>
        <p:spPr bwMode="auto">
          <a:noFill/>
          <a:ln>
            <a:solidFill>
              <a:srgbClr val="000000"/>
            </a:solidFill>
            <a:miter lim="800000"/>
            <a:headEnd/>
            <a:tailEnd/>
          </a:ln>
        </p:spPr>
      </p:sp>
      <p:sp>
        <p:nvSpPr>
          <p:cNvPr id="28674"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GB" smtClean="0"/>
              <a:t>Estimation of Perveance assuming round beam</a:t>
            </a:r>
          </a:p>
        </p:txBody>
      </p:sp>
      <p:sp>
        <p:nvSpPr>
          <p:cNvPr id="28675"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9661605E-4710-49A7-B45A-8059FD186317}" type="slidenum">
              <a:rPr lang="fr-FR"/>
              <a:pPr fontAlgn="base">
                <a:spcBef>
                  <a:spcPct val="0"/>
                </a:spcBef>
                <a:spcAft>
                  <a:spcPct val="0"/>
                </a:spcAft>
              </a:pPr>
              <a:t>8</a:t>
            </a:fld>
            <a:endParaRPr lang="fr-FR"/>
          </a:p>
        </p:txBody>
      </p:sp>
    </p:spTree>
    <p:extLst>
      <p:ext uri="{BB962C8B-B14F-4D97-AF65-F5344CB8AC3E}">
        <p14:creationId xmlns:p14="http://schemas.microsoft.com/office/powerpoint/2010/main" val="328919271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Slide Image Placeholder 1"/>
          <p:cNvSpPr>
            <a:spLocks noGrp="1" noRot="1" noChangeAspect="1" noTextEdit="1"/>
          </p:cNvSpPr>
          <p:nvPr>
            <p:ph type="sldImg"/>
          </p:nvPr>
        </p:nvSpPr>
        <p:spPr bwMode="auto">
          <a:noFill/>
          <a:ln>
            <a:solidFill>
              <a:srgbClr val="000000"/>
            </a:solidFill>
            <a:miter lim="800000"/>
            <a:headEnd/>
            <a:tailEnd/>
          </a:ln>
        </p:spPr>
      </p:sp>
      <p:sp>
        <p:nvSpPr>
          <p:cNvPr id="72707"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72708" name="Slide Number Placeholder 3"/>
          <p:cNvSpPr txBox="1">
            <a:spLocks noGrp="1"/>
          </p:cNvSpPr>
          <p:nvPr/>
        </p:nvSpPr>
        <p:spPr bwMode="auto">
          <a:xfrm>
            <a:off x="3884613" y="8685213"/>
            <a:ext cx="2971800" cy="457200"/>
          </a:xfrm>
          <a:prstGeom prst="rect">
            <a:avLst/>
          </a:prstGeom>
          <a:noFill/>
          <a:ln w="9525">
            <a:noFill/>
            <a:miter lim="800000"/>
            <a:headEnd/>
            <a:tailEnd/>
          </a:ln>
        </p:spPr>
        <p:txBody>
          <a:bodyPr anchor="b"/>
          <a:lstStyle/>
          <a:p>
            <a:pPr algn="r"/>
            <a:fld id="{08B860A4-C761-42CD-B029-75BAC5E96933}" type="slidenum">
              <a:rPr lang="fr-FR" sz="1200">
                <a:latin typeface="Calibri" pitchFamily="34" charset="0"/>
              </a:rPr>
              <a:pPr algn="r"/>
              <a:t>16</a:t>
            </a:fld>
            <a:endParaRPr lang="fr-FR" sz="1200">
              <a:latin typeface="Calibri" pitchFamily="34" charset="0"/>
            </a:endParaRPr>
          </a:p>
        </p:txBody>
      </p:sp>
    </p:spTree>
    <p:extLst>
      <p:ext uri="{BB962C8B-B14F-4D97-AF65-F5344CB8AC3E}">
        <p14:creationId xmlns:p14="http://schemas.microsoft.com/office/powerpoint/2010/main" val="1773215578"/>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4.jpeg"/></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4.jpe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iapositive de titre">
    <p:bg>
      <p:bgPr>
        <a:blipFill dpi="0" rotWithShape="0">
          <a:blip r:embed="rId2"/>
          <a:srcRect/>
          <a:stretch>
            <a:fillRect/>
          </a:stretch>
        </a:blipFill>
        <a:effectLst/>
      </p:bgPr>
    </p:bg>
    <p:spTree>
      <p:nvGrpSpPr>
        <p:cNvPr id="1" name=""/>
        <p:cNvGrpSpPr/>
        <p:nvPr/>
      </p:nvGrpSpPr>
      <p:grpSpPr>
        <a:xfrm>
          <a:off x="0" y="0"/>
          <a:ext cx="0" cy="0"/>
          <a:chOff x="0" y="0"/>
          <a:chExt cx="0" cy="0"/>
        </a:xfrm>
      </p:grpSpPr>
      <p:pic>
        <p:nvPicPr>
          <p:cNvPr id="5" name="Image 11" descr="HLU-logoN-title.png"/>
          <p:cNvPicPr>
            <a:picLocks noChangeAspect="1"/>
          </p:cNvPicPr>
          <p:nvPr userDrawn="1"/>
        </p:nvPicPr>
        <p:blipFill>
          <a:blip r:embed="rId3" cstate="screen">
            <a:extLst>
              <a:ext uri="{28A0092B-C50C-407E-A947-70E740481C1C}">
                <a14:useLocalDpi xmlns:a14="http://schemas.microsoft.com/office/drawing/2010/main"/>
              </a:ext>
            </a:extLst>
          </a:blip>
          <a:srcRect/>
          <a:stretch>
            <a:fillRect/>
          </a:stretch>
        </p:blipFill>
        <p:spPr bwMode="auto">
          <a:xfrm>
            <a:off x="1371600" y="285750"/>
            <a:ext cx="3135313" cy="1270000"/>
          </a:xfrm>
          <a:prstGeom prst="rect">
            <a:avLst/>
          </a:prstGeom>
          <a:noFill/>
          <a:ln w="9525">
            <a:noFill/>
            <a:miter lim="800000"/>
            <a:headEnd/>
            <a:tailEnd/>
          </a:ln>
        </p:spPr>
      </p:pic>
      <p:grpSp>
        <p:nvGrpSpPr>
          <p:cNvPr id="6" name="Grouper 8"/>
          <p:cNvGrpSpPr>
            <a:grpSpLocks/>
          </p:cNvGrpSpPr>
          <p:nvPr userDrawn="1"/>
        </p:nvGrpSpPr>
        <p:grpSpPr bwMode="auto">
          <a:xfrm>
            <a:off x="457200" y="4552950"/>
            <a:ext cx="457200" cy="457200"/>
            <a:chOff x="1447800" y="4580063"/>
            <a:chExt cx="457200" cy="457200"/>
          </a:xfrm>
        </p:grpSpPr>
        <p:sp>
          <p:nvSpPr>
            <p:cNvPr id="7" name="Rectangle 9"/>
            <p:cNvSpPr/>
            <p:nvPr userDrawn="1"/>
          </p:nvSpPr>
          <p:spPr>
            <a:xfrm>
              <a:off x="1447800" y="458006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GB"/>
            </a:p>
          </p:txBody>
        </p:sp>
        <p:sp>
          <p:nvSpPr>
            <p:cNvPr id="8" name="ZoneTexte 10"/>
            <p:cNvSpPr txBox="1"/>
            <p:nvPr userDrawn="1"/>
          </p:nvSpPr>
          <p:spPr>
            <a:xfrm>
              <a:off x="1485900" y="4670551"/>
              <a:ext cx="381000" cy="276225"/>
            </a:xfrm>
            <a:prstGeom prst="rect">
              <a:avLst/>
            </a:prstGeom>
            <a:noFill/>
          </p:spPr>
          <p:txBody>
            <a:bodyPr lIns="0" tIns="0" rIns="0" bIns="0">
              <a:spAutoFit/>
            </a:bodyPr>
            <a:lstStyle/>
            <a:p>
              <a:pPr algn="ctr" fontAlgn="auto">
                <a:spcBef>
                  <a:spcPts val="0"/>
                </a:spcBef>
                <a:spcAft>
                  <a:spcPts val="0"/>
                </a:spcAft>
                <a:defRPr/>
              </a:pPr>
              <a:r>
                <a:rPr lang="en-GB" sz="900" dirty="0">
                  <a:latin typeface="+mn-lt"/>
                </a:rPr>
                <a:t>logo</a:t>
              </a:r>
            </a:p>
            <a:p>
              <a:pPr algn="ctr" fontAlgn="auto">
                <a:spcBef>
                  <a:spcPts val="0"/>
                </a:spcBef>
                <a:spcAft>
                  <a:spcPts val="0"/>
                </a:spcAft>
                <a:defRPr/>
              </a:pPr>
              <a:r>
                <a:rPr lang="en-GB" sz="900" dirty="0">
                  <a:latin typeface="+mn-lt"/>
                </a:rPr>
                <a:t>area</a:t>
              </a:r>
            </a:p>
          </p:txBody>
        </p:sp>
      </p:grpSp>
      <p:pic>
        <p:nvPicPr>
          <p:cNvPr id="9" name="Image 4" descr="CERN-logo_outline.jpg"/>
          <p:cNvPicPr>
            <a:picLocks noChangeAspect="1"/>
          </p:cNvPicPr>
          <p:nvPr userDrawn="1"/>
        </p:nvPicPr>
        <p:blipFill>
          <a:blip r:embed="rId4" cstate="screen">
            <a:extLst>
              <a:ext uri="{28A0092B-C50C-407E-A947-70E740481C1C}">
                <a14:useLocalDpi xmlns:a14="http://schemas.microsoft.com/office/drawing/2010/main"/>
              </a:ext>
            </a:extLst>
          </a:blip>
          <a:srcRect/>
          <a:stretch>
            <a:fillRect/>
          </a:stretch>
        </p:blipFill>
        <p:spPr bwMode="auto">
          <a:xfrm>
            <a:off x="377825" y="4406900"/>
            <a:ext cx="612775" cy="603250"/>
          </a:xfrm>
          <a:prstGeom prst="rect">
            <a:avLst/>
          </a:prstGeom>
          <a:noFill/>
          <a:ln w="9525">
            <a:noFill/>
            <a:miter lim="800000"/>
            <a:headEnd/>
            <a:tailEnd/>
          </a:ln>
        </p:spPr>
      </p:pic>
      <p:sp>
        <p:nvSpPr>
          <p:cNvPr id="2" name="Titre 1"/>
          <p:cNvSpPr>
            <a:spLocks noGrp="1"/>
          </p:cNvSpPr>
          <p:nvPr>
            <p:ph type="ctrTitle"/>
          </p:nvPr>
        </p:nvSpPr>
        <p:spPr>
          <a:xfrm>
            <a:off x="1371600" y="1755150"/>
            <a:ext cx="7200000" cy="1350000"/>
          </a:xfrm>
        </p:spPr>
        <p:txBody>
          <a:bodyPr anchor="t" anchorCtr="0">
            <a:noAutofit/>
          </a:bodyPr>
          <a:lstStyle>
            <a:lvl1pPr algn="l">
              <a:defRPr sz="2800" b="1" baseline="0">
                <a:solidFill>
                  <a:schemeClr val="accent5"/>
                </a:solidFill>
              </a:defRPr>
            </a:lvl1pPr>
          </a:lstStyle>
          <a:p>
            <a:r>
              <a:rPr lang="en-US" noProof="0" dirty="0" smtClean="0"/>
              <a:t>Click to edit Master title style</a:t>
            </a:r>
            <a:endParaRPr lang="en-GB" noProof="0" dirty="0"/>
          </a:p>
        </p:txBody>
      </p:sp>
      <p:sp>
        <p:nvSpPr>
          <p:cNvPr id="3" name="Sous-titre 2"/>
          <p:cNvSpPr>
            <a:spLocks noGrp="1"/>
          </p:cNvSpPr>
          <p:nvPr>
            <p:ph type="subTitle" idx="1"/>
          </p:nvPr>
        </p:nvSpPr>
        <p:spPr>
          <a:xfrm>
            <a:off x="1371600" y="3600450"/>
            <a:ext cx="6480000" cy="742950"/>
          </a:xfrm>
        </p:spPr>
        <p:txBody>
          <a:bodyPr>
            <a:normAutofit/>
          </a:bodyPr>
          <a:lstStyle>
            <a:lvl1pPr marL="0" indent="0" algn="l">
              <a:buNone/>
              <a:defRPr sz="2000" b="0" baseline="0">
                <a:solidFill>
                  <a:schemeClr val="accent5"/>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noProof="0" dirty="0" err="1" smtClean="0"/>
              <a:t>Click to edit Master subtitle style</a:t>
            </a:r>
            <a:endParaRPr lang="en-GB" noProof="0" dirty="0"/>
          </a:p>
        </p:txBody>
      </p:sp>
      <p:sp>
        <p:nvSpPr>
          <p:cNvPr id="15" name="Espace réservé du texte 14"/>
          <p:cNvSpPr>
            <a:spLocks noGrp="1"/>
          </p:cNvSpPr>
          <p:nvPr>
            <p:ph type="body" sz="quarter" idx="14"/>
          </p:nvPr>
        </p:nvSpPr>
        <p:spPr>
          <a:xfrm>
            <a:off x="1371600" y="4424362"/>
            <a:ext cx="6480000" cy="261938"/>
          </a:xfrm>
        </p:spPr>
        <p:txBody>
          <a:bodyPr>
            <a:normAutofit/>
          </a:bodyPr>
          <a:lstStyle>
            <a:lvl1pPr marL="342900" marR="0" indent="-342900" algn="l" defTabSz="457200" rtl="0" eaLnBrk="1" fontAlgn="auto" latinLnBrk="0" hangingPunct="1">
              <a:lnSpc>
                <a:spcPct val="100000"/>
              </a:lnSpc>
              <a:spcBef>
                <a:spcPct val="20000"/>
              </a:spcBef>
              <a:spcAft>
                <a:spcPts val="0"/>
              </a:spcAft>
              <a:buClr>
                <a:schemeClr val="accent6"/>
              </a:buClr>
              <a:buSzTx/>
              <a:buFontTx/>
              <a:buNone/>
              <a:tabLst/>
              <a:defRPr sz="1400" b="1" i="1">
                <a:solidFill>
                  <a:srgbClr val="700A00"/>
                </a:solidFill>
              </a:defRPr>
            </a:lvl1pPr>
            <a:lvl2pPr>
              <a:buFontTx/>
              <a:buNone/>
              <a:defRPr/>
            </a:lvl2pPr>
            <a:lvl3pPr>
              <a:buFontTx/>
              <a:buNone/>
              <a:defRPr/>
            </a:lvl3pPr>
            <a:lvl4pPr>
              <a:buFontTx/>
              <a:buNone/>
              <a:defRPr/>
            </a:lvl4pPr>
            <a:lvl5pPr>
              <a:buFontTx/>
              <a:buNone/>
              <a:defRPr/>
            </a:lvl5pPr>
          </a:lstStyle>
          <a:p>
            <a:pPr lvl="0"/>
            <a:r>
              <a:rPr lang="en-US" noProof="0" dirty="0" smtClean="0"/>
              <a:t>Click to edit Master text styles</a:t>
            </a:r>
          </a:p>
          <a:p>
            <a:pPr lvl="1"/>
            <a:r>
              <a:rPr lang="en-US" noProof="0" dirty="0" smtClean="0"/>
              <a:t>Second level</a:t>
            </a:r>
          </a:p>
        </p:txBody>
      </p:sp>
      <p:sp>
        <p:nvSpPr>
          <p:cNvPr id="10" name="Espace réservé du pied de page 4"/>
          <p:cNvSpPr>
            <a:spLocks noGrp="1"/>
          </p:cNvSpPr>
          <p:nvPr>
            <p:ph type="ftr" sz="quarter" idx="15"/>
          </p:nvPr>
        </p:nvSpPr>
        <p:spPr>
          <a:xfrm>
            <a:off x="1371600" y="4767263"/>
            <a:ext cx="6308725" cy="269875"/>
          </a:xfrm>
        </p:spPr>
        <p:txBody>
          <a:bodyPr anchorCtr="0"/>
          <a:lstStyle>
            <a:lvl1pPr algn="r">
              <a:defRPr dirty="0" smtClean="0">
                <a:solidFill>
                  <a:schemeClr val="accent1"/>
                </a:solidFill>
              </a:defRPr>
            </a:lvl1pPr>
          </a:lstStyle>
          <a:p>
            <a:pPr>
              <a:defRPr/>
            </a:pPr>
            <a:r>
              <a:rPr lang="fr-FR"/>
              <a:t>To </a:t>
            </a:r>
            <a:r>
              <a:rPr lang="fr-FR" err="1"/>
              <a:t>edit</a:t>
            </a:r>
            <a:r>
              <a:rPr lang="fr-FR"/>
              <a:t> speaker </a:t>
            </a:r>
            <a:r>
              <a:rPr lang="fr-FR" err="1"/>
              <a:t>name</a:t>
            </a:r>
            <a:r>
              <a:rPr lang="fr-FR"/>
              <a:t> go to Insert &gt; Header &amp; </a:t>
            </a:r>
            <a:r>
              <a:rPr lang="fr-FR" err="1"/>
              <a:t>Footer</a:t>
            </a:r>
            <a:r>
              <a:rPr lang="fr-FR"/>
              <a:t> and </a:t>
            </a:r>
            <a:r>
              <a:rPr lang="fr-FR" err="1"/>
              <a:t>apply</a:t>
            </a:r>
            <a:r>
              <a:rPr lang="fr-FR"/>
              <a:t> to all </a:t>
            </a:r>
            <a:r>
              <a:rPr lang="fr-FR" err="1"/>
              <a:t>slides</a:t>
            </a:r>
            <a:r>
              <a:rPr lang="fr-FR"/>
              <a:t> </a:t>
            </a:r>
            <a:r>
              <a:rPr lang="fr-FR" err="1"/>
              <a:t>except</a:t>
            </a:r>
            <a:r>
              <a:rPr lang="fr-FR"/>
              <a:t> </a:t>
            </a:r>
            <a:r>
              <a:rPr lang="fr-FR" err="1"/>
              <a:t>title</a:t>
            </a:r>
            <a:r>
              <a:rPr lang="fr-FR"/>
              <a:t> page</a:t>
            </a:r>
            <a:endParaRPr lang="en-GB"/>
          </a:p>
        </p:txBody>
      </p:sp>
      <p:sp>
        <p:nvSpPr>
          <p:cNvPr id="11" name="Espace réservé du numéro de diapositive 5"/>
          <p:cNvSpPr>
            <a:spLocks noGrp="1"/>
          </p:cNvSpPr>
          <p:nvPr>
            <p:ph type="sldNum" sz="quarter" idx="16"/>
          </p:nvPr>
        </p:nvSpPr>
        <p:spPr>
          <a:ln>
            <a:solidFill>
              <a:srgbClr val="2BABAD"/>
            </a:solidFill>
          </a:ln>
        </p:spPr>
        <p:txBody>
          <a:bodyPr anchorCtr="0"/>
          <a:lstStyle>
            <a:lvl1pPr>
              <a:defRPr smtClean="0">
                <a:solidFill>
                  <a:schemeClr val="accent1"/>
                </a:solidFill>
              </a:defRPr>
            </a:lvl1pPr>
          </a:lstStyle>
          <a:p>
            <a:pPr>
              <a:defRPr/>
            </a:pPr>
            <a:fld id="{699FDA56-36A5-4CC6-B41E-B482C5788660}" type="slidenum">
              <a:rPr lang="fr-FR"/>
              <a:pPr>
                <a:defRPr/>
              </a:pPr>
              <a:t>‹#›</a:t>
            </a:fld>
            <a:endParaRPr lang="fr-FR"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grpSp>
        <p:nvGrpSpPr>
          <p:cNvPr id="4" name="Grouper 8"/>
          <p:cNvGrpSpPr>
            <a:grpSpLocks/>
          </p:cNvGrpSpPr>
          <p:nvPr userDrawn="1"/>
        </p:nvGrpSpPr>
        <p:grpSpPr bwMode="auto">
          <a:xfrm>
            <a:off x="1447800" y="4579938"/>
            <a:ext cx="457200" cy="457200"/>
            <a:chOff x="1447800" y="4580063"/>
            <a:chExt cx="457200" cy="457200"/>
          </a:xfrm>
        </p:grpSpPr>
        <p:sp>
          <p:nvSpPr>
            <p:cNvPr id="5" name="Rectangle 9"/>
            <p:cNvSpPr/>
            <p:nvPr userDrawn="1"/>
          </p:nvSpPr>
          <p:spPr>
            <a:xfrm>
              <a:off x="1447800" y="458006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GB"/>
            </a:p>
          </p:txBody>
        </p:sp>
        <p:sp>
          <p:nvSpPr>
            <p:cNvPr id="6" name="ZoneTexte 10"/>
            <p:cNvSpPr txBox="1"/>
            <p:nvPr userDrawn="1"/>
          </p:nvSpPr>
          <p:spPr>
            <a:xfrm>
              <a:off x="1485900" y="4670550"/>
              <a:ext cx="381000" cy="276225"/>
            </a:xfrm>
            <a:prstGeom prst="rect">
              <a:avLst/>
            </a:prstGeom>
            <a:noFill/>
          </p:spPr>
          <p:txBody>
            <a:bodyPr lIns="0" tIns="0" rIns="0" bIns="0">
              <a:spAutoFit/>
            </a:bodyPr>
            <a:lstStyle/>
            <a:p>
              <a:pPr algn="ctr" fontAlgn="auto">
                <a:spcBef>
                  <a:spcPts val="0"/>
                </a:spcBef>
                <a:spcAft>
                  <a:spcPts val="0"/>
                </a:spcAft>
                <a:defRPr/>
              </a:pPr>
              <a:r>
                <a:rPr lang="en-GB" sz="900" dirty="0">
                  <a:latin typeface="+mn-lt"/>
                </a:rPr>
                <a:t>logo</a:t>
              </a:r>
            </a:p>
            <a:p>
              <a:pPr algn="ctr" fontAlgn="auto">
                <a:spcBef>
                  <a:spcPts val="0"/>
                </a:spcBef>
                <a:spcAft>
                  <a:spcPts val="0"/>
                </a:spcAft>
                <a:defRPr/>
              </a:pPr>
              <a:r>
                <a:rPr lang="en-GB" sz="900" dirty="0">
                  <a:latin typeface="+mn-lt"/>
                </a:rPr>
                <a:t>area</a:t>
              </a:r>
            </a:p>
          </p:txBody>
        </p:sp>
      </p:grpSp>
      <p:pic>
        <p:nvPicPr>
          <p:cNvPr id="7" name="Image 6" descr="CERN-logo_outline.jpg"/>
          <p:cNvPicPr>
            <a:picLocks noChangeAspect="1"/>
          </p:cNvPicPr>
          <p:nvPr userDrawn="1"/>
        </p:nvPicPr>
        <p:blipFill>
          <a:blip r:embed="rId2" cstate="screen">
            <a:extLst>
              <a:ext uri="{28A0092B-C50C-407E-A947-70E740481C1C}">
                <a14:useLocalDpi xmlns:a14="http://schemas.microsoft.com/office/drawing/2010/main"/>
              </a:ext>
            </a:extLst>
          </a:blip>
          <a:srcRect/>
          <a:stretch>
            <a:fillRect/>
          </a:stretch>
        </p:blipFill>
        <p:spPr bwMode="auto">
          <a:xfrm>
            <a:off x="1433513" y="4564063"/>
            <a:ext cx="487362" cy="479425"/>
          </a:xfrm>
          <a:prstGeom prst="rect">
            <a:avLst/>
          </a:prstGeom>
          <a:noFill/>
          <a:ln w="9525">
            <a:noFill/>
            <a:miter lim="800000"/>
            <a:headEnd/>
            <a:tailEnd/>
          </a:ln>
        </p:spPr>
      </p:pic>
      <p:sp>
        <p:nvSpPr>
          <p:cNvPr id="2" name="Titre 1"/>
          <p:cNvSpPr>
            <a:spLocks noGrp="1"/>
          </p:cNvSpPr>
          <p:nvPr>
            <p:ph type="title"/>
          </p:nvPr>
        </p:nvSpPr>
        <p:spPr/>
        <p:txBody>
          <a:bodyPr/>
          <a:lstStyle/>
          <a:p>
            <a:r>
              <a:rPr lang="en-US" noProof="0" smtClean="0"/>
              <a:t>Click to edit Master title style</a:t>
            </a:r>
            <a:endParaRPr lang="en-GB" noProof="0"/>
          </a:p>
        </p:txBody>
      </p:sp>
      <p:sp>
        <p:nvSpPr>
          <p:cNvPr id="3" name="Espace réservé du contenu 2"/>
          <p:cNvSpPr>
            <a:spLocks noGrp="1"/>
          </p:cNvSpPr>
          <p:nvPr>
            <p:ph idx="1"/>
          </p:nvPr>
        </p:nvSpPr>
        <p:spPr>
          <a:xfrm>
            <a:off x="612000" y="914401"/>
            <a:ext cx="7920000" cy="3680222"/>
          </a:xfrm>
        </p:spPr>
        <p:txBody>
          <a:bodyPr/>
          <a:lstStyle/>
          <a:p>
            <a:pPr lvl="0"/>
            <a:r>
              <a:rPr lang="en-US" noProof="0" dirty="0" smtClean="0"/>
              <a:t>Click to edit Master text styles</a:t>
            </a:r>
          </a:p>
          <a:p>
            <a:pPr lvl="1"/>
            <a:r>
              <a:rPr lang="en-US" noProof="0" dirty="0" smtClean="0"/>
              <a:t>Second level</a:t>
            </a:r>
          </a:p>
          <a:p>
            <a:pPr lvl="2"/>
            <a:r>
              <a:rPr lang="en-US" noProof="0" dirty="0" smtClean="0"/>
              <a:t>Third level</a:t>
            </a:r>
          </a:p>
          <a:p>
            <a:pPr lvl="3"/>
            <a:r>
              <a:rPr lang="en-US" noProof="0" dirty="0" smtClean="0"/>
              <a:t>Fourth level</a:t>
            </a:r>
          </a:p>
          <a:p>
            <a:pPr lvl="4"/>
            <a:r>
              <a:rPr lang="en-US" noProof="0" dirty="0" smtClean="0"/>
              <a:t>Fifth level</a:t>
            </a:r>
            <a:endParaRPr lang="en-GB" noProof="0" dirty="0"/>
          </a:p>
        </p:txBody>
      </p:sp>
      <p:sp>
        <p:nvSpPr>
          <p:cNvPr id="8" name="Espace réservé du pied de page 4"/>
          <p:cNvSpPr>
            <a:spLocks noGrp="1"/>
          </p:cNvSpPr>
          <p:nvPr>
            <p:ph type="ftr" sz="quarter" idx="10"/>
          </p:nvPr>
        </p:nvSpPr>
        <p:spPr>
          <a:xfrm>
            <a:off x="1905000" y="4767263"/>
            <a:ext cx="6626225" cy="269875"/>
          </a:xfrm>
        </p:spPr>
        <p:txBody>
          <a:bodyPr/>
          <a:lstStyle>
            <a:lvl1pPr>
              <a:defRPr/>
            </a:lvl1pPr>
          </a:lstStyle>
          <a:p>
            <a:pPr>
              <a:defRPr/>
            </a:pPr>
            <a:r>
              <a:rPr lang="fr-FR"/>
              <a:t>To edit speaker name go to Insert &gt; Header &amp; Footer and apply to all slides except title page</a:t>
            </a:r>
            <a:endParaRPr lang="en-GB"/>
          </a:p>
        </p:txBody>
      </p:sp>
      <p:sp>
        <p:nvSpPr>
          <p:cNvPr id="9" name="Espace réservé du numéro de diapositive 5"/>
          <p:cNvSpPr>
            <a:spLocks noGrp="1"/>
          </p:cNvSpPr>
          <p:nvPr>
            <p:ph type="sldNum" sz="quarter" idx="11"/>
          </p:nvPr>
        </p:nvSpPr>
        <p:spPr/>
        <p:txBody>
          <a:bodyPr/>
          <a:lstStyle>
            <a:lvl1pPr>
              <a:defRPr/>
            </a:lvl1pPr>
          </a:lstStyle>
          <a:p>
            <a:pPr>
              <a:defRPr/>
            </a:pPr>
            <a:fld id="{CA90F1F4-B9AE-4C78-A4BC-54F4FF776CAE}" type="slidenum">
              <a:rPr lang="fr-FR"/>
              <a:pPr>
                <a:defRPr/>
              </a:pPr>
              <a:t>‹#›</a:t>
            </a:fld>
            <a:endParaRPr lang="fr-F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grpSp>
        <p:nvGrpSpPr>
          <p:cNvPr id="7" name="Grouper 10"/>
          <p:cNvGrpSpPr>
            <a:grpSpLocks/>
          </p:cNvGrpSpPr>
          <p:nvPr userDrawn="1"/>
        </p:nvGrpSpPr>
        <p:grpSpPr bwMode="auto">
          <a:xfrm>
            <a:off x="1447800" y="4579938"/>
            <a:ext cx="457200" cy="457200"/>
            <a:chOff x="1447800" y="4580063"/>
            <a:chExt cx="457200" cy="457200"/>
          </a:xfrm>
        </p:grpSpPr>
        <p:sp>
          <p:nvSpPr>
            <p:cNvPr id="8" name="Rectangle 11"/>
            <p:cNvSpPr/>
            <p:nvPr userDrawn="1"/>
          </p:nvSpPr>
          <p:spPr>
            <a:xfrm>
              <a:off x="1447800" y="458006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GB"/>
            </a:p>
          </p:txBody>
        </p:sp>
        <p:sp>
          <p:nvSpPr>
            <p:cNvPr id="9" name="ZoneTexte 12"/>
            <p:cNvSpPr txBox="1"/>
            <p:nvPr userDrawn="1"/>
          </p:nvSpPr>
          <p:spPr>
            <a:xfrm>
              <a:off x="1485900" y="4670550"/>
              <a:ext cx="381000" cy="276225"/>
            </a:xfrm>
            <a:prstGeom prst="rect">
              <a:avLst/>
            </a:prstGeom>
            <a:noFill/>
          </p:spPr>
          <p:txBody>
            <a:bodyPr lIns="0" tIns="0" rIns="0" bIns="0">
              <a:spAutoFit/>
            </a:bodyPr>
            <a:lstStyle/>
            <a:p>
              <a:pPr algn="ctr" fontAlgn="auto">
                <a:spcBef>
                  <a:spcPts val="0"/>
                </a:spcBef>
                <a:spcAft>
                  <a:spcPts val="0"/>
                </a:spcAft>
                <a:defRPr/>
              </a:pPr>
              <a:r>
                <a:rPr lang="en-GB" sz="900" dirty="0">
                  <a:latin typeface="+mn-lt"/>
                </a:rPr>
                <a:t>logo</a:t>
              </a:r>
            </a:p>
            <a:p>
              <a:pPr algn="ctr" fontAlgn="auto">
                <a:spcBef>
                  <a:spcPts val="0"/>
                </a:spcBef>
                <a:spcAft>
                  <a:spcPts val="0"/>
                </a:spcAft>
                <a:defRPr/>
              </a:pPr>
              <a:r>
                <a:rPr lang="en-GB" sz="900" dirty="0">
                  <a:latin typeface="+mn-lt"/>
                </a:rPr>
                <a:t>area</a:t>
              </a:r>
            </a:p>
          </p:txBody>
        </p:sp>
      </p:grpSp>
      <p:pic>
        <p:nvPicPr>
          <p:cNvPr id="10" name="Image 6" descr="CERN-logo_outline.jpg"/>
          <p:cNvPicPr>
            <a:picLocks noChangeAspect="1"/>
          </p:cNvPicPr>
          <p:nvPr userDrawn="1"/>
        </p:nvPicPr>
        <p:blipFill>
          <a:blip r:embed="rId2" cstate="screen">
            <a:extLst>
              <a:ext uri="{28A0092B-C50C-407E-A947-70E740481C1C}">
                <a14:useLocalDpi xmlns:a14="http://schemas.microsoft.com/office/drawing/2010/main"/>
              </a:ext>
            </a:extLst>
          </a:blip>
          <a:srcRect/>
          <a:stretch>
            <a:fillRect/>
          </a:stretch>
        </p:blipFill>
        <p:spPr bwMode="auto">
          <a:xfrm>
            <a:off x="1433513" y="4564063"/>
            <a:ext cx="487362" cy="479425"/>
          </a:xfrm>
          <a:prstGeom prst="rect">
            <a:avLst/>
          </a:prstGeom>
          <a:noFill/>
          <a:ln w="9525">
            <a:noFill/>
            <a:miter lim="800000"/>
            <a:headEnd/>
            <a:tailEnd/>
          </a:ln>
        </p:spPr>
      </p:pic>
      <p:sp>
        <p:nvSpPr>
          <p:cNvPr id="2" name="Titre 1"/>
          <p:cNvSpPr>
            <a:spLocks noGrp="1"/>
          </p:cNvSpPr>
          <p:nvPr>
            <p:ph type="title"/>
          </p:nvPr>
        </p:nvSpPr>
        <p:spPr/>
        <p:txBody>
          <a:bodyPr/>
          <a:lstStyle>
            <a:lvl1pPr>
              <a:defRPr/>
            </a:lvl1pPr>
          </a:lstStyle>
          <a:p>
            <a:r>
              <a:rPr lang="en-US" noProof="0" smtClean="0"/>
              <a:t>Click to edit Master title style</a:t>
            </a:r>
            <a:endParaRPr lang="en-GB" noProof="0"/>
          </a:p>
        </p:txBody>
      </p:sp>
      <p:sp>
        <p:nvSpPr>
          <p:cNvPr id="3" name="Espace réservé du texte 2"/>
          <p:cNvSpPr>
            <a:spLocks noGrp="1"/>
          </p:cNvSpPr>
          <p:nvPr>
            <p:ph type="body" idx="1"/>
          </p:nvPr>
        </p:nvSpPr>
        <p:spPr>
          <a:xfrm>
            <a:off x="457200" y="911424"/>
            <a:ext cx="4040188" cy="479822"/>
          </a:xfrm>
        </p:spPr>
        <p:txBody>
          <a:bodyPr>
            <a:normAutofit/>
          </a:bodyPr>
          <a:lstStyle>
            <a:lvl1pPr marL="0" indent="0">
              <a:buNone/>
              <a:defRPr sz="20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noProof="0" dirty="0" smtClean="0"/>
              <a:t>Click to edit Master text styles</a:t>
            </a:r>
          </a:p>
        </p:txBody>
      </p:sp>
      <p:sp>
        <p:nvSpPr>
          <p:cNvPr id="4" name="Espace réservé du contenu 3"/>
          <p:cNvSpPr>
            <a:spLocks noGrp="1"/>
          </p:cNvSpPr>
          <p:nvPr>
            <p:ph sz="half" idx="2"/>
          </p:nvPr>
        </p:nvSpPr>
        <p:spPr>
          <a:xfrm>
            <a:off x="457200" y="1543050"/>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noProof="0" dirty="0" smtClean="0"/>
              <a:t>Click to edit Master text styles</a:t>
            </a:r>
          </a:p>
          <a:p>
            <a:pPr lvl="1"/>
            <a:r>
              <a:rPr lang="en-US" noProof="0" dirty="0" smtClean="0"/>
              <a:t>Second level</a:t>
            </a:r>
          </a:p>
          <a:p>
            <a:pPr lvl="2"/>
            <a:r>
              <a:rPr lang="en-US" noProof="0" dirty="0" smtClean="0"/>
              <a:t>Third level</a:t>
            </a:r>
          </a:p>
          <a:p>
            <a:pPr lvl="3"/>
            <a:r>
              <a:rPr lang="en-US" noProof="0" dirty="0" smtClean="0"/>
              <a:t>Fourth level</a:t>
            </a:r>
          </a:p>
          <a:p>
            <a:pPr lvl="4"/>
            <a:r>
              <a:rPr lang="en-US" noProof="0" dirty="0" smtClean="0"/>
              <a:t>Fifth level</a:t>
            </a:r>
            <a:endParaRPr lang="en-GB" noProof="0" dirty="0"/>
          </a:p>
        </p:txBody>
      </p:sp>
      <p:sp>
        <p:nvSpPr>
          <p:cNvPr id="5" name="Espace réservé du texte 4"/>
          <p:cNvSpPr>
            <a:spLocks noGrp="1"/>
          </p:cNvSpPr>
          <p:nvPr>
            <p:ph type="body" sz="quarter" idx="3"/>
          </p:nvPr>
        </p:nvSpPr>
        <p:spPr>
          <a:xfrm>
            <a:off x="4645026" y="911424"/>
            <a:ext cx="4041775" cy="479822"/>
          </a:xfrm>
        </p:spPr>
        <p:txBody>
          <a:bodyPr>
            <a:normAutofit/>
          </a:bodyPr>
          <a:lstStyle>
            <a:lvl1pPr marL="0" indent="0">
              <a:buNone/>
              <a:defRPr sz="20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noProof="0" dirty="0" smtClean="0"/>
              <a:t>Click to edit Master text styles</a:t>
            </a:r>
          </a:p>
        </p:txBody>
      </p:sp>
      <p:sp>
        <p:nvSpPr>
          <p:cNvPr id="6" name="Espace réservé du contenu 5"/>
          <p:cNvSpPr>
            <a:spLocks noGrp="1"/>
          </p:cNvSpPr>
          <p:nvPr>
            <p:ph sz="quarter" idx="4"/>
          </p:nvPr>
        </p:nvSpPr>
        <p:spPr>
          <a:xfrm>
            <a:off x="4645026" y="1543050"/>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noProof="0" dirty="0" smtClean="0"/>
              <a:t>Click to edit Master text styles</a:t>
            </a:r>
          </a:p>
          <a:p>
            <a:pPr lvl="1"/>
            <a:r>
              <a:rPr lang="en-US" noProof="0" dirty="0" smtClean="0"/>
              <a:t>Second level</a:t>
            </a:r>
          </a:p>
          <a:p>
            <a:pPr lvl="2"/>
            <a:r>
              <a:rPr lang="en-US" noProof="0" dirty="0" smtClean="0"/>
              <a:t>Third level</a:t>
            </a:r>
          </a:p>
          <a:p>
            <a:pPr lvl="3"/>
            <a:r>
              <a:rPr lang="en-US" noProof="0" dirty="0" smtClean="0"/>
              <a:t>Fourth level</a:t>
            </a:r>
          </a:p>
          <a:p>
            <a:pPr lvl="4"/>
            <a:r>
              <a:rPr lang="en-US" noProof="0" dirty="0" smtClean="0"/>
              <a:t>Fifth level</a:t>
            </a:r>
            <a:endParaRPr lang="en-GB" noProof="0" dirty="0"/>
          </a:p>
        </p:txBody>
      </p:sp>
      <p:sp>
        <p:nvSpPr>
          <p:cNvPr id="11" name="Espace réservé du pied de page 7"/>
          <p:cNvSpPr>
            <a:spLocks noGrp="1"/>
          </p:cNvSpPr>
          <p:nvPr>
            <p:ph type="ftr" sz="quarter" idx="10"/>
          </p:nvPr>
        </p:nvSpPr>
        <p:spPr>
          <a:xfrm>
            <a:off x="1905000" y="4767263"/>
            <a:ext cx="6626225" cy="269875"/>
          </a:xfrm>
        </p:spPr>
        <p:txBody>
          <a:bodyPr/>
          <a:lstStyle>
            <a:lvl1pPr>
              <a:defRPr/>
            </a:lvl1pPr>
          </a:lstStyle>
          <a:p>
            <a:pPr>
              <a:defRPr/>
            </a:pPr>
            <a:r>
              <a:rPr lang="fr-FR"/>
              <a:t>To edit speaker name go to Insert &gt; Header &amp; Footer and apply to all slides except title page</a:t>
            </a:r>
            <a:endParaRPr lang="en-GB"/>
          </a:p>
        </p:txBody>
      </p:sp>
      <p:sp>
        <p:nvSpPr>
          <p:cNvPr id="12" name="Espace réservé du numéro de diapositive 8"/>
          <p:cNvSpPr>
            <a:spLocks noGrp="1"/>
          </p:cNvSpPr>
          <p:nvPr>
            <p:ph type="sldNum" sz="quarter" idx="11"/>
          </p:nvPr>
        </p:nvSpPr>
        <p:spPr/>
        <p:txBody>
          <a:bodyPr/>
          <a:lstStyle>
            <a:lvl1pPr>
              <a:defRPr/>
            </a:lvl1pPr>
          </a:lstStyle>
          <a:p>
            <a:pPr>
              <a:defRPr/>
            </a:pPr>
            <a:fld id="{CE322705-83F9-4137-AC53-1838FA048401}" type="slidenum">
              <a:rPr lang="fr-FR"/>
              <a:pPr>
                <a:defRPr/>
              </a:pPr>
              <a:t>‹#›</a:t>
            </a:fld>
            <a:endParaRPr lang="fr-F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grpSp>
        <p:nvGrpSpPr>
          <p:cNvPr id="3" name="Grouper 6"/>
          <p:cNvGrpSpPr>
            <a:grpSpLocks/>
          </p:cNvGrpSpPr>
          <p:nvPr userDrawn="1"/>
        </p:nvGrpSpPr>
        <p:grpSpPr bwMode="auto">
          <a:xfrm>
            <a:off x="1447800" y="4579938"/>
            <a:ext cx="457200" cy="457200"/>
            <a:chOff x="1447800" y="4580063"/>
            <a:chExt cx="457200" cy="457200"/>
          </a:xfrm>
        </p:grpSpPr>
        <p:sp>
          <p:nvSpPr>
            <p:cNvPr id="4" name="Rectangle 7"/>
            <p:cNvSpPr/>
            <p:nvPr userDrawn="1"/>
          </p:nvSpPr>
          <p:spPr>
            <a:xfrm>
              <a:off x="1447800" y="458006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GB"/>
            </a:p>
          </p:txBody>
        </p:sp>
        <p:sp>
          <p:nvSpPr>
            <p:cNvPr id="5" name="ZoneTexte 8"/>
            <p:cNvSpPr txBox="1"/>
            <p:nvPr userDrawn="1"/>
          </p:nvSpPr>
          <p:spPr>
            <a:xfrm>
              <a:off x="1485900" y="4670550"/>
              <a:ext cx="381000" cy="276225"/>
            </a:xfrm>
            <a:prstGeom prst="rect">
              <a:avLst/>
            </a:prstGeom>
            <a:noFill/>
          </p:spPr>
          <p:txBody>
            <a:bodyPr lIns="0" tIns="0" rIns="0" bIns="0">
              <a:spAutoFit/>
            </a:bodyPr>
            <a:lstStyle/>
            <a:p>
              <a:pPr algn="ctr" fontAlgn="auto">
                <a:spcBef>
                  <a:spcPts val="0"/>
                </a:spcBef>
                <a:spcAft>
                  <a:spcPts val="0"/>
                </a:spcAft>
                <a:defRPr/>
              </a:pPr>
              <a:r>
                <a:rPr lang="en-GB" sz="900" dirty="0">
                  <a:latin typeface="+mn-lt"/>
                </a:rPr>
                <a:t>logo</a:t>
              </a:r>
            </a:p>
            <a:p>
              <a:pPr algn="ctr" fontAlgn="auto">
                <a:spcBef>
                  <a:spcPts val="0"/>
                </a:spcBef>
                <a:spcAft>
                  <a:spcPts val="0"/>
                </a:spcAft>
                <a:defRPr/>
              </a:pPr>
              <a:r>
                <a:rPr lang="en-GB" sz="900" dirty="0">
                  <a:latin typeface="+mn-lt"/>
                </a:rPr>
                <a:t>area</a:t>
              </a:r>
            </a:p>
          </p:txBody>
        </p:sp>
      </p:grpSp>
      <p:pic>
        <p:nvPicPr>
          <p:cNvPr id="6" name="Image 6" descr="CERN-logo_outline.jpg"/>
          <p:cNvPicPr>
            <a:picLocks noChangeAspect="1"/>
          </p:cNvPicPr>
          <p:nvPr userDrawn="1"/>
        </p:nvPicPr>
        <p:blipFill>
          <a:blip r:embed="rId2" cstate="screen">
            <a:extLst>
              <a:ext uri="{28A0092B-C50C-407E-A947-70E740481C1C}">
                <a14:useLocalDpi xmlns:a14="http://schemas.microsoft.com/office/drawing/2010/main"/>
              </a:ext>
            </a:extLst>
          </a:blip>
          <a:srcRect/>
          <a:stretch>
            <a:fillRect/>
          </a:stretch>
        </p:blipFill>
        <p:spPr bwMode="auto">
          <a:xfrm>
            <a:off x="1433513" y="4564063"/>
            <a:ext cx="487362" cy="479425"/>
          </a:xfrm>
          <a:prstGeom prst="rect">
            <a:avLst/>
          </a:prstGeom>
          <a:noFill/>
          <a:ln w="9525">
            <a:noFill/>
            <a:miter lim="800000"/>
            <a:headEnd/>
            <a:tailEnd/>
          </a:ln>
        </p:spPr>
      </p:pic>
      <p:sp>
        <p:nvSpPr>
          <p:cNvPr id="2" name="Titre 1"/>
          <p:cNvSpPr>
            <a:spLocks noGrp="1"/>
          </p:cNvSpPr>
          <p:nvPr>
            <p:ph type="title"/>
          </p:nvPr>
        </p:nvSpPr>
        <p:spPr/>
        <p:txBody>
          <a:bodyPr/>
          <a:lstStyle/>
          <a:p>
            <a:r>
              <a:rPr lang="en-US" noProof="0" smtClean="0"/>
              <a:t>Click to edit Master title style</a:t>
            </a:r>
            <a:endParaRPr lang="en-GB" noProof="0"/>
          </a:p>
        </p:txBody>
      </p:sp>
      <p:sp>
        <p:nvSpPr>
          <p:cNvPr id="7" name="Espace réservé du pied de page 3"/>
          <p:cNvSpPr>
            <a:spLocks noGrp="1"/>
          </p:cNvSpPr>
          <p:nvPr>
            <p:ph type="ftr" sz="quarter" idx="10"/>
          </p:nvPr>
        </p:nvSpPr>
        <p:spPr>
          <a:xfrm>
            <a:off x="1905000" y="4767263"/>
            <a:ext cx="6626225" cy="269875"/>
          </a:xfrm>
        </p:spPr>
        <p:txBody>
          <a:bodyPr/>
          <a:lstStyle>
            <a:lvl1pPr>
              <a:defRPr/>
            </a:lvl1pPr>
          </a:lstStyle>
          <a:p>
            <a:pPr>
              <a:defRPr/>
            </a:pPr>
            <a:r>
              <a:rPr lang="fr-FR"/>
              <a:t>To edit speaker name go to Insert &gt; Header &amp; Footer and apply to all slides except title page</a:t>
            </a:r>
            <a:endParaRPr lang="en-GB"/>
          </a:p>
        </p:txBody>
      </p:sp>
      <p:sp>
        <p:nvSpPr>
          <p:cNvPr id="8" name="Espace réservé du numéro de diapositive 4"/>
          <p:cNvSpPr>
            <a:spLocks noGrp="1"/>
          </p:cNvSpPr>
          <p:nvPr>
            <p:ph type="sldNum" sz="quarter" idx="11"/>
          </p:nvPr>
        </p:nvSpPr>
        <p:spPr/>
        <p:txBody>
          <a:bodyPr/>
          <a:lstStyle>
            <a:lvl1pPr>
              <a:defRPr/>
            </a:lvl1pPr>
          </a:lstStyle>
          <a:p>
            <a:pPr>
              <a:defRPr/>
            </a:pPr>
            <a:fld id="{D134FB75-B03D-489D-A48F-76DC10C07D86}" type="slidenum">
              <a:rPr lang="fr-FR"/>
              <a:pPr>
                <a:defRPr/>
              </a:pPr>
              <a:t>‹#›</a:t>
            </a:fld>
            <a:endParaRPr lang="fr-F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Image avec légende">
    <p:spTree>
      <p:nvGrpSpPr>
        <p:cNvPr id="1" name=""/>
        <p:cNvGrpSpPr/>
        <p:nvPr/>
      </p:nvGrpSpPr>
      <p:grpSpPr>
        <a:xfrm>
          <a:off x="0" y="0"/>
          <a:ext cx="0" cy="0"/>
          <a:chOff x="0" y="0"/>
          <a:chExt cx="0" cy="0"/>
        </a:xfrm>
      </p:grpSpPr>
      <p:grpSp>
        <p:nvGrpSpPr>
          <p:cNvPr id="5" name="Grouper 5"/>
          <p:cNvGrpSpPr>
            <a:grpSpLocks/>
          </p:cNvGrpSpPr>
          <p:nvPr userDrawn="1"/>
        </p:nvGrpSpPr>
        <p:grpSpPr bwMode="auto">
          <a:xfrm>
            <a:off x="1447800" y="4579938"/>
            <a:ext cx="457200" cy="457200"/>
            <a:chOff x="1447800" y="4580063"/>
            <a:chExt cx="457200" cy="457200"/>
          </a:xfrm>
        </p:grpSpPr>
        <p:sp>
          <p:nvSpPr>
            <p:cNvPr id="6" name="Rectangle 9"/>
            <p:cNvSpPr/>
            <p:nvPr userDrawn="1"/>
          </p:nvSpPr>
          <p:spPr>
            <a:xfrm>
              <a:off x="1447800" y="458006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GB"/>
            </a:p>
          </p:txBody>
        </p:sp>
        <p:sp>
          <p:nvSpPr>
            <p:cNvPr id="7" name="ZoneTexte 7"/>
            <p:cNvSpPr txBox="1"/>
            <p:nvPr userDrawn="1"/>
          </p:nvSpPr>
          <p:spPr>
            <a:xfrm>
              <a:off x="1485900" y="4670550"/>
              <a:ext cx="381000" cy="276225"/>
            </a:xfrm>
            <a:prstGeom prst="rect">
              <a:avLst/>
            </a:prstGeom>
            <a:noFill/>
          </p:spPr>
          <p:txBody>
            <a:bodyPr lIns="0" tIns="0" rIns="0" bIns="0">
              <a:spAutoFit/>
            </a:bodyPr>
            <a:lstStyle/>
            <a:p>
              <a:pPr algn="ctr" fontAlgn="auto">
                <a:spcBef>
                  <a:spcPts val="0"/>
                </a:spcBef>
                <a:spcAft>
                  <a:spcPts val="0"/>
                </a:spcAft>
                <a:defRPr/>
              </a:pPr>
              <a:r>
                <a:rPr lang="en-GB" sz="900" dirty="0">
                  <a:latin typeface="+mn-lt"/>
                </a:rPr>
                <a:t>logo</a:t>
              </a:r>
            </a:p>
            <a:p>
              <a:pPr algn="ctr" fontAlgn="auto">
                <a:spcBef>
                  <a:spcPts val="0"/>
                </a:spcBef>
                <a:spcAft>
                  <a:spcPts val="0"/>
                </a:spcAft>
                <a:defRPr/>
              </a:pPr>
              <a:r>
                <a:rPr lang="en-GB" sz="900" dirty="0">
                  <a:latin typeface="+mn-lt"/>
                </a:rPr>
                <a:t>area</a:t>
              </a:r>
            </a:p>
          </p:txBody>
        </p:sp>
      </p:grpSp>
      <p:pic>
        <p:nvPicPr>
          <p:cNvPr id="8" name="Image 6" descr="CERN-logo_outline.jpg"/>
          <p:cNvPicPr>
            <a:picLocks noChangeAspect="1"/>
          </p:cNvPicPr>
          <p:nvPr userDrawn="1"/>
        </p:nvPicPr>
        <p:blipFill>
          <a:blip r:embed="rId2" cstate="screen">
            <a:extLst>
              <a:ext uri="{28A0092B-C50C-407E-A947-70E740481C1C}">
                <a14:useLocalDpi xmlns:a14="http://schemas.microsoft.com/office/drawing/2010/main"/>
              </a:ext>
            </a:extLst>
          </a:blip>
          <a:srcRect/>
          <a:stretch>
            <a:fillRect/>
          </a:stretch>
        </p:blipFill>
        <p:spPr bwMode="auto">
          <a:xfrm>
            <a:off x="1433513" y="4564063"/>
            <a:ext cx="487362" cy="479425"/>
          </a:xfrm>
          <a:prstGeom prst="rect">
            <a:avLst/>
          </a:prstGeom>
          <a:noFill/>
          <a:ln w="9525">
            <a:noFill/>
            <a:miter lim="800000"/>
            <a:headEnd/>
            <a:tailEnd/>
          </a:ln>
        </p:spPr>
      </p:pic>
      <p:sp>
        <p:nvSpPr>
          <p:cNvPr id="3" name="Espace réservé pour une image  2"/>
          <p:cNvSpPr>
            <a:spLocks noGrp="1"/>
          </p:cNvSpPr>
          <p:nvPr>
            <p:ph type="pic" idx="1"/>
          </p:nvPr>
        </p:nvSpPr>
        <p:spPr>
          <a:xfrm>
            <a:off x="612000" y="342900"/>
            <a:ext cx="7920000" cy="30861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a:p>
        </p:txBody>
      </p:sp>
      <p:sp>
        <p:nvSpPr>
          <p:cNvPr id="4" name="Espace réservé du texte 3"/>
          <p:cNvSpPr>
            <a:spLocks noGrp="1"/>
          </p:cNvSpPr>
          <p:nvPr>
            <p:ph type="body" sz="half" idx="2"/>
          </p:nvPr>
        </p:nvSpPr>
        <p:spPr>
          <a:xfrm>
            <a:off x="612000" y="3829050"/>
            <a:ext cx="7920000" cy="74295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noProof="0" smtClean="0"/>
              <a:t>Click to edit Master text styles</a:t>
            </a:r>
          </a:p>
        </p:txBody>
      </p:sp>
      <p:sp>
        <p:nvSpPr>
          <p:cNvPr id="9" name="Espace réservé du contenu 8"/>
          <p:cNvSpPr>
            <a:spLocks noGrp="1"/>
          </p:cNvSpPr>
          <p:nvPr>
            <p:ph sz="quarter" idx="14"/>
          </p:nvPr>
        </p:nvSpPr>
        <p:spPr>
          <a:xfrm>
            <a:off x="613550" y="3486150"/>
            <a:ext cx="7918450" cy="285750"/>
          </a:xfrm>
        </p:spPr>
        <p:txBody>
          <a:bodyPr/>
          <a:lstStyle>
            <a:lvl1pPr>
              <a:buFontTx/>
              <a:buNone/>
              <a:defRPr sz="1800">
                <a:solidFill>
                  <a:schemeClr val="bg2"/>
                </a:solidFill>
              </a:defRPr>
            </a:lvl1pPr>
          </a:lstStyle>
          <a:p>
            <a:pPr lvl="0"/>
            <a:r>
              <a:rPr lang="en-US" dirty="0" smtClean="0"/>
              <a:t>Click to edit Master text styles</a:t>
            </a:r>
          </a:p>
        </p:txBody>
      </p:sp>
      <p:sp>
        <p:nvSpPr>
          <p:cNvPr id="10" name="Espace réservé du pied de page 5"/>
          <p:cNvSpPr>
            <a:spLocks noGrp="1"/>
          </p:cNvSpPr>
          <p:nvPr>
            <p:ph type="ftr" sz="quarter" idx="15"/>
          </p:nvPr>
        </p:nvSpPr>
        <p:spPr>
          <a:xfrm>
            <a:off x="1981200" y="4767263"/>
            <a:ext cx="6550025" cy="269875"/>
          </a:xfrm>
        </p:spPr>
        <p:txBody>
          <a:bodyPr/>
          <a:lstStyle>
            <a:lvl1pPr>
              <a:defRPr/>
            </a:lvl1pPr>
          </a:lstStyle>
          <a:p>
            <a:pPr>
              <a:defRPr/>
            </a:pPr>
            <a:r>
              <a:rPr lang="fr-FR"/>
              <a:t>To edit speaker name go to Insert &gt; Header &amp; Footer and apply to all slides except title page</a:t>
            </a:r>
            <a:endParaRPr lang="en-GB"/>
          </a:p>
        </p:txBody>
      </p:sp>
      <p:sp>
        <p:nvSpPr>
          <p:cNvPr id="11" name="Espace réservé du numéro de diapositive 6"/>
          <p:cNvSpPr>
            <a:spLocks noGrp="1"/>
          </p:cNvSpPr>
          <p:nvPr>
            <p:ph type="sldNum" sz="quarter" idx="16"/>
          </p:nvPr>
        </p:nvSpPr>
        <p:spPr/>
        <p:txBody>
          <a:bodyPr/>
          <a:lstStyle>
            <a:lvl1pPr>
              <a:defRPr/>
            </a:lvl1pPr>
          </a:lstStyle>
          <a:p>
            <a:pPr>
              <a:defRPr/>
            </a:pPr>
            <a:fld id="{95069EE0-9233-4275-A8B1-EE7C952B0C1D}" type="slidenum">
              <a:rPr lang="fr-FR"/>
              <a:pPr>
                <a:defRPr/>
              </a:pPr>
              <a:t>‹#›</a:t>
            </a:fld>
            <a:endParaRPr lang="fr-F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Disposition personnalisée">
    <p:bg>
      <p:bgPr>
        <a:blipFill dpi="0" rotWithShape="0">
          <a:blip r:embed="rId2"/>
          <a:srcRect/>
          <a:stretch>
            <a:fillRect/>
          </a:stretch>
        </a:blipFill>
        <a:effectLst/>
      </p:bgPr>
    </p:bg>
    <p:spTree>
      <p:nvGrpSpPr>
        <p:cNvPr id="1" name=""/>
        <p:cNvGrpSpPr/>
        <p:nvPr/>
      </p:nvGrpSpPr>
      <p:grpSpPr>
        <a:xfrm>
          <a:off x="0" y="0"/>
          <a:ext cx="0" cy="0"/>
          <a:chOff x="0" y="0"/>
          <a:chExt cx="0" cy="0"/>
        </a:xfrm>
      </p:grpSpPr>
      <p:pic>
        <p:nvPicPr>
          <p:cNvPr id="4" name="Image 6" descr="HLU-logoN-title.png"/>
          <p:cNvPicPr>
            <a:picLocks noChangeAspect="1"/>
          </p:cNvPicPr>
          <p:nvPr userDrawn="1"/>
        </p:nvPicPr>
        <p:blipFill>
          <a:blip r:embed="rId3" cstate="screen">
            <a:extLst>
              <a:ext uri="{28A0092B-C50C-407E-A947-70E740481C1C}">
                <a14:useLocalDpi xmlns:a14="http://schemas.microsoft.com/office/drawing/2010/main"/>
              </a:ext>
            </a:extLst>
          </a:blip>
          <a:srcRect/>
          <a:stretch>
            <a:fillRect/>
          </a:stretch>
        </p:blipFill>
        <p:spPr bwMode="auto">
          <a:xfrm>
            <a:off x="1371600" y="285750"/>
            <a:ext cx="3135313" cy="1270000"/>
          </a:xfrm>
          <a:prstGeom prst="rect">
            <a:avLst/>
          </a:prstGeom>
          <a:noFill/>
          <a:ln w="9525">
            <a:noFill/>
            <a:miter lim="800000"/>
            <a:headEnd/>
            <a:tailEnd/>
          </a:ln>
        </p:spPr>
      </p:pic>
      <p:grpSp>
        <p:nvGrpSpPr>
          <p:cNvPr id="5" name="Grouper 9"/>
          <p:cNvGrpSpPr>
            <a:grpSpLocks/>
          </p:cNvGrpSpPr>
          <p:nvPr userDrawn="1"/>
        </p:nvGrpSpPr>
        <p:grpSpPr bwMode="auto">
          <a:xfrm>
            <a:off x="457200" y="4552950"/>
            <a:ext cx="457200" cy="457200"/>
            <a:chOff x="1447800" y="4580063"/>
            <a:chExt cx="457200" cy="457200"/>
          </a:xfrm>
        </p:grpSpPr>
        <p:sp>
          <p:nvSpPr>
            <p:cNvPr id="6" name="Rectangle 10"/>
            <p:cNvSpPr/>
            <p:nvPr userDrawn="1"/>
          </p:nvSpPr>
          <p:spPr>
            <a:xfrm>
              <a:off x="1447800" y="458006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GB"/>
            </a:p>
          </p:txBody>
        </p:sp>
        <p:sp>
          <p:nvSpPr>
            <p:cNvPr id="7" name="ZoneTexte 11"/>
            <p:cNvSpPr txBox="1"/>
            <p:nvPr userDrawn="1"/>
          </p:nvSpPr>
          <p:spPr>
            <a:xfrm>
              <a:off x="1485900" y="4670551"/>
              <a:ext cx="381000" cy="276225"/>
            </a:xfrm>
            <a:prstGeom prst="rect">
              <a:avLst/>
            </a:prstGeom>
            <a:noFill/>
          </p:spPr>
          <p:txBody>
            <a:bodyPr lIns="0" tIns="0" rIns="0" bIns="0">
              <a:spAutoFit/>
            </a:bodyPr>
            <a:lstStyle/>
            <a:p>
              <a:pPr algn="ctr" fontAlgn="auto">
                <a:spcBef>
                  <a:spcPts val="0"/>
                </a:spcBef>
                <a:spcAft>
                  <a:spcPts val="0"/>
                </a:spcAft>
                <a:defRPr/>
              </a:pPr>
              <a:r>
                <a:rPr lang="en-GB" sz="900" dirty="0">
                  <a:latin typeface="+mn-lt"/>
                </a:rPr>
                <a:t>logo</a:t>
              </a:r>
            </a:p>
            <a:p>
              <a:pPr algn="ctr" fontAlgn="auto">
                <a:spcBef>
                  <a:spcPts val="0"/>
                </a:spcBef>
                <a:spcAft>
                  <a:spcPts val="0"/>
                </a:spcAft>
                <a:defRPr/>
              </a:pPr>
              <a:r>
                <a:rPr lang="en-GB" sz="900" dirty="0">
                  <a:latin typeface="+mn-lt"/>
                </a:rPr>
                <a:t>area</a:t>
              </a:r>
            </a:p>
          </p:txBody>
        </p:sp>
      </p:grpSp>
      <p:pic>
        <p:nvPicPr>
          <p:cNvPr id="9" name="Image 4" descr="CERN-logo_outline.jpg"/>
          <p:cNvPicPr>
            <a:picLocks noChangeAspect="1"/>
          </p:cNvPicPr>
          <p:nvPr userDrawn="1"/>
        </p:nvPicPr>
        <p:blipFill>
          <a:blip r:embed="rId4" cstate="screen">
            <a:extLst>
              <a:ext uri="{28A0092B-C50C-407E-A947-70E740481C1C}">
                <a14:useLocalDpi xmlns:a14="http://schemas.microsoft.com/office/drawing/2010/main"/>
              </a:ext>
            </a:extLst>
          </a:blip>
          <a:srcRect/>
          <a:stretch>
            <a:fillRect/>
          </a:stretch>
        </p:blipFill>
        <p:spPr bwMode="auto">
          <a:xfrm>
            <a:off x="377825" y="4406900"/>
            <a:ext cx="612775" cy="603250"/>
          </a:xfrm>
          <a:prstGeom prst="rect">
            <a:avLst/>
          </a:prstGeom>
          <a:noFill/>
          <a:ln w="9525">
            <a:noFill/>
            <a:miter lim="800000"/>
            <a:headEnd/>
            <a:tailEnd/>
          </a:ln>
        </p:spPr>
      </p:pic>
      <p:sp>
        <p:nvSpPr>
          <p:cNvPr id="2" name="Titre 1"/>
          <p:cNvSpPr>
            <a:spLocks noGrp="1"/>
          </p:cNvSpPr>
          <p:nvPr>
            <p:ph type="title"/>
          </p:nvPr>
        </p:nvSpPr>
        <p:spPr>
          <a:xfrm>
            <a:off x="1351800" y="2031750"/>
            <a:ext cx="6440400" cy="1225800"/>
          </a:xfrm>
        </p:spPr>
        <p:txBody>
          <a:bodyPr/>
          <a:lstStyle>
            <a:lvl1pPr>
              <a:defRPr b="1" i="1">
                <a:solidFill>
                  <a:schemeClr val="tx2"/>
                </a:solidFill>
              </a:defRPr>
            </a:lvl1pPr>
          </a:lstStyle>
          <a:p>
            <a:r>
              <a:rPr lang="en-US" noProof="0" smtClean="0"/>
              <a:t>Click to edit Master title style</a:t>
            </a:r>
            <a:endParaRPr lang="en-GB" noProof="0"/>
          </a:p>
        </p:txBody>
      </p:sp>
      <p:sp>
        <p:nvSpPr>
          <p:cNvPr id="8" name="Espace réservé du texte 7"/>
          <p:cNvSpPr>
            <a:spLocks noGrp="1"/>
          </p:cNvSpPr>
          <p:nvPr>
            <p:ph type="body" sz="quarter" idx="14"/>
          </p:nvPr>
        </p:nvSpPr>
        <p:spPr>
          <a:xfrm>
            <a:off x="1351800" y="3714750"/>
            <a:ext cx="6440400" cy="914400"/>
          </a:xfrm>
        </p:spPr>
        <p:txBody>
          <a:bodyPr anchor="b">
            <a:noAutofit/>
          </a:bodyPr>
          <a:lstStyle>
            <a:lvl1pPr>
              <a:buFontTx/>
              <a:buNone/>
              <a:defRPr sz="1200" baseline="0">
                <a:solidFill>
                  <a:schemeClr val="tx2"/>
                </a:solidFill>
              </a:defRPr>
            </a:lvl1pPr>
            <a:lvl2pPr>
              <a:buFontTx/>
              <a:buNone/>
              <a:defRPr sz="1400"/>
            </a:lvl2pPr>
            <a:lvl3pPr>
              <a:buFontTx/>
              <a:buNone/>
              <a:defRPr sz="1400"/>
            </a:lvl3pPr>
            <a:lvl4pPr>
              <a:buFontTx/>
              <a:buNone/>
              <a:defRPr sz="1400"/>
            </a:lvl4pPr>
            <a:lvl5pPr>
              <a:buFontTx/>
              <a:buNone/>
              <a:defRPr sz="1400"/>
            </a:lvl5pPr>
          </a:lstStyle>
          <a:p>
            <a:pPr lvl="0"/>
            <a:r>
              <a:rPr lang="en-US" noProof="0" smtClean="0"/>
              <a:t>Click to edit Master text styles</a:t>
            </a:r>
          </a:p>
        </p:txBody>
      </p:sp>
      <p:sp>
        <p:nvSpPr>
          <p:cNvPr id="10" name="Espace réservé du pied de page 3"/>
          <p:cNvSpPr>
            <a:spLocks noGrp="1"/>
          </p:cNvSpPr>
          <p:nvPr>
            <p:ph type="ftr" sz="quarter" idx="15"/>
          </p:nvPr>
        </p:nvSpPr>
        <p:spPr>
          <a:xfrm>
            <a:off x="1352550" y="4767263"/>
            <a:ext cx="6438900" cy="269875"/>
          </a:xfrm>
        </p:spPr>
        <p:txBody>
          <a:bodyPr/>
          <a:lstStyle>
            <a:lvl1pPr>
              <a:defRPr/>
            </a:lvl1pPr>
          </a:lstStyle>
          <a:p>
            <a:pPr>
              <a:defRPr/>
            </a:pPr>
            <a:r>
              <a:rPr lang="fr-FR"/>
              <a:t>To edit speaker name go to Insert &gt; Header &amp; Footer and apply to all slides except title page</a:t>
            </a:r>
            <a:endParaRPr lang="en-GB"/>
          </a:p>
        </p:txBody>
      </p:sp>
      <p:sp>
        <p:nvSpPr>
          <p:cNvPr id="11" name="Espace réservé du numéro de diapositive 4"/>
          <p:cNvSpPr>
            <a:spLocks noGrp="1"/>
          </p:cNvSpPr>
          <p:nvPr>
            <p:ph type="sldNum" sz="quarter" idx="16"/>
          </p:nvPr>
        </p:nvSpPr>
        <p:spPr/>
        <p:txBody>
          <a:bodyPr/>
          <a:lstStyle>
            <a:lvl1pPr>
              <a:defRPr/>
            </a:lvl1pPr>
          </a:lstStyle>
          <a:p>
            <a:pPr>
              <a:defRPr/>
            </a:pPr>
            <a:fld id="{F10CAAE9-A6BE-4295-974A-2A064BCC0B66}" type="slidenum">
              <a:rPr lang="fr-FR"/>
              <a:pPr>
                <a:defRPr/>
              </a:pPr>
              <a:t>‹#›</a:t>
            </a:fld>
            <a:endParaRPr lang="fr-FR"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8"/>
          <a:srcRect/>
          <a:stretch>
            <a:fillRect/>
          </a:stretch>
        </a:blipFill>
        <a:effectLst/>
      </p:bgPr>
    </p:bg>
    <p:spTree>
      <p:nvGrpSpPr>
        <p:cNvPr id="1" name=""/>
        <p:cNvGrpSpPr/>
        <p:nvPr/>
      </p:nvGrpSpPr>
      <p:grpSpPr>
        <a:xfrm>
          <a:off x="0" y="0"/>
          <a:ext cx="0" cy="0"/>
          <a:chOff x="0" y="0"/>
          <a:chExt cx="0" cy="0"/>
        </a:xfrm>
      </p:grpSpPr>
      <p:sp>
        <p:nvSpPr>
          <p:cNvPr id="27650" name="Espace réservé du titre 1"/>
          <p:cNvSpPr>
            <a:spLocks noGrp="1"/>
          </p:cNvSpPr>
          <p:nvPr>
            <p:ph type="title"/>
          </p:nvPr>
        </p:nvSpPr>
        <p:spPr bwMode="auto">
          <a:xfrm>
            <a:off x="612775" y="134938"/>
            <a:ext cx="7918450" cy="539750"/>
          </a:xfrm>
          <a:prstGeom prst="rect">
            <a:avLst/>
          </a:prstGeom>
          <a:noFill/>
          <a:ln w="9525">
            <a:noFill/>
            <a:miter lim="800000"/>
            <a:headEnd/>
            <a:tailEnd/>
          </a:ln>
        </p:spPr>
        <p:txBody>
          <a:bodyPr vert="horz" wrap="square" lIns="0" tIns="0" rIns="0" bIns="0" numCol="1" anchor="ctr" anchorCtr="1" compatLnSpc="1">
            <a:prstTxWarp prst="textNoShape">
              <a:avLst/>
            </a:prstTxWarp>
          </a:bodyPr>
          <a:lstStyle/>
          <a:p>
            <a:pPr lvl="0"/>
            <a:r>
              <a:rPr lang="en-GB" smtClean="0"/>
              <a:t>Slide title – line 1 – Arial 30 pt – HiLumi blue</a:t>
            </a:r>
            <a:br>
              <a:rPr lang="en-GB" smtClean="0"/>
            </a:br>
            <a:r>
              <a:rPr lang="en-GB" smtClean="0"/>
              <a:t>Slide title – line 2 – Arial 30 pt – HiLumi blue</a:t>
            </a:r>
          </a:p>
        </p:txBody>
      </p:sp>
      <p:sp>
        <p:nvSpPr>
          <p:cNvPr id="27651" name="Espace réservé du texte 2"/>
          <p:cNvSpPr>
            <a:spLocks noGrp="1"/>
          </p:cNvSpPr>
          <p:nvPr>
            <p:ph type="body" idx="1"/>
          </p:nvPr>
        </p:nvSpPr>
        <p:spPr bwMode="auto">
          <a:xfrm>
            <a:off x="612775" y="1028700"/>
            <a:ext cx="7918450" cy="3551238"/>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smtClean="0"/>
              <a:t>Click to edit Master texts styles</a:t>
            </a:r>
          </a:p>
          <a:p>
            <a:pPr lvl="1"/>
            <a:r>
              <a:rPr lang="en-GB" smtClean="0"/>
              <a:t>Second level</a:t>
            </a:r>
          </a:p>
          <a:p>
            <a:pPr lvl="2"/>
            <a:r>
              <a:rPr lang="en-GB" smtClean="0"/>
              <a:t>Third level</a:t>
            </a:r>
          </a:p>
          <a:p>
            <a:pPr lvl="3"/>
            <a:r>
              <a:rPr lang="en-GB" smtClean="0"/>
              <a:t>Fourth level</a:t>
            </a:r>
          </a:p>
          <a:p>
            <a:pPr lvl="4"/>
            <a:r>
              <a:rPr lang="en-GB" smtClean="0"/>
              <a:t>Fifth level</a:t>
            </a:r>
          </a:p>
        </p:txBody>
      </p:sp>
      <p:sp>
        <p:nvSpPr>
          <p:cNvPr id="5" name="Espace réservé du pied de page 4"/>
          <p:cNvSpPr>
            <a:spLocks noGrp="1"/>
          </p:cNvSpPr>
          <p:nvPr>
            <p:ph type="ftr" sz="quarter" idx="3"/>
          </p:nvPr>
        </p:nvSpPr>
        <p:spPr>
          <a:xfrm>
            <a:off x="2438400" y="4767263"/>
            <a:ext cx="6092825" cy="269875"/>
          </a:xfrm>
          <a:prstGeom prst="rect">
            <a:avLst/>
          </a:prstGeom>
        </p:spPr>
        <p:txBody>
          <a:bodyPr vert="horz" lIns="0" tIns="0" rIns="0" bIns="0" rtlCol="0" anchor="b"/>
          <a:lstStyle>
            <a:lvl1pPr algn="r" fontAlgn="auto">
              <a:spcBef>
                <a:spcPts val="0"/>
              </a:spcBef>
              <a:spcAft>
                <a:spcPts val="0"/>
              </a:spcAft>
              <a:defRPr sz="1100" smtClean="0">
                <a:solidFill>
                  <a:schemeClr val="accent1"/>
                </a:solidFill>
                <a:latin typeface="+mn-lt"/>
              </a:defRPr>
            </a:lvl1pPr>
          </a:lstStyle>
          <a:p>
            <a:pPr>
              <a:defRPr/>
            </a:pPr>
            <a:r>
              <a:rPr lang="fr-FR"/>
              <a:t>To edit speaker name go to Insert &gt; Header &amp; Footer and apply to all slides except title page</a:t>
            </a:r>
            <a:endParaRPr lang="en-GB" dirty="0"/>
          </a:p>
        </p:txBody>
      </p:sp>
      <p:sp>
        <p:nvSpPr>
          <p:cNvPr id="6" name="Espace réservé du numéro de diapositive 5"/>
          <p:cNvSpPr>
            <a:spLocks noGrp="1"/>
          </p:cNvSpPr>
          <p:nvPr>
            <p:ph type="sldNum" sz="quarter" idx="4"/>
          </p:nvPr>
        </p:nvSpPr>
        <p:spPr>
          <a:xfrm>
            <a:off x="8686800" y="4767263"/>
            <a:ext cx="360363" cy="269875"/>
          </a:xfrm>
          <a:prstGeom prst="rect">
            <a:avLst/>
          </a:prstGeom>
        </p:spPr>
        <p:txBody>
          <a:bodyPr vert="horz" lIns="0" tIns="0" rIns="0" bIns="0" rtlCol="0" anchor="b"/>
          <a:lstStyle>
            <a:lvl1pPr algn="r" fontAlgn="auto">
              <a:spcBef>
                <a:spcPts val="0"/>
              </a:spcBef>
              <a:spcAft>
                <a:spcPts val="0"/>
              </a:spcAft>
              <a:defRPr sz="1200" smtClean="0">
                <a:solidFill>
                  <a:schemeClr val="accent1"/>
                </a:solidFill>
                <a:latin typeface="+mn-lt"/>
              </a:defRPr>
            </a:lvl1pPr>
          </a:lstStyle>
          <a:p>
            <a:pPr>
              <a:defRPr/>
            </a:pPr>
            <a:fld id="{53FB92E8-373B-49D4-BD4E-6BF23F4FA490}" type="slidenum">
              <a:rPr lang="fr-FR"/>
              <a:pPr>
                <a:defRPr/>
              </a:pPr>
              <a:t>‹#›</a:t>
            </a:fld>
            <a:endParaRPr lang="fr-FR" dirty="0"/>
          </a:p>
        </p:txBody>
      </p:sp>
    </p:spTree>
  </p:cSld>
  <p:clrMap bg1="lt1" tx1="dk1" bg2="lt2" tx2="dk2" accent1="accent1" accent2="accent2" accent3="accent3" accent4="accent4" accent5="accent5" accent6="accent6" hlink="hlink" folHlink="folHlink"/>
  <p:sldLayoutIdLst>
    <p:sldLayoutId id="2147483656" r:id="rId1"/>
    <p:sldLayoutId id="2147483657" r:id="rId2"/>
    <p:sldLayoutId id="2147483658" r:id="rId3"/>
    <p:sldLayoutId id="2147483659" r:id="rId4"/>
    <p:sldLayoutId id="2147483660" r:id="rId5"/>
    <p:sldLayoutId id="2147483661" r:id="rId6"/>
  </p:sldLayoutIdLst>
  <p:hf hdr="0" dt="0"/>
  <p:txStyles>
    <p:titleStyle>
      <a:lvl1pPr algn="ctr" defTabSz="457200" rtl="0" fontAlgn="base">
        <a:spcBef>
          <a:spcPct val="0"/>
        </a:spcBef>
        <a:spcAft>
          <a:spcPct val="0"/>
        </a:spcAft>
        <a:defRPr sz="2800" b="1" kern="1200">
          <a:solidFill>
            <a:schemeClr val="bg2"/>
          </a:solidFill>
          <a:latin typeface="+mj-lt"/>
          <a:ea typeface="+mj-ea"/>
          <a:cs typeface="+mj-cs"/>
        </a:defRPr>
      </a:lvl1pPr>
      <a:lvl2pPr algn="ctr" defTabSz="457200" rtl="0" fontAlgn="base">
        <a:spcBef>
          <a:spcPct val="0"/>
        </a:spcBef>
        <a:spcAft>
          <a:spcPct val="0"/>
        </a:spcAft>
        <a:defRPr sz="2800" b="1">
          <a:solidFill>
            <a:schemeClr val="bg2"/>
          </a:solidFill>
          <a:latin typeface="Arial" charset="0"/>
        </a:defRPr>
      </a:lvl2pPr>
      <a:lvl3pPr algn="ctr" defTabSz="457200" rtl="0" fontAlgn="base">
        <a:spcBef>
          <a:spcPct val="0"/>
        </a:spcBef>
        <a:spcAft>
          <a:spcPct val="0"/>
        </a:spcAft>
        <a:defRPr sz="2800" b="1">
          <a:solidFill>
            <a:schemeClr val="bg2"/>
          </a:solidFill>
          <a:latin typeface="Arial" charset="0"/>
        </a:defRPr>
      </a:lvl3pPr>
      <a:lvl4pPr algn="ctr" defTabSz="457200" rtl="0" fontAlgn="base">
        <a:spcBef>
          <a:spcPct val="0"/>
        </a:spcBef>
        <a:spcAft>
          <a:spcPct val="0"/>
        </a:spcAft>
        <a:defRPr sz="2800" b="1">
          <a:solidFill>
            <a:schemeClr val="bg2"/>
          </a:solidFill>
          <a:latin typeface="Arial" charset="0"/>
        </a:defRPr>
      </a:lvl4pPr>
      <a:lvl5pPr algn="ctr" defTabSz="457200" rtl="0" fontAlgn="base">
        <a:spcBef>
          <a:spcPct val="0"/>
        </a:spcBef>
        <a:spcAft>
          <a:spcPct val="0"/>
        </a:spcAft>
        <a:defRPr sz="2800" b="1">
          <a:solidFill>
            <a:schemeClr val="bg2"/>
          </a:solidFill>
          <a:latin typeface="Arial" charset="0"/>
        </a:defRPr>
      </a:lvl5pPr>
      <a:lvl6pPr marL="457200" algn="ctr" defTabSz="457200" rtl="0" fontAlgn="base">
        <a:spcBef>
          <a:spcPct val="0"/>
        </a:spcBef>
        <a:spcAft>
          <a:spcPct val="0"/>
        </a:spcAft>
        <a:defRPr sz="2800" b="1">
          <a:solidFill>
            <a:schemeClr val="bg2"/>
          </a:solidFill>
          <a:latin typeface="Arial" charset="0"/>
        </a:defRPr>
      </a:lvl6pPr>
      <a:lvl7pPr marL="914400" algn="ctr" defTabSz="457200" rtl="0" fontAlgn="base">
        <a:spcBef>
          <a:spcPct val="0"/>
        </a:spcBef>
        <a:spcAft>
          <a:spcPct val="0"/>
        </a:spcAft>
        <a:defRPr sz="2800" b="1">
          <a:solidFill>
            <a:schemeClr val="bg2"/>
          </a:solidFill>
          <a:latin typeface="Arial" charset="0"/>
        </a:defRPr>
      </a:lvl7pPr>
      <a:lvl8pPr marL="1371600" algn="ctr" defTabSz="457200" rtl="0" fontAlgn="base">
        <a:spcBef>
          <a:spcPct val="0"/>
        </a:spcBef>
        <a:spcAft>
          <a:spcPct val="0"/>
        </a:spcAft>
        <a:defRPr sz="2800" b="1">
          <a:solidFill>
            <a:schemeClr val="bg2"/>
          </a:solidFill>
          <a:latin typeface="Arial" charset="0"/>
        </a:defRPr>
      </a:lvl8pPr>
      <a:lvl9pPr marL="1828800" algn="ctr" defTabSz="457200" rtl="0" fontAlgn="base">
        <a:spcBef>
          <a:spcPct val="0"/>
        </a:spcBef>
        <a:spcAft>
          <a:spcPct val="0"/>
        </a:spcAft>
        <a:defRPr sz="2800" b="1">
          <a:solidFill>
            <a:schemeClr val="bg2"/>
          </a:solidFill>
          <a:latin typeface="Arial" charset="0"/>
        </a:defRPr>
      </a:lvl9pPr>
    </p:titleStyle>
    <p:bodyStyle>
      <a:lvl1pPr marL="342900" indent="-342900" algn="ctr" defTabSz="457200" rtl="0" fontAlgn="base">
        <a:spcBef>
          <a:spcPct val="20000"/>
        </a:spcBef>
        <a:spcAft>
          <a:spcPct val="0"/>
        </a:spcAft>
        <a:buClr>
          <a:srgbClr val="FB963C"/>
        </a:buClr>
        <a:buFont typeface="Wingdings" pitchFamily="2" charset="2"/>
        <a:buChar char="§"/>
        <a:defRPr sz="2800" kern="1200">
          <a:solidFill>
            <a:srgbClr val="5A5A5A"/>
          </a:solidFill>
          <a:latin typeface="+mn-lt"/>
          <a:ea typeface="+mn-ea"/>
          <a:cs typeface="+mn-cs"/>
        </a:defRPr>
      </a:lvl1pPr>
      <a:lvl2pPr marL="742950" indent="-285750" algn="ctr" defTabSz="457200" rtl="0" fontAlgn="base">
        <a:spcBef>
          <a:spcPct val="20000"/>
        </a:spcBef>
        <a:spcAft>
          <a:spcPct val="0"/>
        </a:spcAft>
        <a:buClr>
          <a:srgbClr val="FB963C"/>
        </a:buClr>
        <a:buFont typeface="Wingdings" pitchFamily="2" charset="2"/>
        <a:buChar char="§"/>
        <a:defRPr sz="2400" kern="1200">
          <a:solidFill>
            <a:srgbClr val="5A5A5A"/>
          </a:solidFill>
          <a:latin typeface="+mn-lt"/>
          <a:ea typeface="+mn-ea"/>
          <a:cs typeface="+mn-cs"/>
        </a:defRPr>
      </a:lvl2pPr>
      <a:lvl3pPr marL="1143000" indent="-228600" algn="ctr" defTabSz="457200" rtl="0" fontAlgn="base">
        <a:spcBef>
          <a:spcPct val="20000"/>
        </a:spcBef>
        <a:spcAft>
          <a:spcPct val="0"/>
        </a:spcAft>
        <a:buClr>
          <a:srgbClr val="FB963C"/>
        </a:buClr>
        <a:buFont typeface="Wingdings" pitchFamily="2" charset="2"/>
        <a:buChar char="§"/>
        <a:defRPr sz="2000" kern="1200">
          <a:solidFill>
            <a:srgbClr val="5A5A5A"/>
          </a:solidFill>
          <a:latin typeface="+mn-lt"/>
          <a:ea typeface="+mn-ea"/>
          <a:cs typeface="+mn-cs"/>
        </a:defRPr>
      </a:lvl3pPr>
      <a:lvl4pPr marL="1600200" indent="-228600" algn="ctr" defTabSz="457200" rtl="0" fontAlgn="base">
        <a:spcBef>
          <a:spcPct val="20000"/>
        </a:spcBef>
        <a:spcAft>
          <a:spcPct val="0"/>
        </a:spcAft>
        <a:buClr>
          <a:srgbClr val="FB963C"/>
        </a:buClr>
        <a:buFont typeface="Wingdings" pitchFamily="2" charset="2"/>
        <a:buChar char="§"/>
        <a:defRPr kern="1200">
          <a:solidFill>
            <a:srgbClr val="5A5A5A"/>
          </a:solidFill>
          <a:latin typeface="+mn-lt"/>
          <a:ea typeface="+mn-ea"/>
          <a:cs typeface="+mn-cs"/>
        </a:defRPr>
      </a:lvl4pPr>
      <a:lvl5pPr marL="2057400" indent="-228600" algn="ctr" defTabSz="457200" rtl="0" fontAlgn="base">
        <a:spcBef>
          <a:spcPct val="20000"/>
        </a:spcBef>
        <a:spcAft>
          <a:spcPct val="0"/>
        </a:spcAft>
        <a:buClr>
          <a:srgbClr val="FB963C"/>
        </a:buClr>
        <a:buFont typeface="Wingdings" pitchFamily="2" charset="2"/>
        <a:buChar char="§"/>
        <a:defRPr sz="1600" kern="1200">
          <a:solidFill>
            <a:srgbClr val="5A5A5A"/>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6.gif"/><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6.gif"/><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2.xml"/><Relationship Id="rId1" Type="http://schemas.openxmlformats.org/officeDocument/2006/relationships/vmlDrawing" Target="../drawings/vmlDrawing2.vml"/><Relationship Id="rId5" Type="http://schemas.openxmlformats.org/officeDocument/2006/relationships/image" Target="../media/image6.gif"/><Relationship Id="rId4" Type="http://schemas.openxmlformats.org/officeDocument/2006/relationships/image" Target="../media/image17.wmf"/></Relationships>
</file>

<file path=ppt/slides/_rels/slide12.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2.xml"/><Relationship Id="rId5" Type="http://schemas.openxmlformats.org/officeDocument/2006/relationships/image" Target="../media/image6.gif"/><Relationship Id="rId4" Type="http://schemas.openxmlformats.org/officeDocument/2006/relationships/image" Target="../media/image20.png"/></Relationships>
</file>

<file path=ppt/slides/_rels/slide13.xml.rels><?xml version="1.0" encoding="UTF-8" standalone="yes"?>
<Relationships xmlns="http://schemas.openxmlformats.org/package/2006/relationships"><Relationship Id="rId8" Type="http://schemas.openxmlformats.org/officeDocument/2006/relationships/image" Target="../media/image25.png"/><Relationship Id="rId3" Type="http://schemas.openxmlformats.org/officeDocument/2006/relationships/image" Target="../media/image21.png"/><Relationship Id="rId7" Type="http://schemas.openxmlformats.org/officeDocument/2006/relationships/image" Target="../media/image24.png"/><Relationship Id="rId2" Type="http://schemas.openxmlformats.org/officeDocument/2006/relationships/image" Target="../media/image6.gif"/><Relationship Id="rId1" Type="http://schemas.openxmlformats.org/officeDocument/2006/relationships/slideLayout" Target="../slideLayouts/slideLayout2.xml"/><Relationship Id="rId6" Type="http://schemas.openxmlformats.org/officeDocument/2006/relationships/image" Target="../media/image19.png"/><Relationship Id="rId5" Type="http://schemas.openxmlformats.org/officeDocument/2006/relationships/image" Target="../media/image23.png"/><Relationship Id="rId4" Type="http://schemas.openxmlformats.org/officeDocument/2006/relationships/image" Target="../media/image22.png"/><Relationship Id="rId9" Type="http://schemas.openxmlformats.org/officeDocument/2006/relationships/image" Target="../media/image26.png"/></Relationships>
</file>

<file path=ppt/slides/_rels/slide14.xml.rels><?xml version="1.0" encoding="UTF-8" standalone="yes"?>
<Relationships xmlns="http://schemas.openxmlformats.org/package/2006/relationships"><Relationship Id="rId3" Type="http://schemas.openxmlformats.org/officeDocument/2006/relationships/image" Target="../media/image28.png"/><Relationship Id="rId7" Type="http://schemas.openxmlformats.org/officeDocument/2006/relationships/image" Target="../media/image6.gif"/><Relationship Id="rId2" Type="http://schemas.openxmlformats.org/officeDocument/2006/relationships/image" Target="../media/image27.png"/><Relationship Id="rId1" Type="http://schemas.openxmlformats.org/officeDocument/2006/relationships/slideLayout" Target="../slideLayouts/slideLayout2.xml"/><Relationship Id="rId6" Type="http://schemas.openxmlformats.org/officeDocument/2006/relationships/image" Target="../media/image31.png"/><Relationship Id="rId5" Type="http://schemas.openxmlformats.org/officeDocument/2006/relationships/image" Target="../media/image30.png"/><Relationship Id="rId4" Type="http://schemas.openxmlformats.org/officeDocument/2006/relationships/image" Target="../media/image29.png"/></Relationships>
</file>

<file path=ppt/slides/_rels/slide15.xml.rels><?xml version="1.0" encoding="UTF-8" standalone="yes"?>
<Relationships xmlns="http://schemas.openxmlformats.org/package/2006/relationships"><Relationship Id="rId2" Type="http://schemas.openxmlformats.org/officeDocument/2006/relationships/image" Target="../media/image6.gif"/><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8" Type="http://schemas.openxmlformats.org/officeDocument/2006/relationships/oleObject" Target="../embeddings/oleObject4.bin"/><Relationship Id="rId3" Type="http://schemas.openxmlformats.org/officeDocument/2006/relationships/notesSlide" Target="../notesSlides/notesSlide5.xml"/><Relationship Id="rId7" Type="http://schemas.openxmlformats.org/officeDocument/2006/relationships/image" Target="../media/image32.wmf"/><Relationship Id="rId12" Type="http://schemas.openxmlformats.org/officeDocument/2006/relationships/image" Target="../media/image6.gif"/><Relationship Id="rId2" Type="http://schemas.openxmlformats.org/officeDocument/2006/relationships/slideLayout" Target="../slideLayouts/slideLayout2.xml"/><Relationship Id="rId1" Type="http://schemas.openxmlformats.org/officeDocument/2006/relationships/vmlDrawing" Target="../drawings/vmlDrawing3.vml"/><Relationship Id="rId6" Type="http://schemas.openxmlformats.org/officeDocument/2006/relationships/oleObject" Target="../embeddings/oleObject3.bin"/><Relationship Id="rId11" Type="http://schemas.openxmlformats.org/officeDocument/2006/relationships/image" Target="../media/image34.wmf"/><Relationship Id="rId5" Type="http://schemas.openxmlformats.org/officeDocument/2006/relationships/image" Target="../media/image36.png"/><Relationship Id="rId10" Type="http://schemas.openxmlformats.org/officeDocument/2006/relationships/oleObject" Target="../embeddings/oleObject5.bin"/><Relationship Id="rId4" Type="http://schemas.openxmlformats.org/officeDocument/2006/relationships/image" Target="../media/image35.png"/><Relationship Id="rId9" Type="http://schemas.openxmlformats.org/officeDocument/2006/relationships/image" Target="../media/image33.wmf"/></Relationships>
</file>

<file path=ppt/slides/_rels/slide17.xml.rels><?xml version="1.0" encoding="UTF-8" standalone="yes"?>
<Relationships xmlns="http://schemas.openxmlformats.org/package/2006/relationships"><Relationship Id="rId3" Type="http://schemas.openxmlformats.org/officeDocument/2006/relationships/image" Target="../media/image38.png"/><Relationship Id="rId7" Type="http://schemas.openxmlformats.org/officeDocument/2006/relationships/image" Target="../media/image37.wmf"/><Relationship Id="rId2" Type="http://schemas.openxmlformats.org/officeDocument/2006/relationships/slideLayout" Target="../slideLayouts/slideLayout2.xml"/><Relationship Id="rId1" Type="http://schemas.openxmlformats.org/officeDocument/2006/relationships/vmlDrawing" Target="../drawings/vmlDrawing4.vml"/><Relationship Id="rId6" Type="http://schemas.openxmlformats.org/officeDocument/2006/relationships/oleObject" Target="file:///E:\cern_work_2017\new_distribution\all_particles_slice_end.xmcd\Selection%2043%202707%20416%203000" TargetMode="External"/><Relationship Id="rId5" Type="http://schemas.openxmlformats.org/officeDocument/2006/relationships/image" Target="../media/image6.gif"/><Relationship Id="rId4" Type="http://schemas.openxmlformats.org/officeDocument/2006/relationships/image" Target="../media/image39.png"/></Relationships>
</file>

<file path=ppt/slides/_rels/slide18.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40.png"/><Relationship Id="rId1" Type="http://schemas.openxmlformats.org/officeDocument/2006/relationships/slideLayout" Target="../slideLayouts/slideLayout2.xml"/><Relationship Id="rId5" Type="http://schemas.openxmlformats.org/officeDocument/2006/relationships/image" Target="../media/image6.gif"/><Relationship Id="rId4" Type="http://schemas.openxmlformats.org/officeDocument/2006/relationships/image" Target="../media/image42.png"/></Relationships>
</file>

<file path=ppt/slides/_rels/slide19.xml.rels><?xml version="1.0" encoding="UTF-8" standalone="yes"?>
<Relationships xmlns="http://schemas.openxmlformats.org/package/2006/relationships"><Relationship Id="rId3" Type="http://schemas.openxmlformats.org/officeDocument/2006/relationships/image" Target="../media/image44.jpeg"/><Relationship Id="rId2" Type="http://schemas.openxmlformats.org/officeDocument/2006/relationships/image" Target="../media/image43.jpeg"/><Relationship Id="rId1" Type="http://schemas.openxmlformats.org/officeDocument/2006/relationships/slideLayout" Target="../slideLayouts/slideLayout2.xml"/><Relationship Id="rId5" Type="http://schemas.openxmlformats.org/officeDocument/2006/relationships/image" Target="../media/image6.gif"/><Relationship Id="rId4" Type="http://schemas.openxmlformats.org/officeDocument/2006/relationships/image" Target="../media/image45.png"/></Relationships>
</file>

<file path=ppt/slides/_rels/slide2.xml.rels><?xml version="1.0" encoding="UTF-8" standalone="yes"?>
<Relationships xmlns="http://schemas.openxmlformats.org/package/2006/relationships"><Relationship Id="rId2" Type="http://schemas.openxmlformats.org/officeDocument/2006/relationships/image" Target="../media/image6.gif"/><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6.gif"/><Relationship Id="rId2" Type="http://schemas.openxmlformats.org/officeDocument/2006/relationships/image" Target="../media/image46.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8" Type="http://schemas.openxmlformats.org/officeDocument/2006/relationships/image" Target="../media/image52.png"/><Relationship Id="rId3" Type="http://schemas.openxmlformats.org/officeDocument/2006/relationships/image" Target="../media/image48.png"/><Relationship Id="rId7" Type="http://schemas.openxmlformats.org/officeDocument/2006/relationships/image" Target="../media/image51.png"/><Relationship Id="rId2" Type="http://schemas.openxmlformats.org/officeDocument/2006/relationships/image" Target="../media/image47.png"/><Relationship Id="rId1" Type="http://schemas.openxmlformats.org/officeDocument/2006/relationships/slideLayout" Target="../slideLayouts/slideLayout2.xml"/><Relationship Id="rId6" Type="http://schemas.openxmlformats.org/officeDocument/2006/relationships/image" Target="../media/image50.png"/><Relationship Id="rId5" Type="http://schemas.openxmlformats.org/officeDocument/2006/relationships/image" Target="../media/image6.gif"/><Relationship Id="rId4" Type="http://schemas.openxmlformats.org/officeDocument/2006/relationships/image" Target="../media/image49.png"/><Relationship Id="rId9" Type="http://schemas.openxmlformats.org/officeDocument/2006/relationships/image" Target="../media/image53.png"/></Relationships>
</file>

<file path=ppt/slides/_rels/slide22.xml.rels><?xml version="1.0" encoding="UTF-8" standalone="yes"?>
<Relationships xmlns="http://schemas.openxmlformats.org/package/2006/relationships"><Relationship Id="rId2" Type="http://schemas.openxmlformats.org/officeDocument/2006/relationships/image" Target="../media/image6.gif"/><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6.gif"/><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6.gif"/><Relationship Id="rId2" Type="http://schemas.openxmlformats.org/officeDocument/2006/relationships/image" Target="../media/image4.jpeg"/><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image" Target="../media/image6.gif"/><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6.gif"/><Relationship Id="rId5" Type="http://schemas.openxmlformats.org/officeDocument/2006/relationships/image" Target="../media/image9.png"/><Relationship Id="rId4" Type="http://schemas.openxmlformats.org/officeDocument/2006/relationships/image" Target="../media/image8.png"/></Relationships>
</file>

<file path=ppt/slides/_rels/slide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 Id="rId5" Type="http://schemas.openxmlformats.org/officeDocument/2006/relationships/image" Target="../media/image6.gif"/><Relationship Id="rId4" Type="http://schemas.openxmlformats.org/officeDocument/2006/relationships/image" Target="../media/image12.emf"/></Relationships>
</file>

<file path=ppt/slides/_rels/slide6.xml.rels><?xml version="1.0" encoding="UTF-8" standalone="yes"?>
<Relationships xmlns="http://schemas.openxmlformats.org/package/2006/relationships"><Relationship Id="rId2" Type="http://schemas.openxmlformats.org/officeDocument/2006/relationships/image" Target="../media/image6.gi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image" Target="../media/image6.gif"/><Relationship Id="rId5" Type="http://schemas.openxmlformats.org/officeDocument/2006/relationships/image" Target="../media/image13.wmf"/><Relationship Id="rId4" Type="http://schemas.openxmlformats.org/officeDocument/2006/relationships/oleObject" Target="../embeddings/oleObject1.bin"/></Relationships>
</file>

<file path=ppt/slides/_rels/slide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6.gif"/><Relationship Id="rId4" Type="http://schemas.openxmlformats.org/officeDocument/2006/relationships/image" Target="../media/image15.png"/></Relationships>
</file>

<file path=ppt/slides/_rels/slide9.xml.rels><?xml version="1.0" encoding="UTF-8" standalone="yes"?>
<Relationships xmlns="http://schemas.openxmlformats.org/package/2006/relationships"><Relationship Id="rId3" Type="http://schemas.openxmlformats.org/officeDocument/2006/relationships/image" Target="../media/image6.gif"/><Relationship Id="rId2" Type="http://schemas.openxmlformats.org/officeDocument/2006/relationships/image" Target="../media/image16.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itre 17"/>
          <p:cNvSpPr>
            <a:spLocks noGrp="1"/>
          </p:cNvSpPr>
          <p:nvPr>
            <p:ph type="ctrTitle"/>
          </p:nvPr>
        </p:nvSpPr>
        <p:spPr>
          <a:xfrm>
            <a:off x="1371600" y="1755775"/>
            <a:ext cx="7199313" cy="1349375"/>
          </a:xfrm>
        </p:spPr>
        <p:txBody>
          <a:bodyPr/>
          <a:lstStyle/>
          <a:p>
            <a:r>
              <a:rPr lang="ru-RU" smtClean="0">
                <a:solidFill>
                  <a:schemeClr val="bg2"/>
                </a:solidFill>
              </a:rPr>
              <a:t>Simulation studies for the electron dynamics in the HL-LHC Hollow Electron Lens </a:t>
            </a:r>
            <a:endParaRPr lang="en-GB" smtClean="0">
              <a:solidFill>
                <a:schemeClr val="bg2"/>
              </a:solidFill>
            </a:endParaRPr>
          </a:p>
        </p:txBody>
      </p:sp>
      <p:sp>
        <p:nvSpPr>
          <p:cNvPr id="12290" name="Sous-titre 18"/>
          <p:cNvSpPr>
            <a:spLocks noGrp="1"/>
          </p:cNvSpPr>
          <p:nvPr>
            <p:ph type="subTitle" idx="1"/>
          </p:nvPr>
        </p:nvSpPr>
        <p:spPr>
          <a:xfrm>
            <a:off x="1371600" y="4011613"/>
            <a:ext cx="6800850" cy="647700"/>
          </a:xfrm>
        </p:spPr>
        <p:txBody>
          <a:bodyPr/>
          <a:lstStyle/>
          <a:p>
            <a:r>
              <a:rPr lang="en-US" sz="1200" i="1" smtClean="0">
                <a:solidFill>
                  <a:srgbClr val="5A5A5A"/>
                </a:solidFill>
              </a:rPr>
              <a:t>A.M. Barnyakov, </a:t>
            </a:r>
            <a:r>
              <a:rPr lang="en-US" sz="1200" i="1" u="sng" smtClean="0">
                <a:solidFill>
                  <a:srgbClr val="5A5A5A"/>
                </a:solidFill>
              </a:rPr>
              <a:t>A.E. Levichev</a:t>
            </a:r>
            <a:r>
              <a:rPr lang="en-US" sz="1200" i="1" smtClean="0">
                <a:solidFill>
                  <a:srgbClr val="5A5A5A"/>
                </a:solidFill>
              </a:rPr>
              <a:t>, M.V. Maltseva, D.A. Nikiforov</a:t>
            </a:r>
            <a:r>
              <a:rPr lang="en-GB" sz="1200" i="1" smtClean="0">
                <a:solidFill>
                  <a:srgbClr val="5A5A5A"/>
                </a:solidFill>
              </a:rPr>
              <a:t> (</a:t>
            </a:r>
            <a:r>
              <a:rPr lang="en-US" sz="1200" i="1" smtClean="0">
                <a:solidFill>
                  <a:srgbClr val="5A5A5A"/>
                </a:solidFill>
              </a:rPr>
              <a:t>Budker Institute of Nuclear Physics)</a:t>
            </a:r>
          </a:p>
          <a:p>
            <a:r>
              <a:rPr lang="en-GB" sz="1200" i="1" smtClean="0">
                <a:solidFill>
                  <a:srgbClr val="5A5A5A"/>
                </a:solidFill>
              </a:rPr>
              <a:t>With contributions from A.Rossi (CERN), G. Stancari (FNAL) and A. Pikin (BNL)</a:t>
            </a:r>
          </a:p>
        </p:txBody>
      </p:sp>
      <p:pic>
        <p:nvPicPr>
          <p:cNvPr id="12292" name="Image 4" descr="CERN-logo_outline.jpg"/>
          <p:cNvPicPr>
            <a:picLocks noChangeAspect="1"/>
          </p:cNvPicPr>
          <p:nvPr/>
        </p:nvPicPr>
        <p:blipFill>
          <a:blip r:embed="rId2" cstate="screen">
            <a:extLst>
              <a:ext uri="{28A0092B-C50C-407E-A947-70E740481C1C}">
                <a14:useLocalDpi xmlns:a14="http://schemas.microsoft.com/office/drawing/2010/main"/>
              </a:ext>
            </a:extLst>
          </a:blip>
          <a:srcRect/>
          <a:stretch>
            <a:fillRect/>
          </a:stretch>
        </p:blipFill>
        <p:spPr bwMode="auto">
          <a:xfrm>
            <a:off x="377825" y="4406900"/>
            <a:ext cx="612775" cy="603250"/>
          </a:xfrm>
          <a:prstGeom prst="rect">
            <a:avLst/>
          </a:prstGeom>
          <a:noFill/>
          <a:ln w="9525">
            <a:noFill/>
            <a:miter lim="800000"/>
            <a:headEnd/>
            <a:tailEnd/>
          </a:ln>
        </p:spPr>
      </p:pic>
      <p:grpSp>
        <p:nvGrpSpPr>
          <p:cNvPr id="4" name="Группа 3"/>
          <p:cNvGrpSpPr/>
          <p:nvPr/>
        </p:nvGrpSpPr>
        <p:grpSpPr>
          <a:xfrm>
            <a:off x="276406" y="3344803"/>
            <a:ext cx="722120" cy="976208"/>
            <a:chOff x="273550" y="3179718"/>
            <a:chExt cx="722120" cy="976208"/>
          </a:xfrm>
        </p:grpSpPr>
        <p:pic>
          <p:nvPicPr>
            <p:cNvPr id="72708" name="Picture 4" descr="BINP logo"/>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273550" y="3179718"/>
              <a:ext cx="722120" cy="864096"/>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p:cNvSpPr txBox="1"/>
            <p:nvPr/>
          </p:nvSpPr>
          <p:spPr>
            <a:xfrm>
              <a:off x="294939" y="3848149"/>
              <a:ext cx="604653" cy="307777"/>
            </a:xfrm>
            <a:prstGeom prst="rect">
              <a:avLst/>
            </a:prstGeom>
            <a:noFill/>
          </p:spPr>
          <p:txBody>
            <a:bodyPr wrap="none" rtlCol="0">
              <a:spAutoFit/>
            </a:bodyPr>
            <a:lstStyle/>
            <a:p>
              <a:r>
                <a:rPr lang="en-US" sz="1400" dirty="0" smtClean="0">
                  <a:solidFill>
                    <a:srgbClr val="00008E"/>
                  </a:solidFill>
                </a:rPr>
                <a:t>BINP</a:t>
              </a:r>
              <a:endParaRPr lang="ru-RU" sz="1400" dirty="0">
                <a:solidFill>
                  <a:srgbClr val="00008E"/>
                </a:solidFill>
              </a:endParaRPr>
            </a:p>
          </p:txBody>
        </p:sp>
      </p:gr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itle 7"/>
          <p:cNvSpPr>
            <a:spLocks noGrp="1"/>
          </p:cNvSpPr>
          <p:nvPr>
            <p:ph type="title"/>
          </p:nvPr>
        </p:nvSpPr>
        <p:spPr/>
        <p:txBody>
          <a:bodyPr/>
          <a:lstStyle/>
          <a:p>
            <a:r>
              <a:rPr lang="en-GB" smtClean="0"/>
              <a:t>Regime near the ‘virtual cathode’</a:t>
            </a:r>
          </a:p>
        </p:txBody>
      </p:sp>
      <p:sp>
        <p:nvSpPr>
          <p:cNvPr id="9" name="Content Placeholder 8"/>
          <p:cNvSpPr>
            <a:spLocks noGrp="1"/>
          </p:cNvSpPr>
          <p:nvPr>
            <p:ph idx="1"/>
          </p:nvPr>
        </p:nvSpPr>
        <p:spPr>
          <a:xfrm>
            <a:off x="612775" y="914400"/>
            <a:ext cx="7918450" cy="3679825"/>
          </a:xfrm>
        </p:spPr>
        <p:txBody>
          <a:bodyPr>
            <a:normAutofit/>
          </a:bodyPr>
          <a:lstStyle/>
          <a:p>
            <a:pPr algn="l">
              <a:lnSpc>
                <a:spcPct val="80000"/>
              </a:lnSpc>
            </a:pPr>
            <a:r>
              <a:rPr lang="en-US" sz="2400" dirty="0" smtClean="0"/>
              <a:t>The regime of the virtual cathode (or near virtual cathode) is characterized by different phenomena such as </a:t>
            </a:r>
          </a:p>
          <a:p>
            <a:pPr lvl="1" algn="l">
              <a:lnSpc>
                <a:spcPct val="80000"/>
              </a:lnSpc>
            </a:pPr>
            <a:r>
              <a:rPr lang="en-US" sz="2000" dirty="0" smtClean="0">
                <a:solidFill>
                  <a:schemeClr val="bg2"/>
                </a:solidFill>
              </a:rPr>
              <a:t>Radio frequency radiation (like in VIRCATOR – </a:t>
            </a:r>
            <a:r>
              <a:rPr lang="en-US" sz="2000" dirty="0" err="1" smtClean="0">
                <a:solidFill>
                  <a:schemeClr val="bg2"/>
                </a:solidFill>
              </a:rPr>
              <a:t>VIRtual</a:t>
            </a:r>
            <a:r>
              <a:rPr lang="en-US" sz="2000" dirty="0" smtClean="0">
                <a:solidFill>
                  <a:schemeClr val="bg2"/>
                </a:solidFill>
              </a:rPr>
              <a:t> </a:t>
            </a:r>
            <a:r>
              <a:rPr lang="en-US" sz="2000" dirty="0" err="1" smtClean="0">
                <a:solidFill>
                  <a:schemeClr val="bg2"/>
                </a:solidFill>
              </a:rPr>
              <a:t>CAthode</a:t>
            </a:r>
            <a:r>
              <a:rPr lang="en-US" sz="2000" dirty="0" smtClean="0">
                <a:solidFill>
                  <a:schemeClr val="bg2"/>
                </a:solidFill>
              </a:rPr>
              <a:t> </a:t>
            </a:r>
            <a:r>
              <a:rPr lang="en-US" sz="2000" dirty="0" err="1" smtClean="0">
                <a:solidFill>
                  <a:schemeClr val="bg2"/>
                </a:solidFill>
              </a:rPr>
              <a:t>oscillaTOR</a:t>
            </a:r>
            <a:r>
              <a:rPr lang="en-US" sz="2000" dirty="0" smtClean="0">
                <a:solidFill>
                  <a:schemeClr val="bg2"/>
                </a:solidFill>
              </a:rPr>
              <a:t>), </a:t>
            </a:r>
          </a:p>
          <a:p>
            <a:pPr lvl="1" algn="l">
              <a:lnSpc>
                <a:spcPct val="80000"/>
              </a:lnSpc>
            </a:pPr>
            <a:r>
              <a:rPr lang="en-US" sz="2000" dirty="0" smtClean="0">
                <a:solidFill>
                  <a:schemeClr val="bg2"/>
                </a:solidFill>
              </a:rPr>
              <a:t>Distortion of the beam shape, </a:t>
            </a:r>
          </a:p>
          <a:p>
            <a:pPr lvl="1" algn="l">
              <a:lnSpc>
                <a:spcPct val="80000"/>
              </a:lnSpc>
            </a:pPr>
            <a:r>
              <a:rPr lang="en-US" sz="2000" dirty="0" smtClean="0">
                <a:solidFill>
                  <a:schemeClr val="bg2"/>
                </a:solidFill>
              </a:rPr>
              <a:t>Particle losses, </a:t>
            </a:r>
          </a:p>
          <a:p>
            <a:pPr lvl="1" algn="l">
              <a:lnSpc>
                <a:spcPct val="80000"/>
              </a:lnSpc>
            </a:pPr>
            <a:r>
              <a:rPr lang="en-US" sz="2000" dirty="0" smtClean="0">
                <a:solidFill>
                  <a:schemeClr val="bg2"/>
                </a:solidFill>
              </a:rPr>
              <a:t>Other instabilities (for example, </a:t>
            </a:r>
            <a:r>
              <a:rPr lang="en-US" sz="2000" dirty="0" err="1" smtClean="0">
                <a:solidFill>
                  <a:schemeClr val="bg2"/>
                </a:solidFill>
              </a:rPr>
              <a:t>diocotron</a:t>
            </a:r>
            <a:r>
              <a:rPr lang="en-US" sz="2000" dirty="0" smtClean="0">
                <a:solidFill>
                  <a:schemeClr val="bg2"/>
                </a:solidFill>
              </a:rPr>
              <a:t>) </a:t>
            </a:r>
          </a:p>
          <a:p>
            <a:pPr lvl="1" algn="l">
              <a:lnSpc>
                <a:spcPct val="80000"/>
              </a:lnSpc>
              <a:buFont typeface="Wingdings" pitchFamily="2" charset="2"/>
              <a:buNone/>
            </a:pPr>
            <a:r>
              <a:rPr lang="en-US" sz="2000" dirty="0" smtClean="0"/>
              <a:t>We should therefore work as far as possible from the critical regime. </a:t>
            </a:r>
          </a:p>
          <a:p>
            <a:pPr algn="l">
              <a:lnSpc>
                <a:spcPct val="80000"/>
              </a:lnSpc>
            </a:pPr>
            <a:r>
              <a:rPr lang="en-US" sz="2400" dirty="0" smtClean="0">
                <a:solidFill>
                  <a:schemeClr val="accent1"/>
                </a:solidFill>
              </a:rPr>
              <a:t>In stable regime, the beam energy decrease is smaller and depends non-linearly on the beam radius.</a:t>
            </a:r>
            <a:endParaRPr lang="en-GB" sz="2400" dirty="0" smtClean="0">
              <a:solidFill>
                <a:schemeClr val="accent1"/>
              </a:solidFill>
            </a:endParaRPr>
          </a:p>
        </p:txBody>
      </p:sp>
      <p:grpSp>
        <p:nvGrpSpPr>
          <p:cNvPr id="5" name="Группа 4"/>
          <p:cNvGrpSpPr/>
          <p:nvPr/>
        </p:nvGrpSpPr>
        <p:grpSpPr>
          <a:xfrm>
            <a:off x="1979712" y="4487369"/>
            <a:ext cx="499942" cy="604661"/>
            <a:chOff x="2793032" y="4343353"/>
            <a:chExt cx="499942" cy="604661"/>
          </a:xfrm>
        </p:grpSpPr>
        <p:pic>
          <p:nvPicPr>
            <p:cNvPr id="6" name="Picture 4" descr="BINP logo"/>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2860926" y="4343353"/>
              <a:ext cx="432048" cy="516993"/>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p:cNvSpPr txBox="1"/>
            <p:nvPr/>
          </p:nvSpPr>
          <p:spPr>
            <a:xfrm>
              <a:off x="2793032" y="4701793"/>
              <a:ext cx="482824" cy="246221"/>
            </a:xfrm>
            <a:prstGeom prst="rect">
              <a:avLst/>
            </a:prstGeom>
            <a:noFill/>
          </p:spPr>
          <p:txBody>
            <a:bodyPr wrap="none" rtlCol="0">
              <a:spAutoFit/>
            </a:bodyPr>
            <a:lstStyle/>
            <a:p>
              <a:r>
                <a:rPr lang="en-US" sz="1000" dirty="0" smtClean="0">
                  <a:solidFill>
                    <a:srgbClr val="00008E"/>
                  </a:solidFill>
                </a:rPr>
                <a:t>BINP</a:t>
              </a:r>
              <a:endParaRPr lang="ru-RU" sz="1000" dirty="0">
                <a:solidFill>
                  <a:srgbClr val="00008E"/>
                </a:solidFill>
              </a:endParaRPr>
            </a:p>
          </p:txBody>
        </p:sp>
      </p:gr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2"/>
          <p:cNvSpPr>
            <a:spLocks noGrp="1"/>
          </p:cNvSpPr>
          <p:nvPr>
            <p:ph type="title" idx="4294967295"/>
          </p:nvPr>
        </p:nvSpPr>
        <p:spPr/>
        <p:txBody>
          <a:bodyPr/>
          <a:lstStyle/>
          <a:p>
            <a:r>
              <a:rPr lang="en-US" dirty="0" smtClean="0"/>
              <a:t>Asymmetry of the vacuum chamber</a:t>
            </a:r>
            <a:endParaRPr lang="ru-RU" dirty="0" smtClean="0"/>
          </a:p>
        </p:txBody>
      </p:sp>
      <p:sp>
        <p:nvSpPr>
          <p:cNvPr id="66564" name="Text Box 4"/>
          <p:cNvSpPr txBox="1">
            <a:spLocks noChangeArrowheads="1"/>
          </p:cNvSpPr>
          <p:nvPr/>
        </p:nvSpPr>
        <p:spPr bwMode="auto">
          <a:xfrm>
            <a:off x="376238" y="863600"/>
            <a:ext cx="8516937" cy="641350"/>
          </a:xfrm>
          <a:prstGeom prst="rect">
            <a:avLst/>
          </a:prstGeom>
          <a:noFill/>
          <a:ln w="9525">
            <a:noFill/>
            <a:miter lim="800000"/>
            <a:headEnd/>
            <a:tailEnd/>
          </a:ln>
          <a:effectLst/>
        </p:spPr>
        <p:txBody>
          <a:bodyPr>
            <a:spAutoFit/>
          </a:bodyPr>
          <a:lstStyle/>
          <a:p>
            <a:pPr defTabSz="914400"/>
            <a:r>
              <a:rPr lang="en-US"/>
              <a:t>Sagging potential of the beam depends on the distance between the beam and vacuum chamber</a:t>
            </a:r>
            <a:endParaRPr lang="ru-RU"/>
          </a:p>
        </p:txBody>
      </p:sp>
      <p:sp>
        <p:nvSpPr>
          <p:cNvPr id="26" name="Rounded Rectangle 25"/>
          <p:cNvSpPr/>
          <p:nvPr/>
        </p:nvSpPr>
        <p:spPr bwMode="auto">
          <a:xfrm>
            <a:off x="2376252" y="1504950"/>
            <a:ext cx="4351998" cy="1138808"/>
          </a:xfrm>
          <a:prstGeom prst="roundRect">
            <a:avLst/>
          </a:prstGeom>
          <a:gradFill>
            <a:gsLst>
              <a:gs pos="0">
                <a:schemeClr val="bg2"/>
              </a:gs>
              <a:gs pos="100000">
                <a:schemeClr val="bg2">
                  <a:lumMod val="20000"/>
                  <a:lumOff val="80000"/>
                </a:schemeClr>
              </a:gs>
            </a:gsLst>
          </a:gradFill>
        </p:spPr>
        <p:style>
          <a:lnRef idx="1">
            <a:schemeClr val="accent1"/>
          </a:lnRef>
          <a:fillRef idx="3">
            <a:schemeClr val="accent1"/>
          </a:fillRef>
          <a:effectRef idx="2">
            <a:schemeClr val="accent1"/>
          </a:effectRef>
          <a:fontRef idx="minor">
            <a:schemeClr val="lt1"/>
          </a:fontRef>
        </p:style>
        <p:txBody>
          <a:bodyPr lIns="36000" tIns="36000" rIns="36000" bIns="36000" anchor="ctr"/>
          <a:lstStyle/>
          <a:p>
            <a:pPr algn="ctr" fontAlgn="auto">
              <a:lnSpc>
                <a:spcPct val="150000"/>
              </a:lnSpc>
              <a:spcBef>
                <a:spcPts val="0"/>
              </a:spcBef>
              <a:spcAft>
                <a:spcPts val="0"/>
              </a:spcAft>
              <a:defRPr/>
            </a:pPr>
            <a:endParaRPr lang="en-GB" dirty="0"/>
          </a:p>
        </p:txBody>
      </p:sp>
      <p:graphicFrame>
        <p:nvGraphicFramePr>
          <p:cNvPr id="66567" name="Object 7"/>
          <p:cNvGraphicFramePr>
            <a:graphicFrameLocks noChangeAspect="1"/>
          </p:cNvGraphicFramePr>
          <p:nvPr>
            <p:extLst>
              <p:ext uri="{D42A27DB-BD31-4B8C-83A1-F6EECF244321}">
                <p14:modId xmlns:p14="http://schemas.microsoft.com/office/powerpoint/2010/main" val="4076819240"/>
              </p:ext>
            </p:extLst>
          </p:nvPr>
        </p:nvGraphicFramePr>
        <p:xfrm>
          <a:off x="2483768" y="1587075"/>
          <a:ext cx="4176464" cy="974557"/>
        </p:xfrm>
        <a:graphic>
          <a:graphicData uri="http://schemas.openxmlformats.org/presentationml/2006/ole">
            <mc:AlternateContent xmlns:mc="http://schemas.openxmlformats.org/markup-compatibility/2006">
              <mc:Choice xmlns:v="urn:schemas-microsoft-com:vml" Requires="v">
                <p:oleObj spid="_x0000_s66596" name="Уравнение" r:id="rId3" imgW="2222280" imgH="482400" progId="Equation.3">
                  <p:embed/>
                </p:oleObj>
              </mc:Choice>
              <mc:Fallback>
                <p:oleObj name="Уравнение" r:id="rId3" imgW="2222280" imgH="482400" progId="Equation.3">
                  <p:embed/>
                  <p:pic>
                    <p:nvPicPr>
                      <p:cNvPr id="0" name="Picture 7"/>
                      <p:cNvPicPr>
                        <a:picLocks noChangeAspect="1" noChangeArrowheads="1"/>
                      </p:cNvPicPr>
                      <p:nvPr/>
                    </p:nvPicPr>
                    <p:blipFill>
                      <a:blip r:embed="rId4"/>
                      <a:srcRect/>
                      <a:stretch>
                        <a:fillRect/>
                      </a:stretch>
                    </p:blipFill>
                    <p:spPr bwMode="auto">
                      <a:xfrm>
                        <a:off x="2483768" y="1587075"/>
                        <a:ext cx="4176464" cy="974557"/>
                      </a:xfrm>
                      <a:prstGeom prst="rect">
                        <a:avLst/>
                      </a:prstGeom>
                      <a:noFill/>
                      <a:extLst/>
                    </p:spPr>
                  </p:pic>
                </p:oleObj>
              </mc:Fallback>
            </mc:AlternateContent>
          </a:graphicData>
        </a:graphic>
      </p:graphicFrame>
      <p:sp>
        <p:nvSpPr>
          <p:cNvPr id="66569" name="Text Box 9"/>
          <p:cNvSpPr txBox="1">
            <a:spLocks noChangeArrowheads="1"/>
          </p:cNvSpPr>
          <p:nvPr/>
        </p:nvSpPr>
        <p:spPr bwMode="auto">
          <a:xfrm>
            <a:off x="284163" y="3024188"/>
            <a:ext cx="8247062" cy="641350"/>
          </a:xfrm>
          <a:prstGeom prst="rect">
            <a:avLst/>
          </a:prstGeom>
          <a:noFill/>
          <a:ln w="9525">
            <a:noFill/>
            <a:miter lim="800000"/>
            <a:headEnd/>
            <a:tailEnd/>
          </a:ln>
          <a:effectLst/>
        </p:spPr>
        <p:txBody>
          <a:bodyPr>
            <a:spAutoFit/>
          </a:bodyPr>
          <a:lstStyle/>
          <a:p>
            <a:pPr defTabSz="914400"/>
            <a:r>
              <a:rPr lang="en-US" dirty="0"/>
              <a:t>The </a:t>
            </a:r>
            <a:r>
              <a:rPr lang="en-US" dirty="0" smtClean="0"/>
              <a:t>asymmetric </a:t>
            </a:r>
            <a:r>
              <a:rPr lang="en-US" dirty="0"/>
              <a:t>vacuum chamber leads to asymmetric beam potential and, therefore, to different velocities of the particles.</a:t>
            </a:r>
            <a:endParaRPr lang="ru-RU" dirty="0"/>
          </a:p>
        </p:txBody>
      </p:sp>
      <p:grpSp>
        <p:nvGrpSpPr>
          <p:cNvPr id="8" name="Группа 7"/>
          <p:cNvGrpSpPr/>
          <p:nvPr/>
        </p:nvGrpSpPr>
        <p:grpSpPr>
          <a:xfrm>
            <a:off x="1979712" y="4487369"/>
            <a:ext cx="499942" cy="604661"/>
            <a:chOff x="2793032" y="4343353"/>
            <a:chExt cx="499942" cy="604661"/>
          </a:xfrm>
        </p:grpSpPr>
        <p:pic>
          <p:nvPicPr>
            <p:cNvPr id="9" name="Picture 4" descr="BINP logo"/>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2860926" y="4343353"/>
              <a:ext cx="432048" cy="516993"/>
            </a:xfrm>
            <a:prstGeom prst="rect">
              <a:avLst/>
            </a:prstGeom>
            <a:noFill/>
            <a:extLst>
              <a:ext uri="{909E8E84-426E-40DD-AFC4-6F175D3DCCD1}">
                <a14:hiddenFill xmlns:a14="http://schemas.microsoft.com/office/drawing/2010/main">
                  <a:solidFill>
                    <a:srgbClr val="FFFFFF"/>
                  </a:solidFill>
                </a14:hiddenFill>
              </a:ext>
            </a:extLst>
          </p:spPr>
        </p:pic>
        <p:sp>
          <p:nvSpPr>
            <p:cNvPr id="10" name="TextBox 9"/>
            <p:cNvSpPr txBox="1"/>
            <p:nvPr/>
          </p:nvSpPr>
          <p:spPr>
            <a:xfrm>
              <a:off x="2793032" y="4701793"/>
              <a:ext cx="482824" cy="246221"/>
            </a:xfrm>
            <a:prstGeom prst="rect">
              <a:avLst/>
            </a:prstGeom>
            <a:noFill/>
          </p:spPr>
          <p:txBody>
            <a:bodyPr wrap="none" rtlCol="0">
              <a:spAutoFit/>
            </a:bodyPr>
            <a:lstStyle/>
            <a:p>
              <a:r>
                <a:rPr lang="en-US" sz="1000" dirty="0" smtClean="0">
                  <a:solidFill>
                    <a:srgbClr val="00008E"/>
                  </a:solidFill>
                </a:rPr>
                <a:t>BINP</a:t>
              </a:r>
              <a:endParaRPr lang="ru-RU" sz="1000" dirty="0">
                <a:solidFill>
                  <a:srgbClr val="00008E"/>
                </a:solidFill>
              </a:endParaRPr>
            </a:p>
          </p:txBody>
        </p:sp>
      </p:gr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8" name="Rectangle 4"/>
          <p:cNvSpPr>
            <a:spLocks noGrp="1"/>
          </p:cNvSpPr>
          <p:nvPr>
            <p:ph type="title" idx="4294967295"/>
          </p:nvPr>
        </p:nvSpPr>
        <p:spPr>
          <a:noFill/>
        </p:spPr>
        <p:txBody>
          <a:bodyPr/>
          <a:lstStyle/>
          <a:p>
            <a:r>
              <a:rPr lang="en-US" smtClean="0"/>
              <a:t>Changing beam potential after the bend</a:t>
            </a:r>
            <a:endParaRPr lang="ru-RU" smtClean="0"/>
          </a:p>
        </p:txBody>
      </p:sp>
      <p:pic>
        <p:nvPicPr>
          <p:cNvPr id="67593" name="Рисунок 18"/>
          <p:cNvPicPr>
            <a:picLocks noChangeAspect="1" noChangeArrowheads="1"/>
          </p:cNvPicPr>
          <p:nvPr/>
        </p:nvPicPr>
        <p:blipFill>
          <a:blip r:embed="rId2" cstate="screen">
            <a:extLst>
              <a:ext uri="{28A0092B-C50C-407E-A947-70E740481C1C}">
                <a14:useLocalDpi xmlns:a14="http://schemas.microsoft.com/office/drawing/2010/main"/>
              </a:ext>
            </a:extLst>
          </a:blip>
          <a:srcRect t="-2673"/>
          <a:stretch>
            <a:fillRect/>
          </a:stretch>
        </p:blipFill>
        <p:spPr bwMode="auto">
          <a:xfrm>
            <a:off x="4138613" y="1203325"/>
            <a:ext cx="4392612" cy="3803650"/>
          </a:xfrm>
          <a:prstGeom prst="rect">
            <a:avLst/>
          </a:prstGeom>
          <a:noFill/>
          <a:ln w="9525">
            <a:noFill/>
            <a:miter lim="800000"/>
            <a:headEnd/>
            <a:tailEnd/>
          </a:ln>
        </p:spPr>
      </p:pic>
      <p:pic>
        <p:nvPicPr>
          <p:cNvPr id="67594" name="Рисунок 19"/>
          <p:cNvPicPr>
            <a:picLocks noChangeAspect="1" noChangeArrowheads="1"/>
          </p:cNvPicPr>
          <p:nvPr/>
        </p:nvPicPr>
        <p:blipFill>
          <a:blip r:embed="rId3" cstate="screen">
            <a:extLst>
              <a:ext uri="{28A0092B-C50C-407E-A947-70E740481C1C}">
                <a14:useLocalDpi xmlns:a14="http://schemas.microsoft.com/office/drawing/2010/main"/>
              </a:ext>
            </a:extLst>
          </a:blip>
          <a:srcRect t="46951" r="66750"/>
          <a:stretch>
            <a:fillRect/>
          </a:stretch>
        </p:blipFill>
        <p:spPr bwMode="auto">
          <a:xfrm>
            <a:off x="4356100" y="674688"/>
            <a:ext cx="2808288" cy="1584325"/>
          </a:xfrm>
          <a:prstGeom prst="rect">
            <a:avLst/>
          </a:prstGeom>
          <a:noFill/>
          <a:ln w="9525">
            <a:noFill/>
            <a:miter lim="800000"/>
            <a:headEnd/>
            <a:tailEnd/>
          </a:ln>
        </p:spPr>
      </p:pic>
      <p:cxnSp>
        <p:nvCxnSpPr>
          <p:cNvPr id="27" name="Прямая со стрелкой 26"/>
          <p:cNvCxnSpPr>
            <a:endCxn id="18" idx="0"/>
          </p:cNvCxnSpPr>
          <p:nvPr/>
        </p:nvCxnSpPr>
        <p:spPr>
          <a:xfrm>
            <a:off x="6227763" y="1635125"/>
            <a:ext cx="25400" cy="865188"/>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grpSp>
        <p:nvGrpSpPr>
          <p:cNvPr id="67601" name="Group 17"/>
          <p:cNvGrpSpPr>
            <a:grpSpLocks/>
          </p:cNvGrpSpPr>
          <p:nvPr/>
        </p:nvGrpSpPr>
        <p:grpSpPr bwMode="auto">
          <a:xfrm>
            <a:off x="971550" y="674688"/>
            <a:ext cx="2776538" cy="1584325"/>
            <a:chOff x="703" y="425"/>
            <a:chExt cx="1749" cy="998"/>
          </a:xfrm>
        </p:grpSpPr>
        <p:pic>
          <p:nvPicPr>
            <p:cNvPr id="67599" name="TextBox 39"/>
            <p:cNvPicPr>
              <a:picLocks noChangeArrowheads="1"/>
            </p:cNvPicPr>
            <p:nvPr/>
          </p:nvPicPr>
          <p:blipFill>
            <a:blip r:embed="rId4"/>
            <a:srcRect/>
            <a:stretch>
              <a:fillRect/>
            </a:stretch>
          </p:blipFill>
          <p:spPr bwMode="auto">
            <a:xfrm>
              <a:off x="703" y="425"/>
              <a:ext cx="1713" cy="998"/>
            </a:xfrm>
            <a:prstGeom prst="rect">
              <a:avLst/>
            </a:prstGeom>
            <a:noFill/>
          </p:spPr>
        </p:pic>
        <p:sp>
          <p:nvSpPr>
            <p:cNvPr id="67600" name="Text Box 16"/>
            <p:cNvSpPr txBox="1">
              <a:spLocks noChangeArrowheads="1"/>
            </p:cNvSpPr>
            <p:nvPr/>
          </p:nvSpPr>
          <p:spPr bwMode="auto">
            <a:xfrm>
              <a:off x="839" y="500"/>
              <a:ext cx="1613" cy="923"/>
            </a:xfrm>
            <a:prstGeom prst="rect">
              <a:avLst/>
            </a:prstGeom>
            <a:noFill/>
            <a:ln w="9525">
              <a:noFill/>
              <a:miter lim="800000"/>
              <a:headEnd/>
              <a:tailEnd/>
            </a:ln>
          </p:spPr>
          <p:txBody>
            <a:bodyPr>
              <a:spAutoFit/>
            </a:bodyPr>
            <a:lstStyle/>
            <a:p>
              <a:pPr defTabSz="914400"/>
              <a:r>
                <a:rPr lang="en-US">
                  <a:latin typeface="Calibri" pitchFamily="34" charset="0"/>
                </a:rPr>
                <a:t>Maximum beam potential is about 12 kV</a:t>
              </a:r>
            </a:p>
            <a:p>
              <a:pPr defTabSz="914400"/>
              <a:r>
                <a:rPr lang="en-US"/>
                <a:t>Minimum beam potential is about 5 kV</a:t>
              </a:r>
              <a:endParaRPr lang="ru-RU"/>
            </a:p>
            <a:p>
              <a:pPr defTabSz="914400"/>
              <a:endParaRPr lang="ru-RU">
                <a:latin typeface="Calibri" pitchFamily="34" charset="0"/>
              </a:endParaRPr>
            </a:p>
          </p:txBody>
        </p:sp>
      </p:grpSp>
      <p:sp>
        <p:nvSpPr>
          <p:cNvPr id="67602" name="Text Box 18"/>
          <p:cNvSpPr txBox="1">
            <a:spLocks noChangeArrowheads="1"/>
          </p:cNvSpPr>
          <p:nvPr/>
        </p:nvSpPr>
        <p:spPr bwMode="auto">
          <a:xfrm>
            <a:off x="4264025" y="4616450"/>
            <a:ext cx="3476625" cy="304800"/>
          </a:xfrm>
          <a:prstGeom prst="rect">
            <a:avLst/>
          </a:prstGeom>
          <a:noFill/>
          <a:ln w="9525">
            <a:noFill/>
            <a:miter lim="800000"/>
            <a:headEnd/>
            <a:tailEnd/>
          </a:ln>
          <a:effectLst/>
        </p:spPr>
        <p:txBody>
          <a:bodyPr>
            <a:spAutoFit/>
          </a:bodyPr>
          <a:lstStyle/>
          <a:p>
            <a:pPr defTabSz="914400"/>
            <a:r>
              <a:rPr lang="en-US" sz="1400" dirty="0">
                <a:solidFill>
                  <a:schemeClr val="bg1"/>
                </a:solidFill>
                <a:latin typeface="Times New Roman" pitchFamily="18" charset="0"/>
              </a:rPr>
              <a:t>Gun potential is 12 kV, beam current is 5 A</a:t>
            </a:r>
            <a:endParaRPr lang="ru-RU" sz="1400" dirty="0">
              <a:solidFill>
                <a:schemeClr val="bg1"/>
              </a:solidFill>
              <a:latin typeface="Times New Roman" pitchFamily="18" charset="0"/>
            </a:endParaRPr>
          </a:p>
        </p:txBody>
      </p:sp>
      <p:sp>
        <p:nvSpPr>
          <p:cNvPr id="67603" name="Text Box 19"/>
          <p:cNvSpPr txBox="1">
            <a:spLocks noChangeArrowheads="1"/>
          </p:cNvSpPr>
          <p:nvPr/>
        </p:nvSpPr>
        <p:spPr bwMode="auto">
          <a:xfrm>
            <a:off x="5426075" y="793750"/>
            <a:ext cx="441325" cy="304800"/>
          </a:xfrm>
          <a:prstGeom prst="rect">
            <a:avLst/>
          </a:prstGeom>
          <a:noFill/>
          <a:ln w="9525">
            <a:noFill/>
            <a:miter lim="800000"/>
            <a:headEnd/>
            <a:tailEnd/>
          </a:ln>
          <a:effectLst/>
        </p:spPr>
        <p:txBody>
          <a:bodyPr>
            <a:spAutoFit/>
          </a:bodyPr>
          <a:lstStyle/>
          <a:p>
            <a:pPr defTabSz="914400"/>
            <a:r>
              <a:rPr lang="en-US" sz="1400">
                <a:solidFill>
                  <a:schemeClr val="bg1"/>
                </a:solidFill>
                <a:latin typeface="Times New Roman" pitchFamily="18" charset="0"/>
              </a:rPr>
              <a:t>2 T</a:t>
            </a:r>
            <a:endParaRPr lang="ru-RU" sz="1400">
              <a:solidFill>
                <a:schemeClr val="bg1"/>
              </a:solidFill>
              <a:latin typeface="Times New Roman" pitchFamily="18" charset="0"/>
            </a:endParaRPr>
          </a:p>
        </p:txBody>
      </p:sp>
      <p:sp>
        <p:nvSpPr>
          <p:cNvPr id="67604" name="Text Box 20"/>
          <p:cNvSpPr txBox="1">
            <a:spLocks noChangeArrowheads="1"/>
          </p:cNvSpPr>
          <p:nvPr/>
        </p:nvSpPr>
        <p:spPr bwMode="auto">
          <a:xfrm>
            <a:off x="6588125" y="898525"/>
            <a:ext cx="441325" cy="304800"/>
          </a:xfrm>
          <a:prstGeom prst="rect">
            <a:avLst/>
          </a:prstGeom>
          <a:noFill/>
          <a:ln w="9525">
            <a:noFill/>
            <a:miter lim="800000"/>
            <a:headEnd/>
            <a:tailEnd/>
          </a:ln>
          <a:effectLst/>
        </p:spPr>
        <p:txBody>
          <a:bodyPr>
            <a:spAutoFit/>
          </a:bodyPr>
          <a:lstStyle/>
          <a:p>
            <a:pPr defTabSz="914400"/>
            <a:r>
              <a:rPr lang="en-US" sz="1400">
                <a:solidFill>
                  <a:schemeClr val="bg1"/>
                </a:solidFill>
                <a:latin typeface="Times New Roman" pitchFamily="18" charset="0"/>
              </a:rPr>
              <a:t>4 T</a:t>
            </a:r>
            <a:endParaRPr lang="ru-RU" sz="1400">
              <a:solidFill>
                <a:schemeClr val="bg1"/>
              </a:solidFill>
              <a:latin typeface="Times New Roman" pitchFamily="18" charset="0"/>
            </a:endParaRPr>
          </a:p>
        </p:txBody>
      </p:sp>
      <p:sp>
        <p:nvSpPr>
          <p:cNvPr id="67605" name="Text Box 21"/>
          <p:cNvSpPr txBox="1">
            <a:spLocks noChangeArrowheads="1"/>
          </p:cNvSpPr>
          <p:nvPr/>
        </p:nvSpPr>
        <p:spPr bwMode="auto">
          <a:xfrm>
            <a:off x="179388" y="2716213"/>
            <a:ext cx="3763962" cy="915987"/>
          </a:xfrm>
          <a:prstGeom prst="rect">
            <a:avLst/>
          </a:prstGeom>
          <a:noFill/>
          <a:ln w="9525">
            <a:noFill/>
            <a:miter lim="800000"/>
            <a:headEnd/>
            <a:tailEnd/>
          </a:ln>
          <a:effectLst/>
        </p:spPr>
        <p:txBody>
          <a:bodyPr>
            <a:spAutoFit/>
          </a:bodyPr>
          <a:lstStyle/>
          <a:p>
            <a:pPr defTabSz="914400"/>
            <a:r>
              <a:rPr lang="en-US"/>
              <a:t>The beam potential has angular irregularity due to asymmetrical vacuum chamber of the bend </a:t>
            </a:r>
            <a:endParaRPr lang="ru-RU"/>
          </a:p>
        </p:txBody>
      </p:sp>
      <p:grpSp>
        <p:nvGrpSpPr>
          <p:cNvPr id="13" name="Группа 12"/>
          <p:cNvGrpSpPr/>
          <p:nvPr/>
        </p:nvGrpSpPr>
        <p:grpSpPr>
          <a:xfrm>
            <a:off x="1979712" y="4487369"/>
            <a:ext cx="499942" cy="604661"/>
            <a:chOff x="2793032" y="4343353"/>
            <a:chExt cx="499942" cy="604661"/>
          </a:xfrm>
        </p:grpSpPr>
        <p:pic>
          <p:nvPicPr>
            <p:cNvPr id="14" name="Picture 4" descr="BINP logo"/>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2860926" y="4343353"/>
              <a:ext cx="432048" cy="516993"/>
            </a:xfrm>
            <a:prstGeom prst="rect">
              <a:avLst/>
            </a:prstGeom>
            <a:noFill/>
            <a:extLst>
              <a:ext uri="{909E8E84-426E-40DD-AFC4-6F175D3DCCD1}">
                <a14:hiddenFill xmlns:a14="http://schemas.microsoft.com/office/drawing/2010/main">
                  <a:solidFill>
                    <a:srgbClr val="FFFFFF"/>
                  </a:solidFill>
                </a14:hiddenFill>
              </a:ext>
            </a:extLst>
          </p:spPr>
        </p:pic>
        <p:sp>
          <p:nvSpPr>
            <p:cNvPr id="15" name="TextBox 14"/>
            <p:cNvSpPr txBox="1"/>
            <p:nvPr/>
          </p:nvSpPr>
          <p:spPr>
            <a:xfrm>
              <a:off x="2793032" y="4701793"/>
              <a:ext cx="482824" cy="246221"/>
            </a:xfrm>
            <a:prstGeom prst="rect">
              <a:avLst/>
            </a:prstGeom>
            <a:noFill/>
          </p:spPr>
          <p:txBody>
            <a:bodyPr wrap="none" rtlCol="0">
              <a:spAutoFit/>
            </a:bodyPr>
            <a:lstStyle/>
            <a:p>
              <a:r>
                <a:rPr lang="en-US" sz="1000" dirty="0" smtClean="0">
                  <a:solidFill>
                    <a:srgbClr val="00008E"/>
                  </a:solidFill>
                </a:rPr>
                <a:t>BINP</a:t>
              </a:r>
              <a:endParaRPr lang="ru-RU" sz="1000" dirty="0">
                <a:solidFill>
                  <a:srgbClr val="00008E"/>
                </a:solidFill>
              </a:endParaRPr>
            </a:p>
          </p:txBody>
        </p:sp>
      </p:gr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2"/>
          <p:cNvSpPr>
            <a:spLocks noGrp="1"/>
          </p:cNvSpPr>
          <p:nvPr>
            <p:ph type="title" idx="4294967295"/>
          </p:nvPr>
        </p:nvSpPr>
        <p:spPr>
          <a:xfrm>
            <a:off x="612775" y="123825"/>
            <a:ext cx="7918450" cy="539750"/>
          </a:xfrm>
        </p:spPr>
        <p:txBody>
          <a:bodyPr/>
          <a:lstStyle/>
          <a:p>
            <a:r>
              <a:rPr lang="en-US" sz="2400" dirty="0" smtClean="0"/>
              <a:t>Beam misalignments </a:t>
            </a:r>
            <a:br>
              <a:rPr lang="en-US" sz="2400" dirty="0" smtClean="0"/>
            </a:br>
            <a:r>
              <a:rPr lang="en-US" sz="2400" dirty="0" smtClean="0"/>
              <a:t>(beam is off-centered by 1.5 mm)</a:t>
            </a:r>
            <a:endParaRPr lang="ru-RU" sz="2400" dirty="0" smtClean="0"/>
          </a:p>
        </p:txBody>
      </p:sp>
      <p:sp>
        <p:nvSpPr>
          <p:cNvPr id="68638" name="Text Box 30"/>
          <p:cNvSpPr txBox="1">
            <a:spLocks noChangeArrowheads="1"/>
          </p:cNvSpPr>
          <p:nvPr/>
        </p:nvSpPr>
        <p:spPr bwMode="auto">
          <a:xfrm>
            <a:off x="2592388" y="3003550"/>
            <a:ext cx="441325" cy="304800"/>
          </a:xfrm>
          <a:prstGeom prst="rect">
            <a:avLst/>
          </a:prstGeom>
          <a:noFill/>
          <a:ln w="9525">
            <a:noFill/>
            <a:miter lim="800000"/>
            <a:headEnd/>
            <a:tailEnd/>
          </a:ln>
          <a:effectLst/>
        </p:spPr>
        <p:txBody>
          <a:bodyPr>
            <a:spAutoFit/>
          </a:bodyPr>
          <a:lstStyle/>
          <a:p>
            <a:r>
              <a:rPr lang="en-US" sz="1400">
                <a:solidFill>
                  <a:schemeClr val="bg1"/>
                </a:solidFill>
                <a:latin typeface="Times New Roman" pitchFamily="18" charset="0"/>
              </a:rPr>
              <a:t>2 T</a:t>
            </a:r>
            <a:endParaRPr lang="ru-RU" sz="1400">
              <a:solidFill>
                <a:schemeClr val="bg1"/>
              </a:solidFill>
              <a:latin typeface="Times New Roman" pitchFamily="18" charset="0"/>
            </a:endParaRPr>
          </a:p>
        </p:txBody>
      </p:sp>
      <p:sp>
        <p:nvSpPr>
          <p:cNvPr id="68639" name="Text Box 31"/>
          <p:cNvSpPr txBox="1">
            <a:spLocks noChangeArrowheads="1"/>
          </p:cNvSpPr>
          <p:nvPr/>
        </p:nvSpPr>
        <p:spPr bwMode="auto">
          <a:xfrm>
            <a:off x="3754438" y="2998788"/>
            <a:ext cx="441325" cy="304800"/>
          </a:xfrm>
          <a:prstGeom prst="rect">
            <a:avLst/>
          </a:prstGeom>
          <a:noFill/>
          <a:ln w="9525">
            <a:noFill/>
            <a:miter lim="800000"/>
            <a:headEnd/>
            <a:tailEnd/>
          </a:ln>
          <a:effectLst/>
        </p:spPr>
        <p:txBody>
          <a:bodyPr>
            <a:spAutoFit/>
          </a:bodyPr>
          <a:lstStyle/>
          <a:p>
            <a:r>
              <a:rPr lang="en-US" sz="1400">
                <a:solidFill>
                  <a:schemeClr val="bg1"/>
                </a:solidFill>
                <a:latin typeface="Times New Roman" pitchFamily="18" charset="0"/>
              </a:rPr>
              <a:t>4 T</a:t>
            </a:r>
            <a:endParaRPr lang="ru-RU" sz="1400">
              <a:solidFill>
                <a:schemeClr val="bg1"/>
              </a:solidFill>
              <a:latin typeface="Times New Roman" pitchFamily="18" charset="0"/>
            </a:endParaRPr>
          </a:p>
        </p:txBody>
      </p:sp>
      <p:grpSp>
        <p:nvGrpSpPr>
          <p:cNvPr id="37" name="Группа 36"/>
          <p:cNvGrpSpPr/>
          <p:nvPr/>
        </p:nvGrpSpPr>
        <p:grpSpPr>
          <a:xfrm>
            <a:off x="1979712" y="4487369"/>
            <a:ext cx="499942" cy="604661"/>
            <a:chOff x="2793032" y="4343353"/>
            <a:chExt cx="499942" cy="604661"/>
          </a:xfrm>
        </p:grpSpPr>
        <p:pic>
          <p:nvPicPr>
            <p:cNvPr id="39" name="Picture 4" descr="BINP logo"/>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2860926" y="4343353"/>
              <a:ext cx="432048" cy="516993"/>
            </a:xfrm>
            <a:prstGeom prst="rect">
              <a:avLst/>
            </a:prstGeom>
            <a:noFill/>
            <a:extLst>
              <a:ext uri="{909E8E84-426E-40DD-AFC4-6F175D3DCCD1}">
                <a14:hiddenFill xmlns:a14="http://schemas.microsoft.com/office/drawing/2010/main">
                  <a:solidFill>
                    <a:srgbClr val="FFFFFF"/>
                  </a:solidFill>
                </a14:hiddenFill>
              </a:ext>
            </a:extLst>
          </p:spPr>
        </p:pic>
        <p:sp>
          <p:nvSpPr>
            <p:cNvPr id="40" name="TextBox 39"/>
            <p:cNvSpPr txBox="1"/>
            <p:nvPr/>
          </p:nvSpPr>
          <p:spPr>
            <a:xfrm>
              <a:off x="2793032" y="4701793"/>
              <a:ext cx="482824" cy="246221"/>
            </a:xfrm>
            <a:prstGeom prst="rect">
              <a:avLst/>
            </a:prstGeom>
            <a:noFill/>
          </p:spPr>
          <p:txBody>
            <a:bodyPr wrap="none" rtlCol="0">
              <a:spAutoFit/>
            </a:bodyPr>
            <a:lstStyle/>
            <a:p>
              <a:r>
                <a:rPr lang="en-US" sz="1000" dirty="0" smtClean="0">
                  <a:solidFill>
                    <a:srgbClr val="00008E"/>
                  </a:solidFill>
                </a:rPr>
                <a:t>BINP</a:t>
              </a:r>
              <a:endParaRPr lang="ru-RU" sz="1000" dirty="0">
                <a:solidFill>
                  <a:srgbClr val="00008E"/>
                </a:solidFill>
              </a:endParaRPr>
            </a:p>
          </p:txBody>
        </p:sp>
      </p:grpSp>
      <p:grpSp>
        <p:nvGrpSpPr>
          <p:cNvPr id="41" name="Group 29"/>
          <p:cNvGrpSpPr>
            <a:grpSpLocks/>
          </p:cNvGrpSpPr>
          <p:nvPr/>
        </p:nvGrpSpPr>
        <p:grpSpPr bwMode="auto">
          <a:xfrm>
            <a:off x="1547664" y="895350"/>
            <a:ext cx="5688012" cy="4300538"/>
            <a:chOff x="-23" y="536"/>
            <a:chExt cx="5804" cy="3801"/>
          </a:xfrm>
        </p:grpSpPr>
        <p:grpSp>
          <p:nvGrpSpPr>
            <p:cNvPr id="43" name="Группа 15"/>
            <p:cNvGrpSpPr>
              <a:grpSpLocks/>
            </p:cNvGrpSpPr>
            <p:nvPr/>
          </p:nvGrpSpPr>
          <p:grpSpPr bwMode="auto">
            <a:xfrm>
              <a:off x="340" y="2840"/>
              <a:ext cx="5307" cy="1497"/>
              <a:chOff x="-399359" y="4277833"/>
              <a:chExt cx="8283727" cy="2247511"/>
            </a:xfrm>
          </p:grpSpPr>
          <p:pic>
            <p:nvPicPr>
              <p:cNvPr id="63" name="Рисунок 7"/>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399359" y="4277833"/>
                <a:ext cx="2811119" cy="2237071"/>
              </a:xfrm>
              <a:prstGeom prst="rect">
                <a:avLst/>
              </a:prstGeom>
              <a:noFill/>
              <a:ln w="9525">
                <a:noFill/>
                <a:miter lim="800000"/>
                <a:headEnd/>
                <a:tailEnd/>
              </a:ln>
            </p:spPr>
          </p:pic>
          <p:grpSp>
            <p:nvGrpSpPr>
              <p:cNvPr id="64" name="Группа 10"/>
              <p:cNvGrpSpPr>
                <a:grpSpLocks/>
              </p:cNvGrpSpPr>
              <p:nvPr/>
            </p:nvGrpSpPr>
            <p:grpSpPr bwMode="auto">
              <a:xfrm>
                <a:off x="2411760" y="4293096"/>
                <a:ext cx="5472608" cy="2232248"/>
                <a:chOff x="611560" y="404664"/>
                <a:chExt cx="6548074" cy="2987040"/>
              </a:xfrm>
            </p:grpSpPr>
            <p:pic>
              <p:nvPicPr>
                <p:cNvPr id="65" name="Рисунок 11"/>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611560" y="404664"/>
                  <a:ext cx="3308350" cy="2973070"/>
                </a:xfrm>
                <a:prstGeom prst="rect">
                  <a:avLst/>
                </a:prstGeom>
                <a:noFill/>
                <a:ln w="9525">
                  <a:noFill/>
                  <a:miter lim="800000"/>
                  <a:headEnd/>
                  <a:tailEnd/>
                </a:ln>
              </p:spPr>
            </p:pic>
            <p:pic>
              <p:nvPicPr>
                <p:cNvPr id="66" name="Рисунок 12"/>
                <p:cNvPicPr>
                  <a:picLocks noChangeAspect="1" noChangeArrowheads="1"/>
                </p:cNvPicPr>
                <p:nvPr/>
              </p:nvPicPr>
              <p:blipFill>
                <a:blip r:embed="rId5" cstate="screen">
                  <a:extLst>
                    <a:ext uri="{28A0092B-C50C-407E-A947-70E740481C1C}">
                      <a14:useLocalDpi xmlns:a14="http://schemas.microsoft.com/office/drawing/2010/main"/>
                    </a:ext>
                  </a:extLst>
                </a:blip>
                <a:srcRect b="-1006"/>
                <a:stretch>
                  <a:fillRect/>
                </a:stretch>
              </p:blipFill>
              <p:spPr bwMode="auto">
                <a:xfrm>
                  <a:off x="3851916" y="404664"/>
                  <a:ext cx="3307718" cy="2987040"/>
                </a:xfrm>
                <a:prstGeom prst="rect">
                  <a:avLst/>
                </a:prstGeom>
                <a:noFill/>
                <a:ln w="9525">
                  <a:noFill/>
                  <a:miter lim="800000"/>
                  <a:headEnd/>
                  <a:tailEnd/>
                </a:ln>
              </p:spPr>
            </p:pic>
          </p:grpSp>
        </p:grpSp>
        <p:pic>
          <p:nvPicPr>
            <p:cNvPr id="44" name="Рисунок 16"/>
            <p:cNvPicPr>
              <a:picLocks noChangeAspect="1"/>
            </p:cNvPicPr>
            <p:nvPr/>
          </p:nvPicPr>
          <p:blipFill>
            <a:blip r:embed="rId6" cstate="screen">
              <a:extLst>
                <a:ext uri="{28A0092B-C50C-407E-A947-70E740481C1C}">
                  <a14:useLocalDpi xmlns:a14="http://schemas.microsoft.com/office/drawing/2010/main"/>
                </a:ext>
              </a:extLst>
            </a:blip>
            <a:srcRect t="55319"/>
            <a:stretch>
              <a:fillRect/>
            </a:stretch>
          </p:blipFill>
          <p:spPr bwMode="auto">
            <a:xfrm>
              <a:off x="-23" y="1888"/>
              <a:ext cx="5804" cy="952"/>
            </a:xfrm>
            <a:prstGeom prst="rect">
              <a:avLst/>
            </a:prstGeom>
            <a:noFill/>
            <a:ln w="9525">
              <a:noFill/>
              <a:miter lim="800000"/>
              <a:headEnd/>
              <a:tailEnd/>
            </a:ln>
          </p:spPr>
        </p:pic>
        <p:grpSp>
          <p:nvGrpSpPr>
            <p:cNvPr id="45" name="Группа 23"/>
            <p:cNvGrpSpPr>
              <a:grpSpLocks/>
            </p:cNvGrpSpPr>
            <p:nvPr/>
          </p:nvGrpSpPr>
          <p:grpSpPr bwMode="auto">
            <a:xfrm>
              <a:off x="176" y="536"/>
              <a:ext cx="5471" cy="1388"/>
              <a:chOff x="35496" y="590150"/>
              <a:chExt cx="8540295" cy="2315473"/>
            </a:xfrm>
          </p:grpSpPr>
          <p:grpSp>
            <p:nvGrpSpPr>
              <p:cNvPr id="59" name="Группа 24"/>
              <p:cNvGrpSpPr>
                <a:grpSpLocks/>
              </p:cNvGrpSpPr>
              <p:nvPr/>
            </p:nvGrpSpPr>
            <p:grpSpPr bwMode="auto">
              <a:xfrm>
                <a:off x="35496" y="590150"/>
                <a:ext cx="5688632" cy="2315473"/>
                <a:chOff x="35496" y="692696"/>
                <a:chExt cx="6425017" cy="2963545"/>
              </a:xfrm>
            </p:grpSpPr>
            <p:pic>
              <p:nvPicPr>
                <p:cNvPr id="61" name="Рисунок 26"/>
                <p:cNvPicPr>
                  <a:picLocks noChangeAspect="1" noChangeArrowheads="1"/>
                </p:cNvPicPr>
                <p:nvPr/>
              </p:nvPicPr>
              <p:blipFill>
                <a:blip r:embed="rId7" cstate="screen">
                  <a:extLst>
                    <a:ext uri="{28A0092B-C50C-407E-A947-70E740481C1C}">
                      <a14:useLocalDpi xmlns:a14="http://schemas.microsoft.com/office/drawing/2010/main"/>
                    </a:ext>
                  </a:extLst>
                </a:blip>
                <a:srcRect/>
                <a:stretch>
                  <a:fillRect/>
                </a:stretch>
              </p:blipFill>
              <p:spPr bwMode="auto">
                <a:xfrm>
                  <a:off x="35496" y="692696"/>
                  <a:ext cx="3227070" cy="2945130"/>
                </a:xfrm>
                <a:prstGeom prst="rect">
                  <a:avLst/>
                </a:prstGeom>
                <a:noFill/>
                <a:ln w="9525">
                  <a:noFill/>
                  <a:miter lim="800000"/>
                  <a:headEnd/>
                  <a:tailEnd/>
                </a:ln>
              </p:spPr>
            </p:pic>
            <p:pic>
              <p:nvPicPr>
                <p:cNvPr id="62" name="Рисунок 27"/>
                <p:cNvPicPr>
                  <a:picLocks noChangeAspect="1" noChangeArrowheads="1"/>
                </p:cNvPicPr>
                <p:nvPr/>
              </p:nvPicPr>
              <p:blipFill>
                <a:blip r:embed="rId8" cstate="screen">
                  <a:extLst>
                    <a:ext uri="{28A0092B-C50C-407E-A947-70E740481C1C}">
                      <a14:useLocalDpi xmlns:a14="http://schemas.microsoft.com/office/drawing/2010/main"/>
                    </a:ext>
                  </a:extLst>
                </a:blip>
                <a:srcRect/>
                <a:stretch>
                  <a:fillRect/>
                </a:stretch>
              </p:blipFill>
              <p:spPr bwMode="auto">
                <a:xfrm>
                  <a:off x="3256303" y="692696"/>
                  <a:ext cx="3204210" cy="2963545"/>
                </a:xfrm>
                <a:prstGeom prst="rect">
                  <a:avLst/>
                </a:prstGeom>
                <a:noFill/>
                <a:ln w="9525">
                  <a:noFill/>
                  <a:miter lim="800000"/>
                  <a:headEnd/>
                  <a:tailEnd/>
                </a:ln>
              </p:spPr>
            </p:pic>
          </p:grpSp>
          <p:pic>
            <p:nvPicPr>
              <p:cNvPr id="60" name="Рисунок 25"/>
              <p:cNvPicPr>
                <a:picLocks noChangeAspect="1" noChangeArrowheads="1"/>
              </p:cNvPicPr>
              <p:nvPr/>
            </p:nvPicPr>
            <p:blipFill>
              <a:blip r:embed="rId9" cstate="screen">
                <a:extLst>
                  <a:ext uri="{28A0092B-C50C-407E-A947-70E740481C1C}">
                    <a14:useLocalDpi xmlns:a14="http://schemas.microsoft.com/office/drawing/2010/main"/>
                  </a:ext>
                </a:extLst>
              </a:blip>
              <a:srcRect/>
              <a:stretch>
                <a:fillRect/>
              </a:stretch>
            </p:blipFill>
            <p:spPr bwMode="auto">
              <a:xfrm>
                <a:off x="5724128" y="590150"/>
                <a:ext cx="2851663" cy="2301085"/>
              </a:xfrm>
              <a:prstGeom prst="rect">
                <a:avLst/>
              </a:prstGeom>
              <a:noFill/>
              <a:ln w="9525">
                <a:noFill/>
                <a:miter lim="800000"/>
                <a:headEnd/>
                <a:tailEnd/>
              </a:ln>
            </p:spPr>
          </p:pic>
        </p:grpSp>
        <p:cxnSp>
          <p:nvCxnSpPr>
            <p:cNvPr id="46" name="Прямая со стрелкой 45"/>
            <p:cNvCxnSpPr/>
            <p:nvPr/>
          </p:nvCxnSpPr>
          <p:spPr>
            <a:xfrm flipH="1" flipV="1">
              <a:off x="1066" y="1480"/>
              <a:ext cx="748" cy="725"/>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cxnSp>
          <p:nvCxnSpPr>
            <p:cNvPr id="47" name="Прямая со стрелкой 46"/>
            <p:cNvCxnSpPr/>
            <p:nvPr/>
          </p:nvCxnSpPr>
          <p:spPr>
            <a:xfrm flipV="1">
              <a:off x="2313" y="1525"/>
              <a:ext cx="113" cy="634"/>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cxnSp>
          <p:nvCxnSpPr>
            <p:cNvPr id="48" name="Прямая со стрелкой 47"/>
            <p:cNvCxnSpPr/>
            <p:nvPr/>
          </p:nvCxnSpPr>
          <p:spPr>
            <a:xfrm flipV="1">
              <a:off x="2766" y="1434"/>
              <a:ext cx="1247" cy="739"/>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cxnSp>
          <p:nvCxnSpPr>
            <p:cNvPr id="49" name="Прямая со стрелкой 48"/>
            <p:cNvCxnSpPr/>
            <p:nvPr/>
          </p:nvCxnSpPr>
          <p:spPr>
            <a:xfrm flipH="1">
              <a:off x="1360" y="2455"/>
              <a:ext cx="1905" cy="567"/>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cxnSp>
          <p:nvCxnSpPr>
            <p:cNvPr id="50" name="Прямая со стрелкой 49"/>
            <p:cNvCxnSpPr/>
            <p:nvPr/>
          </p:nvCxnSpPr>
          <p:spPr>
            <a:xfrm flipH="1">
              <a:off x="2993" y="2455"/>
              <a:ext cx="771" cy="575"/>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cxnSp>
          <p:nvCxnSpPr>
            <p:cNvPr id="51" name="Прямая со стрелкой 50"/>
            <p:cNvCxnSpPr/>
            <p:nvPr/>
          </p:nvCxnSpPr>
          <p:spPr>
            <a:xfrm>
              <a:off x="4218" y="2455"/>
              <a:ext cx="159" cy="431"/>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pic>
          <p:nvPicPr>
            <p:cNvPr id="52" name="Рисунок 20"/>
            <p:cNvPicPr>
              <a:picLocks noChangeAspect="1"/>
            </p:cNvPicPr>
            <p:nvPr/>
          </p:nvPicPr>
          <p:blipFill>
            <a:blip r:embed="rId6" cstate="screen">
              <a:extLst>
                <a:ext uri="{28A0092B-C50C-407E-A947-70E740481C1C}">
                  <a14:useLocalDpi xmlns:a14="http://schemas.microsoft.com/office/drawing/2010/main"/>
                </a:ext>
              </a:extLst>
            </a:blip>
            <a:srcRect t="55319"/>
            <a:stretch>
              <a:fillRect/>
            </a:stretch>
          </p:blipFill>
          <p:spPr bwMode="auto">
            <a:xfrm>
              <a:off x="-23" y="1916"/>
              <a:ext cx="5803" cy="952"/>
            </a:xfrm>
            <a:prstGeom prst="rect">
              <a:avLst/>
            </a:prstGeom>
            <a:noFill/>
            <a:ln w="9525">
              <a:noFill/>
              <a:miter lim="800000"/>
              <a:headEnd/>
              <a:tailEnd/>
            </a:ln>
          </p:spPr>
        </p:pic>
        <p:cxnSp>
          <p:nvCxnSpPr>
            <p:cNvPr id="53" name="Прямая со стрелкой 52"/>
            <p:cNvCxnSpPr/>
            <p:nvPr/>
          </p:nvCxnSpPr>
          <p:spPr>
            <a:xfrm flipH="1" flipV="1">
              <a:off x="1066" y="1507"/>
              <a:ext cx="747" cy="725"/>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cxnSp>
          <p:nvCxnSpPr>
            <p:cNvPr id="54" name="Прямая со стрелкой 53"/>
            <p:cNvCxnSpPr/>
            <p:nvPr/>
          </p:nvCxnSpPr>
          <p:spPr>
            <a:xfrm flipV="1">
              <a:off x="2311" y="1553"/>
              <a:ext cx="115" cy="634"/>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cxnSp>
          <p:nvCxnSpPr>
            <p:cNvPr id="55" name="Прямая со стрелкой 54"/>
            <p:cNvCxnSpPr/>
            <p:nvPr/>
          </p:nvCxnSpPr>
          <p:spPr>
            <a:xfrm flipV="1">
              <a:off x="2766" y="1462"/>
              <a:ext cx="1247" cy="739"/>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cxnSp>
          <p:nvCxnSpPr>
            <p:cNvPr id="56" name="Прямая со стрелкой 55"/>
            <p:cNvCxnSpPr/>
            <p:nvPr/>
          </p:nvCxnSpPr>
          <p:spPr>
            <a:xfrm flipH="1">
              <a:off x="1359" y="2484"/>
              <a:ext cx="1907" cy="567"/>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cxnSp>
          <p:nvCxnSpPr>
            <p:cNvPr id="57" name="Прямая со стрелкой 56"/>
            <p:cNvCxnSpPr/>
            <p:nvPr/>
          </p:nvCxnSpPr>
          <p:spPr>
            <a:xfrm flipH="1">
              <a:off x="2993" y="2484"/>
              <a:ext cx="771" cy="575"/>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cxnSp>
          <p:nvCxnSpPr>
            <p:cNvPr id="58" name="Прямая со стрелкой 57"/>
            <p:cNvCxnSpPr/>
            <p:nvPr/>
          </p:nvCxnSpPr>
          <p:spPr>
            <a:xfrm>
              <a:off x="4216" y="2484"/>
              <a:ext cx="160" cy="431"/>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grpSp>
      <p:sp>
        <p:nvSpPr>
          <p:cNvPr id="67" name="Text Box 32"/>
          <p:cNvSpPr txBox="1">
            <a:spLocks noChangeArrowheads="1"/>
          </p:cNvSpPr>
          <p:nvPr/>
        </p:nvSpPr>
        <p:spPr bwMode="auto">
          <a:xfrm>
            <a:off x="3124200" y="4768850"/>
            <a:ext cx="3476625" cy="304800"/>
          </a:xfrm>
          <a:prstGeom prst="rect">
            <a:avLst/>
          </a:prstGeom>
          <a:noFill/>
          <a:ln w="9525">
            <a:noFill/>
            <a:miter lim="800000"/>
            <a:headEnd/>
            <a:tailEnd/>
          </a:ln>
          <a:effectLst/>
        </p:spPr>
        <p:txBody>
          <a:bodyPr>
            <a:spAutoFit/>
          </a:bodyPr>
          <a:lstStyle/>
          <a:p>
            <a:r>
              <a:rPr lang="en-US" sz="1400" dirty="0">
                <a:solidFill>
                  <a:schemeClr val="bg1"/>
                </a:solidFill>
                <a:latin typeface="Times New Roman" pitchFamily="18" charset="0"/>
              </a:rPr>
              <a:t>Gun potential is </a:t>
            </a:r>
            <a:r>
              <a:rPr lang="en-US" sz="1400" dirty="0" smtClean="0">
                <a:solidFill>
                  <a:schemeClr val="bg1"/>
                </a:solidFill>
                <a:latin typeface="Times New Roman" pitchFamily="18" charset="0"/>
              </a:rPr>
              <a:t>10 </a:t>
            </a:r>
            <a:r>
              <a:rPr lang="en-US" sz="1400" dirty="0">
                <a:solidFill>
                  <a:schemeClr val="bg1"/>
                </a:solidFill>
                <a:latin typeface="Times New Roman" pitchFamily="18" charset="0"/>
              </a:rPr>
              <a:t>kV, beam current is </a:t>
            </a:r>
            <a:r>
              <a:rPr lang="en-US" sz="1400" dirty="0" smtClean="0">
                <a:solidFill>
                  <a:schemeClr val="bg1"/>
                </a:solidFill>
                <a:latin typeface="Times New Roman" pitchFamily="18" charset="0"/>
              </a:rPr>
              <a:t>4 </a:t>
            </a:r>
            <a:r>
              <a:rPr lang="en-US" sz="1400" dirty="0">
                <a:solidFill>
                  <a:schemeClr val="bg1"/>
                </a:solidFill>
                <a:latin typeface="Times New Roman" pitchFamily="18" charset="0"/>
              </a:rPr>
              <a:t>A</a:t>
            </a:r>
            <a:endParaRPr lang="ru-RU" sz="1400" dirty="0">
              <a:solidFill>
                <a:schemeClr val="bg1"/>
              </a:solidFill>
              <a:latin typeface="Times New Roman" pitchFamily="18" charset="0"/>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3730" name="Рисунок 5"/>
          <p:cNvPicPr>
            <a:picLocks noChangeAspect="1"/>
          </p:cNvPicPr>
          <p:nvPr/>
        </p:nvPicPr>
        <p:blipFill>
          <a:blip r:embed="rId2" cstate="screen">
            <a:extLst>
              <a:ext uri="{28A0092B-C50C-407E-A947-70E740481C1C}">
                <a14:useLocalDpi xmlns:a14="http://schemas.microsoft.com/office/drawing/2010/main"/>
              </a:ext>
            </a:extLst>
          </a:blip>
          <a:srcRect/>
          <a:stretch>
            <a:fillRect/>
          </a:stretch>
        </p:blipFill>
        <p:spPr bwMode="auto">
          <a:xfrm>
            <a:off x="2963863" y="2847975"/>
            <a:ext cx="2754312" cy="1627188"/>
          </a:xfrm>
          <a:prstGeom prst="rect">
            <a:avLst/>
          </a:prstGeom>
          <a:noFill/>
          <a:ln w="9525">
            <a:noFill/>
            <a:miter lim="800000"/>
            <a:headEnd/>
            <a:tailEnd/>
          </a:ln>
        </p:spPr>
      </p:pic>
      <p:pic>
        <p:nvPicPr>
          <p:cNvPr id="73731" name="Рисунок 3"/>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bwMode="auto">
          <a:xfrm>
            <a:off x="300038" y="520700"/>
            <a:ext cx="2441575" cy="1525588"/>
          </a:xfrm>
          <a:prstGeom prst="rect">
            <a:avLst/>
          </a:prstGeom>
          <a:noFill/>
          <a:ln w="9525">
            <a:noFill/>
            <a:miter lim="800000"/>
            <a:headEnd/>
            <a:tailEnd/>
          </a:ln>
        </p:spPr>
      </p:pic>
      <p:pic>
        <p:nvPicPr>
          <p:cNvPr id="73732" name="Рисунок 4"/>
          <p:cNvPicPr>
            <a:picLocks noChangeAspect="1"/>
          </p:cNvPicPr>
          <p:nvPr/>
        </p:nvPicPr>
        <p:blipFill>
          <a:blip r:embed="rId4" cstate="screen">
            <a:extLst>
              <a:ext uri="{28A0092B-C50C-407E-A947-70E740481C1C}">
                <a14:useLocalDpi xmlns:a14="http://schemas.microsoft.com/office/drawing/2010/main"/>
              </a:ext>
            </a:extLst>
          </a:blip>
          <a:srcRect/>
          <a:stretch>
            <a:fillRect/>
          </a:stretch>
        </p:blipFill>
        <p:spPr bwMode="auto">
          <a:xfrm>
            <a:off x="6105525" y="2878138"/>
            <a:ext cx="2905125" cy="1681162"/>
          </a:xfrm>
          <a:prstGeom prst="rect">
            <a:avLst/>
          </a:prstGeom>
          <a:noFill/>
          <a:ln w="9525">
            <a:noFill/>
            <a:miter lim="800000"/>
            <a:headEnd/>
            <a:tailEnd/>
          </a:ln>
        </p:spPr>
      </p:pic>
      <p:pic>
        <p:nvPicPr>
          <p:cNvPr id="73733" name="Рисунок 6"/>
          <p:cNvPicPr>
            <a:picLocks noChangeAspect="1"/>
          </p:cNvPicPr>
          <p:nvPr/>
        </p:nvPicPr>
        <p:blipFill>
          <a:blip r:embed="rId5" cstate="screen">
            <a:extLst>
              <a:ext uri="{28A0092B-C50C-407E-A947-70E740481C1C}">
                <a14:useLocalDpi xmlns:a14="http://schemas.microsoft.com/office/drawing/2010/main"/>
              </a:ext>
            </a:extLst>
          </a:blip>
          <a:srcRect/>
          <a:stretch>
            <a:fillRect/>
          </a:stretch>
        </p:blipFill>
        <p:spPr bwMode="auto">
          <a:xfrm>
            <a:off x="6240463" y="1282700"/>
            <a:ext cx="2722562" cy="1468438"/>
          </a:xfrm>
          <a:prstGeom prst="rect">
            <a:avLst/>
          </a:prstGeom>
          <a:noFill/>
          <a:ln w="9525">
            <a:noFill/>
            <a:miter lim="800000"/>
            <a:headEnd/>
            <a:tailEnd/>
          </a:ln>
        </p:spPr>
      </p:pic>
      <p:pic>
        <p:nvPicPr>
          <p:cNvPr id="73734" name="Рисунок 7"/>
          <p:cNvPicPr>
            <a:picLocks noChangeAspect="1"/>
          </p:cNvPicPr>
          <p:nvPr/>
        </p:nvPicPr>
        <p:blipFill>
          <a:blip r:embed="rId6" cstate="screen">
            <a:extLst>
              <a:ext uri="{28A0092B-C50C-407E-A947-70E740481C1C}">
                <a14:useLocalDpi xmlns:a14="http://schemas.microsoft.com/office/drawing/2010/main"/>
              </a:ext>
            </a:extLst>
          </a:blip>
          <a:srcRect/>
          <a:stretch>
            <a:fillRect/>
          </a:stretch>
        </p:blipFill>
        <p:spPr bwMode="auto">
          <a:xfrm>
            <a:off x="3051175" y="1322388"/>
            <a:ext cx="2654300" cy="1441450"/>
          </a:xfrm>
          <a:prstGeom prst="rect">
            <a:avLst/>
          </a:prstGeom>
          <a:noFill/>
          <a:ln w="9525">
            <a:noFill/>
            <a:miter lim="800000"/>
            <a:headEnd/>
            <a:tailEnd/>
          </a:ln>
        </p:spPr>
      </p:pic>
      <p:sp>
        <p:nvSpPr>
          <p:cNvPr id="10" name="TextBox 9"/>
          <p:cNvSpPr txBox="1"/>
          <p:nvPr/>
        </p:nvSpPr>
        <p:spPr>
          <a:xfrm>
            <a:off x="3352800" y="528638"/>
            <a:ext cx="2452688" cy="715962"/>
          </a:xfrm>
          <a:prstGeom prst="rect">
            <a:avLst/>
          </a:prstGeom>
          <a:noFill/>
        </p:spPr>
        <p:txBody>
          <a:bodyPr>
            <a:spAutoFit/>
          </a:bodyPr>
          <a:lstStyle/>
          <a:p>
            <a:pPr algn="ctr" fontAlgn="auto">
              <a:spcBef>
                <a:spcPts val="0"/>
              </a:spcBef>
              <a:spcAft>
                <a:spcPts val="0"/>
              </a:spcAft>
              <a:defRPr/>
            </a:pPr>
            <a:r>
              <a:rPr lang="en-US" sz="1350" dirty="0">
                <a:latin typeface="+mn-lt"/>
              </a:rPr>
              <a:t>Cross section of the beam in fixed point with crossed vac. chamber</a:t>
            </a:r>
            <a:endParaRPr lang="ru-RU" sz="1350" dirty="0">
              <a:latin typeface="+mn-lt"/>
            </a:endParaRPr>
          </a:p>
        </p:txBody>
      </p:sp>
      <p:sp>
        <p:nvSpPr>
          <p:cNvPr id="11" name="TextBox 10"/>
          <p:cNvSpPr txBox="1"/>
          <p:nvPr/>
        </p:nvSpPr>
        <p:spPr>
          <a:xfrm>
            <a:off x="6375400" y="473075"/>
            <a:ext cx="2452688" cy="715963"/>
          </a:xfrm>
          <a:prstGeom prst="rect">
            <a:avLst/>
          </a:prstGeom>
          <a:noFill/>
        </p:spPr>
        <p:txBody>
          <a:bodyPr>
            <a:spAutoFit/>
          </a:bodyPr>
          <a:lstStyle/>
          <a:p>
            <a:pPr algn="ctr" fontAlgn="auto">
              <a:spcBef>
                <a:spcPts val="0"/>
              </a:spcBef>
              <a:spcAft>
                <a:spcPts val="0"/>
              </a:spcAft>
              <a:defRPr/>
            </a:pPr>
            <a:r>
              <a:rPr lang="en-US" sz="1350" dirty="0">
                <a:latin typeface="+mn-lt"/>
              </a:rPr>
              <a:t>Cross section of the beam in fixed point without crossed vac. chamber</a:t>
            </a:r>
            <a:endParaRPr lang="ru-RU" sz="1350" dirty="0">
              <a:latin typeface="+mn-lt"/>
            </a:endParaRPr>
          </a:p>
        </p:txBody>
      </p:sp>
      <p:sp>
        <p:nvSpPr>
          <p:cNvPr id="12" name="TextBox 11"/>
          <p:cNvSpPr txBox="1"/>
          <p:nvPr/>
        </p:nvSpPr>
        <p:spPr>
          <a:xfrm>
            <a:off x="3376613" y="3092450"/>
            <a:ext cx="1930400" cy="508000"/>
          </a:xfrm>
          <a:prstGeom prst="rect">
            <a:avLst/>
          </a:prstGeom>
          <a:noFill/>
        </p:spPr>
        <p:txBody>
          <a:bodyPr>
            <a:spAutoFit/>
          </a:bodyPr>
          <a:lstStyle/>
          <a:p>
            <a:pPr algn="ctr" fontAlgn="auto">
              <a:spcBef>
                <a:spcPts val="0"/>
              </a:spcBef>
              <a:spcAft>
                <a:spcPts val="0"/>
              </a:spcAft>
              <a:defRPr/>
            </a:pPr>
            <a:r>
              <a:rPr lang="en-US" sz="1350" dirty="0">
                <a:latin typeface="+mn-lt"/>
              </a:rPr>
              <a:t>Beam energy with crossed vac. chamber</a:t>
            </a:r>
            <a:endParaRPr lang="ru-RU" sz="1350" dirty="0">
              <a:latin typeface="+mn-lt"/>
            </a:endParaRPr>
          </a:p>
        </p:txBody>
      </p:sp>
      <p:sp>
        <p:nvSpPr>
          <p:cNvPr id="13" name="TextBox 12"/>
          <p:cNvSpPr txBox="1"/>
          <p:nvPr/>
        </p:nvSpPr>
        <p:spPr>
          <a:xfrm>
            <a:off x="6584950" y="3092450"/>
            <a:ext cx="2033588" cy="508000"/>
          </a:xfrm>
          <a:prstGeom prst="rect">
            <a:avLst/>
          </a:prstGeom>
          <a:noFill/>
        </p:spPr>
        <p:txBody>
          <a:bodyPr>
            <a:spAutoFit/>
          </a:bodyPr>
          <a:lstStyle/>
          <a:p>
            <a:pPr algn="ctr" fontAlgn="auto">
              <a:spcBef>
                <a:spcPts val="0"/>
              </a:spcBef>
              <a:spcAft>
                <a:spcPts val="0"/>
              </a:spcAft>
              <a:defRPr/>
            </a:pPr>
            <a:r>
              <a:rPr lang="en-US" sz="1350" dirty="0">
                <a:latin typeface="+mn-lt"/>
              </a:rPr>
              <a:t>Beam energy without crossed vac. chamber</a:t>
            </a:r>
            <a:endParaRPr lang="ru-RU" sz="1350" dirty="0">
              <a:latin typeface="+mn-lt"/>
            </a:endParaRPr>
          </a:p>
        </p:txBody>
      </p:sp>
      <p:sp>
        <p:nvSpPr>
          <p:cNvPr id="14" name="TextBox 13"/>
          <p:cNvSpPr txBox="1"/>
          <p:nvPr/>
        </p:nvSpPr>
        <p:spPr>
          <a:xfrm>
            <a:off x="3409950" y="4684713"/>
            <a:ext cx="5770562" cy="300037"/>
          </a:xfrm>
          <a:prstGeom prst="rect">
            <a:avLst/>
          </a:prstGeom>
          <a:noFill/>
        </p:spPr>
        <p:txBody>
          <a:bodyPr>
            <a:spAutoFit/>
          </a:bodyPr>
          <a:lstStyle/>
          <a:p>
            <a:pPr fontAlgn="auto">
              <a:spcBef>
                <a:spcPts val="0"/>
              </a:spcBef>
              <a:spcAft>
                <a:spcPts val="0"/>
              </a:spcAft>
              <a:defRPr/>
            </a:pPr>
            <a:r>
              <a:rPr lang="en-US" sz="1350" dirty="0">
                <a:latin typeface="+mn-lt"/>
              </a:rPr>
              <a:t>Magnetic field of 6 T, initial energy is 10 kV, beam current is 4 A</a:t>
            </a:r>
            <a:endParaRPr lang="ru-RU" sz="1350" dirty="0">
              <a:latin typeface="+mn-lt"/>
            </a:endParaRPr>
          </a:p>
        </p:txBody>
      </p:sp>
      <p:sp>
        <p:nvSpPr>
          <p:cNvPr id="15" name="TextBox 14"/>
          <p:cNvSpPr txBox="1"/>
          <p:nvPr/>
        </p:nvSpPr>
        <p:spPr>
          <a:xfrm>
            <a:off x="293729" y="2450424"/>
            <a:ext cx="2258176" cy="646331"/>
          </a:xfrm>
          <a:prstGeom prst="rect">
            <a:avLst/>
          </a:prstGeom>
          <a:solidFill>
            <a:schemeClr val="bg1"/>
          </a:solidFill>
          <a:effectLst>
            <a:glow rad="63500">
              <a:schemeClr val="accent1">
                <a:satMod val="175000"/>
                <a:alpha val="40000"/>
              </a:schemeClr>
            </a:glow>
          </a:effectLst>
        </p:spPr>
        <p:txBody>
          <a:bodyPr>
            <a:spAutoFit/>
          </a:bodyPr>
          <a:lstStyle/>
          <a:p>
            <a:pPr algn="ctr" fontAlgn="auto">
              <a:spcBef>
                <a:spcPts val="0"/>
              </a:spcBef>
              <a:spcAft>
                <a:spcPts val="0"/>
              </a:spcAft>
              <a:defRPr/>
            </a:pPr>
            <a:r>
              <a:rPr lang="en-US" sz="1200" dirty="0">
                <a:latin typeface="+mn-lt"/>
              </a:rPr>
              <a:t>Additional ports for diagnostics do not seem to influence beam dynamics</a:t>
            </a:r>
            <a:endParaRPr lang="ru-RU" sz="1200" dirty="0">
              <a:latin typeface="+mn-lt"/>
            </a:endParaRPr>
          </a:p>
        </p:txBody>
      </p:sp>
      <p:sp>
        <p:nvSpPr>
          <p:cNvPr id="16" name="Овал 11"/>
          <p:cNvSpPr/>
          <p:nvPr/>
        </p:nvSpPr>
        <p:spPr>
          <a:xfrm>
            <a:off x="1135063" y="998538"/>
            <a:ext cx="576262" cy="647700"/>
          </a:xfrm>
          <a:prstGeom prst="ellipse">
            <a:avLst/>
          </a:prstGeom>
          <a:noFill/>
          <a:ln w="158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sz="1350"/>
          </a:p>
        </p:txBody>
      </p:sp>
      <p:sp>
        <p:nvSpPr>
          <p:cNvPr id="17" name="TextBox 6"/>
          <p:cNvSpPr txBox="1">
            <a:spLocks noChangeArrowheads="1"/>
          </p:cNvSpPr>
          <p:nvPr/>
        </p:nvSpPr>
        <p:spPr bwMode="auto">
          <a:xfrm>
            <a:off x="827088" y="26988"/>
            <a:ext cx="8135937" cy="414337"/>
          </a:xfrm>
          <a:prstGeom prst="rect">
            <a:avLst/>
          </a:prstGeom>
          <a:noFill/>
          <a:ln w="9525">
            <a:noFill/>
            <a:miter lim="800000"/>
            <a:headEnd/>
            <a:tailEnd/>
          </a:ln>
        </p:spPr>
        <p:txBody>
          <a:bodyPr>
            <a:spAutoFit/>
          </a:bodyPr>
          <a:lstStyle/>
          <a:p>
            <a:pPr algn="ctr" fontAlgn="auto">
              <a:spcBef>
                <a:spcPts val="0"/>
              </a:spcBef>
              <a:spcAft>
                <a:spcPts val="0"/>
              </a:spcAft>
              <a:defRPr/>
            </a:pPr>
            <a:r>
              <a:rPr lang="en-US" sz="2100" b="1" dirty="0">
                <a:solidFill>
                  <a:schemeClr val="bg2"/>
                </a:solidFill>
                <a:latin typeface="+mj-lt"/>
              </a:rPr>
              <a:t>Beam potential along the HEL with ports for diagnostics</a:t>
            </a:r>
            <a:endParaRPr lang="ru-RU" sz="2100" b="1" dirty="0">
              <a:solidFill>
                <a:schemeClr val="bg2"/>
              </a:solidFill>
              <a:latin typeface="+mj-lt"/>
            </a:endParaRPr>
          </a:p>
        </p:txBody>
      </p:sp>
      <p:grpSp>
        <p:nvGrpSpPr>
          <p:cNvPr id="18" name="Группа 17"/>
          <p:cNvGrpSpPr/>
          <p:nvPr/>
        </p:nvGrpSpPr>
        <p:grpSpPr>
          <a:xfrm>
            <a:off x="1979712" y="4487369"/>
            <a:ext cx="499942" cy="604661"/>
            <a:chOff x="2793032" y="4343353"/>
            <a:chExt cx="499942" cy="604661"/>
          </a:xfrm>
        </p:grpSpPr>
        <p:pic>
          <p:nvPicPr>
            <p:cNvPr id="19" name="Picture 4" descr="BINP logo"/>
            <p:cNvPicPr>
              <a:picLocks noChangeAspect="1" noChangeArrowheads="1"/>
            </p:cNvPicPr>
            <p:nvPr/>
          </p:nvPicPr>
          <p:blipFill>
            <a:blip r:embed="rId7" cstate="screen">
              <a:extLst>
                <a:ext uri="{28A0092B-C50C-407E-A947-70E740481C1C}">
                  <a14:useLocalDpi xmlns:a14="http://schemas.microsoft.com/office/drawing/2010/main"/>
                </a:ext>
              </a:extLst>
            </a:blip>
            <a:srcRect/>
            <a:stretch>
              <a:fillRect/>
            </a:stretch>
          </p:blipFill>
          <p:spPr bwMode="auto">
            <a:xfrm>
              <a:off x="2860926" y="4343353"/>
              <a:ext cx="432048" cy="516993"/>
            </a:xfrm>
            <a:prstGeom prst="rect">
              <a:avLst/>
            </a:prstGeom>
            <a:noFill/>
            <a:extLst>
              <a:ext uri="{909E8E84-426E-40DD-AFC4-6F175D3DCCD1}">
                <a14:hiddenFill xmlns:a14="http://schemas.microsoft.com/office/drawing/2010/main">
                  <a:solidFill>
                    <a:srgbClr val="FFFFFF"/>
                  </a:solidFill>
                </a14:hiddenFill>
              </a:ext>
            </a:extLst>
          </p:spPr>
        </p:pic>
        <p:sp>
          <p:nvSpPr>
            <p:cNvPr id="20" name="TextBox 19"/>
            <p:cNvSpPr txBox="1"/>
            <p:nvPr/>
          </p:nvSpPr>
          <p:spPr>
            <a:xfrm>
              <a:off x="2793032" y="4701793"/>
              <a:ext cx="482824" cy="246221"/>
            </a:xfrm>
            <a:prstGeom prst="rect">
              <a:avLst/>
            </a:prstGeom>
            <a:noFill/>
          </p:spPr>
          <p:txBody>
            <a:bodyPr wrap="none" rtlCol="0">
              <a:spAutoFit/>
            </a:bodyPr>
            <a:lstStyle/>
            <a:p>
              <a:r>
                <a:rPr lang="en-US" sz="1000" dirty="0" smtClean="0">
                  <a:solidFill>
                    <a:srgbClr val="00008E"/>
                  </a:solidFill>
                </a:rPr>
                <a:t>BINP</a:t>
              </a:r>
              <a:endParaRPr lang="ru-RU" sz="1000" dirty="0">
                <a:solidFill>
                  <a:srgbClr val="00008E"/>
                </a:solidFill>
              </a:endParaRPr>
            </a:p>
          </p:txBody>
        </p:sp>
      </p:gr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7" name="Title 7"/>
          <p:cNvSpPr>
            <a:spLocks/>
          </p:cNvSpPr>
          <p:nvPr/>
        </p:nvSpPr>
        <p:spPr bwMode="auto">
          <a:xfrm>
            <a:off x="612775" y="134938"/>
            <a:ext cx="7918450" cy="539750"/>
          </a:xfrm>
          <a:prstGeom prst="rect">
            <a:avLst/>
          </a:prstGeom>
          <a:noFill/>
          <a:ln w="9525">
            <a:noFill/>
            <a:miter lim="800000"/>
            <a:headEnd/>
            <a:tailEnd/>
          </a:ln>
        </p:spPr>
        <p:txBody>
          <a:bodyPr lIns="0" tIns="0" rIns="0" bIns="0" anchor="ctr" anchorCtr="1"/>
          <a:lstStyle/>
          <a:p>
            <a:pPr algn="ctr"/>
            <a:r>
              <a:rPr lang="en-GB" sz="2800" b="1">
                <a:solidFill>
                  <a:schemeClr val="bg2"/>
                </a:solidFill>
              </a:rPr>
              <a:t>Asymmetric vacuum chamber leads to</a:t>
            </a:r>
          </a:p>
        </p:txBody>
      </p:sp>
      <p:sp>
        <p:nvSpPr>
          <p:cNvPr id="9" name="Content Placeholder 8"/>
          <p:cNvSpPr>
            <a:spLocks/>
          </p:cNvSpPr>
          <p:nvPr/>
        </p:nvSpPr>
        <p:spPr bwMode="auto">
          <a:xfrm>
            <a:off x="612775" y="627534"/>
            <a:ext cx="7918450" cy="3679825"/>
          </a:xfrm>
          <a:prstGeom prst="rect">
            <a:avLst/>
          </a:prstGeom>
          <a:noFill/>
          <a:ln w="9525">
            <a:noFill/>
            <a:miter lim="800000"/>
            <a:headEnd/>
            <a:tailEnd/>
          </a:ln>
        </p:spPr>
        <p:txBody>
          <a:bodyPr lIns="0" tIns="0" rIns="0" bIns="0"/>
          <a:lstStyle/>
          <a:p>
            <a:pPr marL="342900" indent="-342900">
              <a:lnSpc>
                <a:spcPct val="80000"/>
              </a:lnSpc>
              <a:spcBef>
                <a:spcPct val="20000"/>
              </a:spcBef>
              <a:buClr>
                <a:srgbClr val="FB963C"/>
              </a:buClr>
              <a:buFont typeface="Wingdings" pitchFamily="2" charset="2"/>
              <a:buChar char="§"/>
            </a:pPr>
            <a:r>
              <a:rPr lang="en-US" sz="2400" dirty="0">
                <a:solidFill>
                  <a:srgbClr val="5A5A5A"/>
                </a:solidFill>
              </a:rPr>
              <a:t>Asymmetric beam </a:t>
            </a:r>
            <a:r>
              <a:rPr lang="en-US" sz="2400" dirty="0" smtClean="0">
                <a:solidFill>
                  <a:srgbClr val="5A5A5A"/>
                </a:solidFill>
              </a:rPr>
              <a:t>potential</a:t>
            </a:r>
            <a:endParaRPr lang="ru-RU" sz="2400" dirty="0" smtClean="0">
              <a:solidFill>
                <a:srgbClr val="5A5A5A"/>
              </a:solidFill>
            </a:endParaRPr>
          </a:p>
          <a:p>
            <a:pPr marL="342900" indent="-342900">
              <a:lnSpc>
                <a:spcPct val="80000"/>
              </a:lnSpc>
              <a:spcBef>
                <a:spcPct val="20000"/>
              </a:spcBef>
              <a:buClr>
                <a:srgbClr val="FB963C"/>
              </a:buClr>
              <a:buFont typeface="Wingdings" pitchFamily="2" charset="2"/>
              <a:buChar char="§"/>
            </a:pPr>
            <a:endParaRPr lang="en-US" sz="2400" dirty="0">
              <a:solidFill>
                <a:srgbClr val="5A5A5A"/>
              </a:solidFill>
            </a:endParaRPr>
          </a:p>
          <a:p>
            <a:pPr marL="342900" indent="-342900">
              <a:lnSpc>
                <a:spcPct val="80000"/>
              </a:lnSpc>
              <a:spcBef>
                <a:spcPct val="20000"/>
              </a:spcBef>
              <a:buClr>
                <a:srgbClr val="FB963C"/>
              </a:buClr>
              <a:buFont typeface="Wingdings" pitchFamily="2" charset="2"/>
              <a:buChar char="§"/>
            </a:pPr>
            <a:r>
              <a:rPr lang="en-US" sz="2400" dirty="0">
                <a:solidFill>
                  <a:srgbClr val="5A5A5A"/>
                </a:solidFill>
              </a:rPr>
              <a:t>Different </a:t>
            </a:r>
            <a:r>
              <a:rPr lang="en-US" sz="2400" dirty="0" smtClean="0">
                <a:solidFill>
                  <a:srgbClr val="5A5A5A"/>
                </a:solidFill>
              </a:rPr>
              <a:t>particles longitudinal velocities</a:t>
            </a:r>
            <a:endParaRPr lang="ru-RU" sz="2400" dirty="0" smtClean="0">
              <a:solidFill>
                <a:srgbClr val="5A5A5A"/>
              </a:solidFill>
            </a:endParaRPr>
          </a:p>
          <a:p>
            <a:pPr marL="342900" indent="-342900">
              <a:lnSpc>
                <a:spcPct val="80000"/>
              </a:lnSpc>
              <a:spcBef>
                <a:spcPct val="20000"/>
              </a:spcBef>
              <a:buClr>
                <a:srgbClr val="FB963C"/>
              </a:buClr>
              <a:buFont typeface="Wingdings" pitchFamily="2" charset="2"/>
              <a:buChar char="§"/>
            </a:pPr>
            <a:endParaRPr lang="en-US" sz="2400" dirty="0">
              <a:solidFill>
                <a:srgbClr val="5A5A5A"/>
              </a:solidFill>
            </a:endParaRPr>
          </a:p>
          <a:p>
            <a:pPr marL="342900" indent="-342900">
              <a:lnSpc>
                <a:spcPct val="80000"/>
              </a:lnSpc>
              <a:spcBef>
                <a:spcPct val="20000"/>
              </a:spcBef>
              <a:buClr>
                <a:srgbClr val="FB963C"/>
              </a:buClr>
              <a:buFont typeface="Wingdings" pitchFamily="2" charset="2"/>
              <a:buChar char="§"/>
            </a:pPr>
            <a:r>
              <a:rPr lang="en-US" sz="2400" dirty="0">
                <a:solidFill>
                  <a:srgbClr val="5A5A5A"/>
                </a:solidFill>
              </a:rPr>
              <a:t>Non-laminar </a:t>
            </a:r>
            <a:r>
              <a:rPr lang="en-US" sz="2400" dirty="0" smtClean="0">
                <a:solidFill>
                  <a:srgbClr val="5A5A5A"/>
                </a:solidFill>
              </a:rPr>
              <a:t>particle motion</a:t>
            </a:r>
            <a:endParaRPr lang="ru-RU" sz="2400" dirty="0" smtClean="0">
              <a:solidFill>
                <a:srgbClr val="5A5A5A"/>
              </a:solidFill>
            </a:endParaRPr>
          </a:p>
          <a:p>
            <a:pPr marL="342900" indent="-342900">
              <a:lnSpc>
                <a:spcPct val="80000"/>
              </a:lnSpc>
              <a:spcBef>
                <a:spcPct val="20000"/>
              </a:spcBef>
              <a:buClr>
                <a:srgbClr val="FB963C"/>
              </a:buClr>
              <a:buFont typeface="Wingdings" pitchFamily="2" charset="2"/>
              <a:buChar char="§"/>
            </a:pPr>
            <a:endParaRPr lang="en-US" sz="2400" dirty="0">
              <a:solidFill>
                <a:srgbClr val="5A5A5A"/>
              </a:solidFill>
            </a:endParaRPr>
          </a:p>
          <a:p>
            <a:pPr marL="342900" indent="-342900">
              <a:lnSpc>
                <a:spcPct val="80000"/>
              </a:lnSpc>
              <a:spcBef>
                <a:spcPct val="20000"/>
              </a:spcBef>
              <a:buClr>
                <a:srgbClr val="FB963C"/>
              </a:buClr>
              <a:buFont typeface="Wingdings" pitchFamily="2" charset="2"/>
              <a:buChar char="§"/>
            </a:pPr>
            <a:r>
              <a:rPr lang="en-US" sz="2400" dirty="0">
                <a:solidFill>
                  <a:srgbClr val="5A5A5A"/>
                </a:solidFill>
              </a:rPr>
              <a:t>Different </a:t>
            </a:r>
            <a:r>
              <a:rPr lang="en-US" sz="2400" dirty="0" err="1">
                <a:solidFill>
                  <a:srgbClr val="5A5A5A"/>
                </a:solidFill>
              </a:rPr>
              <a:t>Larmor</a:t>
            </a:r>
            <a:r>
              <a:rPr lang="en-US" sz="2400" dirty="0">
                <a:solidFill>
                  <a:srgbClr val="5A5A5A"/>
                </a:solidFill>
              </a:rPr>
              <a:t> </a:t>
            </a:r>
            <a:r>
              <a:rPr lang="en-US" sz="2400" dirty="0" smtClean="0">
                <a:solidFill>
                  <a:srgbClr val="5A5A5A"/>
                </a:solidFill>
              </a:rPr>
              <a:t>precession</a:t>
            </a:r>
            <a:endParaRPr lang="ru-RU" sz="2400" dirty="0" smtClean="0">
              <a:solidFill>
                <a:srgbClr val="5A5A5A"/>
              </a:solidFill>
            </a:endParaRPr>
          </a:p>
          <a:p>
            <a:pPr>
              <a:lnSpc>
                <a:spcPct val="80000"/>
              </a:lnSpc>
              <a:spcBef>
                <a:spcPct val="20000"/>
              </a:spcBef>
              <a:buClr>
                <a:srgbClr val="FB963C"/>
              </a:buClr>
            </a:pPr>
            <a:r>
              <a:rPr lang="en-US" sz="2400" dirty="0" smtClean="0">
                <a:solidFill>
                  <a:srgbClr val="5A5A5A"/>
                </a:solidFill>
              </a:rPr>
              <a:t> </a:t>
            </a:r>
            <a:endParaRPr lang="en-US" sz="2400" dirty="0">
              <a:solidFill>
                <a:srgbClr val="5A5A5A"/>
              </a:solidFill>
            </a:endParaRPr>
          </a:p>
          <a:p>
            <a:pPr marL="342900" indent="-342900">
              <a:lnSpc>
                <a:spcPct val="80000"/>
              </a:lnSpc>
              <a:spcBef>
                <a:spcPct val="20000"/>
              </a:spcBef>
              <a:buClr>
                <a:srgbClr val="FB963C"/>
              </a:buClr>
              <a:buFont typeface="Wingdings" pitchFamily="2" charset="2"/>
              <a:buChar char="§"/>
            </a:pPr>
            <a:r>
              <a:rPr lang="en-US" sz="2400" dirty="0">
                <a:solidFill>
                  <a:srgbClr val="5A5A5A"/>
                </a:solidFill>
              </a:rPr>
              <a:t>Different transverse </a:t>
            </a:r>
            <a:r>
              <a:rPr lang="en-US" sz="2400" dirty="0" smtClean="0">
                <a:solidFill>
                  <a:srgbClr val="5A5A5A"/>
                </a:solidFill>
              </a:rPr>
              <a:t>velocities</a:t>
            </a:r>
            <a:endParaRPr lang="ru-RU" sz="2400" dirty="0" smtClean="0">
              <a:solidFill>
                <a:srgbClr val="5A5A5A"/>
              </a:solidFill>
            </a:endParaRPr>
          </a:p>
          <a:p>
            <a:pPr marL="342900" indent="-342900">
              <a:lnSpc>
                <a:spcPct val="80000"/>
              </a:lnSpc>
              <a:spcBef>
                <a:spcPct val="20000"/>
              </a:spcBef>
              <a:buClr>
                <a:srgbClr val="FB963C"/>
              </a:buClr>
              <a:buFont typeface="Wingdings" pitchFamily="2" charset="2"/>
              <a:buChar char="§"/>
            </a:pPr>
            <a:endParaRPr lang="en-US" sz="2400" dirty="0">
              <a:solidFill>
                <a:srgbClr val="5A5A5A"/>
              </a:solidFill>
            </a:endParaRPr>
          </a:p>
          <a:p>
            <a:pPr marL="342900" indent="-342900">
              <a:lnSpc>
                <a:spcPct val="80000"/>
              </a:lnSpc>
              <a:spcBef>
                <a:spcPct val="20000"/>
              </a:spcBef>
              <a:buClr>
                <a:srgbClr val="FB963C"/>
              </a:buClr>
              <a:buFont typeface="Wingdings" pitchFamily="2" charset="2"/>
              <a:buChar char="§"/>
            </a:pPr>
            <a:r>
              <a:rPr lang="en-US" sz="2400" dirty="0">
                <a:solidFill>
                  <a:srgbClr val="5A5A5A"/>
                </a:solidFill>
              </a:rPr>
              <a:t>and other</a:t>
            </a:r>
          </a:p>
        </p:txBody>
      </p:sp>
      <p:grpSp>
        <p:nvGrpSpPr>
          <p:cNvPr id="5" name="Группа 4"/>
          <p:cNvGrpSpPr/>
          <p:nvPr/>
        </p:nvGrpSpPr>
        <p:grpSpPr>
          <a:xfrm>
            <a:off x="1979712" y="4487369"/>
            <a:ext cx="499942" cy="604661"/>
            <a:chOff x="2793032" y="4343353"/>
            <a:chExt cx="499942" cy="604661"/>
          </a:xfrm>
        </p:grpSpPr>
        <p:pic>
          <p:nvPicPr>
            <p:cNvPr id="6" name="Picture 4" descr="BINP logo"/>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2860926" y="4343353"/>
              <a:ext cx="432048" cy="516993"/>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p:cNvSpPr txBox="1"/>
            <p:nvPr/>
          </p:nvSpPr>
          <p:spPr>
            <a:xfrm>
              <a:off x="2793032" y="4701793"/>
              <a:ext cx="482824" cy="246221"/>
            </a:xfrm>
            <a:prstGeom prst="rect">
              <a:avLst/>
            </a:prstGeom>
            <a:noFill/>
          </p:spPr>
          <p:txBody>
            <a:bodyPr wrap="none" rtlCol="0">
              <a:spAutoFit/>
            </a:bodyPr>
            <a:lstStyle/>
            <a:p>
              <a:r>
                <a:rPr lang="en-US" sz="1000" dirty="0" smtClean="0">
                  <a:solidFill>
                    <a:srgbClr val="00008E"/>
                  </a:solidFill>
                </a:rPr>
                <a:t>BINP</a:t>
              </a:r>
              <a:endParaRPr lang="ru-RU" sz="1000" dirty="0">
                <a:solidFill>
                  <a:srgbClr val="00008E"/>
                </a:solidFill>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9">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9">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9">
                                            <p:txEl>
                                              <p:pRg st="6" end="6"/>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9">
                                            <p:txEl>
                                              <p:pRg st="8" end="8"/>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9">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Title 1"/>
          <p:cNvSpPr>
            <a:spLocks noGrp="1"/>
          </p:cNvSpPr>
          <p:nvPr>
            <p:ph type="title" idx="4294967295"/>
          </p:nvPr>
        </p:nvSpPr>
        <p:spPr/>
        <p:txBody>
          <a:bodyPr/>
          <a:lstStyle/>
          <a:p>
            <a:r>
              <a:rPr lang="en-GB" smtClean="0"/>
              <a:t>Effect of drift velocity</a:t>
            </a:r>
          </a:p>
        </p:txBody>
      </p:sp>
      <p:sp>
        <p:nvSpPr>
          <p:cNvPr id="3" name="Content Placeholder 2"/>
          <p:cNvSpPr>
            <a:spLocks noGrp="1"/>
          </p:cNvSpPr>
          <p:nvPr>
            <p:ph idx="4294967295"/>
          </p:nvPr>
        </p:nvSpPr>
        <p:spPr>
          <a:xfrm>
            <a:off x="469900" y="484188"/>
            <a:ext cx="8674100" cy="1152525"/>
          </a:xfrm>
        </p:spPr>
        <p:txBody>
          <a:bodyPr/>
          <a:lstStyle/>
          <a:p>
            <a:pPr algn="l">
              <a:buFont typeface="Wingdings" pitchFamily="2" charset="2"/>
              <a:buNone/>
            </a:pPr>
            <a:endParaRPr lang="en-GB" sz="1600" dirty="0" smtClean="0">
              <a:latin typeface="Times New Roman" pitchFamily="18" charset="0"/>
            </a:endParaRPr>
          </a:p>
          <a:p>
            <a:pPr algn="l"/>
            <a:r>
              <a:rPr lang="en-GB" sz="1600" dirty="0" smtClean="0">
                <a:latin typeface="Times New Roman" pitchFamily="18" charset="0"/>
              </a:rPr>
              <a:t>Drift velocity derives from the </a:t>
            </a:r>
            <a:r>
              <a:rPr lang="en-GB" sz="1600" dirty="0" err="1" smtClean="0">
                <a:latin typeface="Times New Roman" pitchFamily="18" charset="0"/>
              </a:rPr>
              <a:t>ExB</a:t>
            </a:r>
            <a:r>
              <a:rPr lang="en-GB" sz="1600" dirty="0" smtClean="0">
                <a:latin typeface="Times New Roman" pitchFamily="18" charset="0"/>
              </a:rPr>
              <a:t> (e-beam electric field is </a:t>
            </a:r>
            <a:br>
              <a:rPr lang="en-GB" sz="1600" dirty="0" smtClean="0">
                <a:latin typeface="Times New Roman" pitchFamily="18" charset="0"/>
              </a:rPr>
            </a:br>
            <a:r>
              <a:rPr lang="en-GB" sz="1600" dirty="0" smtClean="0">
                <a:latin typeface="Times New Roman" pitchFamily="18" charset="0"/>
              </a:rPr>
              <a:t>significant for large e-currents)                            </a:t>
            </a:r>
          </a:p>
        </p:txBody>
      </p:sp>
      <p:sp>
        <p:nvSpPr>
          <p:cNvPr id="71684" name="Slide Number Placeholder 4"/>
          <p:cNvSpPr txBox="1">
            <a:spLocks noGrp="1"/>
          </p:cNvSpPr>
          <p:nvPr/>
        </p:nvSpPr>
        <p:spPr bwMode="auto">
          <a:xfrm>
            <a:off x="8686800" y="4767263"/>
            <a:ext cx="360363" cy="269875"/>
          </a:xfrm>
          <a:prstGeom prst="rect">
            <a:avLst/>
          </a:prstGeom>
          <a:noFill/>
          <a:ln w="9525">
            <a:noFill/>
            <a:miter lim="800000"/>
            <a:headEnd/>
            <a:tailEnd/>
          </a:ln>
        </p:spPr>
        <p:txBody>
          <a:bodyPr lIns="0" tIns="0" rIns="0" bIns="0" anchor="b"/>
          <a:lstStyle/>
          <a:p>
            <a:pPr algn="r"/>
            <a:fld id="{2835F641-F4F5-48DC-80DE-078E095E4817}" type="slidenum">
              <a:rPr lang="fr-FR" sz="1200">
                <a:solidFill>
                  <a:schemeClr val="accent1"/>
                </a:solidFill>
              </a:rPr>
              <a:pPr algn="r"/>
              <a:t>16</a:t>
            </a:fld>
            <a:endParaRPr lang="fr-FR" sz="1200">
              <a:solidFill>
                <a:schemeClr val="accent1"/>
              </a:solidFill>
            </a:endParaRPr>
          </a:p>
        </p:txBody>
      </p:sp>
      <p:pic>
        <p:nvPicPr>
          <p:cNvPr id="2050" name="Рисунок 21"/>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2124075" y="1647825"/>
            <a:ext cx="1042988" cy="1139825"/>
          </a:xfrm>
          <a:prstGeom prst="rect">
            <a:avLst/>
          </a:prstGeom>
          <a:noFill/>
          <a:ln w="9525">
            <a:noFill/>
            <a:miter lim="800000"/>
            <a:headEnd/>
            <a:tailEnd/>
          </a:ln>
        </p:spPr>
      </p:pic>
      <p:pic>
        <p:nvPicPr>
          <p:cNvPr id="2051" name="Рисунок 41"/>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6443663" y="4066505"/>
            <a:ext cx="898525" cy="1025525"/>
          </a:xfrm>
          <a:prstGeom prst="rect">
            <a:avLst/>
          </a:prstGeom>
          <a:noFill/>
          <a:ln w="9525">
            <a:noFill/>
            <a:miter lim="800000"/>
            <a:headEnd/>
            <a:tailEnd/>
          </a:ln>
        </p:spPr>
      </p:pic>
      <p:grpSp>
        <p:nvGrpSpPr>
          <p:cNvPr id="6" name="Group 5"/>
          <p:cNvGrpSpPr>
            <a:grpSpLocks/>
          </p:cNvGrpSpPr>
          <p:nvPr/>
        </p:nvGrpSpPr>
        <p:grpSpPr bwMode="auto">
          <a:xfrm>
            <a:off x="6093010" y="821418"/>
            <a:ext cx="1296988" cy="685800"/>
            <a:chOff x="7893543" y="1852317"/>
            <a:chExt cx="1296144" cy="685713"/>
          </a:xfrm>
        </p:grpSpPr>
        <p:sp>
          <p:nvSpPr>
            <p:cNvPr id="2" name="Rounded Rectangle 27"/>
            <p:cNvSpPr/>
            <p:nvPr/>
          </p:nvSpPr>
          <p:spPr>
            <a:xfrm>
              <a:off x="7893543" y="1852317"/>
              <a:ext cx="1296144" cy="685713"/>
            </a:xfrm>
            <a:prstGeom prst="roundRect">
              <a:avLst/>
            </a:prstGeom>
            <a:gradFill>
              <a:gsLst>
                <a:gs pos="0">
                  <a:schemeClr val="bg2"/>
                </a:gs>
                <a:gs pos="100000">
                  <a:schemeClr val="bg2">
                    <a:lumMod val="20000"/>
                    <a:lumOff val="80000"/>
                  </a:schemeClr>
                </a:gs>
              </a:gsLst>
            </a:gradFill>
          </p:spPr>
          <p:style>
            <a:lnRef idx="1">
              <a:schemeClr val="accent1"/>
            </a:lnRef>
            <a:fillRef idx="3">
              <a:schemeClr val="accent1"/>
            </a:fillRef>
            <a:effectRef idx="2">
              <a:schemeClr val="accent1"/>
            </a:effectRef>
            <a:fontRef idx="minor">
              <a:schemeClr val="lt1"/>
            </a:fontRef>
          </p:style>
          <p:txBody>
            <a:bodyPr lIns="0" tIns="0" rIns="0" bIns="72000" anchor="ctr" anchorCtr="1"/>
            <a:lstStyle/>
            <a:p>
              <a:pPr algn="ctr" fontAlgn="auto">
                <a:lnSpc>
                  <a:spcPct val="150000"/>
                </a:lnSpc>
                <a:spcBef>
                  <a:spcPts val="0"/>
                </a:spcBef>
                <a:spcAft>
                  <a:spcPts val="0"/>
                </a:spcAft>
                <a:defRPr/>
              </a:pPr>
              <a:endParaRPr lang="en-GB" sz="2400" i="1" baseline="30000" dirty="0">
                <a:solidFill>
                  <a:schemeClr val="tx1"/>
                </a:solidFill>
              </a:endParaRPr>
            </a:p>
          </p:txBody>
        </p:sp>
        <p:graphicFrame>
          <p:nvGraphicFramePr>
            <p:cNvPr id="71689" name="Object 9"/>
            <p:cNvGraphicFramePr>
              <a:graphicFrameLocks noChangeAspect="1"/>
            </p:cNvGraphicFramePr>
            <p:nvPr>
              <p:extLst>
                <p:ext uri="{D42A27DB-BD31-4B8C-83A1-F6EECF244321}">
                  <p14:modId xmlns:p14="http://schemas.microsoft.com/office/powerpoint/2010/main" val="4044134406"/>
                </p:ext>
              </p:extLst>
            </p:nvPr>
          </p:nvGraphicFramePr>
          <p:xfrm>
            <a:off x="8001282" y="1870757"/>
            <a:ext cx="1152525" cy="644525"/>
          </p:xfrm>
          <a:graphic>
            <a:graphicData uri="http://schemas.openxmlformats.org/presentationml/2006/ole">
              <mc:AlternateContent xmlns:mc="http://schemas.openxmlformats.org/markup-compatibility/2006">
                <mc:Choice xmlns:v="urn:schemas-microsoft-com:vml" Requires="v">
                  <p:oleObj spid="_x0000_s71793" name="Equation" r:id="rId6" imgW="749160" imgH="419040" progId="Equation.3">
                    <p:embed/>
                  </p:oleObj>
                </mc:Choice>
                <mc:Fallback>
                  <p:oleObj name="Equation" r:id="rId6" imgW="749160" imgH="419040" progId="Equation.3">
                    <p:embed/>
                    <p:pic>
                      <p:nvPicPr>
                        <p:cNvPr id="0" name="Picture 9"/>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8001282" y="1870757"/>
                          <a:ext cx="1152525" cy="6445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pSp>
      <p:sp>
        <p:nvSpPr>
          <p:cNvPr id="71692" name="Rectangle 18"/>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n-GB"/>
          </a:p>
        </p:txBody>
      </p:sp>
      <p:sp>
        <p:nvSpPr>
          <p:cNvPr id="4" name="Content Placeholder 2"/>
          <p:cNvSpPr>
            <a:spLocks/>
          </p:cNvSpPr>
          <p:nvPr/>
        </p:nvSpPr>
        <p:spPr bwMode="auto">
          <a:xfrm>
            <a:off x="469900" y="1203325"/>
            <a:ext cx="8674100" cy="1152525"/>
          </a:xfrm>
          <a:prstGeom prst="rect">
            <a:avLst/>
          </a:prstGeom>
          <a:noFill/>
          <a:ln w="9525">
            <a:noFill/>
            <a:miter lim="800000"/>
            <a:headEnd/>
            <a:tailEnd/>
          </a:ln>
        </p:spPr>
        <p:txBody>
          <a:bodyPr lIns="0" tIns="0" rIns="0" bIns="0"/>
          <a:lstStyle/>
          <a:p>
            <a:pPr marL="342900" indent="-342900">
              <a:spcBef>
                <a:spcPct val="20000"/>
              </a:spcBef>
              <a:buClr>
                <a:srgbClr val="FB963C"/>
              </a:buClr>
              <a:buFont typeface="Wingdings" pitchFamily="2" charset="2"/>
              <a:buNone/>
            </a:pPr>
            <a:endParaRPr lang="en-GB" sz="1600" dirty="0">
              <a:solidFill>
                <a:srgbClr val="5A5A5A"/>
              </a:solidFill>
              <a:latin typeface="Times New Roman" pitchFamily="18" charset="0"/>
            </a:endParaRPr>
          </a:p>
          <a:p>
            <a:pPr marL="342900" indent="-342900">
              <a:spcBef>
                <a:spcPct val="20000"/>
              </a:spcBef>
              <a:buClr>
                <a:srgbClr val="FB963C"/>
              </a:buClr>
              <a:buFont typeface="Wingdings" pitchFamily="2" charset="2"/>
              <a:buChar char="§"/>
            </a:pPr>
            <a:r>
              <a:rPr lang="en-GB" sz="1600" dirty="0">
                <a:solidFill>
                  <a:srgbClr val="5A5A5A"/>
                </a:solidFill>
                <a:latin typeface="Times New Roman" pitchFamily="18" charset="0"/>
              </a:rPr>
              <a:t>Radial electric field of the beam and external </a:t>
            </a:r>
            <a:r>
              <a:rPr lang="en-GB" sz="1600" dirty="0" smtClean="0">
                <a:solidFill>
                  <a:srgbClr val="5A5A5A"/>
                </a:solidFill>
                <a:latin typeface="Times New Roman" pitchFamily="18" charset="0"/>
              </a:rPr>
              <a:t>longitudinal magnetic </a:t>
            </a:r>
            <a:r>
              <a:rPr lang="en-GB" sz="1600" dirty="0">
                <a:solidFill>
                  <a:srgbClr val="5A5A5A"/>
                </a:solidFill>
                <a:latin typeface="Times New Roman" pitchFamily="18" charset="0"/>
              </a:rPr>
              <a:t>field provide the angular drift velocity                            </a:t>
            </a:r>
          </a:p>
        </p:txBody>
      </p:sp>
      <p:grpSp>
        <p:nvGrpSpPr>
          <p:cNvPr id="71707" name="Group 27"/>
          <p:cNvGrpSpPr>
            <a:grpSpLocks/>
          </p:cNvGrpSpPr>
          <p:nvPr/>
        </p:nvGrpSpPr>
        <p:grpSpPr bwMode="auto">
          <a:xfrm>
            <a:off x="3429000" y="1851025"/>
            <a:ext cx="1296988" cy="685800"/>
            <a:chOff x="3107" y="1220"/>
            <a:chExt cx="817" cy="432"/>
          </a:xfrm>
        </p:grpSpPr>
        <p:sp>
          <p:nvSpPr>
            <p:cNvPr id="5" name="Rounded Rectangle 27"/>
            <p:cNvSpPr/>
            <p:nvPr/>
          </p:nvSpPr>
          <p:spPr>
            <a:xfrm>
              <a:off x="3107" y="1220"/>
              <a:ext cx="817" cy="432"/>
            </a:xfrm>
            <a:prstGeom prst="roundRect">
              <a:avLst/>
            </a:prstGeom>
            <a:gradFill>
              <a:gsLst>
                <a:gs pos="0">
                  <a:schemeClr val="bg2"/>
                </a:gs>
                <a:gs pos="100000">
                  <a:schemeClr val="bg2">
                    <a:lumMod val="20000"/>
                    <a:lumOff val="80000"/>
                  </a:schemeClr>
                </a:gs>
              </a:gsLst>
            </a:gradFill>
          </p:spPr>
          <p:style>
            <a:lnRef idx="1">
              <a:schemeClr val="accent1"/>
            </a:lnRef>
            <a:fillRef idx="3">
              <a:schemeClr val="accent1"/>
            </a:fillRef>
            <a:effectRef idx="2">
              <a:schemeClr val="accent1"/>
            </a:effectRef>
            <a:fontRef idx="minor">
              <a:schemeClr val="lt1"/>
            </a:fontRef>
          </p:style>
          <p:txBody>
            <a:bodyPr lIns="0" tIns="0" rIns="0" bIns="72000" anchor="ctr" anchorCtr="1"/>
            <a:lstStyle/>
            <a:p>
              <a:pPr algn="ctr" fontAlgn="auto">
                <a:lnSpc>
                  <a:spcPct val="150000"/>
                </a:lnSpc>
                <a:spcBef>
                  <a:spcPts val="0"/>
                </a:spcBef>
                <a:spcAft>
                  <a:spcPts val="0"/>
                </a:spcAft>
                <a:defRPr/>
              </a:pPr>
              <a:endParaRPr lang="en-GB" sz="2400" i="1" baseline="30000" dirty="0">
                <a:solidFill>
                  <a:schemeClr val="tx1"/>
                </a:solidFill>
              </a:endParaRPr>
            </a:p>
          </p:txBody>
        </p:sp>
        <p:graphicFrame>
          <p:nvGraphicFramePr>
            <p:cNvPr id="71705" name="Object 25"/>
            <p:cNvGraphicFramePr>
              <a:graphicFrameLocks noChangeAspect="1"/>
            </p:cNvGraphicFramePr>
            <p:nvPr/>
          </p:nvGraphicFramePr>
          <p:xfrm>
            <a:off x="3203" y="1220"/>
            <a:ext cx="504" cy="381"/>
          </p:xfrm>
          <a:graphic>
            <a:graphicData uri="http://schemas.openxmlformats.org/presentationml/2006/ole">
              <mc:AlternateContent xmlns:mc="http://schemas.openxmlformats.org/markup-compatibility/2006">
                <mc:Choice xmlns:v="urn:schemas-microsoft-com:vml" Requires="v">
                  <p:oleObj spid="_x0000_s71794" name="Формула" r:id="rId8" imgW="520560" imgH="393480" progId="Equation.3">
                    <p:embed/>
                  </p:oleObj>
                </mc:Choice>
                <mc:Fallback>
                  <p:oleObj name="Формула" r:id="rId8" imgW="520560" imgH="393480" progId="Equation.3">
                    <p:embed/>
                    <p:pic>
                      <p:nvPicPr>
                        <p:cNvPr id="0" name="Picture 25"/>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203" y="1220"/>
                          <a:ext cx="504" cy="381"/>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pSp>
      <p:grpSp>
        <p:nvGrpSpPr>
          <p:cNvPr id="71709" name="Group 29"/>
          <p:cNvGrpSpPr>
            <a:grpSpLocks/>
          </p:cNvGrpSpPr>
          <p:nvPr/>
        </p:nvGrpSpPr>
        <p:grpSpPr bwMode="auto">
          <a:xfrm>
            <a:off x="6659563" y="3003550"/>
            <a:ext cx="1389062" cy="639763"/>
            <a:chOff x="3288" y="1548"/>
            <a:chExt cx="1175" cy="590"/>
          </a:xfrm>
        </p:grpSpPr>
        <p:sp>
          <p:nvSpPr>
            <p:cNvPr id="28" name="Rounded Rectangle 27"/>
            <p:cNvSpPr/>
            <p:nvPr/>
          </p:nvSpPr>
          <p:spPr>
            <a:xfrm>
              <a:off x="3288" y="1548"/>
              <a:ext cx="1175" cy="590"/>
            </a:xfrm>
            <a:prstGeom prst="roundRect">
              <a:avLst/>
            </a:prstGeom>
            <a:gradFill>
              <a:gsLst>
                <a:gs pos="0">
                  <a:schemeClr val="bg2"/>
                </a:gs>
                <a:gs pos="100000">
                  <a:schemeClr val="bg2">
                    <a:lumMod val="20000"/>
                    <a:lumOff val="80000"/>
                  </a:schemeClr>
                </a:gs>
              </a:gsLst>
            </a:gradFill>
          </p:spPr>
          <p:style>
            <a:lnRef idx="1">
              <a:schemeClr val="accent1"/>
            </a:lnRef>
            <a:fillRef idx="3">
              <a:schemeClr val="accent1"/>
            </a:fillRef>
            <a:effectRef idx="2">
              <a:schemeClr val="accent1"/>
            </a:effectRef>
            <a:fontRef idx="minor">
              <a:schemeClr val="lt1"/>
            </a:fontRef>
          </p:style>
          <p:txBody>
            <a:bodyPr lIns="0" tIns="0" rIns="0" bIns="72000" anchor="ctr" anchorCtr="1"/>
            <a:lstStyle/>
            <a:p>
              <a:pPr algn="ctr" fontAlgn="auto">
                <a:lnSpc>
                  <a:spcPct val="150000"/>
                </a:lnSpc>
                <a:spcBef>
                  <a:spcPts val="0"/>
                </a:spcBef>
                <a:spcAft>
                  <a:spcPts val="0"/>
                </a:spcAft>
                <a:defRPr/>
              </a:pPr>
              <a:endParaRPr lang="en-GB" sz="2400" i="1" baseline="30000" dirty="0">
                <a:solidFill>
                  <a:schemeClr val="tx1"/>
                </a:solidFill>
              </a:endParaRPr>
            </a:p>
          </p:txBody>
        </p:sp>
        <p:graphicFrame>
          <p:nvGraphicFramePr>
            <p:cNvPr id="15" name="Object 28"/>
            <p:cNvGraphicFramePr>
              <a:graphicFrameLocks noChangeAspect="1"/>
            </p:cNvGraphicFramePr>
            <p:nvPr/>
          </p:nvGraphicFramePr>
          <p:xfrm>
            <a:off x="3288" y="1643"/>
            <a:ext cx="1077" cy="399"/>
          </p:xfrm>
          <a:graphic>
            <a:graphicData uri="http://schemas.openxmlformats.org/presentationml/2006/ole">
              <mc:AlternateContent xmlns:mc="http://schemas.openxmlformats.org/markup-compatibility/2006">
                <mc:Choice xmlns:v="urn:schemas-microsoft-com:vml" Requires="v">
                  <p:oleObj spid="_x0000_s71795" name="Equation" r:id="rId10" imgW="1206500" imgH="444500" progId="Equation.3">
                    <p:embed/>
                  </p:oleObj>
                </mc:Choice>
                <mc:Fallback>
                  <p:oleObj name="Equation" r:id="rId10" imgW="1206500" imgH="444500" progId="Equation.3">
                    <p:embed/>
                    <p:pic>
                      <p:nvPicPr>
                        <p:cNvPr id="0" name="Picture 28"/>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3288" y="1643"/>
                          <a:ext cx="1077" cy="399"/>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pSp>
      <p:sp>
        <p:nvSpPr>
          <p:cNvPr id="7" name="Content Placeholder 2"/>
          <p:cNvSpPr>
            <a:spLocks/>
          </p:cNvSpPr>
          <p:nvPr/>
        </p:nvSpPr>
        <p:spPr bwMode="auto">
          <a:xfrm>
            <a:off x="541338" y="2427288"/>
            <a:ext cx="7918450" cy="1152525"/>
          </a:xfrm>
          <a:prstGeom prst="rect">
            <a:avLst/>
          </a:prstGeom>
          <a:noFill/>
          <a:ln w="9525">
            <a:noFill/>
            <a:miter lim="800000"/>
            <a:headEnd/>
            <a:tailEnd/>
          </a:ln>
        </p:spPr>
        <p:txBody>
          <a:bodyPr lIns="0" tIns="0" rIns="0" bIns="0"/>
          <a:lstStyle/>
          <a:p>
            <a:pPr marL="342900" indent="-342900">
              <a:spcBef>
                <a:spcPct val="20000"/>
              </a:spcBef>
              <a:buClr>
                <a:srgbClr val="FB963C"/>
              </a:buClr>
              <a:buFont typeface="Wingdings" pitchFamily="2" charset="2"/>
              <a:buNone/>
            </a:pPr>
            <a:endParaRPr lang="en-GB" sz="1600" dirty="0">
              <a:solidFill>
                <a:srgbClr val="5A5A5A"/>
              </a:solidFill>
              <a:latin typeface="Times New Roman" pitchFamily="18" charset="0"/>
            </a:endParaRPr>
          </a:p>
          <a:p>
            <a:pPr marL="342900" indent="-342900">
              <a:spcBef>
                <a:spcPct val="20000"/>
              </a:spcBef>
              <a:buClr>
                <a:srgbClr val="FB963C"/>
              </a:buClr>
              <a:buFont typeface="Wingdings" pitchFamily="2" charset="2"/>
              <a:buChar char="§"/>
            </a:pPr>
            <a:r>
              <a:rPr lang="en-GB" sz="1600" dirty="0">
                <a:solidFill>
                  <a:srgbClr val="5A5A5A"/>
                </a:solidFill>
                <a:latin typeface="Times New Roman" pitchFamily="18" charset="0"/>
              </a:rPr>
              <a:t>Angular drift velocity provides the angular rotation, which depends on the drift velocity and potential of the particle. It can lead to non-uniform current density</a:t>
            </a:r>
          </a:p>
        </p:txBody>
      </p:sp>
      <p:sp>
        <p:nvSpPr>
          <p:cNvPr id="8" name="Content Placeholder 2"/>
          <p:cNvSpPr>
            <a:spLocks/>
          </p:cNvSpPr>
          <p:nvPr/>
        </p:nvSpPr>
        <p:spPr bwMode="auto">
          <a:xfrm>
            <a:off x="395288" y="3563268"/>
            <a:ext cx="7918450" cy="1152525"/>
          </a:xfrm>
          <a:prstGeom prst="rect">
            <a:avLst/>
          </a:prstGeom>
          <a:noFill/>
          <a:ln w="9525">
            <a:noFill/>
            <a:miter lim="800000"/>
            <a:headEnd/>
            <a:tailEnd/>
          </a:ln>
        </p:spPr>
        <p:txBody>
          <a:bodyPr lIns="0" tIns="0" rIns="0" bIns="0"/>
          <a:lstStyle/>
          <a:p>
            <a:pPr marL="342900" indent="-342900">
              <a:spcBef>
                <a:spcPct val="20000"/>
              </a:spcBef>
              <a:buClr>
                <a:srgbClr val="FB963C"/>
              </a:buClr>
              <a:buFont typeface="Wingdings" pitchFamily="2" charset="2"/>
              <a:buNone/>
            </a:pPr>
            <a:endParaRPr lang="en-GB" sz="1600" dirty="0">
              <a:solidFill>
                <a:srgbClr val="5A5A5A"/>
              </a:solidFill>
              <a:latin typeface="Times New Roman" pitchFamily="18" charset="0"/>
            </a:endParaRPr>
          </a:p>
          <a:p>
            <a:pPr marL="342900" indent="-342900">
              <a:spcBef>
                <a:spcPct val="20000"/>
              </a:spcBef>
              <a:buClr>
                <a:srgbClr val="FB963C"/>
              </a:buClr>
              <a:buFont typeface="Wingdings" pitchFamily="2" charset="2"/>
              <a:buChar char="§"/>
            </a:pPr>
            <a:r>
              <a:rPr lang="en-GB" sz="1600" dirty="0">
                <a:solidFill>
                  <a:srgbClr val="5A5A5A"/>
                </a:solidFill>
                <a:latin typeface="Times New Roman" pitchFamily="18" charset="0"/>
              </a:rPr>
              <a:t>If there is angular component of the electric field, the radial drift velocity can arise and, therefore, the beam size can be changed</a:t>
            </a:r>
          </a:p>
        </p:txBody>
      </p:sp>
      <p:grpSp>
        <p:nvGrpSpPr>
          <p:cNvPr id="22" name="Группа 21"/>
          <p:cNvGrpSpPr/>
          <p:nvPr/>
        </p:nvGrpSpPr>
        <p:grpSpPr>
          <a:xfrm>
            <a:off x="1979712" y="4487369"/>
            <a:ext cx="499942" cy="604661"/>
            <a:chOff x="2793032" y="4343353"/>
            <a:chExt cx="499942" cy="604661"/>
          </a:xfrm>
        </p:grpSpPr>
        <p:pic>
          <p:nvPicPr>
            <p:cNvPr id="23" name="Picture 4" descr="BINP logo"/>
            <p:cNvPicPr>
              <a:picLocks noChangeAspect="1" noChangeArrowheads="1"/>
            </p:cNvPicPr>
            <p:nvPr/>
          </p:nvPicPr>
          <p:blipFill>
            <a:blip r:embed="rId12" cstate="screen">
              <a:extLst>
                <a:ext uri="{28A0092B-C50C-407E-A947-70E740481C1C}">
                  <a14:useLocalDpi xmlns:a14="http://schemas.microsoft.com/office/drawing/2010/main"/>
                </a:ext>
              </a:extLst>
            </a:blip>
            <a:srcRect/>
            <a:stretch>
              <a:fillRect/>
            </a:stretch>
          </p:blipFill>
          <p:spPr bwMode="auto">
            <a:xfrm>
              <a:off x="2860926" y="4343353"/>
              <a:ext cx="432048" cy="516993"/>
            </a:xfrm>
            <a:prstGeom prst="rect">
              <a:avLst/>
            </a:prstGeom>
            <a:noFill/>
            <a:extLst>
              <a:ext uri="{909E8E84-426E-40DD-AFC4-6F175D3DCCD1}">
                <a14:hiddenFill xmlns:a14="http://schemas.microsoft.com/office/drawing/2010/main">
                  <a:solidFill>
                    <a:srgbClr val="FFFFFF"/>
                  </a:solidFill>
                </a14:hiddenFill>
              </a:ext>
            </a:extLst>
          </p:spPr>
        </p:pic>
        <p:sp>
          <p:nvSpPr>
            <p:cNvPr id="24" name="TextBox 23"/>
            <p:cNvSpPr txBox="1"/>
            <p:nvPr/>
          </p:nvSpPr>
          <p:spPr>
            <a:xfrm>
              <a:off x="2793032" y="4701793"/>
              <a:ext cx="482824" cy="246221"/>
            </a:xfrm>
            <a:prstGeom prst="rect">
              <a:avLst/>
            </a:prstGeom>
            <a:noFill/>
          </p:spPr>
          <p:txBody>
            <a:bodyPr wrap="none" rtlCol="0">
              <a:spAutoFit/>
            </a:bodyPr>
            <a:lstStyle/>
            <a:p>
              <a:r>
                <a:rPr lang="en-US" sz="1000" dirty="0" smtClean="0">
                  <a:solidFill>
                    <a:srgbClr val="00008E"/>
                  </a:solidFill>
                </a:rPr>
                <a:t>BINP</a:t>
              </a:r>
              <a:endParaRPr lang="ru-RU" sz="1000" dirty="0">
                <a:solidFill>
                  <a:srgbClr val="00008E"/>
                </a:solidFill>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 presetClass="entr" presetSubtype="4" fill="hold" nodeType="click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additive="base">
                                        <p:cTn id="11" dur="500" fill="hold"/>
                                        <p:tgtEl>
                                          <p:spTgt spid="6"/>
                                        </p:tgtEl>
                                        <p:attrNameLst>
                                          <p:attrName>ppt_x</p:attrName>
                                        </p:attrNameLst>
                                      </p:cBhvr>
                                      <p:tavLst>
                                        <p:tav tm="0">
                                          <p:val>
                                            <p:strVal val="#ppt_x"/>
                                          </p:val>
                                        </p:tav>
                                        <p:tav tm="100000">
                                          <p:val>
                                            <p:strVal val="#ppt_x"/>
                                          </p:val>
                                        </p:tav>
                                      </p:tavLst>
                                    </p:anim>
                                    <p:anim calcmode="lin" valueType="num">
                                      <p:cBhvr additive="base">
                                        <p:cTn id="12"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nodeType="clickEffect">
                                  <p:stCondLst>
                                    <p:cond delay="0"/>
                                  </p:stCondLst>
                                  <p:childTnLst>
                                    <p:set>
                                      <p:cBhvr>
                                        <p:cTn id="20" dur="1" fill="hold">
                                          <p:stCondLst>
                                            <p:cond delay="0"/>
                                          </p:stCondLst>
                                        </p:cTn>
                                        <p:tgtEl>
                                          <p:spTgt spid="2050"/>
                                        </p:tgtEl>
                                        <p:attrNameLst>
                                          <p:attrName>style.visibility</p:attrName>
                                        </p:attrNameLst>
                                      </p:cBhvr>
                                      <p:to>
                                        <p:strVal val="visible"/>
                                      </p:to>
                                    </p:set>
                                    <p:anim calcmode="lin" valueType="num">
                                      <p:cBhvr additive="base">
                                        <p:cTn id="21" dur="500" fill="hold"/>
                                        <p:tgtEl>
                                          <p:spTgt spid="2050"/>
                                        </p:tgtEl>
                                        <p:attrNameLst>
                                          <p:attrName>ppt_x</p:attrName>
                                        </p:attrNameLst>
                                      </p:cBhvr>
                                      <p:tavLst>
                                        <p:tav tm="0">
                                          <p:val>
                                            <p:strVal val="#ppt_x"/>
                                          </p:val>
                                        </p:tav>
                                        <p:tav tm="100000">
                                          <p:val>
                                            <p:strVal val="#ppt_x"/>
                                          </p:val>
                                        </p:tav>
                                      </p:tavLst>
                                    </p:anim>
                                    <p:anim calcmode="lin" valueType="num">
                                      <p:cBhvr additive="base">
                                        <p:cTn id="22" dur="500" fill="hold"/>
                                        <p:tgtEl>
                                          <p:spTgt spid="2050"/>
                                        </p:tgtEl>
                                        <p:attrNameLst>
                                          <p:attrName>ppt_y</p:attrName>
                                        </p:attrNameLst>
                                      </p:cBhvr>
                                      <p:tavLst>
                                        <p:tav tm="0">
                                          <p:val>
                                            <p:strVal val="1+#ppt_h/2"/>
                                          </p:val>
                                        </p:tav>
                                        <p:tav tm="100000">
                                          <p:val>
                                            <p:strVal val="#ppt_y"/>
                                          </p:val>
                                        </p:tav>
                                      </p:tavLst>
                                    </p:anim>
                                  </p:childTnLst>
                                </p:cTn>
                              </p:par>
                              <p:par>
                                <p:cTn id="23" presetID="2" presetClass="entr" presetSubtype="4" fill="hold" nodeType="withEffect">
                                  <p:stCondLst>
                                    <p:cond delay="0"/>
                                  </p:stCondLst>
                                  <p:childTnLst>
                                    <p:set>
                                      <p:cBhvr>
                                        <p:cTn id="24" dur="1" fill="hold">
                                          <p:stCondLst>
                                            <p:cond delay="0"/>
                                          </p:stCondLst>
                                        </p:cTn>
                                        <p:tgtEl>
                                          <p:spTgt spid="71707"/>
                                        </p:tgtEl>
                                        <p:attrNameLst>
                                          <p:attrName>style.visibility</p:attrName>
                                        </p:attrNameLst>
                                      </p:cBhvr>
                                      <p:to>
                                        <p:strVal val="visible"/>
                                      </p:to>
                                    </p:set>
                                    <p:anim calcmode="lin" valueType="num">
                                      <p:cBhvr additive="base">
                                        <p:cTn id="25" dur="500" fill="hold"/>
                                        <p:tgtEl>
                                          <p:spTgt spid="71707"/>
                                        </p:tgtEl>
                                        <p:attrNameLst>
                                          <p:attrName>ppt_x</p:attrName>
                                        </p:attrNameLst>
                                      </p:cBhvr>
                                      <p:tavLst>
                                        <p:tav tm="0">
                                          <p:val>
                                            <p:strVal val="#ppt_x"/>
                                          </p:val>
                                        </p:tav>
                                        <p:tav tm="100000">
                                          <p:val>
                                            <p:strVal val="#ppt_x"/>
                                          </p:val>
                                        </p:tav>
                                      </p:tavLst>
                                    </p:anim>
                                    <p:anim calcmode="lin" valueType="num">
                                      <p:cBhvr additive="base">
                                        <p:cTn id="26" dur="500" fill="hold"/>
                                        <p:tgtEl>
                                          <p:spTgt spid="71707"/>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7">
                                            <p:txEl>
                                              <p:pRg st="1" end="1"/>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nodeType="clickEffect">
                                  <p:stCondLst>
                                    <p:cond delay="0"/>
                                  </p:stCondLst>
                                  <p:childTnLst>
                                    <p:set>
                                      <p:cBhvr>
                                        <p:cTn id="34" dur="1" fill="hold">
                                          <p:stCondLst>
                                            <p:cond delay="0"/>
                                          </p:stCondLst>
                                        </p:cTn>
                                        <p:tgtEl>
                                          <p:spTgt spid="71709"/>
                                        </p:tgtEl>
                                        <p:attrNameLst>
                                          <p:attrName>style.visibility</p:attrName>
                                        </p:attrNameLst>
                                      </p:cBhvr>
                                      <p:to>
                                        <p:strVal val="visible"/>
                                      </p:to>
                                    </p:set>
                                    <p:anim calcmode="lin" valueType="num">
                                      <p:cBhvr additive="base">
                                        <p:cTn id="35" dur="500" fill="hold"/>
                                        <p:tgtEl>
                                          <p:spTgt spid="71709"/>
                                        </p:tgtEl>
                                        <p:attrNameLst>
                                          <p:attrName>ppt_x</p:attrName>
                                        </p:attrNameLst>
                                      </p:cBhvr>
                                      <p:tavLst>
                                        <p:tav tm="0">
                                          <p:val>
                                            <p:strVal val="#ppt_x"/>
                                          </p:val>
                                        </p:tav>
                                        <p:tav tm="100000">
                                          <p:val>
                                            <p:strVal val="#ppt_x"/>
                                          </p:val>
                                        </p:tav>
                                      </p:tavLst>
                                    </p:anim>
                                    <p:anim calcmode="lin" valueType="num">
                                      <p:cBhvr additive="base">
                                        <p:cTn id="36" dur="500" fill="hold"/>
                                        <p:tgtEl>
                                          <p:spTgt spid="71709"/>
                                        </p:tgtEl>
                                        <p:attrNameLst>
                                          <p:attrName>ppt_y</p:attrName>
                                        </p:attrNameLst>
                                      </p:cBhvr>
                                      <p:tavLst>
                                        <p:tav tm="0">
                                          <p:val>
                                            <p:strVal val="1+#ppt_h/2"/>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nodeType="clickEffect">
                                  <p:stCondLst>
                                    <p:cond delay="0"/>
                                  </p:stCondLst>
                                  <p:childTnLst>
                                    <p:set>
                                      <p:cBhvr>
                                        <p:cTn id="40" dur="1" fill="hold">
                                          <p:stCondLst>
                                            <p:cond delay="0"/>
                                          </p:stCondLst>
                                        </p:cTn>
                                        <p:tgtEl>
                                          <p:spTgt spid="8">
                                            <p:txEl>
                                              <p:pRg st="1" end="1"/>
                                            </p:txEl>
                                          </p:spTgt>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2" presetClass="entr" presetSubtype="4" fill="hold" nodeType="clickEffect">
                                  <p:stCondLst>
                                    <p:cond delay="0"/>
                                  </p:stCondLst>
                                  <p:childTnLst>
                                    <p:set>
                                      <p:cBhvr>
                                        <p:cTn id="44" dur="1" fill="hold">
                                          <p:stCondLst>
                                            <p:cond delay="0"/>
                                          </p:stCondLst>
                                        </p:cTn>
                                        <p:tgtEl>
                                          <p:spTgt spid="2051"/>
                                        </p:tgtEl>
                                        <p:attrNameLst>
                                          <p:attrName>style.visibility</p:attrName>
                                        </p:attrNameLst>
                                      </p:cBhvr>
                                      <p:to>
                                        <p:strVal val="visible"/>
                                      </p:to>
                                    </p:set>
                                    <p:anim calcmode="lin" valueType="num">
                                      <p:cBhvr additive="base">
                                        <p:cTn id="45" dur="500" fill="hold"/>
                                        <p:tgtEl>
                                          <p:spTgt spid="2051"/>
                                        </p:tgtEl>
                                        <p:attrNameLst>
                                          <p:attrName>ppt_x</p:attrName>
                                        </p:attrNameLst>
                                      </p:cBhvr>
                                      <p:tavLst>
                                        <p:tav tm="0">
                                          <p:val>
                                            <p:strVal val="#ppt_x"/>
                                          </p:val>
                                        </p:tav>
                                        <p:tav tm="100000">
                                          <p:val>
                                            <p:strVal val="#ppt_x"/>
                                          </p:val>
                                        </p:tav>
                                      </p:tavLst>
                                    </p:anim>
                                    <p:anim calcmode="lin" valueType="num">
                                      <p:cBhvr additive="base">
                                        <p:cTn id="46" dur="500" fill="hold"/>
                                        <p:tgtEl>
                                          <p:spTgt spid="205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2"/>
          <p:cNvSpPr>
            <a:spLocks noGrp="1"/>
          </p:cNvSpPr>
          <p:nvPr>
            <p:ph type="title" idx="4294967295"/>
          </p:nvPr>
        </p:nvSpPr>
        <p:spPr/>
        <p:txBody>
          <a:bodyPr/>
          <a:lstStyle/>
          <a:p>
            <a:r>
              <a:rPr lang="en-US" sz="2400" smtClean="0"/>
              <a:t>Beam instabilities due to drift velocities and asymmetric vacuum chamber</a:t>
            </a:r>
            <a:endParaRPr lang="ru-RU" sz="2400" smtClean="0"/>
          </a:p>
        </p:txBody>
      </p:sp>
      <p:pic>
        <p:nvPicPr>
          <p:cNvPr id="74759" name="Picture 7"/>
          <p:cNvPicPr>
            <a:picLocks noChangeAspect="1" noChangeArrowheads="1"/>
          </p:cNvPicPr>
          <p:nvPr/>
        </p:nvPicPr>
        <p:blipFill>
          <a:blip r:embed="rId3"/>
          <a:srcRect/>
          <a:stretch>
            <a:fillRect/>
          </a:stretch>
        </p:blipFill>
        <p:spPr bwMode="auto">
          <a:xfrm>
            <a:off x="684213" y="987524"/>
            <a:ext cx="3579812" cy="2859087"/>
          </a:xfrm>
          <a:prstGeom prst="rect">
            <a:avLst/>
          </a:prstGeom>
          <a:noFill/>
        </p:spPr>
      </p:pic>
      <p:sp>
        <p:nvSpPr>
          <p:cNvPr id="74760" name="Text Box 8"/>
          <p:cNvSpPr txBox="1">
            <a:spLocks noChangeArrowheads="1"/>
          </p:cNvSpPr>
          <p:nvPr/>
        </p:nvSpPr>
        <p:spPr bwMode="auto">
          <a:xfrm>
            <a:off x="592138" y="3857724"/>
            <a:ext cx="3671887" cy="730250"/>
          </a:xfrm>
          <a:prstGeom prst="rect">
            <a:avLst/>
          </a:prstGeom>
          <a:noFill/>
          <a:ln w="9525">
            <a:noFill/>
            <a:miter lim="800000"/>
            <a:headEnd/>
            <a:tailEnd/>
          </a:ln>
          <a:effectLst/>
        </p:spPr>
        <p:txBody>
          <a:bodyPr>
            <a:spAutoFit/>
          </a:bodyPr>
          <a:lstStyle/>
          <a:p>
            <a:pPr algn="ctr" defTabSz="914400"/>
            <a:r>
              <a:rPr lang="en-US" altLang="ko-KR" sz="1400" dirty="0">
                <a:latin typeface="Times New Roman" pitchFamily="18" charset="0"/>
              </a:rPr>
              <a:t>The beam profiles close to the beginning of the main solenoid with field of 4 T (beam current is 4 A, initial beam potential is 10 kV)</a:t>
            </a:r>
            <a:r>
              <a:rPr lang="ru-RU" altLang="ko-KR" sz="1400" dirty="0">
                <a:latin typeface="Times New Roman" pitchFamily="18" charset="0"/>
              </a:rPr>
              <a:t> </a:t>
            </a:r>
            <a:endParaRPr lang="ru-RU" sz="1400" dirty="0">
              <a:latin typeface="Times New Roman" pitchFamily="18" charset="0"/>
            </a:endParaRPr>
          </a:p>
        </p:txBody>
      </p:sp>
      <p:pic>
        <p:nvPicPr>
          <p:cNvPr id="74761" name="Picture 9"/>
          <p:cNvPicPr>
            <a:picLocks noChangeAspect="1" noChangeArrowheads="1"/>
          </p:cNvPicPr>
          <p:nvPr/>
        </p:nvPicPr>
        <p:blipFill>
          <a:blip r:embed="rId4"/>
          <a:srcRect/>
          <a:stretch>
            <a:fillRect/>
          </a:stretch>
        </p:blipFill>
        <p:spPr bwMode="auto">
          <a:xfrm>
            <a:off x="4356100" y="987524"/>
            <a:ext cx="3816350" cy="2881312"/>
          </a:xfrm>
          <a:prstGeom prst="rect">
            <a:avLst/>
          </a:prstGeom>
          <a:noFill/>
        </p:spPr>
      </p:pic>
      <p:sp>
        <p:nvSpPr>
          <p:cNvPr id="74763" name="Text Box 11"/>
          <p:cNvSpPr txBox="1">
            <a:spLocks noChangeArrowheads="1"/>
          </p:cNvSpPr>
          <p:nvPr/>
        </p:nvSpPr>
        <p:spPr bwMode="auto">
          <a:xfrm>
            <a:off x="4264025" y="3816449"/>
            <a:ext cx="3787775" cy="730250"/>
          </a:xfrm>
          <a:prstGeom prst="rect">
            <a:avLst/>
          </a:prstGeom>
          <a:noFill/>
          <a:ln w="9525">
            <a:noFill/>
            <a:miter lim="800000"/>
            <a:headEnd/>
            <a:tailEnd/>
          </a:ln>
          <a:effectLst/>
        </p:spPr>
        <p:txBody>
          <a:bodyPr>
            <a:spAutoFit/>
          </a:bodyPr>
          <a:lstStyle/>
          <a:p>
            <a:pPr algn="ctr" defTabSz="914400"/>
            <a:r>
              <a:rPr lang="en-US" altLang="ko-KR" sz="1400" dirty="0">
                <a:latin typeface="Times New Roman" pitchFamily="18" charset="0"/>
              </a:rPr>
              <a:t>The beam profiles close to the end of the main solenoid with field of 4 T (beam current is 4 A, initial beam potential is 10 kV)</a:t>
            </a:r>
            <a:r>
              <a:rPr lang="ru-RU" altLang="ko-KR" sz="1400" dirty="0">
                <a:latin typeface="Times New Roman" pitchFamily="18" charset="0"/>
              </a:rPr>
              <a:t> </a:t>
            </a:r>
            <a:endParaRPr lang="ru-RU" sz="1400" dirty="0">
              <a:latin typeface="Times New Roman" pitchFamily="18" charset="0"/>
            </a:endParaRPr>
          </a:p>
        </p:txBody>
      </p:sp>
      <p:grpSp>
        <p:nvGrpSpPr>
          <p:cNvPr id="7" name="Группа 6"/>
          <p:cNvGrpSpPr/>
          <p:nvPr/>
        </p:nvGrpSpPr>
        <p:grpSpPr>
          <a:xfrm>
            <a:off x="1979712" y="4487369"/>
            <a:ext cx="499942" cy="604661"/>
            <a:chOff x="2793032" y="4343353"/>
            <a:chExt cx="499942" cy="604661"/>
          </a:xfrm>
        </p:grpSpPr>
        <p:pic>
          <p:nvPicPr>
            <p:cNvPr id="8" name="Picture 4" descr="BINP logo"/>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2860926" y="4343353"/>
              <a:ext cx="432048" cy="516993"/>
            </a:xfrm>
            <a:prstGeom prst="rect">
              <a:avLst/>
            </a:prstGeom>
            <a:noFill/>
            <a:extLst>
              <a:ext uri="{909E8E84-426E-40DD-AFC4-6F175D3DCCD1}">
                <a14:hiddenFill xmlns:a14="http://schemas.microsoft.com/office/drawing/2010/main">
                  <a:solidFill>
                    <a:srgbClr val="FFFFFF"/>
                  </a:solidFill>
                </a14:hiddenFill>
              </a:ext>
            </a:extLst>
          </p:spPr>
        </p:pic>
        <p:sp>
          <p:nvSpPr>
            <p:cNvPr id="9" name="TextBox 8"/>
            <p:cNvSpPr txBox="1"/>
            <p:nvPr/>
          </p:nvSpPr>
          <p:spPr>
            <a:xfrm>
              <a:off x="2793032" y="4701793"/>
              <a:ext cx="482824" cy="246221"/>
            </a:xfrm>
            <a:prstGeom prst="rect">
              <a:avLst/>
            </a:prstGeom>
            <a:noFill/>
          </p:spPr>
          <p:txBody>
            <a:bodyPr wrap="none" rtlCol="0">
              <a:spAutoFit/>
            </a:bodyPr>
            <a:lstStyle/>
            <a:p>
              <a:r>
                <a:rPr lang="en-US" sz="1000" dirty="0" smtClean="0">
                  <a:solidFill>
                    <a:srgbClr val="00008E"/>
                  </a:solidFill>
                </a:rPr>
                <a:t>BINP</a:t>
              </a:r>
              <a:endParaRPr lang="ru-RU" sz="1000" dirty="0">
                <a:solidFill>
                  <a:srgbClr val="00008E"/>
                </a:solidFill>
              </a:endParaRPr>
            </a:p>
          </p:txBody>
        </p:sp>
      </p:grpSp>
      <p:graphicFrame>
        <p:nvGraphicFramePr>
          <p:cNvPr id="10" name="Object 8"/>
          <p:cNvGraphicFramePr>
            <a:graphicFrameLocks noChangeAspect="1"/>
          </p:cNvGraphicFramePr>
          <p:nvPr>
            <p:extLst>
              <p:ext uri="{D42A27DB-BD31-4B8C-83A1-F6EECF244321}">
                <p14:modId xmlns:p14="http://schemas.microsoft.com/office/powerpoint/2010/main" val="910341676"/>
              </p:ext>
            </p:extLst>
          </p:nvPr>
        </p:nvGraphicFramePr>
        <p:xfrm>
          <a:off x="6948264" y="327449"/>
          <a:ext cx="2123728" cy="1668237"/>
        </p:xfrm>
        <a:graphic>
          <a:graphicData uri="http://schemas.openxmlformats.org/presentationml/2006/ole">
            <mc:AlternateContent xmlns:mc="http://schemas.openxmlformats.org/markup-compatibility/2006">
              <mc:Choice xmlns:v="urn:schemas-microsoft-com:vml" Requires="v">
                <p:oleObj spid="_x0000_s72713" name="Mathcad" r:id="rId6" imgW="3552840" imgH="2790720" progId="Mathcad">
                  <p:link updateAutomatic="1"/>
                </p:oleObj>
              </mc:Choice>
              <mc:Fallback>
                <p:oleObj name="Mathcad" r:id="rId6" imgW="3552840" imgH="2790720" progId="Mathcad">
                  <p:link updateAutomatic="1"/>
                  <p:pic>
                    <p:nvPicPr>
                      <p:cNvPr id="0" nam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948264" y="327449"/>
                        <a:ext cx="2123728" cy="1668237"/>
                      </a:xfrm>
                      <a:prstGeom prst="rect">
                        <a:avLst/>
                      </a:prstGeom>
                      <a:solidFill>
                        <a:schemeClr val="bg1">
                          <a:alpha val="80000"/>
                        </a:schemeClr>
                      </a:solidFill>
                      <a:ln>
                        <a:noFill/>
                      </a:ln>
                      <a:effectLst/>
                      <a:extLst/>
                    </p:spPr>
                  </p:pic>
                </p:oleObj>
              </mc:Fallback>
            </mc:AlternateContent>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4760"/>
                                        </p:tgtEl>
                                        <p:attrNameLst>
                                          <p:attrName>style.visibility</p:attrName>
                                        </p:attrNameLst>
                                      </p:cBhvr>
                                      <p:to>
                                        <p:strVal val="visible"/>
                                      </p:to>
                                    </p:set>
                                    <p:animEffect transition="in" filter="fade">
                                      <p:cBhvr>
                                        <p:cTn id="7" dur="500"/>
                                        <p:tgtEl>
                                          <p:spTgt spid="74760"/>
                                        </p:tgtEl>
                                      </p:cBhvr>
                                    </p:animEffect>
                                  </p:childTnLst>
                                </p:cTn>
                              </p:par>
                              <p:par>
                                <p:cTn id="8" presetID="10" presetClass="entr" presetSubtype="0" fill="hold" nodeType="withEffect">
                                  <p:stCondLst>
                                    <p:cond delay="0"/>
                                  </p:stCondLst>
                                  <p:childTnLst>
                                    <p:set>
                                      <p:cBhvr>
                                        <p:cTn id="9" dur="1" fill="hold">
                                          <p:stCondLst>
                                            <p:cond delay="0"/>
                                          </p:stCondLst>
                                        </p:cTn>
                                        <p:tgtEl>
                                          <p:spTgt spid="74759"/>
                                        </p:tgtEl>
                                        <p:attrNameLst>
                                          <p:attrName>style.visibility</p:attrName>
                                        </p:attrNameLst>
                                      </p:cBhvr>
                                      <p:to>
                                        <p:strVal val="visible"/>
                                      </p:to>
                                    </p:set>
                                    <p:animEffect transition="in" filter="fade">
                                      <p:cBhvr>
                                        <p:cTn id="10" dur="500"/>
                                        <p:tgtEl>
                                          <p:spTgt spid="74759"/>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74761"/>
                                        </p:tgtEl>
                                        <p:attrNameLst>
                                          <p:attrName>style.visibility</p:attrName>
                                        </p:attrNameLst>
                                      </p:cBhvr>
                                      <p:to>
                                        <p:strVal val="visible"/>
                                      </p:to>
                                    </p:set>
                                    <p:animEffect transition="in" filter="fade">
                                      <p:cBhvr>
                                        <p:cTn id="15" dur="500"/>
                                        <p:tgtEl>
                                          <p:spTgt spid="74761"/>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74763"/>
                                        </p:tgtEl>
                                        <p:attrNameLst>
                                          <p:attrName>style.visibility</p:attrName>
                                        </p:attrNameLst>
                                      </p:cBhvr>
                                      <p:to>
                                        <p:strVal val="visible"/>
                                      </p:to>
                                    </p:set>
                                    <p:animEffect transition="in" filter="fade">
                                      <p:cBhvr>
                                        <p:cTn id="18" dur="500"/>
                                        <p:tgtEl>
                                          <p:spTgt spid="74763"/>
                                        </p:tgtEl>
                                      </p:cBhvr>
                                    </p:animEffect>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nodeType="clickEffect">
                                  <p:stCondLst>
                                    <p:cond delay="0"/>
                                  </p:stCondLst>
                                  <p:childTnLst>
                                    <p:set>
                                      <p:cBhvr>
                                        <p:cTn id="22" dur="1" fill="hold">
                                          <p:stCondLst>
                                            <p:cond delay="0"/>
                                          </p:stCondLst>
                                        </p:cTn>
                                        <p:tgtEl>
                                          <p:spTgt spid="10"/>
                                        </p:tgtEl>
                                        <p:attrNameLst>
                                          <p:attrName>style.visibility</p:attrName>
                                        </p:attrNameLst>
                                      </p:cBhvr>
                                      <p:to>
                                        <p:strVal val="visible"/>
                                      </p:to>
                                    </p:set>
                                    <p:anim calcmode="lin" valueType="num">
                                      <p:cBhvr additive="base">
                                        <p:cTn id="23" dur="500" fill="hold"/>
                                        <p:tgtEl>
                                          <p:spTgt spid="10"/>
                                        </p:tgtEl>
                                        <p:attrNameLst>
                                          <p:attrName>ppt_x</p:attrName>
                                        </p:attrNameLst>
                                      </p:cBhvr>
                                      <p:tavLst>
                                        <p:tav tm="0">
                                          <p:val>
                                            <p:strVal val="#ppt_x"/>
                                          </p:val>
                                        </p:tav>
                                        <p:tav tm="100000">
                                          <p:val>
                                            <p:strVal val="#ppt_x"/>
                                          </p:val>
                                        </p:tav>
                                      </p:tavLst>
                                    </p:anim>
                                    <p:anim calcmode="lin" valueType="num">
                                      <p:cBhvr additive="base">
                                        <p:cTn id="24"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4760" grpId="0"/>
      <p:bldP spid="74763"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80" name="Rectangle 4"/>
          <p:cNvSpPr>
            <a:spLocks noGrp="1"/>
          </p:cNvSpPr>
          <p:nvPr>
            <p:ph type="title" idx="4294967295"/>
          </p:nvPr>
        </p:nvSpPr>
        <p:spPr>
          <a:noFill/>
        </p:spPr>
        <p:txBody>
          <a:bodyPr/>
          <a:lstStyle/>
          <a:p>
            <a:r>
              <a:rPr lang="en-US" sz="2400" smtClean="0"/>
              <a:t>Beam instabilities due to drift velocities and asymmetric vacuum chamber</a:t>
            </a:r>
            <a:endParaRPr lang="ru-RU" sz="2400" smtClean="0"/>
          </a:p>
        </p:txBody>
      </p:sp>
      <p:pic>
        <p:nvPicPr>
          <p:cNvPr id="75781" name="Picture 5"/>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1042988" y="1174750"/>
            <a:ext cx="4557712" cy="2476500"/>
          </a:xfrm>
          <a:prstGeom prst="rect">
            <a:avLst/>
          </a:prstGeom>
          <a:noFill/>
        </p:spPr>
      </p:pic>
      <p:pic>
        <p:nvPicPr>
          <p:cNvPr id="75783" name="Picture 7"/>
          <p:cNvPicPr>
            <a:picLocks noChangeAspect="1" noChangeArrowheads="1"/>
          </p:cNvPicPr>
          <p:nvPr/>
        </p:nvPicPr>
        <p:blipFill>
          <a:blip r:embed="rId3"/>
          <a:srcRect/>
          <a:stretch>
            <a:fillRect/>
          </a:stretch>
        </p:blipFill>
        <p:spPr bwMode="auto">
          <a:xfrm>
            <a:off x="5724525" y="1174750"/>
            <a:ext cx="3095625" cy="2384425"/>
          </a:xfrm>
          <a:prstGeom prst="rect">
            <a:avLst/>
          </a:prstGeom>
          <a:noFill/>
          <a:ln w="9525">
            <a:noFill/>
            <a:miter lim="800000"/>
            <a:headEnd/>
            <a:tailEnd/>
          </a:ln>
        </p:spPr>
      </p:pic>
      <p:pic>
        <p:nvPicPr>
          <p:cNvPr id="75784" name="Picture 8"/>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250825" y="906463"/>
            <a:ext cx="1223963" cy="923925"/>
          </a:xfrm>
          <a:prstGeom prst="rect">
            <a:avLst/>
          </a:prstGeom>
          <a:noFill/>
        </p:spPr>
      </p:pic>
      <p:sp>
        <p:nvSpPr>
          <p:cNvPr id="75785" name="Text Box 9"/>
          <p:cNvSpPr txBox="1">
            <a:spLocks noChangeArrowheads="1"/>
          </p:cNvSpPr>
          <p:nvPr/>
        </p:nvSpPr>
        <p:spPr bwMode="auto">
          <a:xfrm>
            <a:off x="35496" y="3589338"/>
            <a:ext cx="8805738" cy="830997"/>
          </a:xfrm>
          <a:prstGeom prst="rect">
            <a:avLst/>
          </a:prstGeom>
          <a:noFill/>
          <a:ln w="9525">
            <a:noFill/>
            <a:miter lim="800000"/>
            <a:headEnd/>
            <a:tailEnd/>
          </a:ln>
          <a:effectLst/>
        </p:spPr>
        <p:txBody>
          <a:bodyPr wrap="square">
            <a:spAutoFit/>
          </a:bodyPr>
          <a:lstStyle/>
          <a:p>
            <a:pPr algn="just" defTabSz="914400"/>
            <a:r>
              <a:rPr lang="en-US" sz="1600" dirty="0"/>
              <a:t>According to non-uniform distribution of the beam potential and drift velocities, the transverse current density becomes irregular, the electric field with angular component in the beam center is appeared. As a result, the beam size can be changed and additional instabilities can arise.</a:t>
            </a:r>
            <a:endParaRPr lang="ru-RU" sz="1600" dirty="0"/>
          </a:p>
        </p:txBody>
      </p:sp>
      <p:sp>
        <p:nvSpPr>
          <p:cNvPr id="75786" name="Rectangle 10"/>
          <p:cNvSpPr>
            <a:spLocks noChangeArrowheads="1"/>
          </p:cNvSpPr>
          <p:nvPr/>
        </p:nvSpPr>
        <p:spPr bwMode="auto">
          <a:xfrm>
            <a:off x="1474788" y="795338"/>
            <a:ext cx="7669212" cy="336550"/>
          </a:xfrm>
          <a:prstGeom prst="rect">
            <a:avLst/>
          </a:prstGeom>
          <a:noFill/>
          <a:ln w="9525">
            <a:noFill/>
            <a:miter lim="800000"/>
            <a:headEnd/>
            <a:tailEnd/>
          </a:ln>
          <a:effectLst/>
        </p:spPr>
        <p:txBody>
          <a:bodyPr>
            <a:spAutoFit/>
          </a:bodyPr>
          <a:lstStyle/>
          <a:p>
            <a:pPr defTabSz="914400"/>
            <a:r>
              <a:rPr lang="en-US" altLang="ko-KR" sz="1600"/>
              <a:t>Main solenoid with field of 4 T, beam current is 4 A, initial beam potential is 10 kV</a:t>
            </a:r>
            <a:endParaRPr lang="ru-RU" sz="1600"/>
          </a:p>
        </p:txBody>
      </p:sp>
      <p:grpSp>
        <p:nvGrpSpPr>
          <p:cNvPr id="8" name="Группа 7"/>
          <p:cNvGrpSpPr/>
          <p:nvPr/>
        </p:nvGrpSpPr>
        <p:grpSpPr>
          <a:xfrm>
            <a:off x="1979712" y="4487369"/>
            <a:ext cx="499942" cy="604661"/>
            <a:chOff x="2793032" y="4343353"/>
            <a:chExt cx="499942" cy="604661"/>
          </a:xfrm>
        </p:grpSpPr>
        <p:pic>
          <p:nvPicPr>
            <p:cNvPr id="9" name="Picture 4" descr="BINP logo"/>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2860926" y="4343353"/>
              <a:ext cx="432048" cy="516993"/>
            </a:xfrm>
            <a:prstGeom prst="rect">
              <a:avLst/>
            </a:prstGeom>
            <a:noFill/>
            <a:extLst>
              <a:ext uri="{909E8E84-426E-40DD-AFC4-6F175D3DCCD1}">
                <a14:hiddenFill xmlns:a14="http://schemas.microsoft.com/office/drawing/2010/main">
                  <a:solidFill>
                    <a:srgbClr val="FFFFFF"/>
                  </a:solidFill>
                </a14:hiddenFill>
              </a:ext>
            </a:extLst>
          </p:spPr>
        </p:pic>
        <p:sp>
          <p:nvSpPr>
            <p:cNvPr id="10" name="TextBox 9"/>
            <p:cNvSpPr txBox="1"/>
            <p:nvPr/>
          </p:nvSpPr>
          <p:spPr>
            <a:xfrm>
              <a:off x="2793032" y="4701793"/>
              <a:ext cx="482824" cy="246221"/>
            </a:xfrm>
            <a:prstGeom prst="rect">
              <a:avLst/>
            </a:prstGeom>
            <a:noFill/>
          </p:spPr>
          <p:txBody>
            <a:bodyPr wrap="none" rtlCol="0">
              <a:spAutoFit/>
            </a:bodyPr>
            <a:lstStyle/>
            <a:p>
              <a:r>
                <a:rPr lang="en-US" sz="1000" dirty="0" smtClean="0">
                  <a:solidFill>
                    <a:srgbClr val="00008E"/>
                  </a:solidFill>
                </a:rPr>
                <a:t>BINP</a:t>
              </a:r>
              <a:endParaRPr lang="ru-RU" sz="1000" dirty="0">
                <a:solidFill>
                  <a:srgbClr val="00008E"/>
                </a:solidFill>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75783"/>
                                        </p:tgtEl>
                                        <p:attrNameLst>
                                          <p:attrName>style.visibility</p:attrName>
                                        </p:attrNameLst>
                                      </p:cBhvr>
                                      <p:to>
                                        <p:strVal val="visible"/>
                                      </p:to>
                                    </p:set>
                                    <p:animEffect transition="in" filter="fade">
                                      <p:cBhvr>
                                        <p:cTn id="7" dur="500"/>
                                        <p:tgtEl>
                                          <p:spTgt spid="7578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6" name="Rectangle 4"/>
          <p:cNvSpPr>
            <a:spLocks noGrp="1"/>
          </p:cNvSpPr>
          <p:nvPr>
            <p:ph type="title" idx="4294967295"/>
          </p:nvPr>
        </p:nvSpPr>
        <p:spPr>
          <a:noFill/>
        </p:spPr>
        <p:txBody>
          <a:bodyPr/>
          <a:lstStyle/>
          <a:p>
            <a:r>
              <a:rPr lang="en-US" sz="2400" smtClean="0"/>
              <a:t>Beam instabilities due to drift velocities and asymmetric vacuum chamber</a:t>
            </a:r>
            <a:endParaRPr lang="ru-RU" sz="2400" smtClean="0"/>
          </a:p>
        </p:txBody>
      </p:sp>
      <p:pic>
        <p:nvPicPr>
          <p:cNvPr id="79877" name="Рисунок 65" descr="vector E"/>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1116013" y="771525"/>
            <a:ext cx="7127875" cy="3429000"/>
          </a:xfrm>
          <a:prstGeom prst="rect">
            <a:avLst/>
          </a:prstGeom>
          <a:noFill/>
          <a:ln w="9525">
            <a:noFill/>
            <a:miter lim="800000"/>
            <a:headEnd/>
            <a:tailEnd/>
          </a:ln>
        </p:spPr>
      </p:pic>
      <p:pic>
        <p:nvPicPr>
          <p:cNvPr id="79878" name="Рисунок 68" descr="cur den"/>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6227763" y="3003550"/>
            <a:ext cx="2303462" cy="1508125"/>
          </a:xfrm>
          <a:prstGeom prst="rect">
            <a:avLst/>
          </a:prstGeom>
          <a:noFill/>
          <a:ln w="9525">
            <a:noFill/>
            <a:miter lim="800000"/>
            <a:headEnd/>
            <a:tailEnd/>
          </a:ln>
        </p:spPr>
      </p:pic>
      <p:pic>
        <p:nvPicPr>
          <p:cNvPr id="79879" name="Рисунок 64"/>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395288" y="674688"/>
            <a:ext cx="1800225" cy="1474787"/>
          </a:xfrm>
          <a:prstGeom prst="rect">
            <a:avLst/>
          </a:prstGeom>
          <a:noFill/>
          <a:ln w="9525">
            <a:noFill/>
            <a:miter lim="800000"/>
            <a:headEnd/>
            <a:tailEnd/>
          </a:ln>
        </p:spPr>
      </p:pic>
      <p:sp>
        <p:nvSpPr>
          <p:cNvPr id="79880" name="Rectangle 8"/>
          <p:cNvSpPr>
            <a:spLocks noChangeArrowheads="1"/>
          </p:cNvSpPr>
          <p:nvPr/>
        </p:nvSpPr>
        <p:spPr bwMode="auto">
          <a:xfrm>
            <a:off x="2987823" y="4200525"/>
            <a:ext cx="3239939" cy="830997"/>
          </a:xfrm>
          <a:prstGeom prst="rect">
            <a:avLst/>
          </a:prstGeom>
          <a:noFill/>
          <a:ln w="9525">
            <a:noFill/>
            <a:miter lim="800000"/>
            <a:headEnd/>
            <a:tailEnd/>
          </a:ln>
          <a:effectLst/>
        </p:spPr>
        <p:txBody>
          <a:bodyPr wrap="square">
            <a:spAutoFit/>
          </a:bodyPr>
          <a:lstStyle/>
          <a:p>
            <a:r>
              <a:rPr lang="en-US" altLang="ko-KR" sz="1600" dirty="0"/>
              <a:t>Main solenoid with field of 6 T, beam current is 4 A, initial beam potential is 12 kV</a:t>
            </a:r>
            <a:endParaRPr lang="ru-RU" sz="1600" dirty="0"/>
          </a:p>
        </p:txBody>
      </p:sp>
      <p:grpSp>
        <p:nvGrpSpPr>
          <p:cNvPr id="7" name="Группа 6"/>
          <p:cNvGrpSpPr/>
          <p:nvPr/>
        </p:nvGrpSpPr>
        <p:grpSpPr>
          <a:xfrm>
            <a:off x="1979712" y="4487369"/>
            <a:ext cx="499942" cy="604661"/>
            <a:chOff x="2793032" y="4343353"/>
            <a:chExt cx="499942" cy="604661"/>
          </a:xfrm>
        </p:grpSpPr>
        <p:pic>
          <p:nvPicPr>
            <p:cNvPr id="8" name="Picture 4" descr="BINP logo"/>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2860926" y="4343353"/>
              <a:ext cx="432048" cy="516993"/>
            </a:xfrm>
            <a:prstGeom prst="rect">
              <a:avLst/>
            </a:prstGeom>
            <a:noFill/>
            <a:extLst>
              <a:ext uri="{909E8E84-426E-40DD-AFC4-6F175D3DCCD1}">
                <a14:hiddenFill xmlns:a14="http://schemas.microsoft.com/office/drawing/2010/main">
                  <a:solidFill>
                    <a:srgbClr val="FFFFFF"/>
                  </a:solidFill>
                </a14:hiddenFill>
              </a:ext>
            </a:extLst>
          </p:spPr>
        </p:pic>
        <p:sp>
          <p:nvSpPr>
            <p:cNvPr id="9" name="TextBox 8"/>
            <p:cNvSpPr txBox="1"/>
            <p:nvPr/>
          </p:nvSpPr>
          <p:spPr>
            <a:xfrm>
              <a:off x="2793032" y="4701793"/>
              <a:ext cx="482824" cy="246221"/>
            </a:xfrm>
            <a:prstGeom prst="rect">
              <a:avLst/>
            </a:prstGeom>
            <a:noFill/>
          </p:spPr>
          <p:txBody>
            <a:bodyPr wrap="none" rtlCol="0">
              <a:spAutoFit/>
            </a:bodyPr>
            <a:lstStyle/>
            <a:p>
              <a:r>
                <a:rPr lang="en-US" sz="1000" dirty="0" smtClean="0">
                  <a:solidFill>
                    <a:srgbClr val="00008E"/>
                  </a:solidFill>
                </a:rPr>
                <a:t>BINP</a:t>
              </a:r>
              <a:endParaRPr lang="ru-RU" sz="1000" dirty="0">
                <a:solidFill>
                  <a:srgbClr val="00008E"/>
                </a:solidFill>
              </a:endParaRPr>
            </a:p>
          </p:txBody>
        </p:sp>
      </p:grpSp>
      <p:sp>
        <p:nvSpPr>
          <p:cNvPr id="2" name="TextBox 1"/>
          <p:cNvSpPr txBox="1"/>
          <p:nvPr/>
        </p:nvSpPr>
        <p:spPr>
          <a:xfrm>
            <a:off x="6300192" y="4465444"/>
            <a:ext cx="2232248" cy="338554"/>
          </a:xfrm>
          <a:prstGeom prst="rect">
            <a:avLst/>
          </a:prstGeom>
          <a:noFill/>
        </p:spPr>
        <p:txBody>
          <a:bodyPr wrap="square" rtlCol="0">
            <a:spAutoFit/>
          </a:bodyPr>
          <a:lstStyle/>
          <a:p>
            <a:r>
              <a:rPr lang="en-US" sz="1600" dirty="0" smtClean="0"/>
              <a:t>Beam current density</a:t>
            </a:r>
            <a:endParaRPr lang="ru-RU" sz="1600"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3" name="Title 1"/>
          <p:cNvSpPr>
            <a:spLocks noGrp="1"/>
          </p:cNvSpPr>
          <p:nvPr>
            <p:ph type="title"/>
          </p:nvPr>
        </p:nvSpPr>
        <p:spPr/>
        <p:txBody>
          <a:bodyPr/>
          <a:lstStyle/>
          <a:p>
            <a:r>
              <a:rPr lang="en-US" sz="2400" smtClean="0"/>
              <a:t>Context</a:t>
            </a:r>
          </a:p>
        </p:txBody>
      </p:sp>
      <p:sp>
        <p:nvSpPr>
          <p:cNvPr id="3" name="Content Placeholder 2"/>
          <p:cNvSpPr>
            <a:spLocks noGrp="1"/>
          </p:cNvSpPr>
          <p:nvPr>
            <p:ph idx="1"/>
          </p:nvPr>
        </p:nvSpPr>
        <p:spPr>
          <a:xfrm>
            <a:off x="612775" y="771525"/>
            <a:ext cx="7918450" cy="3679825"/>
          </a:xfrm>
        </p:spPr>
        <p:txBody>
          <a:bodyPr>
            <a:normAutofit/>
          </a:bodyPr>
          <a:lstStyle/>
          <a:p>
            <a:pPr algn="l">
              <a:lnSpc>
                <a:spcPct val="80000"/>
              </a:lnSpc>
            </a:pPr>
            <a:r>
              <a:rPr lang="en-US" sz="2000" b="1" dirty="0" smtClean="0"/>
              <a:t>HEL design</a:t>
            </a:r>
          </a:p>
          <a:p>
            <a:pPr algn="l">
              <a:lnSpc>
                <a:spcPct val="80000"/>
              </a:lnSpc>
            </a:pPr>
            <a:endParaRPr lang="en-US" sz="2000" b="1" dirty="0"/>
          </a:p>
          <a:p>
            <a:pPr algn="l">
              <a:lnSpc>
                <a:spcPct val="80000"/>
              </a:lnSpc>
            </a:pPr>
            <a:r>
              <a:rPr lang="en-US" sz="2000" b="1" dirty="0" smtClean="0"/>
              <a:t>Electron gun simulation </a:t>
            </a:r>
            <a:br>
              <a:rPr lang="en-US" sz="2000" b="1" dirty="0" smtClean="0"/>
            </a:br>
            <a:endParaRPr lang="en-US" sz="2000" b="1" dirty="0" smtClean="0"/>
          </a:p>
          <a:p>
            <a:pPr algn="l">
              <a:lnSpc>
                <a:spcPct val="80000"/>
              </a:lnSpc>
            </a:pPr>
            <a:r>
              <a:rPr lang="en-US" sz="2000" b="1" dirty="0" smtClean="0"/>
              <a:t>Possible instabilities of the hollow e-beam</a:t>
            </a:r>
          </a:p>
          <a:p>
            <a:pPr algn="l">
              <a:lnSpc>
                <a:spcPct val="80000"/>
              </a:lnSpc>
              <a:buFont typeface="Courier New" panose="02070309020205020404" pitchFamily="49" charset="0"/>
              <a:buChar char="o"/>
            </a:pPr>
            <a:r>
              <a:rPr lang="en-US" sz="1600" dirty="0" smtClean="0"/>
              <a:t>Virtual cathode</a:t>
            </a:r>
          </a:p>
          <a:p>
            <a:pPr algn="l">
              <a:lnSpc>
                <a:spcPct val="80000"/>
              </a:lnSpc>
              <a:buFont typeface="Courier New" panose="02070309020205020404" pitchFamily="49" charset="0"/>
              <a:buChar char="o"/>
            </a:pPr>
            <a:r>
              <a:rPr lang="en-US" sz="1600" dirty="0" smtClean="0"/>
              <a:t>Asymmetry of the vacuum chamber</a:t>
            </a:r>
          </a:p>
          <a:p>
            <a:pPr algn="l">
              <a:lnSpc>
                <a:spcPct val="80000"/>
              </a:lnSpc>
              <a:buFont typeface="Courier New" panose="02070309020205020404" pitchFamily="49" charset="0"/>
              <a:buChar char="o"/>
            </a:pPr>
            <a:r>
              <a:rPr lang="en-US" sz="1600" dirty="0" smtClean="0"/>
              <a:t>Drift velocities </a:t>
            </a:r>
          </a:p>
          <a:p>
            <a:pPr algn="l">
              <a:lnSpc>
                <a:spcPct val="80000"/>
              </a:lnSpc>
              <a:buFont typeface="Courier New" panose="02070309020205020404" pitchFamily="49" charset="0"/>
              <a:buChar char="o"/>
            </a:pPr>
            <a:r>
              <a:rPr lang="en-US" sz="1600" dirty="0" err="1" smtClean="0"/>
              <a:t>Diocotron</a:t>
            </a:r>
            <a:r>
              <a:rPr lang="en-US" sz="1600" dirty="0" smtClean="0"/>
              <a:t> instability</a:t>
            </a:r>
          </a:p>
          <a:p>
            <a:pPr algn="l">
              <a:lnSpc>
                <a:spcPct val="80000"/>
              </a:lnSpc>
              <a:buFont typeface="Wingdings" pitchFamily="2" charset="2"/>
              <a:buNone/>
            </a:pPr>
            <a:r>
              <a:rPr lang="en-US" sz="1800" dirty="0" smtClean="0"/>
              <a:t> </a:t>
            </a:r>
          </a:p>
          <a:p>
            <a:pPr algn="l">
              <a:lnSpc>
                <a:spcPct val="80000"/>
              </a:lnSpc>
            </a:pPr>
            <a:r>
              <a:rPr lang="en-US" sz="2000" b="1" dirty="0" smtClean="0"/>
              <a:t>Conclusion and feedback</a:t>
            </a:r>
          </a:p>
          <a:p>
            <a:pPr algn="l">
              <a:lnSpc>
                <a:spcPct val="80000"/>
              </a:lnSpc>
            </a:pPr>
            <a:endParaRPr lang="en-US" sz="2000" b="1" dirty="0" smtClean="0"/>
          </a:p>
          <a:p>
            <a:pPr algn="l">
              <a:lnSpc>
                <a:spcPct val="80000"/>
              </a:lnSpc>
            </a:pPr>
            <a:r>
              <a:rPr lang="en-US" sz="2000" b="1" dirty="0" smtClean="0"/>
              <a:t>Problems of the beam dynamics simulation</a:t>
            </a:r>
          </a:p>
        </p:txBody>
      </p:sp>
      <p:sp>
        <p:nvSpPr>
          <p:cNvPr id="13315" name="Slide Number Placeholder 4"/>
          <p:cNvSpPr>
            <a:spLocks noGrp="1"/>
          </p:cNvSpPr>
          <p:nvPr>
            <p:ph type="sldNum" sz="quarter" idx="11"/>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DDD6DE73-F0DD-47FA-8821-D27063FD217D}" type="slidenum">
              <a:rPr lang="fr-FR"/>
              <a:pPr fontAlgn="base">
                <a:spcBef>
                  <a:spcPct val="0"/>
                </a:spcBef>
                <a:spcAft>
                  <a:spcPct val="0"/>
                </a:spcAft>
              </a:pPr>
              <a:t>2</a:t>
            </a:fld>
            <a:endParaRPr lang="fr-FR"/>
          </a:p>
        </p:txBody>
      </p:sp>
      <p:grpSp>
        <p:nvGrpSpPr>
          <p:cNvPr id="2" name="Группа 1"/>
          <p:cNvGrpSpPr/>
          <p:nvPr/>
        </p:nvGrpSpPr>
        <p:grpSpPr>
          <a:xfrm>
            <a:off x="1979712" y="4487369"/>
            <a:ext cx="499942" cy="604661"/>
            <a:chOff x="2793032" y="4343353"/>
            <a:chExt cx="499942" cy="604661"/>
          </a:xfrm>
        </p:grpSpPr>
        <p:pic>
          <p:nvPicPr>
            <p:cNvPr id="7" name="Picture 4" descr="BINP logo"/>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2860926" y="4343353"/>
              <a:ext cx="432048" cy="516993"/>
            </a:xfrm>
            <a:prstGeom prst="rect">
              <a:avLst/>
            </a:prstGeom>
            <a:noFill/>
            <a:extLst>
              <a:ext uri="{909E8E84-426E-40DD-AFC4-6F175D3DCCD1}">
                <a14:hiddenFill xmlns:a14="http://schemas.microsoft.com/office/drawing/2010/main">
                  <a:solidFill>
                    <a:srgbClr val="FFFFFF"/>
                  </a:solidFill>
                </a14:hiddenFill>
              </a:ext>
            </a:extLst>
          </p:spPr>
        </p:pic>
        <p:sp>
          <p:nvSpPr>
            <p:cNvPr id="8" name="TextBox 7"/>
            <p:cNvSpPr txBox="1"/>
            <p:nvPr/>
          </p:nvSpPr>
          <p:spPr>
            <a:xfrm>
              <a:off x="2793032" y="4701793"/>
              <a:ext cx="482824" cy="246221"/>
            </a:xfrm>
            <a:prstGeom prst="rect">
              <a:avLst/>
            </a:prstGeom>
            <a:noFill/>
          </p:spPr>
          <p:txBody>
            <a:bodyPr wrap="none" rtlCol="0">
              <a:spAutoFit/>
            </a:bodyPr>
            <a:lstStyle/>
            <a:p>
              <a:r>
                <a:rPr lang="en-US" sz="1000" dirty="0" smtClean="0">
                  <a:solidFill>
                    <a:srgbClr val="00008E"/>
                  </a:solidFill>
                </a:rPr>
                <a:t>BINP</a:t>
              </a:r>
              <a:endParaRPr lang="ru-RU" sz="1000" dirty="0">
                <a:solidFill>
                  <a:srgbClr val="00008E"/>
                </a:solidFill>
              </a:endParaRPr>
            </a:p>
          </p:txBody>
        </p:sp>
      </p:gr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2"/>
          <p:cNvSpPr>
            <a:spLocks noGrp="1"/>
          </p:cNvSpPr>
          <p:nvPr>
            <p:ph type="title" idx="4294967295"/>
          </p:nvPr>
        </p:nvSpPr>
        <p:spPr/>
        <p:txBody>
          <a:bodyPr/>
          <a:lstStyle/>
          <a:p>
            <a:r>
              <a:rPr lang="en-US" smtClean="0"/>
              <a:t>Diocotron instability</a:t>
            </a:r>
            <a:endParaRPr lang="ru-RU" smtClean="0"/>
          </a:p>
        </p:txBody>
      </p:sp>
      <p:pic>
        <p:nvPicPr>
          <p:cNvPr id="76805" name="Picture 5"/>
          <p:cNvPicPr>
            <a:picLocks noChangeAspect="1" noChangeArrowheads="1"/>
          </p:cNvPicPr>
          <p:nvPr/>
        </p:nvPicPr>
        <p:blipFill>
          <a:blip r:embed="rId2" cstate="screen">
            <a:extLst>
              <a:ext uri="{28A0092B-C50C-407E-A947-70E740481C1C}">
                <a14:useLocalDpi xmlns:a14="http://schemas.microsoft.com/office/drawing/2010/main"/>
              </a:ext>
            </a:extLst>
          </a:blip>
          <a:srcRect r="1852" b="30125"/>
          <a:stretch>
            <a:fillRect/>
          </a:stretch>
        </p:blipFill>
        <p:spPr bwMode="auto">
          <a:xfrm>
            <a:off x="4787900" y="674688"/>
            <a:ext cx="3656013" cy="4160837"/>
          </a:xfrm>
          <a:prstGeom prst="rect">
            <a:avLst/>
          </a:prstGeom>
          <a:noFill/>
          <a:ln w="9525">
            <a:noFill/>
            <a:miter lim="800000"/>
            <a:headEnd/>
            <a:tailEnd/>
          </a:ln>
          <a:effectLst/>
        </p:spPr>
      </p:pic>
      <p:sp>
        <p:nvSpPr>
          <p:cNvPr id="76806" name="Text Box 6"/>
          <p:cNvSpPr txBox="1">
            <a:spLocks noChangeArrowheads="1"/>
          </p:cNvSpPr>
          <p:nvPr/>
        </p:nvSpPr>
        <p:spPr bwMode="auto">
          <a:xfrm>
            <a:off x="5219700" y="4835525"/>
            <a:ext cx="3311525" cy="274638"/>
          </a:xfrm>
          <a:prstGeom prst="rect">
            <a:avLst/>
          </a:prstGeom>
          <a:noFill/>
          <a:ln w="9525">
            <a:noFill/>
            <a:miter lim="800000"/>
            <a:headEnd/>
            <a:tailEnd/>
          </a:ln>
          <a:effectLst/>
        </p:spPr>
        <p:txBody>
          <a:bodyPr>
            <a:spAutoFit/>
          </a:bodyPr>
          <a:lstStyle/>
          <a:p>
            <a:pPr defTabSz="914400"/>
            <a:r>
              <a:rPr lang="en-US" sz="1200" i="1">
                <a:latin typeface="Times New Roman" pitchFamily="18" charset="0"/>
              </a:rPr>
              <a:t>R. </a:t>
            </a:r>
            <a:r>
              <a:rPr lang="ru-RU" sz="1200" i="1">
                <a:latin typeface="Times New Roman" pitchFamily="18" charset="0"/>
              </a:rPr>
              <a:t>Davidso</a:t>
            </a:r>
            <a:r>
              <a:rPr lang="en-US" sz="1200" i="1">
                <a:latin typeface="Times New Roman" pitchFamily="18" charset="0"/>
              </a:rPr>
              <a:t>n.</a:t>
            </a:r>
            <a:r>
              <a:rPr lang="ru-RU" sz="1200" i="1">
                <a:latin typeface="Times New Roman" pitchFamily="18" charset="0"/>
              </a:rPr>
              <a:t>Physics</a:t>
            </a:r>
            <a:r>
              <a:rPr lang="en-US" sz="1200" i="1">
                <a:latin typeface="Times New Roman" pitchFamily="18" charset="0"/>
              </a:rPr>
              <a:t> </a:t>
            </a:r>
            <a:r>
              <a:rPr lang="ru-RU" sz="1200" i="1">
                <a:latin typeface="Times New Roman" pitchFamily="18" charset="0"/>
              </a:rPr>
              <a:t>of</a:t>
            </a:r>
            <a:r>
              <a:rPr lang="en-US" sz="1200" i="1">
                <a:latin typeface="Times New Roman" pitchFamily="18" charset="0"/>
              </a:rPr>
              <a:t> </a:t>
            </a:r>
            <a:r>
              <a:rPr lang="ru-RU" sz="1200" i="1">
                <a:latin typeface="Times New Roman" pitchFamily="18" charset="0"/>
              </a:rPr>
              <a:t>Nonneutral</a:t>
            </a:r>
            <a:r>
              <a:rPr lang="en-US" sz="1200" i="1">
                <a:latin typeface="Times New Roman" pitchFamily="18" charset="0"/>
              </a:rPr>
              <a:t> </a:t>
            </a:r>
            <a:r>
              <a:rPr lang="ru-RU" sz="1200" i="1">
                <a:latin typeface="Times New Roman" pitchFamily="18" charset="0"/>
              </a:rPr>
              <a:t>Plasmas</a:t>
            </a:r>
            <a:r>
              <a:rPr lang="en-US" sz="1200" i="1">
                <a:latin typeface="Times New Roman" pitchFamily="18" charset="0"/>
              </a:rPr>
              <a:t>. 1990</a:t>
            </a:r>
            <a:endParaRPr lang="ru-RU" sz="1200" i="1">
              <a:latin typeface="Times New Roman" pitchFamily="18" charset="0"/>
            </a:endParaRPr>
          </a:p>
        </p:txBody>
      </p:sp>
      <p:grpSp>
        <p:nvGrpSpPr>
          <p:cNvPr id="6" name="Группа 5"/>
          <p:cNvGrpSpPr/>
          <p:nvPr/>
        </p:nvGrpSpPr>
        <p:grpSpPr>
          <a:xfrm>
            <a:off x="1979712" y="4487369"/>
            <a:ext cx="499942" cy="604661"/>
            <a:chOff x="2793032" y="4343353"/>
            <a:chExt cx="499942" cy="604661"/>
          </a:xfrm>
        </p:grpSpPr>
        <p:pic>
          <p:nvPicPr>
            <p:cNvPr id="7" name="Picture 4" descr="BINP logo"/>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2860926" y="4343353"/>
              <a:ext cx="432048" cy="516993"/>
            </a:xfrm>
            <a:prstGeom prst="rect">
              <a:avLst/>
            </a:prstGeom>
            <a:noFill/>
            <a:extLst>
              <a:ext uri="{909E8E84-426E-40DD-AFC4-6F175D3DCCD1}">
                <a14:hiddenFill xmlns:a14="http://schemas.microsoft.com/office/drawing/2010/main">
                  <a:solidFill>
                    <a:srgbClr val="FFFFFF"/>
                  </a:solidFill>
                </a14:hiddenFill>
              </a:ext>
            </a:extLst>
          </p:spPr>
        </p:pic>
        <p:sp>
          <p:nvSpPr>
            <p:cNvPr id="8" name="TextBox 7"/>
            <p:cNvSpPr txBox="1"/>
            <p:nvPr/>
          </p:nvSpPr>
          <p:spPr>
            <a:xfrm>
              <a:off x="2793032" y="4701793"/>
              <a:ext cx="482824" cy="246221"/>
            </a:xfrm>
            <a:prstGeom prst="rect">
              <a:avLst/>
            </a:prstGeom>
            <a:noFill/>
          </p:spPr>
          <p:txBody>
            <a:bodyPr wrap="none" rtlCol="0">
              <a:spAutoFit/>
            </a:bodyPr>
            <a:lstStyle/>
            <a:p>
              <a:r>
                <a:rPr lang="en-US" sz="1000" dirty="0" smtClean="0">
                  <a:solidFill>
                    <a:srgbClr val="00008E"/>
                  </a:solidFill>
                </a:rPr>
                <a:t>BINP</a:t>
              </a:r>
              <a:endParaRPr lang="ru-RU" sz="1000" dirty="0">
                <a:solidFill>
                  <a:srgbClr val="00008E"/>
                </a:solidFill>
              </a:endParaRPr>
            </a:p>
          </p:txBody>
        </p:sp>
      </p:grpSp>
      <p:sp>
        <p:nvSpPr>
          <p:cNvPr id="9" name="Объект 2"/>
          <p:cNvSpPr>
            <a:spLocks noGrp="1"/>
          </p:cNvSpPr>
          <p:nvPr>
            <p:ph idx="1"/>
          </p:nvPr>
        </p:nvSpPr>
        <p:spPr>
          <a:xfrm>
            <a:off x="395536" y="807147"/>
            <a:ext cx="4320040" cy="3680222"/>
          </a:xfrm>
        </p:spPr>
        <p:txBody>
          <a:bodyPr/>
          <a:lstStyle/>
          <a:p>
            <a:pPr algn="just" defTabSz="914400"/>
            <a:r>
              <a:rPr lang="en-US" sz="1600" dirty="0" err="1"/>
              <a:t>Diocotron</a:t>
            </a:r>
            <a:r>
              <a:rPr lang="en-US" sz="1600" dirty="0"/>
              <a:t> instability is one of the frequent instabilities for non-neutral plasma and especially with hollow profile. It is a result of the interaction between plasma frequency, </a:t>
            </a:r>
            <a:r>
              <a:rPr lang="en-US" sz="1600" dirty="0" err="1"/>
              <a:t>Larmor</a:t>
            </a:r>
            <a:r>
              <a:rPr lang="en-US" sz="1600" dirty="0"/>
              <a:t> frequency and frequency provided by drift velocities. </a:t>
            </a:r>
          </a:p>
          <a:p>
            <a:pPr algn="just" defTabSz="914400"/>
            <a:endParaRPr lang="en-US" sz="1600" dirty="0"/>
          </a:p>
          <a:p>
            <a:pPr algn="just" defTabSz="914400"/>
            <a:r>
              <a:rPr lang="en-US" sz="1600" dirty="0"/>
              <a:t>Criterion and increment of the </a:t>
            </a:r>
            <a:r>
              <a:rPr lang="en-US" sz="1600" dirty="0" err="1"/>
              <a:t>diocotron</a:t>
            </a:r>
            <a:r>
              <a:rPr lang="en-US" sz="1600" dirty="0"/>
              <a:t> instability depends on the dimension of the e-beam and vacuum pipe, the density of the charge and external magnetic field. </a:t>
            </a:r>
          </a:p>
          <a:p>
            <a:pPr algn="just" defTabSz="914400"/>
            <a:endParaRPr lang="en-US" sz="1600" dirty="0"/>
          </a:p>
          <a:p>
            <a:pPr algn="just" defTabSz="914400"/>
            <a:r>
              <a:rPr lang="en-US" sz="1600" dirty="0" err="1"/>
              <a:t>Diocotron</a:t>
            </a:r>
            <a:r>
              <a:rPr lang="en-US" sz="1600" dirty="0"/>
              <a:t> instability is characterized by azimuthal modes of the beam density.</a:t>
            </a:r>
            <a:endParaRPr lang="ru-RU" sz="1600" dirty="0"/>
          </a:p>
          <a:p>
            <a:endParaRPr lang="ru-RU" sz="16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9">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9">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76805"/>
                                        </p:tgtEl>
                                        <p:attrNameLst>
                                          <p:attrName>style.visibility</p:attrName>
                                        </p:attrNameLst>
                                      </p:cBhvr>
                                      <p:to>
                                        <p:strVal val="visible"/>
                                      </p:to>
                                    </p:set>
                                    <p:anim calcmode="lin" valueType="num">
                                      <p:cBhvr additive="base">
                                        <p:cTn id="19" dur="500" fill="hold"/>
                                        <p:tgtEl>
                                          <p:spTgt spid="76805"/>
                                        </p:tgtEl>
                                        <p:attrNameLst>
                                          <p:attrName>ppt_x</p:attrName>
                                        </p:attrNameLst>
                                      </p:cBhvr>
                                      <p:tavLst>
                                        <p:tav tm="0">
                                          <p:val>
                                            <p:strVal val="#ppt_x"/>
                                          </p:val>
                                        </p:tav>
                                        <p:tav tm="100000">
                                          <p:val>
                                            <p:strVal val="#ppt_x"/>
                                          </p:val>
                                        </p:tav>
                                      </p:tavLst>
                                    </p:anim>
                                    <p:anim calcmode="lin" valueType="num">
                                      <p:cBhvr additive="base">
                                        <p:cTn id="20" dur="500" fill="hold"/>
                                        <p:tgtEl>
                                          <p:spTgt spid="76805"/>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76806"/>
                                        </p:tgtEl>
                                        <p:attrNameLst>
                                          <p:attrName>style.visibility</p:attrName>
                                        </p:attrNameLst>
                                      </p:cBhvr>
                                      <p:to>
                                        <p:strVal val="visible"/>
                                      </p:to>
                                    </p:set>
                                    <p:anim calcmode="lin" valueType="num">
                                      <p:cBhvr additive="base">
                                        <p:cTn id="23" dur="500" fill="hold"/>
                                        <p:tgtEl>
                                          <p:spTgt spid="76806"/>
                                        </p:tgtEl>
                                        <p:attrNameLst>
                                          <p:attrName>ppt_x</p:attrName>
                                        </p:attrNameLst>
                                      </p:cBhvr>
                                      <p:tavLst>
                                        <p:tav tm="0">
                                          <p:val>
                                            <p:strVal val="#ppt_x"/>
                                          </p:val>
                                        </p:tav>
                                        <p:tav tm="100000">
                                          <p:val>
                                            <p:strVal val="#ppt_x"/>
                                          </p:val>
                                        </p:tav>
                                      </p:tavLst>
                                    </p:anim>
                                    <p:anim calcmode="lin" valueType="num">
                                      <p:cBhvr additive="base">
                                        <p:cTn id="24" dur="500" fill="hold"/>
                                        <p:tgtEl>
                                          <p:spTgt spid="7680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6806"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Номер слайда 4"/>
          <p:cNvSpPr>
            <a:spLocks noGrp="1"/>
          </p:cNvSpPr>
          <p:nvPr>
            <p:ph type="sldNum" sz="quarter" idx="11"/>
          </p:nvPr>
        </p:nvSpPr>
        <p:spPr/>
        <p:txBody>
          <a:bodyPr/>
          <a:lstStyle/>
          <a:p>
            <a:pPr>
              <a:defRPr/>
            </a:pPr>
            <a:fld id="{CA90F1F4-B9AE-4C78-A4BC-54F4FF776CAE}" type="slidenum">
              <a:rPr lang="fr-FR" smtClean="0"/>
              <a:pPr>
                <a:defRPr/>
              </a:pPr>
              <a:t>21</a:t>
            </a:fld>
            <a:endParaRPr lang="fr-FR"/>
          </a:p>
        </p:txBody>
      </p:sp>
      <p:grpSp>
        <p:nvGrpSpPr>
          <p:cNvPr id="17" name="Группа 16"/>
          <p:cNvGrpSpPr/>
          <p:nvPr/>
        </p:nvGrpSpPr>
        <p:grpSpPr>
          <a:xfrm>
            <a:off x="1547664" y="319776"/>
            <a:ext cx="6048672" cy="2323981"/>
            <a:chOff x="179512" y="1059583"/>
            <a:chExt cx="6048672" cy="2323981"/>
          </a:xfrm>
        </p:grpSpPr>
        <p:pic>
          <p:nvPicPr>
            <p:cNvPr id="10" name="Рисунок 9"/>
            <p:cNvPicPr>
              <a:picLocks noChangeAspect="1"/>
            </p:cNvPicPr>
            <p:nvPr/>
          </p:nvPicPr>
          <p:blipFill>
            <a:blip r:embed="rId2"/>
            <a:stretch>
              <a:fillRect/>
            </a:stretch>
          </p:blipFill>
          <p:spPr>
            <a:xfrm>
              <a:off x="179512" y="1059583"/>
              <a:ext cx="2016224" cy="2323981"/>
            </a:xfrm>
            <a:prstGeom prst="rect">
              <a:avLst/>
            </a:prstGeom>
          </p:spPr>
        </p:pic>
        <p:pic>
          <p:nvPicPr>
            <p:cNvPr id="11" name="Рисунок 10"/>
            <p:cNvPicPr>
              <a:picLocks noChangeAspect="1"/>
            </p:cNvPicPr>
            <p:nvPr/>
          </p:nvPicPr>
          <p:blipFill>
            <a:blip r:embed="rId3"/>
            <a:stretch>
              <a:fillRect/>
            </a:stretch>
          </p:blipFill>
          <p:spPr>
            <a:xfrm>
              <a:off x="2158459" y="1059583"/>
              <a:ext cx="2003201" cy="2323981"/>
            </a:xfrm>
            <a:prstGeom prst="rect">
              <a:avLst/>
            </a:prstGeom>
          </p:spPr>
        </p:pic>
        <p:pic>
          <p:nvPicPr>
            <p:cNvPr id="12" name="Рисунок 11"/>
            <p:cNvPicPr>
              <a:picLocks noChangeAspect="1"/>
            </p:cNvPicPr>
            <p:nvPr/>
          </p:nvPicPr>
          <p:blipFill>
            <a:blip r:embed="rId4"/>
            <a:stretch>
              <a:fillRect/>
            </a:stretch>
          </p:blipFill>
          <p:spPr>
            <a:xfrm>
              <a:off x="4139952" y="1059583"/>
              <a:ext cx="2088232" cy="2319703"/>
            </a:xfrm>
            <a:prstGeom prst="rect">
              <a:avLst/>
            </a:prstGeom>
          </p:spPr>
        </p:pic>
      </p:grpSp>
      <p:sp>
        <p:nvSpPr>
          <p:cNvPr id="19" name="Rectangle 4"/>
          <p:cNvSpPr>
            <a:spLocks noGrp="1"/>
          </p:cNvSpPr>
          <p:nvPr>
            <p:ph type="title" idx="4294967295"/>
          </p:nvPr>
        </p:nvSpPr>
        <p:spPr>
          <a:xfrm>
            <a:off x="830014" y="-92546"/>
            <a:ext cx="7918450" cy="539750"/>
          </a:xfrm>
          <a:noFill/>
        </p:spPr>
        <p:txBody>
          <a:bodyPr/>
          <a:lstStyle/>
          <a:p>
            <a:r>
              <a:rPr lang="en-US" sz="2400" dirty="0" err="1" smtClean="0"/>
              <a:t>Diocotron</a:t>
            </a:r>
            <a:r>
              <a:rPr lang="en-US" sz="2400" dirty="0" smtClean="0"/>
              <a:t> instability</a:t>
            </a:r>
            <a:endParaRPr lang="ru-RU" sz="2400" dirty="0" smtClean="0"/>
          </a:p>
        </p:txBody>
      </p:sp>
      <p:grpSp>
        <p:nvGrpSpPr>
          <p:cNvPr id="20" name="Группа 19"/>
          <p:cNvGrpSpPr/>
          <p:nvPr/>
        </p:nvGrpSpPr>
        <p:grpSpPr>
          <a:xfrm>
            <a:off x="1979712" y="4487369"/>
            <a:ext cx="499942" cy="604661"/>
            <a:chOff x="2793032" y="4343353"/>
            <a:chExt cx="499942" cy="604661"/>
          </a:xfrm>
        </p:grpSpPr>
        <p:pic>
          <p:nvPicPr>
            <p:cNvPr id="21" name="Picture 4" descr="BINP logo"/>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2860926" y="4343353"/>
              <a:ext cx="432048" cy="516993"/>
            </a:xfrm>
            <a:prstGeom prst="rect">
              <a:avLst/>
            </a:prstGeom>
            <a:noFill/>
            <a:extLst>
              <a:ext uri="{909E8E84-426E-40DD-AFC4-6F175D3DCCD1}">
                <a14:hiddenFill xmlns:a14="http://schemas.microsoft.com/office/drawing/2010/main">
                  <a:solidFill>
                    <a:srgbClr val="FFFFFF"/>
                  </a:solidFill>
                </a14:hiddenFill>
              </a:ext>
            </a:extLst>
          </p:spPr>
        </p:pic>
        <p:sp>
          <p:nvSpPr>
            <p:cNvPr id="22" name="TextBox 21"/>
            <p:cNvSpPr txBox="1"/>
            <p:nvPr/>
          </p:nvSpPr>
          <p:spPr>
            <a:xfrm>
              <a:off x="2793032" y="4701793"/>
              <a:ext cx="482824" cy="246221"/>
            </a:xfrm>
            <a:prstGeom prst="rect">
              <a:avLst/>
            </a:prstGeom>
            <a:noFill/>
          </p:spPr>
          <p:txBody>
            <a:bodyPr wrap="none" rtlCol="0">
              <a:spAutoFit/>
            </a:bodyPr>
            <a:lstStyle/>
            <a:p>
              <a:r>
                <a:rPr lang="en-US" sz="1000" dirty="0" smtClean="0">
                  <a:solidFill>
                    <a:srgbClr val="00008E"/>
                  </a:solidFill>
                </a:rPr>
                <a:t>BINP</a:t>
              </a:r>
              <a:endParaRPr lang="ru-RU" sz="1000" dirty="0">
                <a:solidFill>
                  <a:srgbClr val="00008E"/>
                </a:solidFill>
              </a:endParaRPr>
            </a:p>
          </p:txBody>
        </p:sp>
      </p:grpSp>
      <p:sp>
        <p:nvSpPr>
          <p:cNvPr id="23" name="TextBox 22"/>
          <p:cNvSpPr txBox="1"/>
          <p:nvPr/>
        </p:nvSpPr>
        <p:spPr>
          <a:xfrm>
            <a:off x="2130668" y="1143222"/>
            <a:ext cx="877163" cy="523220"/>
          </a:xfrm>
          <a:prstGeom prst="rect">
            <a:avLst/>
          </a:prstGeom>
          <a:noFill/>
        </p:spPr>
        <p:txBody>
          <a:bodyPr wrap="none" rtlCol="0">
            <a:spAutoFit/>
          </a:bodyPr>
          <a:lstStyle/>
          <a:p>
            <a:r>
              <a:rPr lang="en-US" sz="1400" dirty="0" smtClean="0">
                <a:solidFill>
                  <a:schemeClr val="bg1"/>
                </a:solidFill>
              </a:rPr>
              <a:t>I&lt;1 A</a:t>
            </a:r>
          </a:p>
          <a:p>
            <a:r>
              <a:rPr lang="en-US" sz="1400" dirty="0" smtClean="0">
                <a:solidFill>
                  <a:schemeClr val="bg1"/>
                </a:solidFill>
              </a:rPr>
              <a:t>U~10 kV</a:t>
            </a:r>
            <a:endParaRPr lang="ru-RU" sz="1400" dirty="0">
              <a:solidFill>
                <a:schemeClr val="bg1"/>
              </a:solidFill>
            </a:endParaRPr>
          </a:p>
        </p:txBody>
      </p:sp>
      <p:sp>
        <p:nvSpPr>
          <p:cNvPr id="29" name="TextBox 28"/>
          <p:cNvSpPr txBox="1"/>
          <p:nvPr/>
        </p:nvSpPr>
        <p:spPr>
          <a:xfrm>
            <a:off x="4089629" y="1143222"/>
            <a:ext cx="777777" cy="523220"/>
          </a:xfrm>
          <a:prstGeom prst="rect">
            <a:avLst/>
          </a:prstGeom>
          <a:noFill/>
        </p:spPr>
        <p:txBody>
          <a:bodyPr wrap="none" rtlCol="0">
            <a:spAutoFit/>
          </a:bodyPr>
          <a:lstStyle/>
          <a:p>
            <a:r>
              <a:rPr lang="en-US" sz="1400" dirty="0" smtClean="0">
                <a:solidFill>
                  <a:schemeClr val="bg1"/>
                </a:solidFill>
              </a:rPr>
              <a:t>I~2.5 A</a:t>
            </a:r>
          </a:p>
          <a:p>
            <a:r>
              <a:rPr lang="en-US" sz="1400" dirty="0" smtClean="0">
                <a:solidFill>
                  <a:schemeClr val="bg1"/>
                </a:solidFill>
              </a:rPr>
              <a:t>U~8 kV</a:t>
            </a:r>
            <a:endParaRPr lang="ru-RU" sz="1400" dirty="0">
              <a:solidFill>
                <a:schemeClr val="bg1"/>
              </a:solidFill>
            </a:endParaRPr>
          </a:p>
        </p:txBody>
      </p:sp>
      <p:sp>
        <p:nvSpPr>
          <p:cNvPr id="30" name="TextBox 29"/>
          <p:cNvSpPr txBox="1"/>
          <p:nvPr/>
        </p:nvSpPr>
        <p:spPr>
          <a:xfrm>
            <a:off x="6170510" y="1143222"/>
            <a:ext cx="777777" cy="523220"/>
          </a:xfrm>
          <a:prstGeom prst="rect">
            <a:avLst/>
          </a:prstGeom>
          <a:noFill/>
        </p:spPr>
        <p:txBody>
          <a:bodyPr wrap="none" rtlCol="0">
            <a:spAutoFit/>
          </a:bodyPr>
          <a:lstStyle/>
          <a:p>
            <a:r>
              <a:rPr lang="en-US" sz="1400" dirty="0" smtClean="0">
                <a:solidFill>
                  <a:schemeClr val="bg1"/>
                </a:solidFill>
              </a:rPr>
              <a:t>I~3.5 A</a:t>
            </a:r>
          </a:p>
          <a:p>
            <a:r>
              <a:rPr lang="en-US" sz="1400" dirty="0" smtClean="0">
                <a:solidFill>
                  <a:schemeClr val="bg1"/>
                </a:solidFill>
              </a:rPr>
              <a:t>U~4 kV</a:t>
            </a:r>
            <a:endParaRPr lang="ru-RU" sz="1400" dirty="0">
              <a:solidFill>
                <a:schemeClr val="bg1"/>
              </a:solidFill>
            </a:endParaRPr>
          </a:p>
        </p:txBody>
      </p:sp>
      <p:grpSp>
        <p:nvGrpSpPr>
          <p:cNvPr id="40" name="Группа 39"/>
          <p:cNvGrpSpPr/>
          <p:nvPr/>
        </p:nvGrpSpPr>
        <p:grpSpPr>
          <a:xfrm>
            <a:off x="1236751" y="2552024"/>
            <a:ext cx="6791633" cy="2323982"/>
            <a:chOff x="179512" y="3359561"/>
            <a:chExt cx="6791633" cy="2323982"/>
          </a:xfrm>
        </p:grpSpPr>
        <p:pic>
          <p:nvPicPr>
            <p:cNvPr id="41" name="Рисунок 40"/>
            <p:cNvPicPr>
              <a:picLocks noChangeAspect="1"/>
            </p:cNvPicPr>
            <p:nvPr/>
          </p:nvPicPr>
          <p:blipFill>
            <a:blip r:embed="rId6"/>
            <a:stretch>
              <a:fillRect/>
            </a:stretch>
          </p:blipFill>
          <p:spPr>
            <a:xfrm>
              <a:off x="179512" y="3365645"/>
              <a:ext cx="1994392" cy="2317897"/>
            </a:xfrm>
            <a:prstGeom prst="rect">
              <a:avLst/>
            </a:prstGeom>
          </p:spPr>
        </p:pic>
        <p:pic>
          <p:nvPicPr>
            <p:cNvPr id="42" name="Рисунок 41"/>
            <p:cNvPicPr>
              <a:picLocks noChangeAspect="1"/>
            </p:cNvPicPr>
            <p:nvPr/>
          </p:nvPicPr>
          <p:blipFill>
            <a:blip r:embed="rId7"/>
            <a:stretch>
              <a:fillRect/>
            </a:stretch>
          </p:blipFill>
          <p:spPr>
            <a:xfrm>
              <a:off x="4427984" y="3359561"/>
              <a:ext cx="2543161" cy="2323981"/>
            </a:xfrm>
            <a:prstGeom prst="rect">
              <a:avLst/>
            </a:prstGeom>
          </p:spPr>
        </p:pic>
        <p:pic>
          <p:nvPicPr>
            <p:cNvPr id="43" name="Рисунок 42"/>
            <p:cNvPicPr>
              <a:picLocks noChangeAspect="1"/>
            </p:cNvPicPr>
            <p:nvPr/>
          </p:nvPicPr>
          <p:blipFill>
            <a:blip r:embed="rId8"/>
            <a:stretch>
              <a:fillRect/>
            </a:stretch>
          </p:blipFill>
          <p:spPr>
            <a:xfrm>
              <a:off x="2158459" y="3368505"/>
              <a:ext cx="2271610" cy="2315038"/>
            </a:xfrm>
            <a:prstGeom prst="rect">
              <a:avLst/>
            </a:prstGeom>
          </p:spPr>
        </p:pic>
      </p:grpSp>
      <p:sp>
        <p:nvSpPr>
          <p:cNvPr id="44" name="TextBox 43"/>
          <p:cNvSpPr txBox="1"/>
          <p:nvPr/>
        </p:nvSpPr>
        <p:spPr>
          <a:xfrm>
            <a:off x="1866142" y="3381351"/>
            <a:ext cx="777777" cy="523220"/>
          </a:xfrm>
          <a:prstGeom prst="rect">
            <a:avLst/>
          </a:prstGeom>
          <a:noFill/>
        </p:spPr>
        <p:txBody>
          <a:bodyPr wrap="none" rtlCol="0">
            <a:spAutoFit/>
          </a:bodyPr>
          <a:lstStyle/>
          <a:p>
            <a:r>
              <a:rPr lang="en-US" sz="1400" dirty="0" smtClean="0">
                <a:solidFill>
                  <a:schemeClr val="bg1"/>
                </a:solidFill>
              </a:rPr>
              <a:t>I&gt;4 A</a:t>
            </a:r>
          </a:p>
          <a:p>
            <a:r>
              <a:rPr lang="en-US" sz="1400" dirty="0" smtClean="0">
                <a:solidFill>
                  <a:schemeClr val="bg1"/>
                </a:solidFill>
              </a:rPr>
              <a:t>U~? kV</a:t>
            </a:r>
            <a:endParaRPr lang="ru-RU" sz="1400" dirty="0">
              <a:solidFill>
                <a:schemeClr val="bg1"/>
              </a:solidFill>
            </a:endParaRPr>
          </a:p>
        </p:txBody>
      </p:sp>
      <p:sp>
        <p:nvSpPr>
          <p:cNvPr id="45" name="TextBox 44"/>
          <p:cNvSpPr txBox="1"/>
          <p:nvPr/>
        </p:nvSpPr>
        <p:spPr>
          <a:xfrm>
            <a:off x="3980380" y="3395195"/>
            <a:ext cx="777777" cy="523220"/>
          </a:xfrm>
          <a:prstGeom prst="rect">
            <a:avLst/>
          </a:prstGeom>
          <a:noFill/>
        </p:spPr>
        <p:txBody>
          <a:bodyPr wrap="none" rtlCol="0">
            <a:spAutoFit/>
          </a:bodyPr>
          <a:lstStyle/>
          <a:p>
            <a:r>
              <a:rPr lang="en-US" sz="1400" dirty="0" smtClean="0">
                <a:solidFill>
                  <a:schemeClr val="bg1"/>
                </a:solidFill>
              </a:rPr>
              <a:t>I&gt;4 A</a:t>
            </a:r>
          </a:p>
          <a:p>
            <a:r>
              <a:rPr lang="en-US" sz="1400" dirty="0" smtClean="0">
                <a:solidFill>
                  <a:schemeClr val="bg1"/>
                </a:solidFill>
              </a:rPr>
              <a:t>U~? kV</a:t>
            </a:r>
            <a:endParaRPr lang="ru-RU" sz="1400" dirty="0">
              <a:solidFill>
                <a:schemeClr val="bg1"/>
              </a:solidFill>
            </a:endParaRPr>
          </a:p>
        </p:txBody>
      </p:sp>
      <p:sp>
        <p:nvSpPr>
          <p:cNvPr id="46" name="TextBox 45"/>
          <p:cNvSpPr txBox="1"/>
          <p:nvPr/>
        </p:nvSpPr>
        <p:spPr>
          <a:xfrm>
            <a:off x="6444208" y="3452404"/>
            <a:ext cx="777777" cy="523220"/>
          </a:xfrm>
          <a:prstGeom prst="rect">
            <a:avLst/>
          </a:prstGeom>
          <a:noFill/>
        </p:spPr>
        <p:txBody>
          <a:bodyPr wrap="none" rtlCol="0">
            <a:spAutoFit/>
          </a:bodyPr>
          <a:lstStyle/>
          <a:p>
            <a:r>
              <a:rPr lang="en-US" sz="1400" dirty="0" smtClean="0">
                <a:solidFill>
                  <a:schemeClr val="bg1"/>
                </a:solidFill>
              </a:rPr>
              <a:t>I&gt;4 A</a:t>
            </a:r>
          </a:p>
          <a:p>
            <a:r>
              <a:rPr lang="en-US" sz="1400" dirty="0" smtClean="0">
                <a:solidFill>
                  <a:schemeClr val="bg1"/>
                </a:solidFill>
              </a:rPr>
              <a:t>U~? kV</a:t>
            </a:r>
            <a:endParaRPr lang="ru-RU" sz="1400" dirty="0">
              <a:solidFill>
                <a:schemeClr val="bg1"/>
              </a:solidFill>
            </a:endParaRPr>
          </a:p>
        </p:txBody>
      </p:sp>
      <p:pic>
        <p:nvPicPr>
          <p:cNvPr id="47" name="Рисунок 46"/>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a:off x="2843808" y="4606874"/>
            <a:ext cx="3288993" cy="556150"/>
          </a:xfrm>
          <a:prstGeom prst="rect">
            <a:avLst/>
          </a:prstGeom>
        </p:spPr>
      </p:pic>
    </p:spTree>
    <p:extLst>
      <p:ext uri="{BB962C8B-B14F-4D97-AF65-F5344CB8AC3E}">
        <p14:creationId xmlns:p14="http://schemas.microsoft.com/office/powerpoint/2010/main" val="418092327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3" name="Title 1"/>
          <p:cNvSpPr>
            <a:spLocks noGrp="1"/>
          </p:cNvSpPr>
          <p:nvPr>
            <p:ph type="title"/>
          </p:nvPr>
        </p:nvSpPr>
        <p:spPr/>
        <p:txBody>
          <a:bodyPr/>
          <a:lstStyle/>
          <a:p>
            <a:r>
              <a:rPr lang="en-US" smtClean="0"/>
              <a:t>Main conclusions and feedback to design</a:t>
            </a:r>
          </a:p>
        </p:txBody>
      </p:sp>
      <p:sp>
        <p:nvSpPr>
          <p:cNvPr id="3" name="Content Placeholder 2"/>
          <p:cNvSpPr>
            <a:spLocks noGrp="1"/>
          </p:cNvSpPr>
          <p:nvPr>
            <p:ph idx="1"/>
          </p:nvPr>
        </p:nvSpPr>
        <p:spPr>
          <a:xfrm>
            <a:off x="612775" y="914400"/>
            <a:ext cx="7918450" cy="3679825"/>
          </a:xfrm>
        </p:spPr>
        <p:txBody>
          <a:bodyPr rtlCol="0">
            <a:normAutofit fontScale="62500" lnSpcReduction="20000"/>
          </a:bodyPr>
          <a:lstStyle/>
          <a:p>
            <a:pPr algn="l" fontAlgn="auto">
              <a:spcAft>
                <a:spcPts val="0"/>
              </a:spcAft>
              <a:buClr>
                <a:schemeClr val="accent6"/>
              </a:buClr>
              <a:buFont typeface="Wingdings" charset="2"/>
              <a:buChar char="§"/>
              <a:defRPr/>
            </a:pPr>
            <a:r>
              <a:rPr lang="en-US" dirty="0" smtClean="0">
                <a:solidFill>
                  <a:schemeClr val="accent5"/>
                </a:solidFill>
              </a:rPr>
              <a:t>With 5A e-current it </a:t>
            </a:r>
            <a:r>
              <a:rPr lang="en-US" dirty="0">
                <a:solidFill>
                  <a:schemeClr val="accent5"/>
                </a:solidFill>
              </a:rPr>
              <a:t>is necessary </a:t>
            </a:r>
            <a:r>
              <a:rPr lang="en-US" dirty="0" smtClean="0">
                <a:solidFill>
                  <a:schemeClr val="accent5"/>
                </a:solidFill>
              </a:rPr>
              <a:t>to increase the accelerating (anode) voltage to </a:t>
            </a:r>
            <a:r>
              <a:rPr lang="en-US" dirty="0" smtClean="0">
                <a:solidFill>
                  <a:schemeClr val="accent5"/>
                </a:solidFill>
                <a:sym typeface="Symbol" panose="05050102010706020507" pitchFamily="18" charset="2"/>
              </a:rPr>
              <a:t></a:t>
            </a:r>
            <a:r>
              <a:rPr lang="en-US" dirty="0" smtClean="0">
                <a:solidFill>
                  <a:schemeClr val="accent5"/>
                </a:solidFill>
              </a:rPr>
              <a:t> </a:t>
            </a:r>
            <a:r>
              <a:rPr lang="en-US" dirty="0">
                <a:solidFill>
                  <a:schemeClr val="accent5"/>
                </a:solidFill>
              </a:rPr>
              <a:t>12 kV </a:t>
            </a:r>
            <a:endParaRPr lang="en-US" dirty="0" smtClean="0">
              <a:solidFill>
                <a:schemeClr val="accent5"/>
              </a:solidFill>
            </a:endParaRPr>
          </a:p>
          <a:p>
            <a:pPr algn="l" fontAlgn="auto">
              <a:spcAft>
                <a:spcPts val="0"/>
              </a:spcAft>
              <a:buClr>
                <a:schemeClr val="accent6"/>
              </a:buClr>
              <a:buFont typeface="Wingdings" charset="2"/>
              <a:buChar char="§"/>
              <a:defRPr/>
            </a:pPr>
            <a:r>
              <a:rPr lang="en-US" dirty="0" smtClean="0">
                <a:solidFill>
                  <a:schemeClr val="accent5"/>
                </a:solidFill>
              </a:rPr>
              <a:t>Working close to the </a:t>
            </a:r>
            <a:r>
              <a:rPr lang="en-US" dirty="0">
                <a:solidFill>
                  <a:schemeClr val="accent5"/>
                </a:solidFill>
              </a:rPr>
              <a:t>critical beam </a:t>
            </a:r>
            <a:r>
              <a:rPr lang="en-US" dirty="0" err="1">
                <a:solidFill>
                  <a:schemeClr val="accent5"/>
                </a:solidFill>
              </a:rPr>
              <a:t>perveance</a:t>
            </a:r>
            <a:r>
              <a:rPr lang="en-US" dirty="0">
                <a:solidFill>
                  <a:schemeClr val="accent5"/>
                </a:solidFill>
              </a:rPr>
              <a:t> (4 A, 10 kV</a:t>
            </a:r>
            <a:r>
              <a:rPr lang="en-US" dirty="0" smtClean="0">
                <a:solidFill>
                  <a:schemeClr val="accent5"/>
                </a:solidFill>
              </a:rPr>
              <a:t>) may lead to instabilities or limit operational range</a:t>
            </a:r>
          </a:p>
          <a:p>
            <a:pPr algn="l" fontAlgn="auto">
              <a:spcAft>
                <a:spcPts val="0"/>
              </a:spcAft>
              <a:buClr>
                <a:schemeClr val="accent6"/>
              </a:buClr>
              <a:buFont typeface="Wingdings" charset="2"/>
              <a:buChar char="§"/>
              <a:defRPr/>
            </a:pPr>
            <a:r>
              <a:rPr lang="en-US" dirty="0" smtClean="0">
                <a:solidFill>
                  <a:schemeClr val="accent5"/>
                </a:solidFill>
              </a:rPr>
              <a:t>Beam misalignment or asymmetric vacuum chamber provide different azimuthal potential and can deform beam shape</a:t>
            </a:r>
          </a:p>
          <a:p>
            <a:pPr algn="l" fontAlgn="auto">
              <a:spcAft>
                <a:spcPts val="0"/>
              </a:spcAft>
              <a:buClr>
                <a:schemeClr val="accent6"/>
              </a:buClr>
              <a:buFont typeface="Wingdings" charset="2"/>
              <a:buChar char="§"/>
              <a:defRPr/>
            </a:pPr>
            <a:r>
              <a:rPr lang="en-US" dirty="0" smtClean="0">
                <a:solidFill>
                  <a:schemeClr val="accent5"/>
                </a:solidFill>
              </a:rPr>
              <a:t>Drift velocities can lead to irregular particle distribution, field inside the beam and</a:t>
            </a:r>
            <a:r>
              <a:rPr lang="ru-RU" dirty="0">
                <a:solidFill>
                  <a:schemeClr val="accent5"/>
                </a:solidFill>
              </a:rPr>
              <a:t> </a:t>
            </a:r>
            <a:r>
              <a:rPr lang="en-US" dirty="0" smtClean="0">
                <a:solidFill>
                  <a:schemeClr val="accent5"/>
                </a:solidFill>
              </a:rPr>
              <a:t>many beam instabilities</a:t>
            </a:r>
          </a:p>
          <a:p>
            <a:pPr algn="l" fontAlgn="auto">
              <a:spcAft>
                <a:spcPts val="0"/>
              </a:spcAft>
              <a:buClr>
                <a:schemeClr val="accent6"/>
              </a:buClr>
              <a:buFont typeface="Wingdings" charset="2"/>
              <a:buChar char="§"/>
              <a:defRPr/>
            </a:pPr>
            <a:r>
              <a:rPr lang="en-US" dirty="0" smtClean="0">
                <a:solidFill>
                  <a:schemeClr val="accent5"/>
                </a:solidFill>
              </a:rPr>
              <a:t>Larger external magnetic field, larger initial beam potential or smaller beam current can compensate drift velocities</a:t>
            </a:r>
            <a:endParaRPr lang="en-US" dirty="0">
              <a:solidFill>
                <a:schemeClr val="accent5"/>
              </a:solidFill>
            </a:endParaRPr>
          </a:p>
          <a:p>
            <a:pPr algn="l" fontAlgn="auto">
              <a:spcAft>
                <a:spcPts val="0"/>
              </a:spcAft>
              <a:buClr>
                <a:schemeClr val="accent6"/>
              </a:buClr>
              <a:buFont typeface="Wingdings" charset="2"/>
              <a:buChar char="§"/>
              <a:defRPr/>
            </a:pPr>
            <a:r>
              <a:rPr lang="en-US" dirty="0" smtClean="0">
                <a:solidFill>
                  <a:schemeClr val="accent5"/>
                </a:solidFill>
              </a:rPr>
              <a:t>In order to have the stable beam, the beam current has to be reduced and beam potential with external fields should be increased. The operating regime should be chosen far from critical pipe </a:t>
            </a:r>
            <a:r>
              <a:rPr lang="en-US" dirty="0" err="1" smtClean="0">
                <a:solidFill>
                  <a:schemeClr val="accent5"/>
                </a:solidFill>
              </a:rPr>
              <a:t>perveance</a:t>
            </a:r>
            <a:r>
              <a:rPr lang="en-US" dirty="0" smtClean="0">
                <a:solidFill>
                  <a:schemeClr val="accent5"/>
                </a:solidFill>
              </a:rPr>
              <a:t> </a:t>
            </a:r>
            <a:endParaRPr lang="en-US" dirty="0">
              <a:solidFill>
                <a:schemeClr val="accent5"/>
              </a:solidFill>
            </a:endParaRPr>
          </a:p>
        </p:txBody>
      </p:sp>
      <p:sp>
        <p:nvSpPr>
          <p:cNvPr id="54275" name="Slide Number Placeholder 4"/>
          <p:cNvSpPr>
            <a:spLocks noGrp="1"/>
          </p:cNvSpPr>
          <p:nvPr>
            <p:ph type="sldNum" sz="quarter" idx="11"/>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E554C61F-6748-4FD5-9F1F-3C0CF9C3CF17}" type="slidenum">
              <a:rPr lang="fr-FR"/>
              <a:pPr fontAlgn="base">
                <a:spcBef>
                  <a:spcPct val="0"/>
                </a:spcBef>
                <a:spcAft>
                  <a:spcPct val="0"/>
                </a:spcAft>
              </a:pPr>
              <a:t>22</a:t>
            </a:fld>
            <a:endParaRPr lang="fr-FR"/>
          </a:p>
        </p:txBody>
      </p:sp>
      <p:grpSp>
        <p:nvGrpSpPr>
          <p:cNvPr id="7" name="Группа 6"/>
          <p:cNvGrpSpPr/>
          <p:nvPr/>
        </p:nvGrpSpPr>
        <p:grpSpPr>
          <a:xfrm>
            <a:off x="1979712" y="4487369"/>
            <a:ext cx="499942" cy="604661"/>
            <a:chOff x="2793032" y="4343353"/>
            <a:chExt cx="499942" cy="604661"/>
          </a:xfrm>
        </p:grpSpPr>
        <p:pic>
          <p:nvPicPr>
            <p:cNvPr id="8" name="Picture 4" descr="BINP logo"/>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2860926" y="4343353"/>
              <a:ext cx="432048" cy="516993"/>
            </a:xfrm>
            <a:prstGeom prst="rect">
              <a:avLst/>
            </a:prstGeom>
            <a:noFill/>
            <a:extLst>
              <a:ext uri="{909E8E84-426E-40DD-AFC4-6F175D3DCCD1}">
                <a14:hiddenFill xmlns:a14="http://schemas.microsoft.com/office/drawing/2010/main">
                  <a:solidFill>
                    <a:srgbClr val="FFFFFF"/>
                  </a:solidFill>
                </a14:hiddenFill>
              </a:ext>
            </a:extLst>
          </p:spPr>
        </p:pic>
        <p:sp>
          <p:nvSpPr>
            <p:cNvPr id="9" name="TextBox 8"/>
            <p:cNvSpPr txBox="1"/>
            <p:nvPr/>
          </p:nvSpPr>
          <p:spPr>
            <a:xfrm>
              <a:off x="2793032" y="4701793"/>
              <a:ext cx="482824" cy="246221"/>
            </a:xfrm>
            <a:prstGeom prst="rect">
              <a:avLst/>
            </a:prstGeom>
            <a:noFill/>
          </p:spPr>
          <p:txBody>
            <a:bodyPr wrap="none" rtlCol="0">
              <a:spAutoFit/>
            </a:bodyPr>
            <a:lstStyle/>
            <a:p>
              <a:r>
                <a:rPr lang="en-US" sz="1000" dirty="0" smtClean="0">
                  <a:solidFill>
                    <a:srgbClr val="00008E"/>
                  </a:solidFill>
                </a:rPr>
                <a:t>BINP</a:t>
              </a:r>
              <a:endParaRPr lang="ru-RU" sz="1000" dirty="0">
                <a:solidFill>
                  <a:srgbClr val="00008E"/>
                </a:solidFill>
              </a:endParaRPr>
            </a:p>
          </p:txBody>
        </p:sp>
      </p:gr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Main problems of the simulation</a:t>
            </a:r>
            <a:endParaRPr lang="ru-RU" dirty="0"/>
          </a:p>
        </p:txBody>
      </p:sp>
      <p:sp>
        <p:nvSpPr>
          <p:cNvPr id="3" name="Объект 2"/>
          <p:cNvSpPr>
            <a:spLocks noGrp="1"/>
          </p:cNvSpPr>
          <p:nvPr>
            <p:ph idx="1"/>
          </p:nvPr>
        </p:nvSpPr>
        <p:spPr>
          <a:xfrm>
            <a:off x="689013" y="708106"/>
            <a:ext cx="7920000" cy="2233414"/>
          </a:xfrm>
        </p:spPr>
        <p:txBody>
          <a:bodyPr/>
          <a:lstStyle/>
          <a:p>
            <a:pPr algn="just"/>
            <a:r>
              <a:rPr lang="en-US" sz="1400" dirty="0" smtClean="0"/>
              <a:t>Typical beam size is about 1 mm, therefore the size of the cell should be less than 1 mm. Taking into account the total length of the HEL, the number of the cells is too large</a:t>
            </a:r>
          </a:p>
          <a:p>
            <a:pPr algn="just"/>
            <a:r>
              <a:rPr lang="en-US" sz="1400" dirty="0" smtClean="0"/>
              <a:t>Even if we find the computer resource, which allows us to calculate the total design of HEL with necessary grid, the numerical errors can prevent to obtain a good results</a:t>
            </a:r>
          </a:p>
          <a:p>
            <a:pPr algn="just"/>
            <a:r>
              <a:rPr lang="en-US" sz="1400" dirty="0" smtClean="0"/>
              <a:t>It is necessary to simulate the total duration of the e-beam, because, many instabilities have the time of increment (for example, </a:t>
            </a:r>
            <a:r>
              <a:rPr lang="en-US" sz="1400" dirty="0" err="1" smtClean="0"/>
              <a:t>diocotron</a:t>
            </a:r>
            <a:r>
              <a:rPr lang="en-US" sz="1400" dirty="0" smtClean="0"/>
              <a:t> instability). Typical time of the simulation of 1 us is about 12 hours, the total duration of the beam is 80 us</a:t>
            </a:r>
          </a:p>
          <a:p>
            <a:pPr algn="just"/>
            <a:r>
              <a:rPr lang="en-US" sz="1400" dirty="0" smtClean="0"/>
              <a:t>Computer resource should be </a:t>
            </a:r>
            <a:r>
              <a:rPr lang="en-US" sz="1400" dirty="0" err="1" smtClean="0"/>
              <a:t>withmargin</a:t>
            </a:r>
            <a:r>
              <a:rPr lang="en-US" sz="1400" dirty="0" smtClean="0"/>
              <a:t>, because, when the resource is not enough the process can be terminated and the results will be lost </a:t>
            </a:r>
          </a:p>
          <a:p>
            <a:pPr algn="just"/>
            <a:endParaRPr lang="ru-RU" sz="1400" dirty="0"/>
          </a:p>
        </p:txBody>
      </p:sp>
      <p:sp>
        <p:nvSpPr>
          <p:cNvPr id="5" name="Номер слайда 4"/>
          <p:cNvSpPr>
            <a:spLocks noGrp="1"/>
          </p:cNvSpPr>
          <p:nvPr>
            <p:ph type="sldNum" sz="quarter" idx="11"/>
          </p:nvPr>
        </p:nvSpPr>
        <p:spPr/>
        <p:txBody>
          <a:bodyPr/>
          <a:lstStyle/>
          <a:p>
            <a:pPr>
              <a:defRPr/>
            </a:pPr>
            <a:fld id="{CA90F1F4-B9AE-4C78-A4BC-54F4FF776CAE}" type="slidenum">
              <a:rPr lang="fr-FR" smtClean="0"/>
              <a:pPr>
                <a:defRPr/>
              </a:pPr>
              <a:t>23</a:t>
            </a:fld>
            <a:endParaRPr lang="fr-FR"/>
          </a:p>
        </p:txBody>
      </p:sp>
      <p:grpSp>
        <p:nvGrpSpPr>
          <p:cNvPr id="6" name="Группа 5"/>
          <p:cNvGrpSpPr/>
          <p:nvPr/>
        </p:nvGrpSpPr>
        <p:grpSpPr>
          <a:xfrm>
            <a:off x="1979712" y="4487369"/>
            <a:ext cx="499942" cy="604661"/>
            <a:chOff x="2793032" y="4343353"/>
            <a:chExt cx="499942" cy="604661"/>
          </a:xfrm>
        </p:grpSpPr>
        <p:pic>
          <p:nvPicPr>
            <p:cNvPr id="7" name="Picture 4" descr="BINP logo"/>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2860926" y="4343353"/>
              <a:ext cx="432048" cy="516993"/>
            </a:xfrm>
            <a:prstGeom prst="rect">
              <a:avLst/>
            </a:prstGeom>
            <a:noFill/>
            <a:extLst>
              <a:ext uri="{909E8E84-426E-40DD-AFC4-6F175D3DCCD1}">
                <a14:hiddenFill xmlns:a14="http://schemas.microsoft.com/office/drawing/2010/main">
                  <a:solidFill>
                    <a:srgbClr val="FFFFFF"/>
                  </a:solidFill>
                </a14:hiddenFill>
              </a:ext>
            </a:extLst>
          </p:spPr>
        </p:pic>
        <p:sp>
          <p:nvSpPr>
            <p:cNvPr id="8" name="TextBox 7"/>
            <p:cNvSpPr txBox="1"/>
            <p:nvPr/>
          </p:nvSpPr>
          <p:spPr>
            <a:xfrm>
              <a:off x="2793032" y="4701793"/>
              <a:ext cx="482824" cy="246221"/>
            </a:xfrm>
            <a:prstGeom prst="rect">
              <a:avLst/>
            </a:prstGeom>
            <a:noFill/>
          </p:spPr>
          <p:txBody>
            <a:bodyPr wrap="none" rtlCol="0">
              <a:spAutoFit/>
            </a:bodyPr>
            <a:lstStyle/>
            <a:p>
              <a:r>
                <a:rPr lang="en-US" sz="1000" dirty="0" smtClean="0">
                  <a:solidFill>
                    <a:srgbClr val="00008E"/>
                  </a:solidFill>
                </a:rPr>
                <a:t>BINP</a:t>
              </a:r>
              <a:endParaRPr lang="ru-RU" sz="1000" dirty="0">
                <a:solidFill>
                  <a:srgbClr val="00008E"/>
                </a:solidFill>
              </a:endParaRPr>
            </a:p>
          </p:txBody>
        </p:sp>
      </p:grpSp>
      <p:sp>
        <p:nvSpPr>
          <p:cNvPr id="12" name="Объект 2"/>
          <p:cNvSpPr txBox="1">
            <a:spLocks/>
          </p:cNvSpPr>
          <p:nvPr/>
        </p:nvSpPr>
        <p:spPr bwMode="auto">
          <a:xfrm>
            <a:off x="685159" y="3219478"/>
            <a:ext cx="7920000" cy="1080464"/>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marL="342900" indent="-342900" algn="ctr" defTabSz="457200" rtl="0" fontAlgn="base">
              <a:spcBef>
                <a:spcPct val="20000"/>
              </a:spcBef>
              <a:spcAft>
                <a:spcPct val="0"/>
              </a:spcAft>
              <a:buClr>
                <a:srgbClr val="FB963C"/>
              </a:buClr>
              <a:buFont typeface="Wingdings" pitchFamily="2" charset="2"/>
              <a:buChar char="§"/>
              <a:defRPr sz="2800" kern="1200">
                <a:solidFill>
                  <a:srgbClr val="5A5A5A"/>
                </a:solidFill>
                <a:latin typeface="+mn-lt"/>
                <a:ea typeface="+mn-ea"/>
                <a:cs typeface="+mn-cs"/>
              </a:defRPr>
            </a:lvl1pPr>
            <a:lvl2pPr marL="742950" indent="-285750" algn="ctr" defTabSz="457200" rtl="0" fontAlgn="base">
              <a:spcBef>
                <a:spcPct val="20000"/>
              </a:spcBef>
              <a:spcAft>
                <a:spcPct val="0"/>
              </a:spcAft>
              <a:buClr>
                <a:srgbClr val="FB963C"/>
              </a:buClr>
              <a:buFont typeface="Wingdings" pitchFamily="2" charset="2"/>
              <a:buChar char="§"/>
              <a:defRPr sz="2400" kern="1200">
                <a:solidFill>
                  <a:srgbClr val="5A5A5A"/>
                </a:solidFill>
                <a:latin typeface="+mn-lt"/>
                <a:ea typeface="+mn-ea"/>
                <a:cs typeface="+mn-cs"/>
              </a:defRPr>
            </a:lvl2pPr>
            <a:lvl3pPr marL="1143000" indent="-228600" algn="ctr" defTabSz="457200" rtl="0" fontAlgn="base">
              <a:spcBef>
                <a:spcPct val="20000"/>
              </a:spcBef>
              <a:spcAft>
                <a:spcPct val="0"/>
              </a:spcAft>
              <a:buClr>
                <a:srgbClr val="FB963C"/>
              </a:buClr>
              <a:buFont typeface="Wingdings" pitchFamily="2" charset="2"/>
              <a:buChar char="§"/>
              <a:defRPr sz="2000" kern="1200">
                <a:solidFill>
                  <a:srgbClr val="5A5A5A"/>
                </a:solidFill>
                <a:latin typeface="+mn-lt"/>
                <a:ea typeface="+mn-ea"/>
                <a:cs typeface="+mn-cs"/>
              </a:defRPr>
            </a:lvl3pPr>
            <a:lvl4pPr marL="1600200" indent="-228600" algn="ctr" defTabSz="457200" rtl="0" fontAlgn="base">
              <a:spcBef>
                <a:spcPct val="20000"/>
              </a:spcBef>
              <a:spcAft>
                <a:spcPct val="0"/>
              </a:spcAft>
              <a:buClr>
                <a:srgbClr val="FB963C"/>
              </a:buClr>
              <a:buFont typeface="Wingdings" pitchFamily="2" charset="2"/>
              <a:buChar char="§"/>
              <a:defRPr kern="1200">
                <a:solidFill>
                  <a:srgbClr val="5A5A5A"/>
                </a:solidFill>
                <a:latin typeface="+mn-lt"/>
                <a:ea typeface="+mn-ea"/>
                <a:cs typeface="+mn-cs"/>
              </a:defRPr>
            </a:lvl4pPr>
            <a:lvl5pPr marL="2057400" indent="-228600" algn="ctr" defTabSz="457200" rtl="0" fontAlgn="base">
              <a:spcBef>
                <a:spcPct val="20000"/>
              </a:spcBef>
              <a:spcAft>
                <a:spcPct val="0"/>
              </a:spcAft>
              <a:buClr>
                <a:srgbClr val="FB963C"/>
              </a:buClr>
              <a:buFont typeface="Wingdings" pitchFamily="2" charset="2"/>
              <a:buChar char="§"/>
              <a:defRPr sz="1600" kern="1200">
                <a:solidFill>
                  <a:srgbClr val="5A5A5A"/>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just"/>
            <a:r>
              <a:rPr lang="en-US" sz="1400" dirty="0" smtClean="0"/>
              <a:t>Division of the task into elements</a:t>
            </a:r>
            <a:endParaRPr lang="ru-RU" sz="1400" dirty="0" smtClean="0"/>
          </a:p>
          <a:p>
            <a:pPr algn="just"/>
            <a:r>
              <a:rPr lang="en-US" sz="1400" dirty="0" smtClean="0"/>
              <a:t>Use the theory for the more clear understanding of the physics</a:t>
            </a:r>
          </a:p>
          <a:p>
            <a:pPr algn="just"/>
            <a:r>
              <a:rPr lang="en-US" sz="1400" dirty="0" smtClean="0"/>
              <a:t>Comparison of the simulations with theory</a:t>
            </a:r>
          </a:p>
          <a:p>
            <a:pPr algn="just"/>
            <a:r>
              <a:rPr lang="en-US" sz="1400" dirty="0" smtClean="0"/>
              <a:t>Use the test stand and comparison of the measurements with simulation**</a:t>
            </a:r>
          </a:p>
          <a:p>
            <a:pPr algn="just"/>
            <a:endParaRPr lang="ru-RU" sz="1400" dirty="0"/>
          </a:p>
        </p:txBody>
      </p:sp>
      <p:sp>
        <p:nvSpPr>
          <p:cNvPr id="13" name="TextBox 12"/>
          <p:cNvSpPr txBox="1"/>
          <p:nvPr/>
        </p:nvSpPr>
        <p:spPr>
          <a:xfrm>
            <a:off x="375178" y="2778482"/>
            <a:ext cx="4711546" cy="369332"/>
          </a:xfrm>
          <a:prstGeom prst="rect">
            <a:avLst/>
          </a:prstGeom>
          <a:noFill/>
        </p:spPr>
        <p:txBody>
          <a:bodyPr wrap="none" rtlCol="0">
            <a:spAutoFit/>
          </a:bodyPr>
          <a:lstStyle/>
          <a:p>
            <a:r>
              <a:rPr lang="en-US" dirty="0" smtClean="0">
                <a:solidFill>
                  <a:schemeClr val="bg2"/>
                </a:solidFill>
              </a:rPr>
              <a:t>What can we do to improve the simulations?</a:t>
            </a:r>
            <a:endParaRPr lang="ru-RU" dirty="0">
              <a:solidFill>
                <a:schemeClr val="bg2"/>
              </a:solidFill>
            </a:endParaRPr>
          </a:p>
        </p:txBody>
      </p:sp>
      <p:sp>
        <p:nvSpPr>
          <p:cNvPr id="14" name="TextBox 13"/>
          <p:cNvSpPr txBox="1"/>
          <p:nvPr/>
        </p:nvSpPr>
        <p:spPr>
          <a:xfrm>
            <a:off x="2699792" y="4209931"/>
            <a:ext cx="5753947" cy="954107"/>
          </a:xfrm>
          <a:prstGeom prst="rect">
            <a:avLst/>
          </a:prstGeom>
          <a:noFill/>
        </p:spPr>
        <p:txBody>
          <a:bodyPr wrap="square" rtlCol="0">
            <a:spAutoFit/>
          </a:bodyPr>
          <a:lstStyle/>
          <a:p>
            <a:pPr algn="just"/>
            <a:r>
              <a:rPr lang="en-US" sz="1400" dirty="0" smtClean="0">
                <a:solidFill>
                  <a:schemeClr val="bg2"/>
                </a:solidFill>
                <a:latin typeface="Times New Roman" panose="02020603050405020304" pitchFamily="18" charset="0"/>
                <a:cs typeface="Times New Roman" panose="02020603050405020304" pitchFamily="18" charset="0"/>
              </a:rPr>
              <a:t>** The test stand can be simplified and to consist of different parts, for example, e-gun, e-gun with long solenoid, e-gun with the bend etc. Also, in our opinion, the parameters can be differed from the real stand, but they should satisfy the investigated phenomenon.</a:t>
            </a:r>
            <a:endParaRPr lang="ru-RU" sz="1400" dirty="0">
              <a:solidFill>
                <a:schemeClr val="bg2"/>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4778158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2">
                                            <p:txEl>
                                              <p:pRg st="0" end="0"/>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2">
                                            <p:txEl>
                                              <p:pRg st="1" end="1"/>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2">
                                            <p:txEl>
                                              <p:pRg st="2" end="2"/>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2">
                                            <p:txEl>
                                              <p:pRg st="3" end="3"/>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14">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1" name="Titre 1"/>
          <p:cNvSpPr>
            <a:spLocks noGrp="1"/>
          </p:cNvSpPr>
          <p:nvPr>
            <p:ph type="title"/>
          </p:nvPr>
        </p:nvSpPr>
        <p:spPr>
          <a:xfrm>
            <a:off x="1352550" y="2032000"/>
            <a:ext cx="6438900" cy="1225550"/>
          </a:xfrm>
        </p:spPr>
        <p:txBody>
          <a:bodyPr/>
          <a:lstStyle/>
          <a:p>
            <a:r>
              <a:rPr lang="en-GB" smtClean="0"/>
              <a:t>Thank you for your attention</a:t>
            </a:r>
          </a:p>
        </p:txBody>
      </p:sp>
      <p:sp>
        <p:nvSpPr>
          <p:cNvPr id="56322" name="Espace réservé du numéro de diapositive 4"/>
          <p:cNvSpPr>
            <a:spLocks noGrp="1"/>
          </p:cNvSpPr>
          <p:nvPr>
            <p:ph type="sldNum" sz="quarter" idx="16"/>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08B503B9-412F-456F-A5FF-041105111427}" type="slidenum">
              <a:rPr lang="fr-FR"/>
              <a:pPr fontAlgn="base">
                <a:spcBef>
                  <a:spcPct val="0"/>
                </a:spcBef>
                <a:spcAft>
                  <a:spcPct val="0"/>
                </a:spcAft>
              </a:pPr>
              <a:t>24</a:t>
            </a:fld>
            <a:endParaRPr lang="fr-FR"/>
          </a:p>
        </p:txBody>
      </p:sp>
      <p:pic>
        <p:nvPicPr>
          <p:cNvPr id="56323" name="Image 5" descr="CERN-logo_outline.jpg"/>
          <p:cNvPicPr>
            <a:picLocks noChangeAspect="1"/>
          </p:cNvPicPr>
          <p:nvPr/>
        </p:nvPicPr>
        <p:blipFill>
          <a:blip r:embed="rId2" cstate="screen">
            <a:extLst>
              <a:ext uri="{28A0092B-C50C-407E-A947-70E740481C1C}">
                <a14:useLocalDpi xmlns:a14="http://schemas.microsoft.com/office/drawing/2010/main"/>
              </a:ext>
            </a:extLst>
          </a:blip>
          <a:srcRect/>
          <a:stretch>
            <a:fillRect/>
          </a:stretch>
        </p:blipFill>
        <p:spPr bwMode="auto">
          <a:xfrm>
            <a:off x="377825" y="4406900"/>
            <a:ext cx="612775" cy="603250"/>
          </a:xfrm>
          <a:prstGeom prst="rect">
            <a:avLst/>
          </a:prstGeom>
          <a:noFill/>
          <a:ln w="9525">
            <a:noFill/>
            <a:miter lim="800000"/>
            <a:headEnd/>
            <a:tailEnd/>
          </a:ln>
        </p:spPr>
      </p:pic>
      <p:grpSp>
        <p:nvGrpSpPr>
          <p:cNvPr id="5" name="Группа 4"/>
          <p:cNvGrpSpPr/>
          <p:nvPr/>
        </p:nvGrpSpPr>
        <p:grpSpPr>
          <a:xfrm>
            <a:off x="1115616" y="4487369"/>
            <a:ext cx="499942" cy="604661"/>
            <a:chOff x="2793032" y="4343353"/>
            <a:chExt cx="499942" cy="604661"/>
          </a:xfrm>
        </p:grpSpPr>
        <p:pic>
          <p:nvPicPr>
            <p:cNvPr id="6" name="Picture 4" descr="BINP logo"/>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2860926" y="4343353"/>
              <a:ext cx="432048" cy="516993"/>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p:cNvSpPr txBox="1"/>
            <p:nvPr/>
          </p:nvSpPr>
          <p:spPr>
            <a:xfrm>
              <a:off x="2793032" y="4701793"/>
              <a:ext cx="482824" cy="246221"/>
            </a:xfrm>
            <a:prstGeom prst="rect">
              <a:avLst/>
            </a:prstGeom>
            <a:noFill/>
          </p:spPr>
          <p:txBody>
            <a:bodyPr wrap="none" rtlCol="0">
              <a:spAutoFit/>
            </a:bodyPr>
            <a:lstStyle/>
            <a:p>
              <a:r>
                <a:rPr lang="en-US" sz="1000" dirty="0" smtClean="0">
                  <a:solidFill>
                    <a:srgbClr val="00008E"/>
                  </a:solidFill>
                </a:rPr>
                <a:t>BINP</a:t>
              </a:r>
              <a:endParaRPr lang="ru-RU" sz="1000" dirty="0">
                <a:solidFill>
                  <a:srgbClr val="00008E"/>
                </a:solidFill>
              </a:endParaRPr>
            </a:p>
          </p:txBody>
        </p:sp>
      </p:gr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Espace réservé du numéro de diapositive 4"/>
          <p:cNvSpPr>
            <a:spLocks noGrp="1"/>
          </p:cNvSpPr>
          <p:nvPr>
            <p:ph type="sldNum" sz="quarter" idx="11"/>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481C514C-44A6-420F-AED5-A180F209DCFA}" type="slidenum">
              <a:rPr lang="fr-FR"/>
              <a:pPr fontAlgn="base">
                <a:spcBef>
                  <a:spcPct val="0"/>
                </a:spcBef>
                <a:spcAft>
                  <a:spcPct val="0"/>
                </a:spcAft>
              </a:pPr>
              <a:t>3</a:t>
            </a:fld>
            <a:endParaRPr lang="fr-FR"/>
          </a:p>
        </p:txBody>
      </p:sp>
      <p:sp>
        <p:nvSpPr>
          <p:cNvPr id="15362" name="Titre 7"/>
          <p:cNvSpPr txBox="1">
            <a:spLocks/>
          </p:cNvSpPr>
          <p:nvPr/>
        </p:nvSpPr>
        <p:spPr bwMode="auto">
          <a:xfrm>
            <a:off x="620713" y="111125"/>
            <a:ext cx="8426450" cy="539750"/>
          </a:xfrm>
          <a:prstGeom prst="rect">
            <a:avLst/>
          </a:prstGeom>
          <a:noFill/>
          <a:ln w="9525">
            <a:noFill/>
            <a:miter lim="800000"/>
            <a:headEnd/>
            <a:tailEnd/>
          </a:ln>
        </p:spPr>
        <p:txBody>
          <a:bodyPr lIns="0" tIns="0" rIns="0" bIns="0" anchor="ctr" anchorCtr="1"/>
          <a:lstStyle/>
          <a:p>
            <a:pPr algn="ctr"/>
            <a:r>
              <a:rPr lang="es-ES" sz="2800" b="1">
                <a:solidFill>
                  <a:schemeClr val="bg2"/>
                </a:solidFill>
              </a:rPr>
              <a:t>Hollow Electron Lens</a:t>
            </a:r>
            <a:endParaRPr lang="en-GB" sz="2800" b="1">
              <a:solidFill>
                <a:schemeClr val="bg2"/>
              </a:solidFill>
            </a:endParaRPr>
          </a:p>
        </p:txBody>
      </p:sp>
      <p:sp>
        <p:nvSpPr>
          <p:cNvPr id="20" name="Rectangle 19"/>
          <p:cNvSpPr/>
          <p:nvPr/>
        </p:nvSpPr>
        <p:spPr>
          <a:xfrm rot="1879340">
            <a:off x="2312988" y="2271713"/>
            <a:ext cx="539750" cy="49212"/>
          </a:xfrm>
          <a:prstGeom prst="rect">
            <a:avLst/>
          </a:prstGeom>
          <a:solidFill>
            <a:schemeClr val="bg1">
              <a:lumMod val="75000"/>
            </a:schemeClr>
          </a:solidFill>
          <a:ln>
            <a:solidFill>
              <a:schemeClr val="accent1">
                <a:lumMod val="40000"/>
                <a:lumOff val="60000"/>
              </a:schemeClr>
            </a:solidFill>
          </a:ln>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 name="Rectangle 1"/>
          <p:cNvSpPr/>
          <p:nvPr/>
        </p:nvSpPr>
        <p:spPr>
          <a:xfrm rot="2006422">
            <a:off x="1887538" y="1905000"/>
            <a:ext cx="504825" cy="223838"/>
          </a:xfrm>
          <a:prstGeom prst="rect">
            <a:avLst/>
          </a:prstGeom>
        </p:spPr>
        <p:style>
          <a:lnRef idx="1">
            <a:schemeClr val="dk1"/>
          </a:lnRef>
          <a:fillRef idx="3">
            <a:schemeClr val="dk1"/>
          </a:fillRef>
          <a:effectRef idx="2">
            <a:schemeClr val="dk1"/>
          </a:effectRef>
          <a:fontRef idx="minor">
            <a:schemeClr val="lt1"/>
          </a:fontRef>
        </p:style>
        <p:txBody>
          <a:bodyPr anchor="ctr"/>
          <a:lstStyle/>
          <a:p>
            <a:pPr algn="ctr" fontAlgn="auto">
              <a:spcBef>
                <a:spcPts val="0"/>
              </a:spcBef>
              <a:spcAft>
                <a:spcPts val="0"/>
              </a:spcAft>
              <a:defRPr/>
            </a:pPr>
            <a:endParaRPr lang="en-US"/>
          </a:p>
        </p:txBody>
      </p:sp>
      <p:sp>
        <p:nvSpPr>
          <p:cNvPr id="15365" name="TextBox 25"/>
          <p:cNvSpPr txBox="1">
            <a:spLocks noChangeArrowheads="1"/>
          </p:cNvSpPr>
          <p:nvPr/>
        </p:nvSpPr>
        <p:spPr bwMode="auto">
          <a:xfrm>
            <a:off x="328613" y="714375"/>
            <a:ext cx="2667000" cy="628650"/>
          </a:xfrm>
          <a:prstGeom prst="rect">
            <a:avLst/>
          </a:prstGeom>
          <a:noFill/>
          <a:ln w="9525">
            <a:noFill/>
            <a:miter lim="800000"/>
            <a:headEnd/>
            <a:tailEnd/>
          </a:ln>
        </p:spPr>
        <p:txBody>
          <a:bodyPr wrap="none">
            <a:spAutoFit/>
          </a:bodyPr>
          <a:lstStyle/>
          <a:p>
            <a:pPr algn="ctr">
              <a:lnSpc>
                <a:spcPct val="110000"/>
              </a:lnSpc>
            </a:pPr>
            <a:r>
              <a:rPr lang="en-US" sz="1600"/>
              <a:t>Electron gun 3-5Ax10-15kV</a:t>
            </a:r>
          </a:p>
          <a:p>
            <a:pPr algn="ctr">
              <a:lnSpc>
                <a:spcPct val="110000"/>
              </a:lnSpc>
            </a:pPr>
            <a:r>
              <a:rPr lang="en-US" sz="1600"/>
              <a:t>Modulator</a:t>
            </a:r>
          </a:p>
        </p:txBody>
      </p:sp>
      <p:cxnSp>
        <p:nvCxnSpPr>
          <p:cNvPr id="28" name="Elbow Connector 27"/>
          <p:cNvCxnSpPr>
            <a:cxnSpLocks noChangeShapeType="1"/>
            <a:stCxn id="15365" idx="2"/>
            <a:endCxn id="2" idx="1"/>
          </p:cNvCxnSpPr>
          <p:nvPr/>
        </p:nvCxnSpPr>
        <p:spPr bwMode="auto">
          <a:xfrm rot="16200000" flipH="1">
            <a:off x="1528763" y="1476375"/>
            <a:ext cx="533400" cy="266700"/>
          </a:xfrm>
          <a:prstGeom prst="bentConnector2">
            <a:avLst/>
          </a:prstGeom>
          <a:noFill/>
          <a:ln w="3175" algn="ctr">
            <a:solidFill>
              <a:srgbClr val="7F7F7F"/>
            </a:solidFill>
            <a:miter lim="800000"/>
            <a:headEnd/>
            <a:tailEnd/>
          </a:ln>
        </p:spPr>
      </p:cxnSp>
      <p:cxnSp>
        <p:nvCxnSpPr>
          <p:cNvPr id="30" name="Straight Connector 29"/>
          <p:cNvCxnSpPr>
            <a:stCxn id="15365" idx="1"/>
            <a:endCxn id="15365" idx="3"/>
          </p:cNvCxnSpPr>
          <p:nvPr/>
        </p:nvCxnSpPr>
        <p:spPr>
          <a:xfrm>
            <a:off x="328613" y="1028700"/>
            <a:ext cx="2667000" cy="0"/>
          </a:xfrm>
          <a:prstGeom prst="line">
            <a:avLst/>
          </a:prstGeom>
          <a:ln w="3175" cmpd="sng">
            <a:solidFill>
              <a:schemeClr val="tx1"/>
            </a:solidFill>
          </a:ln>
          <a:effectLst/>
        </p:spPr>
        <p:style>
          <a:lnRef idx="2">
            <a:schemeClr val="accent1"/>
          </a:lnRef>
          <a:fillRef idx="0">
            <a:schemeClr val="accent1"/>
          </a:fillRef>
          <a:effectRef idx="1">
            <a:schemeClr val="accent1"/>
          </a:effectRef>
          <a:fontRef idx="minor">
            <a:schemeClr val="tx1"/>
          </a:fontRef>
        </p:style>
      </p:cxnSp>
      <p:grpSp>
        <p:nvGrpSpPr>
          <p:cNvPr id="108" name="Group 107"/>
          <p:cNvGrpSpPr>
            <a:grpSpLocks/>
          </p:cNvGrpSpPr>
          <p:nvPr/>
        </p:nvGrpSpPr>
        <p:grpSpPr bwMode="auto">
          <a:xfrm>
            <a:off x="7053263" y="987425"/>
            <a:ext cx="1839912" cy="2154238"/>
            <a:chOff x="7052913" y="1424866"/>
            <a:chExt cx="1839567" cy="2153327"/>
          </a:xfrm>
        </p:grpSpPr>
        <p:sp>
          <p:nvSpPr>
            <p:cNvPr id="21" name="Rectangle 20"/>
            <p:cNvSpPr/>
            <p:nvPr/>
          </p:nvSpPr>
          <p:spPr>
            <a:xfrm rot="1879340">
              <a:off x="7052913" y="3043431"/>
              <a:ext cx="720590" cy="50779"/>
            </a:xfrm>
            <a:prstGeom prst="rect">
              <a:avLst/>
            </a:prstGeom>
            <a:solidFill>
              <a:schemeClr val="bg1">
                <a:lumMod val="75000"/>
              </a:schemeClr>
            </a:solidFill>
            <a:ln>
              <a:solidFill>
                <a:schemeClr val="accent1">
                  <a:lumMod val="40000"/>
                  <a:lumOff val="60000"/>
                </a:schemeClr>
              </a:solidFill>
            </a:ln>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 name="Rectangle 7"/>
            <p:cNvSpPr/>
            <p:nvPr/>
          </p:nvSpPr>
          <p:spPr>
            <a:xfrm rot="2006422">
              <a:off x="7662399" y="3184659"/>
              <a:ext cx="504730" cy="393534"/>
            </a:xfrm>
            <a:prstGeom prst="rect">
              <a:avLst/>
            </a:prstGeom>
          </p:spPr>
          <p:style>
            <a:lnRef idx="1">
              <a:schemeClr val="accent5"/>
            </a:lnRef>
            <a:fillRef idx="3">
              <a:schemeClr val="accent5"/>
            </a:fillRef>
            <a:effectRef idx="2">
              <a:schemeClr val="accent5"/>
            </a:effectRef>
            <a:fontRef idx="minor">
              <a:schemeClr val="lt1"/>
            </a:fontRef>
          </p:style>
          <p:txBody>
            <a:bodyPr anchor="ctr"/>
            <a:lstStyle/>
            <a:p>
              <a:pPr algn="ctr" fontAlgn="auto">
                <a:spcBef>
                  <a:spcPts val="0"/>
                </a:spcBef>
                <a:spcAft>
                  <a:spcPts val="0"/>
                </a:spcAft>
                <a:defRPr/>
              </a:pPr>
              <a:endParaRPr lang="en-US"/>
            </a:p>
          </p:txBody>
        </p:sp>
        <p:sp>
          <p:nvSpPr>
            <p:cNvPr id="15409" name="TextBox 62"/>
            <p:cNvSpPr txBox="1">
              <a:spLocks noChangeArrowheads="1"/>
            </p:cNvSpPr>
            <p:nvPr/>
          </p:nvSpPr>
          <p:spPr bwMode="auto">
            <a:xfrm>
              <a:off x="7898197" y="1424866"/>
              <a:ext cx="994283" cy="338554"/>
            </a:xfrm>
            <a:prstGeom prst="rect">
              <a:avLst/>
            </a:prstGeom>
            <a:noFill/>
            <a:ln w="9525">
              <a:noFill/>
              <a:miter lim="800000"/>
              <a:headEnd/>
              <a:tailEnd/>
            </a:ln>
          </p:spPr>
          <p:txBody>
            <a:bodyPr wrap="none">
              <a:spAutoFit/>
            </a:bodyPr>
            <a:lstStyle/>
            <a:p>
              <a:r>
                <a:rPr lang="en-US" sz="1600"/>
                <a:t>Collector</a:t>
              </a:r>
            </a:p>
          </p:txBody>
        </p:sp>
        <p:cxnSp>
          <p:nvCxnSpPr>
            <p:cNvPr id="64" name="Elbow Connector 63"/>
            <p:cNvCxnSpPr>
              <a:stCxn id="15409" idx="2"/>
              <a:endCxn id="8" idx="3"/>
            </p:cNvCxnSpPr>
            <p:nvPr/>
          </p:nvCxnSpPr>
          <p:spPr>
            <a:xfrm rot="5400000">
              <a:off x="7382465" y="2506258"/>
              <a:ext cx="1756619" cy="269824"/>
            </a:xfrm>
            <a:prstGeom prst="bentConnector2">
              <a:avLst/>
            </a:prstGeom>
            <a:ln w="3175" cmpd="sng">
              <a:solidFill>
                <a:schemeClr val="tx1">
                  <a:lumMod val="50000"/>
                  <a:lumOff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65" name="Straight Connector 64"/>
            <p:cNvCxnSpPr/>
            <p:nvPr/>
          </p:nvCxnSpPr>
          <p:spPr>
            <a:xfrm>
              <a:off x="7898891" y="1758100"/>
              <a:ext cx="950735" cy="0"/>
            </a:xfrm>
            <a:prstGeom prst="line">
              <a:avLst/>
            </a:prstGeom>
            <a:ln w="3175" cmpd="sng">
              <a:solidFill>
                <a:schemeClr val="tx1"/>
              </a:solidFill>
            </a:ln>
            <a:effectLst/>
          </p:spPr>
          <p:style>
            <a:lnRef idx="2">
              <a:schemeClr val="accent1"/>
            </a:lnRef>
            <a:fillRef idx="0">
              <a:schemeClr val="accent1"/>
            </a:fillRef>
            <a:effectRef idx="1">
              <a:schemeClr val="accent1"/>
            </a:effectRef>
            <a:fontRef idx="minor">
              <a:schemeClr val="tx1"/>
            </a:fontRef>
          </p:style>
        </p:cxnSp>
      </p:grpSp>
      <p:sp>
        <p:nvSpPr>
          <p:cNvPr id="19" name="Rectangle 18"/>
          <p:cNvSpPr/>
          <p:nvPr/>
        </p:nvSpPr>
        <p:spPr>
          <a:xfrm>
            <a:off x="1698625" y="2406650"/>
            <a:ext cx="6480175" cy="101600"/>
          </a:xfrm>
          <a:prstGeom prst="rect">
            <a:avLst/>
          </a:prstGeom>
          <a:solidFill>
            <a:schemeClr val="bg1">
              <a:lumMod val="75000"/>
            </a:schemeClr>
          </a:solidFill>
          <a:ln>
            <a:noFill/>
          </a:ln>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p>
        </p:txBody>
      </p:sp>
      <p:cxnSp>
        <p:nvCxnSpPr>
          <p:cNvPr id="23" name="Straight Arrow Connector 22"/>
          <p:cNvCxnSpPr/>
          <p:nvPr/>
        </p:nvCxnSpPr>
        <p:spPr>
          <a:xfrm>
            <a:off x="1809750" y="4006850"/>
            <a:ext cx="6424613" cy="0"/>
          </a:xfrm>
          <a:prstGeom prst="straightConnector1">
            <a:avLst/>
          </a:prstGeom>
          <a:ln w="3175" cmpd="sng">
            <a:solidFill>
              <a:schemeClr val="tx1">
                <a:lumMod val="50000"/>
                <a:lumOff val="50000"/>
              </a:schemeClr>
            </a:solidFill>
            <a:headEnd type="arrow"/>
            <a:tailEnd type="arrow"/>
          </a:ln>
          <a:effectLst/>
        </p:spPr>
        <p:style>
          <a:lnRef idx="2">
            <a:schemeClr val="accent1"/>
          </a:lnRef>
          <a:fillRef idx="0">
            <a:schemeClr val="accent1"/>
          </a:fillRef>
          <a:effectRef idx="1">
            <a:schemeClr val="accent1"/>
          </a:effectRef>
          <a:fontRef idx="minor">
            <a:schemeClr val="tx1"/>
          </a:fontRef>
        </p:style>
      </p:cxnSp>
      <p:sp>
        <p:nvSpPr>
          <p:cNvPr id="25" name="TextBox 24"/>
          <p:cNvSpPr txBox="1"/>
          <p:nvPr/>
        </p:nvSpPr>
        <p:spPr>
          <a:xfrm>
            <a:off x="4368800" y="3960813"/>
            <a:ext cx="1339850" cy="369887"/>
          </a:xfrm>
          <a:prstGeom prst="rect">
            <a:avLst/>
          </a:prstGeom>
          <a:noFill/>
        </p:spPr>
        <p:txBody>
          <a:bodyPr wrap="none">
            <a:spAutoFit/>
          </a:bodyPr>
          <a:lstStyle/>
          <a:p>
            <a:pPr fontAlgn="auto">
              <a:spcBef>
                <a:spcPts val="0"/>
              </a:spcBef>
              <a:spcAft>
                <a:spcPts val="0"/>
              </a:spcAft>
              <a:defRPr/>
            </a:pPr>
            <a:r>
              <a:rPr lang="en-US" dirty="0">
                <a:solidFill>
                  <a:schemeClr val="tx1">
                    <a:lumMod val="50000"/>
                    <a:lumOff val="50000"/>
                  </a:schemeClr>
                </a:solidFill>
                <a:latin typeface="+mn-lt"/>
              </a:rPr>
              <a:t>6.4 – 6.5 m</a:t>
            </a:r>
          </a:p>
        </p:txBody>
      </p:sp>
      <p:cxnSp>
        <p:nvCxnSpPr>
          <p:cNvPr id="16" name="Straight Arrow Connector 15"/>
          <p:cNvCxnSpPr/>
          <p:nvPr/>
        </p:nvCxnSpPr>
        <p:spPr>
          <a:xfrm>
            <a:off x="1116013" y="2457450"/>
            <a:ext cx="7488237" cy="0"/>
          </a:xfrm>
          <a:prstGeom prst="straightConnector1">
            <a:avLst/>
          </a:prstGeom>
          <a:ln w="12700" cmpd="sng">
            <a:solidFill>
              <a:srgbClr val="7F7F7F"/>
            </a:solidFill>
            <a:prstDash val="lgDashDotDot"/>
            <a:headEnd type="arrow"/>
            <a:tailEnd type="none"/>
          </a:ln>
          <a:effectLst/>
        </p:spPr>
        <p:style>
          <a:lnRef idx="2">
            <a:schemeClr val="accent1"/>
          </a:lnRef>
          <a:fillRef idx="0">
            <a:schemeClr val="accent1"/>
          </a:fillRef>
          <a:effectRef idx="1">
            <a:schemeClr val="accent1"/>
          </a:effectRef>
          <a:fontRef idx="minor">
            <a:schemeClr val="tx1"/>
          </a:fontRef>
        </p:style>
      </p:cxnSp>
      <p:grpSp>
        <p:nvGrpSpPr>
          <p:cNvPr id="124" name="Group 123"/>
          <p:cNvGrpSpPr>
            <a:grpSpLocks/>
          </p:cNvGrpSpPr>
          <p:nvPr/>
        </p:nvGrpSpPr>
        <p:grpSpPr bwMode="auto">
          <a:xfrm>
            <a:off x="3208338" y="1670050"/>
            <a:ext cx="3486150" cy="1169988"/>
            <a:chOff x="3207600" y="2106592"/>
            <a:chExt cx="3487225" cy="1170540"/>
          </a:xfrm>
        </p:grpSpPr>
        <p:sp>
          <p:nvSpPr>
            <p:cNvPr id="15400" name="TextBox 31"/>
            <p:cNvSpPr txBox="1">
              <a:spLocks noChangeArrowheads="1"/>
            </p:cNvSpPr>
            <p:nvPr/>
          </p:nvSpPr>
          <p:spPr bwMode="auto">
            <a:xfrm>
              <a:off x="3276048" y="2106592"/>
              <a:ext cx="3369448" cy="338554"/>
            </a:xfrm>
            <a:prstGeom prst="rect">
              <a:avLst/>
            </a:prstGeom>
            <a:noFill/>
            <a:ln w="9525">
              <a:noFill/>
              <a:miter lim="800000"/>
              <a:headEnd/>
              <a:tailEnd/>
            </a:ln>
          </p:spPr>
          <p:txBody>
            <a:bodyPr>
              <a:spAutoFit/>
            </a:bodyPr>
            <a:lstStyle/>
            <a:p>
              <a:pPr algn="ctr"/>
              <a:r>
                <a:rPr lang="en-US" sz="1600"/>
                <a:t>Main SC solenoid 4-6 T</a:t>
              </a:r>
            </a:p>
          </p:txBody>
        </p:sp>
        <p:cxnSp>
          <p:nvCxnSpPr>
            <p:cNvPr id="33" name="Elbow Connector 32"/>
            <p:cNvCxnSpPr>
              <a:stCxn id="15400" idx="2"/>
              <a:endCxn id="18" idx="0"/>
            </p:cNvCxnSpPr>
            <p:nvPr/>
          </p:nvCxnSpPr>
          <p:spPr>
            <a:xfrm rot="5400000">
              <a:off x="4859093" y="2546537"/>
              <a:ext cx="203296" cy="0"/>
            </a:xfrm>
            <a:prstGeom prst="bentConnector3">
              <a:avLst>
                <a:gd name="adj1" fmla="val 50000"/>
              </a:avLst>
            </a:prstGeom>
            <a:ln w="3175" cmpd="sng">
              <a:solidFill>
                <a:schemeClr val="tx1">
                  <a:lumMod val="50000"/>
                  <a:lumOff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34" name="Straight Connector 33"/>
            <p:cNvCxnSpPr/>
            <p:nvPr/>
          </p:nvCxnSpPr>
          <p:spPr>
            <a:xfrm flipV="1">
              <a:off x="3860263" y="2444890"/>
              <a:ext cx="2223185" cy="0"/>
            </a:xfrm>
            <a:prstGeom prst="line">
              <a:avLst/>
            </a:prstGeom>
            <a:ln w="3175" cmpd="sng">
              <a:solidFill>
                <a:schemeClr val="tx1"/>
              </a:solidFill>
            </a:ln>
            <a:effectLst/>
          </p:spPr>
          <p:style>
            <a:lnRef idx="2">
              <a:schemeClr val="accent1"/>
            </a:lnRef>
            <a:fillRef idx="0">
              <a:schemeClr val="accent1"/>
            </a:fillRef>
            <a:effectRef idx="1">
              <a:schemeClr val="accent1"/>
            </a:effectRef>
            <a:fontRef idx="minor">
              <a:schemeClr val="tx1"/>
            </a:fontRef>
          </p:style>
        </p:cxnSp>
        <p:grpSp>
          <p:nvGrpSpPr>
            <p:cNvPr id="15403" name="Group 122"/>
            <p:cNvGrpSpPr>
              <a:grpSpLocks/>
            </p:cNvGrpSpPr>
            <p:nvPr/>
          </p:nvGrpSpPr>
          <p:grpSpPr bwMode="auto">
            <a:xfrm>
              <a:off x="3207600" y="2545682"/>
              <a:ext cx="3487225" cy="731450"/>
              <a:chOff x="3207600" y="2545682"/>
              <a:chExt cx="3487225" cy="731450"/>
            </a:xfrm>
          </p:grpSpPr>
          <p:sp>
            <p:nvSpPr>
              <p:cNvPr id="17" name="Rectangle 16"/>
              <p:cNvSpPr/>
              <p:nvPr/>
            </p:nvSpPr>
            <p:spPr>
              <a:xfrm>
                <a:off x="3275883" y="3007130"/>
                <a:ext cx="3369714" cy="139766"/>
              </a:xfrm>
              <a:prstGeom prst="rect">
                <a:avLst/>
              </a:prstGeom>
              <a:solidFill>
                <a:srgbClr val="FF6600"/>
              </a:solidFill>
            </p:spPr>
            <p:style>
              <a:lnRef idx="1">
                <a:schemeClr val="accent6"/>
              </a:lnRef>
              <a:fillRef idx="3">
                <a:schemeClr val="accent6"/>
              </a:fillRef>
              <a:effectRef idx="2">
                <a:schemeClr val="accent6"/>
              </a:effectRef>
              <a:fontRef idx="minor">
                <a:schemeClr val="lt1"/>
              </a:fontRef>
            </p:style>
            <p:txBody>
              <a:bodyPr anchor="ctr"/>
              <a:lstStyle/>
              <a:p>
                <a:pPr algn="ctr" fontAlgn="auto">
                  <a:spcBef>
                    <a:spcPts val="0"/>
                  </a:spcBef>
                  <a:spcAft>
                    <a:spcPts val="0"/>
                  </a:spcAft>
                  <a:defRPr/>
                </a:pPr>
                <a:endParaRPr lang="en-US"/>
              </a:p>
            </p:txBody>
          </p:sp>
          <p:sp>
            <p:nvSpPr>
              <p:cNvPr id="18" name="Rectangle 17"/>
              <p:cNvSpPr/>
              <p:nvPr/>
            </p:nvSpPr>
            <p:spPr>
              <a:xfrm>
                <a:off x="3275883" y="2648185"/>
                <a:ext cx="3369714" cy="139766"/>
              </a:xfrm>
              <a:prstGeom prst="rect">
                <a:avLst/>
              </a:prstGeom>
              <a:solidFill>
                <a:srgbClr val="FF6600"/>
              </a:solidFill>
            </p:spPr>
            <p:style>
              <a:lnRef idx="1">
                <a:schemeClr val="accent6"/>
              </a:lnRef>
              <a:fillRef idx="3">
                <a:schemeClr val="accent6"/>
              </a:fillRef>
              <a:effectRef idx="2">
                <a:schemeClr val="accent6"/>
              </a:effectRef>
              <a:fontRef idx="minor">
                <a:schemeClr val="lt1"/>
              </a:fontRef>
            </p:style>
            <p:txBody>
              <a:bodyPr anchor="ctr"/>
              <a:lstStyle/>
              <a:p>
                <a:pPr algn="ctr" fontAlgn="auto">
                  <a:spcBef>
                    <a:spcPts val="0"/>
                  </a:spcBef>
                  <a:spcAft>
                    <a:spcPts val="0"/>
                  </a:spcAft>
                  <a:defRPr/>
                </a:pPr>
                <a:endParaRPr lang="en-US"/>
              </a:p>
            </p:txBody>
          </p:sp>
          <p:sp>
            <p:nvSpPr>
              <p:cNvPr id="122" name="Rectangle 121"/>
              <p:cNvSpPr/>
              <p:nvPr/>
            </p:nvSpPr>
            <p:spPr>
              <a:xfrm>
                <a:off x="3207600" y="2544949"/>
                <a:ext cx="3487225" cy="732183"/>
              </a:xfrm>
              <a:prstGeom prst="rect">
                <a:avLst/>
              </a:prstGeom>
              <a:noFill/>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p>
            </p:txBody>
          </p:sp>
        </p:grpSp>
      </p:grpSp>
      <p:cxnSp>
        <p:nvCxnSpPr>
          <p:cNvPr id="60" name="Elbow Connector 59"/>
          <p:cNvCxnSpPr>
            <a:stCxn id="15389" idx="2"/>
            <a:endCxn id="14" idx="2"/>
          </p:cNvCxnSpPr>
          <p:nvPr/>
        </p:nvCxnSpPr>
        <p:spPr>
          <a:xfrm rot="5400000" flipH="1" flipV="1">
            <a:off x="5580856" y="2039144"/>
            <a:ext cx="754063" cy="2028825"/>
          </a:xfrm>
          <a:prstGeom prst="bentConnector3">
            <a:avLst>
              <a:gd name="adj1" fmla="val -30307"/>
            </a:avLst>
          </a:prstGeom>
          <a:ln w="3175" cmpd="sng">
            <a:solidFill>
              <a:schemeClr val="tx1">
                <a:lumMod val="50000"/>
                <a:lumOff val="50000"/>
              </a:schemeClr>
            </a:solidFill>
          </a:ln>
          <a:effectLst/>
        </p:spPr>
        <p:style>
          <a:lnRef idx="2">
            <a:schemeClr val="accent1"/>
          </a:lnRef>
          <a:fillRef idx="0">
            <a:schemeClr val="accent1"/>
          </a:fillRef>
          <a:effectRef idx="1">
            <a:schemeClr val="accent1"/>
          </a:effectRef>
          <a:fontRef idx="minor">
            <a:schemeClr val="tx1"/>
          </a:fontRef>
        </p:style>
      </p:cxnSp>
      <p:grpSp>
        <p:nvGrpSpPr>
          <p:cNvPr id="127" name="Group 126"/>
          <p:cNvGrpSpPr>
            <a:grpSpLocks/>
          </p:cNvGrpSpPr>
          <p:nvPr/>
        </p:nvGrpSpPr>
        <p:grpSpPr bwMode="auto">
          <a:xfrm>
            <a:off x="6891338" y="2173288"/>
            <a:ext cx="325437" cy="574675"/>
            <a:chOff x="6891184" y="2610000"/>
            <a:chExt cx="325953" cy="576000"/>
          </a:xfrm>
        </p:grpSpPr>
        <p:grpSp>
          <p:nvGrpSpPr>
            <p:cNvPr id="15396" name="Group 124"/>
            <p:cNvGrpSpPr>
              <a:grpSpLocks/>
            </p:cNvGrpSpPr>
            <p:nvPr/>
          </p:nvGrpSpPr>
          <p:grpSpPr bwMode="auto">
            <a:xfrm>
              <a:off x="6891184" y="2674375"/>
              <a:ext cx="325953" cy="442823"/>
              <a:chOff x="6891184" y="2674375"/>
              <a:chExt cx="325953" cy="442823"/>
            </a:xfrm>
          </p:grpSpPr>
          <p:sp>
            <p:nvSpPr>
              <p:cNvPr id="14" name="Rectangle 13"/>
              <p:cNvSpPr/>
              <p:nvPr/>
            </p:nvSpPr>
            <p:spPr>
              <a:xfrm rot="1173559">
                <a:off x="6891184" y="2993469"/>
                <a:ext cx="205112" cy="124111"/>
              </a:xfrm>
              <a:prstGeom prst="rect">
                <a:avLst/>
              </a:prstGeom>
            </p:spPr>
            <p:style>
              <a:lnRef idx="1">
                <a:schemeClr val="accent6"/>
              </a:lnRef>
              <a:fillRef idx="3">
                <a:schemeClr val="accent6"/>
              </a:fillRef>
              <a:effectRef idx="2">
                <a:schemeClr val="accent6"/>
              </a:effectRef>
              <a:fontRef idx="minor">
                <a:schemeClr val="lt1"/>
              </a:fontRef>
            </p:style>
            <p:txBody>
              <a:bodyPr anchor="ctr"/>
              <a:lstStyle/>
              <a:p>
                <a:pPr algn="ctr" fontAlgn="auto">
                  <a:spcBef>
                    <a:spcPts val="0"/>
                  </a:spcBef>
                  <a:spcAft>
                    <a:spcPts val="0"/>
                  </a:spcAft>
                  <a:defRPr/>
                </a:pPr>
                <a:endParaRPr lang="en-US"/>
              </a:p>
            </p:txBody>
          </p:sp>
          <p:sp>
            <p:nvSpPr>
              <p:cNvPr id="15" name="Rectangle 14"/>
              <p:cNvSpPr/>
              <p:nvPr/>
            </p:nvSpPr>
            <p:spPr>
              <a:xfrm rot="1173559">
                <a:off x="7012025" y="2673646"/>
                <a:ext cx="205112" cy="124111"/>
              </a:xfrm>
              <a:prstGeom prst="rect">
                <a:avLst/>
              </a:prstGeom>
            </p:spPr>
            <p:style>
              <a:lnRef idx="1">
                <a:schemeClr val="accent6"/>
              </a:lnRef>
              <a:fillRef idx="3">
                <a:schemeClr val="accent6"/>
              </a:fillRef>
              <a:effectRef idx="2">
                <a:schemeClr val="accent6"/>
              </a:effectRef>
              <a:fontRef idx="minor">
                <a:schemeClr val="lt1"/>
              </a:fontRef>
            </p:style>
            <p:txBody>
              <a:bodyPr anchor="ctr"/>
              <a:lstStyle/>
              <a:p>
                <a:pPr algn="ctr" fontAlgn="auto">
                  <a:spcBef>
                    <a:spcPts val="0"/>
                  </a:spcBef>
                  <a:spcAft>
                    <a:spcPts val="0"/>
                  </a:spcAft>
                  <a:defRPr/>
                </a:pPr>
                <a:endParaRPr lang="en-US"/>
              </a:p>
            </p:txBody>
          </p:sp>
        </p:grpSp>
        <p:sp>
          <p:nvSpPr>
            <p:cNvPr id="126" name="Rectangle 125"/>
            <p:cNvSpPr/>
            <p:nvPr/>
          </p:nvSpPr>
          <p:spPr>
            <a:xfrm rot="1206988">
              <a:off x="6908674" y="2610000"/>
              <a:ext cx="298923" cy="576000"/>
            </a:xfrm>
            <a:prstGeom prst="rect">
              <a:avLst/>
            </a:prstGeom>
            <a:noFill/>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p>
          </p:txBody>
        </p:sp>
      </p:grpSp>
      <p:grpSp>
        <p:nvGrpSpPr>
          <p:cNvPr id="3" name="Group 2"/>
          <p:cNvGrpSpPr>
            <a:grpSpLocks/>
          </p:cNvGrpSpPr>
          <p:nvPr/>
        </p:nvGrpSpPr>
        <p:grpSpPr bwMode="auto">
          <a:xfrm>
            <a:off x="2663825" y="2173288"/>
            <a:ext cx="3587750" cy="1257300"/>
            <a:chOff x="2664000" y="2610000"/>
            <a:chExt cx="3588117" cy="1257895"/>
          </a:xfrm>
        </p:grpSpPr>
        <p:sp>
          <p:nvSpPr>
            <p:cNvPr id="15389" name="TextBox 38"/>
            <p:cNvSpPr txBox="1">
              <a:spLocks noChangeArrowheads="1"/>
            </p:cNvSpPr>
            <p:nvPr/>
          </p:nvSpPr>
          <p:spPr bwMode="auto">
            <a:xfrm>
              <a:off x="3635896" y="3529340"/>
              <a:ext cx="2616221" cy="338554"/>
            </a:xfrm>
            <a:prstGeom prst="rect">
              <a:avLst/>
            </a:prstGeom>
            <a:noFill/>
            <a:ln w="9525">
              <a:noFill/>
              <a:miter lim="800000"/>
              <a:headEnd/>
              <a:tailEnd/>
            </a:ln>
          </p:spPr>
          <p:txBody>
            <a:bodyPr wrap="none">
              <a:spAutoFit/>
            </a:bodyPr>
            <a:lstStyle/>
            <a:p>
              <a:r>
                <a:rPr lang="en-US" sz="1600"/>
                <a:t>Bending SC solenoids ~3T</a:t>
              </a:r>
            </a:p>
          </p:txBody>
        </p:sp>
        <p:cxnSp>
          <p:nvCxnSpPr>
            <p:cNvPr id="40" name="Elbow Connector 39"/>
            <p:cNvCxnSpPr>
              <a:stCxn id="15389" idx="2"/>
              <a:endCxn id="11" idx="2"/>
            </p:cNvCxnSpPr>
            <p:nvPr/>
          </p:nvCxnSpPr>
          <p:spPr>
            <a:xfrm rot="5400000" flipH="1">
              <a:off x="3467217" y="2391229"/>
              <a:ext cx="754420" cy="2198912"/>
            </a:xfrm>
            <a:prstGeom prst="bentConnector3">
              <a:avLst>
                <a:gd name="adj1" fmla="val -30307"/>
              </a:avLst>
            </a:prstGeom>
            <a:ln w="3175" cmpd="sng">
              <a:solidFill>
                <a:schemeClr val="tx1">
                  <a:lumMod val="50000"/>
                  <a:lumOff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41" name="Straight Connector 40"/>
            <p:cNvCxnSpPr/>
            <p:nvPr/>
          </p:nvCxnSpPr>
          <p:spPr>
            <a:xfrm>
              <a:off x="3673753" y="3867895"/>
              <a:ext cx="2506919" cy="0"/>
            </a:xfrm>
            <a:prstGeom prst="line">
              <a:avLst/>
            </a:prstGeom>
            <a:ln w="3175" cmpd="sng">
              <a:solidFill>
                <a:schemeClr val="tx1"/>
              </a:solidFill>
            </a:ln>
            <a:effectLst/>
          </p:spPr>
          <p:style>
            <a:lnRef idx="2">
              <a:schemeClr val="accent1"/>
            </a:lnRef>
            <a:fillRef idx="0">
              <a:schemeClr val="accent1"/>
            </a:fillRef>
            <a:effectRef idx="1">
              <a:schemeClr val="accent1"/>
            </a:effectRef>
            <a:fontRef idx="minor">
              <a:schemeClr val="tx1"/>
            </a:fontRef>
          </p:style>
        </p:cxnSp>
        <p:grpSp>
          <p:nvGrpSpPr>
            <p:cNvPr id="15392" name="Group 128"/>
            <p:cNvGrpSpPr>
              <a:grpSpLocks/>
            </p:cNvGrpSpPr>
            <p:nvPr/>
          </p:nvGrpSpPr>
          <p:grpSpPr bwMode="auto">
            <a:xfrm>
              <a:off x="2664000" y="2610000"/>
              <a:ext cx="327065" cy="576000"/>
              <a:chOff x="2664000" y="2610000"/>
              <a:chExt cx="327065" cy="576000"/>
            </a:xfrm>
          </p:grpSpPr>
          <p:sp>
            <p:nvSpPr>
              <p:cNvPr id="11" name="Rectangle 10"/>
              <p:cNvSpPr/>
              <p:nvPr/>
            </p:nvSpPr>
            <p:spPr>
              <a:xfrm rot="1173559">
                <a:off x="2664000" y="2992768"/>
                <a:ext cx="204809" cy="125472"/>
              </a:xfrm>
              <a:prstGeom prst="rect">
                <a:avLst/>
              </a:prstGeom>
            </p:spPr>
            <p:style>
              <a:lnRef idx="1">
                <a:schemeClr val="accent6"/>
              </a:lnRef>
              <a:fillRef idx="3">
                <a:schemeClr val="accent6"/>
              </a:fillRef>
              <a:effectRef idx="2">
                <a:schemeClr val="accent6"/>
              </a:effectRef>
              <a:fontRef idx="minor">
                <a:schemeClr val="lt1"/>
              </a:fontRef>
            </p:style>
            <p:txBody>
              <a:bodyPr anchor="ctr"/>
              <a:lstStyle/>
              <a:p>
                <a:pPr algn="ctr" fontAlgn="auto">
                  <a:spcBef>
                    <a:spcPts val="0"/>
                  </a:spcBef>
                  <a:spcAft>
                    <a:spcPts val="0"/>
                  </a:spcAft>
                  <a:defRPr/>
                </a:pPr>
                <a:endParaRPr lang="en-US"/>
              </a:p>
            </p:txBody>
          </p:sp>
          <p:sp>
            <p:nvSpPr>
              <p:cNvPr id="13" name="Rectangle 12"/>
              <p:cNvSpPr/>
              <p:nvPr/>
            </p:nvSpPr>
            <p:spPr>
              <a:xfrm rot="1173559">
                <a:off x="2786250" y="2675118"/>
                <a:ext cx="204808" cy="123884"/>
              </a:xfrm>
              <a:prstGeom prst="rect">
                <a:avLst/>
              </a:prstGeom>
            </p:spPr>
            <p:style>
              <a:lnRef idx="1">
                <a:schemeClr val="accent6"/>
              </a:lnRef>
              <a:fillRef idx="3">
                <a:schemeClr val="accent6"/>
              </a:fillRef>
              <a:effectRef idx="2">
                <a:schemeClr val="accent6"/>
              </a:effectRef>
              <a:fontRef idx="minor">
                <a:schemeClr val="lt1"/>
              </a:fontRef>
            </p:style>
            <p:txBody>
              <a:bodyPr anchor="ctr"/>
              <a:lstStyle/>
              <a:p>
                <a:pPr algn="ctr" fontAlgn="auto">
                  <a:spcBef>
                    <a:spcPts val="0"/>
                  </a:spcBef>
                  <a:spcAft>
                    <a:spcPts val="0"/>
                  </a:spcAft>
                  <a:defRPr/>
                </a:pPr>
                <a:endParaRPr lang="en-US"/>
              </a:p>
            </p:txBody>
          </p:sp>
          <p:sp>
            <p:nvSpPr>
              <p:cNvPr id="128" name="Rectangle 127"/>
              <p:cNvSpPr/>
              <p:nvPr/>
            </p:nvSpPr>
            <p:spPr>
              <a:xfrm rot="1206988">
                <a:off x="2678289" y="2610000"/>
                <a:ext cx="298480" cy="576534"/>
              </a:xfrm>
              <a:prstGeom prst="rect">
                <a:avLst/>
              </a:prstGeom>
              <a:noFill/>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p>
            </p:txBody>
          </p:sp>
        </p:grpSp>
      </p:grpSp>
      <p:grpSp>
        <p:nvGrpSpPr>
          <p:cNvPr id="106" name="Group 105"/>
          <p:cNvGrpSpPr>
            <a:grpSpLocks/>
          </p:cNvGrpSpPr>
          <p:nvPr/>
        </p:nvGrpSpPr>
        <p:grpSpPr bwMode="auto">
          <a:xfrm>
            <a:off x="539750" y="1830388"/>
            <a:ext cx="2228850" cy="1600200"/>
            <a:chOff x="539552" y="2268000"/>
            <a:chExt cx="2228592" cy="1599894"/>
          </a:xfrm>
        </p:grpSpPr>
        <p:sp>
          <p:nvSpPr>
            <p:cNvPr id="9" name="Rectangle 8"/>
            <p:cNvSpPr/>
            <p:nvPr/>
          </p:nvSpPr>
          <p:spPr>
            <a:xfrm rot="2006422">
              <a:off x="1787183" y="2582265"/>
              <a:ext cx="503180" cy="68249"/>
            </a:xfrm>
            <a:prstGeom prst="rect">
              <a:avLst/>
            </a:prstGeom>
            <a:gradFill>
              <a:gsLst>
                <a:gs pos="0">
                  <a:schemeClr val="accent6">
                    <a:lumMod val="60000"/>
                    <a:lumOff val="40000"/>
                  </a:schemeClr>
                </a:gs>
                <a:gs pos="100000">
                  <a:schemeClr val="accent6">
                    <a:lumMod val="20000"/>
                    <a:lumOff val="80000"/>
                  </a:schemeClr>
                </a:gs>
              </a:gsLst>
            </a:gradFill>
          </p:spPr>
          <p:style>
            <a:lnRef idx="1">
              <a:schemeClr val="accent6"/>
            </a:lnRef>
            <a:fillRef idx="3">
              <a:schemeClr val="accent6"/>
            </a:fillRef>
            <a:effectRef idx="2">
              <a:schemeClr val="accent6"/>
            </a:effectRef>
            <a:fontRef idx="minor">
              <a:schemeClr val="lt1"/>
            </a:fontRef>
          </p:style>
          <p:txBody>
            <a:bodyPr anchor="ctr"/>
            <a:lstStyle/>
            <a:p>
              <a:pPr algn="ctr" fontAlgn="auto">
                <a:spcBef>
                  <a:spcPts val="0"/>
                </a:spcBef>
                <a:spcAft>
                  <a:spcPts val="0"/>
                </a:spcAft>
                <a:defRPr/>
              </a:pPr>
              <a:endParaRPr lang="en-US"/>
            </a:p>
          </p:txBody>
        </p:sp>
        <p:sp>
          <p:nvSpPr>
            <p:cNvPr id="10" name="Rectangle 9"/>
            <p:cNvSpPr/>
            <p:nvPr/>
          </p:nvSpPr>
          <p:spPr>
            <a:xfrm rot="2006422">
              <a:off x="1998296" y="2268000"/>
              <a:ext cx="503179" cy="68249"/>
            </a:xfrm>
            <a:prstGeom prst="rect">
              <a:avLst/>
            </a:prstGeom>
            <a:gradFill>
              <a:gsLst>
                <a:gs pos="0">
                  <a:schemeClr val="accent6">
                    <a:lumMod val="60000"/>
                    <a:lumOff val="40000"/>
                  </a:schemeClr>
                </a:gs>
                <a:gs pos="100000">
                  <a:schemeClr val="accent6">
                    <a:lumMod val="20000"/>
                    <a:lumOff val="80000"/>
                  </a:schemeClr>
                </a:gs>
              </a:gsLst>
            </a:gradFill>
          </p:spPr>
          <p:style>
            <a:lnRef idx="1">
              <a:schemeClr val="accent6"/>
            </a:lnRef>
            <a:fillRef idx="3">
              <a:schemeClr val="accent6"/>
            </a:fillRef>
            <a:effectRef idx="2">
              <a:schemeClr val="accent6"/>
            </a:effectRef>
            <a:fontRef idx="minor">
              <a:schemeClr val="lt1"/>
            </a:fontRef>
          </p:style>
          <p:txBody>
            <a:bodyPr anchor="ctr"/>
            <a:lstStyle/>
            <a:p>
              <a:pPr algn="ctr" fontAlgn="auto">
                <a:spcBef>
                  <a:spcPts val="0"/>
                </a:spcBef>
                <a:spcAft>
                  <a:spcPts val="0"/>
                </a:spcAft>
                <a:defRPr/>
              </a:pPr>
              <a:endParaRPr lang="en-US"/>
            </a:p>
          </p:txBody>
        </p:sp>
        <p:sp>
          <p:nvSpPr>
            <p:cNvPr id="15386" name="TextBox 47"/>
            <p:cNvSpPr txBox="1">
              <a:spLocks noChangeArrowheads="1"/>
            </p:cNvSpPr>
            <p:nvPr/>
          </p:nvSpPr>
          <p:spPr bwMode="auto">
            <a:xfrm>
              <a:off x="539552" y="3529340"/>
              <a:ext cx="2228592" cy="338554"/>
            </a:xfrm>
            <a:prstGeom prst="rect">
              <a:avLst/>
            </a:prstGeom>
            <a:noFill/>
            <a:ln w="9525">
              <a:noFill/>
              <a:miter lim="800000"/>
              <a:headEnd/>
              <a:tailEnd/>
            </a:ln>
          </p:spPr>
          <p:txBody>
            <a:bodyPr>
              <a:spAutoFit/>
            </a:bodyPr>
            <a:lstStyle/>
            <a:p>
              <a:pPr algn="ctr"/>
              <a:r>
                <a:rPr lang="en-US" sz="1600"/>
                <a:t>Gun solenoid 0.2-3T</a:t>
              </a:r>
            </a:p>
          </p:txBody>
        </p:sp>
        <p:cxnSp>
          <p:nvCxnSpPr>
            <p:cNvPr id="49" name="Elbow Connector 48"/>
            <p:cNvCxnSpPr>
              <a:stCxn id="15386" idx="2"/>
              <a:endCxn id="9" idx="2"/>
            </p:cNvCxnSpPr>
            <p:nvPr/>
          </p:nvCxnSpPr>
          <p:spPr>
            <a:xfrm rot="5400000" flipH="1" flipV="1">
              <a:off x="1224525" y="3073488"/>
              <a:ext cx="1223729" cy="365083"/>
            </a:xfrm>
            <a:prstGeom prst="bentConnector5">
              <a:avLst>
                <a:gd name="adj1" fmla="val -18687"/>
                <a:gd name="adj2" fmla="val -295436"/>
                <a:gd name="adj3" fmla="val 98211"/>
              </a:avLst>
            </a:prstGeom>
            <a:ln w="3175" cmpd="sng">
              <a:solidFill>
                <a:schemeClr val="tx1">
                  <a:lumMod val="50000"/>
                  <a:lumOff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50" name="Straight Connector 49"/>
            <p:cNvCxnSpPr/>
            <p:nvPr/>
          </p:nvCxnSpPr>
          <p:spPr>
            <a:xfrm>
              <a:off x="620506" y="3867894"/>
              <a:ext cx="2079384" cy="0"/>
            </a:xfrm>
            <a:prstGeom prst="line">
              <a:avLst/>
            </a:prstGeom>
            <a:ln w="3175" cmpd="sng">
              <a:solidFill>
                <a:schemeClr val="tx1"/>
              </a:solidFill>
            </a:ln>
            <a:effectLst/>
          </p:spPr>
          <p:style>
            <a:lnRef idx="2">
              <a:schemeClr val="accent1"/>
            </a:lnRef>
            <a:fillRef idx="0">
              <a:schemeClr val="accent1"/>
            </a:fillRef>
            <a:effectRef idx="1">
              <a:schemeClr val="accent1"/>
            </a:effectRef>
            <a:fontRef idx="minor">
              <a:schemeClr val="tx1"/>
            </a:fontRef>
          </p:style>
        </p:cxnSp>
      </p:grpSp>
      <p:grpSp>
        <p:nvGrpSpPr>
          <p:cNvPr id="54" name="Group 53"/>
          <p:cNvGrpSpPr>
            <a:grpSpLocks/>
          </p:cNvGrpSpPr>
          <p:nvPr/>
        </p:nvGrpSpPr>
        <p:grpSpPr bwMode="auto">
          <a:xfrm>
            <a:off x="2105025" y="2000250"/>
            <a:ext cx="5767388" cy="920750"/>
            <a:chOff x="2104364" y="2438222"/>
            <a:chExt cx="5768836" cy="920578"/>
          </a:xfrm>
        </p:grpSpPr>
        <p:cxnSp>
          <p:nvCxnSpPr>
            <p:cNvPr id="38" name="Straight Connector 37"/>
            <p:cNvCxnSpPr/>
            <p:nvPr/>
          </p:nvCxnSpPr>
          <p:spPr>
            <a:xfrm>
              <a:off x="2104364" y="2438222"/>
              <a:ext cx="749488" cy="457115"/>
            </a:xfrm>
            <a:prstGeom prst="line">
              <a:avLst/>
            </a:prstGeom>
            <a:ln>
              <a:solidFill>
                <a:schemeClr val="accent2">
                  <a:lumMod val="60000"/>
                  <a:lumOff val="40000"/>
                </a:schemeClr>
              </a:solidFill>
            </a:ln>
          </p:spPr>
          <p:style>
            <a:lnRef idx="2">
              <a:schemeClr val="accent1"/>
            </a:lnRef>
            <a:fillRef idx="0">
              <a:schemeClr val="accent1"/>
            </a:fillRef>
            <a:effectRef idx="1">
              <a:schemeClr val="accent1"/>
            </a:effectRef>
            <a:fontRef idx="minor">
              <a:schemeClr val="tx1"/>
            </a:fontRef>
          </p:style>
        </p:cxnSp>
        <p:cxnSp>
          <p:nvCxnSpPr>
            <p:cNvPr id="43" name="Straight Connector 42"/>
            <p:cNvCxnSpPr/>
            <p:nvPr/>
          </p:nvCxnSpPr>
          <p:spPr>
            <a:xfrm>
              <a:off x="2844325" y="2895337"/>
              <a:ext cx="4284150" cy="0"/>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92" name="Straight Connector 91"/>
            <p:cNvCxnSpPr/>
            <p:nvPr/>
          </p:nvCxnSpPr>
          <p:spPr>
            <a:xfrm>
              <a:off x="7120536" y="2898511"/>
              <a:ext cx="752664" cy="460289"/>
            </a:xfrm>
            <a:prstGeom prst="line">
              <a:avLst/>
            </a:prstGeom>
            <a:ln>
              <a:solidFill>
                <a:schemeClr val="accent2">
                  <a:lumMod val="60000"/>
                  <a:lumOff val="40000"/>
                </a:schemeClr>
              </a:solidFill>
              <a:tailEnd type="oval"/>
            </a:ln>
          </p:spPr>
          <p:style>
            <a:lnRef idx="2">
              <a:schemeClr val="accent1"/>
            </a:lnRef>
            <a:fillRef idx="0">
              <a:schemeClr val="accent1"/>
            </a:fillRef>
            <a:effectRef idx="1">
              <a:schemeClr val="accent1"/>
            </a:effectRef>
            <a:fontRef idx="minor">
              <a:schemeClr val="tx1"/>
            </a:fontRef>
          </p:style>
        </p:cxnSp>
      </p:grpSp>
      <p:sp>
        <p:nvSpPr>
          <p:cNvPr id="15380" name="Espace réservé du pied de page 3"/>
          <p:cNvSpPr>
            <a:spLocks noGrp="1"/>
          </p:cNvSpPr>
          <p:nvPr>
            <p:ph type="ftr" sz="quarter" idx="10"/>
          </p:nvPr>
        </p:nvSpPr>
        <p:spPr bwMode="auto">
          <a:xfrm>
            <a:off x="1620838" y="4443413"/>
            <a:ext cx="6838950" cy="269875"/>
          </a:xfrm>
          <a:noFill/>
          <a:ln>
            <a:miter lim="800000"/>
            <a:headEnd/>
            <a:tailEnd/>
          </a:ln>
        </p:spPr>
        <p:txBody>
          <a:bodyPr wrap="square" numCol="1" anchorCtr="0" compatLnSpc="1">
            <a:prstTxWarp prst="textNoShape">
              <a:avLst/>
            </a:prstTxWarp>
          </a:bodyPr>
          <a:lstStyle/>
          <a:p>
            <a:pPr fontAlgn="base">
              <a:spcBef>
                <a:spcPct val="0"/>
              </a:spcBef>
              <a:spcAft>
                <a:spcPct val="0"/>
              </a:spcAft>
            </a:pPr>
            <a:r>
              <a:rPr lang="fr-FR" i="1"/>
              <a:t>See Diego Perini for design and </a:t>
            </a:r>
            <a:r>
              <a:rPr lang="en-GB" i="1"/>
              <a:t>Marian </a:t>
            </a:r>
            <a:r>
              <a:rPr lang="es-ES" i="1"/>
              <a:t>Gonzalez for integration</a:t>
            </a:r>
            <a:r>
              <a:rPr lang="fr-FR" i="1"/>
              <a:t> </a:t>
            </a:r>
            <a:endParaRPr lang="en-GB" i="1"/>
          </a:p>
        </p:txBody>
      </p:sp>
      <p:grpSp>
        <p:nvGrpSpPr>
          <p:cNvPr id="53" name="Группа 52"/>
          <p:cNvGrpSpPr/>
          <p:nvPr/>
        </p:nvGrpSpPr>
        <p:grpSpPr>
          <a:xfrm>
            <a:off x="1979712" y="4487369"/>
            <a:ext cx="499942" cy="604661"/>
            <a:chOff x="2793032" y="4343353"/>
            <a:chExt cx="499942" cy="604661"/>
          </a:xfrm>
        </p:grpSpPr>
        <p:pic>
          <p:nvPicPr>
            <p:cNvPr id="55" name="Picture 4" descr="BINP logo"/>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2860926" y="4343353"/>
              <a:ext cx="432048" cy="516993"/>
            </a:xfrm>
            <a:prstGeom prst="rect">
              <a:avLst/>
            </a:prstGeom>
            <a:noFill/>
            <a:extLst>
              <a:ext uri="{909E8E84-426E-40DD-AFC4-6F175D3DCCD1}">
                <a14:hiddenFill xmlns:a14="http://schemas.microsoft.com/office/drawing/2010/main">
                  <a:solidFill>
                    <a:srgbClr val="FFFFFF"/>
                  </a:solidFill>
                </a14:hiddenFill>
              </a:ext>
            </a:extLst>
          </p:spPr>
        </p:pic>
        <p:sp>
          <p:nvSpPr>
            <p:cNvPr id="56" name="TextBox 55"/>
            <p:cNvSpPr txBox="1"/>
            <p:nvPr/>
          </p:nvSpPr>
          <p:spPr>
            <a:xfrm>
              <a:off x="2793032" y="4701793"/>
              <a:ext cx="482824" cy="246221"/>
            </a:xfrm>
            <a:prstGeom prst="rect">
              <a:avLst/>
            </a:prstGeom>
            <a:noFill/>
          </p:spPr>
          <p:txBody>
            <a:bodyPr wrap="none" rtlCol="0">
              <a:spAutoFit/>
            </a:bodyPr>
            <a:lstStyle/>
            <a:p>
              <a:r>
                <a:rPr lang="en-US" sz="1000" dirty="0" smtClean="0">
                  <a:solidFill>
                    <a:srgbClr val="00008E"/>
                  </a:solidFill>
                </a:rPr>
                <a:t>BINP</a:t>
              </a:r>
              <a:endParaRPr lang="ru-RU" sz="1000" dirty="0">
                <a:solidFill>
                  <a:srgbClr val="00008E"/>
                </a:solidFill>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2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27"/>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60"/>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108"/>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23"/>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25"/>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5" presetClass="entr" presetSubtype="10" fill="hold" nodeType="clickEffect">
                                  <p:stCondLst>
                                    <p:cond delay="0"/>
                                  </p:stCondLst>
                                  <p:childTnLst>
                                    <p:set>
                                      <p:cBhvr>
                                        <p:cTn id="34" dur="1" fill="hold">
                                          <p:stCondLst>
                                            <p:cond delay="0"/>
                                          </p:stCondLst>
                                        </p:cTn>
                                        <p:tgtEl>
                                          <p:spTgt spid="54"/>
                                        </p:tgtEl>
                                        <p:attrNameLst>
                                          <p:attrName>style.visibility</p:attrName>
                                        </p:attrNameLst>
                                      </p:cBhvr>
                                      <p:to>
                                        <p:strVal val="visible"/>
                                      </p:to>
                                    </p:set>
                                    <p:animEffect transition="in" filter="checkerboard(across)">
                                      <p:cBhvr>
                                        <p:cTn id="35" dur="500"/>
                                        <p:tgtEl>
                                          <p:spTgt spid="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0" name="Рисунок 4"/>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bwMode="auto">
          <a:xfrm>
            <a:off x="5378450" y="915988"/>
            <a:ext cx="2962275" cy="2339975"/>
          </a:xfrm>
          <a:prstGeom prst="rect">
            <a:avLst/>
          </a:prstGeom>
          <a:noFill/>
          <a:ln w="9525">
            <a:noFill/>
            <a:miter lim="800000"/>
            <a:headEnd/>
            <a:tailEnd/>
          </a:ln>
        </p:spPr>
      </p:pic>
      <p:sp>
        <p:nvSpPr>
          <p:cNvPr id="17411" name="Title 1"/>
          <p:cNvSpPr>
            <a:spLocks noGrp="1"/>
          </p:cNvSpPr>
          <p:nvPr>
            <p:ph type="title"/>
          </p:nvPr>
        </p:nvSpPr>
        <p:spPr/>
        <p:txBody>
          <a:bodyPr/>
          <a:lstStyle/>
          <a:p>
            <a:r>
              <a:rPr lang="en-GB" smtClean="0"/>
              <a:t>Gun simulations</a:t>
            </a:r>
          </a:p>
        </p:txBody>
      </p:sp>
      <p:sp>
        <p:nvSpPr>
          <p:cNvPr id="17412" name="Slide Number Placeholder 4"/>
          <p:cNvSpPr>
            <a:spLocks noGrp="1"/>
          </p:cNvSpPr>
          <p:nvPr>
            <p:ph type="sldNum" sz="quarter" idx="11"/>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58DE9E17-EFE4-4F12-8545-0A2B8B774813}" type="slidenum">
              <a:rPr lang="fr-FR"/>
              <a:pPr fontAlgn="base">
                <a:spcBef>
                  <a:spcPct val="0"/>
                </a:spcBef>
                <a:spcAft>
                  <a:spcPct val="0"/>
                </a:spcAft>
              </a:pPr>
              <a:t>4</a:t>
            </a:fld>
            <a:endParaRPr lang="fr-FR"/>
          </a:p>
        </p:txBody>
      </p:sp>
      <p:pic>
        <p:nvPicPr>
          <p:cNvPr id="17414" name="Рисунок 3"/>
          <p:cNvPicPr>
            <a:picLocks noChangeAspect="1"/>
          </p:cNvPicPr>
          <p:nvPr/>
        </p:nvPicPr>
        <p:blipFill>
          <a:blip r:embed="rId4" cstate="screen">
            <a:extLst>
              <a:ext uri="{28A0092B-C50C-407E-A947-70E740481C1C}">
                <a14:useLocalDpi xmlns:a14="http://schemas.microsoft.com/office/drawing/2010/main"/>
              </a:ext>
            </a:extLst>
          </a:blip>
          <a:srcRect/>
          <a:stretch>
            <a:fillRect/>
          </a:stretch>
        </p:blipFill>
        <p:spPr bwMode="auto">
          <a:xfrm>
            <a:off x="612775" y="1077913"/>
            <a:ext cx="3595688" cy="2830512"/>
          </a:xfrm>
          <a:prstGeom prst="rect">
            <a:avLst/>
          </a:prstGeom>
          <a:noFill/>
          <a:ln w="9525">
            <a:noFill/>
            <a:miter lim="800000"/>
            <a:headEnd/>
            <a:tailEnd/>
          </a:ln>
        </p:spPr>
      </p:pic>
      <p:sp>
        <p:nvSpPr>
          <p:cNvPr id="17416" name="Подзаголовок 2"/>
          <p:cNvSpPr txBox="1">
            <a:spLocks/>
          </p:cNvSpPr>
          <p:nvPr/>
        </p:nvSpPr>
        <p:spPr bwMode="auto">
          <a:xfrm>
            <a:off x="458788" y="752475"/>
            <a:ext cx="3889375" cy="325438"/>
          </a:xfrm>
          <a:prstGeom prst="rect">
            <a:avLst/>
          </a:prstGeom>
          <a:noFill/>
          <a:ln w="9525">
            <a:noFill/>
            <a:miter lim="800000"/>
            <a:headEnd/>
            <a:tailEnd/>
          </a:ln>
        </p:spPr>
        <p:txBody>
          <a:bodyPr/>
          <a:lstStyle/>
          <a:p>
            <a:pPr algn="ctr" defTabSz="914400"/>
            <a:r>
              <a:rPr lang="en-US" sz="1100"/>
              <a:t>Renormalized Fermilab’s gun with curve cathode</a:t>
            </a:r>
            <a:endParaRPr lang="ru-RU" sz="1100"/>
          </a:p>
        </p:txBody>
      </p:sp>
      <p:sp>
        <p:nvSpPr>
          <p:cNvPr id="17417" name="Прямоугольник 7"/>
          <p:cNvSpPr>
            <a:spLocks noChangeArrowheads="1"/>
          </p:cNvSpPr>
          <p:nvPr/>
        </p:nvSpPr>
        <p:spPr bwMode="auto">
          <a:xfrm>
            <a:off x="5640388" y="533400"/>
            <a:ext cx="2890837" cy="396875"/>
          </a:xfrm>
          <a:prstGeom prst="rect">
            <a:avLst/>
          </a:prstGeom>
          <a:noFill/>
          <a:ln w="9525">
            <a:noFill/>
            <a:miter lim="800000"/>
            <a:headEnd/>
            <a:tailEnd/>
          </a:ln>
        </p:spPr>
        <p:txBody>
          <a:bodyPr>
            <a:spAutoFit/>
          </a:bodyPr>
          <a:lstStyle/>
          <a:p>
            <a:pPr algn="ctr" defTabSz="914400"/>
            <a:r>
              <a:rPr lang="en-US" sz="1000"/>
              <a:t>Transverse profile on the distance of 30 mm from the cathode (5.9 A, 9.8 kV)</a:t>
            </a:r>
            <a:r>
              <a:rPr lang="ru-RU" sz="1000"/>
              <a:t> </a:t>
            </a:r>
          </a:p>
        </p:txBody>
      </p:sp>
      <p:pic>
        <p:nvPicPr>
          <p:cNvPr id="17418" name="Рисунок 8"/>
          <p:cNvPicPr>
            <a:picLocks noChangeAspect="1"/>
          </p:cNvPicPr>
          <p:nvPr/>
        </p:nvPicPr>
        <p:blipFill>
          <a:blip r:embed="rId5" cstate="screen">
            <a:extLst>
              <a:ext uri="{28A0092B-C50C-407E-A947-70E740481C1C}">
                <a14:useLocalDpi xmlns:a14="http://schemas.microsoft.com/office/drawing/2010/main"/>
              </a:ext>
            </a:extLst>
          </a:blip>
          <a:srcRect/>
          <a:stretch>
            <a:fillRect/>
          </a:stretch>
        </p:blipFill>
        <p:spPr bwMode="auto">
          <a:xfrm>
            <a:off x="5724525" y="3255963"/>
            <a:ext cx="2663825" cy="1533525"/>
          </a:xfrm>
          <a:prstGeom prst="rect">
            <a:avLst/>
          </a:prstGeom>
          <a:noFill/>
          <a:ln w="9525">
            <a:noFill/>
            <a:miter lim="800000"/>
            <a:headEnd/>
            <a:tailEnd/>
          </a:ln>
        </p:spPr>
      </p:pic>
      <p:sp>
        <p:nvSpPr>
          <p:cNvPr id="17419" name="Rectangle 2"/>
          <p:cNvSpPr>
            <a:spLocks noChangeArrowheads="1"/>
          </p:cNvSpPr>
          <p:nvPr/>
        </p:nvSpPr>
        <p:spPr bwMode="auto">
          <a:xfrm>
            <a:off x="179388" y="4114800"/>
            <a:ext cx="1651000" cy="336550"/>
          </a:xfrm>
          <a:prstGeom prst="rect">
            <a:avLst/>
          </a:prstGeom>
          <a:noFill/>
          <a:ln w="9525">
            <a:noFill/>
            <a:miter lim="800000"/>
            <a:headEnd/>
            <a:tailEnd/>
          </a:ln>
        </p:spPr>
        <p:txBody>
          <a:bodyPr wrap="none">
            <a:spAutoFit/>
          </a:bodyPr>
          <a:lstStyle/>
          <a:p>
            <a:r>
              <a:rPr lang="en-US" sz="1600"/>
              <a:t>Code: UltraSAM</a:t>
            </a:r>
            <a:endParaRPr lang="en-GB" sz="1600"/>
          </a:p>
        </p:txBody>
      </p:sp>
      <p:graphicFrame>
        <p:nvGraphicFramePr>
          <p:cNvPr id="17489" name="Group 81"/>
          <p:cNvGraphicFramePr>
            <a:graphicFrameLocks noGrp="1"/>
          </p:cNvGraphicFramePr>
          <p:nvPr>
            <p:extLst>
              <p:ext uri="{D42A27DB-BD31-4B8C-83A1-F6EECF244321}">
                <p14:modId xmlns:p14="http://schemas.microsoft.com/office/powerpoint/2010/main" val="3511002500"/>
              </p:ext>
            </p:extLst>
          </p:nvPr>
        </p:nvGraphicFramePr>
        <p:xfrm>
          <a:off x="2771800" y="4071585"/>
          <a:ext cx="2810518" cy="1020445"/>
        </p:xfrm>
        <a:graphic>
          <a:graphicData uri="http://schemas.openxmlformats.org/drawingml/2006/table">
            <a:tbl>
              <a:tblPr/>
              <a:tblGrid>
                <a:gridCol w="1512168"/>
                <a:gridCol w="648072"/>
                <a:gridCol w="650278"/>
              </a:tblGrid>
              <a:tr h="215603">
                <a:tc>
                  <a:txBody>
                    <a:bodyPr/>
                    <a:lstStyle/>
                    <a:p>
                      <a:pPr marL="0" marR="0" lvl="0" indent="0" algn="ctr" defTabSz="914400" rtl="0" eaLnBrk="1" fontAlgn="base" latinLnBrk="0" hangingPunct="1">
                        <a:lnSpc>
                          <a:spcPct val="100000"/>
                        </a:lnSpc>
                        <a:spcBef>
                          <a:spcPct val="0"/>
                        </a:spcBef>
                        <a:spcAft>
                          <a:spcPct val="0"/>
                        </a:spcAft>
                        <a:buClr>
                          <a:srgbClr val="FB963C"/>
                        </a:buClr>
                        <a:buSzTx/>
                        <a:buFontTx/>
                        <a:buNone/>
                        <a:tabLst/>
                      </a:pPr>
                      <a:r>
                        <a:rPr kumimoji="0" lang="en-US" sz="1200" b="1" i="0" u="none" strike="noStrike" cap="none" normalizeH="0" baseline="0" dirty="0" smtClean="0">
                          <a:ln>
                            <a:noFill/>
                          </a:ln>
                          <a:solidFill>
                            <a:srgbClr val="000000"/>
                          </a:solidFill>
                          <a:effectLst/>
                          <a:latin typeface="Times New Roman" pitchFamily="18" charset="0"/>
                        </a:rPr>
                        <a:t>Applied voltage</a:t>
                      </a:r>
                      <a:endParaRPr kumimoji="0" lang="ru-RU" sz="1200" b="1" i="0" u="none" strike="noStrike" cap="none" normalizeH="0" baseline="0" dirty="0" smtClean="0">
                        <a:ln>
                          <a:noFill/>
                        </a:ln>
                        <a:solidFill>
                          <a:srgbClr val="5A5A5A"/>
                        </a:solidFill>
                        <a:effectLst/>
                        <a:latin typeface="Times New Roman" pitchFamily="18"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
                          <a:srgbClr val="FB963C"/>
                        </a:buClr>
                        <a:buSzTx/>
                        <a:buFontTx/>
                        <a:buNone/>
                        <a:tabLst/>
                      </a:pPr>
                      <a:r>
                        <a:rPr kumimoji="0" lang="en-US" sz="1200" b="1" i="0" u="none" strike="noStrike" cap="none" normalizeH="0" baseline="0" smtClean="0">
                          <a:ln>
                            <a:noFill/>
                          </a:ln>
                          <a:solidFill>
                            <a:srgbClr val="5A5A5A"/>
                          </a:solidFill>
                          <a:effectLst/>
                          <a:latin typeface="Times New Roman" pitchFamily="18" charset="0"/>
                        </a:rPr>
                        <a:t>10 kV</a:t>
                      </a:r>
                      <a:endParaRPr kumimoji="0" lang="ru-RU" sz="1200" b="1" i="0" u="none" strike="noStrike" cap="none" normalizeH="0" baseline="0" smtClean="0">
                        <a:ln>
                          <a:noFill/>
                        </a:ln>
                        <a:solidFill>
                          <a:srgbClr val="5A5A5A"/>
                        </a:solidFill>
                        <a:effectLst/>
                        <a:latin typeface="Times New Roman" pitchFamily="18"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
                          <a:srgbClr val="FB963C"/>
                        </a:buClr>
                        <a:buSzTx/>
                        <a:buFontTx/>
                        <a:buNone/>
                        <a:tabLst/>
                      </a:pPr>
                      <a:r>
                        <a:rPr kumimoji="0" lang="en-US" sz="1200" b="1" i="0" u="none" strike="noStrike" cap="none" normalizeH="0" baseline="0" smtClean="0">
                          <a:ln>
                            <a:noFill/>
                          </a:ln>
                          <a:solidFill>
                            <a:srgbClr val="5A5A5A"/>
                          </a:solidFill>
                          <a:effectLst/>
                          <a:latin typeface="Times New Roman" pitchFamily="18" charset="0"/>
                        </a:rPr>
                        <a:t>12 kV</a:t>
                      </a:r>
                      <a:endParaRPr kumimoji="0" lang="ru-RU" sz="1200" b="1" i="0" u="none" strike="noStrike" cap="none" normalizeH="0" baseline="0" smtClean="0">
                        <a:ln>
                          <a:noFill/>
                        </a:ln>
                        <a:solidFill>
                          <a:srgbClr val="5A5A5A"/>
                        </a:solidFill>
                        <a:effectLst/>
                        <a:latin typeface="Times New Roman" pitchFamily="18"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288925">
                <a:tc>
                  <a:txBody>
                    <a:bodyPr/>
                    <a:lstStyle/>
                    <a:p>
                      <a:pPr marL="0" marR="0" lvl="0" indent="0" algn="ctr" defTabSz="914400" rtl="0" eaLnBrk="1" fontAlgn="base" latinLnBrk="0" hangingPunct="1">
                        <a:lnSpc>
                          <a:spcPct val="100000"/>
                        </a:lnSpc>
                        <a:spcBef>
                          <a:spcPct val="0"/>
                        </a:spcBef>
                        <a:spcAft>
                          <a:spcPct val="0"/>
                        </a:spcAft>
                        <a:buClr>
                          <a:srgbClr val="FB963C"/>
                        </a:buClr>
                        <a:buSzTx/>
                        <a:buFontTx/>
                        <a:buNone/>
                        <a:tabLst/>
                      </a:pPr>
                      <a:r>
                        <a:rPr kumimoji="0" lang="en-US" sz="1200" b="1" i="0" u="none" strike="noStrike" cap="none" normalizeH="0" baseline="0" smtClean="0">
                          <a:ln>
                            <a:noFill/>
                          </a:ln>
                          <a:solidFill>
                            <a:srgbClr val="5A5A5A"/>
                          </a:solidFill>
                          <a:effectLst/>
                          <a:latin typeface="Times New Roman" pitchFamily="18" charset="0"/>
                        </a:rPr>
                        <a:t>Extracted current</a:t>
                      </a:r>
                      <a:endParaRPr kumimoji="0" lang="ru-RU" sz="1200" b="1" i="0" u="none" strike="noStrike" cap="none" normalizeH="0" baseline="0" smtClean="0">
                        <a:ln>
                          <a:noFill/>
                        </a:ln>
                        <a:solidFill>
                          <a:srgbClr val="5A5A5A"/>
                        </a:solidFill>
                        <a:effectLst/>
                        <a:latin typeface="Times New Roman" pitchFamily="18"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ctr" defTabSz="914400" rtl="0" eaLnBrk="1" fontAlgn="base" latinLnBrk="0" hangingPunct="1">
                        <a:lnSpc>
                          <a:spcPct val="100000"/>
                        </a:lnSpc>
                        <a:spcBef>
                          <a:spcPct val="0"/>
                        </a:spcBef>
                        <a:spcAft>
                          <a:spcPct val="0"/>
                        </a:spcAft>
                        <a:buClr>
                          <a:srgbClr val="FB963C"/>
                        </a:buClr>
                        <a:buSzTx/>
                        <a:buFontTx/>
                        <a:buNone/>
                        <a:tabLst/>
                      </a:pPr>
                      <a:r>
                        <a:rPr kumimoji="0" lang="en-US" sz="1200" b="1" i="0" u="none" strike="noStrike" cap="none" normalizeH="0" baseline="0" smtClean="0">
                          <a:ln>
                            <a:noFill/>
                          </a:ln>
                          <a:solidFill>
                            <a:srgbClr val="5A5A5A"/>
                          </a:solidFill>
                          <a:effectLst/>
                          <a:latin typeface="Times New Roman" pitchFamily="18" charset="0"/>
                        </a:rPr>
                        <a:t>5.9 A</a:t>
                      </a:r>
                      <a:endParaRPr kumimoji="0" lang="ru-RU" sz="1200" b="1" i="0" u="none" strike="noStrike" cap="none" normalizeH="0" baseline="0" smtClean="0">
                        <a:ln>
                          <a:noFill/>
                        </a:ln>
                        <a:solidFill>
                          <a:srgbClr val="5A5A5A"/>
                        </a:solidFill>
                        <a:effectLst/>
                        <a:latin typeface="Times New Roman" pitchFamily="18"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ctr" defTabSz="914400" rtl="0" eaLnBrk="1" fontAlgn="base" latinLnBrk="0" hangingPunct="1">
                        <a:lnSpc>
                          <a:spcPct val="100000"/>
                        </a:lnSpc>
                        <a:spcBef>
                          <a:spcPct val="0"/>
                        </a:spcBef>
                        <a:spcAft>
                          <a:spcPct val="0"/>
                        </a:spcAft>
                        <a:buClr>
                          <a:srgbClr val="FB963C"/>
                        </a:buClr>
                        <a:buSzTx/>
                        <a:buFontTx/>
                        <a:buNone/>
                        <a:tabLst/>
                      </a:pPr>
                      <a:r>
                        <a:rPr kumimoji="0" lang="en-US" sz="1200" b="1" i="0" u="none" strike="noStrike" cap="none" normalizeH="0" baseline="0" dirty="0" smtClean="0">
                          <a:ln>
                            <a:noFill/>
                          </a:ln>
                          <a:solidFill>
                            <a:srgbClr val="5A5A5A"/>
                          </a:solidFill>
                          <a:effectLst/>
                          <a:latin typeface="Times New Roman" pitchFamily="18" charset="0"/>
                        </a:rPr>
                        <a:t>6.7 A</a:t>
                      </a:r>
                      <a:endParaRPr kumimoji="0" lang="ru-RU" sz="1200" b="1" i="0" u="none" strike="noStrike" cap="none" normalizeH="0" baseline="0" dirty="0" smtClean="0">
                        <a:ln>
                          <a:noFill/>
                        </a:ln>
                        <a:solidFill>
                          <a:srgbClr val="5A5A5A"/>
                        </a:solidFill>
                        <a:effectLst/>
                        <a:latin typeface="Times New Roman" pitchFamily="18"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287338">
                <a:tc>
                  <a:txBody>
                    <a:bodyPr/>
                    <a:lstStyle/>
                    <a:p>
                      <a:pPr marL="0" marR="0" lvl="0" indent="0" algn="ctr" defTabSz="914400" rtl="0" eaLnBrk="1" fontAlgn="base" latinLnBrk="0" hangingPunct="1">
                        <a:lnSpc>
                          <a:spcPct val="100000"/>
                        </a:lnSpc>
                        <a:spcBef>
                          <a:spcPct val="0"/>
                        </a:spcBef>
                        <a:spcAft>
                          <a:spcPct val="0"/>
                        </a:spcAft>
                        <a:buClr>
                          <a:srgbClr val="FB963C"/>
                        </a:buClr>
                        <a:buSzTx/>
                        <a:buFontTx/>
                        <a:buNone/>
                        <a:tabLst/>
                      </a:pPr>
                      <a:r>
                        <a:rPr kumimoji="0" lang="en-US" sz="1200" b="1" i="0" u="none" strike="noStrike" cap="none" normalizeH="0" baseline="0" dirty="0" smtClean="0">
                          <a:ln>
                            <a:noFill/>
                          </a:ln>
                          <a:solidFill>
                            <a:srgbClr val="000000"/>
                          </a:solidFill>
                          <a:effectLst/>
                          <a:latin typeface="Times New Roman" pitchFamily="18" charset="0"/>
                        </a:rPr>
                        <a:t>Mag. field on the cathode</a:t>
                      </a:r>
                      <a:endParaRPr kumimoji="0" lang="ru-RU" sz="1200" b="1" i="0" u="none" strike="noStrike" cap="none" normalizeH="0" baseline="0" dirty="0" smtClean="0">
                        <a:ln>
                          <a:noFill/>
                        </a:ln>
                        <a:solidFill>
                          <a:srgbClr val="000000"/>
                        </a:solidFill>
                        <a:effectLst/>
                        <a:latin typeface="Times New Roman" pitchFamily="18"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ctr" defTabSz="914400" rtl="0" eaLnBrk="1" fontAlgn="base" latinLnBrk="0" hangingPunct="1">
                        <a:lnSpc>
                          <a:spcPct val="100000"/>
                        </a:lnSpc>
                        <a:spcBef>
                          <a:spcPct val="0"/>
                        </a:spcBef>
                        <a:spcAft>
                          <a:spcPct val="0"/>
                        </a:spcAft>
                        <a:buClr>
                          <a:srgbClr val="FB963C"/>
                        </a:buClr>
                        <a:buSzTx/>
                        <a:buFontTx/>
                        <a:buNone/>
                        <a:tabLst/>
                      </a:pPr>
                      <a:r>
                        <a:rPr kumimoji="0" lang="en-US" sz="1200" b="1" i="0" u="none" strike="noStrike" cap="none" normalizeH="0" baseline="0" dirty="0" smtClean="0">
                          <a:ln>
                            <a:noFill/>
                          </a:ln>
                          <a:solidFill>
                            <a:srgbClr val="5A5A5A"/>
                          </a:solidFill>
                          <a:effectLst/>
                          <a:latin typeface="Times New Roman" pitchFamily="18" charset="0"/>
                        </a:rPr>
                        <a:t>0.18 T</a:t>
                      </a:r>
                      <a:endParaRPr kumimoji="0" lang="ru-RU" sz="1200" b="1" i="0" u="none" strike="noStrike" cap="none" normalizeH="0" baseline="0" dirty="0" smtClean="0">
                        <a:ln>
                          <a:noFill/>
                        </a:ln>
                        <a:solidFill>
                          <a:srgbClr val="5A5A5A"/>
                        </a:solidFill>
                        <a:effectLst/>
                        <a:latin typeface="Times New Roman" pitchFamily="18"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ctr" defTabSz="914400" rtl="0" eaLnBrk="1" fontAlgn="base" latinLnBrk="0" hangingPunct="1">
                        <a:lnSpc>
                          <a:spcPct val="100000"/>
                        </a:lnSpc>
                        <a:spcBef>
                          <a:spcPct val="0"/>
                        </a:spcBef>
                        <a:spcAft>
                          <a:spcPct val="0"/>
                        </a:spcAft>
                        <a:buClr>
                          <a:srgbClr val="FB963C"/>
                        </a:buClr>
                        <a:buSzTx/>
                        <a:buFontTx/>
                        <a:buNone/>
                        <a:tabLst/>
                      </a:pPr>
                      <a:r>
                        <a:rPr kumimoji="0" lang="en-US" sz="1200" b="1" i="0" u="none" strike="noStrike" cap="none" normalizeH="0" baseline="0" dirty="0" smtClean="0">
                          <a:ln>
                            <a:noFill/>
                          </a:ln>
                          <a:solidFill>
                            <a:srgbClr val="5A5A5A"/>
                          </a:solidFill>
                          <a:effectLst/>
                          <a:latin typeface="Times New Roman" pitchFamily="18" charset="0"/>
                        </a:rPr>
                        <a:t>0.18 T</a:t>
                      </a:r>
                      <a:endParaRPr kumimoji="0" lang="ru-RU" sz="1200" b="1" i="0" u="none" strike="noStrike" cap="none" normalizeH="0" baseline="0" dirty="0" smtClean="0">
                        <a:ln>
                          <a:noFill/>
                        </a:ln>
                        <a:solidFill>
                          <a:srgbClr val="5A5A5A"/>
                        </a:solidFill>
                        <a:effectLst/>
                        <a:latin typeface="Times New Roman" pitchFamily="18"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bl>
          </a:graphicData>
        </a:graphic>
      </p:graphicFrame>
      <p:grpSp>
        <p:nvGrpSpPr>
          <p:cNvPr id="12" name="Группа 11"/>
          <p:cNvGrpSpPr/>
          <p:nvPr/>
        </p:nvGrpSpPr>
        <p:grpSpPr>
          <a:xfrm>
            <a:off x="1979712" y="4487369"/>
            <a:ext cx="499942" cy="604661"/>
            <a:chOff x="2793032" y="4343353"/>
            <a:chExt cx="499942" cy="604661"/>
          </a:xfrm>
        </p:grpSpPr>
        <p:pic>
          <p:nvPicPr>
            <p:cNvPr id="13" name="Picture 4" descr="BINP logo"/>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2860926" y="4343353"/>
              <a:ext cx="432048" cy="516993"/>
            </a:xfrm>
            <a:prstGeom prst="rect">
              <a:avLst/>
            </a:prstGeom>
            <a:noFill/>
            <a:extLst>
              <a:ext uri="{909E8E84-426E-40DD-AFC4-6F175D3DCCD1}">
                <a14:hiddenFill xmlns:a14="http://schemas.microsoft.com/office/drawing/2010/main">
                  <a:solidFill>
                    <a:srgbClr val="FFFFFF"/>
                  </a:solidFill>
                </a14:hiddenFill>
              </a:ext>
            </a:extLst>
          </p:spPr>
        </p:pic>
        <p:sp>
          <p:nvSpPr>
            <p:cNvPr id="14" name="TextBox 13"/>
            <p:cNvSpPr txBox="1"/>
            <p:nvPr/>
          </p:nvSpPr>
          <p:spPr>
            <a:xfrm>
              <a:off x="2793032" y="4701793"/>
              <a:ext cx="482824" cy="246221"/>
            </a:xfrm>
            <a:prstGeom prst="rect">
              <a:avLst/>
            </a:prstGeom>
            <a:noFill/>
          </p:spPr>
          <p:txBody>
            <a:bodyPr wrap="none" rtlCol="0">
              <a:spAutoFit/>
            </a:bodyPr>
            <a:lstStyle/>
            <a:p>
              <a:r>
                <a:rPr lang="en-US" sz="1000" dirty="0" smtClean="0">
                  <a:solidFill>
                    <a:srgbClr val="00008E"/>
                  </a:solidFill>
                </a:rPr>
                <a:t>BINP</a:t>
              </a:r>
              <a:endParaRPr lang="ru-RU" sz="1000" dirty="0">
                <a:solidFill>
                  <a:srgbClr val="00008E"/>
                </a:solidFill>
              </a:endParaRPr>
            </a:p>
          </p:txBody>
        </p:sp>
      </p:gr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Title 1"/>
          <p:cNvSpPr>
            <a:spLocks noGrp="1"/>
          </p:cNvSpPr>
          <p:nvPr>
            <p:ph type="title"/>
          </p:nvPr>
        </p:nvSpPr>
        <p:spPr/>
        <p:txBody>
          <a:bodyPr/>
          <a:lstStyle/>
          <a:p>
            <a:r>
              <a:rPr lang="en-GB" smtClean="0"/>
              <a:t>Proposal to change gun emission profile</a:t>
            </a:r>
          </a:p>
        </p:txBody>
      </p:sp>
      <p:sp>
        <p:nvSpPr>
          <p:cNvPr id="20482" name="Content Placeholder 2"/>
          <p:cNvSpPr>
            <a:spLocks noGrp="1"/>
          </p:cNvSpPr>
          <p:nvPr>
            <p:ph idx="1"/>
          </p:nvPr>
        </p:nvSpPr>
        <p:spPr>
          <a:xfrm>
            <a:off x="612775" y="914400"/>
            <a:ext cx="7918450" cy="793750"/>
          </a:xfrm>
        </p:spPr>
        <p:txBody>
          <a:bodyPr/>
          <a:lstStyle/>
          <a:p>
            <a:pPr algn="l"/>
            <a:r>
              <a:rPr lang="en-GB" sz="2000" dirty="0" smtClean="0"/>
              <a:t>If deemed necessary to have a smoother emission profile, it is proposed to add an inner electron to the FNAL gun design</a:t>
            </a:r>
          </a:p>
        </p:txBody>
      </p:sp>
      <p:sp>
        <p:nvSpPr>
          <p:cNvPr id="20483" name="Slide Number Placeholder 4"/>
          <p:cNvSpPr>
            <a:spLocks noGrp="1"/>
          </p:cNvSpPr>
          <p:nvPr>
            <p:ph type="sldNum" sz="quarter" idx="11"/>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5086870E-0E3A-4C95-8CA1-C749EF53F87C}" type="slidenum">
              <a:rPr lang="fr-FR"/>
              <a:pPr fontAlgn="base">
                <a:spcBef>
                  <a:spcPct val="0"/>
                </a:spcBef>
                <a:spcAft>
                  <a:spcPct val="0"/>
                </a:spcAft>
              </a:pPr>
              <a:t>5</a:t>
            </a:fld>
            <a:endParaRPr lang="fr-FR"/>
          </a:p>
        </p:txBody>
      </p:sp>
      <p:pic>
        <p:nvPicPr>
          <p:cNvPr id="20484" name="Рисунок 6"/>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3419872" y="1947862"/>
            <a:ext cx="2472233" cy="2193081"/>
          </a:xfrm>
          <a:prstGeom prst="rect">
            <a:avLst/>
          </a:prstGeom>
          <a:noFill/>
          <a:ln w="9525">
            <a:noFill/>
            <a:miter lim="800000"/>
            <a:headEnd/>
            <a:tailEnd/>
          </a:ln>
        </p:spPr>
      </p:pic>
      <p:pic>
        <p:nvPicPr>
          <p:cNvPr id="20485" name="Рисунок 7"/>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5894540" y="2067792"/>
            <a:ext cx="2874962" cy="2016125"/>
          </a:xfrm>
          <a:prstGeom prst="rect">
            <a:avLst/>
          </a:prstGeom>
          <a:noFill/>
          <a:ln w="9525">
            <a:noFill/>
            <a:miter lim="800000"/>
            <a:headEnd/>
            <a:tailEnd/>
          </a:ln>
        </p:spPr>
      </p:pic>
      <p:pic>
        <p:nvPicPr>
          <p:cNvPr id="20486" name="Content Placeholder 9" descr="Drawing(Small E-gun).pdf"/>
          <p:cNvPicPr>
            <a:picLocks noChangeAspect="1"/>
          </p:cNvPicPr>
          <p:nvPr/>
        </p:nvPicPr>
        <p:blipFill>
          <a:blip r:embed="rId4" cstate="screen">
            <a:extLst>
              <a:ext uri="{28A0092B-C50C-407E-A947-70E740481C1C}">
                <a14:useLocalDpi xmlns:a14="http://schemas.microsoft.com/office/drawing/2010/main"/>
              </a:ext>
            </a:extLst>
          </a:blip>
          <a:srcRect l="-6030" t="15685" r="-4532" b="30424"/>
          <a:stretch>
            <a:fillRect/>
          </a:stretch>
        </p:blipFill>
        <p:spPr bwMode="auto">
          <a:xfrm>
            <a:off x="229814" y="1812924"/>
            <a:ext cx="3292849" cy="2270993"/>
          </a:xfrm>
          <a:prstGeom prst="rect">
            <a:avLst/>
          </a:prstGeom>
          <a:noFill/>
          <a:ln w="9525">
            <a:noFill/>
            <a:miter lim="800000"/>
            <a:headEnd/>
            <a:tailEnd/>
          </a:ln>
        </p:spPr>
      </p:pic>
      <p:grpSp>
        <p:nvGrpSpPr>
          <p:cNvPr id="9" name="Группа 8"/>
          <p:cNvGrpSpPr/>
          <p:nvPr/>
        </p:nvGrpSpPr>
        <p:grpSpPr>
          <a:xfrm>
            <a:off x="1979712" y="4487369"/>
            <a:ext cx="499942" cy="604661"/>
            <a:chOff x="2793032" y="4343353"/>
            <a:chExt cx="499942" cy="604661"/>
          </a:xfrm>
        </p:grpSpPr>
        <p:pic>
          <p:nvPicPr>
            <p:cNvPr id="10" name="Picture 4" descr="BINP logo"/>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2860926" y="4343353"/>
              <a:ext cx="432048" cy="516993"/>
            </a:xfrm>
            <a:prstGeom prst="rect">
              <a:avLst/>
            </a:prstGeom>
            <a:noFill/>
            <a:extLst>
              <a:ext uri="{909E8E84-426E-40DD-AFC4-6F175D3DCCD1}">
                <a14:hiddenFill xmlns:a14="http://schemas.microsoft.com/office/drawing/2010/main">
                  <a:solidFill>
                    <a:srgbClr val="FFFFFF"/>
                  </a:solidFill>
                </a14:hiddenFill>
              </a:ext>
            </a:extLst>
          </p:spPr>
        </p:pic>
        <p:sp>
          <p:nvSpPr>
            <p:cNvPr id="11" name="TextBox 10"/>
            <p:cNvSpPr txBox="1"/>
            <p:nvPr/>
          </p:nvSpPr>
          <p:spPr>
            <a:xfrm>
              <a:off x="2793032" y="4701793"/>
              <a:ext cx="482824" cy="246221"/>
            </a:xfrm>
            <a:prstGeom prst="rect">
              <a:avLst/>
            </a:prstGeom>
            <a:noFill/>
          </p:spPr>
          <p:txBody>
            <a:bodyPr wrap="none" rtlCol="0">
              <a:spAutoFit/>
            </a:bodyPr>
            <a:lstStyle/>
            <a:p>
              <a:r>
                <a:rPr lang="en-US" sz="1000" dirty="0" smtClean="0">
                  <a:solidFill>
                    <a:srgbClr val="00008E"/>
                  </a:solidFill>
                </a:rPr>
                <a:t>BINP</a:t>
              </a:r>
              <a:endParaRPr lang="ru-RU" sz="1000" dirty="0">
                <a:solidFill>
                  <a:srgbClr val="00008E"/>
                </a:solidFill>
              </a:endParaRPr>
            </a:p>
          </p:txBody>
        </p:sp>
      </p:gr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2"/>
          <p:cNvSpPr>
            <a:spLocks noGrp="1"/>
          </p:cNvSpPr>
          <p:nvPr>
            <p:ph type="title" idx="4294967295"/>
          </p:nvPr>
        </p:nvSpPr>
        <p:spPr/>
        <p:txBody>
          <a:bodyPr/>
          <a:lstStyle/>
          <a:p>
            <a:r>
              <a:rPr lang="en-US" smtClean="0"/>
              <a:t>Possible beam instabilities</a:t>
            </a:r>
            <a:endParaRPr lang="ru-RU" smtClean="0"/>
          </a:p>
        </p:txBody>
      </p:sp>
      <p:sp>
        <p:nvSpPr>
          <p:cNvPr id="65540" name="Text Box 4"/>
          <p:cNvSpPr txBox="1">
            <a:spLocks noChangeArrowheads="1"/>
          </p:cNvSpPr>
          <p:nvPr/>
        </p:nvSpPr>
        <p:spPr bwMode="auto">
          <a:xfrm>
            <a:off x="303213" y="647700"/>
            <a:ext cx="8589962" cy="2308324"/>
          </a:xfrm>
          <a:prstGeom prst="rect">
            <a:avLst/>
          </a:prstGeom>
          <a:noFill/>
          <a:ln w="9525">
            <a:noFill/>
            <a:miter lim="800000"/>
            <a:headEnd/>
            <a:tailEnd/>
          </a:ln>
          <a:effectLst/>
        </p:spPr>
        <p:txBody>
          <a:bodyPr>
            <a:spAutoFit/>
          </a:bodyPr>
          <a:lstStyle/>
          <a:p>
            <a:pPr algn="just" defTabSz="914400"/>
            <a:r>
              <a:rPr lang="en-US" sz="1600" dirty="0"/>
              <a:t>There are many different instabilities for high current, non-relativistic beam. In </a:t>
            </a:r>
            <a:r>
              <a:rPr lang="en-US" sz="1600" dirty="0" smtClean="0"/>
              <a:t>general, </a:t>
            </a:r>
            <a:r>
              <a:rPr lang="en-US" sz="1600" dirty="0"/>
              <a:t>most of them are investigated in physics of plasma, but not in physics of accelerators. </a:t>
            </a:r>
            <a:endParaRPr lang="en-US" sz="1600" dirty="0" smtClean="0"/>
          </a:p>
          <a:p>
            <a:pPr algn="just" defTabSz="914400"/>
            <a:endParaRPr lang="en-US" sz="1600" dirty="0"/>
          </a:p>
          <a:p>
            <a:pPr algn="just" defTabSz="914400"/>
            <a:r>
              <a:rPr lang="en-US" sz="1600" dirty="0"/>
              <a:t>In our case, we have unique situation, when the beam parameters </a:t>
            </a:r>
            <a:r>
              <a:rPr lang="en-US" sz="1600" dirty="0" smtClean="0"/>
              <a:t>do not </a:t>
            </a:r>
            <a:r>
              <a:rPr lang="en-US" sz="1600" dirty="0"/>
              <a:t>correspond in full to plasma or accelerators. </a:t>
            </a:r>
            <a:r>
              <a:rPr lang="en-US" sz="1600" dirty="0" smtClean="0"/>
              <a:t>On the </a:t>
            </a:r>
            <a:r>
              <a:rPr lang="en-US" sz="1600" dirty="0"/>
              <a:t>one hand, the beam energy is too low and characteristics times are too large for the accelerators, but </a:t>
            </a:r>
            <a:r>
              <a:rPr lang="en-US" sz="1600" dirty="0" smtClean="0"/>
              <a:t>on the </a:t>
            </a:r>
            <a:r>
              <a:rPr lang="en-US" sz="1600" dirty="0"/>
              <a:t>other hand, the beam size is too low and beam charge is too high for the plasma. Thus, the description and prediction of the beam instabilities are very difficult. We can indicate only the “critical points”, which can lead </a:t>
            </a:r>
            <a:r>
              <a:rPr lang="en-US" sz="1600" dirty="0" smtClean="0"/>
              <a:t>to the </a:t>
            </a:r>
            <a:r>
              <a:rPr lang="en-US" sz="1600" dirty="0"/>
              <a:t>beam instabilities</a:t>
            </a:r>
            <a:r>
              <a:rPr lang="en-US" sz="1600" dirty="0" smtClean="0"/>
              <a:t>:</a:t>
            </a:r>
            <a:endParaRPr lang="en-US" sz="1600" dirty="0"/>
          </a:p>
        </p:txBody>
      </p:sp>
      <p:grpSp>
        <p:nvGrpSpPr>
          <p:cNvPr id="4" name="Группа 3"/>
          <p:cNvGrpSpPr/>
          <p:nvPr/>
        </p:nvGrpSpPr>
        <p:grpSpPr>
          <a:xfrm>
            <a:off x="1979712" y="4487369"/>
            <a:ext cx="499942" cy="604661"/>
            <a:chOff x="2793032" y="4343353"/>
            <a:chExt cx="499942" cy="604661"/>
          </a:xfrm>
        </p:grpSpPr>
        <p:pic>
          <p:nvPicPr>
            <p:cNvPr id="5" name="Picture 4" descr="BINP logo"/>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2860926" y="4343353"/>
              <a:ext cx="432048" cy="516993"/>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p:cNvSpPr txBox="1"/>
            <p:nvPr/>
          </p:nvSpPr>
          <p:spPr>
            <a:xfrm>
              <a:off x="2793032" y="4701793"/>
              <a:ext cx="482824" cy="246221"/>
            </a:xfrm>
            <a:prstGeom prst="rect">
              <a:avLst/>
            </a:prstGeom>
            <a:noFill/>
          </p:spPr>
          <p:txBody>
            <a:bodyPr wrap="none" rtlCol="0">
              <a:spAutoFit/>
            </a:bodyPr>
            <a:lstStyle/>
            <a:p>
              <a:r>
                <a:rPr lang="en-US" sz="1000" dirty="0" smtClean="0">
                  <a:solidFill>
                    <a:srgbClr val="00008E"/>
                  </a:solidFill>
                </a:rPr>
                <a:t>BINP</a:t>
              </a:r>
              <a:endParaRPr lang="ru-RU" sz="1000" dirty="0">
                <a:solidFill>
                  <a:srgbClr val="00008E"/>
                </a:solidFill>
              </a:endParaRPr>
            </a:p>
          </p:txBody>
        </p:sp>
      </p:grpSp>
      <p:sp>
        <p:nvSpPr>
          <p:cNvPr id="2" name="TextBox 1"/>
          <p:cNvSpPr txBox="1"/>
          <p:nvPr/>
        </p:nvSpPr>
        <p:spPr>
          <a:xfrm>
            <a:off x="247406" y="3034645"/>
            <a:ext cx="8429050" cy="1200329"/>
          </a:xfrm>
          <a:prstGeom prst="rect">
            <a:avLst/>
          </a:prstGeom>
          <a:noFill/>
        </p:spPr>
        <p:txBody>
          <a:bodyPr wrap="square" rtlCol="0">
            <a:spAutoFit/>
          </a:bodyPr>
          <a:lstStyle/>
          <a:p>
            <a:pPr algn="just" defTabSz="914400"/>
            <a:r>
              <a:rPr lang="en-US" sz="2400" dirty="0" smtClean="0">
                <a:solidFill>
                  <a:srgbClr val="00008E"/>
                </a:solidFill>
                <a:latin typeface="Times New Roman" panose="02020603050405020304" pitchFamily="18" charset="0"/>
                <a:cs typeface="Times New Roman" panose="02020603050405020304" pitchFamily="18" charset="0"/>
              </a:rPr>
              <a:t>1. Sagging </a:t>
            </a:r>
            <a:r>
              <a:rPr lang="en-US" sz="2400" dirty="0">
                <a:solidFill>
                  <a:srgbClr val="00008E"/>
                </a:solidFill>
                <a:latin typeface="Times New Roman" panose="02020603050405020304" pitchFamily="18" charset="0"/>
                <a:cs typeface="Times New Roman" panose="02020603050405020304" pitchFamily="18" charset="0"/>
              </a:rPr>
              <a:t>potential of the </a:t>
            </a:r>
            <a:r>
              <a:rPr lang="en-US" sz="2400" dirty="0" smtClean="0">
                <a:solidFill>
                  <a:srgbClr val="00008E"/>
                </a:solidFill>
                <a:latin typeface="Times New Roman" panose="02020603050405020304" pitchFamily="18" charset="0"/>
                <a:cs typeface="Times New Roman" panose="02020603050405020304" pitchFamily="18" charset="0"/>
              </a:rPr>
              <a:t>beam</a:t>
            </a:r>
          </a:p>
          <a:p>
            <a:pPr algn="just" defTabSz="914400"/>
            <a:r>
              <a:rPr lang="en-US" sz="2400" dirty="0" smtClean="0">
                <a:solidFill>
                  <a:srgbClr val="00008E"/>
                </a:solidFill>
                <a:latin typeface="Times New Roman" panose="02020603050405020304" pitchFamily="18" charset="0"/>
                <a:cs typeface="Times New Roman" panose="02020603050405020304" pitchFamily="18" charset="0"/>
              </a:rPr>
              <a:t>2</a:t>
            </a:r>
            <a:r>
              <a:rPr lang="en-US" sz="2400" dirty="0">
                <a:solidFill>
                  <a:srgbClr val="00008E"/>
                </a:solidFill>
                <a:latin typeface="Times New Roman" panose="02020603050405020304" pitchFamily="18" charset="0"/>
                <a:cs typeface="Times New Roman" panose="02020603050405020304" pitchFamily="18" charset="0"/>
              </a:rPr>
              <a:t>. </a:t>
            </a:r>
            <a:r>
              <a:rPr lang="en-US" sz="2400" dirty="0" smtClean="0">
                <a:solidFill>
                  <a:srgbClr val="00008E"/>
                </a:solidFill>
                <a:latin typeface="Times New Roman" panose="02020603050405020304" pitchFamily="18" charset="0"/>
                <a:cs typeface="Times New Roman" panose="02020603050405020304" pitchFamily="18" charset="0"/>
              </a:rPr>
              <a:t>Asymmetry </a:t>
            </a:r>
            <a:r>
              <a:rPr lang="en-US" sz="2400" dirty="0">
                <a:solidFill>
                  <a:srgbClr val="00008E"/>
                </a:solidFill>
                <a:latin typeface="Times New Roman" panose="02020603050405020304" pitchFamily="18" charset="0"/>
                <a:cs typeface="Times New Roman" panose="02020603050405020304" pitchFamily="18" charset="0"/>
              </a:rPr>
              <a:t>of the vacuum </a:t>
            </a:r>
            <a:r>
              <a:rPr lang="en-US" sz="2400" dirty="0" smtClean="0">
                <a:solidFill>
                  <a:srgbClr val="00008E"/>
                </a:solidFill>
                <a:latin typeface="Times New Roman" panose="02020603050405020304" pitchFamily="18" charset="0"/>
                <a:cs typeface="Times New Roman" panose="02020603050405020304" pitchFamily="18" charset="0"/>
              </a:rPr>
              <a:t>chamber</a:t>
            </a:r>
          </a:p>
          <a:p>
            <a:pPr algn="just" defTabSz="914400"/>
            <a:r>
              <a:rPr lang="en-US" sz="2400" dirty="0" smtClean="0">
                <a:solidFill>
                  <a:srgbClr val="00008E"/>
                </a:solidFill>
                <a:latin typeface="Times New Roman" panose="02020603050405020304" pitchFamily="18" charset="0"/>
                <a:cs typeface="Times New Roman" panose="02020603050405020304" pitchFamily="18" charset="0"/>
              </a:rPr>
              <a:t>3</a:t>
            </a:r>
            <a:r>
              <a:rPr lang="en-US" sz="2400" dirty="0">
                <a:solidFill>
                  <a:srgbClr val="00008E"/>
                </a:solidFill>
                <a:latin typeface="Times New Roman" panose="02020603050405020304" pitchFamily="18" charset="0"/>
                <a:cs typeface="Times New Roman" panose="02020603050405020304" pitchFamily="18" charset="0"/>
              </a:rPr>
              <a:t>. Drift velocities</a:t>
            </a:r>
            <a:endParaRPr lang="ru-RU" sz="2400" dirty="0">
              <a:solidFill>
                <a:srgbClr val="00008E"/>
              </a:solidFill>
              <a:latin typeface="Times New Roman" panose="02020603050405020304" pitchFamily="18" charset="0"/>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44" name="Content Placeholder 2"/>
          <p:cNvSpPr>
            <a:spLocks noGrp="1"/>
          </p:cNvSpPr>
          <p:nvPr>
            <p:ph idx="1"/>
          </p:nvPr>
        </p:nvSpPr>
        <p:spPr>
          <a:xfrm>
            <a:off x="612775" y="914400"/>
            <a:ext cx="7918450" cy="3679825"/>
          </a:xfrm>
        </p:spPr>
        <p:txBody>
          <a:bodyPr/>
          <a:lstStyle/>
          <a:p>
            <a:pPr algn="l"/>
            <a:r>
              <a:rPr lang="en-GB" sz="1800" dirty="0" smtClean="0"/>
              <a:t>For non-relativistic beams the total energy consists of the kinetic and potential energy, but not only kinetic, </a:t>
            </a:r>
            <a:r>
              <a:rPr lang="en-GB" sz="1800" i="1" dirty="0" smtClean="0"/>
              <a:t>E=U+K</a:t>
            </a:r>
          </a:p>
          <a:p>
            <a:pPr algn="l"/>
            <a:endParaRPr lang="en-GB" sz="1800" i="1" dirty="0" smtClean="0"/>
          </a:p>
          <a:p>
            <a:pPr algn="l"/>
            <a:r>
              <a:rPr lang="en-GB" sz="1800" dirty="0" smtClean="0"/>
              <a:t>The oscillations between two kinds of energies can occur, </a:t>
            </a:r>
            <a:r>
              <a:rPr lang="en-GB" sz="1800" i="1" dirty="0" smtClean="0"/>
              <a:t>U</a:t>
            </a:r>
            <a:r>
              <a:rPr lang="en-GB" sz="1800" dirty="0" smtClean="0">
                <a:cs typeface="Arial" charset="0"/>
              </a:rPr>
              <a:t>↔</a:t>
            </a:r>
            <a:r>
              <a:rPr lang="en-GB" sz="1800" i="1" dirty="0" smtClean="0">
                <a:cs typeface="Arial" charset="0"/>
              </a:rPr>
              <a:t>K</a:t>
            </a:r>
            <a:r>
              <a:rPr lang="en-GB" sz="1800" dirty="0" smtClean="0"/>
              <a:t/>
            </a:r>
            <a:br>
              <a:rPr lang="en-GB" sz="1800" dirty="0" smtClean="0"/>
            </a:br>
            <a:endParaRPr lang="en-GB" sz="1800" dirty="0" smtClean="0"/>
          </a:p>
          <a:p>
            <a:pPr algn="l"/>
            <a:r>
              <a:rPr lang="en-GB" sz="1800" dirty="0" smtClean="0"/>
              <a:t>There is maximum beam current with fixed kinetic energy, which can be transported through the vacuum pipe. It is determined by pipe </a:t>
            </a:r>
            <a:r>
              <a:rPr lang="en-GB" sz="1800" b="1" dirty="0" err="1" smtClean="0">
                <a:solidFill>
                  <a:srgbClr val="00008E"/>
                </a:solidFill>
              </a:rPr>
              <a:t>perveance</a:t>
            </a:r>
            <a:r>
              <a:rPr lang="en-GB" sz="1800" b="1" dirty="0" smtClean="0">
                <a:solidFill>
                  <a:srgbClr val="00008E"/>
                </a:solidFill>
              </a:rPr>
              <a:t> </a:t>
            </a:r>
            <a:r>
              <a:rPr lang="en-GB" sz="1800" b="1" i="1" dirty="0" smtClean="0">
                <a:solidFill>
                  <a:srgbClr val="00008E"/>
                </a:solidFill>
              </a:rPr>
              <a:t>P</a:t>
            </a:r>
            <a:r>
              <a:rPr lang="en-GB" sz="1800" b="1" i="1" baseline="-25000" dirty="0" smtClean="0">
                <a:solidFill>
                  <a:srgbClr val="00008E"/>
                </a:solidFill>
              </a:rPr>
              <a:t>p</a:t>
            </a:r>
            <a:r>
              <a:rPr lang="en-GB" sz="1800" dirty="0" smtClean="0">
                <a:solidFill>
                  <a:schemeClr val="accent1"/>
                </a:solidFill>
              </a:rPr>
              <a:t> </a:t>
            </a:r>
            <a:r>
              <a:rPr lang="en-GB" sz="1800" dirty="0" smtClean="0"/>
              <a:t/>
            </a:r>
            <a:br>
              <a:rPr lang="en-GB" sz="1800" dirty="0" smtClean="0"/>
            </a:br>
            <a:endParaRPr lang="en-GB" sz="1800" dirty="0" smtClean="0"/>
          </a:p>
          <a:p>
            <a:pPr algn="l"/>
            <a:r>
              <a:rPr lang="en-GB" sz="1800" dirty="0" smtClean="0"/>
              <a:t>Analytical estimation for </a:t>
            </a:r>
            <a:r>
              <a:rPr lang="en-GB" sz="1800" i="1" dirty="0" smtClean="0">
                <a:solidFill>
                  <a:srgbClr val="00008E"/>
                </a:solidFill>
              </a:rPr>
              <a:t>P</a:t>
            </a:r>
            <a:r>
              <a:rPr lang="en-GB" sz="1800" i="1" baseline="-25000" dirty="0" smtClean="0">
                <a:solidFill>
                  <a:srgbClr val="00008E"/>
                </a:solidFill>
              </a:rPr>
              <a:t>p</a:t>
            </a:r>
            <a:r>
              <a:rPr lang="en-GB" sz="1800" dirty="0" smtClean="0"/>
              <a:t/>
            </a:r>
            <a:br>
              <a:rPr lang="en-GB" sz="1800" dirty="0" smtClean="0"/>
            </a:br>
            <a:r>
              <a:rPr lang="en-GB" sz="1800" dirty="0" smtClean="0"/>
              <a:t>(cylindrical capacitor, </a:t>
            </a:r>
            <a:br>
              <a:rPr lang="en-GB" sz="1800" dirty="0" smtClean="0"/>
            </a:br>
            <a:r>
              <a:rPr lang="en-GB" sz="1800" dirty="0" smtClean="0"/>
              <a:t>assuming round e-beam)</a:t>
            </a:r>
          </a:p>
          <a:p>
            <a:pPr algn="l"/>
            <a:endParaRPr lang="en-GB" sz="1800" i="1" baseline="-25000" dirty="0" smtClean="0"/>
          </a:p>
        </p:txBody>
      </p:sp>
      <p:sp>
        <p:nvSpPr>
          <p:cNvPr id="5145" name="Title 1"/>
          <p:cNvSpPr>
            <a:spLocks noGrp="1"/>
          </p:cNvSpPr>
          <p:nvPr>
            <p:ph type="title"/>
          </p:nvPr>
        </p:nvSpPr>
        <p:spPr/>
        <p:txBody>
          <a:bodyPr/>
          <a:lstStyle/>
          <a:p>
            <a:r>
              <a:rPr lang="en-GB" sz="2400" dirty="0" smtClean="0"/>
              <a:t>Sagging potential of the beam.</a:t>
            </a:r>
            <a:br>
              <a:rPr lang="en-GB" sz="2400" dirty="0" smtClean="0"/>
            </a:br>
            <a:r>
              <a:rPr lang="en-GB" sz="2400" dirty="0" smtClean="0"/>
              <a:t>Pipe </a:t>
            </a:r>
            <a:r>
              <a:rPr lang="en-GB" sz="2400" dirty="0" err="1" smtClean="0"/>
              <a:t>perveance</a:t>
            </a:r>
            <a:r>
              <a:rPr lang="en-GB" sz="2400" dirty="0" smtClean="0"/>
              <a:t> </a:t>
            </a:r>
          </a:p>
        </p:txBody>
      </p:sp>
      <p:sp>
        <p:nvSpPr>
          <p:cNvPr id="5146" name="Slide Number Placeholder 4"/>
          <p:cNvSpPr>
            <a:spLocks noGrp="1"/>
          </p:cNvSpPr>
          <p:nvPr>
            <p:ph type="sldNum" sz="quarter" idx="11"/>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A5ABF371-ED97-4EF0-9483-E3EDF4E67D44}" type="slidenum">
              <a:rPr lang="fr-FR"/>
              <a:pPr fontAlgn="base">
                <a:spcBef>
                  <a:spcPct val="0"/>
                </a:spcBef>
                <a:spcAft>
                  <a:spcPct val="0"/>
                </a:spcAft>
              </a:pPr>
              <a:t>7</a:t>
            </a:fld>
            <a:endParaRPr lang="fr-FR"/>
          </a:p>
        </p:txBody>
      </p:sp>
      <p:sp>
        <p:nvSpPr>
          <p:cNvPr id="5147" name="Rectangle 4"/>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n-GB"/>
          </a:p>
        </p:txBody>
      </p:sp>
      <p:grpSp>
        <p:nvGrpSpPr>
          <p:cNvPr id="2" name="Группа 1"/>
          <p:cNvGrpSpPr/>
          <p:nvPr/>
        </p:nvGrpSpPr>
        <p:grpSpPr>
          <a:xfrm>
            <a:off x="4355976" y="3147814"/>
            <a:ext cx="3888432" cy="1446411"/>
            <a:chOff x="4355976" y="3147814"/>
            <a:chExt cx="3888432" cy="1446411"/>
          </a:xfrm>
        </p:grpSpPr>
        <p:sp>
          <p:nvSpPr>
            <p:cNvPr id="26" name="Rounded Rectangle 25"/>
            <p:cNvSpPr/>
            <p:nvPr/>
          </p:nvSpPr>
          <p:spPr bwMode="auto">
            <a:xfrm>
              <a:off x="4355976" y="3147814"/>
              <a:ext cx="3888432" cy="1446411"/>
            </a:xfrm>
            <a:prstGeom prst="roundRect">
              <a:avLst/>
            </a:prstGeom>
            <a:gradFill>
              <a:gsLst>
                <a:gs pos="0">
                  <a:schemeClr val="bg2"/>
                </a:gs>
                <a:gs pos="100000">
                  <a:schemeClr val="bg2">
                    <a:lumMod val="20000"/>
                    <a:lumOff val="80000"/>
                  </a:schemeClr>
                </a:gs>
              </a:gsLst>
            </a:gradFill>
          </p:spPr>
          <p:style>
            <a:lnRef idx="1">
              <a:schemeClr val="accent1"/>
            </a:lnRef>
            <a:fillRef idx="3">
              <a:schemeClr val="accent1"/>
            </a:fillRef>
            <a:effectRef idx="2">
              <a:schemeClr val="accent1"/>
            </a:effectRef>
            <a:fontRef idx="minor">
              <a:schemeClr val="lt1"/>
            </a:fontRef>
          </p:style>
          <p:txBody>
            <a:bodyPr lIns="36000" tIns="36000" rIns="36000" bIns="36000" anchor="ctr"/>
            <a:lstStyle/>
            <a:p>
              <a:pPr algn="ctr" fontAlgn="auto">
                <a:lnSpc>
                  <a:spcPct val="150000"/>
                </a:lnSpc>
                <a:spcBef>
                  <a:spcPts val="0"/>
                </a:spcBef>
                <a:spcAft>
                  <a:spcPts val="0"/>
                </a:spcAft>
                <a:defRPr/>
              </a:pPr>
              <a:endParaRPr lang="en-GB" dirty="0"/>
            </a:p>
          </p:txBody>
        </p:sp>
        <p:graphicFrame>
          <p:nvGraphicFramePr>
            <p:cNvPr id="5143" name="Object 23"/>
            <p:cNvGraphicFramePr>
              <a:graphicFrameLocks noChangeAspect="1"/>
            </p:cNvGraphicFramePr>
            <p:nvPr>
              <p:extLst>
                <p:ext uri="{D42A27DB-BD31-4B8C-83A1-F6EECF244321}">
                  <p14:modId xmlns:p14="http://schemas.microsoft.com/office/powerpoint/2010/main" val="3835468601"/>
                </p:ext>
              </p:extLst>
            </p:nvPr>
          </p:nvGraphicFramePr>
          <p:xfrm>
            <a:off x="4464571" y="3265636"/>
            <a:ext cx="3779837" cy="1038767"/>
          </p:xfrm>
          <a:graphic>
            <a:graphicData uri="http://schemas.openxmlformats.org/presentationml/2006/ole">
              <mc:AlternateContent xmlns:mc="http://schemas.openxmlformats.org/markup-compatibility/2006">
                <mc:Choice xmlns:v="urn:schemas-microsoft-com:vml" Requires="v">
                  <p:oleObj spid="_x0000_s5171" name="Уравнение" r:id="rId4" imgW="1942920" imgH="507960" progId="Equation.3">
                    <p:embed/>
                  </p:oleObj>
                </mc:Choice>
                <mc:Fallback>
                  <p:oleObj name="Уравнение" r:id="rId4" imgW="1942920" imgH="507960" progId="Equation.3">
                    <p:embed/>
                    <p:pic>
                      <p:nvPicPr>
                        <p:cNvPr id="0" name="Picture 23"/>
                        <p:cNvPicPr>
                          <a:picLocks noChangeAspect="1" noChangeArrowheads="1"/>
                        </p:cNvPicPr>
                        <p:nvPr/>
                      </p:nvPicPr>
                      <p:blipFill>
                        <a:blip r:embed="rId5"/>
                        <a:srcRect/>
                        <a:stretch>
                          <a:fillRect/>
                        </a:stretch>
                      </p:blipFill>
                      <p:spPr bwMode="auto">
                        <a:xfrm>
                          <a:off x="4464571" y="3265636"/>
                          <a:ext cx="3779837" cy="103876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pSp>
      <p:grpSp>
        <p:nvGrpSpPr>
          <p:cNvPr id="10" name="Группа 9"/>
          <p:cNvGrpSpPr/>
          <p:nvPr/>
        </p:nvGrpSpPr>
        <p:grpSpPr>
          <a:xfrm>
            <a:off x="1979712" y="4487369"/>
            <a:ext cx="499942" cy="604661"/>
            <a:chOff x="2793032" y="4343353"/>
            <a:chExt cx="499942" cy="604661"/>
          </a:xfrm>
        </p:grpSpPr>
        <p:pic>
          <p:nvPicPr>
            <p:cNvPr id="11" name="Picture 4" descr="BINP logo"/>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2860926" y="4343353"/>
              <a:ext cx="432048" cy="516993"/>
            </a:xfrm>
            <a:prstGeom prst="rect">
              <a:avLst/>
            </a:prstGeom>
            <a:noFill/>
            <a:extLst>
              <a:ext uri="{909E8E84-426E-40DD-AFC4-6F175D3DCCD1}">
                <a14:hiddenFill xmlns:a14="http://schemas.microsoft.com/office/drawing/2010/main">
                  <a:solidFill>
                    <a:srgbClr val="FFFFFF"/>
                  </a:solidFill>
                </a14:hiddenFill>
              </a:ext>
            </a:extLst>
          </p:spPr>
        </p:pic>
        <p:sp>
          <p:nvSpPr>
            <p:cNvPr id="12" name="TextBox 11"/>
            <p:cNvSpPr txBox="1"/>
            <p:nvPr/>
          </p:nvSpPr>
          <p:spPr>
            <a:xfrm>
              <a:off x="2793032" y="4701793"/>
              <a:ext cx="482824" cy="246221"/>
            </a:xfrm>
            <a:prstGeom prst="rect">
              <a:avLst/>
            </a:prstGeom>
            <a:noFill/>
          </p:spPr>
          <p:txBody>
            <a:bodyPr wrap="none" rtlCol="0">
              <a:spAutoFit/>
            </a:bodyPr>
            <a:lstStyle/>
            <a:p>
              <a:r>
                <a:rPr lang="en-US" sz="1000" dirty="0" smtClean="0">
                  <a:solidFill>
                    <a:srgbClr val="00008E"/>
                  </a:solidFill>
                </a:rPr>
                <a:t>BINP</a:t>
              </a:r>
              <a:endParaRPr lang="ru-RU" sz="1000" dirty="0">
                <a:solidFill>
                  <a:srgbClr val="00008E"/>
                </a:solidFill>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14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144">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144">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5144">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nodeType="clickEffect">
                                  <p:stCondLst>
                                    <p:cond delay="0"/>
                                  </p:stCondLst>
                                  <p:childTnLst>
                                    <p:set>
                                      <p:cBhvr>
                                        <p:cTn id="22" dur="1" fill="hold">
                                          <p:stCondLst>
                                            <p:cond delay="0"/>
                                          </p:stCondLst>
                                        </p:cTn>
                                        <p:tgtEl>
                                          <p:spTgt spid="2"/>
                                        </p:tgtEl>
                                        <p:attrNameLst>
                                          <p:attrName>style.visibility</p:attrName>
                                        </p:attrNameLst>
                                      </p:cBhvr>
                                      <p:to>
                                        <p:strVal val="visible"/>
                                      </p:to>
                                    </p:set>
                                    <p:anim calcmode="lin" valueType="num">
                                      <p:cBhvr additive="base">
                                        <p:cTn id="23" dur="500" fill="hold"/>
                                        <p:tgtEl>
                                          <p:spTgt spid="2"/>
                                        </p:tgtEl>
                                        <p:attrNameLst>
                                          <p:attrName>ppt_x</p:attrName>
                                        </p:attrNameLst>
                                      </p:cBhvr>
                                      <p:tavLst>
                                        <p:tav tm="0">
                                          <p:val>
                                            <p:strVal val="#ppt_x"/>
                                          </p:val>
                                        </p:tav>
                                        <p:tav tm="100000">
                                          <p:val>
                                            <p:strVal val="#ppt_x"/>
                                          </p:val>
                                        </p:tav>
                                      </p:tavLst>
                                    </p:anim>
                                    <p:anim calcmode="lin" valueType="num">
                                      <p:cBhvr additive="base">
                                        <p:cTn id="24"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12775" y="914400"/>
            <a:ext cx="7918450" cy="3679825"/>
          </a:xfrm>
        </p:spPr>
        <p:txBody>
          <a:bodyPr/>
          <a:lstStyle/>
          <a:p>
            <a:pPr algn="l"/>
            <a:r>
              <a:rPr lang="en-GB" sz="2000" smtClean="0"/>
              <a:t>Maximum current trough a pipe</a:t>
            </a:r>
            <a:br>
              <a:rPr lang="en-GB" sz="2000" smtClean="0"/>
            </a:br>
            <a:r>
              <a:rPr lang="en-GB" sz="2000" smtClean="0"/>
              <a:t>for a given accelerating potential </a:t>
            </a:r>
            <a:r>
              <a:rPr lang="en-GB" sz="2000" i="1" smtClean="0"/>
              <a:t>U</a:t>
            </a:r>
            <a:r>
              <a:rPr lang="en-GB" sz="2000" i="1" baseline="-25000" smtClean="0"/>
              <a:t>o</a:t>
            </a:r>
          </a:p>
          <a:p>
            <a:pPr algn="l"/>
            <a:endParaRPr lang="en-GB" sz="2000" i="1" baseline="-25000" smtClean="0"/>
          </a:p>
          <a:p>
            <a:pPr algn="l"/>
            <a:r>
              <a:rPr lang="en-GB" sz="2000" smtClean="0"/>
              <a:t>For </a:t>
            </a:r>
            <a:r>
              <a:rPr lang="en-GB" sz="2000" i="1" smtClean="0"/>
              <a:t>I~I</a:t>
            </a:r>
            <a:r>
              <a:rPr lang="en-GB" sz="2000" i="1" baseline="-25000" smtClean="0"/>
              <a:t>c</a:t>
            </a:r>
            <a:r>
              <a:rPr lang="en-GB" sz="2000" smtClean="0"/>
              <a:t>, the minimum beam </a:t>
            </a:r>
            <a:br>
              <a:rPr lang="en-GB" sz="2000" smtClean="0"/>
            </a:br>
            <a:r>
              <a:rPr lang="en-GB" sz="2000" smtClean="0"/>
              <a:t>energy in the pipe will be ~</a:t>
            </a:r>
            <a:r>
              <a:rPr lang="en-GB" sz="2000" i="1" smtClean="0"/>
              <a:t>U</a:t>
            </a:r>
            <a:r>
              <a:rPr lang="en-GB" sz="2000" i="1" baseline="-25000" smtClean="0"/>
              <a:t>o</a:t>
            </a:r>
            <a:r>
              <a:rPr lang="en-GB" sz="2000" smtClean="0"/>
              <a:t>/3</a:t>
            </a:r>
          </a:p>
          <a:p>
            <a:pPr algn="l"/>
            <a:endParaRPr lang="en-GB" sz="2000" smtClean="0"/>
          </a:p>
        </p:txBody>
      </p:sp>
      <p:sp>
        <p:nvSpPr>
          <p:cNvPr id="1361" name="Title 1"/>
          <p:cNvSpPr>
            <a:spLocks noGrp="1"/>
          </p:cNvSpPr>
          <p:nvPr>
            <p:ph type="title"/>
          </p:nvPr>
        </p:nvSpPr>
        <p:spPr/>
        <p:txBody>
          <a:bodyPr/>
          <a:lstStyle/>
          <a:p>
            <a:r>
              <a:rPr lang="en-GB" smtClean="0"/>
              <a:t>… and critical electron current</a:t>
            </a:r>
          </a:p>
        </p:txBody>
      </p:sp>
      <p:sp>
        <p:nvSpPr>
          <p:cNvPr id="1362" name="Rectangle 4"/>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n-GB"/>
          </a:p>
        </p:txBody>
      </p:sp>
      <p:sp>
        <p:nvSpPr>
          <p:cNvPr id="22" name="Rounded Rectangle 21"/>
          <p:cNvSpPr/>
          <p:nvPr/>
        </p:nvSpPr>
        <p:spPr>
          <a:xfrm>
            <a:off x="5969000" y="842963"/>
            <a:ext cx="1951038" cy="762000"/>
          </a:xfrm>
          <a:prstGeom prst="roundRect">
            <a:avLst/>
          </a:prstGeom>
          <a:gradFill>
            <a:gsLst>
              <a:gs pos="0">
                <a:schemeClr val="bg2"/>
              </a:gs>
              <a:gs pos="100000">
                <a:schemeClr val="bg2">
                  <a:lumMod val="20000"/>
                  <a:lumOff val="80000"/>
                </a:schemeClr>
              </a:gs>
            </a:gsLst>
          </a:gradFill>
        </p:spPr>
        <p:style>
          <a:lnRef idx="1">
            <a:schemeClr val="accent1"/>
          </a:lnRef>
          <a:fillRef idx="3">
            <a:schemeClr val="accent1"/>
          </a:fillRef>
          <a:effectRef idx="2">
            <a:schemeClr val="accent1"/>
          </a:effectRef>
          <a:fontRef idx="minor">
            <a:schemeClr val="lt1"/>
          </a:fontRef>
        </p:style>
        <p:txBody>
          <a:bodyPr lIns="0" tIns="0" rIns="0" bIns="72000" anchor="ctr" anchorCtr="1"/>
          <a:lstStyle/>
          <a:p>
            <a:pPr algn="ctr" fontAlgn="auto">
              <a:lnSpc>
                <a:spcPct val="150000"/>
              </a:lnSpc>
              <a:spcBef>
                <a:spcPts val="0"/>
              </a:spcBef>
              <a:spcAft>
                <a:spcPts val="0"/>
              </a:spcAft>
              <a:defRPr/>
            </a:pPr>
            <a:r>
              <a:rPr lang="en-GB" sz="2400" i="1" dirty="0" err="1">
                <a:solidFill>
                  <a:schemeClr val="tx1"/>
                </a:solidFill>
              </a:rPr>
              <a:t>I</a:t>
            </a:r>
            <a:r>
              <a:rPr lang="en-GB" sz="2400" i="1" baseline="-25000" dirty="0" err="1">
                <a:solidFill>
                  <a:schemeClr val="tx1"/>
                </a:solidFill>
              </a:rPr>
              <a:t>c</a:t>
            </a:r>
            <a:r>
              <a:rPr lang="en-GB" sz="2400" i="1" dirty="0"/>
              <a:t>=</a:t>
            </a:r>
            <a:r>
              <a:rPr lang="en-GB" sz="2400" i="1" dirty="0">
                <a:solidFill>
                  <a:schemeClr val="bg1"/>
                </a:solidFill>
              </a:rPr>
              <a:t>P</a:t>
            </a:r>
            <a:r>
              <a:rPr lang="en-GB" sz="2400" i="1" baseline="-25000" dirty="0">
                <a:solidFill>
                  <a:schemeClr val="bg1"/>
                </a:solidFill>
              </a:rPr>
              <a:t>p</a:t>
            </a:r>
            <a:r>
              <a:rPr lang="en-GB" sz="2400" i="1" dirty="0">
                <a:solidFill>
                  <a:schemeClr val="tx1"/>
                </a:solidFill>
              </a:rPr>
              <a:t>U</a:t>
            </a:r>
            <a:r>
              <a:rPr lang="en-GB" sz="2400" i="1" baseline="-25000" dirty="0">
                <a:solidFill>
                  <a:schemeClr val="tx1"/>
                </a:solidFill>
              </a:rPr>
              <a:t>o</a:t>
            </a:r>
            <a:r>
              <a:rPr lang="en-GB" sz="2400" i="1" baseline="30000" dirty="0">
                <a:solidFill>
                  <a:schemeClr val="tx1"/>
                </a:solidFill>
              </a:rPr>
              <a:t>3/2</a:t>
            </a:r>
          </a:p>
        </p:txBody>
      </p:sp>
      <p:sp>
        <p:nvSpPr>
          <p:cNvPr id="1365" name="Slide Number Placeholder 4"/>
          <p:cNvSpPr>
            <a:spLocks noGrp="1"/>
          </p:cNvSpPr>
          <p:nvPr>
            <p:ph type="sldNum" sz="quarter" idx="11"/>
          </p:nvPr>
        </p:nvSpPr>
        <p:spPr bwMode="auto">
          <a:xfrm>
            <a:off x="8677275" y="4749800"/>
            <a:ext cx="358775" cy="269875"/>
          </a:xfrm>
          <a:noFill/>
          <a:ln>
            <a:miter lim="800000"/>
            <a:headEnd/>
            <a:tailEnd/>
          </a:ln>
        </p:spPr>
        <p:txBody>
          <a:bodyPr wrap="square" numCol="1" anchorCtr="0" compatLnSpc="1">
            <a:prstTxWarp prst="textNoShape">
              <a:avLst/>
            </a:prstTxWarp>
          </a:bodyPr>
          <a:lstStyle/>
          <a:p>
            <a:pPr fontAlgn="base">
              <a:spcBef>
                <a:spcPct val="0"/>
              </a:spcBef>
              <a:spcAft>
                <a:spcPct val="0"/>
              </a:spcAft>
            </a:pPr>
            <a:fld id="{8D3993F5-AD06-4966-B37B-8900C16859E5}" type="slidenum">
              <a:rPr lang="fr-FR"/>
              <a:pPr fontAlgn="base">
                <a:spcBef>
                  <a:spcPct val="0"/>
                </a:spcBef>
                <a:spcAft>
                  <a:spcPct val="0"/>
                </a:spcAft>
              </a:pPr>
              <a:t>8</a:t>
            </a:fld>
            <a:endParaRPr lang="fr-FR"/>
          </a:p>
        </p:txBody>
      </p:sp>
      <p:grpSp>
        <p:nvGrpSpPr>
          <p:cNvPr id="27" name="Group 26"/>
          <p:cNvGrpSpPr>
            <a:grpSpLocks/>
          </p:cNvGrpSpPr>
          <p:nvPr/>
        </p:nvGrpSpPr>
        <p:grpSpPr bwMode="auto">
          <a:xfrm>
            <a:off x="4670969" y="1843240"/>
            <a:ext cx="3819525" cy="3114675"/>
            <a:chOff x="4788024" y="1748482"/>
            <a:chExt cx="3819525" cy="3114675"/>
          </a:xfrm>
        </p:grpSpPr>
        <p:pic>
          <p:nvPicPr>
            <p:cNvPr id="1374" name="Рисунок 1"/>
            <p:cNvPicPr>
              <a:picLocks noChangeAspect="1" noChangeArrowheads="1"/>
            </p:cNvPicPr>
            <p:nvPr/>
          </p:nvPicPr>
          <p:blipFill>
            <a:blip r:embed="rId3"/>
            <a:srcRect/>
            <a:stretch>
              <a:fillRect/>
            </a:stretch>
          </p:blipFill>
          <p:spPr bwMode="auto">
            <a:xfrm>
              <a:off x="4788024" y="1748482"/>
              <a:ext cx="3819525" cy="3114675"/>
            </a:xfrm>
            <a:prstGeom prst="rect">
              <a:avLst/>
            </a:prstGeom>
            <a:noFill/>
            <a:ln w="9525">
              <a:noFill/>
              <a:miter lim="800000"/>
              <a:headEnd/>
              <a:tailEnd/>
            </a:ln>
          </p:spPr>
        </p:pic>
        <p:sp>
          <p:nvSpPr>
            <p:cNvPr id="1375" name="Rectangle 28"/>
            <p:cNvSpPr>
              <a:spLocks noChangeArrowheads="1"/>
            </p:cNvSpPr>
            <p:nvPr/>
          </p:nvSpPr>
          <p:spPr bwMode="auto">
            <a:xfrm>
              <a:off x="6236547" y="2019196"/>
              <a:ext cx="1289135" cy="369332"/>
            </a:xfrm>
            <a:prstGeom prst="rect">
              <a:avLst/>
            </a:prstGeom>
            <a:noFill/>
            <a:ln w="9525">
              <a:noFill/>
              <a:miter lim="800000"/>
              <a:headEnd/>
              <a:tailEnd/>
            </a:ln>
          </p:spPr>
          <p:txBody>
            <a:bodyPr wrap="none">
              <a:spAutoFit/>
            </a:bodyPr>
            <a:lstStyle/>
            <a:p>
              <a:r>
                <a:rPr lang="en-GB" i="1"/>
                <a:t>U</a:t>
              </a:r>
              <a:r>
                <a:rPr lang="en-GB" i="1" baseline="-25000"/>
                <a:t>o</a:t>
              </a:r>
              <a:r>
                <a:rPr lang="en-GB"/>
                <a:t> = 10kV </a:t>
              </a:r>
            </a:p>
          </p:txBody>
        </p:sp>
      </p:grpSp>
      <p:grpSp>
        <p:nvGrpSpPr>
          <p:cNvPr id="30" name="Group 29"/>
          <p:cNvGrpSpPr>
            <a:grpSpLocks/>
          </p:cNvGrpSpPr>
          <p:nvPr/>
        </p:nvGrpSpPr>
        <p:grpSpPr bwMode="auto">
          <a:xfrm>
            <a:off x="5213350" y="2441575"/>
            <a:ext cx="3197225" cy="2103438"/>
            <a:chOff x="5295181" y="2337723"/>
            <a:chExt cx="3197811" cy="2104677"/>
          </a:xfrm>
        </p:grpSpPr>
        <p:cxnSp>
          <p:nvCxnSpPr>
            <p:cNvPr id="31" name="Straight Connector 30"/>
            <p:cNvCxnSpPr/>
            <p:nvPr/>
          </p:nvCxnSpPr>
          <p:spPr>
            <a:xfrm flipV="1">
              <a:off x="6786117" y="3441686"/>
              <a:ext cx="0" cy="1000714"/>
            </a:xfrm>
            <a:prstGeom prst="line">
              <a:avLst/>
            </a:prstGeom>
            <a:ln w="12700">
              <a:prstDash val="sysDash"/>
            </a:ln>
            <a:effectLst/>
          </p:spPr>
          <p:style>
            <a:lnRef idx="2">
              <a:schemeClr val="accent1"/>
            </a:lnRef>
            <a:fillRef idx="0">
              <a:schemeClr val="accent1"/>
            </a:fillRef>
            <a:effectRef idx="1">
              <a:schemeClr val="accent1"/>
            </a:effectRef>
            <a:fontRef idx="minor">
              <a:schemeClr val="tx1"/>
            </a:fontRef>
          </p:style>
        </p:cxnSp>
        <p:cxnSp>
          <p:nvCxnSpPr>
            <p:cNvPr id="32" name="Straight Connector 31"/>
            <p:cNvCxnSpPr/>
            <p:nvPr/>
          </p:nvCxnSpPr>
          <p:spPr>
            <a:xfrm flipH="1">
              <a:off x="5295181" y="3463924"/>
              <a:ext cx="1511577" cy="0"/>
            </a:xfrm>
            <a:prstGeom prst="line">
              <a:avLst/>
            </a:prstGeom>
            <a:ln w="12700">
              <a:prstDash val="sysDash"/>
            </a:ln>
            <a:effectLst/>
          </p:spPr>
          <p:style>
            <a:lnRef idx="2">
              <a:schemeClr val="accent1"/>
            </a:lnRef>
            <a:fillRef idx="0">
              <a:schemeClr val="accent1"/>
            </a:fillRef>
            <a:effectRef idx="1">
              <a:schemeClr val="accent1"/>
            </a:effectRef>
            <a:fontRef idx="minor">
              <a:schemeClr val="tx1"/>
            </a:fontRef>
          </p:style>
        </p:cxnSp>
        <p:sp>
          <p:nvSpPr>
            <p:cNvPr id="1372" name="TextBox 32"/>
            <p:cNvSpPr txBox="1">
              <a:spLocks noChangeArrowheads="1"/>
            </p:cNvSpPr>
            <p:nvPr/>
          </p:nvSpPr>
          <p:spPr bwMode="auto">
            <a:xfrm>
              <a:off x="6376707" y="2337723"/>
              <a:ext cx="2116285" cy="954107"/>
            </a:xfrm>
            <a:prstGeom prst="rect">
              <a:avLst/>
            </a:prstGeom>
            <a:noFill/>
            <a:ln w="9525">
              <a:noFill/>
              <a:miter lim="800000"/>
              <a:headEnd/>
              <a:tailEnd/>
            </a:ln>
          </p:spPr>
          <p:txBody>
            <a:bodyPr wrap="none">
              <a:spAutoFit/>
            </a:bodyPr>
            <a:lstStyle/>
            <a:p>
              <a:endParaRPr lang="en-GB" sz="1400"/>
            </a:p>
            <a:p>
              <a:endParaRPr lang="en-GB" sz="1400"/>
            </a:p>
            <a:p>
              <a:r>
                <a:rPr lang="en-GB" sz="1400" i="1">
                  <a:solidFill>
                    <a:schemeClr val="bg2"/>
                  </a:solidFill>
                </a:rPr>
                <a:t>r</a:t>
              </a:r>
              <a:r>
                <a:rPr lang="en-GB" sz="1400" i="1" baseline="-25000">
                  <a:solidFill>
                    <a:schemeClr val="bg2"/>
                  </a:solidFill>
                </a:rPr>
                <a:t>p</a:t>
              </a:r>
              <a:r>
                <a:rPr lang="en-GB" sz="1400" i="1">
                  <a:solidFill>
                    <a:schemeClr val="bg2"/>
                  </a:solidFill>
                </a:rPr>
                <a:t>/r</a:t>
              </a:r>
              <a:r>
                <a:rPr lang="en-GB" sz="1400" i="1" baseline="-25000">
                  <a:solidFill>
                    <a:schemeClr val="bg2"/>
                  </a:solidFill>
                </a:rPr>
                <a:t>b</a:t>
              </a:r>
              <a:r>
                <a:rPr lang="en-GB" sz="1400" i="1">
                  <a:solidFill>
                    <a:schemeClr val="bg2"/>
                  </a:solidFill>
                </a:rPr>
                <a:t> </a:t>
              </a:r>
              <a:r>
                <a:rPr lang="en-GB" sz="1400">
                  <a:solidFill>
                    <a:schemeClr val="bg2"/>
                  </a:solidFill>
                </a:rPr>
                <a:t>=22.2   (40/1.8mm)</a:t>
              </a:r>
            </a:p>
            <a:p>
              <a:r>
                <a:rPr lang="en-GB" sz="1400" i="1">
                  <a:solidFill>
                    <a:schemeClr val="bg2"/>
                  </a:solidFill>
                </a:rPr>
                <a:t>I</a:t>
              </a:r>
              <a:r>
                <a:rPr lang="en-GB" sz="1400" i="1" baseline="-25000">
                  <a:solidFill>
                    <a:schemeClr val="bg2"/>
                  </a:solidFill>
                </a:rPr>
                <a:t>c</a:t>
              </a:r>
              <a:r>
                <a:rPr lang="en-GB" sz="1400" i="1">
                  <a:solidFill>
                    <a:schemeClr val="bg2"/>
                  </a:solidFill>
                </a:rPr>
                <a:t>   </a:t>
              </a:r>
              <a:r>
                <a:rPr lang="en-GB" sz="1400">
                  <a:solidFill>
                    <a:schemeClr val="bg2"/>
                  </a:solidFill>
                </a:rPr>
                <a:t>= 4A</a:t>
              </a:r>
            </a:p>
          </p:txBody>
        </p:sp>
        <p:cxnSp>
          <p:nvCxnSpPr>
            <p:cNvPr id="34" name="Straight Arrow Connector 33"/>
            <p:cNvCxnSpPr/>
            <p:nvPr/>
          </p:nvCxnSpPr>
          <p:spPr>
            <a:xfrm flipH="1">
              <a:off x="6803582" y="3003278"/>
              <a:ext cx="792308" cy="438408"/>
            </a:xfrm>
            <a:prstGeom prst="straightConnector1">
              <a:avLst/>
            </a:prstGeom>
            <a:ln w="3175">
              <a:tailEnd type="arrow"/>
            </a:ln>
            <a:effectLst/>
          </p:spPr>
          <p:style>
            <a:lnRef idx="2">
              <a:schemeClr val="accent1"/>
            </a:lnRef>
            <a:fillRef idx="0">
              <a:schemeClr val="accent1"/>
            </a:fillRef>
            <a:effectRef idx="1">
              <a:schemeClr val="accent1"/>
            </a:effectRef>
            <a:fontRef idx="minor">
              <a:schemeClr val="tx1"/>
            </a:fontRef>
          </p:style>
        </p:cxnSp>
      </p:grpSp>
      <p:sp>
        <p:nvSpPr>
          <p:cNvPr id="35" name="Rounded Rectangle 34"/>
          <p:cNvSpPr>
            <a:spLocks noRot="1" noChangeAspect="1" noMove="1" noResize="1" noEditPoints="1" noAdjustHandles="1" noChangeArrowheads="1" noChangeShapeType="1" noTextEdit="1"/>
          </p:cNvSpPr>
          <p:nvPr/>
        </p:nvSpPr>
        <p:spPr>
          <a:xfrm>
            <a:off x="409421" y="2859782"/>
            <a:ext cx="4090571" cy="1294586"/>
          </a:xfrm>
          <a:prstGeom prst="roundRect">
            <a:avLst/>
          </a:prstGeom>
          <a:blipFill rotWithShape="0">
            <a:blip r:embed="rId4" cstate="screen">
              <a:extLst>
                <a:ext uri="{28A0092B-C50C-407E-A947-70E740481C1C}">
                  <a14:useLocalDpi xmlns:a14="http://schemas.microsoft.com/office/drawing/2010/main"/>
                </a:ext>
              </a:extLst>
            </a:blip>
            <a:stretch>
              <a:fillRect/>
            </a:stretch>
          </a:blipFill>
        </p:spPr>
        <p:txBody>
          <a:bodyPr/>
          <a:lstStyle/>
          <a:p>
            <a:pPr fontAlgn="auto">
              <a:spcBef>
                <a:spcPts val="0"/>
              </a:spcBef>
              <a:spcAft>
                <a:spcPts val="0"/>
              </a:spcAft>
              <a:defRPr/>
            </a:pPr>
            <a:r>
              <a:rPr lang="en-GB">
                <a:noFill/>
                <a:latin typeface="+mn-lt"/>
              </a:rPr>
              <a:t> </a:t>
            </a:r>
          </a:p>
        </p:txBody>
      </p:sp>
      <p:grpSp>
        <p:nvGrpSpPr>
          <p:cNvPr id="20" name="Группа 19"/>
          <p:cNvGrpSpPr/>
          <p:nvPr/>
        </p:nvGrpSpPr>
        <p:grpSpPr>
          <a:xfrm>
            <a:off x="1979712" y="4487369"/>
            <a:ext cx="499942" cy="604661"/>
            <a:chOff x="2793032" y="4343353"/>
            <a:chExt cx="499942" cy="604661"/>
          </a:xfrm>
        </p:grpSpPr>
        <p:pic>
          <p:nvPicPr>
            <p:cNvPr id="21" name="Picture 4" descr="BINP logo"/>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2860926" y="4343353"/>
              <a:ext cx="432048" cy="516993"/>
            </a:xfrm>
            <a:prstGeom prst="rect">
              <a:avLst/>
            </a:prstGeom>
            <a:noFill/>
            <a:extLst>
              <a:ext uri="{909E8E84-426E-40DD-AFC4-6F175D3DCCD1}">
                <a14:hiddenFill xmlns:a14="http://schemas.microsoft.com/office/drawing/2010/main">
                  <a:solidFill>
                    <a:srgbClr val="FFFFFF"/>
                  </a:solidFill>
                </a14:hiddenFill>
              </a:ext>
            </a:extLst>
          </p:spPr>
        </p:pic>
        <p:sp>
          <p:nvSpPr>
            <p:cNvPr id="23" name="TextBox 22"/>
            <p:cNvSpPr txBox="1"/>
            <p:nvPr/>
          </p:nvSpPr>
          <p:spPr>
            <a:xfrm>
              <a:off x="2793032" y="4701793"/>
              <a:ext cx="482824" cy="246221"/>
            </a:xfrm>
            <a:prstGeom prst="rect">
              <a:avLst/>
            </a:prstGeom>
            <a:noFill/>
          </p:spPr>
          <p:txBody>
            <a:bodyPr wrap="none" rtlCol="0">
              <a:spAutoFit/>
            </a:bodyPr>
            <a:lstStyle/>
            <a:p>
              <a:r>
                <a:rPr lang="en-US" sz="1000" dirty="0" smtClean="0">
                  <a:solidFill>
                    <a:srgbClr val="00008E"/>
                  </a:solidFill>
                </a:rPr>
                <a:t>BINP</a:t>
              </a:r>
              <a:endParaRPr lang="ru-RU" sz="1000" dirty="0">
                <a:solidFill>
                  <a:srgbClr val="00008E"/>
                </a:solidFill>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42" presetClass="entr" presetSubtype="0" fill="hold" nodeType="clickEffect">
                                  <p:stCondLst>
                                    <p:cond delay="0"/>
                                  </p:stCondLst>
                                  <p:childTnLst>
                                    <p:set>
                                      <p:cBhvr>
                                        <p:cTn id="10" dur="1" fill="hold">
                                          <p:stCondLst>
                                            <p:cond delay="0"/>
                                          </p:stCondLst>
                                        </p:cTn>
                                        <p:tgtEl>
                                          <p:spTgt spid="27"/>
                                        </p:tgtEl>
                                        <p:attrNameLst>
                                          <p:attrName>style.visibility</p:attrName>
                                        </p:attrNameLst>
                                      </p:cBhvr>
                                      <p:to>
                                        <p:strVal val="visible"/>
                                      </p:to>
                                    </p:set>
                                    <p:animEffect transition="in" filter="fade">
                                      <p:cBhvr>
                                        <p:cTn id="11" dur="1000"/>
                                        <p:tgtEl>
                                          <p:spTgt spid="27"/>
                                        </p:tgtEl>
                                      </p:cBhvr>
                                    </p:animEffect>
                                    <p:anim calcmode="lin" valueType="num">
                                      <p:cBhvr>
                                        <p:cTn id="12" dur="1000" fill="hold"/>
                                        <p:tgtEl>
                                          <p:spTgt spid="27"/>
                                        </p:tgtEl>
                                        <p:attrNameLst>
                                          <p:attrName>ppt_x</p:attrName>
                                        </p:attrNameLst>
                                      </p:cBhvr>
                                      <p:tavLst>
                                        <p:tav tm="0">
                                          <p:val>
                                            <p:strVal val="#ppt_x"/>
                                          </p:val>
                                        </p:tav>
                                        <p:tav tm="100000">
                                          <p:val>
                                            <p:strVal val="#ppt_x"/>
                                          </p:val>
                                        </p:tav>
                                      </p:tavLst>
                                    </p:anim>
                                    <p:anim calcmode="lin" valueType="num">
                                      <p:cBhvr>
                                        <p:cTn id="13" dur="1000" fill="hold"/>
                                        <p:tgtEl>
                                          <p:spTgt spid="27"/>
                                        </p:tgtEl>
                                        <p:attrNameLst>
                                          <p:attrName>ppt_y</p:attrName>
                                        </p:attrNameLst>
                                      </p:cBhvr>
                                      <p:tavLst>
                                        <p:tav tm="0">
                                          <p:val>
                                            <p:strVal val="#ppt_y+.1"/>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1" presetClass="entr" presetSubtype="0" fill="hold" nodeType="clickEffect">
                                  <p:stCondLst>
                                    <p:cond delay="0"/>
                                  </p:stCondLst>
                                  <p:childTnLst>
                                    <p:set>
                                      <p:cBhvr>
                                        <p:cTn id="17" dur="1" fill="hold">
                                          <p:stCondLst>
                                            <p:cond delay="0"/>
                                          </p:stCondLst>
                                        </p:cTn>
                                        <p:tgtEl>
                                          <p:spTgt spid="30"/>
                                        </p:tgtEl>
                                        <p:attrNameLst>
                                          <p:attrName>style.visibility</p:attrName>
                                        </p:attrNameLst>
                                      </p:cBhvr>
                                      <p:to>
                                        <p:strVal val="visible"/>
                                      </p:to>
                                    </p:set>
                                  </p:childTnLst>
                                </p:cTn>
                              </p:par>
                            </p:childTnLst>
                          </p:cTn>
                        </p:par>
                      </p:childTnLst>
                    </p:cTn>
                  </p:par>
                  <p:par>
                    <p:cTn id="18" fill="hold">
                      <p:stCondLst>
                        <p:cond delay="indefinite"/>
                      </p:stCondLst>
                      <p:childTnLst>
                        <p:par>
                          <p:cTn id="19" fill="hold">
                            <p:stCondLst>
                              <p:cond delay="0"/>
                            </p:stCondLst>
                            <p:childTnLst>
                              <p:par>
                                <p:cTn id="20" presetID="2" presetClass="entr" presetSubtype="4" fill="hold" nodeType="clickEffect">
                                  <p:stCondLst>
                                    <p:cond delay="0"/>
                                  </p:stCondLst>
                                  <p:childTnLst>
                                    <p:set>
                                      <p:cBhvr>
                                        <p:cTn id="21" dur="1" fill="hold">
                                          <p:stCondLst>
                                            <p:cond delay="0"/>
                                          </p:stCondLst>
                                        </p:cTn>
                                        <p:tgtEl>
                                          <p:spTgt spid="35"/>
                                        </p:tgtEl>
                                        <p:attrNameLst>
                                          <p:attrName>style.visibility</p:attrName>
                                        </p:attrNameLst>
                                      </p:cBhvr>
                                      <p:to>
                                        <p:strVal val="visible"/>
                                      </p:to>
                                    </p:set>
                                    <p:anim calcmode="lin" valueType="num">
                                      <p:cBhvr additive="base">
                                        <p:cTn id="22" dur="500" fill="hold"/>
                                        <p:tgtEl>
                                          <p:spTgt spid="35"/>
                                        </p:tgtEl>
                                        <p:attrNameLst>
                                          <p:attrName>ppt_x</p:attrName>
                                        </p:attrNameLst>
                                      </p:cBhvr>
                                      <p:tavLst>
                                        <p:tav tm="0">
                                          <p:val>
                                            <p:strVal val="#ppt_x"/>
                                          </p:val>
                                        </p:tav>
                                        <p:tav tm="100000">
                                          <p:val>
                                            <p:strVal val="#ppt_x"/>
                                          </p:val>
                                        </p:tav>
                                      </p:tavLst>
                                    </p:anim>
                                    <p:anim calcmode="lin" valueType="num">
                                      <p:cBhvr additive="base">
                                        <p:cTn id="23" dur="500" fill="hold"/>
                                        <p:tgtEl>
                                          <p:spTgt spid="3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697" name="Рисунок 3"/>
          <p:cNvPicPr>
            <a:picLocks noChangeAspect="1"/>
          </p:cNvPicPr>
          <p:nvPr/>
        </p:nvPicPr>
        <p:blipFill>
          <a:blip r:embed="rId2" cstate="screen">
            <a:extLst>
              <a:ext uri="{28A0092B-C50C-407E-A947-70E740481C1C}">
                <a14:useLocalDpi xmlns:a14="http://schemas.microsoft.com/office/drawing/2010/main"/>
              </a:ext>
            </a:extLst>
          </a:blip>
          <a:srcRect/>
          <a:stretch>
            <a:fillRect/>
          </a:stretch>
        </p:blipFill>
        <p:spPr bwMode="auto">
          <a:xfrm>
            <a:off x="971550" y="865188"/>
            <a:ext cx="6913563" cy="3649662"/>
          </a:xfrm>
          <a:prstGeom prst="rect">
            <a:avLst/>
          </a:prstGeom>
          <a:noFill/>
          <a:ln w="9525">
            <a:noFill/>
            <a:miter lim="800000"/>
            <a:headEnd/>
            <a:tailEnd/>
          </a:ln>
        </p:spPr>
      </p:pic>
      <p:sp>
        <p:nvSpPr>
          <p:cNvPr id="6" name="TextBox 5"/>
          <p:cNvSpPr txBox="1"/>
          <p:nvPr/>
        </p:nvSpPr>
        <p:spPr>
          <a:xfrm>
            <a:off x="1116013" y="33338"/>
            <a:ext cx="6884987" cy="831850"/>
          </a:xfrm>
          <a:prstGeom prst="rect">
            <a:avLst/>
          </a:prstGeom>
          <a:noFill/>
        </p:spPr>
        <p:txBody>
          <a:bodyPr>
            <a:spAutoFit/>
          </a:bodyPr>
          <a:lstStyle/>
          <a:p>
            <a:pPr algn="ctr" fontAlgn="auto">
              <a:spcBef>
                <a:spcPts val="0"/>
              </a:spcBef>
              <a:spcAft>
                <a:spcPts val="0"/>
              </a:spcAft>
              <a:defRPr/>
            </a:pPr>
            <a:r>
              <a:rPr lang="en-US" sz="2400" b="1" dirty="0">
                <a:solidFill>
                  <a:schemeClr val="bg2"/>
                </a:solidFill>
                <a:latin typeface="+mj-lt"/>
              </a:rPr>
              <a:t>Effect of compression and virtual cathode: 10 kV accelerating voltage and 5A current</a:t>
            </a:r>
            <a:endParaRPr lang="ru-RU" sz="2400" b="1" dirty="0">
              <a:solidFill>
                <a:schemeClr val="bg2"/>
              </a:solidFill>
              <a:latin typeface="+mj-lt"/>
            </a:endParaRPr>
          </a:p>
        </p:txBody>
      </p:sp>
      <p:sp>
        <p:nvSpPr>
          <p:cNvPr id="2" name="Oval 1"/>
          <p:cNvSpPr/>
          <p:nvPr/>
        </p:nvSpPr>
        <p:spPr>
          <a:xfrm rot="1398808">
            <a:off x="3567113" y="2500313"/>
            <a:ext cx="1038225" cy="487362"/>
          </a:xfrm>
          <a:prstGeom prst="ellipse">
            <a:avLst/>
          </a:prstGeom>
          <a:noFill/>
          <a:ln>
            <a:solidFill>
              <a:schemeClr val="accent3"/>
            </a:solidFill>
          </a:ln>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GB"/>
          </a:p>
        </p:txBody>
      </p:sp>
      <p:sp>
        <p:nvSpPr>
          <p:cNvPr id="29701" name="Rectangle 4"/>
          <p:cNvSpPr>
            <a:spLocks noChangeArrowheads="1"/>
          </p:cNvSpPr>
          <p:nvPr/>
        </p:nvSpPr>
        <p:spPr bwMode="auto">
          <a:xfrm>
            <a:off x="4086225" y="947738"/>
            <a:ext cx="1314450" cy="366712"/>
          </a:xfrm>
          <a:prstGeom prst="rect">
            <a:avLst/>
          </a:prstGeom>
          <a:noFill/>
          <a:ln w="9525">
            <a:noFill/>
            <a:miter lim="800000"/>
            <a:headEnd/>
            <a:tailEnd/>
          </a:ln>
        </p:spPr>
        <p:txBody>
          <a:bodyPr wrap="none">
            <a:spAutoFit/>
          </a:bodyPr>
          <a:lstStyle/>
          <a:p>
            <a:r>
              <a:rPr lang="en-US"/>
              <a:t>Code: CST</a:t>
            </a:r>
            <a:endParaRPr lang="en-GB"/>
          </a:p>
        </p:txBody>
      </p:sp>
      <p:grpSp>
        <p:nvGrpSpPr>
          <p:cNvPr id="7" name="Группа 6"/>
          <p:cNvGrpSpPr/>
          <p:nvPr/>
        </p:nvGrpSpPr>
        <p:grpSpPr>
          <a:xfrm>
            <a:off x="1979712" y="4487369"/>
            <a:ext cx="499942" cy="604661"/>
            <a:chOff x="2793032" y="4343353"/>
            <a:chExt cx="499942" cy="604661"/>
          </a:xfrm>
        </p:grpSpPr>
        <p:pic>
          <p:nvPicPr>
            <p:cNvPr id="8" name="Picture 4" descr="BINP logo"/>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2860926" y="4343353"/>
              <a:ext cx="432048" cy="516993"/>
            </a:xfrm>
            <a:prstGeom prst="rect">
              <a:avLst/>
            </a:prstGeom>
            <a:noFill/>
            <a:extLst>
              <a:ext uri="{909E8E84-426E-40DD-AFC4-6F175D3DCCD1}">
                <a14:hiddenFill xmlns:a14="http://schemas.microsoft.com/office/drawing/2010/main">
                  <a:solidFill>
                    <a:srgbClr val="FFFFFF"/>
                  </a:solidFill>
                </a14:hiddenFill>
              </a:ext>
            </a:extLst>
          </p:spPr>
        </p:pic>
        <p:sp>
          <p:nvSpPr>
            <p:cNvPr id="9" name="TextBox 8"/>
            <p:cNvSpPr txBox="1"/>
            <p:nvPr/>
          </p:nvSpPr>
          <p:spPr>
            <a:xfrm>
              <a:off x="2793032" y="4701793"/>
              <a:ext cx="482824" cy="246221"/>
            </a:xfrm>
            <a:prstGeom prst="rect">
              <a:avLst/>
            </a:prstGeom>
            <a:noFill/>
          </p:spPr>
          <p:txBody>
            <a:bodyPr wrap="none" rtlCol="0">
              <a:spAutoFit/>
            </a:bodyPr>
            <a:lstStyle/>
            <a:p>
              <a:r>
                <a:rPr lang="en-US" sz="1000" dirty="0" smtClean="0">
                  <a:solidFill>
                    <a:srgbClr val="00008E"/>
                  </a:solidFill>
                </a:rPr>
                <a:t>BINP</a:t>
              </a:r>
              <a:endParaRPr lang="ru-RU" sz="1000" dirty="0">
                <a:solidFill>
                  <a:srgbClr val="00008E"/>
                </a:solidFill>
              </a:endParaRPr>
            </a:p>
          </p:txBody>
        </p:sp>
      </p:grpSp>
    </p:spTree>
  </p:cSld>
  <p:clrMapOvr>
    <a:masterClrMapping/>
  </p:clrMapOvr>
  <p:timing>
    <p:tnLst>
      <p:par>
        <p:cTn id="1" dur="indefinite" restart="never" nodeType="tmRoot"/>
      </p:par>
    </p:tnLst>
  </p:timing>
</p:sld>
</file>

<file path=ppt/theme/theme1.xml><?xml version="1.0" encoding="utf-8"?>
<a:theme xmlns:a="http://schemas.openxmlformats.org/drawingml/2006/main" name="Thème Office">
  <a:themeElements>
    <a:clrScheme name="HiLumi">
      <a:dk1>
        <a:sysClr val="windowText" lastClr="000000"/>
      </a:dk1>
      <a:lt1>
        <a:sysClr val="window" lastClr="FFFFFF"/>
      </a:lt1>
      <a:dk2>
        <a:srgbClr val="005F8C"/>
      </a:dk2>
      <a:lt2>
        <a:srgbClr val="0093BE"/>
      </a:lt2>
      <a:accent1>
        <a:srgbClr val="64BCD9"/>
      </a:accent1>
      <a:accent2>
        <a:srgbClr val="700A00"/>
      </a:accent2>
      <a:accent3>
        <a:srgbClr val="CA1100"/>
      </a:accent3>
      <a:accent4>
        <a:srgbClr val="E65346"/>
      </a:accent4>
      <a:accent5>
        <a:srgbClr val="5A5A5A"/>
      </a:accent5>
      <a:accent6>
        <a:srgbClr val="FB963C"/>
      </a:accent6>
      <a:hlink>
        <a:srgbClr val="0093BE"/>
      </a:hlink>
      <a:folHlink>
        <a:srgbClr val="6E6E6E"/>
      </a:folHlink>
    </a:clrScheme>
    <a:fontScheme name="Office Classique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HLU-Pres-test01.thmx</Template>
  <TotalTime>22287</TotalTime>
  <Words>1521</Words>
  <Application>Microsoft Office PowerPoint</Application>
  <PresentationFormat>Экран (16:9)</PresentationFormat>
  <Paragraphs>208</Paragraphs>
  <Slides>24</Slides>
  <Notes>5</Notes>
  <HiddenSlides>0</HiddenSlides>
  <MMClips>0</MMClips>
  <ScaleCrop>false</ScaleCrop>
  <HeadingPairs>
    <vt:vector size="10" baseType="variant">
      <vt:variant>
        <vt:lpstr>Использованные шрифты</vt:lpstr>
      </vt:variant>
      <vt:variant>
        <vt:i4>7</vt:i4>
      </vt:variant>
      <vt:variant>
        <vt:lpstr>Тема</vt:lpstr>
      </vt:variant>
      <vt:variant>
        <vt:i4>1</vt:i4>
      </vt:variant>
      <vt:variant>
        <vt:lpstr>Связи</vt:lpstr>
      </vt:variant>
      <vt:variant>
        <vt:i4>1</vt:i4>
      </vt:variant>
      <vt:variant>
        <vt:lpstr>Внедренные серверы OLE</vt:lpstr>
      </vt:variant>
      <vt:variant>
        <vt:i4>3</vt:i4>
      </vt:variant>
      <vt:variant>
        <vt:lpstr>Заголовки слайдов</vt:lpstr>
      </vt:variant>
      <vt:variant>
        <vt:i4>24</vt:i4>
      </vt:variant>
    </vt:vector>
  </HeadingPairs>
  <TitlesOfParts>
    <vt:vector size="36" baseType="lpstr">
      <vt:lpstr>Arial</vt:lpstr>
      <vt:lpstr>Calibri</vt:lpstr>
      <vt:lpstr>Courier New</vt:lpstr>
      <vt:lpstr>굴림</vt:lpstr>
      <vt:lpstr>Symbol</vt:lpstr>
      <vt:lpstr>Times New Roman</vt:lpstr>
      <vt:lpstr>Wingdings</vt:lpstr>
      <vt:lpstr>Thème Office</vt:lpstr>
      <vt:lpstr>E:\cern_work_2017\new_distribution\all_particles_slice_end.xmcd\Selection 43 2707 416 3000</vt:lpstr>
      <vt:lpstr>Уравнение</vt:lpstr>
      <vt:lpstr>Equation</vt:lpstr>
      <vt:lpstr>Формула</vt:lpstr>
      <vt:lpstr>Simulation studies for the electron dynamics in the HL-LHC Hollow Electron Lens </vt:lpstr>
      <vt:lpstr>Context</vt:lpstr>
      <vt:lpstr>Презентация PowerPoint</vt:lpstr>
      <vt:lpstr>Gun simulations</vt:lpstr>
      <vt:lpstr>Proposal to change gun emission profile</vt:lpstr>
      <vt:lpstr>Possible beam instabilities</vt:lpstr>
      <vt:lpstr>Sagging potential of the beam. Pipe perveance </vt:lpstr>
      <vt:lpstr>… and critical electron current</vt:lpstr>
      <vt:lpstr>Презентация PowerPoint</vt:lpstr>
      <vt:lpstr>Regime near the ‘virtual cathode’</vt:lpstr>
      <vt:lpstr>Asymmetry of the vacuum chamber</vt:lpstr>
      <vt:lpstr>Changing beam potential after the bend</vt:lpstr>
      <vt:lpstr>Beam misalignments  (beam is off-centered by 1.5 mm)</vt:lpstr>
      <vt:lpstr>Презентация PowerPoint</vt:lpstr>
      <vt:lpstr>Презентация PowerPoint</vt:lpstr>
      <vt:lpstr>Effect of drift velocity</vt:lpstr>
      <vt:lpstr>Beam instabilities due to drift velocities and asymmetric vacuum chamber</vt:lpstr>
      <vt:lpstr>Beam instabilities due to drift velocities and asymmetric vacuum chamber</vt:lpstr>
      <vt:lpstr>Beam instabilities due to drift velocities and asymmetric vacuum chamber</vt:lpstr>
      <vt:lpstr>Diocotron instability</vt:lpstr>
      <vt:lpstr>Diocotron instability</vt:lpstr>
      <vt:lpstr>Main conclusions and feedback to design</vt:lpstr>
      <vt:lpstr>Main problems of the simulation</vt:lpstr>
      <vt:lpstr>Thank you for your attention</vt:lpstr>
    </vt:vector>
  </TitlesOfParts>
  <Company>APO</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HiLumi-Pres-Template-16-9-2logo-v2</dc:title>
  <dc:creator>Adriana.Rossi@cern.ch</dc:creator>
  <cp:lastModifiedBy>ALevichev</cp:lastModifiedBy>
  <cp:revision>331</cp:revision>
  <dcterms:created xsi:type="dcterms:W3CDTF">2016-02-12T09:02:01Z</dcterms:created>
  <dcterms:modified xsi:type="dcterms:W3CDTF">2017-11-15T07:32:15Z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0x010100689ABA85A245EC45AA49FA36F10E0232</vt:lpwstr>
  </property>
  <property fmtid="{D5CDD505-2E9C-101B-9397-08002B2CF9AE}" pid="3" name="Description0">
    <vt:lpwstr>HL-LHC PowerPoint Presentation, incl. CERN logo, 16:9 format</vt:lpwstr>
  </property>
  <property fmtid="{D5CDD505-2E9C-101B-9397-08002B2CF9AE}" pid="4" name="Note">
    <vt:lpwstr>For external collaborators: you may replace the CERN logo by your home institute logo if needed
https://edms.cern.ch/document/1586456/</vt:lpwstr>
  </property>
</Properties>
</file>