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462" r:id="rId2"/>
    <p:sldId id="481" r:id="rId3"/>
    <p:sldId id="491" r:id="rId4"/>
    <p:sldId id="457" r:id="rId5"/>
    <p:sldId id="456" r:id="rId6"/>
    <p:sldId id="487" r:id="rId7"/>
    <p:sldId id="489" r:id="rId8"/>
    <p:sldId id="483" r:id="rId9"/>
    <p:sldId id="473" r:id="rId10"/>
    <p:sldId id="488" r:id="rId11"/>
    <p:sldId id="463" r:id="rId12"/>
    <p:sldId id="471" r:id="rId13"/>
    <p:sldId id="485" r:id="rId14"/>
    <p:sldId id="490" r:id="rId15"/>
    <p:sldId id="372" r:id="rId16"/>
    <p:sldId id="464" r:id="rId17"/>
    <p:sldId id="492" r:id="rId18"/>
    <p:sldId id="259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81" userDrawn="1">
          <p15:clr>
            <a:srgbClr val="A4A3A4"/>
          </p15:clr>
        </p15:guide>
        <p15:guide id="2" pos="20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Johannes Gutleber" initials="JG [7]" lastIdx="1" clrIdx="6">
    <p:extLst/>
  </p:cmAuthor>
  <p:cmAuthor id="1" name="Johannes Gutleber" initials="JG" lastIdx="1" clrIdx="0">
    <p:extLst/>
  </p:cmAuthor>
  <p:cmAuthor id="2" name="Johannes Gutleber" initials="JG [2]" lastIdx="1" clrIdx="1">
    <p:extLst/>
  </p:cmAuthor>
  <p:cmAuthor id="3" name="Johannes Gutleber" initials="JG [3]" lastIdx="1" clrIdx="2">
    <p:extLst/>
  </p:cmAuthor>
  <p:cmAuthor id="4" name="Johannes Gutleber" initials="JG [4]" lastIdx="1" clrIdx="3">
    <p:extLst/>
  </p:cmAuthor>
  <p:cmAuthor id="5" name="Johannes Gutleber" initials="JG [5]" lastIdx="1" clrIdx="4">
    <p:extLst/>
  </p:cmAuthor>
  <p:cmAuthor id="6" name="Johannes Gutleber" initials="JG [6]" lastIdx="1" clrIdx="5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000000"/>
    <a:srgbClr val="0055A0"/>
    <a:srgbClr val="0B387C"/>
    <a:srgbClr val="0C377B"/>
    <a:srgbClr val="90D7FA"/>
    <a:srgbClr val="9FEBE4"/>
    <a:srgbClr val="604A7B"/>
    <a:srgbClr val="1042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4" autoAdjust="0"/>
    <p:restoredTop sz="94660"/>
  </p:normalViewPr>
  <p:slideViewPr>
    <p:cSldViewPr snapToGrid="0" snapToObjects="1">
      <p:cViewPr varScale="1">
        <p:scale>
          <a:sx n="115" d="100"/>
          <a:sy n="115" d="100"/>
        </p:scale>
        <p:origin x="1248" y="108"/>
      </p:cViewPr>
      <p:guideLst>
        <p:guide orient="horz" pos="981"/>
        <p:guide pos="204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800"/>
              <a:t>Root cause / Raw Fault times by system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1"/>
          <c:order val="0"/>
          <c:tx>
            <c:v>Raw fault time 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BySystem!$A$7:$A$14</c:f>
              <c:strCache>
                <c:ptCount val="8"/>
                <c:pt idx="0">
                  <c:v>Radio Frequency</c:v>
                </c:pt>
                <c:pt idx="1">
                  <c:v>Pre-Chopper</c:v>
                </c:pt>
                <c:pt idx="2">
                  <c:v>Power Converters</c:v>
                </c:pt>
                <c:pt idx="3">
                  <c:v>Accelerator Controls </c:v>
                </c:pt>
                <c:pt idx="4">
                  <c:v>Beam Losses</c:v>
                </c:pt>
                <c:pt idx="5">
                  <c:v>Access Management </c:v>
                </c:pt>
                <c:pt idx="6">
                  <c:v>Source</c:v>
                </c:pt>
                <c:pt idx="7">
                  <c:v>Other</c:v>
                </c:pt>
              </c:strCache>
            </c:strRef>
          </c:cat>
          <c:val>
            <c:numRef>
              <c:f>BySystem!$C$7:$C$14</c:f>
              <c:numCache>
                <c:formatCode>General</c:formatCode>
                <c:ptCount val="8"/>
                <c:pt idx="0">
                  <c:v>38.081388888888902</c:v>
                </c:pt>
                <c:pt idx="1">
                  <c:v>17.439166666666669</c:v>
                </c:pt>
                <c:pt idx="2">
                  <c:v>15.02694444444445</c:v>
                </c:pt>
                <c:pt idx="3">
                  <c:v>7.0205555555555552</c:v>
                </c:pt>
                <c:pt idx="4">
                  <c:v>4.55</c:v>
                </c:pt>
                <c:pt idx="5">
                  <c:v>4.2166666666666668</c:v>
                </c:pt>
                <c:pt idx="6">
                  <c:v>5.0780555555555553</c:v>
                </c:pt>
                <c:pt idx="7">
                  <c:v>8.3333333333333332E-3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783-402C-9E99-132A661E14C0}"/>
            </c:ext>
          </c:extLst>
        </c:ser>
        <c:ser>
          <c:idx val="0"/>
          <c:order val="1"/>
          <c:tx>
            <c:v>Root cause fault time</c:v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BySystem!$A$7:$A$14</c:f>
              <c:strCache>
                <c:ptCount val="8"/>
                <c:pt idx="0">
                  <c:v>Radio Frequency</c:v>
                </c:pt>
                <c:pt idx="1">
                  <c:v>Pre-Chopper</c:v>
                </c:pt>
                <c:pt idx="2">
                  <c:v>Power Converters</c:v>
                </c:pt>
                <c:pt idx="3">
                  <c:v>Accelerator Controls </c:v>
                </c:pt>
                <c:pt idx="4">
                  <c:v>Beam Losses</c:v>
                </c:pt>
                <c:pt idx="5">
                  <c:v>Access Management </c:v>
                </c:pt>
                <c:pt idx="6">
                  <c:v>Source</c:v>
                </c:pt>
                <c:pt idx="7">
                  <c:v>Other</c:v>
                </c:pt>
              </c:strCache>
            </c:strRef>
          </c:cat>
          <c:val>
            <c:numRef>
              <c:f>BySystem!$B$7:$B$14</c:f>
              <c:numCache>
                <c:formatCode>General</c:formatCode>
                <c:ptCount val="8"/>
                <c:pt idx="0">
                  <c:v>35.105833333333351</c:v>
                </c:pt>
                <c:pt idx="1">
                  <c:v>15.390277777777779</c:v>
                </c:pt>
                <c:pt idx="2">
                  <c:v>10.11777777777778</c:v>
                </c:pt>
                <c:pt idx="3">
                  <c:v>7.0205555555555552</c:v>
                </c:pt>
                <c:pt idx="4">
                  <c:v>4.55</c:v>
                </c:pt>
                <c:pt idx="5">
                  <c:v>4.2166666666666668</c:v>
                </c:pt>
                <c:pt idx="6">
                  <c:v>1.925</c:v>
                </c:pt>
                <c:pt idx="7">
                  <c:v>8.3333333333333332E-3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783-402C-9E99-132A661E14C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379229200"/>
        <c:axId val="379229528"/>
      </c:barChart>
      <c:catAx>
        <c:axId val="37922920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9229528"/>
        <c:crosses val="autoZero"/>
        <c:auto val="1"/>
        <c:lblAlgn val="ctr"/>
        <c:lblOffset val="100"/>
        <c:noMultiLvlLbl val="0"/>
      </c:catAx>
      <c:valAx>
        <c:axId val="37922952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Fault time [h]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92292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74328847491968419"/>
          <c:y val="0.12840099533012919"/>
          <c:w val="0.16588921315132196"/>
          <c:h val="0.1753919554084992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A7BBEB-8950-42DE-A155-64889BBD29BB}" type="datetimeFigureOut">
              <a:rPr lang="en-GB" smtClean="0"/>
              <a:t>15/11/2017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C8EBD1-284E-43AD-9D84-CA432E0931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35610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noProof="0" smtClean="0"/>
              <a:t>Click to edit Master title style</a:t>
            </a:r>
            <a:endParaRPr kumimoji="0" lang="en-GB" noProof="0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noProof="0" smtClean="0"/>
              <a:t>HL-LHC Annual Meeting, 13 – 16 November 2017, Madrid </a:t>
            </a:r>
            <a:endParaRPr lang="en-GB" noProof="0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noProof="0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noProof="0" smtClean="0"/>
              <a:t>Click to edit Master text styles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995320" y="6164284"/>
            <a:ext cx="1043873" cy="6837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70000">
              <a:schemeClr val="bg1"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noProof="0" smtClean="0"/>
              <a:t>Click to edit Master title style</a:t>
            </a:r>
            <a:endParaRPr kumimoji="0" lang="en-GB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noProof="0" smtClean="0"/>
              <a:t>Click to edit Master text styles</a:t>
            </a:r>
          </a:p>
          <a:p>
            <a:pPr lvl="1" eaLnBrk="1" latinLnBrk="0" hangingPunct="1"/>
            <a:r>
              <a:rPr lang="en-US" noProof="0" smtClean="0"/>
              <a:t>Second level</a:t>
            </a:r>
          </a:p>
          <a:p>
            <a:pPr lvl="2" eaLnBrk="1" latinLnBrk="0" hangingPunct="1"/>
            <a:r>
              <a:rPr lang="en-US" noProof="0" smtClean="0"/>
              <a:t>Third level</a:t>
            </a:r>
          </a:p>
          <a:p>
            <a:pPr lvl="3" eaLnBrk="1" latinLnBrk="0" hangingPunct="1"/>
            <a:r>
              <a:rPr lang="en-US" noProof="0" smtClean="0"/>
              <a:t>Fourth level</a:t>
            </a:r>
          </a:p>
          <a:p>
            <a:pPr lvl="4" eaLnBrk="1" latinLnBrk="0" hangingPunct="1"/>
            <a:r>
              <a:rPr lang="en-US" noProof="0" smtClean="0"/>
              <a:t>Fifth level</a:t>
            </a:r>
            <a:endParaRPr kumimoji="0" lang="en-GB" noProof="0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392685" y="6383830"/>
            <a:ext cx="46259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200" smtClean="0"/>
              <a:t>HL-LHC Annual Meeting, 13 – 16 November 2017, Madrid </a:t>
            </a:r>
            <a:endParaRPr lang="en-GB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4" name="Rectangle 3"/>
          <p:cNvSpPr/>
          <p:nvPr userDrawn="1"/>
        </p:nvSpPr>
        <p:spPr>
          <a:xfrm>
            <a:off x="943337" y="6144698"/>
            <a:ext cx="1307939" cy="65397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70000">
              <a:schemeClr val="bg1"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HL-LHC Annual Meeting, 13 – 16 November 2017, Madrid 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HL-LHC Annual Meeting, 13 – 16 November 2017, Madrid 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HL-LHC Annual Meeting, 13 – 16 November 2017, Madrid 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w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err="1" smtClean="0"/>
              <a:t>Cliquez</a:t>
            </a:r>
            <a:r>
              <a:rPr kumimoji="0" lang="en-GB" noProof="0" dirty="0" smtClean="0"/>
              <a:t> et </a:t>
            </a:r>
            <a:r>
              <a:rPr kumimoji="0" lang="en-GB" noProof="0" dirty="0" err="1" smtClean="0"/>
              <a:t>modifiez</a:t>
            </a:r>
            <a:r>
              <a:rPr kumimoji="0" lang="en-GB" noProof="0" dirty="0" smtClean="0"/>
              <a:t> le titre</a:t>
            </a:r>
            <a:endParaRPr kumimoji="0" lang="en-GB" noProof="0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GB" noProof="0" dirty="0" err="1" smtClean="0"/>
              <a:t>Cliquez</a:t>
            </a:r>
            <a:r>
              <a:rPr kumimoji="0" lang="en-GB" noProof="0" dirty="0" smtClean="0"/>
              <a:t> pour modifier les styles du </a:t>
            </a:r>
            <a:r>
              <a:rPr kumimoji="0" lang="en-GB" noProof="0" dirty="0" err="1" smtClean="0"/>
              <a:t>texte</a:t>
            </a:r>
            <a:r>
              <a:rPr kumimoji="0" lang="en-GB" noProof="0" dirty="0" smtClean="0"/>
              <a:t> du masque</a:t>
            </a:r>
          </a:p>
          <a:p>
            <a:pPr lvl="1" eaLnBrk="1" latinLnBrk="0" hangingPunct="1"/>
            <a:r>
              <a:rPr kumimoji="0" lang="en-GB" noProof="0" dirty="0" err="1" smtClean="0"/>
              <a:t>Deuxième</a:t>
            </a:r>
            <a:r>
              <a:rPr kumimoji="0" lang="en-GB" noProof="0" dirty="0" smtClean="0"/>
              <a:t> </a:t>
            </a:r>
            <a:r>
              <a:rPr kumimoji="0" lang="en-GB" noProof="0" dirty="0" err="1" smtClean="0"/>
              <a:t>niveau</a:t>
            </a:r>
            <a:endParaRPr kumimoji="0" lang="en-GB" noProof="0" dirty="0" smtClean="0"/>
          </a:p>
          <a:p>
            <a:pPr lvl="2" eaLnBrk="1" latinLnBrk="0" hangingPunct="1"/>
            <a:r>
              <a:rPr kumimoji="0" lang="en-GB" noProof="0" dirty="0" err="1" smtClean="0"/>
              <a:t>Troisième</a:t>
            </a:r>
            <a:r>
              <a:rPr kumimoji="0" lang="en-GB" noProof="0" dirty="0" smtClean="0"/>
              <a:t> </a:t>
            </a:r>
            <a:r>
              <a:rPr kumimoji="0" lang="en-GB" noProof="0" dirty="0" err="1" smtClean="0"/>
              <a:t>niveau</a:t>
            </a:r>
            <a:endParaRPr kumimoji="0" lang="en-GB" noProof="0" dirty="0" smtClean="0"/>
          </a:p>
          <a:p>
            <a:pPr lvl="3" eaLnBrk="1" latinLnBrk="0" hangingPunct="1"/>
            <a:r>
              <a:rPr kumimoji="0" lang="en-GB" noProof="0" dirty="0" err="1" smtClean="0"/>
              <a:t>Quatrième</a:t>
            </a:r>
            <a:r>
              <a:rPr kumimoji="0" lang="en-GB" noProof="0" dirty="0" smtClean="0"/>
              <a:t> </a:t>
            </a:r>
            <a:r>
              <a:rPr kumimoji="0" lang="en-GB" noProof="0" dirty="0" err="1" smtClean="0"/>
              <a:t>niveau</a:t>
            </a:r>
            <a:endParaRPr kumimoji="0" lang="en-GB" noProof="0" dirty="0" smtClean="0"/>
          </a:p>
          <a:p>
            <a:pPr lvl="4" eaLnBrk="1" latinLnBrk="0" hangingPunct="1"/>
            <a:r>
              <a:rPr kumimoji="0" lang="en-GB" noProof="0" dirty="0" err="1" smtClean="0"/>
              <a:t>Cinquième</a:t>
            </a:r>
            <a:r>
              <a:rPr kumimoji="0" lang="en-GB" noProof="0" dirty="0" smtClean="0"/>
              <a:t> </a:t>
            </a:r>
            <a:r>
              <a:rPr kumimoji="0" lang="en-GB" noProof="0" dirty="0" err="1" smtClean="0"/>
              <a:t>niveau</a:t>
            </a:r>
            <a:endParaRPr kumimoji="0" lang="en-GB" noProof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noProof="0" smtClean="0"/>
              <a:t>HL-LHC Annual Meeting, 13 – 16 November 2017, Madrid </a:t>
            </a:r>
            <a:endParaRPr lang="en-GB" noProof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pic>
        <p:nvPicPr>
          <p:cNvPr id="10" name="Image 9" descr="bande-02.eps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521" y="6268081"/>
            <a:ext cx="819636" cy="50679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1" r:id="rId2"/>
    <p:sldLayoutId id="2147483679" r:id="rId3"/>
    <p:sldLayoutId id="2147483678" r:id="rId4"/>
    <p:sldLayoutId id="2147483680" r:id="rId5"/>
    <p:sldLayoutId id="2147483667" r:id="rId6"/>
    <p:sldLayoutId id="2147483664" r:id="rId7"/>
    <p:sldLayoutId id="2147483665" r:id="rId8"/>
    <p:sldLayoutId id="2147483674" r:id="rId9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9463" y="2105601"/>
            <a:ext cx="8466667" cy="940443"/>
          </a:xfrm>
        </p:spPr>
        <p:txBody>
          <a:bodyPr>
            <a:normAutofit fontScale="90000"/>
          </a:bodyPr>
          <a:lstStyle/>
          <a:p>
            <a:r>
              <a:rPr lang="en-GB" sz="4000" dirty="0" smtClean="0"/>
              <a:t>Update on HL-LHC Availability Estimates</a:t>
            </a:r>
            <a:endParaRPr lang="en-GB" sz="40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7199" y="3599466"/>
            <a:ext cx="7813819" cy="1784521"/>
          </a:xfrm>
        </p:spPr>
        <p:txBody>
          <a:bodyPr anchor="t">
            <a:normAutofit/>
          </a:bodyPr>
          <a:lstStyle/>
          <a:p>
            <a:pPr marL="342900" indent="-342900">
              <a:buAutoNum type="alphaUcPeriod"/>
            </a:pPr>
            <a:r>
              <a:rPr lang="en-GB" sz="1800" b="1" dirty="0" smtClean="0"/>
              <a:t>Apollonio, </a:t>
            </a:r>
            <a:r>
              <a:rPr lang="en-GB" sz="1800" b="1" u="sng" dirty="0"/>
              <a:t>J</a:t>
            </a:r>
            <a:r>
              <a:rPr lang="en-GB" sz="1800" b="1" u="sng" dirty="0" smtClean="0"/>
              <a:t>. Uythoven</a:t>
            </a:r>
            <a:r>
              <a:rPr lang="en-GB" sz="1800" dirty="0" smtClean="0"/>
              <a:t>, TE-MPE</a:t>
            </a:r>
          </a:p>
          <a:p>
            <a:pPr marL="342900" indent="-342900">
              <a:buAutoNum type="alphaUcPeriod"/>
            </a:pPr>
            <a:endParaRPr lang="en-GB" sz="1800" dirty="0"/>
          </a:p>
          <a:p>
            <a:r>
              <a:rPr lang="en-GB" sz="1800" dirty="0" smtClean="0"/>
              <a:t>Many thanks to the AFT team</a:t>
            </a:r>
          </a:p>
          <a:p>
            <a:endParaRPr lang="en-GB" sz="1800" dirty="0" smtClean="0"/>
          </a:p>
          <a:p>
            <a:r>
              <a:rPr lang="en-GB" sz="1800" dirty="0" smtClean="0"/>
              <a:t>HL-LHC Annual Meeting, 13 – 16 November 2017, Madrid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1</a:t>
            </a:fld>
            <a:endParaRPr lang="en-GB" noProof="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590" y="337864"/>
            <a:ext cx="2915770" cy="167901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7564" y="515350"/>
            <a:ext cx="2945443" cy="1296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4630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492067" cy="940443"/>
          </a:xfrm>
        </p:spPr>
        <p:txBody>
          <a:bodyPr>
            <a:normAutofit/>
          </a:bodyPr>
          <a:lstStyle/>
          <a:p>
            <a:r>
              <a:rPr lang="en-GB" dirty="0" smtClean="0"/>
              <a:t>Impact of 7 </a:t>
            </a:r>
            <a:r>
              <a:rPr lang="en-GB" dirty="0" err="1" smtClean="0"/>
              <a:t>TeV</a:t>
            </a:r>
            <a:r>
              <a:rPr lang="en-GB" dirty="0" smtClean="0"/>
              <a:t> Operation on Availability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1163782" y="3898669"/>
            <a:ext cx="5584149" cy="252376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062F67"/>
                </a:solidFill>
                <a:latin typeface="Calibri" pitchFamily="34" charset="0"/>
              </a:rPr>
              <a:t>Assumptions (conservative):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2016-like fault distributions (26 % downtime)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2016-like operation efficiency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+ 4 MKD </a:t>
            </a:r>
            <a:r>
              <a:rPr lang="en-US" dirty="0" err="1" smtClean="0">
                <a:solidFill>
                  <a:srgbClr val="3366FF"/>
                </a:solidFill>
                <a:latin typeface="Calibri" pitchFamily="34" charset="0"/>
              </a:rPr>
              <a:t>erratics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 (2 per beam) ~ 8 days downtime</a:t>
            </a:r>
            <a:endParaRPr lang="en-US" baseline="30000" dirty="0" smtClean="0">
              <a:solidFill>
                <a:srgbClr val="062F67"/>
              </a:solidFill>
              <a:latin typeface="Calibri" pitchFamily="34" charset="0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+ 6 MKB </a:t>
            </a:r>
            <a:r>
              <a:rPr lang="en-US" dirty="0" err="1" smtClean="0">
                <a:solidFill>
                  <a:srgbClr val="3366FF"/>
                </a:solidFill>
                <a:latin typeface="Calibri" pitchFamily="34" charset="0"/>
              </a:rPr>
              <a:t>erratics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 ~ 2 days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+ 10 flat-top </a:t>
            </a:r>
            <a:r>
              <a:rPr lang="en-US" dirty="0">
                <a:solidFill>
                  <a:srgbClr val="3366FF"/>
                </a:solidFill>
                <a:latin typeface="Calibri" pitchFamily="34" charset="0"/>
              </a:rPr>
              <a:t>quenches ~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 4 days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+ 10 UFO-induced quenches ~ 3 days 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+ 4 cold compressor failures ~ 2 days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+ 100 % </a:t>
            </a:r>
            <a:r>
              <a:rPr lang="en-US" dirty="0" err="1" smtClean="0">
                <a:solidFill>
                  <a:srgbClr val="3366FF"/>
                </a:solidFill>
                <a:latin typeface="Calibri" pitchFamily="34" charset="0"/>
              </a:rPr>
              <a:t>precycles</a:t>
            </a:r>
            <a:endParaRPr lang="en-US" dirty="0" smtClean="0">
              <a:solidFill>
                <a:srgbClr val="3366FF"/>
              </a:solidFill>
              <a:latin typeface="Calibri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38200" y="1218806"/>
            <a:ext cx="2286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Proton Run 2016</a:t>
            </a:r>
            <a:endParaRPr lang="en-US" dirty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432567" y="5019637"/>
            <a:ext cx="2319037" cy="646331"/>
          </a:xfrm>
          <a:prstGeom prst="rect">
            <a:avLst/>
          </a:prstGeom>
          <a:ln>
            <a:solidFill>
              <a:schemeClr val="accent1">
                <a:shade val="60000"/>
                <a:satMod val="300000"/>
              </a:schemeClr>
            </a:solidFill>
          </a:ln>
        </p:spPr>
        <p:txBody>
          <a:bodyPr wrap="square">
            <a:spAutoFit/>
          </a:bodyPr>
          <a:lstStyle/>
          <a:p>
            <a:pPr marL="285750" indent="-285750" algn="l">
              <a:buFontTx/>
              <a:buChar char="-"/>
            </a:pP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14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% Availability</a:t>
            </a:r>
          </a:p>
          <a:p>
            <a:pPr marL="285750" indent="-285750" algn="l">
              <a:buFontTx/>
              <a:buChar char="-"/>
            </a:pP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9.5 % Stable Beams</a:t>
            </a:r>
            <a:endParaRPr lang="en-US" dirty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562600" y="1233999"/>
            <a:ext cx="26227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Projection HL 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(160 days)</a:t>
            </a:r>
            <a:endParaRPr lang="en-US" dirty="0">
              <a:solidFill>
                <a:srgbClr val="062F67"/>
              </a:solidFill>
              <a:latin typeface="Calibri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1699392"/>
            <a:ext cx="4154764" cy="243533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/>
          <a:srcRect l="15864" t="12125" r="21991" b="17951"/>
          <a:stretch/>
        </p:blipFill>
        <p:spPr>
          <a:xfrm>
            <a:off x="4626375" y="1569347"/>
            <a:ext cx="4441425" cy="300265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047404" y="6368768"/>
            <a:ext cx="7223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smtClean="0"/>
              <a:t>HL </a:t>
            </a:r>
            <a:r>
              <a:rPr lang="fr-CH" sz="1200" dirty="0" err="1" smtClean="0"/>
              <a:t>Annual</a:t>
            </a:r>
            <a:r>
              <a:rPr lang="fr-CH" sz="1200" dirty="0" smtClean="0"/>
              <a:t> Meeting Madrid                             15 </a:t>
            </a:r>
            <a:r>
              <a:rPr lang="fr-CH" sz="1200" dirty="0" err="1" smtClean="0"/>
              <a:t>Nov</a:t>
            </a:r>
            <a:r>
              <a:rPr lang="fr-CH" sz="1200" dirty="0" smtClean="0"/>
              <a:t> 2017                       Jan Uythoven</a:t>
            </a:r>
            <a:endParaRPr lang="en-GB" sz="1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10</a:t>
            </a:fld>
            <a:endParaRPr lang="en-GB" noProof="0" dirty="0"/>
          </a:p>
        </p:txBody>
      </p:sp>
      <p:sp>
        <p:nvSpPr>
          <p:cNvPr id="2" name="Right Arrow 1"/>
          <p:cNvSpPr/>
          <p:nvPr/>
        </p:nvSpPr>
        <p:spPr>
          <a:xfrm>
            <a:off x="3323876" y="1166484"/>
            <a:ext cx="1770611" cy="4572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0532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119641" cy="940443"/>
          </a:xfrm>
        </p:spPr>
        <p:txBody>
          <a:bodyPr>
            <a:normAutofit/>
          </a:bodyPr>
          <a:lstStyle/>
          <a:p>
            <a:r>
              <a:rPr lang="en-GB" dirty="0" smtClean="0"/>
              <a:t>Turnaround Time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850" y="1173935"/>
            <a:ext cx="8310864" cy="479675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47404" y="6368768"/>
            <a:ext cx="7223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smtClean="0"/>
              <a:t>HL </a:t>
            </a:r>
            <a:r>
              <a:rPr lang="fr-CH" sz="1200" dirty="0" err="1" smtClean="0"/>
              <a:t>Annual</a:t>
            </a:r>
            <a:r>
              <a:rPr lang="fr-CH" sz="1200" dirty="0" smtClean="0"/>
              <a:t> Meeting Madrid                             15 </a:t>
            </a:r>
            <a:r>
              <a:rPr lang="fr-CH" sz="1200" dirty="0" err="1" smtClean="0"/>
              <a:t>Nov</a:t>
            </a:r>
            <a:r>
              <a:rPr lang="fr-CH" sz="1200" dirty="0" smtClean="0"/>
              <a:t> 2017                       Jan Uythoven</a:t>
            </a:r>
            <a:endParaRPr lang="en-GB" sz="12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11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239393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319" y="932772"/>
            <a:ext cx="8098629" cy="5298885"/>
          </a:xfrm>
          <a:prstGeom prst="rect">
            <a:avLst/>
          </a:prstGeom>
        </p:spPr>
      </p:pic>
      <p:sp>
        <p:nvSpPr>
          <p:cNvPr id="6" name="Title 6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>
            <a:normAutofit/>
          </a:bodyPr>
          <a:lstStyle/>
          <a:p>
            <a:r>
              <a:rPr lang="en-GB" dirty="0" smtClean="0"/>
              <a:t>Turnaround Distribution 2016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1456269" y="1145886"/>
            <a:ext cx="9732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‘Nominal’</a:t>
            </a:r>
          </a:p>
          <a:p>
            <a:pPr algn="ctr"/>
            <a:r>
              <a:rPr lang="en-GB" sz="1400" dirty="0" smtClean="0"/>
              <a:t>cycle</a:t>
            </a:r>
            <a:endParaRPr lang="en-GB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2184943" y="2809949"/>
            <a:ext cx="1351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Short fault / Injection Tuning / </a:t>
            </a:r>
          </a:p>
          <a:p>
            <a:pPr algn="ctr"/>
            <a:r>
              <a:rPr lang="en-GB" sz="1400" dirty="0" smtClean="0"/>
              <a:t>1 </a:t>
            </a:r>
            <a:r>
              <a:rPr lang="en-GB" sz="1400" dirty="0" err="1" smtClean="0"/>
              <a:t>precycle</a:t>
            </a:r>
            <a:endParaRPr lang="en-GB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4036135" y="3678048"/>
            <a:ext cx="18597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Long / Multiple faults, 1 or more </a:t>
            </a:r>
            <a:r>
              <a:rPr lang="en-GB" sz="1400" dirty="0" err="1" smtClean="0"/>
              <a:t>precycles</a:t>
            </a:r>
            <a:endParaRPr lang="en-GB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5850467" y="4087312"/>
            <a:ext cx="271363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Very long faults, measurements, loss maps, planned accesses</a:t>
            </a:r>
            <a:endParaRPr lang="en-GB" sz="1400" dirty="0"/>
          </a:p>
        </p:txBody>
      </p:sp>
      <p:sp>
        <p:nvSpPr>
          <p:cNvPr id="9" name="Rectangle 8"/>
          <p:cNvSpPr/>
          <p:nvPr/>
        </p:nvSpPr>
        <p:spPr>
          <a:xfrm>
            <a:off x="3564467" y="1583131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3366FF"/>
                </a:solidFill>
                <a:latin typeface="Calibri" pitchFamily="34" charset="0"/>
              </a:rPr>
              <a:t>Difficult </a:t>
            </a:r>
            <a:r>
              <a:rPr lang="en-GB" sz="1600" dirty="0">
                <a:solidFill>
                  <a:srgbClr val="3366FF"/>
                </a:solidFill>
                <a:latin typeface="Calibri" pitchFamily="34" charset="0"/>
              </a:rPr>
              <a:t>to predict evolution of turnaround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3366FF"/>
                </a:solidFill>
                <a:latin typeface="Calibri" pitchFamily="34" charset="0"/>
              </a:rPr>
              <a:t>Shorter </a:t>
            </a:r>
            <a:r>
              <a:rPr lang="en-GB" sz="1600" dirty="0" smtClean="0">
                <a:solidFill>
                  <a:srgbClr val="3366FF"/>
                </a:solidFill>
                <a:latin typeface="Calibri" pitchFamily="34" charset="0"/>
              </a:rPr>
              <a:t>due </a:t>
            </a:r>
            <a:r>
              <a:rPr lang="en-GB" sz="1600" dirty="0">
                <a:solidFill>
                  <a:srgbClr val="3366FF"/>
                </a:solidFill>
                <a:latin typeface="Calibri" pitchFamily="34" charset="0"/>
              </a:rPr>
              <a:t>to 144 or 288 b / injection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3366FF"/>
                </a:solidFill>
                <a:latin typeface="Calibri" pitchFamily="34" charset="0"/>
              </a:rPr>
              <a:t>Potentially longer due to increasing number of pre-cycles due to failures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47404" y="6368768"/>
            <a:ext cx="7223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smtClean="0"/>
              <a:t>HL </a:t>
            </a:r>
            <a:r>
              <a:rPr lang="fr-CH" sz="1200" dirty="0" err="1" smtClean="0"/>
              <a:t>Annual</a:t>
            </a:r>
            <a:r>
              <a:rPr lang="fr-CH" sz="1200" dirty="0" smtClean="0"/>
              <a:t> Meeting Madrid                             15 </a:t>
            </a:r>
            <a:r>
              <a:rPr lang="fr-CH" sz="1200" dirty="0" err="1" smtClean="0"/>
              <a:t>Nov</a:t>
            </a:r>
            <a:r>
              <a:rPr lang="fr-CH" sz="1200" dirty="0" smtClean="0"/>
              <a:t> 2017                       Jan Uythoven</a:t>
            </a:r>
            <a:endParaRPr lang="en-GB" sz="12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12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642297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728" y="2576509"/>
            <a:ext cx="7947113" cy="3778233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119641" cy="940443"/>
          </a:xfrm>
        </p:spPr>
        <p:txBody>
          <a:bodyPr>
            <a:normAutofit/>
          </a:bodyPr>
          <a:lstStyle/>
          <a:p>
            <a:r>
              <a:rPr lang="en-GB" dirty="0" smtClean="0"/>
              <a:t>Analysis of Injection Performance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878643" y="1159933"/>
            <a:ext cx="7554157" cy="132343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62F67"/>
                </a:solidFill>
                <a:latin typeface="Calibri" pitchFamily="34" charset="0"/>
              </a:rPr>
              <a:t>Variability in cycle duration is driven by the </a:t>
            </a:r>
            <a:r>
              <a:rPr lang="en-GB" sz="1600" dirty="0">
                <a:solidFill>
                  <a:srgbClr val="062F67"/>
                </a:solidFill>
                <a:latin typeface="Calibri" pitchFamily="34" charset="0"/>
              </a:rPr>
              <a:t>injection </a:t>
            </a:r>
            <a:r>
              <a:rPr lang="en-GB" sz="1600" dirty="0" smtClean="0">
                <a:solidFill>
                  <a:srgbClr val="062F67"/>
                </a:solidFill>
                <a:latin typeface="Calibri" pitchFamily="34" charset="0"/>
              </a:rPr>
              <a:t>phase </a:t>
            </a:r>
            <a:r>
              <a:rPr lang="en-GB" sz="1600" dirty="0" smtClean="0">
                <a:solidFill>
                  <a:srgbClr val="062F67"/>
                </a:solidFill>
                <a:latin typeface="Calibri" pitchFamily="34" charset="0"/>
                <a:sym typeface="Wingdings" panose="05000000000000000000" pitchFamily="2" charset="2"/>
              </a:rPr>
              <a:t> </a:t>
            </a:r>
            <a:r>
              <a:rPr lang="en-GB" sz="1600" dirty="0" smtClean="0">
                <a:solidFill>
                  <a:srgbClr val="062F67"/>
                </a:solidFill>
                <a:latin typeface="Calibri" pitchFamily="34" charset="0"/>
              </a:rPr>
              <a:t>injectors’ performance + injection process</a:t>
            </a:r>
            <a:endParaRPr lang="en-GB" sz="1600" dirty="0">
              <a:solidFill>
                <a:srgbClr val="3366FF"/>
              </a:solidFill>
              <a:latin typeface="Calibri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3366FF"/>
                </a:solidFill>
                <a:latin typeface="Calibri" pitchFamily="34" charset="0"/>
              </a:rPr>
              <a:t>Efficiency of the injection </a:t>
            </a:r>
            <a:r>
              <a:rPr lang="en-GB" sz="1600" dirty="0" smtClean="0">
                <a:solidFill>
                  <a:srgbClr val="3366FF"/>
                </a:solidFill>
                <a:latin typeface="Calibri" pitchFamily="34" charset="0"/>
              </a:rPr>
              <a:t>process </a:t>
            </a:r>
            <a:r>
              <a:rPr lang="en-GB" sz="1600" dirty="0" smtClean="0">
                <a:solidFill>
                  <a:srgbClr val="3366FF"/>
                </a:solidFill>
                <a:latin typeface="Calibri" pitchFamily="34" charset="0"/>
                <a:sym typeface="Wingdings" panose="05000000000000000000" pitchFamily="2" charset="2"/>
              </a:rPr>
              <a:t> tool under development in OP to promptly identify and register the reason of rejected injections (20 % in 2017)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3366FF"/>
                </a:solidFill>
                <a:latin typeface="Calibri" pitchFamily="34" charset="0"/>
                <a:sym typeface="Wingdings" panose="05000000000000000000" pitchFamily="2" charset="2"/>
              </a:rPr>
              <a:t>Extrapolation for HL-LHC beams to be carried </a:t>
            </a:r>
            <a:r>
              <a:rPr lang="en-GB" sz="1600" dirty="0" smtClean="0">
                <a:solidFill>
                  <a:srgbClr val="3366FF"/>
                </a:solidFill>
                <a:latin typeface="Calibri" pitchFamily="34" charset="0"/>
                <a:sym typeface="Wingdings" panose="05000000000000000000" pitchFamily="2" charset="2"/>
              </a:rPr>
              <a:t>out</a:t>
            </a:r>
            <a:endParaRPr lang="en-GB" sz="1600" dirty="0">
              <a:solidFill>
                <a:srgbClr val="3366FF"/>
              </a:solidFill>
              <a:latin typeface="Calibri" pitchFamily="34" charset="0"/>
              <a:sym typeface="Wingdings" panose="05000000000000000000" pitchFamily="2" charset="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934308" y="2633722"/>
            <a:ext cx="1498492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3366FF"/>
                </a:solidFill>
                <a:latin typeface="Calibri" panose="020F0502020204030204" pitchFamily="34" charset="0"/>
              </a:rPr>
              <a:t>A. Niemi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47404" y="6368768"/>
            <a:ext cx="7223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smtClean="0"/>
              <a:t>HL </a:t>
            </a:r>
            <a:r>
              <a:rPr lang="fr-CH" sz="1200" dirty="0" err="1" smtClean="0"/>
              <a:t>Annual</a:t>
            </a:r>
            <a:r>
              <a:rPr lang="fr-CH" sz="1200" dirty="0" smtClean="0"/>
              <a:t> Meeting Madrid                             15 </a:t>
            </a:r>
            <a:r>
              <a:rPr lang="fr-CH" sz="1200" dirty="0" err="1" smtClean="0"/>
              <a:t>Nov</a:t>
            </a:r>
            <a:r>
              <a:rPr lang="fr-CH" sz="1200" dirty="0" smtClean="0"/>
              <a:t> 2017                       Jan Uythoven</a:t>
            </a:r>
            <a:endParaRPr lang="en-GB" sz="1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13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171392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81000" y="50002"/>
            <a:ext cx="8119641" cy="940443"/>
          </a:xfrm>
        </p:spPr>
        <p:txBody>
          <a:bodyPr>
            <a:normAutofit/>
          </a:bodyPr>
          <a:lstStyle/>
          <a:p>
            <a:r>
              <a:rPr lang="en-GB" dirty="0" smtClean="0"/>
              <a:t>HL-LHC Luminosity Predictions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294916" y="1058523"/>
            <a:ext cx="339655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en-GB" sz="2000" dirty="0" smtClean="0">
                <a:solidFill>
                  <a:srgbClr val="0055A0"/>
                </a:solidFill>
              </a:rPr>
              <a:t>Using the Monte Carlo model to describe integrated luminosity production as a function of LHC availability</a:t>
            </a:r>
            <a:endParaRPr lang="en-GB" sz="2000" dirty="0">
              <a:solidFill>
                <a:srgbClr val="0055A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667" y="2800152"/>
            <a:ext cx="8322733" cy="362685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1533" y="787760"/>
            <a:ext cx="4792132" cy="2302293"/>
          </a:xfrm>
          <a:prstGeom prst="rect">
            <a:avLst/>
          </a:prstGeom>
        </p:spPr>
      </p:pic>
      <p:sp>
        <p:nvSpPr>
          <p:cNvPr id="42" name="Rectangle 41"/>
          <p:cNvSpPr/>
          <p:nvPr/>
        </p:nvSpPr>
        <p:spPr>
          <a:xfrm rot="19248369">
            <a:off x="3171044" y="4184786"/>
            <a:ext cx="144630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2000" dirty="0" smtClean="0">
                <a:solidFill>
                  <a:srgbClr val="0055A0"/>
                </a:solidFill>
              </a:rPr>
              <a:t>Ramp-up</a:t>
            </a:r>
            <a:endParaRPr lang="en-GB" sz="2000" dirty="0">
              <a:solidFill>
                <a:srgbClr val="0055A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47404" y="6368768"/>
            <a:ext cx="7223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smtClean="0"/>
              <a:t>HL </a:t>
            </a:r>
            <a:r>
              <a:rPr lang="fr-CH" sz="1200" dirty="0" err="1" smtClean="0"/>
              <a:t>Annual</a:t>
            </a:r>
            <a:r>
              <a:rPr lang="fr-CH" sz="1200" dirty="0" smtClean="0"/>
              <a:t> Meeting Madrid                             15 </a:t>
            </a:r>
            <a:r>
              <a:rPr lang="fr-CH" sz="1200" dirty="0" err="1" smtClean="0"/>
              <a:t>Nov</a:t>
            </a:r>
            <a:r>
              <a:rPr lang="fr-CH" sz="1200" dirty="0" smtClean="0"/>
              <a:t> 2017                       Jan Uythoven</a:t>
            </a:r>
            <a:endParaRPr lang="en-GB" sz="12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14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845103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HL-LHC Availability and Luminosity Predictions – based on 2016 figures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027" y="1157205"/>
            <a:ext cx="5094492" cy="3814058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820009" y="5198880"/>
            <a:ext cx="7574773" cy="115037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r>
              <a:rPr lang="en-GB" dirty="0" smtClean="0"/>
              <a:t>For the same equipment availability, the stable beams efficiency is lower for HL-LHC </a:t>
            </a:r>
            <a:r>
              <a:rPr lang="en-GB" dirty="0" smtClean="0">
                <a:sym typeface="Wingdings" panose="05000000000000000000" pitchFamily="2" charset="2"/>
              </a:rPr>
              <a:t> higher sensitivity to turnaround time and injectors’ performance</a:t>
            </a:r>
            <a:endParaRPr lang="en-GB" dirty="0" smtClean="0"/>
          </a:p>
          <a:p>
            <a:pPr marL="448056" lvl="1" indent="0">
              <a:buFont typeface="Arial"/>
              <a:buNone/>
            </a:pPr>
            <a:endParaRPr lang="en-GB" dirty="0" smtClean="0"/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5102935" y="3667061"/>
            <a:ext cx="3868865" cy="1274392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r>
              <a:rPr lang="en-GB" b="1" dirty="0" smtClean="0">
                <a:solidFill>
                  <a:srgbClr val="FF0000"/>
                </a:solidFill>
              </a:rPr>
              <a:t>Model Output (160 days operation):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dirty="0" smtClean="0"/>
              <a:t>Availability: 74.6 %         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dirty="0" smtClean="0">
                <a:solidFill>
                  <a:srgbClr val="FF0000"/>
                </a:solidFill>
              </a:rPr>
              <a:t>Stable Beams Efficiency: 44.6 %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dirty="0" smtClean="0">
                <a:solidFill>
                  <a:srgbClr val="FF0000"/>
                </a:solidFill>
              </a:rPr>
              <a:t>Integrated Luminosity: 272 fb</a:t>
            </a:r>
            <a:r>
              <a:rPr lang="en-GB" baseline="30000" dirty="0" smtClean="0">
                <a:solidFill>
                  <a:srgbClr val="FF0000"/>
                </a:solidFill>
              </a:rPr>
              <a:t>-1</a:t>
            </a:r>
            <a:r>
              <a:rPr lang="en-GB" dirty="0" smtClean="0">
                <a:solidFill>
                  <a:srgbClr val="FF0000"/>
                </a:solidFill>
              </a:rPr>
              <a:t>         </a:t>
            </a:r>
          </a:p>
        </p:txBody>
      </p:sp>
      <p:sp>
        <p:nvSpPr>
          <p:cNvPr id="19" name="Content Placeholder 2"/>
          <p:cNvSpPr>
            <a:spLocks noGrp="1"/>
          </p:cNvSpPr>
          <p:nvPr>
            <p:ph idx="1"/>
          </p:nvPr>
        </p:nvSpPr>
        <p:spPr>
          <a:xfrm>
            <a:off x="5102935" y="1311769"/>
            <a:ext cx="3610225" cy="2124157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1700" b="1" dirty="0" smtClean="0"/>
              <a:t>Assumptions (from WP2)</a:t>
            </a:r>
            <a:r>
              <a:rPr lang="en-GB" sz="1700" dirty="0" smtClean="0"/>
              <a:t>:</a:t>
            </a:r>
            <a:endParaRPr lang="en-GB" sz="1700" b="1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GB" sz="1700" dirty="0" err="1" smtClean="0"/>
              <a:t>Lumi</a:t>
            </a:r>
            <a:r>
              <a:rPr lang="en-GB" sz="1700" dirty="0" smtClean="0"/>
              <a:t> Levelling Time: ~5 h</a:t>
            </a:r>
            <a:endParaRPr lang="en-GB" sz="1700" dirty="0"/>
          </a:p>
          <a:p>
            <a:pPr>
              <a:buFont typeface="Wingdings" panose="05000000000000000000" pitchFamily="2" charset="2"/>
              <a:buChar char="q"/>
            </a:pPr>
            <a:r>
              <a:rPr lang="en-GB" sz="1700" dirty="0" err="1" smtClean="0"/>
              <a:t>Lumi</a:t>
            </a:r>
            <a:r>
              <a:rPr lang="en-GB" sz="1700" dirty="0" smtClean="0"/>
              <a:t> Lifetime (</a:t>
            </a:r>
            <a:r>
              <a:rPr lang="en-GB" sz="1700" dirty="0" err="1" smtClean="0"/>
              <a:t>exp</a:t>
            </a:r>
            <a:r>
              <a:rPr lang="en-GB" sz="1700" dirty="0" smtClean="0"/>
              <a:t>) after levelling: ~5 h</a:t>
            </a:r>
          </a:p>
          <a:p>
            <a:pPr>
              <a:buFont typeface="Wingdings" panose="05000000000000000000" pitchFamily="2" charset="2"/>
              <a:buChar char="q"/>
            </a:pPr>
            <a:endParaRPr lang="en-GB" sz="1700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GB" sz="1700" dirty="0" smtClean="0"/>
              <a:t>2016 fault and turnaround distributions</a:t>
            </a:r>
            <a:endParaRPr lang="en-GB" sz="1700" dirty="0"/>
          </a:p>
        </p:txBody>
      </p:sp>
      <p:sp>
        <p:nvSpPr>
          <p:cNvPr id="9" name="TextBox 8"/>
          <p:cNvSpPr txBox="1"/>
          <p:nvPr/>
        </p:nvSpPr>
        <p:spPr>
          <a:xfrm>
            <a:off x="1047404" y="6368768"/>
            <a:ext cx="7223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smtClean="0"/>
              <a:t>HL </a:t>
            </a:r>
            <a:r>
              <a:rPr lang="fr-CH" sz="1200" dirty="0" err="1" smtClean="0"/>
              <a:t>Annual</a:t>
            </a:r>
            <a:r>
              <a:rPr lang="fr-CH" sz="1200" dirty="0" smtClean="0"/>
              <a:t> Meeting Madrid                             15 </a:t>
            </a:r>
            <a:r>
              <a:rPr lang="fr-CH" sz="1200" dirty="0" err="1" smtClean="0"/>
              <a:t>Nov</a:t>
            </a:r>
            <a:r>
              <a:rPr lang="fr-CH" sz="1200" dirty="0" smtClean="0"/>
              <a:t> 2017                       Jan Uythoven</a:t>
            </a:r>
            <a:endParaRPr lang="en-GB" sz="12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15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93492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119641" cy="940443"/>
          </a:xfrm>
        </p:spPr>
        <p:txBody>
          <a:bodyPr>
            <a:normAutofit/>
          </a:bodyPr>
          <a:lstStyle/>
          <a:p>
            <a:r>
              <a:rPr lang="en-GB" dirty="0" smtClean="0"/>
              <a:t>Sensitivity Analysis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455" y="976941"/>
            <a:ext cx="7304145" cy="5468344"/>
          </a:xfrm>
          <a:prstGeom prst="rect">
            <a:avLst/>
          </a:prstGeom>
        </p:spPr>
      </p:pic>
      <p:sp>
        <p:nvSpPr>
          <p:cNvPr id="8" name="5-Point Star 7"/>
          <p:cNvSpPr/>
          <p:nvPr/>
        </p:nvSpPr>
        <p:spPr>
          <a:xfrm>
            <a:off x="4045333" y="4804947"/>
            <a:ext cx="430823" cy="355921"/>
          </a:xfrm>
          <a:prstGeom prst="star5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4683718" y="4664910"/>
            <a:ext cx="1457011" cy="738664"/>
          </a:xfrm>
          <a:prstGeom prst="rect">
            <a:avLst/>
          </a:prstGeom>
          <a:noFill/>
          <a:ln w="3175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002060"/>
                </a:solidFill>
              </a:rPr>
              <a:t>2016 Availability Figures</a:t>
            </a:r>
            <a:endParaRPr lang="en-GB" sz="1400" b="1" dirty="0">
              <a:solidFill>
                <a:srgbClr val="002060"/>
              </a:solidFill>
            </a:endParaRPr>
          </a:p>
        </p:txBody>
      </p:sp>
      <p:sp>
        <p:nvSpPr>
          <p:cNvPr id="12" name="5-Point Star 11"/>
          <p:cNvSpPr/>
          <p:nvPr/>
        </p:nvSpPr>
        <p:spPr>
          <a:xfrm>
            <a:off x="1939810" y="5403574"/>
            <a:ext cx="430823" cy="355921"/>
          </a:xfrm>
          <a:prstGeom prst="star5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1999917" y="4786407"/>
            <a:ext cx="1482253" cy="523220"/>
          </a:xfrm>
          <a:prstGeom prst="rect">
            <a:avLst/>
          </a:prstGeom>
          <a:noFill/>
          <a:ln w="3175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002060"/>
                </a:solidFill>
              </a:rPr>
              <a:t>Ultimate HL Target</a:t>
            </a:r>
            <a:endParaRPr lang="en-GB" sz="1400" b="1" dirty="0">
              <a:solidFill>
                <a:srgbClr val="002060"/>
              </a:solidFill>
            </a:endParaRPr>
          </a:p>
        </p:txBody>
      </p:sp>
      <p:sp>
        <p:nvSpPr>
          <p:cNvPr id="10" name="5-Point Star 9"/>
          <p:cNvSpPr/>
          <p:nvPr/>
        </p:nvSpPr>
        <p:spPr>
          <a:xfrm>
            <a:off x="5037414" y="2845769"/>
            <a:ext cx="430823" cy="355921"/>
          </a:xfrm>
          <a:prstGeom prst="star5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5102935" y="3446845"/>
            <a:ext cx="1440461" cy="738664"/>
          </a:xfrm>
          <a:prstGeom prst="rect">
            <a:avLst/>
          </a:prstGeom>
          <a:noFill/>
          <a:ln w="3175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002060"/>
                </a:solidFill>
              </a:rPr>
              <a:t>Impact of 7 </a:t>
            </a:r>
            <a:r>
              <a:rPr lang="en-GB" sz="1400" b="1" dirty="0" err="1" smtClean="0">
                <a:solidFill>
                  <a:srgbClr val="002060"/>
                </a:solidFill>
              </a:rPr>
              <a:t>TeV</a:t>
            </a:r>
            <a:r>
              <a:rPr lang="en-GB" sz="1400" b="1" dirty="0" smtClean="0">
                <a:solidFill>
                  <a:srgbClr val="002060"/>
                </a:solidFill>
              </a:rPr>
              <a:t> Operation (pessimistic)</a:t>
            </a:r>
            <a:endParaRPr lang="en-GB" sz="1400" b="1" dirty="0">
              <a:solidFill>
                <a:srgbClr val="002060"/>
              </a:solidFill>
            </a:endParaRPr>
          </a:p>
        </p:txBody>
      </p:sp>
      <p:sp>
        <p:nvSpPr>
          <p:cNvPr id="15" name="5-Point Star 14"/>
          <p:cNvSpPr/>
          <p:nvPr/>
        </p:nvSpPr>
        <p:spPr>
          <a:xfrm>
            <a:off x="5056667" y="1595390"/>
            <a:ext cx="430823" cy="355921"/>
          </a:xfrm>
          <a:prstGeom prst="star5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3962564" y="1882338"/>
            <a:ext cx="1020341" cy="523220"/>
          </a:xfrm>
          <a:prstGeom prst="rect">
            <a:avLst/>
          </a:prstGeom>
          <a:noFill/>
          <a:ln w="3175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002060"/>
                </a:solidFill>
              </a:rPr>
              <a:t>New systems</a:t>
            </a:r>
            <a:endParaRPr lang="en-GB" sz="1400" b="1" dirty="0">
              <a:solidFill>
                <a:srgbClr val="002060"/>
              </a:solidFill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 flipV="1">
            <a:off x="4393807" y="3350054"/>
            <a:ext cx="662860" cy="1346557"/>
          </a:xfrm>
          <a:prstGeom prst="straightConnector1">
            <a:avLst/>
          </a:prstGeom>
          <a:ln w="28575">
            <a:solidFill>
              <a:srgbClr val="0B387C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5272078" y="2044491"/>
            <a:ext cx="0" cy="690242"/>
          </a:xfrm>
          <a:prstGeom prst="straightConnector1">
            <a:avLst/>
          </a:prstGeom>
          <a:ln w="28575">
            <a:solidFill>
              <a:srgbClr val="0B387C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368405" y="2136450"/>
            <a:ext cx="1928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>
                <a:solidFill>
                  <a:srgbClr val="002060"/>
                </a:solidFill>
              </a:rPr>
              <a:t>?</a:t>
            </a:r>
            <a:endParaRPr lang="en-GB" sz="2800" b="1" dirty="0">
              <a:solidFill>
                <a:srgbClr val="00206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47404" y="6368768"/>
            <a:ext cx="7223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smtClean="0"/>
              <a:t>HL </a:t>
            </a:r>
            <a:r>
              <a:rPr lang="fr-CH" sz="1200" dirty="0" err="1" smtClean="0"/>
              <a:t>Annual</a:t>
            </a:r>
            <a:r>
              <a:rPr lang="fr-CH" sz="1200" dirty="0" smtClean="0"/>
              <a:t> Meeting Madrid                             15 </a:t>
            </a:r>
            <a:r>
              <a:rPr lang="fr-CH" sz="1200" dirty="0" err="1" smtClean="0"/>
              <a:t>Nov</a:t>
            </a:r>
            <a:r>
              <a:rPr lang="fr-CH" sz="1200" dirty="0" smtClean="0"/>
              <a:t> 2017                       Jan Uythoven</a:t>
            </a:r>
            <a:endParaRPr lang="en-GB" sz="12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16</a:t>
            </a:fld>
            <a:endParaRPr lang="en-GB" noProof="0" dirty="0"/>
          </a:p>
        </p:txBody>
      </p:sp>
      <p:sp>
        <p:nvSpPr>
          <p:cNvPr id="2" name="Curved Right Arrow 1"/>
          <p:cNvSpPr/>
          <p:nvPr/>
        </p:nvSpPr>
        <p:spPr>
          <a:xfrm rot="2314673">
            <a:off x="1408575" y="115359"/>
            <a:ext cx="2082913" cy="5798357"/>
          </a:xfrm>
          <a:prstGeom prst="curv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0849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4" grpId="0" animBg="1"/>
      <p:bldP spid="15" grpId="0" animBg="1"/>
      <p:bldP spid="16" grpId="0" animBg="1"/>
      <p:bldP spid="24" grpId="0"/>
      <p:bldP spid="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84537"/>
            <a:ext cx="8226854" cy="5058568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The HL-LHC target luminosity can be reached with the good machine availability as seen in the last years (2016, 2017)</a:t>
            </a:r>
          </a:p>
          <a:p>
            <a:pPr lvl="1"/>
            <a:r>
              <a:rPr lang="en-GB" dirty="0" smtClean="0"/>
              <a:t>Detailed model predicts 272 fb</a:t>
            </a:r>
            <a:r>
              <a:rPr lang="en-GB" baseline="30000" dirty="0" smtClean="0"/>
              <a:t>-1</a:t>
            </a:r>
            <a:r>
              <a:rPr lang="en-GB" dirty="0" smtClean="0"/>
              <a:t> / year</a:t>
            </a:r>
          </a:p>
          <a:p>
            <a:r>
              <a:rPr lang="en-GB" dirty="0" smtClean="0"/>
              <a:t>Significant </a:t>
            </a:r>
            <a:r>
              <a:rPr lang="en-GB" dirty="0" err="1" smtClean="0"/>
              <a:t>lumi</a:t>
            </a:r>
            <a:r>
              <a:rPr lang="en-GB" dirty="0" smtClean="0"/>
              <a:t> reduction can occur because of</a:t>
            </a:r>
          </a:p>
          <a:p>
            <a:pPr lvl="1"/>
            <a:r>
              <a:rPr lang="en-GB" dirty="0" smtClean="0"/>
              <a:t>Operation at higher energy and higher beam intensities</a:t>
            </a:r>
          </a:p>
          <a:p>
            <a:pPr lvl="1"/>
            <a:r>
              <a:rPr lang="en-GB" dirty="0" smtClean="0"/>
              <a:t>Specifically UFO’s can become an issue</a:t>
            </a:r>
          </a:p>
          <a:p>
            <a:pPr lvl="1"/>
            <a:r>
              <a:rPr lang="en-GB" dirty="0" smtClean="0"/>
              <a:t>New equipment without known availability numbers</a:t>
            </a:r>
          </a:p>
          <a:p>
            <a:pPr lvl="1"/>
            <a:r>
              <a:rPr lang="en-GB" dirty="0" smtClean="0"/>
              <a:t>End-of-life of not consolidated equipment</a:t>
            </a:r>
          </a:p>
          <a:p>
            <a:pPr lvl="1"/>
            <a:r>
              <a:rPr lang="en-GB" dirty="0" smtClean="0"/>
              <a:t>Modelled numbers down to 210 </a:t>
            </a:r>
            <a:r>
              <a:rPr lang="en-GB" dirty="0"/>
              <a:t>fb</a:t>
            </a:r>
            <a:r>
              <a:rPr lang="en-GB" baseline="30000" dirty="0"/>
              <a:t>-1</a:t>
            </a:r>
            <a:r>
              <a:rPr lang="en-GB" dirty="0"/>
              <a:t> / </a:t>
            </a:r>
            <a:r>
              <a:rPr lang="en-GB" dirty="0" smtClean="0"/>
              <a:t>year</a:t>
            </a:r>
          </a:p>
          <a:p>
            <a:r>
              <a:rPr lang="en-GB" dirty="0" smtClean="0"/>
              <a:t>How to obtain HL target or even Ultimate HL-target of 300 fb-1?</a:t>
            </a:r>
          </a:p>
          <a:p>
            <a:pPr lvl="1"/>
            <a:r>
              <a:rPr lang="en-GB" dirty="0" smtClean="0"/>
              <a:t>Reliable design, testing and reliability runs of critical </a:t>
            </a:r>
            <a:r>
              <a:rPr lang="en-GB" dirty="0" smtClean="0"/>
              <a:t>equipment, as being done for LINAC4</a:t>
            </a:r>
            <a:endParaRPr lang="en-GB" dirty="0" smtClean="0"/>
          </a:p>
          <a:p>
            <a:pPr lvl="1"/>
            <a:r>
              <a:rPr lang="en-GB" dirty="0" smtClean="0"/>
              <a:t>Optimise where you can gain:</a:t>
            </a:r>
          </a:p>
          <a:p>
            <a:pPr lvl="2"/>
            <a:r>
              <a:rPr lang="en-GB" dirty="0" smtClean="0"/>
              <a:t>Measure to improve: AFT </a:t>
            </a:r>
            <a:r>
              <a:rPr lang="en-GB" dirty="0" smtClean="0">
                <a:sym typeface="Wingdings" panose="05000000000000000000" pitchFamily="2" charset="2"/>
              </a:rPr>
              <a:t> start to use Expert Data</a:t>
            </a:r>
            <a:endParaRPr lang="en-GB" dirty="0" smtClean="0"/>
          </a:p>
          <a:p>
            <a:pPr lvl="2"/>
            <a:r>
              <a:rPr lang="en-GB" dirty="0" smtClean="0"/>
              <a:t>Turnaround time and injection performance</a:t>
            </a:r>
          </a:p>
          <a:p>
            <a:pPr lvl="1"/>
            <a:r>
              <a:rPr lang="en-GB" dirty="0" smtClean="0"/>
              <a:t>Experience &amp; time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17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703316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457200" y="845965"/>
            <a:ext cx="8226854" cy="940443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 smtClean="0"/>
              <a:t>Thanks a lot for your attention!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3340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119641" cy="94044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Reminder: Integrated Luminosity for HL-LHC</a:t>
            </a:r>
            <a:endParaRPr lang="en-GB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102935" y="1535258"/>
            <a:ext cx="3759555" cy="2390198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q"/>
            </a:pPr>
            <a:r>
              <a:rPr lang="en-GB" dirty="0" smtClean="0"/>
              <a:t>Target: 3000 fb</a:t>
            </a:r>
            <a:r>
              <a:rPr lang="en-GB" baseline="30000" dirty="0" smtClean="0"/>
              <a:t>-1 </a:t>
            </a:r>
            <a:r>
              <a:rPr lang="en-GB" dirty="0" smtClean="0"/>
              <a:t>over HL-LHC lifetime</a:t>
            </a:r>
            <a:endParaRPr lang="en-GB" baseline="30000" dirty="0" smtClean="0"/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>
                <a:solidFill>
                  <a:srgbClr val="FF0000"/>
                </a:solidFill>
              </a:rPr>
              <a:t>250 </a:t>
            </a:r>
            <a:r>
              <a:rPr lang="en-GB" dirty="0" smtClean="0">
                <a:solidFill>
                  <a:srgbClr val="FF0000"/>
                </a:solidFill>
              </a:rPr>
              <a:t>fb</a:t>
            </a:r>
            <a:r>
              <a:rPr lang="en-GB" baseline="30000" dirty="0" smtClean="0">
                <a:solidFill>
                  <a:srgbClr val="FF0000"/>
                </a:solidFill>
              </a:rPr>
              <a:t>-1 </a:t>
            </a:r>
            <a:r>
              <a:rPr lang="en-GB" dirty="0" smtClean="0">
                <a:solidFill>
                  <a:srgbClr val="FF0000"/>
                </a:solidFill>
              </a:rPr>
              <a:t>per year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 smtClean="0"/>
              <a:t>160 days of p-p physics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/>
              <a:t>1.56 </a:t>
            </a:r>
            <a:r>
              <a:rPr lang="en-GB" dirty="0" smtClean="0"/>
              <a:t>fb</a:t>
            </a:r>
            <a:r>
              <a:rPr lang="en-GB" baseline="30000" dirty="0" smtClean="0"/>
              <a:t>-1</a:t>
            </a:r>
            <a:r>
              <a:rPr lang="en-GB" dirty="0"/>
              <a:t> per </a:t>
            </a:r>
            <a:r>
              <a:rPr lang="en-GB" dirty="0" smtClean="0"/>
              <a:t>day</a:t>
            </a:r>
            <a:endParaRPr lang="en-GB" dirty="0"/>
          </a:p>
          <a:p>
            <a:pPr>
              <a:buFont typeface="Wingdings" panose="05000000000000000000" pitchFamily="2" charset="2"/>
              <a:buChar char="q"/>
            </a:pPr>
            <a:r>
              <a:rPr lang="en-GB" dirty="0" smtClean="0"/>
              <a:t>Levelling: 5*10</a:t>
            </a:r>
            <a:r>
              <a:rPr lang="en-GB" baseline="30000" dirty="0" smtClean="0"/>
              <a:t>34</a:t>
            </a:r>
            <a:r>
              <a:rPr lang="en-GB" dirty="0" smtClean="0"/>
              <a:t> [cm</a:t>
            </a:r>
            <a:r>
              <a:rPr lang="en-GB" baseline="30000" dirty="0" smtClean="0"/>
              <a:t>-2</a:t>
            </a:r>
            <a:r>
              <a:rPr lang="en-GB" dirty="0" smtClean="0"/>
              <a:t>s</a:t>
            </a:r>
            <a:r>
              <a:rPr lang="en-GB" baseline="30000" dirty="0" smtClean="0"/>
              <a:t>-1</a:t>
            </a:r>
            <a:r>
              <a:rPr lang="en-GB" dirty="0" smtClean="0"/>
              <a:t>]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-65413" y="1039761"/>
            <a:ext cx="5168348" cy="3617844"/>
            <a:chOff x="4036135" y="1107898"/>
            <a:chExt cx="5168348" cy="3617844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36135" y="1107898"/>
              <a:ext cx="5168348" cy="3617844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5324354" y="1396628"/>
              <a:ext cx="295969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1200" dirty="0" smtClean="0"/>
                <a:t>L. E. Medina Medrano, R. Tomas Garcia</a:t>
              </a:r>
              <a:endParaRPr lang="en-GB" sz="1200" dirty="0"/>
            </a:p>
          </p:txBody>
        </p:sp>
      </p:grpSp>
      <p:sp>
        <p:nvSpPr>
          <p:cNvPr id="9" name="Content Placeholder 2"/>
          <p:cNvSpPr txBox="1">
            <a:spLocks/>
          </p:cNvSpPr>
          <p:nvPr/>
        </p:nvSpPr>
        <p:spPr>
          <a:xfrm>
            <a:off x="323850" y="4762023"/>
            <a:ext cx="8585200" cy="920478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GB" dirty="0" smtClean="0"/>
              <a:t>Simple calculation: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dirty="0" smtClean="0"/>
              <a:t>12 </a:t>
            </a:r>
            <a:r>
              <a:rPr lang="en-GB" dirty="0"/>
              <a:t>h HL-LHC fill produces ~ 1.5 fb</a:t>
            </a:r>
            <a:r>
              <a:rPr lang="en-GB" baseline="30000" dirty="0"/>
              <a:t>-1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dirty="0"/>
              <a:t>Requirement for HL-LHC physics efficiency is </a:t>
            </a:r>
            <a:r>
              <a:rPr lang="en-GB" dirty="0" smtClean="0"/>
              <a:t>~ </a:t>
            </a:r>
            <a:r>
              <a:rPr lang="en-GB" dirty="0"/>
              <a:t>50 </a:t>
            </a:r>
            <a:r>
              <a:rPr lang="en-GB" dirty="0" smtClean="0"/>
              <a:t>%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dirty="0" smtClean="0"/>
              <a:t>The physics efficiency depends on the achieved machine availability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1047404" y="6368768"/>
            <a:ext cx="7223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smtClean="0"/>
              <a:t>HL </a:t>
            </a:r>
            <a:r>
              <a:rPr lang="fr-CH" sz="1200" dirty="0" err="1" smtClean="0"/>
              <a:t>Annual</a:t>
            </a:r>
            <a:r>
              <a:rPr lang="fr-CH" sz="1200" dirty="0" smtClean="0"/>
              <a:t> Meeting Madrid                             15 </a:t>
            </a:r>
            <a:r>
              <a:rPr lang="fr-CH" sz="1200" dirty="0" err="1" smtClean="0"/>
              <a:t>Nov</a:t>
            </a:r>
            <a:r>
              <a:rPr lang="fr-CH" sz="1200" dirty="0" smtClean="0"/>
              <a:t> 2017                       Jan Uythoven</a:t>
            </a:r>
            <a:endParaRPr lang="en-GB" sz="1200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2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263899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2017 Statistics (TS1-TS2)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710517" y="5278264"/>
            <a:ext cx="8150849" cy="724606"/>
          </a:xfrm>
        </p:spPr>
        <p:txBody>
          <a:bodyPr>
            <a:normAutofit fontScale="92500"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dirty="0" smtClean="0">
                <a:sym typeface="Wingdings" panose="05000000000000000000" pitchFamily="2" charset="2"/>
              </a:rPr>
              <a:t>2017 performance limited by recurring dumps due to beam losses in 16L2, otherwise very good machine availability and smooth operation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122904" y="1327776"/>
            <a:ext cx="27601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621 h in Stable Beams</a:t>
            </a:r>
            <a:endParaRPr lang="en-US" dirty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729983" y="1359965"/>
            <a:ext cx="27601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98 fills to Stable Beams</a:t>
            </a:r>
            <a:endParaRPr lang="en-US" dirty="0">
              <a:solidFill>
                <a:srgbClr val="062F67"/>
              </a:solidFill>
              <a:latin typeface="Calibri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850949"/>
            <a:ext cx="4906967" cy="3067808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6965" y="2285996"/>
            <a:ext cx="4189959" cy="2756303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/>
          <p:cNvSpPr txBox="1"/>
          <p:nvPr/>
        </p:nvSpPr>
        <p:spPr>
          <a:xfrm>
            <a:off x="1047404" y="6368768"/>
            <a:ext cx="7223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smtClean="0"/>
              <a:t>HL </a:t>
            </a:r>
            <a:r>
              <a:rPr lang="fr-CH" sz="1200" dirty="0" err="1" smtClean="0"/>
              <a:t>Annual</a:t>
            </a:r>
            <a:r>
              <a:rPr lang="fr-CH" sz="1200" dirty="0" smtClean="0"/>
              <a:t> Meeting Madrid                             15 </a:t>
            </a:r>
            <a:r>
              <a:rPr lang="fr-CH" sz="1200" dirty="0" err="1" smtClean="0"/>
              <a:t>Nov</a:t>
            </a:r>
            <a:r>
              <a:rPr lang="fr-CH" sz="1200" dirty="0" smtClean="0"/>
              <a:t> 2017                       Jan Uythoven</a:t>
            </a:r>
            <a:endParaRPr lang="en-GB" sz="1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3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505173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2016 Statistics (reference year)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710518" y="5278264"/>
            <a:ext cx="7936522" cy="724606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dirty="0" smtClean="0">
                <a:sym typeface="Wingdings" panose="05000000000000000000" pitchFamily="2" charset="2"/>
              </a:rPr>
              <a:t>2016 is chosen as a reference for the reproducibility of operating conditions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51" y="1895750"/>
            <a:ext cx="4883319" cy="2865368"/>
          </a:xfrm>
          <a:prstGeom prst="rect">
            <a:avLst/>
          </a:prstGeom>
        </p:spPr>
      </p:pic>
      <p:pic>
        <p:nvPicPr>
          <p:cNvPr id="14" name="Picture 13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6017" y="2201583"/>
            <a:ext cx="4076383" cy="282636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14"/>
          <p:cNvSpPr/>
          <p:nvPr/>
        </p:nvSpPr>
        <p:spPr>
          <a:xfrm>
            <a:off x="1122904" y="1327776"/>
            <a:ext cx="27601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1840 h in Stable Beams</a:t>
            </a:r>
            <a:endParaRPr lang="en-US" dirty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729983" y="1359965"/>
            <a:ext cx="27601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175 fills to Stable Beams</a:t>
            </a:r>
            <a:endParaRPr lang="en-US" dirty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47404" y="6368768"/>
            <a:ext cx="7223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smtClean="0"/>
              <a:t>HL </a:t>
            </a:r>
            <a:r>
              <a:rPr lang="fr-CH" sz="1200" dirty="0" err="1" smtClean="0"/>
              <a:t>Annual</a:t>
            </a:r>
            <a:r>
              <a:rPr lang="fr-CH" sz="1200" dirty="0" smtClean="0"/>
              <a:t> Meeting Madrid                             15 </a:t>
            </a:r>
            <a:r>
              <a:rPr lang="fr-CH" sz="1200" dirty="0" err="1" smtClean="0"/>
              <a:t>Nov</a:t>
            </a:r>
            <a:r>
              <a:rPr lang="fr-CH" sz="1200" dirty="0" smtClean="0"/>
              <a:t> 2017                       Jan Uythoven</a:t>
            </a:r>
            <a:endParaRPr lang="en-GB" sz="1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4</a:t>
            </a:fld>
            <a:endParaRPr lang="en-GB" noProof="0" dirty="0"/>
          </a:p>
        </p:txBody>
      </p:sp>
      <p:sp>
        <p:nvSpPr>
          <p:cNvPr id="9" name="Oval 8"/>
          <p:cNvSpPr/>
          <p:nvPr/>
        </p:nvSpPr>
        <p:spPr>
          <a:xfrm>
            <a:off x="556953" y="4214553"/>
            <a:ext cx="1238596" cy="689956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1409846" y="4757684"/>
            <a:ext cx="29716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v</a:t>
            </a:r>
            <a:r>
              <a:rPr lang="fr-CH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s. 31 % 2017 up to TS2 </a:t>
            </a:r>
            <a:endParaRPr lang="en-GB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9244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790" y="1024178"/>
            <a:ext cx="8378459" cy="5475902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119641" cy="940443"/>
          </a:xfrm>
        </p:spPr>
        <p:txBody>
          <a:bodyPr>
            <a:normAutofit/>
          </a:bodyPr>
          <a:lstStyle/>
          <a:p>
            <a:r>
              <a:rPr lang="en-GB" dirty="0" smtClean="0"/>
              <a:t>2016 Downtime Distribution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3926068" y="1735427"/>
            <a:ext cx="444811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LHC availability in 2016 mainly limited by: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Isolated, long stops</a:t>
            </a:r>
            <a:r>
              <a:rPr lang="en-GB" dirty="0"/>
              <a:t> </a:t>
            </a:r>
            <a:r>
              <a:rPr lang="en-GB" dirty="0" smtClean="0"/>
              <a:t>(transformer Pt8, LBDS </a:t>
            </a:r>
            <a:r>
              <a:rPr lang="en-GB" dirty="0" err="1" smtClean="0"/>
              <a:t>erratics</a:t>
            </a:r>
            <a:r>
              <a:rPr lang="en-GB" dirty="0" smtClean="0"/>
              <a:t>, POPS)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Electrical perturbations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Availability of the injector complex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8576841" y="5680277"/>
            <a:ext cx="4628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2">
                    <a:lumMod val="10000"/>
                  </a:schemeClr>
                </a:solidFill>
              </a:rPr>
              <a:t>[h]</a:t>
            </a:r>
            <a:endParaRPr lang="en-GB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47404" y="6368768"/>
            <a:ext cx="7223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smtClean="0"/>
              <a:t>HL </a:t>
            </a:r>
            <a:r>
              <a:rPr lang="fr-CH" sz="1200" dirty="0" err="1" smtClean="0"/>
              <a:t>Annual</a:t>
            </a:r>
            <a:r>
              <a:rPr lang="fr-CH" sz="1200" dirty="0" smtClean="0"/>
              <a:t> Meeting Madrid                             15 </a:t>
            </a:r>
            <a:r>
              <a:rPr lang="fr-CH" sz="1200" dirty="0" err="1" smtClean="0"/>
              <a:t>Nov</a:t>
            </a:r>
            <a:r>
              <a:rPr lang="fr-CH" sz="1200" dirty="0" smtClean="0"/>
              <a:t> 2017                       Jan Uythoven</a:t>
            </a:r>
            <a:endParaRPr lang="en-GB" sz="12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5</a:t>
            </a:fld>
            <a:endParaRPr lang="en-GB" noProof="0" dirty="0"/>
          </a:p>
        </p:txBody>
      </p:sp>
      <p:sp>
        <p:nvSpPr>
          <p:cNvPr id="3" name="Down Arrow 2"/>
          <p:cNvSpPr/>
          <p:nvPr/>
        </p:nvSpPr>
        <p:spPr>
          <a:xfrm rot="1966264">
            <a:off x="7215448" y="4993629"/>
            <a:ext cx="490451" cy="82296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6123215" y="4073236"/>
            <a:ext cx="25635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Will be even more important for HL-LHC due to shorter fills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9120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119641" cy="94044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2017 Performance of the Injector Complex (May – Sep)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739941" y="1382626"/>
            <a:ext cx="7554157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62F67"/>
                </a:solidFill>
                <a:latin typeface="Calibri" pitchFamily="34" charset="0"/>
              </a:rPr>
              <a:t>Accelerator Fault Tracker in use from the beginning of 2017 in all injectors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125" y="1960649"/>
            <a:ext cx="8982912" cy="394758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74274" y="5494866"/>
            <a:ext cx="4656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00000"/>
                </a:solidFill>
              </a:rPr>
              <a:t>RF</a:t>
            </a: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857541" y="4731377"/>
            <a:ext cx="9424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00000"/>
                </a:solidFill>
              </a:rPr>
              <a:t>Linac2</a:t>
            </a: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94927" y="4818228"/>
            <a:ext cx="9424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00000"/>
                </a:solidFill>
              </a:rPr>
              <a:t>CV</a:t>
            </a: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27253" y="4883776"/>
            <a:ext cx="9424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00000"/>
                </a:solidFill>
              </a:rPr>
              <a:t>PS</a:t>
            </a: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37261" y="5580150"/>
            <a:ext cx="9424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00000"/>
                </a:solidFill>
              </a:rPr>
              <a:t>PC</a:t>
            </a: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054757" y="5562045"/>
            <a:ext cx="9424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00000"/>
                </a:solidFill>
              </a:rPr>
              <a:t>RF</a:t>
            </a: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873720" y="5409645"/>
            <a:ext cx="9424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00000"/>
                </a:solidFill>
              </a:rPr>
              <a:t>PSB</a:t>
            </a: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312049" y="5648754"/>
            <a:ext cx="9424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00000"/>
                </a:solidFill>
              </a:rPr>
              <a:t>PC</a:t>
            </a: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47404" y="6368768"/>
            <a:ext cx="7223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smtClean="0"/>
              <a:t>HL </a:t>
            </a:r>
            <a:r>
              <a:rPr lang="fr-CH" sz="1200" dirty="0" err="1" smtClean="0"/>
              <a:t>Annual</a:t>
            </a:r>
            <a:r>
              <a:rPr lang="fr-CH" sz="1200" dirty="0" smtClean="0"/>
              <a:t> Meeting Madrid                             15 </a:t>
            </a:r>
            <a:r>
              <a:rPr lang="fr-CH" sz="1200" dirty="0" err="1" smtClean="0"/>
              <a:t>Nov</a:t>
            </a:r>
            <a:r>
              <a:rPr lang="fr-CH" sz="1200" dirty="0" smtClean="0"/>
              <a:t> 2017                       Jan Uythoven</a:t>
            </a:r>
            <a:endParaRPr lang="en-GB" sz="120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6</a:t>
            </a:fld>
            <a:endParaRPr lang="en-GB" noProof="0" dirty="0"/>
          </a:p>
        </p:txBody>
      </p:sp>
      <p:sp>
        <p:nvSpPr>
          <p:cNvPr id="19" name="TextBox 18"/>
          <p:cNvSpPr txBox="1"/>
          <p:nvPr/>
        </p:nvSpPr>
        <p:spPr>
          <a:xfrm>
            <a:off x="7359579" y="4818227"/>
            <a:ext cx="9424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00000"/>
                </a:solidFill>
              </a:rPr>
              <a:t>SPS</a:t>
            </a:r>
            <a:endParaRPr lang="en-GB" sz="1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5130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38770671"/>
              </p:ext>
            </p:extLst>
          </p:nvPr>
        </p:nvGraphicFramePr>
        <p:xfrm>
          <a:off x="978466" y="927088"/>
          <a:ext cx="8115169" cy="29666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985" y="3470229"/>
            <a:ext cx="4820992" cy="2656047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112725"/>
            <a:ext cx="8119641" cy="94044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First Results from Linac4 Reliability Run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4974977" y="4277928"/>
            <a:ext cx="399667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kern="0" dirty="0" smtClean="0">
                <a:solidFill>
                  <a:srgbClr val="062F67"/>
                </a:solidFill>
                <a:latin typeface="Calibri"/>
              </a:rPr>
              <a:t>11 systems out of 18 (61 %) operated without faults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kern="0" dirty="0" smtClean="0">
                <a:solidFill>
                  <a:srgbClr val="062F67"/>
                </a:solidFill>
                <a:latin typeface="Calibri"/>
              </a:rPr>
              <a:t>Achieving high Linac4 availability will be crucial for HL-LHC goals!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kern="0" dirty="0" smtClean="0">
                <a:solidFill>
                  <a:srgbClr val="FF0000"/>
                </a:solidFill>
                <a:latin typeface="Calibri"/>
              </a:rPr>
              <a:t>Official target availability is 95 %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564481" y="6089720"/>
            <a:ext cx="477273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dirty="0" smtClean="0">
                <a:solidFill>
                  <a:srgbClr val="000000"/>
                </a:solidFill>
                <a:latin typeface="courier"/>
              </a:rPr>
              <a:t>* only 1 day of operation that week, planned intervention</a:t>
            </a:r>
            <a:endParaRPr lang="en-GB" sz="1000" dirty="0"/>
          </a:p>
        </p:txBody>
      </p:sp>
      <p:sp>
        <p:nvSpPr>
          <p:cNvPr id="7" name="TextBox 6"/>
          <p:cNvSpPr txBox="1"/>
          <p:nvPr/>
        </p:nvSpPr>
        <p:spPr>
          <a:xfrm>
            <a:off x="2399495" y="5355236"/>
            <a:ext cx="198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*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7</a:t>
            </a:fld>
            <a:endParaRPr lang="en-GB" noProof="0" dirty="0"/>
          </a:p>
        </p:txBody>
      </p:sp>
      <p:sp>
        <p:nvSpPr>
          <p:cNvPr id="10" name="TextBox 9"/>
          <p:cNvSpPr txBox="1"/>
          <p:nvPr/>
        </p:nvSpPr>
        <p:spPr>
          <a:xfrm>
            <a:off x="6858000" y="801756"/>
            <a:ext cx="182880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3366FF"/>
                </a:solidFill>
                <a:latin typeface="Calibri" panose="020F0502020204030204" pitchFamily="34" charset="0"/>
              </a:rPr>
              <a:t>O. </a:t>
            </a:r>
            <a:r>
              <a:rPr lang="en-US" sz="1600" dirty="0">
                <a:solidFill>
                  <a:srgbClr val="3366FF"/>
                </a:solidFill>
                <a:latin typeface="Calibri" panose="020F0502020204030204" pitchFamily="34" charset="0"/>
              </a:rPr>
              <a:t>Rey </a:t>
            </a:r>
            <a:r>
              <a:rPr lang="en-US" sz="1600" dirty="0" smtClean="0">
                <a:solidFill>
                  <a:srgbClr val="3366FF"/>
                </a:solidFill>
                <a:latin typeface="Calibri" panose="020F0502020204030204" pitchFamily="34" charset="0"/>
              </a:rPr>
              <a:t>Orozco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64050" y="927088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b="1" dirty="0" smtClean="0">
                <a:solidFill>
                  <a:schemeClr val="accent1"/>
                </a:solidFill>
                <a:latin typeface="Calibri" panose="020F0502020204030204" pitchFamily="34" charset="0"/>
              </a:rPr>
              <a:t>Period: 14/08/2017 – 06/11/2017</a:t>
            </a:r>
          </a:p>
          <a:p>
            <a:r>
              <a:rPr lang="en-GB" sz="1200" dirty="0" smtClean="0">
                <a:solidFill>
                  <a:schemeClr val="accent1"/>
                </a:solidFill>
                <a:latin typeface="Calibri" panose="020F0502020204030204" pitchFamily="34" charset="0"/>
              </a:rPr>
              <a:t>Last time updated: 08/11/2017 </a:t>
            </a:r>
            <a:endParaRPr lang="en-GB" sz="1200" dirty="0">
              <a:solidFill>
                <a:schemeClr val="accent1"/>
              </a:solidFill>
            </a:endParaRPr>
          </a:p>
        </p:txBody>
      </p:sp>
      <p:sp>
        <p:nvSpPr>
          <p:cNvPr id="2" name="Oval 1"/>
          <p:cNvSpPr/>
          <p:nvPr/>
        </p:nvSpPr>
        <p:spPr>
          <a:xfrm>
            <a:off x="2223830" y="4123305"/>
            <a:ext cx="748145" cy="382386"/>
          </a:xfrm>
          <a:prstGeom prst="ellipse">
            <a:avLst/>
          </a:prstGeom>
          <a:noFill/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4744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27853"/>
            <a:ext cx="8119641" cy="487287"/>
          </a:xfrm>
        </p:spPr>
        <p:txBody>
          <a:bodyPr>
            <a:normAutofit fontScale="90000"/>
          </a:bodyPr>
          <a:lstStyle/>
          <a:p>
            <a:r>
              <a:rPr lang="en-GB" sz="3200" dirty="0" smtClean="0"/>
              <a:t>UFOs at 7 </a:t>
            </a:r>
            <a:r>
              <a:rPr lang="en-GB" sz="3200" dirty="0" err="1" smtClean="0"/>
              <a:t>TeV</a:t>
            </a:r>
            <a:endParaRPr lang="en-GB" sz="3200" dirty="0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6396974" y="4077372"/>
            <a:ext cx="786608" cy="222734"/>
          </a:xfrm>
          <a:prstGeom prst="straightConnector1">
            <a:avLst/>
          </a:prstGeom>
          <a:ln w="444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618" y="1066800"/>
            <a:ext cx="9161236" cy="3579327"/>
          </a:xfrm>
        </p:spPr>
      </p:pic>
      <p:sp>
        <p:nvSpPr>
          <p:cNvPr id="12" name="TextBox 11"/>
          <p:cNvSpPr txBox="1"/>
          <p:nvPr/>
        </p:nvSpPr>
        <p:spPr>
          <a:xfrm>
            <a:off x="1680466" y="4747723"/>
            <a:ext cx="60361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dirty="0">
                <a:solidFill>
                  <a:srgbClr val="3366FF"/>
                </a:solidFill>
                <a:latin typeface="+mj-lt"/>
              </a:rPr>
              <a:t>For a given UFO rate, # of UFOs which have potential </a:t>
            </a:r>
            <a:r>
              <a:rPr lang="en-US" sz="1600" dirty="0" smtClean="0">
                <a:solidFill>
                  <a:srgbClr val="3366FF"/>
                </a:solidFill>
                <a:latin typeface="+mj-lt"/>
              </a:rPr>
              <a:t>to </a:t>
            </a:r>
            <a:r>
              <a:rPr lang="en-US" sz="1600" dirty="0">
                <a:solidFill>
                  <a:srgbClr val="3366FF"/>
                </a:solidFill>
                <a:latin typeface="+mj-lt"/>
              </a:rPr>
              <a:t>induce a quench increases by a factor of </a:t>
            </a:r>
            <a:r>
              <a:rPr lang="en-US" sz="1600" dirty="0" smtClean="0">
                <a:solidFill>
                  <a:srgbClr val="3366FF"/>
                </a:solidFill>
                <a:latin typeface="+mj-lt"/>
              </a:rPr>
              <a:t>2-4 when moving to 7 </a:t>
            </a:r>
            <a:r>
              <a:rPr lang="en-US" sz="1600" dirty="0" err="1" smtClean="0">
                <a:solidFill>
                  <a:srgbClr val="3366FF"/>
                </a:solidFill>
                <a:latin typeface="+mj-lt"/>
              </a:rPr>
              <a:t>TeV</a:t>
            </a:r>
            <a:endParaRPr lang="en-GB" sz="1600" dirty="0">
              <a:solidFill>
                <a:srgbClr val="3366FF"/>
              </a:solidFill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315200" y="773953"/>
            <a:ext cx="182880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3366FF"/>
                </a:solidFill>
                <a:latin typeface="Calibri" panose="020F0502020204030204" pitchFamily="34" charset="0"/>
              </a:rPr>
              <a:t>A. Lechner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83756" y="5472979"/>
            <a:ext cx="822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dirty="0" smtClean="0">
                <a:solidFill>
                  <a:srgbClr val="062F67"/>
                </a:solidFill>
                <a:latin typeface="+mj-lt"/>
              </a:rPr>
              <a:t>The strong dependence of the UFO rate on the machine conditioning status implies that the impact of UFOs on operation at 7 </a:t>
            </a:r>
            <a:r>
              <a:rPr lang="en-US" sz="1600" dirty="0" err="1" smtClean="0">
                <a:solidFill>
                  <a:srgbClr val="062F67"/>
                </a:solidFill>
                <a:latin typeface="+mj-lt"/>
              </a:rPr>
              <a:t>TeV</a:t>
            </a:r>
            <a:r>
              <a:rPr lang="en-US" sz="1600" dirty="0" smtClean="0">
                <a:solidFill>
                  <a:srgbClr val="062F67"/>
                </a:solidFill>
                <a:latin typeface="+mj-lt"/>
              </a:rPr>
              <a:t> can be critical after a long shutdown</a:t>
            </a:r>
            <a:endParaRPr lang="en-GB" sz="1600" dirty="0">
              <a:solidFill>
                <a:srgbClr val="062F67"/>
              </a:solidFill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47404" y="6368768"/>
            <a:ext cx="7223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smtClean="0"/>
              <a:t>HL </a:t>
            </a:r>
            <a:r>
              <a:rPr lang="fr-CH" sz="1200" dirty="0" err="1" smtClean="0"/>
              <a:t>Annual</a:t>
            </a:r>
            <a:r>
              <a:rPr lang="fr-CH" sz="1200" dirty="0" smtClean="0"/>
              <a:t> Meeting Madrid                             15 </a:t>
            </a:r>
            <a:r>
              <a:rPr lang="fr-CH" sz="1200" dirty="0" err="1" smtClean="0"/>
              <a:t>Nov</a:t>
            </a:r>
            <a:r>
              <a:rPr lang="fr-CH" sz="1200" dirty="0" smtClean="0"/>
              <a:t> 2017                       Jan Uythoven</a:t>
            </a:r>
            <a:endParaRPr lang="en-GB" sz="12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8</a:t>
            </a:fld>
            <a:endParaRPr lang="en-GB" noProof="0" dirty="0"/>
          </a:p>
        </p:txBody>
      </p:sp>
      <p:sp>
        <p:nvSpPr>
          <p:cNvPr id="3" name="TextBox 2"/>
          <p:cNvSpPr txBox="1"/>
          <p:nvPr/>
        </p:nvSpPr>
        <p:spPr>
          <a:xfrm>
            <a:off x="2209800" y="1660728"/>
            <a:ext cx="201661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 smtClean="0"/>
              <a:t>* </a:t>
            </a:r>
            <a:r>
              <a:rPr lang="en-GB" sz="1050" dirty="0" smtClean="0">
                <a:solidFill>
                  <a:srgbClr val="000000"/>
                </a:solidFill>
              </a:rPr>
              <a:t>Including intensity ramp-up</a:t>
            </a:r>
            <a:endParaRPr lang="en-GB" sz="1050" dirty="0">
              <a:solidFill>
                <a:srgbClr val="0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790278" y="1652968"/>
            <a:ext cx="201661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 smtClean="0"/>
              <a:t>* </a:t>
            </a:r>
            <a:r>
              <a:rPr lang="en-GB" sz="1050" dirty="0" smtClean="0">
                <a:solidFill>
                  <a:srgbClr val="000000"/>
                </a:solidFill>
              </a:rPr>
              <a:t>Including intensity ramp-up</a:t>
            </a:r>
            <a:endParaRPr lang="en-GB" sz="1050" dirty="0">
              <a:solidFill>
                <a:srgbClr val="0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71219" y="813455"/>
            <a:ext cx="6727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UFO’s </a:t>
            </a:r>
            <a:r>
              <a:rPr lang="en-GB" i="1" dirty="0">
                <a:solidFill>
                  <a:srgbClr val="FF0000"/>
                </a:solidFill>
              </a:rPr>
              <a:t>measured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</a:rPr>
              <a:t>by UFO buster in </a:t>
            </a:r>
            <a:r>
              <a:rPr lang="en-GB" dirty="0">
                <a:solidFill>
                  <a:srgbClr val="FF0000"/>
                </a:solidFill>
              </a:rPr>
              <a:t>2016/2017 and their </a:t>
            </a:r>
            <a:r>
              <a:rPr lang="en-GB" dirty="0" smtClean="0">
                <a:solidFill>
                  <a:srgbClr val="FF0000"/>
                </a:solidFill>
              </a:rPr>
              <a:t>losses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3028493" y="2807462"/>
            <a:ext cx="82661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960287" y="2781915"/>
            <a:ext cx="19458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Quench 6.5 </a:t>
            </a:r>
            <a:r>
              <a:rPr lang="en-GB" dirty="0" err="1" smtClean="0"/>
              <a:t>TeV</a:t>
            </a:r>
            <a:endParaRPr lang="en-GB" dirty="0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2802554" y="2130678"/>
            <a:ext cx="1211885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989478" y="2094346"/>
            <a:ext cx="19458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CC0000"/>
                </a:solidFill>
              </a:rPr>
              <a:t>Quench 7.0 </a:t>
            </a:r>
            <a:r>
              <a:rPr lang="en-GB" dirty="0" err="1" smtClean="0">
                <a:solidFill>
                  <a:srgbClr val="CC0000"/>
                </a:solidFill>
              </a:rPr>
              <a:t>TeV</a:t>
            </a:r>
            <a:endParaRPr lang="en-GB" dirty="0">
              <a:solidFill>
                <a:srgbClr val="CC0000"/>
              </a:solidFill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6463881" y="1914644"/>
            <a:ext cx="0" cy="58655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798634" y="2501194"/>
            <a:ext cx="13849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Conditioning 2016 </a:t>
            </a:r>
            <a:r>
              <a:rPr lang="en-GB" sz="1400" dirty="0" smtClean="0">
                <a:sym typeface="Wingdings" panose="05000000000000000000" pitchFamily="2" charset="2"/>
              </a:rPr>
              <a:t> 2017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797461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119641" cy="940443"/>
          </a:xfrm>
        </p:spPr>
        <p:txBody>
          <a:bodyPr>
            <a:normAutofit/>
          </a:bodyPr>
          <a:lstStyle/>
          <a:p>
            <a:r>
              <a:rPr lang="en-GB" dirty="0" smtClean="0"/>
              <a:t>Extrapolation to HL-LHC</a:t>
            </a:r>
            <a:endParaRPr lang="en-GB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52771" y="1216811"/>
            <a:ext cx="8534030" cy="5450277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q"/>
            </a:pPr>
            <a:r>
              <a:rPr lang="en-GB" b="1" dirty="0" smtClean="0"/>
              <a:t>Operation at 7 </a:t>
            </a:r>
            <a:r>
              <a:rPr lang="en-GB" b="1" dirty="0" err="1" smtClean="0"/>
              <a:t>TeV</a:t>
            </a:r>
            <a:r>
              <a:rPr lang="en-GB" b="1" dirty="0" smtClean="0"/>
              <a:t> + higher beam brightness</a:t>
            </a:r>
            <a:r>
              <a:rPr lang="en-GB" dirty="0" smtClean="0"/>
              <a:t>: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 smtClean="0"/>
              <a:t>UFOs: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GB" dirty="0" smtClean="0"/>
              <a:t>UFO rate: release mechanism not understood, scaling with intensity unknown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GB" dirty="0"/>
              <a:t>Lower </a:t>
            </a:r>
            <a:r>
              <a:rPr lang="en-GB" dirty="0" smtClean="0"/>
              <a:t>magnet quench </a:t>
            </a:r>
            <a:r>
              <a:rPr lang="en-GB" dirty="0" smtClean="0"/>
              <a:t>levels (30 %) </a:t>
            </a:r>
            <a:r>
              <a:rPr lang="en-GB" dirty="0" smtClean="0">
                <a:sym typeface="Wingdings" panose="05000000000000000000" pitchFamily="2" charset="2"/>
              </a:rPr>
              <a:t> </a:t>
            </a:r>
            <a:r>
              <a:rPr lang="en-GB" dirty="0"/>
              <a:t>Potentially 3x more quenches due to UFOs </a:t>
            </a:r>
            <a:endParaRPr lang="en-GB" dirty="0" smtClean="0"/>
          </a:p>
          <a:p>
            <a:pPr lvl="2">
              <a:buFont typeface="Wingdings" panose="05000000000000000000" pitchFamily="2" charset="2"/>
              <a:buChar char="q"/>
            </a:pPr>
            <a:r>
              <a:rPr lang="en-GB" dirty="0" smtClean="0"/>
              <a:t>Impact </a:t>
            </a:r>
            <a:r>
              <a:rPr lang="en-GB" dirty="0"/>
              <a:t>of R2E: target 0.1 SEUs dumps / fb-1 (order of 25-30 per year)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 smtClean="0"/>
              <a:t>Possibly increased </a:t>
            </a:r>
            <a:r>
              <a:rPr lang="en-GB" dirty="0"/>
              <a:t>failure rate of LBDS due to running at higher </a:t>
            </a:r>
            <a:r>
              <a:rPr lang="en-GB" dirty="0" smtClean="0"/>
              <a:t>voltage (consolidation in LS2 foreseen)</a:t>
            </a:r>
          </a:p>
          <a:p>
            <a:pPr>
              <a:buFont typeface="Wingdings" panose="05000000000000000000" pitchFamily="2" charset="2"/>
              <a:buChar char="q"/>
            </a:pPr>
            <a:endParaRPr lang="en-GB" b="1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GB" b="1" dirty="0" smtClean="0"/>
              <a:t>New systems</a:t>
            </a:r>
            <a:r>
              <a:rPr lang="en-GB" dirty="0" smtClean="0"/>
              <a:t>: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 smtClean="0"/>
              <a:t>Quench behaviour of Nb</a:t>
            </a:r>
            <a:r>
              <a:rPr lang="en-GB" baseline="-25000" dirty="0" smtClean="0"/>
              <a:t>3</a:t>
            </a:r>
            <a:r>
              <a:rPr lang="en-GB" dirty="0" smtClean="0"/>
              <a:t>Sn magnets, reliability of HTS links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 smtClean="0"/>
              <a:t>Reliability of crab cavities (failure rate, failure modes and effects</a:t>
            </a:r>
            <a:r>
              <a:rPr lang="en-GB" dirty="0" smtClean="0"/>
              <a:t>)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 smtClean="0"/>
              <a:t>Hollow e-lens, if installed</a:t>
            </a:r>
            <a:endParaRPr lang="en-GB" dirty="0" smtClean="0"/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 smtClean="0"/>
              <a:t>New cryogenic configuration (Pt. 1-5, 4)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47404" y="6368768"/>
            <a:ext cx="7223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smtClean="0"/>
              <a:t>HL </a:t>
            </a:r>
            <a:r>
              <a:rPr lang="fr-CH" sz="1200" dirty="0" err="1" smtClean="0"/>
              <a:t>Annual</a:t>
            </a:r>
            <a:r>
              <a:rPr lang="fr-CH" sz="1200" dirty="0" smtClean="0"/>
              <a:t> Meeting Madrid                             15 </a:t>
            </a:r>
            <a:r>
              <a:rPr lang="fr-CH" sz="1200" dirty="0" err="1" smtClean="0"/>
              <a:t>Nov</a:t>
            </a:r>
            <a:r>
              <a:rPr lang="fr-CH" sz="1200" dirty="0" smtClean="0"/>
              <a:t> 2017                       Jan Uythoven</a:t>
            </a:r>
            <a:endParaRPr lang="en-GB" sz="12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9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202872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CERN_Cobranding_AMMW2015_4_3">
  <a:themeElements>
    <a:clrScheme name="Custom 1">
      <a:dk1>
        <a:srgbClr val="0055A0"/>
      </a:dk1>
      <a:lt1>
        <a:sysClr val="window" lastClr="FFFFFF"/>
      </a:lt1>
      <a:dk2>
        <a:srgbClr val="0055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20151013_AMMW2015_AndreaApollonio</Template>
  <TotalTime>29752</TotalTime>
  <Words>1137</Words>
  <Application>Microsoft Office PowerPoint</Application>
  <PresentationFormat>On-screen Show (4:3)</PresentationFormat>
  <Paragraphs>175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courier</vt:lpstr>
      <vt:lpstr>Wingdings</vt:lpstr>
      <vt:lpstr>CERN_Cobranding_AMMW2015_4_3</vt:lpstr>
      <vt:lpstr>Update on HL-LHC Availability Estimates</vt:lpstr>
      <vt:lpstr>Reminder: Integrated Luminosity for HL-LHC</vt:lpstr>
      <vt:lpstr>2017 Statistics (TS1-TS2)</vt:lpstr>
      <vt:lpstr>2016 Statistics (reference year)</vt:lpstr>
      <vt:lpstr>2016 Downtime Distribution</vt:lpstr>
      <vt:lpstr>2017 Performance of the Injector Complex (May – Sep)</vt:lpstr>
      <vt:lpstr>First Results from Linac4 Reliability Run</vt:lpstr>
      <vt:lpstr>UFOs at 7 TeV</vt:lpstr>
      <vt:lpstr>Extrapolation to HL-LHC</vt:lpstr>
      <vt:lpstr>Impact of 7 TeV Operation on Availability</vt:lpstr>
      <vt:lpstr>Turnaround Time</vt:lpstr>
      <vt:lpstr>Turnaround Distribution 2016</vt:lpstr>
      <vt:lpstr>Analysis of Injection Performance</vt:lpstr>
      <vt:lpstr>HL-LHC Luminosity Predictions</vt:lpstr>
      <vt:lpstr>HL-LHC Availability and Luminosity Predictions – based on 2016 figures</vt:lpstr>
      <vt:lpstr>Sensitivity Analysis</vt:lpstr>
      <vt:lpstr>Conclusions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Apollonio</dc:creator>
  <cp:lastModifiedBy>Jan Uythoven</cp:lastModifiedBy>
  <cp:revision>1019</cp:revision>
  <dcterms:created xsi:type="dcterms:W3CDTF">2015-10-05T14:29:31Z</dcterms:created>
  <dcterms:modified xsi:type="dcterms:W3CDTF">2017-11-15T09:11:14Z</dcterms:modified>
</cp:coreProperties>
</file>