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3" r:id="rId2"/>
    <p:sldId id="347" r:id="rId3"/>
    <p:sldId id="334" r:id="rId4"/>
    <p:sldId id="335" r:id="rId5"/>
    <p:sldId id="353" r:id="rId6"/>
    <p:sldId id="349" r:id="rId7"/>
    <p:sldId id="350" r:id="rId8"/>
    <p:sldId id="354" r:id="rId9"/>
    <p:sldId id="352" r:id="rId10"/>
    <p:sldId id="337" r:id="rId11"/>
    <p:sldId id="338" r:id="rId12"/>
    <p:sldId id="351" r:id="rId13"/>
    <p:sldId id="339" r:id="rId14"/>
    <p:sldId id="340" r:id="rId15"/>
    <p:sldId id="355" r:id="rId16"/>
    <p:sldId id="342" r:id="rId17"/>
    <p:sldId id="344" r:id="rId18"/>
    <p:sldId id="343" r:id="rId19"/>
    <p:sldId id="341" r:id="rId20"/>
    <p:sldId id="348" r:id="rId21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06" autoAdjust="0"/>
    <p:restoredTop sz="94660"/>
  </p:normalViewPr>
  <p:slideViewPr>
    <p:cSldViewPr snapToGrid="0" snapToObjects="1" showGuides="1">
      <p:cViewPr varScale="1">
        <p:scale>
          <a:sx n="102" d="100"/>
          <a:sy n="102" d="100"/>
        </p:scale>
        <p:origin x="1266" y="10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851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056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564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0327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7430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99049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3656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970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3277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929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3838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306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8972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7680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369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241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833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235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77105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hyperlink" Target="https://indico.cern.ch/event/677105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jpeg"/><Relationship Id="rId7" Type="http://schemas.openxmlformats.org/officeDocument/2006/relationships/hyperlink" Target="https://indico.cern.ch/event/666376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661726/" TargetMode="External"/><Relationship Id="rId5" Type="http://schemas.openxmlformats.org/officeDocument/2006/relationships/image" Target="../media/image11.emf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856323/0.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68420/0.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Q1-Q2-Q3 </a:t>
            </a:r>
            <a:r>
              <a:rPr lang="en-GB"/>
              <a:t>cryo-assemblies: status and </a:t>
            </a:r>
            <a:r>
              <a:rPr lang="en-GB" smtClean="0"/>
              <a:t>plan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D. Ramos, H. Prin, M. Moretti, C. Eymin, A. Temporal</a:t>
            </a:r>
            <a:r>
              <a:rPr lang="pt-PT" dirty="0" smtClean="0"/>
              <a:t>,</a:t>
            </a:r>
          </a:p>
          <a:p>
            <a:r>
              <a:rPr lang="pt-PT" dirty="0" smtClean="0"/>
              <a:t> </a:t>
            </a:r>
            <a:r>
              <a:rPr lang="pt-PT" dirty="0" smtClean="0"/>
              <a:t>V. Parma, F. Micolon, Y. Leclercq, M. Struik, G. Barlow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PT" smtClean="0"/>
              <a:t>7th HL-LHC Collaboration Meeting</a:t>
            </a:r>
            <a:r>
              <a:rPr lang="pt-PT"/>
              <a:t>, </a:t>
            </a:r>
            <a:r>
              <a:rPr lang="pt-PT" smtClean="0"/>
              <a:t>13-16 November 2017</a:t>
            </a:r>
            <a:endParaRPr lang="en-GB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4670" r="3589"/>
          <a:stretch/>
        </p:blipFill>
        <p:spPr>
          <a:xfrm>
            <a:off x="4371278" y="4258911"/>
            <a:ext cx="4675522" cy="27336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Integration of CM </a:t>
            </a:r>
            <a:r>
              <a:rPr lang="pt-PT" dirty="0" smtClean="0"/>
              <a:t>position monitoring (FSI)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746" y="1219201"/>
            <a:ext cx="3536254" cy="4191786"/>
          </a:xfrm>
        </p:spPr>
        <p:txBody>
          <a:bodyPr>
            <a:normAutofit lnSpcReduction="10000"/>
          </a:bodyPr>
          <a:lstStyle/>
          <a:p>
            <a:r>
              <a:rPr lang="pt-PT" sz="1800" dirty="0" smtClean="0"/>
              <a:t>Frequency scanning interferometry, absolute postitioning</a:t>
            </a:r>
          </a:p>
          <a:p>
            <a:r>
              <a:rPr lang="pt-PT" sz="1800" dirty="0" smtClean="0"/>
              <a:t>3 </a:t>
            </a:r>
            <a:r>
              <a:rPr lang="pt-PT" sz="1800" dirty="0" smtClean="0"/>
              <a:t>x </a:t>
            </a:r>
            <a:r>
              <a:rPr lang="pt-PT" sz="1800" dirty="0" smtClean="0"/>
              <a:t>4 targets aligned with cold mass support posts</a:t>
            </a:r>
          </a:p>
          <a:p>
            <a:r>
              <a:rPr lang="pt-PT" sz="1800" dirty="0" smtClean="0"/>
              <a:t>Circumferential location agreed Nov 2017</a:t>
            </a:r>
          </a:p>
          <a:p>
            <a:r>
              <a:rPr lang="pt-PT" sz="1800" dirty="0" smtClean="0"/>
              <a:t>At sliding supports, mounted with an angle of 10 deg wrt vertical plane to allow measurement of longitudinal </a:t>
            </a:r>
            <a:r>
              <a:rPr lang="pt-PT" sz="1800" dirty="0" smtClean="0"/>
              <a:t>movement</a:t>
            </a:r>
          </a:p>
          <a:p>
            <a:r>
              <a:rPr lang="pt-PT" sz="1800" dirty="0" smtClean="0"/>
              <a:t>Thermals shield interfaces for minimum heat load to be specified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22" t="1697" r="26032" b="2233"/>
          <a:stretch/>
        </p:blipFill>
        <p:spPr>
          <a:xfrm>
            <a:off x="550127" y="966439"/>
            <a:ext cx="4445619" cy="5047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35270" y="815815"/>
            <a:ext cx="193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smtClean="0">
                <a:solidFill>
                  <a:schemeClr val="tx2"/>
                </a:solidFill>
              </a:rPr>
              <a:t>Mateusz Sosin</a:t>
            </a:r>
            <a:endParaRPr lang="en-GB" sz="1600" b="1" smtClean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302557"/>
            <a:ext cx="135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>
                <a:solidFill>
                  <a:srgbClr val="FF0000"/>
                </a:solidFill>
              </a:rPr>
              <a:t>Interference with transport to be addressed</a:t>
            </a:r>
            <a:endParaRPr lang="en-GB" sz="1200" dirty="0" smtClean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50127" y="4897821"/>
            <a:ext cx="238149" cy="4047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46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201" y="2006334"/>
            <a:ext cx="9144000" cy="51601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Thermal shield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436" y="833676"/>
            <a:ext cx="8680128" cy="4638907"/>
          </a:xfrm>
        </p:spPr>
        <p:txBody>
          <a:bodyPr>
            <a:normAutofit/>
          </a:bodyPr>
          <a:lstStyle/>
          <a:p>
            <a:r>
              <a:rPr lang="pt-PT" sz="1600" dirty="0" smtClean="0"/>
              <a:t>5 mm thick aluminium 1050 shell with continuous longitudinal cooling on both sides</a:t>
            </a:r>
          </a:p>
          <a:p>
            <a:r>
              <a:rPr lang="pt-PT" sz="1600" dirty="0" smtClean="0"/>
              <a:t>Symmetrical cooling prevents “banana effects” during thermal </a:t>
            </a:r>
            <a:r>
              <a:rPr lang="en-GB" sz="1600" dirty="0" smtClean="0"/>
              <a:t>transients</a:t>
            </a:r>
          </a:p>
          <a:p>
            <a:r>
              <a:rPr lang="pt-PT" sz="1600" dirty="0" smtClean="0"/>
              <a:t>The cylinder is </a:t>
            </a:r>
            <a:r>
              <a:rPr lang="pt-PT" sz="1600" dirty="0" smtClean="0"/>
              <a:t>split </a:t>
            </a:r>
            <a:r>
              <a:rPr lang="pt-PT" sz="1600" dirty="0" smtClean="0"/>
              <a:t>horizontally in two halves that are welded once the cold mass is in place</a:t>
            </a:r>
          </a:p>
          <a:p>
            <a:r>
              <a:rPr lang="pt-PT" sz="1600" dirty="0" err="1" smtClean="0"/>
              <a:t>Machined</a:t>
            </a:r>
            <a:r>
              <a:rPr lang="pt-PT" sz="1600" dirty="0" smtClean="0"/>
              <a:t> </a:t>
            </a:r>
            <a:r>
              <a:rPr lang="pt-PT" sz="1600" dirty="0" err="1" smtClean="0"/>
              <a:t>saddles</a:t>
            </a:r>
            <a:r>
              <a:rPr lang="pt-PT" sz="1600" dirty="0" smtClean="0"/>
              <a:t>  </a:t>
            </a:r>
            <a:r>
              <a:rPr lang="pt-PT" sz="1600" dirty="0" err="1" smtClean="0"/>
              <a:t>at</a:t>
            </a:r>
            <a:r>
              <a:rPr lang="pt-PT" sz="1600" dirty="0" smtClean="0"/>
              <a:t> </a:t>
            </a:r>
            <a:r>
              <a:rPr lang="pt-PT" sz="1600" dirty="0" err="1" smtClean="0"/>
              <a:t>the</a:t>
            </a:r>
            <a:r>
              <a:rPr lang="pt-PT" sz="1600" dirty="0" smtClean="0"/>
              <a:t> interfaces </a:t>
            </a:r>
            <a:r>
              <a:rPr lang="pt-PT" sz="1600" dirty="0" err="1" smtClean="0"/>
              <a:t>with</a:t>
            </a:r>
            <a:r>
              <a:rPr lang="pt-PT" sz="1600" dirty="0" smtClean="0"/>
              <a:t> </a:t>
            </a:r>
            <a:r>
              <a:rPr lang="pt-PT" sz="1600" dirty="0" err="1" smtClean="0"/>
              <a:t>support</a:t>
            </a:r>
            <a:r>
              <a:rPr lang="pt-PT" sz="1600" dirty="0" smtClean="0"/>
              <a:t> </a:t>
            </a:r>
            <a:r>
              <a:rPr lang="pt-PT" sz="1600" dirty="0" err="1" smtClean="0"/>
              <a:t>posts</a:t>
            </a:r>
            <a:endParaRPr lang="pt-PT" sz="1600" dirty="0" smtClean="0"/>
          </a:p>
          <a:p>
            <a:r>
              <a:rPr lang="pt-PT" sz="1600" dirty="0" err="1" smtClean="0"/>
              <a:t>Two</a:t>
            </a:r>
            <a:r>
              <a:rPr lang="pt-PT" sz="1600" dirty="0" smtClean="0"/>
              <a:t> </a:t>
            </a:r>
            <a:r>
              <a:rPr lang="pt-PT" sz="1600" dirty="0" err="1" smtClean="0"/>
              <a:t>options</a:t>
            </a:r>
            <a:r>
              <a:rPr lang="pt-PT" sz="1600" dirty="0" smtClean="0"/>
              <a:t> for </a:t>
            </a:r>
            <a:r>
              <a:rPr lang="pt-PT" sz="1600" dirty="0" err="1" smtClean="0"/>
              <a:t>the</a:t>
            </a:r>
            <a:r>
              <a:rPr lang="pt-PT" sz="1600" dirty="0" smtClean="0"/>
              <a:t> </a:t>
            </a:r>
            <a:r>
              <a:rPr lang="pt-PT" sz="1600" dirty="0" err="1" smtClean="0"/>
              <a:t>cooling</a:t>
            </a:r>
            <a:r>
              <a:rPr lang="pt-PT" sz="1600" dirty="0" smtClean="0"/>
              <a:t> </a:t>
            </a:r>
            <a:r>
              <a:rPr lang="pt-PT" sz="1600" dirty="0" err="1" smtClean="0"/>
              <a:t>pipes</a:t>
            </a:r>
            <a:endParaRPr lang="pt-PT" sz="1600" dirty="0" smtClean="0"/>
          </a:p>
          <a:p>
            <a:pPr lvl="1"/>
            <a:r>
              <a:rPr lang="pt-PT" sz="1400" dirty="0" smtClean="0"/>
              <a:t>Stainless steel tube press fitted inside aluminium bar: </a:t>
            </a:r>
            <a:r>
              <a:rPr lang="pt-PT" sz="1400" dirty="0" smtClean="0"/>
              <a:t>negligeable</a:t>
            </a:r>
            <a:r>
              <a:rPr lang="pt-PT" sz="1400" dirty="0" smtClean="0"/>
              <a:t> </a:t>
            </a:r>
            <a:r>
              <a:rPr lang="pt-PT" sz="1400" dirty="0" smtClean="0"/>
              <a:t>tooling investment / more labor / inferior thermal efficiency</a:t>
            </a:r>
          </a:p>
          <a:p>
            <a:pPr lvl="1"/>
            <a:r>
              <a:rPr lang="pt-PT" sz="1400" dirty="0" smtClean="0"/>
              <a:t>Extruded aluminium tube: investment on extrusion tooling / better for series / delicate aluminium welds </a:t>
            </a:r>
            <a:r>
              <a:rPr lang="pt-PT" sz="1400" dirty="0"/>
              <a:t>/</a:t>
            </a:r>
            <a:r>
              <a:rPr lang="pt-PT" sz="1400" dirty="0" smtClean="0"/>
              <a:t> </a:t>
            </a:r>
            <a:r>
              <a:rPr lang="pt-PT" sz="1400" dirty="0" smtClean="0"/>
              <a:t>aluminium to stainless steel transitions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0" t="3631" r="14204" b="11546"/>
          <a:stretch/>
        </p:blipFill>
        <p:spPr>
          <a:xfrm>
            <a:off x="4953422" y="5587292"/>
            <a:ext cx="1269515" cy="112905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76" t="29363" r="34715" b="31451"/>
          <a:stretch/>
        </p:blipFill>
        <p:spPr>
          <a:xfrm>
            <a:off x="6349880" y="5431096"/>
            <a:ext cx="1432552" cy="130319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835590" y="5716859"/>
            <a:ext cx="1211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Welds on the outside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7434146" y="5716859"/>
            <a:ext cx="401446" cy="1561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0" idx="1"/>
          </p:cNvCxnSpPr>
          <p:nvPr/>
        </p:nvCxnSpPr>
        <p:spPr>
          <a:xfrm flipH="1">
            <a:off x="7434148" y="6009247"/>
            <a:ext cx="401442" cy="4807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968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Thermal shield deformations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1400" dirty="0"/>
              <a:t>Thermo-mechanical calculations on going (cryostat interface meeting 7/11/2017 </a:t>
            </a:r>
            <a:r>
              <a:rPr lang="pt-PT" sz="1400" dirty="0">
                <a:hlinkClick r:id="rId3"/>
              </a:rPr>
              <a:t>https://indico.cern.ch/event/677105</a:t>
            </a:r>
            <a:r>
              <a:rPr lang="pt-PT" sz="1400" dirty="0" smtClean="0">
                <a:hlinkClick r:id="rId3"/>
              </a:rPr>
              <a:t>/</a:t>
            </a:r>
            <a:r>
              <a:rPr lang="pt-PT" sz="1400" dirty="0" smtClean="0"/>
              <a:t>)</a:t>
            </a:r>
            <a:endParaRPr lang="pt-PT" sz="1400" dirty="0"/>
          </a:p>
          <a:p>
            <a:pPr lvl="1"/>
            <a:r>
              <a:rPr lang="pt-PT" sz="1200" dirty="0"/>
              <a:t>Mass flow 7.5 g/s</a:t>
            </a:r>
          </a:p>
          <a:p>
            <a:pPr lvl="1"/>
            <a:r>
              <a:rPr lang="pt-PT" sz="1200" dirty="0"/>
              <a:t>Radiation through MLI 1.5 W/m^2</a:t>
            </a:r>
          </a:p>
          <a:p>
            <a:pPr lvl="1"/>
            <a:r>
              <a:rPr lang="pt-PT" sz="1200" dirty="0"/>
              <a:t>Support post  in-leak ~5 W @ 70 K per </a:t>
            </a:r>
            <a:r>
              <a:rPr lang="pt-PT" sz="1200" dirty="0" smtClean="0"/>
              <a:t>support (conservative)</a:t>
            </a:r>
            <a:endParaRPr lang="en-GB" sz="1200" dirty="0"/>
          </a:p>
          <a:p>
            <a:pPr lvl="1"/>
            <a:r>
              <a:rPr lang="en-GB" sz="1200" dirty="0"/>
              <a:t>First radiation cooled to </a:t>
            </a:r>
            <a:r>
              <a:rPr lang="en-GB" sz="1200" dirty="0" smtClean="0"/>
              <a:t>200 K </a:t>
            </a:r>
            <a:r>
              <a:rPr lang="en-GB" sz="1200" dirty="0"/>
              <a:t>(by radiation exchange with the 80K cooled cold mass).</a:t>
            </a:r>
          </a:p>
          <a:p>
            <a:pPr lvl="1"/>
            <a:r>
              <a:rPr lang="en-GB" sz="1200" dirty="0"/>
              <a:t>Then gaseous helium is run in the cooling lines to further cool down the screen to 60-80K.</a:t>
            </a:r>
            <a:endParaRPr lang="pt-PT" sz="1200" dirty="0"/>
          </a:p>
          <a:p>
            <a:pPr lvl="1"/>
            <a:r>
              <a:rPr lang="pt-PT" sz="1200" dirty="0"/>
              <a:t>Maximum ovalisation during </a:t>
            </a:r>
            <a:r>
              <a:rPr lang="pt-PT" sz="1200" dirty="0" smtClean="0"/>
              <a:t>transients </a:t>
            </a:r>
            <a:r>
              <a:rPr lang="pt-PT" sz="1200" dirty="0"/>
              <a:t>of 4 mm</a:t>
            </a: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5578" y="3024662"/>
            <a:ext cx="4141222" cy="278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407" y="3373657"/>
            <a:ext cx="3806847" cy="254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121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Expansion joints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Content Placeholder 3"/>
          <p:cNvSpPr>
            <a:spLocks noGrp="1"/>
          </p:cNvSpPr>
          <p:nvPr>
            <p:ph sz="half" idx="1"/>
          </p:nvPr>
        </p:nvSpPr>
        <p:spPr>
          <a:xfrm>
            <a:off x="333636" y="1048782"/>
            <a:ext cx="4811732" cy="4525377"/>
          </a:xfrm>
        </p:spPr>
        <p:txBody>
          <a:bodyPr>
            <a:noAutofit/>
          </a:bodyPr>
          <a:lstStyle/>
          <a:p>
            <a:r>
              <a:rPr lang="pt-PT" sz="1200" smtClean="0">
                <a:solidFill>
                  <a:srgbClr val="00B050"/>
                </a:solidFill>
              </a:rPr>
              <a:t>Universal expantion joints for </a:t>
            </a:r>
            <a:r>
              <a:rPr lang="pt-PT" sz="1200" b="1" smtClean="0">
                <a:solidFill>
                  <a:srgbClr val="00B050"/>
                </a:solidFill>
              </a:rPr>
              <a:t>minimum impact on alignment</a:t>
            </a:r>
            <a:endParaRPr lang="en-GB" sz="1200" b="1" smtClean="0">
              <a:solidFill>
                <a:srgbClr val="00B050"/>
              </a:solidFill>
            </a:endParaRPr>
          </a:p>
          <a:p>
            <a:r>
              <a:rPr lang="en-GB" sz="1200" smtClean="0"/>
              <a:t>Specifications</a:t>
            </a:r>
            <a:r>
              <a:rPr lang="en-GB" sz="1200" dirty="0" smtClean="0"/>
              <a:t>:</a:t>
            </a:r>
          </a:p>
          <a:p>
            <a:pPr lvl="1"/>
            <a:r>
              <a:rPr lang="en-GB" sz="1100" dirty="0" smtClean="0"/>
              <a:t>Design pressure (PS) : </a:t>
            </a:r>
            <a:r>
              <a:rPr lang="en-GB" sz="1100" dirty="0" smtClean="0">
                <a:solidFill>
                  <a:srgbClr val="0070C0"/>
                </a:solidFill>
              </a:rPr>
              <a:t>from 4 to 25 bar </a:t>
            </a:r>
            <a:r>
              <a:rPr lang="en-GB" sz="1100" dirty="0" smtClean="0"/>
              <a:t>internal relative pressure</a:t>
            </a:r>
          </a:p>
          <a:p>
            <a:pPr lvl="1"/>
            <a:r>
              <a:rPr lang="en-GB" sz="1100" dirty="0" smtClean="0"/>
              <a:t>Axial cyclic movements </a:t>
            </a:r>
            <a:r>
              <a:rPr lang="en-GB" sz="1100" dirty="0" smtClean="0">
                <a:solidFill>
                  <a:srgbClr val="0070C0"/>
                </a:solidFill>
              </a:rPr>
              <a:t>up to 46mm </a:t>
            </a:r>
            <a:r>
              <a:rPr lang="en-GB" sz="1100" dirty="0" smtClean="0"/>
              <a:t>(500 cycles)</a:t>
            </a:r>
          </a:p>
          <a:p>
            <a:pPr lvl="1"/>
            <a:r>
              <a:rPr lang="en-GB" sz="1100" dirty="0" smtClean="0"/>
              <a:t>Temperature range : [1.9 K ; 300 K]</a:t>
            </a:r>
          </a:p>
          <a:p>
            <a:pPr lvl="1"/>
            <a:r>
              <a:rPr lang="en-GB" sz="1100" dirty="0" smtClean="0"/>
              <a:t>Nominal diameters : from </a:t>
            </a:r>
            <a:r>
              <a:rPr lang="en-GB" sz="1100" dirty="0" smtClean="0">
                <a:latin typeface="Calibri" panose="020F0502020204030204" pitchFamily="34" charset="0"/>
              </a:rPr>
              <a:t>Ø10 to Ø110 mm</a:t>
            </a:r>
            <a:endParaRPr lang="en-GB" sz="1100" dirty="0" smtClean="0"/>
          </a:p>
          <a:p>
            <a:r>
              <a:rPr lang="en-GB" sz="1200" dirty="0" smtClean="0"/>
              <a:t>Quantity: </a:t>
            </a:r>
          </a:p>
          <a:p>
            <a:pPr lvl="1"/>
            <a:r>
              <a:rPr lang="en-GB" sz="1100" dirty="0" smtClean="0">
                <a:solidFill>
                  <a:srgbClr val="0070C0"/>
                </a:solidFill>
              </a:rPr>
              <a:t>up to 100 bellows </a:t>
            </a:r>
            <a:r>
              <a:rPr lang="en-GB" sz="1100" dirty="0" smtClean="0"/>
              <a:t>and flexibles per side</a:t>
            </a:r>
          </a:p>
          <a:p>
            <a:r>
              <a:rPr lang="en-GB" sz="1200" dirty="0" smtClean="0"/>
              <a:t>Design optimisation:</a:t>
            </a:r>
          </a:p>
          <a:p>
            <a:pPr lvl="1"/>
            <a:r>
              <a:rPr lang="en-GB" sz="1100" dirty="0" smtClean="0"/>
              <a:t>Minimise outer diameter for </a:t>
            </a:r>
            <a:r>
              <a:rPr lang="en-GB" sz="1100" dirty="0" smtClean="0">
                <a:solidFill>
                  <a:srgbClr val="0070C0"/>
                </a:solidFill>
              </a:rPr>
              <a:t>integration</a:t>
            </a:r>
            <a:r>
              <a:rPr lang="en-GB" sz="1100" dirty="0" smtClean="0"/>
              <a:t> purposes</a:t>
            </a:r>
          </a:p>
          <a:p>
            <a:pPr lvl="1"/>
            <a:r>
              <a:rPr lang="en-GB" sz="1100" dirty="0" smtClean="0"/>
              <a:t>Minimise axial and lateral </a:t>
            </a:r>
            <a:r>
              <a:rPr lang="en-GB" sz="1100" dirty="0" smtClean="0">
                <a:solidFill>
                  <a:srgbClr val="0070C0"/>
                </a:solidFill>
              </a:rPr>
              <a:t>spring rates</a:t>
            </a:r>
          </a:p>
          <a:p>
            <a:pPr lvl="1"/>
            <a:r>
              <a:rPr lang="en-GB" sz="1100" dirty="0" smtClean="0"/>
              <a:t>Minimise number of plies</a:t>
            </a:r>
          </a:p>
          <a:p>
            <a:pPr lvl="1"/>
            <a:r>
              <a:rPr lang="en-GB" sz="1100" dirty="0" smtClean="0"/>
              <a:t>Minimise the number of different bellows</a:t>
            </a:r>
          </a:p>
          <a:p>
            <a:r>
              <a:rPr lang="en-GB" sz="1200" dirty="0" smtClean="0"/>
              <a:t>Bellows project progress status:</a:t>
            </a:r>
          </a:p>
          <a:p>
            <a:pPr lvl="1"/>
            <a:r>
              <a:rPr lang="en-GB" sz="1100" dirty="0" smtClean="0"/>
              <a:t>Dedicated pre-design software developed based on </a:t>
            </a:r>
            <a:r>
              <a:rPr lang="en-GB" sz="1100" dirty="0" smtClean="0">
                <a:solidFill>
                  <a:srgbClr val="0070C0"/>
                </a:solidFill>
              </a:rPr>
              <a:t>European Pressure Directive </a:t>
            </a:r>
            <a:r>
              <a:rPr lang="en-GB" sz="1100" dirty="0" smtClean="0"/>
              <a:t>(EN13445 &amp; EN14917+A1).</a:t>
            </a:r>
          </a:p>
          <a:p>
            <a:pPr lvl="1"/>
            <a:r>
              <a:rPr lang="en-GB" sz="1100" dirty="0" smtClean="0">
                <a:solidFill>
                  <a:srgbClr val="0070C0"/>
                </a:solidFill>
              </a:rPr>
              <a:t>Most used bellows are pre-designed and loads evaluated</a:t>
            </a:r>
          </a:p>
          <a:p>
            <a:pPr lvl="2"/>
            <a:r>
              <a:rPr lang="en-GB" sz="1050" dirty="0" smtClean="0"/>
              <a:t>Axial rigidity up to 250 N/mm per universal expansion joint</a:t>
            </a:r>
          </a:p>
          <a:p>
            <a:pPr lvl="1"/>
            <a:r>
              <a:rPr lang="en-GB" sz="1100" dirty="0" smtClean="0"/>
              <a:t>Exceptional cases under study: End of Q1, Interconnection equipped with jumper, interface with DFX</a:t>
            </a:r>
          </a:p>
          <a:p>
            <a:pPr lvl="2"/>
            <a:endParaRPr lang="en-GB" sz="1050" dirty="0" smtClean="0"/>
          </a:p>
          <a:p>
            <a:pPr lvl="1"/>
            <a:endParaRPr lang="en-GB" sz="1100" dirty="0" smtClean="0"/>
          </a:p>
          <a:p>
            <a:pPr lvl="1"/>
            <a:endParaRPr lang="en-GB" sz="1100" dirty="0" smtClean="0"/>
          </a:p>
          <a:p>
            <a:pPr lvl="1"/>
            <a:endParaRPr lang="en-GB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952842" y="819305"/>
            <a:ext cx="27831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/>
              <a:t>Software interface for bellows design optimisation</a:t>
            </a:r>
            <a:endParaRPr lang="en-GB" sz="1000" i="1" dirty="0"/>
          </a:p>
        </p:txBody>
      </p:sp>
      <p:grpSp>
        <p:nvGrpSpPr>
          <p:cNvPr id="7" name="Group 6"/>
          <p:cNvGrpSpPr/>
          <p:nvPr/>
        </p:nvGrpSpPr>
        <p:grpSpPr>
          <a:xfrm>
            <a:off x="5193867" y="1070681"/>
            <a:ext cx="3702022" cy="2209496"/>
            <a:chOff x="8101617" y="-2911"/>
            <a:chExt cx="5409326" cy="223517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01617" y="47766"/>
              <a:ext cx="4014908" cy="218449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192001" y="-2911"/>
              <a:ext cx="1318942" cy="2235171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0" y="5686921"/>
            <a:ext cx="9206246" cy="1177867"/>
            <a:chOff x="0" y="-5383"/>
            <a:chExt cx="12164619" cy="1526822"/>
          </a:xfrm>
        </p:grpSpPr>
        <p:grpSp>
          <p:nvGrpSpPr>
            <p:cNvPr id="11" name="Group 10"/>
            <p:cNvGrpSpPr/>
            <p:nvPr/>
          </p:nvGrpSpPr>
          <p:grpSpPr>
            <a:xfrm>
              <a:off x="0" y="286922"/>
              <a:ext cx="11630025" cy="1234517"/>
              <a:chOff x="0" y="286922"/>
              <a:chExt cx="11630025" cy="1234517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0" y="286922"/>
                <a:ext cx="11630025" cy="1207351"/>
                <a:chOff x="11783840" y="-762001"/>
                <a:chExt cx="57722922" cy="5992403"/>
              </a:xfrm>
            </p:grpSpPr>
            <p:pic>
              <p:nvPicPr>
                <p:cNvPr id="212" name="Picture 211"/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0438" r="9297" b="21817"/>
                <a:stretch/>
              </p:blipFill>
              <p:spPr>
                <a:xfrm>
                  <a:off x="11783840" y="714378"/>
                  <a:ext cx="5300678" cy="4244766"/>
                </a:xfrm>
                <a:prstGeom prst="rect">
                  <a:avLst/>
                </a:prstGeom>
              </p:spPr>
            </p:pic>
            <p:pic>
              <p:nvPicPr>
                <p:cNvPr id="213" name="Picture 212"/>
                <p:cNvPicPr>
                  <a:picLocks noChangeAspect="1"/>
                </p:cNvPicPr>
                <p:nvPr/>
              </p:nvPicPr>
              <p:blipFill rotWithShape="1"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7874" r="4405" b="16608"/>
                <a:stretch/>
              </p:blipFill>
              <p:spPr>
                <a:xfrm>
                  <a:off x="17164207" y="949098"/>
                  <a:ext cx="8728189" cy="4281304"/>
                </a:xfrm>
                <a:prstGeom prst="rect">
                  <a:avLst/>
                </a:prstGeom>
              </p:spPr>
            </p:pic>
            <p:pic>
              <p:nvPicPr>
                <p:cNvPr id="214" name="Picture 213"/>
                <p:cNvPicPr>
                  <a:picLocks noChangeAspect="1"/>
                </p:cNvPicPr>
                <p:nvPr/>
              </p:nvPicPr>
              <p:blipFill rotWithShape="1">
                <a:blip r:embed="rId7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403" r="3063"/>
                <a:stretch/>
              </p:blipFill>
              <p:spPr>
                <a:xfrm>
                  <a:off x="25958818" y="1057273"/>
                  <a:ext cx="8635195" cy="4133849"/>
                </a:xfrm>
                <a:prstGeom prst="rect">
                  <a:avLst/>
                </a:prstGeom>
              </p:spPr>
            </p:pic>
            <p:pic>
              <p:nvPicPr>
                <p:cNvPr id="215" name="Picture 214"/>
                <p:cNvPicPr>
                  <a:picLocks noChangeAspect="1"/>
                </p:cNvPicPr>
                <p:nvPr/>
              </p:nvPicPr>
              <p:blipFill rotWithShape="1"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5848" r="6027"/>
                <a:stretch/>
              </p:blipFill>
              <p:spPr>
                <a:xfrm>
                  <a:off x="34673720" y="1277257"/>
                  <a:ext cx="8595345" cy="3810001"/>
                </a:xfrm>
                <a:prstGeom prst="rect">
                  <a:avLst/>
                </a:prstGeom>
              </p:spPr>
            </p:pic>
            <p:pic>
              <p:nvPicPr>
                <p:cNvPr id="216" name="Picture 215"/>
                <p:cNvPicPr>
                  <a:picLocks noChangeAspect="1"/>
                </p:cNvPicPr>
                <p:nvPr/>
              </p:nvPicPr>
              <p:blipFill rotWithShape="1">
                <a:blip r:embed="rId9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4233" r="4333"/>
                <a:stretch/>
              </p:blipFill>
              <p:spPr>
                <a:xfrm>
                  <a:off x="43335472" y="-585789"/>
                  <a:ext cx="11757159" cy="5743577"/>
                </a:xfrm>
                <a:prstGeom prst="rect">
                  <a:avLst/>
                </a:prstGeom>
              </p:spPr>
            </p:pic>
            <p:pic>
              <p:nvPicPr>
                <p:cNvPr id="217" name="Picture 216"/>
                <p:cNvPicPr>
                  <a:picLocks noChangeAspect="1"/>
                </p:cNvPicPr>
                <p:nvPr/>
              </p:nvPicPr>
              <p:blipFill rotWithShape="1">
                <a:blip r:embed="rId10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6346" r="6888"/>
                <a:stretch/>
              </p:blipFill>
              <p:spPr>
                <a:xfrm>
                  <a:off x="55145753" y="1291997"/>
                  <a:ext cx="8528933" cy="3838576"/>
                </a:xfrm>
                <a:prstGeom prst="rect">
                  <a:avLst/>
                </a:prstGeom>
              </p:spPr>
            </p:pic>
            <p:pic>
              <p:nvPicPr>
                <p:cNvPr id="218" name="Picture 217"/>
                <p:cNvPicPr>
                  <a:picLocks noChangeAspect="1"/>
                </p:cNvPicPr>
                <p:nvPr/>
              </p:nvPicPr>
              <p:blipFill rotWithShape="1">
                <a:blip r:embed="rId11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6317" r="2731"/>
                <a:stretch/>
              </p:blipFill>
              <p:spPr>
                <a:xfrm>
                  <a:off x="63754384" y="-762001"/>
                  <a:ext cx="5752378" cy="5962652"/>
                </a:xfrm>
                <a:prstGeom prst="rect">
                  <a:avLst/>
                </a:prstGeom>
              </p:spPr>
            </p:pic>
          </p:grpSp>
          <p:grpSp>
            <p:nvGrpSpPr>
              <p:cNvPr id="52" name="Group 51"/>
              <p:cNvGrpSpPr/>
              <p:nvPr/>
            </p:nvGrpSpPr>
            <p:grpSpPr>
              <a:xfrm>
                <a:off x="10600370" y="1369754"/>
                <a:ext cx="158458" cy="104406"/>
                <a:chOff x="1236255" y="2998573"/>
                <a:chExt cx="512608" cy="337751"/>
              </a:xfrm>
            </p:grpSpPr>
            <p:sp>
              <p:nvSpPr>
                <p:cNvPr id="207" name="Isosceles Triangle 206"/>
                <p:cNvSpPr/>
                <p:nvPr/>
              </p:nvSpPr>
              <p:spPr>
                <a:xfrm>
                  <a:off x="1260389" y="2998573"/>
                  <a:ext cx="428368" cy="214184"/>
                </a:xfrm>
                <a:prstGeom prst="triangle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208" name="Oval 207"/>
                <p:cNvSpPr/>
                <p:nvPr/>
              </p:nvSpPr>
              <p:spPr>
                <a:xfrm>
                  <a:off x="1236255" y="3212757"/>
                  <a:ext cx="123567" cy="12356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209" name="Oval 208"/>
                <p:cNvSpPr/>
                <p:nvPr/>
              </p:nvSpPr>
              <p:spPr>
                <a:xfrm>
                  <a:off x="1372629" y="3212757"/>
                  <a:ext cx="123567" cy="12356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210" name="Oval 209"/>
                <p:cNvSpPr/>
                <p:nvPr/>
              </p:nvSpPr>
              <p:spPr>
                <a:xfrm>
                  <a:off x="1501729" y="3212757"/>
                  <a:ext cx="123567" cy="12356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211" name="Oval 210"/>
                <p:cNvSpPr/>
                <p:nvPr/>
              </p:nvSpPr>
              <p:spPr>
                <a:xfrm>
                  <a:off x="1625296" y="3212757"/>
                  <a:ext cx="123567" cy="12356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10264380" y="1364998"/>
                <a:ext cx="132418" cy="90063"/>
                <a:chOff x="10542905" y="1827494"/>
                <a:chExt cx="138464" cy="94175"/>
              </a:xfrm>
            </p:grpSpPr>
            <p:sp>
              <p:nvSpPr>
                <p:cNvPr id="202" name="Isosceles Triangle 201"/>
                <p:cNvSpPr/>
                <p:nvPr/>
              </p:nvSpPr>
              <p:spPr>
                <a:xfrm>
                  <a:off x="10542905" y="1827494"/>
                  <a:ext cx="138464" cy="69232"/>
                </a:xfrm>
                <a:prstGeom prst="triangle">
                  <a:avLst/>
                </a:prstGeom>
                <a:noFill/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cxnSp>
              <p:nvCxnSpPr>
                <p:cNvPr id="203" name="Straight Connector 202"/>
                <p:cNvCxnSpPr/>
                <p:nvPr/>
              </p:nvCxnSpPr>
              <p:spPr>
                <a:xfrm flipH="1">
                  <a:off x="10542905" y="1896726"/>
                  <a:ext cx="37006" cy="24943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/>
              </p:nvCxnSpPr>
              <p:spPr>
                <a:xfrm flipH="1">
                  <a:off x="10575131" y="1896725"/>
                  <a:ext cx="37006" cy="24943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/>
                <p:cNvCxnSpPr/>
                <p:nvPr/>
              </p:nvCxnSpPr>
              <p:spPr>
                <a:xfrm flipH="1">
                  <a:off x="10607357" y="1896724"/>
                  <a:ext cx="37006" cy="24943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/>
              </p:nvCxnSpPr>
              <p:spPr>
                <a:xfrm flipH="1">
                  <a:off x="10634803" y="1896723"/>
                  <a:ext cx="37006" cy="24943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/>
              <p:cNvGrpSpPr/>
              <p:nvPr/>
            </p:nvGrpSpPr>
            <p:grpSpPr>
              <a:xfrm>
                <a:off x="8861414" y="1395858"/>
                <a:ext cx="158458" cy="104406"/>
                <a:chOff x="1236255" y="2998573"/>
                <a:chExt cx="512608" cy="337751"/>
              </a:xfrm>
            </p:grpSpPr>
            <p:sp>
              <p:nvSpPr>
                <p:cNvPr id="197" name="Isosceles Triangle 196"/>
                <p:cNvSpPr/>
                <p:nvPr/>
              </p:nvSpPr>
              <p:spPr>
                <a:xfrm>
                  <a:off x="1260389" y="2998573"/>
                  <a:ext cx="428368" cy="214184"/>
                </a:xfrm>
                <a:prstGeom prst="triangle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198" name="Oval 197"/>
                <p:cNvSpPr/>
                <p:nvPr/>
              </p:nvSpPr>
              <p:spPr>
                <a:xfrm>
                  <a:off x="1236255" y="3212757"/>
                  <a:ext cx="123567" cy="12356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199" name="Oval 198"/>
                <p:cNvSpPr/>
                <p:nvPr/>
              </p:nvSpPr>
              <p:spPr>
                <a:xfrm>
                  <a:off x="1372629" y="3212757"/>
                  <a:ext cx="123567" cy="12356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200" name="Oval 199"/>
                <p:cNvSpPr/>
                <p:nvPr/>
              </p:nvSpPr>
              <p:spPr>
                <a:xfrm>
                  <a:off x="1501729" y="3212757"/>
                  <a:ext cx="123567" cy="12356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201" name="Oval 200"/>
                <p:cNvSpPr/>
                <p:nvPr/>
              </p:nvSpPr>
              <p:spPr>
                <a:xfrm>
                  <a:off x="1625296" y="3212757"/>
                  <a:ext cx="123567" cy="123567"/>
                </a:xfrm>
                <a:prstGeom prst="ellipse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8525424" y="1391102"/>
                <a:ext cx="132418" cy="90063"/>
                <a:chOff x="10542905" y="1827494"/>
                <a:chExt cx="138464" cy="94175"/>
              </a:xfrm>
            </p:grpSpPr>
            <p:sp>
              <p:nvSpPr>
                <p:cNvPr id="192" name="Isosceles Triangle 191"/>
                <p:cNvSpPr/>
                <p:nvPr/>
              </p:nvSpPr>
              <p:spPr>
                <a:xfrm>
                  <a:off x="10542905" y="1827494"/>
                  <a:ext cx="138464" cy="69232"/>
                </a:xfrm>
                <a:prstGeom prst="triangle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cxnSp>
              <p:nvCxnSpPr>
                <p:cNvPr id="193" name="Straight Connector 192"/>
                <p:cNvCxnSpPr/>
                <p:nvPr/>
              </p:nvCxnSpPr>
              <p:spPr>
                <a:xfrm flipH="1">
                  <a:off x="10542905" y="1896726"/>
                  <a:ext cx="37006" cy="24943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 flipH="1">
                  <a:off x="10575131" y="1896725"/>
                  <a:ext cx="37006" cy="24943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 flipH="1">
                  <a:off x="10607357" y="1896724"/>
                  <a:ext cx="37006" cy="24943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 flipH="1">
                  <a:off x="10634803" y="1896723"/>
                  <a:ext cx="37006" cy="24943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 55"/>
              <p:cNvGrpSpPr/>
              <p:nvPr/>
            </p:nvGrpSpPr>
            <p:grpSpPr>
              <a:xfrm>
                <a:off x="6074515" y="1401283"/>
                <a:ext cx="547431" cy="104410"/>
                <a:chOff x="6364678" y="1838980"/>
                <a:chExt cx="572426" cy="109177"/>
              </a:xfrm>
            </p:grpSpPr>
            <p:grpSp>
              <p:nvGrpSpPr>
                <p:cNvPr id="174" name="Group 173"/>
                <p:cNvGrpSpPr/>
                <p:nvPr/>
              </p:nvGrpSpPr>
              <p:grpSpPr>
                <a:xfrm>
                  <a:off x="6771411" y="1838980"/>
                  <a:ext cx="165693" cy="109173"/>
                  <a:chOff x="1236255" y="2998573"/>
                  <a:chExt cx="512608" cy="337751"/>
                </a:xfrm>
              </p:grpSpPr>
              <p:sp>
                <p:nvSpPr>
                  <p:cNvPr id="187" name="Isosceles Triangle 186"/>
                  <p:cNvSpPr/>
                  <p:nvPr/>
                </p:nvSpPr>
                <p:spPr>
                  <a:xfrm>
                    <a:off x="1260389" y="2998573"/>
                    <a:ext cx="428368" cy="214184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88" name="Oval 187"/>
                  <p:cNvSpPr/>
                  <p:nvPr/>
                </p:nvSpPr>
                <p:spPr>
                  <a:xfrm>
                    <a:off x="1236255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89" name="Oval 188"/>
                  <p:cNvSpPr/>
                  <p:nvPr/>
                </p:nvSpPr>
                <p:spPr>
                  <a:xfrm>
                    <a:off x="13726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90" name="Oval 189"/>
                  <p:cNvSpPr/>
                  <p:nvPr/>
                </p:nvSpPr>
                <p:spPr>
                  <a:xfrm>
                    <a:off x="15017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91" name="Oval 190"/>
                  <p:cNvSpPr/>
                  <p:nvPr/>
                </p:nvSpPr>
                <p:spPr>
                  <a:xfrm>
                    <a:off x="1625296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175" name="Group 174"/>
                <p:cNvGrpSpPr/>
                <p:nvPr/>
              </p:nvGrpSpPr>
              <p:grpSpPr>
                <a:xfrm>
                  <a:off x="6578055" y="1838984"/>
                  <a:ext cx="138464" cy="94175"/>
                  <a:chOff x="10542905" y="1827494"/>
                  <a:chExt cx="138464" cy="94175"/>
                </a:xfrm>
              </p:grpSpPr>
              <p:sp>
                <p:nvSpPr>
                  <p:cNvPr id="182" name="Isosceles Triangle 181"/>
                  <p:cNvSpPr/>
                  <p:nvPr/>
                </p:nvSpPr>
                <p:spPr>
                  <a:xfrm>
                    <a:off x="10542905" y="1827494"/>
                    <a:ext cx="138464" cy="69232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cxnSp>
                <p:nvCxnSpPr>
                  <p:cNvPr id="183" name="Straight Connector 182"/>
                  <p:cNvCxnSpPr/>
                  <p:nvPr/>
                </p:nvCxnSpPr>
                <p:spPr>
                  <a:xfrm flipH="1">
                    <a:off x="10542905" y="1896726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Straight Connector 183"/>
                  <p:cNvCxnSpPr/>
                  <p:nvPr/>
                </p:nvCxnSpPr>
                <p:spPr>
                  <a:xfrm flipH="1">
                    <a:off x="10575131" y="1896725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Straight Connector 184"/>
                  <p:cNvCxnSpPr/>
                  <p:nvPr/>
                </p:nvCxnSpPr>
                <p:spPr>
                  <a:xfrm flipH="1">
                    <a:off x="10607357" y="1896724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Straight Connector 185"/>
                  <p:cNvCxnSpPr/>
                  <p:nvPr/>
                </p:nvCxnSpPr>
                <p:spPr>
                  <a:xfrm flipH="1">
                    <a:off x="10634803" y="1896723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6" name="Group 175"/>
                <p:cNvGrpSpPr/>
                <p:nvPr/>
              </p:nvGrpSpPr>
              <p:grpSpPr>
                <a:xfrm>
                  <a:off x="6364678" y="1838984"/>
                  <a:ext cx="165693" cy="109173"/>
                  <a:chOff x="1236255" y="2998573"/>
                  <a:chExt cx="512608" cy="337751"/>
                </a:xfrm>
              </p:grpSpPr>
              <p:sp>
                <p:nvSpPr>
                  <p:cNvPr id="177" name="Isosceles Triangle 176"/>
                  <p:cNvSpPr/>
                  <p:nvPr/>
                </p:nvSpPr>
                <p:spPr>
                  <a:xfrm>
                    <a:off x="1260389" y="2998573"/>
                    <a:ext cx="428368" cy="214184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78" name="Oval 177"/>
                  <p:cNvSpPr/>
                  <p:nvPr/>
                </p:nvSpPr>
                <p:spPr>
                  <a:xfrm>
                    <a:off x="1236255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79" name="Oval 178"/>
                  <p:cNvSpPr/>
                  <p:nvPr/>
                </p:nvSpPr>
                <p:spPr>
                  <a:xfrm>
                    <a:off x="13726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80" name="Oval 179"/>
                  <p:cNvSpPr/>
                  <p:nvPr/>
                </p:nvSpPr>
                <p:spPr>
                  <a:xfrm>
                    <a:off x="15017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81" name="Oval 180"/>
                  <p:cNvSpPr/>
                  <p:nvPr/>
                </p:nvSpPr>
                <p:spPr>
                  <a:xfrm>
                    <a:off x="1625296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</p:grpSp>
          <p:grpSp>
            <p:nvGrpSpPr>
              <p:cNvPr id="57" name="Group 56"/>
              <p:cNvGrpSpPr/>
              <p:nvPr/>
            </p:nvGrpSpPr>
            <p:grpSpPr>
              <a:xfrm>
                <a:off x="4332790" y="1409862"/>
                <a:ext cx="547431" cy="104410"/>
                <a:chOff x="6364678" y="1838980"/>
                <a:chExt cx="572426" cy="109177"/>
              </a:xfrm>
            </p:grpSpPr>
            <p:grpSp>
              <p:nvGrpSpPr>
                <p:cNvPr id="156" name="Group 155"/>
                <p:cNvGrpSpPr/>
                <p:nvPr/>
              </p:nvGrpSpPr>
              <p:grpSpPr>
                <a:xfrm>
                  <a:off x="6771411" y="1838980"/>
                  <a:ext cx="165693" cy="109173"/>
                  <a:chOff x="1236255" y="2998573"/>
                  <a:chExt cx="512608" cy="337751"/>
                </a:xfrm>
              </p:grpSpPr>
              <p:sp>
                <p:nvSpPr>
                  <p:cNvPr id="169" name="Isosceles Triangle 168"/>
                  <p:cNvSpPr/>
                  <p:nvPr/>
                </p:nvSpPr>
                <p:spPr>
                  <a:xfrm>
                    <a:off x="1260389" y="2998573"/>
                    <a:ext cx="428368" cy="214184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70" name="Oval 169"/>
                  <p:cNvSpPr/>
                  <p:nvPr/>
                </p:nvSpPr>
                <p:spPr>
                  <a:xfrm>
                    <a:off x="1236255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71" name="Oval 170"/>
                  <p:cNvSpPr/>
                  <p:nvPr/>
                </p:nvSpPr>
                <p:spPr>
                  <a:xfrm>
                    <a:off x="13726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72" name="Oval 171"/>
                  <p:cNvSpPr/>
                  <p:nvPr/>
                </p:nvSpPr>
                <p:spPr>
                  <a:xfrm>
                    <a:off x="15017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73" name="Oval 172"/>
                  <p:cNvSpPr/>
                  <p:nvPr/>
                </p:nvSpPr>
                <p:spPr>
                  <a:xfrm>
                    <a:off x="1625296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157" name="Group 156"/>
                <p:cNvGrpSpPr/>
                <p:nvPr/>
              </p:nvGrpSpPr>
              <p:grpSpPr>
                <a:xfrm>
                  <a:off x="6578055" y="1838984"/>
                  <a:ext cx="138464" cy="94175"/>
                  <a:chOff x="10542905" y="1827494"/>
                  <a:chExt cx="138464" cy="94175"/>
                </a:xfrm>
              </p:grpSpPr>
              <p:sp>
                <p:nvSpPr>
                  <p:cNvPr id="164" name="Isosceles Triangle 163"/>
                  <p:cNvSpPr/>
                  <p:nvPr/>
                </p:nvSpPr>
                <p:spPr>
                  <a:xfrm>
                    <a:off x="10542905" y="1827494"/>
                    <a:ext cx="138464" cy="69232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cxnSp>
                <p:nvCxnSpPr>
                  <p:cNvPr id="165" name="Straight Connector 164"/>
                  <p:cNvCxnSpPr/>
                  <p:nvPr/>
                </p:nvCxnSpPr>
                <p:spPr>
                  <a:xfrm flipH="1">
                    <a:off x="10542905" y="1896726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Connector 165"/>
                  <p:cNvCxnSpPr/>
                  <p:nvPr/>
                </p:nvCxnSpPr>
                <p:spPr>
                  <a:xfrm flipH="1">
                    <a:off x="10575131" y="1896725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Straight Connector 166"/>
                  <p:cNvCxnSpPr/>
                  <p:nvPr/>
                </p:nvCxnSpPr>
                <p:spPr>
                  <a:xfrm flipH="1">
                    <a:off x="10607357" y="1896724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167"/>
                  <p:cNvCxnSpPr/>
                  <p:nvPr/>
                </p:nvCxnSpPr>
                <p:spPr>
                  <a:xfrm flipH="1">
                    <a:off x="10634803" y="1896723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8" name="Group 157"/>
                <p:cNvGrpSpPr/>
                <p:nvPr/>
              </p:nvGrpSpPr>
              <p:grpSpPr>
                <a:xfrm>
                  <a:off x="6364678" y="1838984"/>
                  <a:ext cx="165693" cy="109173"/>
                  <a:chOff x="1236255" y="2998573"/>
                  <a:chExt cx="512608" cy="337751"/>
                </a:xfrm>
              </p:grpSpPr>
              <p:sp>
                <p:nvSpPr>
                  <p:cNvPr id="159" name="Isosceles Triangle 158"/>
                  <p:cNvSpPr/>
                  <p:nvPr/>
                </p:nvSpPr>
                <p:spPr>
                  <a:xfrm>
                    <a:off x="1260389" y="2998573"/>
                    <a:ext cx="428368" cy="214184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60" name="Oval 159"/>
                  <p:cNvSpPr/>
                  <p:nvPr/>
                </p:nvSpPr>
                <p:spPr>
                  <a:xfrm>
                    <a:off x="1236255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61" name="Oval 160"/>
                  <p:cNvSpPr/>
                  <p:nvPr/>
                </p:nvSpPr>
                <p:spPr>
                  <a:xfrm>
                    <a:off x="13726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62" name="Oval 161"/>
                  <p:cNvSpPr/>
                  <p:nvPr/>
                </p:nvSpPr>
                <p:spPr>
                  <a:xfrm>
                    <a:off x="15017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63" name="Oval 162"/>
                  <p:cNvSpPr/>
                  <p:nvPr/>
                </p:nvSpPr>
                <p:spPr>
                  <a:xfrm>
                    <a:off x="1625296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</p:grpSp>
          <p:grpSp>
            <p:nvGrpSpPr>
              <p:cNvPr id="58" name="Group 57"/>
              <p:cNvGrpSpPr/>
              <p:nvPr/>
            </p:nvGrpSpPr>
            <p:grpSpPr>
              <a:xfrm>
                <a:off x="2571278" y="1417029"/>
                <a:ext cx="547431" cy="104410"/>
                <a:chOff x="6364678" y="1838980"/>
                <a:chExt cx="572426" cy="109177"/>
              </a:xfrm>
            </p:grpSpPr>
            <p:grpSp>
              <p:nvGrpSpPr>
                <p:cNvPr id="138" name="Group 137"/>
                <p:cNvGrpSpPr/>
                <p:nvPr/>
              </p:nvGrpSpPr>
              <p:grpSpPr>
                <a:xfrm>
                  <a:off x="6771411" y="1838980"/>
                  <a:ext cx="165693" cy="109173"/>
                  <a:chOff x="1236255" y="2998573"/>
                  <a:chExt cx="512608" cy="337751"/>
                </a:xfrm>
              </p:grpSpPr>
              <p:sp>
                <p:nvSpPr>
                  <p:cNvPr id="151" name="Isosceles Triangle 150"/>
                  <p:cNvSpPr/>
                  <p:nvPr/>
                </p:nvSpPr>
                <p:spPr>
                  <a:xfrm>
                    <a:off x="1260389" y="2998573"/>
                    <a:ext cx="428368" cy="214184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52" name="Oval 151"/>
                  <p:cNvSpPr/>
                  <p:nvPr/>
                </p:nvSpPr>
                <p:spPr>
                  <a:xfrm>
                    <a:off x="1236255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53" name="Oval 152"/>
                  <p:cNvSpPr/>
                  <p:nvPr/>
                </p:nvSpPr>
                <p:spPr>
                  <a:xfrm>
                    <a:off x="13726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54" name="Oval 153"/>
                  <p:cNvSpPr/>
                  <p:nvPr/>
                </p:nvSpPr>
                <p:spPr>
                  <a:xfrm>
                    <a:off x="15017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55" name="Oval 154"/>
                  <p:cNvSpPr/>
                  <p:nvPr/>
                </p:nvSpPr>
                <p:spPr>
                  <a:xfrm>
                    <a:off x="1625296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139" name="Group 138"/>
                <p:cNvGrpSpPr/>
                <p:nvPr/>
              </p:nvGrpSpPr>
              <p:grpSpPr>
                <a:xfrm>
                  <a:off x="6578055" y="1838984"/>
                  <a:ext cx="138464" cy="94175"/>
                  <a:chOff x="10542905" y="1827494"/>
                  <a:chExt cx="138464" cy="94175"/>
                </a:xfrm>
              </p:grpSpPr>
              <p:sp>
                <p:nvSpPr>
                  <p:cNvPr id="146" name="Isosceles Triangle 145"/>
                  <p:cNvSpPr/>
                  <p:nvPr/>
                </p:nvSpPr>
                <p:spPr>
                  <a:xfrm>
                    <a:off x="10542905" y="1827494"/>
                    <a:ext cx="138464" cy="69232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cxnSp>
                <p:nvCxnSpPr>
                  <p:cNvPr id="147" name="Straight Connector 146"/>
                  <p:cNvCxnSpPr/>
                  <p:nvPr/>
                </p:nvCxnSpPr>
                <p:spPr>
                  <a:xfrm flipH="1">
                    <a:off x="10542905" y="1896726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Straight Connector 147"/>
                  <p:cNvCxnSpPr/>
                  <p:nvPr/>
                </p:nvCxnSpPr>
                <p:spPr>
                  <a:xfrm flipH="1">
                    <a:off x="10575131" y="1896725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/>
                  <p:cNvCxnSpPr/>
                  <p:nvPr/>
                </p:nvCxnSpPr>
                <p:spPr>
                  <a:xfrm flipH="1">
                    <a:off x="10607357" y="1896724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Straight Connector 149"/>
                  <p:cNvCxnSpPr/>
                  <p:nvPr/>
                </p:nvCxnSpPr>
                <p:spPr>
                  <a:xfrm flipH="1">
                    <a:off x="10634803" y="1896723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0" name="Group 139"/>
                <p:cNvGrpSpPr/>
                <p:nvPr/>
              </p:nvGrpSpPr>
              <p:grpSpPr>
                <a:xfrm>
                  <a:off x="6364678" y="1838984"/>
                  <a:ext cx="165693" cy="109173"/>
                  <a:chOff x="1236255" y="2998573"/>
                  <a:chExt cx="512608" cy="337751"/>
                </a:xfrm>
              </p:grpSpPr>
              <p:sp>
                <p:nvSpPr>
                  <p:cNvPr id="141" name="Isosceles Triangle 140"/>
                  <p:cNvSpPr/>
                  <p:nvPr/>
                </p:nvSpPr>
                <p:spPr>
                  <a:xfrm>
                    <a:off x="1260389" y="2998573"/>
                    <a:ext cx="428368" cy="214184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42" name="Oval 141"/>
                  <p:cNvSpPr/>
                  <p:nvPr/>
                </p:nvSpPr>
                <p:spPr>
                  <a:xfrm>
                    <a:off x="1236255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43" name="Oval 142"/>
                  <p:cNvSpPr/>
                  <p:nvPr/>
                </p:nvSpPr>
                <p:spPr>
                  <a:xfrm>
                    <a:off x="13726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44" name="Oval 143"/>
                  <p:cNvSpPr/>
                  <p:nvPr/>
                </p:nvSpPr>
                <p:spPr>
                  <a:xfrm>
                    <a:off x="15017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45" name="Oval 144"/>
                  <p:cNvSpPr/>
                  <p:nvPr/>
                </p:nvSpPr>
                <p:spPr>
                  <a:xfrm>
                    <a:off x="1625296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</p:grpSp>
          <p:grpSp>
            <p:nvGrpSpPr>
              <p:cNvPr id="59" name="Group 58"/>
              <p:cNvGrpSpPr/>
              <p:nvPr/>
            </p:nvGrpSpPr>
            <p:grpSpPr>
              <a:xfrm>
                <a:off x="800957" y="1405103"/>
                <a:ext cx="547431" cy="104410"/>
                <a:chOff x="6364678" y="1838980"/>
                <a:chExt cx="572426" cy="109177"/>
              </a:xfrm>
            </p:grpSpPr>
            <p:grpSp>
              <p:nvGrpSpPr>
                <p:cNvPr id="120" name="Group 119"/>
                <p:cNvGrpSpPr/>
                <p:nvPr/>
              </p:nvGrpSpPr>
              <p:grpSpPr>
                <a:xfrm>
                  <a:off x="6771411" y="1838980"/>
                  <a:ext cx="165693" cy="109173"/>
                  <a:chOff x="1236255" y="2998573"/>
                  <a:chExt cx="512608" cy="337751"/>
                </a:xfrm>
              </p:grpSpPr>
              <p:sp>
                <p:nvSpPr>
                  <p:cNvPr id="133" name="Isosceles Triangle 132"/>
                  <p:cNvSpPr/>
                  <p:nvPr/>
                </p:nvSpPr>
                <p:spPr>
                  <a:xfrm>
                    <a:off x="1260389" y="2998573"/>
                    <a:ext cx="428368" cy="214184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34" name="Oval 133"/>
                  <p:cNvSpPr/>
                  <p:nvPr/>
                </p:nvSpPr>
                <p:spPr>
                  <a:xfrm>
                    <a:off x="1236255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35" name="Oval 134"/>
                  <p:cNvSpPr/>
                  <p:nvPr/>
                </p:nvSpPr>
                <p:spPr>
                  <a:xfrm>
                    <a:off x="13726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36" name="Oval 135"/>
                  <p:cNvSpPr/>
                  <p:nvPr/>
                </p:nvSpPr>
                <p:spPr>
                  <a:xfrm>
                    <a:off x="15017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37" name="Oval 136"/>
                  <p:cNvSpPr/>
                  <p:nvPr/>
                </p:nvSpPr>
                <p:spPr>
                  <a:xfrm>
                    <a:off x="1625296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121" name="Group 120"/>
                <p:cNvGrpSpPr/>
                <p:nvPr/>
              </p:nvGrpSpPr>
              <p:grpSpPr>
                <a:xfrm>
                  <a:off x="6578055" y="1838984"/>
                  <a:ext cx="138464" cy="94175"/>
                  <a:chOff x="10542905" y="1827494"/>
                  <a:chExt cx="138464" cy="94175"/>
                </a:xfrm>
              </p:grpSpPr>
              <p:sp>
                <p:nvSpPr>
                  <p:cNvPr id="128" name="Isosceles Triangle 127"/>
                  <p:cNvSpPr/>
                  <p:nvPr/>
                </p:nvSpPr>
                <p:spPr>
                  <a:xfrm>
                    <a:off x="10542905" y="1827494"/>
                    <a:ext cx="138464" cy="69232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cxnSp>
                <p:nvCxnSpPr>
                  <p:cNvPr id="129" name="Straight Connector 128"/>
                  <p:cNvCxnSpPr/>
                  <p:nvPr/>
                </p:nvCxnSpPr>
                <p:spPr>
                  <a:xfrm flipH="1">
                    <a:off x="10542905" y="1896726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Straight Connector 129"/>
                  <p:cNvCxnSpPr/>
                  <p:nvPr/>
                </p:nvCxnSpPr>
                <p:spPr>
                  <a:xfrm flipH="1">
                    <a:off x="10575131" y="1896725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Straight Connector 130"/>
                  <p:cNvCxnSpPr/>
                  <p:nvPr/>
                </p:nvCxnSpPr>
                <p:spPr>
                  <a:xfrm flipH="1">
                    <a:off x="10607357" y="1896724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Straight Connector 131"/>
                  <p:cNvCxnSpPr/>
                  <p:nvPr/>
                </p:nvCxnSpPr>
                <p:spPr>
                  <a:xfrm flipH="1">
                    <a:off x="10634803" y="1896723"/>
                    <a:ext cx="37006" cy="24943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2" name="Group 121"/>
                <p:cNvGrpSpPr/>
                <p:nvPr/>
              </p:nvGrpSpPr>
              <p:grpSpPr>
                <a:xfrm>
                  <a:off x="6364678" y="1838984"/>
                  <a:ext cx="165693" cy="109173"/>
                  <a:chOff x="1236255" y="2998573"/>
                  <a:chExt cx="512608" cy="337751"/>
                </a:xfrm>
              </p:grpSpPr>
              <p:sp>
                <p:nvSpPr>
                  <p:cNvPr id="123" name="Isosceles Triangle 122"/>
                  <p:cNvSpPr/>
                  <p:nvPr/>
                </p:nvSpPr>
                <p:spPr>
                  <a:xfrm>
                    <a:off x="1260389" y="2998573"/>
                    <a:ext cx="428368" cy="214184"/>
                  </a:xfrm>
                  <a:prstGeom prst="triangl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24" name="Oval 123"/>
                  <p:cNvSpPr/>
                  <p:nvPr/>
                </p:nvSpPr>
                <p:spPr>
                  <a:xfrm>
                    <a:off x="1236255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25" name="Oval 124"/>
                  <p:cNvSpPr/>
                  <p:nvPr/>
                </p:nvSpPr>
                <p:spPr>
                  <a:xfrm>
                    <a:off x="13726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26" name="Oval 125"/>
                  <p:cNvSpPr/>
                  <p:nvPr/>
                </p:nvSpPr>
                <p:spPr>
                  <a:xfrm>
                    <a:off x="1501729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127" name="Oval 126"/>
                  <p:cNvSpPr/>
                  <p:nvPr/>
                </p:nvSpPr>
                <p:spPr>
                  <a:xfrm>
                    <a:off x="1625296" y="3212757"/>
                    <a:ext cx="123567" cy="123567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</p:grpSp>
          <p:grpSp>
            <p:nvGrpSpPr>
              <p:cNvPr id="60" name="Group 59"/>
              <p:cNvGrpSpPr/>
              <p:nvPr/>
            </p:nvGrpSpPr>
            <p:grpSpPr>
              <a:xfrm>
                <a:off x="8262691" y="450960"/>
                <a:ext cx="924291" cy="914038"/>
                <a:chOff x="7415213" y="381545"/>
                <a:chExt cx="966494" cy="955772"/>
              </a:xfrm>
            </p:grpSpPr>
            <p:cxnSp>
              <p:nvCxnSpPr>
                <p:cNvPr id="113" name="Straight Connector 112"/>
                <p:cNvCxnSpPr/>
                <p:nvPr/>
              </p:nvCxnSpPr>
              <p:spPr>
                <a:xfrm flipV="1">
                  <a:off x="8381707" y="576818"/>
                  <a:ext cx="0" cy="116479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flipV="1">
                  <a:off x="7415213" y="572259"/>
                  <a:ext cx="0" cy="116480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Arrow Connector 114"/>
                <p:cNvCxnSpPr/>
                <p:nvPr/>
              </p:nvCxnSpPr>
              <p:spPr>
                <a:xfrm>
                  <a:off x="7740671" y="572259"/>
                  <a:ext cx="641036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6" name="TextBox 115"/>
                <p:cNvSpPr txBox="1"/>
                <p:nvPr/>
              </p:nvSpPr>
              <p:spPr>
                <a:xfrm>
                  <a:off x="7915828" y="443276"/>
                  <a:ext cx="376966" cy="2294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rgbClr val="0070C0"/>
                      </a:solidFill>
                    </a:rPr>
                    <a:t>4.7</a:t>
                  </a:r>
                  <a:endParaRPr lang="en-GB" sz="500" dirty="0">
                    <a:solidFill>
                      <a:srgbClr val="0070C0"/>
                    </a:solidFill>
                  </a:endParaRPr>
                </a:p>
              </p:txBody>
            </p:sp>
            <p:cxnSp>
              <p:nvCxnSpPr>
                <p:cNvPr id="117" name="Straight Connector 116"/>
                <p:cNvCxnSpPr/>
                <p:nvPr/>
              </p:nvCxnSpPr>
              <p:spPr>
                <a:xfrm flipV="1">
                  <a:off x="7740671" y="381545"/>
                  <a:ext cx="0" cy="955772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Arrow Connector 117"/>
                <p:cNvCxnSpPr/>
                <p:nvPr/>
              </p:nvCxnSpPr>
              <p:spPr>
                <a:xfrm>
                  <a:off x="7415213" y="572259"/>
                  <a:ext cx="325458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" name="TextBox 118"/>
                <p:cNvSpPr txBox="1"/>
                <p:nvPr/>
              </p:nvSpPr>
              <p:spPr>
                <a:xfrm>
                  <a:off x="7443796" y="443276"/>
                  <a:ext cx="376966" cy="2294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rgbClr val="0070C0"/>
                      </a:solidFill>
                    </a:rPr>
                    <a:t>1.5</a:t>
                  </a:r>
                  <a:endParaRPr lang="en-GB" sz="500" dirty="0">
                    <a:solidFill>
                      <a:srgbClr val="0070C0"/>
                    </a:solidFill>
                  </a:endParaRPr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10011757" y="477007"/>
                <a:ext cx="924291" cy="887991"/>
                <a:chOff x="7415213" y="408781"/>
                <a:chExt cx="966494" cy="928536"/>
              </a:xfrm>
            </p:grpSpPr>
            <p:cxnSp>
              <p:nvCxnSpPr>
                <p:cNvPr id="106" name="Straight Connector 105"/>
                <p:cNvCxnSpPr/>
                <p:nvPr/>
              </p:nvCxnSpPr>
              <p:spPr>
                <a:xfrm flipV="1">
                  <a:off x="8381707" y="576818"/>
                  <a:ext cx="0" cy="116479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flipV="1">
                  <a:off x="7415213" y="572259"/>
                  <a:ext cx="0" cy="116480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Arrow Connector 107"/>
                <p:cNvCxnSpPr/>
                <p:nvPr/>
              </p:nvCxnSpPr>
              <p:spPr>
                <a:xfrm>
                  <a:off x="7740671" y="572259"/>
                  <a:ext cx="641036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9" name="TextBox 108"/>
                <p:cNvSpPr txBox="1"/>
                <p:nvPr/>
              </p:nvSpPr>
              <p:spPr>
                <a:xfrm>
                  <a:off x="7933729" y="443276"/>
                  <a:ext cx="376966" cy="2294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rgbClr val="0070C0"/>
                      </a:solidFill>
                    </a:rPr>
                    <a:t>4.7</a:t>
                  </a:r>
                  <a:endParaRPr lang="en-GB" sz="500" dirty="0">
                    <a:solidFill>
                      <a:srgbClr val="0070C0"/>
                    </a:solidFill>
                  </a:endParaRPr>
                </a:p>
              </p:txBody>
            </p:sp>
            <p:cxnSp>
              <p:nvCxnSpPr>
                <p:cNvPr id="110" name="Straight Connector 109"/>
                <p:cNvCxnSpPr/>
                <p:nvPr/>
              </p:nvCxnSpPr>
              <p:spPr>
                <a:xfrm flipV="1">
                  <a:off x="7740671" y="408781"/>
                  <a:ext cx="0" cy="928536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w="sm" len="med"/>
                  <a:tailEnd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Arrow Connector 110"/>
                <p:cNvCxnSpPr/>
                <p:nvPr/>
              </p:nvCxnSpPr>
              <p:spPr>
                <a:xfrm>
                  <a:off x="7415213" y="572259"/>
                  <a:ext cx="325458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2" name="TextBox 111"/>
                <p:cNvSpPr txBox="1"/>
                <p:nvPr/>
              </p:nvSpPr>
              <p:spPr>
                <a:xfrm>
                  <a:off x="7447604" y="437541"/>
                  <a:ext cx="376966" cy="2294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rgbClr val="0070C0"/>
                      </a:solidFill>
                    </a:rPr>
                    <a:t>1.5</a:t>
                  </a:r>
                  <a:endParaRPr lang="en-GB" sz="500" dirty="0">
                    <a:solidFill>
                      <a:srgbClr val="0070C0"/>
                    </a:solidFill>
                  </a:endParaRPr>
                </a:p>
              </p:txBody>
            </p:sp>
          </p:grpSp>
          <p:cxnSp>
            <p:nvCxnSpPr>
              <p:cNvPr id="62" name="Straight Arrow Connector 61"/>
              <p:cNvCxnSpPr/>
              <p:nvPr/>
            </p:nvCxnSpPr>
            <p:spPr>
              <a:xfrm flipH="1">
                <a:off x="8574179" y="504511"/>
                <a:ext cx="1749067" cy="0"/>
              </a:xfrm>
              <a:prstGeom prst="straightConnector1">
                <a:avLst/>
              </a:prstGeom>
              <a:ln w="3175">
                <a:solidFill>
                  <a:schemeClr val="accent1">
                    <a:lumMod val="60000"/>
                    <a:lumOff val="40000"/>
                  </a:schemeClr>
                </a:solidFill>
                <a:headEnd type="triangle" w="sm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9382724" y="371373"/>
                <a:ext cx="360505" cy="219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>
                    <a:solidFill>
                      <a:srgbClr val="0070C0"/>
                    </a:solidFill>
                  </a:rPr>
                  <a:t>7.2</a:t>
                </a:r>
                <a:endParaRPr lang="en-GB" sz="5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64" name="Straight Arrow Connector 63"/>
              <p:cNvCxnSpPr/>
              <p:nvPr/>
            </p:nvCxnSpPr>
            <p:spPr>
              <a:xfrm flipH="1">
                <a:off x="7681994" y="504511"/>
                <a:ext cx="891944" cy="0"/>
              </a:xfrm>
              <a:prstGeom prst="straightConnector1">
                <a:avLst/>
              </a:prstGeom>
              <a:ln w="3175">
                <a:solidFill>
                  <a:schemeClr val="accent1">
                    <a:lumMod val="60000"/>
                    <a:lumOff val="40000"/>
                  </a:schemeClr>
                </a:solidFill>
                <a:headEnd type="triangle" w="sm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8006235" y="379431"/>
                <a:ext cx="360505" cy="219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>
                    <a:solidFill>
                      <a:srgbClr val="0070C0"/>
                    </a:solidFill>
                  </a:rPr>
                  <a:t>2.4</a:t>
                </a:r>
                <a:endParaRPr lang="en-GB" sz="5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66" name="Straight Arrow Connector 65"/>
              <p:cNvCxnSpPr/>
              <p:nvPr/>
            </p:nvCxnSpPr>
            <p:spPr>
              <a:xfrm flipH="1">
                <a:off x="6338853" y="504511"/>
                <a:ext cx="1300632" cy="0"/>
              </a:xfrm>
              <a:prstGeom prst="straightConnector1">
                <a:avLst/>
              </a:prstGeom>
              <a:ln w="3175">
                <a:solidFill>
                  <a:schemeClr val="accent1">
                    <a:lumMod val="60000"/>
                    <a:lumOff val="40000"/>
                  </a:schemeClr>
                </a:solidFill>
                <a:headEnd type="triangle" w="sm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/>
              <p:cNvSpPr txBox="1"/>
              <p:nvPr/>
            </p:nvSpPr>
            <p:spPr>
              <a:xfrm>
                <a:off x="6890748" y="379431"/>
                <a:ext cx="360505" cy="219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600">
                    <a:solidFill>
                      <a:srgbClr val="0070C0"/>
                    </a:solidFill>
                  </a:defRPr>
                </a:lvl1pPr>
              </a:lstStyle>
              <a:p>
                <a:r>
                  <a:rPr lang="en-GB" sz="500" dirty="0"/>
                  <a:t>6.1</a:t>
                </a:r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622713" y="471836"/>
                <a:ext cx="915180" cy="914038"/>
                <a:chOff x="7265194" y="381545"/>
                <a:chExt cx="956967" cy="955772"/>
              </a:xfrm>
            </p:grpSpPr>
            <p:cxnSp>
              <p:nvCxnSpPr>
                <p:cNvPr id="99" name="Straight Connector 98"/>
                <p:cNvCxnSpPr/>
                <p:nvPr/>
              </p:nvCxnSpPr>
              <p:spPr>
                <a:xfrm flipV="1">
                  <a:off x="8222161" y="576818"/>
                  <a:ext cx="0" cy="116479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7265194" y="572259"/>
                  <a:ext cx="0" cy="116480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Arrow Connector 100"/>
                <p:cNvCxnSpPr/>
                <p:nvPr/>
              </p:nvCxnSpPr>
              <p:spPr>
                <a:xfrm>
                  <a:off x="7740671" y="572259"/>
                  <a:ext cx="478043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TextBox 101"/>
                <p:cNvSpPr txBox="1"/>
                <p:nvPr/>
              </p:nvSpPr>
              <p:spPr>
                <a:xfrm>
                  <a:off x="7840720" y="446882"/>
                  <a:ext cx="376966" cy="229446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5.1</a:t>
                  </a:r>
                  <a:endParaRPr lang="en-GB" sz="5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7740671" y="381545"/>
                  <a:ext cx="0" cy="955772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Arrow Connector 103"/>
                <p:cNvCxnSpPr/>
                <p:nvPr/>
              </p:nvCxnSpPr>
              <p:spPr>
                <a:xfrm>
                  <a:off x="7265194" y="572259"/>
                  <a:ext cx="475477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5" name="TextBox 104"/>
                <p:cNvSpPr txBox="1"/>
                <p:nvPr/>
              </p:nvSpPr>
              <p:spPr>
                <a:xfrm>
                  <a:off x="7358163" y="446882"/>
                  <a:ext cx="376966" cy="229446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5.1</a:t>
                  </a:r>
                  <a:endParaRPr lang="en-GB" sz="5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69" name="Straight Arrow Connector 68"/>
              <p:cNvCxnSpPr/>
              <p:nvPr/>
            </p:nvCxnSpPr>
            <p:spPr>
              <a:xfrm flipH="1">
                <a:off x="4585364" y="504511"/>
                <a:ext cx="1761821" cy="0"/>
              </a:xfrm>
              <a:prstGeom prst="straightConnector1">
                <a:avLst/>
              </a:prstGeom>
              <a:ln w="3175">
                <a:solidFill>
                  <a:schemeClr val="accent1">
                    <a:lumMod val="60000"/>
                    <a:lumOff val="40000"/>
                  </a:schemeClr>
                </a:solidFill>
                <a:headEnd type="triangle" w="sm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5358351" y="379431"/>
                <a:ext cx="407103" cy="219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600">
                    <a:solidFill>
                      <a:srgbClr val="0070C0"/>
                    </a:solidFill>
                  </a:defRPr>
                </a:lvl1pPr>
              </a:lstStyle>
              <a:p>
                <a:r>
                  <a:rPr lang="en-GB" sz="500" dirty="0"/>
                  <a:t>11.0</a:t>
                </a:r>
              </a:p>
            </p:txBody>
          </p:sp>
          <p:cxnSp>
            <p:nvCxnSpPr>
              <p:cNvPr id="71" name="Straight Arrow Connector 70"/>
              <p:cNvCxnSpPr/>
              <p:nvPr/>
            </p:nvCxnSpPr>
            <p:spPr>
              <a:xfrm flipH="1">
                <a:off x="2839167" y="504511"/>
                <a:ext cx="1761821" cy="0"/>
              </a:xfrm>
              <a:prstGeom prst="straightConnector1">
                <a:avLst/>
              </a:prstGeom>
              <a:ln w="3175">
                <a:solidFill>
                  <a:schemeClr val="accent1">
                    <a:lumMod val="60000"/>
                    <a:lumOff val="40000"/>
                  </a:schemeClr>
                </a:solidFill>
                <a:headEnd type="triangle" w="sm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3612156" y="379431"/>
                <a:ext cx="407103" cy="219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600">
                    <a:solidFill>
                      <a:srgbClr val="0070C0"/>
                    </a:solidFill>
                  </a:defRPr>
                </a:lvl1pPr>
              </a:lstStyle>
              <a:p>
                <a:r>
                  <a:rPr lang="en-GB" sz="500" dirty="0"/>
                  <a:t>11.0</a:t>
                </a:r>
              </a:p>
            </p:txBody>
          </p:sp>
          <p:cxnSp>
            <p:nvCxnSpPr>
              <p:cNvPr id="73" name="Straight Arrow Connector 72"/>
              <p:cNvCxnSpPr/>
              <p:nvPr/>
            </p:nvCxnSpPr>
            <p:spPr>
              <a:xfrm flipH="1">
                <a:off x="1075840" y="504511"/>
                <a:ext cx="1761821" cy="0"/>
              </a:xfrm>
              <a:prstGeom prst="straightConnector1">
                <a:avLst/>
              </a:prstGeom>
              <a:ln w="3175">
                <a:solidFill>
                  <a:schemeClr val="accent1">
                    <a:lumMod val="60000"/>
                    <a:lumOff val="40000"/>
                  </a:schemeClr>
                </a:solidFill>
                <a:headEnd type="triangle" w="sm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1860933" y="381036"/>
                <a:ext cx="407103" cy="219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>
                    <a:solidFill>
                      <a:srgbClr val="0070C0"/>
                    </a:solidFill>
                  </a:rPr>
                  <a:t>11.0</a:t>
                </a:r>
                <a:endParaRPr lang="en-GB" sz="500" dirty="0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75" name="Group 74"/>
              <p:cNvGrpSpPr/>
              <p:nvPr/>
            </p:nvGrpSpPr>
            <p:grpSpPr>
              <a:xfrm>
                <a:off x="2385007" y="477007"/>
                <a:ext cx="915180" cy="914038"/>
                <a:chOff x="7265194" y="381545"/>
                <a:chExt cx="956967" cy="955772"/>
              </a:xfrm>
            </p:grpSpPr>
            <p:cxnSp>
              <p:nvCxnSpPr>
                <p:cNvPr id="92" name="Straight Connector 91"/>
                <p:cNvCxnSpPr/>
                <p:nvPr/>
              </p:nvCxnSpPr>
              <p:spPr>
                <a:xfrm flipV="1">
                  <a:off x="8222161" y="576818"/>
                  <a:ext cx="0" cy="116479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flipV="1">
                  <a:off x="7265194" y="572259"/>
                  <a:ext cx="0" cy="116480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/>
                <p:cNvCxnSpPr/>
                <p:nvPr/>
              </p:nvCxnSpPr>
              <p:spPr>
                <a:xfrm>
                  <a:off x="7740671" y="572259"/>
                  <a:ext cx="478043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5" name="TextBox 94"/>
                <p:cNvSpPr txBox="1"/>
                <p:nvPr/>
              </p:nvSpPr>
              <p:spPr>
                <a:xfrm>
                  <a:off x="7840720" y="446882"/>
                  <a:ext cx="376966" cy="229446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4.9</a:t>
                  </a:r>
                  <a:endParaRPr lang="en-GB" sz="5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96" name="Straight Connector 95"/>
                <p:cNvCxnSpPr/>
                <p:nvPr/>
              </p:nvCxnSpPr>
              <p:spPr>
                <a:xfrm flipV="1">
                  <a:off x="7740671" y="381545"/>
                  <a:ext cx="0" cy="955772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Arrow Connector 96"/>
                <p:cNvCxnSpPr/>
                <p:nvPr/>
              </p:nvCxnSpPr>
              <p:spPr>
                <a:xfrm>
                  <a:off x="7265194" y="572259"/>
                  <a:ext cx="475477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TextBox 97"/>
                <p:cNvSpPr txBox="1"/>
                <p:nvPr/>
              </p:nvSpPr>
              <p:spPr>
                <a:xfrm>
                  <a:off x="7358163" y="446882"/>
                  <a:ext cx="376966" cy="229446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4.9</a:t>
                  </a:r>
                  <a:endParaRPr lang="en-GB" sz="5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76" name="Group 75"/>
              <p:cNvGrpSpPr/>
              <p:nvPr/>
            </p:nvGrpSpPr>
            <p:grpSpPr>
              <a:xfrm>
                <a:off x="4143398" y="473048"/>
                <a:ext cx="915180" cy="914038"/>
                <a:chOff x="7265194" y="381545"/>
                <a:chExt cx="956967" cy="955772"/>
              </a:xfrm>
            </p:grpSpPr>
            <p:cxnSp>
              <p:nvCxnSpPr>
                <p:cNvPr id="85" name="Straight Connector 84"/>
                <p:cNvCxnSpPr/>
                <p:nvPr/>
              </p:nvCxnSpPr>
              <p:spPr>
                <a:xfrm flipV="1">
                  <a:off x="8222161" y="576818"/>
                  <a:ext cx="0" cy="116479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 flipV="1">
                  <a:off x="7265194" y="572259"/>
                  <a:ext cx="0" cy="116480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Arrow Connector 86"/>
                <p:cNvCxnSpPr/>
                <p:nvPr/>
              </p:nvCxnSpPr>
              <p:spPr>
                <a:xfrm>
                  <a:off x="7740671" y="572259"/>
                  <a:ext cx="478043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8" name="TextBox 87"/>
                <p:cNvSpPr txBox="1"/>
                <p:nvPr/>
              </p:nvSpPr>
              <p:spPr>
                <a:xfrm>
                  <a:off x="7840720" y="446882"/>
                  <a:ext cx="376966" cy="229446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4.9</a:t>
                  </a:r>
                  <a:endParaRPr lang="en-GB" sz="5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89" name="Straight Connector 88"/>
                <p:cNvCxnSpPr/>
                <p:nvPr/>
              </p:nvCxnSpPr>
              <p:spPr>
                <a:xfrm flipV="1">
                  <a:off x="7740671" y="381545"/>
                  <a:ext cx="0" cy="955772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Arrow Connector 89"/>
                <p:cNvCxnSpPr/>
                <p:nvPr/>
              </p:nvCxnSpPr>
              <p:spPr>
                <a:xfrm>
                  <a:off x="7265194" y="572259"/>
                  <a:ext cx="475477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1" name="TextBox 90"/>
                <p:cNvSpPr txBox="1"/>
                <p:nvPr/>
              </p:nvSpPr>
              <p:spPr>
                <a:xfrm>
                  <a:off x="7358163" y="446882"/>
                  <a:ext cx="376966" cy="229446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4.9</a:t>
                  </a:r>
                  <a:endParaRPr lang="en-GB" sz="5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77" name="Group 76"/>
              <p:cNvGrpSpPr/>
              <p:nvPr/>
            </p:nvGrpSpPr>
            <p:grpSpPr>
              <a:xfrm>
                <a:off x="5887901" y="472283"/>
                <a:ext cx="915180" cy="914038"/>
                <a:chOff x="7265194" y="381545"/>
                <a:chExt cx="956967" cy="955772"/>
              </a:xfrm>
            </p:grpSpPr>
            <p:cxnSp>
              <p:nvCxnSpPr>
                <p:cNvPr id="78" name="Straight Connector 77"/>
                <p:cNvCxnSpPr/>
                <p:nvPr/>
              </p:nvCxnSpPr>
              <p:spPr>
                <a:xfrm flipV="1">
                  <a:off x="8222161" y="576818"/>
                  <a:ext cx="0" cy="116479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 flipV="1">
                  <a:off x="7265194" y="572259"/>
                  <a:ext cx="0" cy="116480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Arrow Connector 79"/>
                <p:cNvCxnSpPr/>
                <p:nvPr/>
              </p:nvCxnSpPr>
              <p:spPr>
                <a:xfrm>
                  <a:off x="7740671" y="572259"/>
                  <a:ext cx="478043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xtBox 80"/>
                <p:cNvSpPr txBox="1"/>
                <p:nvPr/>
              </p:nvSpPr>
              <p:spPr>
                <a:xfrm>
                  <a:off x="7840720" y="446882"/>
                  <a:ext cx="376966" cy="229446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5.1</a:t>
                  </a:r>
                  <a:endParaRPr lang="en-GB" sz="5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82" name="Straight Connector 81"/>
                <p:cNvCxnSpPr/>
                <p:nvPr/>
              </p:nvCxnSpPr>
              <p:spPr>
                <a:xfrm flipV="1">
                  <a:off x="7740671" y="381545"/>
                  <a:ext cx="0" cy="955772"/>
                </a:xfrm>
                <a:prstGeom prst="line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Arrow Connector 82"/>
                <p:cNvCxnSpPr/>
                <p:nvPr/>
              </p:nvCxnSpPr>
              <p:spPr>
                <a:xfrm>
                  <a:off x="7265194" y="572259"/>
                  <a:ext cx="475477" cy="0"/>
                </a:xfrm>
                <a:prstGeom prst="straightConnector1">
                  <a:avLst/>
                </a:prstGeom>
                <a:ln w="31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" name="TextBox 83"/>
                <p:cNvSpPr txBox="1"/>
                <p:nvPr/>
              </p:nvSpPr>
              <p:spPr>
                <a:xfrm>
                  <a:off x="7358163" y="446882"/>
                  <a:ext cx="376966" cy="229446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5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5.1</a:t>
                  </a:r>
                  <a:endParaRPr lang="en-GB" sz="5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12" name="Group 11"/>
            <p:cNvGrpSpPr/>
            <p:nvPr/>
          </p:nvGrpSpPr>
          <p:grpSpPr>
            <a:xfrm>
              <a:off x="186719" y="0"/>
              <a:ext cx="11394425" cy="350425"/>
              <a:chOff x="358437" y="64331"/>
              <a:chExt cx="11394425" cy="350425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1980068" y="64331"/>
                <a:ext cx="9772794" cy="350425"/>
                <a:chOff x="1272490" y="381109"/>
                <a:chExt cx="9772794" cy="350425"/>
              </a:xfrm>
            </p:grpSpPr>
            <p:sp>
              <p:nvSpPr>
                <p:cNvPr id="45" name="TextBox 44"/>
                <p:cNvSpPr txBox="1"/>
                <p:nvPr/>
              </p:nvSpPr>
              <p:spPr>
                <a:xfrm>
                  <a:off x="10439078" y="381109"/>
                  <a:ext cx="606206" cy="3391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d1df</a:t>
                  </a:r>
                  <a:endParaRPr lang="en-GB" sz="11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8819667" y="392419"/>
                  <a:ext cx="648569" cy="3391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cpd1</a:t>
                  </a:r>
                  <a:endParaRPr lang="en-GB" sz="11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6600686" y="392419"/>
                  <a:ext cx="544780" cy="3391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3cp</a:t>
                  </a:r>
                  <a:endParaRPr lang="en-GB" sz="11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4751544" y="391032"/>
                  <a:ext cx="555372" cy="3391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2b3</a:t>
                  </a:r>
                  <a:endParaRPr lang="en-GB" sz="11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2928163" y="392419"/>
                  <a:ext cx="659159" cy="3391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2a2b</a:t>
                  </a:r>
                  <a:endParaRPr lang="en-GB" sz="11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1272490" y="392419"/>
                  <a:ext cx="555372" cy="3391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12a</a:t>
                  </a:r>
                  <a:endParaRPr lang="en-GB" sz="11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>
                <a:off x="358437" y="75641"/>
                <a:ext cx="451583" cy="3391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>
                    <a:solidFill>
                      <a:schemeClr val="bg2">
                        <a:lumMod val="50000"/>
                      </a:schemeClr>
                    </a:solidFill>
                  </a:rPr>
                  <a:t>01</a:t>
                </a:r>
                <a:endParaRPr lang="en-GB" sz="11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915009" y="-5383"/>
              <a:ext cx="11249610" cy="348640"/>
              <a:chOff x="1102944" y="401944"/>
              <a:chExt cx="11249610" cy="348640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11733639" y="411469"/>
                <a:ext cx="618915" cy="3391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/>
                  <a:t>DFX</a:t>
                </a:r>
                <a:endParaRPr lang="en-GB" sz="11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0445446" y="401944"/>
                <a:ext cx="483356" cy="3391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/>
                  <a:t>D1</a:t>
                </a:r>
                <a:endParaRPr lang="en-GB" sz="11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8779012" y="411469"/>
                <a:ext cx="504537" cy="3391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/>
                  <a:t>CP</a:t>
                </a:r>
                <a:endParaRPr lang="en-GB" sz="11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330919" y="411469"/>
                <a:ext cx="491828" cy="3391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/>
                  <a:t>Q3</a:t>
                </a:r>
                <a:endParaRPr lang="en-GB" sz="11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565807" y="411469"/>
                <a:ext cx="595614" cy="3391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/>
                  <a:t>Q2b</a:t>
                </a:r>
                <a:endParaRPr lang="en-GB" sz="11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802428" y="411469"/>
                <a:ext cx="595614" cy="3391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/>
                  <a:t>Q2a</a:t>
                </a:r>
                <a:endParaRPr lang="en-GB" sz="11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102944" y="401944"/>
                <a:ext cx="491828" cy="3391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/>
                  <a:t>Q1</a:t>
                </a:r>
                <a:endParaRPr lang="en-GB" sz="1100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781879" y="256359"/>
              <a:ext cx="9772391" cy="97889"/>
              <a:chOff x="781879" y="256359"/>
              <a:chExt cx="9772391" cy="97889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781879" y="256359"/>
                <a:ext cx="234759" cy="87213"/>
              </a:xfrm>
              <a:prstGeom prst="rect">
                <a:avLst/>
              </a:prstGeom>
              <a:solidFill>
                <a:srgbClr val="FBE5D6">
                  <a:alpha val="20000"/>
                </a:srgbClr>
              </a:soli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 wrap="none" rtlCol="0" anchor="ctr" anchorCtr="0">
                <a:noAutofit/>
              </a:bodyPr>
              <a:lstStyle/>
              <a:p>
                <a:pPr algn="ctr"/>
                <a:r>
                  <a:rPr lang="en-GB" sz="400" i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MQXFA</a:t>
                </a:r>
                <a:endParaRPr lang="en-GB" sz="400" i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156507" y="258134"/>
                <a:ext cx="234759" cy="87213"/>
              </a:xfrm>
              <a:prstGeom prst="rect">
                <a:avLst/>
              </a:prstGeom>
              <a:solidFill>
                <a:srgbClr val="FBE5D6">
                  <a:alpha val="20000"/>
                </a:srgbClr>
              </a:soli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 wrap="none" rtlCol="0" anchor="ctr" anchorCtr="0">
                <a:noAutofit/>
              </a:bodyPr>
              <a:lstStyle/>
              <a:p>
                <a:pPr algn="ctr"/>
                <a:r>
                  <a:rPr lang="en-GB" sz="400" i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MQXFA</a:t>
                </a:r>
                <a:endParaRPr lang="en-GB" sz="400" i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2556228" y="256359"/>
                <a:ext cx="7998042" cy="97889"/>
                <a:chOff x="2556228" y="256359"/>
                <a:chExt cx="7998042" cy="97889"/>
              </a:xfrm>
            </p:grpSpPr>
            <p:sp>
              <p:nvSpPr>
                <p:cNvPr id="18" name="TextBox 17"/>
                <p:cNvSpPr txBox="1"/>
                <p:nvPr/>
              </p:nvSpPr>
              <p:spPr>
                <a:xfrm>
                  <a:off x="2556228" y="256359"/>
                  <a:ext cx="234759" cy="87213"/>
                </a:xfrm>
                <a:prstGeom prst="rect">
                  <a:avLst/>
                </a:prstGeom>
                <a:solidFill>
                  <a:srgbClr val="FBE5D6">
                    <a:alpha val="20000"/>
                  </a:srgbClr>
                </a:solidFill>
                <a:ln w="31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txBody>
                <a:bodyPr wrap="none" rtlCol="0" anchor="ctr" anchorCtr="0">
                  <a:noAutofit/>
                </a:bodyPr>
                <a:lstStyle/>
                <a:p>
                  <a:pPr algn="ctr"/>
                  <a:r>
                    <a:rPr lang="en-GB" sz="400" i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MCBFB</a:t>
                  </a:r>
                  <a:endParaRPr lang="en-GB" sz="400" i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2930856" y="258134"/>
                  <a:ext cx="234759" cy="87213"/>
                </a:xfrm>
                <a:prstGeom prst="rect">
                  <a:avLst/>
                </a:prstGeom>
                <a:solidFill>
                  <a:srgbClr val="FBE5D6">
                    <a:alpha val="20000"/>
                  </a:srgbClr>
                </a:solidFill>
                <a:ln w="31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txBody>
                <a:bodyPr wrap="none" rtlCol="0" anchor="ctr" anchorCtr="0">
                  <a:noAutofit/>
                </a:bodyPr>
                <a:lstStyle/>
                <a:p>
                  <a:pPr algn="ctr"/>
                  <a:r>
                    <a:rPr lang="en-GB" sz="400" i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MQXFB</a:t>
                  </a:r>
                  <a:endParaRPr lang="en-GB" sz="400" i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4338680" y="257628"/>
                  <a:ext cx="234759" cy="87213"/>
                </a:xfrm>
                <a:prstGeom prst="rect">
                  <a:avLst/>
                </a:prstGeom>
                <a:solidFill>
                  <a:srgbClr val="FBE5D6">
                    <a:alpha val="20000"/>
                  </a:srgbClr>
                </a:solidFill>
                <a:ln w="31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txBody>
                <a:bodyPr wrap="none" rtlCol="0" anchor="ctr" anchorCtr="0">
                  <a:noAutofit/>
                </a:bodyPr>
                <a:lstStyle/>
                <a:p>
                  <a:pPr algn="ctr"/>
                  <a:r>
                    <a:rPr lang="en-GB" sz="400" i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MQXFB</a:t>
                  </a:r>
                  <a:endParaRPr lang="en-GB" sz="400" i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4660926" y="259403"/>
                  <a:ext cx="234759" cy="87213"/>
                </a:xfrm>
                <a:prstGeom prst="rect">
                  <a:avLst/>
                </a:prstGeom>
                <a:solidFill>
                  <a:srgbClr val="FBE5D6">
                    <a:alpha val="20000"/>
                  </a:srgbClr>
                </a:solidFill>
                <a:ln w="31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txBody>
                <a:bodyPr wrap="none" rtlCol="0" anchor="ctr" anchorCtr="0">
                  <a:noAutofit/>
                </a:bodyPr>
                <a:lstStyle/>
                <a:p>
                  <a:pPr algn="ctr"/>
                  <a:r>
                    <a:rPr lang="en-GB" sz="400" i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MCBFB</a:t>
                  </a:r>
                  <a:endParaRPr lang="en-GB" sz="400" i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6071690" y="262957"/>
                  <a:ext cx="234759" cy="87213"/>
                </a:xfrm>
                <a:prstGeom prst="rect">
                  <a:avLst/>
                </a:prstGeom>
                <a:solidFill>
                  <a:srgbClr val="FBE5D6">
                    <a:alpha val="20000"/>
                  </a:srgbClr>
                </a:solidFill>
                <a:ln w="31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txBody>
                <a:bodyPr wrap="none" rtlCol="0" anchor="ctr" anchorCtr="0">
                  <a:noAutofit/>
                </a:bodyPr>
                <a:lstStyle/>
                <a:p>
                  <a:pPr algn="ctr"/>
                  <a:r>
                    <a:rPr lang="en-GB" sz="400" i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MQXFA</a:t>
                  </a:r>
                  <a:endParaRPr lang="en-GB" sz="400" i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6446318" y="264732"/>
                  <a:ext cx="234759" cy="87213"/>
                </a:xfrm>
                <a:prstGeom prst="rect">
                  <a:avLst/>
                </a:prstGeom>
                <a:solidFill>
                  <a:srgbClr val="FBE5D6">
                    <a:alpha val="20000"/>
                  </a:srgbClr>
                </a:solidFill>
                <a:ln w="31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txBody>
                <a:bodyPr wrap="none" rtlCol="0" anchor="ctr" anchorCtr="0">
                  <a:noAutofit/>
                </a:bodyPr>
                <a:lstStyle/>
                <a:p>
                  <a:pPr algn="ctr"/>
                  <a:r>
                    <a:rPr lang="en-GB" sz="400" i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MQXFA</a:t>
                  </a:r>
                  <a:endParaRPr lang="en-GB" sz="400" i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8457458" y="262957"/>
                  <a:ext cx="234759" cy="87213"/>
                </a:xfrm>
                <a:prstGeom prst="rect">
                  <a:avLst/>
                </a:prstGeom>
                <a:solidFill>
                  <a:srgbClr val="FBE5D6">
                    <a:alpha val="20000"/>
                  </a:srgbClr>
                </a:solidFill>
                <a:ln w="31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txBody>
                <a:bodyPr wrap="none" rtlCol="0" anchor="ctr" anchorCtr="0">
                  <a:noAutofit/>
                </a:bodyPr>
                <a:lstStyle/>
                <a:p>
                  <a:pPr algn="ctr"/>
                  <a:r>
                    <a:rPr lang="en-GB" sz="400" i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MCBFA</a:t>
                  </a:r>
                  <a:endParaRPr lang="en-GB" sz="400" i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grpSp>
              <p:nvGrpSpPr>
                <p:cNvPr id="25" name="Group 24"/>
                <p:cNvGrpSpPr/>
                <p:nvPr/>
              </p:nvGrpSpPr>
              <p:grpSpPr>
                <a:xfrm>
                  <a:off x="8714996" y="259715"/>
                  <a:ext cx="320061" cy="94533"/>
                  <a:chOff x="8714996" y="259715"/>
                  <a:chExt cx="505398" cy="94533"/>
                </a:xfrm>
              </p:grpSpPr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8714996" y="264654"/>
                    <a:ext cx="45719" cy="87213"/>
                  </a:xfrm>
                  <a:prstGeom prst="rect">
                    <a:avLst/>
                  </a:prstGeom>
                  <a:solidFill>
                    <a:srgbClr val="FBE5D6">
                      <a:alpha val="20000"/>
                    </a:srgbClr>
                  </a:solidFill>
                  <a:ln w="317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txBody>
                  <a:bodyPr wrap="none" rtlCol="0" anchor="ctr" anchorCtr="0">
                    <a:noAutofit/>
                  </a:bodyPr>
                  <a:lstStyle/>
                  <a:p>
                    <a:pPr algn="ctr"/>
                    <a:endParaRPr lang="en-GB" sz="400" i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8772074" y="264653"/>
                    <a:ext cx="45719" cy="87213"/>
                  </a:xfrm>
                  <a:prstGeom prst="rect">
                    <a:avLst/>
                  </a:prstGeom>
                  <a:solidFill>
                    <a:srgbClr val="FBE5D6">
                      <a:alpha val="20000"/>
                    </a:srgbClr>
                  </a:solidFill>
                  <a:ln w="317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txBody>
                  <a:bodyPr wrap="none" rtlCol="0" anchor="ctr" anchorCtr="0">
                    <a:noAutofit/>
                  </a:bodyPr>
                  <a:lstStyle/>
                  <a:p>
                    <a:pPr algn="ctr"/>
                    <a:endParaRPr lang="en-GB" sz="400" i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8828799" y="264040"/>
                    <a:ext cx="45719" cy="87213"/>
                  </a:xfrm>
                  <a:prstGeom prst="rect">
                    <a:avLst/>
                  </a:prstGeom>
                  <a:solidFill>
                    <a:srgbClr val="FBE5D6">
                      <a:alpha val="20000"/>
                    </a:srgbClr>
                  </a:solidFill>
                  <a:ln w="317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txBody>
                  <a:bodyPr wrap="none" rtlCol="0" anchor="ctr" anchorCtr="0">
                    <a:noAutofit/>
                  </a:bodyPr>
                  <a:lstStyle/>
                  <a:p>
                    <a:pPr algn="ctr"/>
                    <a:endParaRPr lang="en-GB" sz="400" i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8887612" y="263187"/>
                    <a:ext cx="45719" cy="87213"/>
                  </a:xfrm>
                  <a:prstGeom prst="rect">
                    <a:avLst/>
                  </a:prstGeom>
                  <a:solidFill>
                    <a:srgbClr val="FBE5D6">
                      <a:alpha val="20000"/>
                    </a:srgbClr>
                  </a:solidFill>
                  <a:ln w="317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txBody>
                  <a:bodyPr wrap="none" rtlCol="0" anchor="ctr" anchorCtr="0">
                    <a:noAutofit/>
                  </a:bodyPr>
                  <a:lstStyle/>
                  <a:p>
                    <a:pPr algn="ctr"/>
                    <a:endParaRPr lang="en-GB" sz="400" i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8948450" y="265567"/>
                    <a:ext cx="45719" cy="87213"/>
                  </a:xfrm>
                  <a:prstGeom prst="rect">
                    <a:avLst/>
                  </a:prstGeom>
                  <a:solidFill>
                    <a:srgbClr val="FBE5D6">
                      <a:alpha val="20000"/>
                    </a:srgbClr>
                  </a:solidFill>
                  <a:ln w="317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txBody>
                  <a:bodyPr wrap="none" rtlCol="0" anchor="ctr" anchorCtr="0">
                    <a:noAutofit/>
                  </a:bodyPr>
                  <a:lstStyle/>
                  <a:p>
                    <a:pPr algn="ctr"/>
                    <a:endParaRPr lang="en-GB" sz="400" i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9005177" y="259715"/>
                    <a:ext cx="45719" cy="87213"/>
                  </a:xfrm>
                  <a:prstGeom prst="rect">
                    <a:avLst/>
                  </a:prstGeom>
                  <a:solidFill>
                    <a:srgbClr val="FBE5D6">
                      <a:alpha val="20000"/>
                    </a:srgbClr>
                  </a:solidFill>
                  <a:ln w="317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txBody>
                  <a:bodyPr wrap="none" rtlCol="0" anchor="ctr" anchorCtr="0">
                    <a:noAutofit/>
                  </a:bodyPr>
                  <a:lstStyle/>
                  <a:p>
                    <a:pPr algn="ctr"/>
                    <a:endParaRPr lang="en-GB" sz="400" i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9060870" y="267035"/>
                    <a:ext cx="45719" cy="87213"/>
                  </a:xfrm>
                  <a:prstGeom prst="rect">
                    <a:avLst/>
                  </a:prstGeom>
                  <a:solidFill>
                    <a:srgbClr val="FBE5D6">
                      <a:alpha val="20000"/>
                    </a:srgbClr>
                  </a:solidFill>
                  <a:ln w="317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txBody>
                  <a:bodyPr wrap="none" rtlCol="0" anchor="ctr" anchorCtr="0">
                    <a:noAutofit/>
                  </a:bodyPr>
                  <a:lstStyle/>
                  <a:p>
                    <a:pPr algn="ctr"/>
                    <a:endParaRPr lang="en-GB" sz="400" i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9117949" y="267034"/>
                    <a:ext cx="45719" cy="87213"/>
                  </a:xfrm>
                  <a:prstGeom prst="rect">
                    <a:avLst/>
                  </a:prstGeom>
                  <a:solidFill>
                    <a:srgbClr val="FBE5D6">
                      <a:alpha val="20000"/>
                    </a:srgbClr>
                  </a:solidFill>
                  <a:ln w="317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txBody>
                  <a:bodyPr wrap="none" rtlCol="0" anchor="ctr" anchorCtr="0">
                    <a:noAutofit/>
                  </a:bodyPr>
                  <a:lstStyle/>
                  <a:p>
                    <a:pPr algn="ctr"/>
                    <a:endParaRPr lang="en-GB" sz="400" i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9174675" y="266421"/>
                    <a:ext cx="45719" cy="87213"/>
                  </a:xfrm>
                  <a:prstGeom prst="rect">
                    <a:avLst/>
                  </a:prstGeom>
                  <a:solidFill>
                    <a:srgbClr val="FBE5D6">
                      <a:alpha val="20000"/>
                    </a:srgbClr>
                  </a:solidFill>
                  <a:ln w="317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txBody>
                  <a:bodyPr wrap="none" rtlCol="0" anchor="ctr" anchorCtr="0">
                    <a:noAutofit/>
                  </a:bodyPr>
                  <a:lstStyle/>
                  <a:p>
                    <a:pPr algn="ctr"/>
                    <a:endParaRPr lang="en-GB" sz="400" i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10319511" y="262007"/>
                  <a:ext cx="234759" cy="87213"/>
                </a:xfrm>
                <a:prstGeom prst="rect">
                  <a:avLst/>
                </a:prstGeom>
                <a:solidFill>
                  <a:srgbClr val="FBE5D6">
                    <a:alpha val="20000"/>
                  </a:srgbClr>
                </a:solidFill>
                <a:ln w="31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txBody>
                <a:bodyPr wrap="none" rtlCol="0" anchor="ctr" anchorCtr="0">
                  <a:noAutofit/>
                </a:bodyPr>
                <a:lstStyle/>
                <a:p>
                  <a:pPr algn="ctr"/>
                  <a:r>
                    <a:rPr lang="en-GB" sz="400" i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MBXF</a:t>
                  </a:r>
                  <a:endParaRPr lang="en-GB" sz="400" i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220" name="Group 219"/>
          <p:cNvGrpSpPr/>
          <p:nvPr/>
        </p:nvGrpSpPr>
        <p:grpSpPr>
          <a:xfrm>
            <a:off x="6188797" y="3429599"/>
            <a:ext cx="2673726" cy="1883439"/>
            <a:chOff x="7696961" y="2071361"/>
            <a:chExt cx="4793999" cy="3070045"/>
          </a:xfrm>
        </p:grpSpPr>
        <p:grpSp>
          <p:nvGrpSpPr>
            <p:cNvPr id="221" name="Group 220"/>
            <p:cNvGrpSpPr/>
            <p:nvPr/>
          </p:nvGrpSpPr>
          <p:grpSpPr>
            <a:xfrm>
              <a:off x="7696961" y="2222502"/>
              <a:ext cx="4677377" cy="2871643"/>
              <a:chOff x="5273661" y="2371633"/>
              <a:chExt cx="7307471" cy="4486370"/>
            </a:xfrm>
          </p:grpSpPr>
          <p:pic>
            <p:nvPicPr>
              <p:cNvPr id="233" name="Picture 232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273661" y="2658485"/>
                <a:ext cx="6918339" cy="4199518"/>
              </a:xfrm>
              <a:prstGeom prst="roundRect">
                <a:avLst/>
              </a:prstGeom>
            </p:spPr>
          </p:pic>
          <p:sp>
            <p:nvSpPr>
              <p:cNvPr id="234" name="TextBox 233"/>
              <p:cNvSpPr txBox="1"/>
              <p:nvPr/>
            </p:nvSpPr>
            <p:spPr>
              <a:xfrm>
                <a:off x="5895303" y="5980802"/>
                <a:ext cx="1972162" cy="587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DN100HP</a:t>
                </a:r>
                <a:endParaRPr lang="en-GB" sz="900" dirty="0"/>
              </a:p>
            </p:txBody>
          </p:sp>
          <p:cxnSp>
            <p:nvCxnSpPr>
              <p:cNvPr id="235" name="Straight Arrow Connector 234"/>
              <p:cNvCxnSpPr>
                <a:stCxn id="234" idx="0"/>
              </p:cNvCxnSpPr>
              <p:nvPr/>
            </p:nvCxnSpPr>
            <p:spPr>
              <a:xfrm flipV="1">
                <a:off x="6881385" y="5459909"/>
                <a:ext cx="198984" cy="52089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6" name="TextBox 235"/>
              <p:cNvSpPr txBox="1"/>
              <p:nvPr/>
            </p:nvSpPr>
            <p:spPr>
              <a:xfrm>
                <a:off x="8293571" y="2371633"/>
                <a:ext cx="4208354" cy="587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DN100LP + Flex DN16LP</a:t>
                </a:r>
              </a:p>
            </p:txBody>
          </p:sp>
          <p:cxnSp>
            <p:nvCxnSpPr>
              <p:cNvPr id="237" name="Straight Arrow Connector 236"/>
              <p:cNvCxnSpPr>
                <a:stCxn id="236" idx="1"/>
              </p:cNvCxnSpPr>
              <p:nvPr/>
            </p:nvCxnSpPr>
            <p:spPr>
              <a:xfrm flipH="1">
                <a:off x="8220773" y="2665549"/>
                <a:ext cx="72798" cy="3197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8" name="TextBox 237"/>
              <p:cNvSpPr txBox="1"/>
              <p:nvPr/>
            </p:nvSpPr>
            <p:spPr>
              <a:xfrm>
                <a:off x="5374051" y="5479953"/>
                <a:ext cx="1792548" cy="587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DN50HP</a:t>
                </a:r>
                <a:endParaRPr lang="en-GB" sz="900" dirty="0"/>
              </a:p>
            </p:txBody>
          </p:sp>
          <p:cxnSp>
            <p:nvCxnSpPr>
              <p:cNvPr id="239" name="Straight Arrow Connector 238"/>
              <p:cNvCxnSpPr>
                <a:stCxn id="238" idx="0"/>
              </p:cNvCxnSpPr>
              <p:nvPr/>
            </p:nvCxnSpPr>
            <p:spPr>
              <a:xfrm flipV="1">
                <a:off x="6270326" y="4302062"/>
                <a:ext cx="344779" cy="117789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TextBox 239"/>
              <p:cNvSpPr txBox="1"/>
              <p:nvPr/>
            </p:nvSpPr>
            <p:spPr>
              <a:xfrm>
                <a:off x="10788584" y="3718930"/>
                <a:ext cx="1792548" cy="587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DN26HP</a:t>
                </a:r>
                <a:endParaRPr lang="en-GB" sz="900" dirty="0"/>
              </a:p>
            </p:txBody>
          </p:sp>
          <p:cxnSp>
            <p:nvCxnSpPr>
              <p:cNvPr id="241" name="Straight Arrow Connector 240"/>
              <p:cNvCxnSpPr/>
              <p:nvPr/>
            </p:nvCxnSpPr>
            <p:spPr>
              <a:xfrm flipH="1">
                <a:off x="10575192" y="3961452"/>
                <a:ext cx="307386" cy="4946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2" name="Straight Arrow Connector 221"/>
            <p:cNvCxnSpPr>
              <a:stCxn id="236" idx="1"/>
            </p:cNvCxnSpPr>
            <p:nvPr/>
          </p:nvCxnSpPr>
          <p:spPr>
            <a:xfrm flipH="1">
              <a:off x="8846432" y="2410632"/>
              <a:ext cx="783517" cy="5425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TextBox 222"/>
            <p:cNvSpPr txBox="1"/>
            <p:nvPr/>
          </p:nvSpPr>
          <p:spPr>
            <a:xfrm>
              <a:off x="8979541" y="2071361"/>
              <a:ext cx="1308331" cy="376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 smtClean="0"/>
                <a:t>Flex DN50</a:t>
              </a:r>
            </a:p>
          </p:txBody>
        </p:sp>
        <p:cxnSp>
          <p:nvCxnSpPr>
            <p:cNvPr id="224" name="Straight Arrow Connector 223"/>
            <p:cNvCxnSpPr>
              <a:stCxn id="223" idx="1"/>
            </p:cNvCxnSpPr>
            <p:nvPr/>
          </p:nvCxnSpPr>
          <p:spPr>
            <a:xfrm flipH="1">
              <a:off x="8688791" y="2259491"/>
              <a:ext cx="290750" cy="2464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Arrow Connector 224"/>
            <p:cNvCxnSpPr>
              <a:stCxn id="223" idx="1"/>
            </p:cNvCxnSpPr>
            <p:nvPr/>
          </p:nvCxnSpPr>
          <p:spPr>
            <a:xfrm flipH="1">
              <a:off x="8943086" y="2259491"/>
              <a:ext cx="36455" cy="2917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TextBox 225"/>
            <p:cNvSpPr txBox="1"/>
            <p:nvPr/>
          </p:nvSpPr>
          <p:spPr>
            <a:xfrm>
              <a:off x="9912238" y="2488558"/>
              <a:ext cx="2578722" cy="376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 smtClean="0"/>
                <a:t>DN71LP + Flex DN12LP</a:t>
              </a:r>
            </a:p>
          </p:txBody>
        </p:sp>
        <p:cxnSp>
          <p:nvCxnSpPr>
            <p:cNvPr id="227" name="Straight Arrow Connector 226"/>
            <p:cNvCxnSpPr>
              <a:stCxn id="226" idx="1"/>
            </p:cNvCxnSpPr>
            <p:nvPr/>
          </p:nvCxnSpPr>
          <p:spPr>
            <a:xfrm flipH="1">
              <a:off x="9210510" y="2676689"/>
              <a:ext cx="701728" cy="71424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TextBox 227"/>
            <p:cNvSpPr txBox="1"/>
            <p:nvPr/>
          </p:nvSpPr>
          <p:spPr>
            <a:xfrm>
              <a:off x="10563198" y="2730784"/>
              <a:ext cx="1262344" cy="376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 smtClean="0"/>
                <a:t>DN110HP</a:t>
              </a:r>
            </a:p>
          </p:txBody>
        </p:sp>
        <p:cxnSp>
          <p:nvCxnSpPr>
            <p:cNvPr id="229" name="Straight Arrow Connector 228"/>
            <p:cNvCxnSpPr>
              <a:stCxn id="228" idx="1"/>
            </p:cNvCxnSpPr>
            <p:nvPr/>
          </p:nvCxnSpPr>
          <p:spPr>
            <a:xfrm flipH="1">
              <a:off x="10048237" y="2918915"/>
              <a:ext cx="514961" cy="2464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229"/>
            <p:cNvCxnSpPr>
              <a:stCxn id="234" idx="0"/>
            </p:cNvCxnSpPr>
            <p:nvPr/>
          </p:nvCxnSpPr>
          <p:spPr>
            <a:xfrm flipV="1">
              <a:off x="8726036" y="4083542"/>
              <a:ext cx="793598" cy="4491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TextBox 230"/>
            <p:cNvSpPr txBox="1"/>
            <p:nvPr/>
          </p:nvSpPr>
          <p:spPr>
            <a:xfrm>
              <a:off x="8631420" y="4765145"/>
              <a:ext cx="1595749" cy="376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 smtClean="0"/>
                <a:t>Flex DN16HP</a:t>
              </a:r>
              <a:endParaRPr lang="en-GB" sz="900" dirty="0"/>
            </a:p>
          </p:txBody>
        </p:sp>
        <p:cxnSp>
          <p:nvCxnSpPr>
            <p:cNvPr id="232" name="Straight Arrow Connector 231"/>
            <p:cNvCxnSpPr>
              <a:stCxn id="231" idx="0"/>
            </p:cNvCxnSpPr>
            <p:nvPr/>
          </p:nvCxnSpPr>
          <p:spPr>
            <a:xfrm flipH="1" flipV="1">
              <a:off x="9101399" y="4532668"/>
              <a:ext cx="327897" cy="23247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5" name="Straight Arrow Connector 244"/>
          <p:cNvCxnSpPr/>
          <p:nvPr/>
        </p:nvCxnSpPr>
        <p:spPr>
          <a:xfrm flipV="1">
            <a:off x="4952413" y="3311470"/>
            <a:ext cx="337026" cy="5226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Arrow Connector 246"/>
          <p:cNvCxnSpPr>
            <a:stCxn id="48" idx="0"/>
          </p:cNvCxnSpPr>
          <p:nvPr/>
        </p:nvCxnSpPr>
        <p:spPr>
          <a:xfrm flipV="1">
            <a:off x="4211689" y="4735036"/>
            <a:ext cx="1939598" cy="9636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554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Assembly </a:t>
            </a:r>
            <a:r>
              <a:rPr lang="pt-PT" dirty="0" smtClean="0"/>
              <a:t>tooling: sledge on rails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0" r="21788"/>
          <a:stretch/>
        </p:blipFill>
        <p:spPr>
          <a:xfrm>
            <a:off x="0" y="759699"/>
            <a:ext cx="5339045" cy="60161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35824" y="1231299"/>
            <a:ext cx="32509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Cold mass offset at -27 mm during insertion (nominal is 54 mm),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up to -23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mm to remove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sledges and then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rails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8195" y="5942240"/>
            <a:ext cx="276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Rail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18596" y="5516949"/>
            <a:ext cx="1708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Sledge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389971" y="5516949"/>
            <a:ext cx="1154410" cy="5945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479846" y="5347673"/>
            <a:ext cx="1004936" cy="3385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859" y="5016909"/>
            <a:ext cx="2972029" cy="16771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9" t="27417" r="13556" b="5975"/>
          <a:stretch/>
        </p:blipFill>
        <p:spPr>
          <a:xfrm>
            <a:off x="5435825" y="2943922"/>
            <a:ext cx="3012194" cy="171952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472859" y="2230244"/>
            <a:ext cx="2622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Temporary support for termal shield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1" name="Straight Arrow Connector 20"/>
          <p:cNvCxnSpPr>
            <a:stCxn id="19" idx="2"/>
          </p:cNvCxnSpPr>
          <p:nvPr/>
        </p:nvCxnSpPr>
        <p:spPr>
          <a:xfrm>
            <a:off x="6784322" y="2815019"/>
            <a:ext cx="746468" cy="5972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9" idx="2"/>
          </p:cNvCxnSpPr>
          <p:nvPr/>
        </p:nvCxnSpPr>
        <p:spPr>
          <a:xfrm flipH="1">
            <a:off x="6430537" y="2815019"/>
            <a:ext cx="353785" cy="7310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242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Pipe sizing and pressure drop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645" y="999870"/>
            <a:ext cx="7458710" cy="52730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99283" y="262759"/>
            <a:ext cx="1647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Edms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1573115</a:t>
            </a:r>
          </a:p>
          <a:p>
            <a:r>
              <a:rPr lang="pt-P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Edms 1710017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418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Pressure </a:t>
            </a:r>
            <a:r>
              <a:rPr lang="pt-PT" dirty="0" smtClean="0"/>
              <a:t>drop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19" y="1263190"/>
            <a:ext cx="3847746" cy="253565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719" y="3935711"/>
            <a:ext cx="3602626" cy="23981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1768" y="1197576"/>
            <a:ext cx="3717914" cy="271349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6108" y="4106906"/>
            <a:ext cx="3487865" cy="220235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93762" y="900000"/>
            <a:ext cx="2973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High/medium</a:t>
            </a:r>
            <a:r>
              <a:rPr lang="pt-PT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pressure</a:t>
            </a:r>
            <a:r>
              <a:rPr lang="pt-PT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lines</a:t>
            </a:r>
            <a:endParaRPr lang="en-GB" sz="1600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49790" y="900000"/>
            <a:ext cx="2973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u="sng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Pumping lines</a:t>
            </a:r>
            <a:endParaRPr lang="en-GB" sz="1600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60108" y="120269"/>
            <a:ext cx="2883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smtClean="0">
                <a:solidFill>
                  <a:schemeClr val="tx2"/>
                </a:solidFill>
              </a:rPr>
              <a:t>Daniel Berkowitz Zamora</a:t>
            </a:r>
            <a:endParaRPr lang="en-GB" sz="1600" b="1" smtClean="0">
              <a:solidFill>
                <a:schemeClr val="tx2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62509" y="387749"/>
            <a:ext cx="24449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>
                <a:solidFill>
                  <a:schemeClr val="tx2"/>
                </a:solidFill>
                <a:hlinkClick r:id="rId7"/>
              </a:rPr>
              <a:t>https://indico.cern.ch/event/677105</a:t>
            </a:r>
            <a:r>
              <a:rPr lang="en-GB" sz="1100" smtClean="0">
                <a:solidFill>
                  <a:schemeClr val="tx2"/>
                </a:solidFill>
                <a:hlinkClick r:id="rId7"/>
              </a:rPr>
              <a:t>/</a:t>
            </a:r>
            <a:r>
              <a:rPr lang="en-GB" sz="1100" smtClean="0">
                <a:solidFill>
                  <a:schemeClr val="tx2"/>
                </a:solidFill>
              </a:rPr>
              <a:t> </a:t>
            </a:r>
            <a:endParaRPr lang="en-GB" sz="110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2966" y="120269"/>
            <a:ext cx="2343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Based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preliminary design </a:t>
            </a:r>
            <a:r>
              <a:rPr lang="pt-P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Edms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1855744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4869" y="6301478"/>
            <a:ext cx="5612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Recent data. Discussions on-going.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78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Design and procurement road map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6483319"/>
              </p:ext>
            </p:extLst>
          </p:nvPr>
        </p:nvGraphicFramePr>
        <p:xfrm>
          <a:off x="0" y="1114403"/>
          <a:ext cx="9144000" cy="5525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079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005">
                <a:tc>
                  <a:txBody>
                    <a:bodyPr/>
                    <a:lstStyle/>
                    <a:p>
                      <a:r>
                        <a:rPr lang="pt-PT" sz="800" smtClean="0"/>
                        <a:t>Component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Who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Design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Procurement/Assembly</a:t>
                      </a:r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151">
                <a:tc>
                  <a:txBody>
                    <a:bodyPr/>
                    <a:lstStyle/>
                    <a:p>
                      <a:r>
                        <a:rPr lang="pt-PT" sz="8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Cold</a:t>
                      </a:r>
                      <a:r>
                        <a:rPr lang="pt-PT" sz="800" baseline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mass</a:t>
                      </a:r>
                      <a:endParaRPr lang="en-GB" sz="8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LMF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End covers</a:t>
                      </a:r>
                      <a:r>
                        <a:rPr lang="pt-PT" sz="800" baseline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depend on interconnect detailed design</a:t>
                      </a:r>
                    </a:p>
                    <a:p>
                      <a:r>
                        <a:rPr lang="pt-PT" sz="800" baseline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Interfaces for survey FSI</a:t>
                      </a:r>
                      <a:endParaRPr lang="en-GB" sz="80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Delivered with N-lines</a:t>
                      </a:r>
                    </a:p>
                    <a:p>
                      <a:r>
                        <a:rPr lang="pt-PT" sz="8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Welded</a:t>
                      </a:r>
                      <a:r>
                        <a:rPr lang="pt-PT" sz="800" baseline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plates for cryo lines (tbd)</a:t>
                      </a:r>
                      <a:endParaRPr lang="en-GB" sz="80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5025">
                <a:tc>
                  <a:txBody>
                    <a:bodyPr/>
                    <a:lstStyle/>
                    <a:p>
                      <a:r>
                        <a:rPr lang="pt-PT" sz="800" smtClean="0"/>
                        <a:t>Vacuum vessel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CMI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First</a:t>
                      </a:r>
                      <a:r>
                        <a:rPr lang="pt-PT" sz="800" baseline="0" smtClean="0"/>
                        <a:t> design by end of year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Opening for support post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Jack interfaces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Deformations under load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Baseline for instrumentation and CLIQ feedthroughs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Minimise welded reinforcements for stability over time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smtClean="0">
                          <a:solidFill>
                            <a:srgbClr val="00B050"/>
                          </a:solidFill>
                        </a:rPr>
                        <a:t>Interfaces</a:t>
                      </a:r>
                      <a:r>
                        <a:rPr lang="pt-PT" sz="800" baseline="0" smtClean="0">
                          <a:solidFill>
                            <a:srgbClr val="00B050"/>
                          </a:solidFill>
                        </a:rPr>
                        <a:t> for survey FSI</a:t>
                      </a:r>
                      <a:endParaRPr lang="en-GB" sz="80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Single contract</a:t>
                      </a:r>
                      <a:r>
                        <a:rPr lang="pt-PT" sz="800" baseline="0" smtClean="0"/>
                        <a:t> for all WP3 vacuum vessels (excl. D1). Q10 as option. Cylinder + service module with adjusted diameter</a:t>
                      </a:r>
                      <a:endParaRPr lang="en-GB" sz="800" baseline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>
                          <a:solidFill>
                            <a:srgbClr val="00B050"/>
                          </a:solidFill>
                        </a:rPr>
                        <a:t>DR Jul 2017 (price estimation as C&amp;SR)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>
                          <a:solidFill>
                            <a:srgbClr val="00B050"/>
                          </a:solidFill>
                        </a:rPr>
                        <a:t>MS before end 2017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IT spring 2018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FC June 2018, Order Jul 2018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First units Q2 &amp; Q1 Mar 2019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Delivery over 3 years (tbd)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0733">
                <a:tc>
                  <a:txBody>
                    <a:bodyPr/>
                    <a:lstStyle/>
                    <a:p>
                      <a:r>
                        <a:rPr lang="pt-PT" sz="800" smtClean="0"/>
                        <a:t>Support posts 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CMI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800" smtClean="0"/>
                        <a:t>First</a:t>
                      </a:r>
                      <a:r>
                        <a:rPr lang="pt-PT" sz="800" baseline="0" smtClean="0"/>
                        <a:t> design by end of year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Review</a:t>
                      </a:r>
                      <a:r>
                        <a:rPr lang="en-GB" sz="800" baseline="0" smtClean="0">
                          <a:solidFill>
                            <a:srgbClr val="00B050"/>
                          </a:solidFill>
                        </a:rPr>
                        <a:t> assembly procedure</a:t>
                      </a: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Increase diameter as much as possible for stiffness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/>
                        <a:t>Thermalisation design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Assembly tooling pre-design</a:t>
                      </a:r>
                      <a:endParaRPr lang="en-GB" sz="8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Single contract</a:t>
                      </a:r>
                      <a:r>
                        <a:rPr lang="pt-PT" sz="800" baseline="0" smtClean="0"/>
                        <a:t> for all WP3 vacuum vessels incl. D1 (must be the same in a continuous cryostat)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As critical as vacuum vessels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>
                          <a:solidFill>
                            <a:srgbClr val="00B050"/>
                          </a:solidFill>
                        </a:rPr>
                        <a:t>MS dispatch Nov 2017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IT dispatch Feb 2018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Finance committee June 2018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PT" sz="800" baseline="0" smtClean="0"/>
                        <a:t>Order placed July 2018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PT" sz="800" baseline="0" smtClean="0"/>
                        <a:t>Pre-series Mar 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296">
                <a:tc>
                  <a:txBody>
                    <a:bodyPr/>
                    <a:lstStyle/>
                    <a:p>
                      <a:r>
                        <a:rPr lang="pt-PT" sz="800" smtClean="0"/>
                        <a:t>Thermalizations</a:t>
                      </a:r>
                      <a:r>
                        <a:rPr lang="pt-PT" sz="800" baseline="0" smtClean="0"/>
                        <a:t> for support posts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CMI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PT" sz="800" smtClean="0"/>
                        <a:t>Idem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smtClean="0"/>
                        <a:t>Must</a:t>
                      </a:r>
                      <a:r>
                        <a:rPr lang="pt-PT" sz="800" baseline="0" smtClean="0"/>
                        <a:t> be very compact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t-PT" sz="800" baseline="0" smtClean="0"/>
                        <a:t>Schedule OK if design done Q1 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9316">
                <a:tc>
                  <a:txBody>
                    <a:bodyPr/>
                    <a:lstStyle/>
                    <a:p>
                      <a:r>
                        <a:rPr lang="pt-PT" sz="800" dirty="0" smtClean="0"/>
                        <a:t>Thermal shields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CMI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800" smtClean="0"/>
                        <a:t>First</a:t>
                      </a:r>
                      <a:r>
                        <a:rPr lang="pt-PT" sz="800" baseline="0" smtClean="0"/>
                        <a:t> design by end of year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Thermalization and accessibility during assembly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Split vertically or horizontally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>
                          <a:solidFill>
                            <a:srgbClr val="00B050"/>
                          </a:solidFill>
                        </a:rPr>
                        <a:t>Temporary support during cryostating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800" smtClean="0"/>
                        <a:t>Cold mass alignment targets: approve heat loads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Aluminium</a:t>
                      </a:r>
                      <a:r>
                        <a:rPr lang="pt-PT" sz="800" baseline="0" smtClean="0"/>
                        <a:t> extrusions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Tender Q1 2018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PT" sz="800" baseline="0" smtClean="0"/>
                        <a:t>Aluminium to stainless steel transitions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PT" sz="800" baseline="0" smtClean="0"/>
                        <a:t>Tender Q1 2018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PT" sz="800" baseline="0" smtClean="0"/>
                        <a:t>Plates and machining Wwith support from MME (tbd)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PT" sz="800" baseline="0" smtClean="0"/>
                        <a:t>Welding/assembly in SMI2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PT" sz="800" baseline="0" smtClean="0"/>
                        <a:t>Bottom trays and transitions for Q4 and Q10: qty in stock to be checked.</a:t>
                      </a:r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151">
                <a:tc>
                  <a:txBody>
                    <a:bodyPr/>
                    <a:lstStyle/>
                    <a:p>
                      <a:r>
                        <a:rPr lang="pt-PT" sz="800" smtClean="0"/>
                        <a:t>MLI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dirty="0" smtClean="0"/>
                        <a:t>Blankets</a:t>
                      </a:r>
                      <a:r>
                        <a:rPr lang="pt-PT" sz="800" baseline="0" dirty="0" smtClean="0"/>
                        <a:t> designed by contractor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Not</a:t>
                      </a:r>
                      <a:r>
                        <a:rPr lang="pt-PT" sz="800" baseline="0" smtClean="0"/>
                        <a:t> much to gain with scale effect. </a:t>
                      </a:r>
                      <a:r>
                        <a:rPr lang="pt-PT" sz="800" smtClean="0"/>
                        <a:t>Several orders according to needs</a:t>
                      </a:r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3588">
                <a:tc>
                  <a:txBody>
                    <a:bodyPr/>
                    <a:lstStyle/>
                    <a:p>
                      <a:r>
                        <a:rPr lang="pt-PT" sz="800" smtClean="0"/>
                        <a:t>Cryo piping and phase separators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CMI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dirty="0" smtClean="0">
                          <a:solidFill>
                            <a:srgbClr val="00B050"/>
                          </a:solidFill>
                        </a:rPr>
                        <a:t>Cross check pressure drop</a:t>
                      </a:r>
                      <a:r>
                        <a:rPr lang="pt-PT" sz="800" baseline="0" dirty="0" smtClean="0">
                          <a:solidFill>
                            <a:srgbClr val="00B050"/>
                          </a:solidFill>
                        </a:rPr>
                        <a:t> with TE-CRG</a:t>
                      </a:r>
                    </a:p>
                    <a:p>
                      <a:r>
                        <a:rPr lang="pt-PT" sz="800" baseline="0" dirty="0" smtClean="0"/>
                        <a:t>Detailed design of phase separator manifold</a:t>
                      </a:r>
                    </a:p>
                    <a:p>
                      <a:r>
                        <a:rPr lang="pt-PT" sz="800" baseline="0" dirty="0" smtClean="0"/>
                        <a:t>Design of liquid boiling solution, active or passive (with TE-CRG)</a:t>
                      </a:r>
                    </a:p>
                    <a:p>
                      <a:r>
                        <a:rPr lang="pt-PT" sz="800" baseline="0" dirty="0" smtClean="0"/>
                        <a:t>Level gauges (tbc)</a:t>
                      </a:r>
                    </a:p>
                    <a:p>
                      <a:r>
                        <a:rPr lang="pt-PT" sz="800" dirty="0" smtClean="0"/>
                        <a:t>Validate jumper</a:t>
                      </a:r>
                      <a:r>
                        <a:rPr lang="pt-PT" sz="800" baseline="0" dirty="0" smtClean="0"/>
                        <a:t> design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b="1" dirty="0" smtClean="0">
                          <a:solidFill>
                            <a:srgbClr val="FF0000"/>
                          </a:solidFill>
                        </a:rPr>
                        <a:t>Solution</a:t>
                      </a:r>
                      <a:r>
                        <a:rPr lang="pt-PT" sz="800" b="1" baseline="0" dirty="0" smtClean="0">
                          <a:solidFill>
                            <a:srgbClr val="FF0000"/>
                          </a:solidFill>
                        </a:rPr>
                        <a:t> to ensure cooling at 1.9 K to be discussed</a:t>
                      </a:r>
                      <a:endParaRPr lang="pt-PT" sz="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pt-PT" sz="800" dirty="0" smtClean="0"/>
                        <a:t>Procurement </a:t>
                      </a:r>
                      <a:r>
                        <a:rPr lang="pt-PT" sz="800" dirty="0" smtClean="0"/>
                        <a:t>strategy will</a:t>
                      </a:r>
                      <a:r>
                        <a:rPr lang="pt-PT" sz="800" baseline="0" dirty="0" smtClean="0"/>
                        <a:t> depend on design</a:t>
                      </a:r>
                    </a:p>
                    <a:p>
                      <a:r>
                        <a:rPr lang="pt-PT" sz="800" b="1" baseline="0" dirty="0" smtClean="0"/>
                        <a:t>Assembled after cold test: Will be not shipped to the US.</a:t>
                      </a:r>
                      <a:endParaRPr lang="en-GB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090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Design and procurement road map (cont.)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964650"/>
              </p:ext>
            </p:extLst>
          </p:nvPr>
        </p:nvGraphicFramePr>
        <p:xfrm>
          <a:off x="0" y="1048603"/>
          <a:ext cx="9144000" cy="5819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18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59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1356">
                <a:tc>
                  <a:txBody>
                    <a:bodyPr/>
                    <a:lstStyle/>
                    <a:p>
                      <a:r>
                        <a:rPr lang="pt-PT" sz="800" smtClean="0"/>
                        <a:t>Component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Who’s in charge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Design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Procurement/Assembly</a:t>
                      </a:r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2495">
                <a:tc>
                  <a:txBody>
                    <a:bodyPr/>
                    <a:lstStyle/>
                    <a:p>
                      <a:r>
                        <a:rPr lang="pt-PT" sz="800" smtClean="0"/>
                        <a:t>Expansion joints and</a:t>
                      </a:r>
                      <a:r>
                        <a:rPr lang="pt-PT" sz="800" baseline="0" smtClean="0"/>
                        <a:t> hoses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CMI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Pre-design</a:t>
                      </a:r>
                      <a:r>
                        <a:rPr lang="pt-PT" sz="800" baseline="0" smtClean="0"/>
                        <a:t> and functional specification </a:t>
                      </a:r>
                      <a:r>
                        <a:rPr lang="pt-PT" sz="800" baseline="0" smtClean="0">
                          <a:solidFill>
                            <a:srgbClr val="00B050"/>
                          </a:solidFill>
                        </a:rPr>
                        <a:t>on going</a:t>
                      </a:r>
                    </a:p>
                    <a:p>
                      <a:r>
                        <a:rPr lang="pt-PT" sz="800" baseline="0" smtClean="0"/>
                        <a:t>Design by contractor</a:t>
                      </a:r>
                    </a:p>
                    <a:p>
                      <a:r>
                        <a:rPr lang="pt-PT" sz="800" baseline="0" smtClean="0"/>
                        <a:t>LHC specifications on materials are not interesting to contractors: we must revise them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Better in</a:t>
                      </a:r>
                      <a:r>
                        <a:rPr lang="pt-PT" sz="800" baseline="0" smtClean="0"/>
                        <a:t> a single contract or we risk not being attactive to industry</a:t>
                      </a:r>
                    </a:p>
                    <a:p>
                      <a:r>
                        <a:rPr lang="pt-PT" sz="800" baseline="0" smtClean="0"/>
                        <a:t>Conceptual specification</a:t>
                      </a:r>
                    </a:p>
                    <a:p>
                      <a:r>
                        <a:rPr lang="pt-PT" sz="800" baseline="0" smtClean="0"/>
                        <a:t>Design by the supplier</a:t>
                      </a:r>
                    </a:p>
                    <a:p>
                      <a:r>
                        <a:rPr lang="pt-PT" sz="800" baseline="0" smtClean="0"/>
                        <a:t>Fatigue testing of pre-series</a:t>
                      </a:r>
                    </a:p>
                    <a:p>
                      <a:r>
                        <a:rPr lang="pt-PT" sz="800" baseline="0" smtClean="0"/>
                        <a:t>Series production</a:t>
                      </a:r>
                    </a:p>
                    <a:p>
                      <a:r>
                        <a:rPr lang="pt-PT" sz="800" baseline="0" smtClean="0"/>
                        <a:t>Heat exchanger bellows +  N Line hoses shipped to US, others welded at CERN? (tbd)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5638">
                <a:tc>
                  <a:txBody>
                    <a:bodyPr/>
                    <a:lstStyle/>
                    <a:p>
                      <a:r>
                        <a:rPr lang="pt-PT" sz="800" smtClean="0"/>
                        <a:t>CLIQ</a:t>
                      </a:r>
                      <a:r>
                        <a:rPr lang="pt-PT" sz="800" baseline="0" smtClean="0"/>
                        <a:t> and instrumentation feedthroughs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Local feedthroughs: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smtClean="0"/>
                        <a:t>Can</a:t>
                      </a:r>
                      <a:r>
                        <a:rPr lang="pt-PT" sz="800" baseline="0" smtClean="0"/>
                        <a:t> be cold tested with the magnet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Simpler test bench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Less connections if magnet must be removed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>
                          <a:solidFill>
                            <a:srgbClr val="00B050"/>
                          </a:solidFill>
                        </a:rPr>
                        <a:t>Local feedthroughs agreed for Instrumentation and CLIQ</a:t>
                      </a:r>
                    </a:p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800" baseline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567">
                <a:tc>
                  <a:txBody>
                    <a:bodyPr/>
                    <a:lstStyle/>
                    <a:p>
                      <a:r>
                        <a:rPr lang="pt-PT" sz="800" smtClean="0"/>
                        <a:t>Current</a:t>
                      </a:r>
                      <a:r>
                        <a:rPr lang="pt-PT" sz="800" baseline="0" smtClean="0"/>
                        <a:t> leads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35 A trim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PT" sz="800" baseline="0" smtClean="0">
                          <a:solidFill>
                            <a:srgbClr val="00B050"/>
                          </a:solidFill>
                        </a:rPr>
                        <a:t>35 A leads after Q1 as they must go through cold diode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800" baseline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567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16x120 A correctors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PT" sz="800" baseline="0" smtClean="0"/>
                        <a:t>2x200 A correctors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>
                          <a:solidFill>
                            <a:srgbClr val="00B050"/>
                          </a:solidFill>
                        </a:rPr>
                        <a:t>Pre-study on-going. </a:t>
                      </a:r>
                      <a:r>
                        <a:rPr lang="pt-PT" sz="800" smtClean="0"/>
                        <a:t>Not</a:t>
                      </a:r>
                      <a:r>
                        <a:rPr lang="pt-PT" sz="800" baseline="0" smtClean="0"/>
                        <a:t> baseline yet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800" baseline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6236">
                <a:tc>
                  <a:txBody>
                    <a:bodyPr/>
                    <a:lstStyle/>
                    <a:p>
                      <a:r>
                        <a:rPr lang="pt-PT" sz="800" smtClean="0"/>
                        <a:t>Beam</a:t>
                      </a:r>
                      <a:r>
                        <a:rPr lang="pt-PT" sz="800" baseline="0" smtClean="0"/>
                        <a:t> screens / BPM / Plug-in module / CWT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VSC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There is very little</a:t>
                      </a:r>
                      <a:r>
                        <a:rPr lang="pt-PT" sz="800" baseline="0" smtClean="0"/>
                        <a:t> room for welding and cutting between beamscreen and cold mass lines: to be discussed at the level of HL-LHC integration</a:t>
                      </a:r>
                    </a:p>
                    <a:p>
                      <a:r>
                        <a:rPr lang="pt-PT" sz="800" baseline="0" smtClean="0"/>
                        <a:t>BPM cables and feedtrhoughs to be routed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1925">
                <a:tc>
                  <a:txBody>
                    <a:bodyPr/>
                    <a:lstStyle/>
                    <a:p>
                      <a:r>
                        <a:rPr lang="pt-PT" sz="800" smtClean="0"/>
                        <a:t>Interconnects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Welding</a:t>
                      </a:r>
                      <a:r>
                        <a:rPr lang="pt-PT" sz="800" baseline="0" smtClean="0"/>
                        <a:t> and cutting tools to be designed</a:t>
                      </a:r>
                    </a:p>
                    <a:p>
                      <a:r>
                        <a:rPr lang="pt-PT" sz="800" baseline="0" smtClean="0"/>
                        <a:t>Mockups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Vacuum</a:t>
                      </a:r>
                      <a:r>
                        <a:rPr lang="pt-PT" sz="800" baseline="0" smtClean="0"/>
                        <a:t> vessels sleeves ordered as single contract (needed for the string)</a:t>
                      </a:r>
                    </a:p>
                    <a:p>
                      <a:r>
                        <a:rPr lang="pt-PT" sz="800" baseline="0" smtClean="0"/>
                        <a:t>Thermal shields and MLI to have shorter lead times</a:t>
                      </a:r>
                    </a:p>
                    <a:p>
                      <a:r>
                        <a:rPr lang="pt-PT" sz="800" baseline="0" smtClean="0"/>
                        <a:t>Procurement of welding and cutting tools must be addressed as soon as the first design is done</a:t>
                      </a:r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354">
                <a:tc>
                  <a:txBody>
                    <a:bodyPr/>
                    <a:lstStyle/>
                    <a:p>
                      <a:r>
                        <a:rPr lang="pt-PT" sz="800" smtClean="0"/>
                        <a:t>Jacks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Will we</a:t>
                      </a:r>
                      <a:r>
                        <a:rPr lang="pt-PT" sz="800" baseline="0" smtClean="0"/>
                        <a:t> need to design new jacks or can we use existing ones? Longitudinal adjustment range under discussion. Strategy to be discussed with SU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354">
                <a:tc>
                  <a:txBody>
                    <a:bodyPr/>
                    <a:lstStyle/>
                    <a:p>
                      <a:r>
                        <a:rPr lang="pt-PT" sz="800" smtClean="0"/>
                        <a:t>Cryostating bench for SMI2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smtClean="0"/>
                        <a:t>Will</a:t>
                      </a:r>
                      <a:r>
                        <a:rPr lang="pt-PT" sz="800" baseline="0" smtClean="0"/>
                        <a:t> replace existing MS bench. Compatible with all WP3 cryostats +  LHC MS SSS and long connection cryostats</a:t>
                      </a:r>
                      <a:endParaRPr lang="pt-PT" sz="800" smtClean="0"/>
                    </a:p>
                    <a:p>
                      <a:r>
                        <a:rPr lang="pt-PT" sz="800" smtClean="0"/>
                        <a:t>Design</a:t>
                      </a:r>
                      <a:r>
                        <a:rPr lang="pt-PT" sz="800" baseline="0" smtClean="0"/>
                        <a:t> by contractor according to CERN functional spec.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800" baseline="0" smtClean="0">
                          <a:solidFill>
                            <a:srgbClr val="00B050"/>
                          </a:solidFill>
                        </a:rPr>
                        <a:t>1 tooling  for CERN+ 1 tooling for US</a:t>
                      </a:r>
                    </a:p>
                    <a:p>
                      <a:r>
                        <a:rPr lang="pt-PT" sz="800" baseline="0" smtClean="0">
                          <a:solidFill>
                            <a:srgbClr val="00B050"/>
                          </a:solidFill>
                        </a:rPr>
                        <a:t>IT dispatch Nov 2017</a:t>
                      </a:r>
                    </a:p>
                    <a:p>
                      <a:r>
                        <a:rPr lang="pt-PT" sz="800" baseline="0" smtClean="0">
                          <a:solidFill>
                            <a:schemeClr val="tx1"/>
                          </a:solidFill>
                        </a:rPr>
                        <a:t>Order placed: Feb 2018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+ 12 months: Tool 1 installed and commissioned at CERN   Feb. 2019</a:t>
                      </a:r>
                    </a:p>
                    <a:p>
                      <a:r>
                        <a:rPr lang="en-GB" sz="8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+ 14 months: Tool 2 installed and commissioned at FNAL    Apr. 2019</a:t>
                      </a:r>
                      <a:endParaRPr lang="pt-PT" sz="800" kern="1200" baseline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PT" sz="800" baseline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662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7558" y="3353919"/>
            <a:ext cx="5958571" cy="3362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Test cryostat for MQXF proto</a:t>
            </a:r>
            <a:endParaRPr lang="en-GB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327102" y="1059033"/>
            <a:ext cx="5270810" cy="3283079"/>
          </a:xfrm>
        </p:spPr>
        <p:txBody>
          <a:bodyPr>
            <a:normAutofit fontScale="70000" lnSpcReduction="20000"/>
          </a:bodyPr>
          <a:lstStyle/>
          <a:p>
            <a:r>
              <a:rPr lang="pt-PT" dirty="0" smtClean="0"/>
              <a:t>Using LHC spare vacuum vessel</a:t>
            </a:r>
          </a:p>
          <a:p>
            <a:pPr lvl="1"/>
            <a:r>
              <a:rPr lang="pt-PT" dirty="0" smtClean="0"/>
              <a:t>Dedicated service module for feedthroughs to be welded and cut off after the test</a:t>
            </a:r>
          </a:p>
          <a:p>
            <a:r>
              <a:rPr lang="pt-PT" dirty="0" smtClean="0"/>
              <a:t>New support posts required (shorter): </a:t>
            </a:r>
          </a:p>
          <a:p>
            <a:pPr lvl="1"/>
            <a:r>
              <a:rPr lang="pt-PT" dirty="0" smtClean="0"/>
              <a:t>Collaboration with EP department for production in </a:t>
            </a:r>
            <a:r>
              <a:rPr lang="pt-PT" dirty="0" smtClean="0"/>
              <a:t>lay-up </a:t>
            </a:r>
            <a:r>
              <a:rPr lang="pt-PT" dirty="0" smtClean="0"/>
              <a:t>and autoclave. </a:t>
            </a:r>
          </a:p>
          <a:p>
            <a:pPr lvl="1"/>
            <a:r>
              <a:rPr lang="pt-PT" dirty="0" smtClean="0"/>
              <a:t>Machined from G10 tube was studied: not </a:t>
            </a:r>
            <a:r>
              <a:rPr lang="pt-PT" dirty="0" smtClean="0"/>
              <a:t>ideal</a:t>
            </a:r>
            <a:r>
              <a:rPr lang="pt-PT" dirty="0" smtClean="0"/>
              <a:t> </a:t>
            </a:r>
            <a:r>
              <a:rPr lang="pt-PT" dirty="0" smtClean="0"/>
              <a:t>for transverse loads.</a:t>
            </a:r>
          </a:p>
          <a:p>
            <a:pPr lvl="1"/>
            <a:r>
              <a:rPr lang="pt-PT" dirty="0" smtClean="0"/>
              <a:t>Alternative: machined from stainless </a:t>
            </a:r>
            <a:r>
              <a:rPr lang="pt-PT" dirty="0" smtClean="0"/>
              <a:t>steel (higher heat loads)</a:t>
            </a:r>
            <a:endParaRPr lang="pt-PT" dirty="0" smtClean="0"/>
          </a:p>
          <a:p>
            <a:r>
              <a:rPr lang="pt-PT" dirty="0" smtClean="0"/>
              <a:t>Modifications to the cryostating tooling</a:t>
            </a:r>
          </a:p>
          <a:p>
            <a:r>
              <a:rPr lang="pt-PT" dirty="0" smtClean="0"/>
              <a:t>The vessel is too thin to support the cold mass weight: Reinforcement plates inside vacuum vessel</a:t>
            </a:r>
          </a:p>
          <a:p>
            <a:r>
              <a:rPr lang="pt-PT" dirty="0" smtClean="0">
                <a:solidFill>
                  <a:schemeClr val="accent4">
                    <a:lumMod val="75000"/>
                  </a:schemeClr>
                </a:solidFill>
              </a:rPr>
              <a:t>Definition of feedthroughs required to finish the design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857" y="3650165"/>
            <a:ext cx="7002527" cy="395190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9" t="3284" r="14471" b="4221"/>
          <a:stretch/>
        </p:blipFill>
        <p:spPr>
          <a:xfrm>
            <a:off x="5381013" y="879149"/>
            <a:ext cx="3485787" cy="320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76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Cryostat design status (ex. Q2 IR1 Right)</a:t>
            </a:r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" t="4670" r="3589"/>
          <a:stretch/>
        </p:blipFill>
        <p:spPr>
          <a:xfrm>
            <a:off x="81775" y="884663"/>
            <a:ext cx="8824331" cy="515929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325629" y="4359670"/>
            <a:ext cx="1521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Cold mass rests on 3 support posts</a:t>
            </a:r>
            <a:endParaRPr lang="en-GB" sz="105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60273" y="4781556"/>
            <a:ext cx="19870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Cryo-assembly isostatically supported on 3 jacks</a:t>
            </a:r>
            <a:endParaRPr lang="en-GB" sz="105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46322" y="4806360"/>
            <a:ext cx="194480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Tie-rod as longitudinal anchor (performs both in compression and tension</a:t>
            </a:r>
            <a:r>
              <a:rPr lang="pt-P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). Required in Q1 but optional in Q2 Q3.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852" y="2064775"/>
            <a:ext cx="20889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 module always on the IP side (phase separator, pumping manifold, BPM feedthroughs)</a:t>
            </a:r>
            <a:endParaRPr lang="en-GB" sz="105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37727" y="1421483"/>
            <a:ext cx="121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Interconnect sliding sleeve opens towards the IP</a:t>
            </a:r>
            <a:endParaRPr lang="en-GB" sz="105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78297" y="3998033"/>
            <a:ext cx="153143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Cold mass, termal shield and cryo-piping with central fixed point</a:t>
            </a:r>
            <a:endParaRPr lang="en-GB" sz="105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852" y="4869615"/>
            <a:ext cx="172472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 separator can be connected to its magnet or the neighbouring magnet depending on tunnel slope</a:t>
            </a:r>
            <a:endParaRPr lang="en-GB" sz="105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04853" y="1178499"/>
            <a:ext cx="17395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One feedthrough for cold mass instrumentation and one feedthrough for CLIQ leads</a:t>
            </a:r>
            <a:endParaRPr lang="en-GB" sz="105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45204" y="1406094"/>
            <a:ext cx="13084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Pressure relief valve for insulation </a:t>
            </a:r>
            <a:r>
              <a:rPr lang="pt-P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vacuum (to discussed)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48039" y="1803421"/>
            <a:ext cx="15909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Survey targets</a:t>
            </a:r>
            <a:endParaRPr lang="en-GB" sz="105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39252" y="3839052"/>
            <a:ext cx="1442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Cold mass position monitoring (FSI)</a:t>
            </a:r>
            <a:endParaRPr lang="en-GB" sz="105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8" name="Straight Arrow Connector 17"/>
          <p:cNvCxnSpPr>
            <a:stCxn id="14" idx="2"/>
          </p:cNvCxnSpPr>
          <p:nvPr/>
        </p:nvCxnSpPr>
        <p:spPr>
          <a:xfrm flipH="1">
            <a:off x="4728117" y="2175535"/>
            <a:ext cx="471292" cy="5527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478053" y="2064775"/>
            <a:ext cx="260222" cy="369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2"/>
          </p:cNvCxnSpPr>
          <p:nvPr/>
        </p:nvCxnSpPr>
        <p:spPr>
          <a:xfrm flipH="1">
            <a:off x="8160751" y="2160147"/>
            <a:ext cx="286576" cy="2850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3" idx="2"/>
          </p:cNvCxnSpPr>
          <p:nvPr/>
        </p:nvCxnSpPr>
        <p:spPr>
          <a:xfrm flipH="1">
            <a:off x="2561091" y="1917163"/>
            <a:ext cx="413557" cy="8639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019505" y="1934226"/>
            <a:ext cx="948299" cy="7941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669073" y="2803439"/>
            <a:ext cx="74342" cy="3028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743415" y="3685113"/>
            <a:ext cx="156117" cy="11845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" idx="0"/>
          </p:cNvCxnSpPr>
          <p:nvPr/>
        </p:nvCxnSpPr>
        <p:spPr>
          <a:xfrm flipH="1" flipV="1">
            <a:off x="2052755" y="3839052"/>
            <a:ext cx="33699" cy="5206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8" idx="0"/>
          </p:cNvCxnSpPr>
          <p:nvPr/>
        </p:nvCxnSpPr>
        <p:spPr>
          <a:xfrm flipV="1">
            <a:off x="3918724" y="3685114"/>
            <a:ext cx="233818" cy="11212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1" idx="0"/>
          </p:cNvCxnSpPr>
          <p:nvPr/>
        </p:nvCxnSpPr>
        <p:spPr>
          <a:xfrm flipH="1" flipV="1">
            <a:off x="4728117" y="3620429"/>
            <a:ext cx="515898" cy="3776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6738275" y="4054495"/>
            <a:ext cx="715525" cy="7270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278313" y="2226613"/>
            <a:ext cx="1289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Lifting points</a:t>
            </a:r>
            <a:endParaRPr lang="en-GB" sz="105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3918724" y="2512352"/>
            <a:ext cx="293852" cy="2688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0"/>
          </p:cNvCxnSpPr>
          <p:nvPr/>
        </p:nvCxnSpPr>
        <p:spPr>
          <a:xfrm flipH="1" flipV="1">
            <a:off x="7551152" y="3307400"/>
            <a:ext cx="609600" cy="5316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7061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3321269" y="3090041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Thank you!</a:t>
            </a:r>
            <a:endParaRPr lang="en-GB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65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Piping nomenclature</a:t>
            </a:r>
            <a:endParaRPr lang="en-GB"/>
          </a:p>
        </p:txBody>
      </p:sp>
      <p:sp>
        <p:nvSpPr>
          <p:cNvPr id="79" name="Content Placeholder 78"/>
          <p:cNvSpPr>
            <a:spLocks noGrp="1"/>
          </p:cNvSpPr>
          <p:nvPr>
            <p:ph idx="1"/>
          </p:nvPr>
        </p:nvSpPr>
        <p:spPr>
          <a:xfrm>
            <a:off x="5321726" y="1342281"/>
            <a:ext cx="3590510" cy="4906963"/>
          </a:xfrm>
        </p:spPr>
        <p:txBody>
          <a:bodyPr>
            <a:normAutofit fontScale="55000" lnSpcReduction="20000"/>
          </a:bodyPr>
          <a:lstStyle/>
          <a:p>
            <a:pPr>
              <a:tabLst>
                <a:tab pos="900113" algn="l"/>
              </a:tabLst>
            </a:pPr>
            <a:r>
              <a:rPr lang="pt-PT">
                <a:solidFill>
                  <a:schemeClr val="tx1">
                    <a:lumMod val="65000"/>
                    <a:lumOff val="35000"/>
                  </a:schemeClr>
                </a:solidFill>
              </a:rPr>
              <a:t>N1 &amp; N2	Auxilary lines for Trim and Correctors Busbars</a:t>
            </a:r>
          </a:p>
          <a:p>
            <a:pPr>
              <a:tabLst>
                <a:tab pos="900113" algn="l"/>
              </a:tabLst>
            </a:pPr>
            <a:r>
              <a:rPr lang="pt-PT">
                <a:solidFill>
                  <a:schemeClr val="tx1">
                    <a:lumMod val="65000"/>
                    <a:lumOff val="35000"/>
                  </a:schemeClr>
                </a:solidFill>
              </a:rPr>
              <a:t>M	Aperture for the cold mass busbars</a:t>
            </a:r>
          </a:p>
          <a:p>
            <a:pPr>
              <a:tabLst>
                <a:tab pos="900113" algn="l"/>
              </a:tabLst>
            </a:pP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MN</a:t>
            </a:r>
            <a:r>
              <a:rPr lang="pt-PT">
                <a:solidFill>
                  <a:schemeClr val="tx1">
                    <a:lumMod val="65000"/>
                    <a:lumOff val="35000"/>
                  </a:schemeClr>
                </a:solidFill>
              </a:rPr>
              <a:t>	Busbars Interconnection line</a:t>
            </a:r>
          </a:p>
          <a:p>
            <a:pPr>
              <a:tabLst>
                <a:tab pos="900113" algn="l"/>
              </a:tabLst>
            </a:pP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X1 </a:t>
            </a:r>
            <a:r>
              <a:rPr lang="pt-PT">
                <a:solidFill>
                  <a:schemeClr val="tx1">
                    <a:lumMod val="65000"/>
                    <a:lumOff val="35000"/>
                  </a:schemeClr>
                </a:solidFill>
              </a:rPr>
              <a:t>&amp; X2	Heat exchanger tubes</a:t>
            </a:r>
          </a:p>
          <a:p>
            <a:pPr>
              <a:tabLst>
                <a:tab pos="900113" algn="l"/>
              </a:tabLst>
            </a:pPr>
            <a:r>
              <a:rPr lang="pt-PT">
                <a:solidFill>
                  <a:schemeClr val="tx1">
                    <a:lumMod val="65000"/>
                    <a:lumOff val="35000"/>
                  </a:schemeClr>
                </a:solidFill>
              </a:rPr>
              <a:t>y1 &amp; y2	Helium inlets</a:t>
            </a:r>
          </a:p>
          <a:p>
            <a:pPr>
              <a:tabLst>
                <a:tab pos="900113" algn="l"/>
              </a:tabLst>
            </a:pP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</a:t>
            </a:r>
            <a:r>
              <a:rPr lang="pt-PT">
                <a:solidFill>
                  <a:schemeClr val="tx1">
                    <a:lumMod val="65000"/>
                    <a:lumOff val="35000"/>
                  </a:schemeClr>
                </a:solidFill>
              </a:rPr>
              <a:t>	Beam </a:t>
            </a: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line</a:t>
            </a:r>
            <a:endParaRPr lang="pt-PT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tabLst>
                <a:tab pos="900113" algn="l"/>
              </a:tabLst>
            </a:pP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L1 </a:t>
            </a:r>
            <a:r>
              <a:rPr lang="pt-PT">
                <a:solidFill>
                  <a:schemeClr val="tx1">
                    <a:lumMod val="65000"/>
                    <a:lumOff val="35000"/>
                  </a:schemeClr>
                </a:solidFill>
              </a:rPr>
              <a:t>&amp; L2	Conduction path for HeII (2x75cm</a:t>
            </a:r>
            <a:r>
              <a:rPr lang="pt-PT" baseline="3000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pt-PT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>
              <a:tabLst>
                <a:tab pos="900113" algn="l"/>
              </a:tabLst>
            </a:pP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IFS</a:t>
            </a:r>
            <a:r>
              <a:rPr lang="pt-PT">
                <a:solidFill>
                  <a:schemeClr val="tx1">
                    <a:lumMod val="65000"/>
                    <a:lumOff val="35000"/>
                  </a:schemeClr>
                </a:solidFill>
              </a:rPr>
              <a:t>	Instrumentation feethroughs capillary</a:t>
            </a:r>
          </a:p>
          <a:p>
            <a:pPr>
              <a:tabLst>
                <a:tab pos="900113" algn="l"/>
              </a:tabLst>
            </a:pP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CLIQ</a:t>
            </a:r>
            <a:r>
              <a:rPr lang="pt-PT">
                <a:solidFill>
                  <a:schemeClr val="tx1">
                    <a:lumMod val="65000"/>
                    <a:lumOff val="35000"/>
                  </a:schemeClr>
                </a:solidFill>
              </a:rPr>
              <a:t>	CLIQ feedthroughs cuurent </a:t>
            </a: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leads</a:t>
            </a:r>
          </a:p>
          <a:p>
            <a:pPr>
              <a:tabLst>
                <a:tab pos="900113" algn="l"/>
              </a:tabLst>
            </a:pP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XB1 XB2	Pumping lines</a:t>
            </a:r>
          </a:p>
          <a:p>
            <a:pPr>
              <a:tabLst>
                <a:tab pos="900113" algn="l"/>
              </a:tabLst>
            </a:pP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CY1 CY2	1.9 K inlet</a:t>
            </a:r>
          </a:p>
          <a:p>
            <a:pPr>
              <a:tabLst>
                <a:tab pos="900113" algn="l"/>
              </a:tabLst>
            </a:pP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LD	Cooldown and quench line</a:t>
            </a:r>
          </a:p>
          <a:p>
            <a:pPr>
              <a:tabLst>
                <a:tab pos="900113" algn="l"/>
              </a:tabLst>
            </a:pP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pt-PT" baseline="-25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E’</a:t>
            </a:r>
            <a:r>
              <a:rPr lang="pt-PT" baseline="-25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	</a:t>
            </a: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Thermal shield and beamscreen inlet</a:t>
            </a:r>
          </a:p>
          <a:p>
            <a:pPr>
              <a:tabLst>
                <a:tab pos="900113" algn="l"/>
              </a:tabLst>
            </a:pP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E’</a:t>
            </a:r>
            <a:r>
              <a:rPr lang="pt-PT" baseline="-25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pt-PT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GB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E’</a:t>
            </a:r>
            <a:r>
              <a:rPr lang="pt-PT" baseline="-25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pt-P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	Thermal shield cooling</a:t>
            </a:r>
            <a:endParaRPr lang="en-GB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tabLst>
                <a:tab pos="900113" algn="l"/>
              </a:tabLst>
            </a:pPr>
            <a:endParaRPr lang="en-GB" baseline="-250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tabLst>
                <a:tab pos="900113" algn="l"/>
              </a:tabLst>
            </a:pPr>
            <a:endParaRPr lang="pt-PT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63" r="19526"/>
          <a:stretch/>
        </p:blipFill>
        <p:spPr>
          <a:xfrm>
            <a:off x="457508" y="1255318"/>
            <a:ext cx="4392488" cy="43972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9159" y="2031545"/>
            <a:ext cx="2940489" cy="274799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629734" y="1578165"/>
            <a:ext cx="32334" cy="10536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59264" y="2372067"/>
            <a:ext cx="447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MN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767124" y="2539103"/>
            <a:ext cx="1371536" cy="2764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3401" y="2783817"/>
            <a:ext cx="387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X1 </a:t>
            </a:r>
            <a:endParaRPr lang="en-GB" sz="10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757" y="3255901"/>
            <a:ext cx="360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100">
                <a:solidFill>
                  <a:schemeClr val="tx1">
                    <a:lumMod val="65000"/>
                    <a:lumOff val="35000"/>
                  </a:schemeClr>
                </a:solidFill>
              </a:rPr>
              <a:t>Y</a:t>
            </a:r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86857" y="2913952"/>
            <a:ext cx="1003322" cy="19094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88394" y="3140272"/>
            <a:ext cx="1289453" cy="23329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21583" y="4379476"/>
            <a:ext cx="360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L1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Straight Arrow Connector 14"/>
          <p:cNvCxnSpPr>
            <a:stCxn id="16" idx="1"/>
          </p:cNvCxnSpPr>
          <p:nvPr/>
        </p:nvCxnSpPr>
        <p:spPr>
          <a:xfrm flipH="1" flipV="1">
            <a:off x="3233270" y="4186149"/>
            <a:ext cx="783356" cy="324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16626" y="4379476"/>
            <a:ext cx="360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L2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28212" y="2852087"/>
            <a:ext cx="387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X2 </a:t>
            </a:r>
            <a:endParaRPr lang="en-GB" sz="10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83936" y="1439050"/>
            <a:ext cx="4869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1220" y="1342281"/>
            <a:ext cx="729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N1&amp;N2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77014" y="3181112"/>
            <a:ext cx="360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</a:t>
            </a:r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504070" y="1578165"/>
            <a:ext cx="103092" cy="10167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029599" y="1639263"/>
            <a:ext cx="527409" cy="11651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3"/>
          </p:cNvCxnSpPr>
          <p:nvPr/>
        </p:nvCxnSpPr>
        <p:spPr>
          <a:xfrm flipV="1">
            <a:off x="1181971" y="4186149"/>
            <a:ext cx="787705" cy="324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1"/>
          </p:cNvCxnSpPr>
          <p:nvPr/>
        </p:nvCxnSpPr>
        <p:spPr>
          <a:xfrm flipH="1" flipV="1">
            <a:off x="3094330" y="3150247"/>
            <a:ext cx="1282684" cy="16167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213733" y="2988995"/>
            <a:ext cx="1099728" cy="1075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313461" y="3598652"/>
            <a:ext cx="2846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>
          <a:xfrm flipH="1" flipV="1">
            <a:off x="2872319" y="3517511"/>
            <a:ext cx="1441142" cy="21194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71430" y="1535091"/>
            <a:ext cx="5822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IFS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3107731" y="1749985"/>
            <a:ext cx="255988" cy="453351"/>
          </a:xfrm>
          <a:prstGeom prst="straightConnector1">
            <a:avLst/>
          </a:prstGeom>
          <a:ln>
            <a:solidFill>
              <a:srgbClr val="7C7CF8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945346" y="3690833"/>
            <a:ext cx="641255" cy="289311"/>
          </a:xfrm>
          <a:prstGeom prst="straightConnector1">
            <a:avLst/>
          </a:prstGeom>
          <a:ln>
            <a:solidFill>
              <a:srgbClr val="01DC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765454" y="1700660"/>
            <a:ext cx="268815" cy="431882"/>
          </a:xfrm>
          <a:prstGeom prst="straightConnector1">
            <a:avLst/>
          </a:prstGeom>
          <a:ln>
            <a:solidFill>
              <a:srgbClr val="33CCCC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347928" y="1508458"/>
            <a:ext cx="5822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CLIQ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3496698" y="2594895"/>
            <a:ext cx="1353298" cy="28235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814805" y="2370233"/>
            <a:ext cx="579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pt-PT" sz="1100" baseline="-25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E’</a:t>
            </a:r>
            <a:r>
              <a:rPr lang="pt-PT" sz="1100" baseline="-25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endParaRPr lang="en-GB" sz="1100" baseline="-25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3279960" y="1544391"/>
            <a:ext cx="879304" cy="90540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105912" y="1326857"/>
            <a:ext cx="579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XB2</a:t>
            </a:r>
            <a:endParaRPr lang="en-GB" sz="1100" baseline="-25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flipH="1">
            <a:off x="3148039" y="1720169"/>
            <a:ext cx="1223769" cy="96447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350675" y="1538803"/>
            <a:ext cx="579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CY2</a:t>
            </a:r>
            <a:endParaRPr lang="en-GB" sz="1100" baseline="-25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945346" y="1508458"/>
            <a:ext cx="942078" cy="95171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 flipH="1">
            <a:off x="518220" y="1290491"/>
            <a:ext cx="579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XB1</a:t>
            </a:r>
            <a:endParaRPr lang="en-GB" sz="1100" baseline="-25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747100" y="1830695"/>
            <a:ext cx="1264562" cy="87077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 flipH="1">
            <a:off x="317497" y="1645031"/>
            <a:ext cx="579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CY1</a:t>
            </a:r>
            <a:endParaRPr lang="en-GB" sz="1100" baseline="-25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593336" y="2224453"/>
            <a:ext cx="1043553" cy="62942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 flipH="1">
            <a:off x="253179" y="2005934"/>
            <a:ext cx="579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LD</a:t>
            </a:r>
            <a:endParaRPr lang="en-GB" sz="1100" baseline="-25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 flipH="1" flipV="1">
            <a:off x="3762833" y="3409086"/>
            <a:ext cx="1038466" cy="21128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816913" y="3478035"/>
            <a:ext cx="579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E’</a:t>
            </a:r>
            <a:r>
              <a:rPr lang="pt-PT" sz="1100" baseline="-25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474187" y="3405674"/>
            <a:ext cx="896759" cy="48180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30021" y="3902979"/>
            <a:ext cx="579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E’</a:t>
            </a:r>
            <a:r>
              <a:rPr lang="pt-PT" sz="1100" baseline="-25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pt-PT" sz="110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438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23747" y="787804"/>
            <a:ext cx="6512312" cy="1738274"/>
            <a:chOff x="0" y="2435470"/>
            <a:chExt cx="8827477" cy="242667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263" r="3462" b="29008"/>
            <a:stretch/>
          </p:blipFill>
          <p:spPr>
            <a:xfrm>
              <a:off x="0" y="2435470"/>
              <a:ext cx="8827477" cy="2426678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2312377" y="4018085"/>
              <a:ext cx="2224454" cy="351692"/>
            </a:xfrm>
            <a:prstGeom prst="straightConnector1">
              <a:avLst/>
            </a:prstGeom>
            <a:ln w="25400">
              <a:solidFill>
                <a:srgbClr val="FFFF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 rot="21091728">
              <a:off x="2885625" y="3785439"/>
              <a:ext cx="1802348" cy="365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L’=2.51 m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4536831" y="3648809"/>
              <a:ext cx="2151453" cy="363265"/>
            </a:xfrm>
            <a:prstGeom prst="straightConnector1">
              <a:avLst/>
            </a:prstGeom>
            <a:ln w="25400">
              <a:solidFill>
                <a:srgbClr val="FFFF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rot="21091728">
              <a:off x="5200934" y="3419093"/>
              <a:ext cx="1802348" cy="365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L’’=2.47 m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21059566" flipH="1">
              <a:off x="2221675" y="4477759"/>
              <a:ext cx="247795" cy="7684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 rot="21059566">
              <a:off x="2141618" y="4424347"/>
              <a:ext cx="571418" cy="365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free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21059566" flipH="1">
              <a:off x="6519185" y="3371058"/>
              <a:ext cx="247795" cy="7684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21059566">
              <a:off x="6395167" y="3045080"/>
              <a:ext cx="571418" cy="365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free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21059566" flipH="1">
              <a:off x="6549133" y="3945239"/>
              <a:ext cx="247795" cy="7684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rot="21059566">
              <a:off x="6477868" y="3926995"/>
              <a:ext cx="571418" cy="365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free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6665111" y="3789483"/>
              <a:ext cx="2389" cy="306267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89"/>
          <a:stretch/>
        </p:blipFill>
        <p:spPr>
          <a:xfrm>
            <a:off x="396675" y="4928246"/>
            <a:ext cx="5362048" cy="1124495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5769809" y="4026054"/>
            <a:ext cx="2591240" cy="1742844"/>
            <a:chOff x="3705900" y="2943238"/>
            <a:chExt cx="5400000" cy="352804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05900" y="2943238"/>
              <a:ext cx="5400000" cy="3528041"/>
            </a:xfrm>
            <a:prstGeom prst="rect">
              <a:avLst/>
            </a:prstGeom>
          </p:spPr>
        </p:pic>
        <p:cxnSp>
          <p:nvCxnSpPr>
            <p:cNvPr id="22" name="Straight Connector 21"/>
            <p:cNvCxnSpPr/>
            <p:nvPr/>
          </p:nvCxnSpPr>
          <p:spPr>
            <a:xfrm>
              <a:off x="4324350" y="4724400"/>
              <a:ext cx="4629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Cryostat supports and vacuum vessel design</a:t>
            </a:r>
            <a:endParaRPr lang="en-GB"/>
          </a:p>
        </p:txBody>
      </p:sp>
      <p:sp>
        <p:nvSpPr>
          <p:cNvPr id="31" name="Content Placeholder 30"/>
          <p:cNvSpPr>
            <a:spLocks noGrp="1"/>
          </p:cNvSpPr>
          <p:nvPr>
            <p:ph sz="half" idx="2"/>
          </p:nvPr>
        </p:nvSpPr>
        <p:spPr>
          <a:xfrm>
            <a:off x="457200" y="2793669"/>
            <a:ext cx="5069420" cy="2991482"/>
          </a:xfrm>
        </p:spPr>
        <p:txBody>
          <a:bodyPr>
            <a:normAutofit/>
          </a:bodyPr>
          <a:lstStyle/>
          <a:p>
            <a:r>
              <a:rPr lang="pt-PT" sz="1400" dirty="0"/>
              <a:t>Cryostat interface meeting 29/8/2017: decision to implement isostatic support (3 jacks instead of 4) </a:t>
            </a:r>
            <a:r>
              <a:rPr lang="pt-PT" sz="800" dirty="0">
                <a:hlinkClick r:id="rId6"/>
              </a:rPr>
              <a:t>https://indico.cern.ch/event/661726</a:t>
            </a:r>
            <a:r>
              <a:rPr lang="pt-PT" sz="800" dirty="0" smtClean="0">
                <a:hlinkClick r:id="rId6"/>
              </a:rPr>
              <a:t>/</a:t>
            </a:r>
            <a:r>
              <a:rPr lang="pt-PT" sz="800" dirty="0" smtClean="0"/>
              <a:t> </a:t>
            </a:r>
            <a:endParaRPr lang="pt-PT" sz="800" dirty="0"/>
          </a:p>
          <a:p>
            <a:r>
              <a:rPr lang="pt-PT" sz="1400" dirty="0" smtClean="0"/>
              <a:t>Small difference in length between Q1/3 and Q2: same interfaces to simplify assembly tooling</a:t>
            </a:r>
          </a:p>
          <a:p>
            <a:r>
              <a:rPr lang="pt-PT" sz="1400" dirty="0" smtClean="0"/>
              <a:t>Optimisation of jack locations for minimum cold mass deformation presented at WGA#3 </a:t>
            </a:r>
            <a:r>
              <a:rPr lang="pt-PT" sz="1400" dirty="0" smtClean="0"/>
              <a:t>18/10/2017 </a:t>
            </a:r>
            <a:r>
              <a:rPr lang="en-GB" sz="800" u="sng" dirty="0">
                <a:hlinkClick r:id="rId7"/>
              </a:rPr>
              <a:t>https://indico.cern.ch/event/666376</a:t>
            </a:r>
            <a:r>
              <a:rPr lang="en-GB" sz="800" u="sng" dirty="0" smtClean="0">
                <a:hlinkClick r:id="rId7"/>
              </a:rPr>
              <a:t>/</a:t>
            </a:r>
            <a:r>
              <a:rPr lang="pt-PT" sz="1400" dirty="0" smtClean="0"/>
              <a:t> </a:t>
            </a:r>
          </a:p>
          <a:p>
            <a:pPr lvl="1"/>
            <a:r>
              <a:rPr lang="pt-PT" sz="1000" dirty="0" smtClean="0"/>
              <a:t>Goal: Interface between cold mass and vacuum vessel deform evenly</a:t>
            </a:r>
          </a:p>
          <a:p>
            <a:pPr lvl="1"/>
            <a:r>
              <a:rPr lang="pt-PT" sz="1000" dirty="0" smtClean="0"/>
              <a:t>Total displacement of cold mass interfaces ~130 micron</a:t>
            </a:r>
          </a:p>
          <a:p>
            <a:pPr lvl="1"/>
            <a:r>
              <a:rPr lang="pt-PT" sz="1000" dirty="0" smtClean="0"/>
              <a:t>Contribution of vacuum vessel deformation to cold bore misalignmment: &lt; 60 micron</a:t>
            </a:r>
          </a:p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27" name="Content Placeholder 26"/>
          <p:cNvPicPr>
            <a:picLocks noGrp="1" noChangeAspect="1"/>
          </p:cNvPicPr>
          <p:nvPr>
            <p:ph idx="4294967295"/>
          </p:nvPr>
        </p:nvPicPr>
        <p:blipFill>
          <a:blip r:embed="rId8"/>
          <a:stretch>
            <a:fillRect/>
          </a:stretch>
        </p:blipFill>
        <p:spPr>
          <a:xfrm>
            <a:off x="5769809" y="2289345"/>
            <a:ext cx="2591240" cy="169379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843045" y="2345962"/>
            <a:ext cx="1138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Q2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66798" y="4039755"/>
            <a:ext cx="1138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Q1/3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685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Longitudinal anchor for Q1</a:t>
            </a:r>
            <a:endParaRPr lang="en-GB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555" y="875804"/>
            <a:ext cx="5386581" cy="3039779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1241502" y="3821314"/>
            <a:ext cx="67204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be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placed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either side of the central support post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Designed to work in compression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Functional specification </a:t>
            </a:r>
            <a:r>
              <a:rPr lang="en-GB" sz="1200" dirty="0">
                <a:hlinkClick r:id="rId4"/>
              </a:rPr>
              <a:t>https://</a:t>
            </a:r>
            <a:r>
              <a:rPr lang="en-GB" sz="1200" dirty="0" smtClean="0">
                <a:hlinkClick r:id="rId4"/>
              </a:rPr>
              <a:t>edms.cern.ch/document/1856323/0.1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13 tonne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either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direction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Adjustment range +/-10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Resolution +/- 0.1 mm with differential screw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 adjustment under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vacuum load</a:t>
            </a:r>
            <a:endParaRPr lang="pt-PT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 remotely operated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Validation test planned in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2018 using LHC spare triplet cryo-assemblies</a:t>
            </a:r>
            <a:endParaRPr lang="pt-PT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321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Sliding support post</a:t>
            </a:r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38"/>
          <a:stretch/>
        </p:blipFill>
        <p:spPr>
          <a:xfrm>
            <a:off x="540966" y="3599300"/>
            <a:ext cx="4937998" cy="2459530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3" t="35558" r="12276" b="2349"/>
          <a:stretch/>
        </p:blipFill>
        <p:spPr>
          <a:xfrm>
            <a:off x="446312" y="1108994"/>
            <a:ext cx="5127306" cy="23942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76332" y="4872080"/>
            <a:ext cx="2111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Guiding key and slot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76332" y="3964418"/>
            <a:ext cx="2864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>
                <a:solidFill>
                  <a:schemeClr val="tx1">
                    <a:lumMod val="65000"/>
                    <a:lumOff val="35000"/>
                  </a:schemeClr>
                </a:solidFill>
              </a:rPr>
              <a:t>S</a:t>
            </a:r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traightness NC mitigation in horizontal plane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76332" y="1108994"/>
            <a:ext cx="2512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Conical GFRE post (2x stiffness wrt LHC)</a:t>
            </a:r>
            <a:endParaRPr lang="en-GB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76332" y="1777748"/>
            <a:ext cx="2910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Heat intercept and termal shield support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(no heat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loads to support the termal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shield)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76332" y="3607700"/>
            <a:ext cx="264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Thermalisation straps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76332" y="6282717"/>
            <a:ext cx="2261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Vacuum vessel cover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76332" y="2692724"/>
            <a:ext cx="1947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Sliding surface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76332" y="5367742"/>
            <a:ext cx="2864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Shims for out of straigtness NC mitigation on vertical plane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1" name="Straight Arrow Connector 20"/>
          <p:cNvCxnSpPr>
            <a:stCxn id="14" idx="1"/>
          </p:cNvCxnSpPr>
          <p:nvPr/>
        </p:nvCxnSpPr>
        <p:spPr>
          <a:xfrm flipH="1">
            <a:off x="3910362" y="1401382"/>
            <a:ext cx="1865970" cy="6876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0" idx="3"/>
          </p:cNvCxnSpPr>
          <p:nvPr/>
        </p:nvCxnSpPr>
        <p:spPr>
          <a:xfrm flipH="1">
            <a:off x="4185424" y="2306106"/>
            <a:ext cx="1388194" cy="1992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8" idx="1"/>
          </p:cNvCxnSpPr>
          <p:nvPr/>
        </p:nvCxnSpPr>
        <p:spPr>
          <a:xfrm flipH="1">
            <a:off x="4185424" y="2862001"/>
            <a:ext cx="1590908" cy="111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6" idx="1"/>
          </p:cNvCxnSpPr>
          <p:nvPr/>
        </p:nvCxnSpPr>
        <p:spPr>
          <a:xfrm flipH="1">
            <a:off x="4460488" y="3776977"/>
            <a:ext cx="1315844" cy="5918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2" idx="1"/>
          </p:cNvCxnSpPr>
          <p:nvPr/>
        </p:nvCxnSpPr>
        <p:spPr>
          <a:xfrm flipH="1">
            <a:off x="4460488" y="5041357"/>
            <a:ext cx="1315844" cy="4054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3" idx="1"/>
          </p:cNvCxnSpPr>
          <p:nvPr/>
        </p:nvCxnSpPr>
        <p:spPr>
          <a:xfrm flipH="1">
            <a:off x="3731942" y="4256806"/>
            <a:ext cx="2044390" cy="12741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9" idx="1"/>
          </p:cNvCxnSpPr>
          <p:nvPr/>
        </p:nvCxnSpPr>
        <p:spPr>
          <a:xfrm flipH="1" flipV="1">
            <a:off x="4690946" y="5597916"/>
            <a:ext cx="1085386" cy="1853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7" idx="1"/>
          </p:cNvCxnSpPr>
          <p:nvPr/>
        </p:nvCxnSpPr>
        <p:spPr>
          <a:xfrm flipH="1" flipV="1">
            <a:off x="4754137" y="5999356"/>
            <a:ext cx="1022195" cy="4526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776332" y="758283"/>
            <a:ext cx="2755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Sliding termal shield guides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1" name="Straight Arrow Connector 40"/>
          <p:cNvCxnSpPr>
            <a:stCxn id="39" idx="1"/>
          </p:cNvCxnSpPr>
          <p:nvPr/>
        </p:nvCxnSpPr>
        <p:spPr>
          <a:xfrm flipH="1">
            <a:off x="4185424" y="927560"/>
            <a:ext cx="1590908" cy="9161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801008" y="3092605"/>
            <a:ext cx="2691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Bolted on top to cold mass 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037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Fixed support post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98" y="3425937"/>
            <a:ext cx="5040000" cy="28441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6" t="49244" r="14796" b="1917"/>
          <a:stretch/>
        </p:blipFill>
        <p:spPr>
          <a:xfrm>
            <a:off x="187798" y="1344376"/>
            <a:ext cx="5040000" cy="195487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76332" y="1108994"/>
            <a:ext cx="2512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Conical GFRE post (2x stiffness wrt LHC)</a:t>
            </a:r>
            <a:endParaRPr lang="en-GB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76332" y="1777748"/>
            <a:ext cx="2910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Heat intercept and termal shield support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(no heat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loads to support the termal </a:t>
            </a:r>
            <a:r>
              <a:rPr lang="pt-P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shield)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76332" y="3607700"/>
            <a:ext cx="264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Thermalisation straps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76332" y="6282717"/>
            <a:ext cx="2261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Vacuum vessel cover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76332" y="2692724"/>
            <a:ext cx="1947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Access door in vacuum vessel for assembly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76332" y="5367742"/>
            <a:ext cx="2864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Shims for out of straigtness NC mitigation on vertical plane</a:t>
            </a:r>
            <a:endParaRPr lang="en-GB" sz="160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Straight Arrow Connector 16"/>
          <p:cNvCxnSpPr>
            <a:stCxn id="11" idx="1"/>
          </p:cNvCxnSpPr>
          <p:nvPr/>
        </p:nvCxnSpPr>
        <p:spPr>
          <a:xfrm flipH="1">
            <a:off x="3648173" y="1401382"/>
            <a:ext cx="2128159" cy="6876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874416" y="2306106"/>
            <a:ext cx="169920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1"/>
          </p:cNvCxnSpPr>
          <p:nvPr/>
        </p:nvCxnSpPr>
        <p:spPr>
          <a:xfrm flipH="1" flipV="1">
            <a:off x="5018049" y="2608745"/>
            <a:ext cx="758283" cy="4994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1"/>
          </p:cNvCxnSpPr>
          <p:nvPr/>
        </p:nvCxnSpPr>
        <p:spPr>
          <a:xfrm flipH="1">
            <a:off x="4133385" y="3776977"/>
            <a:ext cx="1642947" cy="6537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1"/>
          </p:cNvCxnSpPr>
          <p:nvPr/>
        </p:nvCxnSpPr>
        <p:spPr>
          <a:xfrm flipH="1" flipV="1">
            <a:off x="4185424" y="5426927"/>
            <a:ext cx="1590908" cy="356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4" idx="1"/>
          </p:cNvCxnSpPr>
          <p:nvPr/>
        </p:nvCxnSpPr>
        <p:spPr>
          <a:xfrm flipH="1" flipV="1">
            <a:off x="4512527" y="5999356"/>
            <a:ext cx="1263805" cy="4526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776332" y="4480712"/>
            <a:ext cx="16801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Bolted on top and bottom</a:t>
            </a:r>
            <a:endParaRPr lang="en-GB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12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Heat intercept location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3312199"/>
            <a:ext cx="4320000" cy="28630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72" y="3426372"/>
            <a:ext cx="4320000" cy="28224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80414" y="1520551"/>
                <a:ext cx="2853986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GB" sz="220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𝐶𝑀</m:t>
                        </m:r>
                      </m:sub>
                    </m:sSub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𝐶𝑀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200" i="1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𝑇𝑆</m:t>
                        </m:r>
                      </m:sub>
                    </m:sSub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𝑇𝑆</m:t>
                        </m:r>
                      </m:sub>
                    </m:sSub>
                  </m:oMath>
                </a14:m>
                <a:endParaRPr lang="en-GB" sz="2200" i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0414" y="1520551"/>
                <a:ext cx="2853986" cy="338554"/>
              </a:xfrm>
              <a:prstGeom prst="rect">
                <a:avLst/>
              </a:prstGeom>
              <a:blipFill>
                <a:blip r:embed="rId4"/>
                <a:stretch>
                  <a:fillRect l="-3419" t="-23214" r="-1923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3"/>
              <p:cNvSpPr txBox="1">
                <a:spLocks/>
              </p:cNvSpPr>
              <p:nvPr/>
            </p:nvSpPr>
            <p:spPr>
              <a:xfrm>
                <a:off x="5438773" y="2040080"/>
                <a:ext cx="3552827" cy="691519"/>
              </a:xfrm>
              <a:prstGeom prst="rect">
                <a:avLst/>
              </a:prstGeom>
            </p:spPr>
            <p:txBody>
              <a:bodyPr vert="horz" lIns="91440" tIns="0" rIns="91440" bIns="0" rtlCol="0">
                <a:normAutofit fontScale="92500" lnSpcReduction="10000"/>
              </a:bodyPr>
              <a:lstStyle>
                <a:lvl1pPr marL="171450" indent="-171450" algn="l" defTabSz="342900" rtl="0" eaLnBrk="1" latinLnBrk="0" hangingPunct="1">
                  <a:lnSpc>
                    <a:spcPct val="120000"/>
                  </a:lnSpc>
                  <a:spcBef>
                    <a:spcPts val="450"/>
                  </a:spcBef>
                  <a:buClr>
                    <a:srgbClr val="0089B5"/>
                  </a:buClr>
                  <a:buFont typeface="Arial"/>
                  <a:buChar char="•"/>
                  <a:defRPr sz="2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Calibri" pitchFamily="34" charset="0"/>
                    <a:ea typeface="+mn-ea"/>
                    <a:cs typeface="+mn-cs"/>
                  </a:defRPr>
                </a:lvl1pPr>
                <a:lvl2pPr marL="342900" indent="-171450" algn="l" defTabSz="342900" rtl="0" eaLnBrk="1" latinLnBrk="0" hangingPunct="1">
                  <a:lnSpc>
                    <a:spcPct val="120000"/>
                  </a:lnSpc>
                  <a:spcBef>
                    <a:spcPts val="300"/>
                  </a:spcBef>
                  <a:buClr>
                    <a:srgbClr val="0089B5"/>
                  </a:buClr>
                  <a:buSzPct val="95000"/>
                  <a:buFont typeface="Arial"/>
                  <a:buChar char="•"/>
                  <a:defRPr sz="24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Calibri" pitchFamily="34" charset="0"/>
                    <a:ea typeface="+mn-ea"/>
                    <a:cs typeface="+mn-cs"/>
                  </a:defRPr>
                </a:lvl2pPr>
                <a:lvl3pPr marL="514350" indent="-171450" algn="l" defTabSz="342900" rtl="0" eaLnBrk="1" latinLnBrk="0" hangingPunct="1">
                  <a:lnSpc>
                    <a:spcPct val="120000"/>
                  </a:lnSpc>
                  <a:spcBef>
                    <a:spcPts val="15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1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Calibri" pitchFamily="34" charset="0"/>
                    <a:ea typeface="+mn-ea"/>
                    <a:cs typeface="+mn-cs"/>
                  </a:defRPr>
                </a:lvl3pPr>
                <a:lvl4pPr marL="685800" indent="-171450" algn="l" defTabSz="342900" rtl="0" eaLnBrk="1" latinLnBrk="0" hangingPunct="1">
                  <a:lnSpc>
                    <a:spcPct val="120000"/>
                  </a:lnSpc>
                  <a:spcBef>
                    <a:spcPts val="15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1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Calibri" pitchFamily="34" charset="0"/>
                    <a:ea typeface="+mn-ea"/>
                    <a:cs typeface="+mn-cs"/>
                  </a:defRPr>
                </a:lvl4pPr>
                <a:lvl5pPr marL="857250" indent="-171450" algn="l" defTabSz="3429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chemeClr val="bg1">
                      <a:lumMod val="50000"/>
                    </a:schemeClr>
                  </a:buClr>
                  <a:buSzPct val="90000"/>
                  <a:buFont typeface="Arial"/>
                  <a:buChar char="•"/>
                  <a:defRPr sz="2100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Calibri" pitchFamily="34" charset="0"/>
                    <a:ea typeface="+mn-ea"/>
                    <a:cs typeface="+mn-cs"/>
                  </a:defRPr>
                </a:lvl5pPr>
                <a:lvl6pPr marL="18859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lvl="1" indent="0">
                  <a:buNone/>
                </a:pPr>
                <a:r>
                  <a:rPr lang="en-GB" sz="2000" i="1" dirty="0" smtClean="0"/>
                  <a:t>with the following coefficients:</a:t>
                </a:r>
              </a:p>
              <a:p>
                <a:pPr marL="1714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𝐶𝑀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:1000       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𝑇𝑆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:1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        </m:t>
                      </m:r>
                    </m:oMath>
                  </m:oMathPara>
                </a14:m>
                <a:endParaRPr lang="en-GB" sz="2000" i="1" dirty="0"/>
              </a:p>
              <a:p>
                <a:pPr marL="171450" lvl="1" indent="0">
                  <a:buNone/>
                </a:pPr>
                <a:endParaRPr lang="en-GB" sz="2000" i="1" dirty="0"/>
              </a:p>
            </p:txBody>
          </p:sp>
        </mc:Choice>
        <mc:Fallback xmlns="">
          <p:sp>
            <p:nvSpPr>
              <p:cNvPr id="7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8773" y="2040080"/>
                <a:ext cx="3552827" cy="691519"/>
              </a:xfrm>
              <a:prstGeom prst="rect">
                <a:avLst/>
              </a:prstGeom>
              <a:blipFill>
                <a:blip r:embed="rId5"/>
                <a:stretch>
                  <a:fillRect t="-97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612000" y="985455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lvl="1" indent="0">
              <a:buNone/>
            </a:pPr>
            <a:r>
              <a:rPr lang="en-GB" sz="2200" dirty="0"/>
              <a:t>O</a:t>
            </a:r>
            <a:r>
              <a:rPr lang="en-GB" sz="2200" dirty="0" smtClean="0"/>
              <a:t>ptimum location: </a:t>
            </a:r>
            <a:r>
              <a:rPr lang="en-GB" sz="2200" b="1" dirty="0" smtClean="0"/>
              <a:t>48.5 mm</a:t>
            </a:r>
            <a:r>
              <a:rPr lang="en-GB" sz="2200" dirty="0" smtClean="0"/>
              <a:t> Minimum </a:t>
            </a:r>
            <a:r>
              <a:rPr lang="en-GB" sz="2200" dirty="0" err="1"/>
              <a:t>e</a:t>
            </a:r>
            <a:r>
              <a:rPr lang="en-GB" sz="2200" dirty="0" err="1" smtClean="0"/>
              <a:t>xergetic</a:t>
            </a:r>
            <a:r>
              <a:rPr lang="en-GB" sz="2200" dirty="0" smtClean="0"/>
              <a:t> cost: </a:t>
            </a:r>
            <a:r>
              <a:rPr lang="en-GB" sz="2200" dirty="0"/>
              <a:t>1132 </a:t>
            </a:r>
            <a:r>
              <a:rPr lang="en-GB" sz="2200" dirty="0" smtClean="0"/>
              <a:t>W</a:t>
            </a:r>
          </a:p>
          <a:p>
            <a:pPr marL="171450" lvl="1" indent="0">
              <a:buNone/>
            </a:pPr>
            <a:r>
              <a:rPr lang="en-GB" sz="2200" dirty="0" smtClean="0"/>
              <a:t>Heat loads for 8 mm </a:t>
            </a:r>
            <a:r>
              <a:rPr lang="en-GB" sz="2200" dirty="0" smtClean="0"/>
              <a:t>thickness (very preliminary): </a:t>
            </a:r>
            <a:endParaRPr lang="en-GB" sz="2200" dirty="0" smtClean="0"/>
          </a:p>
          <a:p>
            <a:pPr marL="514350" lvl="1" indent="-342900">
              <a:buFont typeface="Arial" panose="020B0604020202020204" pitchFamily="34" charset="0"/>
              <a:buChar char="•"/>
            </a:pPr>
            <a:r>
              <a:rPr lang="en-GB" sz="2200" b="1" dirty="0" smtClean="0"/>
              <a:t>0.23 </a:t>
            </a:r>
            <a:r>
              <a:rPr lang="en-GB" sz="2200" b="1" dirty="0"/>
              <a:t>W </a:t>
            </a:r>
            <a:r>
              <a:rPr lang="en-GB" sz="2200" dirty="0" smtClean="0"/>
              <a:t>at 1.9 K level</a:t>
            </a:r>
          </a:p>
          <a:p>
            <a:pPr marL="514350" lvl="1" indent="-342900">
              <a:buFont typeface="Arial" panose="020B0604020202020204" pitchFamily="34" charset="0"/>
              <a:buChar char="•"/>
            </a:pPr>
            <a:r>
              <a:rPr lang="en-GB" sz="2200" b="1" dirty="0" smtClean="0"/>
              <a:t>3.3 W </a:t>
            </a:r>
            <a:r>
              <a:rPr lang="en-GB" sz="2200" dirty="0" smtClean="0"/>
              <a:t>on 60-80 K level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679339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Preliminary specifications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137150"/>
          </a:xfrm>
        </p:spPr>
        <p:txBody>
          <a:bodyPr>
            <a:normAutofit fontScale="70000" lnSpcReduction="20000"/>
          </a:bodyPr>
          <a:lstStyle/>
          <a:p>
            <a:r>
              <a:rPr lang="pt-PT" dirty="0" smtClean="0"/>
              <a:t>Design loads functional spec under approval </a:t>
            </a:r>
            <a:r>
              <a:rPr lang="en-GB" sz="1800" dirty="0">
                <a:hlinkClick r:id="rId3"/>
              </a:rPr>
              <a:t>https://edms.cern.ch/document/1868420/0.1</a:t>
            </a:r>
            <a:endParaRPr lang="pt-PT" sz="1800" dirty="0" smtClean="0"/>
          </a:p>
          <a:p>
            <a:pPr lvl="1"/>
            <a:r>
              <a:rPr lang="pt-PT" dirty="0" smtClean="0"/>
              <a:t>LC1, room temperature, 205 kN compression, 135 kN transverse</a:t>
            </a:r>
          </a:p>
          <a:p>
            <a:pPr lvl="1"/>
            <a:r>
              <a:rPr lang="pt-PT" dirty="0" smtClean="0"/>
              <a:t>LC2, cold, 142 kN compression, 125 kN transverse</a:t>
            </a:r>
          </a:p>
          <a:p>
            <a:r>
              <a:rPr lang="pt-PT" dirty="0" smtClean="0"/>
              <a:t>Glass fibre – epoxy composite</a:t>
            </a:r>
          </a:p>
          <a:p>
            <a:r>
              <a:rPr lang="pt-PT" dirty="0" smtClean="0"/>
              <a:t>Layup and </a:t>
            </a:r>
            <a:r>
              <a:rPr lang="pt-PT" dirty="0" smtClean="0"/>
              <a:t>autoclave (preferred by potential suppliers)</a:t>
            </a:r>
            <a:endParaRPr lang="pt-PT" dirty="0" smtClean="0"/>
          </a:p>
          <a:p>
            <a:r>
              <a:rPr lang="pt-PT" dirty="0" smtClean="0"/>
              <a:t>Fibre volume fraction: 40-50%, max 2% dispersion</a:t>
            </a:r>
          </a:p>
          <a:p>
            <a:r>
              <a:rPr lang="pt-PT" dirty="0" smtClean="0"/>
              <a:t>Maximum void content: 1%</a:t>
            </a:r>
          </a:p>
          <a:p>
            <a:r>
              <a:rPr lang="pt-PT" dirty="0" smtClean="0"/>
              <a:t>Dispersion on support post stiffness: +/- 5%</a:t>
            </a:r>
          </a:p>
          <a:p>
            <a:r>
              <a:rPr lang="pt-PT" dirty="0" smtClean="0"/>
              <a:t>Residual deformation after load testing: 2</a:t>
            </a:r>
            <a:r>
              <a:rPr lang="pt-PT" dirty="0" smtClean="0"/>
              <a:t>%</a:t>
            </a:r>
            <a:endParaRPr lang="pt-PT" dirty="0" smtClean="0"/>
          </a:p>
          <a:p>
            <a:r>
              <a:rPr lang="pt-PT" dirty="0" smtClean="0"/>
              <a:t>Tests done by manufacturer</a:t>
            </a:r>
          </a:p>
          <a:p>
            <a:pPr lvl="1"/>
            <a:r>
              <a:rPr lang="pt-PT" dirty="0" smtClean="0"/>
              <a:t>Material property testing as input for mechanical calculations</a:t>
            </a:r>
          </a:p>
          <a:p>
            <a:pPr lvl="1"/>
            <a:r>
              <a:rPr lang="pt-PT" dirty="0" smtClean="0"/>
              <a:t>Load testing 100%</a:t>
            </a:r>
          </a:p>
          <a:p>
            <a:pPr lvl="1"/>
            <a:r>
              <a:rPr lang="pt-PT" dirty="0" smtClean="0"/>
              <a:t>Ultrasound testing 20% (option for 100%)</a:t>
            </a:r>
          </a:p>
          <a:p>
            <a:r>
              <a:rPr lang="pt-PT" dirty="0" smtClean="0"/>
              <a:t>Done by CERN</a:t>
            </a:r>
          </a:p>
          <a:p>
            <a:pPr lvl="1"/>
            <a:r>
              <a:rPr lang="pt-PT" dirty="0" smtClean="0"/>
              <a:t>Thermal contraction tests at the EN-MME lab</a:t>
            </a:r>
          </a:p>
          <a:p>
            <a:pPr lvl="1"/>
            <a:r>
              <a:rPr lang="pt-PT" dirty="0"/>
              <a:t>Radiation hardness </a:t>
            </a:r>
            <a:r>
              <a:rPr lang="pt-PT" dirty="0" smtClean="0"/>
              <a:t>on samples (100 kGy)</a:t>
            </a:r>
            <a:endParaRPr lang="pt-PT" dirty="0" smtClean="0"/>
          </a:p>
          <a:p>
            <a:pPr lvl="1"/>
            <a:r>
              <a:rPr lang="pt-PT" dirty="0"/>
              <a:t>T</a:t>
            </a:r>
            <a:r>
              <a:rPr lang="pt-PT" dirty="0" smtClean="0"/>
              <a:t>hermal </a:t>
            </a:r>
            <a:r>
              <a:rPr lang="pt-PT" dirty="0"/>
              <a:t>performance </a:t>
            </a:r>
            <a:r>
              <a:rPr lang="pt-PT" dirty="0" smtClean="0"/>
              <a:t>evaluation </a:t>
            </a:r>
            <a:r>
              <a:rPr lang="pt-PT" dirty="0"/>
              <a:t>by </a:t>
            </a:r>
            <a:r>
              <a:rPr lang="pt-PT" dirty="0" smtClean="0"/>
              <a:t>CERN</a:t>
            </a:r>
            <a:endParaRPr lang="pt-P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664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smtClean="0">
            <a:solidFill>
              <a:schemeClr val="tx1">
                <a:lumMod val="65000"/>
                <a:lumOff val="3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9604</TotalTime>
  <Words>2046</Words>
  <Application>Microsoft Office PowerPoint</Application>
  <PresentationFormat>On-screen Show (4:3)</PresentationFormat>
  <Paragraphs>403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Times New Roman</vt:lpstr>
      <vt:lpstr>Wingdings</vt:lpstr>
      <vt:lpstr>Thème Office</vt:lpstr>
      <vt:lpstr>Q1-Q2-Q3 cryo-assemblies: status and plan</vt:lpstr>
      <vt:lpstr>Cryostat design status (ex. Q2 IR1 Right)</vt:lpstr>
      <vt:lpstr>Piping nomenclature</vt:lpstr>
      <vt:lpstr>Cryostat supports and vacuum vessel design</vt:lpstr>
      <vt:lpstr>Longitudinal anchor for Q1</vt:lpstr>
      <vt:lpstr>Sliding support post</vt:lpstr>
      <vt:lpstr>Fixed support post</vt:lpstr>
      <vt:lpstr>Heat intercept location</vt:lpstr>
      <vt:lpstr>Preliminary specifications</vt:lpstr>
      <vt:lpstr>Integration of CM position monitoring (FSI)</vt:lpstr>
      <vt:lpstr>Thermal shield</vt:lpstr>
      <vt:lpstr>Thermal shield deformations</vt:lpstr>
      <vt:lpstr>Expansion joints</vt:lpstr>
      <vt:lpstr>Assembly tooling: sledge on rails</vt:lpstr>
      <vt:lpstr>Pipe sizing and pressure drop</vt:lpstr>
      <vt:lpstr>Pressure drop</vt:lpstr>
      <vt:lpstr>Design and procurement road map</vt:lpstr>
      <vt:lpstr>Design and procurement road map (cont.)</vt:lpstr>
      <vt:lpstr>Test cryostat for MQXF proto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Delio Duarte Ramos</cp:lastModifiedBy>
  <cp:revision>220</cp:revision>
  <cp:lastPrinted>2016-11-13T10:51:47Z</cp:lastPrinted>
  <dcterms:created xsi:type="dcterms:W3CDTF">2016-02-12T10:02:27Z</dcterms:created>
  <dcterms:modified xsi:type="dcterms:W3CDTF">2017-11-15T10:34:39Z</dcterms:modified>
</cp:coreProperties>
</file>